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963" r:id="rId2"/>
    <p:sldId id="984" r:id="rId3"/>
    <p:sldId id="980" r:id="rId4"/>
    <p:sldId id="970" r:id="rId5"/>
    <p:sldId id="966" r:id="rId6"/>
    <p:sldId id="952" r:id="rId7"/>
    <p:sldId id="969" r:id="rId8"/>
    <p:sldId id="971" r:id="rId9"/>
    <p:sldId id="972" r:id="rId10"/>
    <p:sldId id="263" r:id="rId11"/>
    <p:sldId id="958" r:id="rId12"/>
    <p:sldId id="960" r:id="rId13"/>
    <p:sldId id="959" r:id="rId14"/>
    <p:sldId id="961" r:id="rId15"/>
    <p:sldId id="945" r:id="rId16"/>
    <p:sldId id="946" r:id="rId17"/>
    <p:sldId id="944" r:id="rId18"/>
    <p:sldId id="951" r:id="rId19"/>
    <p:sldId id="973" r:id="rId20"/>
    <p:sldId id="975" r:id="rId21"/>
    <p:sldId id="953" r:id="rId22"/>
    <p:sldId id="981" r:id="rId23"/>
    <p:sldId id="983" r:id="rId24"/>
    <p:sldId id="9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3C3C"/>
    <a:srgbClr val="E6AF2D"/>
    <a:srgbClr val="A0E731"/>
    <a:srgbClr val="0D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4985"/>
  </p:normalViewPr>
  <p:slideViewPr>
    <p:cSldViewPr snapToGrid="0" snapToObjects="1">
      <p:cViewPr varScale="1">
        <p:scale>
          <a:sx n="97" d="100"/>
          <a:sy n="97" d="100"/>
        </p:scale>
        <p:origin x="116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7"/>
        <c:overlap val="98"/>
        <c:axId val="2038414527"/>
        <c:axId val="2036309375"/>
      </c:barChart>
      <c:catAx>
        <c:axId val="2038414527"/>
        <c:scaling>
          <c:orientation val="minMax"/>
        </c:scaling>
        <c:delete val="1"/>
        <c:axPos val="b"/>
        <c:majorTickMark val="none"/>
        <c:minorTickMark val="none"/>
        <c:tickLblPos val="low"/>
        <c:crossAx val="2036309375"/>
        <c:crosses val="autoZero"/>
        <c:auto val="0"/>
        <c:lblAlgn val="ctr"/>
        <c:lblOffset val="10"/>
        <c:tickLblSkip val="1"/>
        <c:noMultiLvlLbl val="0"/>
      </c:catAx>
      <c:valAx>
        <c:axId val="2036309375"/>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2038414527"/>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86891399665042E-2"/>
          <c:y val="4.1881965567386402E-2"/>
          <c:w val="0.84001049045393905"/>
          <c:h val="0.73922885067312549"/>
        </c:manualLayout>
      </c:layout>
      <c:barChart>
        <c:barDir val="col"/>
        <c:grouping val="clustered"/>
        <c:varyColors val="0"/>
        <c:ser>
          <c:idx val="0"/>
          <c:order val="0"/>
          <c:spPr>
            <a:solidFill>
              <a:schemeClr val="accent1"/>
            </a:solidFill>
            <a:ln>
              <a:noFill/>
            </a:ln>
            <a:effectLst/>
          </c:spPr>
          <c:invertIfNegative val="0"/>
          <c:cat>
            <c:strRef>
              <c:f>Sheet1!$A$1:$A$4</c:f>
              <c:strCache>
                <c:ptCount val="4"/>
                <c:pt idx="0">
                  <c:v>EF0</c:v>
                </c:pt>
                <c:pt idx="1">
                  <c:v>EF1</c:v>
                </c:pt>
                <c:pt idx="2">
                  <c:v>EF2</c:v>
                </c:pt>
                <c:pt idx="3">
                  <c:v>EF3</c:v>
                </c:pt>
              </c:strCache>
            </c:strRef>
          </c:cat>
          <c:val>
            <c:numRef>
              <c:f>Sheet1!$B$1:$B$4</c:f>
              <c:numCache>
                <c:formatCode>General</c:formatCode>
                <c:ptCount val="4"/>
                <c:pt idx="0">
                  <c:v>2</c:v>
                </c:pt>
                <c:pt idx="1">
                  <c:v>14</c:v>
                </c:pt>
                <c:pt idx="2">
                  <c:v>5</c:v>
                </c:pt>
                <c:pt idx="3">
                  <c:v>4</c:v>
                </c:pt>
              </c:numCache>
            </c:numRef>
          </c:val>
          <c:extLst>
            <c:ext xmlns:c16="http://schemas.microsoft.com/office/drawing/2014/chart" uri="{C3380CC4-5D6E-409C-BE32-E72D297353CC}">
              <c16:uniqueId val="{00000000-BF46-064C-A86C-D4DEAC721B89}"/>
            </c:ext>
          </c:extLst>
        </c:ser>
        <c:dLbls>
          <c:showLegendKey val="0"/>
          <c:showVal val="0"/>
          <c:showCatName val="0"/>
          <c:showSerName val="0"/>
          <c:showPercent val="0"/>
          <c:showBubbleSize val="0"/>
        </c:dLbls>
        <c:gapWidth val="15"/>
        <c:overlap val="-27"/>
        <c:axId val="2038342783"/>
        <c:axId val="2036292479"/>
      </c:barChart>
      <c:catAx>
        <c:axId val="20383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2036292479"/>
        <c:crosses val="autoZero"/>
        <c:auto val="1"/>
        <c:lblAlgn val="ctr"/>
        <c:lblOffset val="100"/>
        <c:noMultiLvlLbl val="0"/>
      </c:catAx>
      <c:valAx>
        <c:axId val="203629247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crossAx val="2038342783"/>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7"/>
        <c:overlap val="98"/>
        <c:axId val="2038414527"/>
        <c:axId val="2036309375"/>
      </c:barChart>
      <c:catAx>
        <c:axId val="2038414527"/>
        <c:scaling>
          <c:orientation val="minMax"/>
        </c:scaling>
        <c:delete val="1"/>
        <c:axPos val="b"/>
        <c:majorTickMark val="none"/>
        <c:minorTickMark val="none"/>
        <c:tickLblPos val="low"/>
        <c:crossAx val="2036309375"/>
        <c:crosses val="autoZero"/>
        <c:auto val="0"/>
        <c:lblAlgn val="ctr"/>
        <c:lblOffset val="10"/>
        <c:tickLblSkip val="1"/>
        <c:noMultiLvlLbl val="0"/>
      </c:catAx>
      <c:valAx>
        <c:axId val="2036309375"/>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2038414527"/>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86891399665042E-2"/>
          <c:y val="4.1881965567386402E-2"/>
          <c:w val="0.84001049045393905"/>
          <c:h val="0.73922885067312549"/>
        </c:manualLayout>
      </c:layout>
      <c:barChart>
        <c:barDir val="col"/>
        <c:grouping val="clustered"/>
        <c:varyColors val="0"/>
        <c:ser>
          <c:idx val="0"/>
          <c:order val="0"/>
          <c:spPr>
            <a:solidFill>
              <a:schemeClr val="accent1"/>
            </a:solidFill>
            <a:ln>
              <a:noFill/>
            </a:ln>
            <a:effectLst/>
          </c:spPr>
          <c:invertIfNegative val="0"/>
          <c:cat>
            <c:strRef>
              <c:f>Sheet1!$A$1:$A$4</c:f>
              <c:strCache>
                <c:ptCount val="4"/>
                <c:pt idx="0">
                  <c:v>EF0</c:v>
                </c:pt>
                <c:pt idx="1">
                  <c:v>EF1</c:v>
                </c:pt>
                <c:pt idx="2">
                  <c:v>EF2</c:v>
                </c:pt>
                <c:pt idx="3">
                  <c:v>EF3</c:v>
                </c:pt>
              </c:strCache>
            </c:strRef>
          </c:cat>
          <c:val>
            <c:numRef>
              <c:f>Sheet1!$B$1:$B$4</c:f>
              <c:numCache>
                <c:formatCode>General</c:formatCode>
                <c:ptCount val="4"/>
                <c:pt idx="0">
                  <c:v>2</c:v>
                </c:pt>
                <c:pt idx="1">
                  <c:v>14</c:v>
                </c:pt>
                <c:pt idx="2">
                  <c:v>5</c:v>
                </c:pt>
                <c:pt idx="3">
                  <c:v>4</c:v>
                </c:pt>
              </c:numCache>
            </c:numRef>
          </c:val>
          <c:extLst>
            <c:ext xmlns:c16="http://schemas.microsoft.com/office/drawing/2014/chart" uri="{C3380CC4-5D6E-409C-BE32-E72D297353CC}">
              <c16:uniqueId val="{00000000-BF46-064C-A86C-D4DEAC721B89}"/>
            </c:ext>
          </c:extLst>
        </c:ser>
        <c:dLbls>
          <c:showLegendKey val="0"/>
          <c:showVal val="0"/>
          <c:showCatName val="0"/>
          <c:showSerName val="0"/>
          <c:showPercent val="0"/>
          <c:showBubbleSize val="0"/>
        </c:dLbls>
        <c:gapWidth val="15"/>
        <c:overlap val="-27"/>
        <c:axId val="2038342783"/>
        <c:axId val="2036292479"/>
      </c:barChart>
      <c:catAx>
        <c:axId val="20383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036292479"/>
        <c:crosses val="autoZero"/>
        <c:auto val="1"/>
        <c:lblAlgn val="ctr"/>
        <c:lblOffset val="100"/>
        <c:noMultiLvlLbl val="0"/>
      </c:catAx>
      <c:valAx>
        <c:axId val="2036292479"/>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038342783"/>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21337-6579-5F4B-BD78-A1A915866CAD}"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6CECE-0FDE-BE4F-8CE7-246302533F98}" type="slidenum">
              <a:rPr lang="en-US" smtClean="0"/>
              <a:t>‹#›</a:t>
            </a:fld>
            <a:endParaRPr lang="en-US"/>
          </a:p>
        </p:txBody>
      </p:sp>
    </p:spTree>
    <p:extLst>
      <p:ext uri="{BB962C8B-B14F-4D97-AF65-F5344CB8AC3E}">
        <p14:creationId xmlns:p14="http://schemas.microsoft.com/office/powerpoint/2010/main" val="56029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 answer is “it depends.”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E6702D-54E3-2644-B066-1F1EDF9F1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26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strongest cases: 1, 2, 3, 7, 9, 11, 19, 20, 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E6702D-54E3-2644-B066-1F1EDF9F1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07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E6702D-54E3-2644-B066-1F1EDF9F1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E6702D-54E3-2644-B066-1F1EDF9F1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72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1AE8B5-10DE-3C41-BF0D-C0351EF42A0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104402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AE8B5-10DE-3C41-BF0D-C0351EF42A0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346821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AE8B5-10DE-3C41-BF0D-C0351EF42A0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401193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AE8B5-10DE-3C41-BF0D-C0351EF42A0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277158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1AE8B5-10DE-3C41-BF0D-C0351EF42A0C}"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333012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1AE8B5-10DE-3C41-BF0D-C0351EF42A0C}"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392771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1AE8B5-10DE-3C41-BF0D-C0351EF42A0C}"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397277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1AE8B5-10DE-3C41-BF0D-C0351EF42A0C}"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7284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AE8B5-10DE-3C41-BF0D-C0351EF42A0C}"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185113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1AE8B5-10DE-3C41-BF0D-C0351EF42A0C}"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422015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1AE8B5-10DE-3C41-BF0D-C0351EF42A0C}"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8D242-7AF7-C949-9064-F66C265F0714}" type="slidenum">
              <a:rPr lang="en-US" smtClean="0"/>
              <a:t>‹#›</a:t>
            </a:fld>
            <a:endParaRPr lang="en-US"/>
          </a:p>
        </p:txBody>
      </p:sp>
    </p:spTree>
    <p:extLst>
      <p:ext uri="{BB962C8B-B14F-4D97-AF65-F5344CB8AC3E}">
        <p14:creationId xmlns:p14="http://schemas.microsoft.com/office/powerpoint/2010/main" val="411338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AE8B5-10DE-3C41-BF0D-C0351EF42A0C}" type="datetimeFigureOut">
              <a:rPr lang="en-US" smtClean="0"/>
              <a:t>11/13/19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8D242-7AF7-C949-9064-F66C265F0714}" type="slidenum">
              <a:rPr lang="en-US" smtClean="0"/>
              <a:t>‹#›</a:t>
            </a:fld>
            <a:endParaRPr lang="en-US"/>
          </a:p>
        </p:txBody>
      </p:sp>
    </p:spTree>
    <p:extLst>
      <p:ext uri="{BB962C8B-B14F-4D97-AF65-F5344CB8AC3E}">
        <p14:creationId xmlns:p14="http://schemas.microsoft.com/office/powerpoint/2010/main" val="3939155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0A1108-03CD-FF4F-8EBB-A2A752456F43}"/>
              </a:ext>
            </a:extLst>
          </p:cNvPr>
          <p:cNvSpPr>
            <a:spLocks noGrp="1"/>
          </p:cNvSpPr>
          <p:nvPr>
            <p:ph type="ctrTitle"/>
          </p:nvPr>
        </p:nvSpPr>
        <p:spPr>
          <a:xfrm>
            <a:off x="2159696" y="915400"/>
            <a:ext cx="7772400" cy="1470025"/>
          </a:xfrm>
        </p:spPr>
        <p:txBody>
          <a:bodyPr>
            <a:normAutofit fontScale="90000"/>
          </a:bodyPr>
          <a:lstStyle/>
          <a:p>
            <a:r>
              <a:rPr lang="en-US" b="1" dirty="0">
                <a:solidFill>
                  <a:srgbClr val="00B0F0"/>
                </a:solidFill>
                <a:latin typeface="Franklin Gothic Book" panose="020B0503020102020204" pitchFamily="34" charset="0"/>
              </a:rPr>
              <a:t>What is the intrinsic predictability of supercell storms?</a:t>
            </a:r>
          </a:p>
        </p:txBody>
      </p:sp>
      <p:sp>
        <p:nvSpPr>
          <p:cNvPr id="9" name="Subtitle 2">
            <a:extLst>
              <a:ext uri="{FF2B5EF4-FFF2-40B4-BE49-F238E27FC236}">
                <a16:creationId xmlns:a16="http://schemas.microsoft.com/office/drawing/2014/main" id="{EDD9E64E-46DD-4B44-B3B7-B42562AF5E9E}"/>
              </a:ext>
            </a:extLst>
          </p:cNvPr>
          <p:cNvSpPr>
            <a:spLocks noGrp="1"/>
          </p:cNvSpPr>
          <p:nvPr>
            <p:ph type="subTitle" idx="1"/>
          </p:nvPr>
        </p:nvSpPr>
        <p:spPr>
          <a:xfrm>
            <a:off x="2795392" y="3297475"/>
            <a:ext cx="6400800" cy="1752600"/>
          </a:xfrm>
        </p:spPr>
        <p:txBody>
          <a:bodyPr/>
          <a:lstStyle/>
          <a:p>
            <a:r>
              <a:rPr lang="en-US" b="1" dirty="0">
                <a:solidFill>
                  <a:schemeClr val="bg1"/>
                </a:solidFill>
                <a:latin typeface="Franklin Gothic Book" panose="020B0503020102020204" pitchFamily="34" charset="0"/>
              </a:rPr>
              <a:t>Paul Markowski</a:t>
            </a:r>
          </a:p>
          <a:p>
            <a:r>
              <a:rPr lang="en-US" sz="2000" b="1" i="1" dirty="0">
                <a:solidFill>
                  <a:schemeClr val="bg1"/>
                </a:solidFill>
                <a:latin typeface="Franklin Gothic Book" panose="020B0503020102020204" pitchFamily="34" charset="0"/>
              </a:rPr>
              <a:t>Department of Meteorology &amp; Atmospheric Science</a:t>
            </a:r>
          </a:p>
          <a:p>
            <a:r>
              <a:rPr lang="en-US" sz="2000" b="1" i="1" dirty="0">
                <a:solidFill>
                  <a:schemeClr val="bg1"/>
                </a:solidFill>
                <a:latin typeface="Franklin Gothic Book" panose="020B0503020102020204" pitchFamily="34" charset="0"/>
              </a:rPr>
              <a:t>Pennsylvania State University</a:t>
            </a:r>
          </a:p>
          <a:p>
            <a:r>
              <a:rPr lang="en-US" sz="2000" b="1" i="1" dirty="0">
                <a:solidFill>
                  <a:schemeClr val="bg1"/>
                </a:solidFill>
                <a:latin typeface="Franklin Gothic Book" panose="020B0503020102020204" pitchFamily="34" charset="0"/>
              </a:rPr>
              <a:t>University Park, Pennsylvania, USA</a:t>
            </a:r>
          </a:p>
        </p:txBody>
      </p:sp>
      <p:sp>
        <p:nvSpPr>
          <p:cNvPr id="5" name="Title 1">
            <a:extLst>
              <a:ext uri="{FF2B5EF4-FFF2-40B4-BE49-F238E27FC236}">
                <a16:creationId xmlns:a16="http://schemas.microsoft.com/office/drawing/2014/main" id="{DA0B4A62-D7AD-7543-87EA-EAA07AC5B9E2}"/>
              </a:ext>
            </a:extLst>
          </p:cNvPr>
          <p:cNvSpPr txBox="1">
            <a:spLocks/>
          </p:cNvSpPr>
          <p:nvPr/>
        </p:nvSpPr>
        <p:spPr>
          <a:xfrm>
            <a:off x="2148469" y="6166624"/>
            <a:ext cx="8129393" cy="43345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rgbClr val="92D050"/>
                </a:solidFill>
                <a:latin typeface="Franklin Gothic Book" panose="020B0503020102020204" pitchFamily="34" charset="0"/>
              </a:rPr>
              <a:t>Acknowledgments: Steve </a:t>
            </a:r>
            <a:r>
              <a:rPr lang="en-US" sz="1800" b="1" dirty="0" err="1">
                <a:solidFill>
                  <a:srgbClr val="92D050"/>
                </a:solidFill>
                <a:latin typeface="Franklin Gothic Book" panose="020B0503020102020204" pitchFamily="34" charset="0"/>
              </a:rPr>
              <a:t>Greybush</a:t>
            </a:r>
            <a:r>
              <a:rPr lang="en-US" sz="1800" b="1" dirty="0">
                <a:solidFill>
                  <a:srgbClr val="92D050"/>
                </a:solidFill>
                <a:latin typeface="Franklin Gothic Book" panose="020B0503020102020204" pitchFamily="34" charset="0"/>
              </a:rPr>
              <a:t>, Zach </a:t>
            </a:r>
            <a:r>
              <a:rPr lang="en-US" sz="1800" b="1" dirty="0" err="1">
                <a:solidFill>
                  <a:srgbClr val="92D050"/>
                </a:solidFill>
                <a:latin typeface="Franklin Gothic Book" panose="020B0503020102020204" pitchFamily="34" charset="0"/>
              </a:rPr>
              <a:t>Lebo</a:t>
            </a:r>
            <a:r>
              <a:rPr lang="en-US" sz="1800" b="1" dirty="0">
                <a:solidFill>
                  <a:srgbClr val="92D050"/>
                </a:solidFill>
                <a:latin typeface="Franklin Gothic Book" panose="020B0503020102020204" pitchFamily="34" charset="0"/>
              </a:rPr>
              <a:t>, Dave </a:t>
            </a:r>
            <a:r>
              <a:rPr lang="en-US" sz="1800" b="1" dirty="0" err="1">
                <a:solidFill>
                  <a:srgbClr val="92D050"/>
                </a:solidFill>
                <a:latin typeface="Franklin Gothic Book" panose="020B0503020102020204" pitchFamily="34" charset="0"/>
              </a:rPr>
              <a:t>Stensrud</a:t>
            </a:r>
            <a:r>
              <a:rPr lang="en-US" sz="1800" b="1" dirty="0">
                <a:solidFill>
                  <a:srgbClr val="92D050"/>
                </a:solidFill>
                <a:latin typeface="Franklin Gothic Book" panose="020B0503020102020204" pitchFamily="34" charset="0"/>
              </a:rPr>
              <a:t>, </a:t>
            </a:r>
            <a:r>
              <a:rPr lang="en-US" sz="1800" b="1" dirty="0" err="1">
                <a:solidFill>
                  <a:srgbClr val="92D050"/>
                </a:solidFill>
                <a:latin typeface="Franklin Gothic Book" panose="020B0503020102020204" pitchFamily="34" charset="0"/>
              </a:rPr>
              <a:t>Yunji</a:t>
            </a:r>
            <a:r>
              <a:rPr lang="en-US" sz="1800" b="1" dirty="0">
                <a:solidFill>
                  <a:srgbClr val="92D050"/>
                </a:solidFill>
                <a:latin typeface="Franklin Gothic Book" panose="020B0503020102020204" pitchFamily="34" charset="0"/>
              </a:rPr>
              <a:t> Zhang </a:t>
            </a:r>
          </a:p>
        </p:txBody>
      </p:sp>
    </p:spTree>
    <p:extLst>
      <p:ext uri="{BB962C8B-B14F-4D97-AF65-F5344CB8AC3E}">
        <p14:creationId xmlns:p14="http://schemas.microsoft.com/office/powerpoint/2010/main" val="178381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28847-9699-8949-A6FA-520C93912BFD}"/>
              </a:ext>
            </a:extLst>
          </p:cNvPr>
          <p:cNvPicPr>
            <a:picLocks noChangeAspect="1"/>
          </p:cNvPicPr>
          <p:nvPr/>
        </p:nvPicPr>
        <p:blipFill>
          <a:blip r:embed="rId2"/>
          <a:stretch>
            <a:fillRect/>
          </a:stretch>
        </p:blipFill>
        <p:spPr>
          <a:xfrm>
            <a:off x="1657165" y="0"/>
            <a:ext cx="8877670" cy="6858000"/>
          </a:xfrm>
          <a:prstGeom prst="rect">
            <a:avLst/>
          </a:prstGeom>
        </p:spPr>
      </p:pic>
    </p:spTree>
    <p:extLst>
      <p:ext uri="{BB962C8B-B14F-4D97-AF65-F5344CB8AC3E}">
        <p14:creationId xmlns:p14="http://schemas.microsoft.com/office/powerpoint/2010/main" val="164977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91A525-796D-3A42-8234-6835555B68F5}"/>
              </a:ext>
            </a:extLst>
          </p:cNvPr>
          <p:cNvPicPr>
            <a:picLocks noChangeAspect="1"/>
          </p:cNvPicPr>
          <p:nvPr/>
        </p:nvPicPr>
        <p:blipFill>
          <a:blip r:embed="rId2">
            <a:alphaModFix/>
          </a:blip>
          <a:stretch>
            <a:fillRect/>
          </a:stretch>
        </p:blipFill>
        <p:spPr>
          <a:xfrm>
            <a:off x="1702363" y="5942"/>
            <a:ext cx="8869980" cy="6852059"/>
          </a:xfrm>
          <a:prstGeom prst="rect">
            <a:avLst/>
          </a:prstGeom>
        </p:spPr>
      </p:pic>
      <p:sp>
        <p:nvSpPr>
          <p:cNvPr id="7" name="TextBox 6">
            <a:extLst>
              <a:ext uri="{FF2B5EF4-FFF2-40B4-BE49-F238E27FC236}">
                <a16:creationId xmlns:a16="http://schemas.microsoft.com/office/drawing/2014/main" id="{6A247363-964B-9743-9A82-01F9FC939C97}"/>
              </a:ext>
            </a:extLst>
          </p:cNvPr>
          <p:cNvSpPr txBox="1"/>
          <p:nvPr/>
        </p:nvSpPr>
        <p:spPr>
          <a:xfrm>
            <a:off x="4282984" y="0"/>
            <a:ext cx="2905546" cy="400110"/>
          </a:xfrm>
          <a:prstGeom prst="rect">
            <a:avLst/>
          </a:prstGeom>
          <a:noFill/>
        </p:spPr>
        <p:txBody>
          <a:bodyPr wrap="square" rtlCol="0">
            <a:spAutoFit/>
          </a:bodyPr>
          <a:lstStyle/>
          <a:p>
            <a:pPr defTabSz="457200"/>
            <a:r>
              <a:rPr lang="el-GR" sz="2000" dirty="0">
                <a:solidFill>
                  <a:prstClr val="white"/>
                </a:solidFill>
                <a:latin typeface="Franklin Gothic Book" panose="020B0503020102020204" pitchFamily="34" charset="0"/>
              </a:rPr>
              <a:t>ζ</a:t>
            </a:r>
            <a:r>
              <a:rPr lang="en-US" sz="2000" dirty="0">
                <a:solidFill>
                  <a:prstClr val="white"/>
                </a:solidFill>
                <a:latin typeface="Franklin Gothic Book" panose="020B0503020102020204" pitchFamily="34" charset="0"/>
              </a:rPr>
              <a:t> = 0.25 s</a:t>
            </a:r>
            <a:r>
              <a:rPr lang="en-US" sz="2000" baseline="30000" dirty="0">
                <a:solidFill>
                  <a:prstClr val="white"/>
                </a:solidFill>
                <a:latin typeface="Franklin Gothic Book" panose="020B0503020102020204" pitchFamily="34" charset="0"/>
              </a:rPr>
              <a:t>–1 </a:t>
            </a:r>
            <a:r>
              <a:rPr lang="en-US" sz="2000" dirty="0">
                <a:solidFill>
                  <a:prstClr val="white"/>
                </a:solidFill>
                <a:latin typeface="Franklin Gothic Book" panose="020B0503020102020204" pitchFamily="34" charset="0"/>
              </a:rPr>
              <a:t>swaths</a:t>
            </a:r>
          </a:p>
        </p:txBody>
      </p:sp>
      <p:sp>
        <p:nvSpPr>
          <p:cNvPr id="4" name="TextBox 3">
            <a:extLst>
              <a:ext uri="{FF2B5EF4-FFF2-40B4-BE49-F238E27FC236}">
                <a16:creationId xmlns:a16="http://schemas.microsoft.com/office/drawing/2014/main" id="{B9B801FA-A351-4E41-9357-2968412AC082}"/>
              </a:ext>
            </a:extLst>
          </p:cNvPr>
          <p:cNvSpPr txBox="1"/>
          <p:nvPr/>
        </p:nvSpPr>
        <p:spPr>
          <a:xfrm>
            <a:off x="3407294" y="6388460"/>
            <a:ext cx="7260706" cy="369332"/>
          </a:xfrm>
          <a:prstGeom prst="rect">
            <a:avLst/>
          </a:prstGeom>
          <a:noFill/>
        </p:spPr>
        <p:txBody>
          <a:bodyPr wrap="none" rtlCol="0">
            <a:spAutoFit/>
          </a:bodyPr>
          <a:lstStyle/>
          <a:p>
            <a:pPr defTabSz="457200"/>
            <a:r>
              <a:rPr lang="en-US" dirty="0">
                <a:solidFill>
                  <a:srgbClr val="00B0F0"/>
                </a:solidFill>
                <a:latin typeface="Franklin Gothic Book" panose="020B0503020102020204" pitchFamily="34" charset="0"/>
              </a:rPr>
              <a:t>swaths have been shifted to account for variety of warm bubble locations</a:t>
            </a:r>
          </a:p>
        </p:txBody>
      </p:sp>
    </p:spTree>
    <p:extLst>
      <p:ext uri="{BB962C8B-B14F-4D97-AF65-F5344CB8AC3E}">
        <p14:creationId xmlns:p14="http://schemas.microsoft.com/office/powerpoint/2010/main" val="170008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FFF9AA-1A38-DD4D-A57E-C43A3F90A2C7}"/>
              </a:ext>
            </a:extLst>
          </p:cNvPr>
          <p:cNvPicPr>
            <a:picLocks noChangeAspect="1"/>
          </p:cNvPicPr>
          <p:nvPr/>
        </p:nvPicPr>
        <p:blipFill>
          <a:blip r:embed="rId2"/>
          <a:stretch>
            <a:fillRect/>
          </a:stretch>
        </p:blipFill>
        <p:spPr>
          <a:xfrm>
            <a:off x="1697564" y="0"/>
            <a:ext cx="8877670" cy="6858000"/>
          </a:xfrm>
          <a:prstGeom prst="rect">
            <a:avLst/>
          </a:prstGeom>
        </p:spPr>
      </p:pic>
      <p:sp>
        <p:nvSpPr>
          <p:cNvPr id="4" name="TextBox 3">
            <a:extLst>
              <a:ext uri="{FF2B5EF4-FFF2-40B4-BE49-F238E27FC236}">
                <a16:creationId xmlns:a16="http://schemas.microsoft.com/office/drawing/2014/main" id="{B9A18663-2132-FC48-958E-44B9D6A242A6}"/>
              </a:ext>
            </a:extLst>
          </p:cNvPr>
          <p:cNvSpPr txBox="1"/>
          <p:nvPr/>
        </p:nvSpPr>
        <p:spPr>
          <a:xfrm>
            <a:off x="4282984" y="0"/>
            <a:ext cx="2905546" cy="400110"/>
          </a:xfrm>
          <a:prstGeom prst="rect">
            <a:avLst/>
          </a:prstGeom>
          <a:noFill/>
        </p:spPr>
        <p:txBody>
          <a:bodyPr wrap="square" rtlCol="0">
            <a:spAutoFit/>
          </a:bodyPr>
          <a:lstStyle/>
          <a:p>
            <a:pPr defTabSz="457200"/>
            <a:r>
              <a:rPr lang="el-GR" sz="2000" dirty="0">
                <a:solidFill>
                  <a:prstClr val="white"/>
                </a:solidFill>
                <a:latin typeface="Franklin Gothic Book" panose="020B0503020102020204" pitchFamily="34" charset="0"/>
              </a:rPr>
              <a:t>ζ</a:t>
            </a:r>
            <a:r>
              <a:rPr lang="en-US" sz="2000" dirty="0">
                <a:solidFill>
                  <a:prstClr val="white"/>
                </a:solidFill>
                <a:latin typeface="Franklin Gothic Book" panose="020B0503020102020204" pitchFamily="34" charset="0"/>
              </a:rPr>
              <a:t> = 0.25 s</a:t>
            </a:r>
            <a:r>
              <a:rPr lang="en-US" sz="2000" baseline="30000" dirty="0">
                <a:solidFill>
                  <a:prstClr val="white"/>
                </a:solidFill>
                <a:latin typeface="Franklin Gothic Book" panose="020B0503020102020204" pitchFamily="34" charset="0"/>
              </a:rPr>
              <a:t>–1 </a:t>
            </a:r>
            <a:r>
              <a:rPr lang="en-US" sz="2000" dirty="0">
                <a:solidFill>
                  <a:prstClr val="white"/>
                </a:solidFill>
                <a:latin typeface="Franklin Gothic Book" panose="020B0503020102020204" pitchFamily="34" charset="0"/>
              </a:rPr>
              <a:t>swaths</a:t>
            </a:r>
          </a:p>
        </p:txBody>
      </p:sp>
      <p:sp>
        <p:nvSpPr>
          <p:cNvPr id="2" name="TextBox 1">
            <a:extLst>
              <a:ext uri="{FF2B5EF4-FFF2-40B4-BE49-F238E27FC236}">
                <a16:creationId xmlns:a16="http://schemas.microsoft.com/office/drawing/2014/main" id="{EAC4BFA7-0BBA-1B42-9566-24A109B922FB}"/>
              </a:ext>
            </a:extLst>
          </p:cNvPr>
          <p:cNvSpPr txBox="1"/>
          <p:nvPr/>
        </p:nvSpPr>
        <p:spPr>
          <a:xfrm>
            <a:off x="3407294" y="6388460"/>
            <a:ext cx="7260706" cy="369332"/>
          </a:xfrm>
          <a:prstGeom prst="rect">
            <a:avLst/>
          </a:prstGeom>
          <a:noFill/>
        </p:spPr>
        <p:txBody>
          <a:bodyPr wrap="none" rtlCol="0">
            <a:spAutoFit/>
          </a:bodyPr>
          <a:lstStyle/>
          <a:p>
            <a:pPr defTabSz="457200"/>
            <a:r>
              <a:rPr lang="en-US" dirty="0">
                <a:solidFill>
                  <a:srgbClr val="00B0F0"/>
                </a:solidFill>
                <a:latin typeface="Franklin Gothic Book" panose="020B0503020102020204" pitchFamily="34" charset="0"/>
              </a:rPr>
              <a:t>swaths have been shifted to account for variety of warm bubble locations</a:t>
            </a:r>
          </a:p>
        </p:txBody>
      </p:sp>
    </p:spTree>
    <p:extLst>
      <p:ext uri="{BB962C8B-B14F-4D97-AF65-F5344CB8AC3E}">
        <p14:creationId xmlns:p14="http://schemas.microsoft.com/office/powerpoint/2010/main" val="70892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E09E24-ADE4-0447-96FF-22EA9E6728EE}"/>
              </a:ext>
            </a:extLst>
          </p:cNvPr>
          <p:cNvPicPr>
            <a:picLocks noChangeAspect="1"/>
          </p:cNvPicPr>
          <p:nvPr/>
        </p:nvPicPr>
        <p:blipFill>
          <a:blip r:embed="rId2">
            <a:alphaModFix/>
          </a:blip>
          <a:stretch>
            <a:fillRect/>
          </a:stretch>
        </p:blipFill>
        <p:spPr>
          <a:xfrm>
            <a:off x="1704097" y="0"/>
            <a:ext cx="8877670" cy="6858000"/>
          </a:xfrm>
          <a:prstGeom prst="rect">
            <a:avLst/>
          </a:prstGeom>
        </p:spPr>
      </p:pic>
      <p:sp>
        <p:nvSpPr>
          <p:cNvPr id="11" name="TextBox 10">
            <a:extLst>
              <a:ext uri="{FF2B5EF4-FFF2-40B4-BE49-F238E27FC236}">
                <a16:creationId xmlns:a16="http://schemas.microsoft.com/office/drawing/2014/main" id="{3D5AF2B2-E31C-ED4D-9AA7-3C525399000B}"/>
              </a:ext>
            </a:extLst>
          </p:cNvPr>
          <p:cNvSpPr txBox="1"/>
          <p:nvPr/>
        </p:nvSpPr>
        <p:spPr>
          <a:xfrm>
            <a:off x="4282984" y="0"/>
            <a:ext cx="2905546" cy="400110"/>
          </a:xfrm>
          <a:prstGeom prst="rect">
            <a:avLst/>
          </a:prstGeom>
          <a:noFill/>
        </p:spPr>
        <p:txBody>
          <a:bodyPr wrap="square" rtlCol="0">
            <a:spAutoFit/>
          </a:bodyPr>
          <a:lstStyle/>
          <a:p>
            <a:pPr defTabSz="457200"/>
            <a:r>
              <a:rPr lang="el-GR" sz="2000" dirty="0">
                <a:solidFill>
                  <a:prstClr val="white"/>
                </a:solidFill>
                <a:latin typeface="Franklin Gothic Book" panose="020B0503020102020204" pitchFamily="34" charset="0"/>
              </a:rPr>
              <a:t>ζ</a:t>
            </a:r>
            <a:r>
              <a:rPr lang="en-US" sz="2000" dirty="0">
                <a:solidFill>
                  <a:prstClr val="white"/>
                </a:solidFill>
                <a:latin typeface="Franklin Gothic Book" panose="020B0503020102020204" pitchFamily="34" charset="0"/>
              </a:rPr>
              <a:t> = 0.25 s</a:t>
            </a:r>
            <a:r>
              <a:rPr lang="en-US" sz="2000" baseline="30000" dirty="0">
                <a:solidFill>
                  <a:prstClr val="white"/>
                </a:solidFill>
                <a:latin typeface="Franklin Gothic Book" panose="020B0503020102020204" pitchFamily="34" charset="0"/>
              </a:rPr>
              <a:t>–1 </a:t>
            </a:r>
            <a:r>
              <a:rPr lang="en-US" sz="2000" dirty="0">
                <a:solidFill>
                  <a:prstClr val="white"/>
                </a:solidFill>
                <a:latin typeface="Franklin Gothic Book" panose="020B0503020102020204" pitchFamily="34" charset="0"/>
              </a:rPr>
              <a:t>swaths</a:t>
            </a:r>
          </a:p>
        </p:txBody>
      </p:sp>
      <p:sp>
        <p:nvSpPr>
          <p:cNvPr id="2" name="TextBox 1">
            <a:extLst>
              <a:ext uri="{FF2B5EF4-FFF2-40B4-BE49-F238E27FC236}">
                <a16:creationId xmlns:a16="http://schemas.microsoft.com/office/drawing/2014/main" id="{77F7CB38-CC74-F749-8A30-ED22E0FAEF48}"/>
              </a:ext>
            </a:extLst>
          </p:cNvPr>
          <p:cNvSpPr txBox="1"/>
          <p:nvPr/>
        </p:nvSpPr>
        <p:spPr>
          <a:xfrm>
            <a:off x="2663471" y="823338"/>
            <a:ext cx="2627086" cy="369332"/>
          </a:xfrm>
          <a:prstGeom prst="rect">
            <a:avLst/>
          </a:prstGeom>
          <a:noFill/>
        </p:spPr>
        <p:txBody>
          <a:bodyPr wrap="square" rtlCol="0">
            <a:spAutoFit/>
          </a:bodyPr>
          <a:lstStyle/>
          <a:p>
            <a:pPr defTabSz="457200"/>
            <a:r>
              <a:rPr lang="en-US" i="1" dirty="0">
                <a:solidFill>
                  <a:srgbClr val="FFFF00"/>
                </a:solidFill>
                <a:latin typeface="Franklin Gothic Book" panose="020B0503020102020204" pitchFamily="34" charset="0"/>
              </a:rPr>
              <a:t>width of swaths is 15 km</a:t>
            </a:r>
          </a:p>
        </p:txBody>
      </p:sp>
      <p:cxnSp>
        <p:nvCxnSpPr>
          <p:cNvPr id="4" name="Straight Arrow Connector 3">
            <a:extLst>
              <a:ext uri="{FF2B5EF4-FFF2-40B4-BE49-F238E27FC236}">
                <a16:creationId xmlns:a16="http://schemas.microsoft.com/office/drawing/2014/main" id="{3EDD2D8E-AA58-334C-B47E-DB36CE9DAAB7}"/>
              </a:ext>
            </a:extLst>
          </p:cNvPr>
          <p:cNvCxnSpPr/>
          <p:nvPr/>
        </p:nvCxnSpPr>
        <p:spPr>
          <a:xfrm>
            <a:off x="5225143" y="1030514"/>
            <a:ext cx="1117600" cy="23222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59BDBD3-0089-1F49-AA29-581037C5D7EC}"/>
              </a:ext>
            </a:extLst>
          </p:cNvPr>
          <p:cNvSpPr txBox="1"/>
          <p:nvPr/>
        </p:nvSpPr>
        <p:spPr>
          <a:xfrm>
            <a:off x="3407294" y="6388460"/>
            <a:ext cx="7260706" cy="369332"/>
          </a:xfrm>
          <a:prstGeom prst="rect">
            <a:avLst/>
          </a:prstGeom>
          <a:noFill/>
        </p:spPr>
        <p:txBody>
          <a:bodyPr wrap="none" rtlCol="0">
            <a:spAutoFit/>
          </a:bodyPr>
          <a:lstStyle/>
          <a:p>
            <a:pPr defTabSz="457200"/>
            <a:r>
              <a:rPr lang="en-US" dirty="0">
                <a:solidFill>
                  <a:srgbClr val="00B0F0"/>
                </a:solidFill>
                <a:latin typeface="Franklin Gothic Book" panose="020B0503020102020204" pitchFamily="34" charset="0"/>
              </a:rPr>
              <a:t>swaths have been shifted to account for variety of warm bubble locations</a:t>
            </a:r>
          </a:p>
        </p:txBody>
      </p:sp>
    </p:spTree>
    <p:extLst>
      <p:ext uri="{BB962C8B-B14F-4D97-AF65-F5344CB8AC3E}">
        <p14:creationId xmlns:p14="http://schemas.microsoft.com/office/powerpoint/2010/main" val="25879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E9212-9BCA-7C40-AEF9-CDDDC0585054}"/>
              </a:ext>
            </a:extLst>
          </p:cNvPr>
          <p:cNvPicPr>
            <a:picLocks noChangeAspect="1"/>
          </p:cNvPicPr>
          <p:nvPr/>
        </p:nvPicPr>
        <p:blipFill>
          <a:blip r:embed="rId2"/>
          <a:stretch>
            <a:fillRect/>
          </a:stretch>
        </p:blipFill>
        <p:spPr>
          <a:xfrm>
            <a:off x="986875" y="-44604"/>
            <a:ext cx="8877670" cy="6858000"/>
          </a:xfrm>
          <a:prstGeom prst="rect">
            <a:avLst/>
          </a:prstGeom>
        </p:spPr>
      </p:pic>
      <p:graphicFrame>
        <p:nvGraphicFramePr>
          <p:cNvPr id="7" name="Chart 6">
            <a:extLst>
              <a:ext uri="{FF2B5EF4-FFF2-40B4-BE49-F238E27FC236}">
                <a16:creationId xmlns:a16="http://schemas.microsoft.com/office/drawing/2014/main" id="{3F27270A-B205-B044-B234-F581D61016AB}"/>
              </a:ext>
            </a:extLst>
          </p:cNvPr>
          <p:cNvGraphicFramePr>
            <a:graphicFrameLocks/>
          </p:cNvGraphicFramePr>
          <p:nvPr>
            <p:extLst>
              <p:ext uri="{D42A27DB-BD31-4B8C-83A1-F6EECF244321}">
                <p14:modId xmlns:p14="http://schemas.microsoft.com/office/powerpoint/2010/main" val="58046616"/>
              </p:ext>
            </p:extLst>
          </p:nvPr>
        </p:nvGraphicFramePr>
        <p:xfrm>
          <a:off x="1308458" y="727292"/>
          <a:ext cx="2263212" cy="1983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EE9B9A1-0E70-3049-9237-9C0564A72A29}"/>
              </a:ext>
            </a:extLst>
          </p:cNvPr>
          <p:cNvGraphicFramePr>
            <a:graphicFrameLocks/>
          </p:cNvGraphicFramePr>
          <p:nvPr>
            <p:extLst>
              <p:ext uri="{D42A27DB-BD31-4B8C-83A1-F6EECF244321}">
                <p14:modId xmlns:p14="http://schemas.microsoft.com/office/powerpoint/2010/main" val="1349296549"/>
              </p:ext>
            </p:extLst>
          </p:nvPr>
        </p:nvGraphicFramePr>
        <p:xfrm>
          <a:off x="1312128" y="764699"/>
          <a:ext cx="2416629" cy="144997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D92E74D-678D-A14D-9E49-8103A445D459}"/>
              </a:ext>
            </a:extLst>
          </p:cNvPr>
          <p:cNvSpPr txBox="1"/>
          <p:nvPr/>
        </p:nvSpPr>
        <p:spPr>
          <a:xfrm rot="16200000">
            <a:off x="-969569" y="2956190"/>
            <a:ext cx="3044423" cy="523220"/>
          </a:xfrm>
          <a:prstGeom prst="rect">
            <a:avLst/>
          </a:prstGeom>
          <a:noFill/>
        </p:spPr>
        <p:txBody>
          <a:bodyPr wrap="none" rtlCol="0">
            <a:spAutoFit/>
          </a:bodyPr>
          <a:lstStyle/>
          <a:p>
            <a:r>
              <a:rPr lang="en-US" sz="2800" dirty="0">
                <a:solidFill>
                  <a:schemeClr val="bg1"/>
                </a:solidFill>
                <a:latin typeface="Franklin Gothic Book" panose="020B0503020102020204" pitchFamily="34" charset="0"/>
              </a:rPr>
              <a:t>Ensemble member</a:t>
            </a:r>
          </a:p>
        </p:txBody>
      </p:sp>
      <p:sp>
        <p:nvSpPr>
          <p:cNvPr id="6" name="TextBox 5">
            <a:extLst>
              <a:ext uri="{FF2B5EF4-FFF2-40B4-BE49-F238E27FC236}">
                <a16:creationId xmlns:a16="http://schemas.microsoft.com/office/drawing/2014/main" id="{BDC13AF1-40F4-7641-9E24-F6736F472D59}"/>
              </a:ext>
            </a:extLst>
          </p:cNvPr>
          <p:cNvSpPr txBox="1"/>
          <p:nvPr/>
        </p:nvSpPr>
        <p:spPr>
          <a:xfrm>
            <a:off x="8427193" y="-55755"/>
            <a:ext cx="1904689" cy="369332"/>
          </a:xfrm>
          <a:prstGeom prst="rect">
            <a:avLst/>
          </a:prstGeom>
          <a:noFill/>
        </p:spPr>
        <p:txBody>
          <a:bodyPr wrap="none" rtlCol="0">
            <a:spAutoFit/>
          </a:bodyPr>
          <a:lstStyle/>
          <a:p>
            <a:r>
              <a:rPr lang="en-US" dirty="0">
                <a:solidFill>
                  <a:schemeClr val="bg1"/>
                </a:solidFill>
                <a:latin typeface="Franklin Gothic Book" panose="020B0503020102020204" pitchFamily="34" charset="0"/>
              </a:rPr>
              <a:t>peak wind (m s</a:t>
            </a:r>
            <a:r>
              <a:rPr lang="en-US" baseline="30000" dirty="0">
                <a:solidFill>
                  <a:schemeClr val="bg1"/>
                </a:solidFill>
                <a:latin typeface="Franklin Gothic Book" panose="020B0503020102020204" pitchFamily="34" charset="0"/>
              </a:rPr>
              <a:t>–1</a:t>
            </a:r>
            <a:r>
              <a:rPr lang="en-US" dirty="0">
                <a:solidFill>
                  <a:schemeClr val="bg1"/>
                </a:solidFill>
                <a:latin typeface="Franklin Gothic Book" panose="020B0503020102020204" pitchFamily="34" charset="0"/>
              </a:rPr>
              <a:t>)</a:t>
            </a:r>
          </a:p>
        </p:txBody>
      </p:sp>
      <p:grpSp>
        <p:nvGrpSpPr>
          <p:cNvPr id="5" name="Group 4">
            <a:extLst>
              <a:ext uri="{FF2B5EF4-FFF2-40B4-BE49-F238E27FC236}">
                <a16:creationId xmlns:a16="http://schemas.microsoft.com/office/drawing/2014/main" id="{F4E41D04-5491-904C-BDAB-8916037EEC52}"/>
              </a:ext>
            </a:extLst>
          </p:cNvPr>
          <p:cNvGrpSpPr/>
          <p:nvPr/>
        </p:nvGrpSpPr>
        <p:grpSpPr>
          <a:xfrm>
            <a:off x="9879983" y="3542371"/>
            <a:ext cx="2085279" cy="278781"/>
            <a:chOff x="10526751" y="2103863"/>
            <a:chExt cx="1028160" cy="278781"/>
          </a:xfrm>
        </p:grpSpPr>
        <p:sp>
          <p:nvSpPr>
            <p:cNvPr id="4" name="Rectangle 3">
              <a:extLst>
                <a:ext uri="{FF2B5EF4-FFF2-40B4-BE49-F238E27FC236}">
                  <a16:creationId xmlns:a16="http://schemas.microsoft.com/office/drawing/2014/main" id="{89091CAE-C777-6544-9AAA-55D1F1638B02}"/>
                </a:ext>
              </a:extLst>
            </p:cNvPr>
            <p:cNvSpPr/>
            <p:nvPr/>
          </p:nvSpPr>
          <p:spPr>
            <a:xfrm>
              <a:off x="10526751" y="2103863"/>
              <a:ext cx="278781" cy="278781"/>
            </a:xfrm>
            <a:prstGeom prst="rect">
              <a:avLst/>
            </a:prstGeom>
            <a:solidFill>
              <a:srgbClr val="0DA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46D1D0-BAB2-F34B-B014-4C9F1012E000}"/>
                </a:ext>
              </a:extLst>
            </p:cNvPr>
            <p:cNvSpPr/>
            <p:nvPr/>
          </p:nvSpPr>
          <p:spPr>
            <a:xfrm>
              <a:off x="10785707" y="2103863"/>
              <a:ext cx="278781" cy="278781"/>
            </a:xfrm>
            <a:prstGeom prst="rect">
              <a:avLst/>
            </a:prstGeom>
            <a:solidFill>
              <a:srgbClr val="A0E7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FE6A7E-CB4B-B34B-A3E9-5821C127563C}"/>
                </a:ext>
              </a:extLst>
            </p:cNvPr>
            <p:cNvSpPr/>
            <p:nvPr/>
          </p:nvSpPr>
          <p:spPr>
            <a:xfrm>
              <a:off x="11044663" y="2103863"/>
              <a:ext cx="278781" cy="278781"/>
            </a:xfrm>
            <a:prstGeom prst="rect">
              <a:avLst/>
            </a:prstGeom>
            <a:solidFill>
              <a:srgbClr val="E6AF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959F6D-9EBA-184B-A2E6-C889E9292A55}"/>
                </a:ext>
              </a:extLst>
            </p:cNvPr>
            <p:cNvSpPr/>
            <p:nvPr/>
          </p:nvSpPr>
          <p:spPr>
            <a:xfrm>
              <a:off x="11303620" y="2103863"/>
              <a:ext cx="251291" cy="278781"/>
            </a:xfrm>
            <a:prstGeom prst="rect">
              <a:avLst/>
            </a:prstGeom>
            <a:solidFill>
              <a:srgbClr val="FA3C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A188631-FA59-6B48-A164-522CD60F51D9}"/>
              </a:ext>
            </a:extLst>
          </p:cNvPr>
          <p:cNvSpPr txBox="1"/>
          <p:nvPr/>
        </p:nvSpPr>
        <p:spPr>
          <a:xfrm>
            <a:off x="11428303" y="3155796"/>
            <a:ext cx="562975" cy="369332"/>
          </a:xfrm>
          <a:prstGeom prst="rect">
            <a:avLst/>
          </a:prstGeom>
          <a:noFill/>
        </p:spPr>
        <p:txBody>
          <a:bodyPr wrap="none" rtlCol="0">
            <a:spAutoFit/>
          </a:bodyPr>
          <a:lstStyle/>
          <a:p>
            <a:r>
              <a:rPr lang="en-US" dirty="0">
                <a:solidFill>
                  <a:schemeClr val="bg1"/>
                </a:solidFill>
                <a:latin typeface="Franklin Gothic Book" panose="020B0503020102020204" pitchFamily="34" charset="0"/>
              </a:rPr>
              <a:t>EF3</a:t>
            </a:r>
          </a:p>
        </p:txBody>
      </p:sp>
      <p:sp>
        <p:nvSpPr>
          <p:cNvPr id="13" name="TextBox 12">
            <a:extLst>
              <a:ext uri="{FF2B5EF4-FFF2-40B4-BE49-F238E27FC236}">
                <a16:creationId xmlns:a16="http://schemas.microsoft.com/office/drawing/2014/main" id="{48F94FEC-1044-D049-92B7-0FFFE39FE652}"/>
              </a:ext>
            </a:extLst>
          </p:cNvPr>
          <p:cNvSpPr txBox="1"/>
          <p:nvPr/>
        </p:nvSpPr>
        <p:spPr>
          <a:xfrm>
            <a:off x="10890567" y="3155796"/>
            <a:ext cx="562975" cy="369332"/>
          </a:xfrm>
          <a:prstGeom prst="rect">
            <a:avLst/>
          </a:prstGeom>
          <a:noFill/>
        </p:spPr>
        <p:txBody>
          <a:bodyPr wrap="none" rtlCol="0">
            <a:spAutoFit/>
          </a:bodyPr>
          <a:lstStyle/>
          <a:p>
            <a:r>
              <a:rPr lang="en-US" dirty="0">
                <a:solidFill>
                  <a:schemeClr val="bg1"/>
                </a:solidFill>
                <a:latin typeface="Franklin Gothic Book" panose="020B0503020102020204" pitchFamily="34" charset="0"/>
              </a:rPr>
              <a:t>EF2</a:t>
            </a:r>
          </a:p>
        </p:txBody>
      </p:sp>
      <p:sp>
        <p:nvSpPr>
          <p:cNvPr id="14" name="TextBox 13">
            <a:extLst>
              <a:ext uri="{FF2B5EF4-FFF2-40B4-BE49-F238E27FC236}">
                <a16:creationId xmlns:a16="http://schemas.microsoft.com/office/drawing/2014/main" id="{FFCA90B4-AA76-9F4C-89B4-6217B5FB1D8D}"/>
              </a:ext>
            </a:extLst>
          </p:cNvPr>
          <p:cNvSpPr txBox="1"/>
          <p:nvPr/>
        </p:nvSpPr>
        <p:spPr>
          <a:xfrm>
            <a:off x="10375133" y="3155796"/>
            <a:ext cx="562975" cy="369332"/>
          </a:xfrm>
          <a:prstGeom prst="rect">
            <a:avLst/>
          </a:prstGeom>
          <a:noFill/>
        </p:spPr>
        <p:txBody>
          <a:bodyPr wrap="none" rtlCol="0">
            <a:spAutoFit/>
          </a:bodyPr>
          <a:lstStyle/>
          <a:p>
            <a:r>
              <a:rPr lang="en-US" dirty="0">
                <a:solidFill>
                  <a:schemeClr val="bg1"/>
                </a:solidFill>
                <a:latin typeface="Franklin Gothic Book" panose="020B0503020102020204" pitchFamily="34" charset="0"/>
              </a:rPr>
              <a:t>EF1</a:t>
            </a:r>
          </a:p>
        </p:txBody>
      </p:sp>
      <p:sp>
        <p:nvSpPr>
          <p:cNvPr id="15" name="TextBox 14">
            <a:extLst>
              <a:ext uri="{FF2B5EF4-FFF2-40B4-BE49-F238E27FC236}">
                <a16:creationId xmlns:a16="http://schemas.microsoft.com/office/drawing/2014/main" id="{6880B751-CB13-254E-A19B-44766A88889B}"/>
              </a:ext>
            </a:extLst>
          </p:cNvPr>
          <p:cNvSpPr txBox="1"/>
          <p:nvPr/>
        </p:nvSpPr>
        <p:spPr>
          <a:xfrm>
            <a:off x="9859699" y="3155796"/>
            <a:ext cx="562975" cy="369332"/>
          </a:xfrm>
          <a:prstGeom prst="rect">
            <a:avLst/>
          </a:prstGeom>
          <a:noFill/>
        </p:spPr>
        <p:txBody>
          <a:bodyPr wrap="square" rtlCol="0">
            <a:spAutoFit/>
          </a:bodyPr>
          <a:lstStyle/>
          <a:p>
            <a:r>
              <a:rPr lang="en-US" dirty="0">
                <a:solidFill>
                  <a:schemeClr val="bg1"/>
                </a:solidFill>
                <a:latin typeface="Franklin Gothic Book" panose="020B0503020102020204" pitchFamily="34" charset="0"/>
              </a:rPr>
              <a:t>EF0</a:t>
            </a:r>
          </a:p>
        </p:txBody>
      </p:sp>
      <p:sp>
        <p:nvSpPr>
          <p:cNvPr id="16" name="TextBox 15">
            <a:extLst>
              <a:ext uri="{FF2B5EF4-FFF2-40B4-BE49-F238E27FC236}">
                <a16:creationId xmlns:a16="http://schemas.microsoft.com/office/drawing/2014/main" id="{86CA6A49-472B-2242-9CCE-FC2D35E024C1}"/>
              </a:ext>
            </a:extLst>
          </p:cNvPr>
          <p:cNvSpPr txBox="1"/>
          <p:nvPr/>
        </p:nvSpPr>
        <p:spPr>
          <a:xfrm>
            <a:off x="4246917" y="6488668"/>
            <a:ext cx="1592937" cy="369332"/>
          </a:xfrm>
          <a:prstGeom prst="rect">
            <a:avLst/>
          </a:prstGeom>
          <a:noFill/>
        </p:spPr>
        <p:txBody>
          <a:bodyPr wrap="none" rtlCol="0">
            <a:spAutoFit/>
          </a:bodyPr>
          <a:lstStyle/>
          <a:p>
            <a:r>
              <a:rPr lang="en-US" dirty="0">
                <a:solidFill>
                  <a:schemeClr val="bg1"/>
                </a:solidFill>
                <a:latin typeface="Franklin Gothic Book" panose="020B0503020102020204" pitchFamily="34" charset="0"/>
              </a:rPr>
              <a:t>time (minutes)</a:t>
            </a:r>
          </a:p>
        </p:txBody>
      </p:sp>
    </p:spTree>
    <p:extLst>
      <p:ext uri="{BB962C8B-B14F-4D97-AF65-F5344CB8AC3E}">
        <p14:creationId xmlns:p14="http://schemas.microsoft.com/office/powerpoint/2010/main" val="150491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C5B42-2142-2F48-91E0-08260ED8F1C9}"/>
              </a:ext>
            </a:extLst>
          </p:cNvPr>
          <p:cNvPicPr>
            <a:picLocks noChangeAspect="1"/>
          </p:cNvPicPr>
          <p:nvPr/>
        </p:nvPicPr>
        <p:blipFill>
          <a:blip r:embed="rId3"/>
          <a:stretch>
            <a:fillRect/>
          </a:stretch>
        </p:blipFill>
        <p:spPr>
          <a:xfrm>
            <a:off x="0" y="825190"/>
            <a:ext cx="6780386" cy="5406582"/>
          </a:xfrm>
          <a:prstGeom prst="rect">
            <a:avLst/>
          </a:prstGeom>
        </p:spPr>
      </p:pic>
      <p:sp>
        <p:nvSpPr>
          <p:cNvPr id="4" name="TextBox 3">
            <a:extLst>
              <a:ext uri="{FF2B5EF4-FFF2-40B4-BE49-F238E27FC236}">
                <a16:creationId xmlns:a16="http://schemas.microsoft.com/office/drawing/2014/main" id="{E259E436-C4D7-F74E-B3F6-006CFFB5C5AD}"/>
              </a:ext>
            </a:extLst>
          </p:cNvPr>
          <p:cNvSpPr txBox="1"/>
          <p:nvPr/>
        </p:nvSpPr>
        <p:spPr>
          <a:xfrm>
            <a:off x="1496108" y="6097843"/>
            <a:ext cx="2547813" cy="369332"/>
          </a:xfrm>
          <a:prstGeom prst="rect">
            <a:avLst/>
          </a:prstGeom>
          <a:noFill/>
        </p:spPr>
        <p:txBody>
          <a:bodyPr wrap="none" rtlCol="0">
            <a:spAutoFit/>
          </a:bodyPr>
          <a:lstStyle/>
          <a:p>
            <a:pPr defTabSz="457200"/>
            <a:r>
              <a:rPr lang="en-US" dirty="0">
                <a:solidFill>
                  <a:srgbClr val="FF0000"/>
                </a:solidFill>
                <a:latin typeface="Franklin Gothic Book" panose="020B0503020102020204" pitchFamily="34" charset="0"/>
                <a:cs typeface="Arial" panose="020B0604020202020204" pitchFamily="34" charset="0"/>
              </a:rPr>
              <a:t>6 strongest vortex cases</a:t>
            </a:r>
          </a:p>
        </p:txBody>
      </p:sp>
      <p:pic>
        <p:nvPicPr>
          <p:cNvPr id="6" name="Picture 5">
            <a:extLst>
              <a:ext uri="{FF2B5EF4-FFF2-40B4-BE49-F238E27FC236}">
                <a16:creationId xmlns:a16="http://schemas.microsoft.com/office/drawing/2014/main" id="{C0B3249F-2D7A-F64E-B604-698DAFCED0AB}"/>
              </a:ext>
            </a:extLst>
          </p:cNvPr>
          <p:cNvPicPr>
            <a:picLocks noChangeAspect="1"/>
          </p:cNvPicPr>
          <p:nvPr/>
        </p:nvPicPr>
        <p:blipFill>
          <a:blip r:embed="rId4"/>
          <a:stretch>
            <a:fillRect/>
          </a:stretch>
        </p:blipFill>
        <p:spPr>
          <a:xfrm>
            <a:off x="5411614" y="825190"/>
            <a:ext cx="6780386" cy="5406582"/>
          </a:xfrm>
          <a:prstGeom prst="rect">
            <a:avLst/>
          </a:prstGeom>
        </p:spPr>
      </p:pic>
      <p:sp>
        <p:nvSpPr>
          <p:cNvPr id="7" name="TextBox 6">
            <a:extLst>
              <a:ext uri="{FF2B5EF4-FFF2-40B4-BE49-F238E27FC236}">
                <a16:creationId xmlns:a16="http://schemas.microsoft.com/office/drawing/2014/main" id="{75A62A23-EF74-484D-BB63-ABCDBD8C6FF7}"/>
              </a:ext>
            </a:extLst>
          </p:cNvPr>
          <p:cNvSpPr txBox="1"/>
          <p:nvPr/>
        </p:nvSpPr>
        <p:spPr>
          <a:xfrm>
            <a:off x="6915600" y="6097843"/>
            <a:ext cx="2442913" cy="369332"/>
          </a:xfrm>
          <a:prstGeom prst="rect">
            <a:avLst/>
          </a:prstGeom>
          <a:noFill/>
        </p:spPr>
        <p:txBody>
          <a:bodyPr wrap="none" rtlCol="0">
            <a:spAutoFit/>
          </a:bodyPr>
          <a:lstStyle/>
          <a:p>
            <a:pPr defTabSz="457200"/>
            <a:r>
              <a:rPr lang="en-US" dirty="0">
                <a:solidFill>
                  <a:srgbClr val="00B0F0"/>
                </a:solidFill>
                <a:latin typeface="Franklin Gothic Book" panose="020B0503020102020204" pitchFamily="34" charset="0"/>
                <a:cs typeface="Arial" panose="020B0604020202020204" pitchFamily="34" charset="0"/>
              </a:rPr>
              <a:t>6 weakest vortex cases</a:t>
            </a:r>
          </a:p>
        </p:txBody>
      </p:sp>
      <p:sp>
        <p:nvSpPr>
          <p:cNvPr id="8" name="TextBox 7">
            <a:extLst>
              <a:ext uri="{FF2B5EF4-FFF2-40B4-BE49-F238E27FC236}">
                <a16:creationId xmlns:a16="http://schemas.microsoft.com/office/drawing/2014/main" id="{3ECA494E-FA72-AF42-AEAB-037EB20209F0}"/>
              </a:ext>
            </a:extLst>
          </p:cNvPr>
          <p:cNvSpPr txBox="1"/>
          <p:nvPr/>
        </p:nvSpPr>
        <p:spPr>
          <a:xfrm>
            <a:off x="2096485" y="754970"/>
            <a:ext cx="6895120" cy="1384995"/>
          </a:xfrm>
          <a:prstGeom prst="rect">
            <a:avLst/>
          </a:prstGeom>
          <a:solidFill>
            <a:schemeClr val="bg2"/>
          </a:solidFill>
          <a:ln w="57150">
            <a:solidFill>
              <a:schemeClr val="bg1"/>
            </a:solidFill>
          </a:ln>
        </p:spPr>
        <p:txBody>
          <a:bodyPr wrap="square" rtlCol="0">
            <a:spAutoFit/>
          </a:bodyPr>
          <a:lstStyle/>
          <a:p>
            <a:pPr defTabSz="457200"/>
            <a:r>
              <a:rPr lang="en-US" sz="2800" dirty="0">
                <a:solidFill>
                  <a:prstClr val="black"/>
                </a:solidFill>
                <a:latin typeface="Franklin Gothic Book" panose="020B0503020102020204" pitchFamily="34" charset="0"/>
              </a:rPr>
              <a:t>No obvious major differences between this and tornadic—really seems like butterflies flapping their wings.</a:t>
            </a:r>
          </a:p>
        </p:txBody>
      </p:sp>
      <p:sp>
        <p:nvSpPr>
          <p:cNvPr id="2" name="TextBox 1">
            <a:extLst>
              <a:ext uri="{FF2B5EF4-FFF2-40B4-BE49-F238E27FC236}">
                <a16:creationId xmlns:a16="http://schemas.microsoft.com/office/drawing/2014/main" id="{235CF155-A258-764F-96BE-BAC1DD991654}"/>
              </a:ext>
            </a:extLst>
          </p:cNvPr>
          <p:cNvSpPr txBox="1"/>
          <p:nvPr/>
        </p:nvSpPr>
        <p:spPr>
          <a:xfrm>
            <a:off x="1427356" y="156118"/>
            <a:ext cx="8832418" cy="461665"/>
          </a:xfrm>
          <a:prstGeom prst="rect">
            <a:avLst/>
          </a:prstGeom>
          <a:noFill/>
        </p:spPr>
        <p:txBody>
          <a:bodyPr wrap="none" rtlCol="0">
            <a:spAutoFit/>
          </a:bodyPr>
          <a:lstStyle/>
          <a:p>
            <a:r>
              <a:rPr lang="en-US" sz="2400" b="1" dirty="0">
                <a:solidFill>
                  <a:prstClr val="white"/>
                </a:solidFill>
                <a:latin typeface="Franklin Gothic Book" panose="020B0503020102020204" pitchFamily="34" charset="0"/>
                <a:cs typeface="Arial" panose="020B0604020202020204" pitchFamily="34" charset="0"/>
              </a:rPr>
              <a:t>Mean vertical velocity at z = 1 km at time of warm bubble insertion</a:t>
            </a:r>
          </a:p>
        </p:txBody>
      </p:sp>
    </p:spTree>
    <p:extLst>
      <p:ext uri="{BB962C8B-B14F-4D97-AF65-F5344CB8AC3E}">
        <p14:creationId xmlns:p14="http://schemas.microsoft.com/office/powerpoint/2010/main" val="227673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8DE50-4F3F-C046-BC4E-8324F99B47EF}"/>
              </a:ext>
            </a:extLst>
          </p:cNvPr>
          <p:cNvPicPr>
            <a:picLocks noChangeAspect="1"/>
          </p:cNvPicPr>
          <p:nvPr/>
        </p:nvPicPr>
        <p:blipFill>
          <a:blip r:embed="rId2"/>
          <a:stretch>
            <a:fillRect/>
          </a:stretch>
        </p:blipFill>
        <p:spPr>
          <a:xfrm>
            <a:off x="1657165" y="0"/>
            <a:ext cx="8877670" cy="6858000"/>
          </a:xfrm>
          <a:prstGeom prst="rect">
            <a:avLst/>
          </a:prstGeom>
        </p:spPr>
      </p:pic>
      <p:sp>
        <p:nvSpPr>
          <p:cNvPr id="4" name="TextBox 3">
            <a:extLst>
              <a:ext uri="{FF2B5EF4-FFF2-40B4-BE49-F238E27FC236}">
                <a16:creationId xmlns:a16="http://schemas.microsoft.com/office/drawing/2014/main" id="{1B41FAA0-BA54-0941-AD74-CB1DC84B201D}"/>
              </a:ext>
            </a:extLst>
          </p:cNvPr>
          <p:cNvSpPr txBox="1"/>
          <p:nvPr/>
        </p:nvSpPr>
        <p:spPr>
          <a:xfrm>
            <a:off x="2453050" y="6172742"/>
            <a:ext cx="4947958" cy="369332"/>
          </a:xfrm>
          <a:prstGeom prst="rect">
            <a:avLst/>
          </a:prstGeom>
          <a:noFill/>
        </p:spPr>
        <p:txBody>
          <a:bodyPr wrap="none" rtlCol="0">
            <a:spAutoFit/>
          </a:bodyPr>
          <a:lstStyle/>
          <a:p>
            <a:pPr defTabSz="457200"/>
            <a:r>
              <a:rPr lang="en-US" dirty="0">
                <a:solidFill>
                  <a:prstClr val="white"/>
                </a:solidFill>
                <a:latin typeface="Franklin Gothic Book" panose="020B0503020102020204" pitchFamily="34" charset="0"/>
                <a:cs typeface="Arial" panose="020B0604020202020204" pitchFamily="34" charset="0"/>
              </a:rPr>
              <a:t>30-min avg surface </a:t>
            </a:r>
            <a:r>
              <a:rPr lang="el-GR" dirty="0">
                <a:solidFill>
                  <a:prstClr val="white"/>
                </a:solidFill>
                <a:latin typeface="Franklin Gothic Book" panose="020B0503020102020204" pitchFamily="34" charset="0"/>
                <a:cs typeface="Arial" panose="020B0604020202020204" pitchFamily="34" charset="0"/>
              </a:rPr>
              <a:t>θ</a:t>
            </a:r>
            <a:r>
              <a:rPr lang="en-US" dirty="0">
                <a:solidFill>
                  <a:prstClr val="white"/>
                </a:solidFill>
                <a:latin typeface="Franklin Gothic Book" panose="020B0503020102020204" pitchFamily="34" charset="0"/>
                <a:cs typeface="Arial" panose="020B0604020202020204" pitchFamily="34" charset="0"/>
              </a:rPr>
              <a:t>’ in </a:t>
            </a:r>
            <a:r>
              <a:rPr lang="en-US" dirty="0">
                <a:solidFill>
                  <a:srgbClr val="FF0000"/>
                </a:solidFill>
                <a:latin typeface="Franklin Gothic Book" panose="020B0503020102020204" pitchFamily="34" charset="0"/>
                <a:cs typeface="Arial" panose="020B0604020202020204" pitchFamily="34" charset="0"/>
              </a:rPr>
              <a:t>6 strongest vortex cases</a:t>
            </a:r>
          </a:p>
        </p:txBody>
      </p:sp>
      <p:sp>
        <p:nvSpPr>
          <p:cNvPr id="5" name="TextBox 4">
            <a:extLst>
              <a:ext uri="{FF2B5EF4-FFF2-40B4-BE49-F238E27FC236}">
                <a16:creationId xmlns:a16="http://schemas.microsoft.com/office/drawing/2014/main" id="{4899FB6D-BD7A-FB41-BF66-892456D45E13}"/>
              </a:ext>
            </a:extLst>
          </p:cNvPr>
          <p:cNvSpPr txBox="1"/>
          <p:nvPr/>
        </p:nvSpPr>
        <p:spPr>
          <a:xfrm>
            <a:off x="8410937" y="6396071"/>
            <a:ext cx="1415772" cy="369332"/>
          </a:xfrm>
          <a:prstGeom prst="rect">
            <a:avLst/>
          </a:prstGeom>
          <a:solidFill>
            <a:schemeClr val="tx1"/>
          </a:solidFill>
        </p:spPr>
        <p:txBody>
          <a:bodyPr wrap="none" rtlCol="0">
            <a:spAutoFit/>
          </a:bodyPr>
          <a:lstStyle/>
          <a:p>
            <a:pPr defTabSz="457200"/>
            <a:r>
              <a:rPr lang="en-US" dirty="0">
                <a:solidFill>
                  <a:prstClr val="white"/>
                </a:solidFill>
                <a:latin typeface="Franklin Gothic Book" panose="020B0503020102020204" pitchFamily="34" charset="0"/>
              </a:rPr>
              <a:t>90–120 min</a:t>
            </a:r>
          </a:p>
        </p:txBody>
      </p:sp>
    </p:spTree>
    <p:extLst>
      <p:ext uri="{BB962C8B-B14F-4D97-AF65-F5344CB8AC3E}">
        <p14:creationId xmlns:p14="http://schemas.microsoft.com/office/powerpoint/2010/main" val="4196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56D2F6-D36F-D147-B2F7-38B090DBE657}"/>
              </a:ext>
            </a:extLst>
          </p:cNvPr>
          <p:cNvPicPr>
            <a:picLocks noChangeAspect="1"/>
          </p:cNvPicPr>
          <p:nvPr/>
        </p:nvPicPr>
        <p:blipFill>
          <a:blip r:embed="rId2"/>
          <a:stretch>
            <a:fillRect/>
          </a:stretch>
        </p:blipFill>
        <p:spPr>
          <a:xfrm>
            <a:off x="1657165" y="0"/>
            <a:ext cx="8877670" cy="6858000"/>
          </a:xfrm>
          <a:prstGeom prst="rect">
            <a:avLst/>
          </a:prstGeom>
        </p:spPr>
      </p:pic>
      <p:sp>
        <p:nvSpPr>
          <p:cNvPr id="4" name="TextBox 3">
            <a:extLst>
              <a:ext uri="{FF2B5EF4-FFF2-40B4-BE49-F238E27FC236}">
                <a16:creationId xmlns:a16="http://schemas.microsoft.com/office/drawing/2014/main" id="{184BFB9D-16CC-E841-AF83-A2E830B8BE0D}"/>
              </a:ext>
            </a:extLst>
          </p:cNvPr>
          <p:cNvSpPr txBox="1"/>
          <p:nvPr/>
        </p:nvSpPr>
        <p:spPr>
          <a:xfrm>
            <a:off x="2924538" y="6215605"/>
            <a:ext cx="4843057" cy="369332"/>
          </a:xfrm>
          <a:prstGeom prst="rect">
            <a:avLst/>
          </a:prstGeom>
          <a:noFill/>
        </p:spPr>
        <p:txBody>
          <a:bodyPr wrap="none" rtlCol="0">
            <a:spAutoFit/>
          </a:bodyPr>
          <a:lstStyle/>
          <a:p>
            <a:pPr defTabSz="457200"/>
            <a:r>
              <a:rPr lang="en-US" dirty="0">
                <a:solidFill>
                  <a:prstClr val="white"/>
                </a:solidFill>
                <a:latin typeface="Franklin Gothic Book" panose="020B0503020102020204" pitchFamily="34" charset="0"/>
                <a:cs typeface="Arial" panose="020B0604020202020204" pitchFamily="34" charset="0"/>
              </a:rPr>
              <a:t>30-min avg surface </a:t>
            </a:r>
            <a:r>
              <a:rPr lang="el-GR" dirty="0">
                <a:solidFill>
                  <a:prstClr val="white"/>
                </a:solidFill>
                <a:latin typeface="Franklin Gothic Book" panose="020B0503020102020204" pitchFamily="34" charset="0"/>
                <a:cs typeface="Arial" panose="020B0604020202020204" pitchFamily="34" charset="0"/>
              </a:rPr>
              <a:t>θ</a:t>
            </a:r>
            <a:r>
              <a:rPr lang="en-US" dirty="0">
                <a:solidFill>
                  <a:prstClr val="white"/>
                </a:solidFill>
                <a:latin typeface="Franklin Gothic Book" panose="020B0503020102020204" pitchFamily="34" charset="0"/>
                <a:cs typeface="Arial" panose="020B0604020202020204" pitchFamily="34" charset="0"/>
              </a:rPr>
              <a:t>’ in </a:t>
            </a:r>
            <a:r>
              <a:rPr lang="en-US" dirty="0">
                <a:solidFill>
                  <a:srgbClr val="00B0F0"/>
                </a:solidFill>
                <a:latin typeface="Franklin Gothic Book" panose="020B0503020102020204" pitchFamily="34" charset="0"/>
                <a:cs typeface="Arial" panose="020B0604020202020204" pitchFamily="34" charset="0"/>
              </a:rPr>
              <a:t>6 weakest vortex cases</a:t>
            </a:r>
            <a:endParaRPr lang="en-US" dirty="0">
              <a:solidFill>
                <a:prstClr val="white"/>
              </a:solidFill>
              <a:latin typeface="Franklin Gothic Book" panose="020B05030201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5D6B86B-546E-5B49-A414-8E64E417B4C6}"/>
              </a:ext>
            </a:extLst>
          </p:cNvPr>
          <p:cNvSpPr txBox="1"/>
          <p:nvPr/>
        </p:nvSpPr>
        <p:spPr>
          <a:xfrm>
            <a:off x="8410937" y="6396071"/>
            <a:ext cx="1415772" cy="369332"/>
          </a:xfrm>
          <a:prstGeom prst="rect">
            <a:avLst/>
          </a:prstGeom>
          <a:solidFill>
            <a:schemeClr val="tx1"/>
          </a:solidFill>
        </p:spPr>
        <p:txBody>
          <a:bodyPr wrap="none" rtlCol="0">
            <a:spAutoFit/>
          </a:bodyPr>
          <a:lstStyle/>
          <a:p>
            <a:pPr defTabSz="457200"/>
            <a:r>
              <a:rPr lang="en-US" dirty="0">
                <a:solidFill>
                  <a:prstClr val="white"/>
                </a:solidFill>
                <a:latin typeface="Franklin Gothic Book" panose="020B0503020102020204" pitchFamily="34" charset="0"/>
              </a:rPr>
              <a:t>90–120 min</a:t>
            </a:r>
          </a:p>
        </p:txBody>
      </p:sp>
    </p:spTree>
    <p:extLst>
      <p:ext uri="{BB962C8B-B14F-4D97-AF65-F5344CB8AC3E}">
        <p14:creationId xmlns:p14="http://schemas.microsoft.com/office/powerpoint/2010/main" val="306343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B3B2D6-817C-AE45-9C6A-F5ADD4BE384A}"/>
              </a:ext>
            </a:extLst>
          </p:cNvPr>
          <p:cNvSpPr txBox="1"/>
          <p:nvPr/>
        </p:nvSpPr>
        <p:spPr>
          <a:xfrm>
            <a:off x="4332619" y="267993"/>
            <a:ext cx="3414974" cy="400110"/>
          </a:xfrm>
          <a:prstGeom prst="rect">
            <a:avLst/>
          </a:prstGeom>
          <a:noFill/>
        </p:spPr>
        <p:txBody>
          <a:bodyPr wrap="none" rtlCol="0">
            <a:spAutoFit/>
          </a:bodyPr>
          <a:lstStyle/>
          <a:p>
            <a:pPr defTabSz="457200"/>
            <a:r>
              <a:rPr lang="en-US" sz="2000" dirty="0">
                <a:solidFill>
                  <a:prstClr val="white"/>
                </a:solidFill>
                <a:latin typeface="Franklin Gothic Book" panose="020B0503020102020204" pitchFamily="34" charset="0"/>
                <a:cs typeface="Arial" panose="020B0604020202020204" pitchFamily="34" charset="0"/>
              </a:rPr>
              <a:t>0–500 m streamwise vorticity</a:t>
            </a:r>
          </a:p>
        </p:txBody>
      </p:sp>
      <p:pic>
        <p:nvPicPr>
          <p:cNvPr id="4" name="Picture 3">
            <a:extLst>
              <a:ext uri="{FF2B5EF4-FFF2-40B4-BE49-F238E27FC236}">
                <a16:creationId xmlns:a16="http://schemas.microsoft.com/office/drawing/2014/main" id="{502437FD-324E-4A45-B763-4DB2775AA495}"/>
              </a:ext>
            </a:extLst>
          </p:cNvPr>
          <p:cNvPicPr>
            <a:picLocks noChangeAspect="1"/>
          </p:cNvPicPr>
          <p:nvPr/>
        </p:nvPicPr>
        <p:blipFill rotWithShape="1">
          <a:blip r:embed="rId3"/>
          <a:srcRect l="34752" t="47439" r="32400" b="8208"/>
          <a:stretch/>
        </p:blipFill>
        <p:spPr>
          <a:xfrm>
            <a:off x="6156661" y="938497"/>
            <a:ext cx="4396000" cy="4585482"/>
          </a:xfrm>
          <a:prstGeom prst="rect">
            <a:avLst/>
          </a:prstGeom>
        </p:spPr>
      </p:pic>
      <p:pic>
        <p:nvPicPr>
          <p:cNvPr id="6" name="Picture 5">
            <a:extLst>
              <a:ext uri="{FF2B5EF4-FFF2-40B4-BE49-F238E27FC236}">
                <a16:creationId xmlns:a16="http://schemas.microsoft.com/office/drawing/2014/main" id="{5BB26BE6-8027-5A46-B7AF-137B3D8C80E6}"/>
              </a:ext>
            </a:extLst>
          </p:cNvPr>
          <p:cNvPicPr>
            <a:picLocks noChangeAspect="1"/>
          </p:cNvPicPr>
          <p:nvPr/>
        </p:nvPicPr>
        <p:blipFill rotWithShape="1">
          <a:blip r:embed="rId4"/>
          <a:srcRect l="1774" t="1461" r="64928" b="54155"/>
          <a:stretch/>
        </p:blipFill>
        <p:spPr>
          <a:xfrm>
            <a:off x="1524000" y="936891"/>
            <a:ext cx="4471792" cy="4604431"/>
          </a:xfrm>
          <a:prstGeom prst="rect">
            <a:avLst/>
          </a:prstGeom>
        </p:spPr>
      </p:pic>
      <p:sp>
        <p:nvSpPr>
          <p:cNvPr id="2" name="Rectangle 1">
            <a:extLst>
              <a:ext uri="{FF2B5EF4-FFF2-40B4-BE49-F238E27FC236}">
                <a16:creationId xmlns:a16="http://schemas.microsoft.com/office/drawing/2014/main" id="{A6950233-4B59-6349-B8C3-675C4CE214FD}"/>
              </a:ext>
            </a:extLst>
          </p:cNvPr>
          <p:cNvSpPr/>
          <p:nvPr/>
        </p:nvSpPr>
        <p:spPr>
          <a:xfrm>
            <a:off x="2689931" y="879003"/>
            <a:ext cx="2248051" cy="369332"/>
          </a:xfrm>
          <a:prstGeom prst="rect">
            <a:avLst/>
          </a:prstGeom>
          <a:solidFill>
            <a:schemeClr val="tx1"/>
          </a:solidFill>
        </p:spPr>
        <p:txBody>
          <a:bodyPr wrap="none">
            <a:spAutoFit/>
          </a:bodyPr>
          <a:lstStyle/>
          <a:p>
            <a:pPr defTabSz="457200"/>
            <a:r>
              <a:rPr lang="en-US" dirty="0">
                <a:solidFill>
                  <a:srgbClr val="FF0000"/>
                </a:solidFill>
                <a:latin typeface="Franklin Gothic Book" panose="020B0503020102020204" pitchFamily="34" charset="0"/>
                <a:cs typeface="Arial" panose="020B0604020202020204" pitchFamily="34" charset="0"/>
              </a:rPr>
              <a:t>strongest vortex case</a:t>
            </a:r>
            <a:endParaRPr lang="en-US" dirty="0">
              <a:solidFill>
                <a:srgbClr val="FF0000"/>
              </a:solidFill>
              <a:latin typeface="Calibri"/>
            </a:endParaRPr>
          </a:p>
        </p:txBody>
      </p:sp>
      <p:sp>
        <p:nvSpPr>
          <p:cNvPr id="7" name="Rectangle 6">
            <a:extLst>
              <a:ext uri="{FF2B5EF4-FFF2-40B4-BE49-F238E27FC236}">
                <a16:creationId xmlns:a16="http://schemas.microsoft.com/office/drawing/2014/main" id="{6186EAEE-7A35-EE4D-9E3F-9EFC0197DACF}"/>
              </a:ext>
            </a:extLst>
          </p:cNvPr>
          <p:cNvSpPr/>
          <p:nvPr/>
        </p:nvSpPr>
        <p:spPr>
          <a:xfrm>
            <a:off x="7439382" y="879003"/>
            <a:ext cx="2143151" cy="369332"/>
          </a:xfrm>
          <a:prstGeom prst="rect">
            <a:avLst/>
          </a:prstGeom>
          <a:solidFill>
            <a:schemeClr val="tx1"/>
          </a:solidFill>
        </p:spPr>
        <p:txBody>
          <a:bodyPr wrap="none">
            <a:spAutoFit/>
          </a:bodyPr>
          <a:lstStyle/>
          <a:p>
            <a:pPr defTabSz="457200"/>
            <a:r>
              <a:rPr lang="en-US" dirty="0">
                <a:solidFill>
                  <a:srgbClr val="00B0F0"/>
                </a:solidFill>
                <a:latin typeface="Franklin Gothic Book" panose="020B0503020102020204" pitchFamily="34" charset="0"/>
                <a:cs typeface="Arial" panose="020B0604020202020204" pitchFamily="34" charset="0"/>
              </a:rPr>
              <a:t>weakest vortex case</a:t>
            </a:r>
            <a:endParaRPr lang="en-US" dirty="0">
              <a:solidFill>
                <a:prstClr val="black"/>
              </a:solidFill>
              <a:latin typeface="Calibri"/>
            </a:endParaRPr>
          </a:p>
        </p:txBody>
      </p:sp>
      <p:pic>
        <p:nvPicPr>
          <p:cNvPr id="8" name="Picture 7">
            <a:extLst>
              <a:ext uri="{FF2B5EF4-FFF2-40B4-BE49-F238E27FC236}">
                <a16:creationId xmlns:a16="http://schemas.microsoft.com/office/drawing/2014/main" id="{7BCD2B1C-C372-D746-8B64-AA7A37490565}"/>
              </a:ext>
            </a:extLst>
          </p:cNvPr>
          <p:cNvPicPr>
            <a:picLocks noChangeAspect="1"/>
          </p:cNvPicPr>
          <p:nvPr/>
        </p:nvPicPr>
        <p:blipFill rotWithShape="1">
          <a:blip r:embed="rId4"/>
          <a:srcRect t="93516"/>
          <a:stretch/>
        </p:blipFill>
        <p:spPr>
          <a:xfrm>
            <a:off x="1790330" y="5523978"/>
            <a:ext cx="8877670" cy="444674"/>
          </a:xfrm>
          <a:prstGeom prst="rect">
            <a:avLst/>
          </a:prstGeom>
        </p:spPr>
      </p:pic>
      <p:sp>
        <p:nvSpPr>
          <p:cNvPr id="9" name="TextBox 8">
            <a:extLst>
              <a:ext uri="{FF2B5EF4-FFF2-40B4-BE49-F238E27FC236}">
                <a16:creationId xmlns:a16="http://schemas.microsoft.com/office/drawing/2014/main" id="{98928E13-4102-7E48-8380-2B8BDF92FA87}"/>
              </a:ext>
            </a:extLst>
          </p:cNvPr>
          <p:cNvSpPr txBox="1"/>
          <p:nvPr/>
        </p:nvSpPr>
        <p:spPr>
          <a:xfrm>
            <a:off x="1969016" y="6162805"/>
            <a:ext cx="8199489" cy="523220"/>
          </a:xfrm>
          <a:prstGeom prst="rect">
            <a:avLst/>
          </a:prstGeom>
          <a:noFill/>
        </p:spPr>
        <p:txBody>
          <a:bodyPr wrap="none" rtlCol="0">
            <a:spAutoFit/>
          </a:bodyPr>
          <a:lstStyle/>
          <a:p>
            <a:pPr defTabSz="457200"/>
            <a:r>
              <a:rPr lang="en-US" sz="2800" dirty="0">
                <a:solidFill>
                  <a:prstClr val="white"/>
                </a:solidFill>
                <a:latin typeface="Franklin Gothic Book" panose="020B0503020102020204" pitchFamily="34" charset="0"/>
              </a:rPr>
              <a:t>There are differences, but which, if any, are relevant?</a:t>
            </a:r>
          </a:p>
        </p:txBody>
      </p:sp>
    </p:spTree>
    <p:extLst>
      <p:ext uri="{BB962C8B-B14F-4D97-AF65-F5344CB8AC3E}">
        <p14:creationId xmlns:p14="http://schemas.microsoft.com/office/powerpoint/2010/main" val="13504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E9212-9BCA-7C40-AEF9-CDDDC0585054}"/>
              </a:ext>
            </a:extLst>
          </p:cNvPr>
          <p:cNvPicPr>
            <a:picLocks noChangeAspect="1"/>
          </p:cNvPicPr>
          <p:nvPr/>
        </p:nvPicPr>
        <p:blipFill>
          <a:blip r:embed="rId2"/>
          <a:stretch>
            <a:fillRect/>
          </a:stretch>
        </p:blipFill>
        <p:spPr>
          <a:xfrm>
            <a:off x="0" y="0"/>
            <a:ext cx="8877670" cy="6858000"/>
          </a:xfrm>
          <a:prstGeom prst="rect">
            <a:avLst/>
          </a:prstGeom>
        </p:spPr>
      </p:pic>
      <p:graphicFrame>
        <p:nvGraphicFramePr>
          <p:cNvPr id="7" name="Chart 6">
            <a:extLst>
              <a:ext uri="{FF2B5EF4-FFF2-40B4-BE49-F238E27FC236}">
                <a16:creationId xmlns:a16="http://schemas.microsoft.com/office/drawing/2014/main" id="{3F27270A-B205-B044-B234-F581D61016AB}"/>
              </a:ext>
            </a:extLst>
          </p:cNvPr>
          <p:cNvGraphicFramePr>
            <a:graphicFrameLocks/>
          </p:cNvGraphicFramePr>
          <p:nvPr>
            <p:extLst>
              <p:ext uri="{D42A27DB-BD31-4B8C-83A1-F6EECF244321}">
                <p14:modId xmlns:p14="http://schemas.microsoft.com/office/powerpoint/2010/main" val="343450152"/>
              </p:ext>
            </p:extLst>
          </p:nvPr>
        </p:nvGraphicFramePr>
        <p:xfrm>
          <a:off x="321583" y="771896"/>
          <a:ext cx="2263212" cy="1983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EE9B9A1-0E70-3049-9237-9C0564A72A29}"/>
              </a:ext>
            </a:extLst>
          </p:cNvPr>
          <p:cNvGraphicFramePr>
            <a:graphicFrameLocks/>
          </p:cNvGraphicFramePr>
          <p:nvPr>
            <p:extLst>
              <p:ext uri="{D42A27DB-BD31-4B8C-83A1-F6EECF244321}">
                <p14:modId xmlns:p14="http://schemas.microsoft.com/office/powerpoint/2010/main" val="1035611382"/>
              </p:ext>
            </p:extLst>
          </p:nvPr>
        </p:nvGraphicFramePr>
        <p:xfrm>
          <a:off x="325253" y="809303"/>
          <a:ext cx="2416629" cy="144997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A11D714B-DA53-7E4C-889C-8A913679178F}"/>
              </a:ext>
            </a:extLst>
          </p:cNvPr>
          <p:cNvGrpSpPr/>
          <p:nvPr/>
        </p:nvGrpSpPr>
        <p:grpSpPr>
          <a:xfrm>
            <a:off x="4818004" y="262128"/>
            <a:ext cx="2097024" cy="5711952"/>
            <a:chOff x="4949952" y="262128"/>
            <a:chExt cx="2097024" cy="5711952"/>
          </a:xfrm>
        </p:grpSpPr>
        <p:sp>
          <p:nvSpPr>
            <p:cNvPr id="2" name="Oval 1">
              <a:extLst>
                <a:ext uri="{FF2B5EF4-FFF2-40B4-BE49-F238E27FC236}">
                  <a16:creationId xmlns:a16="http://schemas.microsoft.com/office/drawing/2014/main" id="{9A6BF3F8-5F38-F84A-B57D-899FF82F23CE}"/>
                </a:ext>
              </a:extLst>
            </p:cNvPr>
            <p:cNvSpPr/>
            <p:nvPr/>
          </p:nvSpPr>
          <p:spPr>
            <a:xfrm>
              <a:off x="6106856" y="743712"/>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9" name="Oval 8">
              <a:extLst>
                <a:ext uri="{FF2B5EF4-FFF2-40B4-BE49-F238E27FC236}">
                  <a16:creationId xmlns:a16="http://schemas.microsoft.com/office/drawing/2014/main" id="{FBC3D647-90B1-A144-B151-8771B39DC9D1}"/>
                </a:ext>
              </a:extLst>
            </p:cNvPr>
            <p:cNvSpPr/>
            <p:nvPr/>
          </p:nvSpPr>
          <p:spPr>
            <a:xfrm>
              <a:off x="6619170" y="2139696"/>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0" name="Oval 9">
              <a:extLst>
                <a:ext uri="{FF2B5EF4-FFF2-40B4-BE49-F238E27FC236}">
                  <a16:creationId xmlns:a16="http://schemas.microsoft.com/office/drawing/2014/main" id="{27FB488F-1F7D-9140-972E-1D80D62A7EE3}"/>
                </a:ext>
              </a:extLst>
            </p:cNvPr>
            <p:cNvSpPr/>
            <p:nvPr/>
          </p:nvSpPr>
          <p:spPr>
            <a:xfrm>
              <a:off x="5990280" y="1658112"/>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1" name="Oval 10">
              <a:extLst>
                <a:ext uri="{FF2B5EF4-FFF2-40B4-BE49-F238E27FC236}">
                  <a16:creationId xmlns:a16="http://schemas.microsoft.com/office/drawing/2014/main" id="{0CE4C171-F847-7442-ABF2-C1897D52D49D}"/>
                </a:ext>
              </a:extLst>
            </p:cNvPr>
            <p:cNvSpPr/>
            <p:nvPr/>
          </p:nvSpPr>
          <p:spPr>
            <a:xfrm>
              <a:off x="6667354" y="4498848"/>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2" name="Oval 11">
              <a:extLst>
                <a:ext uri="{FF2B5EF4-FFF2-40B4-BE49-F238E27FC236}">
                  <a16:creationId xmlns:a16="http://schemas.microsoft.com/office/drawing/2014/main" id="{C27A2F20-F36D-1D45-87EA-8BD41D7F43E9}"/>
                </a:ext>
              </a:extLst>
            </p:cNvPr>
            <p:cNvSpPr/>
            <p:nvPr/>
          </p:nvSpPr>
          <p:spPr>
            <a:xfrm>
              <a:off x="5641138" y="4748784"/>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3" name="Oval 12">
              <a:extLst>
                <a:ext uri="{FF2B5EF4-FFF2-40B4-BE49-F238E27FC236}">
                  <a16:creationId xmlns:a16="http://schemas.microsoft.com/office/drawing/2014/main" id="{FFC7653F-FE35-AB4D-9137-233744CE429E}"/>
                </a:ext>
              </a:extLst>
            </p:cNvPr>
            <p:cNvSpPr/>
            <p:nvPr/>
          </p:nvSpPr>
          <p:spPr>
            <a:xfrm>
              <a:off x="5789530" y="5693664"/>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4" name="Oval 13">
              <a:extLst>
                <a:ext uri="{FF2B5EF4-FFF2-40B4-BE49-F238E27FC236}">
                  <a16:creationId xmlns:a16="http://schemas.microsoft.com/office/drawing/2014/main" id="{7C75E7C3-32C3-D946-87C5-BA9204A64032}"/>
                </a:ext>
              </a:extLst>
            </p:cNvPr>
            <p:cNvSpPr/>
            <p:nvPr/>
          </p:nvSpPr>
          <p:spPr>
            <a:xfrm>
              <a:off x="6760464" y="262128"/>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5" name="Oval 14">
              <a:extLst>
                <a:ext uri="{FF2B5EF4-FFF2-40B4-BE49-F238E27FC236}">
                  <a16:creationId xmlns:a16="http://schemas.microsoft.com/office/drawing/2014/main" id="{96400B6A-B5AA-9943-85A4-C9AA7F114B91}"/>
                </a:ext>
              </a:extLst>
            </p:cNvPr>
            <p:cNvSpPr/>
            <p:nvPr/>
          </p:nvSpPr>
          <p:spPr>
            <a:xfrm>
              <a:off x="4949952" y="499872"/>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6" name="Oval 15">
              <a:extLst>
                <a:ext uri="{FF2B5EF4-FFF2-40B4-BE49-F238E27FC236}">
                  <a16:creationId xmlns:a16="http://schemas.microsoft.com/office/drawing/2014/main" id="{0B24CF5E-A360-B644-9C9F-58F6E6849DF3}"/>
                </a:ext>
              </a:extLst>
            </p:cNvPr>
            <p:cNvSpPr/>
            <p:nvPr/>
          </p:nvSpPr>
          <p:spPr>
            <a:xfrm>
              <a:off x="6766560" y="2621280"/>
              <a:ext cx="280416" cy="280416"/>
            </a:xfrm>
            <a:prstGeom prst="ellipse">
              <a:avLst/>
            </a:prstGeom>
            <a:no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sp>
        <p:nvSpPr>
          <p:cNvPr id="17" name="TextBox 16">
            <a:extLst>
              <a:ext uri="{FF2B5EF4-FFF2-40B4-BE49-F238E27FC236}">
                <a16:creationId xmlns:a16="http://schemas.microsoft.com/office/drawing/2014/main" id="{893B56DA-5FEB-8749-816C-7277F1B8FD1F}"/>
              </a:ext>
            </a:extLst>
          </p:cNvPr>
          <p:cNvSpPr txBox="1"/>
          <p:nvPr/>
        </p:nvSpPr>
        <p:spPr>
          <a:xfrm>
            <a:off x="8843963" y="776668"/>
            <a:ext cx="3071811" cy="4031873"/>
          </a:xfrm>
          <a:prstGeom prst="rect">
            <a:avLst/>
          </a:prstGeom>
          <a:noFill/>
        </p:spPr>
        <p:txBody>
          <a:bodyPr wrap="square" rtlCol="0">
            <a:spAutoFit/>
          </a:bodyPr>
          <a:lstStyle/>
          <a:p>
            <a:pPr defTabSz="457200"/>
            <a:r>
              <a:rPr lang="en-US" sz="3200" dirty="0">
                <a:solidFill>
                  <a:prstClr val="white"/>
                </a:solidFill>
                <a:latin typeface="Franklin Gothic Book" panose="020B0503020102020204" pitchFamily="34" charset="0"/>
              </a:rPr>
              <a:t>Is there anything noteworthy about the mean fields </a:t>
            </a:r>
            <a:r>
              <a:rPr lang="en-US" sz="3200" dirty="0">
                <a:solidFill>
                  <a:srgbClr val="FF0000"/>
                </a:solidFill>
                <a:latin typeface="Franklin Gothic Book" panose="020B0503020102020204" pitchFamily="34" charset="0"/>
              </a:rPr>
              <a:t>within 5 min of the development of significant tornadoes</a:t>
            </a:r>
            <a:r>
              <a:rPr lang="en-US" sz="3200" dirty="0">
                <a:solidFill>
                  <a:prstClr val="white"/>
                </a:solidFill>
                <a:latin typeface="Franklin Gothic Book" panose="020B0503020102020204" pitchFamily="34" charset="0"/>
              </a:rPr>
              <a:t>?  </a:t>
            </a:r>
          </a:p>
        </p:txBody>
      </p:sp>
    </p:spTree>
    <p:extLst>
      <p:ext uri="{BB962C8B-B14F-4D97-AF65-F5344CB8AC3E}">
        <p14:creationId xmlns:p14="http://schemas.microsoft.com/office/powerpoint/2010/main" val="164342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281E14-36AF-DD43-A213-973AEAAD083B}"/>
              </a:ext>
            </a:extLst>
          </p:cNvPr>
          <p:cNvSpPr/>
          <p:nvPr/>
        </p:nvSpPr>
        <p:spPr>
          <a:xfrm>
            <a:off x="301084" y="323386"/>
            <a:ext cx="11530361" cy="2923877"/>
          </a:xfrm>
          <a:prstGeom prst="rect">
            <a:avLst/>
          </a:prstGeom>
          <a:solidFill>
            <a:schemeClr val="tx1"/>
          </a:solidFill>
        </p:spPr>
        <p:txBody>
          <a:bodyPr wrap="square">
            <a:spAutoFit/>
          </a:bodyPr>
          <a:lstStyle/>
          <a:p>
            <a:pPr defTabSz="457200"/>
            <a:r>
              <a:rPr lang="en-US" sz="2300" dirty="0">
                <a:solidFill>
                  <a:prstClr val="white"/>
                </a:solidFill>
                <a:latin typeface="Franklin Gothic Book" panose="020B0503020102020204" pitchFamily="34" charset="0"/>
                <a:cs typeface="Cordia New" panose="020B0304020202020204" pitchFamily="34" charset="-34"/>
              </a:rPr>
              <a:t>The predictability of convective storms has received considerable attention in recent years, especially from those involved with the U.S. “Warn-on-Forecast” efforts.  </a:t>
            </a:r>
          </a:p>
          <a:p>
            <a:pPr defTabSz="457200"/>
            <a:endParaRPr lang="en-US" sz="2300" dirty="0">
              <a:solidFill>
                <a:prstClr val="white"/>
              </a:solidFill>
              <a:latin typeface="Franklin Gothic Book" panose="020B0503020102020204" pitchFamily="34" charset="0"/>
              <a:cs typeface="Cordia New" panose="020B0304020202020204" pitchFamily="34" charset="-34"/>
            </a:endParaRPr>
          </a:p>
          <a:p>
            <a:pPr defTabSz="457200"/>
            <a:r>
              <a:rPr lang="en-US" sz="2300" dirty="0">
                <a:solidFill>
                  <a:prstClr val="white"/>
                </a:solidFill>
                <a:latin typeface="Franklin Gothic Book" panose="020B0503020102020204" pitchFamily="34" charset="0"/>
                <a:cs typeface="Cordia New" panose="020B0304020202020204" pitchFamily="34" charset="-34"/>
              </a:rPr>
              <a:t>The topic of </a:t>
            </a:r>
            <a:r>
              <a:rPr lang="en-US" sz="2300" dirty="0">
                <a:solidFill>
                  <a:srgbClr val="FFFF00"/>
                </a:solidFill>
                <a:latin typeface="Franklin Gothic Book" panose="020B0503020102020204" pitchFamily="34" charset="0"/>
                <a:cs typeface="Cordia New" panose="020B0304020202020204" pitchFamily="34" charset="-34"/>
              </a:rPr>
              <a:t>practical predictability </a:t>
            </a:r>
            <a:r>
              <a:rPr lang="en-US" sz="2300" dirty="0">
                <a:solidFill>
                  <a:prstClr val="white"/>
                </a:solidFill>
                <a:latin typeface="Franklin Gothic Book" panose="020B0503020102020204" pitchFamily="34" charset="0"/>
                <a:cs typeface="Cordia New" panose="020B0304020202020204" pitchFamily="34" charset="-34"/>
              </a:rPr>
              <a:t>probably has been studied more to this date, that is, </a:t>
            </a:r>
            <a:r>
              <a:rPr lang="en-US" sz="2300" dirty="0">
                <a:solidFill>
                  <a:srgbClr val="00B0F0"/>
                </a:solidFill>
                <a:latin typeface="Franklin Gothic Book" panose="020B0503020102020204" pitchFamily="34" charset="0"/>
                <a:cs typeface="Cordia New" panose="020B0304020202020204" pitchFamily="34" charset="-34"/>
              </a:rPr>
              <a:t>the ability to predict storm behavior using the best-available techniques</a:t>
            </a:r>
            <a:r>
              <a:rPr lang="en-US" sz="2300" dirty="0">
                <a:solidFill>
                  <a:prstClr val="white"/>
                </a:solidFill>
                <a:latin typeface="Franklin Gothic Book" panose="020B0503020102020204" pitchFamily="34" charset="0"/>
                <a:cs typeface="Cordia New" panose="020B0304020202020204" pitchFamily="34" charset="-34"/>
              </a:rPr>
              <a:t>. </a:t>
            </a:r>
          </a:p>
          <a:p>
            <a:pPr defTabSz="457200"/>
            <a:endParaRPr lang="en-US" sz="2300" dirty="0">
              <a:solidFill>
                <a:prstClr val="white"/>
              </a:solidFill>
              <a:latin typeface="Franklin Gothic Book" panose="020B0503020102020204" pitchFamily="34" charset="0"/>
              <a:cs typeface="Cordia New" panose="020B0304020202020204" pitchFamily="34" charset="-34"/>
            </a:endParaRPr>
          </a:p>
          <a:p>
            <a:pPr defTabSz="457200"/>
            <a:r>
              <a:rPr lang="en-US" sz="2300" dirty="0">
                <a:solidFill>
                  <a:prstClr val="white"/>
                </a:solidFill>
                <a:latin typeface="Franklin Gothic Book" panose="020B0503020102020204" pitchFamily="34" charset="0"/>
                <a:cs typeface="Cordia New" panose="020B0304020202020204" pitchFamily="34" charset="-34"/>
              </a:rPr>
              <a:t>The</a:t>
            </a:r>
            <a:r>
              <a:rPr lang="en-US" sz="2300" dirty="0">
                <a:solidFill>
                  <a:srgbClr val="FFFF00"/>
                </a:solidFill>
                <a:latin typeface="Franklin Gothic Book" panose="020B0503020102020204" pitchFamily="34" charset="0"/>
                <a:cs typeface="Cordia New" panose="020B0304020202020204" pitchFamily="34" charset="-34"/>
              </a:rPr>
              <a:t> intrinsic predictability</a:t>
            </a:r>
            <a:r>
              <a:rPr lang="en-US" sz="2300" dirty="0">
                <a:solidFill>
                  <a:prstClr val="white"/>
                </a:solidFill>
                <a:latin typeface="Franklin Gothic Book" panose="020B0503020102020204" pitchFamily="34" charset="0"/>
                <a:cs typeface="Cordia New" panose="020B0304020202020204" pitchFamily="34" charset="-34"/>
              </a:rPr>
              <a:t>, of storms, that is, </a:t>
            </a:r>
            <a:r>
              <a:rPr lang="en-US" sz="2300" dirty="0">
                <a:solidFill>
                  <a:srgbClr val="00B0F0"/>
                </a:solidFill>
                <a:latin typeface="Franklin Gothic Book" panose="020B0503020102020204" pitchFamily="34" charset="0"/>
                <a:cs typeface="Cordia New" panose="020B0304020202020204" pitchFamily="34" charset="-34"/>
              </a:rPr>
              <a:t>the ability to predict their behavior if perfect procedures are used</a:t>
            </a:r>
            <a:r>
              <a:rPr lang="en-US" sz="2300" dirty="0">
                <a:solidFill>
                  <a:prstClr val="white"/>
                </a:solidFill>
                <a:latin typeface="Franklin Gothic Book" panose="020B0503020102020204" pitchFamily="34" charset="0"/>
                <a:cs typeface="Cordia New" panose="020B0304020202020204" pitchFamily="34" charset="-34"/>
              </a:rPr>
              <a:t>, has received less attention.</a:t>
            </a:r>
          </a:p>
        </p:txBody>
      </p:sp>
      <p:sp>
        <p:nvSpPr>
          <p:cNvPr id="2" name="Rectangle 1">
            <a:extLst>
              <a:ext uri="{FF2B5EF4-FFF2-40B4-BE49-F238E27FC236}">
                <a16:creationId xmlns:a16="http://schemas.microsoft.com/office/drawing/2014/main" id="{A6FC50AA-9A47-6043-88FE-E552E811172A}"/>
              </a:ext>
            </a:extLst>
          </p:cNvPr>
          <p:cNvSpPr/>
          <p:nvPr/>
        </p:nvSpPr>
        <p:spPr>
          <a:xfrm>
            <a:off x="163549" y="0"/>
            <a:ext cx="11846313" cy="36074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3" name="Group 2">
            <a:extLst>
              <a:ext uri="{FF2B5EF4-FFF2-40B4-BE49-F238E27FC236}">
                <a16:creationId xmlns:a16="http://schemas.microsoft.com/office/drawing/2014/main" id="{FA2B9FD0-FFAB-2E4F-BEB2-B4BE37EC8587}"/>
              </a:ext>
            </a:extLst>
          </p:cNvPr>
          <p:cNvGrpSpPr/>
          <p:nvPr/>
        </p:nvGrpSpPr>
        <p:grpSpPr>
          <a:xfrm>
            <a:off x="2421853" y="100208"/>
            <a:ext cx="8014596" cy="3913456"/>
            <a:chOff x="897853" y="100208"/>
            <a:chExt cx="8014596" cy="3913456"/>
          </a:xfrm>
        </p:grpSpPr>
        <p:sp>
          <p:nvSpPr>
            <p:cNvPr id="65" name="TextBox 64">
              <a:extLst>
                <a:ext uri="{FF2B5EF4-FFF2-40B4-BE49-F238E27FC236}">
                  <a16:creationId xmlns:a16="http://schemas.microsoft.com/office/drawing/2014/main" id="{3159A9B7-977E-744A-8188-29DE8F19BF72}"/>
                </a:ext>
              </a:extLst>
            </p:cNvPr>
            <p:cNvSpPr txBox="1"/>
            <p:nvPr/>
          </p:nvSpPr>
          <p:spPr>
            <a:xfrm>
              <a:off x="7300469" y="3498480"/>
              <a:ext cx="1611980" cy="276999"/>
            </a:xfrm>
            <a:prstGeom prst="rect">
              <a:avLst/>
            </a:prstGeom>
            <a:noFill/>
          </p:spPr>
          <p:txBody>
            <a:bodyPr wrap="none" rtlCol="0">
              <a:spAutoFit/>
            </a:bodyPr>
            <a:lstStyle/>
            <a:p>
              <a:pPr defTabSz="457200"/>
              <a:r>
                <a:rPr lang="en-US" sz="1200" dirty="0" err="1">
                  <a:solidFill>
                    <a:srgbClr val="FFFF00"/>
                  </a:solidFill>
                  <a:latin typeface="Franklin Gothic Book" panose="020B0503020102020204" pitchFamily="34" charset="0"/>
                </a:rPr>
                <a:t>Stensrud</a:t>
              </a:r>
              <a:r>
                <a:rPr lang="en-US" sz="1200" dirty="0">
                  <a:solidFill>
                    <a:srgbClr val="FFFF00"/>
                  </a:solidFill>
                  <a:latin typeface="Franklin Gothic Book" panose="020B0503020102020204" pitchFamily="34" charset="0"/>
                </a:rPr>
                <a:t> et al. (2013)</a:t>
              </a:r>
            </a:p>
          </p:txBody>
        </p:sp>
        <p:cxnSp>
          <p:nvCxnSpPr>
            <p:cNvPr id="66" name="Straight Connector 65">
              <a:extLst>
                <a:ext uri="{FF2B5EF4-FFF2-40B4-BE49-F238E27FC236}">
                  <a16:creationId xmlns:a16="http://schemas.microsoft.com/office/drawing/2014/main" id="{7162E19C-EEA9-5E40-9B5C-F5D7342C4531}"/>
                </a:ext>
              </a:extLst>
            </p:cNvPr>
            <p:cNvCxnSpPr>
              <a:cxnSpLocks/>
            </p:cNvCxnSpPr>
            <p:nvPr/>
          </p:nvCxnSpPr>
          <p:spPr>
            <a:xfrm>
              <a:off x="1694300" y="267064"/>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F5EC40D-418B-0B44-ADA4-BF1A83571D96}"/>
                </a:ext>
              </a:extLst>
            </p:cNvPr>
            <p:cNvCxnSpPr>
              <a:cxnSpLocks/>
            </p:cNvCxnSpPr>
            <p:nvPr/>
          </p:nvCxnSpPr>
          <p:spPr>
            <a:xfrm>
              <a:off x="1694300" y="929401"/>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0C55B999-53C7-6841-8433-7FA985FD5AA6}"/>
                </a:ext>
              </a:extLst>
            </p:cNvPr>
            <p:cNvCxnSpPr>
              <a:cxnSpLocks/>
            </p:cNvCxnSpPr>
            <p:nvPr/>
          </p:nvCxnSpPr>
          <p:spPr>
            <a:xfrm>
              <a:off x="1694300" y="1591738"/>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EF52110-0C4B-7444-AFD9-2B935191C6B8}"/>
                </a:ext>
              </a:extLst>
            </p:cNvPr>
            <p:cNvCxnSpPr>
              <a:cxnSpLocks/>
            </p:cNvCxnSpPr>
            <p:nvPr/>
          </p:nvCxnSpPr>
          <p:spPr>
            <a:xfrm>
              <a:off x="1694300" y="2254075"/>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A1D2074-5E70-CC44-B57D-470D9C612AC1}"/>
                </a:ext>
              </a:extLst>
            </p:cNvPr>
            <p:cNvCxnSpPr>
              <a:cxnSpLocks/>
            </p:cNvCxnSpPr>
            <p:nvPr/>
          </p:nvCxnSpPr>
          <p:spPr>
            <a:xfrm>
              <a:off x="1694300" y="2916412"/>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A72A8F6-B0FD-9A4D-8D11-B1504DB05E76}"/>
                </a:ext>
              </a:extLst>
            </p:cNvPr>
            <p:cNvCxnSpPr>
              <a:cxnSpLocks/>
            </p:cNvCxnSpPr>
            <p:nvPr/>
          </p:nvCxnSpPr>
          <p:spPr>
            <a:xfrm>
              <a:off x="1695466" y="3574222"/>
              <a:ext cx="54437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F0541EF8-1C0B-934A-8BC8-60420867A8E4}"/>
                </a:ext>
              </a:extLst>
            </p:cNvPr>
            <p:cNvSpPr txBox="1"/>
            <p:nvPr/>
          </p:nvSpPr>
          <p:spPr>
            <a:xfrm>
              <a:off x="1401687" y="3675110"/>
              <a:ext cx="697627"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1986 </a:t>
              </a:r>
            </a:p>
          </p:txBody>
        </p:sp>
        <p:sp>
          <p:nvSpPr>
            <p:cNvPr id="73" name="TextBox 72">
              <a:extLst>
                <a:ext uri="{FF2B5EF4-FFF2-40B4-BE49-F238E27FC236}">
                  <a16:creationId xmlns:a16="http://schemas.microsoft.com/office/drawing/2014/main" id="{AFF2F592-CCA1-B542-A893-2412689EC144}"/>
                </a:ext>
              </a:extLst>
            </p:cNvPr>
            <p:cNvSpPr txBox="1"/>
            <p:nvPr/>
          </p:nvSpPr>
          <p:spPr>
            <a:xfrm>
              <a:off x="2578850"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1990</a:t>
              </a:r>
            </a:p>
          </p:txBody>
        </p:sp>
        <p:sp>
          <p:nvSpPr>
            <p:cNvPr id="74" name="TextBox 73">
              <a:extLst>
                <a:ext uri="{FF2B5EF4-FFF2-40B4-BE49-F238E27FC236}">
                  <a16:creationId xmlns:a16="http://schemas.microsoft.com/office/drawing/2014/main" id="{3C6994E6-0DB4-1341-847C-68C88A438CBB}"/>
                </a:ext>
              </a:extLst>
            </p:cNvPr>
            <p:cNvSpPr txBox="1"/>
            <p:nvPr/>
          </p:nvSpPr>
          <p:spPr>
            <a:xfrm>
              <a:off x="3739209"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1994</a:t>
              </a:r>
            </a:p>
          </p:txBody>
        </p:sp>
        <p:sp>
          <p:nvSpPr>
            <p:cNvPr id="75" name="TextBox 74">
              <a:extLst>
                <a:ext uri="{FF2B5EF4-FFF2-40B4-BE49-F238E27FC236}">
                  <a16:creationId xmlns:a16="http://schemas.microsoft.com/office/drawing/2014/main" id="{4B2CB0CF-CDD2-0842-AF52-BA26ACAD6C7F}"/>
                </a:ext>
              </a:extLst>
            </p:cNvPr>
            <p:cNvSpPr txBox="1"/>
            <p:nvPr/>
          </p:nvSpPr>
          <p:spPr>
            <a:xfrm>
              <a:off x="4918420"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1998</a:t>
              </a:r>
            </a:p>
          </p:txBody>
        </p:sp>
        <p:sp>
          <p:nvSpPr>
            <p:cNvPr id="76" name="TextBox 75">
              <a:extLst>
                <a:ext uri="{FF2B5EF4-FFF2-40B4-BE49-F238E27FC236}">
                  <a16:creationId xmlns:a16="http://schemas.microsoft.com/office/drawing/2014/main" id="{45668D29-055F-F643-B182-14955B9B34FD}"/>
                </a:ext>
              </a:extLst>
            </p:cNvPr>
            <p:cNvSpPr txBox="1"/>
            <p:nvPr/>
          </p:nvSpPr>
          <p:spPr>
            <a:xfrm>
              <a:off x="6069353"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2002</a:t>
              </a:r>
            </a:p>
          </p:txBody>
        </p:sp>
        <p:sp>
          <p:nvSpPr>
            <p:cNvPr id="77" name="TextBox 76">
              <a:extLst>
                <a:ext uri="{FF2B5EF4-FFF2-40B4-BE49-F238E27FC236}">
                  <a16:creationId xmlns:a16="http://schemas.microsoft.com/office/drawing/2014/main" id="{A48EFE31-3D55-6549-8662-18A248CF6A6F}"/>
                </a:ext>
              </a:extLst>
            </p:cNvPr>
            <p:cNvSpPr txBox="1"/>
            <p:nvPr/>
          </p:nvSpPr>
          <p:spPr>
            <a:xfrm>
              <a:off x="6644816"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2004</a:t>
              </a:r>
            </a:p>
          </p:txBody>
        </p:sp>
        <p:cxnSp>
          <p:nvCxnSpPr>
            <p:cNvPr id="78" name="Straight Connector 77">
              <a:extLst>
                <a:ext uri="{FF2B5EF4-FFF2-40B4-BE49-F238E27FC236}">
                  <a16:creationId xmlns:a16="http://schemas.microsoft.com/office/drawing/2014/main" id="{C3555A82-B7EF-C043-98F5-EEFB01FCCD81}"/>
                </a:ext>
              </a:extLst>
            </p:cNvPr>
            <p:cNvCxnSpPr>
              <a:cxnSpLocks/>
            </p:cNvCxnSpPr>
            <p:nvPr/>
          </p:nvCxnSpPr>
          <p:spPr>
            <a:xfrm>
              <a:off x="1695466" y="258840"/>
              <a:ext cx="0" cy="331538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159A0A8-A65A-0A4F-805D-8F2800D466F5}"/>
                </a:ext>
              </a:extLst>
            </p:cNvPr>
            <p:cNvCxnSpPr>
              <a:cxnSpLocks/>
            </p:cNvCxnSpPr>
            <p:nvPr/>
          </p:nvCxnSpPr>
          <p:spPr>
            <a:xfrm>
              <a:off x="2279641"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8B6452A-7551-E447-9C44-46826896A27F}"/>
                </a:ext>
              </a:extLst>
            </p:cNvPr>
            <p:cNvCxnSpPr>
              <a:cxnSpLocks/>
            </p:cNvCxnSpPr>
            <p:nvPr/>
          </p:nvCxnSpPr>
          <p:spPr>
            <a:xfrm>
              <a:off x="2863815"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CF6F5D8-81B3-7448-8252-DAD3242E6C65}"/>
                </a:ext>
              </a:extLst>
            </p:cNvPr>
            <p:cNvCxnSpPr>
              <a:cxnSpLocks/>
            </p:cNvCxnSpPr>
            <p:nvPr/>
          </p:nvCxnSpPr>
          <p:spPr>
            <a:xfrm>
              <a:off x="3447990"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83534407-965F-D242-A640-4E7A81332601}"/>
                </a:ext>
              </a:extLst>
            </p:cNvPr>
            <p:cNvCxnSpPr>
              <a:cxnSpLocks/>
            </p:cNvCxnSpPr>
            <p:nvPr/>
          </p:nvCxnSpPr>
          <p:spPr>
            <a:xfrm>
              <a:off x="4032164"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8766B9B-EA7F-3345-AAAF-27FB5B86027E}"/>
                </a:ext>
              </a:extLst>
            </p:cNvPr>
            <p:cNvCxnSpPr>
              <a:cxnSpLocks/>
            </p:cNvCxnSpPr>
            <p:nvPr/>
          </p:nvCxnSpPr>
          <p:spPr>
            <a:xfrm>
              <a:off x="4616339"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E328180-CFEB-0D45-885C-36EE53E07832}"/>
                </a:ext>
              </a:extLst>
            </p:cNvPr>
            <p:cNvCxnSpPr>
              <a:cxnSpLocks/>
            </p:cNvCxnSpPr>
            <p:nvPr/>
          </p:nvCxnSpPr>
          <p:spPr>
            <a:xfrm>
              <a:off x="5200514"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783DBAA-A6CC-B14A-8915-0C4F679F0170}"/>
                </a:ext>
              </a:extLst>
            </p:cNvPr>
            <p:cNvCxnSpPr>
              <a:cxnSpLocks/>
            </p:cNvCxnSpPr>
            <p:nvPr/>
          </p:nvCxnSpPr>
          <p:spPr>
            <a:xfrm>
              <a:off x="5784688"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62C78671-1094-B345-AF52-B698954C0270}"/>
                </a:ext>
              </a:extLst>
            </p:cNvPr>
            <p:cNvCxnSpPr>
              <a:cxnSpLocks/>
            </p:cNvCxnSpPr>
            <p:nvPr/>
          </p:nvCxnSpPr>
          <p:spPr>
            <a:xfrm>
              <a:off x="6368863"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34C5D20-FDDD-3244-BB90-8C6E6C046F7D}"/>
                </a:ext>
              </a:extLst>
            </p:cNvPr>
            <p:cNvCxnSpPr>
              <a:cxnSpLocks/>
            </p:cNvCxnSpPr>
            <p:nvPr/>
          </p:nvCxnSpPr>
          <p:spPr>
            <a:xfrm>
              <a:off x="6953038" y="3487833"/>
              <a:ext cx="0" cy="863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C9DD02B2-5DA6-3341-AC11-C1BE340A3C0D}"/>
                </a:ext>
              </a:extLst>
            </p:cNvPr>
            <p:cNvSpPr txBox="1"/>
            <p:nvPr/>
          </p:nvSpPr>
          <p:spPr>
            <a:xfrm>
              <a:off x="1287573" y="100208"/>
              <a:ext cx="412292"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20</a:t>
              </a:r>
            </a:p>
          </p:txBody>
        </p:sp>
        <p:sp>
          <p:nvSpPr>
            <p:cNvPr id="89" name="TextBox 88">
              <a:extLst>
                <a:ext uri="{FF2B5EF4-FFF2-40B4-BE49-F238E27FC236}">
                  <a16:creationId xmlns:a16="http://schemas.microsoft.com/office/drawing/2014/main" id="{CC0F2E76-95E1-0046-B37E-DD45CE46E310}"/>
                </a:ext>
              </a:extLst>
            </p:cNvPr>
            <p:cNvSpPr txBox="1"/>
            <p:nvPr/>
          </p:nvSpPr>
          <p:spPr>
            <a:xfrm>
              <a:off x="1287573" y="430326"/>
              <a:ext cx="412292"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18</a:t>
              </a:r>
            </a:p>
          </p:txBody>
        </p:sp>
        <p:sp>
          <p:nvSpPr>
            <p:cNvPr id="90" name="TextBox 89">
              <a:extLst>
                <a:ext uri="{FF2B5EF4-FFF2-40B4-BE49-F238E27FC236}">
                  <a16:creationId xmlns:a16="http://schemas.microsoft.com/office/drawing/2014/main" id="{2B6D63CA-AA3B-9344-9D65-0A534FFA40BF}"/>
                </a:ext>
              </a:extLst>
            </p:cNvPr>
            <p:cNvSpPr txBox="1"/>
            <p:nvPr/>
          </p:nvSpPr>
          <p:spPr>
            <a:xfrm>
              <a:off x="1287573" y="760444"/>
              <a:ext cx="412292"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16</a:t>
              </a:r>
            </a:p>
          </p:txBody>
        </p:sp>
        <p:sp>
          <p:nvSpPr>
            <p:cNvPr id="91" name="TextBox 90">
              <a:extLst>
                <a:ext uri="{FF2B5EF4-FFF2-40B4-BE49-F238E27FC236}">
                  <a16:creationId xmlns:a16="http://schemas.microsoft.com/office/drawing/2014/main" id="{BD0D8248-7B10-0D45-8B14-00DA1DCFDD51}"/>
                </a:ext>
              </a:extLst>
            </p:cNvPr>
            <p:cNvSpPr txBox="1"/>
            <p:nvPr/>
          </p:nvSpPr>
          <p:spPr>
            <a:xfrm>
              <a:off x="1287573" y="1090562"/>
              <a:ext cx="412292"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14</a:t>
              </a:r>
            </a:p>
          </p:txBody>
        </p:sp>
        <p:sp>
          <p:nvSpPr>
            <p:cNvPr id="92" name="TextBox 91">
              <a:extLst>
                <a:ext uri="{FF2B5EF4-FFF2-40B4-BE49-F238E27FC236}">
                  <a16:creationId xmlns:a16="http://schemas.microsoft.com/office/drawing/2014/main" id="{C6AD9857-BD8B-A54C-BB7E-BECCAD4CFA39}"/>
                </a:ext>
              </a:extLst>
            </p:cNvPr>
            <p:cNvSpPr txBox="1"/>
            <p:nvPr/>
          </p:nvSpPr>
          <p:spPr>
            <a:xfrm>
              <a:off x="1287573" y="1420680"/>
              <a:ext cx="412292"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12</a:t>
              </a:r>
            </a:p>
          </p:txBody>
        </p:sp>
        <p:sp>
          <p:nvSpPr>
            <p:cNvPr id="93" name="TextBox 92">
              <a:extLst>
                <a:ext uri="{FF2B5EF4-FFF2-40B4-BE49-F238E27FC236}">
                  <a16:creationId xmlns:a16="http://schemas.microsoft.com/office/drawing/2014/main" id="{7B009BF7-B37D-9E4F-85BE-6AA0EBBC9586}"/>
                </a:ext>
              </a:extLst>
            </p:cNvPr>
            <p:cNvSpPr txBox="1"/>
            <p:nvPr/>
          </p:nvSpPr>
          <p:spPr>
            <a:xfrm>
              <a:off x="1394932" y="3401386"/>
              <a:ext cx="298480"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0</a:t>
              </a:r>
            </a:p>
          </p:txBody>
        </p:sp>
        <p:sp>
          <p:nvSpPr>
            <p:cNvPr id="95" name="TextBox 94">
              <a:extLst>
                <a:ext uri="{FF2B5EF4-FFF2-40B4-BE49-F238E27FC236}">
                  <a16:creationId xmlns:a16="http://schemas.microsoft.com/office/drawing/2014/main" id="{4C6FE863-C8BB-6F46-806A-0E4665B2FF92}"/>
                </a:ext>
              </a:extLst>
            </p:cNvPr>
            <p:cNvSpPr txBox="1"/>
            <p:nvPr/>
          </p:nvSpPr>
          <p:spPr>
            <a:xfrm rot="16200000">
              <a:off x="62688" y="1829978"/>
              <a:ext cx="2008883"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lead time in minutes</a:t>
              </a:r>
            </a:p>
          </p:txBody>
        </p:sp>
        <p:sp>
          <p:nvSpPr>
            <p:cNvPr id="96" name="TextBox 95">
              <a:extLst>
                <a:ext uri="{FF2B5EF4-FFF2-40B4-BE49-F238E27FC236}">
                  <a16:creationId xmlns:a16="http://schemas.microsoft.com/office/drawing/2014/main" id="{47CEECCA-5D67-4F44-BFCC-C5EA9F9D3358}"/>
                </a:ext>
              </a:extLst>
            </p:cNvPr>
            <p:cNvSpPr txBox="1"/>
            <p:nvPr/>
          </p:nvSpPr>
          <p:spPr>
            <a:xfrm>
              <a:off x="5493886"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2000</a:t>
              </a:r>
            </a:p>
          </p:txBody>
        </p:sp>
        <p:sp>
          <p:nvSpPr>
            <p:cNvPr id="97" name="TextBox 96">
              <a:extLst>
                <a:ext uri="{FF2B5EF4-FFF2-40B4-BE49-F238E27FC236}">
                  <a16:creationId xmlns:a16="http://schemas.microsoft.com/office/drawing/2014/main" id="{B9ED4DC0-6D7C-204C-B6FF-0F7A9D32E209}"/>
                </a:ext>
              </a:extLst>
            </p:cNvPr>
            <p:cNvSpPr txBox="1"/>
            <p:nvPr/>
          </p:nvSpPr>
          <p:spPr>
            <a:xfrm>
              <a:off x="4333527"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1996</a:t>
              </a:r>
            </a:p>
          </p:txBody>
        </p:sp>
        <p:sp>
          <p:nvSpPr>
            <p:cNvPr id="98" name="TextBox 97">
              <a:extLst>
                <a:ext uri="{FF2B5EF4-FFF2-40B4-BE49-F238E27FC236}">
                  <a16:creationId xmlns:a16="http://schemas.microsoft.com/office/drawing/2014/main" id="{D899A8E3-03C1-6C43-9257-BB677E5B9F82}"/>
                </a:ext>
              </a:extLst>
            </p:cNvPr>
            <p:cNvSpPr txBox="1"/>
            <p:nvPr/>
          </p:nvSpPr>
          <p:spPr>
            <a:xfrm>
              <a:off x="3163742"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1992</a:t>
              </a:r>
            </a:p>
          </p:txBody>
        </p:sp>
        <p:sp>
          <p:nvSpPr>
            <p:cNvPr id="99" name="TextBox 98">
              <a:extLst>
                <a:ext uri="{FF2B5EF4-FFF2-40B4-BE49-F238E27FC236}">
                  <a16:creationId xmlns:a16="http://schemas.microsoft.com/office/drawing/2014/main" id="{205B83F0-0653-CA46-A30A-A38237A4FDCD}"/>
                </a:ext>
              </a:extLst>
            </p:cNvPr>
            <p:cNvSpPr txBox="1"/>
            <p:nvPr/>
          </p:nvSpPr>
          <p:spPr>
            <a:xfrm>
              <a:off x="2003383" y="3675110"/>
              <a:ext cx="639919"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1998</a:t>
              </a:r>
            </a:p>
          </p:txBody>
        </p:sp>
        <p:sp>
          <p:nvSpPr>
            <p:cNvPr id="100" name="TextBox 99">
              <a:extLst>
                <a:ext uri="{FF2B5EF4-FFF2-40B4-BE49-F238E27FC236}">
                  <a16:creationId xmlns:a16="http://schemas.microsoft.com/office/drawing/2014/main" id="{EEFA6678-66C5-B645-8D72-201A644BD2D2}"/>
                </a:ext>
              </a:extLst>
            </p:cNvPr>
            <p:cNvSpPr txBox="1"/>
            <p:nvPr/>
          </p:nvSpPr>
          <p:spPr>
            <a:xfrm>
              <a:off x="1287573" y="1750798"/>
              <a:ext cx="412292"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10</a:t>
              </a:r>
            </a:p>
          </p:txBody>
        </p:sp>
        <p:sp>
          <p:nvSpPr>
            <p:cNvPr id="101" name="TextBox 100">
              <a:extLst>
                <a:ext uri="{FF2B5EF4-FFF2-40B4-BE49-F238E27FC236}">
                  <a16:creationId xmlns:a16="http://schemas.microsoft.com/office/drawing/2014/main" id="{164BB192-3216-0A45-B8C4-DAB5738D8370}"/>
                </a:ext>
              </a:extLst>
            </p:cNvPr>
            <p:cNvSpPr txBox="1"/>
            <p:nvPr/>
          </p:nvSpPr>
          <p:spPr>
            <a:xfrm>
              <a:off x="1394932" y="2080916"/>
              <a:ext cx="298480"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8</a:t>
              </a:r>
            </a:p>
          </p:txBody>
        </p:sp>
        <p:sp>
          <p:nvSpPr>
            <p:cNvPr id="102" name="TextBox 101">
              <a:extLst>
                <a:ext uri="{FF2B5EF4-FFF2-40B4-BE49-F238E27FC236}">
                  <a16:creationId xmlns:a16="http://schemas.microsoft.com/office/drawing/2014/main" id="{BC9FE0BA-840A-0F48-B150-F3690DFAA228}"/>
                </a:ext>
              </a:extLst>
            </p:cNvPr>
            <p:cNvSpPr txBox="1"/>
            <p:nvPr/>
          </p:nvSpPr>
          <p:spPr>
            <a:xfrm>
              <a:off x="1394932" y="2411034"/>
              <a:ext cx="298480"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6</a:t>
              </a:r>
            </a:p>
          </p:txBody>
        </p:sp>
        <p:sp>
          <p:nvSpPr>
            <p:cNvPr id="103" name="TextBox 102">
              <a:extLst>
                <a:ext uri="{FF2B5EF4-FFF2-40B4-BE49-F238E27FC236}">
                  <a16:creationId xmlns:a16="http://schemas.microsoft.com/office/drawing/2014/main" id="{F0C9F40D-A646-EF46-90F6-2324975D3953}"/>
                </a:ext>
              </a:extLst>
            </p:cNvPr>
            <p:cNvSpPr txBox="1"/>
            <p:nvPr/>
          </p:nvSpPr>
          <p:spPr>
            <a:xfrm>
              <a:off x="1394932" y="2741152"/>
              <a:ext cx="298480"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4</a:t>
              </a:r>
            </a:p>
          </p:txBody>
        </p:sp>
        <p:sp>
          <p:nvSpPr>
            <p:cNvPr id="104" name="TextBox 103">
              <a:extLst>
                <a:ext uri="{FF2B5EF4-FFF2-40B4-BE49-F238E27FC236}">
                  <a16:creationId xmlns:a16="http://schemas.microsoft.com/office/drawing/2014/main" id="{252AAAB6-ECAD-C84E-BCCC-C5A8EFCC5A72}"/>
                </a:ext>
              </a:extLst>
            </p:cNvPr>
            <p:cNvSpPr txBox="1"/>
            <p:nvPr/>
          </p:nvSpPr>
          <p:spPr>
            <a:xfrm>
              <a:off x="1394932" y="3071270"/>
              <a:ext cx="298480" cy="338554"/>
            </a:xfrm>
            <a:prstGeom prst="rect">
              <a:avLst/>
            </a:prstGeom>
            <a:noFill/>
          </p:spPr>
          <p:txBody>
            <a:bodyPr wrap="none" rtlCol="0">
              <a:spAutoFit/>
            </a:bodyPr>
            <a:lstStyle/>
            <a:p>
              <a:pPr defTabSz="457200">
                <a:defRPr/>
              </a:pPr>
              <a:r>
                <a:rPr lang="en-US" sz="1600" dirty="0">
                  <a:solidFill>
                    <a:prstClr val="white"/>
                  </a:solidFill>
                  <a:latin typeface="Arial" panose="020B0604020202020204" pitchFamily="34" charset="0"/>
                  <a:cs typeface="Arial" panose="020B0604020202020204" pitchFamily="34" charset="0"/>
                </a:rPr>
                <a:t>2</a:t>
              </a:r>
            </a:p>
          </p:txBody>
        </p:sp>
        <p:cxnSp>
          <p:nvCxnSpPr>
            <p:cNvPr id="105" name="Straight Connector 104">
              <a:extLst>
                <a:ext uri="{FF2B5EF4-FFF2-40B4-BE49-F238E27FC236}">
                  <a16:creationId xmlns:a16="http://schemas.microsoft.com/office/drawing/2014/main" id="{F0E94052-3C73-E64A-A0F4-DF3858AFBCD7}"/>
                </a:ext>
              </a:extLst>
            </p:cNvPr>
            <p:cNvCxnSpPr>
              <a:cxnSpLocks/>
            </p:cNvCxnSpPr>
            <p:nvPr/>
          </p:nvCxnSpPr>
          <p:spPr>
            <a:xfrm>
              <a:off x="1694300" y="598232"/>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5E2A014-C87F-C743-A1DE-FDC97FDC4A4F}"/>
                </a:ext>
              </a:extLst>
            </p:cNvPr>
            <p:cNvCxnSpPr>
              <a:cxnSpLocks/>
            </p:cNvCxnSpPr>
            <p:nvPr/>
          </p:nvCxnSpPr>
          <p:spPr>
            <a:xfrm>
              <a:off x="1694300" y="1260569"/>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C279838-E282-154F-A3BA-EFB0C88D8864}"/>
                </a:ext>
              </a:extLst>
            </p:cNvPr>
            <p:cNvCxnSpPr>
              <a:cxnSpLocks/>
            </p:cNvCxnSpPr>
            <p:nvPr/>
          </p:nvCxnSpPr>
          <p:spPr>
            <a:xfrm>
              <a:off x="1694300" y="1922906"/>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91BC3A9-7DD7-DF4F-A134-519771571E13}"/>
                </a:ext>
              </a:extLst>
            </p:cNvPr>
            <p:cNvCxnSpPr>
              <a:cxnSpLocks/>
            </p:cNvCxnSpPr>
            <p:nvPr/>
          </p:nvCxnSpPr>
          <p:spPr>
            <a:xfrm>
              <a:off x="1694300" y="2585244"/>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C856D9C-6C1B-2944-A3D2-60C2D53A7EB0}"/>
                </a:ext>
              </a:extLst>
            </p:cNvPr>
            <p:cNvCxnSpPr>
              <a:cxnSpLocks/>
            </p:cNvCxnSpPr>
            <p:nvPr/>
          </p:nvCxnSpPr>
          <p:spPr>
            <a:xfrm>
              <a:off x="1694300" y="3247581"/>
              <a:ext cx="13090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0" name="Freeform 109">
            <a:extLst>
              <a:ext uri="{FF2B5EF4-FFF2-40B4-BE49-F238E27FC236}">
                <a16:creationId xmlns:a16="http://schemas.microsoft.com/office/drawing/2014/main" id="{126B5A1D-8BD1-4B4D-834A-3E71DD306C27}"/>
              </a:ext>
            </a:extLst>
          </p:cNvPr>
          <p:cNvSpPr/>
          <p:nvPr/>
        </p:nvSpPr>
        <p:spPr>
          <a:xfrm>
            <a:off x="3234425" y="1455949"/>
            <a:ext cx="5240885" cy="1611854"/>
          </a:xfrm>
          <a:custGeom>
            <a:avLst/>
            <a:gdLst>
              <a:gd name="connsiteX0" fmla="*/ 0 w 6964471"/>
              <a:gd name="connsiteY0" fmla="*/ 1678487 h 2141950"/>
              <a:gd name="connsiteX1" fmla="*/ 388306 w 6964471"/>
              <a:gd name="connsiteY1" fmla="*/ 2141950 h 2141950"/>
              <a:gd name="connsiteX2" fmla="*/ 789139 w 6964471"/>
              <a:gd name="connsiteY2" fmla="*/ 1954060 h 2141950"/>
              <a:gd name="connsiteX3" fmla="*/ 1152394 w 6964471"/>
              <a:gd name="connsiteY3" fmla="*/ 1753643 h 2141950"/>
              <a:gd name="connsiteX4" fmla="*/ 1528175 w 6964471"/>
              <a:gd name="connsiteY4" fmla="*/ 1365337 h 2141950"/>
              <a:gd name="connsiteX5" fmla="*/ 1929008 w 6964471"/>
              <a:gd name="connsiteY5" fmla="*/ 1603331 h 2141950"/>
              <a:gd name="connsiteX6" fmla="*/ 2317315 w 6964471"/>
              <a:gd name="connsiteY6" fmla="*/ 1327759 h 2141950"/>
              <a:gd name="connsiteX7" fmla="*/ 2693095 w 6964471"/>
              <a:gd name="connsiteY7" fmla="*/ 1603331 h 2141950"/>
              <a:gd name="connsiteX8" fmla="*/ 3106454 w 6964471"/>
              <a:gd name="connsiteY8" fmla="*/ 1327759 h 2141950"/>
              <a:gd name="connsiteX9" fmla="*/ 3482235 w 6964471"/>
              <a:gd name="connsiteY9" fmla="*/ 726509 h 2141950"/>
              <a:gd name="connsiteX10" fmla="*/ 3870542 w 6964471"/>
              <a:gd name="connsiteY10" fmla="*/ 826717 h 2141950"/>
              <a:gd name="connsiteX11" fmla="*/ 4246323 w 6964471"/>
              <a:gd name="connsiteY11" fmla="*/ 776613 h 2141950"/>
              <a:gd name="connsiteX12" fmla="*/ 4634630 w 6964471"/>
              <a:gd name="connsiteY12" fmla="*/ 601249 h 2141950"/>
              <a:gd name="connsiteX13" fmla="*/ 5022937 w 6964471"/>
              <a:gd name="connsiteY13" fmla="*/ 413359 h 2141950"/>
              <a:gd name="connsiteX14" fmla="*/ 5411243 w 6964471"/>
              <a:gd name="connsiteY14" fmla="*/ 814191 h 2141950"/>
              <a:gd name="connsiteX15" fmla="*/ 5799550 w 6964471"/>
              <a:gd name="connsiteY15" fmla="*/ 613775 h 2141950"/>
              <a:gd name="connsiteX16" fmla="*/ 6212909 w 6964471"/>
              <a:gd name="connsiteY16" fmla="*/ 526093 h 2141950"/>
              <a:gd name="connsiteX17" fmla="*/ 6576164 w 6964471"/>
              <a:gd name="connsiteY17" fmla="*/ 0 h 2141950"/>
              <a:gd name="connsiteX18" fmla="*/ 6964471 w 6964471"/>
              <a:gd name="connsiteY18" fmla="*/ 162838 h 214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4471" h="2141950">
                <a:moveTo>
                  <a:pt x="0" y="1678487"/>
                </a:moveTo>
                <a:lnTo>
                  <a:pt x="388306" y="2141950"/>
                </a:lnTo>
                <a:lnTo>
                  <a:pt x="789139" y="1954060"/>
                </a:lnTo>
                <a:lnTo>
                  <a:pt x="1152394" y="1753643"/>
                </a:lnTo>
                <a:lnTo>
                  <a:pt x="1528175" y="1365337"/>
                </a:lnTo>
                <a:lnTo>
                  <a:pt x="1929008" y="1603331"/>
                </a:lnTo>
                <a:lnTo>
                  <a:pt x="2317315" y="1327759"/>
                </a:lnTo>
                <a:lnTo>
                  <a:pt x="2693095" y="1603331"/>
                </a:lnTo>
                <a:lnTo>
                  <a:pt x="3106454" y="1327759"/>
                </a:lnTo>
                <a:lnTo>
                  <a:pt x="3482235" y="726509"/>
                </a:lnTo>
                <a:lnTo>
                  <a:pt x="3870542" y="826717"/>
                </a:lnTo>
                <a:lnTo>
                  <a:pt x="4246323" y="776613"/>
                </a:lnTo>
                <a:lnTo>
                  <a:pt x="4634630" y="601249"/>
                </a:lnTo>
                <a:lnTo>
                  <a:pt x="5022937" y="413359"/>
                </a:lnTo>
                <a:lnTo>
                  <a:pt x="5411243" y="814191"/>
                </a:lnTo>
                <a:lnTo>
                  <a:pt x="5799550" y="613775"/>
                </a:lnTo>
                <a:lnTo>
                  <a:pt x="6212909" y="526093"/>
                </a:lnTo>
                <a:lnTo>
                  <a:pt x="6576164" y="0"/>
                </a:lnTo>
                <a:lnTo>
                  <a:pt x="6964471" y="162838"/>
                </a:lnTo>
              </a:path>
            </a:pathLst>
          </a:cu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1" name="Freeform 110">
            <a:extLst>
              <a:ext uri="{FF2B5EF4-FFF2-40B4-BE49-F238E27FC236}">
                <a16:creationId xmlns:a16="http://schemas.microsoft.com/office/drawing/2014/main" id="{4FAD342E-E366-944B-A745-0B7B2800C9BE}"/>
              </a:ext>
            </a:extLst>
          </p:cNvPr>
          <p:cNvSpPr/>
          <p:nvPr/>
        </p:nvSpPr>
        <p:spPr>
          <a:xfrm>
            <a:off x="3224999" y="579326"/>
            <a:ext cx="5250311" cy="697528"/>
          </a:xfrm>
          <a:custGeom>
            <a:avLst/>
            <a:gdLst>
              <a:gd name="connsiteX0" fmla="*/ 0 w 6976997"/>
              <a:gd name="connsiteY0" fmla="*/ 12526 h 926926"/>
              <a:gd name="connsiteX1" fmla="*/ 400832 w 6976997"/>
              <a:gd name="connsiteY1" fmla="*/ 926926 h 926926"/>
              <a:gd name="connsiteX2" fmla="*/ 789139 w 6976997"/>
              <a:gd name="connsiteY2" fmla="*/ 350729 h 926926"/>
              <a:gd name="connsiteX3" fmla="*/ 1177446 w 6976997"/>
              <a:gd name="connsiteY3" fmla="*/ 162838 h 926926"/>
              <a:gd name="connsiteX4" fmla="*/ 1565753 w 6976997"/>
              <a:gd name="connsiteY4" fmla="*/ 0 h 926926"/>
              <a:gd name="connsiteX5" fmla="*/ 1954060 w 6976997"/>
              <a:gd name="connsiteY5" fmla="*/ 400833 h 926926"/>
              <a:gd name="connsiteX6" fmla="*/ 2342367 w 6976997"/>
              <a:gd name="connsiteY6" fmla="*/ 237995 h 926926"/>
              <a:gd name="connsiteX7" fmla="*/ 2718147 w 6976997"/>
              <a:gd name="connsiteY7" fmla="*/ 613775 h 926926"/>
              <a:gd name="connsiteX8" fmla="*/ 3118980 w 6976997"/>
              <a:gd name="connsiteY8" fmla="*/ 375781 h 926926"/>
              <a:gd name="connsiteX9" fmla="*/ 3482235 w 6976997"/>
              <a:gd name="connsiteY9" fmla="*/ 125260 h 926926"/>
              <a:gd name="connsiteX10" fmla="*/ 3883068 w 6976997"/>
              <a:gd name="connsiteY10" fmla="*/ 150312 h 926926"/>
              <a:gd name="connsiteX11" fmla="*/ 4283901 w 6976997"/>
              <a:gd name="connsiteY11" fmla="*/ 100208 h 926926"/>
              <a:gd name="connsiteX12" fmla="*/ 4647156 w 6976997"/>
              <a:gd name="connsiteY12" fmla="*/ 162838 h 926926"/>
              <a:gd name="connsiteX13" fmla="*/ 5047989 w 6976997"/>
              <a:gd name="connsiteY13" fmla="*/ 212943 h 926926"/>
              <a:gd name="connsiteX14" fmla="*/ 5411243 w 6976997"/>
              <a:gd name="connsiteY14" fmla="*/ 488515 h 926926"/>
              <a:gd name="connsiteX15" fmla="*/ 5837128 w 6976997"/>
              <a:gd name="connsiteY15" fmla="*/ 501041 h 926926"/>
              <a:gd name="connsiteX16" fmla="*/ 6187857 w 6976997"/>
              <a:gd name="connsiteY16" fmla="*/ 626301 h 926926"/>
              <a:gd name="connsiteX17" fmla="*/ 6588690 w 6976997"/>
              <a:gd name="connsiteY17" fmla="*/ 75156 h 926926"/>
              <a:gd name="connsiteX18" fmla="*/ 6976997 w 6976997"/>
              <a:gd name="connsiteY18" fmla="*/ 162838 h 92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76997" h="926926">
                <a:moveTo>
                  <a:pt x="0" y="12526"/>
                </a:moveTo>
                <a:lnTo>
                  <a:pt x="400832" y="926926"/>
                </a:lnTo>
                <a:lnTo>
                  <a:pt x="789139" y="350729"/>
                </a:lnTo>
                <a:lnTo>
                  <a:pt x="1177446" y="162838"/>
                </a:lnTo>
                <a:lnTo>
                  <a:pt x="1565753" y="0"/>
                </a:lnTo>
                <a:lnTo>
                  <a:pt x="1954060" y="400833"/>
                </a:lnTo>
                <a:lnTo>
                  <a:pt x="2342367" y="237995"/>
                </a:lnTo>
                <a:lnTo>
                  <a:pt x="2718147" y="613775"/>
                </a:lnTo>
                <a:lnTo>
                  <a:pt x="3118980" y="375781"/>
                </a:lnTo>
                <a:lnTo>
                  <a:pt x="3482235" y="125260"/>
                </a:lnTo>
                <a:lnTo>
                  <a:pt x="3883068" y="150312"/>
                </a:lnTo>
                <a:lnTo>
                  <a:pt x="4283901" y="100208"/>
                </a:lnTo>
                <a:lnTo>
                  <a:pt x="4647156" y="162838"/>
                </a:lnTo>
                <a:lnTo>
                  <a:pt x="5047989" y="212943"/>
                </a:lnTo>
                <a:lnTo>
                  <a:pt x="5411243" y="488515"/>
                </a:lnTo>
                <a:lnTo>
                  <a:pt x="5837128" y="501041"/>
                </a:lnTo>
                <a:lnTo>
                  <a:pt x="6187857" y="626301"/>
                </a:lnTo>
                <a:lnTo>
                  <a:pt x="6588690" y="75156"/>
                </a:lnTo>
                <a:lnTo>
                  <a:pt x="6976997" y="162838"/>
                </a:ln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2" name="TextBox 111">
            <a:extLst>
              <a:ext uri="{FF2B5EF4-FFF2-40B4-BE49-F238E27FC236}">
                <a16:creationId xmlns:a16="http://schemas.microsoft.com/office/drawing/2014/main" id="{49EC3A18-A727-CD4E-A5D5-4FC2C8D2AB7D}"/>
              </a:ext>
            </a:extLst>
          </p:cNvPr>
          <p:cNvSpPr txBox="1"/>
          <p:nvPr/>
        </p:nvSpPr>
        <p:spPr>
          <a:xfrm>
            <a:off x="7160367" y="87684"/>
            <a:ext cx="3294690" cy="646331"/>
          </a:xfrm>
          <a:prstGeom prst="rect">
            <a:avLst/>
          </a:prstGeom>
          <a:noFill/>
        </p:spPr>
        <p:txBody>
          <a:bodyPr wrap="square" rtlCol="0">
            <a:spAutoFit/>
          </a:bodyPr>
          <a:lstStyle/>
          <a:p>
            <a:pPr algn="r" defTabSz="457200"/>
            <a:r>
              <a:rPr lang="en-US" dirty="0">
                <a:solidFill>
                  <a:srgbClr val="FF0000"/>
                </a:solidFill>
                <a:latin typeface="Franklin Gothic Book" panose="020B0503020102020204" pitchFamily="34" charset="0"/>
              </a:rPr>
              <a:t>excluding warnings issued after tornado formation</a:t>
            </a:r>
          </a:p>
        </p:txBody>
      </p:sp>
      <p:sp>
        <p:nvSpPr>
          <p:cNvPr id="113" name="TextBox 112">
            <a:extLst>
              <a:ext uri="{FF2B5EF4-FFF2-40B4-BE49-F238E27FC236}">
                <a16:creationId xmlns:a16="http://schemas.microsoft.com/office/drawing/2014/main" id="{34A35499-BC76-F541-83B6-31C9D1C4D03D}"/>
              </a:ext>
            </a:extLst>
          </p:cNvPr>
          <p:cNvSpPr txBox="1"/>
          <p:nvPr/>
        </p:nvSpPr>
        <p:spPr>
          <a:xfrm>
            <a:off x="7311368" y="2028833"/>
            <a:ext cx="3268950" cy="646331"/>
          </a:xfrm>
          <a:prstGeom prst="rect">
            <a:avLst/>
          </a:prstGeom>
          <a:noFill/>
        </p:spPr>
        <p:txBody>
          <a:bodyPr wrap="square" rtlCol="0">
            <a:spAutoFit/>
          </a:bodyPr>
          <a:lstStyle/>
          <a:p>
            <a:pPr algn="r" defTabSz="457200"/>
            <a:r>
              <a:rPr lang="en-US" dirty="0">
                <a:solidFill>
                  <a:srgbClr val="00B0F0"/>
                </a:solidFill>
                <a:latin typeface="Franklin Gothic Book" panose="020B0503020102020204" pitchFamily="34" charset="0"/>
              </a:rPr>
              <a:t>lead time = 0 if warning issued after tornado formation</a:t>
            </a:r>
          </a:p>
        </p:txBody>
      </p:sp>
      <p:pic>
        <p:nvPicPr>
          <p:cNvPr id="4" name="Picture 3">
            <a:extLst>
              <a:ext uri="{FF2B5EF4-FFF2-40B4-BE49-F238E27FC236}">
                <a16:creationId xmlns:a16="http://schemas.microsoft.com/office/drawing/2014/main" id="{1C446F7A-A419-B841-9DED-887E73E19DAA}"/>
              </a:ext>
            </a:extLst>
          </p:cNvPr>
          <p:cNvPicPr>
            <a:picLocks noChangeAspect="1"/>
          </p:cNvPicPr>
          <p:nvPr/>
        </p:nvPicPr>
        <p:blipFill>
          <a:blip r:embed="rId2"/>
          <a:stretch>
            <a:fillRect/>
          </a:stretch>
        </p:blipFill>
        <p:spPr>
          <a:xfrm>
            <a:off x="1851992" y="4241800"/>
            <a:ext cx="8991600" cy="2616200"/>
          </a:xfrm>
          <a:prstGeom prst="rect">
            <a:avLst/>
          </a:prstGeom>
        </p:spPr>
      </p:pic>
      <p:sp>
        <p:nvSpPr>
          <p:cNvPr id="59" name="TextBox 58">
            <a:extLst>
              <a:ext uri="{FF2B5EF4-FFF2-40B4-BE49-F238E27FC236}">
                <a16:creationId xmlns:a16="http://schemas.microsoft.com/office/drawing/2014/main" id="{7148331B-4EC6-EC4B-9378-4EAE11952229}"/>
              </a:ext>
            </a:extLst>
          </p:cNvPr>
          <p:cNvSpPr txBox="1"/>
          <p:nvPr/>
        </p:nvSpPr>
        <p:spPr>
          <a:xfrm>
            <a:off x="3800963" y="4237717"/>
            <a:ext cx="4123629" cy="400110"/>
          </a:xfrm>
          <a:prstGeom prst="rect">
            <a:avLst/>
          </a:prstGeom>
          <a:solidFill>
            <a:schemeClr val="bg1">
              <a:lumMod val="65000"/>
            </a:schemeClr>
          </a:solidFill>
        </p:spPr>
        <p:txBody>
          <a:bodyPr wrap="none" rtlCol="0">
            <a:spAutoFit/>
          </a:bodyPr>
          <a:lstStyle/>
          <a:p>
            <a:pPr>
              <a:defRPr/>
            </a:pPr>
            <a:r>
              <a:rPr lang="en-US" sz="2000" b="1" dirty="0">
                <a:solidFill>
                  <a:prstClr val="black"/>
                </a:solidFill>
                <a:latin typeface="Franklin Gothic Book" panose="020B0503020102020204" pitchFamily="34" charset="0"/>
              </a:rPr>
              <a:t>Which storm will produce a tornado?</a:t>
            </a:r>
          </a:p>
        </p:txBody>
      </p:sp>
    </p:spTree>
    <p:extLst>
      <p:ext uri="{BB962C8B-B14F-4D97-AF65-F5344CB8AC3E}">
        <p14:creationId xmlns:p14="http://schemas.microsoft.com/office/powerpoint/2010/main" val="11974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left)">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fade">
                                      <p:cBhvr>
                                        <p:cTn id="2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0" grpId="0" animBg="1"/>
      <p:bldP spid="111" grpId="0" animBg="1"/>
      <p:bldP spid="112" grpId="0"/>
      <p:bldP spid="1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2472F6-C804-644C-BBDA-68EF76634021}"/>
              </a:ext>
            </a:extLst>
          </p:cNvPr>
          <p:cNvPicPr>
            <a:picLocks noChangeAspect="1"/>
          </p:cNvPicPr>
          <p:nvPr/>
        </p:nvPicPr>
        <p:blipFill>
          <a:blip r:embed="rId3"/>
          <a:stretch>
            <a:fillRect/>
          </a:stretch>
        </p:blipFill>
        <p:spPr>
          <a:xfrm>
            <a:off x="2400823" y="799579"/>
            <a:ext cx="7152361" cy="4854853"/>
          </a:xfrm>
          <a:prstGeom prst="rect">
            <a:avLst/>
          </a:prstGeom>
        </p:spPr>
      </p:pic>
      <p:sp>
        <p:nvSpPr>
          <p:cNvPr id="5" name="TextBox 4">
            <a:extLst>
              <a:ext uri="{FF2B5EF4-FFF2-40B4-BE49-F238E27FC236}">
                <a16:creationId xmlns:a16="http://schemas.microsoft.com/office/drawing/2014/main" id="{A4FD66D4-9A85-4542-A5F5-0B90D4BB8B55}"/>
              </a:ext>
            </a:extLst>
          </p:cNvPr>
          <p:cNvSpPr txBox="1"/>
          <p:nvPr/>
        </p:nvSpPr>
        <p:spPr>
          <a:xfrm>
            <a:off x="2790966" y="129603"/>
            <a:ext cx="6492162" cy="769441"/>
          </a:xfrm>
          <a:prstGeom prst="rect">
            <a:avLst/>
          </a:prstGeom>
          <a:noFill/>
        </p:spPr>
        <p:txBody>
          <a:bodyPr wrap="none" rtlCol="0">
            <a:spAutoFit/>
          </a:bodyPr>
          <a:lstStyle/>
          <a:p>
            <a:pPr algn="ctr" defTabSz="457200"/>
            <a:r>
              <a:rPr lang="en-US" sz="2400" b="1" dirty="0">
                <a:solidFill>
                  <a:prstClr val="white"/>
                </a:solidFill>
                <a:latin typeface="Franklin Gothic Book" panose="020B0503020102020204" pitchFamily="34" charset="0"/>
              </a:rPr>
              <a:t>Mean reflectivity and w (5 m/s intervals) at 1 km</a:t>
            </a:r>
          </a:p>
          <a:p>
            <a:pPr algn="ctr" defTabSz="457200"/>
            <a:r>
              <a:rPr lang="en-US" sz="2000" b="1" dirty="0">
                <a:solidFill>
                  <a:srgbClr val="FF0000"/>
                </a:solidFill>
                <a:latin typeface="Franklin Gothic Book" panose="020B0503020102020204" pitchFamily="34" charset="0"/>
              </a:rPr>
              <a:t>within 5 min of strong tornadogenesis (9 EF2, EF3 cases)</a:t>
            </a:r>
          </a:p>
        </p:txBody>
      </p:sp>
      <p:sp>
        <p:nvSpPr>
          <p:cNvPr id="2" name="TextBox 1">
            <a:extLst>
              <a:ext uri="{FF2B5EF4-FFF2-40B4-BE49-F238E27FC236}">
                <a16:creationId xmlns:a16="http://schemas.microsoft.com/office/drawing/2014/main" id="{0EF4C809-9B47-8F47-966C-E86AA5514EFB}"/>
              </a:ext>
            </a:extLst>
          </p:cNvPr>
          <p:cNvSpPr txBox="1"/>
          <p:nvPr/>
        </p:nvSpPr>
        <p:spPr>
          <a:xfrm>
            <a:off x="872452" y="5675287"/>
            <a:ext cx="10505160" cy="830997"/>
          </a:xfrm>
          <a:prstGeom prst="rect">
            <a:avLst/>
          </a:prstGeom>
          <a:noFill/>
        </p:spPr>
        <p:txBody>
          <a:bodyPr wrap="square" rtlCol="0">
            <a:spAutoFit/>
          </a:bodyPr>
          <a:lstStyle/>
          <a:p>
            <a:pPr defTabSz="457200"/>
            <a:r>
              <a:rPr lang="en-US" sz="2400" dirty="0">
                <a:solidFill>
                  <a:prstClr val="white">
                    <a:lumMod val="85000"/>
                  </a:prstClr>
                </a:solidFill>
                <a:latin typeface="Franklin Gothic Book" panose="020B0503020102020204" pitchFamily="34" charset="0"/>
              </a:rPr>
              <a:t>Nothing remarkable relative to the other cases.  It’s also not clear which fields and which times we should be comparing anyway.   </a:t>
            </a:r>
            <a:r>
              <a:rPr lang="en-US" sz="2400" dirty="0">
                <a:solidFill>
                  <a:srgbClr val="00B0F0"/>
                </a:solidFill>
                <a:latin typeface="Franklin Gothic Book" panose="020B0503020102020204" pitchFamily="34" charset="0"/>
              </a:rPr>
              <a:t>Task for deep learning?</a:t>
            </a:r>
          </a:p>
        </p:txBody>
      </p:sp>
    </p:spTree>
    <p:extLst>
      <p:ext uri="{BB962C8B-B14F-4D97-AF65-F5344CB8AC3E}">
        <p14:creationId xmlns:p14="http://schemas.microsoft.com/office/powerpoint/2010/main" val="22982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884D63-62FF-5A4F-A1A7-F5445F630403}"/>
              </a:ext>
            </a:extLst>
          </p:cNvPr>
          <p:cNvCxnSpPr>
            <a:cxnSpLocks/>
          </p:cNvCxnSpPr>
          <p:nvPr/>
        </p:nvCxnSpPr>
        <p:spPr>
          <a:xfrm>
            <a:off x="2542953" y="1323580"/>
            <a:ext cx="1739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02E9854-2462-B544-AEFC-3FB3CAE00BB9}"/>
              </a:ext>
            </a:extLst>
          </p:cNvPr>
          <p:cNvCxnSpPr>
            <a:cxnSpLocks/>
          </p:cNvCxnSpPr>
          <p:nvPr/>
        </p:nvCxnSpPr>
        <p:spPr>
          <a:xfrm>
            <a:off x="2542074" y="2010370"/>
            <a:ext cx="1739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2342BCF-0496-9B45-A54E-78E57DC1348B}"/>
              </a:ext>
            </a:extLst>
          </p:cNvPr>
          <p:cNvCxnSpPr>
            <a:cxnSpLocks/>
          </p:cNvCxnSpPr>
          <p:nvPr/>
        </p:nvCxnSpPr>
        <p:spPr>
          <a:xfrm>
            <a:off x="2542074" y="2687263"/>
            <a:ext cx="1739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D718916-0B45-E84F-8F13-42BF12ADAFDE}"/>
              </a:ext>
            </a:extLst>
          </p:cNvPr>
          <p:cNvCxnSpPr>
            <a:cxnSpLocks/>
          </p:cNvCxnSpPr>
          <p:nvPr/>
        </p:nvCxnSpPr>
        <p:spPr>
          <a:xfrm>
            <a:off x="2536803" y="3376032"/>
            <a:ext cx="1739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72C6459-05D7-4A46-9D70-A140C51E0BF6}"/>
              </a:ext>
            </a:extLst>
          </p:cNvPr>
          <p:cNvCxnSpPr>
            <a:cxnSpLocks/>
          </p:cNvCxnSpPr>
          <p:nvPr/>
        </p:nvCxnSpPr>
        <p:spPr>
          <a:xfrm>
            <a:off x="2542074" y="4064801"/>
            <a:ext cx="1739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41FCFF5-A10D-AC42-A6F1-BC0834E9D847}"/>
              </a:ext>
            </a:extLst>
          </p:cNvPr>
          <p:cNvCxnSpPr>
            <a:cxnSpLocks/>
          </p:cNvCxnSpPr>
          <p:nvPr/>
        </p:nvCxnSpPr>
        <p:spPr>
          <a:xfrm>
            <a:off x="2542074" y="4741695"/>
            <a:ext cx="17395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35469AC-5A48-9243-B794-4CE70EA8CF0F}"/>
              </a:ext>
            </a:extLst>
          </p:cNvPr>
          <p:cNvCxnSpPr>
            <a:cxnSpLocks/>
          </p:cNvCxnSpPr>
          <p:nvPr/>
        </p:nvCxnSpPr>
        <p:spPr>
          <a:xfrm>
            <a:off x="2548677" y="5416612"/>
            <a:ext cx="723405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A62CB6E-80F9-F343-889D-A72705A6415F}"/>
              </a:ext>
            </a:extLst>
          </p:cNvPr>
          <p:cNvSpPr txBox="1"/>
          <p:nvPr/>
        </p:nvSpPr>
        <p:spPr>
          <a:xfrm>
            <a:off x="2396276" y="5508926"/>
            <a:ext cx="441146"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0 </a:t>
            </a:r>
          </a:p>
        </p:txBody>
      </p:sp>
      <p:sp>
        <p:nvSpPr>
          <p:cNvPr id="18" name="TextBox 17">
            <a:extLst>
              <a:ext uri="{FF2B5EF4-FFF2-40B4-BE49-F238E27FC236}">
                <a16:creationId xmlns:a16="http://schemas.microsoft.com/office/drawing/2014/main" id="{47A78C4B-0FBC-5740-B22A-C3E2CFB346B9}"/>
              </a:ext>
            </a:extLst>
          </p:cNvPr>
          <p:cNvSpPr txBox="1"/>
          <p:nvPr/>
        </p:nvSpPr>
        <p:spPr>
          <a:xfrm>
            <a:off x="3154317" y="5508926"/>
            <a:ext cx="441146"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5 </a:t>
            </a:r>
          </a:p>
        </p:txBody>
      </p:sp>
      <p:sp>
        <p:nvSpPr>
          <p:cNvPr id="19" name="TextBox 18">
            <a:extLst>
              <a:ext uri="{FF2B5EF4-FFF2-40B4-BE49-F238E27FC236}">
                <a16:creationId xmlns:a16="http://schemas.microsoft.com/office/drawing/2014/main" id="{E58B3A86-1624-5548-8386-8B13EF67F6E2}"/>
              </a:ext>
            </a:extLst>
          </p:cNvPr>
          <p:cNvSpPr txBox="1"/>
          <p:nvPr/>
        </p:nvSpPr>
        <p:spPr>
          <a:xfrm>
            <a:off x="3783709"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10 </a:t>
            </a:r>
          </a:p>
        </p:txBody>
      </p:sp>
      <p:sp>
        <p:nvSpPr>
          <p:cNvPr id="20" name="TextBox 19">
            <a:extLst>
              <a:ext uri="{FF2B5EF4-FFF2-40B4-BE49-F238E27FC236}">
                <a16:creationId xmlns:a16="http://schemas.microsoft.com/office/drawing/2014/main" id="{35C63EEC-57D5-D643-BAC3-F94447B10946}"/>
              </a:ext>
            </a:extLst>
          </p:cNvPr>
          <p:cNvSpPr txBox="1"/>
          <p:nvPr/>
        </p:nvSpPr>
        <p:spPr>
          <a:xfrm>
            <a:off x="4555605"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15 </a:t>
            </a:r>
          </a:p>
        </p:txBody>
      </p:sp>
      <p:sp>
        <p:nvSpPr>
          <p:cNvPr id="21" name="TextBox 20">
            <a:extLst>
              <a:ext uri="{FF2B5EF4-FFF2-40B4-BE49-F238E27FC236}">
                <a16:creationId xmlns:a16="http://schemas.microsoft.com/office/drawing/2014/main" id="{D36DC063-4E6B-8948-BEED-F7E513653780}"/>
              </a:ext>
            </a:extLst>
          </p:cNvPr>
          <p:cNvSpPr txBox="1"/>
          <p:nvPr/>
        </p:nvSpPr>
        <p:spPr>
          <a:xfrm>
            <a:off x="5384900"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20 </a:t>
            </a:r>
          </a:p>
        </p:txBody>
      </p:sp>
      <p:sp>
        <p:nvSpPr>
          <p:cNvPr id="22" name="TextBox 21">
            <a:extLst>
              <a:ext uri="{FF2B5EF4-FFF2-40B4-BE49-F238E27FC236}">
                <a16:creationId xmlns:a16="http://schemas.microsoft.com/office/drawing/2014/main" id="{66ECAFF1-79BC-9343-9984-ED7701218C94}"/>
              </a:ext>
            </a:extLst>
          </p:cNvPr>
          <p:cNvSpPr txBox="1"/>
          <p:nvPr/>
        </p:nvSpPr>
        <p:spPr>
          <a:xfrm>
            <a:off x="6156796"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25 </a:t>
            </a:r>
          </a:p>
        </p:txBody>
      </p:sp>
      <p:sp>
        <p:nvSpPr>
          <p:cNvPr id="23" name="TextBox 22">
            <a:extLst>
              <a:ext uri="{FF2B5EF4-FFF2-40B4-BE49-F238E27FC236}">
                <a16:creationId xmlns:a16="http://schemas.microsoft.com/office/drawing/2014/main" id="{76209686-D5C4-F243-B7D3-52E74DDE6873}"/>
              </a:ext>
            </a:extLst>
          </p:cNvPr>
          <p:cNvSpPr txBox="1"/>
          <p:nvPr/>
        </p:nvSpPr>
        <p:spPr>
          <a:xfrm>
            <a:off x="6920776"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30 </a:t>
            </a:r>
          </a:p>
        </p:txBody>
      </p:sp>
      <p:sp>
        <p:nvSpPr>
          <p:cNvPr id="24" name="TextBox 23">
            <a:extLst>
              <a:ext uri="{FF2B5EF4-FFF2-40B4-BE49-F238E27FC236}">
                <a16:creationId xmlns:a16="http://schemas.microsoft.com/office/drawing/2014/main" id="{AC051AFB-D818-EE43-9691-2A9DB0F7C1BA}"/>
              </a:ext>
            </a:extLst>
          </p:cNvPr>
          <p:cNvSpPr txBox="1"/>
          <p:nvPr/>
        </p:nvSpPr>
        <p:spPr>
          <a:xfrm>
            <a:off x="7690692"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35 </a:t>
            </a:r>
          </a:p>
        </p:txBody>
      </p:sp>
      <p:sp>
        <p:nvSpPr>
          <p:cNvPr id="25" name="TextBox 24">
            <a:extLst>
              <a:ext uri="{FF2B5EF4-FFF2-40B4-BE49-F238E27FC236}">
                <a16:creationId xmlns:a16="http://schemas.microsoft.com/office/drawing/2014/main" id="{B8FA58A8-850B-5244-9C32-ECC2730E13C8}"/>
              </a:ext>
            </a:extLst>
          </p:cNvPr>
          <p:cNvSpPr txBox="1"/>
          <p:nvPr/>
        </p:nvSpPr>
        <p:spPr>
          <a:xfrm>
            <a:off x="8462588" y="55089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40 </a:t>
            </a:r>
          </a:p>
        </p:txBody>
      </p:sp>
      <p:sp>
        <p:nvSpPr>
          <p:cNvPr id="26" name="TextBox 25">
            <a:extLst>
              <a:ext uri="{FF2B5EF4-FFF2-40B4-BE49-F238E27FC236}">
                <a16:creationId xmlns:a16="http://schemas.microsoft.com/office/drawing/2014/main" id="{34789F8A-8D86-764A-AB13-6319E290F302}"/>
              </a:ext>
            </a:extLst>
          </p:cNvPr>
          <p:cNvSpPr txBox="1"/>
          <p:nvPr/>
        </p:nvSpPr>
        <p:spPr>
          <a:xfrm>
            <a:off x="9185004" y="5508926"/>
            <a:ext cx="527709"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45</a:t>
            </a:r>
          </a:p>
        </p:txBody>
      </p:sp>
      <p:cxnSp>
        <p:nvCxnSpPr>
          <p:cNvPr id="27" name="Straight Connector 26">
            <a:extLst>
              <a:ext uri="{FF2B5EF4-FFF2-40B4-BE49-F238E27FC236}">
                <a16:creationId xmlns:a16="http://schemas.microsoft.com/office/drawing/2014/main" id="{9E1D5D4A-ADE8-2946-B82C-F711BAF8FFE7}"/>
              </a:ext>
            </a:extLst>
          </p:cNvPr>
          <p:cNvCxnSpPr>
            <a:cxnSpLocks/>
          </p:cNvCxnSpPr>
          <p:nvPr/>
        </p:nvCxnSpPr>
        <p:spPr>
          <a:xfrm>
            <a:off x="2548677" y="1152093"/>
            <a:ext cx="0" cy="426451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94B9B51-5521-8740-93A6-6EAF9F0E622C}"/>
              </a:ext>
            </a:extLst>
          </p:cNvPr>
          <p:cNvCxnSpPr>
            <a:cxnSpLocks/>
          </p:cNvCxnSpPr>
          <p:nvPr/>
        </p:nvCxnSpPr>
        <p:spPr>
          <a:xfrm>
            <a:off x="3324971"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2657547-0BE6-8B4A-96AD-0ADD36F08F81}"/>
              </a:ext>
            </a:extLst>
          </p:cNvPr>
          <p:cNvCxnSpPr>
            <a:cxnSpLocks/>
          </p:cNvCxnSpPr>
          <p:nvPr/>
        </p:nvCxnSpPr>
        <p:spPr>
          <a:xfrm>
            <a:off x="4101265"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D3113F7-F185-374A-94A1-35A3D48FFFA2}"/>
              </a:ext>
            </a:extLst>
          </p:cNvPr>
          <p:cNvCxnSpPr>
            <a:cxnSpLocks/>
          </p:cNvCxnSpPr>
          <p:nvPr/>
        </p:nvCxnSpPr>
        <p:spPr>
          <a:xfrm>
            <a:off x="4877559"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43CBB38-A179-DB42-9571-1A91298B3E43}"/>
              </a:ext>
            </a:extLst>
          </p:cNvPr>
          <p:cNvCxnSpPr>
            <a:cxnSpLocks/>
          </p:cNvCxnSpPr>
          <p:nvPr/>
        </p:nvCxnSpPr>
        <p:spPr>
          <a:xfrm>
            <a:off x="5653853"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0DD20F7-58F3-E14C-AF47-A50712CEE007}"/>
              </a:ext>
            </a:extLst>
          </p:cNvPr>
          <p:cNvCxnSpPr>
            <a:cxnSpLocks/>
          </p:cNvCxnSpPr>
          <p:nvPr/>
        </p:nvCxnSpPr>
        <p:spPr>
          <a:xfrm>
            <a:off x="6430147"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BF6EC62-375D-0A45-B6B8-9267B8D0AA65}"/>
              </a:ext>
            </a:extLst>
          </p:cNvPr>
          <p:cNvCxnSpPr>
            <a:cxnSpLocks/>
          </p:cNvCxnSpPr>
          <p:nvPr/>
        </p:nvCxnSpPr>
        <p:spPr>
          <a:xfrm>
            <a:off x="7206441"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5E6E2D6-90CB-FF48-9FD3-532CEECA2F36}"/>
              </a:ext>
            </a:extLst>
          </p:cNvPr>
          <p:cNvCxnSpPr>
            <a:cxnSpLocks/>
          </p:cNvCxnSpPr>
          <p:nvPr/>
        </p:nvCxnSpPr>
        <p:spPr>
          <a:xfrm>
            <a:off x="7982735"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D798B3B-715E-3345-83B4-8E93FB3E1544}"/>
              </a:ext>
            </a:extLst>
          </p:cNvPr>
          <p:cNvCxnSpPr>
            <a:cxnSpLocks/>
          </p:cNvCxnSpPr>
          <p:nvPr/>
        </p:nvCxnSpPr>
        <p:spPr>
          <a:xfrm>
            <a:off x="8759029"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D348562-D858-6E45-ABC4-3DCC8ACFABD1}"/>
              </a:ext>
            </a:extLst>
          </p:cNvPr>
          <p:cNvCxnSpPr>
            <a:cxnSpLocks/>
          </p:cNvCxnSpPr>
          <p:nvPr/>
        </p:nvCxnSpPr>
        <p:spPr>
          <a:xfrm>
            <a:off x="9535324" y="5301813"/>
            <a:ext cx="0" cy="11479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FC5941F-862C-B145-926F-3A219538E117}"/>
              </a:ext>
            </a:extLst>
          </p:cNvPr>
          <p:cNvSpPr txBox="1"/>
          <p:nvPr/>
        </p:nvSpPr>
        <p:spPr>
          <a:xfrm>
            <a:off x="1836156" y="1065575"/>
            <a:ext cx="697627"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1.2 </a:t>
            </a:r>
          </a:p>
        </p:txBody>
      </p:sp>
      <p:sp>
        <p:nvSpPr>
          <p:cNvPr id="57" name="TextBox 56">
            <a:extLst>
              <a:ext uri="{FF2B5EF4-FFF2-40B4-BE49-F238E27FC236}">
                <a16:creationId xmlns:a16="http://schemas.microsoft.com/office/drawing/2014/main" id="{4EF17266-F1F5-3444-8B11-3D4E68F53611}"/>
              </a:ext>
            </a:extLst>
          </p:cNvPr>
          <p:cNvSpPr txBox="1"/>
          <p:nvPr/>
        </p:nvSpPr>
        <p:spPr>
          <a:xfrm rot="16200000">
            <a:off x="777097" y="2987402"/>
            <a:ext cx="1588897" cy="369332"/>
          </a:xfrm>
          <a:prstGeom prst="rect">
            <a:avLst/>
          </a:prstGeom>
          <a:noFill/>
        </p:spPr>
        <p:txBody>
          <a:bodyPr wrap="none" rtlCol="0">
            <a:spAutoFit/>
          </a:bodyPr>
          <a:lstStyle/>
          <a:p>
            <a:pPr defTabSz="457200">
              <a:defRPr/>
            </a:pPr>
            <a:r>
              <a:rPr lang="en-US" dirty="0">
                <a:solidFill>
                  <a:prstClr val="white"/>
                </a:solidFill>
                <a:latin typeface="Arial" panose="020B0604020202020204" pitchFamily="34" charset="0"/>
                <a:cs typeface="Arial" panose="020B0604020202020204" pitchFamily="34" charset="0"/>
              </a:rPr>
              <a:t>(</a:t>
            </a:r>
            <a:r>
              <a:rPr lang="en-US" sz="1400" dirty="0">
                <a:solidFill>
                  <a:prstClr val="white"/>
                </a:solidFill>
                <a:latin typeface="Arial" panose="020B0604020202020204" pitchFamily="34" charset="0"/>
                <a:cs typeface="Arial" panose="020B0604020202020204" pitchFamily="34" charset="0"/>
              </a:rPr>
              <a:t>x</a:t>
            </a:r>
            <a:r>
              <a:rPr lang="en-US" dirty="0">
                <a:solidFill>
                  <a:prstClr val="white"/>
                </a:solidFill>
                <a:latin typeface="Arial" panose="020B0604020202020204" pitchFamily="34" charset="0"/>
                <a:cs typeface="Arial" panose="020B0604020202020204" pitchFamily="34" charset="0"/>
              </a:rPr>
              <a:t> 10</a:t>
            </a:r>
            <a:r>
              <a:rPr lang="en-US" baseline="30000" dirty="0">
                <a:solidFill>
                  <a:prstClr val="white"/>
                </a:solidFill>
                <a:latin typeface="Arial" panose="020B0604020202020204" pitchFamily="34" charset="0"/>
                <a:cs typeface="Arial" panose="020B0604020202020204" pitchFamily="34" charset="0"/>
              </a:rPr>
              <a:t>10 </a:t>
            </a:r>
            <a:r>
              <a:rPr lang="en-US" dirty="0">
                <a:solidFill>
                  <a:prstClr val="white"/>
                </a:solidFill>
                <a:latin typeface="Arial" panose="020B0604020202020204" pitchFamily="34" charset="0"/>
                <a:cs typeface="Arial" panose="020B0604020202020204" pitchFamily="34" charset="0"/>
              </a:rPr>
              <a:t>m</a:t>
            </a:r>
            <a:r>
              <a:rPr lang="en-US" baseline="30000" dirty="0">
                <a:solidFill>
                  <a:prstClr val="white"/>
                </a:solidFill>
                <a:latin typeface="Arial" panose="020B0604020202020204" pitchFamily="34" charset="0"/>
                <a:cs typeface="Arial" panose="020B0604020202020204" pitchFamily="34" charset="0"/>
              </a:rPr>
              <a:t>2</a:t>
            </a:r>
            <a:r>
              <a:rPr lang="en-US" dirty="0">
                <a:solidFill>
                  <a:prstClr val="white"/>
                </a:solidFill>
                <a:latin typeface="Arial" panose="020B0604020202020204" pitchFamily="34" charset="0"/>
                <a:cs typeface="Arial" panose="020B0604020202020204" pitchFamily="34" charset="0"/>
              </a:rPr>
              <a:t> s</a:t>
            </a:r>
            <a:r>
              <a:rPr lang="en-US" baseline="30000" dirty="0">
                <a:solidFill>
                  <a:prstClr val="white"/>
                </a:solidFill>
                <a:latin typeface="Arial" panose="020B0604020202020204" pitchFamily="34" charset="0"/>
                <a:cs typeface="Arial" panose="020B0604020202020204" pitchFamily="34" charset="0"/>
              </a:rPr>
              <a:t>–2</a:t>
            </a:r>
            <a:r>
              <a:rPr lang="en-US" dirty="0">
                <a:solidFill>
                  <a:prstClr val="white"/>
                </a:solidFill>
                <a:latin typeface="Arial" panose="020B0604020202020204" pitchFamily="34" charset="0"/>
                <a:cs typeface="Arial" panose="020B0604020202020204" pitchFamily="34" charset="0"/>
              </a:rPr>
              <a:t>)</a:t>
            </a:r>
            <a:endParaRPr lang="en-US" baseline="30000" dirty="0">
              <a:solidFill>
                <a:prstClr val="white"/>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A6398559-8260-5F43-B252-6F8B5225D340}"/>
              </a:ext>
            </a:extLst>
          </p:cNvPr>
          <p:cNvSpPr txBox="1"/>
          <p:nvPr/>
        </p:nvSpPr>
        <p:spPr>
          <a:xfrm>
            <a:off x="1836155" y="1728614"/>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1.1</a:t>
            </a:r>
          </a:p>
        </p:txBody>
      </p:sp>
      <p:sp>
        <p:nvSpPr>
          <p:cNvPr id="59" name="TextBox 58">
            <a:extLst>
              <a:ext uri="{FF2B5EF4-FFF2-40B4-BE49-F238E27FC236}">
                <a16:creationId xmlns:a16="http://schemas.microsoft.com/office/drawing/2014/main" id="{4917D71B-7B60-E842-8464-9A8D09508712}"/>
              </a:ext>
            </a:extLst>
          </p:cNvPr>
          <p:cNvSpPr txBox="1"/>
          <p:nvPr/>
        </p:nvSpPr>
        <p:spPr>
          <a:xfrm>
            <a:off x="1836155" y="2405508"/>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0.8</a:t>
            </a:r>
          </a:p>
        </p:txBody>
      </p:sp>
      <p:sp>
        <p:nvSpPr>
          <p:cNvPr id="60" name="TextBox 59">
            <a:extLst>
              <a:ext uri="{FF2B5EF4-FFF2-40B4-BE49-F238E27FC236}">
                <a16:creationId xmlns:a16="http://schemas.microsoft.com/office/drawing/2014/main" id="{4CBD27F6-A751-AC4B-A1E0-3AD7FAA349EE}"/>
              </a:ext>
            </a:extLst>
          </p:cNvPr>
          <p:cNvSpPr txBox="1"/>
          <p:nvPr/>
        </p:nvSpPr>
        <p:spPr>
          <a:xfrm>
            <a:off x="1836155" y="3070526"/>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0.6</a:t>
            </a:r>
          </a:p>
        </p:txBody>
      </p:sp>
      <p:sp>
        <p:nvSpPr>
          <p:cNvPr id="61" name="TextBox 60">
            <a:extLst>
              <a:ext uri="{FF2B5EF4-FFF2-40B4-BE49-F238E27FC236}">
                <a16:creationId xmlns:a16="http://schemas.microsoft.com/office/drawing/2014/main" id="{3F6B18E2-B594-A04F-99BC-FCE026AD63CA}"/>
              </a:ext>
            </a:extLst>
          </p:cNvPr>
          <p:cNvSpPr txBox="1"/>
          <p:nvPr/>
        </p:nvSpPr>
        <p:spPr>
          <a:xfrm>
            <a:off x="1836156" y="3747419"/>
            <a:ext cx="697627"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0.4 </a:t>
            </a:r>
          </a:p>
        </p:txBody>
      </p:sp>
      <p:sp>
        <p:nvSpPr>
          <p:cNvPr id="62" name="TextBox 61">
            <a:extLst>
              <a:ext uri="{FF2B5EF4-FFF2-40B4-BE49-F238E27FC236}">
                <a16:creationId xmlns:a16="http://schemas.microsoft.com/office/drawing/2014/main" id="{D3F9BFD5-B2A3-1447-B110-C78AB73BFD31}"/>
              </a:ext>
            </a:extLst>
          </p:cNvPr>
          <p:cNvSpPr txBox="1"/>
          <p:nvPr/>
        </p:nvSpPr>
        <p:spPr>
          <a:xfrm>
            <a:off x="1836155" y="4448063"/>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0.2</a:t>
            </a:r>
          </a:p>
        </p:txBody>
      </p:sp>
      <p:sp>
        <p:nvSpPr>
          <p:cNvPr id="63" name="TextBox 62">
            <a:extLst>
              <a:ext uri="{FF2B5EF4-FFF2-40B4-BE49-F238E27FC236}">
                <a16:creationId xmlns:a16="http://schemas.microsoft.com/office/drawing/2014/main" id="{EB8EFB55-8FDE-EE40-AC70-D6CE976BEB2A}"/>
              </a:ext>
            </a:extLst>
          </p:cNvPr>
          <p:cNvSpPr txBox="1"/>
          <p:nvPr/>
        </p:nvSpPr>
        <p:spPr>
          <a:xfrm>
            <a:off x="1836155" y="5136832"/>
            <a:ext cx="612668"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0.0</a:t>
            </a:r>
          </a:p>
        </p:txBody>
      </p:sp>
      <p:sp>
        <p:nvSpPr>
          <p:cNvPr id="64" name="TextBox 63">
            <a:extLst>
              <a:ext uri="{FF2B5EF4-FFF2-40B4-BE49-F238E27FC236}">
                <a16:creationId xmlns:a16="http://schemas.microsoft.com/office/drawing/2014/main" id="{15AECF48-9C16-4647-8485-D1651A08F888}"/>
              </a:ext>
            </a:extLst>
          </p:cNvPr>
          <p:cNvSpPr txBox="1"/>
          <p:nvPr/>
        </p:nvSpPr>
        <p:spPr>
          <a:xfrm>
            <a:off x="5697618" y="5907455"/>
            <a:ext cx="766557"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time</a:t>
            </a:r>
          </a:p>
        </p:txBody>
      </p:sp>
      <p:sp>
        <p:nvSpPr>
          <p:cNvPr id="65" name="TextBox 64">
            <a:extLst>
              <a:ext uri="{FF2B5EF4-FFF2-40B4-BE49-F238E27FC236}">
                <a16:creationId xmlns:a16="http://schemas.microsoft.com/office/drawing/2014/main" id="{68C841CD-BB6F-4C4E-80AF-13BE5B0FB43A}"/>
              </a:ext>
            </a:extLst>
          </p:cNvPr>
          <p:cNvSpPr txBox="1"/>
          <p:nvPr/>
        </p:nvSpPr>
        <p:spPr>
          <a:xfrm rot="16200000">
            <a:off x="-148255" y="2991175"/>
            <a:ext cx="2771913" cy="461665"/>
          </a:xfrm>
          <a:prstGeom prst="rect">
            <a:avLst/>
          </a:prstGeom>
          <a:noFill/>
        </p:spPr>
        <p:txBody>
          <a:bodyPr wrap="none" rtlCol="0">
            <a:spAutoFit/>
          </a:bodyPr>
          <a:lstStyle/>
          <a:p>
            <a:pPr defTabSz="457200">
              <a:defRPr/>
            </a:pPr>
            <a:r>
              <a:rPr lang="en-US" sz="2400" dirty="0">
                <a:solidFill>
                  <a:prstClr val="white"/>
                </a:solidFill>
                <a:latin typeface="Arial" panose="020B0604020202020204" pitchFamily="34" charset="0"/>
                <a:cs typeface="Arial" panose="020B0604020202020204" pitchFamily="34" charset="0"/>
              </a:rPr>
              <a:t>ensemble variance</a:t>
            </a:r>
          </a:p>
        </p:txBody>
      </p:sp>
      <p:sp>
        <p:nvSpPr>
          <p:cNvPr id="74" name="TextBox 73">
            <a:extLst>
              <a:ext uri="{FF2B5EF4-FFF2-40B4-BE49-F238E27FC236}">
                <a16:creationId xmlns:a16="http://schemas.microsoft.com/office/drawing/2014/main" id="{6AAF3537-8BD1-C843-8B73-631AD927CFBB}"/>
              </a:ext>
            </a:extLst>
          </p:cNvPr>
          <p:cNvSpPr txBox="1"/>
          <p:nvPr/>
        </p:nvSpPr>
        <p:spPr>
          <a:xfrm>
            <a:off x="5721371" y="6263223"/>
            <a:ext cx="684803" cy="369332"/>
          </a:xfrm>
          <a:prstGeom prst="rect">
            <a:avLst/>
          </a:prstGeom>
          <a:noFill/>
        </p:spPr>
        <p:txBody>
          <a:bodyPr wrap="none" rtlCol="0">
            <a:spAutoFit/>
          </a:bodyPr>
          <a:lstStyle/>
          <a:p>
            <a:pPr defTabSz="457200">
              <a:defRPr/>
            </a:pPr>
            <a:r>
              <a:rPr lang="en-US" dirty="0">
                <a:solidFill>
                  <a:prstClr val="white"/>
                </a:solidFill>
                <a:latin typeface="Calibri"/>
              </a:rPr>
              <a:t>(min)</a:t>
            </a:r>
          </a:p>
        </p:txBody>
      </p:sp>
      <p:sp>
        <p:nvSpPr>
          <p:cNvPr id="73" name="Freeform 72">
            <a:extLst>
              <a:ext uri="{FF2B5EF4-FFF2-40B4-BE49-F238E27FC236}">
                <a16:creationId xmlns:a16="http://schemas.microsoft.com/office/drawing/2014/main" id="{F8ED7569-64B8-C947-A996-3FD988EB03E0}"/>
              </a:ext>
            </a:extLst>
          </p:cNvPr>
          <p:cNvSpPr/>
          <p:nvPr/>
        </p:nvSpPr>
        <p:spPr>
          <a:xfrm>
            <a:off x="2574410" y="1377724"/>
            <a:ext cx="6875813" cy="3700984"/>
          </a:xfrm>
          <a:custGeom>
            <a:avLst/>
            <a:gdLst>
              <a:gd name="connsiteX0" fmla="*/ 0 w 6875813"/>
              <a:gd name="connsiteY0" fmla="*/ 3859480 h 3859480"/>
              <a:gd name="connsiteX1" fmla="*/ 760021 w 6875813"/>
              <a:gd name="connsiteY1" fmla="*/ 3859480 h 3859480"/>
              <a:gd name="connsiteX2" fmla="*/ 1543793 w 6875813"/>
              <a:gd name="connsiteY2" fmla="*/ 2992582 h 3859480"/>
              <a:gd name="connsiteX3" fmla="*/ 2303813 w 6875813"/>
              <a:gd name="connsiteY3" fmla="*/ 0 h 3859480"/>
              <a:gd name="connsiteX4" fmla="*/ 3075709 w 6875813"/>
              <a:gd name="connsiteY4" fmla="*/ 237506 h 3859480"/>
              <a:gd name="connsiteX5" fmla="*/ 3835730 w 6875813"/>
              <a:gd name="connsiteY5" fmla="*/ 118753 h 3859480"/>
              <a:gd name="connsiteX6" fmla="*/ 4595751 w 6875813"/>
              <a:gd name="connsiteY6" fmla="*/ 201880 h 3859480"/>
              <a:gd name="connsiteX7" fmla="*/ 5343896 w 6875813"/>
              <a:gd name="connsiteY7" fmla="*/ 118753 h 3859480"/>
              <a:gd name="connsiteX8" fmla="*/ 6068291 w 6875813"/>
              <a:gd name="connsiteY8" fmla="*/ 225631 h 3859480"/>
              <a:gd name="connsiteX9" fmla="*/ 6875813 w 6875813"/>
              <a:gd name="connsiteY9" fmla="*/ 225631 h 3859480"/>
              <a:gd name="connsiteX10" fmla="*/ 6875813 w 6875813"/>
              <a:gd name="connsiteY10" fmla="*/ 225631 h 3859480"/>
              <a:gd name="connsiteX0" fmla="*/ 0 w 6875813"/>
              <a:gd name="connsiteY0" fmla="*/ 3700984 h 3859480"/>
              <a:gd name="connsiteX1" fmla="*/ 760021 w 6875813"/>
              <a:gd name="connsiteY1" fmla="*/ 3859480 h 3859480"/>
              <a:gd name="connsiteX2" fmla="*/ 1543793 w 6875813"/>
              <a:gd name="connsiteY2" fmla="*/ 2992582 h 3859480"/>
              <a:gd name="connsiteX3" fmla="*/ 2303813 w 6875813"/>
              <a:gd name="connsiteY3" fmla="*/ 0 h 3859480"/>
              <a:gd name="connsiteX4" fmla="*/ 3075709 w 6875813"/>
              <a:gd name="connsiteY4" fmla="*/ 237506 h 3859480"/>
              <a:gd name="connsiteX5" fmla="*/ 3835730 w 6875813"/>
              <a:gd name="connsiteY5" fmla="*/ 118753 h 3859480"/>
              <a:gd name="connsiteX6" fmla="*/ 4595751 w 6875813"/>
              <a:gd name="connsiteY6" fmla="*/ 201880 h 3859480"/>
              <a:gd name="connsiteX7" fmla="*/ 5343896 w 6875813"/>
              <a:gd name="connsiteY7" fmla="*/ 118753 h 3859480"/>
              <a:gd name="connsiteX8" fmla="*/ 6068291 w 6875813"/>
              <a:gd name="connsiteY8" fmla="*/ 225631 h 3859480"/>
              <a:gd name="connsiteX9" fmla="*/ 6875813 w 6875813"/>
              <a:gd name="connsiteY9" fmla="*/ 225631 h 3859480"/>
              <a:gd name="connsiteX10" fmla="*/ 6875813 w 6875813"/>
              <a:gd name="connsiteY10" fmla="*/ 225631 h 3859480"/>
              <a:gd name="connsiteX0" fmla="*/ 0 w 6875813"/>
              <a:gd name="connsiteY0" fmla="*/ 3700984 h 3713176"/>
              <a:gd name="connsiteX1" fmla="*/ 772213 w 6875813"/>
              <a:gd name="connsiteY1" fmla="*/ 3713176 h 3713176"/>
              <a:gd name="connsiteX2" fmla="*/ 1543793 w 6875813"/>
              <a:gd name="connsiteY2" fmla="*/ 2992582 h 3713176"/>
              <a:gd name="connsiteX3" fmla="*/ 2303813 w 6875813"/>
              <a:gd name="connsiteY3" fmla="*/ 0 h 3713176"/>
              <a:gd name="connsiteX4" fmla="*/ 3075709 w 6875813"/>
              <a:gd name="connsiteY4" fmla="*/ 237506 h 3713176"/>
              <a:gd name="connsiteX5" fmla="*/ 3835730 w 6875813"/>
              <a:gd name="connsiteY5" fmla="*/ 118753 h 3713176"/>
              <a:gd name="connsiteX6" fmla="*/ 4595751 w 6875813"/>
              <a:gd name="connsiteY6" fmla="*/ 201880 h 3713176"/>
              <a:gd name="connsiteX7" fmla="*/ 5343896 w 6875813"/>
              <a:gd name="connsiteY7" fmla="*/ 118753 h 3713176"/>
              <a:gd name="connsiteX8" fmla="*/ 6068291 w 6875813"/>
              <a:gd name="connsiteY8" fmla="*/ 225631 h 3713176"/>
              <a:gd name="connsiteX9" fmla="*/ 6875813 w 6875813"/>
              <a:gd name="connsiteY9" fmla="*/ 225631 h 3713176"/>
              <a:gd name="connsiteX10" fmla="*/ 6875813 w 6875813"/>
              <a:gd name="connsiteY10" fmla="*/ 225631 h 3713176"/>
              <a:gd name="connsiteX0" fmla="*/ 0 w 6875813"/>
              <a:gd name="connsiteY0" fmla="*/ 3700984 h 3700984"/>
              <a:gd name="connsiteX1" fmla="*/ 772213 w 6875813"/>
              <a:gd name="connsiteY1" fmla="*/ 3688792 h 3700984"/>
              <a:gd name="connsiteX2" fmla="*/ 1543793 w 6875813"/>
              <a:gd name="connsiteY2" fmla="*/ 2992582 h 3700984"/>
              <a:gd name="connsiteX3" fmla="*/ 2303813 w 6875813"/>
              <a:gd name="connsiteY3" fmla="*/ 0 h 3700984"/>
              <a:gd name="connsiteX4" fmla="*/ 3075709 w 6875813"/>
              <a:gd name="connsiteY4" fmla="*/ 237506 h 3700984"/>
              <a:gd name="connsiteX5" fmla="*/ 3835730 w 6875813"/>
              <a:gd name="connsiteY5" fmla="*/ 118753 h 3700984"/>
              <a:gd name="connsiteX6" fmla="*/ 4595751 w 6875813"/>
              <a:gd name="connsiteY6" fmla="*/ 201880 h 3700984"/>
              <a:gd name="connsiteX7" fmla="*/ 5343896 w 6875813"/>
              <a:gd name="connsiteY7" fmla="*/ 118753 h 3700984"/>
              <a:gd name="connsiteX8" fmla="*/ 6068291 w 6875813"/>
              <a:gd name="connsiteY8" fmla="*/ 225631 h 3700984"/>
              <a:gd name="connsiteX9" fmla="*/ 6875813 w 6875813"/>
              <a:gd name="connsiteY9" fmla="*/ 225631 h 3700984"/>
              <a:gd name="connsiteX10" fmla="*/ 6875813 w 6875813"/>
              <a:gd name="connsiteY10" fmla="*/ 225631 h 37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5813" h="3700984">
                <a:moveTo>
                  <a:pt x="0" y="3700984"/>
                </a:moveTo>
                <a:lnTo>
                  <a:pt x="772213" y="3688792"/>
                </a:lnTo>
                <a:lnTo>
                  <a:pt x="1543793" y="2992582"/>
                </a:lnTo>
                <a:lnTo>
                  <a:pt x="2303813" y="0"/>
                </a:lnTo>
                <a:lnTo>
                  <a:pt x="3075709" y="237506"/>
                </a:lnTo>
                <a:lnTo>
                  <a:pt x="3835730" y="118753"/>
                </a:lnTo>
                <a:lnTo>
                  <a:pt x="4595751" y="201880"/>
                </a:lnTo>
                <a:lnTo>
                  <a:pt x="5343896" y="118753"/>
                </a:lnTo>
                <a:lnTo>
                  <a:pt x="6068291" y="225631"/>
                </a:lnTo>
                <a:lnTo>
                  <a:pt x="6875813" y="225631"/>
                </a:lnTo>
                <a:lnTo>
                  <a:pt x="6875813" y="225631"/>
                </a:lnTo>
              </a:path>
            </a:pathLst>
          </a:custGeom>
          <a:noFill/>
          <a:ln w="57150">
            <a:solidFill>
              <a:srgbClr val="FF0000"/>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dirty="0">
              <a:solidFill>
                <a:prstClr val="white"/>
              </a:solidFill>
              <a:latin typeface="Calibri"/>
            </a:endParaRPr>
          </a:p>
        </p:txBody>
      </p:sp>
      <p:pic>
        <p:nvPicPr>
          <p:cNvPr id="2" name="Picture 1">
            <a:extLst>
              <a:ext uri="{FF2B5EF4-FFF2-40B4-BE49-F238E27FC236}">
                <a16:creationId xmlns:a16="http://schemas.microsoft.com/office/drawing/2014/main" id="{AD392702-0D6E-864C-BF9D-AFD6ADF778A5}"/>
              </a:ext>
            </a:extLst>
          </p:cNvPr>
          <p:cNvPicPr>
            <a:picLocks noChangeAspect="1"/>
          </p:cNvPicPr>
          <p:nvPr/>
        </p:nvPicPr>
        <p:blipFill>
          <a:blip r:embed="rId2"/>
          <a:stretch>
            <a:fillRect/>
          </a:stretch>
        </p:blipFill>
        <p:spPr>
          <a:xfrm>
            <a:off x="5913587" y="3992341"/>
            <a:ext cx="5408170" cy="979709"/>
          </a:xfrm>
          <a:prstGeom prst="rect">
            <a:avLst/>
          </a:prstGeom>
        </p:spPr>
      </p:pic>
      <p:pic>
        <p:nvPicPr>
          <p:cNvPr id="4" name="Picture 3">
            <a:extLst>
              <a:ext uri="{FF2B5EF4-FFF2-40B4-BE49-F238E27FC236}">
                <a16:creationId xmlns:a16="http://schemas.microsoft.com/office/drawing/2014/main" id="{1A6F4336-EF1C-7B45-AF0F-58356357E948}"/>
              </a:ext>
            </a:extLst>
          </p:cNvPr>
          <p:cNvPicPr>
            <a:picLocks noChangeAspect="1"/>
          </p:cNvPicPr>
          <p:nvPr/>
        </p:nvPicPr>
        <p:blipFill rotWithShape="1">
          <a:blip r:embed="rId3"/>
          <a:srcRect t="2221" r="27694"/>
          <a:stretch/>
        </p:blipFill>
        <p:spPr>
          <a:xfrm>
            <a:off x="5664768" y="2371727"/>
            <a:ext cx="5584909" cy="693824"/>
          </a:xfrm>
          <a:prstGeom prst="rect">
            <a:avLst/>
          </a:prstGeom>
        </p:spPr>
      </p:pic>
      <p:pic>
        <p:nvPicPr>
          <p:cNvPr id="47" name="Picture 46">
            <a:extLst>
              <a:ext uri="{FF2B5EF4-FFF2-40B4-BE49-F238E27FC236}">
                <a16:creationId xmlns:a16="http://schemas.microsoft.com/office/drawing/2014/main" id="{FBF477E9-1FBD-D348-A2D8-F4CAA040CF63}"/>
              </a:ext>
            </a:extLst>
          </p:cNvPr>
          <p:cNvPicPr>
            <a:picLocks noChangeAspect="1"/>
          </p:cNvPicPr>
          <p:nvPr/>
        </p:nvPicPr>
        <p:blipFill rotWithShape="1">
          <a:blip r:embed="rId3"/>
          <a:srcRect l="73387" b="15981"/>
          <a:stretch/>
        </p:blipFill>
        <p:spPr>
          <a:xfrm>
            <a:off x="9350262" y="2977714"/>
            <a:ext cx="1869078" cy="542100"/>
          </a:xfrm>
          <a:prstGeom prst="rect">
            <a:avLst/>
          </a:prstGeom>
        </p:spPr>
      </p:pic>
      <p:grpSp>
        <p:nvGrpSpPr>
          <p:cNvPr id="48" name="Group 47">
            <a:extLst>
              <a:ext uri="{FF2B5EF4-FFF2-40B4-BE49-F238E27FC236}">
                <a16:creationId xmlns:a16="http://schemas.microsoft.com/office/drawing/2014/main" id="{E6B0C0E0-E642-0D43-8140-9D6A5BB8AEE1}"/>
              </a:ext>
            </a:extLst>
          </p:cNvPr>
          <p:cNvGrpSpPr/>
          <p:nvPr/>
        </p:nvGrpSpPr>
        <p:grpSpPr>
          <a:xfrm>
            <a:off x="3180051" y="403948"/>
            <a:ext cx="3326552" cy="4785053"/>
            <a:chOff x="2327564" y="332509"/>
            <a:chExt cx="3326552" cy="4785053"/>
          </a:xfrm>
        </p:grpSpPr>
        <p:cxnSp>
          <p:nvCxnSpPr>
            <p:cNvPr id="49" name="Straight Connector 48">
              <a:extLst>
                <a:ext uri="{FF2B5EF4-FFF2-40B4-BE49-F238E27FC236}">
                  <a16:creationId xmlns:a16="http://schemas.microsoft.com/office/drawing/2014/main" id="{5AAFC880-BD73-D242-B29C-747E9F2CE94B}"/>
                </a:ext>
              </a:extLst>
            </p:cNvPr>
            <p:cNvCxnSpPr>
              <a:cxnSpLocks/>
            </p:cNvCxnSpPr>
            <p:nvPr/>
          </p:nvCxnSpPr>
          <p:spPr>
            <a:xfrm>
              <a:off x="4030570" y="807521"/>
              <a:ext cx="0" cy="4310041"/>
            </a:xfrm>
            <a:prstGeom prst="line">
              <a:avLst/>
            </a:prstGeom>
            <a:ln>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51EEEE41-06B6-6942-BF51-61A7D5A2E4EC}"/>
                </a:ext>
              </a:extLst>
            </p:cNvPr>
            <p:cNvSpPr txBox="1"/>
            <p:nvPr/>
          </p:nvSpPr>
          <p:spPr>
            <a:xfrm>
              <a:off x="2327564" y="332509"/>
              <a:ext cx="3326552" cy="369332"/>
            </a:xfrm>
            <a:prstGeom prst="rect">
              <a:avLst/>
            </a:prstGeom>
            <a:noFill/>
          </p:spPr>
          <p:txBody>
            <a:bodyPr wrap="none" rtlCol="0">
              <a:spAutoFit/>
            </a:bodyPr>
            <a:lstStyle/>
            <a:p>
              <a:pPr defTabSz="457200">
                <a:defRPr/>
              </a:pPr>
              <a:r>
                <a:rPr lang="en-US" b="1" i="1" dirty="0">
                  <a:solidFill>
                    <a:srgbClr val="00B0F0"/>
                  </a:solidFill>
                  <a:latin typeface="Arial" panose="020B0604020202020204" pitchFamily="34" charset="0"/>
                  <a:cs typeface="Arial" panose="020B0604020202020204" pitchFamily="34" charset="0"/>
                </a:rPr>
                <a:t>intrinsic predictability limit?</a:t>
              </a:r>
            </a:p>
          </p:txBody>
        </p:sp>
      </p:grpSp>
    </p:spTree>
    <p:extLst>
      <p:ext uri="{BB962C8B-B14F-4D97-AF65-F5344CB8AC3E}">
        <p14:creationId xmlns:p14="http://schemas.microsoft.com/office/powerpoint/2010/main" val="18726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3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985F0E-9BC4-184F-920D-3388E6B5C9BF}"/>
              </a:ext>
            </a:extLst>
          </p:cNvPr>
          <p:cNvPicPr>
            <a:picLocks noChangeAspect="1"/>
          </p:cNvPicPr>
          <p:nvPr/>
        </p:nvPicPr>
        <p:blipFill>
          <a:blip r:embed="rId2"/>
          <a:stretch>
            <a:fillRect/>
          </a:stretch>
        </p:blipFill>
        <p:spPr>
          <a:xfrm>
            <a:off x="1524000" y="370158"/>
            <a:ext cx="9144000" cy="4965290"/>
          </a:xfrm>
          <a:prstGeom prst="rect">
            <a:avLst/>
          </a:prstGeom>
        </p:spPr>
      </p:pic>
      <p:sp>
        <p:nvSpPr>
          <p:cNvPr id="6" name="TextBox 5">
            <a:extLst>
              <a:ext uri="{FF2B5EF4-FFF2-40B4-BE49-F238E27FC236}">
                <a16:creationId xmlns:a16="http://schemas.microsoft.com/office/drawing/2014/main" id="{DBF26A4B-4258-9247-8B59-A45E9940AC25}"/>
              </a:ext>
            </a:extLst>
          </p:cNvPr>
          <p:cNvSpPr txBox="1"/>
          <p:nvPr/>
        </p:nvSpPr>
        <p:spPr>
          <a:xfrm>
            <a:off x="1802579" y="5598726"/>
            <a:ext cx="8720393" cy="830997"/>
          </a:xfrm>
          <a:prstGeom prst="rect">
            <a:avLst/>
          </a:prstGeom>
          <a:noFill/>
        </p:spPr>
        <p:txBody>
          <a:bodyPr wrap="square" rtlCol="0">
            <a:spAutoFit/>
          </a:bodyPr>
          <a:lstStyle/>
          <a:p>
            <a:pPr defTabSz="457200">
              <a:defRPr/>
            </a:pPr>
            <a:r>
              <a:rPr lang="en-US" sz="2400" b="1" dirty="0">
                <a:solidFill>
                  <a:srgbClr val="00B0F0"/>
                </a:solidFill>
                <a:latin typeface="Franklin Gothic Book" panose="020B0503020102020204" pitchFamily="34" charset="0"/>
                <a:cs typeface="Arial" panose="020B0604020202020204" pitchFamily="34" charset="0"/>
              </a:rPr>
              <a:t>Lorenz (1969) actually predicted that the predictability limit of motions having scales of ~100 m would be ~10 min. </a:t>
            </a:r>
          </a:p>
        </p:txBody>
      </p:sp>
      <p:sp>
        <p:nvSpPr>
          <p:cNvPr id="7" name="Oval 6">
            <a:extLst>
              <a:ext uri="{FF2B5EF4-FFF2-40B4-BE49-F238E27FC236}">
                <a16:creationId xmlns:a16="http://schemas.microsoft.com/office/drawing/2014/main" id="{98BFC884-AEF0-D84A-B67B-5E54B2DDFB81}"/>
              </a:ext>
            </a:extLst>
          </p:cNvPr>
          <p:cNvSpPr/>
          <p:nvPr/>
        </p:nvSpPr>
        <p:spPr>
          <a:xfrm>
            <a:off x="8050061" y="2981196"/>
            <a:ext cx="713983" cy="71398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32854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7957-CC4D-964A-827F-A34EC5F7611E}"/>
              </a:ext>
            </a:extLst>
          </p:cNvPr>
          <p:cNvSpPr>
            <a:spLocks noGrp="1"/>
          </p:cNvSpPr>
          <p:nvPr>
            <p:ph type="title"/>
          </p:nvPr>
        </p:nvSpPr>
        <p:spPr>
          <a:xfrm>
            <a:off x="1981200" y="-66260"/>
            <a:ext cx="8229600" cy="1143000"/>
          </a:xfrm>
        </p:spPr>
        <p:txBody>
          <a:bodyPr/>
          <a:lstStyle/>
          <a:p>
            <a:r>
              <a:rPr lang="en-US" b="1" dirty="0">
                <a:solidFill>
                  <a:srgbClr val="00B0F0"/>
                </a:solidFill>
                <a:latin typeface="Franklin Gothic Book" panose="020B0503020102020204" pitchFamily="34" charset="0"/>
              </a:rPr>
              <a:t>Concluding remarks</a:t>
            </a:r>
          </a:p>
        </p:txBody>
      </p:sp>
      <p:sp>
        <p:nvSpPr>
          <p:cNvPr id="3" name="Content Placeholder 2">
            <a:extLst>
              <a:ext uri="{FF2B5EF4-FFF2-40B4-BE49-F238E27FC236}">
                <a16:creationId xmlns:a16="http://schemas.microsoft.com/office/drawing/2014/main" id="{63A12308-FD46-8D42-AC68-9905B033574C}"/>
              </a:ext>
            </a:extLst>
          </p:cNvPr>
          <p:cNvSpPr>
            <a:spLocks noGrp="1"/>
          </p:cNvSpPr>
          <p:nvPr>
            <p:ph idx="1"/>
          </p:nvPr>
        </p:nvSpPr>
        <p:spPr>
          <a:xfrm>
            <a:off x="424071" y="1044878"/>
            <a:ext cx="11145076" cy="5813121"/>
          </a:xfrm>
        </p:spPr>
        <p:txBody>
          <a:bodyPr>
            <a:normAutofit fontScale="77500" lnSpcReduction="20000"/>
          </a:bodyPr>
          <a:lstStyle/>
          <a:p>
            <a:r>
              <a:rPr lang="en-US" dirty="0">
                <a:solidFill>
                  <a:schemeClr val="bg1"/>
                </a:solidFill>
                <a:latin typeface="Franklin Gothic Book" panose="020B0503020102020204" pitchFamily="34" charset="0"/>
              </a:rPr>
              <a:t>All of the storms are long-lived supercells with intense updrafts</a:t>
            </a:r>
          </a:p>
          <a:p>
            <a:endParaRPr lang="en-US" sz="1000" dirty="0">
              <a:solidFill>
                <a:schemeClr val="bg1"/>
              </a:solidFill>
              <a:latin typeface="Franklin Gothic Book" panose="020B0503020102020204" pitchFamily="34" charset="0"/>
            </a:endParaRPr>
          </a:p>
          <a:p>
            <a:r>
              <a:rPr lang="en-US" dirty="0">
                <a:solidFill>
                  <a:schemeClr val="bg1"/>
                </a:solidFill>
                <a:latin typeface="Franklin Gothic Book" panose="020B0503020102020204" pitchFamily="34" charset="0"/>
              </a:rPr>
              <a:t>All of the storms are at least weakly tornadic, and the envelope of tornado swaths spans ~15 km in width out to 2 h</a:t>
            </a:r>
          </a:p>
          <a:p>
            <a:pPr lvl="1"/>
            <a:r>
              <a:rPr lang="en-US" dirty="0">
                <a:solidFill>
                  <a:srgbClr val="FFFF00"/>
                </a:solidFill>
                <a:latin typeface="Franklin Gothic Book" panose="020B0503020102020204" pitchFamily="34" charset="0"/>
              </a:rPr>
              <a:t>implication: one could issue a well-justified tornado warning out to at least 2 hours for an area smaller than a typical U.S. county</a:t>
            </a:r>
          </a:p>
          <a:p>
            <a:pPr lvl="1"/>
            <a:endParaRPr lang="en-US" sz="1000" dirty="0">
              <a:solidFill>
                <a:schemeClr val="bg1"/>
              </a:solidFill>
              <a:latin typeface="Franklin Gothic Book" panose="020B0503020102020204" pitchFamily="34" charset="0"/>
            </a:endParaRPr>
          </a:p>
          <a:p>
            <a:r>
              <a:rPr lang="en-US" dirty="0">
                <a:solidFill>
                  <a:srgbClr val="FF0000"/>
                </a:solidFill>
                <a:latin typeface="Franklin Gothic Book" panose="020B0503020102020204" pitchFamily="34" charset="0"/>
              </a:rPr>
              <a:t>Tornado intensity has extremely limited predictably</a:t>
            </a:r>
          </a:p>
          <a:p>
            <a:endParaRPr lang="en-US" sz="1100" dirty="0">
              <a:solidFill>
                <a:schemeClr val="bg1"/>
              </a:solidFill>
              <a:latin typeface="Franklin Gothic Book" panose="020B0503020102020204" pitchFamily="34" charset="0"/>
            </a:endParaRPr>
          </a:p>
          <a:p>
            <a:r>
              <a:rPr lang="en-US" dirty="0">
                <a:solidFill>
                  <a:schemeClr val="bg1"/>
                </a:solidFill>
                <a:latin typeface="Franklin Gothic Book" panose="020B0503020102020204" pitchFamily="34" charset="0"/>
              </a:rPr>
              <a:t>Reducing the initial temperature perturbations by 80% (max perturbation only ±0.05°C) does not extend the predictability </a:t>
            </a:r>
            <a:r>
              <a:rPr lang="en-US" dirty="0">
                <a:solidFill>
                  <a:srgbClr val="FFFF00"/>
                </a:solidFill>
                <a:latin typeface="Franklin Gothic Book" panose="020B0503020102020204" pitchFamily="34" charset="0"/>
              </a:rPr>
              <a:t>(as Lorenz predicted for flows containing many scales of motion)</a:t>
            </a:r>
          </a:p>
          <a:p>
            <a:endParaRPr lang="en-US" sz="1100" dirty="0">
              <a:solidFill>
                <a:srgbClr val="FFFF00"/>
              </a:solidFill>
              <a:latin typeface="Franklin Gothic Book" panose="020B0503020102020204" pitchFamily="34" charset="0"/>
            </a:endParaRPr>
          </a:p>
          <a:p>
            <a:r>
              <a:rPr lang="en-US" dirty="0">
                <a:solidFill>
                  <a:schemeClr val="bg1"/>
                </a:solidFill>
                <a:latin typeface="Franklin Gothic Book" panose="020B0503020102020204" pitchFamily="34" charset="0"/>
              </a:rPr>
              <a:t>The results probably represent a “best-case scenario” because (1) the environment was so favorable for supercells and tornadoes and (2) the CI was idealized  </a:t>
            </a:r>
          </a:p>
          <a:p>
            <a:pPr lvl="1"/>
            <a:r>
              <a:rPr lang="en-US" dirty="0">
                <a:solidFill>
                  <a:srgbClr val="FFFF00"/>
                </a:solidFill>
                <a:latin typeface="Franklin Gothic Book" panose="020B0503020102020204" pitchFamily="34" charset="0"/>
              </a:rPr>
              <a:t>For environments more “borderline” between supercells and nonsupercells, it’s likely that the differences between storm outcomes would be larger; also, more realistic CI involving interactions between BL thermals and mesoscale boundaries would be an additional source of variability among the outcomes</a:t>
            </a:r>
            <a:endParaRPr lang="en-US" sz="1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9056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1011AA-E993-ED44-A32A-AC95BEB08B48}"/>
              </a:ext>
            </a:extLst>
          </p:cNvPr>
          <p:cNvSpPr txBox="1"/>
          <p:nvPr/>
        </p:nvSpPr>
        <p:spPr>
          <a:xfrm>
            <a:off x="1007373" y="550655"/>
            <a:ext cx="9972674" cy="4832092"/>
          </a:xfrm>
          <a:prstGeom prst="rect">
            <a:avLst/>
          </a:prstGeom>
          <a:noFill/>
        </p:spPr>
        <p:txBody>
          <a:bodyPr wrap="square" rtlCol="0">
            <a:spAutoFit/>
          </a:bodyPr>
          <a:lstStyle/>
          <a:p>
            <a:pPr defTabSz="457200"/>
            <a:r>
              <a:rPr lang="en-US" sz="2800" i="1" dirty="0">
                <a:solidFill>
                  <a:prstClr val="white"/>
                </a:solidFill>
                <a:latin typeface="Franklin Gothic Book" panose="020B0503020102020204" pitchFamily="34" charset="0"/>
              </a:rPr>
              <a:t>“This coming to terms with our limitations is actually much more satisfactory than it may seem because it amounts to making our objectives sensible.  It is obvious that the deeper we probe into something the more complex it seems to be, and in the case of indescribably complicated motion, the only road to simplification is to decide that there shall be limits to the complexity we are prepared to study.  </a:t>
            </a:r>
            <a:r>
              <a:rPr lang="en-US" sz="2800" i="1" dirty="0">
                <a:solidFill>
                  <a:srgbClr val="FFFF00"/>
                </a:solidFill>
                <a:latin typeface="Franklin Gothic Book" panose="020B0503020102020204" pitchFamily="34" charset="0"/>
              </a:rPr>
              <a:t>Life is too short to spend it sorting out the infinite details of the flow on a single occasion</a:t>
            </a:r>
            <a:r>
              <a:rPr lang="en-US" sz="2800" i="1" dirty="0">
                <a:solidFill>
                  <a:prstClr val="white"/>
                </a:solidFill>
                <a:latin typeface="Franklin Gothic Book" panose="020B0503020102020204" pitchFamily="34" charset="0"/>
              </a:rPr>
              <a:t>, and anyone who did analyze them could have no assurance that the next occasion would be the same, nor that anyone else would be interested anyway.”</a:t>
            </a:r>
          </a:p>
        </p:txBody>
      </p:sp>
      <p:sp>
        <p:nvSpPr>
          <p:cNvPr id="4" name="TextBox 3">
            <a:extLst>
              <a:ext uri="{FF2B5EF4-FFF2-40B4-BE49-F238E27FC236}">
                <a16:creationId xmlns:a16="http://schemas.microsoft.com/office/drawing/2014/main" id="{952A21EB-A8FB-0641-8300-526BAF94836A}"/>
              </a:ext>
            </a:extLst>
          </p:cNvPr>
          <p:cNvSpPr txBox="1"/>
          <p:nvPr/>
        </p:nvSpPr>
        <p:spPr>
          <a:xfrm>
            <a:off x="4887572" y="5436300"/>
            <a:ext cx="6405215" cy="830997"/>
          </a:xfrm>
          <a:prstGeom prst="rect">
            <a:avLst/>
          </a:prstGeom>
          <a:noFill/>
        </p:spPr>
        <p:txBody>
          <a:bodyPr wrap="none" rtlCol="0">
            <a:spAutoFit/>
          </a:bodyPr>
          <a:lstStyle/>
          <a:p>
            <a:pPr defTabSz="457200"/>
            <a:r>
              <a:rPr lang="en-US" sz="2400" dirty="0">
                <a:solidFill>
                  <a:srgbClr val="00B0F0"/>
                </a:solidFill>
                <a:latin typeface="Franklin Gothic Book" panose="020B0503020102020204" pitchFamily="34" charset="0"/>
              </a:rPr>
              <a:t>R.S. Scorer, 1978, </a:t>
            </a:r>
            <a:r>
              <a:rPr lang="en-US" sz="2400" i="1" dirty="0">
                <a:solidFill>
                  <a:srgbClr val="00B0F0"/>
                </a:solidFill>
                <a:latin typeface="Franklin Gothic Book" panose="020B0503020102020204" pitchFamily="34" charset="0"/>
              </a:rPr>
              <a:t>Environmental Aerodynamics</a:t>
            </a:r>
          </a:p>
          <a:p>
            <a:pPr defTabSz="457200"/>
            <a:r>
              <a:rPr lang="en-US" sz="2400" dirty="0">
                <a:solidFill>
                  <a:srgbClr val="00B0F0"/>
                </a:solidFill>
                <a:latin typeface="Franklin Gothic Book" panose="020B0503020102020204" pitchFamily="34" charset="0"/>
              </a:rPr>
              <a:t>(Chapter 7: Turbulence)</a:t>
            </a:r>
          </a:p>
        </p:txBody>
      </p:sp>
    </p:spTree>
    <p:extLst>
      <p:ext uri="{BB962C8B-B14F-4D97-AF65-F5344CB8AC3E}">
        <p14:creationId xmlns:p14="http://schemas.microsoft.com/office/powerpoint/2010/main" val="146920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8F9B-4F6F-474C-B029-265379445074}"/>
              </a:ext>
            </a:extLst>
          </p:cNvPr>
          <p:cNvSpPr>
            <a:spLocks noGrp="1"/>
          </p:cNvSpPr>
          <p:nvPr>
            <p:ph type="title"/>
          </p:nvPr>
        </p:nvSpPr>
        <p:spPr>
          <a:xfrm>
            <a:off x="1981200" y="0"/>
            <a:ext cx="8229600" cy="1143000"/>
          </a:xfrm>
        </p:spPr>
        <p:txBody>
          <a:bodyPr/>
          <a:lstStyle/>
          <a:p>
            <a:r>
              <a:rPr lang="en-US" b="1" dirty="0">
                <a:solidFill>
                  <a:srgbClr val="00B0F0"/>
                </a:solidFill>
                <a:latin typeface="Franklin Gothic Book" panose="020B0503020102020204" pitchFamily="34" charset="0"/>
              </a:rPr>
              <a:t>Methodology (short version)</a:t>
            </a:r>
          </a:p>
        </p:txBody>
      </p:sp>
      <p:sp>
        <p:nvSpPr>
          <p:cNvPr id="3" name="Content Placeholder 2">
            <a:extLst>
              <a:ext uri="{FF2B5EF4-FFF2-40B4-BE49-F238E27FC236}">
                <a16:creationId xmlns:a16="http://schemas.microsoft.com/office/drawing/2014/main" id="{E87CE6E2-9D5D-F046-A674-AAE3B4395725}"/>
              </a:ext>
            </a:extLst>
          </p:cNvPr>
          <p:cNvSpPr>
            <a:spLocks noGrp="1"/>
          </p:cNvSpPr>
          <p:nvPr>
            <p:ph idx="1"/>
          </p:nvPr>
        </p:nvSpPr>
        <p:spPr>
          <a:xfrm>
            <a:off x="491155" y="1698754"/>
            <a:ext cx="11161869" cy="4367509"/>
          </a:xfrm>
        </p:spPr>
        <p:txBody>
          <a:bodyPr>
            <a:normAutofit/>
          </a:bodyPr>
          <a:lstStyle/>
          <a:p>
            <a:r>
              <a:rPr lang="en-US" dirty="0">
                <a:solidFill>
                  <a:schemeClr val="bg1"/>
                </a:solidFill>
                <a:latin typeface="Franklin Gothic Book" panose="020B0503020102020204" pitchFamily="34" charset="0"/>
              </a:rPr>
              <a:t>An ensemble of 25 supercell simulations is produced, </a:t>
            </a:r>
            <a:r>
              <a:rPr lang="en-US" b="1" dirty="0">
                <a:solidFill>
                  <a:schemeClr val="bg1"/>
                </a:solidFill>
                <a:latin typeface="Franklin Gothic Book" panose="020B0503020102020204" pitchFamily="34" charset="0"/>
              </a:rPr>
              <a:t>in which the only differences are</a:t>
            </a:r>
            <a:r>
              <a:rPr lang="en-US" b="1" dirty="0">
                <a:solidFill>
                  <a:srgbClr val="FF0000"/>
                </a:solidFill>
                <a:latin typeface="Franklin Gothic Book" panose="020B0503020102020204" pitchFamily="34" charset="0"/>
              </a:rPr>
              <a:t> (1) the locations of convection initiation </a:t>
            </a:r>
            <a:r>
              <a:rPr lang="en-US" b="1" dirty="0">
                <a:solidFill>
                  <a:schemeClr val="bg1"/>
                </a:solidFill>
                <a:latin typeface="Franklin Gothic Book" panose="020B0503020102020204" pitchFamily="34" charset="0"/>
              </a:rPr>
              <a:t>and</a:t>
            </a:r>
            <a:r>
              <a:rPr lang="en-US" b="1" dirty="0">
                <a:solidFill>
                  <a:srgbClr val="FF0000"/>
                </a:solidFill>
                <a:latin typeface="Franklin Gothic Book" panose="020B0503020102020204" pitchFamily="34" charset="0"/>
              </a:rPr>
              <a:t> (2) the random number seeds used to introduce small temperature perturbations at t = 0</a:t>
            </a:r>
          </a:p>
          <a:p>
            <a:endParaRPr lang="en-US" sz="800" dirty="0">
              <a:solidFill>
                <a:schemeClr val="bg1"/>
              </a:solidFill>
              <a:latin typeface="Franklin Gothic Book" panose="020B0503020102020204" pitchFamily="34" charset="0"/>
            </a:endParaRPr>
          </a:p>
          <a:p>
            <a:pPr lvl="1"/>
            <a:r>
              <a:rPr lang="en-US" dirty="0">
                <a:solidFill>
                  <a:schemeClr val="bg1"/>
                </a:solidFill>
                <a:latin typeface="Franklin Gothic Book" panose="020B0503020102020204" pitchFamily="34" charset="0"/>
              </a:rPr>
              <a:t>The random temperature perturbations trigger (resolved) boundary-layer dry convection</a:t>
            </a:r>
          </a:p>
          <a:p>
            <a:pPr lvl="1"/>
            <a:endParaRPr lang="en-US" sz="800" dirty="0">
              <a:solidFill>
                <a:schemeClr val="bg1"/>
              </a:solidFill>
              <a:latin typeface="Franklin Gothic Book" panose="020B0503020102020204" pitchFamily="34" charset="0"/>
            </a:endParaRPr>
          </a:p>
          <a:p>
            <a:pPr lvl="1"/>
            <a:r>
              <a:rPr lang="en-US" dirty="0">
                <a:solidFill>
                  <a:schemeClr val="bg1"/>
                </a:solidFill>
                <a:latin typeface="Franklin Gothic Book" panose="020B0503020102020204" pitchFamily="34" charset="0"/>
              </a:rPr>
              <a:t>Storms are initiated via warm bubbles once a nearly steady boundary layer has been achieved</a:t>
            </a:r>
          </a:p>
          <a:p>
            <a:endParaRPr lang="en-US"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40869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8F9B-4F6F-474C-B029-265379445074}"/>
              </a:ext>
            </a:extLst>
          </p:cNvPr>
          <p:cNvSpPr>
            <a:spLocks noGrp="1"/>
          </p:cNvSpPr>
          <p:nvPr>
            <p:ph type="title"/>
          </p:nvPr>
        </p:nvSpPr>
        <p:spPr>
          <a:xfrm>
            <a:off x="1981200" y="0"/>
            <a:ext cx="8229600" cy="1143000"/>
          </a:xfrm>
        </p:spPr>
        <p:txBody>
          <a:bodyPr/>
          <a:lstStyle/>
          <a:p>
            <a:r>
              <a:rPr lang="en-US" b="1" dirty="0">
                <a:solidFill>
                  <a:srgbClr val="00B0F0"/>
                </a:solidFill>
                <a:latin typeface="Franklin Gothic Book" panose="020B0503020102020204" pitchFamily="34" charset="0"/>
              </a:rPr>
              <a:t>Methodology (longer version)</a:t>
            </a:r>
          </a:p>
        </p:txBody>
      </p:sp>
      <p:sp>
        <p:nvSpPr>
          <p:cNvPr id="3" name="Content Placeholder 2">
            <a:extLst>
              <a:ext uri="{FF2B5EF4-FFF2-40B4-BE49-F238E27FC236}">
                <a16:creationId xmlns:a16="http://schemas.microsoft.com/office/drawing/2014/main" id="{E87CE6E2-9D5D-F046-A674-AAE3B4395725}"/>
              </a:ext>
            </a:extLst>
          </p:cNvPr>
          <p:cNvSpPr>
            <a:spLocks noGrp="1"/>
          </p:cNvSpPr>
          <p:nvPr>
            <p:ph idx="1"/>
          </p:nvPr>
        </p:nvSpPr>
        <p:spPr>
          <a:xfrm>
            <a:off x="814039" y="1263856"/>
            <a:ext cx="10504449" cy="5504934"/>
          </a:xfrm>
        </p:spPr>
        <p:txBody>
          <a:bodyPr>
            <a:noAutofit/>
          </a:bodyPr>
          <a:lstStyle/>
          <a:p>
            <a:r>
              <a:rPr lang="en-US" sz="2400" dirty="0">
                <a:solidFill>
                  <a:schemeClr val="bg1"/>
                </a:solidFill>
                <a:latin typeface="Franklin Gothic Book" panose="020B0503020102020204" pitchFamily="34" charset="0"/>
              </a:rPr>
              <a:t>CM1, release 18</a:t>
            </a:r>
          </a:p>
          <a:p>
            <a:endParaRPr lang="en-US" sz="800" dirty="0">
              <a:solidFill>
                <a:schemeClr val="bg1"/>
              </a:solidFill>
              <a:latin typeface="Franklin Gothic Book" panose="020B0503020102020204" pitchFamily="34" charset="0"/>
            </a:endParaRPr>
          </a:p>
          <a:p>
            <a:r>
              <a:rPr lang="el-GR" sz="2400" dirty="0">
                <a:solidFill>
                  <a:schemeClr val="bg1"/>
                </a:solidFill>
                <a:latin typeface="Franklin Gothic Book" panose="020B0503020102020204" pitchFamily="34" charset="0"/>
              </a:rPr>
              <a:t>Δ</a:t>
            </a:r>
            <a:r>
              <a:rPr lang="en-US" sz="2400" dirty="0">
                <a:solidFill>
                  <a:schemeClr val="bg1"/>
                </a:solidFill>
                <a:latin typeface="Franklin Gothic Book" panose="020B0503020102020204" pitchFamily="34" charset="0"/>
              </a:rPr>
              <a:t>x = </a:t>
            </a:r>
            <a:r>
              <a:rPr lang="el-GR" sz="2400" dirty="0">
                <a:solidFill>
                  <a:schemeClr val="bg1"/>
                </a:solidFill>
                <a:latin typeface="Franklin Gothic Book" panose="020B0503020102020204" pitchFamily="34" charset="0"/>
              </a:rPr>
              <a:t>Δ</a:t>
            </a:r>
            <a:r>
              <a:rPr lang="en-US" sz="2400" dirty="0">
                <a:solidFill>
                  <a:schemeClr val="bg1"/>
                </a:solidFill>
                <a:latin typeface="Franklin Gothic Book" panose="020B0503020102020204" pitchFamily="34" charset="0"/>
              </a:rPr>
              <a:t>y = 75 m, </a:t>
            </a:r>
            <a:r>
              <a:rPr lang="el-GR" sz="2400" dirty="0">
                <a:solidFill>
                  <a:schemeClr val="bg1"/>
                </a:solidFill>
                <a:latin typeface="Franklin Gothic Book" panose="020B0503020102020204" pitchFamily="34" charset="0"/>
              </a:rPr>
              <a:t>Δ</a:t>
            </a:r>
            <a:r>
              <a:rPr lang="en-US" sz="2400" dirty="0">
                <a:solidFill>
                  <a:schemeClr val="bg1"/>
                </a:solidFill>
                <a:latin typeface="Franklin Gothic Book" panose="020B0503020102020204" pitchFamily="34" charset="0"/>
              </a:rPr>
              <a:t>z = 15–285 m</a:t>
            </a:r>
          </a:p>
          <a:p>
            <a:endParaRPr lang="en-US" sz="800" dirty="0">
              <a:solidFill>
                <a:schemeClr val="bg1"/>
              </a:solidFill>
              <a:latin typeface="Franklin Gothic Book" panose="020B0503020102020204" pitchFamily="34" charset="0"/>
            </a:endParaRPr>
          </a:p>
          <a:p>
            <a:r>
              <a:rPr lang="en-US" sz="2400" dirty="0">
                <a:solidFill>
                  <a:schemeClr val="bg1"/>
                </a:solidFill>
                <a:latin typeface="Franklin Gothic Book" panose="020B0503020102020204" pitchFamily="34" charset="0"/>
              </a:rPr>
              <a:t>Domain: 127.4 km x 127.4 km x 17.9 km (1700 x 1700 x 121 grid points); periodic lateral boundaries; </a:t>
            </a:r>
            <a:r>
              <a:rPr lang="en-US" sz="2400" dirty="0" err="1">
                <a:solidFill>
                  <a:schemeClr val="bg1"/>
                </a:solidFill>
                <a:latin typeface="Franklin Gothic Book" panose="020B0503020102020204" pitchFamily="34" charset="0"/>
              </a:rPr>
              <a:t>semislip</a:t>
            </a:r>
            <a:r>
              <a:rPr lang="en-US" sz="2400" dirty="0">
                <a:solidFill>
                  <a:schemeClr val="bg1"/>
                </a:solidFill>
                <a:latin typeface="Franklin Gothic Book" panose="020B0503020102020204" pitchFamily="34" charset="0"/>
              </a:rPr>
              <a:t> lower boundary (z</a:t>
            </a:r>
            <a:r>
              <a:rPr lang="en-US" sz="2400" baseline="-25000" dirty="0">
                <a:solidFill>
                  <a:schemeClr val="bg1"/>
                </a:solidFill>
                <a:latin typeface="Franklin Gothic Book" panose="020B0503020102020204" pitchFamily="34" charset="0"/>
              </a:rPr>
              <a:t>0</a:t>
            </a:r>
            <a:r>
              <a:rPr lang="en-US" sz="2400" dirty="0">
                <a:solidFill>
                  <a:schemeClr val="bg1"/>
                </a:solidFill>
                <a:latin typeface="Franklin Gothic Book" panose="020B0503020102020204" pitchFamily="34" charset="0"/>
              </a:rPr>
              <a:t> = 12 cm); free-slip upper boundary</a:t>
            </a:r>
          </a:p>
          <a:p>
            <a:endParaRPr lang="en-US" sz="800" dirty="0">
              <a:solidFill>
                <a:schemeClr val="bg1"/>
              </a:solidFill>
              <a:latin typeface="Franklin Gothic Book" panose="020B0503020102020204" pitchFamily="34" charset="0"/>
            </a:endParaRPr>
          </a:p>
          <a:p>
            <a:r>
              <a:rPr lang="en-US" sz="2400" dirty="0">
                <a:solidFill>
                  <a:schemeClr val="bg1"/>
                </a:solidFill>
                <a:latin typeface="Franklin Gothic Book" panose="020B0503020102020204" pitchFamily="34" charset="0"/>
              </a:rPr>
              <a:t>No heat or moisture fluxes, no radiation</a:t>
            </a:r>
          </a:p>
          <a:p>
            <a:endParaRPr lang="en-US" sz="800" dirty="0">
              <a:solidFill>
                <a:schemeClr val="bg1"/>
              </a:solidFill>
              <a:latin typeface="Franklin Gothic Book" panose="020B0503020102020204" pitchFamily="34" charset="0"/>
            </a:endParaRPr>
          </a:p>
          <a:p>
            <a:r>
              <a:rPr lang="en-US" sz="2400" dirty="0">
                <a:solidFill>
                  <a:schemeClr val="bg1"/>
                </a:solidFill>
                <a:latin typeface="Franklin Gothic Book" panose="020B0503020102020204" pitchFamily="34" charset="0"/>
              </a:rPr>
              <a:t>Coriolis force acts on perturbation wind (initial wind profile is assumed to be geostrophic)</a:t>
            </a:r>
          </a:p>
          <a:p>
            <a:endParaRPr lang="en-US" sz="800" dirty="0">
              <a:solidFill>
                <a:schemeClr val="bg1"/>
              </a:solidFill>
              <a:latin typeface="Franklin Gothic Book" panose="020B0503020102020204" pitchFamily="34" charset="0"/>
            </a:endParaRPr>
          </a:p>
          <a:p>
            <a:r>
              <a:rPr lang="en-US" sz="2400" dirty="0">
                <a:solidFill>
                  <a:schemeClr val="bg1"/>
                </a:solidFill>
                <a:latin typeface="Franklin Gothic Book" panose="020B0503020102020204" pitchFamily="34" charset="0"/>
              </a:rPr>
              <a:t>Initial conditions: sounding with ~3700 J kg</a:t>
            </a:r>
            <a:r>
              <a:rPr lang="en-US" sz="2400" baseline="30000" dirty="0">
                <a:solidFill>
                  <a:schemeClr val="bg1"/>
                </a:solidFill>
                <a:latin typeface="Franklin Gothic Book" panose="020B0503020102020204" pitchFamily="34" charset="0"/>
              </a:rPr>
              <a:t>–1</a:t>
            </a:r>
            <a:r>
              <a:rPr lang="en-US" sz="2400" dirty="0">
                <a:solidFill>
                  <a:schemeClr val="bg1"/>
                </a:solidFill>
                <a:latin typeface="Franklin Gothic Book" panose="020B0503020102020204" pitchFamily="34" charset="0"/>
              </a:rPr>
              <a:t> CAPE, veering (geostrophic) wind profile with westerly shear, random temperature perturbations (up to ±0.25°C) in lowest 1 km</a:t>
            </a:r>
          </a:p>
          <a:p>
            <a:endParaRPr lang="en-US" sz="2400" dirty="0">
              <a:solidFill>
                <a:srgbClr val="00B0F0"/>
              </a:solidFill>
              <a:latin typeface="Franklin Gothic Book" panose="020B0503020102020204" pitchFamily="34" charset="0"/>
            </a:endParaRPr>
          </a:p>
        </p:txBody>
      </p:sp>
    </p:spTree>
    <p:extLst>
      <p:ext uri="{BB962C8B-B14F-4D97-AF65-F5344CB8AC3E}">
        <p14:creationId xmlns:p14="http://schemas.microsoft.com/office/powerpoint/2010/main" val="199907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47EA6FF-2181-3147-BF62-8B8DADFFFDB2}"/>
              </a:ext>
            </a:extLst>
          </p:cNvPr>
          <p:cNvGrpSpPr/>
          <p:nvPr/>
        </p:nvGrpSpPr>
        <p:grpSpPr>
          <a:xfrm>
            <a:off x="5492706" y="1577346"/>
            <a:ext cx="6265902" cy="4873904"/>
            <a:chOff x="1773025" y="19617"/>
            <a:chExt cx="8603081" cy="6691876"/>
          </a:xfrm>
        </p:grpSpPr>
        <p:pic>
          <p:nvPicPr>
            <p:cNvPr id="26" name="Picture 25">
              <a:extLst>
                <a:ext uri="{FF2B5EF4-FFF2-40B4-BE49-F238E27FC236}">
                  <a16:creationId xmlns:a16="http://schemas.microsoft.com/office/drawing/2014/main" id="{23D1E41F-F3CB-B344-9954-00A6CB47E16B}"/>
                </a:ext>
              </a:extLst>
            </p:cNvPr>
            <p:cNvPicPr>
              <a:picLocks noChangeAspect="1"/>
            </p:cNvPicPr>
            <p:nvPr/>
          </p:nvPicPr>
          <p:blipFill>
            <a:blip r:embed="rId2">
              <a:alphaModFix/>
            </a:blip>
            <a:stretch>
              <a:fillRect/>
            </a:stretch>
          </p:blipFill>
          <p:spPr>
            <a:xfrm>
              <a:off x="1773025" y="19617"/>
              <a:ext cx="8603081" cy="6691876"/>
            </a:xfrm>
            <a:prstGeom prst="rect">
              <a:avLst/>
            </a:prstGeom>
          </p:spPr>
        </p:pic>
        <p:sp>
          <p:nvSpPr>
            <p:cNvPr id="27" name="TextBox 26">
              <a:extLst>
                <a:ext uri="{FF2B5EF4-FFF2-40B4-BE49-F238E27FC236}">
                  <a16:creationId xmlns:a16="http://schemas.microsoft.com/office/drawing/2014/main" id="{1A5484B4-9A41-074D-884B-E36E82983EA6}"/>
                </a:ext>
              </a:extLst>
            </p:cNvPr>
            <p:cNvSpPr txBox="1"/>
            <p:nvPr/>
          </p:nvSpPr>
          <p:spPr>
            <a:xfrm>
              <a:off x="9596685" y="475654"/>
              <a:ext cx="518091" cy="276999"/>
            </a:xfrm>
            <a:prstGeom prst="rect">
              <a:avLst/>
            </a:prstGeom>
            <a:noFill/>
          </p:spPr>
          <p:txBody>
            <a:bodyPr wrap="none" rtlCol="0">
              <a:spAutoFit/>
            </a:bodyPr>
            <a:lstStyle/>
            <a:p>
              <a:pPr defTabSz="457200">
                <a:defRPr/>
              </a:pPr>
              <a:r>
                <a:rPr lang="en-US" sz="1200" dirty="0">
                  <a:solidFill>
                    <a:srgbClr val="66FF33"/>
                  </a:solidFill>
                  <a:latin typeface="Arial" panose="020B0604020202020204" pitchFamily="34" charset="0"/>
                  <a:cs typeface="Arial" panose="020B0604020202020204" pitchFamily="34" charset="0"/>
                </a:rPr>
                <a:t>2 km</a:t>
              </a:r>
            </a:p>
          </p:txBody>
        </p:sp>
        <p:sp>
          <p:nvSpPr>
            <p:cNvPr id="28" name="TextBox 27">
              <a:extLst>
                <a:ext uri="{FF2B5EF4-FFF2-40B4-BE49-F238E27FC236}">
                  <a16:creationId xmlns:a16="http://schemas.microsoft.com/office/drawing/2014/main" id="{0E358835-526A-114F-8222-B2B6F650E3E0}"/>
                </a:ext>
              </a:extLst>
            </p:cNvPr>
            <p:cNvSpPr txBox="1"/>
            <p:nvPr/>
          </p:nvSpPr>
          <p:spPr>
            <a:xfrm>
              <a:off x="8716435" y="474564"/>
              <a:ext cx="688009" cy="276999"/>
            </a:xfrm>
            <a:prstGeom prst="rect">
              <a:avLst/>
            </a:prstGeom>
            <a:noFill/>
          </p:spPr>
          <p:txBody>
            <a:bodyPr wrap="none" rtlCol="0">
              <a:spAutoFit/>
            </a:bodyPr>
            <a:lstStyle/>
            <a:p>
              <a:pPr defTabSz="457200">
                <a:defRPr/>
              </a:pPr>
              <a:r>
                <a:rPr lang="en-US" sz="1200" dirty="0">
                  <a:solidFill>
                    <a:srgbClr val="66FF33"/>
                  </a:solidFill>
                  <a:latin typeface="Arial" panose="020B0604020202020204" pitchFamily="34" charset="0"/>
                  <a:cs typeface="Arial" panose="020B0604020202020204" pitchFamily="34" charset="0"/>
                </a:rPr>
                <a:t>surface</a:t>
              </a:r>
            </a:p>
          </p:txBody>
        </p:sp>
      </p:grpSp>
      <p:sp>
        <p:nvSpPr>
          <p:cNvPr id="3" name="Content Placeholder 2">
            <a:extLst>
              <a:ext uri="{FF2B5EF4-FFF2-40B4-BE49-F238E27FC236}">
                <a16:creationId xmlns:a16="http://schemas.microsoft.com/office/drawing/2014/main" id="{E87CE6E2-9D5D-F046-A674-AAE3B4395725}"/>
              </a:ext>
            </a:extLst>
          </p:cNvPr>
          <p:cNvSpPr>
            <a:spLocks noGrp="1"/>
          </p:cNvSpPr>
          <p:nvPr>
            <p:ph idx="1"/>
          </p:nvPr>
        </p:nvSpPr>
        <p:spPr>
          <a:xfrm>
            <a:off x="795130" y="0"/>
            <a:ext cx="10972800" cy="1101484"/>
          </a:xfrm>
        </p:spPr>
        <p:txBody>
          <a:bodyPr>
            <a:noAutofit/>
          </a:bodyPr>
          <a:lstStyle/>
          <a:p>
            <a:r>
              <a:rPr lang="en-US" sz="2000" dirty="0">
                <a:solidFill>
                  <a:srgbClr val="00B0F0"/>
                </a:solidFill>
                <a:latin typeface="Franklin Gothic Book" panose="020B0503020102020204" pitchFamily="34" charset="0"/>
              </a:rPr>
              <a:t>The random temperature perturbations trigger boundary layer dry convection</a:t>
            </a:r>
          </a:p>
          <a:p>
            <a:r>
              <a:rPr lang="en-US" sz="2000" dirty="0">
                <a:solidFill>
                  <a:srgbClr val="00B0F0"/>
                </a:solidFill>
                <a:latin typeface="Franklin Gothic Book" panose="020B0503020102020204" pitchFamily="34" charset="0"/>
              </a:rPr>
              <a:t>Five different random number seeds are used to create five different turbulent boundary layers</a:t>
            </a:r>
          </a:p>
          <a:p>
            <a:r>
              <a:rPr lang="en-US" sz="2000" dirty="0">
                <a:solidFill>
                  <a:srgbClr val="00B0F0"/>
                </a:solidFill>
                <a:latin typeface="Franklin Gothic Book" panose="020B0503020102020204" pitchFamily="34" charset="0"/>
              </a:rPr>
              <a:t>The simulations are run for 12 hours, by which time a nearly steady state is achieved</a:t>
            </a:r>
          </a:p>
        </p:txBody>
      </p:sp>
      <p:grpSp>
        <p:nvGrpSpPr>
          <p:cNvPr id="7" name="Group 6">
            <a:extLst>
              <a:ext uri="{FF2B5EF4-FFF2-40B4-BE49-F238E27FC236}">
                <a16:creationId xmlns:a16="http://schemas.microsoft.com/office/drawing/2014/main" id="{9412E648-5008-8743-9BAA-B4FBF2CA61CD}"/>
              </a:ext>
            </a:extLst>
          </p:cNvPr>
          <p:cNvGrpSpPr/>
          <p:nvPr/>
        </p:nvGrpSpPr>
        <p:grpSpPr>
          <a:xfrm>
            <a:off x="5486400" y="1464574"/>
            <a:ext cx="6647030" cy="5007663"/>
            <a:chOff x="1639257" y="-129437"/>
            <a:chExt cx="9029987" cy="6987437"/>
          </a:xfrm>
        </p:grpSpPr>
        <p:pic>
          <p:nvPicPr>
            <p:cNvPr id="8" name="Picture 7" descr="sounding.gif">
              <a:extLst>
                <a:ext uri="{FF2B5EF4-FFF2-40B4-BE49-F238E27FC236}">
                  <a16:creationId xmlns:a16="http://schemas.microsoft.com/office/drawing/2014/main" id="{379515AF-8189-DE45-BF2C-846A8C3FA88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701074" y="58082"/>
              <a:ext cx="8090105" cy="6799918"/>
            </a:xfrm>
            <a:prstGeom prst="rect">
              <a:avLst/>
            </a:prstGeom>
          </p:spPr>
        </p:pic>
        <p:sp>
          <p:nvSpPr>
            <p:cNvPr id="9" name="TextBox 8">
              <a:extLst>
                <a:ext uri="{FF2B5EF4-FFF2-40B4-BE49-F238E27FC236}">
                  <a16:creationId xmlns:a16="http://schemas.microsoft.com/office/drawing/2014/main" id="{2107A2FF-8E14-CC4D-9357-A97E9C2E706C}"/>
                </a:ext>
              </a:extLst>
            </p:cNvPr>
            <p:cNvSpPr txBox="1"/>
            <p:nvPr/>
          </p:nvSpPr>
          <p:spPr>
            <a:xfrm>
              <a:off x="2573930" y="-129437"/>
              <a:ext cx="3040831" cy="369332"/>
            </a:xfrm>
            <a:prstGeom prst="rect">
              <a:avLst/>
            </a:prstGeom>
            <a:noFill/>
          </p:spPr>
          <p:txBody>
            <a:bodyPr wrap="none" rtlCol="0">
              <a:spAutoFit/>
            </a:bodyPr>
            <a:lstStyle/>
            <a:p>
              <a:pPr defTabSz="457200">
                <a:defRPr/>
              </a:pPr>
              <a:r>
                <a:rPr lang="en-US" b="1" dirty="0">
                  <a:solidFill>
                    <a:srgbClr val="FFFFFF"/>
                  </a:solidFill>
                  <a:latin typeface="Franklin Gothic Book" panose="020B0503020102020204" pitchFamily="34" charset="0"/>
                </a:rPr>
                <a:t>mean environment after 12 h</a:t>
              </a:r>
            </a:p>
          </p:txBody>
        </p:sp>
        <p:sp>
          <p:nvSpPr>
            <p:cNvPr id="10" name="Rectangle 9">
              <a:extLst>
                <a:ext uri="{FF2B5EF4-FFF2-40B4-BE49-F238E27FC236}">
                  <a16:creationId xmlns:a16="http://schemas.microsoft.com/office/drawing/2014/main" id="{D1D2BA69-2EF0-AF44-9F2C-1620A95EA95D}"/>
                </a:ext>
              </a:extLst>
            </p:cNvPr>
            <p:cNvSpPr/>
            <p:nvPr/>
          </p:nvSpPr>
          <p:spPr>
            <a:xfrm>
              <a:off x="8203096" y="2319130"/>
              <a:ext cx="1431235" cy="3485322"/>
            </a:xfrm>
            <a:prstGeom prst="rect">
              <a:avLst/>
            </a:prstGeom>
            <a:solidFill>
              <a:srgbClr val="0502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1" name="TextBox 10">
              <a:extLst>
                <a:ext uri="{FF2B5EF4-FFF2-40B4-BE49-F238E27FC236}">
                  <a16:creationId xmlns:a16="http://schemas.microsoft.com/office/drawing/2014/main" id="{21280590-7417-A248-B2F6-AEBE29CBD183}"/>
                </a:ext>
              </a:extLst>
            </p:cNvPr>
            <p:cNvSpPr txBox="1"/>
            <p:nvPr/>
          </p:nvSpPr>
          <p:spPr>
            <a:xfrm>
              <a:off x="7743090" y="2529415"/>
              <a:ext cx="2273670" cy="429456"/>
            </a:xfrm>
            <a:prstGeom prst="rect">
              <a:avLst/>
            </a:prstGeom>
            <a:noFill/>
          </p:spPr>
          <p:txBody>
            <a:bodyPr wrap="none" rtlCol="0">
              <a:spAutoFit/>
            </a:bodyPr>
            <a:lstStyle/>
            <a:p>
              <a:pPr defTabSz="457200">
                <a:defRPr/>
              </a:pPr>
              <a:r>
                <a:rPr lang="en-US" sz="1400" dirty="0">
                  <a:solidFill>
                    <a:srgbClr val="FFFF00"/>
                  </a:solidFill>
                  <a:latin typeface="Franklin Gothic Book" panose="020B0503020102020204" pitchFamily="34" charset="0"/>
                  <a:cs typeface="Arial" panose="020B0604020202020204" pitchFamily="34" charset="0"/>
                </a:rPr>
                <a:t>CAPE = 3681 J kg</a:t>
              </a:r>
              <a:r>
                <a:rPr lang="en-US" sz="1400" baseline="30000" dirty="0">
                  <a:solidFill>
                    <a:srgbClr val="FFFF00"/>
                  </a:solidFill>
                  <a:latin typeface="Franklin Gothic Book" panose="020B05030201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3B974874-6FAC-9248-81B2-C253B3831655}"/>
                </a:ext>
              </a:extLst>
            </p:cNvPr>
            <p:cNvSpPr txBox="1"/>
            <p:nvPr/>
          </p:nvSpPr>
          <p:spPr>
            <a:xfrm>
              <a:off x="7754551" y="2960110"/>
              <a:ext cx="2914693" cy="429456"/>
            </a:xfrm>
            <a:prstGeom prst="rect">
              <a:avLst/>
            </a:prstGeom>
            <a:noFill/>
          </p:spPr>
          <p:txBody>
            <a:bodyPr wrap="none" rtlCol="0">
              <a:spAutoFit/>
            </a:bodyPr>
            <a:lstStyle/>
            <a:p>
              <a:pPr defTabSz="457200">
                <a:defRPr/>
              </a:pPr>
              <a:r>
                <a:rPr lang="en-US" sz="1400" dirty="0">
                  <a:solidFill>
                    <a:srgbClr val="FFFF00"/>
                  </a:solidFill>
                  <a:latin typeface="Franklin Gothic Book" panose="020B0503020102020204" pitchFamily="34" charset="0"/>
                  <a:cs typeface="Arial" panose="020B0604020202020204" pitchFamily="34" charset="0"/>
                </a:rPr>
                <a:t>0–1 km SRH = 136 J kg</a:t>
              </a:r>
              <a:r>
                <a:rPr lang="en-US" sz="1400" baseline="30000" dirty="0">
                  <a:solidFill>
                    <a:srgbClr val="FFFF00"/>
                  </a:solidFill>
                  <a:latin typeface="Franklin Gothic Book" panose="020B05030201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29A6ABEF-8C6B-A942-9828-7D9E60B51073}"/>
                </a:ext>
              </a:extLst>
            </p:cNvPr>
            <p:cNvSpPr txBox="1"/>
            <p:nvPr/>
          </p:nvSpPr>
          <p:spPr>
            <a:xfrm>
              <a:off x="7760648" y="3344158"/>
              <a:ext cx="2891523" cy="429456"/>
            </a:xfrm>
            <a:prstGeom prst="rect">
              <a:avLst/>
            </a:prstGeom>
            <a:noFill/>
          </p:spPr>
          <p:txBody>
            <a:bodyPr wrap="none" rtlCol="0">
              <a:spAutoFit/>
            </a:bodyPr>
            <a:lstStyle/>
            <a:p>
              <a:pPr defTabSz="457200">
                <a:defRPr/>
              </a:pPr>
              <a:r>
                <a:rPr lang="en-US" sz="1400" dirty="0">
                  <a:solidFill>
                    <a:srgbClr val="FFFF00"/>
                  </a:solidFill>
                  <a:latin typeface="Franklin Gothic Book" panose="020B0503020102020204" pitchFamily="34" charset="0"/>
                  <a:cs typeface="Arial" panose="020B0604020202020204" pitchFamily="34" charset="0"/>
                </a:rPr>
                <a:t>0–3 km SRH = 217 J kg</a:t>
              </a:r>
              <a:r>
                <a:rPr lang="en-US" sz="1400" baseline="30000" dirty="0">
                  <a:solidFill>
                    <a:srgbClr val="FFFF00"/>
                  </a:solidFill>
                  <a:latin typeface="Franklin Gothic Book" panose="020B05030201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382E95C-662B-EA47-9A45-D8B88F6BC5EF}"/>
                </a:ext>
              </a:extLst>
            </p:cNvPr>
            <p:cNvSpPr txBox="1"/>
            <p:nvPr/>
          </p:nvSpPr>
          <p:spPr>
            <a:xfrm>
              <a:off x="7785030" y="3734303"/>
              <a:ext cx="1315231" cy="429456"/>
            </a:xfrm>
            <a:prstGeom prst="rect">
              <a:avLst/>
            </a:prstGeom>
            <a:noFill/>
          </p:spPr>
          <p:txBody>
            <a:bodyPr wrap="none" rtlCol="0">
              <a:spAutoFit/>
            </a:bodyPr>
            <a:lstStyle/>
            <a:p>
              <a:pPr defTabSz="457200">
                <a:defRPr/>
              </a:pPr>
              <a:r>
                <a:rPr lang="en-US" sz="1400" dirty="0">
                  <a:solidFill>
                    <a:srgbClr val="FFFF00"/>
                  </a:solidFill>
                  <a:latin typeface="Franklin Gothic Book" panose="020B0503020102020204" pitchFamily="34" charset="0"/>
                  <a:cs typeface="Arial" panose="020B0604020202020204" pitchFamily="34" charset="0"/>
                </a:rPr>
                <a:t>STP = 3.6 </a:t>
              </a:r>
              <a:endParaRPr lang="en-US" sz="1400" baseline="30000" dirty="0">
                <a:solidFill>
                  <a:srgbClr val="FFFF00"/>
                </a:solidFill>
                <a:latin typeface="Franklin Gothic Book" panose="020B05030201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11E4C8F5-A109-FE42-AB82-BF6101E193B5}"/>
                </a:ext>
              </a:extLst>
            </p:cNvPr>
            <p:cNvGrpSpPr/>
            <p:nvPr/>
          </p:nvGrpSpPr>
          <p:grpSpPr>
            <a:xfrm>
              <a:off x="8258728" y="185337"/>
              <a:ext cx="1546621" cy="1011747"/>
              <a:chOff x="6734727" y="172810"/>
              <a:chExt cx="1546621" cy="1011747"/>
            </a:xfrm>
          </p:grpSpPr>
          <p:sp>
            <p:nvSpPr>
              <p:cNvPr id="18" name="Freeform 17">
                <a:extLst>
                  <a:ext uri="{FF2B5EF4-FFF2-40B4-BE49-F238E27FC236}">
                    <a16:creationId xmlns:a16="http://schemas.microsoft.com/office/drawing/2014/main" id="{17BDE3C2-A5E5-0645-AE94-CACE7547FF7A}"/>
                  </a:ext>
                </a:extLst>
              </p:cNvPr>
              <p:cNvSpPr/>
              <p:nvPr/>
            </p:nvSpPr>
            <p:spPr>
              <a:xfrm>
                <a:off x="7357048" y="424921"/>
                <a:ext cx="598930" cy="539358"/>
              </a:xfrm>
              <a:custGeom>
                <a:avLst/>
                <a:gdLst>
                  <a:gd name="connsiteX0" fmla="*/ 12566 w 598930"/>
                  <a:gd name="connsiteY0" fmla="*/ 539358 h 539358"/>
                  <a:gd name="connsiteX1" fmla="*/ 264 w 598930"/>
                  <a:gd name="connsiteY1" fmla="*/ 383541 h 539358"/>
                  <a:gd name="connsiteX2" fmla="*/ 8465 w 598930"/>
                  <a:gd name="connsiteY2" fmla="*/ 219523 h 539358"/>
                  <a:gd name="connsiteX3" fmla="*/ 53570 w 598930"/>
                  <a:gd name="connsiteY3" fmla="*/ 112912 h 539358"/>
                  <a:gd name="connsiteX4" fmla="*/ 102776 w 598930"/>
                  <a:gd name="connsiteY4" fmla="*/ 43204 h 539358"/>
                  <a:gd name="connsiteX5" fmla="*/ 164282 w 598930"/>
                  <a:gd name="connsiteY5" fmla="*/ 2200 h 539358"/>
                  <a:gd name="connsiteX6" fmla="*/ 238091 w 598930"/>
                  <a:gd name="connsiteY6" fmla="*/ 10400 h 539358"/>
                  <a:gd name="connsiteX7" fmla="*/ 340602 w 598930"/>
                  <a:gd name="connsiteY7" fmla="*/ 51405 h 539358"/>
                  <a:gd name="connsiteX8" fmla="*/ 385707 w 598930"/>
                  <a:gd name="connsiteY8" fmla="*/ 88309 h 539358"/>
                  <a:gd name="connsiteX9" fmla="*/ 455414 w 598930"/>
                  <a:gd name="connsiteY9" fmla="*/ 92409 h 539358"/>
                  <a:gd name="connsiteX10" fmla="*/ 598930 w 598930"/>
                  <a:gd name="connsiteY10" fmla="*/ 92409 h 53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930" h="539358">
                    <a:moveTo>
                      <a:pt x="12566" y="539358"/>
                    </a:moveTo>
                    <a:cubicBezTo>
                      <a:pt x="6756" y="488102"/>
                      <a:pt x="947" y="436847"/>
                      <a:pt x="264" y="383541"/>
                    </a:cubicBezTo>
                    <a:cubicBezTo>
                      <a:pt x="-419" y="330235"/>
                      <a:pt x="-419" y="264628"/>
                      <a:pt x="8465" y="219523"/>
                    </a:cubicBezTo>
                    <a:cubicBezTo>
                      <a:pt x="17349" y="174418"/>
                      <a:pt x="37852" y="142298"/>
                      <a:pt x="53570" y="112912"/>
                    </a:cubicBezTo>
                    <a:cubicBezTo>
                      <a:pt x="69288" y="83526"/>
                      <a:pt x="84324" y="61656"/>
                      <a:pt x="102776" y="43204"/>
                    </a:cubicBezTo>
                    <a:cubicBezTo>
                      <a:pt x="121228" y="24752"/>
                      <a:pt x="141730" y="7667"/>
                      <a:pt x="164282" y="2200"/>
                    </a:cubicBezTo>
                    <a:cubicBezTo>
                      <a:pt x="186835" y="-3267"/>
                      <a:pt x="208704" y="2199"/>
                      <a:pt x="238091" y="10400"/>
                    </a:cubicBezTo>
                    <a:cubicBezTo>
                      <a:pt x="267478" y="18601"/>
                      <a:pt x="315999" y="38420"/>
                      <a:pt x="340602" y="51405"/>
                    </a:cubicBezTo>
                    <a:cubicBezTo>
                      <a:pt x="365205" y="64390"/>
                      <a:pt x="366572" y="81475"/>
                      <a:pt x="385707" y="88309"/>
                    </a:cubicBezTo>
                    <a:cubicBezTo>
                      <a:pt x="404842" y="95143"/>
                      <a:pt x="419877" y="91726"/>
                      <a:pt x="455414" y="92409"/>
                    </a:cubicBezTo>
                    <a:cubicBezTo>
                      <a:pt x="490951" y="93092"/>
                      <a:pt x="544940" y="92750"/>
                      <a:pt x="598930" y="92409"/>
                    </a:cubicBezTo>
                  </a:path>
                </a:pathLst>
              </a:cu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9" name="TextBox 18">
                <a:extLst>
                  <a:ext uri="{FF2B5EF4-FFF2-40B4-BE49-F238E27FC236}">
                    <a16:creationId xmlns:a16="http://schemas.microsoft.com/office/drawing/2014/main" id="{A9069318-3956-1C41-8BD5-FCE8D0CDFFE7}"/>
                  </a:ext>
                </a:extLst>
              </p:cNvPr>
              <p:cNvSpPr txBox="1"/>
              <p:nvPr/>
            </p:nvSpPr>
            <p:spPr>
              <a:xfrm>
                <a:off x="7763257" y="513231"/>
                <a:ext cx="518091" cy="276999"/>
              </a:xfrm>
              <a:prstGeom prst="rect">
                <a:avLst/>
              </a:prstGeom>
              <a:noFill/>
            </p:spPr>
            <p:txBody>
              <a:bodyPr wrap="none" rtlCol="0">
                <a:spAutoFit/>
              </a:bodyPr>
              <a:lstStyle/>
              <a:p>
                <a:pPr defTabSz="457200">
                  <a:defRPr/>
                </a:pPr>
                <a:r>
                  <a:rPr lang="en-US" sz="1200" dirty="0">
                    <a:solidFill>
                      <a:srgbClr val="66FF33"/>
                    </a:solidFill>
                    <a:latin typeface="Arial" panose="020B0604020202020204" pitchFamily="34" charset="0"/>
                    <a:cs typeface="Arial" panose="020B0604020202020204" pitchFamily="34" charset="0"/>
                  </a:rPr>
                  <a:t>2 km</a:t>
                </a:r>
              </a:p>
            </p:txBody>
          </p:sp>
          <p:sp>
            <p:nvSpPr>
              <p:cNvPr id="20" name="TextBox 19">
                <a:extLst>
                  <a:ext uri="{FF2B5EF4-FFF2-40B4-BE49-F238E27FC236}">
                    <a16:creationId xmlns:a16="http://schemas.microsoft.com/office/drawing/2014/main" id="{1C6AC7EA-1C10-364F-817E-82A228E46C75}"/>
                  </a:ext>
                </a:extLst>
              </p:cNvPr>
              <p:cNvSpPr txBox="1"/>
              <p:nvPr/>
            </p:nvSpPr>
            <p:spPr>
              <a:xfrm>
                <a:off x="6734727" y="907558"/>
                <a:ext cx="688009" cy="276999"/>
              </a:xfrm>
              <a:prstGeom prst="rect">
                <a:avLst/>
              </a:prstGeom>
              <a:noFill/>
            </p:spPr>
            <p:txBody>
              <a:bodyPr wrap="none" rtlCol="0">
                <a:spAutoFit/>
              </a:bodyPr>
              <a:lstStyle/>
              <a:p>
                <a:pPr defTabSz="457200">
                  <a:defRPr/>
                </a:pPr>
                <a:r>
                  <a:rPr lang="en-US" sz="1200" dirty="0">
                    <a:solidFill>
                      <a:srgbClr val="66FF33"/>
                    </a:solidFill>
                    <a:latin typeface="Arial" panose="020B0604020202020204" pitchFamily="34" charset="0"/>
                    <a:cs typeface="Arial" panose="020B0604020202020204" pitchFamily="34" charset="0"/>
                  </a:rPr>
                  <a:t>surface</a:t>
                </a:r>
              </a:p>
            </p:txBody>
          </p:sp>
          <p:sp>
            <p:nvSpPr>
              <p:cNvPr id="21" name="Oval 20">
                <a:extLst>
                  <a:ext uri="{FF2B5EF4-FFF2-40B4-BE49-F238E27FC236}">
                    <a16:creationId xmlns:a16="http://schemas.microsoft.com/office/drawing/2014/main" id="{3A032B12-4F56-8746-9ED4-8E22F238B323}"/>
                  </a:ext>
                </a:extLst>
              </p:cNvPr>
              <p:cNvSpPr/>
              <p:nvPr/>
            </p:nvSpPr>
            <p:spPr>
              <a:xfrm>
                <a:off x="7332710" y="919176"/>
                <a:ext cx="86109" cy="86109"/>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 name="Oval 21">
                <a:extLst>
                  <a:ext uri="{FF2B5EF4-FFF2-40B4-BE49-F238E27FC236}">
                    <a16:creationId xmlns:a16="http://schemas.microsoft.com/office/drawing/2014/main" id="{0793B790-B386-D649-9BF6-78974DD91CE6}"/>
                  </a:ext>
                </a:extLst>
              </p:cNvPr>
              <p:cNvSpPr/>
              <p:nvPr/>
            </p:nvSpPr>
            <p:spPr>
              <a:xfrm>
                <a:off x="7911556" y="472910"/>
                <a:ext cx="86109" cy="86109"/>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3" name="Oval 22">
                <a:extLst>
                  <a:ext uri="{FF2B5EF4-FFF2-40B4-BE49-F238E27FC236}">
                    <a16:creationId xmlns:a16="http://schemas.microsoft.com/office/drawing/2014/main" id="{C2C63406-2729-A54A-8327-861566912FF4}"/>
                  </a:ext>
                </a:extLst>
              </p:cNvPr>
              <p:cNvSpPr/>
              <p:nvPr/>
            </p:nvSpPr>
            <p:spPr>
              <a:xfrm>
                <a:off x="7644615" y="436951"/>
                <a:ext cx="86109" cy="86109"/>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4" name="TextBox 23">
                <a:extLst>
                  <a:ext uri="{FF2B5EF4-FFF2-40B4-BE49-F238E27FC236}">
                    <a16:creationId xmlns:a16="http://schemas.microsoft.com/office/drawing/2014/main" id="{0111648F-D6BE-4447-B183-70E0433BB744}"/>
                  </a:ext>
                </a:extLst>
              </p:cNvPr>
              <p:cNvSpPr txBox="1"/>
              <p:nvPr/>
            </p:nvSpPr>
            <p:spPr>
              <a:xfrm>
                <a:off x="7455227" y="172810"/>
                <a:ext cx="518091" cy="276999"/>
              </a:xfrm>
              <a:prstGeom prst="rect">
                <a:avLst/>
              </a:prstGeom>
              <a:noFill/>
            </p:spPr>
            <p:txBody>
              <a:bodyPr wrap="none" rtlCol="0">
                <a:spAutoFit/>
              </a:bodyPr>
              <a:lstStyle/>
              <a:p>
                <a:pPr defTabSz="457200">
                  <a:defRPr/>
                </a:pPr>
                <a:r>
                  <a:rPr lang="en-US" sz="1200" dirty="0">
                    <a:solidFill>
                      <a:srgbClr val="66FF33"/>
                    </a:solidFill>
                    <a:latin typeface="Arial" panose="020B0604020202020204" pitchFamily="34" charset="0"/>
                    <a:cs typeface="Arial" panose="020B0604020202020204" pitchFamily="34" charset="0"/>
                  </a:rPr>
                  <a:t>1 km</a:t>
                </a:r>
              </a:p>
            </p:txBody>
          </p:sp>
        </p:grpSp>
        <p:pic>
          <p:nvPicPr>
            <p:cNvPr id="16" name="Picture 15">
              <a:extLst>
                <a:ext uri="{FF2B5EF4-FFF2-40B4-BE49-F238E27FC236}">
                  <a16:creationId xmlns:a16="http://schemas.microsoft.com/office/drawing/2014/main" id="{FB3C9ABF-239B-3646-87EB-6B9273E3953D}"/>
                </a:ext>
              </a:extLst>
            </p:cNvPr>
            <p:cNvPicPr>
              <a:picLocks noChangeAspect="1"/>
            </p:cNvPicPr>
            <p:nvPr/>
          </p:nvPicPr>
          <p:blipFill rotWithShape="1">
            <a:blip r:embed="rId4">
              <a:alphaModFix/>
            </a:blip>
            <a:srcRect r="-462" b="2318"/>
            <a:stretch/>
          </p:blipFill>
          <p:spPr>
            <a:xfrm>
              <a:off x="1639257" y="25052"/>
              <a:ext cx="548622" cy="6450904"/>
            </a:xfrm>
            <a:prstGeom prst="rect">
              <a:avLst/>
            </a:prstGeom>
          </p:spPr>
        </p:pic>
        <p:sp>
          <p:nvSpPr>
            <p:cNvPr id="17" name="Rectangle 16">
              <a:extLst>
                <a:ext uri="{FF2B5EF4-FFF2-40B4-BE49-F238E27FC236}">
                  <a16:creationId xmlns:a16="http://schemas.microsoft.com/office/drawing/2014/main" id="{3E473D3A-FCF0-8E4E-992E-26A9786AAF6C}"/>
                </a:ext>
              </a:extLst>
            </p:cNvPr>
            <p:cNvSpPr/>
            <p:nvPr/>
          </p:nvSpPr>
          <p:spPr>
            <a:xfrm>
              <a:off x="6997875" y="2367419"/>
              <a:ext cx="363255" cy="22922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sp>
        <p:nvSpPr>
          <p:cNvPr id="29" name="Rectangle 28">
            <a:extLst>
              <a:ext uri="{FF2B5EF4-FFF2-40B4-BE49-F238E27FC236}">
                <a16:creationId xmlns:a16="http://schemas.microsoft.com/office/drawing/2014/main" id="{1E0A95C7-3298-6F49-8D79-FCA40BDE76C3}"/>
              </a:ext>
            </a:extLst>
          </p:cNvPr>
          <p:cNvSpPr/>
          <p:nvPr/>
        </p:nvSpPr>
        <p:spPr>
          <a:xfrm>
            <a:off x="9411034" y="3194353"/>
            <a:ext cx="267394" cy="164278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0" name="TextBox 29">
            <a:extLst>
              <a:ext uri="{FF2B5EF4-FFF2-40B4-BE49-F238E27FC236}">
                <a16:creationId xmlns:a16="http://schemas.microsoft.com/office/drawing/2014/main" id="{D9122973-6B82-5841-9A6B-B014644F90BF}"/>
              </a:ext>
            </a:extLst>
          </p:cNvPr>
          <p:cNvSpPr txBox="1"/>
          <p:nvPr/>
        </p:nvSpPr>
        <p:spPr>
          <a:xfrm>
            <a:off x="6817152" y="1471200"/>
            <a:ext cx="1782860" cy="369332"/>
          </a:xfrm>
          <a:prstGeom prst="rect">
            <a:avLst/>
          </a:prstGeom>
          <a:solidFill>
            <a:schemeClr val="tx1"/>
          </a:solidFill>
        </p:spPr>
        <p:txBody>
          <a:bodyPr wrap="none" rtlCol="0">
            <a:spAutoFit/>
          </a:bodyPr>
          <a:lstStyle/>
          <a:p>
            <a:pPr defTabSz="457200">
              <a:defRPr/>
            </a:pPr>
            <a:r>
              <a:rPr lang="en-US" b="1" dirty="0">
                <a:solidFill>
                  <a:srgbClr val="FFFFFF"/>
                </a:solidFill>
                <a:latin typeface="Franklin Gothic Book" panose="020B0503020102020204" pitchFamily="34" charset="0"/>
              </a:rPr>
              <a:t>initial conditions</a:t>
            </a:r>
          </a:p>
        </p:txBody>
      </p:sp>
      <p:pic>
        <p:nvPicPr>
          <p:cNvPr id="2" name="Picture 1">
            <a:extLst>
              <a:ext uri="{FF2B5EF4-FFF2-40B4-BE49-F238E27FC236}">
                <a16:creationId xmlns:a16="http://schemas.microsoft.com/office/drawing/2014/main" id="{93768BB4-D031-F34E-8642-267CCA2DD63B}"/>
              </a:ext>
            </a:extLst>
          </p:cNvPr>
          <p:cNvPicPr>
            <a:picLocks noChangeAspect="1"/>
          </p:cNvPicPr>
          <p:nvPr/>
        </p:nvPicPr>
        <p:blipFill>
          <a:blip r:embed="rId5"/>
          <a:stretch>
            <a:fillRect/>
          </a:stretch>
        </p:blipFill>
        <p:spPr>
          <a:xfrm>
            <a:off x="109607" y="1599372"/>
            <a:ext cx="5346700" cy="5143500"/>
          </a:xfrm>
          <a:prstGeom prst="rect">
            <a:avLst/>
          </a:prstGeom>
        </p:spPr>
      </p:pic>
    </p:spTree>
    <p:extLst>
      <p:ext uri="{BB962C8B-B14F-4D97-AF65-F5344CB8AC3E}">
        <p14:creationId xmlns:p14="http://schemas.microsoft.com/office/powerpoint/2010/main" val="237964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C500A-9A90-EE4C-A324-CF717F25E4CB}"/>
              </a:ext>
            </a:extLst>
          </p:cNvPr>
          <p:cNvPicPr>
            <a:picLocks noChangeAspect="1"/>
          </p:cNvPicPr>
          <p:nvPr/>
        </p:nvPicPr>
        <p:blipFill rotWithShape="1">
          <a:blip r:embed="rId2">
            <a:alphaModFix/>
          </a:blip>
          <a:srcRect r="235"/>
          <a:stretch/>
        </p:blipFill>
        <p:spPr>
          <a:xfrm>
            <a:off x="474220" y="267123"/>
            <a:ext cx="8486655" cy="6552777"/>
          </a:xfrm>
          <a:prstGeom prst="rect">
            <a:avLst/>
          </a:prstGeom>
        </p:spPr>
      </p:pic>
      <p:pic>
        <p:nvPicPr>
          <p:cNvPr id="2" name="Picture 1">
            <a:extLst>
              <a:ext uri="{FF2B5EF4-FFF2-40B4-BE49-F238E27FC236}">
                <a16:creationId xmlns:a16="http://schemas.microsoft.com/office/drawing/2014/main" id="{84E459BD-B86A-2E4E-BD27-29AEA256F2CA}"/>
              </a:ext>
            </a:extLst>
          </p:cNvPr>
          <p:cNvPicPr>
            <a:picLocks noChangeAspect="1"/>
          </p:cNvPicPr>
          <p:nvPr/>
        </p:nvPicPr>
        <p:blipFill>
          <a:blip r:embed="rId3"/>
          <a:stretch>
            <a:fillRect/>
          </a:stretch>
        </p:blipFill>
        <p:spPr>
          <a:xfrm>
            <a:off x="1308100" y="0"/>
            <a:ext cx="7150100" cy="338835"/>
          </a:xfrm>
          <a:prstGeom prst="rect">
            <a:avLst/>
          </a:prstGeom>
        </p:spPr>
      </p:pic>
      <p:sp>
        <p:nvSpPr>
          <p:cNvPr id="3" name="TextBox 2">
            <a:extLst>
              <a:ext uri="{FF2B5EF4-FFF2-40B4-BE49-F238E27FC236}">
                <a16:creationId xmlns:a16="http://schemas.microsoft.com/office/drawing/2014/main" id="{EAC7917E-7426-C245-AB10-F251E559C617}"/>
              </a:ext>
            </a:extLst>
          </p:cNvPr>
          <p:cNvSpPr txBox="1"/>
          <p:nvPr/>
        </p:nvSpPr>
        <p:spPr>
          <a:xfrm>
            <a:off x="8350575" y="38099"/>
            <a:ext cx="814647" cy="369332"/>
          </a:xfrm>
          <a:prstGeom prst="rect">
            <a:avLst/>
          </a:prstGeom>
          <a:noFill/>
        </p:spPr>
        <p:txBody>
          <a:bodyPr wrap="none" rtlCol="0">
            <a:spAutoFit/>
          </a:bodyPr>
          <a:lstStyle/>
          <a:p>
            <a:pPr defTabSz="457200">
              <a:defRPr/>
            </a:pPr>
            <a:r>
              <a:rPr lang="en-US" dirty="0">
                <a:solidFill>
                  <a:prstClr val="white"/>
                </a:solidFill>
                <a:latin typeface="Franklin Gothic Book" panose="020B0503020102020204" pitchFamily="34" charset="0"/>
              </a:rPr>
              <a:t>0.5km</a:t>
            </a:r>
          </a:p>
        </p:txBody>
      </p:sp>
      <p:sp>
        <p:nvSpPr>
          <p:cNvPr id="5" name="TextBox 4">
            <a:extLst>
              <a:ext uri="{FF2B5EF4-FFF2-40B4-BE49-F238E27FC236}">
                <a16:creationId xmlns:a16="http://schemas.microsoft.com/office/drawing/2014/main" id="{8DAFBF52-0E34-4746-86BC-CF676C3440C6}"/>
              </a:ext>
            </a:extLst>
          </p:cNvPr>
          <p:cNvSpPr txBox="1"/>
          <p:nvPr/>
        </p:nvSpPr>
        <p:spPr>
          <a:xfrm>
            <a:off x="1095481" y="380999"/>
            <a:ext cx="1051763" cy="369332"/>
          </a:xfrm>
          <a:prstGeom prst="rect">
            <a:avLst/>
          </a:prstGeom>
          <a:noFill/>
        </p:spPr>
        <p:txBody>
          <a:bodyPr wrap="none" rtlCol="0">
            <a:spAutoFit/>
          </a:bodyPr>
          <a:lstStyle/>
          <a:p>
            <a:pPr defTabSz="457200">
              <a:defRPr/>
            </a:pPr>
            <a:r>
              <a:rPr lang="el-GR" dirty="0">
                <a:solidFill>
                  <a:prstClr val="black"/>
                </a:solidFill>
                <a:latin typeface="Calibri"/>
              </a:rPr>
              <a:t>Θ</a:t>
            </a:r>
            <a:r>
              <a:rPr lang="en-US" dirty="0">
                <a:solidFill>
                  <a:prstClr val="black"/>
                </a:solidFill>
                <a:latin typeface="Calibri"/>
              </a:rPr>
              <a:t>’ = +1°C</a:t>
            </a:r>
          </a:p>
        </p:txBody>
      </p:sp>
      <p:sp>
        <p:nvSpPr>
          <p:cNvPr id="6" name="TextBox 5">
            <a:extLst>
              <a:ext uri="{FF2B5EF4-FFF2-40B4-BE49-F238E27FC236}">
                <a16:creationId xmlns:a16="http://schemas.microsoft.com/office/drawing/2014/main" id="{879ACA39-1A1A-9042-BEF9-249EF70BD4E7}"/>
              </a:ext>
            </a:extLst>
          </p:cNvPr>
          <p:cNvSpPr txBox="1"/>
          <p:nvPr/>
        </p:nvSpPr>
        <p:spPr>
          <a:xfrm>
            <a:off x="557982" y="1246648"/>
            <a:ext cx="1051763" cy="369332"/>
          </a:xfrm>
          <a:prstGeom prst="rect">
            <a:avLst/>
          </a:prstGeom>
          <a:noFill/>
        </p:spPr>
        <p:txBody>
          <a:bodyPr wrap="none" rtlCol="0">
            <a:spAutoFit/>
          </a:bodyPr>
          <a:lstStyle/>
          <a:p>
            <a:pPr defTabSz="457200">
              <a:defRPr/>
            </a:pPr>
            <a:r>
              <a:rPr lang="el-GR" dirty="0">
                <a:solidFill>
                  <a:prstClr val="black"/>
                </a:solidFill>
                <a:latin typeface="Calibri"/>
              </a:rPr>
              <a:t>Θ</a:t>
            </a:r>
            <a:r>
              <a:rPr lang="en-US" dirty="0">
                <a:solidFill>
                  <a:prstClr val="black"/>
                </a:solidFill>
                <a:latin typeface="Calibri"/>
              </a:rPr>
              <a:t>’ = +2°C</a:t>
            </a:r>
          </a:p>
        </p:txBody>
      </p:sp>
      <p:cxnSp>
        <p:nvCxnSpPr>
          <p:cNvPr id="8" name="Straight Arrow Connector 7">
            <a:extLst>
              <a:ext uri="{FF2B5EF4-FFF2-40B4-BE49-F238E27FC236}">
                <a16:creationId xmlns:a16="http://schemas.microsoft.com/office/drawing/2014/main" id="{69AC321B-CB5A-3F4B-A1E7-EEF77519FAE7}"/>
              </a:ext>
            </a:extLst>
          </p:cNvPr>
          <p:cNvCxnSpPr/>
          <p:nvPr/>
        </p:nvCxnSpPr>
        <p:spPr>
          <a:xfrm flipH="1">
            <a:off x="1523184" y="704643"/>
            <a:ext cx="203200" cy="1524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96A85A1-4D35-264C-84DC-B9AF77B8A354}"/>
              </a:ext>
            </a:extLst>
          </p:cNvPr>
          <p:cNvCxnSpPr>
            <a:cxnSpLocks/>
          </p:cNvCxnSpPr>
          <p:nvPr/>
        </p:nvCxnSpPr>
        <p:spPr>
          <a:xfrm flipV="1">
            <a:off x="1154881" y="1170448"/>
            <a:ext cx="152400" cy="1651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4A700D5-250E-6747-AA05-E1C9FFB8BE8C}"/>
              </a:ext>
            </a:extLst>
          </p:cNvPr>
          <p:cNvSpPr txBox="1"/>
          <p:nvPr/>
        </p:nvSpPr>
        <p:spPr>
          <a:xfrm>
            <a:off x="9199756" y="705059"/>
            <a:ext cx="2750635" cy="5816977"/>
          </a:xfrm>
          <a:prstGeom prst="rect">
            <a:avLst/>
          </a:prstGeom>
          <a:solidFill>
            <a:schemeClr val="bg1"/>
          </a:solidFill>
          <a:ln w="38100">
            <a:solidFill>
              <a:schemeClr val="bg1">
                <a:lumMod val="50000"/>
              </a:schemeClr>
            </a:solidFill>
          </a:ln>
        </p:spPr>
        <p:txBody>
          <a:bodyPr wrap="square" rtlCol="0">
            <a:spAutoFit/>
          </a:bodyPr>
          <a:lstStyle/>
          <a:p>
            <a:pPr algn="ctr" defTabSz="457200">
              <a:defRPr/>
            </a:pPr>
            <a:endParaRPr lang="en-US" b="1" dirty="0">
              <a:solidFill>
                <a:prstClr val="black"/>
              </a:solidFill>
              <a:latin typeface="Franklin Gothic Book" panose="020B0503020102020204" pitchFamily="34" charset="0"/>
              <a:cs typeface="Arial" panose="020B0604020202020204" pitchFamily="34" charset="0"/>
            </a:endParaRPr>
          </a:p>
          <a:p>
            <a:pPr algn="ctr" defTabSz="457200">
              <a:defRPr/>
            </a:pPr>
            <a:r>
              <a:rPr lang="en-US" b="1" dirty="0">
                <a:solidFill>
                  <a:prstClr val="black"/>
                </a:solidFill>
                <a:latin typeface="Franklin Gothic Book" panose="020B0503020102020204" pitchFamily="34" charset="0"/>
                <a:cs typeface="Arial" panose="020B0604020202020204" pitchFamily="34" charset="0"/>
              </a:rPr>
              <a:t>5 different turbulent boundary layers, but with identical mean sounding/hodograph </a:t>
            </a:r>
          </a:p>
          <a:p>
            <a:pPr algn="ctr" defTabSz="457200">
              <a:defRPr/>
            </a:pPr>
            <a:r>
              <a:rPr lang="en-US" sz="1400" b="1" dirty="0">
                <a:solidFill>
                  <a:prstClr val="black">
                    <a:lumMod val="75000"/>
                    <a:lumOff val="25000"/>
                  </a:prstClr>
                </a:solidFill>
                <a:latin typeface="Franklin Gothic Book" panose="020B0503020102020204" pitchFamily="34" charset="0"/>
                <a:cs typeface="Arial" panose="020B0604020202020204" pitchFamily="34" charset="0"/>
              </a:rPr>
              <a:t>(5 different random number seeds)</a:t>
            </a:r>
          </a:p>
          <a:p>
            <a:pPr algn="ctr" defTabSz="457200">
              <a:defRPr/>
            </a:pPr>
            <a:endParaRPr lang="en-US" sz="1400" b="1" dirty="0">
              <a:solidFill>
                <a:prstClr val="black">
                  <a:lumMod val="75000"/>
                  <a:lumOff val="25000"/>
                </a:prstClr>
              </a:solidFill>
              <a:latin typeface="Franklin Gothic Book" panose="020B0503020102020204" pitchFamily="34" charset="0"/>
              <a:cs typeface="Arial" panose="020B0604020202020204" pitchFamily="34" charset="0"/>
            </a:endParaRPr>
          </a:p>
          <a:p>
            <a:pPr algn="ctr" defTabSz="457200">
              <a:defRPr/>
            </a:pPr>
            <a:r>
              <a:rPr lang="en-US" b="1" dirty="0">
                <a:solidFill>
                  <a:prstClr val="black"/>
                </a:solidFill>
                <a:latin typeface="Franklin Gothic Book" panose="020B0503020102020204" pitchFamily="34" charset="0"/>
                <a:cs typeface="Arial" panose="020B0604020202020204" pitchFamily="34" charset="0"/>
              </a:rPr>
              <a:t>5 different warm bubble locations</a:t>
            </a:r>
          </a:p>
          <a:p>
            <a:pPr algn="ctr" defTabSz="457200">
              <a:defRPr/>
            </a:pPr>
            <a:r>
              <a:rPr lang="en-US" sz="1400" b="1" dirty="0">
                <a:solidFill>
                  <a:prstClr val="black">
                    <a:lumMod val="75000"/>
                    <a:lumOff val="25000"/>
                  </a:prstClr>
                </a:solidFill>
                <a:latin typeface="Franklin Gothic Book" panose="020B0503020102020204" pitchFamily="34" charset="0"/>
                <a:cs typeface="Arial" panose="020B0604020202020204" pitchFamily="34" charset="0"/>
              </a:rPr>
              <a:t>(CI is idealized and therefore not responsible for divergence of solutions as in nature)</a:t>
            </a:r>
            <a:endParaRPr lang="en-US" sz="1400" b="1" dirty="0">
              <a:solidFill>
                <a:prstClr val="black"/>
              </a:solidFill>
              <a:latin typeface="Franklin Gothic Book" panose="020B0503020102020204" pitchFamily="34" charset="0"/>
              <a:cs typeface="Arial" panose="020B0604020202020204" pitchFamily="34" charset="0"/>
            </a:endParaRPr>
          </a:p>
          <a:p>
            <a:pPr algn="ctr" defTabSz="457200">
              <a:defRPr/>
            </a:pPr>
            <a:endParaRPr lang="en-US" b="1" dirty="0">
              <a:solidFill>
                <a:prstClr val="black"/>
              </a:solidFill>
              <a:latin typeface="Franklin Gothic Book" panose="020B0503020102020204" pitchFamily="34" charset="0"/>
              <a:cs typeface="Arial" panose="020B0604020202020204" pitchFamily="34" charset="0"/>
            </a:endParaRPr>
          </a:p>
          <a:p>
            <a:pPr algn="ctr" defTabSz="457200">
              <a:defRPr/>
            </a:pPr>
            <a:r>
              <a:rPr lang="en-US" b="1" dirty="0">
                <a:solidFill>
                  <a:srgbClr val="FF0000"/>
                </a:solidFill>
                <a:latin typeface="Franklin Gothic Book" panose="020B0503020102020204" pitchFamily="34" charset="0"/>
              </a:rPr>
              <a:t>given that there is no surface heat flux (neutral turbulent BL), perhaps the simulations should be viewed as taking place during the early evening transition</a:t>
            </a:r>
          </a:p>
          <a:p>
            <a:pPr algn="ctr" defTabSz="457200">
              <a:defRPr/>
            </a:pPr>
            <a:endParaRPr lang="en-US" b="1" dirty="0">
              <a:solidFill>
                <a:srgbClr val="00B0F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3FB81EB8-F76D-5F45-9D74-0CA399266A56}"/>
              </a:ext>
            </a:extLst>
          </p:cNvPr>
          <p:cNvSpPr txBox="1"/>
          <p:nvPr/>
        </p:nvSpPr>
        <p:spPr>
          <a:xfrm flipH="1">
            <a:off x="14747" y="905797"/>
            <a:ext cx="729110" cy="369332"/>
          </a:xfrm>
          <a:prstGeom prst="rect">
            <a:avLst/>
          </a:prstGeom>
          <a:noFill/>
        </p:spPr>
        <p:txBody>
          <a:bodyPr wrap="square" rtlCol="0">
            <a:spAutoFit/>
          </a:bodyPr>
          <a:lstStyle/>
          <a:p>
            <a:pPr defTabSz="457200">
              <a:defRPr/>
            </a:pPr>
            <a:r>
              <a:rPr lang="en-US" dirty="0">
                <a:solidFill>
                  <a:prstClr val="white"/>
                </a:solidFill>
                <a:latin typeface="Arial" panose="020B0604020202020204" pitchFamily="34" charset="0"/>
                <a:cs typeface="Arial" panose="020B0604020202020204" pitchFamily="34" charset="0"/>
              </a:rPr>
              <a:t>BL1</a:t>
            </a:r>
          </a:p>
        </p:txBody>
      </p:sp>
      <p:sp>
        <p:nvSpPr>
          <p:cNvPr id="11" name="TextBox 10">
            <a:extLst>
              <a:ext uri="{FF2B5EF4-FFF2-40B4-BE49-F238E27FC236}">
                <a16:creationId xmlns:a16="http://schemas.microsoft.com/office/drawing/2014/main" id="{F6943CD6-CF3A-BA40-A75A-0CD822055E3D}"/>
              </a:ext>
            </a:extLst>
          </p:cNvPr>
          <p:cNvSpPr txBox="1"/>
          <p:nvPr/>
        </p:nvSpPr>
        <p:spPr>
          <a:xfrm flipH="1">
            <a:off x="0" y="2208570"/>
            <a:ext cx="729110" cy="369332"/>
          </a:xfrm>
          <a:prstGeom prst="rect">
            <a:avLst/>
          </a:prstGeom>
          <a:noFill/>
        </p:spPr>
        <p:txBody>
          <a:bodyPr wrap="square" rtlCol="0">
            <a:spAutoFit/>
          </a:bodyPr>
          <a:lstStyle/>
          <a:p>
            <a:pPr defTabSz="457200">
              <a:defRPr/>
            </a:pPr>
            <a:r>
              <a:rPr lang="en-US" dirty="0">
                <a:solidFill>
                  <a:prstClr val="white"/>
                </a:solidFill>
                <a:latin typeface="Arial" panose="020B0604020202020204" pitchFamily="34" charset="0"/>
                <a:cs typeface="Arial" panose="020B0604020202020204" pitchFamily="34" charset="0"/>
              </a:rPr>
              <a:t>BL2</a:t>
            </a:r>
          </a:p>
        </p:txBody>
      </p:sp>
      <p:sp>
        <p:nvSpPr>
          <p:cNvPr id="12" name="TextBox 11">
            <a:extLst>
              <a:ext uri="{FF2B5EF4-FFF2-40B4-BE49-F238E27FC236}">
                <a16:creationId xmlns:a16="http://schemas.microsoft.com/office/drawing/2014/main" id="{1BB2B0A4-D0CE-5C43-B186-3C4AA91D6BAA}"/>
              </a:ext>
            </a:extLst>
          </p:cNvPr>
          <p:cNvSpPr txBox="1"/>
          <p:nvPr/>
        </p:nvSpPr>
        <p:spPr>
          <a:xfrm flipH="1">
            <a:off x="0" y="3491681"/>
            <a:ext cx="729110" cy="369332"/>
          </a:xfrm>
          <a:prstGeom prst="rect">
            <a:avLst/>
          </a:prstGeom>
          <a:noFill/>
        </p:spPr>
        <p:txBody>
          <a:bodyPr wrap="square" rtlCol="0">
            <a:spAutoFit/>
          </a:bodyPr>
          <a:lstStyle/>
          <a:p>
            <a:pPr defTabSz="457200">
              <a:defRPr/>
            </a:pPr>
            <a:r>
              <a:rPr lang="en-US" dirty="0">
                <a:solidFill>
                  <a:prstClr val="white"/>
                </a:solidFill>
                <a:latin typeface="Arial" panose="020B0604020202020204" pitchFamily="34" charset="0"/>
                <a:cs typeface="Arial" panose="020B0604020202020204" pitchFamily="34" charset="0"/>
              </a:rPr>
              <a:t>BL3</a:t>
            </a:r>
          </a:p>
        </p:txBody>
      </p:sp>
      <p:sp>
        <p:nvSpPr>
          <p:cNvPr id="13" name="TextBox 12">
            <a:extLst>
              <a:ext uri="{FF2B5EF4-FFF2-40B4-BE49-F238E27FC236}">
                <a16:creationId xmlns:a16="http://schemas.microsoft.com/office/drawing/2014/main" id="{CE1C3800-A578-264E-8BE5-A9B890F55358}"/>
              </a:ext>
            </a:extLst>
          </p:cNvPr>
          <p:cNvSpPr txBox="1"/>
          <p:nvPr/>
        </p:nvSpPr>
        <p:spPr>
          <a:xfrm flipH="1">
            <a:off x="0" y="4760041"/>
            <a:ext cx="729110" cy="369332"/>
          </a:xfrm>
          <a:prstGeom prst="rect">
            <a:avLst/>
          </a:prstGeom>
          <a:noFill/>
        </p:spPr>
        <p:txBody>
          <a:bodyPr wrap="square" rtlCol="0">
            <a:spAutoFit/>
          </a:bodyPr>
          <a:lstStyle/>
          <a:p>
            <a:pPr defTabSz="457200">
              <a:defRPr/>
            </a:pPr>
            <a:r>
              <a:rPr lang="en-US" dirty="0">
                <a:solidFill>
                  <a:prstClr val="white"/>
                </a:solidFill>
                <a:latin typeface="Arial" panose="020B0604020202020204" pitchFamily="34" charset="0"/>
                <a:cs typeface="Arial" panose="020B0604020202020204" pitchFamily="34" charset="0"/>
              </a:rPr>
              <a:t>BL4</a:t>
            </a:r>
          </a:p>
        </p:txBody>
      </p:sp>
      <p:sp>
        <p:nvSpPr>
          <p:cNvPr id="14" name="TextBox 13">
            <a:extLst>
              <a:ext uri="{FF2B5EF4-FFF2-40B4-BE49-F238E27FC236}">
                <a16:creationId xmlns:a16="http://schemas.microsoft.com/office/drawing/2014/main" id="{D463980E-0E9E-DB4A-AB66-C297CB610475}"/>
              </a:ext>
            </a:extLst>
          </p:cNvPr>
          <p:cNvSpPr txBox="1"/>
          <p:nvPr/>
        </p:nvSpPr>
        <p:spPr>
          <a:xfrm flipH="1">
            <a:off x="0" y="6013654"/>
            <a:ext cx="729110" cy="369332"/>
          </a:xfrm>
          <a:prstGeom prst="rect">
            <a:avLst/>
          </a:prstGeom>
          <a:noFill/>
        </p:spPr>
        <p:txBody>
          <a:bodyPr wrap="square" rtlCol="0">
            <a:spAutoFit/>
          </a:bodyPr>
          <a:lstStyle/>
          <a:p>
            <a:pPr defTabSz="457200">
              <a:defRPr/>
            </a:pPr>
            <a:r>
              <a:rPr lang="en-US" dirty="0">
                <a:solidFill>
                  <a:prstClr val="white"/>
                </a:solidFill>
                <a:latin typeface="Arial" panose="020B0604020202020204" pitchFamily="34" charset="0"/>
                <a:cs typeface="Arial" panose="020B0604020202020204" pitchFamily="34" charset="0"/>
              </a:rPr>
              <a:t>BL5</a:t>
            </a:r>
          </a:p>
        </p:txBody>
      </p:sp>
      <p:sp>
        <p:nvSpPr>
          <p:cNvPr id="10" name="Freeform 9">
            <a:extLst>
              <a:ext uri="{FF2B5EF4-FFF2-40B4-BE49-F238E27FC236}">
                <a16:creationId xmlns:a16="http://schemas.microsoft.com/office/drawing/2014/main" id="{38D73B76-26D0-3A4A-842A-30B54926F7E2}"/>
              </a:ext>
            </a:extLst>
          </p:cNvPr>
          <p:cNvSpPr/>
          <p:nvPr/>
        </p:nvSpPr>
        <p:spPr>
          <a:xfrm>
            <a:off x="2433485" y="1186015"/>
            <a:ext cx="324465" cy="280220"/>
          </a:xfrm>
          <a:custGeom>
            <a:avLst/>
            <a:gdLst>
              <a:gd name="connsiteX0" fmla="*/ 0 w 324465"/>
              <a:gd name="connsiteY0" fmla="*/ 0 h 280220"/>
              <a:gd name="connsiteX1" fmla="*/ 0 w 324465"/>
              <a:gd name="connsiteY1" fmla="*/ 280220 h 280220"/>
              <a:gd name="connsiteX2" fmla="*/ 324465 w 324465"/>
              <a:gd name="connsiteY2" fmla="*/ 280220 h 280220"/>
            </a:gdLst>
            <a:ahLst/>
            <a:cxnLst>
              <a:cxn ang="0">
                <a:pos x="connsiteX0" y="connsiteY0"/>
              </a:cxn>
              <a:cxn ang="0">
                <a:pos x="connsiteX1" y="connsiteY1"/>
              </a:cxn>
              <a:cxn ang="0">
                <a:pos x="connsiteX2" y="connsiteY2"/>
              </a:cxn>
            </a:cxnLst>
            <a:rect l="l" t="t" r="r" b="b"/>
            <a:pathLst>
              <a:path w="324465" h="280220">
                <a:moveTo>
                  <a:pt x="0" y="0"/>
                </a:moveTo>
                <a:lnTo>
                  <a:pt x="0" y="280220"/>
                </a:lnTo>
                <a:lnTo>
                  <a:pt x="324465" y="280220"/>
                </a:lnTo>
              </a:path>
            </a:pathLst>
          </a:custGeom>
          <a:noFill/>
          <a:ln>
            <a:solidFill>
              <a:schemeClr val="tx1"/>
            </a:solidFill>
            <a:headEnd type="triangl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5" name="TextBox 14">
            <a:extLst>
              <a:ext uri="{FF2B5EF4-FFF2-40B4-BE49-F238E27FC236}">
                <a16:creationId xmlns:a16="http://schemas.microsoft.com/office/drawing/2014/main" id="{D4A3E65E-1059-3641-BD42-6EDB5BADD69C}"/>
              </a:ext>
            </a:extLst>
          </p:cNvPr>
          <p:cNvSpPr txBox="1"/>
          <p:nvPr/>
        </p:nvSpPr>
        <p:spPr>
          <a:xfrm>
            <a:off x="2713703" y="1259757"/>
            <a:ext cx="284052" cy="369332"/>
          </a:xfrm>
          <a:prstGeom prst="rect">
            <a:avLst/>
          </a:prstGeom>
          <a:noFill/>
        </p:spPr>
        <p:txBody>
          <a:bodyPr wrap="none" rtlCol="0">
            <a:spAutoFit/>
          </a:bodyPr>
          <a:lstStyle/>
          <a:p>
            <a:pPr defTabSz="457200">
              <a:defRPr/>
            </a:pPr>
            <a:r>
              <a:rPr lang="en-US" dirty="0">
                <a:solidFill>
                  <a:prstClr val="black"/>
                </a:solidFill>
                <a:latin typeface="Calibri"/>
              </a:rPr>
              <a:t>x</a:t>
            </a:r>
          </a:p>
        </p:txBody>
      </p:sp>
      <p:sp>
        <p:nvSpPr>
          <p:cNvPr id="17" name="TextBox 16">
            <a:extLst>
              <a:ext uri="{FF2B5EF4-FFF2-40B4-BE49-F238E27FC236}">
                <a16:creationId xmlns:a16="http://schemas.microsoft.com/office/drawing/2014/main" id="{CFCD15CF-B6FF-1B48-A974-1941658D38E2}"/>
              </a:ext>
            </a:extLst>
          </p:cNvPr>
          <p:cNvSpPr txBox="1"/>
          <p:nvPr/>
        </p:nvSpPr>
        <p:spPr>
          <a:xfrm>
            <a:off x="2305664" y="836971"/>
            <a:ext cx="288862" cy="369332"/>
          </a:xfrm>
          <a:prstGeom prst="rect">
            <a:avLst/>
          </a:prstGeom>
          <a:noFill/>
        </p:spPr>
        <p:txBody>
          <a:bodyPr wrap="none" rtlCol="0">
            <a:spAutoFit/>
          </a:bodyPr>
          <a:lstStyle/>
          <a:p>
            <a:pPr defTabSz="457200">
              <a:defRPr/>
            </a:pPr>
            <a:r>
              <a:rPr lang="en-US" dirty="0">
                <a:solidFill>
                  <a:prstClr val="black"/>
                </a:solidFill>
                <a:latin typeface="Calibri"/>
              </a:rPr>
              <a:t>y</a:t>
            </a:r>
          </a:p>
        </p:txBody>
      </p:sp>
      <p:cxnSp>
        <p:nvCxnSpPr>
          <p:cNvPr id="19" name="Straight Connector 18">
            <a:extLst>
              <a:ext uri="{FF2B5EF4-FFF2-40B4-BE49-F238E27FC236}">
                <a16:creationId xmlns:a16="http://schemas.microsoft.com/office/drawing/2014/main" id="{64A7E8C2-DA8A-7A41-8612-6199E6B39E59}"/>
              </a:ext>
            </a:extLst>
          </p:cNvPr>
          <p:cNvCxnSpPr>
            <a:cxnSpLocks/>
          </p:cNvCxnSpPr>
          <p:nvPr/>
        </p:nvCxnSpPr>
        <p:spPr>
          <a:xfrm>
            <a:off x="3333135" y="1495731"/>
            <a:ext cx="294968" cy="0"/>
          </a:xfrm>
          <a:prstGeom prst="line">
            <a:avLst/>
          </a:prstGeom>
          <a:ln>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41FF126-DCBF-2245-A6A4-3E71E134933A}"/>
              </a:ext>
            </a:extLst>
          </p:cNvPr>
          <p:cNvSpPr txBox="1"/>
          <p:nvPr/>
        </p:nvSpPr>
        <p:spPr>
          <a:xfrm>
            <a:off x="3234815" y="1220430"/>
            <a:ext cx="518091" cy="276999"/>
          </a:xfrm>
          <a:prstGeom prst="rect">
            <a:avLst/>
          </a:prstGeom>
          <a:noFill/>
        </p:spPr>
        <p:txBody>
          <a:bodyPr wrap="none" rtlCol="0">
            <a:spAutoFit/>
          </a:bodyPr>
          <a:lstStyle/>
          <a:p>
            <a:pPr defTabSz="457200">
              <a:defRPr/>
            </a:pPr>
            <a:r>
              <a:rPr lang="en-US" sz="1200" dirty="0">
                <a:solidFill>
                  <a:prstClr val="black"/>
                </a:solidFill>
                <a:latin typeface="Arial" panose="020B0604020202020204" pitchFamily="34" charset="0"/>
                <a:cs typeface="Arial" panose="020B0604020202020204" pitchFamily="34" charset="0"/>
              </a:rPr>
              <a:t>5 km</a:t>
            </a:r>
          </a:p>
        </p:txBody>
      </p:sp>
    </p:spTree>
    <p:extLst>
      <p:ext uri="{BB962C8B-B14F-4D97-AF65-F5344CB8AC3E}">
        <p14:creationId xmlns:p14="http://schemas.microsoft.com/office/powerpoint/2010/main" val="148919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FDCA-D19B-E845-BECE-9FBE7B30FB0E}"/>
              </a:ext>
            </a:extLst>
          </p:cNvPr>
          <p:cNvSpPr>
            <a:spLocks noGrp="1"/>
          </p:cNvSpPr>
          <p:nvPr>
            <p:ph type="ctrTitle"/>
          </p:nvPr>
        </p:nvSpPr>
        <p:spPr/>
        <p:txBody>
          <a:bodyPr/>
          <a:lstStyle/>
          <a:p>
            <a:r>
              <a:rPr lang="en-US" b="1" dirty="0">
                <a:solidFill>
                  <a:schemeClr val="bg1"/>
                </a:solidFill>
                <a:latin typeface="Franklin Gothic Book" panose="020B0503020102020204" pitchFamily="34" charset="0"/>
              </a:rPr>
              <a:t>Results</a:t>
            </a:r>
          </a:p>
        </p:txBody>
      </p:sp>
    </p:spTree>
    <p:extLst>
      <p:ext uri="{BB962C8B-B14F-4D97-AF65-F5344CB8AC3E}">
        <p14:creationId xmlns:p14="http://schemas.microsoft.com/office/powerpoint/2010/main" val="18703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8209B-1DAA-1E46-8C7C-CA0435F20E16}"/>
              </a:ext>
            </a:extLst>
          </p:cNvPr>
          <p:cNvPicPr>
            <a:picLocks noChangeAspect="1"/>
          </p:cNvPicPr>
          <p:nvPr/>
        </p:nvPicPr>
        <p:blipFill>
          <a:blip r:embed="rId2"/>
          <a:stretch>
            <a:fillRect/>
          </a:stretch>
        </p:blipFill>
        <p:spPr>
          <a:xfrm>
            <a:off x="1609344" y="86228"/>
            <a:ext cx="8766048" cy="6771772"/>
          </a:xfrm>
          <a:prstGeom prst="rect">
            <a:avLst/>
          </a:prstGeom>
        </p:spPr>
      </p:pic>
      <p:sp>
        <p:nvSpPr>
          <p:cNvPr id="3" name="TextBox 2">
            <a:extLst>
              <a:ext uri="{FF2B5EF4-FFF2-40B4-BE49-F238E27FC236}">
                <a16:creationId xmlns:a16="http://schemas.microsoft.com/office/drawing/2014/main" id="{FDE89A4B-C6FD-D446-894D-A375A680CE40}"/>
              </a:ext>
            </a:extLst>
          </p:cNvPr>
          <p:cNvSpPr txBox="1"/>
          <p:nvPr/>
        </p:nvSpPr>
        <p:spPr>
          <a:xfrm>
            <a:off x="4669536" y="146304"/>
            <a:ext cx="2642070" cy="523220"/>
          </a:xfrm>
          <a:prstGeom prst="rect">
            <a:avLst/>
          </a:prstGeom>
          <a:noFill/>
        </p:spPr>
        <p:txBody>
          <a:bodyPr wrap="none" rtlCol="0">
            <a:spAutoFit/>
          </a:bodyPr>
          <a:lstStyle/>
          <a:p>
            <a:pPr defTabSz="457200"/>
            <a:r>
              <a:rPr lang="en-US" sz="2800" b="1" dirty="0">
                <a:solidFill>
                  <a:prstClr val="white"/>
                </a:solidFill>
                <a:latin typeface="Franklin Gothic Book" panose="020B0503020102020204" pitchFamily="34" charset="0"/>
              </a:rPr>
              <a:t>Ensemble mean</a:t>
            </a:r>
          </a:p>
        </p:txBody>
      </p:sp>
      <p:sp>
        <p:nvSpPr>
          <p:cNvPr id="4" name="TextBox 3">
            <a:extLst>
              <a:ext uri="{FF2B5EF4-FFF2-40B4-BE49-F238E27FC236}">
                <a16:creationId xmlns:a16="http://schemas.microsoft.com/office/drawing/2014/main" id="{54F7286E-822C-BA4C-8781-CB65F2C229AD}"/>
              </a:ext>
            </a:extLst>
          </p:cNvPr>
          <p:cNvSpPr txBox="1"/>
          <p:nvPr/>
        </p:nvSpPr>
        <p:spPr>
          <a:xfrm>
            <a:off x="8247888" y="152400"/>
            <a:ext cx="2247538" cy="338554"/>
          </a:xfrm>
          <a:prstGeom prst="rect">
            <a:avLst/>
          </a:prstGeom>
          <a:noFill/>
        </p:spPr>
        <p:txBody>
          <a:bodyPr wrap="none" rtlCol="0">
            <a:spAutoFit/>
          </a:bodyPr>
          <a:lstStyle/>
          <a:p>
            <a:pPr defTabSz="457200"/>
            <a:r>
              <a:rPr lang="en-US" sz="1600" b="1" dirty="0">
                <a:solidFill>
                  <a:prstClr val="white"/>
                </a:solidFill>
                <a:latin typeface="Franklin Gothic Book" panose="020B0503020102020204" pitchFamily="34" charset="0"/>
              </a:rPr>
              <a:t>w</a:t>
            </a:r>
            <a:r>
              <a:rPr lang="en-US" sz="1600" b="1" baseline="-25000" dirty="0">
                <a:solidFill>
                  <a:prstClr val="white"/>
                </a:solidFill>
                <a:latin typeface="Franklin Gothic Book" panose="020B0503020102020204" pitchFamily="34" charset="0"/>
              </a:rPr>
              <a:t>5km</a:t>
            </a:r>
            <a:r>
              <a:rPr lang="en-US" sz="1600" b="1" dirty="0">
                <a:solidFill>
                  <a:prstClr val="white"/>
                </a:solidFill>
                <a:latin typeface="Franklin Gothic Book" panose="020B0503020102020204" pitchFamily="34" charset="0"/>
              </a:rPr>
              <a:t> = 10, 20, 30 m s</a:t>
            </a:r>
            <a:r>
              <a:rPr lang="en-US" sz="1600" b="1" baseline="30000" dirty="0">
                <a:solidFill>
                  <a:prstClr val="white"/>
                </a:solidFill>
                <a:latin typeface="Franklin Gothic Book" panose="020B0503020102020204" pitchFamily="34" charset="0"/>
              </a:rPr>
              <a:t>–1</a:t>
            </a:r>
          </a:p>
        </p:txBody>
      </p:sp>
      <p:sp>
        <p:nvSpPr>
          <p:cNvPr id="5" name="TextBox 4">
            <a:extLst>
              <a:ext uri="{FF2B5EF4-FFF2-40B4-BE49-F238E27FC236}">
                <a16:creationId xmlns:a16="http://schemas.microsoft.com/office/drawing/2014/main" id="{B4E3815D-0845-5A40-9F97-1201216D08ED}"/>
              </a:ext>
            </a:extLst>
          </p:cNvPr>
          <p:cNvSpPr txBox="1"/>
          <p:nvPr/>
        </p:nvSpPr>
        <p:spPr>
          <a:xfrm>
            <a:off x="8277008" y="475488"/>
            <a:ext cx="1279517" cy="338554"/>
          </a:xfrm>
          <a:prstGeom prst="rect">
            <a:avLst/>
          </a:prstGeom>
          <a:noFill/>
        </p:spPr>
        <p:txBody>
          <a:bodyPr wrap="none" rtlCol="0">
            <a:spAutoFit/>
          </a:bodyPr>
          <a:lstStyle/>
          <a:p>
            <a:pPr defTabSz="457200"/>
            <a:r>
              <a:rPr lang="el-GR" sz="1600" b="1" dirty="0">
                <a:solidFill>
                  <a:srgbClr val="00B0F0"/>
                </a:solidFill>
                <a:latin typeface="Franklin Gothic Book" panose="020B0503020102020204" pitchFamily="34" charset="0"/>
              </a:rPr>
              <a:t>θ</a:t>
            </a:r>
            <a:r>
              <a:rPr lang="en-US" sz="1600" b="1" dirty="0">
                <a:solidFill>
                  <a:srgbClr val="00B0F0"/>
                </a:solidFill>
                <a:latin typeface="Franklin Gothic Book" panose="020B0503020102020204" pitchFamily="34" charset="0"/>
              </a:rPr>
              <a:t>’ = –0.25 K</a:t>
            </a:r>
            <a:endParaRPr lang="en-US" sz="1600" b="1" baseline="30000" dirty="0">
              <a:solidFill>
                <a:srgbClr val="00B0F0"/>
              </a:solidFill>
              <a:latin typeface="Franklin Gothic Book" panose="020B0503020102020204" pitchFamily="34" charset="0"/>
            </a:endParaRPr>
          </a:p>
        </p:txBody>
      </p:sp>
      <p:sp>
        <p:nvSpPr>
          <p:cNvPr id="6" name="TextBox 5">
            <a:extLst>
              <a:ext uri="{FF2B5EF4-FFF2-40B4-BE49-F238E27FC236}">
                <a16:creationId xmlns:a16="http://schemas.microsoft.com/office/drawing/2014/main" id="{CAD2A8C5-C464-6D4C-8DCA-4285222C58A9}"/>
              </a:ext>
            </a:extLst>
          </p:cNvPr>
          <p:cNvSpPr txBox="1"/>
          <p:nvPr/>
        </p:nvSpPr>
        <p:spPr>
          <a:xfrm>
            <a:off x="8295296" y="798576"/>
            <a:ext cx="1191545" cy="338554"/>
          </a:xfrm>
          <a:prstGeom prst="rect">
            <a:avLst/>
          </a:prstGeom>
          <a:noFill/>
        </p:spPr>
        <p:txBody>
          <a:bodyPr wrap="none" rtlCol="0">
            <a:spAutoFit/>
          </a:bodyPr>
          <a:lstStyle/>
          <a:p>
            <a:pPr defTabSz="457200"/>
            <a:r>
              <a:rPr lang="el-GR" sz="1600" b="1" dirty="0">
                <a:solidFill>
                  <a:srgbClr val="F79646">
                    <a:lumMod val="75000"/>
                  </a:srgbClr>
                </a:solidFill>
                <a:latin typeface="Franklin Gothic Book" panose="020B0503020102020204" pitchFamily="34" charset="0"/>
              </a:rPr>
              <a:t>ζ</a:t>
            </a:r>
            <a:r>
              <a:rPr lang="en-US" sz="1600" b="1" dirty="0">
                <a:solidFill>
                  <a:srgbClr val="F79646">
                    <a:lumMod val="75000"/>
                  </a:srgbClr>
                </a:solidFill>
                <a:latin typeface="Franklin Gothic Book" panose="020B0503020102020204" pitchFamily="34" charset="0"/>
              </a:rPr>
              <a:t> = </a:t>
            </a:r>
            <a:r>
              <a:rPr lang="el-GR" sz="1600" b="1" dirty="0">
                <a:solidFill>
                  <a:srgbClr val="F79646">
                    <a:lumMod val="75000"/>
                  </a:srgbClr>
                </a:solidFill>
                <a:latin typeface="Franklin Gothic Book" panose="020B0503020102020204" pitchFamily="34" charset="0"/>
              </a:rPr>
              <a:t>0.01 </a:t>
            </a:r>
            <a:r>
              <a:rPr lang="en-US" sz="1600" b="1" dirty="0">
                <a:solidFill>
                  <a:srgbClr val="F79646">
                    <a:lumMod val="75000"/>
                  </a:srgbClr>
                </a:solidFill>
                <a:latin typeface="Franklin Gothic Book" panose="020B0503020102020204" pitchFamily="34" charset="0"/>
              </a:rPr>
              <a:t>s</a:t>
            </a:r>
            <a:r>
              <a:rPr lang="en-US" sz="1600" b="1" baseline="30000" dirty="0">
                <a:solidFill>
                  <a:srgbClr val="F79646">
                    <a:lumMod val="75000"/>
                  </a:srgbClr>
                </a:solidFill>
                <a:latin typeface="Franklin Gothic Book" panose="020B0503020102020204" pitchFamily="34" charset="0"/>
              </a:rPr>
              <a:t>–1</a:t>
            </a:r>
          </a:p>
        </p:txBody>
      </p:sp>
    </p:spTree>
    <p:extLst>
      <p:ext uri="{BB962C8B-B14F-4D97-AF65-F5344CB8AC3E}">
        <p14:creationId xmlns:p14="http://schemas.microsoft.com/office/powerpoint/2010/main" val="224876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8209B-1DAA-1E46-8C7C-CA0435F20E16}"/>
              </a:ext>
            </a:extLst>
          </p:cNvPr>
          <p:cNvPicPr>
            <a:picLocks noChangeAspect="1"/>
          </p:cNvPicPr>
          <p:nvPr/>
        </p:nvPicPr>
        <p:blipFill>
          <a:blip r:embed="rId2"/>
          <a:stretch>
            <a:fillRect/>
          </a:stretch>
        </p:blipFill>
        <p:spPr>
          <a:xfrm>
            <a:off x="0" y="-205183"/>
            <a:ext cx="2786058" cy="2152230"/>
          </a:xfrm>
          <a:prstGeom prst="rect">
            <a:avLst/>
          </a:prstGeom>
        </p:spPr>
      </p:pic>
      <p:sp>
        <p:nvSpPr>
          <p:cNvPr id="3" name="TextBox 2">
            <a:extLst>
              <a:ext uri="{FF2B5EF4-FFF2-40B4-BE49-F238E27FC236}">
                <a16:creationId xmlns:a16="http://schemas.microsoft.com/office/drawing/2014/main" id="{FDE89A4B-C6FD-D446-894D-A375A680CE40}"/>
              </a:ext>
            </a:extLst>
          </p:cNvPr>
          <p:cNvSpPr txBox="1"/>
          <p:nvPr/>
        </p:nvSpPr>
        <p:spPr>
          <a:xfrm>
            <a:off x="3669792" y="329184"/>
            <a:ext cx="5193858" cy="523220"/>
          </a:xfrm>
          <a:prstGeom prst="rect">
            <a:avLst/>
          </a:prstGeom>
          <a:noFill/>
        </p:spPr>
        <p:txBody>
          <a:bodyPr wrap="none" rtlCol="0">
            <a:spAutoFit/>
          </a:bodyPr>
          <a:lstStyle/>
          <a:p>
            <a:pPr defTabSz="457200"/>
            <a:r>
              <a:rPr lang="en-US" sz="2800" b="1" dirty="0">
                <a:solidFill>
                  <a:prstClr val="white"/>
                </a:solidFill>
                <a:latin typeface="Franklin Gothic Book" panose="020B0503020102020204" pitchFamily="34" charset="0"/>
              </a:rPr>
              <a:t>Ensemble variance (lowest 1 km)</a:t>
            </a:r>
          </a:p>
        </p:txBody>
      </p:sp>
      <p:sp>
        <p:nvSpPr>
          <p:cNvPr id="7" name="TextBox 6">
            <a:extLst>
              <a:ext uri="{FF2B5EF4-FFF2-40B4-BE49-F238E27FC236}">
                <a16:creationId xmlns:a16="http://schemas.microsoft.com/office/drawing/2014/main" id="{A96F83D2-1396-744A-BCDC-9E1DD600C396}"/>
              </a:ext>
            </a:extLst>
          </p:cNvPr>
          <p:cNvSpPr txBox="1"/>
          <p:nvPr/>
        </p:nvSpPr>
        <p:spPr>
          <a:xfrm>
            <a:off x="1909982" y="1244773"/>
            <a:ext cx="678391" cy="338554"/>
          </a:xfrm>
          <a:prstGeom prst="rect">
            <a:avLst/>
          </a:prstGeom>
          <a:noFill/>
        </p:spPr>
        <p:txBody>
          <a:bodyPr wrap="none" rtlCol="0">
            <a:spAutoFit/>
          </a:bodyPr>
          <a:lstStyle/>
          <a:p>
            <a:pPr defTabSz="457200"/>
            <a:r>
              <a:rPr lang="en-US" sz="1600" b="1" dirty="0">
                <a:solidFill>
                  <a:prstClr val="white"/>
                </a:solidFill>
                <a:latin typeface="Franklin Gothic Book" panose="020B0503020102020204" pitchFamily="34" charset="0"/>
              </a:rPr>
              <a:t>mean</a:t>
            </a:r>
            <a:endParaRPr lang="en-US" sz="1600" b="1" baseline="30000" dirty="0">
              <a:solidFill>
                <a:prstClr val="white"/>
              </a:solidFill>
              <a:latin typeface="Franklin Gothic Book" panose="020B0503020102020204" pitchFamily="34" charset="0"/>
            </a:endParaRPr>
          </a:p>
        </p:txBody>
      </p:sp>
      <p:sp>
        <p:nvSpPr>
          <p:cNvPr id="8" name="Rectangle 7">
            <a:extLst>
              <a:ext uri="{FF2B5EF4-FFF2-40B4-BE49-F238E27FC236}">
                <a16:creationId xmlns:a16="http://schemas.microsoft.com/office/drawing/2014/main" id="{AAD0EC2A-EFDA-AA4B-A735-C332CF845CB0}"/>
              </a:ext>
            </a:extLst>
          </p:cNvPr>
          <p:cNvSpPr/>
          <p:nvPr/>
        </p:nvSpPr>
        <p:spPr>
          <a:xfrm>
            <a:off x="487234" y="1701824"/>
            <a:ext cx="1719072" cy="34137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3" name="Picture 12">
            <a:extLst>
              <a:ext uri="{FF2B5EF4-FFF2-40B4-BE49-F238E27FC236}">
                <a16:creationId xmlns:a16="http://schemas.microsoft.com/office/drawing/2014/main" id="{5D0D2E47-20C2-694D-87E5-1E274B9D0597}"/>
              </a:ext>
            </a:extLst>
          </p:cNvPr>
          <p:cNvPicPr>
            <a:picLocks noChangeAspect="1"/>
          </p:cNvPicPr>
          <p:nvPr/>
        </p:nvPicPr>
        <p:blipFill>
          <a:blip r:embed="rId3"/>
          <a:stretch>
            <a:fillRect/>
          </a:stretch>
        </p:blipFill>
        <p:spPr>
          <a:xfrm>
            <a:off x="0" y="1853080"/>
            <a:ext cx="6478859" cy="5004920"/>
          </a:xfrm>
          <a:prstGeom prst="rect">
            <a:avLst/>
          </a:prstGeom>
        </p:spPr>
      </p:pic>
      <p:pic>
        <p:nvPicPr>
          <p:cNvPr id="15" name="Picture 14">
            <a:extLst>
              <a:ext uri="{FF2B5EF4-FFF2-40B4-BE49-F238E27FC236}">
                <a16:creationId xmlns:a16="http://schemas.microsoft.com/office/drawing/2014/main" id="{F79F40D0-EF4F-C041-BA3A-08508DAAA317}"/>
              </a:ext>
            </a:extLst>
          </p:cNvPr>
          <p:cNvPicPr>
            <a:picLocks noChangeAspect="1"/>
          </p:cNvPicPr>
          <p:nvPr/>
        </p:nvPicPr>
        <p:blipFill>
          <a:blip r:embed="rId4"/>
          <a:stretch>
            <a:fillRect/>
          </a:stretch>
        </p:blipFill>
        <p:spPr>
          <a:xfrm>
            <a:off x="5932199" y="1853080"/>
            <a:ext cx="6478859" cy="5004920"/>
          </a:xfrm>
          <a:prstGeom prst="rect">
            <a:avLst/>
          </a:prstGeom>
        </p:spPr>
      </p:pic>
      <p:sp>
        <p:nvSpPr>
          <p:cNvPr id="10" name="TextBox 9">
            <a:extLst>
              <a:ext uri="{FF2B5EF4-FFF2-40B4-BE49-F238E27FC236}">
                <a16:creationId xmlns:a16="http://schemas.microsoft.com/office/drawing/2014/main" id="{4EEEF8D1-A5B4-584B-8B3F-5C841FF103F4}"/>
              </a:ext>
            </a:extLst>
          </p:cNvPr>
          <p:cNvSpPr txBox="1"/>
          <p:nvPr/>
        </p:nvSpPr>
        <p:spPr>
          <a:xfrm>
            <a:off x="2443604" y="1716991"/>
            <a:ext cx="1846980" cy="523220"/>
          </a:xfrm>
          <a:prstGeom prst="rect">
            <a:avLst/>
          </a:prstGeom>
          <a:noFill/>
        </p:spPr>
        <p:txBody>
          <a:bodyPr wrap="none" rtlCol="0">
            <a:spAutoFit/>
          </a:bodyPr>
          <a:lstStyle/>
          <a:p>
            <a:pPr defTabSz="457200"/>
            <a:r>
              <a:rPr lang="el-GR" sz="2800" b="1" dirty="0">
                <a:solidFill>
                  <a:prstClr val="white"/>
                </a:solidFill>
                <a:latin typeface="Franklin Gothic Book" panose="020B0503020102020204" pitchFamily="34" charset="0"/>
              </a:rPr>
              <a:t>σ</a:t>
            </a:r>
            <a:r>
              <a:rPr lang="en-US" sz="2800" b="1" baseline="-25000" dirty="0">
                <a:solidFill>
                  <a:prstClr val="white"/>
                </a:solidFill>
                <a:latin typeface="Franklin Gothic Book" panose="020B0503020102020204" pitchFamily="34" charset="0"/>
              </a:rPr>
              <a:t>|v|</a:t>
            </a:r>
            <a:r>
              <a:rPr lang="en-US" sz="2800" b="1" dirty="0">
                <a:solidFill>
                  <a:prstClr val="white"/>
                </a:solidFill>
                <a:latin typeface="Franklin Gothic Book" panose="020B0503020102020204" pitchFamily="34" charset="0"/>
              </a:rPr>
              <a:t> (m s</a:t>
            </a:r>
            <a:r>
              <a:rPr lang="en-US" sz="2800" b="1" baseline="30000" dirty="0">
                <a:solidFill>
                  <a:prstClr val="white"/>
                </a:solidFill>
                <a:latin typeface="Franklin Gothic Book" panose="020B0503020102020204" pitchFamily="34" charset="0"/>
              </a:rPr>
              <a:t>–1</a:t>
            </a:r>
            <a:r>
              <a:rPr lang="en-US" sz="2800" b="1" dirty="0">
                <a:solidFill>
                  <a:prstClr val="white"/>
                </a:solidFill>
                <a:latin typeface="Franklin Gothic Book" panose="020B0503020102020204" pitchFamily="34" charset="0"/>
              </a:rPr>
              <a:t>)</a:t>
            </a:r>
            <a:endParaRPr lang="en-US" sz="2800" b="1" baseline="-25000" dirty="0">
              <a:solidFill>
                <a:prstClr val="white"/>
              </a:solidFill>
              <a:latin typeface="Franklin Gothic Book" panose="020B0503020102020204" pitchFamily="34" charset="0"/>
            </a:endParaRPr>
          </a:p>
        </p:txBody>
      </p:sp>
      <p:sp>
        <p:nvSpPr>
          <p:cNvPr id="12" name="TextBox 11">
            <a:extLst>
              <a:ext uri="{FF2B5EF4-FFF2-40B4-BE49-F238E27FC236}">
                <a16:creationId xmlns:a16="http://schemas.microsoft.com/office/drawing/2014/main" id="{9CA1F9B1-C9B5-9D4D-A4FA-63CC01B205A0}"/>
              </a:ext>
            </a:extLst>
          </p:cNvPr>
          <p:cNvSpPr txBox="1"/>
          <p:nvPr/>
        </p:nvSpPr>
        <p:spPr>
          <a:xfrm>
            <a:off x="8634316" y="1694688"/>
            <a:ext cx="1019831" cy="523220"/>
          </a:xfrm>
          <a:prstGeom prst="rect">
            <a:avLst/>
          </a:prstGeom>
          <a:noFill/>
        </p:spPr>
        <p:txBody>
          <a:bodyPr wrap="none" rtlCol="0">
            <a:spAutoFit/>
          </a:bodyPr>
          <a:lstStyle/>
          <a:p>
            <a:pPr defTabSz="457200"/>
            <a:r>
              <a:rPr lang="el-GR" sz="2800" b="1" dirty="0" err="1">
                <a:solidFill>
                  <a:prstClr val="white"/>
                </a:solidFill>
                <a:latin typeface="Franklin Gothic Book" panose="020B0503020102020204" pitchFamily="34" charset="0"/>
              </a:rPr>
              <a:t>σ</a:t>
            </a:r>
            <a:r>
              <a:rPr lang="el-GR" sz="2800" b="1" baseline="-25000" dirty="0" err="1">
                <a:solidFill>
                  <a:prstClr val="white"/>
                </a:solidFill>
                <a:latin typeface="Franklin Gothic Book" panose="020B0503020102020204" pitchFamily="34" charset="0"/>
              </a:rPr>
              <a:t>θ</a:t>
            </a:r>
            <a:r>
              <a:rPr lang="en-US" sz="2800" b="1" dirty="0">
                <a:solidFill>
                  <a:prstClr val="white"/>
                </a:solidFill>
                <a:latin typeface="Franklin Gothic Book" panose="020B0503020102020204" pitchFamily="34" charset="0"/>
              </a:rPr>
              <a:t> (K)</a:t>
            </a:r>
            <a:endParaRPr lang="en-US" sz="2800" b="1" baseline="-25000" dirty="0">
              <a:solidFill>
                <a:prstClr val="white"/>
              </a:solidFill>
              <a:latin typeface="Franklin Gothic Book" panose="020B0503020102020204" pitchFamily="34" charset="0"/>
            </a:endParaRPr>
          </a:p>
        </p:txBody>
      </p:sp>
    </p:spTree>
    <p:extLst>
      <p:ext uri="{BB962C8B-B14F-4D97-AF65-F5344CB8AC3E}">
        <p14:creationId xmlns:p14="http://schemas.microsoft.com/office/powerpoint/2010/main" val="28085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1244</Words>
  <Application>Microsoft Macintosh PowerPoint</Application>
  <PresentationFormat>Widescreen</PresentationFormat>
  <Paragraphs>171</Paragraphs>
  <Slides>24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Franklin Gothic Book</vt:lpstr>
      <vt:lpstr>1_Office Theme</vt:lpstr>
      <vt:lpstr>What is the intrinsic predictability of supercell storms?</vt:lpstr>
      <vt:lpstr>PowerPoint Presentation</vt:lpstr>
      <vt:lpstr>Methodology (short version)</vt:lpstr>
      <vt:lpstr>Methodology (longer version)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Markowski, Paul</dc:creator>
  <cp:lastModifiedBy>Markowski, Paul</cp:lastModifiedBy>
  <cp:revision>28</cp:revision>
  <dcterms:created xsi:type="dcterms:W3CDTF">2019-11-05T14:51:40Z</dcterms:created>
  <dcterms:modified xsi:type="dcterms:W3CDTF">2019-11-13T16:56:59Z</dcterms:modified>
</cp:coreProperties>
</file>