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1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64" r:id="rId2"/>
    <p:sldId id="271" r:id="rId3"/>
    <p:sldId id="291" r:id="rId4"/>
    <p:sldId id="290" r:id="rId5"/>
    <p:sldId id="269" r:id="rId6"/>
    <p:sldId id="283" r:id="rId7"/>
    <p:sldId id="266" r:id="rId8"/>
    <p:sldId id="292" r:id="rId9"/>
    <p:sldId id="267" r:id="rId10"/>
    <p:sldId id="268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89" r:id="rId19"/>
    <p:sldId id="279" r:id="rId20"/>
    <p:sldId id="285" r:id="rId21"/>
    <p:sldId id="284" r:id="rId22"/>
    <p:sldId id="287" r:id="rId23"/>
    <p:sldId id="286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590" autoAdjust="0"/>
  </p:normalViewPr>
  <p:slideViewPr>
    <p:cSldViewPr snapToGrid="0" snapToObjects="1">
      <p:cViewPr>
        <p:scale>
          <a:sx n="80" d="100"/>
          <a:sy n="80" d="100"/>
        </p:scale>
        <p:origin x="-1672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-317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image" Target="../media/image25.emf"/><Relationship Id="rId2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FC883-6AF8-3F4E-9079-90AA927A4EDD}" type="datetimeFigureOut">
              <a:rPr lang="en-US" smtClean="0"/>
              <a:t>12/12/19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AA0DF-A1A2-5F43-AC38-6B88D4BD20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84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AA0DF-A1A2-5F43-AC38-6B88D4BD203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507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6F79-34D5-2743-ADF4-ED0E953A9ECE}" type="datetimeFigureOut">
              <a:rPr lang="en-US" smtClean="0"/>
              <a:t>12/12/19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94E9-834B-504D-B280-343ED3F259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63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6F79-34D5-2743-ADF4-ED0E953A9ECE}" type="datetimeFigureOut">
              <a:rPr lang="en-US" smtClean="0"/>
              <a:t>12/12/19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94E9-834B-504D-B280-343ED3F259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80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6F79-34D5-2743-ADF4-ED0E953A9ECE}" type="datetimeFigureOut">
              <a:rPr lang="en-US" smtClean="0"/>
              <a:t>12/12/19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94E9-834B-504D-B280-343ED3F259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709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6F79-34D5-2743-ADF4-ED0E953A9ECE}" type="datetimeFigureOut">
              <a:rPr lang="en-US" smtClean="0"/>
              <a:t>12/12/19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94E9-834B-504D-B280-343ED3F259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31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6F79-34D5-2743-ADF4-ED0E953A9ECE}" type="datetimeFigureOut">
              <a:rPr lang="en-US" smtClean="0"/>
              <a:t>12/12/19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94E9-834B-504D-B280-343ED3F259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770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6F79-34D5-2743-ADF4-ED0E953A9ECE}" type="datetimeFigureOut">
              <a:rPr lang="en-US" smtClean="0"/>
              <a:t>12/12/19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94E9-834B-504D-B280-343ED3F259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161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6F79-34D5-2743-ADF4-ED0E953A9ECE}" type="datetimeFigureOut">
              <a:rPr lang="en-US" smtClean="0"/>
              <a:t>12/12/19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94E9-834B-504D-B280-343ED3F259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188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6F79-34D5-2743-ADF4-ED0E953A9ECE}" type="datetimeFigureOut">
              <a:rPr lang="en-US" smtClean="0"/>
              <a:t>12/12/19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94E9-834B-504D-B280-343ED3F259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269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6F79-34D5-2743-ADF4-ED0E953A9ECE}" type="datetimeFigureOut">
              <a:rPr lang="en-US" smtClean="0"/>
              <a:t>12/12/19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94E9-834B-504D-B280-343ED3F259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88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6F79-34D5-2743-ADF4-ED0E953A9ECE}" type="datetimeFigureOut">
              <a:rPr lang="en-US" smtClean="0"/>
              <a:t>12/12/19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94E9-834B-504D-B280-343ED3F259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343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6F79-34D5-2743-ADF4-ED0E953A9ECE}" type="datetimeFigureOut">
              <a:rPr lang="en-US" smtClean="0"/>
              <a:t>12/12/19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94E9-834B-504D-B280-343ED3F259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452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F79-34D5-2743-ADF4-ED0E953A9ECE}" type="datetimeFigureOut">
              <a:rPr lang="en-US" smtClean="0"/>
              <a:t>12/12/19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094E9-834B-504D-B280-343ED3F259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253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14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1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17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18.emf"/><Relationship Id="rId8" Type="http://schemas.openxmlformats.org/officeDocument/2006/relationships/oleObject" Target="../embeddings/oleObject9.bin"/><Relationship Id="rId9" Type="http://schemas.openxmlformats.org/officeDocument/2006/relationships/image" Target="../media/image19.emf"/><Relationship Id="rId10" Type="http://schemas.openxmlformats.org/officeDocument/2006/relationships/oleObject" Target="../embeddings/oleObject10.bin"/><Relationship Id="rId11" Type="http://schemas.openxmlformats.org/officeDocument/2006/relationships/image" Target="../media/image20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22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23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24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25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26.e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27.emf"/><Relationship Id="rId9" Type="http://schemas.openxmlformats.org/officeDocument/2006/relationships/oleObject" Target="../embeddings/oleObject17.bin"/><Relationship Id="rId10" Type="http://schemas.openxmlformats.org/officeDocument/2006/relationships/image" Target="../media/image28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29.emf"/><Relationship Id="rId5" Type="http://schemas.openxmlformats.org/officeDocument/2006/relationships/image" Target="../media/image30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31.e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32.e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33.emf"/><Relationship Id="rId9" Type="http://schemas.openxmlformats.org/officeDocument/2006/relationships/oleObject" Target="../embeddings/oleObject22.bin"/><Relationship Id="rId10" Type="http://schemas.openxmlformats.org/officeDocument/2006/relationships/image" Target="../media/image34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23.bin"/><Relationship Id="rId5" Type="http://schemas.openxmlformats.org/officeDocument/2006/relationships/image" Target="../media/image37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image" Target="../media/image38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263"/>
            <a:ext cx="8229600" cy="210026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Insights into </a:t>
            </a:r>
            <a:r>
              <a:rPr lang="en-US" sz="3600" b="1">
                <a:latin typeface="Times New Roman"/>
                <a:cs typeface="Times New Roman"/>
              </a:rPr>
              <a:t>Tornadogenesis</a:t>
            </a:r>
            <a:r>
              <a:rPr lang="en-US" sz="3600" b="1" dirty="0">
                <a:latin typeface="Times New Roman"/>
                <a:cs typeface="Times New Roman"/>
              </a:rPr>
              <a:t> </a:t>
            </a:r>
            <a:r>
              <a:rPr lang="en-US" sz="3600" b="1" dirty="0" smtClean="0">
                <a:latin typeface="Times New Roman"/>
                <a:cs typeface="Times New Roman"/>
              </a:rPr>
              <a:t/>
            </a:r>
            <a:br>
              <a:rPr lang="en-US" sz="3600" b="1" dirty="0" smtClean="0">
                <a:latin typeface="Times New Roman"/>
                <a:cs typeface="Times New Roman"/>
              </a:rPr>
            </a:br>
            <a:r>
              <a:rPr lang="en-US" sz="3600" b="1" dirty="0" smtClean="0">
                <a:latin typeface="Times New Roman"/>
                <a:cs typeface="Times New Roman"/>
              </a:rPr>
              <a:t>from integrals </a:t>
            </a:r>
            <a:r>
              <a:rPr lang="en-US" sz="3600" b="1" dirty="0">
                <a:latin typeface="Times New Roman"/>
                <a:cs typeface="Times New Roman"/>
              </a:rPr>
              <a:t>of the </a:t>
            </a:r>
            <a:r>
              <a:rPr lang="en-US" sz="3600" b="1">
                <a:latin typeface="Times New Roman"/>
                <a:cs typeface="Times New Roman"/>
              </a:rPr>
              <a:t>vorticity</a:t>
            </a:r>
            <a:r>
              <a:rPr lang="en-US" sz="3600" b="1" dirty="0">
                <a:latin typeface="Times New Roman"/>
                <a:cs typeface="Times New Roman"/>
              </a:rPr>
              <a:t> </a:t>
            </a:r>
            <a:r>
              <a:rPr lang="en-US" sz="3600" b="1" dirty="0" smtClean="0">
                <a:latin typeface="Times New Roman"/>
                <a:cs typeface="Times New Roman"/>
              </a:rPr>
              <a:t>equation</a:t>
            </a:r>
            <a:r>
              <a:rPr lang="en-US" sz="3600" b="1" dirty="0">
                <a:latin typeface="Times New Roman"/>
                <a:cs typeface="Times New Roman"/>
              </a:rPr>
              <a:t/>
            </a:r>
            <a:br>
              <a:rPr lang="en-US" sz="3600" b="1" dirty="0">
                <a:latin typeface="Times New Roman"/>
                <a:cs typeface="Times New Roman"/>
              </a:rPr>
            </a:br>
            <a:r>
              <a:rPr lang="en-US" sz="3600" b="1" dirty="0" smtClean="0">
                <a:latin typeface="Times New Roman"/>
                <a:cs typeface="Times New Roman"/>
              </a:rPr>
              <a:t>and from angular</a:t>
            </a:r>
            <a:r>
              <a:rPr lang="en-US" sz="3600" b="1" dirty="0">
                <a:latin typeface="Times New Roman"/>
                <a:cs typeface="Times New Roman"/>
              </a:rPr>
              <a:t>-momentum advection</a:t>
            </a:r>
            <a:br>
              <a:rPr lang="en-US" sz="3600" b="1" dirty="0">
                <a:latin typeface="Times New Roman"/>
                <a:cs typeface="Times New Roman"/>
              </a:rPr>
            </a:br>
            <a:r>
              <a:rPr lang="en-US" sz="3600" b="1" dirty="0">
                <a:latin typeface="Times New Roman"/>
                <a:cs typeface="Times New Roman"/>
              </a:rPr>
              <a:t>10</a:t>
            </a:r>
            <a:r>
              <a:rPr lang="en-US" sz="3600" b="1" baseline="30000" dirty="0">
                <a:latin typeface="Times New Roman"/>
                <a:cs typeface="Times New Roman"/>
              </a:rPr>
              <a:t>th</a:t>
            </a:r>
            <a:r>
              <a:rPr lang="en-US" sz="3600" b="1" dirty="0">
                <a:latin typeface="Times New Roman"/>
                <a:cs typeface="Times New Roman"/>
              </a:rPr>
              <a:t> ECSS (Nov 4-8 2019 Krakow)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22525"/>
            <a:ext cx="8229600" cy="1641475"/>
          </a:xfrm>
        </p:spPr>
        <p:txBody>
          <a:bodyPr/>
          <a:lstStyle/>
          <a:p>
            <a:pPr algn="ctr"/>
            <a:r>
              <a:rPr lang="en-US" dirty="0"/>
              <a:t> Robert Davies-Jones</a:t>
            </a:r>
          </a:p>
          <a:p>
            <a:pPr algn="ctr"/>
            <a:r>
              <a:rPr lang="en-US" dirty="0"/>
              <a:t>Emeritus, National Severe Storms </a:t>
            </a:r>
            <a:r>
              <a:rPr lang="en-US" dirty="0" smtClean="0"/>
              <a:t>Laboratory</a:t>
            </a:r>
          </a:p>
          <a:p>
            <a:pPr algn="ctr"/>
            <a:r>
              <a:rPr lang="en-US" sz="2400" dirty="0"/>
              <a:t>bobdj1066@yahoo.com</a:t>
            </a: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14325" y="4064000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Start with </a:t>
            </a:r>
            <a:r>
              <a:rPr lang="en-US" sz="2400" dirty="0">
                <a:solidFill>
                  <a:srgbClr val="0000FF"/>
                </a:solidFill>
              </a:rPr>
              <a:t>angular-momentum advection </a:t>
            </a:r>
            <a:r>
              <a:rPr lang="en-US" sz="2400" dirty="0"/>
              <a:t>as illustrated by axisymmetric model.  Applies to later </a:t>
            </a:r>
            <a:r>
              <a:rPr lang="en-US" sz="2400" dirty="0" smtClean="0"/>
              <a:t>stages </a:t>
            </a:r>
            <a:r>
              <a:rPr lang="en-US" sz="2400" dirty="0"/>
              <a:t>of </a:t>
            </a:r>
            <a:r>
              <a:rPr lang="en-US" sz="2400" dirty="0" smtClean="0"/>
              <a:t>tornadogenesis. Model uses precipitation drag to upset a balanced* initial state that resembles a mid-level mesocyclone. </a:t>
            </a:r>
          </a:p>
          <a:p>
            <a:r>
              <a:rPr lang="en-US" sz="2400" dirty="0"/>
              <a:t>*Flow pattern is constant, but amplitude decays slowly.</a:t>
            </a:r>
          </a:p>
        </p:txBody>
      </p:sp>
      <p:pic>
        <p:nvPicPr>
          <p:cNvPr id="5" name="Picture 4" descr="CreativeCommons_Attribution_Licen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25" y="5921375"/>
            <a:ext cx="2540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/>
                <a:cs typeface="Times New Roman"/>
              </a:rPr>
              <a:t>[2</a:t>
            </a:r>
            <a:r>
              <a:rPr lang="en-US" sz="2800" b="1" dirty="0" smtClean="0">
                <a:latin typeface="Times New Roman"/>
                <a:cs typeface="Times New Roman"/>
              </a:rPr>
              <a:t>] </a:t>
            </a:r>
            <a:r>
              <a:rPr lang="en-US" sz="2800" b="1" u="sng" dirty="0" smtClean="0">
                <a:latin typeface="Times New Roman"/>
                <a:cs typeface="Times New Roman"/>
              </a:rPr>
              <a:t>Insights </a:t>
            </a:r>
            <a:r>
              <a:rPr lang="en-US" sz="2800" b="1" u="sng" dirty="0">
                <a:latin typeface="Times New Roman"/>
                <a:cs typeface="Times New Roman"/>
              </a:rPr>
              <a:t>into Tornadogenesis </a:t>
            </a:r>
            <a:br>
              <a:rPr lang="en-US" sz="2800" b="1" u="sng" dirty="0">
                <a:latin typeface="Times New Roman"/>
                <a:cs typeface="Times New Roman"/>
              </a:rPr>
            </a:br>
            <a:r>
              <a:rPr lang="en-US" sz="2800" b="1" u="sng" dirty="0">
                <a:latin typeface="Times New Roman"/>
                <a:cs typeface="Times New Roman"/>
              </a:rPr>
              <a:t>from </a:t>
            </a:r>
            <a:r>
              <a:rPr lang="en-US" sz="2800" b="1" u="sng" dirty="0" smtClean="0">
                <a:latin typeface="Times New Roman"/>
                <a:cs typeface="Times New Roman"/>
              </a:rPr>
              <a:t>integrals </a:t>
            </a:r>
            <a:r>
              <a:rPr lang="en-US" sz="2800" b="1" u="sng" dirty="0">
                <a:latin typeface="Times New Roman"/>
                <a:cs typeface="Times New Roman"/>
              </a:rPr>
              <a:t>of the vorticity </a:t>
            </a:r>
            <a:r>
              <a:rPr lang="en-US" sz="2800" b="1" u="sng" dirty="0" smtClean="0">
                <a:latin typeface="Times New Roman"/>
                <a:cs typeface="Times New Roman"/>
              </a:rPr>
              <a:t>equation</a:t>
            </a:r>
            <a:r>
              <a:rPr lang="en-US" sz="2800" b="1" dirty="0" smtClean="0">
                <a:latin typeface="Times New Roman"/>
                <a:cs typeface="Times New Roman"/>
              </a:rPr>
              <a:t> </a:t>
            </a:r>
            <a:r>
              <a:rPr lang="en-US" sz="2800" b="1" dirty="0">
                <a:latin typeface="Times New Roman"/>
                <a:cs typeface="Times New Roman"/>
              </a:rPr>
              <a:t/>
            </a:r>
            <a:br>
              <a:rPr lang="en-US" sz="2800" b="1" dirty="0">
                <a:latin typeface="Times New Roman"/>
                <a:cs typeface="Times New Roman"/>
              </a:rPr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30338"/>
            <a:ext cx="8229600" cy="4983162"/>
          </a:xfrm>
        </p:spPr>
        <p:txBody>
          <a:bodyPr>
            <a:normAutofit/>
          </a:bodyPr>
          <a:lstStyle/>
          <a:p>
            <a:r>
              <a:rPr lang="en-US" dirty="0" smtClean="0"/>
              <a:t>Lagrangian approach</a:t>
            </a:r>
          </a:p>
          <a:p>
            <a:r>
              <a:rPr lang="en-US" dirty="0"/>
              <a:t>Theory only </a:t>
            </a:r>
            <a:r>
              <a:rPr lang="en-US" dirty="0" smtClean="0"/>
              <a:t>as yet, model diagnostics later?</a:t>
            </a:r>
            <a:endParaRPr lang="en-US" dirty="0"/>
          </a:p>
          <a:p>
            <a:r>
              <a:rPr lang="en-US" dirty="0" smtClean="0"/>
              <a:t>Follows Dahl et al. (2014) but for </a:t>
            </a:r>
            <a:r>
              <a:rPr lang="en-US" dirty="0"/>
              <a:t>baroclinic </a:t>
            </a:r>
            <a:r>
              <a:rPr lang="en-US" dirty="0" smtClean="0"/>
              <a:t>&amp; frictional vorticity as well as </a:t>
            </a:r>
            <a:r>
              <a:rPr lang="en-US" smtClean="0"/>
              <a:t>barotropic</a:t>
            </a:r>
            <a:endParaRPr lang="en-US" dirty="0" smtClean="0"/>
          </a:p>
          <a:p>
            <a:r>
              <a:rPr lang="en-US" dirty="0" smtClean="0"/>
              <a:t>Uniform parcel stencil </a:t>
            </a:r>
            <a:r>
              <a:rPr lang="en-US" dirty="0"/>
              <a:t>in </a:t>
            </a:r>
            <a:r>
              <a:rPr lang="en-US" dirty="0" smtClean="0"/>
              <a:t>environment</a:t>
            </a:r>
          </a:p>
          <a:p>
            <a:r>
              <a:rPr lang="en-US" dirty="0" smtClean="0"/>
              <a:t>Arms                           </a:t>
            </a:r>
            <a:r>
              <a:rPr lang="en-US" dirty="0"/>
              <a:t>(</a:t>
            </a:r>
            <a:r>
              <a:rPr lang="en-US" i="1" dirty="0"/>
              <a:t>τ</a:t>
            </a:r>
            <a:r>
              <a:rPr lang="en-US" dirty="0"/>
              <a:t> is time) </a:t>
            </a:r>
            <a:r>
              <a:rPr lang="en-US" dirty="0" smtClean="0"/>
              <a:t>are </a:t>
            </a:r>
            <a:r>
              <a:rPr lang="en-US" dirty="0"/>
              <a:t>material </a:t>
            </a:r>
            <a:r>
              <a:rPr lang="en-US" dirty="0" smtClean="0"/>
              <a:t>“elastic strings” that stretch and turn</a:t>
            </a:r>
            <a:r>
              <a:rPr lang="en-US" dirty="0"/>
              <a:t>.</a:t>
            </a:r>
          </a:p>
          <a:p>
            <a:r>
              <a:rPr lang="en-US" dirty="0"/>
              <a:t>The strings (covariant basis vectors) are frozen in the fluid.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164869"/>
              </p:ext>
            </p:extLst>
          </p:nvPr>
        </p:nvGraphicFramePr>
        <p:xfrm>
          <a:off x="1736725" y="4356100"/>
          <a:ext cx="2235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5" name="Equation" r:id="rId3" imgW="2235200" imgH="482600" progId="Equation.DSMT4">
                  <p:embed/>
                </p:oleObj>
              </mc:Choice>
              <mc:Fallback>
                <p:oleObj name="Equation" r:id="rId3" imgW="22352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36725" y="4356100"/>
                        <a:ext cx="22352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6446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sisCUBE 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169229"/>
            <a:ext cx="4905608" cy="46759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7500" y="2419747"/>
            <a:ext cx="24403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Initial grid volume</a:t>
            </a:r>
          </a:p>
          <a:p>
            <a:r>
              <a:rPr lang="en-US" sz="2400" dirty="0" smtClean="0"/>
              <a:t>is tiny cube</a:t>
            </a:r>
            <a:r>
              <a:rPr lang="en-US" sz="2400" dirty="0"/>
              <a:t>.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It is static</a:t>
            </a:r>
          </a:p>
          <a:p>
            <a:r>
              <a:rPr lang="en-US" sz="2400" dirty="0" smtClean="0"/>
              <a:t>in </a:t>
            </a:r>
            <a:r>
              <a:rPr lang="en-US" sz="2400" i="1" dirty="0" smtClean="0"/>
              <a:t>XYZ</a:t>
            </a:r>
            <a:r>
              <a:rPr lang="en-US" sz="2400" dirty="0" smtClean="0"/>
              <a:t>-space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8000" y="676275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are unit eastward, northward, upward vectors,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540500" y="654050"/>
            <a:ext cx="2086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Symbol"/>
              </a:rPr>
              <a:t>τ</a:t>
            </a:r>
            <a:r>
              <a:rPr lang="en-US" sz="2400" baseline="-25000" dirty="0" smtClean="0">
                <a:latin typeface="Symbol"/>
              </a:rPr>
              <a:t>0</a:t>
            </a:r>
            <a:r>
              <a:rPr lang="en-US" sz="2400" dirty="0" smtClean="0">
                <a:latin typeface="Symbol"/>
              </a:rPr>
              <a:t>  is </a:t>
            </a:r>
            <a:r>
              <a:rPr lang="en-US" sz="2400" baseline="-25000" dirty="0" smtClean="0">
                <a:latin typeface="Symbol"/>
              </a:rPr>
              <a:t>  </a:t>
            </a:r>
            <a:r>
              <a:rPr lang="en-US" sz="2400" dirty="0" smtClean="0">
                <a:latin typeface="Symbol"/>
              </a:rPr>
              <a:t>initial time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38125" y="3593584"/>
            <a:ext cx="1970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Parcel P green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80975" y="5086350"/>
            <a:ext cx="2467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Stencil parcels red</a:t>
            </a:r>
            <a:endParaRPr lang="en-US" sz="2400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191939"/>
              </p:ext>
            </p:extLst>
          </p:nvPr>
        </p:nvGraphicFramePr>
        <p:xfrm>
          <a:off x="4651375" y="5845175"/>
          <a:ext cx="43053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5" name="Equation" r:id="rId4" imgW="4305300" imgH="482600" progId="Equation.DSMT4">
                  <p:embed/>
                </p:oleObj>
              </mc:Choice>
              <mc:Fallback>
                <p:oleObj name="Equation" r:id="rId4" imgW="43053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51375" y="5845175"/>
                        <a:ext cx="43053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9100426"/>
              </p:ext>
            </p:extLst>
          </p:nvPr>
        </p:nvGraphicFramePr>
        <p:xfrm>
          <a:off x="2258258" y="185440"/>
          <a:ext cx="33401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" name="Equation" r:id="rId6" imgW="3340100" imgH="406400" progId="Equation.DSMT4">
                  <p:embed/>
                </p:oleObj>
              </mc:Choice>
              <mc:Fallback>
                <p:oleObj name="Equation" r:id="rId6" imgW="3340100" imgH="40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58258" y="185440"/>
                        <a:ext cx="33401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082118" y="4945529"/>
            <a:ext cx="1470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dX</a:t>
            </a:r>
            <a:r>
              <a:rPr lang="en-US" sz="2400" dirty="0" smtClean="0"/>
              <a:t>=</a:t>
            </a:r>
            <a:r>
              <a:rPr lang="en-US" sz="2400" i="1" dirty="0" smtClean="0"/>
              <a:t>dY</a:t>
            </a:r>
            <a:r>
              <a:rPr lang="en-US" sz="2400" dirty="0" smtClean="0"/>
              <a:t>=</a:t>
            </a:r>
            <a:r>
              <a:rPr lang="en-US" sz="2400" i="1" dirty="0" smtClean="0"/>
              <a:t>d</a:t>
            </a:r>
            <a:r>
              <a:rPr lang="en-US" sz="2000" i="1" dirty="0" smtClean="0"/>
              <a:t>Z</a:t>
            </a:r>
            <a:endParaRPr lang="en-US" sz="20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76250" y="120650"/>
            <a:ext cx="1782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Initial strings</a:t>
            </a:r>
          </a:p>
        </p:txBody>
      </p:sp>
    </p:spTree>
    <p:extLst>
      <p:ext uri="{BB962C8B-B14F-4D97-AF65-F5344CB8AC3E}">
        <p14:creationId xmlns:p14="http://schemas.microsoft.com/office/powerpoint/2010/main" val="1027745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isP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519468"/>
            <a:ext cx="5905500" cy="3848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0400" y="203200"/>
            <a:ext cx="8032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At later time </a:t>
            </a:r>
            <a:r>
              <a:rPr lang="en-US" sz="2400" i="1" dirty="0" smtClean="0"/>
              <a:t>τ,</a:t>
            </a:r>
            <a:r>
              <a:rPr lang="en-US" sz="2400" dirty="0" smtClean="0"/>
              <a:t> </a:t>
            </a:r>
            <a:r>
              <a:rPr lang="en-US" sz="2400" dirty="0"/>
              <a:t>material volume is parallelepiped </a:t>
            </a:r>
            <a:r>
              <a:rPr lang="en-US" sz="2400" i="1" dirty="0"/>
              <a:t>of same mass</a:t>
            </a:r>
            <a:r>
              <a:rPr lang="en-US" sz="2400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68675" y="5932190"/>
            <a:ext cx="5137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= specific volume</a:t>
            </a:r>
            <a:r>
              <a:rPr lang="en-US" sz="2400" dirty="0"/>
              <a:t>/</a:t>
            </a:r>
            <a:r>
              <a:rPr lang="en-US" sz="2400" dirty="0" smtClean="0"/>
              <a:t> initial value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60399" y="5438775"/>
            <a:ext cx="7070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Lagrangian continuity (</a:t>
            </a:r>
            <a:r>
              <a:rPr lang="en-US" sz="2400" dirty="0"/>
              <a:t>mass conservation) </a:t>
            </a:r>
            <a:r>
              <a:rPr lang="en-US" sz="2400" dirty="0" smtClean="0"/>
              <a:t>equation:</a:t>
            </a:r>
            <a:endParaRPr lang="en-US" sz="24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8344292"/>
              </p:ext>
            </p:extLst>
          </p:nvPr>
        </p:nvGraphicFramePr>
        <p:xfrm>
          <a:off x="5321300" y="3028950"/>
          <a:ext cx="2667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3" name="Equation" r:id="rId4" imgW="266700" imgH="368300" progId="Equation.DSMT4">
                  <p:embed/>
                </p:oleObj>
              </mc:Choice>
              <mc:Fallback>
                <p:oleObj name="Equation" r:id="rId4" imgW="266700" imgH="368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21300" y="3028950"/>
                        <a:ext cx="2667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751806"/>
              </p:ext>
            </p:extLst>
          </p:nvPr>
        </p:nvGraphicFramePr>
        <p:xfrm>
          <a:off x="774700" y="5943660"/>
          <a:ext cx="24511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4" name="Equation" r:id="rId6" imgW="2451100" imgH="482600" progId="Equation.DSMT4">
                  <p:embed/>
                </p:oleObj>
              </mc:Choice>
              <mc:Fallback>
                <p:oleObj name="Equation" r:id="rId6" imgW="24511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4700" y="5943660"/>
                        <a:ext cx="24511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172791"/>
              </p:ext>
            </p:extLst>
          </p:nvPr>
        </p:nvGraphicFramePr>
        <p:xfrm>
          <a:off x="660400" y="1292225"/>
          <a:ext cx="3708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5" name="Equation" r:id="rId8" imgW="3708400" imgH="482600" progId="Equation.DSMT4">
                  <p:embed/>
                </p:oleObj>
              </mc:Choice>
              <mc:Fallback>
                <p:oleObj name="Equation" r:id="rId8" imgW="37084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0400" y="1292225"/>
                        <a:ext cx="37084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5950941"/>
              </p:ext>
            </p:extLst>
          </p:nvPr>
        </p:nvGraphicFramePr>
        <p:xfrm>
          <a:off x="758825" y="730250"/>
          <a:ext cx="4851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6" name="Equation" r:id="rId10" imgW="4851400" imgH="482600" progId="Equation.DSMT4">
                  <p:embed/>
                </p:oleObj>
              </mc:Choice>
              <mc:Fallback>
                <p:oleObj name="Equation" r:id="rId10" imgW="48514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58825" y="730250"/>
                        <a:ext cx="48514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274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"/>
            <a:ext cx="8229600" cy="64135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Vector rules: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924191"/>
              </p:ext>
            </p:extLst>
          </p:nvPr>
        </p:nvGraphicFramePr>
        <p:xfrm>
          <a:off x="3238500" y="936625"/>
          <a:ext cx="51562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5" name="Equation" r:id="rId3" imgW="5156200" imgH="2819400" progId="Equation.DSMT4">
                  <p:embed/>
                </p:oleObj>
              </mc:Choice>
              <mc:Fallback>
                <p:oleObj name="Equation" r:id="rId3" imgW="5156200" imgH="281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8500" y="936625"/>
                        <a:ext cx="5156200" cy="281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7213540"/>
              </p:ext>
            </p:extLst>
          </p:nvPr>
        </p:nvGraphicFramePr>
        <p:xfrm>
          <a:off x="928688" y="3937000"/>
          <a:ext cx="6146800" cy="2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6" name="Equation" r:id="rId5" imgW="6146800" imgH="2540000" progId="Equation.DSMT4">
                  <p:embed/>
                </p:oleObj>
              </mc:Choice>
              <mc:Fallback>
                <p:oleObj name="Equation" r:id="rId5" imgW="6146800" imgH="2540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8688" y="3937000"/>
                        <a:ext cx="6146800" cy="25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9125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337300"/>
          </a:xfrm>
        </p:spPr>
        <p:txBody>
          <a:bodyPr/>
          <a:lstStyle/>
          <a:p>
            <a:r>
              <a:rPr lang="en-US" dirty="0" smtClean="0"/>
              <a:t>For any force </a:t>
            </a:r>
            <a:r>
              <a:rPr lang="en-US" b="1" dirty="0" smtClean="0"/>
              <a:t>F</a:t>
            </a:r>
            <a:endParaRPr lang="en-US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750561"/>
              </p:ext>
            </p:extLst>
          </p:nvPr>
        </p:nvGraphicFramePr>
        <p:xfrm>
          <a:off x="1200150" y="1130300"/>
          <a:ext cx="6883400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2" name="Equation" r:id="rId3" imgW="6883400" imgH="5334000" progId="Equation.DSMT4">
                  <p:embed/>
                </p:oleObj>
              </mc:Choice>
              <mc:Fallback>
                <p:oleObj name="Equation" r:id="rId3" imgW="6883400" imgH="533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0150" y="1130300"/>
                        <a:ext cx="6883400" cy="533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921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33" y="114300"/>
            <a:ext cx="8229600" cy="6657032"/>
          </a:xfrm>
        </p:spPr>
        <p:txBody>
          <a:bodyPr/>
          <a:lstStyle/>
          <a:p>
            <a:r>
              <a:rPr lang="en-GB" dirty="0"/>
              <a:t>Lagrangian </a:t>
            </a:r>
            <a:r>
              <a:rPr lang="en-GB" b="1" dirty="0"/>
              <a:t>w</a:t>
            </a:r>
            <a:r>
              <a:rPr lang="en-GB" dirty="0"/>
              <a:t>-equation (</a:t>
            </a:r>
            <a:r>
              <a:rPr lang="en-GB" b="1" dirty="0"/>
              <a:t>w</a:t>
            </a:r>
            <a:r>
              <a:rPr lang="en-GB" dirty="0"/>
              <a:t> </a:t>
            </a:r>
            <a:r>
              <a:rPr lang="en-GB" dirty="0" smtClean="0"/>
              <a:t>= </a:t>
            </a:r>
            <a:r>
              <a:rPr lang="en-GB" i="1" dirty="0" smtClean="0"/>
              <a:t>αω</a:t>
            </a:r>
            <a:r>
              <a:rPr lang="en-GB" dirty="0" smtClean="0"/>
              <a:t>):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425213"/>
              </p:ext>
            </p:extLst>
          </p:nvPr>
        </p:nvGraphicFramePr>
        <p:xfrm>
          <a:off x="292100" y="736600"/>
          <a:ext cx="8102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1" name="Equation" r:id="rId3" imgW="8102600" imgH="1066800" progId="Equation.DSMT4">
                  <p:embed/>
                </p:oleObj>
              </mc:Choice>
              <mc:Fallback>
                <p:oleObj name="Equation" r:id="rId3" imgW="8102600" imgH="1066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2100" y="736600"/>
                        <a:ext cx="81026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2014835"/>
            <a:ext cx="1386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Note that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7313078"/>
              </p:ext>
            </p:extLst>
          </p:nvPr>
        </p:nvGraphicFramePr>
        <p:xfrm>
          <a:off x="1993900" y="1873250"/>
          <a:ext cx="42291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2" name="Equation" r:id="rId5" imgW="4229100" imgH="787400" progId="Equation.DSMT4">
                  <p:embed/>
                </p:oleObj>
              </mc:Choice>
              <mc:Fallback>
                <p:oleObj name="Equation" r:id="rId5" imgW="4229100" imgH="787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3900" y="1873250"/>
                        <a:ext cx="42291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84200" y="2792968"/>
            <a:ext cx="8067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</a:t>
            </a:r>
            <a:r>
              <a:rPr lang="en-US" sz="2400" i="1" baseline="-25000" dirty="0" smtClean="0"/>
              <a:t>i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&amp; linear combinations thereof are solutions of the </a:t>
            </a:r>
            <a:r>
              <a:rPr lang="en-US" sz="2400" i="1" smtClean="0"/>
              <a:t>barotropic</a:t>
            </a:r>
            <a:endParaRPr lang="en-US" sz="2400" i="1" dirty="0" smtClean="0"/>
          </a:p>
          <a:p>
            <a:r>
              <a:rPr lang="en-US" sz="2400" b="1" dirty="0" smtClean="0"/>
              <a:t>w</a:t>
            </a:r>
            <a:r>
              <a:rPr lang="en-US" sz="2400" dirty="0" smtClean="0"/>
              <a:t>-equation </a:t>
            </a:r>
            <a:endParaRPr lang="en-US" sz="24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034512"/>
              </p:ext>
            </p:extLst>
          </p:nvPr>
        </p:nvGraphicFramePr>
        <p:xfrm>
          <a:off x="2146300" y="3198515"/>
          <a:ext cx="15113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3" name="Equation" r:id="rId7" imgW="1511300" imgH="482600" progId="Equation.DSMT4">
                  <p:embed/>
                </p:oleObj>
              </mc:Choice>
              <mc:Fallback>
                <p:oleObj name="Equation" r:id="rId7" imgW="15113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46300" y="3198515"/>
                        <a:ext cx="15113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96875" y="3690640"/>
            <a:ext cx="848306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Rotate </a:t>
            </a:r>
            <a:r>
              <a:rPr lang="en-US" sz="2400" i="1" dirty="0" smtClean="0"/>
              <a:t>X</a:t>
            </a:r>
            <a:r>
              <a:rPr lang="en-US" sz="2400" dirty="0" smtClean="0"/>
              <a:t> &amp; </a:t>
            </a:r>
            <a:r>
              <a:rPr lang="en-US" sz="2400" i="1" dirty="0" smtClean="0"/>
              <a:t>Y</a:t>
            </a:r>
            <a:r>
              <a:rPr lang="en-US" sz="2400" dirty="0" smtClean="0"/>
              <a:t> axes so that in each</a:t>
            </a:r>
            <a:r>
              <a:rPr lang="en-US" sz="2400" dirty="0"/>
              <a:t> material </a:t>
            </a:r>
            <a:r>
              <a:rPr lang="en-US" sz="2400" i="1" dirty="0" smtClean="0"/>
              <a:t>Z</a:t>
            </a:r>
            <a:r>
              <a:rPr lang="en-US" sz="2400" dirty="0" smtClean="0"/>
              <a:t>-surface, e'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&amp; </a:t>
            </a:r>
            <a:r>
              <a:rPr lang="en-US" sz="2400" b="1" dirty="0" smtClean="0"/>
              <a:t>e'</a:t>
            </a:r>
            <a:r>
              <a:rPr lang="en-US" sz="2400" baseline="-25000" dirty="0" smtClean="0"/>
              <a:t>2</a:t>
            </a:r>
            <a:endParaRPr lang="en-US" sz="2400" dirty="0" smtClean="0"/>
          </a:p>
          <a:p>
            <a:r>
              <a:rPr lang="en-US" sz="2400" dirty="0" smtClean="0"/>
              <a:t> are parallel to &amp; 90</a:t>
            </a:r>
            <a:r>
              <a:rPr lang="en-US" sz="2400" dirty="0"/>
              <a:t>° </a:t>
            </a:r>
            <a:r>
              <a:rPr lang="en-US" sz="2400" dirty="0" smtClean="0"/>
              <a:t>left of storm-relative environmental wind.</a:t>
            </a:r>
          </a:p>
          <a:p>
            <a:r>
              <a:rPr lang="en-US" sz="2400" dirty="0" smtClean="0"/>
              <a:t>Subscript  0 denotes initial/environment, ' denotes rotated system.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4200" y="4922871"/>
            <a:ext cx="3528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Solution that satifies BCs is</a:t>
            </a:r>
            <a:endParaRPr lang="en-US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1261632"/>
              </p:ext>
            </p:extLst>
          </p:nvPr>
        </p:nvGraphicFramePr>
        <p:xfrm>
          <a:off x="2032000" y="5405438"/>
          <a:ext cx="5727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4" name="Equation" r:id="rId9" imgW="5727700" imgH="914400" progId="Equation.DSMT4">
                  <p:embed/>
                </p:oleObj>
              </mc:Choice>
              <mc:Fallback>
                <p:oleObj name="Equation" r:id="rId9" imgW="572770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32000" y="5405438"/>
                        <a:ext cx="57277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557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4000"/>
            <a:ext cx="8229600" cy="4381500"/>
          </a:xfrm>
        </p:spPr>
        <p:txBody>
          <a:bodyPr>
            <a:normAutofit/>
          </a:bodyPr>
          <a:lstStyle/>
          <a:p>
            <a:r>
              <a:rPr lang="en-US" sz="2400" i="1" dirty="0"/>
              <a:t>q</a:t>
            </a:r>
            <a:r>
              <a:rPr lang="en-US" sz="2400" baseline="-25000" dirty="0"/>
              <a:t>0</a:t>
            </a:r>
            <a:r>
              <a:rPr lang="en-US" sz="2400" dirty="0"/>
              <a:t> &amp; β</a:t>
            </a:r>
            <a:r>
              <a:rPr lang="en-US" sz="2400" baseline="-25000" dirty="0"/>
              <a:t>0 </a:t>
            </a:r>
            <a:r>
              <a:rPr lang="en-US" sz="2400" dirty="0"/>
              <a:t>are storm-relative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environmental </a:t>
            </a:r>
            <a:r>
              <a:rPr lang="en-US" sz="2400" dirty="0"/>
              <a:t>wind speed,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direction.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sz="2400" b="1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Weights of </a:t>
            </a:r>
            <a:r>
              <a:rPr lang="en-US" sz="2400" b="1" dirty="0" smtClean="0"/>
              <a:t>w</a:t>
            </a:r>
            <a:r>
              <a:rPr lang="en-US" sz="2400" baseline="-25000" dirty="0" smtClean="0"/>
              <a:t>BT </a:t>
            </a:r>
            <a:r>
              <a:rPr lang="en-US" sz="2400" dirty="0" smtClean="0"/>
              <a:t>are static (Dahl et al. 2014).</a:t>
            </a:r>
          </a:p>
          <a:p>
            <a:r>
              <a:rPr lang="en-US" sz="2400" dirty="0" smtClean="0"/>
              <a:t>They are the imported storm-relative </a:t>
            </a:r>
            <a:r>
              <a:rPr lang="en-US" sz="2400" smtClean="0"/>
              <a:t>streamwise</a:t>
            </a:r>
            <a:r>
              <a:rPr lang="en-US" sz="2400" dirty="0" smtClean="0"/>
              <a:t> vorticity &amp; crosswise vorticity. </a:t>
            </a:r>
            <a:r>
              <a:rPr lang="en-US" sz="2400" smtClean="0"/>
              <a:t>Barotropic</a:t>
            </a:r>
            <a:r>
              <a:rPr lang="en-US" sz="2400" dirty="0" smtClean="0"/>
              <a:t> vertical vorticity 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 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0734306"/>
              </p:ext>
            </p:extLst>
          </p:nvPr>
        </p:nvGraphicFramePr>
        <p:xfrm>
          <a:off x="2174875" y="4784725"/>
          <a:ext cx="58293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2" name="Equation" r:id="rId3" imgW="5829300" imgH="939800" progId="Equation.DSMT4">
                  <p:embed/>
                </p:oleObj>
              </mc:Choice>
              <mc:Fallback>
                <p:oleObj name="Equation" r:id="rId3" imgW="5829300" imgH="93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74875" y="4784725"/>
                        <a:ext cx="58293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1501" y="5714732"/>
            <a:ext cx="7762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Like DJ84, </a:t>
            </a:r>
            <a:r>
              <a:rPr lang="en-US" sz="2400" dirty="0" smtClean="0">
                <a:solidFill>
                  <a:srgbClr val="0000FF"/>
                </a:solidFill>
              </a:rPr>
              <a:t>Rotunno &amp; Klemp (1985) </a:t>
            </a:r>
            <a:r>
              <a:rPr lang="en-US" sz="2400" dirty="0" smtClean="0"/>
              <a:t>(</a:t>
            </a:r>
            <a:r>
              <a:rPr lang="en-US" sz="2400" dirty="0" smtClean="0">
                <a:solidFill>
                  <a:srgbClr val="0000FF"/>
                </a:solidFill>
              </a:rPr>
              <a:t>semi-</a:t>
            </a:r>
            <a:r>
              <a:rPr lang="en-US" sz="2400" dirty="0" smtClean="0"/>
              <a:t>)linear formulas,</a:t>
            </a:r>
          </a:p>
          <a:p>
            <a:r>
              <a:rPr lang="en-US" sz="2400" dirty="0" smtClean="0"/>
              <a:t>but fully nonlinear (</a:t>
            </a:r>
            <a:r>
              <a:rPr lang="en-US" sz="2400" i="1" dirty="0" smtClean="0">
                <a:solidFill>
                  <a:srgbClr val="FF0000"/>
                </a:solidFill>
              </a:rPr>
              <a:t>X'</a:t>
            </a:r>
            <a:r>
              <a:rPr lang="en-US" sz="2400" dirty="0" smtClean="0"/>
              <a:t>, </a:t>
            </a:r>
            <a:r>
              <a:rPr lang="en-US" sz="2400" i="1" dirty="0" smtClean="0">
                <a:solidFill>
                  <a:srgbClr val="FF0000"/>
                </a:solidFill>
              </a:rPr>
              <a:t>Y'</a:t>
            </a:r>
            <a:r>
              <a:rPr lang="en-US" sz="2400" i="1" dirty="0" smtClean="0"/>
              <a:t> </a:t>
            </a:r>
            <a:r>
              <a:rPr lang="en-US" sz="2400" dirty="0" smtClean="0"/>
              <a:t>replaces </a:t>
            </a:r>
            <a:r>
              <a:rPr lang="en-US" sz="2400" i="1" dirty="0" smtClean="0"/>
              <a:t>x'</a:t>
            </a:r>
            <a:r>
              <a:rPr lang="en-US" sz="2400" dirty="0" smtClean="0"/>
              <a:t>, </a:t>
            </a:r>
            <a:r>
              <a:rPr lang="en-US" sz="2400" i="1" dirty="0" smtClean="0"/>
              <a:t>y'</a:t>
            </a:r>
            <a:r>
              <a:rPr lang="en-US" sz="2400" dirty="0" smtClean="0"/>
              <a:t>)</a:t>
            </a:r>
            <a:r>
              <a:rPr lang="en-US" sz="2400" smtClean="0"/>
              <a:t>.  </a:t>
            </a:r>
            <a:endParaRPr lang="en-US" sz="2400" dirty="0"/>
          </a:p>
        </p:txBody>
      </p:sp>
      <p:pic>
        <p:nvPicPr>
          <p:cNvPr id="10" name="Picture 9" descr="Surfaces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09575"/>
            <a:ext cx="4495799" cy="289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5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3050"/>
            <a:ext cx="8229600" cy="624840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Baroclinic vorticity integral</a:t>
            </a:r>
            <a:endParaRPr lang="en-US" u="sng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306574"/>
              </p:ext>
            </p:extLst>
          </p:nvPr>
        </p:nvGraphicFramePr>
        <p:xfrm>
          <a:off x="5441950" y="3143250"/>
          <a:ext cx="1524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23" name="Equation" r:id="rId3" imgW="152400" imgH="254000" progId="Equation.DSMT4">
                  <p:embed/>
                </p:oleObj>
              </mc:Choice>
              <mc:Fallback>
                <p:oleObj name="Equation" r:id="rId3" imgW="1524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41950" y="3143250"/>
                        <a:ext cx="1524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1987882"/>
              </p:ext>
            </p:extLst>
          </p:nvPr>
        </p:nvGraphicFramePr>
        <p:xfrm>
          <a:off x="1695450" y="1000125"/>
          <a:ext cx="59944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24" name="Equation" r:id="rId5" imgW="5994400" imgH="774700" progId="Equation.DSMT4">
                  <p:embed/>
                </p:oleObj>
              </mc:Choice>
              <mc:Fallback>
                <p:oleObj name="Equation" r:id="rId5" imgW="5994400" imgH="774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95450" y="1000125"/>
                        <a:ext cx="5994400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66800" y="1812925"/>
            <a:ext cx="2823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</a:t>
            </a:r>
            <a:r>
              <a:rPr lang="en-US" sz="2400" dirty="0" smtClean="0"/>
              <a:t>-equation becomes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706979"/>
              </p:ext>
            </p:extLst>
          </p:nvPr>
        </p:nvGraphicFramePr>
        <p:xfrm>
          <a:off x="2082800" y="2365375"/>
          <a:ext cx="49149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25" name="Equation" r:id="rId7" imgW="4914900" imgH="1016000" progId="Equation.DSMT4">
                  <p:embed/>
                </p:oleObj>
              </mc:Choice>
              <mc:Fallback>
                <p:oleObj name="Equation" r:id="rId7" imgW="4914900" imgH="1016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82800" y="2365375"/>
                        <a:ext cx="49149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43000" y="3489325"/>
            <a:ext cx="5507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Integrating with zero initial condition gives </a:t>
            </a:r>
            <a:endParaRPr lang="en-US" sz="24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0453248"/>
              </p:ext>
            </p:extLst>
          </p:nvPr>
        </p:nvGraphicFramePr>
        <p:xfrm>
          <a:off x="2139950" y="4054475"/>
          <a:ext cx="51054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26" name="Equation" r:id="rId9" imgW="5105400" imgH="1066800" progId="Equation.DSMT4">
                  <p:embed/>
                </p:oleObj>
              </mc:Choice>
              <mc:Fallback>
                <p:oleObj name="Equation" r:id="rId9" imgW="5105400" imgH="1066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39950" y="4054475"/>
                        <a:ext cx="51054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36600" y="5200650"/>
            <a:ext cx="745116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Weights accumulate over time. Can compute </a:t>
            </a:r>
            <a:r>
              <a:rPr lang="en-US" sz="2400" b="1" dirty="0" smtClean="0"/>
              <a:t>w</a:t>
            </a:r>
            <a:r>
              <a:rPr lang="en-US" sz="2400" baseline="-25000" dirty="0" smtClean="0"/>
              <a:t>BC</a:t>
            </a:r>
            <a:r>
              <a:rPr lang="en-US" sz="2400" dirty="0" smtClean="0"/>
              <a:t> from</a:t>
            </a:r>
            <a:r>
              <a:rPr lang="en-US" sz="2400" i="1" dirty="0" smtClean="0"/>
              <a:t> time integral </a:t>
            </a:r>
            <a:r>
              <a:rPr lang="en-US" sz="2400" dirty="0" smtClean="0"/>
              <a:t>of </a:t>
            </a:r>
            <a:r>
              <a:rPr lang="en-US" sz="2400" i="1" dirty="0" smtClean="0"/>
              <a:t>b</a:t>
            </a:r>
            <a:r>
              <a:rPr lang="en-US" sz="2400" dirty="0" smtClean="0"/>
              <a:t>, </a:t>
            </a:r>
            <a:r>
              <a:rPr lang="en-US" sz="2400" i="1" dirty="0" smtClean="0"/>
              <a:t>z </a:t>
            </a:r>
            <a:r>
              <a:rPr lang="en-US" sz="2400" dirty="0" smtClean="0"/>
              <a:t>material</a:t>
            </a:r>
            <a:r>
              <a:rPr lang="en-US" sz="2400" i="1" dirty="0" smtClean="0"/>
              <a:t> </a:t>
            </a:r>
            <a:r>
              <a:rPr lang="en-US" sz="2400" dirty="0" smtClean="0"/>
              <a:t>solenoids at stencil points, &amp; </a:t>
            </a:r>
            <a:r>
              <a:rPr lang="en-US" sz="2400" i="1" dirty="0" smtClean="0"/>
              <a:t>current</a:t>
            </a:r>
            <a:r>
              <a:rPr lang="en-US" sz="2400" dirty="0" smtClean="0"/>
              <a:t> strings.  Timing of generation immaterial.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0260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acob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1" y="2766456"/>
            <a:ext cx="4026916" cy="3996293"/>
          </a:xfrm>
          <a:prstGeom prst="rect">
            <a:avLst/>
          </a:prstGeom>
        </p:spPr>
      </p:pic>
      <p:pic>
        <p:nvPicPr>
          <p:cNvPr id="6" name="Picture 5" descr="jacob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48" y="2698750"/>
            <a:ext cx="4048809" cy="407987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74" y="285751"/>
            <a:ext cx="8067676" cy="2305904"/>
          </a:xfrm>
        </p:spPr>
        <p:txBody>
          <a:bodyPr/>
          <a:lstStyle/>
          <a:p>
            <a:r>
              <a:rPr lang="en-US" sz="2400" dirty="0"/>
              <a:t>Need reversible trajectory scheme (symmetric in time) </a:t>
            </a:r>
          </a:p>
          <a:p>
            <a:r>
              <a:rPr lang="en-US" sz="2400" dirty="0" smtClean="0"/>
              <a:t>Map buoyancy &amp; height of parcels onto </a:t>
            </a:r>
            <a:r>
              <a:rPr lang="en-US" sz="2400" i="1" dirty="0" smtClean="0"/>
              <a:t>bz</a:t>
            </a:r>
            <a:r>
              <a:rPr lang="en-US" sz="2400" dirty="0" smtClean="0"/>
              <a:t>-plane.</a:t>
            </a:r>
          </a:p>
          <a:p>
            <a:r>
              <a:rPr lang="en-US" sz="2400" dirty="0" smtClean="0"/>
              <a:t>Each Jacobian is ratio of algebraic (signed) areas (DJ01).</a:t>
            </a:r>
          </a:p>
          <a:p>
            <a:r>
              <a:rPr lang="en-US" sz="2400" dirty="0" smtClean="0"/>
              <a:t>= area in (</a:t>
            </a:r>
            <a:r>
              <a:rPr lang="en-US" sz="2400" i="1" dirty="0" smtClean="0"/>
              <a:t>b</a:t>
            </a:r>
            <a:r>
              <a:rPr lang="en-US" sz="2400" dirty="0" smtClean="0"/>
              <a:t>, </a:t>
            </a:r>
            <a:r>
              <a:rPr lang="en-US" sz="2400" i="1" dirty="0" smtClean="0"/>
              <a:t>z</a:t>
            </a:r>
            <a:r>
              <a:rPr lang="en-US" sz="2400" dirty="0" smtClean="0"/>
              <a:t>) plane </a:t>
            </a:r>
            <a:r>
              <a:rPr lang="en-US" sz="2400" smtClean="0"/>
              <a:t>÷ area of face of initial stencil</a:t>
            </a:r>
          </a:p>
          <a:p>
            <a:r>
              <a:rPr lang="en-US" sz="2400" smtClean="0"/>
              <a:t>Area </a:t>
            </a:r>
            <a:r>
              <a:rPr lang="en-US" sz="2400" dirty="0" smtClean="0"/>
              <a:t>of </a:t>
            </a:r>
            <a:r>
              <a:rPr lang="en-US" sz="2400" smtClean="0"/>
              <a:t>square (face of cube) is </a:t>
            </a:r>
            <a:r>
              <a:rPr lang="en-US" sz="2400" dirty="0" smtClean="0"/>
              <a:t>static, </a:t>
            </a:r>
            <a:r>
              <a:rPr lang="en-US" sz="2400" smtClean="0"/>
              <a:t>= 2 </a:t>
            </a:r>
            <a:r>
              <a:rPr lang="en-US" sz="2400" dirty="0" smtClean="0"/>
              <a:t>(</a:t>
            </a:r>
            <a:r>
              <a:rPr lang="en-US" sz="2400" i="1" dirty="0" smtClean="0"/>
              <a:t>dX</a:t>
            </a:r>
            <a:r>
              <a:rPr lang="en-US" sz="2400" dirty="0" smtClean="0"/>
              <a:t>)</a:t>
            </a:r>
            <a:r>
              <a:rPr lang="en-US" sz="2400" baseline="30000" smtClean="0"/>
              <a:t>2</a:t>
            </a:r>
            <a:r>
              <a:rPr lang="en-US" sz="2400" smtClean="0"/>
              <a:t> in each case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94409" y="6510376"/>
            <a:ext cx="1403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Values arbitrary!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5969000" y="2492375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3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9900"/>
            <a:ext cx="8229600" cy="5930900"/>
          </a:xfrm>
        </p:spPr>
        <p:txBody>
          <a:bodyPr>
            <a:normAutofit/>
          </a:bodyPr>
          <a:lstStyle/>
          <a:p>
            <a:r>
              <a:rPr lang="en-US" sz="2400" u="sng" dirty="0" smtClean="0"/>
              <a:t>Storm reaches steady state</a:t>
            </a:r>
          </a:p>
          <a:p>
            <a:r>
              <a:rPr lang="en-US" sz="2400" dirty="0" smtClean="0"/>
              <a:t>Parcels now follow streamlines.</a:t>
            </a:r>
          </a:p>
          <a:p>
            <a:r>
              <a:rPr lang="en-US" sz="2400" dirty="0" smtClean="0"/>
              <a:t>Can now solve for wind (by truism!):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01358"/>
              </p:ext>
            </p:extLst>
          </p:nvPr>
        </p:nvGraphicFramePr>
        <p:xfrm>
          <a:off x="774700" y="2009775"/>
          <a:ext cx="73533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0" name="Equation" r:id="rId4" imgW="7353300" imgH="749300" progId="Equation.DSMT4">
                  <p:embed/>
                </p:oleObj>
              </mc:Choice>
              <mc:Fallback>
                <p:oleObj name="Equation" r:id="rId4" imgW="7353300" imgH="749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4700" y="2009775"/>
                        <a:ext cx="735330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2947659"/>
            <a:ext cx="7909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order to satisfy the initial condition </a:t>
            </a:r>
            <a:r>
              <a:rPr lang="en-US" sz="2400" b="1" dirty="0" smtClean="0"/>
              <a:t>v</a:t>
            </a:r>
            <a:r>
              <a:rPr lang="en-US" sz="2400" dirty="0" smtClean="0"/>
              <a:t>(</a:t>
            </a:r>
            <a:r>
              <a:rPr lang="en-US" sz="2400" i="1" dirty="0" smtClean="0"/>
              <a:t>τ</a:t>
            </a:r>
            <a:r>
              <a:rPr lang="en-US" sz="2400" baseline="-25000" dirty="0"/>
              <a:t>0</a:t>
            </a:r>
            <a:r>
              <a:rPr lang="en-US" sz="2400" dirty="0" smtClean="0"/>
              <a:t>) = </a:t>
            </a:r>
            <a:r>
              <a:rPr lang="en-US" sz="2400" i="1" dirty="0" smtClean="0"/>
              <a:t>q</a:t>
            </a:r>
            <a:r>
              <a:rPr lang="en-US" sz="2400" baseline="-25000" dirty="0" smtClean="0"/>
              <a:t>0</a:t>
            </a:r>
            <a:r>
              <a:rPr lang="en-US" sz="2400" b="1" dirty="0" smtClean="0"/>
              <a:t>e'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(</a:t>
            </a:r>
            <a:r>
              <a:rPr lang="en-US" sz="2400" i="1" dirty="0"/>
              <a:t>τ</a:t>
            </a:r>
            <a:r>
              <a:rPr lang="en-US" sz="2400" baseline="-25000" dirty="0"/>
              <a:t>0</a:t>
            </a:r>
            <a:r>
              <a:rPr lang="en-US" sz="2400" dirty="0"/>
              <a:t>).</a:t>
            </a:r>
            <a:endParaRPr lang="en-US" sz="2400" dirty="0" smtClean="0"/>
          </a:p>
          <a:p>
            <a:r>
              <a:rPr lang="en-US" sz="2400" dirty="0" smtClean="0"/>
              <a:t>The weight (contravariant component) of the wind is now </a:t>
            </a:r>
            <a:r>
              <a:rPr lang="en-US" sz="2400" i="1" dirty="0"/>
              <a:t>q</a:t>
            </a:r>
            <a:r>
              <a:rPr lang="en-US" sz="2400" baseline="-25000" dirty="0"/>
              <a:t>0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812800" y="3964949"/>
            <a:ext cx="76348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Define new orthonormal basis vectors </a:t>
            </a:r>
            <a:r>
              <a:rPr lang="en-US" sz="2400" b="1" dirty="0" smtClean="0"/>
              <a:t>t</a:t>
            </a:r>
            <a:r>
              <a:rPr lang="en-US" sz="2400" dirty="0" smtClean="0"/>
              <a:t>, </a:t>
            </a:r>
            <a:r>
              <a:rPr lang="en-US" sz="2400" b="1" dirty="0" smtClean="0"/>
              <a:t>n</a:t>
            </a:r>
            <a:r>
              <a:rPr lang="en-US" sz="2400" dirty="0" smtClean="0"/>
              <a:t>, </a:t>
            </a:r>
            <a:r>
              <a:rPr lang="en-US" sz="2400" b="1" dirty="0" smtClean="0"/>
              <a:t>b</a:t>
            </a:r>
            <a:r>
              <a:rPr lang="en-US" sz="2400" dirty="0" smtClean="0"/>
              <a:t> in streamwise,</a:t>
            </a:r>
          </a:p>
          <a:p>
            <a:r>
              <a:rPr lang="en-US" sz="2400" dirty="0" smtClean="0"/>
              <a:t>transverse, and binormal (normal to </a:t>
            </a:r>
            <a:r>
              <a:rPr lang="en-US" sz="2400" i="1" dirty="0" smtClean="0"/>
              <a:t>Z</a:t>
            </a:r>
            <a:r>
              <a:rPr lang="en-US" sz="2400" dirty="0" smtClean="0"/>
              <a:t>-surface) directions.</a:t>
            </a:r>
          </a:p>
          <a:p>
            <a:r>
              <a:rPr lang="en-US" sz="2400" dirty="0" smtClean="0"/>
              <a:t> </a:t>
            </a:r>
            <a:r>
              <a:rPr lang="en-US" sz="2400" b="1" dirty="0" smtClean="0"/>
              <a:t>v</a:t>
            </a:r>
            <a:r>
              <a:rPr lang="en-US" sz="2400" dirty="0" smtClean="0"/>
              <a:t> = </a:t>
            </a:r>
            <a:r>
              <a:rPr lang="en-US" sz="2400" i="1" dirty="0" smtClean="0"/>
              <a:t>q</a:t>
            </a:r>
            <a:r>
              <a:rPr lang="en-US" sz="2400" b="1" dirty="0" smtClean="0"/>
              <a:t>t</a:t>
            </a:r>
            <a:r>
              <a:rPr lang="en-US" sz="2400" dirty="0" smtClean="0"/>
              <a:t>, </a:t>
            </a:r>
            <a:r>
              <a:rPr lang="en-US" sz="2400" i="1" dirty="0" smtClean="0"/>
              <a:t>q</a:t>
            </a:r>
            <a:r>
              <a:rPr lang="en-US" sz="2400" dirty="0" smtClean="0"/>
              <a:t> wind speed.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4020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vortexZ.ncl.000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20" name="Picture 19" descr="vortexZ.ncl.000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86779" y="5377934"/>
            <a:ext cx="818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8.4 km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6900" y="1453634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decreases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02500" y="837684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(~ conserved)</a:t>
            </a:r>
          </a:p>
          <a:p>
            <a:r>
              <a:rPr lang="en-US" dirty="0" smtClean="0"/>
              <a:t>Filled contours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45300" y="558284"/>
            <a:ext cx="2075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Angular momentum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00868" y="147161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Solid contours Stokes streamfunction </a:t>
            </a:r>
            <a:r>
              <a:rPr lang="en-US" i="1" dirty="0"/>
              <a:t>Ψ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419600" y="5384800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5.3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600" y="5384800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4.1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46900" y="5719802"/>
            <a:ext cx="214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u</a:t>
            </a:r>
            <a:r>
              <a:rPr lang="en-US" dirty="0" smtClean="0"/>
              <a:t>,v,</a:t>
            </a:r>
            <a:r>
              <a:rPr lang="en-US" i="1" dirty="0" smtClean="0"/>
              <a:t>w</a:t>
            </a:r>
            <a:r>
              <a:rPr lang="en-US" dirty="0" smtClean="0"/>
              <a:t> in m/s, p in mb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87800" y="5168900"/>
            <a:ext cx="66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u -11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3505" y="2654300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-14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9300" y="2717800"/>
            <a:ext cx="583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w34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P-4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204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DJ08 </a:t>
            </a:r>
            <a:r>
              <a:rPr lang="en-US" dirty="0"/>
              <a:t>closed domain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13000" y="335002"/>
            <a:ext cx="1882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Rain dropped 0&lt; t&lt;4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30730" y="2855099"/>
            <a:ext cx="522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v23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43700" y="6070600"/>
            <a:ext cx="241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slip </a:t>
            </a:r>
            <a:r>
              <a:rPr lang="en-US" i="1" dirty="0" smtClean="0"/>
              <a:t>v</a:t>
            </a:r>
            <a:r>
              <a:rPr lang="en-US" dirty="0" smtClean="0"/>
              <a:t>, no stress </a:t>
            </a:r>
            <a:r>
              <a:rPr lang="en-US" i="1" dirty="0" smtClean="0"/>
              <a:t>u</a:t>
            </a:r>
            <a:r>
              <a:rPr lang="en-US" dirty="0" smtClean="0"/>
              <a:t>, </a:t>
            </a:r>
            <a:r>
              <a:rPr lang="en-US" i="1" dirty="0" smtClean="0"/>
              <a:t>w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238250" y="396617"/>
            <a:ext cx="760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12 km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5875" y="6197600"/>
            <a:ext cx="5017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red contours are extra </a:t>
            </a:r>
            <a:r>
              <a:rPr lang="en-US" i="1">
                <a:solidFill>
                  <a:srgbClr val="FF0000"/>
                </a:solidFill>
              </a:rPr>
              <a:t>ψ</a:t>
            </a:r>
            <a:r>
              <a:rPr lang="en-US">
                <a:solidFill>
                  <a:srgbClr val="FF0000"/>
                </a:solidFill>
              </a:rPr>
              <a:t> contours (.001, .002, .003)</a:t>
            </a:r>
          </a:p>
          <a:p>
            <a:r>
              <a:rPr lang="en-US">
                <a:solidFill>
                  <a:srgbClr val="0000FF"/>
                </a:solidFill>
              </a:rPr>
              <a:t>static dots mark initial</a:t>
            </a:r>
            <a:r>
              <a:rPr lang="en-US">
                <a:solidFill>
                  <a:srgbClr val="FF0000"/>
                </a:solidFill>
              </a:rPr>
              <a:t> .001 </a:t>
            </a:r>
            <a:r>
              <a:rPr lang="en-US">
                <a:solidFill>
                  <a:srgbClr val="0000FF"/>
                </a:solidFill>
              </a:rPr>
              <a:t>&amp;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/>
              <a:t>.004</a:t>
            </a:r>
            <a:r>
              <a:rPr lang="en-US">
                <a:solidFill>
                  <a:srgbClr val="FF0000"/>
                </a:solidFill>
              </a:rPr>
              <a:t>  </a:t>
            </a:r>
            <a:r>
              <a:rPr lang="en-US" i="1">
                <a:solidFill>
                  <a:srgbClr val="0000FF"/>
                </a:solidFill>
              </a:rPr>
              <a:t>ψ</a:t>
            </a:r>
            <a:r>
              <a:rPr lang="en-US">
                <a:solidFill>
                  <a:srgbClr val="0000FF"/>
                </a:solidFill>
              </a:rPr>
              <a:t> contours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250" y="1453634"/>
            <a:ext cx="15082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Rain dashed </a:t>
            </a:r>
          </a:p>
          <a:p>
            <a:r>
              <a:rPr lang="en-US"/>
              <a:t>contours</a:t>
            </a:r>
          </a:p>
          <a:p>
            <a:r>
              <a:rPr lang="en-US"/>
              <a:t>1.5, 3.5 g/kg</a:t>
            </a:r>
          </a:p>
          <a:p>
            <a:r>
              <a:rPr lang="en-US"/>
              <a:t>Fall at 8 m/s</a:t>
            </a:r>
          </a:p>
          <a:p>
            <a:r>
              <a:rPr lang="en-US"/>
              <a:t>through initial</a:t>
            </a:r>
          </a:p>
          <a:p>
            <a:r>
              <a:rPr lang="en-US"/>
              <a:t>mid-level</a:t>
            </a:r>
          </a:p>
          <a:p>
            <a:r>
              <a:rPr lang="en-US"/>
              <a:t>mesocyclone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250" y="5671403"/>
            <a:ext cx="2318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Ψ</a:t>
            </a:r>
            <a:r>
              <a:rPr lang="en-US" dirty="0"/>
              <a:t>&gt;0, </a:t>
            </a:r>
            <a:r>
              <a:rPr lang="en-US" i="1" dirty="0"/>
              <a:t>M</a:t>
            </a:r>
            <a:r>
              <a:rPr lang="en-US" dirty="0"/>
              <a:t>&gt;0</a:t>
            </a:r>
          </a:p>
          <a:p>
            <a:r>
              <a:rPr lang="en-US" i="1" dirty="0"/>
              <a:t>Ψ</a:t>
            </a:r>
            <a:r>
              <a:rPr lang="en-US" dirty="0"/>
              <a:t>=</a:t>
            </a:r>
            <a:r>
              <a:rPr lang="en-US" i="1" dirty="0"/>
              <a:t>M</a:t>
            </a:r>
            <a:r>
              <a:rPr lang="en-US" dirty="0"/>
              <a:t>=0 on boundaries </a:t>
            </a:r>
          </a:p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326756" y="2349500"/>
            <a:ext cx="17859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M is also stream-</a:t>
            </a:r>
          </a:p>
          <a:p>
            <a:pPr algn="ctr"/>
            <a:r>
              <a:rPr lang="en-US"/>
              <a:t>function for</a:t>
            </a:r>
          </a:p>
          <a:p>
            <a:pPr algn="ctr"/>
            <a:r>
              <a:rPr lang="en-US"/>
              <a:t>vorticity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02500" y="4048125"/>
            <a:ext cx="1848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Initially </a:t>
            </a:r>
            <a:r>
              <a:rPr lang="en-US" i="1"/>
              <a:t>M</a:t>
            </a:r>
            <a:r>
              <a:rPr lang="en-US"/>
              <a:t> &amp; </a:t>
            </a:r>
            <a:r>
              <a:rPr lang="en-US" i="1" dirty="0"/>
              <a:t>Ψ</a:t>
            </a:r>
            <a:endParaRPr lang="en-US" dirty="0"/>
          </a:p>
          <a:p>
            <a:r>
              <a:rPr lang="en-US" dirty="0"/>
              <a:t>contours coincide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9637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75" y="361950"/>
            <a:ext cx="8229600" cy="6115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Transverse &amp; streamwise vorticity in steady isentropic flow</a:t>
            </a: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2315963"/>
              </p:ext>
            </p:extLst>
          </p:nvPr>
        </p:nvGraphicFramePr>
        <p:xfrm>
          <a:off x="1127125" y="927100"/>
          <a:ext cx="6604000" cy="279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9" name="Equation" r:id="rId3" imgW="6604000" imgH="2794000" progId="Equation.DSMT4">
                  <p:embed/>
                </p:oleObj>
              </mc:Choice>
              <mc:Fallback>
                <p:oleObj name="Equation" r:id="rId3" imgW="6604000" imgH="279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7125" y="927100"/>
                        <a:ext cx="6604000" cy="279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6075" y="38100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where </a:t>
            </a:r>
            <a:r>
              <a:rPr lang="en-US" sz="2400" i="1" dirty="0" smtClean="0"/>
              <a:t>R</a:t>
            </a:r>
            <a:r>
              <a:rPr lang="en-US" sz="2400" dirty="0" smtClean="0"/>
              <a:t> = ratio of environmental to current streamline spacing,</a:t>
            </a:r>
          </a:p>
          <a:p>
            <a:r>
              <a:rPr lang="en-US" sz="2400" i="1" dirty="0"/>
              <a:t>S</a:t>
            </a:r>
            <a:r>
              <a:rPr lang="en-US" sz="2400" dirty="0"/>
              <a:t>(</a:t>
            </a:r>
            <a:r>
              <a:rPr lang="en-US" sz="2400" i="1" dirty="0"/>
              <a:t>Z</a:t>
            </a:r>
            <a:r>
              <a:rPr lang="en-US" sz="2400" dirty="0"/>
              <a:t>) is entropy, </a:t>
            </a:r>
            <a:r>
              <a:rPr lang="en-US" sz="2400" i="1" dirty="0"/>
              <a:t>dS</a:t>
            </a:r>
            <a:r>
              <a:rPr lang="en-US" sz="2400" dirty="0"/>
              <a:t>/</a:t>
            </a:r>
            <a:r>
              <a:rPr lang="en-US" sz="2400" i="1" dirty="0"/>
              <a:t>dZ </a:t>
            </a:r>
            <a:r>
              <a:rPr lang="en-US" sz="2400" dirty="0"/>
              <a:t>(&lt; 0) is the environmental stratification,</a:t>
            </a:r>
          </a:p>
          <a:p>
            <a:r>
              <a:rPr lang="en-US" sz="2400" i="1" dirty="0" smtClean="0"/>
              <a:t>dZ</a:t>
            </a:r>
            <a:r>
              <a:rPr lang="en-US" sz="2400" dirty="0" smtClean="0"/>
              <a:t>/</a:t>
            </a:r>
            <a:r>
              <a:rPr lang="en-US" sz="2400" i="1" dirty="0" smtClean="0"/>
              <a:t>db</a:t>
            </a:r>
            <a:r>
              <a:rPr lang="en-US" sz="2400" dirty="0" smtClean="0"/>
              <a:t> = </a:t>
            </a:r>
            <a:r>
              <a:rPr lang="en-US" sz="2400" dirty="0"/>
              <a:t>ratio of environmental to current </a:t>
            </a:r>
            <a:r>
              <a:rPr lang="en-US" sz="2400" dirty="0" smtClean="0"/>
              <a:t>spacing of </a:t>
            </a:r>
            <a:r>
              <a:rPr lang="en-US" sz="2400" i="1" dirty="0" smtClean="0"/>
              <a:t>Z</a:t>
            </a:r>
            <a:r>
              <a:rPr lang="en-US" sz="2400" dirty="0" smtClean="0"/>
              <a:t>-surfaces,</a:t>
            </a:r>
          </a:p>
          <a:p>
            <a:r>
              <a:rPr lang="en-US" sz="2400" i="1" dirty="0" smtClean="0"/>
              <a:t>ϕ</a:t>
            </a:r>
            <a:r>
              <a:rPr lang="en-US" sz="2400" dirty="0" smtClean="0"/>
              <a:t> is angle between </a:t>
            </a:r>
            <a:r>
              <a:rPr lang="en-US" sz="2400" b="1" dirty="0" smtClean="0"/>
              <a:t>e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and </a:t>
            </a:r>
            <a:r>
              <a:rPr lang="en-US" sz="2400" b="1" dirty="0" smtClean="0"/>
              <a:t>e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(or </a:t>
            </a:r>
            <a:r>
              <a:rPr lang="en-US" sz="2400" b="1" dirty="0" smtClean="0"/>
              <a:t>t</a:t>
            </a:r>
            <a:r>
              <a:rPr lang="en-US" sz="2400" dirty="0" smtClean="0"/>
              <a:t>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3077" y="5381625"/>
            <a:ext cx="865844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Term A is stretched environmental streamwise vorticity</a:t>
            </a:r>
          </a:p>
          <a:p>
            <a:r>
              <a:rPr lang="en-US" sz="2400" dirty="0"/>
              <a:t>Term B is time integral of streamwise baroclinic vorticity generation</a:t>
            </a:r>
          </a:p>
          <a:p>
            <a:r>
              <a:rPr lang="en-US" sz="2400" dirty="0" smtClean="0"/>
              <a:t>Term C is river-</a:t>
            </a:r>
            <a:r>
              <a:rPr lang="en-US" sz="2400" smtClean="0"/>
              <a:t>bend effect </a:t>
            </a:r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072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9750" y="183862"/>
            <a:ext cx="34900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RIVER BEND EFFECT</a:t>
            </a:r>
            <a:endParaRPr lang="en-US" sz="3200" dirty="0"/>
          </a:p>
        </p:txBody>
      </p:sp>
      <p:pic>
        <p:nvPicPr>
          <p:cNvPr id="4" name="Picture 3" descr="RiverBendDia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76" y="955675"/>
            <a:ext cx="3688666" cy="2854325"/>
          </a:xfrm>
          <a:prstGeom prst="rect">
            <a:avLst/>
          </a:prstGeom>
        </p:spPr>
      </p:pic>
      <p:pic>
        <p:nvPicPr>
          <p:cNvPr id="7" name="Picture 6" descr="RiverBendSchematic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6" y="930275"/>
            <a:ext cx="4137025" cy="29128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32376" y="2476500"/>
            <a:ext cx="56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6750" y="619125"/>
            <a:ext cx="686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DJ+01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842126" y="493544"/>
            <a:ext cx="2127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Graf &amp; Blanckaert 2002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1" y="3952875"/>
            <a:ext cx="81273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 = </a:t>
            </a:r>
            <a:r>
              <a:rPr lang="en-US" sz="2400" b="1" dirty="0" smtClean="0"/>
              <a:t>e'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is along streamline,</a:t>
            </a:r>
            <a:r>
              <a:rPr lang="en-US" sz="2400" dirty="0"/>
              <a:t> </a:t>
            </a:r>
            <a:r>
              <a:rPr lang="en-US" sz="2400" dirty="0" smtClean="0"/>
              <a:t>DC= </a:t>
            </a:r>
            <a:r>
              <a:rPr lang="en-US" sz="2400" b="1" dirty="0" smtClean="0"/>
              <a:t>e'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is left normal initially. Flow speed increases with height.  Vorticity upstream is transverse. The </a:t>
            </a:r>
            <a:r>
              <a:rPr lang="en-US" sz="2400" dirty="0"/>
              <a:t>b</a:t>
            </a:r>
            <a:r>
              <a:rPr lang="en-US" sz="2400" dirty="0" smtClean="0"/>
              <a:t>inormal vorticity is zero so ABCD does not rotate as a solid body.  Instead anticyclonic (ac) shear curvature cancels cyclonic curvature vorticity &amp; </a:t>
            </a:r>
            <a:r>
              <a:rPr lang="en-US" sz="2400" b="1" dirty="0" smtClean="0"/>
              <a:t>e'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rotates towards </a:t>
            </a:r>
            <a:r>
              <a:rPr lang="en-US" sz="2400" b="1" dirty="0" smtClean="0"/>
              <a:t>e'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.  The faster (slower) fluid at top (bottom) moves outward (inward) due </a:t>
            </a:r>
            <a:r>
              <a:rPr lang="en-US" sz="2400" smtClean="0"/>
              <a:t>to excess centrifugal force (pressure</a:t>
            </a:r>
            <a:r>
              <a:rPr lang="en-US" sz="2400" dirty="0" smtClean="0"/>
              <a:t>-</a:t>
            </a:r>
            <a:r>
              <a:rPr lang="en-US" sz="2400" smtClean="0"/>
              <a:t>gradient force).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3371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llDiagramStreamwi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36" y="699051"/>
            <a:ext cx="4174368" cy="235046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20181" y="3270617"/>
            <a:ext cx="7811345" cy="1511381"/>
          </a:xfrm>
          <a:prstGeom prst="rect">
            <a:avLst/>
          </a:prstGeom>
          <a:noFill/>
          <a:ln w="12700" cmpd="sng">
            <a:solidFill>
              <a:srgbClr val="800000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Inflow parcels </a:t>
            </a:r>
            <a:r>
              <a:rPr lang="en-US" sz="2400" smtClean="0"/>
              <a:t>have lots of low-level 3D </a:t>
            </a:r>
            <a:r>
              <a:rPr lang="en-US" sz="2400" b="1" dirty="0" smtClean="0"/>
              <a:t>barotropic storm-relative streamwise vorticity</a:t>
            </a:r>
            <a:r>
              <a:rPr lang="en-US" sz="2400" dirty="0" smtClean="0"/>
              <a:t>. Amplified by streamwise stretching, they </a:t>
            </a:r>
            <a:r>
              <a:rPr lang="en-US" sz="2400" smtClean="0"/>
              <a:t>flow into </a:t>
            </a:r>
            <a:r>
              <a:rPr lang="en-US" sz="2400" dirty="0" smtClean="0"/>
              <a:t>the base of the storm updraft.  Result is updraft rotation &amp; low pressure at quite low levels.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4802" y="211728"/>
            <a:ext cx="473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VORTICITY FOR UPDRAFT ROTATION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20181" y="5057517"/>
            <a:ext cx="7811345" cy="1569660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Parcels in "streamwise vorticity current" along forward flank downdraft boundary </a:t>
            </a:r>
            <a:r>
              <a:rPr lang="en-US" sz="2400" b="1" dirty="0" smtClean="0"/>
              <a:t>get baroclinic streamwise vorticity</a:t>
            </a:r>
            <a:r>
              <a:rPr lang="en-US" sz="2400" dirty="0" smtClean="0"/>
              <a:t> owing to being in a transverse buoyancy gradient. Rotation locally enhanced where these parcels enter updraft.</a:t>
            </a:r>
            <a:endParaRPr lang="en-US" b="1" dirty="0">
              <a:ln w="12700" cmpd="sng">
                <a:solidFill>
                  <a:schemeClr val="tx1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599" y="2679763"/>
            <a:ext cx="63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DJ84</a:t>
            </a:r>
            <a:endParaRPr lang="en-US" dirty="0"/>
          </a:p>
        </p:txBody>
      </p:sp>
      <p:pic>
        <p:nvPicPr>
          <p:cNvPr id="10" name="Picture 9" descr="TailClou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36" y="437833"/>
            <a:ext cx="3910584" cy="26548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37500" y="2667000"/>
            <a:ext cx="94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Fujita59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858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0181" y="683201"/>
            <a:ext cx="7811345" cy="935266"/>
          </a:xfrm>
          <a:prstGeom prst="rect">
            <a:avLst/>
          </a:prstGeom>
          <a:noFill/>
          <a:ln w="12700" cmpd="sng">
            <a:solidFill>
              <a:srgbClr val="8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Parcel enters downdraft. Its front side is heavier than its rear.  Gets </a:t>
            </a:r>
            <a:r>
              <a:rPr lang="en-US" sz="2400" b="1" dirty="0" smtClean="0"/>
              <a:t>+ve transverse baroclinic vorticity.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12660" y="139631"/>
            <a:ext cx="4001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VORTICITY CLOSE </a:t>
            </a:r>
            <a:r>
              <a:rPr lang="en-US" sz="2400" dirty="0"/>
              <a:t>TO GROUND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0181" y="1847898"/>
            <a:ext cx="7811345" cy="461665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Mesocyclone's radial pressure-gradient turns parcel to </a:t>
            </a:r>
            <a:r>
              <a:rPr lang="en-US" sz="2400" b="1" dirty="0" smtClean="0"/>
              <a:t>left.</a:t>
            </a:r>
            <a:endParaRPr lang="en-US" b="1" dirty="0">
              <a:ln w="12700" cmpd="sng">
                <a:solidFill>
                  <a:schemeClr val="tx1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0181" y="2548547"/>
            <a:ext cx="7811345" cy="1200328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  left-turning flow (outside mesocyclone core), parcel gets </a:t>
            </a:r>
            <a:r>
              <a:rPr lang="en-US" sz="2400" b="1" dirty="0" smtClean="0"/>
              <a:t>3D streamwise vorticity</a:t>
            </a:r>
            <a:r>
              <a:rPr lang="en-US" sz="2400" dirty="0" smtClean="0"/>
              <a:t> from +ve transverse vorticity through </a:t>
            </a:r>
            <a:r>
              <a:rPr lang="en-US" sz="2400" b="1" dirty="0" smtClean="0"/>
              <a:t>river-bend</a:t>
            </a:r>
            <a:r>
              <a:rPr lang="en-US" sz="2400" dirty="0" smtClean="0"/>
              <a:t> effect.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20181" y="3973654"/>
            <a:ext cx="7811345" cy="1200328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As parcel exits left side of RFD &amp; flows towards updraft, </a:t>
            </a:r>
            <a:r>
              <a:rPr lang="en-US" sz="2400" dirty="0"/>
              <a:t>i</a:t>
            </a:r>
            <a:r>
              <a:rPr lang="en-US" sz="2400" dirty="0" smtClean="0"/>
              <a:t>ts 3D streamwise vorticity grows due to </a:t>
            </a:r>
            <a:r>
              <a:rPr lang="en-US" sz="2400" b="1" dirty="0" smtClean="0"/>
              <a:t>streamwise stretching</a:t>
            </a:r>
            <a:r>
              <a:rPr lang="en-US" sz="2400" dirty="0" smtClean="0"/>
              <a:t> (&amp; by continuity isentrope packing &amp; streamline confluence).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453" y="5383158"/>
            <a:ext cx="7717073" cy="1200328"/>
          </a:xfrm>
          <a:prstGeom prst="rect">
            <a:avLst/>
          </a:prstGeom>
          <a:noFill/>
          <a:ln w="12700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Vortex suction lifts cool parcel into updraft. </a:t>
            </a:r>
            <a:r>
              <a:rPr lang="en-US" sz="2400" dirty="0"/>
              <a:t>U</a:t>
            </a:r>
            <a:r>
              <a:rPr lang="en-US" sz="2400" dirty="0" smtClean="0"/>
              <a:t>pward tilting &amp; vertical stretching of its 3D streamwise vorticity maintains </a:t>
            </a:r>
            <a:r>
              <a:rPr lang="en-US" sz="2400" b="1" dirty="0" smtClean="0"/>
              <a:t>tornado</a:t>
            </a:r>
            <a:r>
              <a:rPr lang="en-US" sz="240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050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294156"/>
            <a:ext cx="8432800" cy="6436844"/>
          </a:xfrm>
        </p:spPr>
        <p:txBody>
          <a:bodyPr>
            <a:normAutofit/>
          </a:bodyPr>
          <a:lstStyle/>
          <a:p>
            <a:r>
              <a:rPr lang="en-GB" sz="2400" b="1" dirty="0" smtClean="0"/>
              <a:t>SUMMARY OF </a:t>
            </a:r>
            <a:r>
              <a:rPr lang="en-GB" sz="2400" b="1" smtClean="0"/>
              <a:t>VORTICITY</a:t>
            </a:r>
            <a:r>
              <a:rPr lang="en-GB" sz="2400" b="1" dirty="0" smtClean="0"/>
              <a:t> DIAGNOSTICS:</a:t>
            </a:r>
          </a:p>
          <a:p>
            <a:r>
              <a:rPr lang="en-GB" sz="2400" dirty="0" smtClean="0"/>
              <a:t>The strings (covariant </a:t>
            </a:r>
            <a:r>
              <a:rPr lang="en-GB" sz="2400" dirty="0"/>
              <a:t>basis </a:t>
            </a:r>
            <a:r>
              <a:rPr lang="en-GB" sz="2400" dirty="0" smtClean="0"/>
              <a:t>vectors) </a:t>
            </a:r>
            <a:r>
              <a:rPr lang="en-GB" sz="2400" b="1" dirty="0"/>
              <a:t>e'</a:t>
            </a:r>
            <a:r>
              <a:rPr lang="en-GB" sz="2400" baseline="-25000" dirty="0"/>
              <a:t>1</a:t>
            </a:r>
            <a:r>
              <a:rPr lang="en-GB" sz="2400" dirty="0"/>
              <a:t>, </a:t>
            </a:r>
            <a:r>
              <a:rPr lang="en-GB" sz="2400" b="1" dirty="0"/>
              <a:t>e'</a:t>
            </a:r>
            <a:r>
              <a:rPr lang="en-GB" sz="2400" baseline="-25000" dirty="0"/>
              <a:t>2</a:t>
            </a:r>
            <a:r>
              <a:rPr lang="en-GB" sz="2400" b="1" dirty="0"/>
              <a:t>,</a:t>
            </a:r>
            <a:r>
              <a:rPr lang="en-GB" sz="2400" dirty="0"/>
              <a:t> and</a:t>
            </a:r>
            <a:r>
              <a:rPr lang="en-GB" sz="2400" b="1" dirty="0"/>
              <a:t> e</a:t>
            </a:r>
            <a:r>
              <a:rPr lang="en-GB" sz="2400" baseline="-25000" dirty="0"/>
              <a:t>3</a:t>
            </a:r>
            <a:r>
              <a:rPr lang="en-GB" sz="2400" dirty="0"/>
              <a:t> are material line elements attached to each parcel</a:t>
            </a:r>
            <a:r>
              <a:rPr lang="en-GB" sz="2400" dirty="0" smtClean="0"/>
              <a:t>.</a:t>
            </a:r>
          </a:p>
          <a:p>
            <a:r>
              <a:rPr lang="en-GB" sz="2400" dirty="0"/>
              <a:t>Initially they </a:t>
            </a:r>
            <a:r>
              <a:rPr lang="en-GB" sz="2400" dirty="0" smtClean="0"/>
              <a:t>are orthonormal. </a:t>
            </a:r>
            <a:r>
              <a:rPr lang="en-GB" sz="2400" i="1" dirty="0" smtClean="0"/>
              <a:t>In a horizontally homogeneous environment</a:t>
            </a:r>
            <a:r>
              <a:rPr lang="en-GB" sz="2400" dirty="0" smtClean="0"/>
              <a:t> </a:t>
            </a:r>
            <a:r>
              <a:rPr lang="en-GB" sz="2400" b="1" dirty="0" smtClean="0"/>
              <a:t>e'</a:t>
            </a:r>
            <a:r>
              <a:rPr lang="en-GB" sz="2400" baseline="-25000" dirty="0" smtClean="0"/>
              <a:t>1</a:t>
            </a:r>
            <a:r>
              <a:rPr lang="en-GB" sz="2400" dirty="0" smtClean="0"/>
              <a:t>&amp;</a:t>
            </a:r>
            <a:r>
              <a:rPr lang="en-GB" sz="2400" b="1" dirty="0" smtClean="0"/>
              <a:t>e'</a:t>
            </a:r>
            <a:r>
              <a:rPr lang="en-GB" sz="2400" baseline="-25000" dirty="0" smtClean="0"/>
              <a:t>2 </a:t>
            </a:r>
            <a:r>
              <a:rPr lang="en-GB" sz="2400" dirty="0" smtClean="0"/>
              <a:t>are parallel &amp; left </a:t>
            </a:r>
            <a:r>
              <a:rPr lang="en-GB" sz="2400" dirty="0"/>
              <a:t>normal to the storm-relative </a:t>
            </a:r>
            <a:r>
              <a:rPr lang="en-GB" sz="2400" dirty="0" smtClean="0"/>
              <a:t>environmental wind, </a:t>
            </a:r>
            <a:r>
              <a:rPr lang="en-GB" sz="2400" b="1" dirty="0" smtClean="0"/>
              <a:t>e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 is upward. </a:t>
            </a:r>
          </a:p>
          <a:p>
            <a:r>
              <a:rPr lang="en-GB" sz="2400" dirty="0"/>
              <a:t>The initially level </a:t>
            </a:r>
            <a:r>
              <a:rPr lang="en-GB" sz="2400" i="1" dirty="0" smtClean="0"/>
              <a:t>Z</a:t>
            </a:r>
            <a:r>
              <a:rPr lang="en-GB" sz="2400" dirty="0" smtClean="0"/>
              <a:t>-surfaces are </a:t>
            </a:r>
            <a:r>
              <a:rPr lang="en-GB" sz="2400" dirty="0"/>
              <a:t>material </a:t>
            </a:r>
            <a:r>
              <a:rPr lang="en-GB" sz="2400" dirty="0" smtClean="0"/>
              <a:t>surfaces, </a:t>
            </a:r>
            <a:r>
              <a:rPr lang="en-GB" sz="2400" dirty="0"/>
              <a:t>within which initially streamwise and crosswise </a:t>
            </a:r>
            <a:r>
              <a:rPr lang="en-GB" sz="2400" dirty="0" smtClean="0"/>
              <a:t>unit material </a:t>
            </a:r>
            <a:r>
              <a:rPr lang="en-GB" sz="2400" dirty="0"/>
              <a:t>lines </a:t>
            </a:r>
            <a:r>
              <a:rPr lang="en-GB" sz="2400" b="1" dirty="0" smtClean="0"/>
              <a:t>e'</a:t>
            </a:r>
            <a:r>
              <a:rPr lang="en-GB" sz="2400" baseline="-25000" dirty="0" smtClean="0"/>
              <a:t>1</a:t>
            </a:r>
            <a:r>
              <a:rPr lang="en-GB" sz="2400" dirty="0" smtClean="0"/>
              <a:t>&amp;</a:t>
            </a:r>
            <a:r>
              <a:rPr lang="en-GB" sz="2400" baseline="-25000" dirty="0" smtClean="0"/>
              <a:t> </a:t>
            </a:r>
            <a:r>
              <a:rPr lang="en-GB" sz="2400" b="1" dirty="0"/>
              <a:t>e'</a:t>
            </a:r>
            <a:r>
              <a:rPr lang="en-GB" sz="2400" baseline="-25000" dirty="0"/>
              <a:t>2 </a:t>
            </a:r>
            <a:r>
              <a:rPr lang="en-GB" sz="2400" dirty="0" smtClean="0"/>
              <a:t>are </a:t>
            </a:r>
            <a:r>
              <a:rPr lang="en-GB" sz="2400" dirty="0"/>
              <a:t>reoriented and stretched or diminished</a:t>
            </a:r>
            <a:r>
              <a:rPr lang="en-GB" sz="2400" dirty="0" smtClean="0"/>
              <a:t>.</a:t>
            </a:r>
          </a:p>
          <a:p>
            <a:r>
              <a:rPr lang="en-GB" sz="2400" smtClean="0"/>
              <a:t>Barotropic</a:t>
            </a:r>
            <a:r>
              <a:rPr lang="en-GB" sz="2400" dirty="0" smtClean="0"/>
              <a:t>-vorticity weights are static (initial streamwise &amp; crosswise vorticity). </a:t>
            </a:r>
            <a:r>
              <a:rPr lang="en-GB" sz="2400" smtClean="0"/>
              <a:t>Baroclinic</a:t>
            </a:r>
            <a:r>
              <a:rPr lang="en-GB" sz="2400" dirty="0"/>
              <a:t>-</a:t>
            </a:r>
            <a:r>
              <a:rPr lang="en-GB" sz="2400" dirty="0" smtClean="0"/>
              <a:t>vorticity weights grow.  </a:t>
            </a:r>
          </a:p>
          <a:p>
            <a:r>
              <a:rPr lang="en-GB" sz="2400" dirty="0" smtClean="0"/>
              <a:t>The strings propagate </a:t>
            </a:r>
            <a:r>
              <a:rPr lang="en-GB" sz="2400" dirty="0"/>
              <a:t>a parcel’s </a:t>
            </a:r>
            <a:r>
              <a:rPr lang="en-GB" sz="2400" dirty="0" smtClean="0"/>
              <a:t>vorticity </a:t>
            </a:r>
            <a:r>
              <a:rPr lang="en-GB" sz="2400" dirty="0"/>
              <a:t>through time by factoring in the “frozen field” </a:t>
            </a:r>
            <a:r>
              <a:rPr lang="en-GB" sz="2400" dirty="0" smtClean="0"/>
              <a:t>effect.</a:t>
            </a:r>
          </a:p>
          <a:p>
            <a:r>
              <a:rPr lang="en-GB" sz="2400" dirty="0" smtClean="0"/>
              <a:t>‘River</a:t>
            </a:r>
            <a:r>
              <a:rPr lang="en-GB" sz="2400" dirty="0"/>
              <a:t>-bend’ effect </a:t>
            </a:r>
            <a:r>
              <a:rPr lang="en-GB" sz="2400" dirty="0" smtClean="0"/>
              <a:t>is due </a:t>
            </a:r>
            <a:r>
              <a:rPr lang="en-GB" sz="2400" smtClean="0"/>
              <a:t>to </a:t>
            </a:r>
            <a:r>
              <a:rPr lang="en-GB" sz="2400" b="1" smtClean="0"/>
              <a:t>e'</a:t>
            </a:r>
            <a:r>
              <a:rPr lang="en-GB" sz="2400" baseline="-25000" smtClean="0"/>
              <a:t>2</a:t>
            </a:r>
            <a:r>
              <a:rPr lang="en-GB" sz="2400"/>
              <a:t> rotating towards </a:t>
            </a:r>
            <a:r>
              <a:rPr lang="en-GB" sz="2400" b="1" smtClean="0"/>
              <a:t>e'</a:t>
            </a:r>
            <a:r>
              <a:rPr lang="en-GB" sz="2400" baseline="-25000" smtClean="0"/>
              <a:t>1</a:t>
            </a:r>
            <a:r>
              <a:rPr lang="en-GB" sz="2400" smtClean="0"/>
              <a:t> in </a:t>
            </a:r>
            <a:r>
              <a:rPr lang="en-GB" sz="2400" dirty="0"/>
              <a:t>left-turning </a:t>
            </a:r>
            <a:r>
              <a:rPr lang="en-GB" sz="2400" dirty="0" smtClean="0"/>
              <a:t>flow &amp; producing </a:t>
            </a:r>
            <a:r>
              <a:rPr lang="en-GB" sz="2400" dirty="0"/>
              <a:t>3D streamwise vorticity from both barotropic </a:t>
            </a:r>
            <a:r>
              <a:rPr lang="en-GB" sz="2400" dirty="0" smtClean="0"/>
              <a:t>&amp; </a:t>
            </a:r>
            <a:r>
              <a:rPr lang="en-GB" sz="2400" dirty="0"/>
              <a:t>baroclinic transverse vorticity.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4075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50" y="682626"/>
            <a:ext cx="8578477" cy="5762624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Streamer drag upsets balanced (Beltrami) midlevel </a:t>
            </a:r>
            <a:r>
              <a:rPr lang="en-US" sz="2400" smtClean="0">
                <a:latin typeface="Times New Roman"/>
                <a:cs typeface="Times New Roman"/>
              </a:rPr>
              <a:t>mesocyclone,</a:t>
            </a:r>
            <a:r>
              <a:rPr lang="en-US" sz="2400" dirty="0" smtClean="0">
                <a:latin typeface="Times New Roman"/>
                <a:cs typeface="Times New Roman"/>
              </a:rPr>
              <a:t> enhances downdraft (ED). </a:t>
            </a:r>
            <a:r>
              <a:rPr lang="en-US" sz="2400" dirty="0">
                <a:latin typeface="Times New Roman"/>
                <a:cs typeface="Times New Roman"/>
              </a:rPr>
              <a:t>Tornado forms at </a:t>
            </a:r>
            <a:r>
              <a:rPr lang="en-US" sz="2400" i="1" dirty="0">
                <a:latin typeface="Times New Roman"/>
                <a:cs typeface="Times New Roman"/>
              </a:rPr>
              <a:t>t</a:t>
            </a:r>
            <a:r>
              <a:rPr lang="en-US" sz="2400" dirty="0">
                <a:latin typeface="Times New Roman"/>
                <a:cs typeface="Times New Roman"/>
              </a:rPr>
              <a:t> = 5.4 (~30 min).</a:t>
            </a:r>
          </a:p>
          <a:p>
            <a:r>
              <a:rPr lang="en-US" sz="2400" i="1" dirty="0">
                <a:latin typeface="Times New Roman"/>
                <a:cs typeface="Times New Roman"/>
              </a:rPr>
              <a:t>M</a:t>
            </a:r>
            <a:r>
              <a:rPr lang="en-US" sz="2400" dirty="0">
                <a:latin typeface="Times New Roman"/>
                <a:cs typeface="Times New Roman"/>
              </a:rPr>
              <a:t> is quasi-conserved so nearly follows trajectories</a:t>
            </a:r>
          </a:p>
          <a:p>
            <a:r>
              <a:rPr lang="en-US" sz="2400" dirty="0">
                <a:latin typeface="Times New Roman"/>
                <a:cs typeface="Times New Roman"/>
              </a:rPr>
              <a:t>ED drags </a:t>
            </a:r>
            <a:r>
              <a:rPr lang="en-US" sz="2400" i="1" dirty="0">
                <a:latin typeface="Times New Roman"/>
                <a:cs typeface="Times New Roman"/>
              </a:rPr>
              <a:t>M</a:t>
            </a:r>
            <a:r>
              <a:rPr lang="en-US" sz="2400" dirty="0">
                <a:latin typeface="Times New Roman"/>
                <a:cs typeface="Times New Roman"/>
              </a:rPr>
              <a:t> across </a:t>
            </a:r>
            <a:r>
              <a:rPr lang="en-US" sz="2400" i="1" dirty="0">
                <a:latin typeface="Times New Roman"/>
                <a:cs typeface="Times New Roman"/>
              </a:rPr>
              <a:t>ψ</a:t>
            </a:r>
            <a:r>
              <a:rPr lang="en-US" sz="2400" dirty="0">
                <a:latin typeface="Times New Roman"/>
                <a:cs typeface="Times New Roman"/>
              </a:rPr>
              <a:t> lines toward lower </a:t>
            </a:r>
            <a:r>
              <a:rPr lang="en-US" sz="2400" i="1" dirty="0">
                <a:latin typeface="Times New Roman"/>
                <a:cs typeface="Times New Roman"/>
              </a:rPr>
              <a:t>ψ</a:t>
            </a:r>
            <a:r>
              <a:rPr lang="en-US" sz="2400" dirty="0">
                <a:latin typeface="Times New Roman"/>
                <a:cs typeface="Times New Roman"/>
              </a:rPr>
              <a:t>. Branch of ED outflow flows in toward axis, dragging </a:t>
            </a:r>
            <a:r>
              <a:rPr lang="en-US" sz="2400" i="1" dirty="0">
                <a:latin typeface="Times New Roman"/>
                <a:cs typeface="Times New Roman"/>
              </a:rPr>
              <a:t>M</a:t>
            </a:r>
            <a:r>
              <a:rPr lang="en-US" sz="2400" dirty="0">
                <a:latin typeface="Times New Roman"/>
                <a:cs typeface="Times New Roman"/>
              </a:rPr>
              <a:t> with it (M advection is +ve 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Low-level air with larger </a:t>
            </a:r>
            <a:r>
              <a:rPr lang="en-US" sz="2400" i="1" dirty="0" smtClean="0">
                <a:latin typeface="Times New Roman"/>
                <a:cs typeface="Times New Roman"/>
              </a:rPr>
              <a:t>M</a:t>
            </a:r>
            <a:r>
              <a:rPr lang="en-US" sz="2400" dirty="0" smtClean="0">
                <a:latin typeface="Times New Roman"/>
                <a:cs typeface="Times New Roman"/>
              </a:rPr>
              <a:t> is then drawn into updraft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Due to upward</a:t>
            </a:r>
            <a:r>
              <a:rPr lang="en-US" sz="2400" dirty="0">
                <a:latin typeface="Times New Roman"/>
                <a:cs typeface="Times New Roman"/>
                <a:sym typeface="Wingdings"/>
              </a:rPr>
              <a:t> </a:t>
            </a:r>
            <a:r>
              <a:rPr lang="en-US" sz="2400" i="1" dirty="0">
                <a:latin typeface="Times New Roman"/>
                <a:cs typeface="Times New Roman"/>
              </a:rPr>
              <a:t>M</a:t>
            </a:r>
            <a:r>
              <a:rPr lang="en-US" sz="2400" dirty="0" smtClean="0">
                <a:latin typeface="Times New Roman"/>
                <a:cs typeface="Times New Roman"/>
              </a:rPr>
              <a:t> advection, updraft rotates faster, </a:t>
            </a:r>
            <a:r>
              <a:rPr lang="en-US" sz="2400">
                <a:latin typeface="Times New Roman"/>
                <a:cs typeface="Times New Roman"/>
              </a:rPr>
              <a:t>pressure falls,</a:t>
            </a:r>
          </a:p>
          <a:p>
            <a:r>
              <a:rPr lang="en-US" sz="2400">
                <a:latin typeface="Times New Roman"/>
                <a:cs typeface="Times New Roman"/>
              </a:rPr>
              <a:t>&amp; vortex aloft  becomes more cyclostrophic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Owing to extra radial mass influx, </a:t>
            </a:r>
            <a:r>
              <a:rPr lang="en-US" sz="2400" i="1" dirty="0">
                <a:latin typeface="Times New Roman"/>
                <a:cs typeface="Times New Roman"/>
              </a:rPr>
              <a:t>ψ </a:t>
            </a:r>
            <a:r>
              <a:rPr lang="en-US" sz="2400" dirty="0">
                <a:latin typeface="Times New Roman"/>
                <a:cs typeface="Times New Roman"/>
              </a:rPr>
              <a:t>changes in corner region. But there is little change at 3 km (opposite to dynamic pipe).  Corner streamlines lines turn vertical from \</a:t>
            </a:r>
            <a:endParaRPr lang="en-US" sz="2400"/>
          </a:p>
          <a:p>
            <a:r>
              <a:rPr lang="en-US" sz="2400" dirty="0" smtClean="0">
                <a:latin typeface="Times New Roman"/>
                <a:cs typeface="Times New Roman"/>
              </a:rPr>
              <a:t>No slip boundary condition on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dirty="0" smtClean="0">
                <a:latin typeface="Times New Roman"/>
                <a:cs typeface="Times New Roman"/>
              </a:rPr>
              <a:t> turns flow further inward to very near axis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Causes tornado near ground with breakdown into vortex aloft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All rising air near ground </a:t>
            </a:r>
            <a:r>
              <a:rPr lang="en-US" sz="2400" dirty="0">
                <a:latin typeface="Times New Roman"/>
                <a:cs typeface="Times New Roman"/>
              </a:rPr>
              <a:t>is </a:t>
            </a:r>
            <a:r>
              <a:rPr lang="en-US" sz="2400" dirty="0" smtClean="0">
                <a:latin typeface="Times New Roman"/>
                <a:cs typeface="Times New Roman"/>
              </a:rPr>
              <a:t>in tornado's high-speed updraft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01"/>
            <a:ext cx="8229600" cy="222250"/>
          </a:xfrm>
        </p:spPr>
        <p:txBody>
          <a:bodyPr>
            <a:noAutofit/>
          </a:bodyPr>
          <a:lstStyle/>
          <a:p>
            <a:r>
              <a:rPr lang="en-US" sz="2400" b="1" u="sng" dirty="0" smtClean="0">
                <a:latin typeface="Times New Roman"/>
                <a:cs typeface="Times New Roman"/>
              </a:rPr>
              <a:t>What to look for in animation</a:t>
            </a:r>
            <a:endParaRPr lang="en-US" sz="2400" b="1" u="sng" dirty="0">
              <a:latin typeface="Times New Roman"/>
              <a:cs typeface="Times New Roman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774395"/>
              </p:ext>
            </p:extLst>
          </p:nvPr>
        </p:nvGraphicFramePr>
        <p:xfrm>
          <a:off x="4806950" y="5969000"/>
          <a:ext cx="1651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24" name="Equation" r:id="rId3" imgW="165100" imgH="279400" progId="Equation.DSMT4">
                  <p:embed/>
                </p:oleObj>
              </mc:Choice>
              <mc:Fallback>
                <p:oleObj name="Equation" r:id="rId3" imgW="1651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06950" y="5969000"/>
                        <a:ext cx="1651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8759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ortexZ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37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16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rtexZ.ncl.0000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15875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9300" y="-76200"/>
            <a:ext cx="96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(30 min)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71174" y="3511034"/>
            <a:ext cx="15891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Axial updraft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Wider core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~ </a:t>
            </a:r>
            <a:r>
              <a:rPr lang="en-US" smtClean="0">
                <a:solidFill>
                  <a:srgbClr val="FF0000"/>
                </a:solidFill>
              </a:rPr>
              <a:t>cyclostrophic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215427"/>
              </p:ext>
            </p:extLst>
          </p:nvPr>
        </p:nvGraphicFramePr>
        <p:xfrm>
          <a:off x="5422900" y="31115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" name="Equation" r:id="rId4" imgW="127000" imgH="190500" progId="Equation.DSMT4">
                  <p:embed/>
                </p:oleObj>
              </mc:Choice>
              <mc:Fallback>
                <p:oleObj name="Equation" r:id="rId4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22900" y="31115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31900" y="4844534"/>
            <a:ext cx="1252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Axial jet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Tornado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10069" y="4984234"/>
            <a:ext cx="93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Outflow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73500" y="4978400"/>
            <a:ext cx="622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Hook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32200" y="4497864"/>
            <a:ext cx="106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Clear slot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38500" y="5140246"/>
            <a:ext cx="503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ξ&lt;0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78200" y="4692134"/>
            <a:ext cx="4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ζ&lt;0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19400" y="4689396"/>
            <a:ext cx="4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ζ&gt;0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09675" y="4560927"/>
            <a:ext cx="1246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breakdown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7923" y="6228834"/>
            <a:ext cx="8574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Tornado is result of downward &amp; inward </a:t>
            </a:r>
            <a:r>
              <a:rPr lang="en-US" sz="2000" i="1"/>
              <a:t>M</a:t>
            </a:r>
            <a:r>
              <a:rPr lang="en-US" sz="2000"/>
              <a:t> transport in presence of ground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0250" y="904875"/>
            <a:ext cx="1729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Axial downdraft</a:t>
            </a:r>
          </a:p>
          <a:p>
            <a:pPr algn="ctr"/>
            <a:r>
              <a:rPr lang="en-US">
                <a:solidFill>
                  <a:srgbClr val="FF0000"/>
                </a:solidFill>
              </a:rPr>
              <a:t> imminent</a:t>
            </a:r>
          </a:p>
        </p:txBody>
      </p:sp>
    </p:spTree>
    <p:extLst>
      <p:ext uri="{BB962C8B-B14F-4D97-AF65-F5344CB8AC3E}">
        <p14:creationId xmlns:p14="http://schemas.microsoft.com/office/powerpoint/2010/main" val="2446571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erce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587625"/>
            <a:ext cx="3667870" cy="3968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4875" y="3603625"/>
            <a:ext cx="527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(3)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7426"/>
            <a:ext cx="8343153" cy="2314949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What's missing vorticity-wise in model</a:t>
            </a:r>
          </a:p>
          <a:p>
            <a:r>
              <a:rPr lang="en-US" sz="2400" dirty="0" smtClean="0"/>
              <a:t>(1) Tilting of environmental vorticity (implicit in initial state)</a:t>
            </a:r>
          </a:p>
          <a:p>
            <a:r>
              <a:rPr lang="en-US" sz="2400" dirty="0" smtClean="0"/>
              <a:t>(2) River bend effect (no reorientation of azimuthal vorticity)</a:t>
            </a:r>
          </a:p>
          <a:p>
            <a:r>
              <a:rPr lang="en-US" sz="2400" dirty="0" smtClean="0"/>
              <a:t>(3) </a:t>
            </a:r>
            <a:r>
              <a:rPr lang="en-US" sz="2400" smtClean="0"/>
              <a:t>Baroclinic</a:t>
            </a:r>
            <a:r>
              <a:rPr lang="en-US" sz="2400" dirty="0" smtClean="0"/>
              <a:t> generation of vorticity that can be tilted</a:t>
            </a:r>
          </a:p>
          <a:p>
            <a:r>
              <a:rPr lang="en-US" sz="2400" dirty="0" smtClean="0"/>
              <a:t> Part 2 discusses theory &amp; roles of above in tornadogenesis.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6875" y="6397625"/>
            <a:ext cx="101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Klemp87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95625" y="4873625"/>
            <a:ext cx="527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8203" y="4587875"/>
            <a:ext cx="527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(2)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2250" y="4254500"/>
            <a:ext cx="95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(3 </a:t>
            </a:r>
            <a:r>
              <a:rPr lang="en-US" dirty="0" smtClean="0">
                <a:solidFill>
                  <a:srgbClr val="FF0000"/>
                </a:solidFill>
              </a:rPr>
              <a:t>SVC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84750" y="6207125"/>
            <a:ext cx="3342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svc = streamwise vorticity current</a:t>
            </a:r>
          </a:p>
        </p:txBody>
      </p:sp>
    </p:spTree>
    <p:extLst>
      <p:ext uri="{BB962C8B-B14F-4D97-AF65-F5344CB8AC3E}">
        <p14:creationId xmlns:p14="http://schemas.microsoft.com/office/powerpoint/2010/main" val="206362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943"/>
            <a:ext cx="8229600" cy="561788"/>
          </a:xfrm>
        </p:spPr>
        <p:txBody>
          <a:bodyPr>
            <a:normAutofit/>
          </a:bodyPr>
          <a:lstStyle/>
          <a:p>
            <a:r>
              <a:rPr lang="en-US" sz="2800" b="1" u="sng" dirty="0" smtClean="0">
                <a:latin typeface="Times New Roman"/>
                <a:cs typeface="Times New Roman"/>
              </a:rPr>
              <a:t>But first single Doppler circulation (DJ &amp; Wood)</a:t>
            </a:r>
            <a:endParaRPr lang="en-US" sz="2800" b="1" u="sng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353" y="971176"/>
            <a:ext cx="8343153" cy="5862918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Circulation                is 2π angular momentum for axisymmetry</a:t>
            </a:r>
            <a:r>
              <a:rPr lang="en-US" sz="2400" dirty="0" smtClean="0"/>
              <a:t>.</a:t>
            </a:r>
          </a:p>
          <a:p>
            <a:r>
              <a:rPr lang="en-US" sz="2600" dirty="0" smtClean="0"/>
              <a:t>In constant-elevation surfaces, computed Dopper circulation around &amp; mean convergence in fixed </a:t>
            </a:r>
            <a:r>
              <a:rPr lang="en-US" sz="2600" dirty="0"/>
              <a:t>circles </a:t>
            </a:r>
            <a:r>
              <a:rPr lang="en-US" sz="2600" i="1" dirty="0" smtClean="0"/>
              <a:t>C</a:t>
            </a:r>
            <a:r>
              <a:rPr lang="en-US" sz="2600" dirty="0" smtClean="0"/>
              <a:t> (1 to 2.8 km radii) centered </a:t>
            </a:r>
            <a:r>
              <a:rPr lang="en-US" sz="2600" dirty="0"/>
              <a:t>on vortices </a:t>
            </a:r>
            <a:r>
              <a:rPr lang="en-US" sz="2600" dirty="0" smtClean="0"/>
              <a:t>for </a:t>
            </a:r>
            <a:r>
              <a:rPr lang="en-US" sz="2600" dirty="0"/>
              <a:t>tornado </a:t>
            </a:r>
            <a:r>
              <a:rPr lang="en-US" sz="2600" dirty="0" smtClean="0"/>
              <a:t>warning tool. </a:t>
            </a:r>
          </a:p>
          <a:p>
            <a:r>
              <a:rPr lang="en-US" sz="2600" dirty="0" smtClean="0"/>
              <a:t>Because </a:t>
            </a:r>
            <a:r>
              <a:rPr lang="en-US" sz="2600" dirty="0"/>
              <a:t>of unobserved </a:t>
            </a:r>
            <a:r>
              <a:rPr lang="en-US" sz="2600" dirty="0" smtClean="0"/>
              <a:t>wind, actual values 2x Doppler ones.</a:t>
            </a:r>
          </a:p>
          <a:p>
            <a:r>
              <a:rPr lang="en-US" sz="2600" dirty="0" smtClean="0"/>
              <a:t>Circle averaging removes spurious quadrupole patterns.</a:t>
            </a:r>
            <a:r>
              <a:rPr lang="en-US" sz="2400" dirty="0" smtClean="0"/>
              <a:t> </a:t>
            </a:r>
          </a:p>
          <a:p>
            <a:r>
              <a:rPr lang="en-US" sz="2600" dirty="0" smtClean="0"/>
              <a:t>Did this for Union City tornado (first TVS)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728958"/>
              </p:ext>
            </p:extLst>
          </p:nvPr>
        </p:nvGraphicFramePr>
        <p:xfrm>
          <a:off x="2510894" y="792840"/>
          <a:ext cx="9525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0" name="Equation" r:id="rId3" imgW="952500" imgH="698500" progId="Equation.DSMT4">
                  <p:embed/>
                </p:oleObj>
              </mc:Choice>
              <mc:Fallback>
                <p:oleObj name="Equation" r:id="rId3" imgW="952500" imgH="698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0894" y="792840"/>
                        <a:ext cx="952500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3162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J_Fig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4" y="79374"/>
            <a:ext cx="4000501" cy="52809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626" y="5302250"/>
            <a:ext cx="40957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circulation &amp; mean convergence are </a:t>
            </a:r>
          </a:p>
          <a:p>
            <a:r>
              <a:rPr lang="en-US" dirty="0"/>
              <a:t>independent of circle radius. </a:t>
            </a:r>
          </a:p>
          <a:p>
            <a:r>
              <a:rPr lang="en-US" dirty="0"/>
              <a:t>Initial </a:t>
            </a:r>
            <a:r>
              <a:rPr lang="en-US"/>
              <a:t>mesocyclone</a:t>
            </a:r>
            <a:r>
              <a:rPr lang="en-US" dirty="0"/>
              <a:t> had totally contracted</a:t>
            </a:r>
          </a:p>
          <a:p>
            <a:r>
              <a:rPr lang="en-US" dirty="0"/>
              <a:t>into the mature tornado within a broad</a:t>
            </a:r>
          </a:p>
          <a:p>
            <a:r>
              <a:rPr lang="en-US" dirty="0"/>
              <a:t> region of constant convergence.</a:t>
            </a:r>
          </a:p>
        </p:txBody>
      </p:sp>
      <p:pic>
        <p:nvPicPr>
          <p:cNvPr id="6" name="Picture 5" descr="DJ_Fig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69850"/>
            <a:ext cx="4373495" cy="3289300"/>
          </a:xfrm>
          <a:prstGeom prst="rect">
            <a:avLst/>
          </a:prstGeom>
        </p:spPr>
      </p:pic>
      <p:pic>
        <p:nvPicPr>
          <p:cNvPr id="7" name="Picture 6" descr="DJ_Fig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39" y="3390900"/>
            <a:ext cx="4358355" cy="345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49875" y="2016125"/>
            <a:ext cx="2961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CIRCULATION vs. RADIUS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59375" y="5445125"/>
            <a:ext cx="3820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MEAN CONVERGENCE vs RADIUS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33625" y="4540250"/>
            <a:ext cx="1794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TVS Range 51 km</a:t>
            </a:r>
          </a:p>
          <a:p>
            <a:r>
              <a:rPr lang="en-US" dirty="0"/>
              <a:t>Height 3.5 km</a:t>
            </a:r>
          </a:p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70500" y="4221460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Simulated flow is potential vortex</a:t>
            </a:r>
          </a:p>
          <a:p>
            <a:r>
              <a:rPr lang="en-US" dirty="0">
                <a:solidFill>
                  <a:srgbClr val="FF6600"/>
                </a:solidFill>
              </a:rPr>
              <a:t>+ constant convergence</a:t>
            </a:r>
          </a:p>
        </p:txBody>
      </p:sp>
    </p:spTree>
    <p:extLst>
      <p:ext uri="{BB962C8B-B14F-4D97-AF65-F5344CB8AC3E}">
        <p14:creationId xmlns:p14="http://schemas.microsoft.com/office/powerpoint/2010/main" val="3302794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J_Fig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08" y="1524000"/>
            <a:ext cx="6171242" cy="4667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2623" y="1755775"/>
            <a:ext cx="238087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SINGLE CURVE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≤ 20% error for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RANGE/RADIUS ≤ 90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(this is worst case: 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TVS @ midpoint of 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azimuthal sampling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 interval)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125" y="492125"/>
            <a:ext cx="8578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Circulation 10</a:t>
            </a:r>
            <a:r>
              <a:rPr lang="en-US" baseline="30000" dirty="0"/>
              <a:t>5</a:t>
            </a:r>
            <a:r>
              <a:rPr lang="en-US" dirty="0"/>
              <a:t> m</a:t>
            </a:r>
            <a:r>
              <a:rPr lang="en-US" baseline="30000" dirty="0"/>
              <a:t>2</a:t>
            </a:r>
            <a:r>
              <a:rPr lang="en-US" dirty="0"/>
              <a:t>/s agreed with photogrammetrically observed circulation at 200 m AGL.</a:t>
            </a:r>
          </a:p>
          <a:p>
            <a:r>
              <a:rPr lang="en-US" dirty="0">
                <a:latin typeface="Times New Roman"/>
                <a:cs typeface="Times New Roman"/>
              </a:rPr>
              <a:t>Used radar simulator to change range of the convergent potential vortex.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5875" y="4921250"/>
            <a:ext cx="39828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CIRCULATION vs RANGE 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÷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RADIUS</a:t>
            </a:r>
          </a:p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5750" y="6270625"/>
            <a:ext cx="8748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Circulation is useful because it is quite range insensitive (unlike rotational velocity &amp; shear). </a:t>
            </a:r>
          </a:p>
        </p:txBody>
      </p:sp>
    </p:spTree>
    <p:extLst>
      <p:ext uri="{BB962C8B-B14F-4D97-AF65-F5344CB8AC3E}">
        <p14:creationId xmlns:p14="http://schemas.microsoft.com/office/powerpoint/2010/main" val="2199063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33676</TotalTime>
  <Words>1769</Words>
  <Application>Microsoft Macintosh PowerPoint</Application>
  <PresentationFormat>On-screen Show (4:3)</PresentationFormat>
  <Paragraphs>201</Paragraphs>
  <Slides>24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Equation</vt:lpstr>
      <vt:lpstr>Insights into Tornadogenesis  from integrals of the vorticity equation and from angular-momentum advection 10th ECSS (Nov 4-8 2019 Krakow)</vt:lpstr>
      <vt:lpstr>PowerPoint Presentation</vt:lpstr>
      <vt:lpstr>What to look for in animation</vt:lpstr>
      <vt:lpstr>PowerPoint Presentation</vt:lpstr>
      <vt:lpstr>PowerPoint Presentation</vt:lpstr>
      <vt:lpstr>PowerPoint Presentation</vt:lpstr>
      <vt:lpstr>But first single Doppler circulation (DJ &amp; Wood)</vt:lpstr>
      <vt:lpstr>PowerPoint Presentation</vt:lpstr>
      <vt:lpstr>PowerPoint Presentation</vt:lpstr>
      <vt:lpstr>[2] Insights into Tornadogenesis  from integrals of the vorticity equation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NSSL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Davies-Jones</dc:creator>
  <cp:lastModifiedBy>Robert Davies-Jones</cp:lastModifiedBy>
  <cp:revision>372</cp:revision>
  <dcterms:created xsi:type="dcterms:W3CDTF">2019-09-30T15:28:47Z</dcterms:created>
  <dcterms:modified xsi:type="dcterms:W3CDTF">2019-12-12T20:36:55Z</dcterms:modified>
</cp:coreProperties>
</file>