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85" r:id="rId4"/>
    <p:sldId id="262" r:id="rId5"/>
    <p:sldId id="268" r:id="rId6"/>
    <p:sldId id="280" r:id="rId7"/>
    <p:sldId id="263" r:id="rId8"/>
    <p:sldId id="277" r:id="rId9"/>
    <p:sldId id="270" r:id="rId10"/>
    <p:sldId id="265" r:id="rId11"/>
    <p:sldId id="266" r:id="rId12"/>
    <p:sldId id="279" r:id="rId13"/>
    <p:sldId id="284" r:id="rId14"/>
    <p:sldId id="281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Pacey" initials="GP" lastIdx="3" clrIdx="0">
    <p:extLst>
      <p:ext uri="{19B8F6BF-5375-455C-9EA6-DF929625EA0E}">
        <p15:presenceInfo xmlns:p15="http://schemas.microsoft.com/office/powerpoint/2012/main" userId="S::george.pacey@postgrad.manchester.ac.uk::235cf1b2-69cd-4297-904a-74137ef98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8"/>
    <p:restoredTop sz="85671"/>
  </p:normalViewPr>
  <p:slideViewPr>
    <p:cSldViewPr snapToGrid="0" snapToObjects="1">
      <p:cViewPr varScale="1">
        <p:scale>
          <a:sx n="96" d="100"/>
          <a:sy n="96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7T14:13:47.500" idx="1">
    <p:pos x="4391" y="2073"/>
    <p:text/>
    <p:extLst>
      <p:ext uri="{C676402C-5697-4E1C-873F-D02D1690AC5C}">
        <p15:threadingInfo xmlns:p15="http://schemas.microsoft.com/office/powerpoint/2012/main" timeZoneBias="0"/>
      </p:ext>
    </p:extLst>
  </p:cm>
  <p:cm authorId="1" dt="2019-10-27T14:13:58.687" idx="2">
    <p:pos x="10" y="10"/>
    <p:text>Change to 2013-2018 reports so consistent time period is used throughout presentation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7T17:52:29.572" idx="3">
    <p:pos x="6780" y="3626"/>
    <p:text>Add STD or SE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4E69-CDA9-8E4F-AF22-F2154E91B9D4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30D70-F519-5E49-8DA9-2B7152C52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5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5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0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8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0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7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08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4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9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6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1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9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4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5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0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30D70-F519-5E49-8DA9-2B7152C52B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2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50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2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9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0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6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9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7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B2C5-FD25-574F-B70A-7B27D599921B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1B8E-4283-3D43-A62E-36DF08A99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1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B169-EF29-8C4C-A966-97F2B0E3B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99" y="-191770"/>
            <a:ext cx="10765402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  <a:latin typeface="Helvetica" pitchFamily="2" charset="0"/>
              </a:rPr>
              <a:t>Environments conducive for severe convective winds in Europe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9ABAC-7BFE-624E-B9FD-7634F1B62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717" y="4291171"/>
            <a:ext cx="10616565" cy="219583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Helvetica" pitchFamily="2" charset="0"/>
              </a:rPr>
              <a:t>George Pacey</a:t>
            </a: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 | Prof David M. Schultz  | Dr Luis Garcia-Carreras</a:t>
            </a:r>
          </a:p>
          <a:p>
            <a:r>
              <a:rPr lang="en-GB" sz="2200" i="1" dirty="0">
                <a:solidFill>
                  <a:schemeClr val="bg1"/>
                </a:solidFill>
                <a:latin typeface="Helvetica" pitchFamily="2" charset="0"/>
              </a:rPr>
              <a:t>Master’s Student</a:t>
            </a:r>
          </a:p>
          <a:p>
            <a:r>
              <a:rPr lang="en-GB" sz="2200" i="1" dirty="0">
                <a:solidFill>
                  <a:schemeClr val="bg1"/>
                </a:solidFill>
                <a:latin typeface="Helvetica" pitchFamily="2" charset="0"/>
              </a:rPr>
              <a:t>University of Manchester, United Kingdom</a:t>
            </a:r>
          </a:p>
          <a:p>
            <a:r>
              <a:rPr lang="en-GB" sz="2200" i="1" dirty="0">
                <a:solidFill>
                  <a:schemeClr val="bg1"/>
                </a:solidFill>
                <a:latin typeface="Helvetica" pitchFamily="2" charset="0"/>
              </a:rPr>
              <a:t>Centre for Atmospheric Science</a:t>
            </a:r>
          </a:p>
          <a:p>
            <a:r>
              <a:rPr lang="en-GB" sz="2200" i="1" dirty="0" err="1">
                <a:solidFill>
                  <a:srgbClr val="FFFF00"/>
                </a:solidFill>
                <a:latin typeface="Helvetica" pitchFamily="2" charset="0"/>
              </a:rPr>
              <a:t>george.pacey@postgrad.manchester.ac.uk</a:t>
            </a:r>
            <a:endParaRPr lang="en-GB" sz="2200" i="1" dirty="0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8A70640-E864-664E-A293-9AE99BBC260D}"/>
              </a:ext>
            </a:extLst>
          </p:cNvPr>
          <p:cNvSpPr txBox="1">
            <a:spLocks/>
          </p:cNvSpPr>
          <p:nvPr/>
        </p:nvSpPr>
        <p:spPr>
          <a:xfrm>
            <a:off x="1523999" y="1749191"/>
            <a:ext cx="9144000" cy="2195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GB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10</a:t>
            </a:r>
            <a:r>
              <a:rPr lang="en-GB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 European Conference on Severe Storms – ECSS 2019</a:t>
            </a:r>
          </a:p>
          <a:p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Kraków, Poland</a:t>
            </a:r>
          </a:p>
          <a:p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4</a:t>
            </a:r>
            <a:r>
              <a:rPr lang="en-GB" baseline="30000" dirty="0">
                <a:solidFill>
                  <a:schemeClr val="bg1"/>
                </a:solidFill>
                <a:latin typeface="Helvetica" pitchFamily="2" charset="0"/>
              </a:rPr>
              <a:t>th </a:t>
            </a: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- 8</a:t>
            </a:r>
            <a:r>
              <a:rPr lang="en-GB" baseline="30000" dirty="0">
                <a:solidFill>
                  <a:schemeClr val="bg1"/>
                </a:solidFill>
                <a:latin typeface="Helvetica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Helvetica" pitchFamily="2" charset="0"/>
              </a:rPr>
              <a:t> November 2019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D9EF4F-C5C6-A14F-B013-E6C73B67E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Radar storm morphology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8364-AC03-8A4F-9C02-A2EBC42686A3}"/>
              </a:ext>
            </a:extLst>
          </p:cNvPr>
          <p:cNvSpPr txBox="1"/>
          <p:nvPr/>
        </p:nvSpPr>
        <p:spPr>
          <a:xfrm>
            <a:off x="224834" y="2149939"/>
            <a:ext cx="6330345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Over 200 radars with coverage across 30 European countries.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Horizontal grid spacing of 2.0 km.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Radar scans at 15-minute temporal resolution.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3 composite products:</a:t>
            </a:r>
            <a:br>
              <a:rPr lang="en-GB" sz="2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– Instantaneous Surface Rain Rate (mm hr</a:t>
            </a:r>
            <a:r>
              <a:rPr lang="en-GB" sz="2400" baseline="30000" dirty="0">
                <a:solidFill>
                  <a:schemeClr val="bg1"/>
                </a:solidFill>
                <a:latin typeface="Helvetica" pitchFamily="2" charset="0"/>
              </a:rPr>
              <a:t>-1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)</a:t>
            </a:r>
            <a:br>
              <a:rPr lang="en-GB" sz="2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– Instantaneous Max Reflectivity (</a:t>
            </a:r>
            <a:r>
              <a:rPr lang="en-GB" sz="2400" dirty="0" err="1">
                <a:solidFill>
                  <a:schemeClr val="bg1"/>
                </a:solidFill>
                <a:latin typeface="Helvetica" pitchFamily="2" charset="0"/>
              </a:rPr>
              <a:t>dBZ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)</a:t>
            </a:r>
            <a:br>
              <a:rPr lang="en-GB" sz="2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– 1 Hour Rainfall Accumulation (mm)</a:t>
            </a:r>
          </a:p>
          <a:p>
            <a:pPr>
              <a:spcAft>
                <a:spcPts val="900"/>
              </a:spcAft>
            </a:pPr>
            <a:endParaRPr lang="en-GB" sz="23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E3305-D7BA-AC48-9F50-5DE79284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558" y="1741252"/>
            <a:ext cx="4778829" cy="44457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E88DD5-E15D-604D-A7BD-286AC197A190}"/>
              </a:ext>
            </a:extLst>
          </p:cNvPr>
          <p:cNvSpPr txBox="1">
            <a:spLocks/>
          </p:cNvSpPr>
          <p:nvPr/>
        </p:nvSpPr>
        <p:spPr>
          <a:xfrm>
            <a:off x="444128" y="1741252"/>
            <a:ext cx="4778829" cy="456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  <a:latin typeface="Helvetica" pitchFamily="2" charset="0"/>
              </a:rPr>
              <a:t>OPERA Radar Network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A99178-8ECC-CF4F-BA0B-DE541567C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8364-AC03-8A4F-9C02-A2EBC42686A3}"/>
              </a:ext>
            </a:extLst>
          </p:cNvPr>
          <p:cNvSpPr txBox="1"/>
          <p:nvPr/>
        </p:nvSpPr>
        <p:spPr>
          <a:xfrm>
            <a:off x="196672" y="1918460"/>
            <a:ext cx="5899328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Each event within radiosonde proximity was classified into one of the following categories.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An additional bin was created for unclassified events (UC) that did not meet conditions of given storm types.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NS, TS, PS and LS were subset into a linear category to simply the presentation of results.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4527D7-FE3F-9247-B0E9-FAA393050AEB}"/>
              </a:ext>
            </a:extLst>
          </p:cNvPr>
          <p:cNvSpPr txBox="1">
            <a:spLocks/>
          </p:cNvSpPr>
          <p:nvPr/>
        </p:nvSpPr>
        <p:spPr>
          <a:xfrm>
            <a:off x="1270635" y="-426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89FE2C-3113-E84F-B059-6371E5E2C8DF}"/>
              </a:ext>
            </a:extLst>
          </p:cNvPr>
          <p:cNvSpPr txBox="1"/>
          <p:nvPr/>
        </p:nvSpPr>
        <p:spPr>
          <a:xfrm>
            <a:off x="9406128" y="1918460"/>
            <a:ext cx="515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dirty="0">
                <a:solidFill>
                  <a:srgbClr val="002060"/>
                </a:solidFill>
                <a:latin typeface="Rockwell" panose="02060603020205020403" pitchFamily="18" charset="77"/>
              </a:rPr>
              <a:t>192 events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832CAF-58FB-084E-A151-9F28C00F4F6D}"/>
              </a:ext>
            </a:extLst>
          </p:cNvPr>
          <p:cNvSpPr txBox="1">
            <a:spLocks/>
          </p:cNvSpPr>
          <p:nvPr/>
        </p:nvSpPr>
        <p:spPr>
          <a:xfrm>
            <a:off x="1026795" y="-191274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Radar storm morphology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31836-72C9-0643-8664-5512BFF03649}"/>
              </a:ext>
            </a:extLst>
          </p:cNvPr>
          <p:cNvSpPr/>
          <p:nvPr/>
        </p:nvSpPr>
        <p:spPr>
          <a:xfrm>
            <a:off x="6357960" y="6095856"/>
            <a:ext cx="50718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solidFill>
                  <a:srgbClr val="FFFF00"/>
                </a:solidFill>
                <a:latin typeface="Helvetica" pitchFamily="2" charset="0"/>
              </a:rPr>
              <a:t>Storm classification scheme from Gallus et al. 2008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A04D59-3DFE-C540-8E06-C7A166337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60" y="1918460"/>
            <a:ext cx="5071899" cy="401354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E3F4CFC-FDC3-BA48-A98A-7833EA8B5A77}"/>
              </a:ext>
            </a:extLst>
          </p:cNvPr>
          <p:cNvGrpSpPr/>
          <p:nvPr/>
        </p:nvGrpSpPr>
        <p:grpSpPr>
          <a:xfrm>
            <a:off x="6507678" y="3087585"/>
            <a:ext cx="4322613" cy="2743199"/>
            <a:chOff x="6507678" y="3087585"/>
            <a:chExt cx="4322613" cy="27431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E1E620-9AFF-294B-A8C5-8C37A72825DE}"/>
                </a:ext>
              </a:extLst>
            </p:cNvPr>
            <p:cNvGrpSpPr/>
            <p:nvPr/>
          </p:nvGrpSpPr>
          <p:grpSpPr>
            <a:xfrm>
              <a:off x="6507678" y="3087585"/>
              <a:ext cx="4322613" cy="2731324"/>
              <a:chOff x="6507678" y="3087585"/>
              <a:chExt cx="4322613" cy="2731324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ED6B1C-24E0-8A4D-939A-69A7151BC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7678" y="3087585"/>
                <a:ext cx="4310740" cy="2375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2365632-28EC-F842-B9CE-7930BF344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8419" y="3099461"/>
                <a:ext cx="0" cy="140128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8285285-1BA1-3440-A23A-2C0B9D25E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207" y="4476997"/>
                <a:ext cx="3230084" cy="2375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C06B996-0043-574E-B04D-53BDFD7715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2082" y="4500747"/>
                <a:ext cx="0" cy="1318162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3EBC8D4-BC6D-9F4C-823C-8FD5666A8304}"/>
                </a:ext>
              </a:extLst>
            </p:cNvPr>
            <p:cNvCxnSpPr>
              <a:cxnSpLocks/>
            </p:cNvCxnSpPr>
            <p:nvPr/>
          </p:nvCxnSpPr>
          <p:spPr>
            <a:xfrm>
              <a:off x="6517574" y="3099460"/>
              <a:ext cx="1979" cy="273132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357F6E-17F9-8040-9502-5BB090F0DB29}"/>
              </a:ext>
            </a:extLst>
          </p:cNvPr>
          <p:cNvCxnSpPr>
            <a:cxnSpLocks/>
          </p:cNvCxnSpPr>
          <p:nvPr/>
        </p:nvCxnSpPr>
        <p:spPr>
          <a:xfrm>
            <a:off x="6519553" y="5830784"/>
            <a:ext cx="110440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F9BFE0-D837-2945-BAEE-B7E9435D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A50B6AA-FF51-504F-86F2-C597ADEFD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2" b="4526"/>
          <a:stretch/>
        </p:blipFill>
        <p:spPr>
          <a:xfrm>
            <a:off x="0" y="168953"/>
            <a:ext cx="12196024" cy="60770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B06BFB-9213-A94E-89FC-082D972FB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22"/>
          <a:stretch/>
        </p:blipFill>
        <p:spPr>
          <a:xfrm>
            <a:off x="0" y="168953"/>
            <a:ext cx="12192000" cy="63969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2F5244-02F4-6E47-8C1A-181D19B07A47}"/>
              </a:ext>
            </a:extLst>
          </p:cNvPr>
          <p:cNvSpPr txBox="1"/>
          <p:nvPr/>
        </p:nvSpPr>
        <p:spPr>
          <a:xfrm>
            <a:off x="1776086" y="5843065"/>
            <a:ext cx="110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Isolated Cells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2DB4BD-044F-D34C-8254-CEE6D84F6C54}"/>
              </a:ext>
            </a:extLst>
          </p:cNvPr>
          <p:cNvSpPr txBox="1"/>
          <p:nvPr/>
        </p:nvSpPr>
        <p:spPr>
          <a:xfrm>
            <a:off x="3338186" y="5843065"/>
            <a:ext cx="110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Cluster of Cells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1A005E-EFD8-1143-B19B-CA9BA7A50479}"/>
              </a:ext>
            </a:extLst>
          </p:cNvPr>
          <p:cNvSpPr txBox="1"/>
          <p:nvPr/>
        </p:nvSpPr>
        <p:spPr>
          <a:xfrm>
            <a:off x="4900286" y="5843065"/>
            <a:ext cx="1103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Linear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D0FDC2-BA70-2D46-BF9C-4C590417066A}"/>
              </a:ext>
            </a:extLst>
          </p:cNvPr>
          <p:cNvSpPr txBox="1"/>
          <p:nvPr/>
        </p:nvSpPr>
        <p:spPr>
          <a:xfrm>
            <a:off x="6462386" y="5843065"/>
            <a:ext cx="128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Bow Echo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04B1E-4CA3-A243-827E-8A5BA7000499}"/>
              </a:ext>
            </a:extLst>
          </p:cNvPr>
          <p:cNvSpPr txBox="1"/>
          <p:nvPr/>
        </p:nvSpPr>
        <p:spPr>
          <a:xfrm>
            <a:off x="7948286" y="5843065"/>
            <a:ext cx="128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Non-linear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FA69FA-BBAF-2A4E-A616-660F91CF51F4}"/>
              </a:ext>
            </a:extLst>
          </p:cNvPr>
          <p:cNvSpPr txBox="1"/>
          <p:nvPr/>
        </p:nvSpPr>
        <p:spPr>
          <a:xfrm>
            <a:off x="9523086" y="5843065"/>
            <a:ext cx="14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Unclassified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F8954-C45A-1D4F-B795-6D295006BCAA}"/>
              </a:ext>
            </a:extLst>
          </p:cNvPr>
          <p:cNvSpPr txBox="1"/>
          <p:nvPr/>
        </p:nvSpPr>
        <p:spPr>
          <a:xfrm>
            <a:off x="5405392" y="6331599"/>
            <a:ext cx="21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Morphologies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2290B7-7014-CA41-8DDD-E46E5FA20959}"/>
              </a:ext>
            </a:extLst>
          </p:cNvPr>
          <p:cNvSpPr txBox="1"/>
          <p:nvPr/>
        </p:nvSpPr>
        <p:spPr>
          <a:xfrm rot="16200000">
            <a:off x="-974817" y="3033448"/>
            <a:ext cx="326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Percentage of Total [%]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BA916-E9CA-EB4A-BEBC-640A1CBCA6B3}"/>
              </a:ext>
            </a:extLst>
          </p:cNvPr>
          <p:cNvSpPr txBox="1"/>
          <p:nvPr/>
        </p:nvSpPr>
        <p:spPr>
          <a:xfrm>
            <a:off x="7948286" y="732286"/>
            <a:ext cx="289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Cluster 1 – 119 Events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E1E956-F07A-BD4D-A82B-D319C80E4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2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A50B6AA-FF51-504F-86F2-C597ADEFD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2" b="4526"/>
          <a:stretch/>
        </p:blipFill>
        <p:spPr>
          <a:xfrm>
            <a:off x="0" y="168953"/>
            <a:ext cx="12189600" cy="60738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0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2F5244-02F4-6E47-8C1A-181D19B07A47}"/>
              </a:ext>
            </a:extLst>
          </p:cNvPr>
          <p:cNvSpPr txBox="1"/>
          <p:nvPr/>
        </p:nvSpPr>
        <p:spPr>
          <a:xfrm>
            <a:off x="1776086" y="5843065"/>
            <a:ext cx="110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Isolated Cells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2DB4BD-044F-D34C-8254-CEE6D84F6C54}"/>
              </a:ext>
            </a:extLst>
          </p:cNvPr>
          <p:cNvSpPr txBox="1"/>
          <p:nvPr/>
        </p:nvSpPr>
        <p:spPr>
          <a:xfrm>
            <a:off x="3338186" y="5843065"/>
            <a:ext cx="110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Cluster of Cells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1A005E-EFD8-1143-B19B-CA9BA7A50479}"/>
              </a:ext>
            </a:extLst>
          </p:cNvPr>
          <p:cNvSpPr txBox="1"/>
          <p:nvPr/>
        </p:nvSpPr>
        <p:spPr>
          <a:xfrm>
            <a:off x="4900286" y="5843065"/>
            <a:ext cx="1103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Linear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D0FDC2-BA70-2D46-BF9C-4C590417066A}"/>
              </a:ext>
            </a:extLst>
          </p:cNvPr>
          <p:cNvSpPr txBox="1"/>
          <p:nvPr/>
        </p:nvSpPr>
        <p:spPr>
          <a:xfrm>
            <a:off x="6462386" y="5843065"/>
            <a:ext cx="128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Bow Echo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04B1E-4CA3-A243-827E-8A5BA7000499}"/>
              </a:ext>
            </a:extLst>
          </p:cNvPr>
          <p:cNvSpPr txBox="1"/>
          <p:nvPr/>
        </p:nvSpPr>
        <p:spPr>
          <a:xfrm>
            <a:off x="7948286" y="5843065"/>
            <a:ext cx="128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Non-linear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FA69FA-BBAF-2A4E-A616-660F91CF51F4}"/>
              </a:ext>
            </a:extLst>
          </p:cNvPr>
          <p:cNvSpPr txBox="1"/>
          <p:nvPr/>
        </p:nvSpPr>
        <p:spPr>
          <a:xfrm>
            <a:off x="9523086" y="5843065"/>
            <a:ext cx="14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Unclassified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F8954-C45A-1D4F-B795-6D295006BCAA}"/>
              </a:ext>
            </a:extLst>
          </p:cNvPr>
          <p:cNvSpPr txBox="1"/>
          <p:nvPr/>
        </p:nvSpPr>
        <p:spPr>
          <a:xfrm>
            <a:off x="5405392" y="6331599"/>
            <a:ext cx="21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Morphologies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2290B7-7014-CA41-8DDD-E46E5FA20959}"/>
              </a:ext>
            </a:extLst>
          </p:cNvPr>
          <p:cNvSpPr txBox="1"/>
          <p:nvPr/>
        </p:nvSpPr>
        <p:spPr>
          <a:xfrm rot="16200000">
            <a:off x="-974817" y="3033448"/>
            <a:ext cx="326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Percentage of Total [%]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C2F51-FB56-D841-BB62-8B337119B54D}"/>
              </a:ext>
            </a:extLst>
          </p:cNvPr>
          <p:cNvSpPr txBox="1"/>
          <p:nvPr/>
        </p:nvSpPr>
        <p:spPr>
          <a:xfrm>
            <a:off x="7948286" y="732286"/>
            <a:ext cx="289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Cluster 1 – 119 Events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7557E-BB13-D24A-A11A-3E31ACC1F156}"/>
              </a:ext>
            </a:extLst>
          </p:cNvPr>
          <p:cNvSpPr txBox="1"/>
          <p:nvPr/>
        </p:nvSpPr>
        <p:spPr>
          <a:xfrm>
            <a:off x="7948286" y="1096311"/>
            <a:ext cx="289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Helvetica" pitchFamily="2" charset="0"/>
              </a:rPr>
              <a:t>Cluster 2 – 67 Events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D41F5A-D84D-D74A-8028-5320B1B9D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8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Strongest Storms Morphology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31678-547D-7A49-B45F-2228B72B774E}"/>
              </a:ext>
            </a:extLst>
          </p:cNvPr>
          <p:cNvSpPr txBox="1"/>
          <p:nvPr/>
        </p:nvSpPr>
        <p:spPr>
          <a:xfrm>
            <a:off x="464449" y="1657204"/>
            <a:ext cx="6256985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A further 56 convective storms were classified with recorded station wind gusts exceeding 35m/s (125km hr</a:t>
            </a:r>
            <a:r>
              <a:rPr lang="en-GB" sz="2400" baseline="30000" dirty="0">
                <a:solidFill>
                  <a:schemeClr val="bg1"/>
                </a:solidFill>
                <a:latin typeface="Helvetica" pitchFamily="2" charset="0"/>
              </a:rPr>
              <a:t>-1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) or higher.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Separate from cluster and radiosonde analysis.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Investigation into whether there is a shift in convective mode during such events.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Highest convective gust wind recorded 58ms</a:t>
            </a:r>
            <a:r>
              <a:rPr lang="en-GB" sz="2400" baseline="30000" dirty="0">
                <a:solidFill>
                  <a:schemeClr val="bg1"/>
                </a:solidFill>
                <a:latin typeface="Helvetica" pitchFamily="2" charset="0"/>
              </a:rPr>
              <a:t>-1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 (209km hr</a:t>
            </a:r>
            <a:r>
              <a:rPr lang="en-GB" sz="2400" baseline="30000" dirty="0">
                <a:solidFill>
                  <a:schemeClr val="bg1"/>
                </a:solidFill>
                <a:latin typeface="Helvetica" pitchFamily="2" charset="0"/>
              </a:rPr>
              <a:t>-1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)</a:t>
            </a:r>
            <a:endParaRPr lang="en-GB" sz="2400" baseline="30000" dirty="0">
              <a:solidFill>
                <a:schemeClr val="bg1"/>
              </a:solidFill>
              <a:latin typeface="Helvetica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A8615A-2719-D049-9833-1A2B6DF1B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29207"/>
              </p:ext>
            </p:extLst>
          </p:nvPr>
        </p:nvGraphicFramePr>
        <p:xfrm>
          <a:off x="7071110" y="1657204"/>
          <a:ext cx="4656441" cy="453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93">
                  <a:extLst>
                    <a:ext uri="{9D8B030D-6E8A-4147-A177-3AD203B41FA5}">
                      <a16:colId xmlns:a16="http://schemas.microsoft.com/office/drawing/2014/main" val="2908915584"/>
                    </a:ext>
                  </a:extLst>
                </a:gridCol>
                <a:gridCol w="1484415">
                  <a:extLst>
                    <a:ext uri="{9D8B030D-6E8A-4147-A177-3AD203B41FA5}">
                      <a16:colId xmlns:a16="http://schemas.microsoft.com/office/drawing/2014/main" val="3132431415"/>
                    </a:ext>
                  </a:extLst>
                </a:gridCol>
                <a:gridCol w="1918533">
                  <a:extLst>
                    <a:ext uri="{9D8B030D-6E8A-4147-A177-3AD203B41FA5}">
                      <a16:colId xmlns:a16="http://schemas.microsoft.com/office/drawing/2014/main" val="930473620"/>
                    </a:ext>
                  </a:extLst>
                </a:gridCol>
              </a:tblGrid>
              <a:tr h="1276980"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Wind Speed (m/s)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Country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Date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75150"/>
                  </a:ext>
                </a:extLst>
              </a:tr>
              <a:tr h="651947"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58.0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Germany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18/08/2017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96365"/>
                  </a:ext>
                </a:extLst>
              </a:tr>
              <a:tr h="651947"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52.8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Greece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29/05/2014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67224"/>
                  </a:ext>
                </a:extLst>
              </a:tr>
              <a:tr h="651947"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50.0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France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25/05/2018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55271"/>
                  </a:ext>
                </a:extLst>
              </a:tr>
              <a:tr h="651947"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47.2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France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19/07/2018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33153"/>
                  </a:ext>
                </a:extLst>
              </a:tr>
              <a:tr h="651947"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46.0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France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26/07/2013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8432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C03F0-5594-DF45-BE2F-190879C09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35D26-4B5E-814B-9A5E-B7A76DF8B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9"/>
          <a:stretch/>
        </p:blipFill>
        <p:spPr>
          <a:xfrm>
            <a:off x="74911" y="0"/>
            <a:ext cx="12117089" cy="6511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64500-1FCC-1C47-99D4-5E09AFE7E0A4}"/>
              </a:ext>
            </a:extLst>
          </p:cNvPr>
          <p:cNvSpPr txBox="1"/>
          <p:nvPr/>
        </p:nvSpPr>
        <p:spPr>
          <a:xfrm>
            <a:off x="1877686" y="5804965"/>
            <a:ext cx="1103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Linear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F71EE-C2A6-9446-95A0-7F35A4F0A497}"/>
              </a:ext>
            </a:extLst>
          </p:cNvPr>
          <p:cNvSpPr txBox="1"/>
          <p:nvPr/>
        </p:nvSpPr>
        <p:spPr>
          <a:xfrm>
            <a:off x="3439786" y="5804965"/>
            <a:ext cx="110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Non-Linear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E72ED-1FDE-B845-BA6D-E45F5F70FC94}"/>
              </a:ext>
            </a:extLst>
          </p:cNvPr>
          <p:cNvSpPr txBox="1"/>
          <p:nvPr/>
        </p:nvSpPr>
        <p:spPr>
          <a:xfrm>
            <a:off x="5014586" y="5817665"/>
            <a:ext cx="110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Bow Echo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3002A3-EB3A-3B48-83B5-05807F8A35ED}"/>
              </a:ext>
            </a:extLst>
          </p:cNvPr>
          <p:cNvSpPr txBox="1"/>
          <p:nvPr/>
        </p:nvSpPr>
        <p:spPr>
          <a:xfrm>
            <a:off x="6475086" y="5804965"/>
            <a:ext cx="128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Isolated Cells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F08870-1334-D647-B0AD-49DE51CD0722}"/>
              </a:ext>
            </a:extLst>
          </p:cNvPr>
          <p:cNvSpPr txBox="1"/>
          <p:nvPr/>
        </p:nvSpPr>
        <p:spPr>
          <a:xfrm>
            <a:off x="8037186" y="5804965"/>
            <a:ext cx="128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Cluster of Cells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D81108-6D88-C943-A6A8-C529B9DD3DA3}"/>
              </a:ext>
            </a:extLst>
          </p:cNvPr>
          <p:cNvSpPr txBox="1"/>
          <p:nvPr/>
        </p:nvSpPr>
        <p:spPr>
          <a:xfrm>
            <a:off x="9523086" y="5817665"/>
            <a:ext cx="141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Unclassified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1D6725-8742-DD43-93E4-84FE9D2F07C6}"/>
              </a:ext>
            </a:extLst>
          </p:cNvPr>
          <p:cNvSpPr txBox="1"/>
          <p:nvPr/>
        </p:nvSpPr>
        <p:spPr>
          <a:xfrm>
            <a:off x="5418092" y="6389740"/>
            <a:ext cx="21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Morphologies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AD979-CEA8-B14A-82BC-6CB96FE1470A}"/>
              </a:ext>
            </a:extLst>
          </p:cNvPr>
          <p:cNvSpPr txBox="1"/>
          <p:nvPr/>
        </p:nvSpPr>
        <p:spPr>
          <a:xfrm rot="16200000">
            <a:off x="-974817" y="3033448"/>
            <a:ext cx="326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Percentage of Total [%]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24D4DE2E-B2F5-5B48-B0D3-8686768FA13A}"/>
              </a:ext>
            </a:extLst>
          </p:cNvPr>
          <p:cNvSpPr/>
          <p:nvPr/>
        </p:nvSpPr>
        <p:spPr>
          <a:xfrm>
            <a:off x="5335469" y="1663700"/>
            <a:ext cx="360408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458EF96D-2C98-694B-B8BE-2BB35A6F1B31}"/>
              </a:ext>
            </a:extLst>
          </p:cNvPr>
          <p:cNvSpPr/>
          <p:nvPr/>
        </p:nvSpPr>
        <p:spPr>
          <a:xfrm rot="10800000">
            <a:off x="6913309" y="3010720"/>
            <a:ext cx="360408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AA9BF91C-804E-6545-A19A-2B9E2F23DC40}"/>
              </a:ext>
            </a:extLst>
          </p:cNvPr>
          <p:cNvSpPr/>
          <p:nvPr/>
        </p:nvSpPr>
        <p:spPr>
          <a:xfrm rot="10800000">
            <a:off x="8475409" y="3550470"/>
            <a:ext cx="360408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84FA52F4-0003-7E44-91A2-F5F4ABAD2EB1}"/>
              </a:ext>
            </a:extLst>
          </p:cNvPr>
          <p:cNvSpPr/>
          <p:nvPr/>
        </p:nvSpPr>
        <p:spPr>
          <a:xfrm>
            <a:off x="3771593" y="1295933"/>
            <a:ext cx="360408" cy="1079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048F39-BA57-BA41-B5EE-DFCB33303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2B5C7-9DBE-504A-82EB-10705BF8C224}"/>
              </a:ext>
            </a:extLst>
          </p:cNvPr>
          <p:cNvSpPr txBox="1"/>
          <p:nvPr/>
        </p:nvSpPr>
        <p:spPr>
          <a:xfrm>
            <a:off x="1026795" y="803632"/>
            <a:ext cx="1013841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Severe convective winds pose a threat to society in Europe and occur every other day during the warm season.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Occur generally in two environments: High CAPE and low–moderate shear (Cluster 1), </a:t>
            </a:r>
            <a:r>
              <a:rPr lang="en-GB" sz="2400" i="1" dirty="0">
                <a:solidFill>
                  <a:schemeClr val="bg1"/>
                </a:solidFill>
                <a:latin typeface="Helvetica" pitchFamily="2" charset="0"/>
              </a:rPr>
              <a:t>or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, low CAPE and high shear. (Cluster 2).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Cells make up around 2/3 of cluster 1 events, whereas linear systems become more dominant in cluster 2.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During the strongest recorded events Bow Echo and Non-Linear events increase, cells decrease.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These results present the first storm classifications of severe convective winds on a pan-Europe scale.</a:t>
            </a:r>
          </a:p>
          <a:p>
            <a:pPr marL="342900" indent="-3429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Providing further evidence of the challenge of forecasting severe convective winds in Europe.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Helvetica" pitchFamily="2" charset="0"/>
            </a:endParaRPr>
          </a:p>
          <a:p>
            <a:pPr algn="just">
              <a:spcAft>
                <a:spcPts val="300"/>
              </a:spcAft>
            </a:pP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112270-5ED6-A14A-9901-E605A313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Motivation and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8364-AC03-8A4F-9C02-A2EBC42686A3}"/>
              </a:ext>
            </a:extLst>
          </p:cNvPr>
          <p:cNvSpPr txBox="1"/>
          <p:nvPr/>
        </p:nvSpPr>
        <p:spPr>
          <a:xfrm>
            <a:off x="901555" y="1429515"/>
            <a:ext cx="929836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Severe convective winds originating from thunderstorm downdrafts cause damage to businesses and personal property, and can cause fatalities.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Difficult to forecast as they are known to occur in different environments and convective organisational modes.</a:t>
            </a:r>
          </a:p>
          <a:p>
            <a:pPr algn="just"/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Remain relatively unexplored on a pan-European scale compared to other severe thunderstorm phenomena. </a:t>
            </a:r>
          </a:p>
          <a:p>
            <a:pPr algn="just"/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Further can information can help forecasters issue well-informed warnings to the general public and businesses.</a:t>
            </a:r>
            <a:br>
              <a:rPr lang="en-GB" sz="2800" dirty="0">
                <a:solidFill>
                  <a:schemeClr val="bg1"/>
                </a:solidFill>
                <a:latin typeface="Rockwell" panose="02060603020205020403" pitchFamily="18" charset="77"/>
              </a:rPr>
            </a:br>
            <a:endParaRPr lang="en-GB" sz="2500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4E76B5-6851-BC48-9B77-ADC6D0D7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026795" y="-21822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Datasets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8364-AC03-8A4F-9C02-A2EBC42686A3}"/>
              </a:ext>
            </a:extLst>
          </p:cNvPr>
          <p:cNvSpPr txBox="1"/>
          <p:nvPr/>
        </p:nvSpPr>
        <p:spPr>
          <a:xfrm>
            <a:off x="943958" y="2104428"/>
            <a:ext cx="1030408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Helvetica" pitchFamily="2" charset="0"/>
              </a:rPr>
              <a:t>European Severe Weather Database</a:t>
            </a:r>
          </a:p>
          <a:p>
            <a:pPr>
              <a:spcAft>
                <a:spcPts val="300"/>
              </a:spcAft>
            </a:pPr>
            <a:endParaRPr lang="en-GB" sz="30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Aft>
                <a:spcPts val="300"/>
              </a:spcAft>
            </a:pP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Helvetica" pitchFamily="2" charset="0"/>
              </a:rPr>
              <a:t>University of Wyoming Radiosonde Data</a:t>
            </a:r>
          </a:p>
          <a:p>
            <a:pPr>
              <a:spcAft>
                <a:spcPts val="300"/>
              </a:spcAft>
            </a:pPr>
            <a:endParaRPr lang="en-GB" sz="30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Aft>
                <a:spcPts val="300"/>
              </a:spcAft>
            </a:pP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Helvetica" pitchFamily="2" charset="0"/>
              </a:rPr>
              <a:t>OPERA Radar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117DD-7050-0944-85AE-321230AA4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285" y="2104428"/>
            <a:ext cx="1964172" cy="1130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BFE33-B0CD-CE43-B846-EBFA0F0A6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698"/>
          <a:stretch/>
        </p:blipFill>
        <p:spPr>
          <a:xfrm>
            <a:off x="9041285" y="3587278"/>
            <a:ext cx="2123920" cy="2230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357CD9-2E4D-3B4C-9233-81E6E5226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685" y="4638667"/>
            <a:ext cx="2679847" cy="117930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BF4C17-1848-B548-9F5A-0A07503EF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7D6A1D-76DB-A845-8C4F-D6E8A06EA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4" t="16240" r="17268" b="17230"/>
          <a:stretch/>
        </p:blipFill>
        <p:spPr>
          <a:xfrm>
            <a:off x="5078684" y="0"/>
            <a:ext cx="7122693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AB5E8B-4ED0-FE46-AF7A-0666F137E0B4}"/>
              </a:ext>
            </a:extLst>
          </p:cNvPr>
          <p:cNvSpPr txBox="1"/>
          <p:nvPr/>
        </p:nvSpPr>
        <p:spPr>
          <a:xfrm>
            <a:off x="198620" y="1746869"/>
            <a:ext cx="49804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elvetica" pitchFamily="2" charset="0"/>
              </a:rPr>
              <a:t>8,400 severe convective wind reports between 2013-2018.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elvetica" pitchFamily="2" charset="0"/>
              </a:rPr>
              <a:t>Highest density across Central Europe.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elvetica" pitchFamily="2" charset="0"/>
              </a:rPr>
              <a:t>Multiple reports associated to each event.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Helvetica" pitchFamily="2" charset="0"/>
              </a:rPr>
              <a:t>Possible under reporting in certain countries.</a:t>
            </a:r>
          </a:p>
          <a:p>
            <a:pPr algn="just"/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algn="just"/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  <a:p>
            <a:pPr algn="just"/>
            <a:endParaRPr lang="en-GB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AFE5A-AF52-4C4C-81D8-5CC1905564E4}"/>
              </a:ext>
            </a:extLst>
          </p:cNvPr>
          <p:cNvSpPr/>
          <p:nvPr/>
        </p:nvSpPr>
        <p:spPr>
          <a:xfrm>
            <a:off x="248822" y="5617676"/>
            <a:ext cx="4829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FFF00"/>
                </a:solidFill>
                <a:latin typeface="Helvetica" pitchFamily="2" charset="0"/>
              </a:rPr>
              <a:t>Severe convective wind reports between 2013-2018 in the European Severe Weather Database.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2DC63ED6-6FB1-4144-8CFC-184FDCD8F8C9}"/>
              </a:ext>
            </a:extLst>
          </p:cNvPr>
          <p:cNvSpPr/>
          <p:nvPr/>
        </p:nvSpPr>
        <p:spPr>
          <a:xfrm>
            <a:off x="10008951" y="1563662"/>
            <a:ext cx="1948367" cy="860612"/>
          </a:xfrm>
          <a:prstGeom prst="wedgeRectCallout">
            <a:avLst>
              <a:gd name="adj1" fmla="val -61715"/>
              <a:gd name="adj2" fmla="val 143074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Poland Derecho Event August 2017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51479BBA-3332-CF42-9110-CA2744E7A73E}"/>
              </a:ext>
            </a:extLst>
          </p:cNvPr>
          <p:cNvSpPr/>
          <p:nvPr/>
        </p:nvSpPr>
        <p:spPr>
          <a:xfrm>
            <a:off x="10243632" y="2697765"/>
            <a:ext cx="1749748" cy="1670646"/>
          </a:xfrm>
          <a:prstGeom prst="donut">
            <a:avLst>
              <a:gd name="adj" fmla="val 469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75502B-E572-2542-A6FA-65F52C7AE54F}"/>
              </a:ext>
            </a:extLst>
          </p:cNvPr>
          <p:cNvSpPr/>
          <p:nvPr/>
        </p:nvSpPr>
        <p:spPr>
          <a:xfrm>
            <a:off x="198620" y="671110"/>
            <a:ext cx="67246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>
                <a:solidFill>
                  <a:schemeClr val="bg1"/>
                </a:solidFill>
                <a:latin typeface="Helvetica" pitchFamily="2" charset="0"/>
              </a:rPr>
              <a:t>Criteria: Wind gust exceeding 25ms</a:t>
            </a:r>
            <a:r>
              <a:rPr lang="en-GB" sz="2600" baseline="30000" dirty="0">
                <a:solidFill>
                  <a:schemeClr val="bg1"/>
                </a:solidFill>
                <a:latin typeface="Helvetica" pitchFamily="2" charset="0"/>
              </a:rPr>
              <a:t>-1</a:t>
            </a:r>
            <a:r>
              <a:rPr lang="en-GB" sz="2600" dirty="0">
                <a:solidFill>
                  <a:schemeClr val="bg1"/>
                </a:solidFill>
                <a:latin typeface="Helvetica" pitchFamily="2" charset="0"/>
              </a:rPr>
              <a:t> that is convective in nature.</a:t>
            </a: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938611B7-2296-8147-93B7-9755495EF1E5}"/>
              </a:ext>
            </a:extLst>
          </p:cNvPr>
          <p:cNvSpPr/>
          <p:nvPr/>
        </p:nvSpPr>
        <p:spPr>
          <a:xfrm>
            <a:off x="6530700" y="3495621"/>
            <a:ext cx="513210" cy="479897"/>
          </a:xfrm>
          <a:prstGeom prst="donut">
            <a:avLst>
              <a:gd name="adj" fmla="val 469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CBFC38E2-64A2-334A-B102-9F0D563CCA89}"/>
              </a:ext>
            </a:extLst>
          </p:cNvPr>
          <p:cNvSpPr/>
          <p:nvPr/>
        </p:nvSpPr>
        <p:spPr>
          <a:xfrm rot="676782">
            <a:off x="9343802" y="3022881"/>
            <a:ext cx="392528" cy="817475"/>
          </a:xfrm>
          <a:prstGeom prst="donut">
            <a:avLst>
              <a:gd name="adj" fmla="val 469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8D50E13-5B89-AB45-8294-94F07E5779D4}"/>
              </a:ext>
            </a:extLst>
          </p:cNvPr>
          <p:cNvSpPr/>
          <p:nvPr/>
        </p:nvSpPr>
        <p:spPr>
          <a:xfrm>
            <a:off x="6530700" y="4501622"/>
            <a:ext cx="513210" cy="479897"/>
          </a:xfrm>
          <a:prstGeom prst="donut">
            <a:avLst>
              <a:gd name="adj" fmla="val 469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DD570EC9-0FFF-2645-8065-1824E6EA2909}"/>
              </a:ext>
            </a:extLst>
          </p:cNvPr>
          <p:cNvSpPr/>
          <p:nvPr/>
        </p:nvSpPr>
        <p:spPr>
          <a:xfrm>
            <a:off x="9066568" y="4288186"/>
            <a:ext cx="402152" cy="365009"/>
          </a:xfrm>
          <a:prstGeom prst="donut">
            <a:avLst>
              <a:gd name="adj" fmla="val 469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C70340-4C0C-2E45-AC95-09C1AD37F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45046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/>
      <p:bldP spid="2" grpId="0" animBg="1"/>
      <p:bldP spid="10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10335C-56B7-DE43-A2CE-D843AD71848A}"/>
              </a:ext>
            </a:extLst>
          </p:cNvPr>
          <p:cNvSpPr txBox="1">
            <a:spLocks/>
          </p:cNvSpPr>
          <p:nvPr/>
        </p:nvSpPr>
        <p:spPr>
          <a:xfrm>
            <a:off x="1026795" y="-97099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Climatology</a:t>
            </a:r>
            <a:r>
              <a:rPr lang="en-GB" sz="50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2013-2018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DF867-FC1F-5B45-B964-20F5A5CDAB8A}"/>
              </a:ext>
            </a:extLst>
          </p:cNvPr>
          <p:cNvSpPr txBox="1"/>
          <p:nvPr/>
        </p:nvSpPr>
        <p:spPr>
          <a:xfrm rot="16200000">
            <a:off x="-1574491" y="2869572"/>
            <a:ext cx="419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Number of event days per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E026C-314F-8F43-8029-D65F34E21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" t="7405" r="4016" b="19661"/>
          <a:stretch/>
        </p:blipFill>
        <p:spPr>
          <a:xfrm>
            <a:off x="1026795" y="91090"/>
            <a:ext cx="9795324" cy="5820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E58384-A7E6-1F47-A604-1210D7848E2A}"/>
              </a:ext>
            </a:extLst>
          </p:cNvPr>
          <p:cNvSpPr txBox="1"/>
          <p:nvPr/>
        </p:nvSpPr>
        <p:spPr>
          <a:xfrm>
            <a:off x="5412575" y="6427181"/>
            <a:ext cx="155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Countries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1E7C7F-1F1A-A446-86C8-1588ADCCBC6B}"/>
              </a:ext>
            </a:extLst>
          </p:cNvPr>
          <p:cNvSpPr txBox="1"/>
          <p:nvPr/>
        </p:nvSpPr>
        <p:spPr>
          <a:xfrm rot="19119982">
            <a:off x="1591279" y="5693243"/>
            <a:ext cx="95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Poland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20659F-759A-E849-B8D7-BC978B6DCEE6}"/>
              </a:ext>
            </a:extLst>
          </p:cNvPr>
          <p:cNvSpPr txBox="1"/>
          <p:nvPr/>
        </p:nvSpPr>
        <p:spPr>
          <a:xfrm rot="19119982">
            <a:off x="2327498" y="5653569"/>
            <a:ext cx="95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France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86F7BF-6FD8-1E40-B23B-D8FF4DB6C693}"/>
              </a:ext>
            </a:extLst>
          </p:cNvPr>
          <p:cNvSpPr txBox="1"/>
          <p:nvPr/>
        </p:nvSpPr>
        <p:spPr>
          <a:xfrm rot="19119982">
            <a:off x="2570836" y="5850584"/>
            <a:ext cx="161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50" b="1" dirty="0" err="1">
                <a:solidFill>
                  <a:srgbClr val="002060"/>
                </a:solidFill>
                <a:latin typeface="Helvetica" pitchFamily="2" charset="0"/>
              </a:rPr>
              <a:t>Cz</a:t>
            </a:r>
            <a:r>
              <a:rPr lang="en-GB" sz="1750" b="1" dirty="0">
                <a:solidFill>
                  <a:srgbClr val="002060"/>
                </a:solidFill>
                <a:latin typeface="Helvetica" pitchFamily="2" charset="0"/>
              </a:rPr>
              <a:t>. Republic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A06C5-F38F-D345-8DB4-8D55094CCAAB}"/>
              </a:ext>
            </a:extLst>
          </p:cNvPr>
          <p:cNvSpPr txBox="1"/>
          <p:nvPr/>
        </p:nvSpPr>
        <p:spPr>
          <a:xfrm rot="19119982">
            <a:off x="3783314" y="5628169"/>
            <a:ext cx="116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Austria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6C63F0-6304-DB49-ADB3-7B1149070F9D}"/>
              </a:ext>
            </a:extLst>
          </p:cNvPr>
          <p:cNvSpPr txBox="1"/>
          <p:nvPr/>
        </p:nvSpPr>
        <p:spPr>
          <a:xfrm rot="19119982">
            <a:off x="4376802" y="5757638"/>
            <a:ext cx="122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Germany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30D801-E63C-EC49-A032-2568C11BE9FE}"/>
              </a:ext>
            </a:extLst>
          </p:cNvPr>
          <p:cNvSpPr txBox="1"/>
          <p:nvPr/>
        </p:nvSpPr>
        <p:spPr>
          <a:xfrm rot="19119982">
            <a:off x="5377869" y="5581039"/>
            <a:ext cx="122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Greece</a:t>
            </a:r>
          </a:p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Italy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09B87-0807-EC46-A50E-10BA125DB267}"/>
              </a:ext>
            </a:extLst>
          </p:cNvPr>
          <p:cNvSpPr txBox="1"/>
          <p:nvPr/>
        </p:nvSpPr>
        <p:spPr>
          <a:xfrm rot="19119982">
            <a:off x="6059603" y="5631506"/>
            <a:ext cx="122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Croatia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251098-7669-3343-AD77-CCBB1DD6A619}"/>
              </a:ext>
            </a:extLst>
          </p:cNvPr>
          <p:cNvSpPr txBox="1"/>
          <p:nvPr/>
        </p:nvSpPr>
        <p:spPr>
          <a:xfrm rot="19119982">
            <a:off x="6672329" y="5722753"/>
            <a:ext cx="122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Slovakia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3C8769-460F-DB41-829B-5272D4626AC6}"/>
              </a:ext>
            </a:extLst>
          </p:cNvPr>
          <p:cNvSpPr txBox="1"/>
          <p:nvPr/>
        </p:nvSpPr>
        <p:spPr>
          <a:xfrm rot="19119982">
            <a:off x="7698716" y="5545628"/>
            <a:ext cx="122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Serbia</a:t>
            </a:r>
          </a:p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Spain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7F9B85-A42A-5245-815A-AEE1980B2917}"/>
              </a:ext>
            </a:extLst>
          </p:cNvPr>
          <p:cNvSpPr txBox="1"/>
          <p:nvPr/>
        </p:nvSpPr>
        <p:spPr>
          <a:xfrm rot="19119982">
            <a:off x="8372036" y="5684127"/>
            <a:ext cx="122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Bosnia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69D5A2-E158-0747-9655-5075F71001B5}"/>
              </a:ext>
            </a:extLst>
          </p:cNvPr>
          <p:cNvSpPr txBox="1"/>
          <p:nvPr/>
        </p:nvSpPr>
        <p:spPr>
          <a:xfrm rot="19119982">
            <a:off x="9309110" y="5520796"/>
            <a:ext cx="1222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Ukraine</a:t>
            </a:r>
          </a:p>
          <a:p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Romania</a:t>
            </a:r>
          </a:p>
          <a:p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Holland</a:t>
            </a:r>
          </a:p>
          <a:p>
            <a:r>
              <a:rPr lang="en-GB" sz="1600" b="1" dirty="0">
                <a:solidFill>
                  <a:srgbClr val="002060"/>
                </a:solidFill>
                <a:latin typeface="Helvetica" pitchFamily="2" charset="0"/>
              </a:rPr>
              <a:t>Estonia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40BA2F-266B-6245-9CA7-59195ABB0F17}"/>
              </a:ext>
            </a:extLst>
          </p:cNvPr>
          <p:cNvSpPr txBox="1"/>
          <p:nvPr/>
        </p:nvSpPr>
        <p:spPr>
          <a:xfrm rot="16200000">
            <a:off x="-194638" y="2785808"/>
            <a:ext cx="2873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Helvetica" pitchFamily="2" charset="0"/>
              </a:rPr>
              <a:t>Event days per year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4708A1-D281-9445-A4C9-04C7F3EE3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8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97388C-A730-634D-ACB6-3063814B7EBE}"/>
              </a:ext>
            </a:extLst>
          </p:cNvPr>
          <p:cNvSpPr/>
          <p:nvPr/>
        </p:nvSpPr>
        <p:spPr>
          <a:xfrm>
            <a:off x="1738533" y="461452"/>
            <a:ext cx="420506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latin typeface="Helvetica" pitchFamily="2" charset="0"/>
              </a:rPr>
              <a:t>During the summer season,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latin typeface="Helvetica" pitchFamily="2" charset="0"/>
              </a:rPr>
              <a:t>a severe convective wind event occurs every other day.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8C9997-3158-1F4C-820C-9711B9A12DF0}"/>
              </a:ext>
            </a:extLst>
          </p:cNvPr>
          <p:cNvGrpSpPr/>
          <p:nvPr/>
        </p:nvGrpSpPr>
        <p:grpSpPr>
          <a:xfrm>
            <a:off x="660368" y="0"/>
            <a:ext cx="10274333" cy="6598910"/>
            <a:chOff x="660368" y="0"/>
            <a:chExt cx="10274333" cy="65989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6F59AD-FAAB-714F-BE51-BA67AB9C5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76" t="6628" r="3812" b="19300"/>
            <a:stretch/>
          </p:blipFill>
          <p:spPr>
            <a:xfrm>
              <a:off x="891201" y="0"/>
              <a:ext cx="10043500" cy="58758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E87008-53DC-D04B-BA8E-EBA095E1BE23}"/>
                </a:ext>
              </a:extLst>
            </p:cNvPr>
            <p:cNvSpPr/>
            <p:nvPr/>
          </p:nvSpPr>
          <p:spPr>
            <a:xfrm rot="16200000">
              <a:off x="-1505555" y="3001315"/>
              <a:ext cx="47935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b="1" dirty="0">
                  <a:solidFill>
                    <a:srgbClr val="002060"/>
                  </a:solidFill>
                  <a:latin typeface="Helvetica" pitchFamily="2" charset="0"/>
                </a:rPr>
                <a:t>Total number of event days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F6783F-D14E-0D4A-B618-4432E38A3B65}"/>
                </a:ext>
              </a:extLst>
            </p:cNvPr>
            <p:cNvSpPr/>
            <p:nvPr/>
          </p:nvSpPr>
          <p:spPr>
            <a:xfrm>
              <a:off x="5258228" y="6075690"/>
              <a:ext cx="16280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700" b="1" dirty="0">
                  <a:solidFill>
                    <a:srgbClr val="002060"/>
                  </a:solidFill>
                  <a:latin typeface="Helvetica" pitchFamily="2" charset="0"/>
                </a:rPr>
                <a:t>Months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FCF067-F259-B641-9162-56C31C5DEFB0}"/>
                </a:ext>
              </a:extLst>
            </p:cNvPr>
            <p:cNvSpPr/>
            <p:nvPr/>
          </p:nvSpPr>
          <p:spPr>
            <a:xfrm>
              <a:off x="1190160" y="5456852"/>
              <a:ext cx="95395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800" b="1" dirty="0">
                  <a:solidFill>
                    <a:srgbClr val="002060"/>
                  </a:solidFill>
                  <a:latin typeface="Helvetica" pitchFamily="2" charset="0"/>
                </a:rPr>
                <a:t>Jan Feb Mar Apr May Jun Jul Aug Sep Oct Nov Dec</a:t>
              </a:r>
            </a:p>
          </p:txBody>
        </p:sp>
      </p:grpSp>
      <p:sp>
        <p:nvSpPr>
          <p:cNvPr id="9" name="Doughnut 8">
            <a:extLst>
              <a:ext uri="{FF2B5EF4-FFF2-40B4-BE49-F238E27FC236}">
                <a16:creationId xmlns:a16="http://schemas.microsoft.com/office/drawing/2014/main" id="{0B0FD2FD-121B-E346-AF09-605BC419AB4F}"/>
              </a:ext>
            </a:extLst>
          </p:cNvPr>
          <p:cNvSpPr/>
          <p:nvPr/>
        </p:nvSpPr>
        <p:spPr>
          <a:xfrm>
            <a:off x="5212537" y="5377116"/>
            <a:ext cx="2221417" cy="706442"/>
          </a:xfrm>
          <a:prstGeom prst="donut">
            <a:avLst>
              <a:gd name="adj" fmla="val 469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49DF44-D712-864E-9C10-5EFAAD6F9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Pre-storm environment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4ED70-C587-DF45-94F0-DD17A616C8C9}"/>
              </a:ext>
            </a:extLst>
          </p:cNvPr>
          <p:cNvSpPr/>
          <p:nvPr/>
        </p:nvSpPr>
        <p:spPr>
          <a:xfrm>
            <a:off x="-482705" y="1945297"/>
            <a:ext cx="786915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186 proximity soundings were analysed using proximity criteria of 0–100km within 0–3 hours after the radiosonde launch.</a:t>
            </a:r>
          </a:p>
          <a:p>
            <a:pPr marL="12573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For each proximity sounding traditional damaging wind parameters calculated such as CAPE, DCAPE, Lapse Rates, and Relative Humidity.</a:t>
            </a:r>
          </a:p>
          <a:p>
            <a:pPr marL="1257300" lvl="2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Then all proximity soundings (based on their associated metrics) are clustered using the K-means clustering algorithm.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DAAAE-24AE-6D4E-9BB2-A76ADF827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810" y="1945297"/>
            <a:ext cx="3691127" cy="435554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D1E0D-89BE-7946-AC6A-37183766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D1801A-6C27-9F4B-AEDB-3CEA95A475FB}"/>
              </a:ext>
            </a:extLst>
          </p:cNvPr>
          <p:cNvSpPr txBox="1">
            <a:spLocks/>
          </p:cNvSpPr>
          <p:nvPr/>
        </p:nvSpPr>
        <p:spPr>
          <a:xfrm>
            <a:off x="1118235" y="-195072"/>
            <a:ext cx="10138410" cy="1327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  <a:latin typeface="Helvetica" pitchFamily="2" charset="0"/>
              </a:rPr>
              <a:t>Pre-storm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C9A487-BD40-D045-B1AE-C7034E9B80BC}"/>
              </a:ext>
            </a:extLst>
          </p:cNvPr>
          <p:cNvSpPr/>
          <p:nvPr/>
        </p:nvSpPr>
        <p:spPr>
          <a:xfrm>
            <a:off x="684060" y="1535790"/>
            <a:ext cx="10823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Clustering analysis yields two clusters, i.e. severe convective winds generally occur under two environments.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4CAAC-E1C7-0142-8F3D-09AF3DAE6057}"/>
              </a:ext>
            </a:extLst>
          </p:cNvPr>
          <p:cNvSpPr/>
          <p:nvPr/>
        </p:nvSpPr>
        <p:spPr>
          <a:xfrm>
            <a:off x="684060" y="2770182"/>
            <a:ext cx="51680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2500" b="1" dirty="0">
                <a:solidFill>
                  <a:schemeClr val="bg1"/>
                </a:solidFill>
                <a:latin typeface="Helvetica" pitchFamily="2" charset="0"/>
              </a:rPr>
              <a:t>Cluster 1 (LSHC) 64%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Low to moderate shear.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Moderate to high CAPE.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Moderate to high downdraft CAPE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High surface temperatures. 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Low surface relative humidity.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Steep low level lapse rates.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2F9499-A10B-F749-B3A1-679305C9EA1E}"/>
              </a:ext>
            </a:extLst>
          </p:cNvPr>
          <p:cNvSpPr/>
          <p:nvPr/>
        </p:nvSpPr>
        <p:spPr>
          <a:xfrm>
            <a:off x="6339843" y="2770182"/>
            <a:ext cx="516809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2500" b="1" dirty="0">
                <a:solidFill>
                  <a:schemeClr val="bg1"/>
                </a:solidFill>
                <a:latin typeface="Helvetica" pitchFamily="2" charset="0"/>
              </a:rPr>
              <a:t>Cluster 2 (HSLC) 36%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High shear.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Lower CAPE.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Lower downdraft CAPE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Lower surface temperatures. 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Higher surface relative humidity.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Less steep low level lapse rates.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7177E5-F9A9-CA48-A09D-86213851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F5299-EC55-B24B-8541-5E70E02D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7EADAD-8A8C-7B49-8041-A7E9802F8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8" y="6329548"/>
            <a:ext cx="935408" cy="4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4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6823</TotalTime>
  <Words>819</Words>
  <Application>Microsoft Macintosh PowerPoint</Application>
  <PresentationFormat>Widescreen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Rockwell</vt:lpstr>
      <vt:lpstr>Office Theme</vt:lpstr>
      <vt:lpstr>Environments conducive for severe convective winds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Environments conducive for severe convective winds in Europe</dc:title>
  <dc:creator>George Pacey</dc:creator>
  <cp:lastModifiedBy>George Pacey</cp:lastModifiedBy>
  <cp:revision>250</cp:revision>
  <dcterms:created xsi:type="dcterms:W3CDTF">2019-10-22T21:47:18Z</dcterms:created>
  <dcterms:modified xsi:type="dcterms:W3CDTF">2019-12-13T14:40:48Z</dcterms:modified>
</cp:coreProperties>
</file>