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67" r:id="rId2"/>
    <p:sldId id="257" r:id="rId3"/>
    <p:sldId id="258" r:id="rId4"/>
    <p:sldId id="259" r:id="rId5"/>
    <p:sldId id="282" r:id="rId6"/>
    <p:sldId id="284" r:id="rId7"/>
    <p:sldId id="268" r:id="rId8"/>
    <p:sldId id="273" r:id="rId9"/>
    <p:sldId id="256" r:id="rId10"/>
    <p:sldId id="276" r:id="rId11"/>
    <p:sldId id="279" r:id="rId12"/>
    <p:sldId id="280" r:id="rId13"/>
    <p:sldId id="260" r:id="rId14"/>
    <p:sldId id="274" r:id="rId15"/>
    <p:sldId id="275" r:id="rId16"/>
    <p:sldId id="277" r:id="rId17"/>
    <p:sldId id="278" r:id="rId18"/>
    <p:sldId id="261" r:id="rId19"/>
    <p:sldId id="271" r:id="rId20"/>
    <p:sldId id="270" r:id="rId21"/>
    <p:sldId id="262" r:id="rId22"/>
    <p:sldId id="281" r:id="rId23"/>
    <p:sldId id="269" r:id="rId24"/>
    <p:sldId id="264" r:id="rId25"/>
    <p:sldId id="265" r:id="rId26"/>
    <p:sldId id="266" r:id="rId27"/>
    <p:sldId id="26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9" autoAdjust="0"/>
    <p:restoredTop sz="96584" autoAdjust="0"/>
  </p:normalViewPr>
  <p:slideViewPr>
    <p:cSldViewPr>
      <p:cViewPr varScale="1">
        <p:scale>
          <a:sx n="110" d="100"/>
          <a:sy n="110" d="100"/>
        </p:scale>
        <p:origin x="-9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0E491-65E5-47B9-9F40-50021E48E01A}" type="datetimeFigureOut">
              <a:rPr lang="en-US" smtClean="0"/>
              <a:pPr/>
              <a:t>04/29/2011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F1640-F52A-42C7-ABFC-A4BB46D250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A6365-7D0C-4472-B311-40188A76A0A8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1BE48E-0271-49ED-9E72-333B4FC50B7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04/29/2011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04/29/2011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04/29/2011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04/29/2011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04/29/2011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36576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To observe </a:t>
            </a:r>
            <a:br>
              <a:rPr lang="en-US" sz="8800" dirty="0" smtClean="0">
                <a:solidFill>
                  <a:srgbClr val="FF0000"/>
                </a:solidFill>
              </a:rPr>
            </a:br>
            <a:r>
              <a:rPr lang="en-US" sz="8800" dirty="0" smtClean="0">
                <a:solidFill>
                  <a:srgbClr val="FF0000"/>
                </a:solidFill>
              </a:rPr>
              <a:t>the earth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rgbClr val="00B0F0"/>
                </a:solidFill>
              </a:rPr>
              <a:t>… and visualize </a:t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 smtClean="0">
                <a:solidFill>
                  <a:srgbClr val="00B0F0"/>
                </a:solidFill>
              </a:rPr>
              <a:t>the future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419600"/>
            <a:ext cx="8534400" cy="2133600"/>
          </a:xfrm>
        </p:spPr>
        <p:txBody>
          <a:bodyPr>
            <a:normAutofit fontScale="47500" lnSpcReduction="20000"/>
          </a:bodyPr>
          <a:lstStyle/>
          <a:p>
            <a:r>
              <a:rPr lang="en-US" sz="5700" b="1" dirty="0" smtClean="0">
                <a:solidFill>
                  <a:schemeClr val="bg1"/>
                </a:solidFill>
              </a:rPr>
              <a:t>John D. Moore</a:t>
            </a:r>
          </a:p>
          <a:p>
            <a:r>
              <a:rPr lang="en-US" sz="5100" dirty="0" smtClean="0">
                <a:solidFill>
                  <a:schemeClr val="accent5">
                    <a:lumMod val="50000"/>
                  </a:schemeClr>
                </a:solidFill>
              </a:rPr>
              <a:t>2009 -2011 Albert Einstein </a:t>
            </a:r>
          </a:p>
          <a:p>
            <a:r>
              <a:rPr lang="en-US" sz="5100" dirty="0" smtClean="0">
                <a:solidFill>
                  <a:schemeClr val="accent5">
                    <a:lumMod val="50000"/>
                  </a:schemeClr>
                </a:solidFill>
              </a:rPr>
              <a:t>Distinguished Educator Fellow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New Jersey, United States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mr.moore.john@gmail.com</a:t>
            </a:r>
          </a:p>
        </p:txBody>
      </p:sp>
      <p:pic>
        <p:nvPicPr>
          <p:cNvPr id="1026" name="Picture 2" descr="C:\Documents and Settings\jdmoore\My Documents\My Pictures\CreativeCommons_Attribution_Licen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00800"/>
            <a:ext cx="1016000" cy="35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_wind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1" y="457200"/>
            <a:ext cx="70104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62200" y="-1143000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52800" y="0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jmoore\Desktop\NASA_OCO_Landsat5_021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CI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82296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81000"/>
            <a:ext cx="72390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tspotp_3_24_20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5" y="533400"/>
            <a:ext cx="885825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BE_FULL2011.pn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381000" y="1447800"/>
            <a:ext cx="8458200" cy="2895600"/>
          </a:xfrm>
          <a:prstGeom prst="rect">
            <a:avLst/>
          </a:prstGeom>
          <a:effectLst>
            <a:outerShdw blurRad="50800" dist="177800" dir="5400000" sx="108000" sy="108000" algn="ctr" rotWithShape="0">
              <a:srgbClr val="000000">
                <a:alpha val="54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nasadata_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2438400"/>
            <a:ext cx="85725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8077200" cy="1981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7200" dirty="0" smtClean="0">
                <a:solidFill>
                  <a:srgbClr val="FFC000"/>
                </a:solidFill>
              </a:rPr>
              <a:t>SPACE-EARTH  EARTH-SPACE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352800"/>
            <a:ext cx="8229600" cy="3124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4400" dirty="0" smtClean="0">
                <a:solidFill>
                  <a:srgbClr val="FF0000"/>
                </a:solidFill>
              </a:rPr>
              <a:t>Integrated “SEES” Model</a:t>
            </a:r>
          </a:p>
          <a:p>
            <a:pPr eaLnBrk="1" hangingPunct="1"/>
            <a:endParaRPr lang="en-US" sz="3600" dirty="0" smtClean="0"/>
          </a:p>
          <a:p>
            <a:pPr eaLnBrk="1" hangingPunct="1"/>
            <a:r>
              <a:rPr lang="en-US" sz="3200" dirty="0" smtClean="0">
                <a:solidFill>
                  <a:schemeClr val="bg1"/>
                </a:solidFill>
              </a:rPr>
              <a:t>Students now have the ability to </a:t>
            </a:r>
          </a:p>
          <a:p>
            <a:pPr eaLnBrk="1" hangingPunct="1"/>
            <a:r>
              <a:rPr lang="en-US" sz="3200" dirty="0" smtClean="0">
                <a:solidFill>
                  <a:schemeClr val="bg1"/>
                </a:solidFill>
              </a:rPr>
              <a:t>examine a geo-referenced location from the </a:t>
            </a:r>
          </a:p>
          <a:p>
            <a:pPr eaLnBrk="1" hangingPunct="1"/>
            <a:r>
              <a:rPr lang="en-US" sz="3200" dirty="0" smtClean="0">
                <a:solidFill>
                  <a:schemeClr val="bg1"/>
                </a:solidFill>
              </a:rPr>
              <a:t>top-down and bottom-up </a:t>
            </a:r>
          </a:p>
        </p:txBody>
      </p:sp>
      <p:pic>
        <p:nvPicPr>
          <p:cNvPr id="2050" name="Picture 2" descr="C:\Documents and Settings\jdmoore\My Documents\My Pictures\CreativeCommons_Attribution_Licen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1320800" cy="462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UDSAT_ParticipantLocPoster2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86868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229600" cy="24384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effectLst/>
              </a:rPr>
              <a:t>A new ERA of OBSERVATIONS</a:t>
            </a:r>
            <a:endParaRPr lang="en-US" sz="80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95600"/>
            <a:ext cx="7010400" cy="3810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 to Observe the Earth and Visualize the Future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CUBESAT</a:t>
            </a:r>
          </a:p>
        </p:txBody>
      </p:sp>
      <p:pic>
        <p:nvPicPr>
          <p:cNvPr id="5" name="Picture 4" descr="cubesat-NA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552360"/>
            <a:ext cx="2900892" cy="2153239"/>
          </a:xfrm>
          <a:prstGeom prst="rect">
            <a:avLst/>
          </a:prstGeom>
        </p:spPr>
      </p:pic>
      <p:pic>
        <p:nvPicPr>
          <p:cNvPr id="7170" name="Picture 2" descr="C:\Documents and Settings\jdmoore\My Documents\My Pictures\CreativeCommons_Attribution_Licen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24600"/>
            <a:ext cx="1143000" cy="40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00" y="-914400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vaporball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BLUECUBE</a:t>
            </a:r>
            <a:r>
              <a:rPr lang="en-US" sz="4800" dirty="0" smtClean="0"/>
              <a:t> Enterprise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81600"/>
          </a:xfrm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</a:rPr>
              <a:t>Ultimate aim: create new paradigm: BLUE CUBE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uild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aunch 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chemeClr val="bg1"/>
                </a:solidFill>
              </a:rPr>
              <a:t>tilize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ducate with </a:t>
            </a:r>
            <a:r>
              <a:rPr lang="en-US" dirty="0" smtClean="0">
                <a:solidFill>
                  <a:srgbClr val="FF0000"/>
                </a:solidFill>
              </a:rPr>
              <a:t>Cube</a:t>
            </a:r>
            <a:r>
              <a:rPr lang="en-US" dirty="0" smtClean="0">
                <a:solidFill>
                  <a:schemeClr val="bg1"/>
                </a:solidFill>
              </a:rPr>
              <a:t>Sats</a:t>
            </a:r>
          </a:p>
          <a:p>
            <a:pPr>
              <a:lnSpc>
                <a:spcPct val="90000"/>
              </a:lnSpc>
              <a:buClr>
                <a:srgbClr val="FF0000"/>
              </a:buCl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To better promote STEM and Career and Technical Education</a:t>
            </a:r>
          </a:p>
          <a:p>
            <a:pPr>
              <a:lnSpc>
                <a:spcPct val="90000"/>
              </a:lnSpc>
              <a:buClr>
                <a:srgbClr val="FF0000"/>
              </a:buClr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    to middle and high school students by…</a:t>
            </a:r>
          </a:p>
          <a:p>
            <a:pPr>
              <a:lnSpc>
                <a:spcPct val="90000"/>
              </a:lnSpc>
              <a:buClr>
                <a:srgbClr val="FF0000"/>
              </a:buClr>
              <a:defRPr/>
            </a:pPr>
            <a:endParaRPr lang="en-US" sz="1050" dirty="0" smtClean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  <a:buClr>
                <a:srgbClr val="FF0000"/>
              </a:buClr>
              <a:defRPr/>
            </a:pPr>
            <a:r>
              <a:rPr lang="en-US" dirty="0" smtClean="0">
                <a:solidFill>
                  <a:schemeClr val="bg1"/>
                </a:solidFill>
              </a:rPr>
              <a:t>Building, testing, and validating the flight readiness of student built CubeSats</a:t>
            </a:r>
          </a:p>
          <a:p>
            <a:pPr lvl="2">
              <a:lnSpc>
                <a:spcPct val="90000"/>
              </a:lnSpc>
              <a:buClr>
                <a:srgbClr val="FF0000"/>
              </a:buClr>
              <a:defRPr/>
            </a:pPr>
            <a:r>
              <a:rPr lang="en-US" dirty="0" smtClean="0">
                <a:solidFill>
                  <a:schemeClr val="bg1"/>
                </a:solidFill>
              </a:rPr>
              <a:t>Launching CubeSats to LEO by commercial carriers</a:t>
            </a:r>
          </a:p>
          <a:p>
            <a:pPr lvl="2">
              <a:lnSpc>
                <a:spcPct val="90000"/>
              </a:lnSpc>
              <a:buClr>
                <a:srgbClr val="FF0000"/>
              </a:buClr>
              <a:defRPr/>
            </a:pPr>
            <a:r>
              <a:rPr lang="en-US" dirty="0" smtClean="0">
                <a:solidFill>
                  <a:schemeClr val="bg1"/>
                </a:solidFill>
              </a:rPr>
              <a:t>Tasking these ‘picosats’ by teachers to conduct data collection (upper atmospheric sensing and ground observations) </a:t>
            </a:r>
          </a:p>
          <a:p>
            <a:pPr lvl="2">
              <a:lnSpc>
                <a:spcPct val="90000"/>
              </a:lnSpc>
              <a:buClr>
                <a:srgbClr val="FF0000"/>
              </a:buClr>
              <a:defRPr/>
            </a:pPr>
            <a:r>
              <a:rPr lang="en-US" dirty="0" smtClean="0">
                <a:solidFill>
                  <a:schemeClr val="bg1"/>
                </a:solidFill>
              </a:rPr>
              <a:t>Downloading the acquired data to ground stations and amateur radio operators</a:t>
            </a:r>
          </a:p>
          <a:p>
            <a:pPr lvl="2">
              <a:lnSpc>
                <a:spcPct val="90000"/>
              </a:lnSpc>
              <a:buClr>
                <a:srgbClr val="FF0000"/>
              </a:buClr>
              <a:defRPr/>
            </a:pPr>
            <a:r>
              <a:rPr lang="en-GB" dirty="0" smtClean="0">
                <a:solidFill>
                  <a:schemeClr val="bg1"/>
                </a:solidFill>
              </a:rPr>
              <a:t>Uploading acquired data to a web-based interface</a:t>
            </a:r>
            <a:endParaRPr lang="en-US" dirty="0" smtClean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  <a:buClr>
                <a:srgbClr val="FF0000"/>
              </a:buClr>
              <a:defRPr/>
            </a:pPr>
            <a:r>
              <a:rPr lang="en-US" dirty="0" smtClean="0">
                <a:solidFill>
                  <a:schemeClr val="bg1"/>
                </a:solidFill>
              </a:rPr>
              <a:t>Utilizing that data requested by the teacher in the classroom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 descr="C:\Documents and Settings\jdmoore\My Documents\My Pictures\CreativeCommons_Attribution_Licen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24600"/>
            <a:ext cx="1233714" cy="43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398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 smtClean="0">
                <a:solidFill>
                  <a:srgbClr val="0000FF"/>
                </a:solidFill>
              </a:rPr>
              <a:t>EXPANDING THE RESEARCH ENVIRONMENT ENVELOPE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sz="1800" i="1" dirty="0">
                <a:solidFill>
                  <a:srgbClr val="00B0F0"/>
                </a:solidFill>
                <a:latin typeface="Calibri" pitchFamily="34" charset="0"/>
              </a:rPr>
              <a:t>Build  -  Launch  -  Utilize  -  Educate</a:t>
            </a: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057400" y="1981200"/>
            <a:ext cx="4724400" cy="3886200"/>
            <a:chOff x="2209800" y="1981200"/>
            <a:chExt cx="4724400" cy="4038600"/>
          </a:xfrm>
        </p:grpSpPr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3581400" y="1981200"/>
              <a:ext cx="2209800" cy="533400"/>
              <a:chOff x="4267200" y="1905000"/>
              <a:chExt cx="2209800" cy="533400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4267200" y="1905000"/>
                <a:ext cx="2057400" cy="532871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16" name="TextBox 52"/>
              <p:cNvSpPr txBox="1">
                <a:spLocks noChangeArrowheads="1"/>
              </p:cNvSpPr>
              <p:nvPr/>
            </p:nvSpPr>
            <p:spPr bwMode="auto">
              <a:xfrm>
                <a:off x="4343400" y="1981200"/>
                <a:ext cx="2133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Bench work (1G)</a:t>
                </a:r>
              </a:p>
            </p:txBody>
          </p:sp>
        </p:grpSp>
        <p:grpSp>
          <p:nvGrpSpPr>
            <p:cNvPr id="4" name="Group 68"/>
            <p:cNvGrpSpPr>
              <a:grpSpLocks/>
            </p:cNvGrpSpPr>
            <p:nvPr/>
          </p:nvGrpSpPr>
          <p:grpSpPr bwMode="auto">
            <a:xfrm>
              <a:off x="3314700" y="5486400"/>
              <a:ext cx="2667000" cy="533400"/>
              <a:chOff x="4114800" y="4800600"/>
              <a:chExt cx="2667000" cy="533400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4114800" y="4801130"/>
                <a:ext cx="2590800" cy="532870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14" name="TextBox 55"/>
              <p:cNvSpPr txBox="1">
                <a:spLocks noChangeArrowheads="1"/>
              </p:cNvSpPr>
              <p:nvPr/>
            </p:nvSpPr>
            <p:spPr bwMode="auto">
              <a:xfrm>
                <a:off x="4267200" y="4876800"/>
                <a:ext cx="25146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Orbital Flights (</a:t>
                </a:r>
                <a:r>
                  <a:rPr lang="en-US" sz="2000">
                    <a:latin typeface="Symbol" pitchFamily="18" charset="2"/>
                  </a:rPr>
                  <a:t>m</a:t>
                </a:r>
                <a:r>
                  <a:rPr lang="en-US"/>
                  <a:t>grav)</a:t>
                </a:r>
              </a:p>
            </p:txBody>
          </p:sp>
        </p:grpSp>
        <p:grpSp>
          <p:nvGrpSpPr>
            <p:cNvPr id="5" name="Group 67"/>
            <p:cNvGrpSpPr>
              <a:grpSpLocks/>
            </p:cNvGrpSpPr>
            <p:nvPr/>
          </p:nvGrpSpPr>
          <p:grpSpPr bwMode="auto">
            <a:xfrm>
              <a:off x="2209800" y="2971800"/>
              <a:ext cx="2057400" cy="838200"/>
              <a:chOff x="2895600" y="3733800"/>
              <a:chExt cx="2057400" cy="838200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2895600" y="3733053"/>
                <a:ext cx="2057400" cy="839726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12" name="TextBox 56"/>
              <p:cNvSpPr txBox="1">
                <a:spLocks noChangeArrowheads="1"/>
              </p:cNvSpPr>
              <p:nvPr/>
            </p:nvSpPr>
            <p:spPr bwMode="auto">
              <a:xfrm>
                <a:off x="3124200" y="3810000"/>
                <a:ext cx="1676400" cy="677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dirty="0"/>
                  <a:t>Zero G Flights</a:t>
                </a:r>
              </a:p>
              <a:p>
                <a:r>
                  <a:rPr lang="en-US" dirty="0"/>
                  <a:t>(sec. </a:t>
                </a:r>
                <a:r>
                  <a:rPr lang="en-US" sz="2000" dirty="0" err="1">
                    <a:latin typeface="Symbol" pitchFamily="18" charset="2"/>
                  </a:rPr>
                  <a:t>m</a:t>
                </a:r>
                <a:r>
                  <a:rPr lang="en-US" dirty="0" err="1"/>
                  <a:t>grav</a:t>
                </a:r>
                <a:r>
                  <a:rPr lang="en-US" dirty="0"/>
                  <a:t>)</a:t>
                </a:r>
              </a:p>
            </p:txBody>
          </p:sp>
        </p:grpSp>
        <p:grpSp>
          <p:nvGrpSpPr>
            <p:cNvPr id="6" name="Group 66"/>
            <p:cNvGrpSpPr>
              <a:grpSpLocks/>
            </p:cNvGrpSpPr>
            <p:nvPr/>
          </p:nvGrpSpPr>
          <p:grpSpPr bwMode="auto">
            <a:xfrm>
              <a:off x="4876800" y="2971800"/>
              <a:ext cx="2057400" cy="838200"/>
              <a:chOff x="5867400" y="2133600"/>
              <a:chExt cx="2057400" cy="533400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5867400" y="2133125"/>
                <a:ext cx="2057400" cy="534371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10" name="TextBox 53"/>
              <p:cNvSpPr txBox="1">
                <a:spLocks noChangeArrowheads="1"/>
              </p:cNvSpPr>
              <p:nvPr/>
            </p:nvSpPr>
            <p:spPr bwMode="auto">
              <a:xfrm>
                <a:off x="6096000" y="2279073"/>
                <a:ext cx="1828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Balloon Flights</a:t>
                </a:r>
              </a:p>
            </p:txBody>
          </p:sp>
        </p:grpSp>
        <p:grpSp>
          <p:nvGrpSpPr>
            <p:cNvPr id="7" name="Group 69"/>
            <p:cNvGrpSpPr>
              <a:grpSpLocks/>
            </p:cNvGrpSpPr>
            <p:nvPr/>
          </p:nvGrpSpPr>
          <p:grpSpPr bwMode="auto">
            <a:xfrm>
              <a:off x="2743200" y="4343400"/>
              <a:ext cx="3810000" cy="533400"/>
              <a:chOff x="381000" y="5562600"/>
              <a:chExt cx="3810000" cy="533400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381000" y="5562849"/>
                <a:ext cx="3733800" cy="532871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08" name="TextBox 54"/>
              <p:cNvSpPr txBox="1">
                <a:spLocks noChangeArrowheads="1"/>
              </p:cNvSpPr>
              <p:nvPr/>
            </p:nvSpPr>
            <p:spPr bwMode="auto">
              <a:xfrm>
                <a:off x="457200" y="5638800"/>
                <a:ext cx="37338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Suborbital Flights (minutes </a:t>
                </a:r>
                <a:r>
                  <a:rPr lang="en-US" sz="2000">
                    <a:latin typeface="Symbol" pitchFamily="18" charset="2"/>
                  </a:rPr>
                  <a:t>m</a:t>
                </a:r>
                <a:r>
                  <a:rPr lang="en-US"/>
                  <a:t>grav)</a:t>
                </a:r>
              </a:p>
            </p:txBody>
          </p:sp>
        </p:grpSp>
        <p:cxnSp>
          <p:nvCxnSpPr>
            <p:cNvPr id="73" name="Straight Arrow Connector 72"/>
            <p:cNvCxnSpPr>
              <a:stCxn id="58" idx="2"/>
              <a:endCxn id="65" idx="0"/>
            </p:cNvCxnSpPr>
            <p:nvPr/>
          </p:nvCxnSpPr>
          <p:spPr>
            <a:xfrm rot="5400000">
              <a:off x="3695809" y="2056763"/>
              <a:ext cx="456982" cy="1371600"/>
            </a:xfrm>
            <a:prstGeom prst="straightConnector1">
              <a:avLst/>
            </a:prstGeom>
            <a:ln w="66675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58" idx="2"/>
              <a:endCxn id="66" idx="0"/>
            </p:cNvCxnSpPr>
            <p:nvPr/>
          </p:nvCxnSpPr>
          <p:spPr>
            <a:xfrm rot="16200000" flipH="1">
              <a:off x="5029309" y="2094863"/>
              <a:ext cx="456982" cy="1295400"/>
            </a:xfrm>
            <a:prstGeom prst="straightConnector1">
              <a:avLst/>
            </a:prstGeom>
            <a:ln w="66675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65" idx="2"/>
              <a:endCxn id="60" idx="0"/>
            </p:cNvCxnSpPr>
            <p:nvPr/>
          </p:nvCxnSpPr>
          <p:spPr>
            <a:xfrm rot="16200000" flipH="1">
              <a:off x="3657865" y="3391414"/>
              <a:ext cx="532870" cy="1371600"/>
            </a:xfrm>
            <a:prstGeom prst="straightConnector1">
              <a:avLst/>
            </a:prstGeom>
            <a:ln w="66675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5400000">
              <a:off x="4343821" y="5180962"/>
              <a:ext cx="608760" cy="3175"/>
            </a:xfrm>
            <a:prstGeom prst="straightConnector1">
              <a:avLst/>
            </a:prstGeom>
            <a:ln w="66675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66" idx="2"/>
              <a:endCxn id="60" idx="0"/>
            </p:cNvCxnSpPr>
            <p:nvPr/>
          </p:nvCxnSpPr>
          <p:spPr>
            <a:xfrm rot="5400000">
              <a:off x="4991365" y="3429514"/>
              <a:ext cx="532870" cy="1295400"/>
            </a:xfrm>
            <a:prstGeom prst="straightConnector1">
              <a:avLst/>
            </a:prstGeom>
            <a:ln w="66675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18" name="Picture 2" descr="C:\Documents and Settings\jdmoore\My Documents\My Pictures\CreativeCommons_Attribution_Licen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787400" cy="275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Who’s Saying What?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“How do you get these [CubeSat] ideas into the classroom?” 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Dr. Eric Lander, Co‐Chair of the President’s Council of Advisors for Science and Technology, January 7, 2011</a:t>
            </a:r>
          </a:p>
          <a:p>
            <a:pPr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“This is the new era of observations....There is a leaky STEM pipeline...” 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Dr. Suresh, Director of the National Science Foundation, February 2011</a:t>
            </a:r>
          </a:p>
          <a:p>
            <a:pPr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“Its technology development... we have something now called... small satellites ... Even secondary students are getting involved... they can be involved in space exploration.”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Charles Bolden, NASA Administrator before Congress, March 2, 2011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Towards the Future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Promoting the study of the Earth as a System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Applications of Real Time Data in the Classroom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Project Based Learning model … Science as Inquiry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Focuses on Career and Workforce Development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STEM oriented experiences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Engagement of the K-12 Community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21</a:t>
            </a:r>
            <a:r>
              <a:rPr lang="en-US" sz="2400" baseline="30000" dirty="0" smtClean="0">
                <a:solidFill>
                  <a:schemeClr val="bg1"/>
                </a:solidFill>
              </a:rPr>
              <a:t>st</a:t>
            </a:r>
            <a:r>
              <a:rPr lang="en-US" sz="2400" dirty="0" smtClean="0">
                <a:solidFill>
                  <a:schemeClr val="bg1"/>
                </a:solidFill>
              </a:rPr>
              <a:t> Century Workforce Skills</a:t>
            </a:r>
          </a:p>
          <a:p>
            <a:pPr>
              <a:buClr>
                <a:srgbClr val="FF0000"/>
              </a:buClr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P202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3048000"/>
            <a:ext cx="2133600" cy="1933575"/>
          </a:xfrm>
          <a:prstGeom prst="rect">
            <a:avLst/>
          </a:prstGeom>
        </p:spPr>
      </p:pic>
      <p:pic>
        <p:nvPicPr>
          <p:cNvPr id="5" name="Picture 3" descr="C:\Documents and Settings\kesimmon\Desktop\camera 7Dec2010\Camera\20100801223246.jpg"/>
          <p:cNvPicPr>
            <a:picLocks noChangeAspect="1" noChangeArrowheads="1"/>
          </p:cNvPicPr>
          <p:nvPr/>
        </p:nvPicPr>
        <p:blipFill>
          <a:blip r:embed="rId3" cstate="print"/>
          <a:srcRect t="5660"/>
          <a:stretch>
            <a:fillRect/>
          </a:stretch>
        </p:blipFill>
        <p:spPr bwMode="auto">
          <a:xfrm>
            <a:off x="4191000" y="4267200"/>
            <a:ext cx="1905000" cy="2362200"/>
          </a:xfrm>
          <a:prstGeom prst="rect">
            <a:avLst/>
          </a:prstGeom>
          <a:noFill/>
        </p:spPr>
      </p:pic>
      <p:pic>
        <p:nvPicPr>
          <p:cNvPr id="10" name="Picture 9" descr="RGO_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267200"/>
            <a:ext cx="2971800" cy="2369408"/>
          </a:xfrm>
          <a:prstGeom prst="rect">
            <a:avLst/>
          </a:prstGeom>
        </p:spPr>
      </p:pic>
      <p:pic>
        <p:nvPicPr>
          <p:cNvPr id="10242" name="Picture 2" descr="C:\Documents and Settings\jdmoore\My Documents\My Pictures\CreativeCommons_Attribution_Licens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6324600"/>
            <a:ext cx="1066800" cy="37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828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8000" dirty="0" smtClean="0">
                <a:solidFill>
                  <a:srgbClr val="00B0F0"/>
                </a:solidFill>
              </a:rPr>
              <a:t>“SEES” Model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1863"/>
            <a:ext cx="7772400" cy="3894137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Examines a geo-referenced </a:t>
            </a:r>
            <a:r>
              <a:rPr lang="en-US" sz="3600" i="1" dirty="0" smtClean="0">
                <a:solidFill>
                  <a:schemeClr val="bg1"/>
                </a:solidFill>
              </a:rPr>
              <a:t>location</a:t>
            </a:r>
            <a:r>
              <a:rPr lang="en-US" sz="3600" dirty="0" smtClean="0">
                <a:solidFill>
                  <a:schemeClr val="bg1"/>
                </a:solidFill>
              </a:rPr>
              <a:t> from the top-down and bottom-up</a:t>
            </a:r>
          </a:p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Fosters Geospatial Thinking</a:t>
            </a:r>
          </a:p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Identifies geo-referenced data points/sources</a:t>
            </a:r>
          </a:p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Incorporates Real-time Data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3074" name="Picture 2" descr="C:\Documents and Settings\jdmoore\My Documents\My Pictures\CreativeCommons_Attribution_Licen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24600"/>
            <a:ext cx="1208314" cy="422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981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000" dirty="0" smtClean="0">
                <a:solidFill>
                  <a:srgbClr val="7030A0"/>
                </a:solidFill>
              </a:rPr>
              <a:t>Geographic Information Systems (GIS)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403475"/>
            <a:ext cx="7772400" cy="44545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Visual representation of Data Sets</a:t>
            </a:r>
          </a:p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Layers (Themes)</a:t>
            </a:r>
          </a:p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Geo-referencing (GPS)</a:t>
            </a:r>
          </a:p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Analyze (Query) Geospatial Data</a:t>
            </a:r>
          </a:p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Geospatial Thinking</a:t>
            </a:r>
          </a:p>
        </p:txBody>
      </p:sp>
      <p:pic>
        <p:nvPicPr>
          <p:cNvPr id="4098" name="Picture 2" descr="C:\Documents and Settings\jdmoore\My Documents\My Pictures\CreativeCommons_Attribution_Licen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00800"/>
            <a:ext cx="787400" cy="275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arryl Dorofy\Desktop\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Documents and Settings\jdmoore\My Documents\My Pictures\CreativeCommons_Attribution_Licen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19800"/>
            <a:ext cx="1016000" cy="35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839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  <a:latin typeface="Arial" charset="0"/>
              </a:rPr>
              <a:t>MONITORING LOCAL ENVIRONMENTAL CHANGE …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folHlink"/>
                </a:solidFill>
                <a:latin typeface="Arial" charset="0"/>
              </a:rPr>
              <a:t>GLOBE DATA</a:t>
            </a:r>
            <a:r>
              <a:rPr lang="en-US" sz="20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from</a:t>
            </a:r>
            <a:r>
              <a:rPr lang="en-US" sz="16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the</a:t>
            </a:r>
            <a:r>
              <a:rPr lang="en-US" sz="1600" dirty="0" smtClean="0">
                <a:solidFill>
                  <a:srgbClr val="FFC000"/>
                </a:solidFill>
                <a:latin typeface="Arial" charset="0"/>
              </a:rPr>
              <a:t> Burlington </a:t>
            </a:r>
            <a:r>
              <a:rPr lang="en-US" sz="1600" dirty="0">
                <a:solidFill>
                  <a:srgbClr val="FFC000"/>
                </a:solidFill>
                <a:latin typeface="Arial" charset="0"/>
              </a:rPr>
              <a:t>County Institute of </a:t>
            </a:r>
            <a:r>
              <a:rPr lang="en-US" sz="1600" dirty="0" smtClean="0">
                <a:solidFill>
                  <a:srgbClr val="FFC000"/>
                </a:solidFill>
                <a:latin typeface="Arial" charset="0"/>
              </a:rPr>
              <a:t>Technology, </a:t>
            </a:r>
            <a:r>
              <a:rPr lang="en-US" sz="1400" dirty="0" smtClean="0">
                <a:solidFill>
                  <a:srgbClr val="FFC000"/>
                </a:solidFill>
                <a:latin typeface="Arial" charset="0"/>
              </a:rPr>
              <a:t>Medford New Jersey USA</a:t>
            </a:r>
            <a:endParaRPr lang="en-US" sz="14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1665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>
              <a:latin typeface="Arial" charset="0"/>
            </a:endParaRPr>
          </a:p>
        </p:txBody>
      </p:sp>
      <p:pic>
        <p:nvPicPr>
          <p:cNvPr id="38916" name="Picture 4" descr="http://viz.globe.gov/gsfc/en/icons/blankpixe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1638"/>
            <a:ext cx="11113" cy="1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1219200"/>
            <a:ext cx="3505200" cy="1981200"/>
            <a:chOff x="0" y="0"/>
            <a:chExt cx="3456" cy="2131"/>
          </a:xfrm>
        </p:grpSpPr>
        <p:pic>
          <p:nvPicPr>
            <p:cNvPr id="38928" name="Picture 6" descr="http://viz.globe.gov/gsfc/timeseries/20080425135103.0013760527.ts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456" cy="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9" name="Rectangle 7">
              <a:hlinkClick r:id="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" cy="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8" name="Rectangle 8"/>
          <p:cNvSpPr>
            <a:spLocks noChangeArrowheads="1"/>
          </p:cNvSpPr>
          <p:nvPr/>
        </p:nvSpPr>
        <p:spPr bwMode="auto">
          <a:xfrm flipV="1">
            <a:off x="0" y="13731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/>
            <a:endParaRPr lang="en-US" sz="1800">
              <a:latin typeface="Arial" charset="0"/>
            </a:endParaRPr>
          </a:p>
        </p:txBody>
      </p:sp>
      <p:pic>
        <p:nvPicPr>
          <p:cNvPr id="38919" name="Picture 9" descr="http://viz.globe.gov/gsfc/en/icons/blankpixe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31938"/>
            <a:ext cx="11113" cy="1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2400" y="3886200"/>
            <a:ext cx="3581400" cy="2049463"/>
            <a:chOff x="0" y="0"/>
            <a:chExt cx="3456" cy="2390"/>
          </a:xfrm>
        </p:grpSpPr>
        <p:pic>
          <p:nvPicPr>
            <p:cNvPr id="38926" name="Picture 11" descr="http://viz.globe.gov/gsfc/timeseries/20080425135347.0013695740.ts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3456" cy="2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7" name="Rectangle 12">
              <a:hlinkClick r:id="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" cy="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1" name="Rectangle 13"/>
          <p:cNvSpPr>
            <a:spLocks noChangeArrowheads="1"/>
          </p:cNvSpPr>
          <p:nvPr/>
        </p:nvSpPr>
        <p:spPr bwMode="auto">
          <a:xfrm>
            <a:off x="1833563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8922" name="Picture 14" descr="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1371600"/>
            <a:ext cx="5029200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Text Box 15"/>
          <p:cNvSpPr txBox="1">
            <a:spLocks noChangeArrowheads="1"/>
          </p:cNvSpPr>
          <p:nvPr/>
        </p:nvSpPr>
        <p:spPr bwMode="auto">
          <a:xfrm>
            <a:off x="228600" y="327660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Monitoring Air Temperature</a:t>
            </a:r>
          </a:p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02060"/>
                </a:solidFill>
                <a:latin typeface="Arial" charset="0"/>
              </a:rPr>
              <a:t>      Changing </a:t>
            </a:r>
            <a:r>
              <a:rPr lang="en-US" sz="1200" dirty="0">
                <a:solidFill>
                  <a:srgbClr val="002060"/>
                </a:solidFill>
                <a:latin typeface="Arial" charset="0"/>
              </a:rPr>
              <a:t>Temps impact Green-up/down</a:t>
            </a:r>
          </a:p>
        </p:txBody>
      </p:sp>
      <p:sp>
        <p:nvSpPr>
          <p:cNvPr id="38924" name="Text Box 16"/>
          <p:cNvSpPr txBox="1">
            <a:spLocks noChangeArrowheads="1"/>
          </p:cNvSpPr>
          <p:nvPr/>
        </p:nvSpPr>
        <p:spPr bwMode="auto">
          <a:xfrm>
            <a:off x="174625" y="5943600"/>
            <a:ext cx="355917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  </a:t>
            </a:r>
            <a:r>
              <a:rPr lang="en-US" sz="1800" dirty="0" smtClean="0">
                <a:latin typeface="Arial" charset="0"/>
              </a:rPr>
              <a:t>    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Surface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H20 Temperature vs.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pH</a:t>
            </a:r>
          </a:p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02060"/>
                </a:solidFill>
                <a:latin typeface="Arial" charset="0"/>
              </a:rPr>
              <a:t>Changing </a:t>
            </a:r>
            <a:r>
              <a:rPr lang="en-US" sz="1200" dirty="0">
                <a:solidFill>
                  <a:srgbClr val="002060"/>
                </a:solidFill>
                <a:latin typeface="Arial" charset="0"/>
              </a:rPr>
              <a:t>Land-Use may alter runoff. </a:t>
            </a:r>
            <a:r>
              <a:rPr lang="en-US" sz="1200" dirty="0" smtClean="0">
                <a:solidFill>
                  <a:srgbClr val="002060"/>
                </a:solidFill>
                <a:latin typeface="Arial" charset="0"/>
              </a:rPr>
              <a:t>The       Pinelands are </a:t>
            </a:r>
            <a:r>
              <a:rPr lang="en-US" sz="1200" dirty="0">
                <a:solidFill>
                  <a:srgbClr val="002060"/>
                </a:solidFill>
                <a:latin typeface="Arial" charset="0"/>
              </a:rPr>
              <a:t>pH sensitive</a:t>
            </a:r>
          </a:p>
          <a:p>
            <a:pPr>
              <a:spcBef>
                <a:spcPct val="50000"/>
              </a:spcBef>
            </a:pPr>
            <a:endParaRPr lang="en-US" sz="10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8925" name="Text Box 17"/>
          <p:cNvSpPr txBox="1">
            <a:spLocks noChangeArrowheads="1"/>
          </p:cNvSpPr>
          <p:nvPr/>
        </p:nvSpPr>
        <p:spPr bwMode="auto">
          <a:xfrm>
            <a:off x="3886200" y="5334000"/>
            <a:ext cx="4876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Using Satellite Imagery and Aerial Photography to document Land-Use change. </a:t>
            </a:r>
            <a:endParaRPr lang="en-US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How </a:t>
            </a:r>
            <a:r>
              <a:rPr lang="en-US" sz="2000" dirty="0">
                <a:solidFill>
                  <a:srgbClr val="FFFF00"/>
                </a:solidFill>
                <a:latin typeface="Arial" charset="0"/>
              </a:rPr>
              <a:t>much change can occur before the MUC changes?</a:t>
            </a:r>
          </a:p>
        </p:txBody>
      </p:sp>
      <p:pic>
        <p:nvPicPr>
          <p:cNvPr id="6146" name="Picture 2" descr="C:\Documents and Settings\jdmoore\My Documents\My Pictures\CreativeCommons_Attribution_Licen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6477000"/>
            <a:ext cx="736600" cy="257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E_poster_letter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jmoore\Desktop\GoogleEarth_S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210</TotalTime>
  <Words>472</Words>
  <Application>Microsoft Office PowerPoint</Application>
  <PresentationFormat>On-screen Show (4:3)</PresentationFormat>
  <Paragraphs>71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Apex</vt:lpstr>
      <vt:lpstr>To observe  the earth  … and visualize  the future</vt:lpstr>
      <vt:lpstr>SPACE-EARTH  EARTH-SPACE</vt:lpstr>
      <vt:lpstr>“SEES” Model</vt:lpstr>
      <vt:lpstr>Geographic Information Systems (GIS)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A new ERA of OBSERVATIONS</vt:lpstr>
      <vt:lpstr>Slide 22</vt:lpstr>
      <vt:lpstr>Slide 23</vt:lpstr>
      <vt:lpstr>The BLUECUBE Enterprise</vt:lpstr>
      <vt:lpstr>EXPANDING THE RESEARCH ENVIRONMENT ENVELOPE</vt:lpstr>
      <vt:lpstr>Who’s Saying What?</vt:lpstr>
      <vt:lpstr>Towards the Future</vt:lpstr>
    </vt:vector>
  </TitlesOfParts>
  <Company>National Science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jdmoore</dc:creator>
  <cp:lastModifiedBy>jdmoore</cp:lastModifiedBy>
  <cp:revision>39</cp:revision>
  <dcterms:created xsi:type="dcterms:W3CDTF">2011-03-24T19:10:18Z</dcterms:created>
  <dcterms:modified xsi:type="dcterms:W3CDTF">2011-04-29T13:50:01Z</dcterms:modified>
</cp:coreProperties>
</file>