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ls" ContentType="application/vnd.ms-excel"/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gif" ContentType="image/gif"/>
  <Default Extension="png" ContentType="image/png"/>
  <Default Extension="tif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70" r:id="rId1"/>
  </p:sldMasterIdLst>
  <p:notesMasterIdLst>
    <p:notesMasterId r:id="rId30"/>
  </p:notesMasterIdLst>
  <p:handoutMasterIdLst>
    <p:handoutMasterId r:id="rId31"/>
  </p:handoutMasterIdLst>
  <p:sldIdLst>
    <p:sldId id="256" r:id="rId2"/>
    <p:sldId id="471" r:id="rId3"/>
    <p:sldId id="472" r:id="rId4"/>
    <p:sldId id="496" r:id="rId5"/>
    <p:sldId id="468" r:id="rId6"/>
    <p:sldId id="477" r:id="rId7"/>
    <p:sldId id="480" r:id="rId8"/>
    <p:sldId id="481" r:id="rId9"/>
    <p:sldId id="463" r:id="rId10"/>
    <p:sldId id="464" r:id="rId11"/>
    <p:sldId id="458" r:id="rId12"/>
    <p:sldId id="479" r:id="rId13"/>
    <p:sldId id="465" r:id="rId14"/>
    <p:sldId id="470" r:id="rId15"/>
    <p:sldId id="429" r:id="rId16"/>
    <p:sldId id="494" r:id="rId17"/>
    <p:sldId id="411" r:id="rId18"/>
    <p:sldId id="303" r:id="rId19"/>
    <p:sldId id="491" r:id="rId20"/>
    <p:sldId id="497" r:id="rId21"/>
    <p:sldId id="460" r:id="rId22"/>
    <p:sldId id="482" r:id="rId23"/>
    <p:sldId id="484" r:id="rId24"/>
    <p:sldId id="486" r:id="rId25"/>
    <p:sldId id="485" r:id="rId26"/>
    <p:sldId id="487" r:id="rId27"/>
    <p:sldId id="489" r:id="rId28"/>
    <p:sldId id="49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6" autoAdjust="0"/>
  </p:normalViewPr>
  <p:slideViewPr>
    <p:cSldViewPr snapToGrid="0" snapToObjects="1">
      <p:cViewPr varScale="1">
        <p:scale>
          <a:sx n="127" d="100"/>
          <a:sy n="127" d="100"/>
        </p:scale>
        <p:origin x="-5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6"/>
    </p:cViewPr>
  </p:sorterViewPr>
  <p:notesViewPr>
    <p:cSldViewPr snapToGrid="0" snapToObjects="1">
      <p:cViewPr varScale="1">
        <p:scale>
          <a:sx n="76" d="100"/>
          <a:sy n="76" d="100"/>
        </p:scale>
        <p:origin x="-287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heme" Target="theme/theme1.xml"/><Relationship Id="rId3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3" TargetMode="External"/><Relationship Id="rId3" Type="http://schemas.openxmlformats.org/officeDocument/2006/relationships/chartUserShapes" Target="../drawings/drawing1.xm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65117470072338"/>
          <c:y val="0.0154752192535183"/>
          <c:w val="0.903488265423133"/>
          <c:h val="0.75319879193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Papers w/ coord</c:v>
                </c:pt>
              </c:strCache>
            </c:strRef>
          </c:tx>
          <c:invertIfNegative val="0"/>
          <c:cat>
            <c:numRef>
              <c:f>Sheet1!$B$15:$C$15</c:f>
              <c:numCache>
                <c:formatCode>General</c:formatCode>
                <c:ptCount val="2"/>
                <c:pt idx="0">
                  <c:v>2005.0</c:v>
                </c:pt>
                <c:pt idx="1">
                  <c:v>2009.0</c:v>
                </c:pt>
              </c:numCache>
            </c:numRef>
          </c:cat>
          <c:val>
            <c:numRef>
              <c:f>Sheet1!$B$16:$C$16</c:f>
              <c:numCache>
                <c:formatCode>0%</c:formatCode>
                <c:ptCount val="2"/>
                <c:pt idx="0">
                  <c:v>0.28</c:v>
                </c:pt>
                <c:pt idx="1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2982760"/>
        <c:axId val="552985800"/>
      </c:barChart>
      <c:catAx>
        <c:axId val="552982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/>
            </a:pPr>
            <a:endParaRPr lang="en-US"/>
          </a:p>
        </c:txPr>
        <c:crossAx val="552985800"/>
        <c:crosses val="autoZero"/>
        <c:auto val="1"/>
        <c:lblAlgn val="ctr"/>
        <c:lblOffset val="100"/>
        <c:noMultiLvlLbl val="0"/>
      </c:catAx>
      <c:valAx>
        <c:axId val="5529858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5529827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0.23343</cdr:x>
      <cdr:y>0.52786</cdr:y>
    </cdr:from>
    <cdr:to>
      <cdr:x>0.40056</cdr:x>
      <cdr:y>0.65959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8594" y="2836536"/>
          <a:ext cx="104427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dirty="0" smtClean="0">
              <a:solidFill>
                <a:schemeClr val="bg1"/>
              </a:solidFill>
            </a:rPr>
            <a:t>28%</a:t>
          </a:r>
          <a:endParaRPr lang="en-US" sz="4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0.68646</cdr:x>
      <cdr:y>0.22206</cdr:y>
    </cdr:from>
    <cdr:to>
      <cdr:x>0.85359</cdr:x>
      <cdr:y>0.35379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89280" y="1193259"/>
          <a:ext cx="104427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dirty="0" smtClean="0">
              <a:solidFill>
                <a:schemeClr val="bg1"/>
              </a:solidFill>
            </a:rPr>
            <a:t>54%</a:t>
          </a:r>
          <a:endParaRPr lang="en-US" sz="40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55439-967D-BF47-BC9F-D606A39A9DDB}" type="datetime1">
              <a:rPr lang="en-US" smtClean="0"/>
              <a:pPr/>
              <a:t>6/12/11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F46FE-E09E-CF40-A4B2-37205AD1FA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93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B331A-3EB1-E647-9550-4F492946B8A9}" type="datetime1">
              <a:rPr lang="en-US" smtClean="0"/>
              <a:pPr/>
              <a:t>6/12/11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82862-4B8C-234B-8993-B33C661A27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3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82862-4B8C-234B-8993-B33C661A27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8C282-0CDC-4841-9CA4-A0A3F7BA82DB}" type="slidenum">
              <a:rPr lang="en-US"/>
              <a:pPr/>
              <a:t>15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9C411-511C-8741-93CF-D10B70BA8097}" type="slidenum">
              <a:rPr lang="en-US"/>
              <a:pPr/>
              <a:t>17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47106-C0D6-DB48-B6AB-3EF7C4B1505C}" type="slidenum">
              <a:rPr lang="en-US"/>
              <a:pPr/>
              <a:t>18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04875" y="6355080"/>
            <a:ext cx="3474720" cy="365760"/>
          </a:xfrm>
        </p:spPr>
        <p:txBody>
          <a:bodyPr/>
          <a:lstStyle/>
          <a:p>
            <a:r>
              <a:rPr lang="en-US" dirty="0" smtClean="0"/>
              <a:t>EGU General Assembly 2011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141426" y="6373623"/>
            <a:ext cx="992049" cy="3472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MetPetDB Workshop, GSA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81A5A6-4363-4444-9ECD-699D9F799DD4}" type="datetime1">
              <a:rPr lang="en-US" smtClean="0"/>
              <a:pPr/>
              <a:t>6/12/11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F9D018-0A4D-CC4C-BBF0-BC0068806F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58000"/>
          </a:blip>
          <a:stretch>
            <a:fillRect/>
          </a:stretch>
        </p:blipFill>
        <p:spPr>
          <a:xfrm>
            <a:off x="8084821" y="72499"/>
            <a:ext cx="992049" cy="347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4" Type="http://schemas.openxmlformats.org/officeDocument/2006/relationships/image" Target="../media/image14.jpg"/><Relationship Id="rId10" Type="http://schemas.openxmlformats.org/officeDocument/2006/relationships/image" Target="../media/image20.png"/><Relationship Id="rId5" Type="http://schemas.openxmlformats.org/officeDocument/2006/relationships/image" Target="../media/image15.jpg"/><Relationship Id="rId7" Type="http://schemas.openxmlformats.org/officeDocument/2006/relationships/image" Target="../media/image17.jpg"/><Relationship Id="rId11" Type="http://schemas.openxmlformats.org/officeDocument/2006/relationships/image" Target="../media/image21.jpe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Relationship Id="rId9" Type="http://schemas.openxmlformats.org/officeDocument/2006/relationships/image" Target="../media/image19.JPG"/><Relationship Id="rId3" Type="http://schemas.openxmlformats.org/officeDocument/2006/relationships/image" Target="../media/image13.jpg"/><Relationship Id="rId6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_-_2004_Worksheet2.xls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7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31.emf"/><Relationship Id="rId3" Type="http://schemas.openxmlformats.org/officeDocument/2006/relationships/notesSlide" Target="../notesSlides/notesSlide3.xml"/><Relationship Id="rId6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Relationship Id="rId3" Type="http://schemas.openxmlformats.org/officeDocument/2006/relationships/image" Target="../media/image25.tiff"/><Relationship Id="rId5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Metadata Standards for Sample-Based Observations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Kerstin Lehnert</a:t>
            </a:r>
          </a:p>
          <a:p>
            <a:endParaRPr lang="en-US" dirty="0"/>
          </a:p>
        </p:txBody>
      </p:sp>
      <p:pic>
        <p:nvPicPr>
          <p:cNvPr id="9" name="Picture 8" descr="LamontLogo_2009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3033" y="5872142"/>
            <a:ext cx="3196856" cy="402120"/>
          </a:xfrm>
          <a:prstGeom prst="rect">
            <a:avLst/>
          </a:prstGeom>
        </p:spPr>
      </p:pic>
      <p:pic>
        <p:nvPicPr>
          <p:cNvPr id="3" name="Picture 2" descr="IEDA_final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60" y="319847"/>
            <a:ext cx="4091504" cy="9870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General Assembly 2011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Sample-Based 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72" y="1364603"/>
            <a:ext cx="2030846" cy="1729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1300" y="2475538"/>
            <a:ext cx="2030846" cy="1729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5845" y="3811190"/>
            <a:ext cx="2030846" cy="17291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44073" y="2782454"/>
            <a:ext cx="3011054" cy="3117274"/>
            <a:chOff x="831273" y="2170545"/>
            <a:chExt cx="3011054" cy="3117274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31273" y="2170545"/>
              <a:ext cx="11545" cy="31172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31273" y="5287818"/>
              <a:ext cx="301105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1731818" y="4341091"/>
              <a:ext cx="115455" cy="1154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2648" y="4306455"/>
            <a:ext cx="87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Time, 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4618" y="5987018"/>
            <a:ext cx="92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Space, 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55209" y="1634418"/>
            <a:ext cx="183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Observation 1:</a:t>
            </a:r>
          </a:p>
          <a:p>
            <a:pPr algn="ctr"/>
            <a:r>
              <a:rPr lang="en-US" dirty="0" smtClean="0">
                <a:latin typeface="+mj-lt"/>
              </a:rPr>
              <a:t>V</a:t>
            </a:r>
            <a:r>
              <a:rPr lang="en-US" baseline="-25000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 at T</a:t>
            </a:r>
            <a:r>
              <a:rPr lang="en-US" baseline="-25000" dirty="0" smtClean="0">
                <a:latin typeface="+mj-lt"/>
              </a:rPr>
              <a:t>1 </a:t>
            </a:r>
            <a:r>
              <a:rPr lang="en-US" dirty="0" smtClean="0">
                <a:latin typeface="+mj-lt"/>
              </a:rPr>
              <a:t>&amp; L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0700" y="2858113"/>
            <a:ext cx="183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Observation 2:</a:t>
            </a:r>
          </a:p>
          <a:p>
            <a:pPr algn="ctr"/>
            <a:r>
              <a:rPr lang="en-US" dirty="0" smtClean="0">
                <a:latin typeface="+mj-lt"/>
              </a:rPr>
              <a:t>V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 at T</a:t>
            </a:r>
            <a:r>
              <a:rPr lang="en-US" baseline="-25000" dirty="0">
                <a:latin typeface="+mj-lt"/>
              </a:rPr>
              <a:t>2</a:t>
            </a:r>
            <a:r>
              <a:rPr lang="en-US" baseline="-25000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&amp; L</a:t>
            </a:r>
            <a:r>
              <a:rPr lang="en-US" baseline="-25000" dirty="0">
                <a:latin typeface="+mj-lt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9874" y="4204731"/>
            <a:ext cx="183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Observation 3:</a:t>
            </a:r>
          </a:p>
          <a:p>
            <a:pPr algn="ctr"/>
            <a:r>
              <a:rPr lang="en-US" dirty="0" smtClean="0">
                <a:latin typeface="+mj-lt"/>
              </a:rPr>
              <a:t>V</a:t>
            </a:r>
            <a:r>
              <a:rPr lang="en-US" baseline="-25000" dirty="0" smtClean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at T</a:t>
            </a:r>
            <a:r>
              <a:rPr lang="en-US" baseline="-25000" dirty="0" smtClean="0">
                <a:latin typeface="+mj-lt"/>
              </a:rPr>
              <a:t>3 </a:t>
            </a:r>
            <a:r>
              <a:rPr lang="en-US" dirty="0" smtClean="0">
                <a:latin typeface="+mj-lt"/>
              </a:rPr>
              <a:t>&amp; L</a:t>
            </a:r>
            <a:r>
              <a:rPr lang="en-US" baseline="-25000" dirty="0" smtClean="0">
                <a:latin typeface="+mj-lt"/>
              </a:rPr>
              <a:t>3</a:t>
            </a:r>
            <a:endParaRPr lang="en-US" baseline="-25000" dirty="0">
              <a:latin typeface="+mj-lt"/>
            </a:endParaRPr>
          </a:p>
        </p:txBody>
      </p:sp>
      <p:sp>
        <p:nvSpPr>
          <p:cNvPr id="22" name="Striped Right Arrow 21"/>
          <p:cNvSpPr/>
          <p:nvPr/>
        </p:nvSpPr>
        <p:spPr>
          <a:xfrm rot="17064359">
            <a:off x="1937962" y="3856529"/>
            <a:ext cx="1730664" cy="254000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/>
          <p:cNvSpPr/>
          <p:nvPr/>
        </p:nvSpPr>
        <p:spPr>
          <a:xfrm>
            <a:off x="2781891" y="5010726"/>
            <a:ext cx="2423954" cy="254000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/>
          <p:cNvSpPr/>
          <p:nvPr/>
        </p:nvSpPr>
        <p:spPr>
          <a:xfrm rot="19582013">
            <a:off x="2625145" y="4385610"/>
            <a:ext cx="1469209" cy="288575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38428" y="5056907"/>
            <a:ext cx="8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8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iversamp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3" y="1662003"/>
            <a:ext cx="2137803" cy="28504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TD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67" y="1229638"/>
            <a:ext cx="2480703" cy="18605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Geoscience Samples: Diversity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fld id="{9EF9D018-0A4D-CC4C-BBF0-BC0068806FE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JoidesResolu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4" y="1332615"/>
            <a:ext cx="2752506" cy="20643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ava_sampl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4" y="3457559"/>
            <a:ext cx="2722534" cy="17141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eology_Field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5" y="2502088"/>
            <a:ext cx="1813627" cy="266965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WaterSampling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r="24634"/>
          <a:stretch/>
        </p:blipFill>
        <p:spPr>
          <a:xfrm>
            <a:off x="7324291" y="3234716"/>
            <a:ext cx="1248102" cy="161460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oilsample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89" y="4672417"/>
            <a:ext cx="1708078" cy="20496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core view s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92" y="4469907"/>
            <a:ext cx="2374741" cy="1781056"/>
          </a:xfrm>
          <a:prstGeom prst="trapezoid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HEALY_sample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69" y="4042019"/>
            <a:ext cx="2307407" cy="190438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117301.2_5326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9F8C86"/>
              </a:clrFrom>
              <a:clrTo>
                <a:srgbClr val="9F8C8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8834" y="4512407"/>
            <a:ext cx="1647966" cy="16998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Nummulites_1_.jpg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11131A"/>
              </a:clrFrom>
              <a:clrTo>
                <a:srgbClr val="1113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4651" r="3971" b="4957"/>
          <a:stretch/>
        </p:blipFill>
        <p:spPr>
          <a:xfrm>
            <a:off x="4658178" y="3035055"/>
            <a:ext cx="1668666" cy="137974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0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Attributes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60451" y="4355700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656534" y="4021503"/>
            <a:ext cx="3818586" cy="2677656"/>
            <a:chOff x="289666" y="2383938"/>
            <a:chExt cx="3818586" cy="2677656"/>
          </a:xfrm>
          <a:solidFill>
            <a:srgbClr val="FFFFFF"/>
          </a:solidFill>
        </p:grpSpPr>
        <p:sp>
          <p:nvSpPr>
            <p:cNvPr id="9" name="TextBox 8"/>
            <p:cNvSpPr txBox="1"/>
            <p:nvPr/>
          </p:nvSpPr>
          <p:spPr>
            <a:xfrm>
              <a:off x="289666" y="2383938"/>
              <a:ext cx="3818586" cy="646331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&lt;&lt;Feature Type&gt;&gt;</a:t>
              </a:r>
            </a:p>
            <a:p>
              <a:pPr algn="ctr"/>
              <a:r>
                <a:rPr lang="en-US" b="1" dirty="0" err="1" smtClean="0"/>
                <a:t>SF_Specimen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666" y="3030269"/>
              <a:ext cx="3818586" cy="2031325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</a:t>
              </a:r>
              <a:r>
                <a:rPr lang="en-US" dirty="0" err="1" smtClean="0"/>
                <a:t>materialClass</a:t>
              </a:r>
              <a:r>
                <a:rPr lang="en-US" dirty="0" smtClean="0"/>
                <a:t>:  </a:t>
              </a:r>
              <a:r>
                <a:rPr lang="en-US" dirty="0" err="1" smtClean="0"/>
                <a:t>GenericName</a:t>
              </a:r>
              <a:endParaRPr lang="en-US" dirty="0" smtClean="0"/>
            </a:p>
            <a:p>
              <a:r>
                <a:rPr lang="en-US" dirty="0" smtClean="0"/>
                <a:t>+ </a:t>
              </a:r>
              <a:r>
                <a:rPr lang="en-US" dirty="0" err="1" smtClean="0"/>
                <a:t>samplingTime</a:t>
              </a:r>
              <a:r>
                <a:rPr lang="en-US" dirty="0" smtClean="0"/>
                <a:t>:  </a:t>
              </a:r>
              <a:r>
                <a:rPr lang="en-US" dirty="0" err="1" smtClean="0"/>
                <a:t>TM_Object</a:t>
              </a:r>
              <a:endParaRPr lang="en-US" dirty="0" smtClean="0"/>
            </a:p>
            <a:p>
              <a:r>
                <a:rPr lang="en-US" dirty="0" smtClean="0"/>
                <a:t>+ </a:t>
              </a:r>
              <a:r>
                <a:rPr lang="en-US" dirty="0" err="1" smtClean="0"/>
                <a:t>samplingLocation</a:t>
              </a:r>
              <a:r>
                <a:rPr lang="en-US" dirty="0" smtClean="0"/>
                <a:t>:  </a:t>
              </a:r>
              <a:r>
                <a:rPr lang="en-US" dirty="0" err="1" smtClean="0"/>
                <a:t>GM_Object</a:t>
              </a:r>
              <a:r>
                <a:rPr lang="en-US" dirty="0" smtClean="0"/>
                <a:t> [0..1]</a:t>
              </a:r>
            </a:p>
            <a:p>
              <a:r>
                <a:rPr lang="en-US" dirty="0" smtClean="0"/>
                <a:t>+ </a:t>
              </a:r>
              <a:r>
                <a:rPr lang="en-US" dirty="0" err="1" smtClean="0"/>
                <a:t>samplingMethod</a:t>
              </a:r>
              <a:r>
                <a:rPr lang="en-US" dirty="0" smtClean="0"/>
                <a:t>:  </a:t>
              </a:r>
              <a:r>
                <a:rPr lang="en-US" dirty="0" err="1" smtClean="0"/>
                <a:t>SF_Process</a:t>
              </a:r>
              <a:r>
                <a:rPr lang="en-US" dirty="0" smtClean="0"/>
                <a:t> [0..1]</a:t>
              </a:r>
            </a:p>
            <a:p>
              <a:r>
                <a:rPr lang="en-US" dirty="0" smtClean="0"/>
                <a:t>+ </a:t>
              </a:r>
              <a:r>
                <a:rPr lang="en-US" dirty="0" err="1" smtClean="0"/>
                <a:t>currentLocation</a:t>
              </a:r>
              <a:r>
                <a:rPr lang="en-US" dirty="0" smtClean="0"/>
                <a:t>:  Location [0..1]</a:t>
              </a:r>
            </a:p>
            <a:p>
              <a:r>
                <a:rPr lang="en-US" dirty="0" smtClean="0"/>
                <a:t>+ </a:t>
              </a:r>
              <a:r>
                <a:rPr lang="en-US" dirty="0" err="1" smtClean="0"/>
                <a:t>specimenType</a:t>
              </a:r>
              <a:r>
                <a:rPr lang="en-US" dirty="0" smtClean="0"/>
                <a:t>: </a:t>
              </a:r>
              <a:r>
                <a:rPr lang="en-US" dirty="0" err="1" smtClean="0"/>
                <a:t>GenericName</a:t>
              </a:r>
              <a:r>
                <a:rPr lang="en-US" dirty="0" smtClean="0"/>
                <a:t>  [0..1]</a:t>
              </a:r>
            </a:p>
            <a:p>
              <a:r>
                <a:rPr lang="en-US" dirty="0" smtClean="0"/>
                <a:t>+ size:  Measure [0..1]</a:t>
              </a:r>
              <a:endParaRPr lang="en-US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2328474" y="2796115"/>
            <a:ext cx="2105656" cy="21054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Basic attributes</a:t>
            </a:r>
            <a:endParaRPr lang="en-US" dirty="0"/>
          </a:p>
        </p:txBody>
      </p:sp>
      <p:sp>
        <p:nvSpPr>
          <p:cNvPr id="12" name="Block Arc 11"/>
          <p:cNvSpPr/>
          <p:nvPr/>
        </p:nvSpPr>
        <p:spPr>
          <a:xfrm>
            <a:off x="1024973" y="1477198"/>
            <a:ext cx="4723797" cy="4638608"/>
          </a:xfrm>
          <a:prstGeom prst="blockArc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Application or sample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specific attributes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1656" y="1726684"/>
            <a:ext cx="2228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For example:</a:t>
            </a:r>
          </a:p>
          <a:p>
            <a:r>
              <a:rPr lang="en-US" dirty="0" smtClean="0"/>
              <a:t>+ degree of alteration</a:t>
            </a:r>
          </a:p>
          <a:p>
            <a:r>
              <a:rPr lang="en-US" dirty="0" smtClean="0"/>
              <a:t>+ cruise name</a:t>
            </a:r>
          </a:p>
          <a:p>
            <a:r>
              <a:rPr lang="en-US" dirty="0" smtClean="0"/>
              <a:t>+ depth in core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46981" y="5931140"/>
            <a:ext cx="122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OGC 2.0.0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Sample</a:t>
            </a:r>
            <a:r>
              <a:rPr lang="en-US" dirty="0"/>
              <a:t> </a:t>
            </a:r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Discovery Metadata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Where was the sample collected?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What type of sample is it?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Where is it now?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Sample specific Metadata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Rock texture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Spatial relation to parent sample (‘depth in core’)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Unique Identification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Unambiguously link data and sample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Integrate disparate data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Metadata that allow to track relations to sub-samples and observations made on them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2" name="Picture 11" descr="xeno_carlson_thin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1453124"/>
            <a:ext cx="2246214" cy="17969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Basanite&amp;Dunite_bomb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F7EE"/>
              </a:clrFrom>
              <a:clrTo>
                <a:srgbClr val="EEF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"/>
          <a:stretch/>
        </p:blipFill>
        <p:spPr>
          <a:xfrm>
            <a:off x="5830274" y="2005106"/>
            <a:ext cx="3313726" cy="23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Sample-Based Data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Example: Geochemical </a:t>
            </a:r>
            <a:r>
              <a:rPr lang="en-US" dirty="0"/>
              <a:t>O</a:t>
            </a:r>
            <a:r>
              <a:rPr lang="en-US" dirty="0" smtClean="0"/>
              <a:t>bservations</a:t>
            </a:r>
            <a:endParaRPr lang="en-US" dirty="0"/>
          </a:p>
        </p:txBody>
      </p:sp>
      <p:pic>
        <p:nvPicPr>
          <p:cNvPr id="8" name="Picture 7" descr="PetDB_Home_20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17" y="1831975"/>
            <a:ext cx="7060627" cy="31619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EarthChem_DynmaicMa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6"/>
          <a:stretch/>
        </p:blipFill>
        <p:spPr>
          <a:xfrm>
            <a:off x="810978" y="3316458"/>
            <a:ext cx="5244640" cy="2933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fG_Colo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72" y="4815440"/>
            <a:ext cx="3559527" cy="96141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3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EarthChemML</a:t>
            </a:r>
          </a:p>
        </p:txBody>
      </p:sp>
      <p:pic>
        <p:nvPicPr>
          <p:cNvPr id="133124" name="Picture 4" descr="earthchem_schema_Dec2007"/>
          <p:cNvPicPr>
            <a:picLocks noChangeAspect="1" noChangeArrowheads="1"/>
          </p:cNvPicPr>
          <p:nvPr/>
        </p:nvPicPr>
        <p:blipFill>
          <a:blip r:embed="rId3"/>
          <a:srcRect l="16228" r="14796" b="65097"/>
          <a:stretch>
            <a:fillRect/>
          </a:stretch>
        </p:blipFill>
        <p:spPr bwMode="auto">
          <a:xfrm>
            <a:off x="331317" y="1426464"/>
            <a:ext cx="8477668" cy="44101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Sample-Based Data in ODM2.0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ODM2_Hors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0052"/>
            <a:ext cx="6428327" cy="475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527" y="2474349"/>
            <a:ext cx="206112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Development by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J. </a:t>
            </a:r>
            <a:r>
              <a:rPr lang="en-US" dirty="0" err="1" smtClean="0"/>
              <a:t>Horsburgh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D. </a:t>
            </a:r>
            <a:r>
              <a:rPr lang="en-US" dirty="0" err="1" smtClean="0"/>
              <a:t>Tarboton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K. Lehnert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A.  </a:t>
            </a:r>
            <a:r>
              <a:rPr lang="en-US" dirty="0" err="1" smtClean="0"/>
              <a:t>Aufdenkampe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C. Chan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M. Williams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I. </a:t>
            </a:r>
            <a:r>
              <a:rPr lang="en-US" dirty="0" err="1" smtClean="0"/>
              <a:t>Zaslasvsky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3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Identification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32513" y="2220913"/>
            <a:ext cx="2492375" cy="581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Examples from the PetDB Database</a:t>
            </a: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344488" y="1427163"/>
          <a:ext cx="5746750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0" name="Worksheet" r:id="rId5" imgW="5745480" imgH="1365504" progId="Excel.Sheet.8">
                  <p:embed/>
                </p:oleObj>
              </mc:Choice>
              <mc:Fallback>
                <p:oleObj name="Worksheet" r:id="rId5" imgW="5745480" imgH="1365504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427163"/>
                        <a:ext cx="5746750" cy="1365250"/>
                      </a:xfrm>
                      <a:prstGeom prst="rect">
                        <a:avLst/>
                      </a:prstGeom>
                      <a:solidFill>
                        <a:srgbClr val="E6E6E6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44488" y="2925167"/>
            <a:ext cx="3667125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MS Pゴシック" pitchFamily="-92" charset="-128"/>
                <a:cs typeface="MS Pゴシック" pitchFamily="-92" charset="-128"/>
              </a:rPr>
              <a:t>Sample names are duplicated</a:t>
            </a:r>
            <a:r>
              <a:rPr lang="en-US" sz="2000" dirty="0" smtClean="0">
                <a:ea typeface="MS Pゴシック" pitchFamily="-92" charset="-128"/>
                <a:cs typeface="MS Pゴシック" pitchFamily="-92" charset="-128"/>
              </a:rPr>
              <a:t>.</a:t>
            </a:r>
            <a:endParaRPr lang="en-US" sz="2000" dirty="0">
              <a:ea typeface="MS Pゴシック" pitchFamily="-92" charset="-128"/>
              <a:cs typeface="MS Pゴシック" pitchFamily="-92" charset="-128"/>
            </a:endParaRPr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976334"/>
              </p:ext>
            </p:extLst>
          </p:nvPr>
        </p:nvGraphicFramePr>
        <p:xfrm>
          <a:off x="4521200" y="3561557"/>
          <a:ext cx="4256087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1" name="Worksheet" r:id="rId8" imgW="4255008" imgH="2493264" progId="Excel.Sheet.8">
                  <p:embed/>
                </p:oleObj>
              </mc:Choice>
              <mc:Fallback>
                <p:oleObj name="Worksheet" r:id="rId8" imgW="4255008" imgH="2493264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561557"/>
                        <a:ext cx="4256087" cy="2493962"/>
                      </a:xfrm>
                      <a:prstGeom prst="rect">
                        <a:avLst/>
                      </a:prstGeom>
                      <a:solidFill>
                        <a:srgbClr val="E6E6E6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671" y="5692458"/>
            <a:ext cx="4275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ea typeface="MS Pゴシック" pitchFamily="-92" charset="-128"/>
                <a:cs typeface="MS Pゴシック" pitchFamily="-92" charset="-128"/>
              </a:rPr>
              <a:t>Sample names are modified or changed.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4753768" y="1900793"/>
            <a:ext cx="293466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Synchro LET" pitchFamily="80" charset="0"/>
              </a:rPr>
              <a:t>IGSN</a:t>
            </a:r>
            <a:r>
              <a:rPr lang="en-US" sz="2400" dirty="0" smtClean="0">
                <a:latin typeface="Courier" charset="0"/>
              </a:rPr>
              <a:t>:</a:t>
            </a:r>
            <a:r>
              <a:rPr lang="en-US" sz="2400" dirty="0" smtClean="0">
                <a:solidFill>
                  <a:srgbClr val="008000"/>
                </a:solidFill>
                <a:latin typeface="Synchro LET" pitchFamily="80" charset="0"/>
              </a:rPr>
              <a:t>ODP</a:t>
            </a:r>
            <a:r>
              <a:rPr lang="en-US" sz="2400" dirty="0" smtClean="0">
                <a:latin typeface="Synchro LET" pitchFamily="80" charset="0"/>
              </a:rPr>
              <a:t>010FMZ</a:t>
            </a:r>
            <a:endParaRPr lang="en-US" sz="2400" dirty="0">
              <a:latin typeface="Courier" charset="0"/>
            </a:endParaRPr>
          </a:p>
        </p:txBody>
      </p:sp>
      <p:sp>
        <p:nvSpPr>
          <p:cNvPr id="60426" name="Rectangle 10"/>
          <p:cNvSpPr>
            <a:spLocks noGrp="1" noChangeArrowheads="1"/>
          </p:cNvSpPr>
          <p:nvPr>
            <p:ph type="title"/>
          </p:nvPr>
        </p:nvSpPr>
        <p:spPr>
          <a:xfrm>
            <a:off x="727869" y="365125"/>
            <a:ext cx="7754938" cy="11430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latin typeface="Impact" charset="0"/>
              </a:rPr>
              <a:t>International </a:t>
            </a:r>
            <a:r>
              <a:rPr lang="en-US" i="1" dirty="0" err="1" smtClean="0">
                <a:latin typeface="Impact" charset="0"/>
              </a:rPr>
              <a:t>GeoSample</a:t>
            </a:r>
            <a:r>
              <a:rPr lang="en-US" i="1" dirty="0" smtClean="0">
                <a:latin typeface="Impact" charset="0"/>
              </a:rPr>
              <a:t> Number</a:t>
            </a:r>
            <a:br>
              <a:rPr lang="en-US" i="1" dirty="0" smtClean="0">
                <a:latin typeface="Impact" charset="0"/>
              </a:rPr>
            </a:br>
            <a:r>
              <a:rPr lang="en-US" sz="2000" dirty="0" smtClean="0"/>
              <a:t>A Global Unique Identifier for Earth Samples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0427" name="Rectangle 11"/>
          <p:cNvSpPr>
            <a:spLocks noGrp="1" noChangeArrowheads="1"/>
          </p:cNvSpPr>
          <p:nvPr>
            <p:ph sz="quarter" idx="1"/>
          </p:nvPr>
        </p:nvSpPr>
        <p:spPr>
          <a:xfrm>
            <a:off x="1222375" y="3341041"/>
            <a:ext cx="7493000" cy="30216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Current syntax: 9 digits, alphanumeric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First three characters: name space = unique user code (registered with SESAR)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Last 6 characters: random alphanumeric string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Allows 2,176,782,336 sample identifiers per registrant</a:t>
            </a: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400" dirty="0" smtClean="0"/>
              <a:t>Does not replace personal or institutional names.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Applied to samples &amp; sub-samples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system tracks relations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5025107" y="6197024"/>
            <a:ext cx="3872174" cy="58477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www.geosamples.org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5615" y="2521022"/>
            <a:ext cx="174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Name space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0383" y="2202575"/>
            <a:ext cx="45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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003" r="6777"/>
          <a:stretch/>
        </p:blipFill>
        <p:spPr>
          <a:xfrm>
            <a:off x="1222375" y="1712687"/>
            <a:ext cx="2942050" cy="1270000"/>
          </a:xfrm>
          <a:prstGeom prst="rect">
            <a:avLst/>
          </a:prstGeom>
          <a:ln>
            <a:solidFill>
              <a:srgbClr val="3B4759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Samples &amp; Data with the IGSN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" name="Picture 39" descr="Petrology_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56" y="1524000"/>
            <a:ext cx="1572668" cy="2225524"/>
          </a:xfrm>
          <a:prstGeom prst="rect">
            <a:avLst/>
          </a:prstGeom>
          <a:solidFill>
            <a:srgbClr val="FFFFFF"/>
          </a:solidFill>
          <a:ln>
            <a:solidFill>
              <a:srgbClr val="3B4759"/>
            </a:solidFill>
          </a:ln>
        </p:spPr>
      </p:pic>
      <p:pic>
        <p:nvPicPr>
          <p:cNvPr id="42" name="Picture 41" descr="Petrology_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85" y="4602212"/>
            <a:ext cx="1401695" cy="1983576"/>
          </a:xfrm>
          <a:prstGeom prst="rect">
            <a:avLst/>
          </a:prstGeom>
          <a:solidFill>
            <a:srgbClr val="FFFFFF"/>
          </a:solidFill>
          <a:ln>
            <a:solidFill>
              <a:srgbClr val="3B4759"/>
            </a:solidFill>
          </a:ln>
        </p:spPr>
      </p:pic>
      <p:pic>
        <p:nvPicPr>
          <p:cNvPr id="43" name="Picture 42" descr="PetDB_Home_20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4281671"/>
            <a:ext cx="2969985" cy="1330058"/>
          </a:xfrm>
          <a:prstGeom prst="rect">
            <a:avLst/>
          </a:prstGeom>
          <a:ln>
            <a:solidFill>
              <a:srgbClr val="3B4759"/>
            </a:solidFill>
          </a:ln>
        </p:spPr>
      </p:pic>
      <p:pic>
        <p:nvPicPr>
          <p:cNvPr id="45" name="Picture 44" descr="Oldest_Diamon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98" y="3422955"/>
            <a:ext cx="1618887" cy="1079258"/>
          </a:xfrm>
          <a:prstGeom prst="rect">
            <a:avLst/>
          </a:prstGeom>
        </p:spPr>
      </p:pic>
      <p:pic>
        <p:nvPicPr>
          <p:cNvPr id="46" name="Picture 45" descr="USPRR_Row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76" y="1261854"/>
            <a:ext cx="2134810" cy="1480135"/>
          </a:xfrm>
          <a:prstGeom prst="rect">
            <a:avLst/>
          </a:prstGeom>
        </p:spPr>
      </p:pic>
      <p:pic>
        <p:nvPicPr>
          <p:cNvPr id="47" name="Picture 46" descr="grani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74" y="1620761"/>
            <a:ext cx="2225524" cy="1669143"/>
          </a:xfrm>
          <a:prstGeom prst="rect">
            <a:avLst/>
          </a:prstGeom>
        </p:spPr>
      </p:pic>
      <p:cxnSp>
        <p:nvCxnSpPr>
          <p:cNvPr id="49" name="Elbow Connector 48"/>
          <p:cNvCxnSpPr>
            <a:stCxn id="47" idx="1"/>
            <a:endCxn id="40" idx="3"/>
          </p:cNvCxnSpPr>
          <p:nvPr/>
        </p:nvCxnSpPr>
        <p:spPr>
          <a:xfrm rot="10800000" flipV="1">
            <a:off x="2740924" y="2455332"/>
            <a:ext cx="804650" cy="18142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7" idx="2"/>
            <a:endCxn id="43" idx="0"/>
          </p:cNvCxnSpPr>
          <p:nvPr/>
        </p:nvCxnSpPr>
        <p:spPr>
          <a:xfrm rot="5400000">
            <a:off x="3419957" y="3043291"/>
            <a:ext cx="991767" cy="148499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47" idx="3"/>
            <a:endCxn id="45" idx="0"/>
          </p:cNvCxnSpPr>
          <p:nvPr/>
        </p:nvCxnSpPr>
        <p:spPr>
          <a:xfrm>
            <a:off x="5771098" y="2455333"/>
            <a:ext cx="822144" cy="96762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68" idx="3"/>
            <a:endCxn id="42" idx="0"/>
          </p:cNvCxnSpPr>
          <p:nvPr/>
        </p:nvCxnSpPr>
        <p:spPr>
          <a:xfrm>
            <a:off x="7089448" y="4502213"/>
            <a:ext cx="1014085" cy="9999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47" idx="0"/>
            <a:endCxn id="46" idx="1"/>
          </p:cNvCxnSpPr>
          <p:nvPr/>
        </p:nvCxnSpPr>
        <p:spPr>
          <a:xfrm rot="16200000" flipH="1">
            <a:off x="5597825" y="681271"/>
            <a:ext cx="381161" cy="2260140"/>
          </a:xfrm>
          <a:prstGeom prst="bentConnector4">
            <a:avLst>
              <a:gd name="adj1" fmla="val -59975"/>
              <a:gd name="adj2" fmla="val 746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99962" y="3601717"/>
            <a:ext cx="12490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Publication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47219" y="5427063"/>
            <a:ext cx="13568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Data System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16878" y="2663763"/>
            <a:ext cx="194341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Sample Repository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02957" y="4317547"/>
            <a:ext cx="188649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Sub-sample (child)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75409" y="5987018"/>
            <a:ext cx="23045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Publication sub-sample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4202" y="3136015"/>
            <a:ext cx="1548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IGSN:KAL07H9Y8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3884281" y="2301443"/>
            <a:ext cx="1548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IGSN:KAL07H9Y8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2399290" y="4890495"/>
            <a:ext cx="1548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IGSN:KAL07H9Y8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7211899" y="1337845"/>
            <a:ext cx="1548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IGSN:KAL07H9Y8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5448715" y="4660025"/>
            <a:ext cx="147140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IGSN:KAL99JK49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6511051" y="3422954"/>
            <a:ext cx="15481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IGSN:KAL07H9Y8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6923929" y="5457840"/>
            <a:ext cx="147140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IGSN:KAL99JK49</a:t>
            </a:r>
            <a:endParaRPr lang="en-US" sz="1400" dirty="0"/>
          </a:p>
        </p:txBody>
      </p:sp>
      <p:cxnSp>
        <p:nvCxnSpPr>
          <p:cNvPr id="82" name="Elbow Connector 81"/>
          <p:cNvCxnSpPr>
            <a:stCxn id="78" idx="2"/>
            <a:endCxn id="77" idx="3"/>
          </p:cNvCxnSpPr>
          <p:nvPr/>
        </p:nvCxnSpPr>
        <p:spPr>
          <a:xfrm rot="5400000">
            <a:off x="6561020" y="4089828"/>
            <a:ext cx="1083183" cy="36498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81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Content Placeholder 8" descr="Sensor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b="9070"/>
          <a:stretch>
            <a:fillRect/>
          </a:stretch>
        </p:blipFill>
        <p:spPr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387" y="5772401"/>
            <a:ext cx="3422226" cy="949709"/>
          </a:xfrm>
          <a:prstGeom prst="rect">
            <a:avLst/>
          </a:prstGeom>
          <a:ln>
            <a:solidFill>
              <a:srgbClr val="417B8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27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IGSN Metadata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 metadata</a:t>
            </a:r>
          </a:p>
          <a:p>
            <a:pPr lvl="1"/>
            <a:r>
              <a:rPr lang="en-US" dirty="0" smtClean="0"/>
              <a:t>Sample </a:t>
            </a:r>
            <a:r>
              <a:rPr lang="en-US" dirty="0" err="1" smtClean="0"/>
              <a:t>name(s</a:t>
            </a:r>
            <a:r>
              <a:rPr lang="en-US" dirty="0" smtClean="0"/>
              <a:t>), registrant</a:t>
            </a:r>
          </a:p>
          <a:p>
            <a:r>
              <a:rPr lang="en-US" dirty="0" smtClean="0"/>
              <a:t>Descriptive metadata</a:t>
            </a:r>
          </a:p>
          <a:p>
            <a:pPr lvl="1"/>
            <a:r>
              <a:rPr lang="en-US" dirty="0" smtClean="0"/>
              <a:t>Material, classification, age, size, comments</a:t>
            </a:r>
          </a:p>
          <a:p>
            <a:r>
              <a:rPr lang="en-US" dirty="0" smtClean="0"/>
              <a:t>Geospatial metadata</a:t>
            </a:r>
          </a:p>
          <a:p>
            <a:pPr lvl="1"/>
            <a:r>
              <a:rPr lang="en-US" dirty="0" smtClean="0"/>
              <a:t>Geographical names, coordinates</a:t>
            </a:r>
          </a:p>
          <a:p>
            <a:r>
              <a:rPr lang="en-US" dirty="0" smtClean="0"/>
              <a:t>Collection metadata</a:t>
            </a:r>
          </a:p>
          <a:p>
            <a:pPr lvl="1"/>
            <a:r>
              <a:rPr lang="en-US" dirty="0" smtClean="0"/>
              <a:t>Expedition/cruise, platform, date, collector, technique</a:t>
            </a:r>
          </a:p>
          <a:p>
            <a:r>
              <a:rPr lang="en-US" dirty="0" smtClean="0"/>
              <a:t>Archival metadata</a:t>
            </a:r>
          </a:p>
          <a:p>
            <a:pPr lvl="1"/>
            <a:r>
              <a:rPr lang="en-US" dirty="0" smtClean="0"/>
              <a:t>Physical location of sample (repository), contact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IGSN Workshop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San Diego Supercomputing Center</a:t>
            </a:r>
          </a:p>
          <a:p>
            <a:r>
              <a:rPr lang="en-US" sz="1800" dirty="0" smtClean="0"/>
              <a:t>Feb 22-24, 2011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049741"/>
            <a:ext cx="4667674" cy="41224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“Advancing the International Geo Sample Number IGSN as an International Standard for Sample Identification”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303129" y="1285875"/>
            <a:ext cx="3687681" cy="5070475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Agencies</a:t>
            </a:r>
          </a:p>
          <a:p>
            <a:pPr lvl="1"/>
            <a:r>
              <a:rPr lang="en-US" dirty="0" smtClean="0"/>
              <a:t>USGS (S. Bristol, B. </a:t>
            </a:r>
            <a:r>
              <a:rPr lang="en-US" dirty="0" err="1" smtClean="0"/>
              <a:t>Buczkowski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NOAA (T. </a:t>
            </a:r>
            <a:r>
              <a:rPr lang="en-US" dirty="0" err="1" smtClean="0"/>
              <a:t>Habermann</a:t>
            </a:r>
            <a:r>
              <a:rPr lang="en-US" dirty="0" smtClean="0"/>
              <a:t>, A. Milan)</a:t>
            </a:r>
          </a:p>
          <a:p>
            <a:pPr lvl="1"/>
            <a:r>
              <a:rPr lang="en-US" dirty="0" smtClean="0"/>
              <a:t>AASG (S. Richards)</a:t>
            </a:r>
          </a:p>
          <a:p>
            <a:pPr lvl="1"/>
            <a:r>
              <a:rPr lang="en-US" dirty="0" smtClean="0"/>
              <a:t>Geoscience Australia (L. </a:t>
            </a:r>
            <a:r>
              <a:rPr lang="en-US" dirty="0" err="1" smtClean="0"/>
              <a:t>Wyborn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Standards</a:t>
            </a:r>
          </a:p>
          <a:p>
            <a:pPr lvl="1"/>
            <a:r>
              <a:rPr lang="en-US" dirty="0" smtClean="0"/>
              <a:t>OGC (S. Cox, I. </a:t>
            </a:r>
            <a:r>
              <a:rPr lang="en-US" dirty="0" err="1" smtClean="0"/>
              <a:t>Zaslavsky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ISO (S. Cox, T. </a:t>
            </a:r>
            <a:r>
              <a:rPr lang="en-US" dirty="0" err="1" smtClean="0"/>
              <a:t>Habermann</a:t>
            </a:r>
            <a:r>
              <a:rPr lang="en-US" dirty="0" smtClean="0"/>
              <a:t>, A. Milan)</a:t>
            </a:r>
          </a:p>
          <a:p>
            <a:pPr lvl="1"/>
            <a:r>
              <a:rPr lang="en-US" dirty="0" err="1" smtClean="0"/>
              <a:t>GeoSciML</a:t>
            </a:r>
            <a:r>
              <a:rPr lang="en-US" dirty="0" smtClean="0"/>
              <a:t> (S. Richards)</a:t>
            </a:r>
          </a:p>
          <a:p>
            <a:pPr lvl="1"/>
            <a:r>
              <a:rPr lang="en-US" dirty="0" err="1" smtClean="0"/>
              <a:t>WaterML</a:t>
            </a:r>
            <a:r>
              <a:rPr lang="en-US" dirty="0" smtClean="0"/>
              <a:t> (D. Valentine)</a:t>
            </a:r>
          </a:p>
          <a:p>
            <a:pPr lvl="1"/>
            <a:r>
              <a:rPr lang="en-US" dirty="0" smtClean="0"/>
              <a:t>INSPIRE (S. Cox)</a:t>
            </a:r>
          </a:p>
          <a:p>
            <a:pPr lvl="1"/>
            <a:r>
              <a:rPr lang="en-US" dirty="0" err="1" smtClean="0"/>
              <a:t>DataCite</a:t>
            </a:r>
            <a:r>
              <a:rPr lang="en-US" dirty="0" smtClean="0"/>
              <a:t> (J. </a:t>
            </a:r>
            <a:r>
              <a:rPr lang="en-US" dirty="0" err="1" smtClean="0"/>
              <a:t>Klump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Organizations, Programs &amp; Projects</a:t>
            </a:r>
          </a:p>
          <a:p>
            <a:pPr lvl="1"/>
            <a:r>
              <a:rPr lang="en-US" dirty="0" smtClean="0"/>
              <a:t>ICDP/IODP (J. </a:t>
            </a:r>
            <a:r>
              <a:rPr lang="en-US" dirty="0" err="1" smtClean="0"/>
              <a:t>Klump</a:t>
            </a:r>
            <a:r>
              <a:rPr lang="en-US" dirty="0" smtClean="0"/>
              <a:t>, R. </a:t>
            </a:r>
            <a:r>
              <a:rPr lang="en-US" dirty="0" err="1" smtClean="0"/>
              <a:t>Conze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 Ext. Cont. Shelf Program (B. </a:t>
            </a:r>
            <a:r>
              <a:rPr lang="en-US" dirty="0" err="1" smtClean="0"/>
              <a:t>Buczkowski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CZO (T. </a:t>
            </a:r>
            <a:r>
              <a:rPr lang="en-US" dirty="0" err="1" smtClean="0"/>
              <a:t>Whitenack</a:t>
            </a:r>
            <a:r>
              <a:rPr lang="en-US" dirty="0" smtClean="0"/>
              <a:t>, I. </a:t>
            </a:r>
            <a:r>
              <a:rPr lang="en-US" dirty="0" err="1" smtClean="0"/>
              <a:t>Zaslasvky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CUAHSI (D. Valentine, I. </a:t>
            </a:r>
            <a:r>
              <a:rPr lang="en-US" dirty="0" err="1" smtClean="0"/>
              <a:t>Zaslavsky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NGDC (T. </a:t>
            </a:r>
            <a:r>
              <a:rPr lang="en-US" dirty="0" err="1" smtClean="0"/>
              <a:t>Habermann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ANDS/</a:t>
            </a:r>
            <a:r>
              <a:rPr lang="en-US" dirty="0" err="1" smtClean="0"/>
              <a:t>AuScope</a:t>
            </a:r>
            <a:r>
              <a:rPr lang="en-US" dirty="0" smtClean="0"/>
              <a:t> (L. </a:t>
            </a:r>
            <a:r>
              <a:rPr lang="en-US" dirty="0" err="1" smtClean="0"/>
              <a:t>Wyborn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National Digital Catalog (S. Bristol)</a:t>
            </a:r>
          </a:p>
          <a:p>
            <a:pPr lvl="1"/>
            <a:r>
              <a:rPr lang="en-US" dirty="0" smtClean="0"/>
              <a:t>R2R (R. </a:t>
            </a:r>
            <a:r>
              <a:rPr lang="en-US" dirty="0" err="1" smtClean="0"/>
              <a:t>Arko</a:t>
            </a:r>
            <a:r>
              <a:rPr lang="en-US" dirty="0" smtClean="0"/>
              <a:t>, S. Miller)</a:t>
            </a:r>
          </a:p>
          <a:p>
            <a:pPr lvl="1"/>
            <a:r>
              <a:rPr lang="en-US" dirty="0" smtClean="0"/>
              <a:t>IEDA (MGDS, SESAR, EarthChem)</a:t>
            </a:r>
          </a:p>
          <a:p>
            <a:pPr lvl="1"/>
            <a:endParaRPr lang="en-US" dirty="0" smtClean="0"/>
          </a:p>
        </p:txBody>
      </p:sp>
      <p:pic>
        <p:nvPicPr>
          <p:cNvPr id="19" name="Picture 18" descr="SESAR_WS2011_t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1" y="3846641"/>
            <a:ext cx="4314889" cy="28754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82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IGSN Workshop Results: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Participants agreed on </a:t>
            </a:r>
            <a:r>
              <a:rPr lang="en-US" dirty="0"/>
              <a:t>the value of an internationally unified approach for registration and discovery of physical specimens in the Geoscience </a:t>
            </a:r>
            <a:r>
              <a:rPr lang="en-US" dirty="0" smtClean="0"/>
              <a:t>community.</a:t>
            </a:r>
          </a:p>
          <a:p>
            <a:r>
              <a:rPr lang="en-US" dirty="0" smtClean="0"/>
              <a:t>Designed new </a:t>
            </a:r>
            <a:r>
              <a:rPr lang="en-US" dirty="0">
                <a:solidFill>
                  <a:srgbClr val="4A8EF2"/>
                </a:solidFill>
              </a:rPr>
              <a:t>modular and </a:t>
            </a:r>
            <a:r>
              <a:rPr lang="en-US" dirty="0" smtClean="0">
                <a:solidFill>
                  <a:srgbClr val="4A8EF2"/>
                </a:solidFill>
              </a:rPr>
              <a:t>scalable IGSN architecture.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1333" y="1202939"/>
            <a:ext cx="2112075" cy="5814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eGeosamples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56302" y="2353396"/>
            <a:ext cx="1353725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SESAR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22102" y="2353396"/>
            <a:ext cx="1492120" cy="9132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Near Space Observatory</a:t>
            </a:r>
          </a:p>
          <a:p>
            <a:pPr algn="ctr"/>
            <a:r>
              <a:rPr lang="en-US" sz="1200" dirty="0"/>
              <a:t>(invented example)</a:t>
            </a:r>
          </a:p>
          <a:p>
            <a:pPr algn="ctr"/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619349" y="2353396"/>
            <a:ext cx="1484005" cy="9132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ExoPlanet</a:t>
            </a:r>
            <a:endParaRPr lang="en-US" sz="1600" dirty="0" smtClean="0"/>
          </a:p>
          <a:p>
            <a:pPr algn="ctr"/>
            <a:r>
              <a:rPr lang="en-US" sz="1200" dirty="0" smtClean="0"/>
              <a:t>(invented example)</a:t>
            </a:r>
          </a:p>
        </p:txBody>
      </p:sp>
      <p:cxnSp>
        <p:nvCxnSpPr>
          <p:cNvPr id="8" name="Elbow Connector 7"/>
          <p:cNvCxnSpPr>
            <a:stCxn id="3" idx="2"/>
            <a:endCxn id="4" idx="0"/>
          </p:cNvCxnSpPr>
          <p:nvPr/>
        </p:nvCxnSpPr>
        <p:spPr>
          <a:xfrm rot="5400000">
            <a:off x="2530761" y="1886785"/>
            <a:ext cx="569015" cy="36420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3" idx="2"/>
            <a:endCxn id="6" idx="0"/>
          </p:cNvCxnSpPr>
          <p:nvPr/>
        </p:nvCxnSpPr>
        <p:spPr>
          <a:xfrm rot="16200000" flipH="1">
            <a:off x="3394854" y="1386897"/>
            <a:ext cx="569015" cy="136398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" idx="2"/>
            <a:endCxn id="5" idx="0"/>
          </p:cNvCxnSpPr>
          <p:nvPr/>
        </p:nvCxnSpPr>
        <p:spPr>
          <a:xfrm rot="16200000" flipH="1">
            <a:off x="4298259" y="483492"/>
            <a:ext cx="569015" cy="317079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58194" y="3901971"/>
            <a:ext cx="1075405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CZO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5700" y="3901972"/>
            <a:ext cx="1353725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Geoscience Australia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69255" y="3901973"/>
            <a:ext cx="1089248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7931" y="3901973"/>
            <a:ext cx="1067650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IEDA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00470" y="3901971"/>
            <a:ext cx="1114847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ICDP</a:t>
            </a:r>
          </a:p>
        </p:txBody>
      </p:sp>
      <p:cxnSp>
        <p:nvCxnSpPr>
          <p:cNvPr id="21" name="Elbow Connector 20"/>
          <p:cNvCxnSpPr>
            <a:stCxn id="4" idx="2"/>
            <a:endCxn id="18" idx="0"/>
          </p:cNvCxnSpPr>
          <p:nvPr/>
        </p:nvCxnSpPr>
        <p:spPr>
          <a:xfrm rot="5400000">
            <a:off x="1399778" y="2668586"/>
            <a:ext cx="635366" cy="1831409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5" idx="0"/>
            <a:endCxn id="4" idx="2"/>
          </p:cNvCxnSpPr>
          <p:nvPr/>
        </p:nvCxnSpPr>
        <p:spPr>
          <a:xfrm rot="16200000" flipV="1">
            <a:off x="3396849" y="2502923"/>
            <a:ext cx="635364" cy="2162732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6" idx="0"/>
            <a:endCxn id="4" idx="2"/>
          </p:cNvCxnSpPr>
          <p:nvPr/>
        </p:nvCxnSpPr>
        <p:spPr>
          <a:xfrm rot="16200000" flipV="1">
            <a:off x="2700182" y="3199591"/>
            <a:ext cx="635365" cy="76939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17" idx="0"/>
          </p:cNvCxnSpPr>
          <p:nvPr/>
        </p:nvCxnSpPr>
        <p:spPr>
          <a:xfrm rot="5400000">
            <a:off x="2009864" y="3270622"/>
            <a:ext cx="635366" cy="62733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615573" y="5865067"/>
            <a:ext cx="902651" cy="4138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Repository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04758" y="5865068"/>
            <a:ext cx="1134897" cy="413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Analytical Lab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048" y="5867133"/>
            <a:ext cx="927484" cy="4117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Investigator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274338" y="2710387"/>
            <a:ext cx="186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Registrar</a:t>
            </a:r>
            <a:endParaRPr lang="en-US" sz="1600" dirty="0"/>
          </a:p>
        </p:txBody>
      </p:sp>
      <p:sp>
        <p:nvSpPr>
          <p:cNvPr id="118" name="TextBox 117"/>
          <p:cNvSpPr txBox="1"/>
          <p:nvPr/>
        </p:nvSpPr>
        <p:spPr>
          <a:xfrm>
            <a:off x="7274338" y="4130363"/>
            <a:ext cx="186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Registration Agent</a:t>
            </a:r>
            <a:endParaRPr lang="en-US" sz="1600" dirty="0"/>
          </a:p>
        </p:txBody>
      </p:sp>
      <p:sp>
        <p:nvSpPr>
          <p:cNvPr id="119" name="TextBox 118"/>
          <p:cNvSpPr txBox="1"/>
          <p:nvPr/>
        </p:nvSpPr>
        <p:spPr>
          <a:xfrm>
            <a:off x="7282388" y="5917415"/>
            <a:ext cx="186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Registrant</a:t>
            </a:r>
            <a:endParaRPr lang="en-US" sz="1600" dirty="0"/>
          </a:p>
        </p:txBody>
      </p:sp>
      <p:sp>
        <p:nvSpPr>
          <p:cNvPr id="120" name="TextBox 119"/>
          <p:cNvSpPr txBox="1"/>
          <p:nvPr/>
        </p:nvSpPr>
        <p:spPr>
          <a:xfrm>
            <a:off x="7282388" y="1143000"/>
            <a:ext cx="1869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IGSN Implementation  Board</a:t>
            </a:r>
            <a:endParaRPr lang="en-US" sz="1600" dirty="0"/>
          </a:p>
        </p:txBody>
      </p:sp>
      <p:cxnSp>
        <p:nvCxnSpPr>
          <p:cNvPr id="122" name="Straight Connector 121"/>
          <p:cNvCxnSpPr/>
          <p:nvPr/>
        </p:nvCxnSpPr>
        <p:spPr>
          <a:xfrm flipH="1">
            <a:off x="7367263" y="1202939"/>
            <a:ext cx="8049" cy="5075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8" idx="2"/>
            <a:endCxn id="35" idx="0"/>
          </p:cNvCxnSpPr>
          <p:nvPr/>
        </p:nvCxnSpPr>
        <p:spPr>
          <a:xfrm rot="16200000" flipH="1">
            <a:off x="306799" y="5310141"/>
            <a:ext cx="1051949" cy="62034"/>
          </a:xfrm>
          <a:prstGeom prst="bentConnector3">
            <a:avLst>
              <a:gd name="adj1" fmla="val 86219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8" idx="2"/>
            <a:endCxn id="34" idx="0"/>
          </p:cNvCxnSpPr>
          <p:nvPr/>
        </p:nvCxnSpPr>
        <p:spPr>
          <a:xfrm rot="16200000" flipH="1">
            <a:off x="862039" y="4754900"/>
            <a:ext cx="1049884" cy="1170451"/>
          </a:xfrm>
          <a:prstGeom prst="bentConnector3">
            <a:avLst>
              <a:gd name="adj1" fmla="val 8519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8" idx="2"/>
            <a:endCxn id="33" idx="0"/>
          </p:cNvCxnSpPr>
          <p:nvPr/>
        </p:nvCxnSpPr>
        <p:spPr>
          <a:xfrm rot="16200000" flipH="1">
            <a:off x="1409386" y="4207553"/>
            <a:ext cx="1049883" cy="2265143"/>
          </a:xfrm>
          <a:prstGeom prst="bentConnector3">
            <a:avLst>
              <a:gd name="adj1" fmla="val 82991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500470" y="5214957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306875" y="5204633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898294" y="5207328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Elbow Connector 81"/>
          <p:cNvCxnSpPr>
            <a:stCxn id="19" idx="2"/>
            <a:endCxn id="79" idx="0"/>
          </p:cNvCxnSpPr>
          <p:nvPr/>
        </p:nvCxnSpPr>
        <p:spPr>
          <a:xfrm rot="5400000">
            <a:off x="5660588" y="4817650"/>
            <a:ext cx="399775" cy="39483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19" idx="2"/>
            <a:endCxn id="81" idx="0"/>
          </p:cNvCxnSpPr>
          <p:nvPr/>
        </p:nvCxnSpPr>
        <p:spPr>
          <a:xfrm rot="16200000" flipH="1">
            <a:off x="5863314" y="5009762"/>
            <a:ext cx="392146" cy="2986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19" idx="2"/>
            <a:endCxn id="80" idx="0"/>
          </p:cNvCxnSpPr>
          <p:nvPr/>
        </p:nvCxnSpPr>
        <p:spPr>
          <a:xfrm rot="16200000" flipH="1">
            <a:off x="6068952" y="4804123"/>
            <a:ext cx="389451" cy="411567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4257653" y="5251321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064058" y="5240997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655477" y="5243692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Elbow Connector 107"/>
          <p:cNvCxnSpPr>
            <a:endCxn id="102" idx="0"/>
          </p:cNvCxnSpPr>
          <p:nvPr/>
        </p:nvCxnSpPr>
        <p:spPr>
          <a:xfrm rot="5400000">
            <a:off x="4417771" y="4854014"/>
            <a:ext cx="399775" cy="39483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endCxn id="106" idx="0"/>
          </p:cNvCxnSpPr>
          <p:nvPr/>
        </p:nvCxnSpPr>
        <p:spPr>
          <a:xfrm rot="16200000" flipH="1">
            <a:off x="4620497" y="5046126"/>
            <a:ext cx="392146" cy="2986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endCxn id="104" idx="0"/>
          </p:cNvCxnSpPr>
          <p:nvPr/>
        </p:nvCxnSpPr>
        <p:spPr>
          <a:xfrm rot="16200000" flipH="1">
            <a:off x="4826135" y="4840487"/>
            <a:ext cx="389451" cy="411567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2842834" y="5236062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648558" y="5236063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239977" y="5238758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Elbow Connector 120"/>
          <p:cNvCxnSpPr>
            <a:endCxn id="114" idx="0"/>
          </p:cNvCxnSpPr>
          <p:nvPr/>
        </p:nvCxnSpPr>
        <p:spPr>
          <a:xfrm rot="5400000">
            <a:off x="3002952" y="4838755"/>
            <a:ext cx="399775" cy="39483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endCxn id="116" idx="0"/>
          </p:cNvCxnSpPr>
          <p:nvPr/>
        </p:nvCxnSpPr>
        <p:spPr>
          <a:xfrm rot="16200000" flipH="1">
            <a:off x="3204997" y="5041192"/>
            <a:ext cx="392146" cy="2986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/>
          <p:cNvCxnSpPr>
            <a:endCxn id="115" idx="0"/>
          </p:cNvCxnSpPr>
          <p:nvPr/>
        </p:nvCxnSpPr>
        <p:spPr>
          <a:xfrm rot="16200000" flipH="1">
            <a:off x="3410635" y="4835553"/>
            <a:ext cx="389451" cy="411567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1453469" y="5204632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2259874" y="5194308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1851293" y="5197003"/>
            <a:ext cx="325171" cy="3200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Elbow Connector 127"/>
          <p:cNvCxnSpPr>
            <a:endCxn id="125" idx="0"/>
          </p:cNvCxnSpPr>
          <p:nvPr/>
        </p:nvCxnSpPr>
        <p:spPr>
          <a:xfrm rot="5400000">
            <a:off x="1613587" y="4807325"/>
            <a:ext cx="399775" cy="39483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>
            <a:endCxn id="127" idx="0"/>
          </p:cNvCxnSpPr>
          <p:nvPr/>
        </p:nvCxnSpPr>
        <p:spPr>
          <a:xfrm rot="16200000" flipH="1">
            <a:off x="1816313" y="4999437"/>
            <a:ext cx="392146" cy="2986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29"/>
          <p:cNvCxnSpPr>
            <a:endCxn id="126" idx="0"/>
          </p:cNvCxnSpPr>
          <p:nvPr/>
        </p:nvCxnSpPr>
        <p:spPr>
          <a:xfrm rot="16200000" flipH="1">
            <a:off x="2021951" y="4793798"/>
            <a:ext cx="389451" cy="411567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613560" y="5852410"/>
            <a:ext cx="534736" cy="4138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…</a:t>
            </a:r>
          </a:p>
        </p:txBody>
      </p:sp>
      <p:cxnSp>
        <p:nvCxnSpPr>
          <p:cNvPr id="7" name="Elbow Connector 6"/>
          <p:cNvCxnSpPr>
            <a:stCxn id="18" idx="2"/>
            <a:endCxn id="54" idx="0"/>
          </p:cNvCxnSpPr>
          <p:nvPr/>
        </p:nvCxnSpPr>
        <p:spPr>
          <a:xfrm rot="16200000" flipH="1">
            <a:off x="1822729" y="3794211"/>
            <a:ext cx="1037226" cy="3079172"/>
          </a:xfrm>
          <a:prstGeom prst="bentConnector3">
            <a:avLst>
              <a:gd name="adj1" fmla="val 84506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755298" y="3891645"/>
            <a:ext cx="527090" cy="9132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</a:p>
        </p:txBody>
      </p:sp>
      <p:cxnSp>
        <p:nvCxnSpPr>
          <p:cNvPr id="25" name="Elbow Connector 24"/>
          <p:cNvCxnSpPr>
            <a:stCxn id="4" idx="2"/>
            <a:endCxn id="17" idx="0"/>
          </p:cNvCxnSpPr>
          <p:nvPr/>
        </p:nvCxnSpPr>
        <p:spPr>
          <a:xfrm rot="5400000">
            <a:off x="2005839" y="3274647"/>
            <a:ext cx="635366" cy="619286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11865" y="3864045"/>
            <a:ext cx="3063447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sz="1200" dirty="0"/>
              <a:t>Establish detailed specimen description schema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Validate metadata content for specimens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Handle interaction with specimen collectors and curators to register specimens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317829" y="5264903"/>
            <a:ext cx="3057483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15888" indent="-115888">
              <a:buFont typeface="Arial"/>
              <a:buChar char="•"/>
              <a:defRPr sz="1200"/>
            </a:lvl1pPr>
          </a:lstStyle>
          <a:p>
            <a:r>
              <a:rPr lang="en-US" dirty="0"/>
              <a:t>Make decisions about what specimens merit registration</a:t>
            </a:r>
          </a:p>
          <a:p>
            <a:r>
              <a:rPr lang="en-US" dirty="0"/>
              <a:t>Maintain physical collections</a:t>
            </a:r>
          </a:p>
          <a:p>
            <a:r>
              <a:rPr lang="en-US" dirty="0"/>
              <a:t>Initiate registration of specimens</a:t>
            </a:r>
          </a:p>
          <a:p>
            <a:r>
              <a:rPr lang="en-US" dirty="0"/>
              <a:t>Registers samples through one of the higher level namespaces</a:t>
            </a:r>
          </a:p>
        </p:txBody>
      </p:sp>
      <p:cxnSp>
        <p:nvCxnSpPr>
          <p:cNvPr id="78" name="Elbow Connector 77"/>
          <p:cNvCxnSpPr>
            <a:stCxn id="19" idx="0"/>
            <a:endCxn id="4" idx="2"/>
          </p:cNvCxnSpPr>
          <p:nvPr/>
        </p:nvCxnSpPr>
        <p:spPr>
          <a:xfrm rot="16200000" flipV="1">
            <a:off x="4027848" y="1871924"/>
            <a:ext cx="635364" cy="3424729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60" idx="0"/>
            <a:endCxn id="4" idx="2"/>
          </p:cNvCxnSpPr>
          <p:nvPr/>
        </p:nvCxnSpPr>
        <p:spPr>
          <a:xfrm rot="16200000" flipV="1">
            <a:off x="4513485" y="1386287"/>
            <a:ext cx="625038" cy="4385678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Layers in the IGSN System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3816" y="871170"/>
            <a:ext cx="2133918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sz="1200" dirty="0"/>
              <a:t>Define IGSN scope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Register top-level registrars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Define IGSN syntax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Maintain IGSN handle system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/>
              <a:t>Validate identifier </a:t>
            </a:r>
            <a:r>
              <a:rPr lang="en-US" sz="1200" dirty="0" smtClean="0"/>
              <a:t>registration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4311865" y="2120829"/>
            <a:ext cx="3063447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sz="1200" dirty="0"/>
              <a:t>Register name </a:t>
            </a:r>
            <a:r>
              <a:rPr lang="en-US" sz="1200" dirty="0" smtClean="0"/>
              <a:t>spaces,  aggregate </a:t>
            </a:r>
            <a:r>
              <a:rPr lang="en-US" sz="1200" dirty="0"/>
              <a:t>metadata for </a:t>
            </a:r>
            <a:r>
              <a:rPr lang="en-US" sz="1200" dirty="0" smtClean="0"/>
              <a:t>namespaces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 smtClean="0"/>
              <a:t>Validate </a:t>
            </a:r>
            <a:r>
              <a:rPr lang="en-US" sz="1200" dirty="0"/>
              <a:t>metadata content for specimen registration</a:t>
            </a:r>
          </a:p>
          <a:p>
            <a:pPr marL="115888" indent="-115888">
              <a:buFont typeface="Arial"/>
              <a:buChar char="•"/>
            </a:pPr>
            <a:r>
              <a:rPr lang="en-US" sz="1200" dirty="0" smtClean="0"/>
              <a:t>Maintain </a:t>
            </a:r>
            <a:r>
              <a:rPr lang="en-US" sz="1200" dirty="0"/>
              <a:t>clearinghouse portal for accessing specimen metadata in their registered name spaces</a:t>
            </a:r>
          </a:p>
        </p:txBody>
      </p:sp>
    </p:spTree>
    <p:extLst>
      <p:ext uri="{BB962C8B-B14F-4D97-AF65-F5344CB8AC3E}">
        <p14:creationId xmlns:p14="http://schemas.microsoft.com/office/powerpoint/2010/main" val="166854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38" grpId="0" animBg="1"/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IGSN Workshop Results: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Participants agreed on </a:t>
            </a:r>
            <a:r>
              <a:rPr lang="en-US" dirty="0"/>
              <a:t>the value of an internationally unified approach for registration and discovery of physical specimens in the Geoscience </a:t>
            </a:r>
            <a:r>
              <a:rPr lang="en-US" dirty="0" smtClean="0"/>
              <a:t>community.</a:t>
            </a:r>
          </a:p>
          <a:p>
            <a:r>
              <a:rPr lang="en-US" dirty="0" smtClean="0"/>
              <a:t>Designed </a:t>
            </a:r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>
                <a:solidFill>
                  <a:srgbClr val="000000"/>
                </a:solidFill>
              </a:rPr>
              <a:t>modular and </a:t>
            </a:r>
            <a:r>
              <a:rPr lang="en-US" dirty="0" smtClean="0">
                <a:solidFill>
                  <a:srgbClr val="000000"/>
                </a:solidFill>
              </a:rPr>
              <a:t>scalable IGSN architecture.</a:t>
            </a:r>
          </a:p>
          <a:p>
            <a:r>
              <a:rPr lang="en-US" dirty="0"/>
              <a:t>Generated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draft of IGSN Registration Metadata and SESAR Discovery Metadata </a:t>
            </a:r>
            <a:r>
              <a:rPr lang="en-US" dirty="0"/>
              <a:t>compliant with international standards from ISO and OGC.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2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199" y="1258577"/>
            <a:ext cx="1888296" cy="1692771"/>
            <a:chOff x="457199" y="1258577"/>
            <a:chExt cx="1888296" cy="1692771"/>
          </a:xfrm>
        </p:grpSpPr>
        <p:sp>
          <p:nvSpPr>
            <p:cNvPr id="8" name="TextBox 7"/>
            <p:cNvSpPr txBox="1"/>
            <p:nvPr/>
          </p:nvSpPr>
          <p:spPr>
            <a:xfrm>
              <a:off x="457199" y="1627909"/>
              <a:ext cx="1888295" cy="132343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600" dirty="0" smtClean="0"/>
                <a:t>IGSN</a:t>
              </a:r>
              <a:endParaRPr lang="en-US" sz="1600" dirty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ResourceURI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smtClean="0"/>
                <a:t>Registrant ID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timeStamp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smtClean="0"/>
                <a:t>status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1258577"/>
              <a:ext cx="1888295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IGSN </a:t>
              </a:r>
              <a:r>
                <a:rPr lang="en-US" dirty="0" smtClean="0"/>
                <a:t>Registration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25859" y="2230823"/>
            <a:ext cx="2242128" cy="3416320"/>
            <a:chOff x="457199" y="1258577"/>
            <a:chExt cx="2242128" cy="3416320"/>
          </a:xfrm>
        </p:grpSpPr>
        <p:sp>
          <p:nvSpPr>
            <p:cNvPr id="12" name="TextBox 11"/>
            <p:cNvSpPr txBox="1"/>
            <p:nvPr/>
          </p:nvSpPr>
          <p:spPr>
            <a:xfrm>
              <a:off x="457199" y="1627909"/>
              <a:ext cx="2242128" cy="30469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IGSN</a:t>
              </a:r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Registrant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MetadataTimeStamp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Title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Description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SamplingLocation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SamplingTime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Distributor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Originator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SpecimenType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MaterialClass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olidFill>
                    <a:schemeClr val="bg2">
                      <a:lumMod val="50000"/>
                    </a:schemeClr>
                  </a:solidFill>
                </a:rPr>
                <a:t>SamplingMethod</a:t>
              </a:r>
              <a:endParaRPr lang="en-US" sz="16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199" y="1258577"/>
              <a:ext cx="224212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50000"/>
                    </a:schemeClr>
                  </a:solidFill>
                </a:rPr>
                <a:t>SESAR Discovery</a:t>
              </a:r>
              <a:endParaRPr 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Bent-Up Arrow 13"/>
          <p:cNvSpPr/>
          <p:nvPr/>
        </p:nvSpPr>
        <p:spPr>
          <a:xfrm flipV="1">
            <a:off x="2825859" y="1407356"/>
            <a:ext cx="1121191" cy="697606"/>
          </a:xfrm>
          <a:prstGeom prst="bent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V="1">
            <a:off x="5615058" y="2755612"/>
            <a:ext cx="1121191" cy="697606"/>
          </a:xfrm>
          <a:prstGeom prst="bent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615058" y="3630709"/>
            <a:ext cx="2725232" cy="2431435"/>
            <a:chOff x="457199" y="1258577"/>
            <a:chExt cx="2221840" cy="2431435"/>
          </a:xfrm>
        </p:grpSpPr>
        <p:sp>
          <p:nvSpPr>
            <p:cNvPr id="17" name="TextBox 16"/>
            <p:cNvSpPr txBox="1"/>
            <p:nvPr/>
          </p:nvSpPr>
          <p:spPr>
            <a:xfrm>
              <a:off x="457199" y="1627909"/>
              <a:ext cx="2221840" cy="206210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1600" dirty="0" smtClean="0"/>
                <a:t>IGSN</a:t>
              </a:r>
              <a:endParaRPr lang="en-US" sz="1600" dirty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SampleEvent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SamplePhysicalSize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RelatedResource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SamplingMethodDetails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ProcessingHistory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err="1" smtClean="0"/>
                <a:t>CurationHistory</a:t>
              </a:r>
              <a:endParaRPr lang="en-US" sz="1600" dirty="0" smtClean="0"/>
            </a:p>
            <a:p>
              <a:pPr marL="285750" indent="-285750">
                <a:buFontTx/>
                <a:buChar char="-"/>
              </a:pPr>
              <a:r>
                <a:rPr lang="en-US" sz="1600" dirty="0" smtClean="0"/>
                <a:t>More local detail…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7200" y="1258577"/>
              <a:ext cx="2221839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Agent Catalog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9427" y="3630709"/>
            <a:ext cx="19812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ISO &amp; OGC O&amp;M compliant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1922188" y="4000041"/>
            <a:ext cx="846614" cy="4119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03713" y="1627909"/>
            <a:ext cx="2847349" cy="443423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0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IGSN Workshop Results: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Participants agreed on </a:t>
            </a:r>
            <a:r>
              <a:rPr lang="en-US" dirty="0"/>
              <a:t>the value of an internationally unified approach for registration and discovery of physical specimens in the Geoscience </a:t>
            </a:r>
            <a:r>
              <a:rPr lang="en-US" dirty="0" smtClean="0"/>
              <a:t>community.</a:t>
            </a:r>
          </a:p>
          <a:p>
            <a:r>
              <a:rPr lang="en-US" dirty="0" smtClean="0"/>
              <a:t>Designed new </a:t>
            </a:r>
            <a:r>
              <a:rPr lang="en-US" dirty="0"/>
              <a:t>modular and </a:t>
            </a:r>
            <a:r>
              <a:rPr lang="en-US" dirty="0" smtClean="0"/>
              <a:t>scalable IGSN architecture</a:t>
            </a:r>
          </a:p>
          <a:p>
            <a:r>
              <a:rPr lang="en-US" dirty="0" smtClean="0"/>
              <a:t>Generated draft of IGSN </a:t>
            </a:r>
            <a:r>
              <a:rPr lang="en-US" dirty="0"/>
              <a:t>Registration Metadata and SESAR Discovery Metadata compliant with international standards from ISO and OGC</a:t>
            </a:r>
            <a:r>
              <a:rPr lang="en-US" dirty="0" smtClean="0"/>
              <a:t>.</a:t>
            </a:r>
          </a:p>
          <a:p>
            <a:r>
              <a:rPr lang="en-US" dirty="0"/>
              <a:t>Committed to establishing a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formal governance structure.</a:t>
            </a:r>
          </a:p>
          <a:p>
            <a:pPr lvl="1">
              <a:defRPr/>
            </a:pPr>
            <a:r>
              <a:rPr lang="en-US" dirty="0"/>
              <a:t>International IGSN Implementation Board to govern the IGSN, an incorporated not-for-profit organization.</a:t>
            </a:r>
          </a:p>
          <a:p>
            <a:pPr lvl="1">
              <a:defRPr/>
            </a:pPr>
            <a:r>
              <a:rPr lang="en-US" dirty="0"/>
              <a:t>A Science Advisory Board to support &amp; guide policies, technology, and procedures of the SESAR Metadata Clearinghouse and the local agents.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Consistent vocabularies &amp; classification schemes</a:t>
            </a:r>
          </a:p>
          <a:p>
            <a:r>
              <a:rPr lang="en-US" dirty="0" smtClean="0"/>
              <a:t>Metadata capture &amp; reporting</a:t>
            </a:r>
          </a:p>
          <a:p>
            <a:r>
              <a:rPr lang="en-US" dirty="0"/>
              <a:t>U</a:t>
            </a:r>
            <a:r>
              <a:rPr lang="en-US" dirty="0" smtClean="0"/>
              <a:t>nique identifier (IGSN)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In sample acquisition &amp; </a:t>
            </a:r>
            <a:r>
              <a:rPr lang="en-US" dirty="0" err="1" smtClean="0"/>
              <a:t>curation</a:t>
            </a:r>
            <a:endParaRPr lang="en-US" dirty="0" smtClean="0"/>
          </a:p>
          <a:p>
            <a:pPr lvl="1"/>
            <a:r>
              <a:rPr lang="en-US" dirty="0" smtClean="0"/>
              <a:t>In data management</a:t>
            </a:r>
          </a:p>
          <a:p>
            <a:pPr lvl="1"/>
            <a:r>
              <a:rPr lang="en-US" dirty="0" smtClean="0"/>
              <a:t>In publications</a:t>
            </a:r>
          </a:p>
          <a:p>
            <a:pPr lvl="1"/>
            <a:r>
              <a:rPr lang="en-US" dirty="0" smtClean="0"/>
              <a:t>Across disciplines</a:t>
            </a:r>
          </a:p>
          <a:p>
            <a:pPr lvl="1"/>
            <a:r>
              <a:rPr lang="en-US" dirty="0" smtClean="0"/>
              <a:t>Globally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468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31, 2011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LDEO Data Lunch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4E96-3714-164B-A500-F75FF1E388F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797276" cy="4937760"/>
          </a:xfrm>
        </p:spPr>
        <p:txBody>
          <a:bodyPr/>
          <a:lstStyle/>
          <a:p>
            <a:r>
              <a:rPr lang="en-US" sz="2400" dirty="0" smtClean="0"/>
              <a:t>Percentage of publications that lists geospatial coordinates for sample locations</a:t>
            </a:r>
          </a:p>
          <a:p>
            <a:endParaRPr lang="en-US" sz="2400" dirty="0" smtClean="0"/>
          </a:p>
          <a:p>
            <a:r>
              <a:rPr lang="en-US" sz="2400" dirty="0" smtClean="0"/>
              <a:t>Example: </a:t>
            </a:r>
            <a:r>
              <a:rPr lang="en-US" sz="2800" b="1" i="1" dirty="0" smtClean="0"/>
              <a:t>Journal of Petrology </a:t>
            </a:r>
            <a:endParaRPr lang="en-US" sz="2800" dirty="0" smtClean="0"/>
          </a:p>
          <a:p>
            <a:endParaRPr lang="en-US" dirty="0"/>
          </a:p>
        </p:txBody>
      </p:sp>
      <p:graphicFrame>
        <p:nvGraphicFramePr>
          <p:cNvPr id="15" name="Picture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03944"/>
              </p:ext>
            </p:extLst>
          </p:nvPr>
        </p:nvGraphicFramePr>
        <p:xfrm>
          <a:off x="2895600" y="1304848"/>
          <a:ext cx="6248400" cy="537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Samples: Part of Earth 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penn-state-plug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2015"/>
            <a:ext cx="5420235" cy="36082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10core_sediment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50" y="3279399"/>
            <a:ext cx="4286898" cy="32151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77435" y="1279573"/>
            <a:ext cx="2951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sampling at the Shale Hill Critical Zone Observatory, Pennsylvania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4995" y="5438366"/>
            <a:ext cx="2951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Remotely Operated Platform for Ocean Science (ROPOS</a:t>
            </a:r>
            <a:r>
              <a:rPr lang="en-US" dirty="0" smtClean="0"/>
              <a:t>) collecting sediment push-core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6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Legacy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USPRR_Ro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66113"/>
            <a:ext cx="3810000" cy="2641600"/>
          </a:xfrm>
          <a:prstGeom prst="rect">
            <a:avLst/>
          </a:prstGeom>
        </p:spPr>
      </p:pic>
      <p:pic>
        <p:nvPicPr>
          <p:cNvPr id="5" name="Picture 4" descr="Kernla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58" y="1366113"/>
            <a:ext cx="3387254" cy="4990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0783" y="5663750"/>
            <a:ext cx="35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Bremen Core Repository (MARUM)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0783" y="4007712"/>
            <a:ext cx="391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US Polar Rock Repository (Ohio State University)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6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Metadata Standards?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Policies &amp; Best Practices for sample documentation (sample repositories, data systems, publications)</a:t>
            </a:r>
          </a:p>
          <a:p>
            <a:pPr lvl="1"/>
            <a:r>
              <a:rPr lang="en-US" dirty="0" smtClean="0"/>
              <a:t>Discovery &amp; access of samples</a:t>
            </a:r>
          </a:p>
          <a:p>
            <a:pPr lvl="1"/>
            <a:r>
              <a:rPr lang="en-US" dirty="0" smtClean="0"/>
              <a:t>Context for observations made on samples</a:t>
            </a:r>
          </a:p>
          <a:p>
            <a:pPr lvl="1"/>
            <a:r>
              <a:rPr lang="en-US" dirty="0" smtClean="0"/>
              <a:t>Long-term preservation</a:t>
            </a:r>
          </a:p>
          <a:p>
            <a:r>
              <a:rPr lang="en-US" dirty="0" smtClean="0"/>
              <a:t>Sharing of samples across disciplines and globally</a:t>
            </a:r>
          </a:p>
          <a:p>
            <a:r>
              <a:rPr lang="en-US" dirty="0" smtClean="0"/>
              <a:t>Interoperability</a:t>
            </a:r>
          </a:p>
          <a:p>
            <a:pPr lvl="1"/>
            <a:r>
              <a:rPr lang="en-US" dirty="0" smtClean="0"/>
              <a:t>between sample-based observation data systems</a:t>
            </a:r>
          </a:p>
          <a:p>
            <a:pPr lvl="1"/>
            <a:r>
              <a:rPr lang="en-US" dirty="0" smtClean="0"/>
              <a:t>between sample-based and sensor-based observation data systems</a:t>
            </a:r>
          </a:p>
        </p:txBody>
      </p:sp>
    </p:spTree>
    <p:extLst>
      <p:ext uri="{BB962C8B-B14F-4D97-AF65-F5344CB8AC3E}">
        <p14:creationId xmlns:p14="http://schemas.microsoft.com/office/powerpoint/2010/main" val="122225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94086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</a:t>
            </a:r>
          </a:p>
          <a:p>
            <a:pPr algn="ctr"/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of Interest</a:t>
            </a:r>
            <a:endParaRPr lang="en-US" dirty="0"/>
          </a:p>
        </p:txBody>
      </p:sp>
      <p:sp>
        <p:nvSpPr>
          <p:cNvPr id="6" name="Notched Right Arrow 5"/>
          <p:cNvSpPr/>
          <p:nvPr/>
        </p:nvSpPr>
        <p:spPr>
          <a:xfrm>
            <a:off x="2278325" y="2537883"/>
            <a:ext cx="4384011" cy="57014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5576" y="5881146"/>
            <a:ext cx="48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(OGC O&amp;M 2.0.0 / ISO19156; editor: Simon Cox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9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94086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 Result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of Interest</a:t>
            </a:r>
            <a:endParaRPr lang="en-US" dirty="0"/>
          </a:p>
        </p:txBody>
      </p:sp>
      <p:sp>
        <p:nvSpPr>
          <p:cNvPr id="6" name="Notched Right Arrow 5"/>
          <p:cNvSpPr/>
          <p:nvPr/>
        </p:nvSpPr>
        <p:spPr>
          <a:xfrm>
            <a:off x="2278325" y="2537883"/>
            <a:ext cx="1225513" cy="34533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Sampling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3650824" y="2174291"/>
            <a:ext cx="1626590" cy="112110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Sampling Feature</a:t>
            </a:r>
            <a:endParaRPr lang="en-US" dirty="0"/>
          </a:p>
        </p:txBody>
      </p:sp>
      <p:sp>
        <p:nvSpPr>
          <p:cNvPr id="11" name="Notched Right Arrow 10"/>
          <p:cNvSpPr/>
          <p:nvPr/>
        </p:nvSpPr>
        <p:spPr>
          <a:xfrm>
            <a:off x="5451956" y="2537883"/>
            <a:ext cx="1225513" cy="34533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Observation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813296" y="4429753"/>
            <a:ext cx="7584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2000" dirty="0"/>
              <a:t>Observations commonly involve sampling of an ultimate feature of interest. This International Standard defines a common set of sampling feature types classified primarily by topological dimension, as well as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samples for ex-situ observations</a:t>
            </a:r>
            <a:r>
              <a:rPr lang="en-US" sz="2000" dirty="0" smtClean="0"/>
              <a:t>.” 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/>
              <a:t>OGC O&amp;</a:t>
            </a:r>
            <a:r>
              <a:rPr lang="en-US" sz="2000" dirty="0" smtClean="0"/>
              <a:t>M 2.0.0 / ISO19156; editor: Simon Cox)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744491" y="3383930"/>
            <a:ext cx="1407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e.g. Station,</a:t>
            </a:r>
          </a:p>
          <a:p>
            <a:pPr algn="ctr"/>
            <a:r>
              <a:rPr lang="en-US" sz="1400" dirty="0" smtClean="0"/>
              <a:t>Transect, Section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31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Sample-Based 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94086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1966191"/>
            <a:ext cx="1626590" cy="161528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of Interest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50824" y="2174291"/>
            <a:ext cx="1626590" cy="112110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Specimen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3296" y="4429753"/>
            <a:ext cx="7584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2000" dirty="0"/>
              <a:t>A Specimen is a physical sample, obtained for observation(s) carried out </a:t>
            </a:r>
            <a:r>
              <a:rPr lang="en-US" sz="2000" i="1" dirty="0"/>
              <a:t>ex situ</a:t>
            </a:r>
            <a:r>
              <a:rPr lang="en-US" sz="2000" dirty="0"/>
              <a:t>, sometimes in a laboratory</a:t>
            </a:r>
            <a:r>
              <a:rPr lang="en-US" sz="2000" dirty="0" smtClean="0"/>
              <a:t>.</a:t>
            </a:r>
            <a:endParaRPr lang="en-US" sz="2000" dirty="0"/>
          </a:p>
          <a:p>
            <a:pPr algn="ctr"/>
            <a:r>
              <a:rPr lang="en-US" sz="2000" dirty="0"/>
              <a:t>The class </a:t>
            </a:r>
            <a:r>
              <a:rPr lang="en-US" sz="2000" i="1" dirty="0" err="1"/>
              <a:t>SF_Specimen</a:t>
            </a:r>
            <a:r>
              <a:rPr lang="en-US" sz="2000" i="1" dirty="0"/>
              <a:t> </a:t>
            </a:r>
            <a:r>
              <a:rPr lang="en-US" sz="2000" dirty="0"/>
              <a:t>is a specialized </a:t>
            </a:r>
            <a:r>
              <a:rPr lang="en-US" sz="2000" dirty="0" err="1"/>
              <a:t>SF_SamplingFeature</a:t>
            </a:r>
            <a:r>
              <a:rPr lang="en-US" sz="2000" dirty="0" smtClean="0"/>
              <a:t>.”</a:t>
            </a:r>
          </a:p>
          <a:p>
            <a:pPr algn="ctr"/>
            <a:r>
              <a:rPr lang="en-US" sz="2000" dirty="0"/>
              <a:t>(OGC O&amp;M 2.0.0 / ISO19156; editor: Simon Cox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0" name="Notched Right Arrow 9"/>
          <p:cNvSpPr/>
          <p:nvPr/>
        </p:nvSpPr>
        <p:spPr>
          <a:xfrm>
            <a:off x="2253701" y="2537883"/>
            <a:ext cx="1225513" cy="34533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Sampling</a:t>
            </a:r>
            <a:endParaRPr lang="en-US" sz="1200" dirty="0"/>
          </a:p>
        </p:txBody>
      </p:sp>
      <p:sp>
        <p:nvSpPr>
          <p:cNvPr id="12" name="Notched Right Arrow 11"/>
          <p:cNvSpPr/>
          <p:nvPr/>
        </p:nvSpPr>
        <p:spPr>
          <a:xfrm>
            <a:off x="5524271" y="2537883"/>
            <a:ext cx="1225513" cy="34533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Observation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495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Cube for Observations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9D018-0A4D-CC4C-BBF0-BC0068806FE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82" y="1187450"/>
            <a:ext cx="6070600" cy="5168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836" y="1397001"/>
            <a:ext cx="3110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Tarboton</a:t>
            </a:r>
            <a:r>
              <a:rPr lang="en-US" sz="1600" dirty="0" smtClean="0"/>
              <a:t> et al. 2007</a:t>
            </a:r>
            <a:endParaRPr lang="en-US" sz="1600" i="1" dirty="0" smtClean="0"/>
          </a:p>
          <a:p>
            <a:r>
              <a:rPr lang="en-US" sz="1600" i="1" dirty="0" smtClean="0"/>
              <a:t>“CUAHSI </a:t>
            </a:r>
            <a:r>
              <a:rPr lang="en-US" sz="1600" i="1" dirty="0"/>
              <a:t>Community </a:t>
            </a:r>
            <a:r>
              <a:rPr lang="en-US" sz="1600" i="1" dirty="0" smtClean="0"/>
              <a:t>Observations Data </a:t>
            </a:r>
            <a:r>
              <a:rPr lang="en-US" sz="1600" i="1" dirty="0"/>
              <a:t>Model (ODM) </a:t>
            </a:r>
            <a:r>
              <a:rPr lang="en-US" sz="1600" i="1" dirty="0" smtClean="0"/>
              <a:t>,  Version 1.0”</a:t>
            </a:r>
          </a:p>
        </p:txBody>
      </p:sp>
    </p:spTree>
    <p:extLst>
      <p:ext uri="{BB962C8B-B14F-4D97-AF65-F5344CB8AC3E}">
        <p14:creationId xmlns:p14="http://schemas.microsoft.com/office/powerpoint/2010/main" val="3891023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Origin">
    <a:majorFont>
      <a:latin typeface="Bookman Old Style"/>
      <a:ea typeface=""/>
      <a:cs typeface=""/>
      <a:font script="Grek" typeface="Cambria"/>
      <a:font script="Cyrl" typeface="Cambria"/>
      <a:font script="Jpan" typeface="ＭＳ 明朝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rigin">
    <a:fillStyleLst>
      <a:solidFill>
        <a:schemeClr val="phClr"/>
      </a:solidFill>
      <a:gradFill rotWithShape="1">
        <a:gsLst>
          <a:gs pos="0">
            <a:schemeClr val="phClr">
              <a:tint val="45000"/>
              <a:satMod val="200000"/>
            </a:schemeClr>
          </a:gs>
          <a:gs pos="30000">
            <a:schemeClr val="phClr">
              <a:tint val="61000"/>
              <a:satMod val="200000"/>
            </a:schemeClr>
          </a:gs>
          <a:gs pos="45000">
            <a:schemeClr val="phClr">
              <a:tint val="66000"/>
              <a:satMod val="200000"/>
            </a:schemeClr>
          </a:gs>
          <a:gs pos="55000">
            <a:schemeClr val="phClr">
              <a:tint val="66000"/>
              <a:satMod val="200000"/>
            </a:schemeClr>
          </a:gs>
          <a:gs pos="73000">
            <a:schemeClr val="phClr">
              <a:tint val="61000"/>
              <a:satMod val="200000"/>
            </a:schemeClr>
          </a:gs>
          <a:gs pos="100000">
            <a:schemeClr val="phClr">
              <a:tint val="45000"/>
              <a:satMod val="200000"/>
            </a:schemeClr>
          </a:gs>
        </a:gsLst>
        <a:lin ang="950000" scaled="1"/>
      </a:gradFill>
      <a:gradFill rotWithShape="1">
        <a:gsLst>
          <a:gs pos="0">
            <a:schemeClr val="phClr">
              <a:shade val="63000"/>
            </a:schemeClr>
          </a:gs>
          <a:gs pos="30000">
            <a:schemeClr val="phClr">
              <a:shade val="90000"/>
              <a:satMod val="110000"/>
            </a:schemeClr>
          </a:gs>
          <a:gs pos="45000">
            <a:schemeClr val="phClr">
              <a:shade val="100000"/>
              <a:satMod val="118000"/>
            </a:schemeClr>
          </a:gs>
          <a:gs pos="55000">
            <a:schemeClr val="phClr">
              <a:shade val="100000"/>
              <a:satMod val="118000"/>
            </a:schemeClr>
          </a:gs>
          <a:gs pos="73000">
            <a:schemeClr val="phClr">
              <a:shade val="90000"/>
              <a:satMod val="110000"/>
            </a:schemeClr>
          </a:gs>
          <a:gs pos="100000">
            <a:schemeClr val="phClr">
              <a:shade val="63000"/>
            </a:schemeClr>
          </a:gs>
        </a:gsLst>
        <a:lin ang="950000" scaled="1"/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phClr">
              <a:tint val="100000"/>
              <a:shade val="100000"/>
              <a:hueMod val="100000"/>
              <a:satMod val="100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60000"/>
              <a:satMod val="300000"/>
            </a:schemeClr>
          </a:gs>
          <a:gs pos="30000">
            <a:schemeClr val="phClr">
              <a:shade val="80000"/>
              <a:satMod val="230000"/>
            </a:schemeClr>
          </a:gs>
          <a:gs pos="100000">
            <a:schemeClr val="phClr">
              <a:tint val="97000"/>
              <a:satMod val="22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6000"/>
              <a:satMod val="120000"/>
            </a:schemeClr>
            <a:schemeClr val="phClr">
              <a:tint val="90000"/>
            </a:schemeClr>
          </a:duotone>
        </a:blip>
        <a:tile tx="0" ty="0" sx="35000" sy="40000" flip="x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19333</TotalTime>
  <Words>1344</Words>
  <Application>Microsoft Macintosh PowerPoint</Application>
  <PresentationFormat>On-screen Show (4:3)</PresentationFormat>
  <Paragraphs>295</Paragraphs>
  <Slides>28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Default Theme</vt:lpstr>
      <vt:lpstr>Worksheet</vt:lpstr>
      <vt:lpstr>Metadata Standards for Sample-Based Observations</vt:lpstr>
      <vt:lpstr>PowerPoint Presentation</vt:lpstr>
      <vt:lpstr>Samples: Part of Earth Observations</vt:lpstr>
      <vt:lpstr>Sampling Legacy</vt:lpstr>
      <vt:lpstr>Why Metadata Standards?</vt:lpstr>
      <vt:lpstr>Observations</vt:lpstr>
      <vt:lpstr>Observations</vt:lpstr>
      <vt:lpstr>Sample-Based Observations</vt:lpstr>
      <vt:lpstr>The Data Cube for Observations</vt:lpstr>
      <vt:lpstr>Sample-Based Observations</vt:lpstr>
      <vt:lpstr>Geoscience Samples: Diversity</vt:lpstr>
      <vt:lpstr>Sample Attributes</vt:lpstr>
      <vt:lpstr>Requirements for Sample Metadata</vt:lpstr>
      <vt:lpstr>Sample-Based Data Systems</vt:lpstr>
      <vt:lpstr>EarthChemML</vt:lpstr>
      <vt:lpstr>Integrating Sample-Based Data in ODM2.0</vt:lpstr>
      <vt:lpstr>Sample Identification</vt:lpstr>
      <vt:lpstr>International GeoSample Number A Global Unique Identifier for Earth Samples</vt:lpstr>
      <vt:lpstr>Linking Samples &amp; Data with the IGSN</vt:lpstr>
      <vt:lpstr>IGSN Metadata Profiles</vt:lpstr>
      <vt:lpstr>IGSN Workshop</vt:lpstr>
      <vt:lpstr>IGSN Workshop Results:</vt:lpstr>
      <vt:lpstr>Management Layers in the IGSN System</vt:lpstr>
      <vt:lpstr>IGSN Workshop Results:</vt:lpstr>
      <vt:lpstr>Metadata</vt:lpstr>
      <vt:lpstr>IGSN Workshop Results:</vt:lpstr>
      <vt:lpstr>Challenge: Implementation</vt:lpstr>
      <vt:lpstr>Metadata!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MARINE GEOSCIENCE DATA SYSTEM AND THE GEOINFORMATICS FOR GEOCHEMISTRY PROGRAM </dc:title>
  <dc:creator>Kerstin Lehnert</dc:creator>
  <cp:lastModifiedBy>Kerstin Lehnert</cp:lastModifiedBy>
  <cp:revision>204</cp:revision>
  <dcterms:created xsi:type="dcterms:W3CDTF">2010-05-24T15:48:11Z</dcterms:created>
  <dcterms:modified xsi:type="dcterms:W3CDTF">2011-06-12T17:44:16Z</dcterms:modified>
</cp:coreProperties>
</file>