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5459988" cy="18003838"/>
  <p:notesSz cx="6858000" cy="9144000"/>
  <p:defaultTextStyle>
    <a:defPPr>
      <a:defRPr lang="en-US"/>
    </a:defPPr>
    <a:lvl1pPr marL="0" algn="l" defTabSz="1527492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1pPr>
    <a:lvl2pPr marL="1527492" algn="l" defTabSz="1527492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2pPr>
    <a:lvl3pPr marL="3054985" algn="l" defTabSz="1527492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3pPr>
    <a:lvl4pPr marL="4582478" algn="l" defTabSz="1527492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4pPr>
    <a:lvl5pPr marL="6109971" algn="l" defTabSz="1527492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5pPr>
    <a:lvl6pPr marL="7637463" algn="l" defTabSz="1527492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6pPr>
    <a:lvl7pPr marL="9164956" algn="l" defTabSz="1527492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7pPr>
    <a:lvl8pPr marL="10692449" algn="l" defTabSz="1527492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8pPr>
    <a:lvl9pPr marL="12219942" algn="l" defTabSz="1527492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A8"/>
    <a:srgbClr val="FFFF87"/>
    <a:srgbClr val="62DA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500" autoAdjust="0"/>
    <p:restoredTop sz="86707" autoAdjust="0"/>
  </p:normalViewPr>
  <p:slideViewPr>
    <p:cSldViewPr snapToGrid="0" snapToObjects="1">
      <p:cViewPr>
        <p:scale>
          <a:sx n="20" d="100"/>
          <a:sy n="20" d="100"/>
        </p:scale>
        <p:origin x="-762" y="-468"/>
      </p:cViewPr>
      <p:guideLst>
        <p:guide orient="horz" pos="5671"/>
        <p:guide pos="111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A34B-E192-6A41-9AD4-DB7AC86E4528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388" y="685800"/>
            <a:ext cx="675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BC8CB-7CA4-4B41-8C7A-160E956458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79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2749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527492" algn="l" defTabSz="152749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3054985" algn="l" defTabSz="152749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4582478" algn="l" defTabSz="152749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6109971" algn="l" defTabSz="152749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7637463" algn="l" defTabSz="152749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9164956" algn="l" defTabSz="152749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10692449" algn="l" defTabSz="152749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12219942" algn="l" defTabSz="152749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9499" y="5592860"/>
            <a:ext cx="30140990" cy="3859156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998" y="10202175"/>
            <a:ext cx="24821992" cy="4600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27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54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82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0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3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164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692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21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E77E-DCDC-9146-9B22-592C4DE55C34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C6B6-BBAD-9C4A-A5CA-48666F22BF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668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E77E-DCDC-9146-9B22-592C4DE55C34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C6B6-BBAD-9C4A-A5CA-48666F22BF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49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970014" y="3784141"/>
            <a:ext cx="44675893" cy="80658861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30032" y="3784141"/>
            <a:ext cx="133448984" cy="80658861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E77E-DCDC-9146-9B22-592C4DE55C34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C6B6-BBAD-9C4A-A5CA-48666F22BF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334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E77E-DCDC-9146-9B22-592C4DE55C34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C6B6-BBAD-9C4A-A5CA-48666F22BF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205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095" y="11569134"/>
            <a:ext cx="30140990" cy="3575762"/>
          </a:xfrm>
        </p:spPr>
        <p:txBody>
          <a:bodyPr anchor="t"/>
          <a:lstStyle>
            <a:lvl1pPr algn="l">
              <a:defRPr sz="134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1095" y="7630796"/>
            <a:ext cx="30140990" cy="3938338"/>
          </a:xfrm>
        </p:spPr>
        <p:txBody>
          <a:bodyPr anchor="b"/>
          <a:lstStyle>
            <a:lvl1pPr marL="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1pPr>
            <a:lvl2pPr marL="1527492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305498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582478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09971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637463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164956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69244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219942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E77E-DCDC-9146-9B22-592C4DE55C34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C6B6-BBAD-9C4A-A5CA-48666F22BF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9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30030" y="22058872"/>
            <a:ext cx="89062437" cy="62384131"/>
          </a:xfrm>
        </p:spPr>
        <p:txBody>
          <a:bodyPr/>
          <a:lstStyle>
            <a:lvl1pPr>
              <a:defRPr sz="9400"/>
            </a:lvl1pPr>
            <a:lvl2pPr>
              <a:defRPr sz="8000"/>
            </a:lvl2pPr>
            <a:lvl3pPr>
              <a:defRPr sz="67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83469" y="22058872"/>
            <a:ext cx="89062441" cy="62384131"/>
          </a:xfrm>
        </p:spPr>
        <p:txBody>
          <a:bodyPr/>
          <a:lstStyle>
            <a:lvl1pPr>
              <a:defRPr sz="9400"/>
            </a:lvl1pPr>
            <a:lvl2pPr>
              <a:defRPr sz="8000"/>
            </a:lvl2pPr>
            <a:lvl3pPr>
              <a:defRPr sz="67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E77E-DCDC-9146-9B22-592C4DE55C34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C6B6-BBAD-9C4A-A5CA-48666F22BF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98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000" y="720988"/>
            <a:ext cx="31913989" cy="300064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000" y="4030027"/>
            <a:ext cx="15667653" cy="1679523"/>
          </a:xfrm>
        </p:spPr>
        <p:txBody>
          <a:bodyPr anchor="b"/>
          <a:lstStyle>
            <a:lvl1pPr marL="0" indent="0">
              <a:buNone/>
              <a:defRPr sz="8000" b="1"/>
            </a:lvl1pPr>
            <a:lvl2pPr marL="1527492" indent="0">
              <a:buNone/>
              <a:defRPr sz="6700" b="1"/>
            </a:lvl2pPr>
            <a:lvl3pPr marL="3054985" indent="0">
              <a:buNone/>
              <a:defRPr sz="6000" b="1"/>
            </a:lvl3pPr>
            <a:lvl4pPr marL="4582478" indent="0">
              <a:buNone/>
              <a:defRPr sz="5300" b="1"/>
            </a:lvl4pPr>
            <a:lvl5pPr marL="6109971" indent="0">
              <a:buNone/>
              <a:defRPr sz="5300" b="1"/>
            </a:lvl5pPr>
            <a:lvl6pPr marL="7637463" indent="0">
              <a:buNone/>
              <a:defRPr sz="5300" b="1"/>
            </a:lvl6pPr>
            <a:lvl7pPr marL="9164956" indent="0">
              <a:buNone/>
              <a:defRPr sz="5300" b="1"/>
            </a:lvl7pPr>
            <a:lvl8pPr marL="10692449" indent="0">
              <a:buNone/>
              <a:defRPr sz="5300" b="1"/>
            </a:lvl8pPr>
            <a:lvl9pPr marL="12219942" indent="0">
              <a:buNone/>
              <a:defRPr sz="53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73000" y="5709550"/>
            <a:ext cx="15667653" cy="10373046"/>
          </a:xfrm>
        </p:spPr>
        <p:txBody>
          <a:bodyPr/>
          <a:lstStyle>
            <a:lvl1pPr>
              <a:defRPr sz="8000"/>
            </a:lvl1pPr>
            <a:lvl2pPr>
              <a:defRPr sz="6700"/>
            </a:lvl2pPr>
            <a:lvl3pPr>
              <a:defRPr sz="60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013184" y="4030027"/>
            <a:ext cx="15673807" cy="1679523"/>
          </a:xfrm>
        </p:spPr>
        <p:txBody>
          <a:bodyPr anchor="b"/>
          <a:lstStyle>
            <a:lvl1pPr marL="0" indent="0">
              <a:buNone/>
              <a:defRPr sz="8000" b="1"/>
            </a:lvl1pPr>
            <a:lvl2pPr marL="1527492" indent="0">
              <a:buNone/>
              <a:defRPr sz="6700" b="1"/>
            </a:lvl2pPr>
            <a:lvl3pPr marL="3054985" indent="0">
              <a:buNone/>
              <a:defRPr sz="6000" b="1"/>
            </a:lvl3pPr>
            <a:lvl4pPr marL="4582478" indent="0">
              <a:buNone/>
              <a:defRPr sz="5300" b="1"/>
            </a:lvl4pPr>
            <a:lvl5pPr marL="6109971" indent="0">
              <a:buNone/>
              <a:defRPr sz="5300" b="1"/>
            </a:lvl5pPr>
            <a:lvl6pPr marL="7637463" indent="0">
              <a:buNone/>
              <a:defRPr sz="5300" b="1"/>
            </a:lvl6pPr>
            <a:lvl7pPr marL="9164956" indent="0">
              <a:buNone/>
              <a:defRPr sz="5300" b="1"/>
            </a:lvl7pPr>
            <a:lvl8pPr marL="10692449" indent="0">
              <a:buNone/>
              <a:defRPr sz="5300" b="1"/>
            </a:lvl8pPr>
            <a:lvl9pPr marL="12219942" indent="0">
              <a:buNone/>
              <a:defRPr sz="53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013184" y="5709550"/>
            <a:ext cx="15673807" cy="10373046"/>
          </a:xfrm>
        </p:spPr>
        <p:txBody>
          <a:bodyPr/>
          <a:lstStyle>
            <a:lvl1pPr>
              <a:defRPr sz="8000"/>
            </a:lvl1pPr>
            <a:lvl2pPr>
              <a:defRPr sz="6700"/>
            </a:lvl2pPr>
            <a:lvl3pPr>
              <a:defRPr sz="60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E77E-DCDC-9146-9B22-592C4DE55C34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C6B6-BBAD-9C4A-A5CA-48666F22BF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392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E77E-DCDC-9146-9B22-592C4DE55C34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C6B6-BBAD-9C4A-A5CA-48666F22BF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18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E77E-DCDC-9146-9B22-592C4DE55C34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C6B6-BBAD-9C4A-A5CA-48666F22BF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20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002" y="716819"/>
            <a:ext cx="11666092" cy="3050651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3870" y="716821"/>
            <a:ext cx="19823118" cy="15365777"/>
          </a:xfrm>
        </p:spPr>
        <p:txBody>
          <a:bodyPr/>
          <a:lstStyle>
            <a:lvl1pPr>
              <a:defRPr sz="10700"/>
            </a:lvl1pPr>
            <a:lvl2pPr>
              <a:defRPr sz="9400"/>
            </a:lvl2pPr>
            <a:lvl3pPr>
              <a:defRPr sz="80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002" y="3767471"/>
            <a:ext cx="11666092" cy="12315127"/>
          </a:xfrm>
        </p:spPr>
        <p:txBody>
          <a:bodyPr/>
          <a:lstStyle>
            <a:lvl1pPr marL="0" indent="0">
              <a:buNone/>
              <a:defRPr sz="4700"/>
            </a:lvl1pPr>
            <a:lvl2pPr marL="1527492" indent="0">
              <a:buNone/>
              <a:defRPr sz="4000"/>
            </a:lvl2pPr>
            <a:lvl3pPr marL="3054985" indent="0">
              <a:buNone/>
              <a:defRPr sz="3400"/>
            </a:lvl3pPr>
            <a:lvl4pPr marL="4582478" indent="0">
              <a:buNone/>
              <a:defRPr sz="3000"/>
            </a:lvl4pPr>
            <a:lvl5pPr marL="6109971" indent="0">
              <a:buNone/>
              <a:defRPr sz="3000"/>
            </a:lvl5pPr>
            <a:lvl6pPr marL="7637463" indent="0">
              <a:buNone/>
              <a:defRPr sz="3000"/>
            </a:lvl6pPr>
            <a:lvl7pPr marL="9164956" indent="0">
              <a:buNone/>
              <a:defRPr sz="3000"/>
            </a:lvl7pPr>
            <a:lvl8pPr marL="10692449" indent="0">
              <a:buNone/>
              <a:defRPr sz="3000"/>
            </a:lvl8pPr>
            <a:lvl9pPr marL="12219942" indent="0">
              <a:buNone/>
              <a:defRPr sz="30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E77E-DCDC-9146-9B22-592C4DE55C34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C6B6-BBAD-9C4A-A5CA-48666F22BF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03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06" y="12602687"/>
            <a:ext cx="21275993" cy="1487818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50406" y="1608676"/>
            <a:ext cx="21275993" cy="10802303"/>
          </a:xfrm>
        </p:spPr>
        <p:txBody>
          <a:bodyPr/>
          <a:lstStyle>
            <a:lvl1pPr marL="0" indent="0">
              <a:buNone/>
              <a:defRPr sz="10700"/>
            </a:lvl1pPr>
            <a:lvl2pPr marL="1527492" indent="0">
              <a:buNone/>
              <a:defRPr sz="9400"/>
            </a:lvl2pPr>
            <a:lvl3pPr marL="3054985" indent="0">
              <a:buNone/>
              <a:defRPr sz="8000"/>
            </a:lvl3pPr>
            <a:lvl4pPr marL="4582478" indent="0">
              <a:buNone/>
              <a:defRPr sz="6700"/>
            </a:lvl4pPr>
            <a:lvl5pPr marL="6109971" indent="0">
              <a:buNone/>
              <a:defRPr sz="6700"/>
            </a:lvl5pPr>
            <a:lvl6pPr marL="7637463" indent="0">
              <a:buNone/>
              <a:defRPr sz="6700"/>
            </a:lvl6pPr>
            <a:lvl7pPr marL="9164956" indent="0">
              <a:buNone/>
              <a:defRPr sz="6700"/>
            </a:lvl7pPr>
            <a:lvl8pPr marL="10692449" indent="0">
              <a:buNone/>
              <a:defRPr sz="6700"/>
            </a:lvl8pPr>
            <a:lvl9pPr marL="12219942" indent="0">
              <a:buNone/>
              <a:defRPr sz="6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0406" y="14090505"/>
            <a:ext cx="21275993" cy="2112949"/>
          </a:xfrm>
        </p:spPr>
        <p:txBody>
          <a:bodyPr/>
          <a:lstStyle>
            <a:lvl1pPr marL="0" indent="0">
              <a:buNone/>
              <a:defRPr sz="4700"/>
            </a:lvl1pPr>
            <a:lvl2pPr marL="1527492" indent="0">
              <a:buNone/>
              <a:defRPr sz="4000"/>
            </a:lvl2pPr>
            <a:lvl3pPr marL="3054985" indent="0">
              <a:buNone/>
              <a:defRPr sz="3400"/>
            </a:lvl3pPr>
            <a:lvl4pPr marL="4582478" indent="0">
              <a:buNone/>
              <a:defRPr sz="3000"/>
            </a:lvl4pPr>
            <a:lvl5pPr marL="6109971" indent="0">
              <a:buNone/>
              <a:defRPr sz="3000"/>
            </a:lvl5pPr>
            <a:lvl6pPr marL="7637463" indent="0">
              <a:buNone/>
              <a:defRPr sz="3000"/>
            </a:lvl6pPr>
            <a:lvl7pPr marL="9164956" indent="0">
              <a:buNone/>
              <a:defRPr sz="3000"/>
            </a:lvl7pPr>
            <a:lvl8pPr marL="10692449" indent="0">
              <a:buNone/>
              <a:defRPr sz="3000"/>
            </a:lvl8pPr>
            <a:lvl9pPr marL="12219942" indent="0">
              <a:buNone/>
              <a:defRPr sz="30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E77E-DCDC-9146-9B22-592C4DE55C34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C6B6-BBAD-9C4A-A5CA-48666F22BF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76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3000" y="720988"/>
            <a:ext cx="31913989" cy="3000640"/>
          </a:xfrm>
          <a:prstGeom prst="rect">
            <a:avLst/>
          </a:prstGeom>
        </p:spPr>
        <p:txBody>
          <a:bodyPr vert="horz" lIns="305498" tIns="152749" rIns="305498" bIns="152749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000" y="4200897"/>
            <a:ext cx="31913989" cy="11881701"/>
          </a:xfrm>
          <a:prstGeom prst="rect">
            <a:avLst/>
          </a:prstGeom>
        </p:spPr>
        <p:txBody>
          <a:bodyPr vert="horz" lIns="305498" tIns="152749" rIns="305498" bIns="152749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3000" y="16686892"/>
            <a:ext cx="8273997" cy="958538"/>
          </a:xfrm>
          <a:prstGeom prst="rect">
            <a:avLst/>
          </a:prstGeom>
        </p:spPr>
        <p:txBody>
          <a:bodyPr vert="horz" lIns="305498" tIns="152749" rIns="305498" bIns="152749" rtlCol="0" anchor="ctr"/>
          <a:lstStyle>
            <a:lvl1pPr algn="l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CE77E-DCDC-9146-9B22-592C4DE55C34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496" y="16686892"/>
            <a:ext cx="11228996" cy="958538"/>
          </a:xfrm>
          <a:prstGeom prst="rect">
            <a:avLst/>
          </a:prstGeom>
        </p:spPr>
        <p:txBody>
          <a:bodyPr vert="horz" lIns="305498" tIns="152749" rIns="305498" bIns="152749" rtlCol="0" anchor="ctr"/>
          <a:lstStyle>
            <a:lvl1pPr algn="ct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12992" y="16686892"/>
            <a:ext cx="8273997" cy="958538"/>
          </a:xfrm>
          <a:prstGeom prst="rect">
            <a:avLst/>
          </a:prstGeom>
        </p:spPr>
        <p:txBody>
          <a:bodyPr vert="horz" lIns="305498" tIns="152749" rIns="305498" bIns="152749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C6B6-BBAD-9C4A-A5CA-48666F22BF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07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27492" rtl="0" eaLnBrk="1" latinLnBrk="0" hangingPunct="1">
        <a:spcBef>
          <a:spcPct val="0"/>
        </a:spcBef>
        <a:buNone/>
        <a:defRPr sz="1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5620" indent="-1145620" algn="l" defTabSz="1527492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1pPr>
      <a:lvl2pPr marL="2482176" indent="-954683" algn="l" defTabSz="1527492" rtl="0" eaLnBrk="1" latinLnBrk="0" hangingPunct="1">
        <a:spcBef>
          <a:spcPct val="20000"/>
        </a:spcBef>
        <a:buFont typeface="Arial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3818732" indent="-763747" algn="l" defTabSz="1527492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5346224" indent="-763747" algn="l" defTabSz="1527492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873717" indent="-763747" algn="l" defTabSz="1527492" rtl="0" eaLnBrk="1" latinLnBrk="0" hangingPunct="1">
        <a:spcBef>
          <a:spcPct val="20000"/>
        </a:spcBef>
        <a:buFont typeface="Arial"/>
        <a:buChar char="»"/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401210" indent="-763747" algn="l" defTabSz="1527492" rtl="0" eaLnBrk="1" latinLnBrk="0" hangingPunct="1">
        <a:spcBef>
          <a:spcPct val="20000"/>
        </a:spcBef>
        <a:buFont typeface="Arial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9928702" indent="-763747" algn="l" defTabSz="1527492" rtl="0" eaLnBrk="1" latinLnBrk="0" hangingPunct="1">
        <a:spcBef>
          <a:spcPct val="20000"/>
        </a:spcBef>
        <a:buFont typeface="Arial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456195" indent="-763747" algn="l" defTabSz="1527492" rtl="0" eaLnBrk="1" latinLnBrk="0" hangingPunct="1">
        <a:spcBef>
          <a:spcPct val="20000"/>
        </a:spcBef>
        <a:buFont typeface="Arial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2983688" indent="-763747" algn="l" defTabSz="1527492" rtl="0" eaLnBrk="1" latinLnBrk="0" hangingPunct="1">
        <a:spcBef>
          <a:spcPct val="20000"/>
        </a:spcBef>
        <a:buFont typeface="Arial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749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527492" algn="l" defTabSz="152749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3054985" algn="l" defTabSz="152749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582478" algn="l" defTabSz="152749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09971" algn="l" defTabSz="152749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637463" algn="l" defTabSz="152749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164956" algn="l" defTabSz="152749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692449" algn="l" defTabSz="152749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2219942" algn="l" defTabSz="152749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d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df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87250" y="236652"/>
            <a:ext cx="33512309" cy="17572809"/>
            <a:chOff x="987250" y="236652"/>
            <a:chExt cx="33512309" cy="17572809"/>
          </a:xfrm>
        </p:grpSpPr>
        <p:sp>
          <p:nvSpPr>
            <p:cNvPr id="133" name="Rectangle 132"/>
            <p:cNvSpPr/>
            <p:nvPr/>
          </p:nvSpPr>
          <p:spPr>
            <a:xfrm>
              <a:off x="12322214" y="8800685"/>
              <a:ext cx="8938916" cy="893370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alpha val="8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txBody>
            <a:bodyPr wrap="square" lIns="100587" tIns="50294" rIns="100587" bIns="50294">
              <a:noAutofit/>
            </a:bodyPr>
            <a:lstStyle/>
            <a:p>
              <a:pPr>
                <a:defRPr/>
              </a:pPr>
              <a:r>
                <a:rPr lang="en-US" sz="3700" b="1" u="sng" dirty="0">
                  <a:latin typeface="Big Caslon"/>
                  <a:cs typeface="Big Caslon"/>
                </a:rPr>
                <a:t>Methodology</a:t>
              </a:r>
              <a:r>
                <a:rPr lang="en-US" sz="3300" dirty="0">
                  <a:latin typeface="Big Caslon"/>
                  <a:cs typeface="Big Caslon"/>
                </a:rPr>
                <a:t> </a:t>
              </a:r>
            </a:p>
            <a:p>
              <a:pPr>
                <a:defRPr/>
              </a:pPr>
              <a:endParaRPr lang="en-US" sz="2300" dirty="0" smtClean="0">
                <a:latin typeface="Andalus" pitchFamily="18" charset="-78"/>
                <a:cs typeface="Andalus" pitchFamily="18" charset="-78"/>
              </a:endParaRPr>
            </a:p>
            <a:p>
              <a:pPr marL="457200" indent="-457200">
                <a:buFont typeface="+mj-lt"/>
                <a:buAutoNum type="arabicPeriod"/>
                <a:defRPr/>
              </a:pPr>
              <a:r>
                <a:rPr lang="en-US" sz="2300" dirty="0" smtClean="0">
                  <a:latin typeface="Andalus" pitchFamily="18" charset="-78"/>
                  <a:cs typeface="Andalus" pitchFamily="18" charset="-78"/>
                </a:rPr>
                <a:t>Initial Construction (IC):  </a:t>
              </a:r>
              <a:r>
                <a:rPr lang="en-US" sz="2300" dirty="0">
                  <a:latin typeface="Andalus" pitchFamily="18" charset="-78"/>
                  <a:cs typeface="Andalus" pitchFamily="18" charset="-78"/>
                </a:rPr>
                <a:t>Interdisciplinarity requires  intense negotiation and it has found many obstacles in its implementation</a:t>
              </a:r>
              <a:r>
                <a:rPr lang="en-US" sz="2300" dirty="0" smtClean="0">
                  <a:latin typeface="Andalus" pitchFamily="18" charset="-78"/>
                  <a:cs typeface="Andalus" pitchFamily="18" charset="-78"/>
                </a:rPr>
                <a:t>.</a:t>
              </a:r>
            </a:p>
            <a:p>
              <a:pPr marL="457200" indent="-457200">
                <a:buFont typeface="+mj-lt"/>
                <a:buAutoNum type="arabicPeriod"/>
                <a:defRPr/>
              </a:pPr>
              <a:r>
                <a:rPr lang="en-US" sz="2300" dirty="0">
                  <a:latin typeface="Andalus" pitchFamily="18" charset="-78"/>
                  <a:cs typeface="Andalus" pitchFamily="18" charset="-78"/>
                </a:rPr>
                <a:t>Respondents (R):</a:t>
              </a:r>
              <a:r>
                <a:rPr lang="en-US" sz="2300" dirty="0" smtClean="0">
                  <a:latin typeface="Andalus" pitchFamily="18" charset="-78"/>
                  <a:cs typeface="Andalus" pitchFamily="18" charset="-78"/>
                </a:rPr>
                <a:t> 102 Science </a:t>
              </a:r>
              <a:r>
                <a:rPr lang="en-US" sz="2300" dirty="0">
                  <a:latin typeface="Andalus" pitchFamily="18" charset="-78"/>
                  <a:cs typeface="Andalus" pitchFamily="18" charset="-78"/>
                </a:rPr>
                <a:t>and Humanities </a:t>
              </a:r>
              <a:r>
                <a:rPr lang="en-US" sz="2300" dirty="0" smtClean="0">
                  <a:latin typeface="Andalus" pitchFamily="18" charset="-78"/>
                  <a:cs typeface="Andalus" pitchFamily="18" charset="-78"/>
                </a:rPr>
                <a:t>students </a:t>
              </a:r>
              <a:r>
                <a:rPr lang="en-US" sz="2300" dirty="0">
                  <a:latin typeface="Andalus" pitchFamily="18" charset="-78"/>
                  <a:cs typeface="Andalus" pitchFamily="18" charset="-78"/>
                </a:rPr>
                <a:t>were asked </a:t>
              </a:r>
              <a:r>
                <a:rPr lang="en-US" sz="2300" dirty="0" smtClean="0">
                  <a:latin typeface="Andalus" pitchFamily="18" charset="-78"/>
                  <a:cs typeface="Andalus" pitchFamily="18" charset="-78"/>
                </a:rPr>
                <a:t>to develop </a:t>
              </a:r>
              <a:r>
                <a:rPr lang="en-US" sz="2300" dirty="0">
                  <a:latin typeface="Andalus" pitchFamily="18" charset="-78"/>
                  <a:cs typeface="Andalus" pitchFamily="18" charset="-78"/>
                </a:rPr>
                <a:t>topics under the perspective of Gardner’s and Phenix’s theories.</a:t>
              </a:r>
              <a:r>
                <a:rPr lang="en-US" sz="2300" dirty="0" smtClean="0">
                  <a:latin typeface="Andalus" pitchFamily="18" charset="-78"/>
                  <a:cs typeface="Andalus" pitchFamily="18" charset="-78"/>
                </a:rPr>
                <a:t> Themes </a:t>
              </a:r>
              <a:r>
                <a:rPr lang="en-US" sz="2300" dirty="0">
                  <a:latin typeface="Andalus" pitchFamily="18" charset="-78"/>
                  <a:cs typeface="Andalus" pitchFamily="18" charset="-78"/>
                </a:rPr>
                <a:t>varied: Evolution, Energy, Biodiesel, The Universe, </a:t>
              </a:r>
              <a:r>
                <a:rPr lang="en-US" sz="2300" dirty="0" smtClean="0">
                  <a:latin typeface="Andalus" pitchFamily="18" charset="-78"/>
                  <a:cs typeface="Andalus" pitchFamily="18" charset="-78"/>
                </a:rPr>
                <a:t>Ethanol, </a:t>
              </a:r>
              <a:r>
                <a:rPr lang="en-US" sz="2300" dirty="0">
                  <a:latin typeface="Andalus" pitchFamily="18" charset="-78"/>
                  <a:cs typeface="Andalus" pitchFamily="18" charset="-78"/>
                </a:rPr>
                <a:t>Television, Industrial waste and the environment, Amazonia, Hunger around the world, </a:t>
              </a:r>
              <a:r>
                <a:rPr lang="en-US" sz="2300" dirty="0" smtClean="0">
                  <a:latin typeface="Andalus" pitchFamily="18" charset="-78"/>
                  <a:cs typeface="Andalus" pitchFamily="18" charset="-78"/>
                </a:rPr>
                <a:t>etc… </a:t>
              </a:r>
            </a:p>
            <a:p>
              <a:pPr marL="457200" indent="-457200">
                <a:buFont typeface="+mj-lt"/>
                <a:buAutoNum type="arabicPeriod"/>
                <a:defRPr/>
              </a:pPr>
              <a:r>
                <a:rPr lang="en-US" sz="2300" dirty="0" smtClean="0">
                  <a:latin typeface="Andalus" pitchFamily="18" charset="-78"/>
                  <a:cs typeface="Andalus" pitchFamily="18" charset="-78"/>
                </a:rPr>
                <a:t>Questionnaire (Q) via TELEDUC. Their answers were their constructions (C). </a:t>
              </a:r>
            </a:p>
            <a:p>
              <a:pPr marL="457200" indent="-457200">
                <a:buFont typeface="+mj-lt"/>
                <a:buAutoNum type="arabicPeriod"/>
                <a:defRPr/>
              </a:pPr>
              <a:r>
                <a:rPr lang="en-US" sz="2300" dirty="0" smtClean="0">
                  <a:latin typeface="Andalus" pitchFamily="18" charset="-78"/>
                  <a:cs typeface="Andalus" pitchFamily="18" charset="-78"/>
                </a:rPr>
                <a:t>Joint Construction (JC): see Results and Conclusions.</a:t>
              </a:r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5149516" y="236652"/>
              <a:ext cx="24799766" cy="242986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38100">
              <a:solidFill>
                <a:schemeClr val="tx2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07310" tIns="203833" rIns="407310" bIns="203833"/>
            <a:lstStyle/>
            <a:p>
              <a:pPr algn="ctr"/>
              <a:r>
                <a:rPr lang="en-US" b="1" dirty="0" smtClean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latin typeface="Papyrus"/>
                  <a:cs typeface="Papyrus"/>
                </a:rPr>
                <a:t>Building Interdisciplinary Thinking Through Thematic Projects</a:t>
              </a:r>
            </a:p>
            <a:p>
              <a:pPr algn="ctr">
                <a:lnSpc>
                  <a:spcPct val="102000"/>
                </a:lnSpc>
                <a:buClr>
                  <a:srgbClr val="FFFFFF"/>
                </a:buClr>
                <a:buSzPct val="45000"/>
                <a:tabLst>
                  <a:tab pos="0" algn="l"/>
                  <a:tab pos="452291" algn="l"/>
                  <a:tab pos="904581" algn="l"/>
                  <a:tab pos="1356872" algn="l"/>
                  <a:tab pos="1809162" algn="l"/>
                  <a:tab pos="2261453" algn="l"/>
                  <a:tab pos="2713743" algn="l"/>
                  <a:tab pos="3167780" algn="l"/>
                  <a:tab pos="3620071" algn="l"/>
                  <a:tab pos="4072361" algn="l"/>
                  <a:tab pos="4524652" algn="l"/>
                  <a:tab pos="4976941" algn="l"/>
                  <a:tab pos="5429232" algn="l"/>
                  <a:tab pos="5883269" algn="l"/>
                  <a:tab pos="6335559" algn="l"/>
                  <a:tab pos="6787850" algn="l"/>
                  <a:tab pos="7240140" algn="l"/>
                  <a:tab pos="7692431" algn="l"/>
                  <a:tab pos="8144721" algn="l"/>
                  <a:tab pos="8598758" algn="l"/>
                  <a:tab pos="9051049" algn="l"/>
                </a:tabLst>
              </a:pPr>
              <a:endParaRPr lang="en-GB" sz="1400" dirty="0" smtClean="0">
                <a:ln w="10541" cmpd="sng">
                  <a:solidFill>
                    <a:srgbClr val="000090"/>
                  </a:solidFill>
                  <a:prstDash val="solid"/>
                </a:ln>
                <a:solidFill>
                  <a:schemeClr val="tx1"/>
                </a:solidFill>
                <a:latin typeface="Cambria"/>
                <a:cs typeface="Cambria"/>
              </a:endParaRPr>
            </a:p>
            <a:p>
              <a:pPr algn="ctr">
                <a:lnSpc>
                  <a:spcPct val="102000"/>
                </a:lnSpc>
                <a:buClr>
                  <a:srgbClr val="FFFFFF"/>
                </a:buClr>
                <a:buSzPct val="45000"/>
                <a:tabLst>
                  <a:tab pos="0" algn="l"/>
                  <a:tab pos="452291" algn="l"/>
                  <a:tab pos="904581" algn="l"/>
                  <a:tab pos="1356872" algn="l"/>
                  <a:tab pos="1809162" algn="l"/>
                  <a:tab pos="2261453" algn="l"/>
                  <a:tab pos="2713743" algn="l"/>
                  <a:tab pos="3167780" algn="l"/>
                  <a:tab pos="3620071" algn="l"/>
                  <a:tab pos="4072361" algn="l"/>
                  <a:tab pos="4524652" algn="l"/>
                  <a:tab pos="4976941" algn="l"/>
                  <a:tab pos="5429232" algn="l"/>
                  <a:tab pos="5883269" algn="l"/>
                  <a:tab pos="6335559" algn="l"/>
                  <a:tab pos="6787850" algn="l"/>
                  <a:tab pos="7240140" algn="l"/>
                  <a:tab pos="7692431" algn="l"/>
                  <a:tab pos="8144721" algn="l"/>
                  <a:tab pos="8598758" algn="l"/>
                  <a:tab pos="9051049" algn="l"/>
                </a:tabLst>
              </a:pPr>
              <a:r>
                <a:rPr lang="en-GB" sz="3400" dirty="0" smtClean="0">
                  <a:ln w="10541" cmpd="sng">
                    <a:solidFill>
                      <a:srgbClr val="000090"/>
                    </a:solidFill>
                    <a:prstDash val="solid"/>
                  </a:ln>
                  <a:solidFill>
                    <a:schemeClr val="tx1"/>
                  </a:solidFill>
                  <a:latin typeface="Cambria"/>
                  <a:cs typeface="Cambria"/>
                </a:rPr>
                <a:t>Silvia </a:t>
              </a:r>
              <a:r>
                <a:rPr lang="en-GB" sz="3400" dirty="0">
                  <a:ln w="10541" cmpd="sng">
                    <a:solidFill>
                      <a:srgbClr val="000090"/>
                    </a:solidFill>
                    <a:prstDash val="solid"/>
                  </a:ln>
                  <a:solidFill>
                    <a:schemeClr val="tx1"/>
                  </a:solidFill>
                  <a:latin typeface="Cambria"/>
                  <a:cs typeface="Cambria"/>
                </a:rPr>
                <a:t>Elisabeth Moraes</a:t>
              </a:r>
            </a:p>
            <a:p>
              <a:pPr algn="ctr">
                <a:lnSpc>
                  <a:spcPct val="102000"/>
                </a:lnSpc>
                <a:buClr>
                  <a:srgbClr val="FFFFFF"/>
                </a:buClr>
                <a:buSzPct val="45000"/>
                <a:tabLst>
                  <a:tab pos="0" algn="l"/>
                  <a:tab pos="452291" algn="l"/>
                  <a:tab pos="904581" algn="l"/>
                  <a:tab pos="1356872" algn="l"/>
                  <a:tab pos="1809162" algn="l"/>
                  <a:tab pos="2261453" algn="l"/>
                  <a:tab pos="2713743" algn="l"/>
                  <a:tab pos="3167780" algn="l"/>
                  <a:tab pos="3620071" algn="l"/>
                  <a:tab pos="4072361" algn="l"/>
                  <a:tab pos="4524652" algn="l"/>
                  <a:tab pos="4976941" algn="l"/>
                  <a:tab pos="5429232" algn="l"/>
                  <a:tab pos="5883269" algn="l"/>
                  <a:tab pos="6335559" algn="l"/>
                  <a:tab pos="6787850" algn="l"/>
                  <a:tab pos="7240140" algn="l"/>
                  <a:tab pos="7692431" algn="l"/>
                  <a:tab pos="8144721" algn="l"/>
                  <a:tab pos="8598758" algn="l"/>
                  <a:tab pos="9051049" algn="l"/>
                </a:tabLst>
              </a:pPr>
              <a:r>
                <a:rPr lang="en-GB" sz="3100" dirty="0">
                  <a:ln w="10541" cmpd="sng">
                    <a:solidFill>
                      <a:srgbClr val="000090"/>
                    </a:solidFill>
                    <a:prstDash val="solid"/>
                  </a:ln>
                  <a:solidFill>
                    <a:schemeClr val="tx1"/>
                  </a:solidFill>
                  <a:latin typeface="Cambria"/>
                  <a:cs typeface="Cambria"/>
                </a:rPr>
                <a:t> </a:t>
              </a:r>
              <a:r>
                <a:rPr lang="en-GB" sz="3100" i="1" dirty="0" err="1">
                  <a:ln w="10541" cmpd="sng">
                    <a:solidFill>
                      <a:srgbClr val="000090"/>
                    </a:solidFill>
                    <a:prstDash val="solid"/>
                  </a:ln>
                  <a:solidFill>
                    <a:schemeClr val="tx1"/>
                  </a:solidFill>
                  <a:latin typeface="Cambria"/>
                  <a:cs typeface="Cambria"/>
                </a:rPr>
                <a:t>Universidade</a:t>
              </a:r>
              <a:r>
                <a:rPr lang="en-GB" sz="3100" i="1" dirty="0">
                  <a:ln w="10541" cmpd="sng">
                    <a:solidFill>
                      <a:srgbClr val="000090"/>
                    </a:solidFill>
                    <a:prstDash val="solid"/>
                  </a:ln>
                  <a:solidFill>
                    <a:schemeClr val="tx1"/>
                  </a:solidFill>
                  <a:latin typeface="Cambria"/>
                  <a:cs typeface="Cambria"/>
                </a:rPr>
                <a:t> Federal do Ceará  Fortaleza, </a:t>
              </a:r>
              <a:r>
                <a:rPr lang="en-GB" sz="3100" i="1" dirty="0" smtClean="0">
                  <a:ln w="10541" cmpd="sng">
                    <a:solidFill>
                      <a:srgbClr val="000090"/>
                    </a:solidFill>
                    <a:prstDash val="solid"/>
                  </a:ln>
                  <a:solidFill>
                    <a:schemeClr val="tx1"/>
                  </a:solidFill>
                  <a:latin typeface="Cambria"/>
                  <a:cs typeface="Cambria"/>
                </a:rPr>
                <a:t>Brazil, </a:t>
              </a:r>
              <a:r>
                <a:rPr lang="en-GB" sz="3100" i="1" dirty="0">
                  <a:ln w="10541" cmpd="sng">
                    <a:solidFill>
                      <a:srgbClr val="000090"/>
                    </a:solidFill>
                    <a:prstDash val="solid"/>
                  </a:ln>
                  <a:solidFill>
                    <a:schemeClr val="tx1"/>
                  </a:solidFill>
                  <a:latin typeface="Cambria"/>
                  <a:cs typeface="Cambria"/>
                </a:rPr>
                <a:t>Phones: 55-85-32424867; silviamoraes@ufc.br</a:t>
              </a:r>
            </a:p>
            <a:p>
              <a:pPr algn="ctr"/>
              <a:endParaRPr lang="pt-BR" sz="43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90"/>
                </a:solidFill>
                <a:latin typeface="Cambria"/>
                <a:cs typeface="Cambria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987251" y="2821497"/>
              <a:ext cx="10251997" cy="683636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alpha val="70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9360">
              <a:noFill/>
              <a:round/>
              <a:headEnd/>
              <a:tailEnd/>
            </a:ln>
            <a:effectLst/>
          </p:spPr>
          <p:txBody>
            <a:bodyPr lIns="178176" tIns="106905" rIns="178176" bIns="106905"/>
            <a:lstStyle/>
            <a:p>
              <a:pPr marL="171137">
                <a:lnSpc>
                  <a:spcPct val="95000"/>
                </a:lnSpc>
                <a:buClr>
                  <a:srgbClr val="000000"/>
                </a:buClr>
                <a:buSzPct val="45000"/>
                <a:tabLst>
                  <a:tab pos="171137" algn="l"/>
                  <a:tab pos="623428" algn="l"/>
                  <a:tab pos="1075718" algn="l"/>
                  <a:tab pos="1528009" algn="l"/>
                  <a:tab pos="1980299" algn="l"/>
                  <a:tab pos="2432590" algn="l"/>
                  <a:tab pos="2886627" algn="l"/>
                  <a:tab pos="3338917" algn="l"/>
                  <a:tab pos="3791208" algn="l"/>
                  <a:tab pos="4243497" algn="l"/>
                  <a:tab pos="4695788" algn="l"/>
                  <a:tab pos="5148078" algn="l"/>
                  <a:tab pos="5600369" algn="l"/>
                  <a:tab pos="6054406" algn="l"/>
                  <a:tab pos="6506696" algn="l"/>
                  <a:tab pos="6958987" algn="l"/>
                  <a:tab pos="7411277" algn="l"/>
                  <a:tab pos="7863568" algn="l"/>
                  <a:tab pos="8315858" algn="l"/>
                  <a:tab pos="8769895" algn="l"/>
                  <a:tab pos="9222186" algn="l"/>
                  <a:tab pos="9314739" algn="l"/>
                  <a:tab pos="10030720" algn="l"/>
                  <a:tab pos="10748448" algn="l"/>
                  <a:tab pos="11464429" algn="l"/>
                  <a:tab pos="12180410" algn="l"/>
                  <a:tab pos="12898137" algn="l"/>
                  <a:tab pos="13614118" algn="l"/>
                  <a:tab pos="14330099" algn="l"/>
                </a:tabLst>
                <a:defRPr/>
              </a:pPr>
              <a:r>
                <a:rPr lang="en-GB" sz="3700" b="1" u="sng" dirty="0">
                  <a:latin typeface="Big Caslon"/>
                  <a:ea typeface="DejaVu Sans" charset="0"/>
                  <a:cs typeface="Big Caslon"/>
                </a:rPr>
                <a:t>Introduction</a:t>
              </a:r>
            </a:p>
            <a:p>
              <a:pPr>
                <a:defRPr/>
              </a:pPr>
              <a:endParaRPr lang="en-US" sz="2300" dirty="0">
                <a:cs typeface="Andalus" pitchFamily="18" charset="-78"/>
              </a:endParaRPr>
            </a:p>
            <a:p>
              <a:pPr>
                <a:defRPr/>
              </a:pPr>
              <a:r>
                <a:rPr lang="en-US" sz="2300" dirty="0">
                  <a:cs typeface="Andalus" pitchFamily="18" charset="-78"/>
                </a:rPr>
                <a:t>Interdisciplinarity is included in all Brazilian university curricular guidelines; however it is still seen as a theory without practice. Fragmentation, linearity and alienation are characteristics that reign in our curriculum. They should be replaced by a vision of totality which includes the psychological, social, philosophical, economical, artistic as well as scientific elements.</a:t>
              </a:r>
            </a:p>
            <a:p>
              <a:pPr>
                <a:defRPr/>
              </a:pPr>
              <a:endParaRPr lang="en-US" sz="2300" dirty="0">
                <a:cs typeface="Andalus" pitchFamily="18" charset="-78"/>
              </a:endParaRPr>
            </a:p>
            <a:p>
              <a:pPr>
                <a:defRPr/>
              </a:pPr>
              <a:r>
                <a:rPr lang="en-US" sz="2300" dirty="0">
                  <a:cs typeface="Andalus" pitchFamily="18" charset="-78"/>
                </a:rPr>
                <a:t>In the Programme for International Student Assessment (PISA 2009), Brazilian students showed a low level of </a:t>
              </a:r>
              <a:r>
                <a:rPr lang="en-US" sz="2300" i="1" dirty="0">
                  <a:cs typeface="Andalus" pitchFamily="18" charset="-78"/>
                </a:rPr>
                <a:t>scientific literacy:</a:t>
              </a:r>
              <a:r>
                <a:rPr lang="en-US" sz="2300" dirty="0">
                  <a:cs typeface="Andalus" pitchFamily="18" charset="-78"/>
                </a:rPr>
                <a:t> the capacity to use scientific knowledge, to identify questions and to draw evidence-based conclusions in order to understand and help make decisions about the natural world and the changes made to it through human activity.</a:t>
              </a:r>
            </a:p>
            <a:p>
              <a:pPr>
                <a:defRPr/>
              </a:pPr>
              <a:endParaRPr lang="en-US" sz="2300" dirty="0">
                <a:cs typeface="Andalus" pitchFamily="18" charset="-78"/>
              </a:endParaRPr>
            </a:p>
            <a:p>
              <a:pPr>
                <a:defRPr/>
              </a:pPr>
              <a:r>
                <a:rPr lang="en-US" sz="2300" dirty="0">
                  <a:cs typeface="Andalus" pitchFamily="18" charset="-78"/>
                </a:rPr>
                <a:t>That is why we have engaged in a research project,</a:t>
              </a:r>
              <a:r>
                <a:rPr lang="en-US" sz="2300" b="1" dirty="0">
                  <a:cs typeface="Andalus" pitchFamily="18" charset="-78"/>
                </a:rPr>
                <a:t> Interdisciplinarity in the curriculum of graduate courses in UFC (Federal University of Ceará</a:t>
              </a:r>
              <a:r>
                <a:rPr lang="en-US" sz="2300" dirty="0" smtClean="0">
                  <a:cs typeface="Andalus" pitchFamily="18" charset="-78"/>
                </a:rPr>
                <a:t>), </a:t>
              </a:r>
              <a:r>
                <a:rPr lang="en-US" sz="2300" dirty="0">
                  <a:cs typeface="Andalus" pitchFamily="18" charset="-78"/>
                </a:rPr>
                <a:t>which proposes to find out </a:t>
              </a:r>
              <a:r>
                <a:rPr lang="en-US" sz="2300" b="1" dirty="0">
                  <a:cs typeface="Andalus" pitchFamily="18" charset="-78"/>
                </a:rPr>
                <a:t>what obstacles and possibilities exist in the implementation of interdisciplinarity in the university curriculum.</a:t>
              </a:r>
              <a:endParaRPr lang="en-GB" sz="2300" dirty="0"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Andalus" pitchFamily="18" charset="-78"/>
              </a:endParaRPr>
            </a:p>
          </p:txBody>
        </p:sp>
        <p:sp>
          <p:nvSpPr>
            <p:cNvPr id="9" name="Retângulo 23"/>
            <p:cNvSpPr/>
            <p:nvPr/>
          </p:nvSpPr>
          <p:spPr>
            <a:xfrm>
              <a:off x="1874848" y="9589943"/>
              <a:ext cx="6760950" cy="1039776"/>
            </a:xfrm>
            <a:prstGeom prst="rect">
              <a:avLst/>
            </a:prstGeom>
          </p:spPr>
          <p:txBody>
            <a:bodyPr wrap="square" lIns="100587" tIns="50294" rIns="100587" bIns="50294">
              <a:spAutoFit/>
            </a:bodyPr>
            <a:lstStyle/>
            <a:p>
              <a:pPr marL="171137" algn="just">
                <a:lnSpc>
                  <a:spcPct val="95000"/>
                </a:lnSpc>
                <a:buClr>
                  <a:srgbClr val="000000"/>
                </a:buClr>
                <a:buSzPct val="45000"/>
                <a:tabLst>
                  <a:tab pos="171137" algn="l"/>
                  <a:tab pos="623428" algn="l"/>
                  <a:tab pos="1075718" algn="l"/>
                  <a:tab pos="1528009" algn="l"/>
                  <a:tab pos="1980299" algn="l"/>
                  <a:tab pos="2432590" algn="l"/>
                  <a:tab pos="2886627" algn="l"/>
                  <a:tab pos="3338917" algn="l"/>
                  <a:tab pos="3791208" algn="l"/>
                  <a:tab pos="4243497" algn="l"/>
                  <a:tab pos="4695788" algn="l"/>
                  <a:tab pos="5148078" algn="l"/>
                  <a:tab pos="5600369" algn="l"/>
                  <a:tab pos="6054406" algn="l"/>
                  <a:tab pos="6506696" algn="l"/>
                  <a:tab pos="6958987" algn="l"/>
                  <a:tab pos="7411277" algn="l"/>
                  <a:tab pos="7863568" algn="l"/>
                  <a:tab pos="8315858" algn="l"/>
                  <a:tab pos="8769895" algn="l"/>
                  <a:tab pos="9222186" algn="l"/>
                  <a:tab pos="9314739" algn="l"/>
                  <a:tab pos="10030720" algn="l"/>
                  <a:tab pos="10748448" algn="l"/>
                  <a:tab pos="11464429" algn="l"/>
                  <a:tab pos="12180410" algn="l"/>
                  <a:tab pos="12898137" algn="l"/>
                  <a:tab pos="13614118" algn="l"/>
                  <a:tab pos="14330099" algn="l"/>
                </a:tabLst>
                <a:defRPr/>
              </a:pPr>
              <a:r>
                <a:rPr lang="en-GB" sz="2400" b="1" dirty="0">
                  <a:solidFill>
                    <a:srgbClr val="000000"/>
                  </a:solidFill>
                  <a:latin typeface="Calibri" pitchFamily="34" charset="0"/>
                  <a:ea typeface="DejaVu Sans" charset="0"/>
                  <a:cs typeface="Calibri" pitchFamily="34" charset="0"/>
                </a:rPr>
                <a:t>Phenix’s theory of </a:t>
              </a:r>
              <a:r>
                <a:rPr lang="en-GB" sz="2400" b="1" dirty="0" smtClean="0">
                  <a:solidFill>
                    <a:srgbClr val="000000"/>
                  </a:solidFill>
                  <a:latin typeface="Calibri" pitchFamily="34" charset="0"/>
                  <a:ea typeface="DejaVu Sans" charset="0"/>
                  <a:cs typeface="Calibri" pitchFamily="34" charset="0"/>
                </a:rPr>
                <a:t>meanings</a:t>
              </a:r>
            </a:p>
            <a:p>
              <a:pPr marL="171137" algn="just">
                <a:lnSpc>
                  <a:spcPct val="95000"/>
                </a:lnSpc>
                <a:buClr>
                  <a:srgbClr val="000000"/>
                </a:buClr>
                <a:buSzPct val="45000"/>
                <a:tabLst>
                  <a:tab pos="171137" algn="l"/>
                  <a:tab pos="623428" algn="l"/>
                  <a:tab pos="1075718" algn="l"/>
                  <a:tab pos="1528009" algn="l"/>
                  <a:tab pos="1980299" algn="l"/>
                  <a:tab pos="2432590" algn="l"/>
                  <a:tab pos="2886627" algn="l"/>
                  <a:tab pos="3338917" algn="l"/>
                  <a:tab pos="3791208" algn="l"/>
                  <a:tab pos="4243497" algn="l"/>
                  <a:tab pos="4695788" algn="l"/>
                  <a:tab pos="5148078" algn="l"/>
                  <a:tab pos="5600369" algn="l"/>
                  <a:tab pos="6054406" algn="l"/>
                  <a:tab pos="6506696" algn="l"/>
                  <a:tab pos="6958987" algn="l"/>
                  <a:tab pos="7411277" algn="l"/>
                  <a:tab pos="7863568" algn="l"/>
                  <a:tab pos="8315858" algn="l"/>
                  <a:tab pos="8769895" algn="l"/>
                  <a:tab pos="9222186" algn="l"/>
                  <a:tab pos="9314739" algn="l"/>
                  <a:tab pos="10030720" algn="l"/>
                  <a:tab pos="10748448" algn="l"/>
                  <a:tab pos="11464429" algn="l"/>
                  <a:tab pos="12180410" algn="l"/>
                  <a:tab pos="12898137" algn="l"/>
                  <a:tab pos="13614118" algn="l"/>
                  <a:tab pos="14330099" algn="l"/>
                </a:tabLst>
                <a:defRPr/>
              </a:pPr>
              <a:r>
                <a:rPr lang="en-US" sz="2000" dirty="0">
                  <a:latin typeface="Calibri" pitchFamily="34" charset="0"/>
                  <a:cs typeface="Calibri" pitchFamily="34" charset="0"/>
                </a:rPr>
                <a:t>A curriculum developing these basic competences is designed to satisfy the essential human need for meaning</a:t>
              </a:r>
              <a:r>
                <a:rPr lang="en-GB" sz="2000" b="1" dirty="0">
                  <a:solidFill>
                    <a:srgbClr val="000000"/>
                  </a:solidFill>
                  <a:latin typeface="Calibri" pitchFamily="34" charset="0"/>
                  <a:ea typeface="DejaVu Sans" charset="0"/>
                  <a:cs typeface="Calibri" pitchFamily="34" charset="0"/>
                </a:rPr>
                <a:t>.</a:t>
              </a: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DejaVu Sans" charset="0"/>
                  <a:cs typeface="Calibri" pitchFamily="34" charset="0"/>
                </a:rPr>
                <a:t> </a:t>
              </a:r>
              <a:endParaRPr lang="en-GB" sz="2000" b="1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endParaRPr>
            </a:p>
          </p:txBody>
        </p:sp>
        <p:sp>
          <p:nvSpPr>
            <p:cNvPr id="60" name="CaixaDeTexto 68"/>
            <p:cNvSpPr txBox="1"/>
            <p:nvPr/>
          </p:nvSpPr>
          <p:spPr bwMode="auto">
            <a:xfrm>
              <a:off x="13576048" y="3202534"/>
              <a:ext cx="6521238" cy="2874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56053" tIns="28026" rIns="56053" bIns="28026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1500" b="1" dirty="0"/>
                <a:t>TELEVISION AND MULTIPLE INTELLIGENCES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987250" y="14990550"/>
              <a:ext cx="10251998" cy="276413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alpha val="7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txBody>
            <a:bodyPr wrap="square" lIns="56053" tIns="28026" rIns="56053" bIns="28026">
              <a:spAutoFit/>
            </a:bodyPr>
            <a:lstStyle/>
            <a:p>
              <a:pPr marL="171137" algn="just">
                <a:lnSpc>
                  <a:spcPct val="95000"/>
                </a:lnSpc>
                <a:buClr>
                  <a:srgbClr val="000000"/>
                </a:buClr>
                <a:buSzPct val="45000"/>
                <a:tabLst>
                  <a:tab pos="171137" algn="l"/>
                  <a:tab pos="623428" algn="l"/>
                  <a:tab pos="1075718" algn="l"/>
                  <a:tab pos="1528009" algn="l"/>
                  <a:tab pos="1980299" algn="l"/>
                  <a:tab pos="2432590" algn="l"/>
                  <a:tab pos="2886627" algn="l"/>
                  <a:tab pos="3338917" algn="l"/>
                  <a:tab pos="3791208" algn="l"/>
                  <a:tab pos="4243497" algn="l"/>
                  <a:tab pos="4695788" algn="l"/>
                  <a:tab pos="5148078" algn="l"/>
                  <a:tab pos="5600369" algn="l"/>
                  <a:tab pos="6054406" algn="l"/>
                  <a:tab pos="6506696" algn="l"/>
                  <a:tab pos="6958987" algn="l"/>
                  <a:tab pos="7411277" algn="l"/>
                  <a:tab pos="7863568" algn="l"/>
                  <a:tab pos="8315858" algn="l"/>
                  <a:tab pos="8769895" algn="l"/>
                  <a:tab pos="9222186" algn="l"/>
                  <a:tab pos="9314739" algn="l"/>
                  <a:tab pos="10030720" algn="l"/>
                  <a:tab pos="10748448" algn="l"/>
                  <a:tab pos="11464429" algn="l"/>
                  <a:tab pos="12180410" algn="l"/>
                  <a:tab pos="12898137" algn="l"/>
                  <a:tab pos="13614118" algn="l"/>
                  <a:tab pos="14330099" algn="l"/>
                </a:tabLst>
                <a:defRPr/>
              </a:pPr>
              <a:r>
                <a:rPr lang="en-GB" sz="2400" b="1" dirty="0">
                  <a:solidFill>
                    <a:srgbClr val="000000"/>
                  </a:solidFill>
                  <a:ea typeface="DejaVu Sans" charset="0"/>
                </a:rPr>
                <a:t>Gardner’s theory of multiple intelligences</a:t>
              </a:r>
              <a:endPara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</a:endParaRPr>
            </a:p>
            <a:p>
              <a:pPr marL="171137" algn="just">
                <a:lnSpc>
                  <a:spcPct val="95000"/>
                </a:lnSpc>
                <a:buClr>
                  <a:srgbClr val="000000"/>
                </a:buClr>
                <a:buSzPct val="45000"/>
                <a:tabLst>
                  <a:tab pos="171137" algn="l"/>
                  <a:tab pos="623428" algn="l"/>
                  <a:tab pos="1075718" algn="l"/>
                  <a:tab pos="1528009" algn="l"/>
                  <a:tab pos="1980299" algn="l"/>
                  <a:tab pos="2432590" algn="l"/>
                  <a:tab pos="2886627" algn="l"/>
                  <a:tab pos="3338917" algn="l"/>
                  <a:tab pos="3791208" algn="l"/>
                  <a:tab pos="4243497" algn="l"/>
                  <a:tab pos="4695788" algn="l"/>
                  <a:tab pos="5148078" algn="l"/>
                  <a:tab pos="5600369" algn="l"/>
                  <a:tab pos="6054406" algn="l"/>
                  <a:tab pos="6506696" algn="l"/>
                  <a:tab pos="6958987" algn="l"/>
                  <a:tab pos="7411277" algn="l"/>
                  <a:tab pos="7863568" algn="l"/>
                  <a:tab pos="8315858" algn="l"/>
                  <a:tab pos="8769895" algn="l"/>
                  <a:tab pos="9222186" algn="l"/>
                  <a:tab pos="9314739" algn="l"/>
                  <a:tab pos="10030720" algn="l"/>
                  <a:tab pos="10748448" algn="l"/>
                  <a:tab pos="11464429" algn="l"/>
                  <a:tab pos="12180410" algn="l"/>
                  <a:tab pos="12898137" algn="l"/>
                  <a:tab pos="13614118" algn="l"/>
                  <a:tab pos="14330099" algn="l"/>
                </a:tabLst>
                <a:defRPr/>
              </a:pPr>
              <a:endParaRPr lang="en-US" sz="2300" dirty="0" smtClean="0"/>
            </a:p>
            <a:p>
              <a:pPr marL="171137" algn="just">
                <a:lnSpc>
                  <a:spcPct val="95000"/>
                </a:lnSpc>
                <a:buClr>
                  <a:srgbClr val="000000"/>
                </a:buClr>
                <a:buSzPct val="45000"/>
                <a:tabLst>
                  <a:tab pos="171137" algn="l"/>
                  <a:tab pos="623428" algn="l"/>
                  <a:tab pos="1075718" algn="l"/>
                  <a:tab pos="1528009" algn="l"/>
                  <a:tab pos="1980299" algn="l"/>
                  <a:tab pos="2432590" algn="l"/>
                  <a:tab pos="2886627" algn="l"/>
                  <a:tab pos="3338917" algn="l"/>
                  <a:tab pos="3791208" algn="l"/>
                  <a:tab pos="4243497" algn="l"/>
                  <a:tab pos="4695788" algn="l"/>
                  <a:tab pos="5148078" algn="l"/>
                  <a:tab pos="5600369" algn="l"/>
                  <a:tab pos="6054406" algn="l"/>
                  <a:tab pos="6506696" algn="l"/>
                  <a:tab pos="6958987" algn="l"/>
                  <a:tab pos="7411277" algn="l"/>
                  <a:tab pos="7863568" algn="l"/>
                  <a:tab pos="8315858" algn="l"/>
                  <a:tab pos="8769895" algn="l"/>
                  <a:tab pos="9222186" algn="l"/>
                  <a:tab pos="9314739" algn="l"/>
                  <a:tab pos="10030720" algn="l"/>
                  <a:tab pos="10748448" algn="l"/>
                  <a:tab pos="11464429" algn="l"/>
                  <a:tab pos="12180410" algn="l"/>
                  <a:tab pos="12898137" algn="l"/>
                  <a:tab pos="13614118" algn="l"/>
                  <a:tab pos="14330099" algn="l"/>
                </a:tabLst>
                <a:defRPr/>
              </a:pPr>
              <a:r>
                <a:rPr lang="en-US" sz="2300" dirty="0" smtClean="0"/>
                <a:t>Gardner </a:t>
              </a:r>
              <a:r>
                <a:rPr lang="en-US" sz="2300" dirty="0"/>
                <a:t>proposes eight different intelligences to account for a broader range of human potential in children and adults.</a:t>
              </a:r>
              <a:r>
                <a:rPr lang="en-US" sz="2300" dirty="0" smtClean="0"/>
                <a:t> Our </a:t>
              </a:r>
              <a:r>
                <a:rPr lang="en-US" sz="2300" dirty="0"/>
                <a:t>schools and culture, he says, focus most of their attention on linguistic and logical-mathematical intelligences. Many kids end up being labeled "learning disabled," "ADD (attention deficit disorder),“ underachievers,  if their strong capacities are not within the scope of  linguistic or logical-mathematical intelligences.</a:t>
              </a:r>
              <a:endParaRPr lang="en-GB" sz="2300" b="1" u="sng" dirty="0">
                <a:solidFill>
                  <a:srgbClr val="000000"/>
                </a:solidFill>
                <a:latin typeface="Calibri" pitchFamily="34" charset="0"/>
                <a:ea typeface="DejaVu Sans" charset="0"/>
              </a:endParaRPr>
            </a:p>
          </p:txBody>
        </p:sp>
        <p:sp>
          <p:nvSpPr>
            <p:cNvPr id="91" name="CaixaDeTexto 31"/>
            <p:cNvSpPr txBox="1"/>
            <p:nvPr/>
          </p:nvSpPr>
          <p:spPr>
            <a:xfrm>
              <a:off x="13841118" y="17244984"/>
              <a:ext cx="5240200" cy="364376"/>
            </a:xfrm>
            <a:prstGeom prst="rect">
              <a:avLst/>
            </a:prstGeom>
            <a:noFill/>
          </p:spPr>
          <p:txBody>
            <a:bodyPr wrap="square" lIns="56053" tIns="28026" rIns="56053" bIns="28026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pt-BR" sz="2000" dirty="0" err="1" smtClean="0"/>
                <a:t>Adapted</a:t>
              </a:r>
              <a:r>
                <a:rPr lang="pt-BR" sz="2000" dirty="0" smtClean="0"/>
                <a:t> </a:t>
              </a:r>
              <a:r>
                <a:rPr lang="pt-BR" sz="2000" dirty="0" err="1"/>
                <a:t>from</a:t>
              </a:r>
              <a:r>
                <a:rPr lang="pt-BR" sz="2000" dirty="0"/>
                <a:t> </a:t>
              </a:r>
              <a:r>
                <a:rPr lang="pt-BR" sz="2000" dirty="0" err="1"/>
                <a:t>Guba</a:t>
              </a:r>
              <a:r>
                <a:rPr lang="pt-BR" sz="2000" dirty="0"/>
                <a:t> &amp; Lincoln, [7] , P. 152.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2358021" y="2888787"/>
              <a:ext cx="12141538" cy="3165143"/>
            </a:xfrm>
            <a:prstGeom prst="rect">
              <a:avLst/>
            </a:prstGeom>
            <a:gradFill flip="none" rotWithShape="1">
              <a:gsLst>
                <a:gs pos="0">
                  <a:srgbClr val="FFFFA8">
                    <a:alpha val="80000"/>
                  </a:srgbClr>
                </a:gs>
                <a:gs pos="100000">
                  <a:srgbClr val="FFFFFF"/>
                </a:gs>
              </a:gsLst>
              <a:lin ang="5400000" scaled="0"/>
              <a:tileRect/>
            </a:gradFill>
          </p:spPr>
          <p:txBody>
            <a:bodyPr wrap="square" lIns="56053" tIns="28026" rIns="56053" bIns="28026">
              <a:spAutoFit/>
            </a:bodyPr>
            <a:lstStyle/>
            <a:p>
              <a:r>
                <a:rPr lang="en-US" sz="3700" b="1" u="sng" dirty="0">
                  <a:latin typeface="Big Caslon"/>
                  <a:cs typeface="Big Caslon"/>
                </a:rPr>
                <a:t>Results and Conclusions</a:t>
              </a:r>
              <a:endParaRPr lang="en-US" sz="3700" b="1" u="sng" dirty="0" smtClean="0">
                <a:latin typeface="Big Caslon"/>
                <a:cs typeface="Big Caslon"/>
              </a:endParaRPr>
            </a:p>
            <a:p>
              <a:endParaRPr lang="en-US" sz="2300" dirty="0" smtClean="0"/>
            </a:p>
            <a:p>
              <a:r>
                <a:rPr lang="en-US" sz="2300" dirty="0" smtClean="0"/>
                <a:t>The </a:t>
              </a:r>
              <a:r>
                <a:rPr lang="en-US" sz="2300" dirty="0"/>
                <a:t>findings</a:t>
              </a:r>
              <a:r>
                <a:rPr lang="en-US" sz="2300" dirty="0" smtClean="0"/>
                <a:t> – our joint construction (JC) - indicate </a:t>
              </a:r>
              <a:r>
                <a:rPr lang="en-US" sz="2300" dirty="0"/>
                <a:t>that one </a:t>
              </a:r>
              <a:r>
                <a:rPr lang="en-US" sz="2300" b="1" dirty="0"/>
                <a:t>basic obstacle lies</a:t>
              </a:r>
              <a:r>
                <a:rPr lang="en-US" sz="2300" b="1" dirty="0" smtClean="0"/>
                <a:t> on </a:t>
              </a:r>
              <a:r>
                <a:rPr lang="en-US" sz="2300" b="1" dirty="0"/>
                <a:t>the organization of academic work and the emphasis on memorization instead of knowledge production</a:t>
              </a:r>
              <a:r>
                <a:rPr lang="en-US" sz="2300" dirty="0"/>
                <a:t>. Also, </a:t>
              </a:r>
              <a:r>
                <a:rPr lang="en-US" sz="2300" b="1" dirty="0"/>
                <a:t>university teacher’s traditional formation limits their holistic-integrated thinking</a:t>
              </a:r>
              <a:r>
                <a:rPr lang="en-US" sz="2300" dirty="0"/>
                <a:t>.</a:t>
              </a:r>
              <a:r>
                <a:rPr lang="en-US" sz="2300" dirty="0" smtClean="0"/>
                <a:t> </a:t>
              </a:r>
              <a:r>
                <a:rPr lang="en-US" sz="2400" dirty="0"/>
                <a:t>Given necessary conditions, respondents developed creative and good quality projects demonstrating adherence and rapid assimilation of interdisciplinarity. However, </a:t>
              </a:r>
              <a:r>
                <a:rPr lang="en-US" sz="2400" b="1" dirty="0"/>
                <a:t>for interdisciplinarity to be implemented</a:t>
              </a:r>
              <a:r>
                <a:rPr lang="en-US" sz="2400" b="1" dirty="0" smtClean="0"/>
                <a:t> it </a:t>
              </a:r>
              <a:r>
                <a:rPr lang="en-US" sz="2400" b="1" dirty="0"/>
                <a:t>is necessary to reorganize schedules, planning hours for teachers of different areas</a:t>
              </a:r>
              <a:r>
                <a:rPr lang="en-US" sz="2400" dirty="0" smtClean="0"/>
                <a:t>.</a:t>
              </a:r>
              <a:endParaRPr lang="pt-BR" sz="2400" dirty="0"/>
            </a:p>
          </p:txBody>
        </p:sp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87895" y="3564693"/>
              <a:ext cx="7977801" cy="5059500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91929" y="13964165"/>
              <a:ext cx="4508399" cy="3169782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68992" y="9075444"/>
              <a:ext cx="5180505" cy="3333205"/>
            </a:xfrm>
            <a:prstGeom prst="rect">
              <a:avLst/>
            </a:prstGeom>
          </p:spPr>
        </p:pic>
        <p:sp>
          <p:nvSpPr>
            <p:cNvPr id="170" name="Rectangle 169"/>
            <p:cNvSpPr/>
            <p:nvPr/>
          </p:nvSpPr>
          <p:spPr>
            <a:xfrm>
              <a:off x="22358021" y="12500000"/>
              <a:ext cx="12141537" cy="2564978"/>
            </a:xfrm>
            <a:prstGeom prst="rect">
              <a:avLst/>
            </a:prstGeom>
            <a:gradFill flip="none" rotWithShape="1">
              <a:gsLst>
                <a:gs pos="0">
                  <a:srgbClr val="FFFFA8">
                    <a:alpha val="80000"/>
                  </a:srgbClr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txBody>
            <a:bodyPr wrap="square" lIns="56053" tIns="28026" rIns="56053" bIns="28026">
              <a:spAutoFit/>
            </a:bodyPr>
            <a:lstStyle/>
            <a:p>
              <a:r>
                <a:rPr lang="en-US" sz="2300" dirty="0"/>
                <a:t>Another conclusion</a:t>
              </a:r>
              <a:r>
                <a:rPr lang="en-US" sz="2300" dirty="0" smtClean="0"/>
                <a:t> is </a:t>
              </a:r>
              <a:r>
                <a:rPr lang="en-US" sz="2300" dirty="0"/>
                <a:t>that </a:t>
              </a:r>
              <a:r>
                <a:rPr lang="en-US" sz="2300" b="1" dirty="0"/>
                <a:t>the formation of interdisciplinary thinking cannot focus only on matters to which</a:t>
              </a:r>
              <a:r>
                <a:rPr lang="en-US" sz="2300" b="1" dirty="0" smtClean="0"/>
                <a:t> society </a:t>
              </a:r>
              <a:r>
                <a:rPr lang="en-US" sz="2300" b="1" dirty="0"/>
                <a:t>demands solutions</a:t>
              </a:r>
              <a:r>
                <a:rPr lang="en-US" sz="2300" dirty="0"/>
                <a:t>, since such matters are highly influenced and dictated by the economic and mediatic agenda. It is necessary that the students develop a critical-social perspective of </a:t>
              </a:r>
              <a:r>
                <a:rPr lang="en-US" sz="2300" dirty="0" smtClean="0"/>
                <a:t>knowledge with themes that originate from Science, thus making them think about the directions and uses of Science itself.</a:t>
              </a:r>
            </a:p>
            <a:p>
              <a:endParaRPr lang="en-US" sz="2400" dirty="0" smtClean="0"/>
            </a:p>
            <a:p>
              <a:r>
                <a:rPr lang="en-US" sz="2400" b="1" dirty="0" smtClean="0"/>
                <a:t>Our </a:t>
              </a:r>
              <a:r>
                <a:rPr lang="en-US" sz="2400" b="1" dirty="0"/>
                <a:t>research continues</a:t>
              </a:r>
              <a:r>
                <a:rPr lang="en-US" sz="2400" dirty="0"/>
                <a:t>: we are now going to ask university professors to be our respondents</a:t>
              </a:r>
              <a:r>
                <a:rPr lang="en-US" sz="2400" dirty="0" smtClean="0"/>
                <a:t>.</a:t>
              </a:r>
              <a:endParaRPr lang="pt-BR" sz="2400" dirty="0" smtClean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9202546" y="6761517"/>
              <a:ext cx="4434570" cy="1718593"/>
            </a:xfrm>
            <a:prstGeom prst="rect">
              <a:avLst/>
            </a:prstGeom>
            <a:noFill/>
          </p:spPr>
          <p:txBody>
            <a:bodyPr wrap="square" lIns="56053" tIns="28026" rIns="56053" bIns="28026" rtlCol="0">
              <a:spAutoFit/>
            </a:bodyPr>
            <a:lstStyle/>
            <a:p>
              <a:r>
                <a:rPr lang="en-US" sz="1800" dirty="0"/>
                <a:t>The </a:t>
              </a:r>
              <a:r>
                <a:rPr lang="en-US" sz="1800" b="1" dirty="0"/>
                <a:t>Mother Earth </a:t>
              </a:r>
              <a:r>
                <a:rPr lang="en-US" sz="1800" dirty="0"/>
                <a:t>project  was planned  by Pedagogy students  who developed it with their 5</a:t>
              </a:r>
              <a:r>
                <a:rPr lang="en-US" sz="1800" baseline="30000" dirty="0"/>
                <a:t>th</a:t>
              </a:r>
              <a:r>
                <a:rPr lang="en-US" sz="1800" dirty="0"/>
                <a:t> graders.  School pupils were really enthusiastic about it </a:t>
              </a:r>
              <a:r>
                <a:rPr lang="en-US" sz="1800" dirty="0" smtClean="0"/>
                <a:t>and </a:t>
              </a:r>
              <a:r>
                <a:rPr lang="en-US" sz="1800" dirty="0"/>
                <a:t>dedicated a lot of their extra time – at home, during breaks – to look for material to enrich it.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3092401" y="10287778"/>
              <a:ext cx="5080057" cy="1995592"/>
            </a:xfrm>
            <a:prstGeom prst="rect">
              <a:avLst/>
            </a:prstGeom>
            <a:noFill/>
          </p:spPr>
          <p:txBody>
            <a:bodyPr wrap="square" lIns="56053" tIns="28026" rIns="56053" bIns="28026" rtlCol="0">
              <a:spAutoFit/>
            </a:bodyPr>
            <a:lstStyle/>
            <a:p>
              <a:r>
                <a:rPr lang="en-US" sz="1800" dirty="0" smtClean="0"/>
                <a:t>In the </a:t>
              </a:r>
              <a:r>
                <a:rPr lang="en-US" sz="1800" b="1" dirty="0" smtClean="0"/>
                <a:t>Global </a:t>
              </a:r>
              <a:r>
                <a:rPr lang="en-US" sz="1800" b="1" dirty="0"/>
                <a:t>Warming</a:t>
              </a:r>
              <a:r>
                <a:rPr lang="en-US" sz="1800" dirty="0"/>
                <a:t> project  students  used the opportunity to observe  themselves in terms of how they changed their perspective towards  working with different </a:t>
              </a:r>
              <a:r>
                <a:rPr lang="en-US" sz="1800" dirty="0" smtClean="0"/>
                <a:t>areas. </a:t>
              </a:r>
              <a:r>
                <a:rPr lang="en-US" sz="1800" dirty="0"/>
                <a:t>For  my research, it was one of the most useful  since they registered their impressions  in detail: how they thought before and after the project.</a:t>
              </a:r>
            </a:p>
          </p:txBody>
        </p:sp>
        <p:pic>
          <p:nvPicPr>
            <p:cNvPr id="38" name="Picture 3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949282" y="236652"/>
              <a:ext cx="4550276" cy="1624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="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2063702" y="10704212"/>
              <a:ext cx="7080093" cy="40637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="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2999185" y="6298972"/>
              <a:ext cx="5231001" cy="350714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2358021" y="15341093"/>
              <a:ext cx="12141537" cy="246836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  <a:tileRect/>
            </a:gradFill>
            <a:ln w="12700" cap="rnd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2000"/>
                </a:lnSpc>
                <a:buClr>
                  <a:srgbClr val="000000"/>
                </a:buClr>
                <a:buSzPct val="45000"/>
                <a:tabLst>
                  <a:tab pos="0" algn="l"/>
                  <a:tab pos="452291" algn="l"/>
                  <a:tab pos="904581" algn="l"/>
                  <a:tab pos="1356872" algn="l"/>
                  <a:tab pos="1809162" algn="l"/>
                  <a:tab pos="2261453" algn="l"/>
                  <a:tab pos="2713743" algn="l"/>
                  <a:tab pos="3167780" algn="l"/>
                  <a:tab pos="3620071" algn="l"/>
                  <a:tab pos="4072361" algn="l"/>
                  <a:tab pos="4524652" algn="l"/>
                  <a:tab pos="4976941" algn="l"/>
                  <a:tab pos="5429232" algn="l"/>
                  <a:tab pos="5883269" algn="l"/>
                  <a:tab pos="6335559" algn="l"/>
                  <a:tab pos="6787850" algn="l"/>
                  <a:tab pos="7240140" algn="l"/>
                  <a:tab pos="7692431" algn="l"/>
                  <a:tab pos="8144721" algn="l"/>
                  <a:tab pos="8598758" algn="l"/>
                  <a:tab pos="9051049" algn="l"/>
                  <a:tab pos="9314739" algn="l"/>
                  <a:tab pos="10030720" algn="l"/>
                  <a:tab pos="10748448" algn="l"/>
                  <a:tab pos="11464429" algn="l"/>
                  <a:tab pos="12180410" algn="l"/>
                  <a:tab pos="12898137" algn="l"/>
                  <a:tab pos="13614118" algn="l"/>
                  <a:tab pos="14330099" algn="l"/>
                </a:tabLst>
              </a:pPr>
              <a:r>
                <a:rPr lang="en-GB" sz="2000" b="1" u="sng" dirty="0" smtClean="0">
                  <a:latin typeface="Big Caslon"/>
                  <a:cs typeface="Big Caslon"/>
                </a:rPr>
                <a:t>Bibliography</a:t>
              </a:r>
            </a:p>
            <a:p>
              <a:endParaRPr lang="en-US" sz="2000" dirty="0" smtClean="0"/>
            </a:p>
            <a:p>
              <a:r>
                <a:rPr lang="en-US" sz="1400" dirty="0"/>
                <a:t>GARDNER, H. </a:t>
              </a:r>
              <a:r>
                <a:rPr lang="en-US" sz="1400" i="1" dirty="0"/>
                <a:t>Frames of mind</a:t>
              </a:r>
              <a:r>
                <a:rPr lang="en-US" sz="1400" dirty="0"/>
                <a:t>: the theory of multiple intelligences. </a:t>
              </a:r>
              <a:r>
                <a:rPr lang="pt-BR" sz="1400" dirty="0"/>
                <a:t>New York: Basic Books, 1983.</a:t>
              </a:r>
            </a:p>
            <a:p>
              <a:r>
                <a:rPr lang="en-US" sz="1400" dirty="0"/>
                <a:t>GUBA E &amp; LINCOLN Y. </a:t>
              </a:r>
              <a:r>
                <a:rPr lang="en-US" sz="1400" i="1" dirty="0"/>
                <a:t>Fourth generation evaluation. </a:t>
              </a:r>
              <a:r>
                <a:rPr lang="en-US" sz="1400" dirty="0"/>
                <a:t>New York: Sage, 1989</a:t>
              </a:r>
            </a:p>
            <a:p>
              <a:r>
                <a:rPr lang="en-US" sz="1400" dirty="0"/>
                <a:t>MORAES, SE. </a:t>
              </a:r>
              <a:r>
                <a:rPr lang="pt-BR" sz="1400" dirty="0"/>
                <a:t>Interdisciplinaridade e transversalidade mediante projetos temáticos, </a:t>
              </a:r>
              <a:r>
                <a:rPr lang="pt-BR" sz="1400" i="1" dirty="0"/>
                <a:t>Revista Brasileira de Estudos Pedagógicos</a:t>
              </a:r>
              <a:r>
                <a:rPr lang="pt-BR" sz="1400" dirty="0"/>
                <a:t>, </a:t>
              </a:r>
              <a:r>
                <a:rPr lang="pt-BR" sz="1400" dirty="0" err="1"/>
                <a:t>Vol</a:t>
              </a:r>
              <a:r>
                <a:rPr lang="pt-BR" sz="1400" dirty="0"/>
                <a:t> 86, maio-dez 2005,  213-214</a:t>
              </a:r>
              <a:endParaRPr lang="en-US" sz="1400" dirty="0"/>
            </a:p>
            <a:p>
              <a:r>
                <a:rPr lang="en-US" sz="1400" dirty="0"/>
                <a:t>PHENIX P. </a:t>
              </a:r>
              <a:r>
                <a:rPr lang="en-US" sz="1400" i="1" dirty="0"/>
                <a:t>Realms of Meaning</a:t>
              </a:r>
              <a:r>
                <a:rPr lang="en-US" sz="1400" dirty="0"/>
                <a:t>: a philosophy of the curriculum for general education. New York: McGraw Hill Book Company, 1964</a:t>
              </a:r>
              <a:r>
                <a:rPr lang="en-US" sz="1400" dirty="0" smtClean="0"/>
                <a:t>.</a:t>
              </a:r>
            </a:p>
            <a:p>
              <a:endParaRPr lang="pt-BR" sz="1400" dirty="0" smtClean="0"/>
            </a:p>
            <a:p>
              <a:r>
                <a:rPr lang="en-US" sz="2000" b="1" u="sng" dirty="0" smtClean="0">
                  <a:latin typeface="Big Caslon"/>
                  <a:cs typeface="Big Caslon"/>
                </a:rPr>
                <a:t>Acknowledgments</a:t>
              </a:r>
            </a:p>
            <a:p>
              <a:endParaRPr lang="en-US" sz="1000" dirty="0" smtClean="0"/>
            </a:p>
            <a:p>
              <a:r>
                <a:rPr lang="en-US" sz="1400" dirty="0" smtClean="0"/>
                <a:t>Thanks </a:t>
              </a:r>
              <a:r>
                <a:rPr lang="en-US" sz="1400" dirty="0"/>
                <a:t>to my students of Didactics I, 2008-2009 and to my dear son Eduardo Moraes Arraut, PhD, who contributed with a revision and lay- out of this poster</a:t>
              </a:r>
            </a:p>
          </p:txBody>
        </p:sp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0"/>
          <a:srcRect b="46879"/>
          <a:stretch>
            <a:fillRect/>
          </a:stretch>
        </p:blipFill>
        <p:spPr bwMode="auto">
          <a:xfrm>
            <a:off x="987250" y="236652"/>
            <a:ext cx="3330312" cy="188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9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797</Words>
  <Application>Microsoft Office PowerPoint</Application>
  <PresentationFormat>Personalizar</PresentationFormat>
  <Paragraphs>42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INPE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Moraes Arraut</dc:creator>
  <cp:lastModifiedBy>xxxx</cp:lastModifiedBy>
  <cp:revision>52</cp:revision>
  <dcterms:created xsi:type="dcterms:W3CDTF">2011-03-26T14:17:35Z</dcterms:created>
  <dcterms:modified xsi:type="dcterms:W3CDTF">2011-05-04T07:45:50Z</dcterms:modified>
</cp:coreProperties>
</file>