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83" r:id="rId5"/>
    <p:sldId id="270" r:id="rId6"/>
    <p:sldId id="289" r:id="rId7"/>
    <p:sldId id="271" r:id="rId8"/>
    <p:sldId id="288" r:id="rId9"/>
    <p:sldId id="275" r:id="rId10"/>
    <p:sldId id="273" r:id="rId11"/>
    <p:sldId id="274" r:id="rId12"/>
    <p:sldId id="276" r:id="rId13"/>
    <p:sldId id="285" r:id="rId14"/>
    <p:sldId id="280" r:id="rId15"/>
    <p:sldId id="27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75" autoAdjust="0"/>
  </p:normalViewPr>
  <p:slideViewPr>
    <p:cSldViewPr snapToGrid="0" snapToObjects="1">
      <p:cViewPr varScale="1">
        <p:scale>
          <a:sx n="120" d="100"/>
          <a:sy n="120" d="100"/>
        </p:scale>
        <p:origin x="-1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C4278C-0219-DE4F-9558-608AD501A27F}" type="datetimeFigureOut">
              <a:rPr lang="en-US"/>
              <a:pPr>
                <a:defRPr/>
              </a:pPr>
              <a:t>11/04/30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11AE7A-7F5F-B043-AF84-6511FBFA9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1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74D3C4-9F3C-C14E-911F-ADDE32742A71}" type="datetimeFigureOut">
              <a:rPr lang="en-US"/>
              <a:pPr>
                <a:defRPr/>
              </a:pPr>
              <a:t>11/04/30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1330CD-C6E4-494C-9B5C-3B4C7B26C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66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39661A-D1DB-E44E-A49D-E837A513AD8A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2F7F-7B93-5049-83B6-EF62BD1FF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3141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C84BE1-089C-8042-AFA1-581CE8D7C3B1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40A8-7E35-7647-9F60-3A569DA4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7300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B8E83-1031-DD47-BFEC-59E1C089E9A8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F714-B1D4-7240-958A-FE9C005B4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3175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25FB26-5A7B-1244-9E78-FA6AEA8A1BEE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9E59-0D9E-C247-A1BA-5B9423532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9881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754130-8052-3949-A90D-2C6E86AFFB35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5720-E76A-4E46-B23D-D9EF5065F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1857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D716B-E378-0C42-8AE9-01E284ECB75A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92BB-B116-E642-BEB4-41409F9D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533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3549C9-2115-D345-ADE1-CFC90FFB7F0E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F70E-FA26-3B4C-83AA-D4D8BBFA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027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C50552-B439-D443-BD19-58C00FE4456F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7397-35C1-E144-94BB-57BC4E9BC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8995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12A5DE-2053-BA4A-AA04-AE61B7490004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B2CE-0CE5-5948-B6DA-2C86EF78F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3356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041CD-344D-144E-AB73-63737E36EE83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8400-517E-FF47-A065-15758F69A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569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E01576-3129-7744-8484-9FEAF66BE01D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5CA1-691F-F34E-890A-285A48950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4520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7D5573-7676-0240-AF26-3C2C421CE218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C0BA65-99CB-8149-9D2D-02BE666E0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ＭＳ Ｐゴシック" charset="0"/>
          <a:cs typeface="ＭＳ Ｐゴシック" charset="0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2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6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4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6" Type="http://schemas.openxmlformats.org/officeDocument/2006/relationships/image" Target="../media/image1.png"/><Relationship Id="rId7" Type="http://schemas.openxmlformats.org/officeDocument/2006/relationships/image" Target="../media/image41.jpeg"/><Relationship Id="rId8" Type="http://schemas.openxmlformats.org/officeDocument/2006/relationships/image" Target="../media/image2.jpe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817563" y="4559300"/>
            <a:ext cx="7872412" cy="1849438"/>
          </a:xfrm>
        </p:spPr>
        <p:txBody>
          <a:bodyPr/>
          <a:lstStyle/>
          <a:p>
            <a:r>
              <a:rPr lang="pt-PT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H.G. Silva</a:t>
            </a:r>
            <a:r>
              <a:rPr lang="pt-PT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1,*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, M.P.F. Graça</a:t>
            </a:r>
            <a:r>
              <a:rPr lang="pt-PT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2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, J. H. Monteiro</a:t>
            </a:r>
            <a:r>
              <a:rPr lang="pt-PT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2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, M. Bezzeghoud</a:t>
            </a:r>
            <a:r>
              <a:rPr lang="pt-PT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1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, R.N. Rosa</a:t>
            </a:r>
            <a:r>
              <a:rPr lang="pt-PT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1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, S. K. Mendiratta</a:t>
            </a:r>
            <a:r>
              <a:rPr lang="pt-PT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2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, M. Tlemçani</a:t>
            </a:r>
            <a:r>
              <a:rPr lang="pt-PT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1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, P. Moita</a:t>
            </a:r>
            <a:r>
              <a:rPr lang="pt-PT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1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</a:endParaRPr>
          </a:p>
          <a:p>
            <a:r>
              <a:rPr lang="en-US" sz="15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1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Geophysics Center of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Évora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 and Physics Department, University of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Évora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, Portugal </a:t>
            </a:r>
            <a:r>
              <a:rPr lang="en-US" sz="15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2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Physics Department, University of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Aveiro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, I3N, University of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Aveiro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, 3810-193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Aveiro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</a:rPr>
              <a:t>, Portugal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318" y="2509116"/>
            <a:ext cx="7672331" cy="17931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GB" sz="4500" dirty="0">
                <a:effectLst/>
              </a:rPr>
              <a:t>Electric transport in different granitic </a:t>
            </a:r>
            <a:r>
              <a:rPr lang="en-GB" sz="4500" dirty="0" smtClean="0">
                <a:effectLst/>
              </a:rPr>
              <a:t>rocks</a:t>
            </a:r>
            <a:endParaRPr lang="en-US" sz="4500" dirty="0">
              <a:ea typeface="+mj-ea"/>
              <a:cs typeface="+mj-cs"/>
            </a:endParaRPr>
          </a:p>
        </p:txBody>
      </p:sp>
      <p:pic>
        <p:nvPicPr>
          <p:cNvPr id="4" name="Imagem 22" descr="LogoCGE_web_ti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0088" y="225425"/>
            <a:ext cx="1758950" cy="1439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64400" y="6518275"/>
            <a:ext cx="1879600" cy="323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5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GB" sz="1500" i="1" dirty="0" err="1">
                <a:solidFill>
                  <a:schemeClr val="bg2">
                    <a:lumMod val="25000"/>
                  </a:schemeClr>
                </a:solidFill>
              </a:rPr>
              <a:t>hgsilva@uevora.pt</a:t>
            </a:r>
            <a:endParaRPr lang="en-GB" sz="15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m 56" descr="logo_i3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38" y="134938"/>
            <a:ext cx="1619250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CreativeCommons_Attribution_Licen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66" y="225425"/>
            <a:ext cx="2540000" cy="88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7713826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/>
              <a:t>Impedance spectroscopy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BE9C279E-F0C4-BD48-B0A8-1F4BEAB8EEEE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A6FE892-BD22-2841-9817-A6CE15172B5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CaixaDeTexto 12"/>
          <p:cNvSpPr txBox="1"/>
          <p:nvPr/>
        </p:nvSpPr>
        <p:spPr bwMode="auto">
          <a:xfrm>
            <a:off x="72000" y="6264000"/>
            <a:ext cx="729703" cy="5318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GM</a:t>
            </a:r>
            <a:endParaRPr lang="pt-PT" sz="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978955" y="579093"/>
            <a:ext cx="7670310" cy="59671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Impedance spectra at different temperatures: a) Real part of the dielectric constant; b) Imaginary part of the dielectric constant.</a:t>
            </a:r>
            <a:endParaRPr lang="en-GB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974923" y="718611"/>
            <a:ext cx="7678374" cy="5950777"/>
            <a:chOff x="974923" y="718611"/>
            <a:chExt cx="7678374" cy="5950777"/>
          </a:xfrm>
        </p:grpSpPr>
        <p:grpSp>
          <p:nvGrpSpPr>
            <p:cNvPr id="2" name="Group 1"/>
            <p:cNvGrpSpPr/>
            <p:nvPr/>
          </p:nvGrpSpPr>
          <p:grpSpPr>
            <a:xfrm>
              <a:off x="974923" y="718611"/>
              <a:ext cx="7678374" cy="5950777"/>
              <a:chOff x="631178" y="633634"/>
              <a:chExt cx="7678374" cy="5950777"/>
            </a:xfrm>
          </p:grpSpPr>
          <p:pic>
            <p:nvPicPr>
              <p:cNvPr id="34817" name="Picture 1" descr="ReKG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178" y="633634"/>
                <a:ext cx="3791020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18" name="Picture 2" descr="ImKG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2328" y="633634"/>
                <a:ext cx="3757224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19" name="Picture 3" descr="ReKTG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178" y="3704411"/>
                <a:ext cx="3764321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1" name="Picture 1" descr="ImKTG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9774" y="3704411"/>
                <a:ext cx="3759778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Content Placeholder 5"/>
            <p:cNvSpPr txBox="1">
              <a:spLocks/>
            </p:cNvSpPr>
            <p:nvPr/>
          </p:nvSpPr>
          <p:spPr bwMode="auto">
            <a:xfrm>
              <a:off x="978955" y="3639052"/>
              <a:ext cx="7670310" cy="278372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defRPr/>
              </a:pP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Real and Imaginary part of 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charset="2"/>
                  <a:cs typeface="Symbol" charset="2"/>
                </a:rPr>
                <a:t>e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as a function of temperature: a) </a:t>
              </a:r>
              <a:r>
                <a:rPr lang="en-GB" sz="1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= 100 Hz; b) </a:t>
              </a:r>
              <a:r>
                <a:rPr lang="en-GB" sz="1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= 1027 Hz; c) </a:t>
              </a:r>
              <a:r>
                <a:rPr lang="en-GB" sz="1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= 10 520 Hz; d) comparison.</a:t>
              </a:r>
              <a:endParaRPr lang="en-GB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7713826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/>
              <a:t>Impedance spectroscopy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7785CF79-E3D3-7149-82AA-AE927B6203A0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7812CCC-8F23-224D-B933-8D6C7DBD33B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CaixaDeTexto 13"/>
          <p:cNvSpPr txBox="1"/>
          <p:nvPr/>
        </p:nvSpPr>
        <p:spPr bwMode="auto">
          <a:xfrm>
            <a:off x="72000" y="6264000"/>
            <a:ext cx="706408" cy="5318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RM</a:t>
            </a:r>
            <a:endParaRPr lang="pt-PT" sz="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1491" y="527038"/>
            <a:ext cx="7670310" cy="6187937"/>
            <a:chOff x="1037391" y="547860"/>
            <a:chExt cx="7670310" cy="6187937"/>
          </a:xfrm>
        </p:grpSpPr>
        <p:grpSp>
          <p:nvGrpSpPr>
            <p:cNvPr id="2" name="Group 1"/>
            <p:cNvGrpSpPr/>
            <p:nvPr/>
          </p:nvGrpSpPr>
          <p:grpSpPr>
            <a:xfrm>
              <a:off x="1041620" y="723624"/>
              <a:ext cx="7661853" cy="6012173"/>
              <a:chOff x="1104284" y="723624"/>
              <a:chExt cx="7661853" cy="6012173"/>
            </a:xfrm>
          </p:grpSpPr>
          <p:pic>
            <p:nvPicPr>
              <p:cNvPr id="36865" name="Picture 1" descr="ReKR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284" y="723624"/>
                <a:ext cx="3784765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66" name="Picture 2" descr="ImKR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2451" y="723624"/>
                <a:ext cx="3763686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67" name="Picture 3" descr="ReKTR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284" y="3855797"/>
                <a:ext cx="3765785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68" name="Picture 4" descr="ImKTR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7736" y="3855797"/>
                <a:ext cx="3758401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Content Placeholder 5"/>
            <p:cNvSpPr txBox="1">
              <a:spLocks/>
            </p:cNvSpPr>
            <p:nvPr/>
          </p:nvSpPr>
          <p:spPr bwMode="auto">
            <a:xfrm>
              <a:off x="1037391" y="547860"/>
              <a:ext cx="7670310" cy="596714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defRPr/>
              </a:pP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Impedance spectra at different temperatures: a) Real part of the dielectric constant; b) Imaginary part of the dielectric constant.</a:t>
              </a:r>
              <a:endParaRPr lang="en-GB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5" name="Content Placeholder 5"/>
            <p:cNvSpPr txBox="1">
              <a:spLocks/>
            </p:cNvSpPr>
            <p:nvPr/>
          </p:nvSpPr>
          <p:spPr bwMode="auto">
            <a:xfrm>
              <a:off x="1037391" y="3691107"/>
              <a:ext cx="7670310" cy="278372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defRPr/>
              </a:pP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Real and Imaginary part of 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charset="2"/>
                  <a:cs typeface="Symbol" charset="2"/>
                </a:rPr>
                <a:t>e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as a function of temperature: a) </a:t>
              </a:r>
              <a:r>
                <a:rPr lang="en-GB" sz="1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= 100 Hz; b) </a:t>
              </a:r>
              <a:r>
                <a:rPr lang="en-GB" sz="1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= 1027 Hz; c) </a:t>
              </a:r>
              <a:r>
                <a:rPr lang="en-GB" sz="1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= 10 520 Hz; d) comparison.</a:t>
              </a:r>
              <a:endParaRPr lang="en-GB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7713826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/>
              <a:t>I-V characteristics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E00B7632-CF6F-8F4C-A8DD-7BDFD4C84ECD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C706907-EE14-C342-A959-77EE362A4A6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38913" name="Picture 1" descr="IV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741" y="681074"/>
            <a:ext cx="4232432" cy="324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IT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074" y="3276503"/>
            <a:ext cx="4229879" cy="324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2"/>
          <p:cNvSpPr txBox="1"/>
          <p:nvPr/>
        </p:nvSpPr>
        <p:spPr bwMode="auto">
          <a:xfrm>
            <a:off x="6191037" y="1145489"/>
            <a:ext cx="1093569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GM</a:t>
            </a:r>
            <a:endParaRPr lang="pt-PT" sz="5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247741" y="3881359"/>
            <a:ext cx="4232432" cy="596714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11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I-V characteristics for GM at different temperatures. The inset shows a detail of the I-V curves in the temperature range from 180 K up to 280 K.</a:t>
            </a:r>
            <a:endParaRPr lang="en-GB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4633797" y="2686442"/>
            <a:ext cx="4232432" cy="596714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Current as a function of the temperature for different voltage levels: a) </a:t>
            </a:r>
            <a:r>
              <a:rPr lang="en-GB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</a:t>
            </a:r>
            <a:r>
              <a:rPr lang="en-GB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5 V; b)</a:t>
            </a:r>
            <a:r>
              <a:rPr lang="en-GB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V </a:t>
            </a:r>
            <a:r>
              <a:rPr lang="en-GB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10 V; c)</a:t>
            </a:r>
            <a:r>
              <a:rPr lang="en-GB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V </a:t>
            </a:r>
            <a:r>
              <a:rPr lang="en-GB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50 V; d) Arrhenius plot with a linear fit (shown by cyan line). </a:t>
            </a:r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1290760" y="4798072"/>
            <a:ext cx="2146394" cy="822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</a:t>
            </a:r>
            <a:r>
              <a:rPr lang="en-US" sz="22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  <a:r>
              <a:rPr lang="en-US" sz="2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~ 26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meV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pt-P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7713826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 smtClean="0"/>
              <a:t>Conclusions and future work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E00B7632-CF6F-8F4C-A8DD-7BDFD4C84ECD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5ACC45A-8965-DF44-9DC7-8C57DE5EADF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149225" y="765842"/>
            <a:ext cx="8877300" cy="5095345"/>
          </a:xfrm>
        </p:spPr>
        <p:txBody>
          <a:bodyPr rtlCol="0">
            <a:noAutofit/>
          </a:bodyPr>
          <a:lstStyle/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anomaly in the dielectric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T~220 K is found.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is typical of the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super-cooled phase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of strongly confined water affecting electronic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devises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 YC and RM show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relaxation process taking place at </a:t>
            </a:r>
            <a:r>
              <a:rPr lang="en-US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Hz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readily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evidenced in the </a:t>
            </a:r>
            <a:r>
              <a:rPr lang="en-US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K’’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curves here a significant peak appears at this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that does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change with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temperature.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 curves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GM sample are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strongly thermal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typical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of </a:t>
            </a:r>
            <a:r>
              <a:rPr lang="en-US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3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~26 </a:t>
            </a:r>
            <a:r>
              <a:rPr lang="en-US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final objective is to Investigate possible mechanisms of charge creation in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crust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(pressure and temperature).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550" y="4878347"/>
            <a:ext cx="485493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 dirty="0"/>
              <a:t>Acknowledgments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5849CE39-E498-B247-9B93-70D42E33414C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22D5C81-3B6B-754A-978A-5C09E65685B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6" name="Imagem 9" descr="logo-FC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3129" y="2152562"/>
            <a:ext cx="4761359" cy="41912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36" y="614655"/>
            <a:ext cx="3914059" cy="195703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m 22" descr="QREN_Logotipo(H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8953" y="614655"/>
            <a:ext cx="2484438" cy="113506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m 23" descr="logo_ADI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71" r="17526" b="32773"/>
          <a:stretch>
            <a:fillRect/>
          </a:stretch>
        </p:blipFill>
        <p:spPr>
          <a:xfrm>
            <a:off x="6994400" y="614655"/>
            <a:ext cx="1970088" cy="115887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ítulo 6"/>
          <p:cNvSpPr txBox="1">
            <a:spLocks/>
          </p:cNvSpPr>
          <p:nvPr/>
        </p:nvSpPr>
        <p:spPr>
          <a:xfrm>
            <a:off x="190236" y="-133728"/>
            <a:ext cx="2674007" cy="864096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GB" sz="35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Support</a:t>
            </a:r>
            <a:endParaRPr lang="en-GB" sz="35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Imagem 22" descr="LogoCGE_web_tin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7583" y="3132065"/>
            <a:ext cx="1547512" cy="126734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m 17" descr="logou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236" y="3397424"/>
            <a:ext cx="2520280" cy="73662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m 56" descr="logo_i3n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2162" y="3053220"/>
            <a:ext cx="1426340" cy="142503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ítulo 6"/>
          <p:cNvSpPr txBox="1">
            <a:spLocks/>
          </p:cNvSpPr>
          <p:nvPr/>
        </p:nvSpPr>
        <p:spPr>
          <a:xfrm>
            <a:off x="190236" y="2671340"/>
            <a:ext cx="2100995" cy="864096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GB" sz="35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Team</a:t>
            </a:r>
            <a:endParaRPr lang="en-GB" sz="35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5" name="Imagem 7" descr="logo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"/>
          <a:stretch>
            <a:fillRect/>
          </a:stretch>
        </p:blipFill>
        <p:spPr bwMode="auto">
          <a:xfrm>
            <a:off x="190236" y="5213114"/>
            <a:ext cx="1411932" cy="142503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Imagem 8" descr="unibalogo.jpg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2" t="15172" r="6990" b="16553"/>
          <a:stretch>
            <a:fillRect/>
          </a:stretch>
        </p:blipFill>
        <p:spPr bwMode="auto">
          <a:xfrm>
            <a:off x="1836798" y="5213114"/>
            <a:ext cx="2346325" cy="72707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17" descr="f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37"/>
          <a:stretch/>
        </p:blipFill>
        <p:spPr bwMode="auto">
          <a:xfrm>
            <a:off x="1836797" y="6010764"/>
            <a:ext cx="2346325" cy="60064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ítulo 6"/>
          <p:cNvSpPr txBox="1">
            <a:spLocks/>
          </p:cNvSpPr>
          <p:nvPr/>
        </p:nvSpPr>
        <p:spPr>
          <a:xfrm>
            <a:off x="190236" y="4465431"/>
            <a:ext cx="4455804" cy="864096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GB" sz="35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Collaborations</a:t>
            </a:r>
            <a:endParaRPr lang="en-GB" sz="35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91684001-87B2-494A-BC4E-E9B8F1BAF8FE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04C1842-DB52-BB48-AD26-575954B4C37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070" y="4982168"/>
            <a:ext cx="778668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Thank you for attention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275" y="327025"/>
            <a:ext cx="6132513" cy="38242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549275" y="4097338"/>
            <a:ext cx="61325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Almendres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Cromlech at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Évora</a:t>
            </a:r>
            <a:endParaRPr lang="en-US" sz="2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</a:t>
            </a:r>
            <a:r>
              <a:rPr lang="en-US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en.wikipedia.org</a:t>
            </a: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/wiki/</a:t>
            </a:r>
            <a:r>
              <a:rPr lang="en-US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Almendres_Cromlech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>
                <a:ea typeface="+mj-ea"/>
                <a:cs typeface="+mj-cs"/>
              </a:rPr>
              <a:t>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8800" y="1023938"/>
            <a:ext cx="8585200" cy="4668837"/>
          </a:xfrm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Project</a:t>
            </a:r>
          </a:p>
          <a:p>
            <a:pPr marL="514350" indent="-514350" eaLnBrk="1" fontAlgn="auto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Samples</a:t>
            </a:r>
          </a:p>
          <a:p>
            <a:pPr marL="514350" indent="-514350" eaLnBrk="1" fontAlgn="auto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Samples preparation</a:t>
            </a:r>
          </a:p>
          <a:p>
            <a:pPr marL="514350" indent="-514350" eaLnBrk="1" fontAlgn="auto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Measurements:</a:t>
            </a:r>
          </a:p>
          <a:p>
            <a:pPr marL="0" indent="0" eaLnBrk="1" fontAlgn="auto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	</a:t>
            </a:r>
            <a:r>
              <a:rPr lang="en-GB" sz="3000" dirty="0" smtClean="0">
                <a:solidFill>
                  <a:srgbClr val="C32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4.1. </a:t>
            </a: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Impedance spectroscopy (</a:t>
            </a:r>
            <a:r>
              <a:rPr lang="en-GB" sz="3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ε</a:t>
            </a: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-</a:t>
            </a:r>
            <a:r>
              <a:rPr lang="en-GB" sz="3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</a:t>
            </a:r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)</a:t>
            </a:r>
          </a:p>
          <a:p>
            <a:pPr marL="0" indent="0" eaLnBrk="1" fontAlgn="auto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	</a:t>
            </a:r>
            <a:r>
              <a:rPr lang="en-GB" sz="3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4.2. </a:t>
            </a: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I-V </a:t>
            </a:r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  <a:endParaRPr lang="en-GB" sz="3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5"/>
              <a:defRPr/>
            </a:pPr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Conclusions and future work</a:t>
            </a:r>
          </a:p>
        </p:txBody>
      </p:sp>
      <p:pic>
        <p:nvPicPr>
          <p:cNvPr id="4" name="Imagem 22" descr="LogoCGE_web_ti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2250" y="180975"/>
            <a:ext cx="1087438" cy="89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090E8AE7-9C7E-894C-83F9-8AF84C13A89C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DCDE381-5B77-BA45-9D86-91B89580141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7713826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>
                <a:ea typeface="+mj-ea"/>
                <a:cs typeface="+mj-cs"/>
              </a:rPr>
              <a:t>Our project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DB0CC44F-18D8-4841-B887-EDFAD02CA95D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FB52F33-8F57-2A4F-A011-4E42994FB7B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4" name="Grupo 56"/>
          <p:cNvGrpSpPr>
            <a:grpSpLocks/>
          </p:cNvGrpSpPr>
          <p:nvPr/>
        </p:nvGrpSpPr>
        <p:grpSpPr bwMode="auto">
          <a:xfrm>
            <a:off x="468313" y="819150"/>
            <a:ext cx="2303462" cy="2733675"/>
            <a:chOff x="395536" y="623523"/>
            <a:chExt cx="2952328" cy="3670207"/>
          </a:xfrm>
        </p:grpSpPr>
        <p:pic>
          <p:nvPicPr>
            <p:cNvPr id="26" name="Imagem 7" descr="DSC00204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395076"/>
              <a:ext cx="2942155" cy="28986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Content Placeholder 5"/>
            <p:cNvSpPr txBox="1">
              <a:spLocks/>
            </p:cNvSpPr>
            <p:nvPr/>
          </p:nvSpPr>
          <p:spPr>
            <a:xfrm>
              <a:off x="395536" y="623523"/>
              <a:ext cx="2952328" cy="647934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defRPr/>
              </a:pPr>
              <a:r>
                <a:rPr lang="pt-PT" sz="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Atmospheric</a:t>
              </a:r>
              <a:r>
                <a:rPr lang="pt-PT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electric</a:t>
              </a:r>
              <a:r>
                <a:rPr lang="pt-PT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field</a:t>
              </a:r>
              <a:r>
                <a:rPr lang="pt-PT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sensor.</a:t>
              </a:r>
            </a:p>
          </p:txBody>
        </p:sp>
      </p:grpSp>
      <p:grpSp>
        <p:nvGrpSpPr>
          <p:cNvPr id="29" name="Grupo 58"/>
          <p:cNvGrpSpPr>
            <a:grpSpLocks/>
          </p:cNvGrpSpPr>
          <p:nvPr/>
        </p:nvGrpSpPr>
        <p:grpSpPr bwMode="auto">
          <a:xfrm>
            <a:off x="3924300" y="788988"/>
            <a:ext cx="3095625" cy="2778125"/>
            <a:chOff x="3635896" y="738817"/>
            <a:chExt cx="3312368" cy="3062318"/>
          </a:xfrm>
        </p:grpSpPr>
        <p:pic>
          <p:nvPicPr>
            <p:cNvPr id="30" name="Imagem 49" descr="Elettronika Equip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63"/>
            <a:stretch>
              <a:fillRect/>
            </a:stretch>
          </p:blipFill>
          <p:spPr bwMode="auto">
            <a:xfrm>
              <a:off x="3635896" y="1412526"/>
              <a:ext cx="3312368" cy="23886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Content Placeholder 5"/>
            <p:cNvSpPr txBox="1">
              <a:spLocks/>
            </p:cNvSpPr>
            <p:nvPr/>
          </p:nvSpPr>
          <p:spPr>
            <a:xfrm>
              <a:off x="3635896" y="738817"/>
              <a:ext cx="3312368" cy="647462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defRPr/>
              </a:pP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Radio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receiver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for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very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low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and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low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frequencies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.</a:t>
              </a:r>
            </a:p>
          </p:txBody>
        </p:sp>
      </p:grpSp>
      <p:grpSp>
        <p:nvGrpSpPr>
          <p:cNvPr id="32" name="Grupo 60"/>
          <p:cNvGrpSpPr>
            <a:grpSpLocks/>
          </p:cNvGrpSpPr>
          <p:nvPr/>
        </p:nvGrpSpPr>
        <p:grpSpPr bwMode="auto">
          <a:xfrm>
            <a:off x="5508625" y="3763963"/>
            <a:ext cx="3240088" cy="2687637"/>
            <a:chOff x="7380312" y="194844"/>
            <a:chExt cx="4032448" cy="3882228"/>
          </a:xfrm>
        </p:grpSpPr>
        <p:pic>
          <p:nvPicPr>
            <p:cNvPr id="33" name="Imagem 53" descr="IMG_20101018_16331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1013482"/>
              <a:ext cx="4032448" cy="3063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Content Placeholder 5"/>
            <p:cNvSpPr txBox="1">
              <a:spLocks/>
            </p:cNvSpPr>
            <p:nvPr/>
          </p:nvSpPr>
          <p:spPr>
            <a:xfrm>
              <a:off x="7380312" y="194844"/>
              <a:ext cx="4032448" cy="648948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defRPr/>
              </a:pP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Meter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of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atmospheric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Radon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l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evels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defRPr/>
              </a:pP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(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in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installation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).</a:t>
              </a:r>
            </a:p>
          </p:txBody>
        </p:sp>
      </p:grpSp>
      <p:grpSp>
        <p:nvGrpSpPr>
          <p:cNvPr id="35" name="Grupo 62"/>
          <p:cNvGrpSpPr>
            <a:grpSpLocks/>
          </p:cNvGrpSpPr>
          <p:nvPr/>
        </p:nvGrpSpPr>
        <p:grpSpPr bwMode="auto">
          <a:xfrm>
            <a:off x="2036763" y="3757613"/>
            <a:ext cx="2622550" cy="2693987"/>
            <a:chOff x="-2714623" y="474314"/>
            <a:chExt cx="3857870" cy="3674766"/>
          </a:xfrm>
        </p:grpSpPr>
        <p:pic>
          <p:nvPicPr>
            <p:cNvPr id="36" name="Imagem 54" descr="LEMI-30"/>
            <p:cNvPicPr/>
            <p:nvPr/>
          </p:nvPicPr>
          <p:blipFill>
            <a:blip r:embed="rId5" cstate="print"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28219" y="1269033"/>
              <a:ext cx="3598655" cy="28800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Content Placeholder 5"/>
            <p:cNvSpPr txBox="1">
              <a:spLocks/>
            </p:cNvSpPr>
            <p:nvPr/>
          </p:nvSpPr>
          <p:spPr>
            <a:xfrm>
              <a:off x="-2714623" y="474314"/>
              <a:ext cx="3857870" cy="647469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defRPr/>
              </a:pP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Magnetometers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for ultra-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low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frequencies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(</a:t>
              </a:r>
              <a:r>
                <a:rPr lang="pt-PT" sz="15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planned</a:t>
              </a:r>
              <a:r>
                <a:rPr lang="pt-PT" sz="15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).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7713826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>
                <a:ea typeface="+mj-ea"/>
                <a:cs typeface="+mj-cs"/>
              </a:rPr>
              <a:t>Our project</a:t>
            </a:r>
          </a:p>
        </p:txBody>
      </p:sp>
      <p:pic>
        <p:nvPicPr>
          <p:cNvPr id="4" name="Imagem 22" descr="LogoCGE_web_ti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2250" y="180975"/>
            <a:ext cx="1087438" cy="89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DB0CC44F-18D8-4841-B887-EDFAD02CA95D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6E2093F-F587-1744-B635-A3853A1EA86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6" name="Grupo 57"/>
          <p:cNvGrpSpPr>
            <a:grpSpLocks/>
          </p:cNvGrpSpPr>
          <p:nvPr/>
        </p:nvGrpSpPr>
        <p:grpSpPr bwMode="auto">
          <a:xfrm>
            <a:off x="352425" y="2781300"/>
            <a:ext cx="7026275" cy="1820863"/>
            <a:chOff x="-4641304" y="-1127755"/>
            <a:chExt cx="13497794" cy="3767299"/>
          </a:xfrm>
        </p:grpSpPr>
        <p:pic>
          <p:nvPicPr>
            <p:cNvPr id="17" name="Picture 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641304" y="-1127755"/>
              <a:ext cx="5156976" cy="14911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641304" y="406098"/>
              <a:ext cx="13497794" cy="223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9" name="Grupo 60"/>
          <p:cNvGrpSpPr>
            <a:grpSpLocks/>
          </p:cNvGrpSpPr>
          <p:nvPr/>
        </p:nvGrpSpPr>
        <p:grpSpPr bwMode="auto">
          <a:xfrm>
            <a:off x="352425" y="4870450"/>
            <a:ext cx="7145338" cy="1822450"/>
            <a:chOff x="-1260650" y="2325231"/>
            <a:chExt cx="13987463" cy="3770696"/>
          </a:xfrm>
        </p:grpSpPr>
        <p:pic>
          <p:nvPicPr>
            <p:cNvPr id="20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260650" y="2325231"/>
              <a:ext cx="5223934" cy="14911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260650" y="3862414"/>
              <a:ext cx="13987463" cy="22335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2" name="Picture 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9913" y="1647825"/>
            <a:ext cx="2095500" cy="76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Group 22"/>
          <p:cNvGrpSpPr>
            <a:grpSpLocks noChangeAspect="1"/>
          </p:cNvGrpSpPr>
          <p:nvPr/>
        </p:nvGrpSpPr>
        <p:grpSpPr bwMode="auto">
          <a:xfrm>
            <a:off x="352425" y="746125"/>
            <a:ext cx="6294438" cy="1800225"/>
            <a:chOff x="1687912" y="4094967"/>
            <a:chExt cx="8020700" cy="2294565"/>
          </a:xfrm>
        </p:grpSpPr>
        <p:pic>
          <p:nvPicPr>
            <p:cNvPr id="18442" name="Picture 8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912" y="5013175"/>
              <a:ext cx="8020700" cy="13763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912" y="4094967"/>
              <a:ext cx="3497855" cy="9175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7713826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>
                <a:ea typeface="+mj-ea"/>
                <a:cs typeface="+mj-cs"/>
              </a:rPr>
              <a:t>Samples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C751F091-2D9C-744C-883A-D06C130CC77B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3451AEE-1B88-DD48-88F4-1CC3752BBA6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9" name="CaixaDeTexto 3"/>
          <p:cNvSpPr txBox="1">
            <a:spLocks noChangeArrowheads="1"/>
          </p:cNvSpPr>
          <p:nvPr/>
        </p:nvSpPr>
        <p:spPr bwMode="auto">
          <a:xfrm>
            <a:off x="4703763" y="1174067"/>
            <a:ext cx="4127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porphiritic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coarse grained biotitic-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muscovitic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granite, yellow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coloured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characterized by an abundance of large feldspar usually showing poorly defined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shapes.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0" name="Grupo 14"/>
          <p:cNvGrpSpPr>
            <a:grpSpLocks/>
          </p:cNvGrpSpPr>
          <p:nvPr/>
        </p:nvGrpSpPr>
        <p:grpSpPr bwMode="auto">
          <a:xfrm>
            <a:off x="411913" y="1174067"/>
            <a:ext cx="4083050" cy="2863850"/>
            <a:chOff x="774570" y="1841251"/>
            <a:chExt cx="3760382" cy="2284741"/>
          </a:xfrm>
        </p:grpSpPr>
        <p:pic>
          <p:nvPicPr>
            <p:cNvPr id="51" name="Imagem 0" descr="DSCN133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35"/>
            <a:stretch/>
          </p:blipFill>
          <p:spPr bwMode="auto">
            <a:xfrm>
              <a:off x="774570" y="1841251"/>
              <a:ext cx="3760382" cy="22847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2" name="CaixaDeTexto 11"/>
            <p:cNvSpPr txBox="1"/>
            <p:nvPr/>
          </p:nvSpPr>
          <p:spPr>
            <a:xfrm>
              <a:off x="1013416" y="3649644"/>
              <a:ext cx="604211" cy="4242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YC</a:t>
              </a:r>
              <a:endParaRPr lang="pt-PT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53" name="CaixaDeTexto 12"/>
            <p:cNvSpPr txBox="1"/>
            <p:nvPr/>
          </p:nvSpPr>
          <p:spPr>
            <a:xfrm>
              <a:off x="2323359" y="3649644"/>
              <a:ext cx="672037" cy="4242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GM</a:t>
              </a:r>
              <a:endParaRPr lang="pt-PT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54" name="CaixaDeTexto 13"/>
            <p:cNvSpPr txBox="1"/>
            <p:nvPr/>
          </p:nvSpPr>
          <p:spPr>
            <a:xfrm>
              <a:off x="3682205" y="3649643"/>
              <a:ext cx="650583" cy="4242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RM</a:t>
              </a:r>
              <a:endParaRPr lang="pt-PT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55" name="CaixaDeTexto 3"/>
          <p:cNvSpPr txBox="1">
            <a:spLocks noChangeArrowheads="1"/>
          </p:cNvSpPr>
          <p:nvPr/>
        </p:nvSpPr>
        <p:spPr bwMode="auto">
          <a:xfrm>
            <a:off x="399213" y="4222151"/>
            <a:ext cx="40957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granodiorite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coloured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medium grained rock with homogeneous appearance. Dark minerals is mainly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56" name="CaixaDeTexto 3"/>
          <p:cNvSpPr txBox="1">
            <a:spLocks noChangeArrowheads="1"/>
          </p:cNvSpPr>
          <p:nvPr/>
        </p:nvSpPr>
        <p:spPr bwMode="auto">
          <a:xfrm>
            <a:off x="4703763" y="3320461"/>
            <a:ext cx="4127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granite with a homogeneous medium grained matrix (occasionally coarser grained quartz) and light rosy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coloured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determined by the tonality of the feldspar crystals that stand out from a greyish matrix.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7713826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>
                <a:ea typeface="+mj-ea"/>
                <a:cs typeface="+mj-cs"/>
              </a:rPr>
              <a:t>Samples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C751F091-2D9C-744C-883A-D06C130CC77B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9D81B84-E297-1343-8FA1-1575F28DD7CD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7200" y="925513"/>
            <a:ext cx="3494088" cy="2811462"/>
            <a:chOff x="457200" y="926179"/>
            <a:chExt cx="3493976" cy="2810222"/>
          </a:xfrm>
        </p:grpSpPr>
        <p:pic>
          <p:nvPicPr>
            <p:cNvPr id="2049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26179"/>
              <a:ext cx="3493976" cy="28102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CaixaDeTexto 11"/>
            <p:cNvSpPr txBox="1"/>
            <p:nvPr/>
          </p:nvSpPr>
          <p:spPr bwMode="auto">
            <a:xfrm>
              <a:off x="3295119" y="3204557"/>
              <a:ext cx="656057" cy="5318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YC</a:t>
              </a:r>
              <a:endParaRPr lang="pt-PT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76863" y="920750"/>
            <a:ext cx="3527425" cy="2816225"/>
            <a:chOff x="4858853" y="926179"/>
            <a:chExt cx="3527469" cy="2814986"/>
          </a:xfrm>
        </p:grpSpPr>
        <p:pic>
          <p:nvPicPr>
            <p:cNvPr id="20490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853" y="926179"/>
              <a:ext cx="3527469" cy="28149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CaixaDeTexto 13"/>
            <p:cNvSpPr txBox="1"/>
            <p:nvPr/>
          </p:nvSpPr>
          <p:spPr bwMode="auto">
            <a:xfrm>
              <a:off x="7679914" y="3209321"/>
              <a:ext cx="706408" cy="5318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RM</a:t>
              </a:r>
              <a:endParaRPr lang="pt-PT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89250" y="3878263"/>
            <a:ext cx="3548063" cy="2814637"/>
            <a:chOff x="3198417" y="3877500"/>
            <a:chExt cx="3548078" cy="2814986"/>
          </a:xfrm>
        </p:grpSpPr>
        <p:pic>
          <p:nvPicPr>
            <p:cNvPr id="20488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417" y="3877500"/>
              <a:ext cx="3548078" cy="28149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CaixaDeTexto 12"/>
            <p:cNvSpPr txBox="1"/>
            <p:nvPr/>
          </p:nvSpPr>
          <p:spPr bwMode="auto">
            <a:xfrm>
              <a:off x="6016792" y="6152072"/>
              <a:ext cx="729703" cy="5318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GM</a:t>
              </a:r>
              <a:endParaRPr lang="pt-PT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261586" y="713487"/>
            <a:ext cx="4966052" cy="2096388"/>
            <a:chOff x="261586" y="713487"/>
            <a:chExt cx="4966052" cy="2096388"/>
          </a:xfrm>
        </p:grpSpPr>
        <p:sp>
          <p:nvSpPr>
            <p:cNvPr id="15" name="TextBox 14"/>
            <p:cNvSpPr txBox="1"/>
            <p:nvPr/>
          </p:nvSpPr>
          <p:spPr>
            <a:xfrm>
              <a:off x="3703638" y="1592040"/>
              <a:ext cx="1028700" cy="36933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biotite</a:t>
              </a:r>
              <a:endParaRPr lang="pt-PT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3638" y="925513"/>
              <a:ext cx="1524000" cy="36933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muscovite</a:t>
              </a:r>
              <a:endParaRPr lang="pt-PT" dirty="0"/>
            </a:p>
          </p:txBody>
        </p:sp>
        <p:cxnSp>
          <p:nvCxnSpPr>
            <p:cNvPr id="20" name="Straight Arrow Connector 19"/>
            <p:cNvCxnSpPr>
              <a:stCxn id="15" idx="2"/>
            </p:cNvCxnSpPr>
            <p:nvPr/>
          </p:nvCxnSpPr>
          <p:spPr>
            <a:xfrm flipH="1">
              <a:off x="3810000" y="1961372"/>
              <a:ext cx="407988" cy="255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 flipV="1">
              <a:off x="3436938" y="1294844"/>
              <a:ext cx="514350" cy="2291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61586" y="1484573"/>
              <a:ext cx="1444171" cy="36933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plagioclase</a:t>
              </a:r>
              <a:endParaRPr lang="pt-PT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899319" y="1930400"/>
              <a:ext cx="1624806" cy="879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07268" y="713487"/>
              <a:ext cx="1196975" cy="36933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quartz</a:t>
              </a:r>
              <a:endParaRPr lang="pt-PT" dirty="0"/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 rot="5400000">
              <a:off x="1348868" y="957107"/>
              <a:ext cx="231176" cy="4826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051719" y="1859994"/>
              <a:ext cx="849651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Grupo 48"/>
          <p:cNvGrpSpPr/>
          <p:nvPr/>
        </p:nvGrpSpPr>
        <p:grpSpPr>
          <a:xfrm>
            <a:off x="1650319" y="3918197"/>
            <a:ext cx="6693349" cy="2217688"/>
            <a:chOff x="1650319" y="3918197"/>
            <a:chExt cx="6693349" cy="2217688"/>
          </a:xfrm>
        </p:grpSpPr>
        <p:sp>
          <p:nvSpPr>
            <p:cNvPr id="59" name="TextBox 58"/>
            <p:cNvSpPr txBox="1"/>
            <p:nvPr/>
          </p:nvSpPr>
          <p:spPr>
            <a:xfrm>
              <a:off x="1650319" y="3918197"/>
              <a:ext cx="1265011" cy="64633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Alkaline feldspar</a:t>
              </a:r>
              <a:endParaRPr lang="pt-PT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93139" y="5079706"/>
              <a:ext cx="1265011" cy="36933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biotite</a:t>
              </a:r>
              <a:endParaRPr lang="pt-PT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19771" y="4743991"/>
              <a:ext cx="874261" cy="36933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quartz</a:t>
              </a:r>
              <a:endParaRPr lang="pt-PT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65919" y="5766553"/>
              <a:ext cx="1577749" cy="36933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plagioclase</a:t>
              </a:r>
              <a:endParaRPr lang="pt-PT" dirty="0"/>
            </a:p>
          </p:txBody>
        </p:sp>
        <p:cxnSp>
          <p:nvCxnSpPr>
            <p:cNvPr id="65" name="Straight Arrow Connector 64"/>
            <p:cNvCxnSpPr>
              <a:stCxn id="61" idx="3"/>
            </p:cNvCxnSpPr>
            <p:nvPr/>
          </p:nvCxnSpPr>
          <p:spPr>
            <a:xfrm>
              <a:off x="2594032" y="4928657"/>
              <a:ext cx="295218" cy="1437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2" idx="1"/>
            </p:cNvCxnSpPr>
            <p:nvPr/>
          </p:nvCxnSpPr>
          <p:spPr>
            <a:xfrm flipH="1" flipV="1">
              <a:off x="5450116" y="5292233"/>
              <a:ext cx="1315803" cy="6589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0" idx="1"/>
            </p:cNvCxnSpPr>
            <p:nvPr/>
          </p:nvCxnSpPr>
          <p:spPr>
            <a:xfrm flipH="1" flipV="1">
              <a:off x="4465638" y="4564528"/>
              <a:ext cx="2327501" cy="6998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2915330" y="4030663"/>
              <a:ext cx="1550308" cy="2079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2" idx="1"/>
            </p:cNvCxnSpPr>
            <p:nvPr/>
          </p:nvCxnSpPr>
          <p:spPr>
            <a:xfrm flipH="1">
              <a:off x="4911728" y="5951219"/>
              <a:ext cx="1854191" cy="405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0" idx="1"/>
            </p:cNvCxnSpPr>
            <p:nvPr/>
          </p:nvCxnSpPr>
          <p:spPr>
            <a:xfrm flipH="1">
              <a:off x="4133852" y="5264372"/>
              <a:ext cx="2659287" cy="278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1" idx="3"/>
            </p:cNvCxnSpPr>
            <p:nvPr/>
          </p:nvCxnSpPr>
          <p:spPr>
            <a:xfrm flipV="1">
              <a:off x="2594032" y="4238626"/>
              <a:ext cx="2317694" cy="6900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" name="Grupo 54"/>
          <p:cNvGrpSpPr/>
          <p:nvPr/>
        </p:nvGrpSpPr>
        <p:grpSpPr>
          <a:xfrm>
            <a:off x="4194629" y="1222890"/>
            <a:ext cx="4568717" cy="3341638"/>
            <a:chOff x="4194629" y="1222890"/>
            <a:chExt cx="4568717" cy="3341638"/>
          </a:xfrm>
        </p:grpSpPr>
        <p:cxnSp>
          <p:nvCxnSpPr>
            <p:cNvPr id="28" name="Straight Arrow Connector 27"/>
            <p:cNvCxnSpPr>
              <a:stCxn id="51" idx="0"/>
            </p:cNvCxnSpPr>
            <p:nvPr/>
          </p:nvCxnSpPr>
          <p:spPr>
            <a:xfrm flipV="1">
              <a:off x="7769969" y="3438525"/>
              <a:ext cx="288181" cy="4796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0" name="Grupo 49"/>
            <p:cNvGrpSpPr/>
            <p:nvPr/>
          </p:nvGrpSpPr>
          <p:grpSpPr>
            <a:xfrm>
              <a:off x="4194629" y="1222890"/>
              <a:ext cx="4568717" cy="3341638"/>
              <a:chOff x="4194629" y="1222890"/>
              <a:chExt cx="4568717" cy="3341638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7137463" y="3918197"/>
                <a:ext cx="1265011" cy="646331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 smtClean="0"/>
                  <a:t>Alkaline feldspar</a:t>
                </a:r>
                <a:endParaRPr lang="pt-PT" dirty="0"/>
              </a:p>
            </p:txBody>
          </p:sp>
          <p:grpSp>
            <p:nvGrpSpPr>
              <p:cNvPr id="48" name="Grupo 47"/>
              <p:cNvGrpSpPr/>
              <p:nvPr/>
            </p:nvGrpSpPr>
            <p:grpSpPr>
              <a:xfrm>
                <a:off x="4194629" y="1222890"/>
                <a:ext cx="4568717" cy="1982007"/>
                <a:chOff x="4194629" y="1222890"/>
                <a:chExt cx="4568717" cy="1982007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7734646" y="1592040"/>
                  <a:ext cx="1028700" cy="369332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dirty="0" smtClean="0">
                      <a:solidFill>
                        <a:schemeClr val="bg1"/>
                      </a:solidFill>
                    </a:rPr>
                    <a:t>biotite</a:t>
                  </a:r>
                  <a:endParaRPr lang="pt-PT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0" name="Straight Arrow Connector 29"/>
                <p:cNvCxnSpPr>
                  <a:stCxn id="44" idx="0"/>
                </p:cNvCxnSpPr>
                <p:nvPr/>
              </p:nvCxnSpPr>
              <p:spPr>
                <a:xfrm flipV="1">
                  <a:off x="4916715" y="1982925"/>
                  <a:ext cx="722085" cy="48445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5469927" y="1222890"/>
                  <a:ext cx="1265011" cy="646331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dirty="0" smtClean="0"/>
                    <a:t>Alkaline feldspar</a:t>
                  </a:r>
                  <a:endParaRPr lang="pt-PT" dirty="0"/>
                </a:p>
              </p:txBody>
            </p:sp>
            <p:cxnSp>
              <p:nvCxnSpPr>
                <p:cNvPr id="43" name="Straight Arrow Connector 42"/>
                <p:cNvCxnSpPr>
                  <a:stCxn id="44" idx="3"/>
                </p:cNvCxnSpPr>
                <p:nvPr/>
              </p:nvCxnSpPr>
              <p:spPr>
                <a:xfrm>
                  <a:off x="5638800" y="2652048"/>
                  <a:ext cx="798513" cy="15782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4194629" y="2467382"/>
                  <a:ext cx="1444171" cy="369332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dirty="0" smtClean="0"/>
                    <a:t>plagioclase</a:t>
                  </a:r>
                  <a:endParaRPr lang="pt-PT" dirty="0"/>
                </a:p>
              </p:txBody>
            </p:sp>
            <p:cxnSp>
              <p:nvCxnSpPr>
                <p:cNvPr id="47" name="Straight Arrow Connector 46"/>
                <p:cNvCxnSpPr>
                  <a:stCxn id="27" idx="2"/>
                </p:cNvCxnSpPr>
                <p:nvPr/>
              </p:nvCxnSpPr>
              <p:spPr>
                <a:xfrm flipH="1">
                  <a:off x="8058150" y="1961372"/>
                  <a:ext cx="190846" cy="46303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7137463" y="2835565"/>
                  <a:ext cx="920687" cy="369332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dirty="0" smtClean="0"/>
                    <a:t>quartz</a:t>
                  </a:r>
                  <a:endParaRPr lang="pt-PT" dirty="0"/>
                </a:p>
              </p:txBody>
            </p:sp>
            <p:cxnSp>
              <p:nvCxnSpPr>
                <p:cNvPr id="83" name="Straight Arrow Connector 82"/>
                <p:cNvCxnSpPr/>
                <p:nvPr/>
              </p:nvCxnSpPr>
              <p:spPr>
                <a:xfrm rot="10800000" flipV="1">
                  <a:off x="7391400" y="1982924"/>
                  <a:ext cx="666750" cy="43106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5" name="Rectangle 44"/>
          <p:cNvSpPr/>
          <p:nvPr/>
        </p:nvSpPr>
        <p:spPr>
          <a:xfrm>
            <a:off x="6865298" y="116033"/>
            <a:ext cx="203899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microphotographs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6565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7713826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/>
              <a:t>Samples preparation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6872565D-F0BC-D642-9FC7-1585B58FDB65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285090F-086B-9940-B522-F7E73D83D36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6" name="CaixaDeTexto 3"/>
          <p:cNvSpPr txBox="1">
            <a:spLocks noChangeArrowheads="1"/>
          </p:cNvSpPr>
          <p:nvPr/>
        </p:nvSpPr>
        <p:spPr bwMode="auto">
          <a:xfrm>
            <a:off x="4048125" y="1647794"/>
            <a:ext cx="47593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Circular samples with approximately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mm diameter and 2-4 mm in thicknesses were prepared. Once cut and carefully polished (with a 15µm polishing disc) the samples here heated from room-temperature (RT) up to ~400 K and after cooled down again. </a:t>
            </a:r>
          </a:p>
        </p:txBody>
      </p:sp>
      <p:pic>
        <p:nvPicPr>
          <p:cNvPr id="16" name="Imagem 55" descr="240620100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50969"/>
            <a:ext cx="3314700" cy="2239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328613" y="4356878"/>
            <a:ext cx="8601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Circular electrodes with a diameter of 20 mm were then established using silver conductive paint (in the future, new contacts will be tested). The samples were submitted again to a heat treatment at ~400 K to evaporate the silver paint solvent.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7713826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 smtClean="0"/>
              <a:t>Measurements</a:t>
            </a:r>
            <a:endParaRPr lang="en-US" sz="4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6872565D-F0BC-D642-9FC7-1585B58FDB65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285090F-086B-9940-B522-F7E73D83D36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220680" y="1010533"/>
            <a:ext cx="49323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Current-Voltage characteristics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(I-V): were done at stabilized temperatures ranging from 100 K to 300 K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sing 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Keitheley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6487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Picoammeter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/Voltage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Source.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220680" y="2964166"/>
            <a:ext cx="87155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Impedance spectroscopy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ε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were done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with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</a:t>
            </a:r>
            <a:r>
              <a:rPr lang="en-US" sz="2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= 1 V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test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signal in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frequency range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of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40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Hz to 1 MHz at stabilized temperatures ranging from 100 K to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360 K. It was used an Agilent 4294A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Precision Impedance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Analyzer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8" name="Objecto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25800"/>
              </p:ext>
            </p:extLst>
          </p:nvPr>
        </p:nvGraphicFramePr>
        <p:xfrm>
          <a:off x="5800046" y="4794073"/>
          <a:ext cx="3136174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ção" r:id="rId3" imgW="1701478" imgH="444247" progId="Equation.3">
                  <p:embed/>
                </p:oleObj>
              </mc:Choice>
              <mc:Fallback>
                <p:oleObj name="Equação" r:id="rId3" imgW="1701478" imgH="444247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046" y="4794073"/>
                        <a:ext cx="3136174" cy="8191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o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177813"/>
              </p:ext>
            </p:extLst>
          </p:nvPr>
        </p:nvGraphicFramePr>
        <p:xfrm>
          <a:off x="5729833" y="5809141"/>
          <a:ext cx="32063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ção" r:id="rId5" imgW="1739510" imgH="444247" progId="Equation.3">
                  <p:embed/>
                </p:oleObj>
              </mc:Choice>
              <mc:Fallback>
                <p:oleObj name="Equação" r:id="rId5" imgW="1739510" imgH="444247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833" y="5809141"/>
                        <a:ext cx="3206387" cy="819150"/>
                      </a:xfrm>
                      <a:prstGeom prst="rect">
                        <a:avLst/>
                      </a:prstGeom>
                      <a:solidFill>
                        <a:srgbClr val="B4DCF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484285"/>
              </p:ext>
            </p:extLst>
          </p:nvPr>
        </p:nvGraphicFramePr>
        <p:xfrm>
          <a:off x="2625540" y="4548062"/>
          <a:ext cx="2808459" cy="472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7" imgW="1358647" imgH="228738" progId="Equation.3">
                  <p:embed/>
                </p:oleObj>
              </mc:Choice>
              <mc:Fallback>
                <p:oleObj name="Equation" r:id="rId7" imgW="1358647" imgH="228738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540" y="4548062"/>
                        <a:ext cx="2808459" cy="472451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5A4D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o 94"/>
          <p:cNvGrpSpPr/>
          <p:nvPr/>
        </p:nvGrpSpPr>
        <p:grpSpPr>
          <a:xfrm>
            <a:off x="243733" y="4309388"/>
            <a:ext cx="2057400" cy="1931137"/>
            <a:chOff x="3200400" y="1295400"/>
            <a:chExt cx="2057400" cy="1931137"/>
          </a:xfrm>
        </p:grpSpPr>
        <p:cxnSp>
          <p:nvCxnSpPr>
            <p:cNvPr id="16" name="Conexão recta 59"/>
            <p:cNvCxnSpPr/>
            <p:nvPr/>
          </p:nvCxnSpPr>
          <p:spPr>
            <a:xfrm>
              <a:off x="4800600" y="2286000"/>
              <a:ext cx="457200" cy="0"/>
            </a:xfrm>
            <a:prstGeom prst="line">
              <a:avLst/>
            </a:prstGeom>
            <a:noFill/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18" name="Grupo 87"/>
            <p:cNvGrpSpPr/>
            <p:nvPr/>
          </p:nvGrpSpPr>
          <p:grpSpPr>
            <a:xfrm>
              <a:off x="3200400" y="1295400"/>
              <a:ext cx="1799521" cy="1931137"/>
              <a:chOff x="3429000" y="1378525"/>
              <a:chExt cx="1799521" cy="1931137"/>
            </a:xfrm>
          </p:grpSpPr>
          <p:grpSp>
            <p:nvGrpSpPr>
              <p:cNvPr id="19" name="Grupo 77"/>
              <p:cNvGrpSpPr/>
              <p:nvPr/>
            </p:nvGrpSpPr>
            <p:grpSpPr>
              <a:xfrm>
                <a:off x="3429000" y="1483425"/>
                <a:ext cx="1622855" cy="1476388"/>
                <a:chOff x="4419600" y="1870234"/>
                <a:chExt cx="1622855" cy="1476388"/>
              </a:xfrm>
            </p:grpSpPr>
            <p:cxnSp>
              <p:nvCxnSpPr>
                <p:cNvPr id="22" name="Conexão recta 64"/>
                <p:cNvCxnSpPr/>
                <p:nvPr/>
              </p:nvCxnSpPr>
              <p:spPr>
                <a:xfrm>
                  <a:off x="4419600" y="2755934"/>
                  <a:ext cx="457200" cy="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  <p:grpSp>
              <p:nvGrpSpPr>
                <p:cNvPr id="23" name="Grupo 76"/>
                <p:cNvGrpSpPr/>
                <p:nvPr/>
              </p:nvGrpSpPr>
              <p:grpSpPr>
                <a:xfrm>
                  <a:off x="4874743" y="1870234"/>
                  <a:ext cx="1167712" cy="1476388"/>
                  <a:chOff x="4874743" y="1870234"/>
                  <a:chExt cx="1167712" cy="1476388"/>
                </a:xfrm>
              </p:grpSpPr>
              <p:grpSp>
                <p:nvGrpSpPr>
                  <p:cNvPr id="24" name="Grupo 70"/>
                  <p:cNvGrpSpPr/>
                  <p:nvPr/>
                </p:nvGrpSpPr>
                <p:grpSpPr>
                  <a:xfrm>
                    <a:off x="4874743" y="1870234"/>
                    <a:ext cx="1167712" cy="851848"/>
                    <a:chOff x="4852088" y="1864056"/>
                    <a:chExt cx="1167712" cy="851848"/>
                  </a:xfrm>
                </p:grpSpPr>
                <p:sp>
                  <p:nvSpPr>
                    <p:cNvPr id="31" name="Igual 73"/>
                    <p:cNvSpPr/>
                    <p:nvPr/>
                  </p:nvSpPr>
                  <p:spPr>
                    <a:xfrm rot="16200000">
                      <a:off x="5014416" y="1947080"/>
                      <a:ext cx="851848" cy="685800"/>
                    </a:xfrm>
                    <a:prstGeom prst="mathEqual">
                      <a:avLst/>
                    </a:prstGeom>
                    <a:ln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32" name="Conexão recta 74"/>
                    <p:cNvCxnSpPr/>
                    <p:nvPr/>
                  </p:nvCxnSpPr>
                  <p:spPr>
                    <a:xfrm>
                      <a:off x="5638800" y="2289979"/>
                      <a:ext cx="381000" cy="0"/>
                    </a:xfrm>
                    <a:prstGeom prst="line">
                      <a:avLst/>
                    </a:prstGeom>
                    <a:noFill/>
                    <a:ln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33" name="Conexão recta 75"/>
                    <p:cNvCxnSpPr/>
                    <p:nvPr/>
                  </p:nvCxnSpPr>
                  <p:spPr>
                    <a:xfrm>
                      <a:off x="4852088" y="2289979"/>
                      <a:ext cx="381000" cy="0"/>
                    </a:xfrm>
                    <a:prstGeom prst="line">
                      <a:avLst/>
                    </a:prstGeom>
                    <a:noFill/>
                    <a:ln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</p:grpSp>
              <p:cxnSp>
                <p:nvCxnSpPr>
                  <p:cNvPr id="25" name="Conexão recta 67"/>
                  <p:cNvCxnSpPr/>
                  <p:nvPr/>
                </p:nvCxnSpPr>
                <p:spPr>
                  <a:xfrm rot="5400000">
                    <a:off x="4436077" y="2743200"/>
                    <a:ext cx="914400" cy="0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</p:cxnSp>
              <p:cxnSp>
                <p:nvCxnSpPr>
                  <p:cNvPr id="26" name="Conexão recta 68"/>
                  <p:cNvCxnSpPr/>
                  <p:nvPr/>
                </p:nvCxnSpPr>
                <p:spPr>
                  <a:xfrm rot="5400000">
                    <a:off x="5568778" y="2743200"/>
                    <a:ext cx="914400" cy="0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</p:cxnSp>
              <p:grpSp>
                <p:nvGrpSpPr>
                  <p:cNvPr id="27" name="Grupo 69"/>
                  <p:cNvGrpSpPr/>
                  <p:nvPr/>
                </p:nvGrpSpPr>
                <p:grpSpPr>
                  <a:xfrm>
                    <a:off x="4874743" y="3041822"/>
                    <a:ext cx="1167712" cy="304800"/>
                    <a:chOff x="4934466" y="2819400"/>
                    <a:chExt cx="1167712" cy="304800"/>
                  </a:xfrm>
                </p:grpSpPr>
                <p:cxnSp>
                  <p:nvCxnSpPr>
                    <p:cNvPr id="28" name="Conexão recta 70"/>
                    <p:cNvCxnSpPr/>
                    <p:nvPr/>
                  </p:nvCxnSpPr>
                  <p:spPr>
                    <a:xfrm>
                      <a:off x="5721178" y="2971800"/>
                      <a:ext cx="381000" cy="0"/>
                    </a:xfrm>
                    <a:prstGeom prst="line">
                      <a:avLst/>
                    </a:prstGeom>
                    <a:noFill/>
                    <a:ln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cxnSp>
                  <p:nvCxnSpPr>
                    <p:cNvPr id="29" name="Conexão recta 71"/>
                    <p:cNvCxnSpPr/>
                    <p:nvPr/>
                  </p:nvCxnSpPr>
                  <p:spPr>
                    <a:xfrm>
                      <a:off x="4934466" y="2971800"/>
                      <a:ext cx="381000" cy="0"/>
                    </a:xfrm>
                    <a:prstGeom prst="line">
                      <a:avLst/>
                    </a:prstGeom>
                    <a:noFill/>
                    <a:ln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  <p:sp>
                  <p:nvSpPr>
                    <p:cNvPr id="30" name="Rectângulo 72"/>
                    <p:cNvSpPr/>
                    <p:nvPr/>
                  </p:nvSpPr>
                  <p:spPr>
                    <a:xfrm>
                      <a:off x="5165122" y="2819400"/>
                      <a:ext cx="762001" cy="304800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/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0" name="CaixaDeTexto 62"/>
              <p:cNvSpPr txBox="1"/>
              <p:nvPr/>
            </p:nvSpPr>
            <p:spPr>
              <a:xfrm>
                <a:off x="4688775" y="1378525"/>
                <a:ext cx="3842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200" b="1" i="0" u="none" strike="noStrike" kern="0" normalizeH="0" baseline="0" noProof="0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63000"/>
                            <a:sat val="105000"/>
                          </a:schemeClr>
                        </a:gs>
                        <a:gs pos="90000">
                          <a:schemeClr val="accent1">
                            <a:shade val="50000"/>
                            <a:satMod val="100000"/>
                          </a:schemeClr>
                        </a:gs>
                      </a:gsLst>
                      <a:lin ang="5400000"/>
                    </a:gra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uLnTx/>
                    <a:uFillTx/>
                  </a:rPr>
                  <a:t>C</a:t>
                </a:r>
              </a:p>
            </p:txBody>
          </p:sp>
          <p:sp>
            <p:nvSpPr>
              <p:cNvPr id="21" name="CaixaDeTexto 63"/>
              <p:cNvSpPr txBox="1"/>
              <p:nvPr/>
            </p:nvSpPr>
            <p:spPr>
              <a:xfrm>
                <a:off x="4836225" y="2878775"/>
                <a:ext cx="3922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200" b="1" i="0" u="none" strike="noStrike" kern="0" normalizeH="0" baseline="0" noProof="0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63000"/>
                            <a:sat val="105000"/>
                          </a:schemeClr>
                        </a:gs>
                        <a:gs pos="90000">
                          <a:schemeClr val="accent1">
                            <a:shade val="50000"/>
                            <a:satMod val="100000"/>
                          </a:schemeClr>
                        </a:gs>
                      </a:gsLst>
                      <a:lin ang="5400000"/>
                    </a:gra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uLnTx/>
                    <a:uFillTx/>
                  </a:rPr>
                  <a:t>R</a:t>
                </a:r>
              </a:p>
            </p:txBody>
          </p:sp>
        </p:grpSp>
      </p:grpSp>
      <p:sp>
        <p:nvSpPr>
          <p:cNvPr id="34" name="Seta para a direita 76"/>
          <p:cNvSpPr/>
          <p:nvPr/>
        </p:nvSpPr>
        <p:spPr>
          <a:xfrm rot="19694900">
            <a:off x="2322808" y="4919335"/>
            <a:ext cx="626356" cy="528450"/>
          </a:xfrm>
          <a:prstGeom prst="rightArrow">
            <a:avLst/>
          </a:prstGeom>
          <a:solidFill>
            <a:srgbClr val="B4DCFA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Seta para a direita 36"/>
          <p:cNvSpPr/>
          <p:nvPr/>
        </p:nvSpPr>
        <p:spPr>
          <a:xfrm rot="2293402">
            <a:off x="4758180" y="5083879"/>
            <a:ext cx="1094648" cy="528450"/>
          </a:xfrm>
          <a:prstGeom prst="rightArrow">
            <a:avLst/>
          </a:prstGeom>
          <a:solidFill>
            <a:srgbClr val="B4DCFA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667290" y="111731"/>
            <a:ext cx="3381947" cy="2675293"/>
            <a:chOff x="5667290" y="132553"/>
            <a:chExt cx="3381947" cy="2675293"/>
          </a:xfrm>
        </p:grpSpPr>
        <p:grpSp>
          <p:nvGrpSpPr>
            <p:cNvPr id="67" name="Group 66"/>
            <p:cNvGrpSpPr/>
            <p:nvPr/>
          </p:nvGrpSpPr>
          <p:grpSpPr>
            <a:xfrm>
              <a:off x="5667290" y="132553"/>
              <a:ext cx="3237618" cy="2675293"/>
              <a:chOff x="5698602" y="499475"/>
              <a:chExt cx="3237618" cy="2675293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6471263" y="1426255"/>
                <a:ext cx="1541626" cy="1748513"/>
              </a:xfrm>
              <a:custGeom>
                <a:avLst/>
                <a:gdLst>
                  <a:gd name="connsiteX0" fmla="*/ 0 w 1197165"/>
                  <a:gd name="connsiteY0" fmla="*/ 0 h 1426256"/>
                  <a:gd name="connsiteX1" fmla="*/ 10410 w 1197165"/>
                  <a:gd name="connsiteY1" fmla="*/ 1426256 h 1426256"/>
                  <a:gd name="connsiteX2" fmla="*/ 1197165 w 1197165"/>
                  <a:gd name="connsiteY2" fmla="*/ 1426256 h 1426256"/>
                  <a:gd name="connsiteX3" fmla="*/ 1186755 w 1197165"/>
                  <a:gd name="connsiteY3" fmla="*/ 10411 h 1426256"/>
                  <a:gd name="connsiteX4" fmla="*/ 1186755 w 1197165"/>
                  <a:gd name="connsiteY4" fmla="*/ 10411 h 142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165" h="1426256">
                    <a:moveTo>
                      <a:pt x="0" y="0"/>
                    </a:moveTo>
                    <a:lnTo>
                      <a:pt x="10410" y="1426256"/>
                    </a:lnTo>
                    <a:lnTo>
                      <a:pt x="1197165" y="1426256"/>
                    </a:lnTo>
                    <a:lnTo>
                      <a:pt x="1186755" y="10411"/>
                    </a:lnTo>
                    <a:lnTo>
                      <a:pt x="1186755" y="10411"/>
                    </a:lnTo>
                  </a:path>
                </a:pathLst>
              </a:custGeom>
              <a:ln w="76200" cmpd="sng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6763755" y="770152"/>
                <a:ext cx="1548197" cy="2123767"/>
                <a:chOff x="6464692" y="343551"/>
                <a:chExt cx="1548197" cy="2123767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6464692" y="343551"/>
                  <a:ext cx="988963" cy="21237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7414762" y="510123"/>
                  <a:ext cx="598127" cy="18739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6264069" y="901731"/>
                <a:ext cx="1255871" cy="1763156"/>
                <a:chOff x="5965006" y="475130"/>
                <a:chExt cx="1255871" cy="176315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 flipH="1">
                  <a:off x="6698961" y="475130"/>
                  <a:ext cx="521916" cy="1763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flipH="1">
                  <a:off x="5965006" y="613418"/>
                  <a:ext cx="754480" cy="1555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7258237" y="499475"/>
                <a:ext cx="10410" cy="18114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7154136" y="2217229"/>
                <a:ext cx="218612" cy="20821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6485512" y="1863502"/>
                <a:ext cx="1519880" cy="62514"/>
              </a:xfrm>
              <a:custGeom>
                <a:avLst/>
                <a:gdLst>
                  <a:gd name="connsiteX0" fmla="*/ 0 w 1519880"/>
                  <a:gd name="connsiteY0" fmla="*/ 41643 h 62514"/>
                  <a:gd name="connsiteX1" fmla="*/ 197793 w 1519880"/>
                  <a:gd name="connsiteY1" fmla="*/ 0 h 62514"/>
                  <a:gd name="connsiteX2" fmla="*/ 447636 w 1519880"/>
                  <a:gd name="connsiteY2" fmla="*/ 41643 h 62514"/>
                  <a:gd name="connsiteX3" fmla="*/ 666249 w 1519880"/>
                  <a:gd name="connsiteY3" fmla="*/ 31232 h 62514"/>
                  <a:gd name="connsiteX4" fmla="*/ 895272 w 1519880"/>
                  <a:gd name="connsiteY4" fmla="*/ 10411 h 62514"/>
                  <a:gd name="connsiteX5" fmla="*/ 1051424 w 1519880"/>
                  <a:gd name="connsiteY5" fmla="*/ 62464 h 62514"/>
                  <a:gd name="connsiteX6" fmla="*/ 1311677 w 1519880"/>
                  <a:gd name="connsiteY6" fmla="*/ 20821 h 62514"/>
                  <a:gd name="connsiteX7" fmla="*/ 1519880 w 1519880"/>
                  <a:gd name="connsiteY7" fmla="*/ 62464 h 62514"/>
                  <a:gd name="connsiteX8" fmla="*/ 1519880 w 1519880"/>
                  <a:gd name="connsiteY8" fmla="*/ 62464 h 62514"/>
                  <a:gd name="connsiteX9" fmla="*/ 1519880 w 1519880"/>
                  <a:gd name="connsiteY9" fmla="*/ 62464 h 6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9880" h="62514">
                    <a:moveTo>
                      <a:pt x="0" y="41643"/>
                    </a:moveTo>
                    <a:cubicBezTo>
                      <a:pt x="61593" y="20821"/>
                      <a:pt x="123187" y="0"/>
                      <a:pt x="197793" y="0"/>
                    </a:cubicBezTo>
                    <a:cubicBezTo>
                      <a:pt x="272399" y="0"/>
                      <a:pt x="369560" y="36438"/>
                      <a:pt x="447636" y="41643"/>
                    </a:cubicBezTo>
                    <a:cubicBezTo>
                      <a:pt x="525712" y="46848"/>
                      <a:pt x="591643" y="36437"/>
                      <a:pt x="666249" y="31232"/>
                    </a:cubicBezTo>
                    <a:cubicBezTo>
                      <a:pt x="740855" y="26027"/>
                      <a:pt x="831076" y="5206"/>
                      <a:pt x="895272" y="10411"/>
                    </a:cubicBezTo>
                    <a:cubicBezTo>
                      <a:pt x="959468" y="15616"/>
                      <a:pt x="982023" y="60729"/>
                      <a:pt x="1051424" y="62464"/>
                    </a:cubicBezTo>
                    <a:cubicBezTo>
                      <a:pt x="1120825" y="64199"/>
                      <a:pt x="1233601" y="20821"/>
                      <a:pt x="1311677" y="20821"/>
                    </a:cubicBezTo>
                    <a:cubicBezTo>
                      <a:pt x="1389753" y="20821"/>
                      <a:pt x="1519880" y="62464"/>
                      <a:pt x="1519880" y="62464"/>
                    </a:cubicBezTo>
                    <a:lnTo>
                      <a:pt x="1519880" y="62464"/>
                    </a:lnTo>
                    <a:lnTo>
                      <a:pt x="1519880" y="62464"/>
                    </a:ln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CaixaDeTexto 3"/>
              <p:cNvSpPr txBox="1">
                <a:spLocks noChangeArrowheads="1"/>
              </p:cNvSpPr>
              <p:nvPr/>
            </p:nvSpPr>
            <p:spPr bwMode="auto">
              <a:xfrm>
                <a:off x="5878230" y="2662383"/>
                <a:ext cx="44071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N</a:t>
                </a:r>
                <a:r>
                  <a:rPr lang="en-US" sz="2000" i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2</a:t>
                </a:r>
                <a:endParaRPr lang="en-US" sz="2000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V="1">
                <a:off x="6264069" y="2415024"/>
                <a:ext cx="388006" cy="3333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ixaDeTexto 3"/>
              <p:cNvSpPr txBox="1">
                <a:spLocks noChangeArrowheads="1"/>
              </p:cNvSpPr>
              <p:nvPr/>
            </p:nvSpPr>
            <p:spPr bwMode="auto">
              <a:xfrm>
                <a:off x="5698602" y="722604"/>
                <a:ext cx="56546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He</a:t>
                </a:r>
                <a:endParaRPr lang="en-US" sz="2000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5974407" y="1124115"/>
                <a:ext cx="47886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8072519" y="1040019"/>
                <a:ext cx="47886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CaixaDeTexto 3"/>
              <p:cNvSpPr txBox="1">
                <a:spLocks noChangeArrowheads="1"/>
              </p:cNvSpPr>
              <p:nvPr/>
            </p:nvSpPr>
            <p:spPr bwMode="auto">
              <a:xfrm>
                <a:off x="7813339" y="518449"/>
                <a:ext cx="112288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vacuum</a:t>
                </a:r>
                <a:endParaRPr lang="en-US" sz="20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8" name="CaixaDeTexto 3"/>
            <p:cNvSpPr txBox="1">
              <a:spLocks noChangeArrowheads="1"/>
            </p:cNvSpPr>
            <p:nvPr/>
          </p:nvSpPr>
          <p:spPr bwMode="auto">
            <a:xfrm>
              <a:off x="8045960" y="2262461"/>
              <a:ext cx="10032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sample</a:t>
              </a:r>
              <a:endParaRPr lang="en-U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 flipV="1">
              <a:off x="7383076" y="2016869"/>
              <a:ext cx="1096484" cy="3646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302100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35563"/>
            <a:ext cx="7713826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en-US" sz="4000" dirty="0"/>
              <a:t>Impedance spectroscopy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3FB7431B-5D46-1B45-9690-CEF8E0989369}" type="datetime1">
              <a:rPr lang="pt-PT"/>
              <a:pPr>
                <a:defRPr/>
              </a:pPr>
              <a:t>11/04/30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European Geosciences Union 08 April 2011 Earthquake Hazards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D47F2D0-868A-5845-BC92-1D010D5D4EF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" name="CaixaDeTexto 11"/>
          <p:cNvSpPr txBox="1"/>
          <p:nvPr/>
        </p:nvSpPr>
        <p:spPr bwMode="auto">
          <a:xfrm>
            <a:off x="72000" y="6264000"/>
            <a:ext cx="656057" cy="5318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YC</a:t>
            </a:r>
            <a:endParaRPr lang="pt-PT" sz="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81912" y="579093"/>
            <a:ext cx="7673161" cy="6159639"/>
            <a:chOff x="1050682" y="610326"/>
            <a:chExt cx="7673161" cy="6159639"/>
          </a:xfrm>
        </p:grpSpPr>
        <p:grpSp>
          <p:nvGrpSpPr>
            <p:cNvPr id="2" name="Group 1"/>
            <p:cNvGrpSpPr/>
            <p:nvPr/>
          </p:nvGrpSpPr>
          <p:grpSpPr>
            <a:xfrm>
              <a:off x="1050682" y="766134"/>
              <a:ext cx="7673161" cy="6003831"/>
              <a:chOff x="748680" y="568325"/>
              <a:chExt cx="7673161" cy="6003831"/>
            </a:xfrm>
          </p:grpSpPr>
          <p:pic>
            <p:nvPicPr>
              <p:cNvPr id="37889" name="Picture 1" descr="ReKYC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680" y="568325"/>
                <a:ext cx="3786694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0" name="Picture 2" descr="ImKY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2429" y="568325"/>
                <a:ext cx="3769412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1" name="Picture 3" descr="ReKTYC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680" y="3692156"/>
                <a:ext cx="3766771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2" name="Picture 4" descr="ImKTYC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5070" y="3692156"/>
                <a:ext cx="3766771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Content Placeholder 5"/>
            <p:cNvSpPr txBox="1">
              <a:spLocks/>
            </p:cNvSpPr>
            <p:nvPr/>
          </p:nvSpPr>
          <p:spPr bwMode="auto">
            <a:xfrm>
              <a:off x="1052107" y="610326"/>
              <a:ext cx="7670310" cy="596714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defRPr/>
              </a:pP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Impedance spectra at different temperatures: a) Real part of the dielectric constant; b) Imaginary part of the dielectric constant.</a:t>
              </a:r>
              <a:endParaRPr lang="en-GB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5" name="Content Placeholder 5"/>
            <p:cNvSpPr txBox="1">
              <a:spLocks/>
            </p:cNvSpPr>
            <p:nvPr/>
          </p:nvSpPr>
          <p:spPr bwMode="auto">
            <a:xfrm>
              <a:off x="1052107" y="3763984"/>
              <a:ext cx="7670310" cy="278372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defRPr/>
              </a:pP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Real and Imaginary part of 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charset="2"/>
                  <a:cs typeface="Symbol" charset="2"/>
                </a:rPr>
                <a:t>e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as a function of temperature: a) </a:t>
              </a:r>
              <a:r>
                <a:rPr lang="en-GB" sz="1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= 100 Hz; b) </a:t>
              </a:r>
              <a:r>
                <a:rPr lang="en-GB" sz="1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= 1027 Hz; c) </a:t>
              </a:r>
              <a:r>
                <a:rPr lang="en-GB" sz="1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</a:t>
              </a:r>
              <a:r>
                <a:rPr lang="en-GB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= 10 520 Hz; d) comparison.</a:t>
              </a:r>
              <a:endParaRPr lang="en-GB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2407</TotalTime>
  <Words>976</Words>
  <Application>Microsoft Macintosh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Slipstream</vt:lpstr>
      <vt:lpstr>Equação</vt:lpstr>
      <vt:lpstr>Equation</vt:lpstr>
      <vt:lpstr>Electric transport in different granitic rocks</vt:lpstr>
      <vt:lpstr>Outline</vt:lpstr>
      <vt:lpstr>Our project</vt:lpstr>
      <vt:lpstr>Our project</vt:lpstr>
      <vt:lpstr>Samples</vt:lpstr>
      <vt:lpstr>Samples</vt:lpstr>
      <vt:lpstr>Samples preparation</vt:lpstr>
      <vt:lpstr>Measurements</vt:lpstr>
      <vt:lpstr>Impedance spectroscopy</vt:lpstr>
      <vt:lpstr>Impedance spectroscopy</vt:lpstr>
      <vt:lpstr>Impedance spectroscopy</vt:lpstr>
      <vt:lpstr>I-V characteristics</vt:lpstr>
      <vt:lpstr>Conclusions and future work</vt:lpstr>
      <vt:lpstr>Acknowledgments </vt:lpstr>
      <vt:lpstr>Thank you for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Seismo-Electromagnetic Phenomena </dc:title>
  <dc:creator>H. G. Silva</dc:creator>
  <cp:lastModifiedBy>H. G. Silva</cp:lastModifiedBy>
  <cp:revision>114</cp:revision>
  <dcterms:created xsi:type="dcterms:W3CDTF">2011-01-20T14:05:50Z</dcterms:created>
  <dcterms:modified xsi:type="dcterms:W3CDTF">2011-04-30T16:08:18Z</dcterms:modified>
</cp:coreProperties>
</file>