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803763" cy="30275213"/>
  <p:notesSz cx="9144000" cy="6858000"/>
  <p:defaultTextStyle>
    <a:defPPr>
      <a:defRPr lang="en-US"/>
    </a:defPPr>
    <a:lvl1pPr marL="0" algn="l" defTabSz="4082749" rtl="0" eaLnBrk="1" latinLnBrk="0" hangingPunct="1">
      <a:defRPr sz="8000" kern="1200">
        <a:solidFill>
          <a:schemeClr val="tx1"/>
        </a:solidFill>
        <a:latin typeface="+mn-lt"/>
        <a:ea typeface="+mn-ea"/>
        <a:cs typeface="+mn-cs"/>
      </a:defRPr>
    </a:lvl1pPr>
    <a:lvl2pPr marL="2041374" algn="l" defTabSz="4082749" rtl="0" eaLnBrk="1" latinLnBrk="0" hangingPunct="1">
      <a:defRPr sz="8000" kern="1200">
        <a:solidFill>
          <a:schemeClr val="tx1"/>
        </a:solidFill>
        <a:latin typeface="+mn-lt"/>
        <a:ea typeface="+mn-ea"/>
        <a:cs typeface="+mn-cs"/>
      </a:defRPr>
    </a:lvl2pPr>
    <a:lvl3pPr marL="4082749" algn="l" defTabSz="4082749" rtl="0" eaLnBrk="1" latinLnBrk="0" hangingPunct="1">
      <a:defRPr sz="8000" kern="1200">
        <a:solidFill>
          <a:schemeClr val="tx1"/>
        </a:solidFill>
        <a:latin typeface="+mn-lt"/>
        <a:ea typeface="+mn-ea"/>
        <a:cs typeface="+mn-cs"/>
      </a:defRPr>
    </a:lvl3pPr>
    <a:lvl4pPr marL="6124122" algn="l" defTabSz="4082749" rtl="0" eaLnBrk="1" latinLnBrk="0" hangingPunct="1">
      <a:defRPr sz="8000" kern="1200">
        <a:solidFill>
          <a:schemeClr val="tx1"/>
        </a:solidFill>
        <a:latin typeface="+mn-lt"/>
        <a:ea typeface="+mn-ea"/>
        <a:cs typeface="+mn-cs"/>
      </a:defRPr>
    </a:lvl4pPr>
    <a:lvl5pPr marL="8165496" algn="l" defTabSz="4082749" rtl="0" eaLnBrk="1" latinLnBrk="0" hangingPunct="1">
      <a:defRPr sz="8000" kern="1200">
        <a:solidFill>
          <a:schemeClr val="tx1"/>
        </a:solidFill>
        <a:latin typeface="+mn-lt"/>
        <a:ea typeface="+mn-ea"/>
        <a:cs typeface="+mn-cs"/>
      </a:defRPr>
    </a:lvl5pPr>
    <a:lvl6pPr marL="10206871" algn="l" defTabSz="4082749" rtl="0" eaLnBrk="1" latinLnBrk="0" hangingPunct="1">
      <a:defRPr sz="8000" kern="1200">
        <a:solidFill>
          <a:schemeClr val="tx1"/>
        </a:solidFill>
        <a:latin typeface="+mn-lt"/>
        <a:ea typeface="+mn-ea"/>
        <a:cs typeface="+mn-cs"/>
      </a:defRPr>
    </a:lvl6pPr>
    <a:lvl7pPr marL="12248245" algn="l" defTabSz="4082749" rtl="0" eaLnBrk="1" latinLnBrk="0" hangingPunct="1">
      <a:defRPr sz="8000" kern="1200">
        <a:solidFill>
          <a:schemeClr val="tx1"/>
        </a:solidFill>
        <a:latin typeface="+mn-lt"/>
        <a:ea typeface="+mn-ea"/>
        <a:cs typeface="+mn-cs"/>
      </a:defRPr>
    </a:lvl7pPr>
    <a:lvl8pPr marL="14289619" algn="l" defTabSz="4082749" rtl="0" eaLnBrk="1" latinLnBrk="0" hangingPunct="1">
      <a:defRPr sz="8000" kern="1200">
        <a:solidFill>
          <a:schemeClr val="tx1"/>
        </a:solidFill>
        <a:latin typeface="+mn-lt"/>
        <a:ea typeface="+mn-ea"/>
        <a:cs typeface="+mn-cs"/>
      </a:defRPr>
    </a:lvl8pPr>
    <a:lvl9pPr marL="16330993" algn="l" defTabSz="4082749" rtl="0" eaLnBrk="1" latinLnBrk="0" hangingPunct="1">
      <a:defRPr sz="8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CCFF"/>
    <a:srgbClr val="09D180"/>
    <a:srgbClr val="006699"/>
    <a:srgbClr val="0099FF"/>
    <a:srgbClr val="0000FF"/>
    <a:srgbClr val="D98300"/>
    <a:srgbClr val="800000"/>
    <a:srgbClr val="D8AF02"/>
    <a:srgbClr val="36518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3728" autoAdjust="0"/>
  </p:normalViewPr>
  <p:slideViewPr>
    <p:cSldViewPr>
      <p:cViewPr>
        <p:scale>
          <a:sx n="33" d="100"/>
          <a:sy n="33" d="100"/>
        </p:scale>
        <p:origin x="-78" y="-78"/>
      </p:cViewPr>
      <p:guideLst>
        <p:guide orient="horz" pos="9536"/>
        <p:guide pos="13482"/>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tgab1.FSG\Bureau\EG_Univ_2\evaluation_CP_exp_4\CRPS\comparaison_mean_meandes_det_CRPS_qual50_ensglb_P_et_F_type2-1_1_simplifi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etgab1.FSG\Bureau\EG_Univ_2\evaluation_CP_exp_4\qual06_ensglb_P_et_F_type2-1_1_simplifi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Travail_Univ_trie\Projet_recherche\Th&#232;se\Travail_perso\Objectif%20A-%20Downscaling\evaluation_CP_exp_4\Scores_ROC\comparaison_scoreROC_qual50_ensglb_P_et_F_type2-1_1_simplifi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etgab1.FSG\Bureau\EG_Univ_3\evaluation_CP_exp_4\qual_fscale\qual_fscale_ensglb_P_et_F_ROCS_type2-1_1.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etgab1.FSG\Bureau\EG_Univ_3\evaluation_CP_exp_4\qual_fscale\qual_fscale_ensglb_P_et_F_CRPS_type2-1_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4.0074018144992153E-2"/>
          <c:y val="2.8744387534082511E-2"/>
          <c:w val="0.82801788132647802"/>
          <c:h val="0.87001931554672174"/>
        </c:manualLayout>
      </c:layout>
      <c:scatterChart>
        <c:scatterStyle val="lineMarker"/>
        <c:ser>
          <c:idx val="0"/>
          <c:order val="0"/>
          <c:tx>
            <c:v>bilineaire</c:v>
          </c:tx>
          <c:spPr>
            <a:ln w="28575">
              <a:noFill/>
            </a:ln>
          </c:spPr>
          <c:marker>
            <c:symbol val="square"/>
            <c:size val="20"/>
            <c:spPr>
              <a:noFill/>
              <a:ln w="25400">
                <a:solidFill>
                  <a:schemeClr val="tx1"/>
                </a:solidFill>
              </a:ln>
            </c:spPr>
          </c:marker>
          <c:xVal>
            <c:strRef>
              <c:f>(Feuil1!$C$21;Feuil1!$D$21;Feuil1!$E$21;Feuil1!$F$21)</c:f>
              <c:strCache>
                <c:ptCount val="4"/>
                <c:pt idx="0">
                  <c:v>m_mem_des_avec_det</c:v>
                </c:pt>
                <c:pt idx="1">
                  <c:v>CRPS</c:v>
                </c:pt>
                <c:pt idx="2">
                  <c:v>CRPS rep conf ensembles</c:v>
                </c:pt>
                <c:pt idx="3">
                  <c:v>MAE moy rep conf</c:v>
                </c:pt>
              </c:strCache>
            </c:strRef>
          </c:xVal>
          <c:yVal>
            <c:numRef>
              <c:f>Feuil1!$C$3:$D$3</c:f>
              <c:numCache>
                <c:formatCode>General</c:formatCode>
                <c:ptCount val="2"/>
                <c:pt idx="0" formatCode="0.00">
                  <c:v>1.0133999999999947</c:v>
                </c:pt>
                <c:pt idx="1">
                  <c:v>0.79666999999999999</c:v>
                </c:pt>
              </c:numCache>
            </c:numRef>
          </c:yVal>
        </c:ser>
        <c:ser>
          <c:idx val="1"/>
          <c:order val="1"/>
          <c:tx>
            <c:strRef>
              <c:f>Feuil1!$A$4</c:f>
              <c:strCache>
                <c:ptCount val="1"/>
                <c:pt idx="0">
                  <c:v>zero_fluctuation</c:v>
                </c:pt>
              </c:strCache>
            </c:strRef>
          </c:tx>
          <c:spPr>
            <a:ln w="28575">
              <a:noFill/>
            </a:ln>
          </c:spPr>
          <c:marker>
            <c:symbol val="circle"/>
            <c:size val="20"/>
            <c:spPr>
              <a:noFill/>
              <a:ln w="25400">
                <a:solidFill>
                  <a:schemeClr val="tx1"/>
                </a:solidFill>
              </a:ln>
            </c:spPr>
          </c:marker>
          <c:xVal>
            <c:strRef>
              <c:f>Feuil1!$C$21:$F$21</c:f>
              <c:strCache>
                <c:ptCount val="4"/>
                <c:pt idx="0">
                  <c:v>m_mem_des_avec_det</c:v>
                </c:pt>
                <c:pt idx="1">
                  <c:v>CRPS</c:v>
                </c:pt>
                <c:pt idx="2">
                  <c:v>CRPS rep conf ensembles</c:v>
                </c:pt>
                <c:pt idx="3">
                  <c:v>MAE moy rep conf</c:v>
                </c:pt>
              </c:strCache>
            </c:strRef>
          </c:xVal>
          <c:yVal>
            <c:numRef>
              <c:f>Feuil1!$C$4:$D$4</c:f>
              <c:numCache>
                <c:formatCode>General</c:formatCode>
                <c:ptCount val="2"/>
                <c:pt idx="0" formatCode="0.00">
                  <c:v>1.027099999999995</c:v>
                </c:pt>
                <c:pt idx="1">
                  <c:v>0.78576000000000001</c:v>
                </c:pt>
              </c:numCache>
            </c:numRef>
          </c:yVal>
        </c:ser>
        <c:ser>
          <c:idx val="2"/>
          <c:order val="2"/>
          <c:tx>
            <c:v>H et sig fixes, rep1</c:v>
          </c:tx>
          <c:spPr>
            <a:ln w="28575">
              <a:noFill/>
            </a:ln>
          </c:spPr>
          <c:marker>
            <c:symbol val="dash"/>
            <c:size val="14"/>
            <c:spPr>
              <a:solidFill>
                <a:srgbClr val="FF0000"/>
              </a:solidFill>
              <a:ln w="12700">
                <a:solidFill>
                  <a:srgbClr val="FF0000"/>
                </a:solidFill>
              </a:ln>
            </c:spPr>
          </c:marker>
          <c:xVal>
            <c:strRef>
              <c:f>Feuil1!$C$21:$F$21</c:f>
              <c:strCache>
                <c:ptCount val="4"/>
                <c:pt idx="0">
                  <c:v>m_mem_des_avec_det</c:v>
                </c:pt>
                <c:pt idx="1">
                  <c:v>CRPS</c:v>
                </c:pt>
                <c:pt idx="2">
                  <c:v>CRPS rep conf ensembles</c:v>
                </c:pt>
                <c:pt idx="3">
                  <c:v>MAE moy rep conf</c:v>
                </c:pt>
              </c:strCache>
            </c:strRef>
          </c:xVal>
          <c:yVal>
            <c:numRef>
              <c:f>Feuil1!$C$5:$D$5</c:f>
              <c:numCache>
                <c:formatCode>General</c:formatCode>
                <c:ptCount val="2"/>
                <c:pt idx="0" formatCode="0.00">
                  <c:v>1.0013999999999947</c:v>
                </c:pt>
                <c:pt idx="1">
                  <c:v>0.72646999999999951</c:v>
                </c:pt>
              </c:numCache>
            </c:numRef>
          </c:yVal>
        </c:ser>
        <c:ser>
          <c:idx val="3"/>
          <c:order val="3"/>
          <c:tx>
            <c:v>H et sig fixes, rep2</c:v>
          </c:tx>
          <c:spPr>
            <a:ln w="28575">
              <a:noFill/>
            </a:ln>
          </c:spPr>
          <c:marker>
            <c:symbol val="dash"/>
            <c:size val="14"/>
            <c:spPr>
              <a:solidFill>
                <a:srgbClr val="FF0000"/>
              </a:solidFill>
              <a:ln w="12700">
                <a:solidFill>
                  <a:srgbClr val="FF0000"/>
                </a:solidFill>
              </a:ln>
            </c:spPr>
          </c:marker>
          <c:xVal>
            <c:strRef>
              <c:f>Feuil1!$C$21:$F$21</c:f>
              <c:strCache>
                <c:ptCount val="4"/>
                <c:pt idx="0">
                  <c:v>m_mem_des_avec_det</c:v>
                </c:pt>
                <c:pt idx="1">
                  <c:v>CRPS</c:v>
                </c:pt>
                <c:pt idx="2">
                  <c:v>CRPS rep conf ensembles</c:v>
                </c:pt>
                <c:pt idx="3">
                  <c:v>MAE moy rep conf</c:v>
                </c:pt>
              </c:strCache>
            </c:strRef>
          </c:xVal>
          <c:yVal>
            <c:numRef>
              <c:f>Feuil1!$C$6:$D$6</c:f>
              <c:numCache>
                <c:formatCode>General</c:formatCode>
                <c:ptCount val="2"/>
                <c:pt idx="0" formatCode="0.00">
                  <c:v>1.0153999999999948</c:v>
                </c:pt>
                <c:pt idx="1">
                  <c:v>0.74248000000000003</c:v>
                </c:pt>
              </c:numCache>
            </c:numRef>
          </c:yVal>
        </c:ser>
        <c:ser>
          <c:idx val="4"/>
          <c:order val="4"/>
          <c:tx>
            <c:v>H et sig fixes, rep3</c:v>
          </c:tx>
          <c:spPr>
            <a:ln w="28575">
              <a:noFill/>
            </a:ln>
          </c:spPr>
          <c:marker>
            <c:symbol val="dash"/>
            <c:size val="14"/>
            <c:spPr>
              <a:solidFill>
                <a:srgbClr val="FF0000"/>
              </a:solidFill>
              <a:ln w="12700">
                <a:solidFill>
                  <a:srgbClr val="FF0000"/>
                </a:solidFill>
              </a:ln>
            </c:spPr>
          </c:marker>
          <c:xVal>
            <c:strRef>
              <c:f>Feuil1!$C$21:$F$21</c:f>
              <c:strCache>
                <c:ptCount val="4"/>
                <c:pt idx="0">
                  <c:v>m_mem_des_avec_det</c:v>
                </c:pt>
                <c:pt idx="1">
                  <c:v>CRPS</c:v>
                </c:pt>
                <c:pt idx="2">
                  <c:v>CRPS rep conf ensembles</c:v>
                </c:pt>
                <c:pt idx="3">
                  <c:v>MAE moy rep conf</c:v>
                </c:pt>
              </c:strCache>
            </c:strRef>
          </c:xVal>
          <c:yVal>
            <c:numRef>
              <c:f>Feuil1!$C$7:$D$7</c:f>
              <c:numCache>
                <c:formatCode>General</c:formatCode>
                <c:ptCount val="2"/>
                <c:pt idx="0" formatCode="0.00">
                  <c:v>1.006799999999995</c:v>
                </c:pt>
                <c:pt idx="1">
                  <c:v>0.73038000000000003</c:v>
                </c:pt>
              </c:numCache>
            </c:numRef>
          </c:yVal>
        </c:ser>
        <c:ser>
          <c:idx val="5"/>
          <c:order val="5"/>
          <c:tx>
            <c:v>H et sig fixes, rep4</c:v>
          </c:tx>
          <c:spPr>
            <a:ln w="28575">
              <a:noFill/>
            </a:ln>
          </c:spPr>
          <c:marker>
            <c:symbol val="dash"/>
            <c:size val="14"/>
            <c:spPr>
              <a:solidFill>
                <a:srgbClr val="FF0000"/>
              </a:solidFill>
              <a:ln w="12700">
                <a:solidFill>
                  <a:srgbClr val="FF0000"/>
                </a:solidFill>
              </a:ln>
            </c:spPr>
          </c:marker>
          <c:xVal>
            <c:strRef>
              <c:f>Feuil1!$C$21:$F$21</c:f>
              <c:strCache>
                <c:ptCount val="4"/>
                <c:pt idx="0">
                  <c:v>m_mem_des_avec_det</c:v>
                </c:pt>
                <c:pt idx="1">
                  <c:v>CRPS</c:v>
                </c:pt>
                <c:pt idx="2">
                  <c:v>CRPS rep conf ensembles</c:v>
                </c:pt>
                <c:pt idx="3">
                  <c:v>MAE moy rep conf</c:v>
                </c:pt>
              </c:strCache>
            </c:strRef>
          </c:xVal>
          <c:yVal>
            <c:numRef>
              <c:f>Feuil1!$C$8:$D$8</c:f>
              <c:numCache>
                <c:formatCode>General</c:formatCode>
                <c:ptCount val="2"/>
                <c:pt idx="0" formatCode="0.00">
                  <c:v>1.0053999999999947</c:v>
                </c:pt>
                <c:pt idx="1">
                  <c:v>0.72578000000000065</c:v>
                </c:pt>
              </c:numCache>
            </c:numRef>
          </c:yVal>
        </c:ser>
        <c:ser>
          <c:idx val="6"/>
          <c:order val="6"/>
          <c:tx>
            <c:v>H et sig fixes, rep5</c:v>
          </c:tx>
          <c:spPr>
            <a:ln w="28575">
              <a:noFill/>
            </a:ln>
          </c:spPr>
          <c:marker>
            <c:symbol val="dash"/>
            <c:size val="14"/>
            <c:spPr>
              <a:solidFill>
                <a:srgbClr val="FF0000"/>
              </a:solidFill>
              <a:ln w="12700">
                <a:solidFill>
                  <a:srgbClr val="FF0000"/>
                </a:solidFill>
              </a:ln>
            </c:spPr>
          </c:marker>
          <c:xVal>
            <c:strRef>
              <c:f>Feuil1!$C$21:$F$21</c:f>
              <c:strCache>
                <c:ptCount val="4"/>
                <c:pt idx="0">
                  <c:v>m_mem_des_avec_det</c:v>
                </c:pt>
                <c:pt idx="1">
                  <c:v>CRPS</c:v>
                </c:pt>
                <c:pt idx="2">
                  <c:v>CRPS rep conf ensembles</c:v>
                </c:pt>
                <c:pt idx="3">
                  <c:v>MAE moy rep conf</c:v>
                </c:pt>
              </c:strCache>
            </c:strRef>
          </c:xVal>
          <c:yVal>
            <c:numRef>
              <c:f>Feuil1!$C$9:$D$9</c:f>
              <c:numCache>
                <c:formatCode>General</c:formatCode>
                <c:ptCount val="2"/>
                <c:pt idx="0" formatCode="0.00">
                  <c:v>1.0073999999999947</c:v>
                </c:pt>
                <c:pt idx="1">
                  <c:v>0.74490000000000245</c:v>
                </c:pt>
              </c:numCache>
            </c:numRef>
          </c:yVal>
        </c:ser>
        <c:ser>
          <c:idx val="7"/>
          <c:order val="7"/>
          <c:tx>
            <c:strRef>
              <c:f>Feuil1!$A$10</c:f>
              <c:strCache>
                <c:ptCount val="1"/>
                <c:pt idx="0">
                  <c:v>Std predefini, rep1</c:v>
                </c:pt>
              </c:strCache>
            </c:strRef>
          </c:tx>
          <c:spPr>
            <a:ln w="28575">
              <a:noFill/>
            </a:ln>
          </c:spPr>
          <c:marker>
            <c:symbol val="dash"/>
            <c:size val="14"/>
            <c:spPr>
              <a:solidFill>
                <a:srgbClr val="800000"/>
              </a:solidFill>
              <a:ln w="12700">
                <a:solidFill>
                  <a:srgbClr val="800000"/>
                </a:solidFill>
              </a:ln>
            </c:spPr>
          </c:marker>
          <c:xVal>
            <c:strRef>
              <c:f>Feuil1!$C$21:$F$21</c:f>
              <c:strCache>
                <c:ptCount val="4"/>
                <c:pt idx="0">
                  <c:v>m_mem_des_avec_det</c:v>
                </c:pt>
                <c:pt idx="1">
                  <c:v>CRPS</c:v>
                </c:pt>
                <c:pt idx="2">
                  <c:v>CRPS rep conf ensembles</c:v>
                </c:pt>
                <c:pt idx="3">
                  <c:v>MAE moy rep conf</c:v>
                </c:pt>
              </c:strCache>
            </c:strRef>
          </c:xVal>
          <c:yVal>
            <c:numRef>
              <c:f>Feuil1!$C$10:$D$10</c:f>
              <c:numCache>
                <c:formatCode>0.00</c:formatCode>
                <c:ptCount val="2"/>
                <c:pt idx="0">
                  <c:v>1.0222</c:v>
                </c:pt>
                <c:pt idx="1">
                  <c:v>0.76258999999999999</c:v>
                </c:pt>
              </c:numCache>
            </c:numRef>
          </c:yVal>
        </c:ser>
        <c:ser>
          <c:idx val="8"/>
          <c:order val="8"/>
          <c:tx>
            <c:strRef>
              <c:f>Feuil1!$A$11</c:f>
              <c:strCache>
                <c:ptCount val="1"/>
                <c:pt idx="0">
                  <c:v>Std predefini, rep2</c:v>
                </c:pt>
              </c:strCache>
            </c:strRef>
          </c:tx>
          <c:spPr>
            <a:ln w="28575">
              <a:noFill/>
            </a:ln>
          </c:spPr>
          <c:marker>
            <c:symbol val="dash"/>
            <c:size val="14"/>
            <c:spPr>
              <a:solidFill>
                <a:srgbClr val="800000"/>
              </a:solidFill>
              <a:ln w="12700">
                <a:solidFill>
                  <a:srgbClr val="800000"/>
                </a:solidFill>
              </a:ln>
            </c:spPr>
          </c:marker>
          <c:xVal>
            <c:strRef>
              <c:f>Feuil1!$C$21:$F$21</c:f>
              <c:strCache>
                <c:ptCount val="4"/>
                <c:pt idx="0">
                  <c:v>m_mem_des_avec_det</c:v>
                </c:pt>
                <c:pt idx="1">
                  <c:v>CRPS</c:v>
                </c:pt>
                <c:pt idx="2">
                  <c:v>CRPS rep conf ensembles</c:v>
                </c:pt>
                <c:pt idx="3">
                  <c:v>MAE moy rep conf</c:v>
                </c:pt>
              </c:strCache>
            </c:strRef>
          </c:xVal>
          <c:yVal>
            <c:numRef>
              <c:f>Feuil1!$C$11:$D$11</c:f>
              <c:numCache>
                <c:formatCode>General</c:formatCode>
                <c:ptCount val="2"/>
                <c:pt idx="0" formatCode="0.00">
                  <c:v>1.0594999999999952</c:v>
                </c:pt>
                <c:pt idx="1">
                  <c:v>0.79842999999999997</c:v>
                </c:pt>
              </c:numCache>
            </c:numRef>
          </c:yVal>
        </c:ser>
        <c:ser>
          <c:idx val="9"/>
          <c:order val="9"/>
          <c:tx>
            <c:strRef>
              <c:f>Feuil1!$A$12</c:f>
              <c:strCache>
                <c:ptCount val="1"/>
                <c:pt idx="0">
                  <c:v>Std predefini, rep3</c:v>
                </c:pt>
              </c:strCache>
            </c:strRef>
          </c:tx>
          <c:spPr>
            <a:ln w="28575">
              <a:noFill/>
            </a:ln>
          </c:spPr>
          <c:marker>
            <c:symbol val="dash"/>
            <c:size val="14"/>
            <c:spPr>
              <a:solidFill>
                <a:srgbClr val="800000"/>
              </a:solidFill>
              <a:ln w="12700">
                <a:solidFill>
                  <a:srgbClr val="800000"/>
                </a:solidFill>
              </a:ln>
            </c:spPr>
          </c:marker>
          <c:xVal>
            <c:strRef>
              <c:f>Feuil1!$C$21:$F$21</c:f>
              <c:strCache>
                <c:ptCount val="4"/>
                <c:pt idx="0">
                  <c:v>m_mem_des_avec_det</c:v>
                </c:pt>
                <c:pt idx="1">
                  <c:v>CRPS</c:v>
                </c:pt>
                <c:pt idx="2">
                  <c:v>CRPS rep conf ensembles</c:v>
                </c:pt>
                <c:pt idx="3">
                  <c:v>MAE moy rep conf</c:v>
                </c:pt>
              </c:strCache>
            </c:strRef>
          </c:xVal>
          <c:yVal>
            <c:numRef>
              <c:f>Feuil1!$C$12:$D$12</c:f>
              <c:numCache>
                <c:formatCode>General</c:formatCode>
                <c:ptCount val="2"/>
                <c:pt idx="0" formatCode="0.00">
                  <c:v>1.0474999999999948</c:v>
                </c:pt>
                <c:pt idx="1">
                  <c:v>0.78532999999999997</c:v>
                </c:pt>
              </c:numCache>
            </c:numRef>
          </c:yVal>
        </c:ser>
        <c:ser>
          <c:idx val="10"/>
          <c:order val="10"/>
          <c:tx>
            <c:strRef>
              <c:f>Feuil1!$A$13</c:f>
              <c:strCache>
                <c:ptCount val="1"/>
                <c:pt idx="0">
                  <c:v>Std predefini, rep4</c:v>
                </c:pt>
              </c:strCache>
            </c:strRef>
          </c:tx>
          <c:spPr>
            <a:ln w="28575">
              <a:noFill/>
            </a:ln>
          </c:spPr>
          <c:marker>
            <c:symbol val="dash"/>
            <c:size val="14"/>
            <c:spPr>
              <a:solidFill>
                <a:srgbClr val="800000"/>
              </a:solidFill>
              <a:ln w="12700">
                <a:solidFill>
                  <a:srgbClr val="800000"/>
                </a:solidFill>
              </a:ln>
            </c:spPr>
          </c:marker>
          <c:xVal>
            <c:strRef>
              <c:f>Feuil1!$C$21:$F$21</c:f>
              <c:strCache>
                <c:ptCount val="4"/>
                <c:pt idx="0">
                  <c:v>m_mem_des_avec_det</c:v>
                </c:pt>
                <c:pt idx="1">
                  <c:v>CRPS</c:v>
                </c:pt>
                <c:pt idx="2">
                  <c:v>CRPS rep conf ensembles</c:v>
                </c:pt>
                <c:pt idx="3">
                  <c:v>MAE moy rep conf</c:v>
                </c:pt>
              </c:strCache>
            </c:strRef>
          </c:xVal>
          <c:yVal>
            <c:numRef>
              <c:f>Feuil1!$C$13:$D$13</c:f>
              <c:numCache>
                <c:formatCode>General</c:formatCode>
                <c:ptCount val="2"/>
                <c:pt idx="0" formatCode="0.00">
                  <c:v>1.0306999999999955</c:v>
                </c:pt>
                <c:pt idx="1">
                  <c:v>0.77371000000000145</c:v>
                </c:pt>
              </c:numCache>
            </c:numRef>
          </c:yVal>
        </c:ser>
        <c:ser>
          <c:idx val="11"/>
          <c:order val="11"/>
          <c:tx>
            <c:strRef>
              <c:f>Feuil1!$A$14</c:f>
              <c:strCache>
                <c:ptCount val="1"/>
                <c:pt idx="0">
                  <c:v>Std predefini, rep5</c:v>
                </c:pt>
              </c:strCache>
            </c:strRef>
          </c:tx>
          <c:spPr>
            <a:ln w="28575">
              <a:noFill/>
            </a:ln>
          </c:spPr>
          <c:marker>
            <c:symbol val="dash"/>
            <c:size val="14"/>
            <c:spPr>
              <a:solidFill>
                <a:srgbClr val="800000"/>
              </a:solidFill>
              <a:ln w="12700">
                <a:solidFill>
                  <a:srgbClr val="800000"/>
                </a:solidFill>
              </a:ln>
            </c:spPr>
          </c:marker>
          <c:xVal>
            <c:strRef>
              <c:f>Feuil1!$C$21:$F$21</c:f>
              <c:strCache>
                <c:ptCount val="4"/>
                <c:pt idx="0">
                  <c:v>m_mem_des_avec_det</c:v>
                </c:pt>
                <c:pt idx="1">
                  <c:v>CRPS</c:v>
                </c:pt>
                <c:pt idx="2">
                  <c:v>CRPS rep conf ensembles</c:v>
                </c:pt>
                <c:pt idx="3">
                  <c:v>MAE moy rep conf</c:v>
                </c:pt>
              </c:strCache>
            </c:strRef>
          </c:xVal>
          <c:yVal>
            <c:numRef>
              <c:f>Feuil1!$C$14:$D$14</c:f>
              <c:numCache>
                <c:formatCode>General</c:formatCode>
                <c:ptCount val="2"/>
                <c:pt idx="0" formatCode="0.00">
                  <c:v>1.0161</c:v>
                </c:pt>
                <c:pt idx="1">
                  <c:v>0.76896000000000064</c:v>
                </c:pt>
              </c:numCache>
            </c:numRef>
          </c:yVal>
        </c:ser>
        <c:ser>
          <c:idx val="12"/>
          <c:order val="12"/>
          <c:tx>
            <c:v>des avec LAM</c:v>
          </c:tx>
          <c:spPr>
            <a:ln w="28575">
              <a:noFill/>
            </a:ln>
          </c:spPr>
          <c:marker>
            <c:symbol val="dash"/>
            <c:size val="14"/>
            <c:spPr>
              <a:solidFill>
                <a:srgbClr val="00CC99"/>
              </a:solidFill>
              <a:ln w="12700">
                <a:solidFill>
                  <a:srgbClr val="00CC99"/>
                </a:solidFill>
              </a:ln>
            </c:spPr>
          </c:marker>
          <c:xVal>
            <c:strRef>
              <c:f>Feuil1!$C$21:$F$21</c:f>
              <c:strCache>
                <c:ptCount val="4"/>
                <c:pt idx="0">
                  <c:v>m_mem_des_avec_det</c:v>
                </c:pt>
                <c:pt idx="1">
                  <c:v>CRPS</c:v>
                </c:pt>
                <c:pt idx="2">
                  <c:v>CRPS rep conf ensembles</c:v>
                </c:pt>
                <c:pt idx="3">
                  <c:v>MAE moy rep conf</c:v>
                </c:pt>
              </c:strCache>
            </c:strRef>
          </c:xVal>
          <c:yVal>
            <c:numRef>
              <c:f>Feuil1!$C$15:$D$15</c:f>
              <c:numCache>
                <c:formatCode>General</c:formatCode>
                <c:ptCount val="2"/>
                <c:pt idx="0" formatCode="0.00">
                  <c:v>0.82818999999999998</c:v>
                </c:pt>
                <c:pt idx="1">
                  <c:v>0.66070000000000328</c:v>
                </c:pt>
              </c:numCache>
            </c:numRef>
          </c:yVal>
        </c:ser>
        <c:ser>
          <c:idx val="13"/>
          <c:order val="13"/>
          <c:tx>
            <c:strRef>
              <c:f>Feuil1!$A$16</c:f>
              <c:strCache>
                <c:ptCount val="1"/>
                <c:pt idx="0">
                  <c:v>des avec tous det</c:v>
                </c:pt>
              </c:strCache>
            </c:strRef>
          </c:tx>
          <c:spPr>
            <a:ln w="28575">
              <a:noFill/>
            </a:ln>
          </c:spPr>
          <c:marker>
            <c:symbol val="dash"/>
            <c:size val="14"/>
            <c:spPr>
              <a:solidFill>
                <a:srgbClr val="0000FF"/>
              </a:solidFill>
              <a:ln w="12700">
                <a:solidFill>
                  <a:srgbClr val="0000FF"/>
                </a:solidFill>
              </a:ln>
            </c:spPr>
          </c:marker>
          <c:xVal>
            <c:strRef>
              <c:f>Feuil1!$C$21:$F$21</c:f>
              <c:strCache>
                <c:ptCount val="4"/>
                <c:pt idx="0">
                  <c:v>m_mem_des_avec_det</c:v>
                </c:pt>
                <c:pt idx="1">
                  <c:v>CRPS</c:v>
                </c:pt>
                <c:pt idx="2">
                  <c:v>CRPS rep conf ensembles</c:v>
                </c:pt>
                <c:pt idx="3">
                  <c:v>MAE moy rep conf</c:v>
                </c:pt>
              </c:strCache>
            </c:strRef>
          </c:xVal>
          <c:yVal>
            <c:numRef>
              <c:f>Feuil1!$C$16:$D$16</c:f>
              <c:numCache>
                <c:formatCode>General</c:formatCode>
                <c:ptCount val="2"/>
                <c:pt idx="0" formatCode="0.00">
                  <c:v>1.2171999999999943</c:v>
                </c:pt>
                <c:pt idx="1">
                  <c:v>0.91708000000000001</c:v>
                </c:pt>
              </c:numCache>
            </c:numRef>
          </c:yVal>
        </c:ser>
        <c:ser>
          <c:idx val="14"/>
          <c:order val="14"/>
          <c:tx>
            <c:strRef>
              <c:f>Feuil1!$A$17</c:f>
              <c:strCache>
                <c:ptCount val="1"/>
                <c:pt idx="0">
                  <c:v>LAM</c:v>
                </c:pt>
              </c:strCache>
            </c:strRef>
          </c:tx>
          <c:spPr>
            <a:ln w="28575">
              <a:noFill/>
            </a:ln>
          </c:spPr>
          <c:marker>
            <c:symbol val="plus"/>
            <c:size val="20"/>
            <c:spPr>
              <a:noFill/>
              <a:ln w="25400">
                <a:solidFill>
                  <a:schemeClr val="tx1"/>
                </a:solidFill>
              </a:ln>
            </c:spPr>
          </c:marker>
          <c:xVal>
            <c:strRef>
              <c:f>Feuil1!$C$21:$F$21</c:f>
              <c:strCache>
                <c:ptCount val="4"/>
                <c:pt idx="0">
                  <c:v>m_mem_des_avec_det</c:v>
                </c:pt>
                <c:pt idx="1">
                  <c:v>CRPS</c:v>
                </c:pt>
                <c:pt idx="2">
                  <c:v>CRPS rep conf ensembles</c:v>
                </c:pt>
                <c:pt idx="3">
                  <c:v>MAE moy rep conf</c:v>
                </c:pt>
              </c:strCache>
            </c:strRef>
          </c:xVal>
          <c:yVal>
            <c:numRef>
              <c:f>Feuil1!$C$17:$D$17</c:f>
              <c:numCache>
                <c:formatCode>General</c:formatCode>
                <c:ptCount val="2"/>
                <c:pt idx="0" formatCode="0.00">
                  <c:v>0.72589000000000292</c:v>
                </c:pt>
              </c:numCache>
            </c:numRef>
          </c:yVal>
        </c:ser>
        <c:ser>
          <c:idx val="15"/>
          <c:order val="15"/>
          <c:tx>
            <c:strRef>
              <c:f>Feuil1!$A$18</c:f>
              <c:strCache>
                <c:ptCount val="1"/>
                <c:pt idx="0">
                  <c:v>tous_det</c:v>
                </c:pt>
              </c:strCache>
            </c:strRef>
          </c:tx>
          <c:spPr>
            <a:ln w="28575">
              <a:noFill/>
            </a:ln>
          </c:spPr>
          <c:marker>
            <c:symbol val="x"/>
            <c:size val="20"/>
            <c:spPr>
              <a:noFill/>
              <a:ln w="25400">
                <a:solidFill>
                  <a:sysClr val="windowText" lastClr="000000"/>
                </a:solidFill>
              </a:ln>
            </c:spPr>
          </c:marker>
          <c:xVal>
            <c:strRef>
              <c:f>Feuil1!$C$21:$F$21</c:f>
              <c:strCache>
                <c:ptCount val="4"/>
                <c:pt idx="0">
                  <c:v>m_mem_des_avec_det</c:v>
                </c:pt>
                <c:pt idx="1">
                  <c:v>CRPS</c:v>
                </c:pt>
                <c:pt idx="2">
                  <c:v>CRPS rep conf ensembles</c:v>
                </c:pt>
                <c:pt idx="3">
                  <c:v>MAE moy rep conf</c:v>
                </c:pt>
              </c:strCache>
            </c:strRef>
          </c:xVal>
          <c:yVal>
            <c:numRef>
              <c:f>Feuil1!$C$18:$D$18</c:f>
              <c:numCache>
                <c:formatCode>General</c:formatCode>
                <c:ptCount val="2"/>
                <c:pt idx="0" formatCode="0.00">
                  <c:v>1.1583000000000001</c:v>
                </c:pt>
              </c:numCache>
            </c:numRef>
          </c:yVal>
        </c:ser>
        <c:axId val="62175104"/>
        <c:axId val="62185472"/>
      </c:scatterChart>
      <c:valAx>
        <c:axId val="62175104"/>
        <c:scaling>
          <c:orientation val="minMax"/>
          <c:max val="2.5"/>
          <c:min val="0.5"/>
        </c:scaling>
        <c:axPos val="b"/>
        <c:numFmt formatCode="@" sourceLinked="0"/>
        <c:tickLblPos val="nextTo"/>
        <c:txPr>
          <a:bodyPr/>
          <a:lstStyle/>
          <a:p>
            <a:pPr>
              <a:defRPr>
                <a:solidFill>
                  <a:schemeClr val="bg1"/>
                </a:solidFill>
              </a:defRPr>
            </a:pPr>
            <a:endParaRPr lang="en-US"/>
          </a:p>
        </c:txPr>
        <c:crossAx val="62185472"/>
        <c:crossesAt val="0"/>
        <c:crossBetween val="midCat"/>
        <c:majorUnit val="1"/>
      </c:valAx>
      <c:valAx>
        <c:axId val="62185472"/>
        <c:scaling>
          <c:orientation val="minMax"/>
          <c:max val="1.25"/>
          <c:min val="0.65000000000000169"/>
        </c:scaling>
        <c:axPos val="l"/>
        <c:majorGridlines/>
        <c:numFmt formatCode="General" sourceLinked="0"/>
        <c:tickLblPos val="nextTo"/>
        <c:txPr>
          <a:bodyPr/>
          <a:lstStyle/>
          <a:p>
            <a:pPr>
              <a:defRPr sz="1800"/>
            </a:pPr>
            <a:endParaRPr lang="en-US"/>
          </a:p>
        </c:txPr>
        <c:crossAx val="62175104"/>
        <c:crosses val="autoZero"/>
        <c:crossBetween val="midCat"/>
        <c:majorUnit val="0.15000000000000024"/>
      </c:valAx>
    </c:plotArea>
    <c:plotVisOnly val="1"/>
  </c:chart>
  <c:spPr>
    <a:solidFill>
      <a:prstClr val="white"/>
    </a:solidFill>
    <a:ln>
      <a:solidFill>
        <a:schemeClr val="tx1"/>
      </a:solidFill>
    </a:ln>
  </c:spPr>
  <c:txPr>
    <a:bodyPr/>
    <a:lstStyle/>
    <a:p>
      <a:pPr>
        <a:defRPr lang="fr-CA" sz="1000" b="0" i="0" u="none" strike="noStrike" kern="1200" baseline="0">
          <a:solidFill>
            <a:sysClr val="windowText" lastClr="000000"/>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847871555118129"/>
          <c:y val="4.2587133003723514E-2"/>
          <c:w val="0.91968635170603441"/>
          <c:h val="0.87001931554672174"/>
        </c:manualLayout>
      </c:layout>
      <c:scatterChart>
        <c:scatterStyle val="lineMarker"/>
        <c:ser>
          <c:idx val="0"/>
          <c:order val="0"/>
          <c:tx>
            <c:v>bilineaire</c:v>
          </c:tx>
          <c:spPr>
            <a:ln w="28575">
              <a:noFill/>
            </a:ln>
          </c:spPr>
          <c:marker>
            <c:symbol val="square"/>
            <c:size val="20"/>
            <c:spPr>
              <a:noFill/>
              <a:ln w="25400">
                <a:solidFill>
                  <a:schemeClr val="tx1"/>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(Feuil1!$C$1;Feuil1!$E$1;Feuil1!$G$1)</c:f>
              <c:numCache>
                <c:formatCode>0.00</c:formatCode>
                <c:ptCount val="3"/>
                <c:pt idx="0">
                  <c:v>1.047099999999993</c:v>
                </c:pt>
                <c:pt idx="1">
                  <c:v>1.093699999999993</c:v>
                </c:pt>
                <c:pt idx="2">
                  <c:v>0</c:v>
                </c:pt>
              </c:numCache>
            </c:numRef>
          </c:yVal>
        </c:ser>
        <c:ser>
          <c:idx val="1"/>
          <c:order val="1"/>
          <c:tx>
            <c:v>zero_fluct</c:v>
          </c:tx>
          <c:spPr>
            <a:ln w="28575">
              <a:noFill/>
            </a:ln>
          </c:spPr>
          <c:marker>
            <c:symbol val="circle"/>
            <c:size val="20"/>
            <c:spPr>
              <a:noFill/>
              <a:ln w="25400">
                <a:solidFill>
                  <a:schemeClr val="tx1"/>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(Feuil1!$C$2;Feuil1!$E$2;Feuil1!$G$2)</c:f>
              <c:numCache>
                <c:formatCode>0.00</c:formatCode>
                <c:ptCount val="3"/>
                <c:pt idx="0">
                  <c:v>1.1004</c:v>
                </c:pt>
                <c:pt idx="1">
                  <c:v>1.1635</c:v>
                </c:pt>
                <c:pt idx="2">
                  <c:v>1.3580000000000087E-2</c:v>
                </c:pt>
              </c:numCache>
            </c:numRef>
          </c:yVal>
        </c:ser>
        <c:ser>
          <c:idx val="2"/>
          <c:order val="2"/>
          <c:tx>
            <c:v>H et sig fixes, rep1</c:v>
          </c:tx>
          <c:spPr>
            <a:ln w="28575">
              <a:noFill/>
            </a:ln>
          </c:spPr>
          <c:marker>
            <c:symbol val="dash"/>
            <c:size val="14"/>
            <c:spPr>
              <a:solidFill>
                <a:srgbClr val="FF0000"/>
              </a:solidFill>
              <a:ln w="12700">
                <a:solidFill>
                  <a:srgbClr val="FF0000"/>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(Feuil1!$C$3;Feuil1!$E$3;Feuil1!$G$3)</c:f>
              <c:numCache>
                <c:formatCode>0.00</c:formatCode>
                <c:ptCount val="3"/>
                <c:pt idx="0">
                  <c:v>1.1188</c:v>
                </c:pt>
                <c:pt idx="1">
                  <c:v>1.3360000000000001</c:v>
                </c:pt>
                <c:pt idx="2">
                  <c:v>0.20516000000000001</c:v>
                </c:pt>
              </c:numCache>
            </c:numRef>
          </c:yVal>
        </c:ser>
        <c:ser>
          <c:idx val="3"/>
          <c:order val="3"/>
          <c:tx>
            <c:v>H et sig fixes, rep2</c:v>
          </c:tx>
          <c:spPr>
            <a:ln w="28575">
              <a:noFill/>
            </a:ln>
          </c:spPr>
          <c:marker>
            <c:symbol val="dash"/>
            <c:size val="14"/>
            <c:spPr>
              <a:solidFill>
                <a:srgbClr val="FF0000"/>
              </a:solidFill>
              <a:ln w="12700">
                <a:solidFill>
                  <a:srgbClr val="FF0000"/>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(Feuil1!$C$4;Feuil1!$E$4;Feuil1!$G$4)</c:f>
              <c:numCache>
                <c:formatCode>0.00</c:formatCode>
                <c:ptCount val="3"/>
                <c:pt idx="0">
                  <c:v>1.067399999999993</c:v>
                </c:pt>
                <c:pt idx="1">
                  <c:v>1.2786</c:v>
                </c:pt>
                <c:pt idx="2">
                  <c:v>0.20190000000000041</c:v>
                </c:pt>
              </c:numCache>
            </c:numRef>
          </c:yVal>
        </c:ser>
        <c:ser>
          <c:idx val="4"/>
          <c:order val="4"/>
          <c:tx>
            <c:v>H et sig fixes, rep3</c:v>
          </c:tx>
          <c:spPr>
            <a:ln w="28575">
              <a:noFill/>
            </a:ln>
          </c:spPr>
          <c:marker>
            <c:symbol val="dash"/>
            <c:size val="14"/>
            <c:spPr>
              <a:solidFill>
                <a:srgbClr val="FF0000"/>
              </a:solidFill>
              <a:ln w="12700">
                <a:solidFill>
                  <a:srgbClr val="FF0000"/>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(Feuil1!$C$5;Feuil1!$E$5;Feuil1!$G$5)</c:f>
              <c:numCache>
                <c:formatCode>0.00</c:formatCode>
                <c:ptCount val="3"/>
                <c:pt idx="0">
                  <c:v>1.0075999999999912</c:v>
                </c:pt>
                <c:pt idx="1">
                  <c:v>1.2031999999999912</c:v>
                </c:pt>
                <c:pt idx="2">
                  <c:v>0.20592000000000021</c:v>
                </c:pt>
              </c:numCache>
            </c:numRef>
          </c:yVal>
        </c:ser>
        <c:ser>
          <c:idx val="5"/>
          <c:order val="5"/>
          <c:tx>
            <c:v>H et sig fixes, rep4</c:v>
          </c:tx>
          <c:spPr>
            <a:ln w="28575">
              <a:noFill/>
            </a:ln>
          </c:spPr>
          <c:marker>
            <c:symbol val="dash"/>
            <c:size val="14"/>
            <c:spPr>
              <a:solidFill>
                <a:srgbClr val="FF0000"/>
              </a:solidFill>
              <a:ln w="12700">
                <a:solidFill>
                  <a:srgbClr val="FF0000"/>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(Feuil1!$C$6;Feuil1!$E$6;Feuil1!$G$6)</c:f>
              <c:numCache>
                <c:formatCode>0.00</c:formatCode>
                <c:ptCount val="3"/>
                <c:pt idx="0">
                  <c:v>1.1021000000000001</c:v>
                </c:pt>
                <c:pt idx="1">
                  <c:v>1.2994999999999925</c:v>
                </c:pt>
                <c:pt idx="2">
                  <c:v>0.22064999999999999</c:v>
                </c:pt>
              </c:numCache>
            </c:numRef>
          </c:yVal>
        </c:ser>
        <c:ser>
          <c:idx val="6"/>
          <c:order val="6"/>
          <c:tx>
            <c:v>H et sig fixes, rep5</c:v>
          </c:tx>
          <c:spPr>
            <a:ln w="28575">
              <a:noFill/>
            </a:ln>
          </c:spPr>
          <c:marker>
            <c:symbol val="dash"/>
            <c:size val="14"/>
            <c:spPr>
              <a:solidFill>
                <a:srgbClr val="FF0000"/>
              </a:solidFill>
              <a:ln w="12700">
                <a:solidFill>
                  <a:srgbClr val="FF0000"/>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(Feuil1!$C$7;Feuil1!$E$7;Feuil1!$G$7)</c:f>
              <c:numCache>
                <c:formatCode>0.00</c:formatCode>
                <c:ptCount val="3"/>
                <c:pt idx="0">
                  <c:v>1.0702</c:v>
                </c:pt>
                <c:pt idx="1">
                  <c:v>1.2706</c:v>
                </c:pt>
                <c:pt idx="2">
                  <c:v>0.21022000000000021</c:v>
                </c:pt>
              </c:numCache>
            </c:numRef>
          </c:yVal>
        </c:ser>
        <c:ser>
          <c:idx val="7"/>
          <c:order val="7"/>
          <c:tx>
            <c:v>Std predefini, rep1</c:v>
          </c:tx>
          <c:spPr>
            <a:ln w="28575">
              <a:noFill/>
            </a:ln>
          </c:spPr>
          <c:marker>
            <c:symbol val="dash"/>
            <c:size val="14"/>
            <c:spPr>
              <a:solidFill>
                <a:srgbClr val="800000"/>
              </a:solidFill>
              <a:ln w="12700">
                <a:solidFill>
                  <a:srgbClr val="800000"/>
                </a:solidFill>
              </a:ln>
            </c:spPr>
          </c:marker>
          <c:xVal>
            <c:strRef>
              <c:f>Feuil1!$C$20:$I$20</c:f>
              <c:strCache>
                <c:ptCount val="7"/>
                <c:pt idx="0">
                  <c:v>MAE</c:v>
                </c:pt>
                <c:pt idx="1">
                  <c:v>RMSE</c:v>
                </c:pt>
                <c:pt idx="2">
                  <c:v>MAE_cond1</c:v>
                </c:pt>
                <c:pt idx="3">
                  <c:v>RMSE_cond1</c:v>
                </c:pt>
                <c:pt idx="4">
                  <c:v>MAE_cond2</c:v>
                </c:pt>
                <c:pt idx="5">
                  <c:v>RMSE_cond2</c:v>
                </c:pt>
                <c:pt idx="6">
                  <c:v>MAE_cond3</c:v>
                </c:pt>
              </c:strCache>
            </c:strRef>
          </c:xVal>
          <c:yVal>
            <c:numRef>
              <c:f>(Feuil1!$C$8;Feuil1!$E$8;Feuil1!$G$8)</c:f>
              <c:numCache>
                <c:formatCode>0.00</c:formatCode>
                <c:ptCount val="3"/>
                <c:pt idx="0">
                  <c:v>1.0941000000000001</c:v>
                </c:pt>
                <c:pt idx="1">
                  <c:v>1.3367</c:v>
                </c:pt>
                <c:pt idx="2">
                  <c:v>0.21561000000000041</c:v>
                </c:pt>
              </c:numCache>
            </c:numRef>
          </c:yVal>
        </c:ser>
        <c:ser>
          <c:idx val="8"/>
          <c:order val="8"/>
          <c:tx>
            <c:v>Std predefini, rep2</c:v>
          </c:tx>
          <c:spPr>
            <a:ln w="28575">
              <a:noFill/>
            </a:ln>
          </c:spPr>
          <c:marker>
            <c:symbol val="dash"/>
            <c:size val="14"/>
            <c:spPr>
              <a:solidFill>
                <a:srgbClr val="800000"/>
              </a:solidFill>
              <a:ln w="12700">
                <a:solidFill>
                  <a:srgbClr val="800000"/>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(Feuil1!$C$9;Feuil1!$E$9;Feuil1!$G$9)</c:f>
              <c:numCache>
                <c:formatCode>0.00</c:formatCode>
                <c:ptCount val="3"/>
                <c:pt idx="0">
                  <c:v>1.1295999999999937</c:v>
                </c:pt>
                <c:pt idx="1">
                  <c:v>1.3601000000000001</c:v>
                </c:pt>
                <c:pt idx="2">
                  <c:v>0.20263999999999999</c:v>
                </c:pt>
              </c:numCache>
            </c:numRef>
          </c:yVal>
        </c:ser>
        <c:ser>
          <c:idx val="9"/>
          <c:order val="9"/>
          <c:tx>
            <c:v>Std predefini, rep3</c:v>
          </c:tx>
          <c:spPr>
            <a:ln w="28575">
              <a:noFill/>
            </a:ln>
          </c:spPr>
          <c:marker>
            <c:symbol val="dash"/>
            <c:size val="14"/>
            <c:spPr>
              <a:solidFill>
                <a:srgbClr val="800000"/>
              </a:solidFill>
              <a:ln w="12700">
                <a:solidFill>
                  <a:srgbClr val="800000"/>
                </a:solidFill>
              </a:ln>
            </c:spPr>
          </c:marker>
          <c:xVal>
            <c:strRef>
              <c:f>Feuil1!$C$20:$I$20</c:f>
              <c:strCache>
                <c:ptCount val="7"/>
                <c:pt idx="0">
                  <c:v>MAE</c:v>
                </c:pt>
                <c:pt idx="1">
                  <c:v>RMSE</c:v>
                </c:pt>
                <c:pt idx="2">
                  <c:v>MAE_cond1</c:v>
                </c:pt>
                <c:pt idx="3">
                  <c:v>RMSE_cond1</c:v>
                </c:pt>
                <c:pt idx="4">
                  <c:v>MAE_cond2</c:v>
                </c:pt>
                <c:pt idx="5">
                  <c:v>RMSE_cond2</c:v>
                </c:pt>
                <c:pt idx="6">
                  <c:v>MAE_cond3</c:v>
                </c:pt>
              </c:strCache>
            </c:strRef>
          </c:xVal>
          <c:yVal>
            <c:numRef>
              <c:f>(Feuil1!$C$10;Feuil1!$E$10;Feuil1!$G$10)</c:f>
              <c:numCache>
                <c:formatCode>0.00</c:formatCode>
                <c:ptCount val="3"/>
                <c:pt idx="0">
                  <c:v>1.1376999999999937</c:v>
                </c:pt>
                <c:pt idx="1">
                  <c:v>1.4145999999999925</c:v>
                </c:pt>
                <c:pt idx="2">
                  <c:v>0.18175000000000024</c:v>
                </c:pt>
              </c:numCache>
            </c:numRef>
          </c:yVal>
        </c:ser>
        <c:ser>
          <c:idx val="10"/>
          <c:order val="10"/>
          <c:tx>
            <c:v>Std predefini, rep4</c:v>
          </c:tx>
          <c:spPr>
            <a:ln w="28575">
              <a:noFill/>
            </a:ln>
          </c:spPr>
          <c:marker>
            <c:symbol val="dash"/>
            <c:size val="14"/>
            <c:spPr>
              <a:solidFill>
                <a:srgbClr val="800000"/>
              </a:solidFill>
              <a:ln w="12700">
                <a:solidFill>
                  <a:srgbClr val="800000"/>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(Feuil1!$C$11;Feuil1!$E$11;Feuil1!$G$11)</c:f>
              <c:numCache>
                <c:formatCode>0.00</c:formatCode>
                <c:ptCount val="3"/>
                <c:pt idx="0">
                  <c:v>1.1344000000000001</c:v>
                </c:pt>
                <c:pt idx="1">
                  <c:v>1.4010999999999898</c:v>
                </c:pt>
                <c:pt idx="2">
                  <c:v>0.18630000000000024</c:v>
                </c:pt>
              </c:numCache>
            </c:numRef>
          </c:yVal>
        </c:ser>
        <c:ser>
          <c:idx val="11"/>
          <c:order val="11"/>
          <c:tx>
            <c:v>Std predefini, rep5</c:v>
          </c:tx>
          <c:spPr>
            <a:ln w="28575">
              <a:noFill/>
            </a:ln>
          </c:spPr>
          <c:marker>
            <c:symbol val="dash"/>
            <c:size val="14"/>
            <c:spPr>
              <a:solidFill>
                <a:srgbClr val="800000"/>
              </a:solidFill>
              <a:ln w="12700">
                <a:solidFill>
                  <a:srgbClr val="800000"/>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(Feuil1!$C$12;Feuil1!$E$12;Feuil1!$G$12)</c:f>
              <c:numCache>
                <c:formatCode>0.00</c:formatCode>
                <c:ptCount val="3"/>
                <c:pt idx="0">
                  <c:v>1.1065</c:v>
                </c:pt>
                <c:pt idx="1">
                  <c:v>1.3258999999999925</c:v>
                </c:pt>
                <c:pt idx="2">
                  <c:v>0.20152</c:v>
                </c:pt>
              </c:numCache>
            </c:numRef>
          </c:yVal>
        </c:ser>
        <c:ser>
          <c:idx val="12"/>
          <c:order val="12"/>
          <c:tx>
            <c:v>des avec LAM</c:v>
          </c:tx>
          <c:spPr>
            <a:ln w="28575">
              <a:noFill/>
            </a:ln>
          </c:spPr>
          <c:marker>
            <c:symbol val="dash"/>
            <c:size val="14"/>
            <c:spPr>
              <a:solidFill>
                <a:srgbClr val="00CC99"/>
              </a:solidFill>
              <a:ln w="12700">
                <a:solidFill>
                  <a:srgbClr val="00CC99"/>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(Feuil1!$C$13;Feuil1!$E$13;Feuil1!$G$13)</c:f>
              <c:numCache>
                <c:formatCode>0.00</c:formatCode>
                <c:ptCount val="3"/>
                <c:pt idx="0">
                  <c:v>0.96274000000000404</c:v>
                </c:pt>
                <c:pt idx="1">
                  <c:v>1.3151999999999933</c:v>
                </c:pt>
                <c:pt idx="2">
                  <c:v>0.45033000000000001</c:v>
                </c:pt>
              </c:numCache>
            </c:numRef>
          </c:yVal>
        </c:ser>
        <c:ser>
          <c:idx val="13"/>
          <c:order val="13"/>
          <c:tx>
            <c:v>des avec tous det</c:v>
          </c:tx>
          <c:spPr>
            <a:ln w="28575">
              <a:noFill/>
            </a:ln>
          </c:spPr>
          <c:marker>
            <c:symbol val="dash"/>
            <c:size val="14"/>
            <c:spPr>
              <a:solidFill>
                <a:srgbClr val="0000FF"/>
              </a:solidFill>
              <a:ln w="12700">
                <a:solidFill>
                  <a:srgbClr val="0000FF"/>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(Feuil1!$C$14;Feuil1!$E$14;Feuil1!$G$14)</c:f>
              <c:numCache>
                <c:formatCode>0.00</c:formatCode>
                <c:ptCount val="3"/>
                <c:pt idx="0">
                  <c:v>1.3471</c:v>
                </c:pt>
                <c:pt idx="1">
                  <c:v>1.577499999999993</c:v>
                </c:pt>
                <c:pt idx="2">
                  <c:v>0.94252999999999998</c:v>
                </c:pt>
              </c:numCache>
            </c:numRef>
          </c:yVal>
        </c:ser>
        <c:ser>
          <c:idx val="14"/>
          <c:order val="14"/>
          <c:tx>
            <c:v>LAM</c:v>
          </c:tx>
          <c:spPr>
            <a:ln w="28575">
              <a:noFill/>
            </a:ln>
          </c:spPr>
          <c:marker>
            <c:symbol val="plus"/>
            <c:size val="20"/>
            <c:spPr>
              <a:noFill/>
              <a:ln w="25400">
                <a:solidFill>
                  <a:schemeClr val="tx1"/>
                </a:solidFill>
              </a:ln>
            </c:spPr>
          </c:marker>
          <c:xVal>
            <c:strRef>
              <c:f>Feuil1!$C$20:$J$20</c:f>
              <c:strCache>
                <c:ptCount val="8"/>
                <c:pt idx="0">
                  <c:v>MAE</c:v>
                </c:pt>
                <c:pt idx="1">
                  <c:v>RMSE</c:v>
                </c:pt>
                <c:pt idx="2">
                  <c:v>MAE_cond1</c:v>
                </c:pt>
                <c:pt idx="3">
                  <c:v>RMSE_cond1</c:v>
                </c:pt>
                <c:pt idx="4">
                  <c:v>MAE_cond2</c:v>
                </c:pt>
                <c:pt idx="5">
                  <c:v>RMSE_cond2</c:v>
                </c:pt>
                <c:pt idx="6">
                  <c:v>MAE_cond3</c:v>
                </c:pt>
                <c:pt idx="7">
                  <c:v>RMSE_cond3</c:v>
                </c:pt>
              </c:strCache>
            </c:strRef>
          </c:xVal>
          <c:yVal>
            <c:numRef>
              <c:f>(Feuil1!$C$15;Feuil1!$E$15;Feuil1!$G$15)</c:f>
              <c:numCache>
                <c:formatCode>0.00</c:formatCode>
                <c:ptCount val="3"/>
                <c:pt idx="0">
                  <c:v>0.71330000000000005</c:v>
                </c:pt>
                <c:pt idx="1">
                  <c:v>1.8631</c:v>
                </c:pt>
                <c:pt idx="2">
                  <c:v>0.24911000000000041</c:v>
                </c:pt>
              </c:numCache>
            </c:numRef>
          </c:yVal>
        </c:ser>
        <c:axId val="62784256"/>
        <c:axId val="62786176"/>
      </c:scatterChart>
      <c:valAx>
        <c:axId val="62784256"/>
        <c:scaling>
          <c:orientation val="minMax"/>
          <c:max val="3.5"/>
          <c:min val="0.5"/>
        </c:scaling>
        <c:axPos val="b"/>
        <c:numFmt formatCode="@" sourceLinked="0"/>
        <c:tickLblPos val="nextTo"/>
        <c:txPr>
          <a:bodyPr/>
          <a:lstStyle/>
          <a:p>
            <a:pPr>
              <a:defRPr>
                <a:solidFill>
                  <a:schemeClr val="bg1"/>
                </a:solidFill>
              </a:defRPr>
            </a:pPr>
            <a:endParaRPr lang="en-US"/>
          </a:p>
        </c:txPr>
        <c:crossAx val="62786176"/>
        <c:crossesAt val="0"/>
        <c:crossBetween val="midCat"/>
        <c:majorUnit val="1"/>
      </c:valAx>
      <c:valAx>
        <c:axId val="62786176"/>
        <c:scaling>
          <c:orientation val="minMax"/>
          <c:max val="2"/>
        </c:scaling>
        <c:axPos val="l"/>
        <c:majorGridlines/>
        <c:numFmt formatCode="General" sourceLinked="0"/>
        <c:tickLblPos val="nextTo"/>
        <c:txPr>
          <a:bodyPr/>
          <a:lstStyle/>
          <a:p>
            <a:pPr>
              <a:defRPr sz="1800"/>
            </a:pPr>
            <a:endParaRPr lang="en-US"/>
          </a:p>
        </c:txPr>
        <c:crossAx val="62784256"/>
        <c:crosses val="autoZero"/>
        <c:crossBetween val="midCat"/>
      </c:valAx>
    </c:plotArea>
    <c:plotVisOnly val="1"/>
  </c:chart>
  <c:spPr>
    <a:solidFill>
      <a:prstClr val="white"/>
    </a:solidFill>
    <a:ln>
      <a:solidFill>
        <a:schemeClr val="tx1"/>
      </a:solidFill>
    </a:ln>
  </c:spPr>
  <c:txPr>
    <a:bodyPr/>
    <a:lstStyle/>
    <a:p>
      <a:pPr>
        <a:defRPr lang="fr-CA" sz="1000" b="0" i="0" u="none" strike="noStrike" kern="1200" baseline="0">
          <a:solidFill>
            <a:sysClr val="windowText" lastClr="000000"/>
          </a:solidFill>
          <a:latin typeface="+mn-lt"/>
          <a:ea typeface="+mn-ea"/>
          <a:cs typeface="+mn-cs"/>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4.0074018144992146E-2"/>
          <c:y val="2.8744387534082507E-2"/>
          <c:w val="0.82801788132647802"/>
          <c:h val="0.87001931554672174"/>
        </c:manualLayout>
      </c:layout>
      <c:scatterChart>
        <c:scatterStyle val="lineMarker"/>
        <c:ser>
          <c:idx val="0"/>
          <c:order val="0"/>
          <c:tx>
            <c:v>bilineaire</c:v>
          </c:tx>
          <c:spPr>
            <a:ln w="28575">
              <a:noFill/>
            </a:ln>
          </c:spPr>
          <c:marker>
            <c:symbol val="square"/>
            <c:size val="20"/>
            <c:spPr>
              <a:noFill/>
              <a:ln w="25400">
                <a:solidFill>
                  <a:schemeClr val="tx1"/>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Feuil1!$C$3:$E$3</c:f>
              <c:numCache>
                <c:formatCode>General</c:formatCode>
                <c:ptCount val="3"/>
                <c:pt idx="1">
                  <c:v>0.2549300000000001</c:v>
                </c:pt>
                <c:pt idx="2">
                  <c:v>0.66318000000000121</c:v>
                </c:pt>
              </c:numCache>
            </c:numRef>
          </c:yVal>
        </c:ser>
        <c:ser>
          <c:idx val="1"/>
          <c:order val="1"/>
          <c:tx>
            <c:strRef>
              <c:f>Feuil1!$A$4</c:f>
              <c:strCache>
                <c:ptCount val="1"/>
                <c:pt idx="0">
                  <c:v>zero_fluctuation</c:v>
                </c:pt>
              </c:strCache>
            </c:strRef>
          </c:tx>
          <c:spPr>
            <a:ln w="28575">
              <a:noFill/>
            </a:ln>
          </c:spPr>
          <c:marker>
            <c:symbol val="circle"/>
            <c:size val="20"/>
            <c:spPr>
              <a:noFill/>
              <a:ln w="25400">
                <a:solidFill>
                  <a:sysClr val="windowText" lastClr="00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Feuil1!$C$4:$E$4</c:f>
              <c:numCache>
                <c:formatCode>General</c:formatCode>
                <c:ptCount val="3"/>
                <c:pt idx="1">
                  <c:v>0.30542000000000086</c:v>
                </c:pt>
                <c:pt idx="2">
                  <c:v>0.55942000000000003</c:v>
                </c:pt>
              </c:numCache>
            </c:numRef>
          </c:yVal>
        </c:ser>
        <c:ser>
          <c:idx val="2"/>
          <c:order val="2"/>
          <c:tx>
            <c:v>H et sig fixes, rep1</c:v>
          </c:tx>
          <c:spPr>
            <a:ln w="28575">
              <a:noFill/>
            </a:ln>
          </c:spPr>
          <c:marker>
            <c:symbol val="dash"/>
            <c:size val="14"/>
            <c:spPr>
              <a:solidFill>
                <a:srgbClr val="FF0000"/>
              </a:solidFill>
              <a:ln w="12700">
                <a:solidFill>
                  <a:srgbClr val="FF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Feuil1!$C$5:$E$5</c:f>
              <c:numCache>
                <c:formatCode>General</c:formatCode>
                <c:ptCount val="3"/>
                <c:pt idx="1">
                  <c:v>0.33128000000000085</c:v>
                </c:pt>
                <c:pt idx="2">
                  <c:v>0.55296000000000001</c:v>
                </c:pt>
              </c:numCache>
            </c:numRef>
          </c:yVal>
        </c:ser>
        <c:ser>
          <c:idx val="3"/>
          <c:order val="3"/>
          <c:tx>
            <c:v>H et sig fixes, rep2</c:v>
          </c:tx>
          <c:spPr>
            <a:ln w="28575">
              <a:noFill/>
            </a:ln>
          </c:spPr>
          <c:marker>
            <c:symbol val="dash"/>
            <c:size val="14"/>
            <c:spPr>
              <a:solidFill>
                <a:srgbClr val="FF0000"/>
              </a:solidFill>
              <a:ln w="12700">
                <a:solidFill>
                  <a:srgbClr val="FF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Feuil1!$C$6:$E$6</c:f>
              <c:numCache>
                <c:formatCode>General</c:formatCode>
                <c:ptCount val="3"/>
                <c:pt idx="1">
                  <c:v>0.32266000000000061</c:v>
                </c:pt>
                <c:pt idx="2">
                  <c:v>0.54403000000000001</c:v>
                </c:pt>
              </c:numCache>
            </c:numRef>
          </c:yVal>
        </c:ser>
        <c:ser>
          <c:idx val="4"/>
          <c:order val="4"/>
          <c:tx>
            <c:v>H et sig fixes, rep3</c:v>
          </c:tx>
          <c:spPr>
            <a:ln w="28575">
              <a:noFill/>
            </a:ln>
          </c:spPr>
          <c:marker>
            <c:symbol val="dash"/>
            <c:size val="14"/>
            <c:spPr>
              <a:solidFill>
                <a:srgbClr val="FF0000"/>
              </a:solidFill>
              <a:ln w="12700">
                <a:solidFill>
                  <a:srgbClr val="FF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Feuil1!$C$7:$E$7</c:f>
              <c:numCache>
                <c:formatCode>General</c:formatCode>
                <c:ptCount val="3"/>
                <c:pt idx="1">
                  <c:v>0.29680000000000067</c:v>
                </c:pt>
                <c:pt idx="2">
                  <c:v>0.56435000000000002</c:v>
                </c:pt>
              </c:numCache>
            </c:numRef>
          </c:yVal>
        </c:ser>
        <c:ser>
          <c:idx val="5"/>
          <c:order val="5"/>
          <c:tx>
            <c:v>H et sig fixes, rep4</c:v>
          </c:tx>
          <c:spPr>
            <a:ln w="28575">
              <a:noFill/>
            </a:ln>
          </c:spPr>
          <c:marker>
            <c:symbol val="dash"/>
            <c:size val="14"/>
            <c:spPr>
              <a:solidFill>
                <a:srgbClr val="FF0000"/>
              </a:solidFill>
              <a:ln w="12700">
                <a:solidFill>
                  <a:srgbClr val="FF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Feuil1!$C$8:$E$8</c:f>
              <c:numCache>
                <c:formatCode>General</c:formatCode>
                <c:ptCount val="3"/>
                <c:pt idx="1">
                  <c:v>0.26108000000000031</c:v>
                </c:pt>
                <c:pt idx="2">
                  <c:v>0.54064000000000134</c:v>
                </c:pt>
              </c:numCache>
            </c:numRef>
          </c:yVal>
        </c:ser>
        <c:ser>
          <c:idx val="6"/>
          <c:order val="6"/>
          <c:tx>
            <c:v>H et sig fixes, rep5</c:v>
          </c:tx>
          <c:spPr>
            <a:ln w="28575">
              <a:noFill/>
            </a:ln>
          </c:spPr>
          <c:marker>
            <c:symbol val="dash"/>
            <c:size val="14"/>
            <c:spPr>
              <a:solidFill>
                <a:srgbClr val="FF0000"/>
              </a:solidFill>
              <a:ln w="12700">
                <a:solidFill>
                  <a:srgbClr val="FF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Feuil1!$C$9:$E$9</c:f>
              <c:numCache>
                <c:formatCode>General</c:formatCode>
                <c:ptCount val="3"/>
                <c:pt idx="1">
                  <c:v>0.33128000000000085</c:v>
                </c:pt>
                <c:pt idx="2">
                  <c:v>0.55757000000000001</c:v>
                </c:pt>
              </c:numCache>
            </c:numRef>
          </c:yVal>
        </c:ser>
        <c:ser>
          <c:idx val="7"/>
          <c:order val="7"/>
          <c:tx>
            <c:strRef>
              <c:f>Feuil1!$A$10</c:f>
              <c:strCache>
                <c:ptCount val="1"/>
                <c:pt idx="0">
                  <c:v>Std predefini, rep1</c:v>
                </c:pt>
              </c:strCache>
            </c:strRef>
          </c:tx>
          <c:spPr>
            <a:ln w="28575">
              <a:noFill/>
            </a:ln>
          </c:spPr>
          <c:marker>
            <c:symbol val="dash"/>
            <c:size val="14"/>
            <c:spPr>
              <a:solidFill>
                <a:srgbClr val="800000"/>
              </a:solidFill>
              <a:ln w="12700">
                <a:solidFill>
                  <a:srgbClr val="80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Feuil1!$C$10:$E$10</c:f>
              <c:numCache>
                <c:formatCode>General</c:formatCode>
                <c:ptCount val="3"/>
                <c:pt idx="1">
                  <c:v>0.32266000000000061</c:v>
                </c:pt>
                <c:pt idx="2">
                  <c:v>0.54957</c:v>
                </c:pt>
              </c:numCache>
            </c:numRef>
          </c:yVal>
        </c:ser>
        <c:ser>
          <c:idx val="8"/>
          <c:order val="8"/>
          <c:tx>
            <c:strRef>
              <c:f>Feuil1!$A$11</c:f>
              <c:strCache>
                <c:ptCount val="1"/>
                <c:pt idx="0">
                  <c:v>Std predefini, rep2</c:v>
                </c:pt>
              </c:strCache>
            </c:strRef>
          </c:tx>
          <c:spPr>
            <a:ln w="28575">
              <a:noFill/>
            </a:ln>
          </c:spPr>
          <c:marker>
            <c:symbol val="dash"/>
            <c:size val="14"/>
            <c:spPr>
              <a:solidFill>
                <a:srgbClr val="800000"/>
              </a:solidFill>
              <a:ln w="12700">
                <a:solidFill>
                  <a:srgbClr val="80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Feuil1!$C$11:$E$11</c:f>
              <c:numCache>
                <c:formatCode>General</c:formatCode>
                <c:ptCount val="3"/>
                <c:pt idx="1">
                  <c:v>0.29680000000000067</c:v>
                </c:pt>
                <c:pt idx="2">
                  <c:v>0.57357999999999998</c:v>
                </c:pt>
              </c:numCache>
            </c:numRef>
          </c:yVal>
        </c:ser>
        <c:ser>
          <c:idx val="9"/>
          <c:order val="9"/>
          <c:tx>
            <c:strRef>
              <c:f>Feuil1!$A$12</c:f>
              <c:strCache>
                <c:ptCount val="1"/>
                <c:pt idx="0">
                  <c:v>Std predefini, rep3</c:v>
                </c:pt>
              </c:strCache>
            </c:strRef>
          </c:tx>
          <c:spPr>
            <a:ln w="28575">
              <a:noFill/>
            </a:ln>
          </c:spPr>
          <c:marker>
            <c:symbol val="dash"/>
            <c:size val="7"/>
            <c:spPr>
              <a:solidFill>
                <a:srgbClr val="800000"/>
              </a:solidFill>
              <a:ln>
                <a:solidFill>
                  <a:srgbClr val="80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Feuil1!$C$12:$E$12</c:f>
              <c:numCache>
                <c:formatCode>General</c:formatCode>
                <c:ptCount val="3"/>
                <c:pt idx="1">
                  <c:v>0.28818000000000032</c:v>
                </c:pt>
                <c:pt idx="2">
                  <c:v>0.55665000000000064</c:v>
                </c:pt>
              </c:numCache>
            </c:numRef>
          </c:yVal>
        </c:ser>
        <c:ser>
          <c:idx val="10"/>
          <c:order val="10"/>
          <c:tx>
            <c:strRef>
              <c:f>Feuil1!$A$13</c:f>
              <c:strCache>
                <c:ptCount val="1"/>
                <c:pt idx="0">
                  <c:v>Std predefini, rep4</c:v>
                </c:pt>
              </c:strCache>
            </c:strRef>
          </c:tx>
          <c:spPr>
            <a:ln w="28575">
              <a:noFill/>
            </a:ln>
          </c:spPr>
          <c:marker>
            <c:symbol val="dash"/>
            <c:size val="14"/>
            <c:spPr>
              <a:solidFill>
                <a:srgbClr val="800000"/>
              </a:solidFill>
              <a:ln w="12700">
                <a:solidFill>
                  <a:srgbClr val="80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Feuil1!$C$13:$E$13</c:f>
              <c:numCache>
                <c:formatCode>General</c:formatCode>
                <c:ptCount val="3"/>
                <c:pt idx="1">
                  <c:v>0.29680000000000067</c:v>
                </c:pt>
                <c:pt idx="2">
                  <c:v>0.53786999999999996</c:v>
                </c:pt>
              </c:numCache>
            </c:numRef>
          </c:yVal>
        </c:ser>
        <c:ser>
          <c:idx val="11"/>
          <c:order val="11"/>
          <c:tx>
            <c:strRef>
              <c:f>Feuil1!$A$14</c:f>
              <c:strCache>
                <c:ptCount val="1"/>
                <c:pt idx="0">
                  <c:v>Std predefini, rep5</c:v>
                </c:pt>
              </c:strCache>
            </c:strRef>
          </c:tx>
          <c:spPr>
            <a:ln w="28575">
              <a:noFill/>
            </a:ln>
          </c:spPr>
          <c:marker>
            <c:symbol val="dash"/>
            <c:size val="14"/>
            <c:spPr>
              <a:solidFill>
                <a:srgbClr val="800000"/>
              </a:solidFill>
              <a:ln w="12700">
                <a:solidFill>
                  <a:srgbClr val="80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Feuil1!$C$14:$E$14</c:f>
              <c:numCache>
                <c:formatCode>General</c:formatCode>
                <c:ptCount val="3"/>
                <c:pt idx="1">
                  <c:v>0.30542000000000086</c:v>
                </c:pt>
                <c:pt idx="2">
                  <c:v>0.55757000000000001</c:v>
                </c:pt>
              </c:numCache>
            </c:numRef>
          </c:yVal>
        </c:ser>
        <c:ser>
          <c:idx val="12"/>
          <c:order val="12"/>
          <c:tx>
            <c:v>des avec LAM</c:v>
          </c:tx>
          <c:spPr>
            <a:ln w="28575">
              <a:noFill/>
            </a:ln>
          </c:spPr>
          <c:marker>
            <c:symbol val="dash"/>
            <c:size val="14"/>
            <c:spPr>
              <a:solidFill>
                <a:srgbClr val="00CC99"/>
              </a:solidFill>
              <a:ln w="12700">
                <a:solidFill>
                  <a:srgbClr val="00CC99"/>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Feuil1!$C$15:$E$15</c:f>
              <c:numCache>
                <c:formatCode>General</c:formatCode>
                <c:ptCount val="3"/>
                <c:pt idx="1">
                  <c:v>0.37192000000000092</c:v>
                </c:pt>
                <c:pt idx="2">
                  <c:v>0.56957999999999998</c:v>
                </c:pt>
              </c:numCache>
            </c:numRef>
          </c:yVal>
        </c:ser>
        <c:ser>
          <c:idx val="13"/>
          <c:order val="13"/>
          <c:tx>
            <c:strRef>
              <c:f>Feuil1!$A$16</c:f>
              <c:strCache>
                <c:ptCount val="1"/>
                <c:pt idx="0">
                  <c:v>des avec tous det</c:v>
                </c:pt>
              </c:strCache>
            </c:strRef>
          </c:tx>
          <c:spPr>
            <a:ln w="28575">
              <a:noFill/>
            </a:ln>
          </c:spPr>
          <c:marker>
            <c:symbol val="dash"/>
            <c:size val="14"/>
            <c:spPr>
              <a:solidFill>
                <a:srgbClr val="0000FF"/>
              </a:solidFill>
              <a:ln w="12700">
                <a:solidFill>
                  <a:srgbClr val="0000FF"/>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Feuil1!$C$16:$E$16</c:f>
              <c:numCache>
                <c:formatCode>General</c:formatCode>
                <c:ptCount val="3"/>
                <c:pt idx="1">
                  <c:v>0.25</c:v>
                </c:pt>
                <c:pt idx="2">
                  <c:v>0.50800000000000001</c:v>
                </c:pt>
              </c:numCache>
            </c:numRef>
          </c:yVal>
        </c:ser>
        <c:ser>
          <c:idx val="14"/>
          <c:order val="14"/>
          <c:tx>
            <c:strRef>
              <c:f>Feuil1!$A$17</c:f>
              <c:strCache>
                <c:ptCount val="1"/>
                <c:pt idx="0">
                  <c:v>LAM</c:v>
                </c:pt>
              </c:strCache>
            </c:strRef>
          </c:tx>
          <c:spPr>
            <a:ln w="28575">
              <a:noFill/>
            </a:ln>
          </c:spPr>
          <c:marker>
            <c:symbol val="plus"/>
            <c:size val="20"/>
            <c:spPr>
              <a:noFill/>
              <a:ln w="25400">
                <a:solidFill>
                  <a:schemeClr val="tx1"/>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Feuil1!$C$17:$E$17</c:f>
              <c:numCache>
                <c:formatCode>General</c:formatCode>
                <c:ptCount val="3"/>
                <c:pt idx="1">
                  <c:v>0.59482999999999997</c:v>
                </c:pt>
              </c:numCache>
            </c:numRef>
          </c:yVal>
        </c:ser>
        <c:ser>
          <c:idx val="15"/>
          <c:order val="15"/>
          <c:tx>
            <c:strRef>
              <c:f>Feuil1!$A$18</c:f>
              <c:strCache>
                <c:ptCount val="1"/>
                <c:pt idx="0">
                  <c:v>tous_det</c:v>
                </c:pt>
              </c:strCache>
            </c:strRef>
          </c:tx>
          <c:spPr>
            <a:ln w="28575">
              <a:noFill/>
            </a:ln>
          </c:spPr>
          <c:marker>
            <c:symbol val="x"/>
            <c:size val="20"/>
            <c:spPr>
              <a:noFill/>
              <a:ln w="25400">
                <a:solidFill>
                  <a:sysClr val="windowText" lastClr="000000"/>
                </a:solidFill>
              </a:ln>
            </c:spPr>
          </c:marker>
          <c:xVal>
            <c:strRef>
              <c:f>Feuil1!$C$22:$G$22</c:f>
              <c:strCache>
                <c:ptCount val="5"/>
                <c:pt idx="0">
                  <c:v>det</c:v>
                </c:pt>
                <c:pt idx="1">
                  <c:v>moy mem dés_avec det</c:v>
                </c:pt>
                <c:pt idx="2">
                  <c:v>ensembles</c:v>
                </c:pt>
                <c:pt idx="3">
                  <c:v>moy repconf</c:v>
                </c:pt>
                <c:pt idx="4">
                  <c:v>rep conf ensembles</c:v>
                </c:pt>
              </c:strCache>
            </c:strRef>
          </c:xVal>
          <c:yVal>
            <c:numRef>
              <c:f>Feuil1!$C$18:$E$18</c:f>
              <c:numCache>
                <c:formatCode>General</c:formatCode>
                <c:ptCount val="3"/>
                <c:pt idx="1">
                  <c:v>0.31650000000000067</c:v>
                </c:pt>
              </c:numCache>
            </c:numRef>
          </c:yVal>
        </c:ser>
        <c:axId val="63837312"/>
        <c:axId val="63839232"/>
      </c:scatterChart>
      <c:valAx>
        <c:axId val="63837312"/>
        <c:scaling>
          <c:orientation val="minMax"/>
          <c:max val="3.5"/>
          <c:min val="1.5"/>
        </c:scaling>
        <c:axPos val="b"/>
        <c:numFmt formatCode="@" sourceLinked="0"/>
        <c:tickLblPos val="nextTo"/>
        <c:txPr>
          <a:bodyPr/>
          <a:lstStyle/>
          <a:p>
            <a:pPr>
              <a:defRPr>
                <a:solidFill>
                  <a:schemeClr val="bg1"/>
                </a:solidFill>
              </a:defRPr>
            </a:pPr>
            <a:endParaRPr lang="en-US"/>
          </a:p>
        </c:txPr>
        <c:crossAx val="63839232"/>
        <c:crossesAt val="0"/>
        <c:crossBetween val="midCat"/>
        <c:majorUnit val="1"/>
      </c:valAx>
      <c:valAx>
        <c:axId val="63839232"/>
        <c:scaling>
          <c:orientation val="minMax"/>
          <c:min val="0.2"/>
        </c:scaling>
        <c:axPos val="l"/>
        <c:majorGridlines/>
        <c:numFmt formatCode="General" sourceLinked="0"/>
        <c:tickLblPos val="nextTo"/>
        <c:txPr>
          <a:bodyPr/>
          <a:lstStyle/>
          <a:p>
            <a:pPr>
              <a:defRPr sz="1800"/>
            </a:pPr>
            <a:endParaRPr lang="en-US"/>
          </a:p>
        </c:txPr>
        <c:crossAx val="63837312"/>
        <c:crosses val="autoZero"/>
        <c:crossBetween val="midCat"/>
      </c:valAx>
    </c:plotArea>
    <c:plotVisOnly val="1"/>
  </c:chart>
  <c:spPr>
    <a:ln>
      <a:solidFill>
        <a:schemeClr val="tx1"/>
      </a:solidFill>
    </a:ln>
  </c:spPr>
  <c:txPr>
    <a:bodyPr/>
    <a:lstStyle/>
    <a:p>
      <a:pPr>
        <a:defRPr lang="fr-CA" sz="1000" b="0" i="0" u="none" strike="noStrike" kern="1200" baseline="0">
          <a:solidFill>
            <a:sysClr val="windowText" lastClr="000000"/>
          </a:solidFill>
          <a:latin typeface="+mn-lt"/>
          <a:ea typeface="+mn-ea"/>
          <a:cs typeface="+mn-cs"/>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9597222222222221E-2"/>
          <c:y val="5.2217070845619884E-2"/>
          <c:w val="0.92331474190726004"/>
          <c:h val="0.80549971023404265"/>
        </c:manualLayout>
      </c:layout>
      <c:scatterChart>
        <c:scatterStyle val="lineMarker"/>
        <c:ser>
          <c:idx val="0"/>
          <c:order val="0"/>
          <c:spPr>
            <a:ln w="28575">
              <a:noFill/>
            </a:ln>
          </c:spPr>
          <c:marker>
            <c:symbol val="square"/>
            <c:size val="20"/>
            <c:spPr>
              <a:noFill/>
              <a:ln w="25400">
                <a:solidFill>
                  <a:schemeClr val="tx1"/>
                </a:solidFill>
              </a:ln>
            </c:spPr>
          </c:marker>
          <c:xVal>
            <c:numRef>
              <c:f>Feuil1!$C$2:$F$2</c:f>
              <c:numCache>
                <c:formatCode>General</c:formatCode>
                <c:ptCount val="4"/>
                <c:pt idx="0">
                  <c:v>50</c:v>
                </c:pt>
                <c:pt idx="1">
                  <c:v>25</c:v>
                </c:pt>
                <c:pt idx="2">
                  <c:v>12</c:v>
                </c:pt>
                <c:pt idx="3">
                  <c:v>6</c:v>
                </c:pt>
              </c:numCache>
            </c:numRef>
          </c:xVal>
          <c:yVal>
            <c:numRef>
              <c:f>Feuil1!$C$3:$F$3</c:f>
              <c:numCache>
                <c:formatCode>General</c:formatCode>
                <c:ptCount val="4"/>
                <c:pt idx="0">
                  <c:v>0.66318000000000288</c:v>
                </c:pt>
                <c:pt idx="1">
                  <c:v>0.56718000000000002</c:v>
                </c:pt>
                <c:pt idx="2">
                  <c:v>0.56725999999999999</c:v>
                </c:pt>
                <c:pt idx="3">
                  <c:v>0.57376000000000005</c:v>
                </c:pt>
              </c:numCache>
            </c:numRef>
          </c:yVal>
        </c:ser>
        <c:ser>
          <c:idx val="1"/>
          <c:order val="1"/>
          <c:spPr>
            <a:ln w="28575">
              <a:noFill/>
            </a:ln>
          </c:spPr>
          <c:marker>
            <c:symbol val="circle"/>
            <c:size val="20"/>
            <c:spPr>
              <a:noFill/>
              <a:ln w="25400">
                <a:solidFill>
                  <a:sysClr val="windowText" lastClr="000000"/>
                </a:solidFill>
              </a:ln>
            </c:spPr>
          </c:marker>
          <c:xVal>
            <c:numRef>
              <c:f>Feuil1!$C$2:$F$2</c:f>
              <c:numCache>
                <c:formatCode>General</c:formatCode>
                <c:ptCount val="4"/>
                <c:pt idx="0">
                  <c:v>50</c:v>
                </c:pt>
                <c:pt idx="1">
                  <c:v>25</c:v>
                </c:pt>
                <c:pt idx="2">
                  <c:v>12</c:v>
                </c:pt>
                <c:pt idx="3">
                  <c:v>6</c:v>
                </c:pt>
              </c:numCache>
            </c:numRef>
          </c:xVal>
          <c:yVal>
            <c:numRef>
              <c:f>Feuil1!$C$4:$F$4</c:f>
              <c:numCache>
                <c:formatCode>General</c:formatCode>
                <c:ptCount val="4"/>
                <c:pt idx="0">
                  <c:v>0.55942000000000003</c:v>
                </c:pt>
                <c:pt idx="1">
                  <c:v>0.46814</c:v>
                </c:pt>
                <c:pt idx="2">
                  <c:v>0.46248000000000145</c:v>
                </c:pt>
                <c:pt idx="3">
                  <c:v>0.50217000000000001</c:v>
                </c:pt>
              </c:numCache>
            </c:numRef>
          </c:yVal>
        </c:ser>
        <c:ser>
          <c:idx val="2"/>
          <c:order val="2"/>
          <c:spPr>
            <a:ln w="28575">
              <a:noFill/>
            </a:ln>
          </c:spPr>
          <c:marker>
            <c:symbol val="dash"/>
            <c:size val="14"/>
            <c:spPr>
              <a:solidFill>
                <a:srgbClr val="FF0000"/>
              </a:solidFill>
              <a:ln w="12700">
                <a:solidFill>
                  <a:srgbClr val="FF0000"/>
                </a:solidFill>
              </a:ln>
            </c:spPr>
          </c:marker>
          <c:xVal>
            <c:numRef>
              <c:f>Feuil1!$C$2:$F$2</c:f>
              <c:numCache>
                <c:formatCode>General</c:formatCode>
                <c:ptCount val="4"/>
                <c:pt idx="0">
                  <c:v>50</c:v>
                </c:pt>
                <c:pt idx="1">
                  <c:v>25</c:v>
                </c:pt>
                <c:pt idx="2">
                  <c:v>12</c:v>
                </c:pt>
                <c:pt idx="3">
                  <c:v>6</c:v>
                </c:pt>
              </c:numCache>
            </c:numRef>
          </c:xVal>
          <c:yVal>
            <c:numRef>
              <c:f>Feuil1!$C$5:$F$5</c:f>
              <c:numCache>
                <c:formatCode>General</c:formatCode>
                <c:ptCount val="4"/>
                <c:pt idx="0">
                  <c:v>0.55296000000000001</c:v>
                </c:pt>
                <c:pt idx="1">
                  <c:v>0.48234000000000032</c:v>
                </c:pt>
                <c:pt idx="2">
                  <c:v>0.47210000000000002</c:v>
                </c:pt>
                <c:pt idx="3">
                  <c:v>0.54352</c:v>
                </c:pt>
              </c:numCache>
            </c:numRef>
          </c:yVal>
        </c:ser>
        <c:ser>
          <c:idx val="3"/>
          <c:order val="3"/>
          <c:spPr>
            <a:ln w="28575">
              <a:noFill/>
            </a:ln>
          </c:spPr>
          <c:marker>
            <c:symbol val="dash"/>
            <c:size val="14"/>
            <c:spPr>
              <a:solidFill>
                <a:srgbClr val="FF0000"/>
              </a:solidFill>
              <a:ln w="12700">
                <a:solidFill>
                  <a:srgbClr val="FF0000"/>
                </a:solidFill>
              </a:ln>
            </c:spPr>
          </c:marker>
          <c:xVal>
            <c:numRef>
              <c:f>Feuil1!$C$2:$F$2</c:f>
              <c:numCache>
                <c:formatCode>General</c:formatCode>
                <c:ptCount val="4"/>
                <c:pt idx="0">
                  <c:v>50</c:v>
                </c:pt>
                <c:pt idx="1">
                  <c:v>25</c:v>
                </c:pt>
                <c:pt idx="2">
                  <c:v>12</c:v>
                </c:pt>
                <c:pt idx="3">
                  <c:v>6</c:v>
                </c:pt>
              </c:numCache>
            </c:numRef>
          </c:xVal>
          <c:yVal>
            <c:numRef>
              <c:f>Feuil1!$C$6:$F$6</c:f>
              <c:numCache>
                <c:formatCode>General</c:formatCode>
                <c:ptCount val="4"/>
                <c:pt idx="0">
                  <c:v>0.54403000000000001</c:v>
                </c:pt>
                <c:pt idx="1">
                  <c:v>0.46093000000000001</c:v>
                </c:pt>
                <c:pt idx="2">
                  <c:v>0.45202000000000031</c:v>
                </c:pt>
                <c:pt idx="3">
                  <c:v>0.51004000000000005</c:v>
                </c:pt>
              </c:numCache>
            </c:numRef>
          </c:yVal>
        </c:ser>
        <c:ser>
          <c:idx val="4"/>
          <c:order val="4"/>
          <c:spPr>
            <a:ln w="28575">
              <a:noFill/>
            </a:ln>
          </c:spPr>
          <c:marker>
            <c:symbol val="dash"/>
            <c:size val="14"/>
            <c:spPr>
              <a:solidFill>
                <a:srgbClr val="FF0000"/>
              </a:solidFill>
              <a:ln w="12700">
                <a:solidFill>
                  <a:srgbClr val="FF0000"/>
                </a:solidFill>
              </a:ln>
            </c:spPr>
          </c:marker>
          <c:xVal>
            <c:numRef>
              <c:f>Feuil1!$C$2:$F$2</c:f>
              <c:numCache>
                <c:formatCode>General</c:formatCode>
                <c:ptCount val="4"/>
                <c:pt idx="0">
                  <c:v>50</c:v>
                </c:pt>
                <c:pt idx="1">
                  <c:v>25</c:v>
                </c:pt>
                <c:pt idx="2">
                  <c:v>12</c:v>
                </c:pt>
                <c:pt idx="3">
                  <c:v>6</c:v>
                </c:pt>
              </c:numCache>
            </c:numRef>
          </c:xVal>
          <c:yVal>
            <c:numRef>
              <c:f>Feuil1!$C$7:$F$7</c:f>
              <c:numCache>
                <c:formatCode>General</c:formatCode>
                <c:ptCount val="4"/>
                <c:pt idx="0">
                  <c:v>0.56435000000000002</c:v>
                </c:pt>
                <c:pt idx="1">
                  <c:v>0.4817300000000001</c:v>
                </c:pt>
                <c:pt idx="2">
                  <c:v>0.4749700000000015</c:v>
                </c:pt>
                <c:pt idx="3">
                  <c:v>0.52781999999999996</c:v>
                </c:pt>
              </c:numCache>
            </c:numRef>
          </c:yVal>
        </c:ser>
        <c:ser>
          <c:idx val="5"/>
          <c:order val="5"/>
          <c:spPr>
            <a:ln w="28575">
              <a:noFill/>
            </a:ln>
          </c:spPr>
          <c:marker>
            <c:symbol val="dash"/>
            <c:size val="14"/>
            <c:spPr>
              <a:solidFill>
                <a:srgbClr val="FF0000"/>
              </a:solidFill>
              <a:ln w="12700">
                <a:solidFill>
                  <a:srgbClr val="FF0000"/>
                </a:solidFill>
              </a:ln>
            </c:spPr>
          </c:marker>
          <c:xVal>
            <c:numRef>
              <c:f>Feuil1!$C$2:$F$2</c:f>
              <c:numCache>
                <c:formatCode>General</c:formatCode>
                <c:ptCount val="4"/>
                <c:pt idx="0">
                  <c:v>50</c:v>
                </c:pt>
                <c:pt idx="1">
                  <c:v>25</c:v>
                </c:pt>
                <c:pt idx="2">
                  <c:v>12</c:v>
                </c:pt>
                <c:pt idx="3">
                  <c:v>6</c:v>
                </c:pt>
              </c:numCache>
            </c:numRef>
          </c:xVal>
          <c:yVal>
            <c:numRef>
              <c:f>Feuil1!$C$8:$F$8</c:f>
              <c:numCache>
                <c:formatCode>General</c:formatCode>
                <c:ptCount val="4"/>
                <c:pt idx="0">
                  <c:v>0.54064000000000323</c:v>
                </c:pt>
                <c:pt idx="1">
                  <c:v>0.44839000000000001</c:v>
                </c:pt>
                <c:pt idx="2">
                  <c:v>0.43058000000000191</c:v>
                </c:pt>
                <c:pt idx="3">
                  <c:v>0.48362000000000038</c:v>
                </c:pt>
              </c:numCache>
            </c:numRef>
          </c:yVal>
        </c:ser>
        <c:ser>
          <c:idx val="6"/>
          <c:order val="6"/>
          <c:spPr>
            <a:ln w="28575">
              <a:noFill/>
            </a:ln>
          </c:spPr>
          <c:marker>
            <c:symbol val="dash"/>
            <c:size val="14"/>
            <c:spPr>
              <a:solidFill>
                <a:srgbClr val="FF0000"/>
              </a:solidFill>
              <a:ln w="12700">
                <a:solidFill>
                  <a:srgbClr val="FF0000"/>
                </a:solidFill>
              </a:ln>
            </c:spPr>
          </c:marker>
          <c:xVal>
            <c:numRef>
              <c:f>Feuil1!$C$2:$F$2</c:f>
              <c:numCache>
                <c:formatCode>General</c:formatCode>
                <c:ptCount val="4"/>
                <c:pt idx="0">
                  <c:v>50</c:v>
                </c:pt>
                <c:pt idx="1">
                  <c:v>25</c:v>
                </c:pt>
                <c:pt idx="2">
                  <c:v>12</c:v>
                </c:pt>
                <c:pt idx="3">
                  <c:v>6</c:v>
                </c:pt>
              </c:numCache>
            </c:numRef>
          </c:xVal>
          <c:yVal>
            <c:numRef>
              <c:f>Feuil1!$C$9:$F$9</c:f>
              <c:numCache>
                <c:formatCode>General</c:formatCode>
                <c:ptCount val="4"/>
                <c:pt idx="0">
                  <c:v>0.55757000000000001</c:v>
                </c:pt>
                <c:pt idx="1">
                  <c:v>0.46890000000000032</c:v>
                </c:pt>
                <c:pt idx="2">
                  <c:v>0.47816000000000008</c:v>
                </c:pt>
                <c:pt idx="3">
                  <c:v>0.51593</c:v>
                </c:pt>
              </c:numCache>
            </c:numRef>
          </c:yVal>
        </c:ser>
        <c:ser>
          <c:idx val="7"/>
          <c:order val="7"/>
          <c:spPr>
            <a:ln w="28575">
              <a:noFill/>
            </a:ln>
          </c:spPr>
          <c:marker>
            <c:symbol val="dash"/>
            <c:size val="14"/>
            <c:spPr>
              <a:solidFill>
                <a:srgbClr val="800000"/>
              </a:solidFill>
              <a:ln w="12700">
                <a:solidFill>
                  <a:srgbClr val="800000"/>
                </a:solidFill>
              </a:ln>
            </c:spPr>
          </c:marker>
          <c:xVal>
            <c:numRef>
              <c:f>Feuil1!$C$2:$F$2</c:f>
              <c:numCache>
                <c:formatCode>General</c:formatCode>
                <c:ptCount val="4"/>
                <c:pt idx="0">
                  <c:v>50</c:v>
                </c:pt>
                <c:pt idx="1">
                  <c:v>25</c:v>
                </c:pt>
                <c:pt idx="2">
                  <c:v>12</c:v>
                </c:pt>
                <c:pt idx="3">
                  <c:v>6</c:v>
                </c:pt>
              </c:numCache>
            </c:numRef>
          </c:xVal>
          <c:yVal>
            <c:numRef>
              <c:f>Feuil1!$C$10:$F$10</c:f>
              <c:numCache>
                <c:formatCode>General</c:formatCode>
                <c:ptCount val="4"/>
                <c:pt idx="0">
                  <c:v>0.54957</c:v>
                </c:pt>
                <c:pt idx="1">
                  <c:v>0.48333000000000031</c:v>
                </c:pt>
                <c:pt idx="2">
                  <c:v>0.49857000000000162</c:v>
                </c:pt>
                <c:pt idx="3">
                  <c:v>0.52700000000000002</c:v>
                </c:pt>
              </c:numCache>
            </c:numRef>
          </c:yVal>
        </c:ser>
        <c:ser>
          <c:idx val="8"/>
          <c:order val="8"/>
          <c:spPr>
            <a:ln w="28575">
              <a:noFill/>
            </a:ln>
          </c:spPr>
          <c:marker>
            <c:symbol val="dash"/>
            <c:size val="14"/>
            <c:spPr>
              <a:solidFill>
                <a:srgbClr val="800000"/>
              </a:solidFill>
              <a:ln w="12700">
                <a:solidFill>
                  <a:srgbClr val="800000"/>
                </a:solidFill>
              </a:ln>
            </c:spPr>
          </c:marker>
          <c:xVal>
            <c:numRef>
              <c:f>Feuil1!$C$2:$F$2</c:f>
              <c:numCache>
                <c:formatCode>General</c:formatCode>
                <c:ptCount val="4"/>
                <c:pt idx="0">
                  <c:v>50</c:v>
                </c:pt>
                <c:pt idx="1">
                  <c:v>25</c:v>
                </c:pt>
                <c:pt idx="2">
                  <c:v>12</c:v>
                </c:pt>
                <c:pt idx="3">
                  <c:v>6</c:v>
                </c:pt>
              </c:numCache>
            </c:numRef>
          </c:xVal>
          <c:yVal>
            <c:numRef>
              <c:f>Feuil1!$C$11:$F$11</c:f>
              <c:numCache>
                <c:formatCode>General</c:formatCode>
                <c:ptCount val="4"/>
                <c:pt idx="0">
                  <c:v>0.57357999999999998</c:v>
                </c:pt>
                <c:pt idx="1">
                  <c:v>0.48447000000000162</c:v>
                </c:pt>
                <c:pt idx="2">
                  <c:v>0.49065000000000031</c:v>
                </c:pt>
                <c:pt idx="3">
                  <c:v>0.54598999999999998</c:v>
                </c:pt>
              </c:numCache>
            </c:numRef>
          </c:yVal>
        </c:ser>
        <c:ser>
          <c:idx val="9"/>
          <c:order val="9"/>
          <c:spPr>
            <a:ln w="28575">
              <a:noFill/>
            </a:ln>
          </c:spPr>
          <c:marker>
            <c:symbol val="dash"/>
            <c:size val="14"/>
            <c:spPr>
              <a:solidFill>
                <a:srgbClr val="800000"/>
              </a:solidFill>
              <a:ln w="12700">
                <a:solidFill>
                  <a:srgbClr val="800000"/>
                </a:solidFill>
              </a:ln>
            </c:spPr>
          </c:marker>
          <c:xVal>
            <c:numRef>
              <c:f>Feuil1!$C$2:$F$2</c:f>
              <c:numCache>
                <c:formatCode>General</c:formatCode>
                <c:ptCount val="4"/>
                <c:pt idx="0">
                  <c:v>50</c:v>
                </c:pt>
                <c:pt idx="1">
                  <c:v>25</c:v>
                </c:pt>
                <c:pt idx="2">
                  <c:v>12</c:v>
                </c:pt>
                <c:pt idx="3">
                  <c:v>6</c:v>
                </c:pt>
              </c:numCache>
            </c:numRef>
          </c:xVal>
          <c:yVal>
            <c:numRef>
              <c:f>Feuil1!$C$12:$F$12</c:f>
              <c:numCache>
                <c:formatCode>General</c:formatCode>
                <c:ptCount val="4"/>
                <c:pt idx="0">
                  <c:v>0.55665000000000064</c:v>
                </c:pt>
                <c:pt idx="1">
                  <c:v>0.47725000000000001</c:v>
                </c:pt>
                <c:pt idx="2">
                  <c:v>0.48726000000000008</c:v>
                </c:pt>
                <c:pt idx="3">
                  <c:v>0.54808999999999997</c:v>
                </c:pt>
              </c:numCache>
            </c:numRef>
          </c:yVal>
        </c:ser>
        <c:ser>
          <c:idx val="10"/>
          <c:order val="10"/>
          <c:spPr>
            <a:ln w="28575">
              <a:noFill/>
            </a:ln>
          </c:spPr>
          <c:marker>
            <c:symbol val="dash"/>
            <c:size val="14"/>
            <c:spPr>
              <a:solidFill>
                <a:srgbClr val="800000"/>
              </a:solidFill>
              <a:ln w="12700">
                <a:solidFill>
                  <a:srgbClr val="800000"/>
                </a:solidFill>
              </a:ln>
            </c:spPr>
          </c:marker>
          <c:xVal>
            <c:numRef>
              <c:f>Feuil1!$C$2:$F$2</c:f>
              <c:numCache>
                <c:formatCode>General</c:formatCode>
                <c:ptCount val="4"/>
                <c:pt idx="0">
                  <c:v>50</c:v>
                </c:pt>
                <c:pt idx="1">
                  <c:v>25</c:v>
                </c:pt>
                <c:pt idx="2">
                  <c:v>12</c:v>
                </c:pt>
                <c:pt idx="3">
                  <c:v>6</c:v>
                </c:pt>
              </c:numCache>
            </c:numRef>
          </c:xVal>
          <c:yVal>
            <c:numRef>
              <c:f>Feuil1!$C$13:$F$13</c:f>
              <c:numCache>
                <c:formatCode>General</c:formatCode>
                <c:ptCount val="4"/>
                <c:pt idx="0">
                  <c:v>0.53786999999999996</c:v>
                </c:pt>
                <c:pt idx="1">
                  <c:v>0.46730000000000038</c:v>
                </c:pt>
                <c:pt idx="2">
                  <c:v>0.46549000000000001</c:v>
                </c:pt>
                <c:pt idx="3">
                  <c:v>0.49666000000000032</c:v>
                </c:pt>
              </c:numCache>
            </c:numRef>
          </c:yVal>
        </c:ser>
        <c:ser>
          <c:idx val="11"/>
          <c:order val="11"/>
          <c:spPr>
            <a:ln w="28575">
              <a:noFill/>
            </a:ln>
          </c:spPr>
          <c:marker>
            <c:symbol val="dash"/>
            <c:size val="14"/>
            <c:spPr>
              <a:solidFill>
                <a:srgbClr val="800000"/>
              </a:solidFill>
              <a:ln w="12700">
                <a:solidFill>
                  <a:srgbClr val="800000"/>
                </a:solidFill>
              </a:ln>
            </c:spPr>
          </c:marker>
          <c:xVal>
            <c:numRef>
              <c:f>Feuil1!$C$2:$F$2</c:f>
              <c:numCache>
                <c:formatCode>General</c:formatCode>
                <c:ptCount val="4"/>
                <c:pt idx="0">
                  <c:v>50</c:v>
                </c:pt>
                <c:pt idx="1">
                  <c:v>25</c:v>
                </c:pt>
                <c:pt idx="2">
                  <c:v>12</c:v>
                </c:pt>
                <c:pt idx="3">
                  <c:v>6</c:v>
                </c:pt>
              </c:numCache>
            </c:numRef>
          </c:xVal>
          <c:yVal>
            <c:numRef>
              <c:f>Feuil1!$C$14:$F$14</c:f>
              <c:numCache>
                <c:formatCode>General</c:formatCode>
                <c:ptCount val="4"/>
                <c:pt idx="0">
                  <c:v>0.55757000000000001</c:v>
                </c:pt>
                <c:pt idx="1">
                  <c:v>0.48979</c:v>
                </c:pt>
                <c:pt idx="2">
                  <c:v>0.5174199999999971</c:v>
                </c:pt>
                <c:pt idx="3">
                  <c:v>0.55698999999999999</c:v>
                </c:pt>
              </c:numCache>
            </c:numRef>
          </c:yVal>
        </c:ser>
        <c:ser>
          <c:idx val="12"/>
          <c:order val="12"/>
          <c:spPr>
            <a:ln w="28575">
              <a:noFill/>
            </a:ln>
          </c:spPr>
          <c:marker>
            <c:symbol val="dash"/>
            <c:size val="14"/>
            <c:spPr>
              <a:solidFill>
                <a:srgbClr val="00CC99"/>
              </a:solidFill>
              <a:ln w="12700">
                <a:solidFill>
                  <a:srgbClr val="00CC99"/>
                </a:solidFill>
              </a:ln>
            </c:spPr>
          </c:marker>
          <c:xVal>
            <c:numRef>
              <c:f>Feuil1!$C$2:$F$2</c:f>
              <c:numCache>
                <c:formatCode>General</c:formatCode>
                <c:ptCount val="4"/>
                <c:pt idx="0">
                  <c:v>50</c:v>
                </c:pt>
                <c:pt idx="1">
                  <c:v>25</c:v>
                </c:pt>
                <c:pt idx="2">
                  <c:v>12</c:v>
                </c:pt>
                <c:pt idx="3">
                  <c:v>6</c:v>
                </c:pt>
              </c:numCache>
            </c:numRef>
          </c:xVal>
          <c:yVal>
            <c:numRef>
              <c:f>Feuil1!$C$15:$F$15</c:f>
              <c:numCache>
                <c:formatCode>General</c:formatCode>
                <c:ptCount val="4"/>
                <c:pt idx="0">
                  <c:v>0.56957999999999998</c:v>
                </c:pt>
                <c:pt idx="1">
                  <c:v>0.40753</c:v>
                </c:pt>
                <c:pt idx="2">
                  <c:v>0.35295000000000032</c:v>
                </c:pt>
                <c:pt idx="3">
                  <c:v>0.27066000000000001</c:v>
                </c:pt>
              </c:numCache>
            </c:numRef>
          </c:yVal>
        </c:ser>
        <c:ser>
          <c:idx val="13"/>
          <c:order val="13"/>
          <c:spPr>
            <a:ln w="28575">
              <a:noFill/>
            </a:ln>
          </c:spPr>
          <c:marker>
            <c:symbol val="dash"/>
            <c:size val="14"/>
            <c:spPr>
              <a:solidFill>
                <a:srgbClr val="0000FF"/>
              </a:solidFill>
              <a:ln w="12700">
                <a:solidFill>
                  <a:srgbClr val="0000FF"/>
                </a:solidFill>
              </a:ln>
            </c:spPr>
          </c:marker>
          <c:xVal>
            <c:numRef>
              <c:f>Feuil1!$C$2:$F$2</c:f>
              <c:numCache>
                <c:formatCode>General</c:formatCode>
                <c:ptCount val="4"/>
                <c:pt idx="0">
                  <c:v>50</c:v>
                </c:pt>
                <c:pt idx="1">
                  <c:v>25</c:v>
                </c:pt>
                <c:pt idx="2">
                  <c:v>12</c:v>
                </c:pt>
                <c:pt idx="3">
                  <c:v>6</c:v>
                </c:pt>
              </c:numCache>
            </c:numRef>
          </c:xVal>
          <c:yVal>
            <c:numRef>
              <c:f>Feuil1!$C$16:$F$16</c:f>
              <c:numCache>
                <c:formatCode>General</c:formatCode>
                <c:ptCount val="4"/>
                <c:pt idx="0">
                  <c:v>0.50800000000000001</c:v>
                </c:pt>
                <c:pt idx="1">
                  <c:v>0.37237000000000214</c:v>
                </c:pt>
                <c:pt idx="2">
                  <c:v>0.36094000000000032</c:v>
                </c:pt>
                <c:pt idx="3">
                  <c:v>0.28794000000000008</c:v>
                </c:pt>
              </c:numCache>
            </c:numRef>
          </c:yVal>
        </c:ser>
        <c:ser>
          <c:idx val="14"/>
          <c:order val="14"/>
          <c:spPr>
            <a:ln w="28575">
              <a:noFill/>
            </a:ln>
          </c:spPr>
          <c:marker>
            <c:symbol val="plus"/>
            <c:size val="20"/>
            <c:spPr>
              <a:noFill/>
              <a:ln w="25400">
                <a:solidFill>
                  <a:schemeClr val="tx1"/>
                </a:solidFill>
              </a:ln>
            </c:spPr>
          </c:marker>
          <c:xVal>
            <c:numRef>
              <c:f>Feuil1!$C$2:$F$2</c:f>
              <c:numCache>
                <c:formatCode>General</c:formatCode>
                <c:ptCount val="4"/>
                <c:pt idx="0">
                  <c:v>50</c:v>
                </c:pt>
                <c:pt idx="1">
                  <c:v>25</c:v>
                </c:pt>
                <c:pt idx="2">
                  <c:v>12</c:v>
                </c:pt>
                <c:pt idx="3">
                  <c:v>6</c:v>
                </c:pt>
              </c:numCache>
            </c:numRef>
          </c:xVal>
          <c:yVal>
            <c:numRef>
              <c:f>Feuil1!$C$17:$F$17</c:f>
              <c:numCache>
                <c:formatCode>General</c:formatCode>
                <c:ptCount val="4"/>
                <c:pt idx="0" formatCode="0.00">
                  <c:v>0.59482999999999997</c:v>
                </c:pt>
                <c:pt idx="1">
                  <c:v>0.48849000000000031</c:v>
                </c:pt>
                <c:pt idx="2">
                  <c:v>0.44792000000000032</c:v>
                </c:pt>
                <c:pt idx="3">
                  <c:v>0.37582000000000265</c:v>
                </c:pt>
              </c:numCache>
            </c:numRef>
          </c:yVal>
        </c:ser>
        <c:ser>
          <c:idx val="15"/>
          <c:order val="15"/>
          <c:spPr>
            <a:ln w="28575">
              <a:noFill/>
            </a:ln>
          </c:spPr>
          <c:marker>
            <c:symbol val="x"/>
            <c:size val="20"/>
            <c:spPr>
              <a:noFill/>
              <a:ln w="25400">
                <a:solidFill>
                  <a:sysClr val="windowText" lastClr="000000"/>
                </a:solidFill>
              </a:ln>
            </c:spPr>
          </c:marker>
          <c:xVal>
            <c:numRef>
              <c:f>Feuil1!$C$2:$F$2</c:f>
              <c:numCache>
                <c:formatCode>General</c:formatCode>
                <c:ptCount val="4"/>
                <c:pt idx="0">
                  <c:v>50</c:v>
                </c:pt>
                <c:pt idx="1">
                  <c:v>25</c:v>
                </c:pt>
                <c:pt idx="2">
                  <c:v>12</c:v>
                </c:pt>
                <c:pt idx="3">
                  <c:v>6</c:v>
                </c:pt>
              </c:numCache>
            </c:numRef>
          </c:xVal>
          <c:yVal>
            <c:numRef>
              <c:f>Feuil1!$C$18:$F$18</c:f>
              <c:numCache>
                <c:formatCode>General</c:formatCode>
                <c:ptCount val="4"/>
                <c:pt idx="0">
                  <c:v>0.31650000000000156</c:v>
                </c:pt>
                <c:pt idx="1">
                  <c:v>0.45523000000000002</c:v>
                </c:pt>
              </c:numCache>
            </c:numRef>
          </c:yVal>
        </c:ser>
        <c:axId val="63936384"/>
        <c:axId val="64356736"/>
      </c:scatterChart>
      <c:valAx>
        <c:axId val="63936384"/>
        <c:scaling>
          <c:logBase val="10"/>
          <c:orientation val="maxMin"/>
          <c:max val="60"/>
          <c:min val="5"/>
        </c:scaling>
        <c:axPos val="b"/>
        <c:title>
          <c:tx>
            <c:rich>
              <a:bodyPr/>
              <a:lstStyle/>
              <a:p>
                <a:pPr>
                  <a:defRPr sz="2000"/>
                </a:pPr>
                <a:r>
                  <a:rPr sz="2000" dirty="0" smtClean="0"/>
                  <a:t>Resolution </a:t>
                </a:r>
                <a:r>
                  <a:rPr sz="2000" dirty="0"/>
                  <a:t>(km)</a:t>
                </a:r>
              </a:p>
            </c:rich>
          </c:tx>
          <c:layout>
            <c:manualLayout>
              <c:xMode val="edge"/>
              <c:yMode val="edge"/>
              <c:x val="0.38928477690288743"/>
              <c:y val="0.8705979687321691"/>
            </c:manualLayout>
          </c:layout>
        </c:title>
        <c:numFmt formatCode="@" sourceLinked="0"/>
        <c:tickLblPos val="nextTo"/>
        <c:txPr>
          <a:bodyPr/>
          <a:lstStyle/>
          <a:p>
            <a:pPr>
              <a:defRPr sz="1800"/>
            </a:pPr>
            <a:endParaRPr lang="en-US"/>
          </a:p>
        </c:txPr>
        <c:crossAx val="64356736"/>
        <c:crossesAt val="0"/>
        <c:crossBetween val="midCat"/>
      </c:valAx>
      <c:valAx>
        <c:axId val="64356736"/>
        <c:scaling>
          <c:orientation val="minMax"/>
          <c:min val="0.2"/>
        </c:scaling>
        <c:axPos val="r"/>
        <c:majorGridlines/>
        <c:numFmt formatCode="General" sourceLinked="0"/>
        <c:tickLblPos val="nextTo"/>
        <c:txPr>
          <a:bodyPr/>
          <a:lstStyle/>
          <a:p>
            <a:pPr>
              <a:defRPr sz="1800"/>
            </a:pPr>
            <a:endParaRPr lang="en-US"/>
          </a:p>
        </c:txPr>
        <c:crossAx val="63936384"/>
        <c:crosses val="autoZero"/>
        <c:crossBetween val="midCat"/>
        <c:majorUnit val="0.1"/>
      </c:valAx>
    </c:plotArea>
    <c:plotVisOnly val="1"/>
  </c:chart>
  <c:spPr>
    <a:solidFill>
      <a:schemeClr val="bg1"/>
    </a:solidFill>
    <a:ln>
      <a:solidFill>
        <a:prstClr val="black"/>
      </a:solidFill>
    </a:ln>
  </c:spPr>
  <c:txPr>
    <a:bodyPr/>
    <a:lstStyle/>
    <a:p>
      <a:pPr>
        <a:defRPr lang="fr-CA" sz="1000" b="0" i="0" u="none" strike="noStrike" kern="1200" baseline="0">
          <a:solidFill>
            <a:sysClr val="windowText" lastClr="000000"/>
          </a:solidFill>
          <a:latin typeface="+mn-lt"/>
          <a:ea typeface="+mn-ea"/>
          <a:cs typeface="+mn-cs"/>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1.9597222222222221E-2"/>
          <c:y val="4.7103501140038445E-2"/>
          <c:w val="0.91721412948381453"/>
          <c:h val="0.84452012025437662"/>
        </c:manualLayout>
      </c:layout>
      <c:scatterChart>
        <c:scatterStyle val="lineMarker"/>
        <c:ser>
          <c:idx val="0"/>
          <c:order val="0"/>
          <c:spPr>
            <a:ln w="28575">
              <a:noFill/>
            </a:ln>
          </c:spPr>
          <c:marker>
            <c:symbol val="square"/>
            <c:size val="20"/>
            <c:spPr>
              <a:noFill/>
              <a:ln w="25400">
                <a:solidFill>
                  <a:schemeClr val="tx1"/>
                </a:solidFill>
              </a:ln>
            </c:spPr>
          </c:marker>
          <c:xVal>
            <c:numRef>
              <c:f>Feuil1!$C$2:$F$2</c:f>
              <c:numCache>
                <c:formatCode>General</c:formatCode>
                <c:ptCount val="4"/>
                <c:pt idx="0">
                  <c:v>50</c:v>
                </c:pt>
                <c:pt idx="1">
                  <c:v>25</c:v>
                </c:pt>
                <c:pt idx="2">
                  <c:v>12</c:v>
                </c:pt>
                <c:pt idx="3">
                  <c:v>6</c:v>
                </c:pt>
              </c:numCache>
            </c:numRef>
          </c:xVal>
          <c:yVal>
            <c:numRef>
              <c:f>Feuil1!$C$3:$F$3</c:f>
              <c:numCache>
                <c:formatCode>General</c:formatCode>
                <c:ptCount val="4"/>
                <c:pt idx="0">
                  <c:v>0.79666999999999999</c:v>
                </c:pt>
                <c:pt idx="1">
                  <c:v>0.79330000000000001</c:v>
                </c:pt>
                <c:pt idx="2">
                  <c:v>0.79459000000000002</c:v>
                </c:pt>
                <c:pt idx="3">
                  <c:v>0.82418999999999998</c:v>
                </c:pt>
              </c:numCache>
            </c:numRef>
          </c:yVal>
        </c:ser>
        <c:ser>
          <c:idx val="1"/>
          <c:order val="1"/>
          <c:spPr>
            <a:ln w="28575">
              <a:noFill/>
            </a:ln>
          </c:spPr>
          <c:marker>
            <c:symbol val="circle"/>
            <c:size val="20"/>
            <c:spPr>
              <a:noFill/>
              <a:ln w="25400">
                <a:solidFill>
                  <a:schemeClr val="tx1"/>
                </a:solidFill>
              </a:ln>
            </c:spPr>
          </c:marker>
          <c:xVal>
            <c:numRef>
              <c:f>Feuil1!$C$2:$F$2</c:f>
              <c:numCache>
                <c:formatCode>General</c:formatCode>
                <c:ptCount val="4"/>
                <c:pt idx="0">
                  <c:v>50</c:v>
                </c:pt>
                <c:pt idx="1">
                  <c:v>25</c:v>
                </c:pt>
                <c:pt idx="2">
                  <c:v>12</c:v>
                </c:pt>
                <c:pt idx="3">
                  <c:v>6</c:v>
                </c:pt>
              </c:numCache>
            </c:numRef>
          </c:xVal>
          <c:yVal>
            <c:numRef>
              <c:f>Feuil1!$C$4:$F$4</c:f>
              <c:numCache>
                <c:formatCode>General</c:formatCode>
                <c:ptCount val="4"/>
                <c:pt idx="0">
                  <c:v>0.78576000000000001</c:v>
                </c:pt>
                <c:pt idx="1">
                  <c:v>0.78429000000000004</c:v>
                </c:pt>
                <c:pt idx="2">
                  <c:v>0.79230999999999996</c:v>
                </c:pt>
                <c:pt idx="3">
                  <c:v>0.83638999999999997</c:v>
                </c:pt>
              </c:numCache>
            </c:numRef>
          </c:yVal>
        </c:ser>
        <c:ser>
          <c:idx val="2"/>
          <c:order val="2"/>
          <c:spPr>
            <a:ln w="28575">
              <a:noFill/>
            </a:ln>
          </c:spPr>
          <c:marker>
            <c:symbol val="dash"/>
            <c:size val="14"/>
            <c:spPr>
              <a:solidFill>
                <a:srgbClr val="FF0000"/>
              </a:solidFill>
              <a:ln w="12700">
                <a:solidFill>
                  <a:srgbClr val="FF0000"/>
                </a:solidFill>
              </a:ln>
            </c:spPr>
          </c:marker>
          <c:xVal>
            <c:numRef>
              <c:f>Feuil1!$C$2:$F$2</c:f>
              <c:numCache>
                <c:formatCode>General</c:formatCode>
                <c:ptCount val="4"/>
                <c:pt idx="0">
                  <c:v>50</c:v>
                </c:pt>
                <c:pt idx="1">
                  <c:v>25</c:v>
                </c:pt>
                <c:pt idx="2">
                  <c:v>12</c:v>
                </c:pt>
                <c:pt idx="3">
                  <c:v>6</c:v>
                </c:pt>
              </c:numCache>
            </c:numRef>
          </c:xVal>
          <c:yVal>
            <c:numRef>
              <c:f>Feuil1!$C$5:$F$5</c:f>
              <c:numCache>
                <c:formatCode>General</c:formatCode>
                <c:ptCount val="4"/>
                <c:pt idx="0">
                  <c:v>0.72646999999999951</c:v>
                </c:pt>
                <c:pt idx="1">
                  <c:v>0.75500000000000234</c:v>
                </c:pt>
                <c:pt idx="2">
                  <c:v>0.78645999999999949</c:v>
                </c:pt>
                <c:pt idx="3">
                  <c:v>0.84261000000000064</c:v>
                </c:pt>
              </c:numCache>
            </c:numRef>
          </c:yVal>
        </c:ser>
        <c:ser>
          <c:idx val="3"/>
          <c:order val="3"/>
          <c:spPr>
            <a:ln w="28575">
              <a:noFill/>
            </a:ln>
          </c:spPr>
          <c:marker>
            <c:symbol val="dash"/>
            <c:size val="14"/>
            <c:spPr>
              <a:solidFill>
                <a:srgbClr val="FF0000"/>
              </a:solidFill>
              <a:ln w="12700">
                <a:solidFill>
                  <a:srgbClr val="FF0000"/>
                </a:solidFill>
              </a:ln>
            </c:spPr>
          </c:marker>
          <c:xVal>
            <c:numRef>
              <c:f>Feuil1!$C$2:$F$2</c:f>
              <c:numCache>
                <c:formatCode>General</c:formatCode>
                <c:ptCount val="4"/>
                <c:pt idx="0">
                  <c:v>50</c:v>
                </c:pt>
                <c:pt idx="1">
                  <c:v>25</c:v>
                </c:pt>
                <c:pt idx="2">
                  <c:v>12</c:v>
                </c:pt>
                <c:pt idx="3">
                  <c:v>6</c:v>
                </c:pt>
              </c:numCache>
            </c:numRef>
          </c:xVal>
          <c:yVal>
            <c:numRef>
              <c:f>Feuil1!$C$6:$F$6</c:f>
              <c:numCache>
                <c:formatCode>General</c:formatCode>
                <c:ptCount val="4"/>
                <c:pt idx="0">
                  <c:v>0.74248000000000003</c:v>
                </c:pt>
                <c:pt idx="1">
                  <c:v>0.71736999999999951</c:v>
                </c:pt>
                <c:pt idx="2">
                  <c:v>0.7306000000000028</c:v>
                </c:pt>
                <c:pt idx="3">
                  <c:v>0.78110000000000002</c:v>
                </c:pt>
              </c:numCache>
            </c:numRef>
          </c:yVal>
        </c:ser>
        <c:ser>
          <c:idx val="4"/>
          <c:order val="4"/>
          <c:spPr>
            <a:ln w="28575">
              <a:noFill/>
            </a:ln>
          </c:spPr>
          <c:marker>
            <c:symbol val="dash"/>
            <c:size val="14"/>
            <c:spPr>
              <a:solidFill>
                <a:srgbClr val="FF0000"/>
              </a:solidFill>
              <a:ln w="12700">
                <a:solidFill>
                  <a:srgbClr val="FF0000"/>
                </a:solidFill>
              </a:ln>
            </c:spPr>
          </c:marker>
          <c:xVal>
            <c:numRef>
              <c:f>Feuil1!$C$2:$F$2</c:f>
              <c:numCache>
                <c:formatCode>General</c:formatCode>
                <c:ptCount val="4"/>
                <c:pt idx="0">
                  <c:v>50</c:v>
                </c:pt>
                <c:pt idx="1">
                  <c:v>25</c:v>
                </c:pt>
                <c:pt idx="2">
                  <c:v>12</c:v>
                </c:pt>
                <c:pt idx="3">
                  <c:v>6</c:v>
                </c:pt>
              </c:numCache>
            </c:numRef>
          </c:xVal>
          <c:yVal>
            <c:numRef>
              <c:f>Feuil1!$C$7:$F$7</c:f>
              <c:numCache>
                <c:formatCode>General</c:formatCode>
                <c:ptCount val="4"/>
                <c:pt idx="0">
                  <c:v>0.73038000000000003</c:v>
                </c:pt>
                <c:pt idx="1">
                  <c:v>0.70268000000000064</c:v>
                </c:pt>
                <c:pt idx="2">
                  <c:v>0.72833999999999999</c:v>
                </c:pt>
                <c:pt idx="3">
                  <c:v>0.76622000000000234</c:v>
                </c:pt>
              </c:numCache>
            </c:numRef>
          </c:yVal>
        </c:ser>
        <c:ser>
          <c:idx val="5"/>
          <c:order val="5"/>
          <c:spPr>
            <a:ln w="28575">
              <a:noFill/>
            </a:ln>
          </c:spPr>
          <c:marker>
            <c:symbol val="dash"/>
            <c:size val="14"/>
            <c:spPr>
              <a:solidFill>
                <a:srgbClr val="FF0000"/>
              </a:solidFill>
              <a:ln w="12700">
                <a:solidFill>
                  <a:srgbClr val="FF0000"/>
                </a:solidFill>
              </a:ln>
            </c:spPr>
          </c:marker>
          <c:xVal>
            <c:numRef>
              <c:f>Feuil1!$C$2:$F$2</c:f>
              <c:numCache>
                <c:formatCode>General</c:formatCode>
                <c:ptCount val="4"/>
                <c:pt idx="0">
                  <c:v>50</c:v>
                </c:pt>
                <c:pt idx="1">
                  <c:v>25</c:v>
                </c:pt>
                <c:pt idx="2">
                  <c:v>12</c:v>
                </c:pt>
                <c:pt idx="3">
                  <c:v>6</c:v>
                </c:pt>
              </c:numCache>
            </c:numRef>
          </c:xVal>
          <c:yVal>
            <c:numRef>
              <c:f>Feuil1!$C$8:$F$8</c:f>
              <c:numCache>
                <c:formatCode>General</c:formatCode>
                <c:ptCount val="4"/>
                <c:pt idx="0">
                  <c:v>0.72578000000000065</c:v>
                </c:pt>
                <c:pt idx="1">
                  <c:v>0.75287000000000281</c:v>
                </c:pt>
                <c:pt idx="2">
                  <c:v>0.78137000000000001</c:v>
                </c:pt>
                <c:pt idx="3">
                  <c:v>0.82732000000000061</c:v>
                </c:pt>
              </c:numCache>
            </c:numRef>
          </c:yVal>
        </c:ser>
        <c:ser>
          <c:idx val="6"/>
          <c:order val="6"/>
          <c:spPr>
            <a:ln w="28575">
              <a:noFill/>
            </a:ln>
          </c:spPr>
          <c:marker>
            <c:symbol val="dash"/>
            <c:size val="14"/>
            <c:spPr>
              <a:solidFill>
                <a:srgbClr val="FF0000"/>
              </a:solidFill>
              <a:ln w="12700">
                <a:solidFill>
                  <a:srgbClr val="FF0000"/>
                </a:solidFill>
              </a:ln>
            </c:spPr>
          </c:marker>
          <c:xVal>
            <c:numRef>
              <c:f>Feuil1!$C$2:$F$2</c:f>
              <c:numCache>
                <c:formatCode>General</c:formatCode>
                <c:ptCount val="4"/>
                <c:pt idx="0">
                  <c:v>50</c:v>
                </c:pt>
                <c:pt idx="1">
                  <c:v>25</c:v>
                </c:pt>
                <c:pt idx="2">
                  <c:v>12</c:v>
                </c:pt>
                <c:pt idx="3">
                  <c:v>6</c:v>
                </c:pt>
              </c:numCache>
            </c:numRef>
          </c:xVal>
          <c:yVal>
            <c:numRef>
              <c:f>Feuil1!$C$9:$F$9</c:f>
              <c:numCache>
                <c:formatCode>General</c:formatCode>
                <c:ptCount val="4"/>
                <c:pt idx="0">
                  <c:v>0.74490000000000234</c:v>
                </c:pt>
                <c:pt idx="1">
                  <c:v>0.76673000000000247</c:v>
                </c:pt>
                <c:pt idx="2">
                  <c:v>0.76742999999999995</c:v>
                </c:pt>
                <c:pt idx="3">
                  <c:v>0.82160999999999995</c:v>
                </c:pt>
              </c:numCache>
            </c:numRef>
          </c:yVal>
        </c:ser>
        <c:ser>
          <c:idx val="7"/>
          <c:order val="7"/>
          <c:spPr>
            <a:ln w="28575">
              <a:noFill/>
            </a:ln>
          </c:spPr>
          <c:marker>
            <c:symbol val="dash"/>
            <c:size val="14"/>
            <c:spPr>
              <a:solidFill>
                <a:srgbClr val="800000"/>
              </a:solidFill>
              <a:ln w="12700">
                <a:solidFill>
                  <a:srgbClr val="800000"/>
                </a:solidFill>
              </a:ln>
            </c:spPr>
          </c:marker>
          <c:xVal>
            <c:numRef>
              <c:f>Feuil1!$C$2:$F$2</c:f>
              <c:numCache>
                <c:formatCode>General</c:formatCode>
                <c:ptCount val="4"/>
                <c:pt idx="0">
                  <c:v>50</c:v>
                </c:pt>
                <c:pt idx="1">
                  <c:v>25</c:v>
                </c:pt>
                <c:pt idx="2">
                  <c:v>12</c:v>
                </c:pt>
                <c:pt idx="3">
                  <c:v>6</c:v>
                </c:pt>
              </c:numCache>
            </c:numRef>
          </c:xVal>
          <c:yVal>
            <c:numRef>
              <c:f>Feuil1!$C$10:$F$10</c:f>
              <c:numCache>
                <c:formatCode>0.00</c:formatCode>
                <c:ptCount val="4"/>
                <c:pt idx="0">
                  <c:v>0.76258999999999999</c:v>
                </c:pt>
                <c:pt idx="1">
                  <c:v>0.75188999999999995</c:v>
                </c:pt>
                <c:pt idx="2">
                  <c:v>0.76183000000000234</c:v>
                </c:pt>
                <c:pt idx="3">
                  <c:v>0.8065599999999995</c:v>
                </c:pt>
              </c:numCache>
            </c:numRef>
          </c:yVal>
        </c:ser>
        <c:ser>
          <c:idx val="8"/>
          <c:order val="8"/>
          <c:spPr>
            <a:ln w="28575">
              <a:noFill/>
            </a:ln>
          </c:spPr>
          <c:marker>
            <c:symbol val="dash"/>
            <c:size val="14"/>
            <c:spPr>
              <a:solidFill>
                <a:srgbClr val="800000"/>
              </a:solidFill>
              <a:ln w="12700">
                <a:solidFill>
                  <a:srgbClr val="800000"/>
                </a:solidFill>
              </a:ln>
            </c:spPr>
          </c:marker>
          <c:xVal>
            <c:numRef>
              <c:f>Feuil1!$C$2:$F$2</c:f>
              <c:numCache>
                <c:formatCode>General</c:formatCode>
                <c:ptCount val="4"/>
                <c:pt idx="0">
                  <c:v>50</c:v>
                </c:pt>
                <c:pt idx="1">
                  <c:v>25</c:v>
                </c:pt>
                <c:pt idx="2">
                  <c:v>12</c:v>
                </c:pt>
                <c:pt idx="3">
                  <c:v>6</c:v>
                </c:pt>
              </c:numCache>
            </c:numRef>
          </c:xVal>
          <c:yVal>
            <c:numRef>
              <c:f>Feuil1!$C$11:$F$11</c:f>
              <c:numCache>
                <c:formatCode>General</c:formatCode>
                <c:ptCount val="4"/>
                <c:pt idx="0">
                  <c:v>0.79842999999999997</c:v>
                </c:pt>
                <c:pt idx="1">
                  <c:v>0.78176000000000001</c:v>
                </c:pt>
                <c:pt idx="2">
                  <c:v>0.79178000000000004</c:v>
                </c:pt>
                <c:pt idx="3">
                  <c:v>0.82506000000000002</c:v>
                </c:pt>
              </c:numCache>
            </c:numRef>
          </c:yVal>
        </c:ser>
        <c:ser>
          <c:idx val="9"/>
          <c:order val="9"/>
          <c:spPr>
            <a:ln w="28575">
              <a:noFill/>
            </a:ln>
          </c:spPr>
          <c:marker>
            <c:symbol val="dash"/>
            <c:size val="14"/>
            <c:spPr>
              <a:solidFill>
                <a:srgbClr val="800000"/>
              </a:solidFill>
              <a:ln w="12700">
                <a:solidFill>
                  <a:srgbClr val="800000"/>
                </a:solidFill>
              </a:ln>
            </c:spPr>
          </c:marker>
          <c:xVal>
            <c:numRef>
              <c:f>Feuil1!$C$2:$F$2</c:f>
              <c:numCache>
                <c:formatCode>General</c:formatCode>
                <c:ptCount val="4"/>
                <c:pt idx="0">
                  <c:v>50</c:v>
                </c:pt>
                <c:pt idx="1">
                  <c:v>25</c:v>
                </c:pt>
                <c:pt idx="2">
                  <c:v>12</c:v>
                </c:pt>
                <c:pt idx="3">
                  <c:v>6</c:v>
                </c:pt>
              </c:numCache>
            </c:numRef>
          </c:xVal>
          <c:yVal>
            <c:numRef>
              <c:f>Feuil1!$C$12:$F$12</c:f>
              <c:numCache>
                <c:formatCode>General</c:formatCode>
                <c:ptCount val="4"/>
                <c:pt idx="0">
                  <c:v>0.78532999999999997</c:v>
                </c:pt>
                <c:pt idx="1">
                  <c:v>0.77667000000000375</c:v>
                </c:pt>
                <c:pt idx="2">
                  <c:v>0.79350999999999949</c:v>
                </c:pt>
                <c:pt idx="3">
                  <c:v>0.83345000000000002</c:v>
                </c:pt>
              </c:numCache>
            </c:numRef>
          </c:yVal>
        </c:ser>
        <c:ser>
          <c:idx val="10"/>
          <c:order val="10"/>
          <c:spPr>
            <a:ln w="28575">
              <a:noFill/>
            </a:ln>
          </c:spPr>
          <c:marker>
            <c:symbol val="dash"/>
            <c:size val="14"/>
            <c:spPr>
              <a:solidFill>
                <a:srgbClr val="800000"/>
              </a:solidFill>
              <a:ln w="12700">
                <a:solidFill>
                  <a:srgbClr val="800000"/>
                </a:solidFill>
              </a:ln>
            </c:spPr>
          </c:marker>
          <c:xVal>
            <c:numRef>
              <c:f>Feuil1!$C$2:$F$2</c:f>
              <c:numCache>
                <c:formatCode>General</c:formatCode>
                <c:ptCount val="4"/>
                <c:pt idx="0">
                  <c:v>50</c:v>
                </c:pt>
                <c:pt idx="1">
                  <c:v>25</c:v>
                </c:pt>
                <c:pt idx="2">
                  <c:v>12</c:v>
                </c:pt>
                <c:pt idx="3">
                  <c:v>6</c:v>
                </c:pt>
              </c:numCache>
            </c:numRef>
          </c:xVal>
          <c:yVal>
            <c:numRef>
              <c:f>Feuil1!$C$13:$F$13</c:f>
              <c:numCache>
                <c:formatCode>General</c:formatCode>
                <c:ptCount val="4"/>
                <c:pt idx="0">
                  <c:v>0.77371000000000234</c:v>
                </c:pt>
                <c:pt idx="1">
                  <c:v>0.77378000000000269</c:v>
                </c:pt>
                <c:pt idx="2">
                  <c:v>0.79069000000000234</c:v>
                </c:pt>
                <c:pt idx="3">
                  <c:v>0.83543999999999996</c:v>
                </c:pt>
              </c:numCache>
            </c:numRef>
          </c:yVal>
        </c:ser>
        <c:ser>
          <c:idx val="11"/>
          <c:order val="11"/>
          <c:spPr>
            <a:ln w="28575">
              <a:noFill/>
            </a:ln>
          </c:spPr>
          <c:marker>
            <c:symbol val="dash"/>
            <c:size val="14"/>
            <c:spPr>
              <a:solidFill>
                <a:srgbClr val="800000"/>
              </a:solidFill>
              <a:ln w="12700">
                <a:solidFill>
                  <a:srgbClr val="800000"/>
                </a:solidFill>
              </a:ln>
            </c:spPr>
          </c:marker>
          <c:xVal>
            <c:numRef>
              <c:f>Feuil1!$C$2:$F$2</c:f>
              <c:numCache>
                <c:formatCode>General</c:formatCode>
                <c:ptCount val="4"/>
                <c:pt idx="0">
                  <c:v>50</c:v>
                </c:pt>
                <c:pt idx="1">
                  <c:v>25</c:v>
                </c:pt>
                <c:pt idx="2">
                  <c:v>12</c:v>
                </c:pt>
                <c:pt idx="3">
                  <c:v>6</c:v>
                </c:pt>
              </c:numCache>
            </c:numRef>
          </c:xVal>
          <c:yVal>
            <c:numRef>
              <c:f>Feuil1!$C$14:$F$14</c:f>
              <c:numCache>
                <c:formatCode>General</c:formatCode>
                <c:ptCount val="4"/>
                <c:pt idx="0">
                  <c:v>0.76896000000000064</c:v>
                </c:pt>
                <c:pt idx="1">
                  <c:v>0.76101000000000063</c:v>
                </c:pt>
                <c:pt idx="2">
                  <c:v>0.76930000000000065</c:v>
                </c:pt>
                <c:pt idx="3">
                  <c:v>0.81794999999999995</c:v>
                </c:pt>
              </c:numCache>
            </c:numRef>
          </c:yVal>
        </c:ser>
        <c:ser>
          <c:idx val="12"/>
          <c:order val="12"/>
          <c:spPr>
            <a:ln w="28575">
              <a:noFill/>
            </a:ln>
          </c:spPr>
          <c:marker>
            <c:symbol val="dash"/>
            <c:size val="14"/>
            <c:spPr>
              <a:solidFill>
                <a:srgbClr val="00CC99"/>
              </a:solidFill>
              <a:ln w="12700">
                <a:solidFill>
                  <a:srgbClr val="00CC99"/>
                </a:solidFill>
              </a:ln>
            </c:spPr>
          </c:marker>
          <c:xVal>
            <c:numRef>
              <c:f>Feuil1!$C$2:$F$2</c:f>
              <c:numCache>
                <c:formatCode>General</c:formatCode>
                <c:ptCount val="4"/>
                <c:pt idx="0">
                  <c:v>50</c:v>
                </c:pt>
                <c:pt idx="1">
                  <c:v>25</c:v>
                </c:pt>
                <c:pt idx="2">
                  <c:v>12</c:v>
                </c:pt>
                <c:pt idx="3">
                  <c:v>6</c:v>
                </c:pt>
              </c:numCache>
            </c:numRef>
          </c:xVal>
          <c:yVal>
            <c:numRef>
              <c:f>Feuil1!$C$15:$F$15</c:f>
              <c:numCache>
                <c:formatCode>General</c:formatCode>
                <c:ptCount val="4"/>
                <c:pt idx="0">
                  <c:v>0.66070000000000306</c:v>
                </c:pt>
                <c:pt idx="1">
                  <c:v>0.63926000000000005</c:v>
                </c:pt>
                <c:pt idx="2">
                  <c:v>0.68172999999999995</c:v>
                </c:pt>
                <c:pt idx="3">
                  <c:v>0.77537000000000234</c:v>
                </c:pt>
              </c:numCache>
            </c:numRef>
          </c:yVal>
        </c:ser>
        <c:ser>
          <c:idx val="13"/>
          <c:order val="13"/>
          <c:spPr>
            <a:ln w="28575">
              <a:noFill/>
            </a:ln>
          </c:spPr>
          <c:marker>
            <c:symbol val="dash"/>
            <c:size val="14"/>
            <c:spPr>
              <a:solidFill>
                <a:srgbClr val="0000FF"/>
              </a:solidFill>
              <a:ln w="12700">
                <a:solidFill>
                  <a:srgbClr val="0000FF"/>
                </a:solidFill>
              </a:ln>
            </c:spPr>
          </c:marker>
          <c:xVal>
            <c:numRef>
              <c:f>Feuil1!$C$2:$F$2</c:f>
              <c:numCache>
                <c:formatCode>General</c:formatCode>
                <c:ptCount val="4"/>
                <c:pt idx="0">
                  <c:v>50</c:v>
                </c:pt>
                <c:pt idx="1">
                  <c:v>25</c:v>
                </c:pt>
                <c:pt idx="2">
                  <c:v>12</c:v>
                </c:pt>
                <c:pt idx="3">
                  <c:v>6</c:v>
                </c:pt>
              </c:numCache>
            </c:numRef>
          </c:xVal>
          <c:yVal>
            <c:numRef>
              <c:f>Feuil1!$C$16:$F$16</c:f>
              <c:numCache>
                <c:formatCode>General</c:formatCode>
                <c:ptCount val="4"/>
                <c:pt idx="0">
                  <c:v>0.91708000000000001</c:v>
                </c:pt>
                <c:pt idx="1">
                  <c:v>0.92535000000000001</c:v>
                </c:pt>
                <c:pt idx="2">
                  <c:v>0.92398999999999998</c:v>
                </c:pt>
                <c:pt idx="3">
                  <c:v>1.049799999999995</c:v>
                </c:pt>
              </c:numCache>
            </c:numRef>
          </c:yVal>
        </c:ser>
        <c:ser>
          <c:idx val="14"/>
          <c:order val="14"/>
          <c:spPr>
            <a:ln w="28575">
              <a:noFill/>
            </a:ln>
          </c:spPr>
          <c:marker>
            <c:symbol val="plus"/>
            <c:size val="20"/>
            <c:spPr>
              <a:noFill/>
              <a:ln w="25400">
                <a:solidFill>
                  <a:schemeClr val="tx1"/>
                </a:solidFill>
              </a:ln>
            </c:spPr>
          </c:marker>
          <c:xVal>
            <c:numRef>
              <c:f>Feuil1!$C$2:$F$2</c:f>
              <c:numCache>
                <c:formatCode>General</c:formatCode>
                <c:ptCount val="4"/>
                <c:pt idx="0">
                  <c:v>50</c:v>
                </c:pt>
                <c:pt idx="1">
                  <c:v>25</c:v>
                </c:pt>
                <c:pt idx="2">
                  <c:v>12</c:v>
                </c:pt>
                <c:pt idx="3">
                  <c:v>6</c:v>
                </c:pt>
              </c:numCache>
            </c:numRef>
          </c:xVal>
          <c:yVal>
            <c:numRef>
              <c:f>Feuil1!$C$17:$F$17</c:f>
              <c:numCache>
                <c:formatCode>0.00</c:formatCode>
                <c:ptCount val="4"/>
                <c:pt idx="0">
                  <c:v>0.72589000000000281</c:v>
                </c:pt>
                <c:pt idx="1">
                  <c:v>0.66339000000000281</c:v>
                </c:pt>
                <c:pt idx="2">
                  <c:v>0.66075000000000306</c:v>
                </c:pt>
                <c:pt idx="3">
                  <c:v>0.71000000000000063</c:v>
                </c:pt>
              </c:numCache>
            </c:numRef>
          </c:yVal>
        </c:ser>
        <c:ser>
          <c:idx val="15"/>
          <c:order val="15"/>
          <c:spPr>
            <a:ln w="28575">
              <a:noFill/>
            </a:ln>
          </c:spPr>
          <c:marker>
            <c:symbol val="x"/>
            <c:size val="17"/>
            <c:spPr>
              <a:noFill/>
              <a:ln>
                <a:solidFill>
                  <a:sysClr val="windowText" lastClr="000000"/>
                </a:solidFill>
              </a:ln>
            </c:spPr>
          </c:marker>
          <c:xVal>
            <c:numRef>
              <c:f>Feuil1!$C$2:$F$2</c:f>
              <c:numCache>
                <c:formatCode>General</c:formatCode>
                <c:ptCount val="4"/>
                <c:pt idx="0">
                  <c:v>50</c:v>
                </c:pt>
                <c:pt idx="1">
                  <c:v>25</c:v>
                </c:pt>
                <c:pt idx="2">
                  <c:v>12</c:v>
                </c:pt>
                <c:pt idx="3">
                  <c:v>6</c:v>
                </c:pt>
              </c:numCache>
            </c:numRef>
          </c:xVal>
          <c:yVal>
            <c:numRef>
              <c:f>Feuil1!$C$18:$F$18</c:f>
              <c:numCache>
                <c:formatCode>0.00</c:formatCode>
                <c:ptCount val="4"/>
                <c:pt idx="0">
                  <c:v>1.1583000000000001</c:v>
                </c:pt>
                <c:pt idx="1">
                  <c:v>1.2603</c:v>
                </c:pt>
              </c:numCache>
            </c:numRef>
          </c:yVal>
        </c:ser>
        <c:ser>
          <c:idx val="16"/>
          <c:order val="16"/>
          <c:spPr>
            <a:ln w="28575">
              <a:noFill/>
            </a:ln>
          </c:spPr>
          <c:xVal>
            <c:numRef>
              <c:f>Feuil1!$C$2:$F$2</c:f>
              <c:numCache>
                <c:formatCode>General</c:formatCode>
                <c:ptCount val="4"/>
                <c:pt idx="0">
                  <c:v>50</c:v>
                </c:pt>
                <c:pt idx="1">
                  <c:v>25</c:v>
                </c:pt>
                <c:pt idx="2">
                  <c:v>12</c:v>
                </c:pt>
                <c:pt idx="3">
                  <c:v>6</c:v>
                </c:pt>
              </c:numCache>
            </c:numRef>
          </c:xVal>
          <c:yVal>
            <c:numRef>
              <c:f>Feuil1!$C$19:$F$19</c:f>
              <c:numCache>
                <c:formatCode>General</c:formatCode>
                <c:ptCount val="4"/>
              </c:numCache>
            </c:numRef>
          </c:yVal>
        </c:ser>
        <c:axId val="64708608"/>
        <c:axId val="64710144"/>
      </c:scatterChart>
      <c:valAx>
        <c:axId val="64708608"/>
        <c:scaling>
          <c:logBase val="10"/>
          <c:orientation val="maxMin"/>
          <c:max val="55"/>
          <c:min val="5"/>
        </c:scaling>
        <c:axPos val="b"/>
        <c:numFmt formatCode="@" sourceLinked="0"/>
        <c:tickLblPos val="nextTo"/>
        <c:txPr>
          <a:bodyPr/>
          <a:lstStyle/>
          <a:p>
            <a:pPr>
              <a:defRPr sz="1600"/>
            </a:pPr>
            <a:endParaRPr lang="en-US"/>
          </a:p>
        </c:txPr>
        <c:crossAx val="64710144"/>
        <c:crossesAt val="0"/>
        <c:crossBetween val="midCat"/>
      </c:valAx>
      <c:valAx>
        <c:axId val="64710144"/>
        <c:scaling>
          <c:orientation val="minMax"/>
          <c:max val="1.3"/>
          <c:min val="0.60000000000000064"/>
        </c:scaling>
        <c:axPos val="r"/>
        <c:majorGridlines/>
        <c:numFmt formatCode="General" sourceLinked="0"/>
        <c:tickLblPos val="nextTo"/>
        <c:txPr>
          <a:bodyPr/>
          <a:lstStyle/>
          <a:p>
            <a:pPr>
              <a:defRPr sz="1800"/>
            </a:pPr>
            <a:endParaRPr lang="en-US"/>
          </a:p>
        </c:txPr>
        <c:crossAx val="64708608"/>
        <c:crosses val="autoZero"/>
        <c:crossBetween val="midCat"/>
      </c:valAx>
    </c:plotArea>
    <c:plotVisOnly val="1"/>
  </c:chart>
  <c:spPr>
    <a:solidFill>
      <a:schemeClr val="bg1"/>
    </a:solidFill>
    <a:ln>
      <a:solidFill>
        <a:prstClr val="black"/>
      </a:solidFill>
    </a:ln>
  </c:spPr>
  <c:txPr>
    <a:bodyPr/>
    <a:lstStyle/>
    <a:p>
      <a:pPr>
        <a:defRPr lang="fr-CA" sz="1000" b="0" i="0" u="none" strike="noStrike" kern="1200" baseline="0">
          <a:solidFill>
            <a:sysClr val="windowText" lastClr="000000"/>
          </a:solidFill>
          <a:latin typeface="+mn-lt"/>
          <a:ea typeface="+mn-ea"/>
          <a:cs typeface="+mn-cs"/>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0.35556</cdr:x>
      <cdr:y>0.87959</cdr:y>
    </cdr:from>
    <cdr:to>
      <cdr:x>0.63333</cdr:x>
      <cdr:y>0.97786</cdr:y>
    </cdr:to>
    <cdr:sp macro="" textlink="">
      <cdr:nvSpPr>
        <cdr:cNvPr id="3" name="ZoneTexte 265"/>
        <cdr:cNvSpPr txBox="1"/>
      </cdr:nvSpPr>
      <cdr:spPr>
        <a:xfrm xmlns:a="http://schemas.openxmlformats.org/drawingml/2006/main">
          <a:off x="2438400" y="3581400"/>
          <a:ext cx="190500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082749" rtl="0" eaLnBrk="1" latinLnBrk="0" hangingPunct="1">
            <a:defRPr sz="8000" kern="1200">
              <a:solidFill>
                <a:sysClr val="windowText" lastClr="000000"/>
              </a:solidFill>
              <a:latin typeface="Calibri"/>
            </a:defRPr>
          </a:lvl1pPr>
          <a:lvl2pPr marL="2041374" algn="l" defTabSz="4082749" rtl="0" eaLnBrk="1" latinLnBrk="0" hangingPunct="1">
            <a:defRPr sz="8000" kern="1200">
              <a:solidFill>
                <a:sysClr val="windowText" lastClr="000000"/>
              </a:solidFill>
              <a:latin typeface="Calibri"/>
            </a:defRPr>
          </a:lvl2pPr>
          <a:lvl3pPr marL="4082749" algn="l" defTabSz="4082749" rtl="0" eaLnBrk="1" latinLnBrk="0" hangingPunct="1">
            <a:defRPr sz="8000" kern="1200">
              <a:solidFill>
                <a:sysClr val="windowText" lastClr="000000"/>
              </a:solidFill>
              <a:latin typeface="Calibri"/>
            </a:defRPr>
          </a:lvl3pPr>
          <a:lvl4pPr marL="6124122" algn="l" defTabSz="4082749" rtl="0" eaLnBrk="1" latinLnBrk="0" hangingPunct="1">
            <a:defRPr sz="8000" kern="1200">
              <a:solidFill>
                <a:sysClr val="windowText" lastClr="000000"/>
              </a:solidFill>
              <a:latin typeface="Calibri"/>
            </a:defRPr>
          </a:lvl4pPr>
          <a:lvl5pPr marL="8165496" algn="l" defTabSz="4082749" rtl="0" eaLnBrk="1" latinLnBrk="0" hangingPunct="1">
            <a:defRPr sz="8000" kern="1200">
              <a:solidFill>
                <a:sysClr val="windowText" lastClr="000000"/>
              </a:solidFill>
              <a:latin typeface="Calibri"/>
            </a:defRPr>
          </a:lvl5pPr>
          <a:lvl6pPr marL="10206871" algn="l" defTabSz="4082749" rtl="0" eaLnBrk="1" latinLnBrk="0" hangingPunct="1">
            <a:defRPr sz="8000" kern="1200">
              <a:solidFill>
                <a:sysClr val="windowText" lastClr="000000"/>
              </a:solidFill>
              <a:latin typeface="Calibri"/>
            </a:defRPr>
          </a:lvl6pPr>
          <a:lvl7pPr marL="12248245" algn="l" defTabSz="4082749" rtl="0" eaLnBrk="1" latinLnBrk="0" hangingPunct="1">
            <a:defRPr sz="8000" kern="1200">
              <a:solidFill>
                <a:sysClr val="windowText" lastClr="000000"/>
              </a:solidFill>
              <a:latin typeface="Calibri"/>
            </a:defRPr>
          </a:lvl7pPr>
          <a:lvl8pPr marL="14289619" algn="l" defTabSz="4082749" rtl="0" eaLnBrk="1" latinLnBrk="0" hangingPunct="1">
            <a:defRPr sz="8000" kern="1200">
              <a:solidFill>
                <a:sysClr val="windowText" lastClr="000000"/>
              </a:solidFill>
              <a:latin typeface="Calibri"/>
            </a:defRPr>
          </a:lvl8pPr>
          <a:lvl9pPr marL="16330993" algn="l" defTabSz="4082749" rtl="0" eaLnBrk="1" latinLnBrk="0" hangingPunct="1">
            <a:defRPr sz="8000" kern="1200">
              <a:solidFill>
                <a:sysClr val="windowText" lastClr="000000"/>
              </a:solidFill>
              <a:latin typeface="Calibri"/>
            </a:defRPr>
          </a:lvl9pPr>
        </a:lstStyle>
        <a:p xmlns:a="http://schemas.openxmlformats.org/drawingml/2006/main">
          <a:r>
            <a:rPr lang="en-US" sz="2000" dirty="0" smtClean="0"/>
            <a:t>Resolution (km)</a:t>
          </a:r>
          <a:endParaRPr lang="en-US" sz="2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8DD886EF-D6B8-4B2A-B34C-E017DB62DCCC}" type="datetimeFigureOut">
              <a:rPr lang="en-US" smtClean="0"/>
              <a:pPr/>
              <a:t>4/29/2011</a:t>
            </a:fld>
            <a:endParaRPr lang="en-US"/>
          </a:p>
        </p:txBody>
      </p:sp>
      <p:sp>
        <p:nvSpPr>
          <p:cNvPr id="4" name="Espace réservé de l'image des diapositives 3"/>
          <p:cNvSpPr>
            <a:spLocks noGrp="1" noRot="1" noChangeAspect="1"/>
          </p:cNvSpPr>
          <p:nvPr>
            <p:ph type="sldImg" idx="2"/>
          </p:nvPr>
        </p:nvSpPr>
        <p:spPr>
          <a:xfrm>
            <a:off x="2754313" y="514350"/>
            <a:ext cx="3635375"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8210788-5ABE-4E40-A410-8C3182B263B7}"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8210788-5ABE-4E40-A410-8C3182B263B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10285" y="9404946"/>
            <a:ext cx="36383198" cy="6489548"/>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6420566" y="17155955"/>
            <a:ext cx="29962637" cy="7736999"/>
          </a:xfrm>
        </p:spPr>
        <p:txBody>
          <a:bodyPr/>
          <a:lstStyle>
            <a:lvl1pPr marL="0" indent="0" algn="ctr">
              <a:buNone/>
              <a:defRPr>
                <a:solidFill>
                  <a:schemeClr val="tx1">
                    <a:tint val="75000"/>
                  </a:schemeClr>
                </a:solidFill>
              </a:defRPr>
            </a:lvl1pPr>
            <a:lvl2pPr marL="2041374" indent="0" algn="ctr">
              <a:buNone/>
              <a:defRPr>
                <a:solidFill>
                  <a:schemeClr val="tx1">
                    <a:tint val="75000"/>
                  </a:schemeClr>
                </a:solidFill>
              </a:defRPr>
            </a:lvl2pPr>
            <a:lvl3pPr marL="4082749" indent="0" algn="ctr">
              <a:buNone/>
              <a:defRPr>
                <a:solidFill>
                  <a:schemeClr val="tx1">
                    <a:tint val="75000"/>
                  </a:schemeClr>
                </a:solidFill>
              </a:defRPr>
            </a:lvl3pPr>
            <a:lvl4pPr marL="6124122" indent="0" algn="ctr">
              <a:buNone/>
              <a:defRPr>
                <a:solidFill>
                  <a:schemeClr val="tx1">
                    <a:tint val="75000"/>
                  </a:schemeClr>
                </a:solidFill>
              </a:defRPr>
            </a:lvl4pPr>
            <a:lvl5pPr marL="8165496" indent="0" algn="ctr">
              <a:buNone/>
              <a:defRPr>
                <a:solidFill>
                  <a:schemeClr val="tx1">
                    <a:tint val="75000"/>
                  </a:schemeClr>
                </a:solidFill>
              </a:defRPr>
            </a:lvl5pPr>
            <a:lvl6pPr marL="10206871" indent="0" algn="ctr">
              <a:buNone/>
              <a:defRPr>
                <a:solidFill>
                  <a:schemeClr val="tx1">
                    <a:tint val="75000"/>
                  </a:schemeClr>
                </a:solidFill>
              </a:defRPr>
            </a:lvl6pPr>
            <a:lvl7pPr marL="12248245" indent="0" algn="ctr">
              <a:buNone/>
              <a:defRPr>
                <a:solidFill>
                  <a:schemeClr val="tx1">
                    <a:tint val="75000"/>
                  </a:schemeClr>
                </a:solidFill>
              </a:defRPr>
            </a:lvl7pPr>
            <a:lvl8pPr marL="14289619" indent="0" algn="ctr">
              <a:buNone/>
              <a:defRPr>
                <a:solidFill>
                  <a:schemeClr val="tx1">
                    <a:tint val="75000"/>
                  </a:schemeClr>
                </a:solidFill>
              </a:defRPr>
            </a:lvl8pPr>
            <a:lvl9pPr marL="16330993"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p>
            <a:fld id="{9EC2D648-5358-4629-8BA6-DFE17C164647}" type="datetimeFigureOut">
              <a:rPr lang="en-US" smtClean="0"/>
              <a:pPr/>
              <a:t>4/29/2011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B68F7BE-19CA-4BBD-B1C9-C9904D378083}"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9EC2D648-5358-4629-8BA6-DFE17C164647}" type="datetimeFigureOut">
              <a:rPr lang="en-US" smtClean="0"/>
              <a:pPr/>
              <a:t>4/29/2011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B68F7BE-19CA-4BBD-B1C9-C9904D37808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1032733" y="1212420"/>
            <a:ext cx="9630846" cy="2583204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2140187" y="1212420"/>
            <a:ext cx="28179144" cy="2583204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9EC2D648-5358-4629-8BA6-DFE17C164647}" type="datetimeFigureOut">
              <a:rPr lang="en-US" smtClean="0"/>
              <a:pPr/>
              <a:t>4/29/2011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B68F7BE-19CA-4BBD-B1C9-C9904D378083}"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9EC2D648-5358-4629-8BA6-DFE17C164647}" type="datetimeFigureOut">
              <a:rPr lang="en-US" smtClean="0"/>
              <a:pPr/>
              <a:t>4/29/2011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B68F7BE-19CA-4BBD-B1C9-C9904D378083}"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381201" y="19454634"/>
            <a:ext cx="36383198" cy="6012994"/>
          </a:xfrm>
        </p:spPr>
        <p:txBody>
          <a:bodyPr anchor="t"/>
          <a:lstStyle>
            <a:lvl1pPr algn="l">
              <a:defRPr sz="178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3381201" y="12831929"/>
            <a:ext cx="36383198" cy="6622701"/>
          </a:xfrm>
        </p:spPr>
        <p:txBody>
          <a:bodyPr anchor="b"/>
          <a:lstStyle>
            <a:lvl1pPr marL="0" indent="0">
              <a:buNone/>
              <a:defRPr sz="9000">
                <a:solidFill>
                  <a:schemeClr val="tx1">
                    <a:tint val="75000"/>
                  </a:schemeClr>
                </a:solidFill>
              </a:defRPr>
            </a:lvl1pPr>
            <a:lvl2pPr marL="2041374" indent="0">
              <a:buNone/>
              <a:defRPr sz="8000">
                <a:solidFill>
                  <a:schemeClr val="tx1">
                    <a:tint val="75000"/>
                  </a:schemeClr>
                </a:solidFill>
              </a:defRPr>
            </a:lvl2pPr>
            <a:lvl3pPr marL="4082749" indent="0">
              <a:buNone/>
              <a:defRPr sz="7100">
                <a:solidFill>
                  <a:schemeClr val="tx1">
                    <a:tint val="75000"/>
                  </a:schemeClr>
                </a:solidFill>
              </a:defRPr>
            </a:lvl3pPr>
            <a:lvl4pPr marL="6124122" indent="0">
              <a:buNone/>
              <a:defRPr sz="6300">
                <a:solidFill>
                  <a:schemeClr val="tx1">
                    <a:tint val="75000"/>
                  </a:schemeClr>
                </a:solidFill>
              </a:defRPr>
            </a:lvl4pPr>
            <a:lvl5pPr marL="8165496" indent="0">
              <a:buNone/>
              <a:defRPr sz="6300">
                <a:solidFill>
                  <a:schemeClr val="tx1">
                    <a:tint val="75000"/>
                  </a:schemeClr>
                </a:solidFill>
              </a:defRPr>
            </a:lvl5pPr>
            <a:lvl6pPr marL="10206871" indent="0">
              <a:buNone/>
              <a:defRPr sz="6300">
                <a:solidFill>
                  <a:schemeClr val="tx1">
                    <a:tint val="75000"/>
                  </a:schemeClr>
                </a:solidFill>
              </a:defRPr>
            </a:lvl6pPr>
            <a:lvl7pPr marL="12248245" indent="0">
              <a:buNone/>
              <a:defRPr sz="6300">
                <a:solidFill>
                  <a:schemeClr val="tx1">
                    <a:tint val="75000"/>
                  </a:schemeClr>
                </a:solidFill>
              </a:defRPr>
            </a:lvl7pPr>
            <a:lvl8pPr marL="14289619" indent="0">
              <a:buNone/>
              <a:defRPr sz="6300">
                <a:solidFill>
                  <a:schemeClr val="tx1">
                    <a:tint val="75000"/>
                  </a:schemeClr>
                </a:solidFill>
              </a:defRPr>
            </a:lvl8pPr>
            <a:lvl9pPr marL="16330993" indent="0">
              <a:buNone/>
              <a:defRPr sz="63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EC2D648-5358-4629-8BA6-DFE17C164647}" type="datetimeFigureOut">
              <a:rPr lang="en-US" smtClean="0"/>
              <a:pPr/>
              <a:t>4/29/2011</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B68F7BE-19CA-4BBD-B1C9-C9904D378083}"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2140187" y="7064224"/>
            <a:ext cx="18904997" cy="19980241"/>
          </a:xfrm>
        </p:spPr>
        <p:txBody>
          <a:bodyPr/>
          <a:lstStyle>
            <a:lvl1pPr>
              <a:defRPr sz="12500"/>
            </a:lvl1pPr>
            <a:lvl2pPr>
              <a:defRPr sz="10700"/>
            </a:lvl2pPr>
            <a:lvl3pPr>
              <a:defRPr sz="9000"/>
            </a:lvl3pPr>
            <a:lvl4pPr>
              <a:defRPr sz="8000"/>
            </a:lvl4pPr>
            <a:lvl5pPr>
              <a:defRPr sz="8000"/>
            </a:lvl5pPr>
            <a:lvl6pPr>
              <a:defRPr sz="8000"/>
            </a:lvl6pPr>
            <a:lvl7pPr>
              <a:defRPr sz="8000"/>
            </a:lvl7pPr>
            <a:lvl8pPr>
              <a:defRPr sz="8000"/>
            </a:lvl8pPr>
            <a:lvl9pPr>
              <a:defRPr sz="8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21758579" y="7064224"/>
            <a:ext cx="18904997" cy="19980241"/>
          </a:xfrm>
        </p:spPr>
        <p:txBody>
          <a:bodyPr/>
          <a:lstStyle>
            <a:lvl1pPr>
              <a:defRPr sz="12500"/>
            </a:lvl1pPr>
            <a:lvl2pPr>
              <a:defRPr sz="10700"/>
            </a:lvl2pPr>
            <a:lvl3pPr>
              <a:defRPr sz="9000"/>
            </a:lvl3pPr>
            <a:lvl4pPr>
              <a:defRPr sz="8000"/>
            </a:lvl4pPr>
            <a:lvl5pPr>
              <a:defRPr sz="8000"/>
            </a:lvl5pPr>
            <a:lvl6pPr>
              <a:defRPr sz="8000"/>
            </a:lvl6pPr>
            <a:lvl7pPr>
              <a:defRPr sz="8000"/>
            </a:lvl7pPr>
            <a:lvl8pPr>
              <a:defRPr sz="8000"/>
            </a:lvl8pPr>
            <a:lvl9pPr>
              <a:defRPr sz="8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9EC2D648-5358-4629-8BA6-DFE17C164647}" type="datetimeFigureOut">
              <a:rPr lang="en-US" smtClean="0"/>
              <a:pPr/>
              <a:t>4/29/2011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6B68F7BE-19CA-4BBD-B1C9-C9904D378083}"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2140189" y="6776884"/>
            <a:ext cx="18912429" cy="2824282"/>
          </a:xfrm>
        </p:spPr>
        <p:txBody>
          <a:bodyPr anchor="b"/>
          <a:lstStyle>
            <a:lvl1pPr marL="0" indent="0">
              <a:buNone/>
              <a:defRPr sz="10700" b="1"/>
            </a:lvl1pPr>
            <a:lvl2pPr marL="2041374" indent="0">
              <a:buNone/>
              <a:defRPr sz="9000" b="1"/>
            </a:lvl2pPr>
            <a:lvl3pPr marL="4082749" indent="0">
              <a:buNone/>
              <a:defRPr sz="8000" b="1"/>
            </a:lvl3pPr>
            <a:lvl4pPr marL="6124122" indent="0">
              <a:buNone/>
              <a:defRPr sz="7100" b="1"/>
            </a:lvl4pPr>
            <a:lvl5pPr marL="8165496" indent="0">
              <a:buNone/>
              <a:defRPr sz="7100" b="1"/>
            </a:lvl5pPr>
            <a:lvl6pPr marL="10206871" indent="0">
              <a:buNone/>
              <a:defRPr sz="7100" b="1"/>
            </a:lvl6pPr>
            <a:lvl7pPr marL="12248245" indent="0">
              <a:buNone/>
              <a:defRPr sz="7100" b="1"/>
            </a:lvl7pPr>
            <a:lvl8pPr marL="14289619" indent="0">
              <a:buNone/>
              <a:defRPr sz="7100" b="1"/>
            </a:lvl8pPr>
            <a:lvl9pPr marL="16330993" indent="0">
              <a:buNone/>
              <a:defRPr sz="71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2140189" y="9601168"/>
            <a:ext cx="18912429" cy="17443290"/>
          </a:xfrm>
        </p:spPr>
        <p:txBody>
          <a:bodyPr/>
          <a:lstStyle>
            <a:lvl1pPr>
              <a:defRPr sz="10700"/>
            </a:lvl1pPr>
            <a:lvl2pPr>
              <a:defRPr sz="9000"/>
            </a:lvl2pPr>
            <a:lvl3pPr>
              <a:defRPr sz="8000"/>
            </a:lvl3pPr>
            <a:lvl4pPr>
              <a:defRPr sz="7100"/>
            </a:lvl4pPr>
            <a:lvl5pPr>
              <a:defRPr sz="7100"/>
            </a:lvl5pPr>
            <a:lvl6pPr>
              <a:defRPr sz="7100"/>
            </a:lvl6pPr>
            <a:lvl7pPr>
              <a:defRPr sz="7100"/>
            </a:lvl7pPr>
            <a:lvl8pPr>
              <a:defRPr sz="7100"/>
            </a:lvl8pPr>
            <a:lvl9pPr>
              <a:defRPr sz="7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21743722" y="6776884"/>
            <a:ext cx="18919856" cy="2824282"/>
          </a:xfrm>
        </p:spPr>
        <p:txBody>
          <a:bodyPr anchor="b"/>
          <a:lstStyle>
            <a:lvl1pPr marL="0" indent="0">
              <a:buNone/>
              <a:defRPr sz="10700" b="1"/>
            </a:lvl1pPr>
            <a:lvl2pPr marL="2041374" indent="0">
              <a:buNone/>
              <a:defRPr sz="9000" b="1"/>
            </a:lvl2pPr>
            <a:lvl3pPr marL="4082749" indent="0">
              <a:buNone/>
              <a:defRPr sz="8000" b="1"/>
            </a:lvl3pPr>
            <a:lvl4pPr marL="6124122" indent="0">
              <a:buNone/>
              <a:defRPr sz="7100" b="1"/>
            </a:lvl4pPr>
            <a:lvl5pPr marL="8165496" indent="0">
              <a:buNone/>
              <a:defRPr sz="7100" b="1"/>
            </a:lvl5pPr>
            <a:lvl6pPr marL="10206871" indent="0">
              <a:buNone/>
              <a:defRPr sz="7100" b="1"/>
            </a:lvl6pPr>
            <a:lvl7pPr marL="12248245" indent="0">
              <a:buNone/>
              <a:defRPr sz="7100" b="1"/>
            </a:lvl7pPr>
            <a:lvl8pPr marL="14289619" indent="0">
              <a:buNone/>
              <a:defRPr sz="7100" b="1"/>
            </a:lvl8pPr>
            <a:lvl9pPr marL="16330993" indent="0">
              <a:buNone/>
              <a:defRPr sz="71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21743722" y="9601168"/>
            <a:ext cx="18919856" cy="17443290"/>
          </a:xfrm>
        </p:spPr>
        <p:txBody>
          <a:bodyPr/>
          <a:lstStyle>
            <a:lvl1pPr>
              <a:defRPr sz="10700"/>
            </a:lvl1pPr>
            <a:lvl2pPr>
              <a:defRPr sz="9000"/>
            </a:lvl2pPr>
            <a:lvl3pPr>
              <a:defRPr sz="8000"/>
            </a:lvl3pPr>
            <a:lvl4pPr>
              <a:defRPr sz="7100"/>
            </a:lvl4pPr>
            <a:lvl5pPr>
              <a:defRPr sz="7100"/>
            </a:lvl5pPr>
            <a:lvl6pPr>
              <a:defRPr sz="7100"/>
            </a:lvl6pPr>
            <a:lvl7pPr>
              <a:defRPr sz="7100"/>
            </a:lvl7pPr>
            <a:lvl8pPr>
              <a:defRPr sz="7100"/>
            </a:lvl8pPr>
            <a:lvl9pPr>
              <a:defRPr sz="7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9EC2D648-5358-4629-8BA6-DFE17C164647}" type="datetimeFigureOut">
              <a:rPr lang="en-US" smtClean="0"/>
              <a:pPr/>
              <a:t>4/29/2011</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6B68F7BE-19CA-4BBD-B1C9-C9904D378083}"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
          <p:cNvSpPr>
            <a:spLocks noGrp="1"/>
          </p:cNvSpPr>
          <p:nvPr>
            <p:ph type="dt" sz="half" idx="10"/>
          </p:nvPr>
        </p:nvSpPr>
        <p:spPr/>
        <p:txBody>
          <a:bodyPr/>
          <a:lstStyle/>
          <a:p>
            <a:fld id="{9EC2D648-5358-4629-8BA6-DFE17C164647}" type="datetimeFigureOut">
              <a:rPr lang="en-US" smtClean="0"/>
              <a:pPr/>
              <a:t>4/29/2011</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6B68F7BE-19CA-4BBD-B1C9-C9904D378083}"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C2D648-5358-4629-8BA6-DFE17C164647}" type="datetimeFigureOut">
              <a:rPr lang="en-US" smtClean="0"/>
              <a:pPr/>
              <a:t>4/29/2011</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6B68F7BE-19CA-4BBD-B1C9-C9904D37808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140194" y="1205402"/>
            <a:ext cx="14082145" cy="5129967"/>
          </a:xfrm>
        </p:spPr>
        <p:txBody>
          <a:bodyPr anchor="b"/>
          <a:lstStyle>
            <a:lvl1pPr algn="l">
              <a:defRPr sz="9000" b="1"/>
            </a:lvl1pPr>
          </a:lstStyle>
          <a:p>
            <a:r>
              <a:rPr lang="fr-FR" smtClean="0"/>
              <a:t>Cliquez pour modifier le style du titre</a:t>
            </a:r>
            <a:endParaRPr lang="en-US"/>
          </a:p>
        </p:txBody>
      </p:sp>
      <p:sp>
        <p:nvSpPr>
          <p:cNvPr id="3" name="Espace réservé du contenu 2"/>
          <p:cNvSpPr>
            <a:spLocks noGrp="1"/>
          </p:cNvSpPr>
          <p:nvPr>
            <p:ph idx="1"/>
          </p:nvPr>
        </p:nvSpPr>
        <p:spPr>
          <a:xfrm>
            <a:off x="16735085" y="1205409"/>
            <a:ext cx="23928493" cy="25839056"/>
          </a:xfrm>
        </p:spPr>
        <p:txBody>
          <a:bodyPr/>
          <a:lstStyle>
            <a:lvl1pPr>
              <a:defRPr sz="14200"/>
            </a:lvl1pPr>
            <a:lvl2pPr>
              <a:defRPr sz="12500"/>
            </a:lvl2pPr>
            <a:lvl3pPr>
              <a:defRPr sz="10700"/>
            </a:lvl3pPr>
            <a:lvl4pPr>
              <a:defRPr sz="9000"/>
            </a:lvl4pPr>
            <a:lvl5pPr>
              <a:defRPr sz="9000"/>
            </a:lvl5pPr>
            <a:lvl6pPr>
              <a:defRPr sz="9000"/>
            </a:lvl6pPr>
            <a:lvl7pPr>
              <a:defRPr sz="9000"/>
            </a:lvl7pPr>
            <a:lvl8pPr>
              <a:defRPr sz="9000"/>
            </a:lvl8pPr>
            <a:lvl9pPr>
              <a:defRPr sz="9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2140194" y="6335376"/>
            <a:ext cx="14082145" cy="20709089"/>
          </a:xfrm>
        </p:spPr>
        <p:txBody>
          <a:bodyPr/>
          <a:lstStyle>
            <a:lvl1pPr marL="0" indent="0">
              <a:buNone/>
              <a:defRPr sz="6300"/>
            </a:lvl1pPr>
            <a:lvl2pPr marL="2041374" indent="0">
              <a:buNone/>
              <a:defRPr sz="5400"/>
            </a:lvl2pPr>
            <a:lvl3pPr marL="4082749" indent="0">
              <a:buNone/>
              <a:defRPr sz="4400"/>
            </a:lvl3pPr>
            <a:lvl4pPr marL="6124122" indent="0">
              <a:buNone/>
              <a:defRPr sz="4000"/>
            </a:lvl4pPr>
            <a:lvl5pPr marL="8165496" indent="0">
              <a:buNone/>
              <a:defRPr sz="4000"/>
            </a:lvl5pPr>
            <a:lvl6pPr marL="10206871" indent="0">
              <a:buNone/>
              <a:defRPr sz="4000"/>
            </a:lvl6pPr>
            <a:lvl7pPr marL="12248245" indent="0">
              <a:buNone/>
              <a:defRPr sz="4000"/>
            </a:lvl7pPr>
            <a:lvl8pPr marL="14289619" indent="0">
              <a:buNone/>
              <a:defRPr sz="4000"/>
            </a:lvl8pPr>
            <a:lvl9pPr marL="16330993" indent="0">
              <a:buNone/>
              <a:defRPr sz="4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EC2D648-5358-4629-8BA6-DFE17C164647}" type="datetimeFigureOut">
              <a:rPr lang="en-US" smtClean="0"/>
              <a:pPr/>
              <a:t>4/29/2011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6B68F7BE-19CA-4BBD-B1C9-C9904D378083}"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89839" y="21192650"/>
            <a:ext cx="25682258" cy="2501912"/>
          </a:xfrm>
        </p:spPr>
        <p:txBody>
          <a:bodyPr anchor="b"/>
          <a:lstStyle>
            <a:lvl1pPr algn="l">
              <a:defRPr sz="9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8389839" y="2705147"/>
            <a:ext cx="25682258" cy="18165128"/>
          </a:xfrm>
        </p:spPr>
        <p:txBody>
          <a:bodyPr/>
          <a:lstStyle>
            <a:lvl1pPr marL="0" indent="0">
              <a:buNone/>
              <a:defRPr sz="14200"/>
            </a:lvl1pPr>
            <a:lvl2pPr marL="2041374" indent="0">
              <a:buNone/>
              <a:defRPr sz="12500"/>
            </a:lvl2pPr>
            <a:lvl3pPr marL="4082749" indent="0">
              <a:buNone/>
              <a:defRPr sz="10700"/>
            </a:lvl3pPr>
            <a:lvl4pPr marL="6124122" indent="0">
              <a:buNone/>
              <a:defRPr sz="9000"/>
            </a:lvl4pPr>
            <a:lvl5pPr marL="8165496" indent="0">
              <a:buNone/>
              <a:defRPr sz="9000"/>
            </a:lvl5pPr>
            <a:lvl6pPr marL="10206871" indent="0">
              <a:buNone/>
              <a:defRPr sz="9000"/>
            </a:lvl6pPr>
            <a:lvl7pPr marL="12248245" indent="0">
              <a:buNone/>
              <a:defRPr sz="9000"/>
            </a:lvl7pPr>
            <a:lvl8pPr marL="14289619" indent="0">
              <a:buNone/>
              <a:defRPr sz="9000"/>
            </a:lvl8pPr>
            <a:lvl9pPr marL="16330993" indent="0">
              <a:buNone/>
              <a:defRPr sz="9000"/>
            </a:lvl9pPr>
          </a:lstStyle>
          <a:p>
            <a:endParaRPr lang="en-US"/>
          </a:p>
        </p:txBody>
      </p:sp>
      <p:sp>
        <p:nvSpPr>
          <p:cNvPr id="4" name="Espace réservé du texte 3"/>
          <p:cNvSpPr>
            <a:spLocks noGrp="1"/>
          </p:cNvSpPr>
          <p:nvPr>
            <p:ph type="body" sz="half" idx="2"/>
          </p:nvPr>
        </p:nvSpPr>
        <p:spPr>
          <a:xfrm>
            <a:off x="8389839" y="23694561"/>
            <a:ext cx="25682258" cy="3553131"/>
          </a:xfrm>
        </p:spPr>
        <p:txBody>
          <a:bodyPr/>
          <a:lstStyle>
            <a:lvl1pPr marL="0" indent="0">
              <a:buNone/>
              <a:defRPr sz="6300"/>
            </a:lvl1pPr>
            <a:lvl2pPr marL="2041374" indent="0">
              <a:buNone/>
              <a:defRPr sz="5400"/>
            </a:lvl2pPr>
            <a:lvl3pPr marL="4082749" indent="0">
              <a:buNone/>
              <a:defRPr sz="4400"/>
            </a:lvl3pPr>
            <a:lvl4pPr marL="6124122" indent="0">
              <a:buNone/>
              <a:defRPr sz="4000"/>
            </a:lvl4pPr>
            <a:lvl5pPr marL="8165496" indent="0">
              <a:buNone/>
              <a:defRPr sz="4000"/>
            </a:lvl5pPr>
            <a:lvl6pPr marL="10206871" indent="0">
              <a:buNone/>
              <a:defRPr sz="4000"/>
            </a:lvl6pPr>
            <a:lvl7pPr marL="12248245" indent="0">
              <a:buNone/>
              <a:defRPr sz="4000"/>
            </a:lvl7pPr>
            <a:lvl8pPr marL="14289619" indent="0">
              <a:buNone/>
              <a:defRPr sz="4000"/>
            </a:lvl8pPr>
            <a:lvl9pPr marL="16330993" indent="0">
              <a:buNone/>
              <a:defRPr sz="4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EC2D648-5358-4629-8BA6-DFE17C164647}" type="datetimeFigureOut">
              <a:rPr lang="en-US" smtClean="0"/>
              <a:pPr/>
              <a:t>4/29/2011</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6B68F7BE-19CA-4BBD-B1C9-C9904D378083}"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140190" y="1212412"/>
            <a:ext cx="38523389" cy="5045869"/>
          </a:xfrm>
          <a:prstGeom prst="rect">
            <a:avLst/>
          </a:prstGeom>
        </p:spPr>
        <p:txBody>
          <a:bodyPr vert="horz" lIns="408274" tIns="204138" rIns="408274" bIns="204138" rtlCol="0" anchor="ctr">
            <a:normAutofit/>
          </a:bodyPr>
          <a:lstStyle/>
          <a:p>
            <a:r>
              <a:rPr lang="fr-FR" smtClean="0"/>
              <a:t>Cliquez pour modifier le style du titre</a:t>
            </a:r>
            <a:endParaRPr lang="en-US"/>
          </a:p>
        </p:txBody>
      </p:sp>
      <p:sp>
        <p:nvSpPr>
          <p:cNvPr id="3" name="Espace réservé du texte 2"/>
          <p:cNvSpPr>
            <a:spLocks noGrp="1"/>
          </p:cNvSpPr>
          <p:nvPr>
            <p:ph type="body" idx="1"/>
          </p:nvPr>
        </p:nvSpPr>
        <p:spPr>
          <a:xfrm>
            <a:off x="2140190" y="7064224"/>
            <a:ext cx="38523389" cy="19980241"/>
          </a:xfrm>
          <a:prstGeom prst="rect">
            <a:avLst/>
          </a:prstGeom>
        </p:spPr>
        <p:txBody>
          <a:bodyPr vert="horz" lIns="408274" tIns="204138" rIns="408274" bIns="20413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2140188" y="28060645"/>
            <a:ext cx="9987546" cy="1611875"/>
          </a:xfrm>
          <a:prstGeom prst="rect">
            <a:avLst/>
          </a:prstGeom>
        </p:spPr>
        <p:txBody>
          <a:bodyPr vert="horz" lIns="408274" tIns="204138" rIns="408274" bIns="204138" rtlCol="0" anchor="ctr"/>
          <a:lstStyle>
            <a:lvl1pPr algn="l">
              <a:defRPr sz="5400">
                <a:solidFill>
                  <a:schemeClr val="tx1">
                    <a:tint val="75000"/>
                  </a:schemeClr>
                </a:solidFill>
              </a:defRPr>
            </a:lvl1pPr>
          </a:lstStyle>
          <a:p>
            <a:fld id="{9EC2D648-5358-4629-8BA6-DFE17C164647}" type="datetimeFigureOut">
              <a:rPr lang="en-US" smtClean="0"/>
              <a:pPr/>
              <a:t>4/29/2011</a:t>
            </a:fld>
            <a:endParaRPr lang="en-US"/>
          </a:p>
        </p:txBody>
      </p:sp>
      <p:sp>
        <p:nvSpPr>
          <p:cNvPr id="5" name="Espace réservé du pied de page 4"/>
          <p:cNvSpPr>
            <a:spLocks noGrp="1"/>
          </p:cNvSpPr>
          <p:nvPr>
            <p:ph type="ftr" sz="quarter" idx="3"/>
          </p:nvPr>
        </p:nvSpPr>
        <p:spPr>
          <a:xfrm>
            <a:off x="14624622" y="28060645"/>
            <a:ext cx="13554525" cy="1611875"/>
          </a:xfrm>
          <a:prstGeom prst="rect">
            <a:avLst/>
          </a:prstGeom>
        </p:spPr>
        <p:txBody>
          <a:bodyPr vert="horz" lIns="408274" tIns="204138" rIns="408274" bIns="204138" rtlCol="0" anchor="ctr"/>
          <a:lstStyle>
            <a:lvl1pPr algn="ctr">
              <a:defRPr sz="54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30676030" y="28060645"/>
            <a:ext cx="9987546" cy="1611875"/>
          </a:xfrm>
          <a:prstGeom prst="rect">
            <a:avLst/>
          </a:prstGeom>
        </p:spPr>
        <p:txBody>
          <a:bodyPr vert="horz" lIns="408274" tIns="204138" rIns="408274" bIns="204138" rtlCol="0" anchor="ctr"/>
          <a:lstStyle>
            <a:lvl1pPr algn="r">
              <a:defRPr sz="5400">
                <a:solidFill>
                  <a:schemeClr val="tx1">
                    <a:tint val="75000"/>
                  </a:schemeClr>
                </a:solidFill>
              </a:defRPr>
            </a:lvl1pPr>
          </a:lstStyle>
          <a:p>
            <a:fld id="{6B68F7BE-19CA-4BBD-B1C9-C9904D378083}"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82749" rtl="0" eaLnBrk="1" latinLnBrk="0" hangingPunct="1">
        <a:spcBef>
          <a:spcPct val="0"/>
        </a:spcBef>
        <a:buNone/>
        <a:defRPr sz="19600" kern="1200">
          <a:solidFill>
            <a:schemeClr val="tx1"/>
          </a:solidFill>
          <a:latin typeface="+mj-lt"/>
          <a:ea typeface="+mj-ea"/>
          <a:cs typeface="+mj-cs"/>
        </a:defRPr>
      </a:lvl1pPr>
    </p:titleStyle>
    <p:bodyStyle>
      <a:lvl1pPr marL="1531030" indent="-1531030" algn="l" defTabSz="4082749" rtl="0" eaLnBrk="1" latinLnBrk="0" hangingPunct="1">
        <a:spcBef>
          <a:spcPct val="20000"/>
        </a:spcBef>
        <a:buFont typeface="Arial" pitchFamily="34" charset="0"/>
        <a:buChar char="•"/>
        <a:defRPr sz="14200" kern="1200">
          <a:solidFill>
            <a:schemeClr val="tx1"/>
          </a:solidFill>
          <a:latin typeface="+mn-lt"/>
          <a:ea typeface="+mn-ea"/>
          <a:cs typeface="+mn-cs"/>
        </a:defRPr>
      </a:lvl1pPr>
      <a:lvl2pPr marL="3317233" indent="-1275859" algn="l" defTabSz="4082749" rtl="0" eaLnBrk="1" latinLnBrk="0" hangingPunct="1">
        <a:spcBef>
          <a:spcPct val="20000"/>
        </a:spcBef>
        <a:buFont typeface="Arial" pitchFamily="34" charset="0"/>
        <a:buChar char="–"/>
        <a:defRPr sz="12500" kern="1200">
          <a:solidFill>
            <a:schemeClr val="tx1"/>
          </a:solidFill>
          <a:latin typeface="+mn-lt"/>
          <a:ea typeface="+mn-ea"/>
          <a:cs typeface="+mn-cs"/>
        </a:defRPr>
      </a:lvl2pPr>
      <a:lvl3pPr marL="5103435" indent="-1020687" algn="l" defTabSz="4082749" rtl="0" eaLnBrk="1" latinLnBrk="0" hangingPunct="1">
        <a:spcBef>
          <a:spcPct val="20000"/>
        </a:spcBef>
        <a:buFont typeface="Arial" pitchFamily="34" charset="0"/>
        <a:buChar char="•"/>
        <a:defRPr sz="10700" kern="1200">
          <a:solidFill>
            <a:schemeClr val="tx1"/>
          </a:solidFill>
          <a:latin typeface="+mn-lt"/>
          <a:ea typeface="+mn-ea"/>
          <a:cs typeface="+mn-cs"/>
        </a:defRPr>
      </a:lvl3pPr>
      <a:lvl4pPr marL="7144810" indent="-1020687" algn="l" defTabSz="4082749"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186184" indent="-1020687" algn="l" defTabSz="4082749"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227558" indent="-1020687" algn="l" defTabSz="4082749"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268932" indent="-1020687" algn="l" defTabSz="4082749"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310306" indent="-1020687" algn="l" defTabSz="4082749"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351680" indent="-1020687" algn="l" defTabSz="4082749"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en-US"/>
      </a:defPPr>
      <a:lvl1pPr marL="0" algn="l" defTabSz="4082749" rtl="0" eaLnBrk="1" latinLnBrk="0" hangingPunct="1">
        <a:defRPr sz="8000" kern="1200">
          <a:solidFill>
            <a:schemeClr val="tx1"/>
          </a:solidFill>
          <a:latin typeface="+mn-lt"/>
          <a:ea typeface="+mn-ea"/>
          <a:cs typeface="+mn-cs"/>
        </a:defRPr>
      </a:lvl1pPr>
      <a:lvl2pPr marL="2041374" algn="l" defTabSz="4082749" rtl="0" eaLnBrk="1" latinLnBrk="0" hangingPunct="1">
        <a:defRPr sz="8000" kern="1200">
          <a:solidFill>
            <a:schemeClr val="tx1"/>
          </a:solidFill>
          <a:latin typeface="+mn-lt"/>
          <a:ea typeface="+mn-ea"/>
          <a:cs typeface="+mn-cs"/>
        </a:defRPr>
      </a:lvl2pPr>
      <a:lvl3pPr marL="4082749" algn="l" defTabSz="4082749" rtl="0" eaLnBrk="1" latinLnBrk="0" hangingPunct="1">
        <a:defRPr sz="8000" kern="1200">
          <a:solidFill>
            <a:schemeClr val="tx1"/>
          </a:solidFill>
          <a:latin typeface="+mn-lt"/>
          <a:ea typeface="+mn-ea"/>
          <a:cs typeface="+mn-cs"/>
        </a:defRPr>
      </a:lvl3pPr>
      <a:lvl4pPr marL="6124122" algn="l" defTabSz="4082749" rtl="0" eaLnBrk="1" latinLnBrk="0" hangingPunct="1">
        <a:defRPr sz="8000" kern="1200">
          <a:solidFill>
            <a:schemeClr val="tx1"/>
          </a:solidFill>
          <a:latin typeface="+mn-lt"/>
          <a:ea typeface="+mn-ea"/>
          <a:cs typeface="+mn-cs"/>
        </a:defRPr>
      </a:lvl4pPr>
      <a:lvl5pPr marL="8165496" algn="l" defTabSz="4082749" rtl="0" eaLnBrk="1" latinLnBrk="0" hangingPunct="1">
        <a:defRPr sz="8000" kern="1200">
          <a:solidFill>
            <a:schemeClr val="tx1"/>
          </a:solidFill>
          <a:latin typeface="+mn-lt"/>
          <a:ea typeface="+mn-ea"/>
          <a:cs typeface="+mn-cs"/>
        </a:defRPr>
      </a:lvl5pPr>
      <a:lvl6pPr marL="10206871" algn="l" defTabSz="4082749" rtl="0" eaLnBrk="1" latinLnBrk="0" hangingPunct="1">
        <a:defRPr sz="8000" kern="1200">
          <a:solidFill>
            <a:schemeClr val="tx1"/>
          </a:solidFill>
          <a:latin typeface="+mn-lt"/>
          <a:ea typeface="+mn-ea"/>
          <a:cs typeface="+mn-cs"/>
        </a:defRPr>
      </a:lvl6pPr>
      <a:lvl7pPr marL="12248245" algn="l" defTabSz="4082749" rtl="0" eaLnBrk="1" latinLnBrk="0" hangingPunct="1">
        <a:defRPr sz="8000" kern="1200">
          <a:solidFill>
            <a:schemeClr val="tx1"/>
          </a:solidFill>
          <a:latin typeface="+mn-lt"/>
          <a:ea typeface="+mn-ea"/>
          <a:cs typeface="+mn-cs"/>
        </a:defRPr>
      </a:lvl7pPr>
      <a:lvl8pPr marL="14289619" algn="l" defTabSz="4082749" rtl="0" eaLnBrk="1" latinLnBrk="0" hangingPunct="1">
        <a:defRPr sz="8000" kern="1200">
          <a:solidFill>
            <a:schemeClr val="tx1"/>
          </a:solidFill>
          <a:latin typeface="+mn-lt"/>
          <a:ea typeface="+mn-ea"/>
          <a:cs typeface="+mn-cs"/>
        </a:defRPr>
      </a:lvl8pPr>
      <a:lvl9pPr marL="16330993" algn="l" defTabSz="4082749"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wmf"/><Relationship Id="rId26" Type="http://schemas.openxmlformats.org/officeDocument/2006/relationships/image" Target="../media/image22.png"/><Relationship Id="rId39" Type="http://schemas.openxmlformats.org/officeDocument/2006/relationships/image" Target="../media/image32.jpeg"/><Relationship Id="rId3" Type="http://schemas.openxmlformats.org/officeDocument/2006/relationships/image" Target="../media/image1.jpeg"/><Relationship Id="rId21" Type="http://schemas.openxmlformats.org/officeDocument/2006/relationships/image" Target="../media/image17.wmf"/><Relationship Id="rId34" Type="http://schemas.openxmlformats.org/officeDocument/2006/relationships/chart" Target="../charts/chart4.xml"/><Relationship Id="rId42" Type="http://schemas.openxmlformats.org/officeDocument/2006/relationships/image" Target="../media/image35.png"/><Relationship Id="rId7" Type="http://schemas.openxmlformats.org/officeDocument/2006/relationships/chart" Target="../charts/chart2.xml"/><Relationship Id="rId12" Type="http://schemas.openxmlformats.org/officeDocument/2006/relationships/image" Target="../media/image8.jpeg"/><Relationship Id="rId17" Type="http://schemas.openxmlformats.org/officeDocument/2006/relationships/image" Target="../media/image13.wmf"/><Relationship Id="rId25" Type="http://schemas.openxmlformats.org/officeDocument/2006/relationships/image" Target="../media/image21.png"/><Relationship Id="rId33" Type="http://schemas.openxmlformats.org/officeDocument/2006/relationships/chart" Target="../charts/chart3.xml"/><Relationship Id="rId38"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2.wmf"/><Relationship Id="rId20" Type="http://schemas.openxmlformats.org/officeDocument/2006/relationships/image" Target="../media/image16.wmf"/><Relationship Id="rId29" Type="http://schemas.openxmlformats.org/officeDocument/2006/relationships/image" Target="../media/image25.png"/><Relationship Id="rId41"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chart" Target="../charts/chart1.xml"/><Relationship Id="rId11" Type="http://schemas.openxmlformats.org/officeDocument/2006/relationships/image" Target="../media/image7.emf"/><Relationship Id="rId24" Type="http://schemas.openxmlformats.org/officeDocument/2006/relationships/image" Target="../media/image20.wmf"/><Relationship Id="rId32" Type="http://schemas.openxmlformats.org/officeDocument/2006/relationships/image" Target="../media/image28.wmf"/><Relationship Id="rId37" Type="http://schemas.openxmlformats.org/officeDocument/2006/relationships/image" Target="../media/image30.jpeg"/><Relationship Id="rId40" Type="http://schemas.openxmlformats.org/officeDocument/2006/relationships/image" Target="../media/image33.png"/><Relationship Id="rId5" Type="http://schemas.openxmlformats.org/officeDocument/2006/relationships/image" Target="../media/image3.jpeg"/><Relationship Id="rId15" Type="http://schemas.openxmlformats.org/officeDocument/2006/relationships/image" Target="../media/image11.wmf"/><Relationship Id="rId23" Type="http://schemas.openxmlformats.org/officeDocument/2006/relationships/image" Target="../media/image19.wmf"/><Relationship Id="rId28" Type="http://schemas.openxmlformats.org/officeDocument/2006/relationships/image" Target="../media/image24.png"/><Relationship Id="rId36" Type="http://schemas.openxmlformats.org/officeDocument/2006/relationships/image" Target="../media/image29.png"/><Relationship Id="rId10" Type="http://schemas.openxmlformats.org/officeDocument/2006/relationships/image" Target="../media/image6.jpeg"/><Relationship Id="rId19" Type="http://schemas.openxmlformats.org/officeDocument/2006/relationships/image" Target="../media/image15.wmf"/><Relationship Id="rId31" Type="http://schemas.openxmlformats.org/officeDocument/2006/relationships/image" Target="../media/image27.wmf"/><Relationship Id="rId4" Type="http://schemas.openxmlformats.org/officeDocument/2006/relationships/image" Target="../media/image2.jpe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8.wmf"/><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etienne\Doc\Posters\fiabbilin.jpg"/>
          <p:cNvPicPr>
            <a:picLocks noChangeAspect="1" noChangeArrowheads="1"/>
          </p:cNvPicPr>
          <p:nvPr/>
        </p:nvPicPr>
        <p:blipFill>
          <a:blip r:embed="rId3" cstate="print"/>
          <a:srcRect/>
          <a:stretch>
            <a:fillRect/>
          </a:stretch>
        </p:blipFill>
        <p:spPr bwMode="auto">
          <a:xfrm>
            <a:off x="36337081" y="16966406"/>
            <a:ext cx="3046202" cy="2133600"/>
          </a:xfrm>
          <a:prstGeom prst="rect">
            <a:avLst/>
          </a:prstGeom>
          <a:noFill/>
          <a:ln>
            <a:solidFill>
              <a:schemeClr val="tx1"/>
            </a:solidFill>
          </a:ln>
        </p:spPr>
      </p:pic>
      <p:pic>
        <p:nvPicPr>
          <p:cNvPr id="1034" name="Picture 10" descr="C:\Users\etienne\Doc\Posters\fiabHetSigfix.jpg"/>
          <p:cNvPicPr>
            <a:picLocks noChangeAspect="1" noChangeArrowheads="1"/>
          </p:cNvPicPr>
          <p:nvPr/>
        </p:nvPicPr>
        <p:blipFill>
          <a:blip r:embed="rId4" cstate="print"/>
          <a:srcRect/>
          <a:stretch>
            <a:fillRect/>
          </a:stretch>
        </p:blipFill>
        <p:spPr bwMode="auto">
          <a:xfrm>
            <a:off x="39613681" y="16966406"/>
            <a:ext cx="3048000" cy="2133600"/>
          </a:xfrm>
          <a:prstGeom prst="rect">
            <a:avLst/>
          </a:prstGeom>
          <a:noFill/>
          <a:ln>
            <a:solidFill>
              <a:schemeClr val="tx1"/>
            </a:solidFill>
          </a:ln>
        </p:spPr>
      </p:pic>
      <p:pic>
        <p:nvPicPr>
          <p:cNvPr id="304" name="Picture 2" descr="C:\Documents and Settings\etgab1.FSG\Bureau\EG_Univ_3\evaluation_CP_exp_4\mean_var\Var_PetF_R50_2-1-1_ter.jpg"/>
          <p:cNvPicPr>
            <a:picLocks noChangeAspect="1" noChangeArrowheads="1"/>
          </p:cNvPicPr>
          <p:nvPr/>
        </p:nvPicPr>
        <p:blipFill>
          <a:blip r:embed="rId5" cstate="print"/>
          <a:srcRect/>
          <a:stretch>
            <a:fillRect/>
          </a:stretch>
        </p:blipFill>
        <p:spPr bwMode="auto">
          <a:xfrm>
            <a:off x="36794281" y="20319206"/>
            <a:ext cx="5780882" cy="3512846"/>
          </a:xfrm>
          <a:prstGeom prst="rect">
            <a:avLst/>
          </a:prstGeom>
          <a:noFill/>
          <a:ln>
            <a:solidFill>
              <a:prstClr val="black"/>
            </a:solidFill>
          </a:ln>
        </p:spPr>
      </p:pic>
      <p:graphicFrame>
        <p:nvGraphicFramePr>
          <p:cNvPr id="223" name="Graphique 222"/>
          <p:cNvGraphicFramePr/>
          <p:nvPr/>
        </p:nvGraphicFramePr>
        <p:xfrm>
          <a:off x="30393481" y="5536406"/>
          <a:ext cx="4648200" cy="4191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5" name="Graphique 224"/>
          <p:cNvGraphicFramePr/>
          <p:nvPr/>
        </p:nvGraphicFramePr>
        <p:xfrm>
          <a:off x="22773481" y="25729406"/>
          <a:ext cx="4876800" cy="3276600"/>
        </p:xfrm>
        <a:graphic>
          <a:graphicData uri="http://schemas.openxmlformats.org/drawingml/2006/chart">
            <c:chart xmlns:c="http://schemas.openxmlformats.org/drawingml/2006/chart" xmlns:r="http://schemas.openxmlformats.org/officeDocument/2006/relationships" r:id="rId7"/>
          </a:graphicData>
        </a:graphic>
      </p:graphicFrame>
      <p:pic>
        <p:nvPicPr>
          <p:cNvPr id="4" name="Picture 32"/>
          <p:cNvPicPr>
            <a:picLocks noChangeAspect="1" noChangeArrowheads="1"/>
          </p:cNvPicPr>
          <p:nvPr/>
        </p:nvPicPr>
        <p:blipFill>
          <a:blip r:embed="rId8" cstate="print"/>
          <a:srcRect/>
          <a:stretch>
            <a:fillRect/>
          </a:stretch>
        </p:blipFill>
        <p:spPr bwMode="auto">
          <a:xfrm>
            <a:off x="18125281" y="12888337"/>
            <a:ext cx="10058400" cy="4004469"/>
          </a:xfrm>
          <a:prstGeom prst="rect">
            <a:avLst/>
          </a:prstGeom>
          <a:noFill/>
          <a:ln w="9525">
            <a:noFill/>
            <a:miter lim="800000"/>
            <a:headEnd/>
            <a:tailEnd/>
          </a:ln>
        </p:spPr>
      </p:pic>
      <p:sp>
        <p:nvSpPr>
          <p:cNvPr id="187" name="ZoneTexte 186"/>
          <p:cNvSpPr txBox="1"/>
          <p:nvPr/>
        </p:nvSpPr>
        <p:spPr>
          <a:xfrm>
            <a:off x="16220281" y="6818411"/>
            <a:ext cx="7239000" cy="2246769"/>
          </a:xfrm>
          <a:prstGeom prst="rect">
            <a:avLst/>
          </a:prstGeom>
          <a:noFill/>
        </p:spPr>
        <p:txBody>
          <a:bodyPr wrap="square" rtlCol="0">
            <a:spAutoFit/>
          </a:bodyPr>
          <a:lstStyle/>
          <a:p>
            <a:pPr>
              <a:buFont typeface="Wingdings" pitchFamily="2" charset="2"/>
              <a:buChar char="ü"/>
            </a:pPr>
            <a:r>
              <a:rPr lang="en-US" sz="2000" dirty="0" smtClean="0"/>
              <a:t> generate </a:t>
            </a:r>
            <a:r>
              <a:rPr lang="el-GR" sz="2000" i="1" dirty="0" smtClean="0">
                <a:latin typeface="Cambria Math" pitchFamily="18" charset="0"/>
                <a:ea typeface="Cambria Math" pitchFamily="18" charset="0"/>
              </a:rPr>
              <a:t>ξ</a:t>
            </a:r>
            <a:r>
              <a:rPr lang="en-US" sz="2000" i="1" baseline="-25000" dirty="0" err="1" smtClean="0">
                <a:latin typeface="Cambria Math" pitchFamily="18" charset="0"/>
                <a:ea typeface="Cambria Math" pitchFamily="18" charset="0"/>
              </a:rPr>
              <a:t>m,i</a:t>
            </a:r>
            <a:r>
              <a:rPr lang="en-US" sz="2000" dirty="0" smtClean="0"/>
              <a:t>  for each direction </a:t>
            </a:r>
            <a:r>
              <a:rPr lang="en-US" sz="2000" i="1" dirty="0" err="1" smtClean="0">
                <a:latin typeface="Cambria Math" pitchFamily="18" charset="0"/>
                <a:ea typeface="Cambria Math" pitchFamily="18" charset="0"/>
              </a:rPr>
              <a:t>i</a:t>
            </a:r>
            <a:r>
              <a:rPr lang="en-US" sz="2000" i="1" dirty="0" smtClean="0">
                <a:latin typeface="Cambria Math" pitchFamily="18" charset="0"/>
                <a:ea typeface="Cambria Math" pitchFamily="18" charset="0"/>
              </a:rPr>
              <a:t> </a:t>
            </a:r>
            <a:r>
              <a:rPr lang="en-US" sz="2000" dirty="0" smtClean="0"/>
              <a:t>given </a:t>
            </a:r>
            <a:r>
              <a:rPr lang="en-US" sz="2000" i="1" dirty="0" smtClean="0">
                <a:latin typeface="Cambria Math" pitchFamily="18" charset="0"/>
                <a:ea typeface="Cambria Math" pitchFamily="18" charset="0"/>
              </a:rPr>
              <a:t>H, </a:t>
            </a:r>
            <a:r>
              <a:rPr lang="el-GR" sz="2000" i="1" dirty="0" smtClean="0">
                <a:latin typeface="Cambria Math" pitchFamily="18" charset="0"/>
                <a:ea typeface="Cambria Math" pitchFamily="18" charset="0"/>
              </a:rPr>
              <a:t>σ</a:t>
            </a:r>
            <a:r>
              <a:rPr lang="en-US" sz="2000" i="1" baseline="-25000" dirty="0" smtClean="0">
                <a:latin typeface="Cambria Math" pitchFamily="18" charset="0"/>
                <a:ea typeface="Cambria Math" pitchFamily="18" charset="0"/>
              </a:rPr>
              <a:t>1</a:t>
            </a:r>
            <a:r>
              <a:rPr lang="en-US" sz="2000" i="1" dirty="0" smtClean="0">
                <a:latin typeface="Cambria Math" pitchFamily="18" charset="0"/>
                <a:ea typeface="Cambria Math" pitchFamily="18" charset="0"/>
              </a:rPr>
              <a:t> </a:t>
            </a:r>
            <a:r>
              <a:rPr lang="en-US" sz="2000" dirty="0" smtClean="0"/>
              <a:t>and </a:t>
            </a:r>
            <a:r>
              <a:rPr lang="en-US" sz="2000" i="1" dirty="0" smtClean="0">
                <a:latin typeface="Cambria Math" pitchFamily="18" charset="0"/>
                <a:ea typeface="Cambria Math" pitchFamily="18" charset="0"/>
              </a:rPr>
              <a:t>m</a:t>
            </a:r>
            <a:r>
              <a:rPr lang="en-US" sz="2000" baseline="-25000" dirty="0" smtClean="0"/>
              <a:t>   </a:t>
            </a:r>
            <a:r>
              <a:rPr lang="en-US" sz="2000" dirty="0" smtClean="0">
                <a:solidFill>
                  <a:srgbClr val="0099FF"/>
                </a:solidFill>
              </a:rPr>
              <a:t>(Eq. 2)</a:t>
            </a:r>
          </a:p>
          <a:p>
            <a:pPr>
              <a:buFont typeface="Wingdings" pitchFamily="2" charset="2"/>
              <a:buChar char="ü"/>
            </a:pPr>
            <a:r>
              <a:rPr lang="en-US" sz="2000" dirty="0" smtClean="0"/>
              <a:t> calculate </a:t>
            </a:r>
            <a:r>
              <a:rPr lang="en-US" sz="2000" i="1" dirty="0" err="1" smtClean="0">
                <a:latin typeface="Cambria Math" pitchFamily="18" charset="0"/>
                <a:ea typeface="Cambria Math" pitchFamily="18" charset="0"/>
              </a:rPr>
              <a:t>X’</a:t>
            </a:r>
            <a:r>
              <a:rPr lang="en-US" sz="2000" i="1" baseline="-25000" dirty="0" err="1" smtClean="0">
                <a:latin typeface="Cambria Math" pitchFamily="18" charset="0"/>
                <a:ea typeface="Cambria Math" pitchFamily="18" charset="0"/>
              </a:rPr>
              <a:t>m,i</a:t>
            </a:r>
            <a:r>
              <a:rPr lang="en-US" sz="2000" dirty="0" smtClean="0"/>
              <a:t> for each direction </a:t>
            </a:r>
            <a:r>
              <a:rPr lang="en-US" sz="2000" i="1" dirty="0" err="1" smtClean="0">
                <a:latin typeface="Cambria Math" pitchFamily="18" charset="0"/>
                <a:ea typeface="Cambria Math" pitchFamily="18" charset="0"/>
              </a:rPr>
              <a:t>i</a:t>
            </a:r>
            <a:r>
              <a:rPr lang="en-US" sz="2000" i="1" dirty="0" smtClean="0">
                <a:latin typeface="Cambria Math" pitchFamily="18" charset="0"/>
                <a:ea typeface="Cambria Math" pitchFamily="18" charset="0"/>
              </a:rPr>
              <a:t>  </a:t>
            </a:r>
            <a:r>
              <a:rPr lang="en-US" sz="2000" dirty="0" smtClean="0">
                <a:solidFill>
                  <a:srgbClr val="0099FF"/>
                </a:solidFill>
                <a:ea typeface="Cambria Math" pitchFamily="18" charset="0"/>
              </a:rPr>
              <a:t>(Eq. 1) </a:t>
            </a:r>
            <a:r>
              <a:rPr lang="en-US" sz="2000" dirty="0" smtClean="0">
                <a:ea typeface="Cambria Math" pitchFamily="18" charset="0"/>
              </a:rPr>
              <a:t>given </a:t>
            </a:r>
            <a:r>
              <a:rPr lang="el-GR" sz="2000" i="1" dirty="0" smtClean="0">
                <a:latin typeface="Cambria Math" pitchFamily="18" charset="0"/>
                <a:ea typeface="Cambria Math" pitchFamily="18" charset="0"/>
              </a:rPr>
              <a:t>ξ</a:t>
            </a:r>
            <a:r>
              <a:rPr lang="en-US" sz="2000" i="1" baseline="-25000" dirty="0" err="1" smtClean="0">
                <a:latin typeface="Cambria Math" pitchFamily="18" charset="0"/>
                <a:ea typeface="Cambria Math" pitchFamily="18" charset="0"/>
              </a:rPr>
              <a:t>m,i</a:t>
            </a:r>
            <a:r>
              <a:rPr lang="en-US" sz="2000" dirty="0" smtClean="0"/>
              <a:t>  and </a:t>
            </a:r>
            <a:r>
              <a:rPr lang="en-US" sz="2000" i="1" dirty="0" err="1" smtClean="0">
                <a:solidFill>
                  <a:srgbClr val="FF0000"/>
                </a:solidFill>
                <a:latin typeface="Cambria Math" pitchFamily="18" charset="0"/>
                <a:ea typeface="Cambria Math" pitchFamily="18" charset="0"/>
              </a:rPr>
              <a:t>X</a:t>
            </a:r>
            <a:r>
              <a:rPr lang="en-US" sz="2000" i="1" baseline="-25000" dirty="0" err="1" smtClean="0">
                <a:solidFill>
                  <a:srgbClr val="FF0000"/>
                </a:solidFill>
                <a:latin typeface="Cambria Math" pitchFamily="18" charset="0"/>
                <a:ea typeface="Cambria Math" pitchFamily="18" charset="0"/>
              </a:rPr>
              <a:t>m</a:t>
            </a:r>
            <a:r>
              <a:rPr lang="en-US" sz="2000" i="1" baseline="-25000" dirty="0" smtClean="0">
                <a:latin typeface="Cambria Math" pitchFamily="18" charset="0"/>
                <a:ea typeface="Cambria Math" pitchFamily="18" charset="0"/>
              </a:rPr>
              <a:t>  </a:t>
            </a:r>
            <a:r>
              <a:rPr lang="en-US" sz="2000" dirty="0" smtClean="0">
                <a:ea typeface="Cambria Math" pitchFamily="18" charset="0"/>
              </a:rPr>
              <a:t>, which corresponds for the first step of this iterative disaggregating process to a EPS forecasted rainfall amount.</a:t>
            </a:r>
            <a:endParaRPr lang="en-US" sz="2000" dirty="0" smtClean="0"/>
          </a:p>
          <a:p>
            <a:pPr>
              <a:buFont typeface="Wingdings" pitchFamily="2" charset="2"/>
              <a:buChar char="ü"/>
            </a:pPr>
            <a:r>
              <a:rPr lang="en-US" sz="2000" dirty="0" smtClean="0"/>
              <a:t> calculate the four disaggregated </a:t>
            </a:r>
            <a:r>
              <a:rPr lang="en-US" sz="2000" i="1" dirty="0" err="1" smtClean="0">
                <a:solidFill>
                  <a:srgbClr val="006699"/>
                </a:solidFill>
                <a:latin typeface="Cambria Math" pitchFamily="18" charset="0"/>
                <a:ea typeface="Cambria Math" pitchFamily="18" charset="0"/>
              </a:rPr>
              <a:t>R</a:t>
            </a:r>
            <a:r>
              <a:rPr lang="en-US" sz="2000" i="1" baseline="-25000" dirty="0" err="1" smtClean="0">
                <a:solidFill>
                  <a:srgbClr val="006699"/>
                </a:solidFill>
                <a:latin typeface="Cambria Math" pitchFamily="18" charset="0"/>
                <a:ea typeface="Cambria Math" pitchFamily="18" charset="0"/>
              </a:rPr>
              <a:t>k</a:t>
            </a:r>
            <a:r>
              <a:rPr lang="en-US" sz="2000" i="1" baseline="-25000" dirty="0" smtClean="0">
                <a:solidFill>
                  <a:srgbClr val="006699"/>
                </a:solidFill>
                <a:latin typeface="Cambria Math" pitchFamily="18" charset="0"/>
                <a:ea typeface="Cambria Math" pitchFamily="18" charset="0"/>
              </a:rPr>
              <a:t>=1:4</a:t>
            </a:r>
            <a:r>
              <a:rPr lang="en-US" sz="2000" b="1" baseline="-25000" dirty="0" smtClean="0">
                <a:solidFill>
                  <a:srgbClr val="006699"/>
                </a:solidFill>
              </a:rPr>
              <a:t>  </a:t>
            </a:r>
            <a:r>
              <a:rPr lang="en-US" sz="2000" dirty="0" smtClean="0"/>
              <a:t>rainfall amounts given the three </a:t>
            </a:r>
            <a:r>
              <a:rPr lang="en-US" sz="2000" i="1" dirty="0" err="1" smtClean="0">
                <a:latin typeface="Cambria Math" pitchFamily="18" charset="0"/>
                <a:ea typeface="Cambria Math" pitchFamily="18" charset="0"/>
              </a:rPr>
              <a:t>X’</a:t>
            </a:r>
            <a:r>
              <a:rPr lang="en-US" sz="2000" i="1" baseline="-25000" dirty="0" err="1" smtClean="0">
                <a:latin typeface="Cambria Math" pitchFamily="18" charset="0"/>
                <a:ea typeface="Cambria Math" pitchFamily="18" charset="0"/>
              </a:rPr>
              <a:t>m,i</a:t>
            </a:r>
            <a:r>
              <a:rPr lang="en-US" sz="2000" dirty="0" smtClean="0"/>
              <a:t>  fluctuations and the initial </a:t>
            </a:r>
            <a:r>
              <a:rPr lang="en-US" sz="2000" i="1" dirty="0" err="1" smtClean="0">
                <a:solidFill>
                  <a:srgbClr val="FF0000"/>
                </a:solidFill>
                <a:latin typeface="Cambria Math" pitchFamily="18" charset="0"/>
                <a:ea typeface="Cambria Math" pitchFamily="18" charset="0"/>
              </a:rPr>
              <a:t>X</a:t>
            </a:r>
            <a:r>
              <a:rPr lang="en-US" sz="2000" i="1" baseline="-25000" dirty="0" err="1" smtClean="0">
                <a:solidFill>
                  <a:srgbClr val="FF0000"/>
                </a:solidFill>
                <a:latin typeface="Cambria Math" pitchFamily="18" charset="0"/>
                <a:ea typeface="Cambria Math" pitchFamily="18" charset="0"/>
              </a:rPr>
              <a:t>m</a:t>
            </a:r>
            <a:r>
              <a:rPr lang="en-US" sz="2000" i="1" baseline="-25000" dirty="0" smtClean="0">
                <a:latin typeface="Cambria Math" pitchFamily="18" charset="0"/>
                <a:ea typeface="Cambria Math" pitchFamily="18" charset="0"/>
              </a:rPr>
              <a:t>  </a:t>
            </a:r>
            <a:r>
              <a:rPr lang="en-US" sz="2000" dirty="0" smtClean="0">
                <a:ea typeface="Cambria Math" pitchFamily="18" charset="0"/>
              </a:rPr>
              <a:t>amount (</a:t>
            </a:r>
            <a:r>
              <a:rPr lang="en-US" sz="2000" u="sng" dirty="0" smtClean="0">
                <a:ea typeface="Cambria Math" pitchFamily="18" charset="0"/>
              </a:rPr>
              <a:t>see figure D</a:t>
            </a:r>
            <a:r>
              <a:rPr lang="en-US" sz="2000" dirty="0" smtClean="0">
                <a:ea typeface="Cambria Math" pitchFamily="18" charset="0"/>
              </a:rPr>
              <a:t>:  a simple four unknown variables and four equations system).</a:t>
            </a:r>
            <a:endParaRPr lang="en-US" sz="2000" dirty="0" smtClean="0"/>
          </a:p>
        </p:txBody>
      </p:sp>
      <p:cxnSp>
        <p:nvCxnSpPr>
          <p:cNvPr id="164" name="Connecteur droit avec flèche 163"/>
          <p:cNvCxnSpPr/>
          <p:nvPr/>
        </p:nvCxnSpPr>
        <p:spPr>
          <a:xfrm rot="5400000" flipV="1">
            <a:off x="3307464" y="26153169"/>
            <a:ext cx="457200"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Connecteur droit avec flèche 164"/>
          <p:cNvCxnSpPr/>
          <p:nvPr/>
        </p:nvCxnSpPr>
        <p:spPr>
          <a:xfrm flipV="1">
            <a:off x="3307464" y="25695969"/>
            <a:ext cx="457200"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Connecteur droit avec flèche 162"/>
          <p:cNvCxnSpPr/>
          <p:nvPr/>
        </p:nvCxnSpPr>
        <p:spPr>
          <a:xfrm rot="10800000" flipV="1">
            <a:off x="2850264" y="26153168"/>
            <a:ext cx="457200"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Connecteur droit avec flèche 155"/>
          <p:cNvCxnSpPr/>
          <p:nvPr/>
        </p:nvCxnSpPr>
        <p:spPr>
          <a:xfrm rot="16200000" flipV="1">
            <a:off x="2850264" y="25695969"/>
            <a:ext cx="457200" cy="457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Connecteur droit 149"/>
          <p:cNvCxnSpPr/>
          <p:nvPr/>
        </p:nvCxnSpPr>
        <p:spPr>
          <a:xfrm>
            <a:off x="2240664" y="26153169"/>
            <a:ext cx="2133600" cy="0"/>
          </a:xfrm>
          <a:prstGeom prst="line">
            <a:avLst/>
          </a:prstGeom>
          <a:ln w="19050">
            <a:solidFill>
              <a:srgbClr val="36518C"/>
            </a:solidFill>
          </a:ln>
        </p:spPr>
        <p:style>
          <a:lnRef idx="1">
            <a:schemeClr val="accent1"/>
          </a:lnRef>
          <a:fillRef idx="0">
            <a:schemeClr val="accent1"/>
          </a:fillRef>
          <a:effectRef idx="0">
            <a:schemeClr val="accent1"/>
          </a:effectRef>
          <a:fontRef idx="minor">
            <a:schemeClr val="tx1"/>
          </a:fontRef>
        </p:style>
      </p:cxnSp>
      <p:cxnSp>
        <p:nvCxnSpPr>
          <p:cNvPr id="149" name="Connecteur droit 148"/>
          <p:cNvCxnSpPr/>
          <p:nvPr/>
        </p:nvCxnSpPr>
        <p:spPr>
          <a:xfrm rot="5400000">
            <a:off x="2240664" y="26153169"/>
            <a:ext cx="2133600" cy="0"/>
          </a:xfrm>
          <a:prstGeom prst="line">
            <a:avLst/>
          </a:prstGeom>
          <a:ln w="19050">
            <a:solidFill>
              <a:srgbClr val="36518C"/>
            </a:solidFill>
          </a:ln>
        </p:spPr>
        <p:style>
          <a:lnRef idx="1">
            <a:schemeClr val="accent1"/>
          </a:lnRef>
          <a:fillRef idx="0">
            <a:schemeClr val="accent1"/>
          </a:fillRef>
          <a:effectRef idx="0">
            <a:schemeClr val="accent1"/>
          </a:effectRef>
          <a:fontRef idx="minor">
            <a:schemeClr val="tx1"/>
          </a:fontRef>
        </p:style>
      </p:cxnSp>
      <p:pic>
        <p:nvPicPr>
          <p:cNvPr id="1037" name="Picture 13"/>
          <p:cNvPicPr>
            <a:picLocks noChangeAspect="1" noChangeArrowheads="1"/>
          </p:cNvPicPr>
          <p:nvPr/>
        </p:nvPicPr>
        <p:blipFill>
          <a:blip r:embed="rId9" cstate="print"/>
          <a:srcRect/>
          <a:stretch>
            <a:fillRect/>
          </a:stretch>
        </p:blipFill>
        <p:spPr bwMode="auto">
          <a:xfrm>
            <a:off x="5018881" y="6821388"/>
            <a:ext cx="3048000" cy="2359959"/>
          </a:xfrm>
          <a:prstGeom prst="rect">
            <a:avLst/>
          </a:prstGeom>
          <a:noFill/>
          <a:ln w="9525">
            <a:noFill/>
            <a:miter lim="800000"/>
            <a:headEnd/>
            <a:tailEnd/>
          </a:ln>
        </p:spPr>
      </p:pic>
      <p:sp>
        <p:nvSpPr>
          <p:cNvPr id="6" name="ZoneTexte 5"/>
          <p:cNvSpPr txBox="1"/>
          <p:nvPr/>
        </p:nvSpPr>
        <p:spPr>
          <a:xfrm>
            <a:off x="13400881" y="2031206"/>
            <a:ext cx="16002000" cy="923330"/>
          </a:xfrm>
          <a:prstGeom prst="rect">
            <a:avLst/>
          </a:prstGeom>
          <a:noFill/>
        </p:spPr>
        <p:txBody>
          <a:bodyPr wrap="square" rtlCol="0">
            <a:spAutoFit/>
          </a:bodyPr>
          <a:lstStyle/>
          <a:p>
            <a:pPr algn="ctr"/>
            <a:r>
              <a:rPr lang="en-US" sz="5400" dirty="0"/>
              <a:t>E. Gaborit</a:t>
            </a:r>
            <a:r>
              <a:rPr lang="en-US" sz="5400" baseline="30000" dirty="0"/>
              <a:t>1</a:t>
            </a:r>
            <a:r>
              <a:rPr lang="en-US" sz="5400" dirty="0"/>
              <a:t>, F. Anctil</a:t>
            </a:r>
            <a:r>
              <a:rPr lang="en-US" sz="5400" baseline="30000" dirty="0"/>
              <a:t>1</a:t>
            </a:r>
            <a:r>
              <a:rPr lang="en-US" sz="5400" dirty="0"/>
              <a:t>, G. Pelletier</a:t>
            </a:r>
            <a:r>
              <a:rPr lang="en-US" sz="5400" baseline="30000" dirty="0"/>
              <a:t>1</a:t>
            </a:r>
            <a:r>
              <a:rPr lang="en-US" sz="5400" dirty="0"/>
              <a:t>, and V. Fortin</a:t>
            </a:r>
            <a:r>
              <a:rPr lang="en-US" sz="5400" baseline="30000" dirty="0"/>
              <a:t>2</a:t>
            </a:r>
            <a:endParaRPr lang="en-US" sz="5400" dirty="0"/>
          </a:p>
        </p:txBody>
      </p:sp>
      <p:sp>
        <p:nvSpPr>
          <p:cNvPr id="7" name="ZoneTexte 6"/>
          <p:cNvSpPr txBox="1"/>
          <p:nvPr/>
        </p:nvSpPr>
        <p:spPr>
          <a:xfrm>
            <a:off x="3952081" y="3098006"/>
            <a:ext cx="34823400" cy="1200329"/>
          </a:xfrm>
          <a:prstGeom prst="rect">
            <a:avLst/>
          </a:prstGeom>
          <a:noFill/>
        </p:spPr>
        <p:txBody>
          <a:bodyPr wrap="square" rtlCol="0">
            <a:spAutoFit/>
          </a:bodyPr>
          <a:lstStyle/>
          <a:p>
            <a:pPr algn="ctr"/>
            <a:r>
              <a:rPr lang="en-US" sz="3600" dirty="0" smtClean="0"/>
              <a:t>[1] Civil and Water Engineering Department, Laval University, Quebec, Canada. Contact: etienne.gaborit.1@ulaval.ca</a:t>
            </a:r>
          </a:p>
          <a:p>
            <a:pPr algn="ctr"/>
            <a:r>
              <a:rPr lang="en-US" sz="3600" dirty="0" smtClean="0"/>
              <a:t>[2] Numerical Weather Prediction Research, Environment Canada, Dorval, Canada</a:t>
            </a:r>
            <a:endParaRPr lang="en-US" sz="3600" dirty="0"/>
          </a:p>
        </p:txBody>
      </p:sp>
      <p:pic>
        <p:nvPicPr>
          <p:cNvPr id="8" name="Image 7" descr="UL.jpg"/>
          <p:cNvPicPr>
            <a:picLocks noChangeAspect="1"/>
          </p:cNvPicPr>
          <p:nvPr/>
        </p:nvPicPr>
        <p:blipFill>
          <a:blip r:embed="rId10" cstate="print"/>
          <a:stretch>
            <a:fillRect/>
          </a:stretch>
        </p:blipFill>
        <p:spPr>
          <a:xfrm>
            <a:off x="2047081" y="2336006"/>
            <a:ext cx="5029200" cy="2090398"/>
          </a:xfrm>
          <a:prstGeom prst="rect">
            <a:avLst/>
          </a:prstGeom>
        </p:spPr>
      </p:pic>
      <p:pic>
        <p:nvPicPr>
          <p:cNvPr id="1027" name="Picture 3"/>
          <p:cNvPicPr>
            <a:picLocks noChangeAspect="1" noChangeArrowheads="1"/>
          </p:cNvPicPr>
          <p:nvPr/>
        </p:nvPicPr>
        <p:blipFill>
          <a:blip r:embed="rId11" cstate="print"/>
          <a:srcRect/>
          <a:stretch>
            <a:fillRect/>
          </a:stretch>
        </p:blipFill>
        <p:spPr bwMode="auto">
          <a:xfrm>
            <a:off x="38852475" y="354013"/>
            <a:ext cx="3579813" cy="4267200"/>
          </a:xfrm>
          <a:prstGeom prst="rect">
            <a:avLst/>
          </a:prstGeom>
          <a:noFill/>
          <a:ln w="9525">
            <a:miter lim="800000"/>
            <a:headEnd/>
            <a:tailEnd/>
          </a:ln>
          <a:effectLst/>
        </p:spPr>
      </p:pic>
      <p:sp>
        <p:nvSpPr>
          <p:cNvPr id="5" name="Rectangle 4"/>
          <p:cNvSpPr/>
          <p:nvPr/>
        </p:nvSpPr>
        <p:spPr>
          <a:xfrm>
            <a:off x="3571081" y="507206"/>
            <a:ext cx="36271200" cy="1446550"/>
          </a:xfrm>
          <a:prstGeom prst="rect">
            <a:avLst/>
          </a:prstGeom>
        </p:spPr>
        <p:txBody>
          <a:bodyPr wrap="square">
            <a:spAutoFit/>
          </a:bodyPr>
          <a:lstStyle/>
          <a:p>
            <a:pPr algn="ctr"/>
            <a:r>
              <a:rPr lang="en-US" dirty="0">
                <a:solidFill>
                  <a:srgbClr val="D98300"/>
                </a:solidFill>
                <a:latin typeface="Times New Roman" pitchFamily="18" charset="0"/>
                <a:ea typeface="Tahoma" pitchFamily="34" charset="0"/>
                <a:cs typeface="Times New Roman" pitchFamily="18" charset="0"/>
              </a:rPr>
              <a:t>On the reliability of </a:t>
            </a:r>
            <a:r>
              <a:rPr lang="en-US" sz="8800" dirty="0">
                <a:solidFill>
                  <a:srgbClr val="D98300"/>
                </a:solidFill>
                <a:latin typeface="Times New Roman" pitchFamily="18" charset="0"/>
                <a:ea typeface="Tahoma" pitchFamily="34" charset="0"/>
                <a:cs typeface="Times New Roman" pitchFamily="18" charset="0"/>
              </a:rPr>
              <a:t>spatially</a:t>
            </a:r>
            <a:r>
              <a:rPr lang="en-US" dirty="0">
                <a:solidFill>
                  <a:srgbClr val="D98300"/>
                </a:solidFill>
                <a:latin typeface="Times New Roman" pitchFamily="18" charset="0"/>
                <a:ea typeface="Tahoma" pitchFamily="34" charset="0"/>
                <a:cs typeface="Times New Roman" pitchFamily="18" charset="0"/>
              </a:rPr>
              <a:t> disaggregated global ensemble rainfall </a:t>
            </a:r>
            <a:r>
              <a:rPr lang="en-US" dirty="0" smtClean="0">
                <a:solidFill>
                  <a:srgbClr val="D98300"/>
                </a:solidFill>
                <a:latin typeface="Times New Roman" pitchFamily="18" charset="0"/>
                <a:ea typeface="Tahoma" pitchFamily="34" charset="0"/>
                <a:cs typeface="Times New Roman" pitchFamily="18" charset="0"/>
              </a:rPr>
              <a:t>forecasts</a:t>
            </a:r>
            <a:endParaRPr lang="en-US" dirty="0">
              <a:solidFill>
                <a:srgbClr val="D98300"/>
              </a:solidFill>
              <a:latin typeface="Times New Roman" pitchFamily="18" charset="0"/>
              <a:ea typeface="Tahoma" pitchFamily="34" charset="0"/>
              <a:cs typeface="Times New Roman" pitchFamily="18" charset="0"/>
            </a:endParaRPr>
          </a:p>
        </p:txBody>
      </p:sp>
      <p:sp>
        <p:nvSpPr>
          <p:cNvPr id="14" name="ZoneTexte 13"/>
          <p:cNvSpPr txBox="1"/>
          <p:nvPr/>
        </p:nvSpPr>
        <p:spPr>
          <a:xfrm>
            <a:off x="4485481" y="5003006"/>
            <a:ext cx="6781800" cy="923330"/>
          </a:xfrm>
          <a:prstGeom prst="rect">
            <a:avLst/>
          </a:prstGeom>
          <a:noFill/>
        </p:spPr>
        <p:txBody>
          <a:bodyPr wrap="square" rtlCol="0">
            <a:spAutoFit/>
          </a:bodyPr>
          <a:lstStyle/>
          <a:p>
            <a:r>
              <a:rPr lang="en-US" sz="5400" dirty="0" smtClean="0">
                <a:latin typeface="+mj-lt"/>
              </a:rPr>
              <a:t>1. Problem statement</a:t>
            </a:r>
            <a:endParaRPr lang="en-US" sz="5400" dirty="0">
              <a:latin typeface="+mj-lt"/>
            </a:endParaRPr>
          </a:p>
        </p:txBody>
      </p:sp>
      <p:pic>
        <p:nvPicPr>
          <p:cNvPr id="1028" name="Picture 4" descr="C:\Users\etienne\Doc\Posters\BVRSC2.jpg"/>
          <p:cNvPicPr>
            <a:picLocks noChangeAspect="1" noChangeArrowheads="1"/>
          </p:cNvPicPr>
          <p:nvPr/>
        </p:nvPicPr>
        <p:blipFill>
          <a:blip r:embed="rId12" cstate="print"/>
          <a:srcRect/>
          <a:stretch>
            <a:fillRect/>
          </a:stretch>
        </p:blipFill>
        <p:spPr bwMode="auto">
          <a:xfrm>
            <a:off x="0" y="6745188"/>
            <a:ext cx="4710546" cy="6172200"/>
          </a:xfrm>
          <a:prstGeom prst="rect">
            <a:avLst/>
          </a:prstGeom>
          <a:noFill/>
          <a:ln>
            <a:noFill/>
          </a:ln>
        </p:spPr>
      </p:pic>
      <p:sp>
        <p:nvSpPr>
          <p:cNvPr id="52" name="ZoneTexte 51"/>
          <p:cNvSpPr txBox="1"/>
          <p:nvPr/>
        </p:nvSpPr>
        <p:spPr>
          <a:xfrm>
            <a:off x="4637881" y="5983188"/>
            <a:ext cx="5943600" cy="830997"/>
          </a:xfrm>
          <a:prstGeom prst="rect">
            <a:avLst/>
          </a:prstGeom>
          <a:noFill/>
        </p:spPr>
        <p:txBody>
          <a:bodyPr wrap="square" rtlCol="0">
            <a:spAutoFit/>
          </a:bodyPr>
          <a:lstStyle/>
          <a:p>
            <a:r>
              <a:rPr lang="en-US" sz="2400" dirty="0"/>
              <a:t>B</a:t>
            </a:r>
            <a:r>
              <a:rPr lang="en-US" sz="2400" dirty="0" smtClean="0"/>
              <a:t>1- Ensemble Prediction System (EPS) member’s forecasted rainfall field example</a:t>
            </a:r>
            <a:endParaRPr lang="en-US" sz="2400" dirty="0"/>
          </a:p>
        </p:txBody>
      </p:sp>
      <p:sp>
        <p:nvSpPr>
          <p:cNvPr id="54" name="ZoneTexte 53"/>
          <p:cNvSpPr txBox="1"/>
          <p:nvPr/>
        </p:nvSpPr>
        <p:spPr>
          <a:xfrm>
            <a:off x="8371681" y="6745188"/>
            <a:ext cx="2514600" cy="1015663"/>
          </a:xfrm>
          <a:prstGeom prst="rect">
            <a:avLst/>
          </a:prstGeom>
          <a:noFill/>
        </p:spPr>
        <p:txBody>
          <a:bodyPr wrap="square" rtlCol="0">
            <a:spAutoFit/>
          </a:bodyPr>
          <a:lstStyle/>
          <a:p>
            <a:pPr algn="ctr"/>
            <a:r>
              <a:rPr lang="en-US" sz="2000" dirty="0"/>
              <a:t>A</a:t>
            </a:r>
            <a:r>
              <a:rPr lang="en-US" sz="2000" dirty="0" smtClean="0"/>
              <a:t>ccumulated </a:t>
            </a:r>
            <a:r>
              <a:rPr lang="en-US" sz="2000" dirty="0"/>
              <a:t>p</a:t>
            </a:r>
            <a:r>
              <a:rPr lang="en-US" sz="2000" dirty="0" smtClean="0"/>
              <a:t>recipitation over 3 hours* amount (mm) </a:t>
            </a:r>
            <a:endParaRPr lang="en-US" sz="2000" dirty="0"/>
          </a:p>
        </p:txBody>
      </p:sp>
      <p:sp>
        <p:nvSpPr>
          <p:cNvPr id="55" name="ZoneTexte 54"/>
          <p:cNvSpPr txBox="1"/>
          <p:nvPr/>
        </p:nvSpPr>
        <p:spPr>
          <a:xfrm>
            <a:off x="218281" y="6054923"/>
            <a:ext cx="4267200" cy="461665"/>
          </a:xfrm>
          <a:prstGeom prst="rect">
            <a:avLst/>
          </a:prstGeom>
          <a:noFill/>
        </p:spPr>
        <p:txBody>
          <a:bodyPr wrap="square" rtlCol="0">
            <a:spAutoFit/>
          </a:bodyPr>
          <a:lstStyle/>
          <a:p>
            <a:pPr algn="ctr"/>
            <a:r>
              <a:rPr lang="en-US" sz="2400" dirty="0"/>
              <a:t>A</a:t>
            </a:r>
            <a:r>
              <a:rPr lang="en-US" sz="2400" dirty="0" smtClean="0"/>
              <a:t>- Studied watershed (500 km</a:t>
            </a:r>
            <a:r>
              <a:rPr lang="en-US" sz="2400" baseline="30000" dirty="0" smtClean="0"/>
              <a:t>2</a:t>
            </a:r>
            <a:r>
              <a:rPr lang="en-US" sz="2400" dirty="0" smtClean="0"/>
              <a:t>)</a:t>
            </a:r>
            <a:endParaRPr lang="en-US" sz="2400" dirty="0"/>
          </a:p>
        </p:txBody>
      </p:sp>
      <p:pic>
        <p:nvPicPr>
          <p:cNvPr id="1035" name="Picture 11"/>
          <p:cNvPicPr>
            <a:picLocks noChangeAspect="1" noChangeArrowheads="1"/>
          </p:cNvPicPr>
          <p:nvPr/>
        </p:nvPicPr>
        <p:blipFill>
          <a:blip r:embed="rId13" cstate="print"/>
          <a:srcRect/>
          <a:stretch>
            <a:fillRect/>
          </a:stretch>
        </p:blipFill>
        <p:spPr bwMode="auto">
          <a:xfrm>
            <a:off x="5018881" y="10402788"/>
            <a:ext cx="3047999" cy="2419047"/>
          </a:xfrm>
          <a:prstGeom prst="rect">
            <a:avLst/>
          </a:prstGeom>
          <a:noFill/>
          <a:ln w="9525">
            <a:noFill/>
            <a:miter lim="800000"/>
            <a:headEnd/>
            <a:tailEnd/>
          </a:ln>
        </p:spPr>
      </p:pic>
      <p:pic>
        <p:nvPicPr>
          <p:cNvPr id="1036" name="Picture 12"/>
          <p:cNvPicPr>
            <a:picLocks noChangeAspect="1" noChangeArrowheads="1"/>
          </p:cNvPicPr>
          <p:nvPr/>
        </p:nvPicPr>
        <p:blipFill>
          <a:blip r:embed="rId14" cstate="print"/>
          <a:srcRect/>
          <a:stretch>
            <a:fillRect/>
          </a:stretch>
        </p:blipFill>
        <p:spPr bwMode="auto">
          <a:xfrm>
            <a:off x="9362281" y="7735788"/>
            <a:ext cx="703223" cy="4558389"/>
          </a:xfrm>
          <a:prstGeom prst="rect">
            <a:avLst/>
          </a:prstGeom>
          <a:noFill/>
          <a:ln w="9525">
            <a:noFill/>
            <a:miter lim="800000"/>
            <a:headEnd/>
            <a:tailEnd/>
          </a:ln>
        </p:spPr>
      </p:pic>
      <p:cxnSp>
        <p:nvCxnSpPr>
          <p:cNvPr id="42" name="Connecteur droit 41"/>
          <p:cNvCxnSpPr/>
          <p:nvPr/>
        </p:nvCxnSpPr>
        <p:spPr>
          <a:xfrm rot="16200000" flipH="1">
            <a:off x="4028281" y="7430988"/>
            <a:ext cx="160020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rot="5400000" flipH="1" flipV="1">
            <a:off x="3075781" y="10593288"/>
            <a:ext cx="3505200" cy="533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4" descr="C:\Users\etienne\Doc\Posters\BVRSC2.jpg"/>
          <p:cNvPicPr>
            <a:picLocks noChangeAspect="1" noChangeArrowheads="1"/>
          </p:cNvPicPr>
          <p:nvPr/>
        </p:nvPicPr>
        <p:blipFill>
          <a:blip r:embed="rId12" cstate="print"/>
          <a:srcRect/>
          <a:stretch>
            <a:fillRect/>
          </a:stretch>
        </p:blipFill>
        <p:spPr bwMode="auto">
          <a:xfrm>
            <a:off x="5095081" y="8497788"/>
            <a:ext cx="443345" cy="573741"/>
          </a:xfrm>
          <a:prstGeom prst="rect">
            <a:avLst/>
          </a:prstGeom>
          <a:noFill/>
          <a:ln>
            <a:solidFill>
              <a:schemeClr val="tx1"/>
            </a:solidFill>
          </a:ln>
        </p:spPr>
      </p:pic>
      <p:cxnSp>
        <p:nvCxnSpPr>
          <p:cNvPr id="82" name="Connecteur droit avec flèche 81"/>
          <p:cNvCxnSpPr/>
          <p:nvPr/>
        </p:nvCxnSpPr>
        <p:spPr>
          <a:xfrm>
            <a:off x="7304881" y="9259788"/>
            <a:ext cx="7620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p:nvPr/>
        </p:nvCxnSpPr>
        <p:spPr>
          <a:xfrm rot="5400000">
            <a:off x="7762875" y="8801794"/>
            <a:ext cx="762000" cy="158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rot="16200000">
            <a:off x="7870547" y="8617922"/>
            <a:ext cx="914400" cy="369332"/>
          </a:xfrm>
          <a:prstGeom prst="rect">
            <a:avLst/>
          </a:prstGeom>
          <a:noFill/>
        </p:spPr>
        <p:txBody>
          <a:bodyPr wrap="square" rtlCol="0">
            <a:spAutoFit/>
          </a:bodyPr>
          <a:lstStyle/>
          <a:p>
            <a:r>
              <a:rPr lang="en-US" sz="1800" dirty="0" smtClean="0"/>
              <a:t>100 km</a:t>
            </a:r>
            <a:endParaRPr lang="en-US" sz="1800" dirty="0"/>
          </a:p>
        </p:txBody>
      </p:sp>
      <p:sp>
        <p:nvSpPr>
          <p:cNvPr id="85" name="ZoneTexte 84"/>
          <p:cNvSpPr txBox="1"/>
          <p:nvPr/>
        </p:nvSpPr>
        <p:spPr>
          <a:xfrm>
            <a:off x="7381081" y="9259788"/>
            <a:ext cx="914400" cy="369332"/>
          </a:xfrm>
          <a:prstGeom prst="rect">
            <a:avLst/>
          </a:prstGeom>
          <a:noFill/>
        </p:spPr>
        <p:txBody>
          <a:bodyPr wrap="square" rtlCol="0">
            <a:spAutoFit/>
          </a:bodyPr>
          <a:lstStyle/>
          <a:p>
            <a:r>
              <a:rPr lang="en-US" sz="1800" dirty="0" smtClean="0"/>
              <a:t>70 km</a:t>
            </a:r>
            <a:endParaRPr lang="en-US" sz="1800" dirty="0"/>
          </a:p>
        </p:txBody>
      </p:sp>
      <p:sp>
        <p:nvSpPr>
          <p:cNvPr id="53" name="ZoneTexte 52"/>
          <p:cNvSpPr txBox="1"/>
          <p:nvPr/>
        </p:nvSpPr>
        <p:spPr>
          <a:xfrm>
            <a:off x="4637881" y="9564588"/>
            <a:ext cx="3657600" cy="830997"/>
          </a:xfrm>
          <a:prstGeom prst="rect">
            <a:avLst/>
          </a:prstGeom>
          <a:solidFill>
            <a:schemeClr val="bg1"/>
          </a:solidFill>
        </p:spPr>
        <p:txBody>
          <a:bodyPr wrap="square" rtlCol="0">
            <a:spAutoFit/>
          </a:bodyPr>
          <a:lstStyle/>
          <a:p>
            <a:pPr algn="ctr"/>
            <a:r>
              <a:rPr lang="en-US" sz="2400" dirty="0"/>
              <a:t>B</a:t>
            </a:r>
            <a:r>
              <a:rPr lang="en-US" sz="2400" dirty="0" smtClean="0"/>
              <a:t>2- Possible actual rainfall field at a 6 km resolution</a:t>
            </a:r>
            <a:endParaRPr lang="en-US" sz="2400" dirty="0"/>
          </a:p>
        </p:txBody>
      </p:sp>
      <p:sp>
        <p:nvSpPr>
          <p:cNvPr id="91" name="ZoneTexte 90"/>
          <p:cNvSpPr txBox="1"/>
          <p:nvPr/>
        </p:nvSpPr>
        <p:spPr>
          <a:xfrm>
            <a:off x="10962481" y="5983188"/>
            <a:ext cx="5029200" cy="7848302"/>
          </a:xfrm>
          <a:prstGeom prst="rect">
            <a:avLst/>
          </a:prstGeom>
          <a:noFill/>
          <a:ln>
            <a:noFill/>
          </a:ln>
        </p:spPr>
        <p:txBody>
          <a:bodyPr wrap="square" rtlCol="0">
            <a:spAutoFit/>
          </a:bodyPr>
          <a:lstStyle/>
          <a:p>
            <a:pPr algn="just"/>
            <a:r>
              <a:rPr lang="en-US" sz="2800" dirty="0" smtClean="0"/>
              <a:t>There is a gap between the resolution at which ensemble rainfall forecasts are currently available and the small scale of watersheds sometimes used in hydrologic studies: an average precipitation amount forecasted for a 7000 km</a:t>
            </a:r>
            <a:r>
              <a:rPr lang="en-US" sz="2800" baseline="30000" dirty="0" smtClean="0"/>
              <a:t>2</a:t>
            </a:r>
            <a:r>
              <a:rPr lang="en-US" sz="2800" dirty="0" smtClean="0"/>
              <a:t> sector (EPS resolution, see figure B1) often hides a strong rainfall variability inside that sector, such that local rainfall observations will actually exhibit areas experiencing no rainfall and others with amounts much higher than the average value forecasted for the global sector (difference between B1 and B2). </a:t>
            </a:r>
            <a:endParaRPr lang="en-US" sz="2800" dirty="0"/>
          </a:p>
        </p:txBody>
      </p:sp>
      <p:sp>
        <p:nvSpPr>
          <p:cNvPr id="94" name="ZoneTexte 93"/>
          <p:cNvSpPr txBox="1"/>
          <p:nvPr/>
        </p:nvSpPr>
        <p:spPr>
          <a:xfrm>
            <a:off x="370681" y="13831788"/>
            <a:ext cx="15697200" cy="1077218"/>
          </a:xfrm>
          <a:prstGeom prst="rect">
            <a:avLst/>
          </a:prstGeom>
          <a:noFill/>
        </p:spPr>
        <p:txBody>
          <a:bodyPr wrap="square" rtlCol="0">
            <a:spAutoFit/>
          </a:bodyPr>
          <a:lstStyle/>
          <a:p>
            <a:pPr>
              <a:buFont typeface="Wingdings" pitchFamily="2" charset="2"/>
              <a:buChar char="Ø"/>
            </a:pPr>
            <a:r>
              <a:rPr lang="en-US" sz="3200" dirty="0" smtClean="0"/>
              <a:t> Ensemble forecasts are of potentially high interest for decision-making in hydrologic studies</a:t>
            </a:r>
          </a:p>
          <a:p>
            <a:pPr>
              <a:buFont typeface="Wingdings" pitchFamily="2" charset="2"/>
              <a:buChar char="Ø"/>
            </a:pPr>
            <a:r>
              <a:rPr lang="en-US" sz="3200" dirty="0" smtClean="0"/>
              <a:t> Their resolution currently limits their use for studies conducted on small watersheds.</a:t>
            </a:r>
            <a:endParaRPr lang="en-US" sz="3200" dirty="0"/>
          </a:p>
        </p:txBody>
      </p:sp>
      <p:sp>
        <p:nvSpPr>
          <p:cNvPr id="28" name="ZoneTexte 27"/>
          <p:cNvSpPr txBox="1"/>
          <p:nvPr/>
        </p:nvSpPr>
        <p:spPr>
          <a:xfrm>
            <a:off x="4409281" y="15061406"/>
            <a:ext cx="6781800" cy="923330"/>
          </a:xfrm>
          <a:prstGeom prst="rect">
            <a:avLst/>
          </a:prstGeom>
          <a:noFill/>
        </p:spPr>
        <p:txBody>
          <a:bodyPr wrap="square" rtlCol="0">
            <a:spAutoFit/>
          </a:bodyPr>
          <a:lstStyle/>
          <a:p>
            <a:pPr algn="ctr"/>
            <a:r>
              <a:rPr lang="en-US" sz="5400" dirty="0" smtClean="0">
                <a:latin typeface="+mj-lt"/>
              </a:rPr>
              <a:t>2. Objective</a:t>
            </a:r>
            <a:endParaRPr lang="en-US" sz="5400" dirty="0">
              <a:latin typeface="+mj-lt"/>
            </a:endParaRPr>
          </a:p>
        </p:txBody>
      </p:sp>
      <p:sp>
        <p:nvSpPr>
          <p:cNvPr id="30" name="ZoneTexte 29"/>
          <p:cNvSpPr txBox="1"/>
          <p:nvPr/>
        </p:nvSpPr>
        <p:spPr>
          <a:xfrm>
            <a:off x="980281" y="16052007"/>
            <a:ext cx="14097000" cy="1569660"/>
          </a:xfrm>
          <a:prstGeom prst="rect">
            <a:avLst/>
          </a:prstGeom>
          <a:solidFill>
            <a:srgbClr val="33CCCC"/>
          </a:solidFill>
        </p:spPr>
        <p:txBody>
          <a:bodyPr wrap="square" rtlCol="0">
            <a:spAutoFit/>
          </a:bodyPr>
          <a:lstStyle/>
          <a:p>
            <a:pPr algn="ctr"/>
            <a:r>
              <a:rPr lang="en-US" sz="3200" dirty="0" smtClean="0"/>
              <a:t>Bridge the spatial gap between ensemble rainfall forecasts’ original scale and small watersheds by increasing the rainfall variance inside each initial pixel of an EPS product member rainfall field.</a:t>
            </a:r>
          </a:p>
        </p:txBody>
      </p:sp>
      <p:sp>
        <p:nvSpPr>
          <p:cNvPr id="48" name="ZoneTexte 47"/>
          <p:cNvSpPr txBox="1"/>
          <p:nvPr/>
        </p:nvSpPr>
        <p:spPr>
          <a:xfrm>
            <a:off x="1361281" y="21651099"/>
            <a:ext cx="14401800" cy="954107"/>
          </a:xfrm>
          <a:prstGeom prst="rect">
            <a:avLst/>
          </a:prstGeom>
          <a:noFill/>
        </p:spPr>
        <p:txBody>
          <a:bodyPr wrap="square" rtlCol="0">
            <a:spAutoFit/>
          </a:bodyPr>
          <a:lstStyle/>
          <a:p>
            <a:pPr>
              <a:buFont typeface="Wingdings" pitchFamily="2" charset="2"/>
              <a:buChar char="§"/>
            </a:pPr>
            <a:r>
              <a:rPr lang="en-US" sz="2800" dirty="0" smtClean="0"/>
              <a:t> Independently spatially disaggregate each 21 members (i.e. scenarios) of the ensemble product </a:t>
            </a:r>
          </a:p>
          <a:p>
            <a:pPr>
              <a:buFont typeface="Wingdings" pitchFamily="2" charset="2"/>
              <a:buChar char="§"/>
            </a:pPr>
            <a:r>
              <a:rPr lang="en-US" sz="2800" dirty="0" smtClean="0"/>
              <a:t> Preserve the original mean rainfall amount inside each initial pixel </a:t>
            </a:r>
          </a:p>
        </p:txBody>
      </p:sp>
      <p:sp>
        <p:nvSpPr>
          <p:cNvPr id="60" name="ZoneTexte 59"/>
          <p:cNvSpPr txBox="1"/>
          <p:nvPr/>
        </p:nvSpPr>
        <p:spPr>
          <a:xfrm>
            <a:off x="4028281" y="17880806"/>
            <a:ext cx="7772400" cy="923330"/>
          </a:xfrm>
          <a:prstGeom prst="rect">
            <a:avLst/>
          </a:prstGeom>
          <a:noFill/>
        </p:spPr>
        <p:txBody>
          <a:bodyPr wrap="square" rtlCol="0">
            <a:spAutoFit/>
          </a:bodyPr>
          <a:lstStyle/>
          <a:p>
            <a:pPr algn="ctr"/>
            <a:r>
              <a:rPr lang="en-US" sz="5400" dirty="0" smtClean="0">
                <a:latin typeface="+mj-lt"/>
              </a:rPr>
              <a:t>3. Methodology</a:t>
            </a:r>
            <a:endParaRPr lang="en-US" sz="5400" dirty="0">
              <a:latin typeface="+mj-lt"/>
            </a:endParaRPr>
          </a:p>
        </p:txBody>
      </p:sp>
      <p:sp>
        <p:nvSpPr>
          <p:cNvPr id="36" name="Rectangle 35"/>
          <p:cNvSpPr/>
          <p:nvPr/>
        </p:nvSpPr>
        <p:spPr>
          <a:xfrm>
            <a:off x="1818481" y="11164788"/>
            <a:ext cx="304800" cy="304800"/>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Connecteur droit 37"/>
          <p:cNvCxnSpPr>
            <a:stCxn id="36" idx="2"/>
          </p:cNvCxnSpPr>
          <p:nvPr/>
        </p:nvCxnSpPr>
        <p:spPr>
          <a:xfrm rot="5400000">
            <a:off x="942181" y="11888688"/>
            <a:ext cx="1447800" cy="609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218281" y="12917388"/>
            <a:ext cx="6248400" cy="400110"/>
          </a:xfrm>
          <a:prstGeom prst="rect">
            <a:avLst/>
          </a:prstGeom>
          <a:noFill/>
          <a:ln>
            <a:solidFill>
              <a:srgbClr val="FF0000"/>
            </a:solidFill>
          </a:ln>
        </p:spPr>
        <p:txBody>
          <a:bodyPr wrap="square" rtlCol="0">
            <a:spAutoFit/>
          </a:bodyPr>
          <a:lstStyle/>
          <a:p>
            <a:r>
              <a:rPr lang="en-US" sz="2000" dirty="0" smtClean="0"/>
              <a:t>Resolution of the “LAM” deterministic model: 2.5 x 2.5 km</a:t>
            </a:r>
            <a:endParaRPr lang="en-US" sz="2000" dirty="0"/>
          </a:p>
        </p:txBody>
      </p:sp>
      <p:sp>
        <p:nvSpPr>
          <p:cNvPr id="41" name="ZoneTexte 40"/>
          <p:cNvSpPr txBox="1"/>
          <p:nvPr/>
        </p:nvSpPr>
        <p:spPr>
          <a:xfrm>
            <a:off x="751681" y="18871406"/>
            <a:ext cx="15087600" cy="2677656"/>
          </a:xfrm>
          <a:prstGeom prst="rect">
            <a:avLst/>
          </a:prstGeom>
          <a:noFill/>
        </p:spPr>
        <p:txBody>
          <a:bodyPr wrap="square" rtlCol="0">
            <a:spAutoFit/>
          </a:bodyPr>
          <a:lstStyle/>
          <a:p>
            <a:pPr algn="just"/>
            <a:r>
              <a:rPr lang="en-US" sz="2800" dirty="0" smtClean="0"/>
              <a:t>There are at least three options for downscaling low-resolution ensemble forecasts: statistical downscaling, dynamical downscaling, and stochastic downscaling. Different disaggregation approaches based on a method proposed by </a:t>
            </a:r>
            <a:r>
              <a:rPr lang="en-US" sz="2800" dirty="0" err="1" smtClean="0">
                <a:solidFill>
                  <a:srgbClr val="D98300"/>
                </a:solidFill>
                <a:latin typeface="Times New Roman" pitchFamily="18" charset="0"/>
                <a:ea typeface="Tahoma" pitchFamily="34" charset="0"/>
                <a:cs typeface="Times New Roman" pitchFamily="18" charset="0"/>
              </a:rPr>
              <a:t>Périca</a:t>
            </a:r>
            <a:r>
              <a:rPr lang="en-US" sz="2800" dirty="0" smtClean="0">
                <a:solidFill>
                  <a:srgbClr val="D98300"/>
                </a:solidFill>
                <a:latin typeface="Times New Roman" pitchFamily="18" charset="0"/>
                <a:ea typeface="Tahoma" pitchFamily="34" charset="0"/>
                <a:cs typeface="Times New Roman" pitchFamily="18" charset="0"/>
              </a:rPr>
              <a:t> and </a:t>
            </a:r>
            <a:r>
              <a:rPr lang="en-US" sz="2800" dirty="0" err="1" smtClean="0">
                <a:solidFill>
                  <a:srgbClr val="D98300"/>
                </a:solidFill>
                <a:latin typeface="Times New Roman" pitchFamily="18" charset="0"/>
                <a:ea typeface="Tahoma" pitchFamily="34" charset="0"/>
                <a:cs typeface="Times New Roman" pitchFamily="18" charset="0"/>
              </a:rPr>
              <a:t>Foufoula</a:t>
            </a:r>
            <a:r>
              <a:rPr lang="en-US" sz="2800" dirty="0" smtClean="0">
                <a:solidFill>
                  <a:srgbClr val="D98300"/>
                </a:solidFill>
                <a:latin typeface="Times New Roman" pitchFamily="18" charset="0"/>
                <a:ea typeface="Tahoma" pitchFamily="34" charset="0"/>
                <a:cs typeface="Times New Roman" pitchFamily="18" charset="0"/>
              </a:rPr>
              <a:t>-Georgiou (1996) </a:t>
            </a:r>
            <a:r>
              <a:rPr lang="en-US" sz="2800" dirty="0" smtClean="0"/>
              <a:t>have been implemented to disaggregate the original Environment Canada’s EPS down to a 6 km resolution. This method consists in a recursive stochastic disaggregation process based on scaling relationships. It belongs to stochastic downscaling. In order not to modify the given original ensemble forecast, the choice has been made to: </a:t>
            </a:r>
            <a:endParaRPr lang="en-US" sz="2800" dirty="0"/>
          </a:p>
        </p:txBody>
      </p:sp>
      <p:sp>
        <p:nvSpPr>
          <p:cNvPr id="46" name="ZoneTexte 45"/>
          <p:cNvSpPr txBox="1"/>
          <p:nvPr/>
        </p:nvSpPr>
        <p:spPr>
          <a:xfrm>
            <a:off x="1666081" y="22897862"/>
            <a:ext cx="6629400" cy="646331"/>
          </a:xfrm>
          <a:prstGeom prst="rect">
            <a:avLst/>
          </a:prstGeom>
          <a:noFill/>
        </p:spPr>
        <p:txBody>
          <a:bodyPr wrap="square" rtlCol="0">
            <a:spAutoFit/>
          </a:bodyPr>
          <a:lstStyle/>
          <a:p>
            <a:pPr>
              <a:buFont typeface="Wingdings" pitchFamily="2" charset="2"/>
              <a:buChar char="Ø"/>
            </a:pPr>
            <a:r>
              <a:rPr lang="en-US" sz="3600" u="sng" dirty="0" smtClean="0"/>
              <a:t> 3.1 The method’s theory:</a:t>
            </a:r>
            <a:endParaRPr lang="en-US" sz="3600" u="sng" dirty="0"/>
          </a:p>
        </p:txBody>
      </p:sp>
      <p:sp>
        <p:nvSpPr>
          <p:cNvPr id="49" name="ZoneTexte 48"/>
          <p:cNvSpPr txBox="1"/>
          <p:nvPr/>
        </p:nvSpPr>
        <p:spPr>
          <a:xfrm>
            <a:off x="8676481" y="12383988"/>
            <a:ext cx="1828800" cy="1015663"/>
          </a:xfrm>
          <a:prstGeom prst="rect">
            <a:avLst/>
          </a:prstGeom>
          <a:noFill/>
        </p:spPr>
        <p:txBody>
          <a:bodyPr wrap="square" rtlCol="0">
            <a:spAutoFit/>
          </a:bodyPr>
          <a:lstStyle/>
          <a:p>
            <a:r>
              <a:rPr lang="en-US" sz="2000" dirty="0" smtClean="0"/>
              <a:t>* 3 hours is the time resolution of the used EPS</a:t>
            </a:r>
            <a:endParaRPr lang="en-US" sz="2000" dirty="0"/>
          </a:p>
        </p:txBody>
      </p:sp>
      <p:sp>
        <p:nvSpPr>
          <p:cNvPr id="102" name="Rectangle 2"/>
          <p:cNvSpPr txBox="1">
            <a:spLocks noChangeArrowheads="1"/>
          </p:cNvSpPr>
          <p:nvPr/>
        </p:nvSpPr>
        <p:spPr>
          <a:xfrm>
            <a:off x="4526664" y="24171969"/>
            <a:ext cx="4191000" cy="457200"/>
          </a:xfrm>
          <a:prstGeom prst="rect">
            <a:avLst/>
          </a:prstGeom>
        </p:spPr>
        <p:txBody>
          <a:bodyPr>
            <a:noAutofit/>
          </a:bodyPr>
          <a:lstStyle/>
          <a:p>
            <a:pPr marL="0" marR="0" lvl="0" indent="0" algn="r" defTabSz="4082749"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Rainfall</a:t>
            </a:r>
            <a:r>
              <a:rPr kumimoji="0" lang="en-US" sz="2400" b="0" i="0" u="none" strike="noStrike" kern="1200" cap="none" spc="0" normalizeH="0" noProof="0" dirty="0" smtClean="0">
                <a:ln>
                  <a:noFill/>
                </a:ln>
                <a:solidFill>
                  <a:schemeClr val="tx1"/>
                </a:solidFill>
                <a:effectLst/>
                <a:uLnTx/>
                <a:uFillTx/>
                <a:latin typeface="+mj-lt"/>
                <a:ea typeface="+mj-ea"/>
                <a:cs typeface="+mj-cs"/>
              </a:rPr>
              <a:t> directional fluctuations</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40" name="Picture 16"/>
          <p:cNvPicPr>
            <a:picLocks noChangeAspect="1" noChangeArrowheads="1"/>
          </p:cNvPicPr>
          <p:nvPr/>
        </p:nvPicPr>
        <p:blipFill>
          <a:blip r:embed="rId15" cstate="print"/>
          <a:srcRect/>
          <a:stretch>
            <a:fillRect/>
          </a:stretch>
        </p:blipFill>
        <p:spPr bwMode="auto">
          <a:xfrm>
            <a:off x="4602163" y="24628475"/>
            <a:ext cx="3351212" cy="762000"/>
          </a:xfrm>
          <a:prstGeom prst="rect">
            <a:avLst/>
          </a:prstGeom>
          <a:noFill/>
        </p:spPr>
      </p:pic>
      <p:pic>
        <p:nvPicPr>
          <p:cNvPr id="1041" name="Picture 17"/>
          <p:cNvPicPr>
            <a:picLocks noChangeAspect="1" noChangeArrowheads="1"/>
          </p:cNvPicPr>
          <p:nvPr/>
        </p:nvPicPr>
        <p:blipFill>
          <a:blip r:embed="rId16" cstate="print"/>
          <a:srcRect/>
          <a:stretch>
            <a:fillRect/>
          </a:stretch>
        </p:blipFill>
        <p:spPr bwMode="auto">
          <a:xfrm>
            <a:off x="7954963" y="24704675"/>
            <a:ext cx="609600" cy="652463"/>
          </a:xfrm>
          <a:prstGeom prst="rect">
            <a:avLst/>
          </a:prstGeom>
          <a:noFill/>
        </p:spPr>
      </p:pic>
      <p:pic>
        <p:nvPicPr>
          <p:cNvPr id="1042" name="Picture 18"/>
          <p:cNvPicPr>
            <a:picLocks noChangeAspect="1" noChangeArrowheads="1"/>
          </p:cNvPicPr>
          <p:nvPr/>
        </p:nvPicPr>
        <p:blipFill>
          <a:blip r:embed="rId17" cstate="print"/>
          <a:srcRect/>
          <a:stretch>
            <a:fillRect/>
          </a:stretch>
        </p:blipFill>
        <p:spPr bwMode="auto">
          <a:xfrm>
            <a:off x="4602163" y="25466675"/>
            <a:ext cx="3308350" cy="803275"/>
          </a:xfrm>
          <a:prstGeom prst="rect">
            <a:avLst/>
          </a:prstGeom>
          <a:noFill/>
        </p:spPr>
      </p:pic>
      <p:pic>
        <p:nvPicPr>
          <p:cNvPr id="1043" name="Picture 19"/>
          <p:cNvPicPr>
            <a:picLocks noChangeAspect="1" noChangeArrowheads="1"/>
          </p:cNvPicPr>
          <p:nvPr/>
        </p:nvPicPr>
        <p:blipFill>
          <a:blip r:embed="rId18" cstate="print"/>
          <a:srcRect/>
          <a:stretch>
            <a:fillRect/>
          </a:stretch>
        </p:blipFill>
        <p:spPr bwMode="auto">
          <a:xfrm>
            <a:off x="7954963" y="25542875"/>
            <a:ext cx="609600" cy="693738"/>
          </a:xfrm>
          <a:prstGeom prst="rect">
            <a:avLst/>
          </a:prstGeom>
          <a:noFill/>
        </p:spPr>
      </p:pic>
      <p:pic>
        <p:nvPicPr>
          <p:cNvPr id="1044" name="Picture 20"/>
          <p:cNvPicPr>
            <a:picLocks noChangeAspect="1" noChangeArrowheads="1"/>
          </p:cNvPicPr>
          <p:nvPr/>
        </p:nvPicPr>
        <p:blipFill>
          <a:blip r:embed="rId19" cstate="print"/>
          <a:srcRect/>
          <a:stretch>
            <a:fillRect/>
          </a:stretch>
        </p:blipFill>
        <p:spPr bwMode="auto">
          <a:xfrm>
            <a:off x="4602163" y="26304875"/>
            <a:ext cx="3308350" cy="762000"/>
          </a:xfrm>
          <a:prstGeom prst="rect">
            <a:avLst/>
          </a:prstGeom>
          <a:noFill/>
        </p:spPr>
      </p:pic>
      <p:pic>
        <p:nvPicPr>
          <p:cNvPr id="1045" name="Picture 21"/>
          <p:cNvPicPr>
            <a:picLocks noChangeAspect="1" noChangeArrowheads="1"/>
          </p:cNvPicPr>
          <p:nvPr/>
        </p:nvPicPr>
        <p:blipFill>
          <a:blip r:embed="rId20" cstate="print"/>
          <a:srcRect/>
          <a:stretch>
            <a:fillRect/>
          </a:stretch>
        </p:blipFill>
        <p:spPr bwMode="auto">
          <a:xfrm>
            <a:off x="7954963" y="26304875"/>
            <a:ext cx="796925" cy="735013"/>
          </a:xfrm>
          <a:prstGeom prst="rect">
            <a:avLst/>
          </a:prstGeom>
          <a:noFill/>
        </p:spPr>
      </p:pic>
      <p:pic>
        <p:nvPicPr>
          <p:cNvPr id="1046" name="Picture 22"/>
          <p:cNvPicPr>
            <a:picLocks noChangeAspect="1" noChangeArrowheads="1"/>
          </p:cNvPicPr>
          <p:nvPr/>
        </p:nvPicPr>
        <p:blipFill>
          <a:blip r:embed="rId21" cstate="print"/>
          <a:srcRect/>
          <a:stretch>
            <a:fillRect/>
          </a:stretch>
        </p:blipFill>
        <p:spPr bwMode="auto">
          <a:xfrm>
            <a:off x="4602163" y="27219275"/>
            <a:ext cx="1703387" cy="447675"/>
          </a:xfrm>
          <a:prstGeom prst="rect">
            <a:avLst/>
          </a:prstGeom>
          <a:noFill/>
        </p:spPr>
      </p:pic>
      <p:grpSp>
        <p:nvGrpSpPr>
          <p:cNvPr id="110" name="Group 34"/>
          <p:cNvGrpSpPr>
            <a:grpSpLocks/>
          </p:cNvGrpSpPr>
          <p:nvPr/>
        </p:nvGrpSpPr>
        <p:grpSpPr bwMode="auto">
          <a:xfrm>
            <a:off x="1799339" y="25689619"/>
            <a:ext cx="2651125" cy="1993900"/>
            <a:chOff x="538" y="1680"/>
            <a:chExt cx="1670" cy="1256"/>
          </a:xfrm>
        </p:grpSpPr>
        <p:sp>
          <p:nvSpPr>
            <p:cNvPr id="115" name="Text Box 8"/>
            <p:cNvSpPr txBox="1">
              <a:spLocks noChangeArrowheads="1"/>
            </p:cNvSpPr>
            <p:nvPr/>
          </p:nvSpPr>
          <p:spPr bwMode="auto">
            <a:xfrm>
              <a:off x="912" y="1680"/>
              <a:ext cx="432" cy="252"/>
            </a:xfrm>
            <a:prstGeom prst="rect">
              <a:avLst/>
            </a:prstGeom>
            <a:noFill/>
            <a:ln w="9525">
              <a:noFill/>
              <a:miter lim="800000"/>
              <a:headEnd/>
              <a:tailEnd/>
            </a:ln>
            <a:effectLst/>
          </p:spPr>
          <p:txBody>
            <a:bodyPr>
              <a:spAutoFit/>
            </a:bodyPr>
            <a:lstStyle/>
            <a:p>
              <a:pPr>
                <a:spcBef>
                  <a:spcPct val="50000"/>
                </a:spcBef>
              </a:pPr>
              <a:r>
                <a:rPr lang="en-US" sz="2000" dirty="0">
                  <a:latin typeface="Arial" charset="0"/>
                </a:rPr>
                <a:t>R</a:t>
              </a:r>
              <a:r>
                <a:rPr lang="en-US" sz="2000" baseline="-25000" dirty="0">
                  <a:latin typeface="Arial" charset="0"/>
                </a:rPr>
                <a:t>1</a:t>
              </a:r>
            </a:p>
          </p:txBody>
        </p:sp>
        <p:sp>
          <p:nvSpPr>
            <p:cNvPr id="116" name="Text Box 9"/>
            <p:cNvSpPr txBox="1">
              <a:spLocks noChangeArrowheads="1"/>
            </p:cNvSpPr>
            <p:nvPr/>
          </p:nvSpPr>
          <p:spPr bwMode="auto">
            <a:xfrm>
              <a:off x="1776" y="1680"/>
              <a:ext cx="432" cy="252"/>
            </a:xfrm>
            <a:prstGeom prst="rect">
              <a:avLst/>
            </a:prstGeom>
            <a:noFill/>
            <a:ln w="9525">
              <a:noFill/>
              <a:miter lim="800000"/>
              <a:headEnd/>
              <a:tailEnd/>
            </a:ln>
            <a:effectLst/>
          </p:spPr>
          <p:txBody>
            <a:bodyPr>
              <a:spAutoFit/>
            </a:bodyPr>
            <a:lstStyle/>
            <a:p>
              <a:pPr>
                <a:spcBef>
                  <a:spcPct val="50000"/>
                </a:spcBef>
              </a:pPr>
              <a:r>
                <a:rPr lang="en-US" sz="2000" dirty="0">
                  <a:latin typeface="Arial" charset="0"/>
                </a:rPr>
                <a:t>R</a:t>
              </a:r>
              <a:r>
                <a:rPr lang="en-US" sz="2000" baseline="-25000" dirty="0">
                  <a:latin typeface="Arial" charset="0"/>
                </a:rPr>
                <a:t>2</a:t>
              </a:r>
            </a:p>
          </p:txBody>
        </p:sp>
        <p:sp>
          <p:nvSpPr>
            <p:cNvPr id="117" name="Text Box 10"/>
            <p:cNvSpPr txBox="1">
              <a:spLocks noChangeArrowheads="1"/>
            </p:cNvSpPr>
            <p:nvPr/>
          </p:nvSpPr>
          <p:spPr bwMode="auto">
            <a:xfrm>
              <a:off x="912" y="2352"/>
              <a:ext cx="432" cy="252"/>
            </a:xfrm>
            <a:prstGeom prst="rect">
              <a:avLst/>
            </a:prstGeom>
            <a:noFill/>
            <a:ln w="9525">
              <a:noFill/>
              <a:miter lim="800000"/>
              <a:headEnd/>
              <a:tailEnd/>
            </a:ln>
            <a:effectLst/>
          </p:spPr>
          <p:txBody>
            <a:bodyPr>
              <a:spAutoFit/>
            </a:bodyPr>
            <a:lstStyle/>
            <a:p>
              <a:pPr>
                <a:spcBef>
                  <a:spcPct val="50000"/>
                </a:spcBef>
              </a:pPr>
              <a:r>
                <a:rPr lang="en-US" sz="2000" dirty="0">
                  <a:latin typeface="Arial" charset="0"/>
                </a:rPr>
                <a:t>R</a:t>
              </a:r>
              <a:r>
                <a:rPr lang="en-US" sz="2000" baseline="-25000" dirty="0">
                  <a:latin typeface="Arial" charset="0"/>
                </a:rPr>
                <a:t>3</a:t>
              </a:r>
            </a:p>
          </p:txBody>
        </p:sp>
        <p:sp>
          <p:nvSpPr>
            <p:cNvPr id="118" name="Text Box 11"/>
            <p:cNvSpPr txBox="1">
              <a:spLocks noChangeArrowheads="1"/>
            </p:cNvSpPr>
            <p:nvPr/>
          </p:nvSpPr>
          <p:spPr bwMode="auto">
            <a:xfrm>
              <a:off x="1776" y="2352"/>
              <a:ext cx="432" cy="252"/>
            </a:xfrm>
            <a:prstGeom prst="rect">
              <a:avLst/>
            </a:prstGeom>
            <a:noFill/>
            <a:ln w="9525">
              <a:noFill/>
              <a:miter lim="800000"/>
              <a:headEnd/>
              <a:tailEnd/>
            </a:ln>
            <a:effectLst/>
          </p:spPr>
          <p:txBody>
            <a:bodyPr>
              <a:spAutoFit/>
            </a:bodyPr>
            <a:lstStyle/>
            <a:p>
              <a:pPr>
                <a:spcBef>
                  <a:spcPct val="50000"/>
                </a:spcBef>
              </a:pPr>
              <a:r>
                <a:rPr lang="en-US" sz="2000" dirty="0">
                  <a:latin typeface="Arial" charset="0"/>
                </a:rPr>
                <a:t>R</a:t>
              </a:r>
              <a:r>
                <a:rPr lang="en-US" sz="2000" baseline="-25000" dirty="0">
                  <a:latin typeface="Arial" charset="0"/>
                  <a:ea typeface="Arial Unicode MS" pitchFamily="34" charset="-128"/>
                  <a:cs typeface="Arial Unicode MS" pitchFamily="34" charset="-128"/>
                </a:rPr>
                <a:t>4</a:t>
              </a:r>
            </a:p>
          </p:txBody>
        </p:sp>
        <p:sp>
          <p:nvSpPr>
            <p:cNvPr id="119" name="Line 22"/>
            <p:cNvSpPr>
              <a:spLocks noChangeShapeType="1"/>
            </p:cNvSpPr>
            <p:nvPr/>
          </p:nvSpPr>
          <p:spPr bwMode="auto">
            <a:xfrm>
              <a:off x="816" y="2692"/>
              <a:ext cx="672" cy="0"/>
            </a:xfrm>
            <a:prstGeom prst="line">
              <a:avLst/>
            </a:prstGeom>
            <a:noFill/>
            <a:ln w="9525">
              <a:solidFill>
                <a:schemeClr val="tx1"/>
              </a:solidFill>
              <a:round/>
              <a:headEnd type="triangle" w="med" len="med"/>
              <a:tailEnd type="triangle" w="med" len="med"/>
            </a:ln>
            <a:effectLst/>
          </p:spPr>
          <p:txBody>
            <a:bodyPr/>
            <a:lstStyle/>
            <a:p>
              <a:endParaRPr lang="fr-FR"/>
            </a:p>
          </p:txBody>
        </p:sp>
        <p:sp>
          <p:nvSpPr>
            <p:cNvPr id="120" name="Line 23"/>
            <p:cNvSpPr>
              <a:spLocks noChangeShapeType="1"/>
            </p:cNvSpPr>
            <p:nvPr/>
          </p:nvSpPr>
          <p:spPr bwMode="auto">
            <a:xfrm flipV="1">
              <a:off x="768" y="1968"/>
              <a:ext cx="0" cy="672"/>
            </a:xfrm>
            <a:prstGeom prst="line">
              <a:avLst/>
            </a:prstGeom>
            <a:noFill/>
            <a:ln w="9525">
              <a:solidFill>
                <a:schemeClr val="tx1"/>
              </a:solidFill>
              <a:round/>
              <a:headEnd type="triangle" w="med" len="med"/>
              <a:tailEnd type="triangle" w="med" len="med"/>
            </a:ln>
            <a:effectLst/>
          </p:spPr>
          <p:txBody>
            <a:bodyPr/>
            <a:lstStyle/>
            <a:p>
              <a:endParaRPr lang="fr-FR"/>
            </a:p>
          </p:txBody>
        </p:sp>
      </p:grpSp>
      <p:grpSp>
        <p:nvGrpSpPr>
          <p:cNvPr id="123" name="Group 33"/>
          <p:cNvGrpSpPr>
            <a:grpSpLocks/>
          </p:cNvGrpSpPr>
          <p:nvPr/>
        </p:nvGrpSpPr>
        <p:grpSpPr bwMode="auto">
          <a:xfrm>
            <a:off x="1859664" y="27981969"/>
            <a:ext cx="1600200" cy="1238251"/>
            <a:chOff x="768" y="3264"/>
            <a:chExt cx="1008" cy="780"/>
          </a:xfrm>
        </p:grpSpPr>
        <p:sp>
          <p:nvSpPr>
            <p:cNvPr id="124" name="Line 26"/>
            <p:cNvSpPr>
              <a:spLocks noChangeShapeType="1"/>
            </p:cNvSpPr>
            <p:nvPr/>
          </p:nvSpPr>
          <p:spPr bwMode="auto">
            <a:xfrm flipV="1">
              <a:off x="864" y="3456"/>
              <a:ext cx="0" cy="480"/>
            </a:xfrm>
            <a:prstGeom prst="line">
              <a:avLst/>
            </a:prstGeom>
            <a:noFill/>
            <a:ln w="9525">
              <a:solidFill>
                <a:schemeClr val="tx1"/>
              </a:solidFill>
              <a:round/>
              <a:headEnd/>
              <a:tailEnd type="triangle" w="med" len="med"/>
            </a:ln>
            <a:effectLst/>
          </p:spPr>
          <p:txBody>
            <a:bodyPr/>
            <a:lstStyle/>
            <a:p>
              <a:endParaRPr lang="fr-FR"/>
            </a:p>
          </p:txBody>
        </p:sp>
        <p:sp>
          <p:nvSpPr>
            <p:cNvPr id="125" name="Line 28"/>
            <p:cNvSpPr>
              <a:spLocks noChangeShapeType="1"/>
            </p:cNvSpPr>
            <p:nvPr/>
          </p:nvSpPr>
          <p:spPr bwMode="auto">
            <a:xfrm>
              <a:off x="864" y="3936"/>
              <a:ext cx="576" cy="0"/>
            </a:xfrm>
            <a:prstGeom prst="line">
              <a:avLst/>
            </a:prstGeom>
            <a:noFill/>
            <a:ln w="9525">
              <a:solidFill>
                <a:schemeClr val="tx1"/>
              </a:solidFill>
              <a:round/>
              <a:headEnd/>
              <a:tailEnd type="triangle" w="med" len="med"/>
            </a:ln>
            <a:effectLst/>
          </p:spPr>
          <p:txBody>
            <a:bodyPr/>
            <a:lstStyle/>
            <a:p>
              <a:endParaRPr lang="fr-FR"/>
            </a:p>
          </p:txBody>
        </p:sp>
        <p:sp>
          <p:nvSpPr>
            <p:cNvPr id="126" name="Line 29"/>
            <p:cNvSpPr>
              <a:spLocks noChangeShapeType="1"/>
            </p:cNvSpPr>
            <p:nvPr/>
          </p:nvSpPr>
          <p:spPr bwMode="auto">
            <a:xfrm flipV="1">
              <a:off x="864" y="3600"/>
              <a:ext cx="480" cy="333"/>
            </a:xfrm>
            <a:prstGeom prst="line">
              <a:avLst/>
            </a:prstGeom>
            <a:noFill/>
            <a:ln w="9525">
              <a:solidFill>
                <a:schemeClr val="tx1"/>
              </a:solidFill>
              <a:round/>
              <a:headEnd/>
              <a:tailEnd type="triangle" w="med" len="med"/>
            </a:ln>
            <a:effectLst/>
          </p:spPr>
          <p:txBody>
            <a:bodyPr/>
            <a:lstStyle/>
            <a:p>
              <a:endParaRPr lang="fr-FR"/>
            </a:p>
          </p:txBody>
        </p:sp>
        <p:sp>
          <p:nvSpPr>
            <p:cNvPr id="127" name="Text Box 30"/>
            <p:cNvSpPr txBox="1">
              <a:spLocks noChangeArrowheads="1"/>
            </p:cNvSpPr>
            <p:nvPr/>
          </p:nvSpPr>
          <p:spPr bwMode="auto">
            <a:xfrm>
              <a:off x="1392" y="3792"/>
              <a:ext cx="384" cy="252"/>
            </a:xfrm>
            <a:prstGeom prst="rect">
              <a:avLst/>
            </a:prstGeom>
            <a:noFill/>
            <a:ln w="9525">
              <a:noFill/>
              <a:miter lim="800000"/>
              <a:headEnd/>
              <a:tailEnd/>
            </a:ln>
            <a:effectLst/>
          </p:spPr>
          <p:txBody>
            <a:bodyPr>
              <a:spAutoFit/>
            </a:bodyPr>
            <a:lstStyle/>
            <a:p>
              <a:pPr>
                <a:spcBef>
                  <a:spcPct val="50000"/>
                </a:spcBef>
              </a:pPr>
              <a:r>
                <a:rPr lang="en-US" sz="2000" dirty="0">
                  <a:latin typeface="Arial" charset="0"/>
                </a:rPr>
                <a:t>1</a:t>
              </a:r>
            </a:p>
          </p:txBody>
        </p:sp>
        <p:sp>
          <p:nvSpPr>
            <p:cNvPr id="128" name="Text Box 31"/>
            <p:cNvSpPr txBox="1">
              <a:spLocks noChangeArrowheads="1"/>
            </p:cNvSpPr>
            <p:nvPr/>
          </p:nvSpPr>
          <p:spPr bwMode="auto">
            <a:xfrm>
              <a:off x="1296" y="3444"/>
              <a:ext cx="384" cy="252"/>
            </a:xfrm>
            <a:prstGeom prst="rect">
              <a:avLst/>
            </a:prstGeom>
            <a:noFill/>
            <a:ln w="9525">
              <a:noFill/>
              <a:miter lim="800000"/>
              <a:headEnd/>
              <a:tailEnd/>
            </a:ln>
            <a:effectLst/>
          </p:spPr>
          <p:txBody>
            <a:bodyPr>
              <a:spAutoFit/>
            </a:bodyPr>
            <a:lstStyle/>
            <a:p>
              <a:pPr>
                <a:spcBef>
                  <a:spcPct val="50000"/>
                </a:spcBef>
              </a:pPr>
              <a:r>
                <a:rPr lang="en-US" sz="2000" dirty="0">
                  <a:latin typeface="Arial" charset="0"/>
                </a:rPr>
                <a:t>3</a:t>
              </a:r>
            </a:p>
          </p:txBody>
        </p:sp>
        <p:sp>
          <p:nvSpPr>
            <p:cNvPr id="129" name="Text Box 32"/>
            <p:cNvSpPr txBox="1">
              <a:spLocks noChangeArrowheads="1"/>
            </p:cNvSpPr>
            <p:nvPr/>
          </p:nvSpPr>
          <p:spPr bwMode="auto">
            <a:xfrm>
              <a:off x="768" y="3264"/>
              <a:ext cx="384" cy="252"/>
            </a:xfrm>
            <a:prstGeom prst="rect">
              <a:avLst/>
            </a:prstGeom>
            <a:noFill/>
            <a:ln w="9525">
              <a:noFill/>
              <a:miter lim="800000"/>
              <a:headEnd/>
              <a:tailEnd/>
            </a:ln>
            <a:effectLst/>
          </p:spPr>
          <p:txBody>
            <a:bodyPr>
              <a:spAutoFit/>
            </a:bodyPr>
            <a:lstStyle/>
            <a:p>
              <a:pPr>
                <a:spcBef>
                  <a:spcPct val="50000"/>
                </a:spcBef>
              </a:pPr>
              <a:r>
                <a:rPr lang="en-US" sz="2000" dirty="0">
                  <a:latin typeface="Arial" charset="0"/>
                </a:rPr>
                <a:t>2</a:t>
              </a:r>
            </a:p>
          </p:txBody>
        </p:sp>
      </p:grpSp>
      <p:pic>
        <p:nvPicPr>
          <p:cNvPr id="1049" name="Picture 25"/>
          <p:cNvPicPr>
            <a:picLocks noChangeAspect="1" noChangeArrowheads="1"/>
          </p:cNvPicPr>
          <p:nvPr/>
        </p:nvPicPr>
        <p:blipFill>
          <a:blip r:embed="rId22" cstate="print"/>
          <a:srcRect/>
          <a:stretch>
            <a:fillRect/>
          </a:stretch>
        </p:blipFill>
        <p:spPr bwMode="auto">
          <a:xfrm>
            <a:off x="5095875" y="28209875"/>
            <a:ext cx="3265488" cy="1154113"/>
          </a:xfrm>
          <a:prstGeom prst="rect">
            <a:avLst/>
          </a:prstGeom>
          <a:noFill/>
        </p:spPr>
      </p:pic>
      <p:sp>
        <p:nvSpPr>
          <p:cNvPr id="132" name="ZoneTexte 131"/>
          <p:cNvSpPr txBox="1"/>
          <p:nvPr/>
        </p:nvSpPr>
        <p:spPr>
          <a:xfrm>
            <a:off x="4983864" y="27905769"/>
            <a:ext cx="3657600" cy="461665"/>
          </a:xfrm>
          <a:prstGeom prst="rect">
            <a:avLst/>
          </a:prstGeom>
          <a:noFill/>
        </p:spPr>
        <p:txBody>
          <a:bodyPr wrap="square" rtlCol="0">
            <a:spAutoFit/>
          </a:bodyPr>
          <a:lstStyle/>
          <a:p>
            <a:r>
              <a:rPr lang="fr-FR" sz="2400" dirty="0" err="1" smtClean="0"/>
              <a:t>Standardized</a:t>
            </a:r>
            <a:r>
              <a:rPr lang="fr-FR" sz="2400" dirty="0" smtClean="0"/>
              <a:t> fluctuations:</a:t>
            </a:r>
            <a:endParaRPr lang="fr-FR" sz="2400" dirty="0"/>
          </a:p>
        </p:txBody>
      </p:sp>
      <p:sp>
        <p:nvSpPr>
          <p:cNvPr id="134" name="Ellipse 133"/>
          <p:cNvSpPr/>
          <p:nvPr/>
        </p:nvSpPr>
        <p:spPr>
          <a:xfrm>
            <a:off x="2697864" y="25537219"/>
            <a:ext cx="152400" cy="152400"/>
          </a:xfrm>
          <a:prstGeom prst="ellipse">
            <a:avLst/>
          </a:prstGeom>
          <a:solidFill>
            <a:srgbClr val="36518C"/>
          </a:solidFill>
          <a:ln>
            <a:solidFill>
              <a:srgbClr val="365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5" name="Ellipse 134"/>
          <p:cNvSpPr/>
          <p:nvPr/>
        </p:nvSpPr>
        <p:spPr>
          <a:xfrm>
            <a:off x="3764664" y="25537219"/>
            <a:ext cx="152400" cy="152400"/>
          </a:xfrm>
          <a:prstGeom prst="ellipse">
            <a:avLst/>
          </a:prstGeom>
          <a:solidFill>
            <a:srgbClr val="36518C"/>
          </a:solidFill>
          <a:ln>
            <a:solidFill>
              <a:srgbClr val="365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6" name="Ellipse 135"/>
          <p:cNvSpPr/>
          <p:nvPr/>
        </p:nvSpPr>
        <p:spPr>
          <a:xfrm>
            <a:off x="3764664" y="26604019"/>
            <a:ext cx="152400" cy="152400"/>
          </a:xfrm>
          <a:prstGeom prst="ellipse">
            <a:avLst/>
          </a:prstGeom>
          <a:solidFill>
            <a:srgbClr val="36518C"/>
          </a:solidFill>
          <a:ln>
            <a:solidFill>
              <a:srgbClr val="365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7" name="Ellipse 136"/>
          <p:cNvSpPr/>
          <p:nvPr/>
        </p:nvSpPr>
        <p:spPr>
          <a:xfrm>
            <a:off x="2697864" y="26604019"/>
            <a:ext cx="152400" cy="152400"/>
          </a:xfrm>
          <a:prstGeom prst="ellipse">
            <a:avLst/>
          </a:prstGeom>
          <a:solidFill>
            <a:srgbClr val="36518C"/>
          </a:solidFill>
          <a:ln>
            <a:solidFill>
              <a:srgbClr val="3651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50" name="Picture 26"/>
          <p:cNvPicPr>
            <a:picLocks noChangeAspect="1" noChangeArrowheads="1"/>
          </p:cNvPicPr>
          <p:nvPr/>
        </p:nvPicPr>
        <p:blipFill>
          <a:blip r:embed="rId23" cstate="print"/>
          <a:srcRect/>
          <a:stretch>
            <a:fillRect/>
          </a:stretch>
        </p:blipFill>
        <p:spPr bwMode="auto">
          <a:xfrm>
            <a:off x="6430963" y="27143075"/>
            <a:ext cx="2262187" cy="609600"/>
          </a:xfrm>
          <a:prstGeom prst="rect">
            <a:avLst/>
          </a:prstGeom>
          <a:noFill/>
          <a:ln w="9525">
            <a:miter lim="800000"/>
            <a:headEnd/>
            <a:tailEnd/>
          </a:ln>
          <a:effectLst/>
        </p:spPr>
      </p:pic>
      <p:sp>
        <p:nvSpPr>
          <p:cNvPr id="140" name="Ellipse 139"/>
          <p:cNvSpPr/>
          <p:nvPr/>
        </p:nvSpPr>
        <p:spPr>
          <a:xfrm>
            <a:off x="3155064" y="25994419"/>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51" name="Picture 27"/>
          <p:cNvPicPr>
            <a:picLocks noChangeAspect="1" noChangeArrowheads="1"/>
          </p:cNvPicPr>
          <p:nvPr/>
        </p:nvPicPr>
        <p:blipFill>
          <a:blip r:embed="rId24" cstate="print"/>
          <a:srcRect/>
          <a:stretch>
            <a:fillRect/>
          </a:stretch>
        </p:blipFill>
        <p:spPr bwMode="auto">
          <a:xfrm>
            <a:off x="3001963" y="26457275"/>
            <a:ext cx="533400" cy="533400"/>
          </a:xfrm>
          <a:prstGeom prst="rect">
            <a:avLst/>
          </a:prstGeom>
          <a:noFill/>
          <a:ln w="9525">
            <a:miter lim="800000"/>
            <a:headEnd/>
            <a:tailEnd/>
          </a:ln>
          <a:effectLst/>
        </p:spPr>
      </p:pic>
      <p:sp>
        <p:nvSpPr>
          <p:cNvPr id="143" name="Rectangle 2"/>
          <p:cNvSpPr txBox="1">
            <a:spLocks noChangeArrowheads="1"/>
          </p:cNvSpPr>
          <p:nvPr/>
        </p:nvSpPr>
        <p:spPr>
          <a:xfrm>
            <a:off x="1783464" y="24171969"/>
            <a:ext cx="3276600" cy="990600"/>
          </a:xfrm>
          <a:prstGeom prst="rect">
            <a:avLst/>
          </a:prstGeom>
        </p:spPr>
        <p:txBody>
          <a:bodyPr>
            <a:noAutofit/>
          </a:bodyPr>
          <a:lstStyle/>
          <a:p>
            <a:pPr marL="0" marR="0" lvl="0" indent="0" defTabSz="4082749"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FF0000"/>
                </a:solidFill>
                <a:effectLst/>
                <a:uLnTx/>
                <a:uFillTx/>
                <a:latin typeface="+mj-lt"/>
                <a:ea typeface="+mj-ea"/>
                <a:cs typeface="+mj-cs"/>
              </a:rPr>
              <a:t>initial pixel average</a:t>
            </a:r>
            <a:r>
              <a:rPr kumimoji="0" lang="en-US" sz="2400" b="0" i="0" u="none" strike="noStrike" kern="1200" cap="none" spc="0" normalizeH="0" noProof="0" dirty="0" smtClean="0">
                <a:ln>
                  <a:noFill/>
                </a:ln>
                <a:solidFill>
                  <a:srgbClr val="FF0000"/>
                </a:solidFill>
                <a:effectLst/>
                <a:uLnTx/>
                <a:uFillTx/>
                <a:latin typeface="+mj-lt"/>
                <a:ea typeface="+mj-ea"/>
                <a:cs typeface="+mj-cs"/>
              </a:rPr>
              <a:t> rainfall amount = </a:t>
            </a:r>
            <a:r>
              <a:rPr kumimoji="0" lang="en-US" sz="2400" b="0" i="1" u="none" strike="noStrike" kern="1200" cap="none" spc="0" normalizeH="0" noProof="0" dirty="0" err="1" smtClean="0">
                <a:ln>
                  <a:noFill/>
                </a:ln>
                <a:solidFill>
                  <a:srgbClr val="FF0000"/>
                </a:solidFill>
                <a:effectLst/>
                <a:uLnTx/>
                <a:uFillTx/>
                <a:latin typeface="Cambria Math" pitchFamily="18" charset="0"/>
                <a:ea typeface="Cambria Math" pitchFamily="18" charset="0"/>
                <a:cs typeface="+mj-cs"/>
              </a:rPr>
              <a:t>X</a:t>
            </a:r>
            <a:r>
              <a:rPr kumimoji="0" lang="en-US" sz="2400" b="0" i="1" u="none" strike="noStrike" kern="1200" cap="none" spc="0" normalizeH="0" baseline="-25000" noProof="0" dirty="0" err="1" smtClean="0">
                <a:ln>
                  <a:noFill/>
                </a:ln>
                <a:solidFill>
                  <a:srgbClr val="FF0000"/>
                </a:solidFill>
                <a:effectLst/>
                <a:uLnTx/>
                <a:uFillTx/>
                <a:latin typeface="Cambria Math" pitchFamily="18" charset="0"/>
                <a:ea typeface="Cambria Math" pitchFamily="18" charset="0"/>
                <a:cs typeface="+mj-cs"/>
              </a:rPr>
              <a:t>m</a:t>
            </a:r>
            <a:endParaRPr kumimoji="0" lang="en-US" sz="2400" b="0" i="1" u="none" strike="noStrike" kern="1200" cap="none" spc="0" normalizeH="0" baseline="-25000" noProof="0" dirty="0">
              <a:ln>
                <a:noFill/>
              </a:ln>
              <a:solidFill>
                <a:srgbClr val="FF0000"/>
              </a:solidFill>
              <a:effectLst/>
              <a:uLnTx/>
              <a:uFillTx/>
              <a:latin typeface="Cambria Math" pitchFamily="18" charset="0"/>
              <a:ea typeface="Cambria Math" pitchFamily="18" charset="0"/>
              <a:cs typeface="+mj-cs"/>
            </a:endParaRPr>
          </a:p>
        </p:txBody>
      </p:sp>
      <p:cxnSp>
        <p:nvCxnSpPr>
          <p:cNvPr id="145" name="Connecteur droit 144"/>
          <p:cNvCxnSpPr/>
          <p:nvPr/>
        </p:nvCxnSpPr>
        <p:spPr>
          <a:xfrm>
            <a:off x="2240664" y="27219969"/>
            <a:ext cx="2133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Connecteur droit 145"/>
          <p:cNvCxnSpPr/>
          <p:nvPr/>
        </p:nvCxnSpPr>
        <p:spPr>
          <a:xfrm>
            <a:off x="2240664" y="25086369"/>
            <a:ext cx="2133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Connecteur droit 146"/>
          <p:cNvCxnSpPr/>
          <p:nvPr/>
        </p:nvCxnSpPr>
        <p:spPr>
          <a:xfrm rot="5400000">
            <a:off x="1173864" y="26153169"/>
            <a:ext cx="2133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Connecteur droit 147"/>
          <p:cNvCxnSpPr/>
          <p:nvPr/>
        </p:nvCxnSpPr>
        <p:spPr>
          <a:xfrm rot="5400000">
            <a:off x="3307464" y="26153169"/>
            <a:ext cx="2133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Connecteur droit 151"/>
          <p:cNvCxnSpPr/>
          <p:nvPr/>
        </p:nvCxnSpPr>
        <p:spPr>
          <a:xfrm>
            <a:off x="4069464" y="24629169"/>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4" name="ZoneTexte 153"/>
          <p:cNvSpPr txBox="1"/>
          <p:nvPr/>
        </p:nvSpPr>
        <p:spPr>
          <a:xfrm>
            <a:off x="3078864" y="27434619"/>
            <a:ext cx="1828800" cy="1015663"/>
          </a:xfrm>
          <a:prstGeom prst="rect">
            <a:avLst/>
          </a:prstGeom>
          <a:noFill/>
        </p:spPr>
        <p:txBody>
          <a:bodyPr wrap="square" rtlCol="0">
            <a:spAutoFit/>
          </a:bodyPr>
          <a:lstStyle/>
          <a:p>
            <a:r>
              <a:rPr lang="en-US" sz="2000" b="1" dirty="0" smtClean="0">
                <a:solidFill>
                  <a:srgbClr val="006699"/>
                </a:solidFill>
              </a:rPr>
              <a:t>Downscaled pixel rainfall amount = </a:t>
            </a:r>
            <a:r>
              <a:rPr lang="en-US" sz="2000" b="1" dirty="0" err="1" smtClean="0">
                <a:solidFill>
                  <a:srgbClr val="006699"/>
                </a:solidFill>
              </a:rPr>
              <a:t>R</a:t>
            </a:r>
            <a:r>
              <a:rPr lang="en-US" sz="2000" b="1" baseline="-25000" dirty="0" err="1" smtClean="0">
                <a:solidFill>
                  <a:srgbClr val="006699"/>
                </a:solidFill>
              </a:rPr>
              <a:t>k</a:t>
            </a:r>
            <a:r>
              <a:rPr lang="en-US" sz="2000" b="1" baseline="-25000" dirty="0" smtClean="0">
                <a:solidFill>
                  <a:srgbClr val="006699"/>
                </a:solidFill>
              </a:rPr>
              <a:t>=1:4</a:t>
            </a:r>
            <a:endParaRPr lang="en-US" sz="2000" b="1" baseline="-25000" dirty="0">
              <a:solidFill>
                <a:srgbClr val="006699"/>
              </a:solidFill>
            </a:endParaRPr>
          </a:p>
        </p:txBody>
      </p:sp>
      <p:sp>
        <p:nvSpPr>
          <p:cNvPr id="166" name="Rectangle 165"/>
          <p:cNvSpPr/>
          <p:nvPr/>
        </p:nvSpPr>
        <p:spPr>
          <a:xfrm>
            <a:off x="1514855" y="24030682"/>
            <a:ext cx="7466425" cy="548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ZoneTexte 166"/>
          <p:cNvSpPr txBox="1"/>
          <p:nvPr/>
        </p:nvSpPr>
        <p:spPr>
          <a:xfrm>
            <a:off x="2123281" y="23497282"/>
            <a:ext cx="6172200" cy="461665"/>
          </a:xfrm>
          <a:prstGeom prst="rect">
            <a:avLst/>
          </a:prstGeom>
          <a:noFill/>
        </p:spPr>
        <p:txBody>
          <a:bodyPr wrap="square" rtlCol="0">
            <a:spAutoFit/>
          </a:bodyPr>
          <a:lstStyle/>
          <a:p>
            <a:r>
              <a:rPr lang="en-US" sz="2400" dirty="0" smtClean="0"/>
              <a:t>D. Definition of standardized rainfall fluctuations</a:t>
            </a:r>
            <a:endParaRPr lang="en-US" sz="2400" dirty="0"/>
          </a:p>
        </p:txBody>
      </p:sp>
      <p:sp>
        <p:nvSpPr>
          <p:cNvPr id="168" name="ZoneTexte 167"/>
          <p:cNvSpPr txBox="1"/>
          <p:nvPr/>
        </p:nvSpPr>
        <p:spPr>
          <a:xfrm>
            <a:off x="10585704" y="23497282"/>
            <a:ext cx="2895600" cy="461665"/>
          </a:xfrm>
          <a:prstGeom prst="rect">
            <a:avLst/>
          </a:prstGeom>
          <a:noFill/>
        </p:spPr>
        <p:txBody>
          <a:bodyPr wrap="square" rtlCol="0">
            <a:spAutoFit/>
          </a:bodyPr>
          <a:lstStyle/>
          <a:p>
            <a:r>
              <a:rPr lang="en-US" sz="2400" dirty="0" smtClean="0"/>
              <a:t>E. Scaling relationship</a:t>
            </a:r>
            <a:endParaRPr lang="en-US" sz="2400" dirty="0"/>
          </a:p>
        </p:txBody>
      </p:sp>
      <p:sp>
        <p:nvSpPr>
          <p:cNvPr id="171" name="ZoneTexte 170"/>
          <p:cNvSpPr txBox="1"/>
          <p:nvPr/>
        </p:nvSpPr>
        <p:spPr>
          <a:xfrm>
            <a:off x="9286081" y="27231082"/>
            <a:ext cx="5486400" cy="2308324"/>
          </a:xfrm>
          <a:prstGeom prst="rect">
            <a:avLst/>
          </a:prstGeom>
          <a:noFill/>
        </p:spPr>
        <p:txBody>
          <a:bodyPr wrap="square" rtlCol="0">
            <a:spAutoFit/>
          </a:bodyPr>
          <a:lstStyle/>
          <a:p>
            <a:pPr algn="just"/>
            <a:r>
              <a:rPr lang="en-US" sz="2400" dirty="0" smtClean="0"/>
              <a:t>Over an area of for example 300 000 km</a:t>
            </a:r>
            <a:r>
              <a:rPr lang="en-US" sz="2400" baseline="30000" dirty="0" smtClean="0"/>
              <a:t>2</a:t>
            </a:r>
            <a:r>
              <a:rPr lang="en-US" sz="2400" dirty="0" smtClean="0"/>
              <a:t>, standardized rainfall fluctuations of any direction follow the same normal distribution law </a:t>
            </a:r>
            <a:r>
              <a:rPr lang="en-US" sz="2400" dirty="0" smtClean="0">
                <a:solidFill>
                  <a:srgbClr val="0099FF"/>
                </a:solidFill>
              </a:rPr>
              <a:t>(Eq. 2)</a:t>
            </a:r>
            <a:r>
              <a:rPr lang="en-US" sz="2400" dirty="0" smtClean="0"/>
              <a:t> with zero mean and whose standard deviation shows a simple behavior over relative scales </a:t>
            </a:r>
            <a:r>
              <a:rPr lang="en-US" sz="2400" i="1" dirty="0" smtClean="0">
                <a:latin typeface="Cambria Math" pitchFamily="18" charset="0"/>
                <a:ea typeface="Cambria Math" pitchFamily="18" charset="0"/>
              </a:rPr>
              <a:t>m.</a:t>
            </a:r>
            <a:endParaRPr lang="en-US" sz="2400" i="1" dirty="0">
              <a:latin typeface="Cambria Math" pitchFamily="18" charset="0"/>
              <a:ea typeface="Cambria Math" pitchFamily="18" charset="0"/>
            </a:endParaRPr>
          </a:p>
        </p:txBody>
      </p:sp>
      <p:sp>
        <p:nvSpPr>
          <p:cNvPr id="1054" name="Rectangle 30"/>
          <p:cNvSpPr>
            <a:spLocks noChangeArrowheads="1"/>
          </p:cNvSpPr>
          <p:nvPr/>
        </p:nvSpPr>
        <p:spPr bwMode="auto">
          <a:xfrm>
            <a:off x="0" y="0"/>
            <a:ext cx="42803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0"/>
            <a:ext cx="42803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5" name="Picture 31"/>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9590881" y="24106882"/>
            <a:ext cx="4343400" cy="514350"/>
          </a:xfrm>
          <a:prstGeom prst="rect">
            <a:avLst/>
          </a:prstGeom>
          <a:noFill/>
        </p:spPr>
      </p:pic>
      <p:sp>
        <p:nvSpPr>
          <p:cNvPr id="1058" name="Rectangle 34"/>
          <p:cNvSpPr>
            <a:spLocks noChangeArrowheads="1"/>
          </p:cNvSpPr>
          <p:nvPr/>
        </p:nvSpPr>
        <p:spPr bwMode="auto">
          <a:xfrm>
            <a:off x="0" y="0"/>
            <a:ext cx="42803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7" name="Picture 33"/>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9590881" y="24564082"/>
            <a:ext cx="419100" cy="476250"/>
          </a:xfrm>
          <a:prstGeom prst="rect">
            <a:avLst/>
          </a:prstGeom>
          <a:noFill/>
        </p:spPr>
      </p:pic>
      <p:sp>
        <p:nvSpPr>
          <p:cNvPr id="1060" name="Rectangle 36"/>
          <p:cNvSpPr>
            <a:spLocks noChangeArrowheads="1"/>
          </p:cNvSpPr>
          <p:nvPr/>
        </p:nvSpPr>
        <p:spPr bwMode="auto">
          <a:xfrm>
            <a:off x="0" y="0"/>
            <a:ext cx="42803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59" name="Picture 35"/>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9590881" y="25021282"/>
            <a:ext cx="438150" cy="476250"/>
          </a:xfrm>
          <a:prstGeom prst="rect">
            <a:avLst/>
          </a:prstGeom>
          <a:noFill/>
        </p:spPr>
      </p:pic>
      <p:sp>
        <p:nvSpPr>
          <p:cNvPr id="1062" name="Rectangle 38"/>
          <p:cNvSpPr>
            <a:spLocks noChangeArrowheads="1"/>
          </p:cNvSpPr>
          <p:nvPr/>
        </p:nvSpPr>
        <p:spPr bwMode="auto">
          <a:xfrm>
            <a:off x="0" y="0"/>
            <a:ext cx="4280376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61" name="Picture 37"/>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9590881" y="25535632"/>
            <a:ext cx="742950" cy="476250"/>
          </a:xfrm>
          <a:prstGeom prst="rect">
            <a:avLst/>
          </a:prstGeom>
          <a:noFill/>
        </p:spPr>
      </p:pic>
      <p:sp>
        <p:nvSpPr>
          <p:cNvPr id="172" name="ZoneTexte 171"/>
          <p:cNvSpPr txBox="1"/>
          <p:nvPr/>
        </p:nvSpPr>
        <p:spPr>
          <a:xfrm>
            <a:off x="10429081" y="24640282"/>
            <a:ext cx="3581400" cy="400110"/>
          </a:xfrm>
          <a:prstGeom prst="rect">
            <a:avLst/>
          </a:prstGeom>
          <a:noFill/>
        </p:spPr>
        <p:txBody>
          <a:bodyPr wrap="square" rtlCol="0">
            <a:spAutoFit/>
          </a:bodyPr>
          <a:lstStyle/>
          <a:p>
            <a:r>
              <a:rPr lang="en-US" sz="2000" dirty="0" smtClean="0"/>
              <a:t>Standardized rainfall fluctuations</a:t>
            </a:r>
            <a:endParaRPr lang="en-US" sz="2000" dirty="0"/>
          </a:p>
        </p:txBody>
      </p:sp>
      <p:sp>
        <p:nvSpPr>
          <p:cNvPr id="173" name="ZoneTexte 172"/>
          <p:cNvSpPr txBox="1"/>
          <p:nvPr/>
        </p:nvSpPr>
        <p:spPr>
          <a:xfrm>
            <a:off x="10429081" y="25097482"/>
            <a:ext cx="4114800" cy="400110"/>
          </a:xfrm>
          <a:prstGeom prst="rect">
            <a:avLst/>
          </a:prstGeom>
          <a:noFill/>
        </p:spPr>
        <p:txBody>
          <a:bodyPr wrap="square" rtlCol="0">
            <a:spAutoFit/>
          </a:bodyPr>
          <a:lstStyle/>
          <a:p>
            <a:r>
              <a:rPr lang="en-US" sz="2000" dirty="0" smtClean="0"/>
              <a:t>Standard deviation at relative scale m</a:t>
            </a:r>
            <a:endParaRPr lang="en-US" sz="2000" dirty="0"/>
          </a:p>
        </p:txBody>
      </p:sp>
      <p:sp>
        <p:nvSpPr>
          <p:cNvPr id="174" name="ZoneTexte 173"/>
          <p:cNvSpPr txBox="1"/>
          <p:nvPr/>
        </p:nvSpPr>
        <p:spPr>
          <a:xfrm>
            <a:off x="10429081" y="25554682"/>
            <a:ext cx="4114800" cy="400110"/>
          </a:xfrm>
          <a:prstGeom prst="rect">
            <a:avLst/>
          </a:prstGeom>
          <a:noFill/>
        </p:spPr>
        <p:txBody>
          <a:bodyPr wrap="square" rtlCol="0">
            <a:spAutoFit/>
          </a:bodyPr>
          <a:lstStyle/>
          <a:p>
            <a:r>
              <a:rPr lang="en-US" sz="2000" dirty="0" smtClean="0"/>
              <a:t>Parameters of the method</a:t>
            </a:r>
            <a:endParaRPr lang="en-US" sz="2000" dirty="0"/>
          </a:p>
        </p:txBody>
      </p:sp>
      <p:graphicFrame>
        <p:nvGraphicFramePr>
          <p:cNvPr id="176" name="Tableau 175"/>
          <p:cNvGraphicFramePr>
            <a:graphicFrameLocks noGrp="1"/>
          </p:cNvGraphicFramePr>
          <p:nvPr/>
        </p:nvGraphicFramePr>
        <p:xfrm>
          <a:off x="9971881" y="26164282"/>
          <a:ext cx="4191000" cy="933450"/>
        </p:xfrm>
        <a:graphic>
          <a:graphicData uri="http://schemas.openxmlformats.org/drawingml/2006/table">
            <a:tbl>
              <a:tblPr/>
              <a:tblGrid>
                <a:gridCol w="1752600"/>
                <a:gridCol w="457200"/>
                <a:gridCol w="533400"/>
                <a:gridCol w="457200"/>
                <a:gridCol w="457200"/>
                <a:gridCol w="533400"/>
              </a:tblGrid>
              <a:tr h="190500">
                <a:tc>
                  <a:txBody>
                    <a:bodyPr/>
                    <a:lstStyle/>
                    <a:p>
                      <a:pPr algn="l" fontAlgn="ctr"/>
                      <a:r>
                        <a:rPr lang="en-US" sz="2000" b="0" i="0" u="none" strike="noStrike" dirty="0">
                          <a:solidFill>
                            <a:srgbClr val="000000"/>
                          </a:solidFill>
                          <a:latin typeface="Calibri"/>
                        </a:rPr>
                        <a:t>relative scale </a:t>
                      </a:r>
                      <a:r>
                        <a:rPr lang="en-US" sz="2000" b="0" i="1" u="none" strike="noStrike" dirty="0">
                          <a:solidFill>
                            <a:srgbClr val="000000"/>
                          </a:solidFill>
                          <a:latin typeface="Calibri"/>
                        </a:rPr>
                        <a:t>m</a:t>
                      </a:r>
                      <a:endParaRPr lang="en-US" sz="2000" b="0" i="0" u="none" strike="noStrike" dirty="0">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latin typeface="Calibri"/>
                        </a:rPr>
                        <a:t>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latin typeface="Calibri"/>
                        </a:rPr>
                        <a:t>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ctr"/>
                      <a:r>
                        <a:rPr lang="en-US" sz="2000" b="0" i="0" u="none" strike="noStrike" dirty="0">
                          <a:solidFill>
                            <a:srgbClr val="000000"/>
                          </a:solidFill>
                          <a:latin typeface="Calibri"/>
                        </a:rPr>
                        <a:t>corresponding resolution (km)</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smtClean="0">
                          <a:solidFill>
                            <a:srgbClr val="000000"/>
                          </a:solidFill>
                          <a:latin typeface="Calibri"/>
                        </a:rPr>
                        <a:t>6</a:t>
                      </a:r>
                      <a:endParaRPr lang="en-US"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smtClean="0">
                          <a:solidFill>
                            <a:srgbClr val="000000"/>
                          </a:solidFill>
                          <a:latin typeface="Calibri"/>
                        </a:rPr>
                        <a:t>12</a:t>
                      </a:r>
                      <a:endParaRPr lang="en-US" sz="2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smtClean="0">
                          <a:solidFill>
                            <a:srgbClr val="000000"/>
                          </a:solidFill>
                          <a:latin typeface="Calibri"/>
                        </a:rPr>
                        <a:t>25</a:t>
                      </a:r>
                      <a:endParaRPr lang="en-US" sz="2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smtClean="0">
                          <a:solidFill>
                            <a:srgbClr val="000000"/>
                          </a:solidFill>
                          <a:latin typeface="Calibri"/>
                        </a:rPr>
                        <a:t>50</a:t>
                      </a:r>
                      <a:endParaRPr lang="en-US" sz="2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2000" b="0" i="0" u="none" strike="noStrike" dirty="0" smtClean="0">
                          <a:solidFill>
                            <a:srgbClr val="000000"/>
                          </a:solidFill>
                          <a:latin typeface="Calibri"/>
                        </a:rPr>
                        <a:t>100</a:t>
                      </a:r>
                      <a:endParaRPr lang="en-US" sz="20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177" name="Rectangle 176"/>
          <p:cNvSpPr/>
          <p:nvPr/>
        </p:nvSpPr>
        <p:spPr>
          <a:xfrm>
            <a:off x="9133681" y="24030682"/>
            <a:ext cx="5715000" cy="548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ZoneTexte 177"/>
          <p:cNvSpPr txBox="1"/>
          <p:nvPr/>
        </p:nvSpPr>
        <p:spPr>
          <a:xfrm>
            <a:off x="16144081" y="5155406"/>
            <a:ext cx="8305800" cy="461665"/>
          </a:xfrm>
          <a:prstGeom prst="rect">
            <a:avLst/>
          </a:prstGeom>
          <a:noFill/>
        </p:spPr>
        <p:txBody>
          <a:bodyPr wrap="square" rtlCol="0">
            <a:spAutoFit/>
          </a:bodyPr>
          <a:lstStyle/>
          <a:p>
            <a:r>
              <a:rPr lang="en-US" sz="2400" dirty="0" smtClean="0"/>
              <a:t>F. Method algorithm: each iteration increases the resolution by 2</a:t>
            </a:r>
            <a:endParaRPr lang="en-US" sz="2400" dirty="0"/>
          </a:p>
        </p:txBody>
      </p:sp>
      <p:sp>
        <p:nvSpPr>
          <p:cNvPr id="179" name="ZoneTexte 178"/>
          <p:cNvSpPr txBox="1"/>
          <p:nvPr/>
        </p:nvSpPr>
        <p:spPr>
          <a:xfrm>
            <a:off x="24449881" y="5155406"/>
            <a:ext cx="5029200" cy="461665"/>
          </a:xfrm>
          <a:prstGeom prst="rect">
            <a:avLst/>
          </a:prstGeom>
          <a:noFill/>
        </p:spPr>
        <p:txBody>
          <a:bodyPr wrap="square" rtlCol="0">
            <a:spAutoFit/>
          </a:bodyPr>
          <a:lstStyle/>
          <a:p>
            <a:r>
              <a:rPr lang="en-US" sz="2400" dirty="0" smtClean="0"/>
              <a:t>G. Different disaggregation approaches</a:t>
            </a:r>
            <a:endParaRPr lang="en-US" sz="2400" dirty="0"/>
          </a:p>
        </p:txBody>
      </p:sp>
      <p:sp>
        <p:nvSpPr>
          <p:cNvPr id="180" name="ZoneTexte 179"/>
          <p:cNvSpPr txBox="1"/>
          <p:nvPr/>
        </p:nvSpPr>
        <p:spPr>
          <a:xfrm>
            <a:off x="16220281" y="5675411"/>
            <a:ext cx="8077200" cy="1200329"/>
          </a:xfrm>
          <a:prstGeom prst="rect">
            <a:avLst/>
          </a:prstGeom>
          <a:noFill/>
        </p:spPr>
        <p:txBody>
          <a:bodyPr wrap="square" rtlCol="0">
            <a:spAutoFit/>
          </a:bodyPr>
          <a:lstStyle/>
          <a:p>
            <a:r>
              <a:rPr lang="en-US" sz="2400" dirty="0" smtClean="0"/>
              <a:t>For each pixel of a given EPS member’s rainfall forecast field at a relative scale </a:t>
            </a:r>
            <a:r>
              <a:rPr lang="en-US" sz="2400" i="1" dirty="0" smtClean="0">
                <a:latin typeface="Cambria Math" pitchFamily="18" charset="0"/>
                <a:ea typeface="Cambria Math" pitchFamily="18" charset="0"/>
              </a:rPr>
              <a:t>m  </a:t>
            </a:r>
            <a:r>
              <a:rPr lang="en-US" sz="2400" dirty="0" smtClean="0">
                <a:ea typeface="Cambria Math" pitchFamily="18" charset="0"/>
              </a:rPr>
              <a:t>(start from </a:t>
            </a:r>
            <a:r>
              <a:rPr lang="en-US" sz="2400" i="1" dirty="0" smtClean="0">
                <a:latin typeface="Cambria Math" pitchFamily="18" charset="0"/>
                <a:ea typeface="Cambria Math" pitchFamily="18" charset="0"/>
              </a:rPr>
              <a:t>m</a:t>
            </a:r>
            <a:r>
              <a:rPr lang="en-US" sz="2400" dirty="0" smtClean="0">
                <a:ea typeface="Cambria Math" pitchFamily="18" charset="0"/>
              </a:rPr>
              <a:t> corresponding to the initial EPS resolution)</a:t>
            </a:r>
            <a:r>
              <a:rPr lang="en-US" sz="2400" dirty="0" smtClean="0"/>
              <a:t>: </a:t>
            </a:r>
          </a:p>
        </p:txBody>
      </p:sp>
      <p:sp>
        <p:nvSpPr>
          <p:cNvPr id="181" name="ZoneTexte 180"/>
          <p:cNvSpPr txBox="1"/>
          <p:nvPr/>
        </p:nvSpPr>
        <p:spPr>
          <a:xfrm>
            <a:off x="13934281" y="24106882"/>
            <a:ext cx="990600" cy="461665"/>
          </a:xfrm>
          <a:prstGeom prst="rect">
            <a:avLst/>
          </a:prstGeom>
          <a:noFill/>
        </p:spPr>
        <p:txBody>
          <a:bodyPr wrap="square" rtlCol="0">
            <a:spAutoFit/>
          </a:bodyPr>
          <a:lstStyle/>
          <a:p>
            <a:r>
              <a:rPr lang="en-US" sz="2400" dirty="0" smtClean="0">
                <a:solidFill>
                  <a:srgbClr val="0099FF"/>
                </a:solidFill>
              </a:rPr>
              <a:t>(Eq. 2)</a:t>
            </a:r>
            <a:endParaRPr lang="en-US" sz="2400" dirty="0">
              <a:solidFill>
                <a:srgbClr val="0099FF"/>
              </a:solidFill>
            </a:endParaRPr>
          </a:p>
        </p:txBody>
      </p:sp>
      <p:sp>
        <p:nvSpPr>
          <p:cNvPr id="182" name="ZoneTexte 181"/>
          <p:cNvSpPr txBox="1"/>
          <p:nvPr/>
        </p:nvSpPr>
        <p:spPr>
          <a:xfrm>
            <a:off x="7990681" y="28983682"/>
            <a:ext cx="990600" cy="461665"/>
          </a:xfrm>
          <a:prstGeom prst="rect">
            <a:avLst/>
          </a:prstGeom>
          <a:noFill/>
        </p:spPr>
        <p:txBody>
          <a:bodyPr wrap="square" rtlCol="0">
            <a:spAutoFit/>
          </a:bodyPr>
          <a:lstStyle/>
          <a:p>
            <a:r>
              <a:rPr lang="en-US" sz="2400" dirty="0" smtClean="0">
                <a:solidFill>
                  <a:srgbClr val="0099FF"/>
                </a:solidFill>
              </a:rPr>
              <a:t>(Eq. 1)</a:t>
            </a:r>
            <a:endParaRPr lang="en-US" sz="2400" dirty="0">
              <a:solidFill>
                <a:srgbClr val="0099FF"/>
              </a:solidFill>
            </a:endParaRPr>
          </a:p>
        </p:txBody>
      </p:sp>
      <p:cxnSp>
        <p:nvCxnSpPr>
          <p:cNvPr id="185" name="Connecteur droit 184"/>
          <p:cNvCxnSpPr/>
          <p:nvPr/>
        </p:nvCxnSpPr>
        <p:spPr>
          <a:xfrm>
            <a:off x="22316281" y="7199411"/>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Connecteur droit 185"/>
          <p:cNvCxnSpPr/>
          <p:nvPr/>
        </p:nvCxnSpPr>
        <p:spPr>
          <a:xfrm>
            <a:off x="20258881" y="8418611"/>
            <a:ext cx="228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88" name="Flèche à angle droit 187"/>
          <p:cNvSpPr/>
          <p:nvPr/>
        </p:nvSpPr>
        <p:spPr>
          <a:xfrm>
            <a:off x="23459281" y="6589811"/>
            <a:ext cx="457200" cy="2362200"/>
          </a:xfrm>
          <a:prstGeom prst="bentUpArrow">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16220281" y="5675411"/>
            <a:ext cx="8001000"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ZoneTexte 189"/>
          <p:cNvSpPr txBox="1"/>
          <p:nvPr/>
        </p:nvSpPr>
        <p:spPr>
          <a:xfrm rot="16200000">
            <a:off x="22890014" y="7504211"/>
            <a:ext cx="1295400" cy="461665"/>
          </a:xfrm>
          <a:prstGeom prst="rect">
            <a:avLst/>
          </a:prstGeom>
          <a:noFill/>
        </p:spPr>
        <p:txBody>
          <a:bodyPr wrap="square" rtlCol="0">
            <a:spAutoFit/>
          </a:bodyPr>
          <a:lstStyle/>
          <a:p>
            <a:r>
              <a:rPr lang="en-US" sz="2400" i="1" dirty="0" smtClean="0">
                <a:latin typeface="Cambria Math" pitchFamily="18" charset="0"/>
                <a:ea typeface="Cambria Math" pitchFamily="18" charset="0"/>
              </a:rPr>
              <a:t>m=m-1 </a:t>
            </a:r>
            <a:endParaRPr lang="en-US" sz="2400" i="1" dirty="0">
              <a:latin typeface="Cambria Math" pitchFamily="18" charset="0"/>
              <a:ea typeface="Cambria Math" pitchFamily="18" charset="0"/>
            </a:endParaRPr>
          </a:p>
        </p:txBody>
      </p:sp>
      <p:sp>
        <p:nvSpPr>
          <p:cNvPr id="191" name="ZoneTexte 190"/>
          <p:cNvSpPr txBox="1"/>
          <p:nvPr/>
        </p:nvSpPr>
        <p:spPr>
          <a:xfrm>
            <a:off x="24373681" y="5675411"/>
            <a:ext cx="5334000" cy="830997"/>
          </a:xfrm>
          <a:prstGeom prst="rect">
            <a:avLst/>
          </a:prstGeom>
          <a:noFill/>
        </p:spPr>
        <p:txBody>
          <a:bodyPr wrap="square" rtlCol="0">
            <a:spAutoFit/>
          </a:bodyPr>
          <a:lstStyle/>
          <a:p>
            <a:r>
              <a:rPr lang="en-US" sz="2400" dirty="0" smtClean="0"/>
              <a:t>Different ways to calculate</a:t>
            </a:r>
            <a:r>
              <a:rPr lang="el-GR" sz="2400" i="1" dirty="0" smtClean="0">
                <a:latin typeface="Cambria Math" pitchFamily="18" charset="0"/>
                <a:ea typeface="Cambria Math" pitchFamily="18" charset="0"/>
              </a:rPr>
              <a:t>ξ</a:t>
            </a:r>
            <a:r>
              <a:rPr lang="en-US" sz="2400" i="1" baseline="-25000" dirty="0" smtClean="0">
                <a:latin typeface="Cambria Math" pitchFamily="18" charset="0"/>
                <a:ea typeface="Cambria Math" pitchFamily="18" charset="0"/>
              </a:rPr>
              <a:t>m</a:t>
            </a:r>
            <a:r>
              <a:rPr lang="en-US" sz="2400" dirty="0" smtClean="0"/>
              <a:t> for a pixel have led to different approaches : </a:t>
            </a:r>
            <a:endParaRPr lang="en-US" sz="2400" dirty="0"/>
          </a:p>
        </p:txBody>
      </p:sp>
      <p:sp>
        <p:nvSpPr>
          <p:cNvPr id="192" name="ZoneTexte 191"/>
          <p:cNvSpPr txBox="1"/>
          <p:nvPr/>
        </p:nvSpPr>
        <p:spPr>
          <a:xfrm>
            <a:off x="24373681" y="6513611"/>
            <a:ext cx="5181600" cy="2554545"/>
          </a:xfrm>
          <a:prstGeom prst="rect">
            <a:avLst/>
          </a:prstGeom>
          <a:noFill/>
        </p:spPr>
        <p:txBody>
          <a:bodyPr wrap="square" rtlCol="0">
            <a:spAutoFit/>
          </a:bodyPr>
          <a:lstStyle/>
          <a:p>
            <a:pPr>
              <a:buFont typeface="Wingdings" pitchFamily="2" charset="2"/>
              <a:buChar char="ü"/>
            </a:pPr>
            <a:r>
              <a:rPr lang="en-US" sz="2000" dirty="0" smtClean="0"/>
              <a:t>Use the mean </a:t>
            </a:r>
            <a:r>
              <a:rPr lang="en-US" sz="2000" i="1" dirty="0" smtClean="0">
                <a:latin typeface="Cambria Math" pitchFamily="18" charset="0"/>
                <a:ea typeface="Cambria Math" pitchFamily="18" charset="0"/>
              </a:rPr>
              <a:t>H </a:t>
            </a:r>
            <a:r>
              <a:rPr lang="en-US" sz="2000" dirty="0" smtClean="0">
                <a:ea typeface="Cambria Math" pitchFamily="18" charset="0"/>
              </a:rPr>
              <a:t>and</a:t>
            </a:r>
            <a:r>
              <a:rPr lang="en-US" sz="2000" i="1" dirty="0" smtClean="0">
                <a:latin typeface="Cambria Math" pitchFamily="18" charset="0"/>
                <a:ea typeface="Cambria Math" pitchFamily="18" charset="0"/>
              </a:rPr>
              <a:t> </a:t>
            </a:r>
            <a:r>
              <a:rPr lang="el-GR" sz="2000" i="1" dirty="0" smtClean="0">
                <a:latin typeface="Cambria Math" pitchFamily="18" charset="0"/>
                <a:ea typeface="Cambria Math" pitchFamily="18" charset="0"/>
              </a:rPr>
              <a:t>σ</a:t>
            </a:r>
            <a:r>
              <a:rPr lang="en-US" sz="2000" i="1" baseline="-25000" dirty="0" smtClean="0">
                <a:latin typeface="Cambria Math" pitchFamily="18" charset="0"/>
                <a:ea typeface="Cambria Math" pitchFamily="18" charset="0"/>
              </a:rPr>
              <a:t>1 </a:t>
            </a:r>
            <a:r>
              <a:rPr lang="en-US" sz="2000" dirty="0" smtClean="0"/>
              <a:t> values found by the authors presenting the method (</a:t>
            </a:r>
            <a:r>
              <a:rPr lang="en-US" sz="2000" dirty="0" smtClean="0">
                <a:solidFill>
                  <a:srgbClr val="D98300"/>
                </a:solidFill>
              </a:rPr>
              <a:t>APPROACH E1</a:t>
            </a:r>
            <a:r>
              <a:rPr lang="en-US" sz="2000" dirty="0" smtClean="0"/>
              <a:t>).</a:t>
            </a:r>
          </a:p>
          <a:p>
            <a:pPr>
              <a:buFont typeface="Wingdings" pitchFamily="2" charset="2"/>
              <a:buChar char="ü"/>
            </a:pPr>
            <a:r>
              <a:rPr lang="en-US" sz="2000" dirty="0" smtClean="0"/>
              <a:t> </a:t>
            </a:r>
            <a:r>
              <a:rPr lang="en-US" sz="2000" i="1" dirty="0" err="1" smtClean="0">
                <a:latin typeface="Cambria Math" pitchFamily="18" charset="0"/>
                <a:ea typeface="Cambria Math" pitchFamily="18" charset="0"/>
              </a:rPr>
              <a:t>σ</a:t>
            </a:r>
            <a:r>
              <a:rPr lang="en-US" sz="2000" i="1" baseline="-25000" dirty="0" err="1" smtClean="0">
                <a:latin typeface="Cambria Math" pitchFamily="18" charset="0"/>
                <a:ea typeface="Cambria Math" pitchFamily="18" charset="0"/>
              </a:rPr>
              <a:t>m,i</a:t>
            </a:r>
            <a:r>
              <a:rPr lang="en-US" sz="2000" dirty="0" smtClean="0"/>
              <a:t>  is a function of scale </a:t>
            </a:r>
            <a:r>
              <a:rPr lang="en-US" sz="2000" i="1" dirty="0" smtClean="0">
                <a:latin typeface="Cambria Math" pitchFamily="18" charset="0"/>
                <a:ea typeface="Cambria Math" pitchFamily="18" charset="0"/>
              </a:rPr>
              <a:t>m</a:t>
            </a:r>
            <a:r>
              <a:rPr lang="en-US" sz="2000" dirty="0" smtClean="0"/>
              <a:t>, direction </a:t>
            </a:r>
            <a:r>
              <a:rPr lang="en-US" sz="2000" i="1" dirty="0" err="1" smtClean="0">
                <a:latin typeface="Cambria Math" pitchFamily="18" charset="0"/>
                <a:ea typeface="Cambria Math" pitchFamily="18" charset="0"/>
              </a:rPr>
              <a:t>i</a:t>
            </a:r>
            <a:r>
              <a:rPr lang="en-US" sz="2000" i="1" dirty="0" smtClean="0">
                <a:latin typeface="Cambria Math" pitchFamily="18" charset="0"/>
                <a:ea typeface="Cambria Math" pitchFamily="18" charset="0"/>
              </a:rPr>
              <a:t> </a:t>
            </a:r>
            <a:r>
              <a:rPr lang="en-US" sz="2000" dirty="0" smtClean="0"/>
              <a:t> and pixel’s rainfall amount (</a:t>
            </a:r>
            <a:r>
              <a:rPr lang="en-US" sz="2000" dirty="0" smtClean="0">
                <a:solidFill>
                  <a:srgbClr val="D98300"/>
                </a:solidFill>
              </a:rPr>
              <a:t>APPROACH E2</a:t>
            </a:r>
            <a:r>
              <a:rPr lang="en-US" sz="2000" dirty="0" smtClean="0"/>
              <a:t>).</a:t>
            </a:r>
          </a:p>
          <a:p>
            <a:pPr>
              <a:buFont typeface="Wingdings" pitchFamily="2" charset="2"/>
              <a:buChar char="ü"/>
            </a:pPr>
            <a:r>
              <a:rPr lang="el-GR" sz="2000" i="1" dirty="0" smtClean="0">
                <a:latin typeface="Cambria Math" pitchFamily="18" charset="0"/>
                <a:ea typeface="Cambria Math" pitchFamily="18" charset="0"/>
              </a:rPr>
              <a:t>ξ</a:t>
            </a:r>
            <a:r>
              <a:rPr lang="en-US" sz="2000" i="1" dirty="0" smtClean="0">
                <a:latin typeface="Cambria Math" pitchFamily="18" charset="0"/>
                <a:ea typeface="Cambria Math" pitchFamily="18" charset="0"/>
              </a:rPr>
              <a:t> </a:t>
            </a:r>
            <a:r>
              <a:rPr lang="en-US" sz="2000" i="1" baseline="-25000" dirty="0" err="1" smtClean="0">
                <a:latin typeface="Cambria Math" pitchFamily="18" charset="0"/>
                <a:ea typeface="Cambria Math" pitchFamily="18" charset="0"/>
              </a:rPr>
              <a:t>m,i</a:t>
            </a:r>
            <a:r>
              <a:rPr lang="en-US" sz="2000" i="1" baseline="-25000" dirty="0" smtClean="0">
                <a:latin typeface="Cambria Math" pitchFamily="18" charset="0"/>
                <a:ea typeface="Cambria Math" pitchFamily="18" charset="0"/>
              </a:rPr>
              <a:t>  </a:t>
            </a:r>
            <a:r>
              <a:rPr lang="en-US" sz="2000" dirty="0" smtClean="0">
                <a:ea typeface="Cambria Math" pitchFamily="18" charset="0"/>
              </a:rPr>
              <a:t>is calculated based on the “LAM” deterministic product forecasted rainfall fields (</a:t>
            </a:r>
            <a:r>
              <a:rPr lang="en-US" sz="2000" dirty="0" smtClean="0">
                <a:solidFill>
                  <a:srgbClr val="D98300"/>
                </a:solidFill>
                <a:ea typeface="Cambria Math" pitchFamily="18" charset="0"/>
              </a:rPr>
              <a:t>APPROACH E3</a:t>
            </a:r>
            <a:r>
              <a:rPr lang="en-US" sz="2000" dirty="0" smtClean="0">
                <a:ea typeface="Cambria Math" pitchFamily="18" charset="0"/>
              </a:rPr>
              <a:t>) or based on all available deterministic products (</a:t>
            </a:r>
            <a:r>
              <a:rPr lang="en-US" sz="2000" dirty="0" smtClean="0">
                <a:solidFill>
                  <a:srgbClr val="D98300"/>
                </a:solidFill>
                <a:ea typeface="Cambria Math" pitchFamily="18" charset="0"/>
              </a:rPr>
              <a:t>approach E4</a:t>
            </a:r>
            <a:r>
              <a:rPr lang="en-US" sz="2000" dirty="0" smtClean="0">
                <a:ea typeface="Cambria Math" pitchFamily="18" charset="0"/>
              </a:rPr>
              <a:t>).</a:t>
            </a:r>
            <a:endParaRPr lang="en-US" sz="2000" dirty="0"/>
          </a:p>
        </p:txBody>
      </p:sp>
      <p:sp>
        <p:nvSpPr>
          <p:cNvPr id="195" name="Rectangle 194"/>
          <p:cNvSpPr/>
          <p:nvPr/>
        </p:nvSpPr>
        <p:spPr>
          <a:xfrm>
            <a:off x="24373681" y="5675411"/>
            <a:ext cx="5181600"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ZoneTexte 195"/>
          <p:cNvSpPr txBox="1"/>
          <p:nvPr/>
        </p:nvSpPr>
        <p:spPr>
          <a:xfrm>
            <a:off x="16372681" y="10794206"/>
            <a:ext cx="13258800" cy="646331"/>
          </a:xfrm>
          <a:prstGeom prst="rect">
            <a:avLst/>
          </a:prstGeom>
          <a:noFill/>
        </p:spPr>
        <p:txBody>
          <a:bodyPr wrap="square" rtlCol="0">
            <a:spAutoFit/>
          </a:bodyPr>
          <a:lstStyle/>
          <a:p>
            <a:pPr>
              <a:buFont typeface="Wingdings" pitchFamily="2" charset="2"/>
              <a:buChar char="Ø"/>
            </a:pPr>
            <a:r>
              <a:rPr lang="en-US" sz="3600" u="sng" dirty="0" smtClean="0"/>
              <a:t> 3.2 Evaluation: direct confrontation with observed rainfall amounts  </a:t>
            </a:r>
            <a:endParaRPr lang="en-US" sz="3600" u="sng" dirty="0"/>
          </a:p>
        </p:txBody>
      </p:sp>
      <p:sp>
        <p:nvSpPr>
          <p:cNvPr id="197" name="ZoneTexte 196"/>
          <p:cNvSpPr txBox="1"/>
          <p:nvPr/>
        </p:nvSpPr>
        <p:spPr>
          <a:xfrm>
            <a:off x="16220281" y="9422606"/>
            <a:ext cx="13335000" cy="1384995"/>
          </a:xfrm>
          <a:prstGeom prst="rect">
            <a:avLst/>
          </a:prstGeom>
          <a:solidFill>
            <a:srgbClr val="33CCCC"/>
          </a:solidFill>
        </p:spPr>
        <p:txBody>
          <a:bodyPr wrap="square" rtlCol="0">
            <a:spAutoFit/>
          </a:bodyPr>
          <a:lstStyle/>
          <a:p>
            <a:pPr algn="ctr"/>
            <a:r>
              <a:rPr lang="en-US" sz="2800" dirty="0" smtClean="0"/>
              <a:t>Note: approaches E1 and E2 involving values’ selection from a probability density function, 5 repetitions of each of these approaches have been implemented to study the potential subsequent differences in the final disaggregated rainfall fields.</a:t>
            </a:r>
            <a:endParaRPr lang="en-US" sz="2800" dirty="0"/>
          </a:p>
        </p:txBody>
      </p:sp>
      <p:sp>
        <p:nvSpPr>
          <p:cNvPr id="198" name="ZoneTexte 197"/>
          <p:cNvSpPr txBox="1"/>
          <p:nvPr/>
        </p:nvSpPr>
        <p:spPr>
          <a:xfrm>
            <a:off x="16296481" y="19404806"/>
            <a:ext cx="13258800" cy="1077218"/>
          </a:xfrm>
          <a:prstGeom prst="rect">
            <a:avLst/>
          </a:prstGeom>
          <a:noFill/>
        </p:spPr>
        <p:txBody>
          <a:bodyPr wrap="square" rtlCol="0">
            <a:spAutoFit/>
          </a:bodyPr>
          <a:lstStyle/>
          <a:p>
            <a:pPr>
              <a:buFont typeface="Wingdings" pitchFamily="2" charset="2"/>
              <a:buChar char="§"/>
            </a:pPr>
            <a:r>
              <a:rPr lang="en-US" sz="3200" b="1" dirty="0" smtClean="0"/>
              <a:t> Scores: </a:t>
            </a:r>
            <a:r>
              <a:rPr lang="en-US" sz="3200" dirty="0" smtClean="0"/>
              <a:t>all scores are calculated for one product considering all days, emission hours, horizons and pixels simultaneously.</a:t>
            </a:r>
          </a:p>
        </p:txBody>
      </p:sp>
      <p:sp>
        <p:nvSpPr>
          <p:cNvPr id="199" name="ZoneTexte 198"/>
          <p:cNvSpPr txBox="1"/>
          <p:nvPr/>
        </p:nvSpPr>
        <p:spPr>
          <a:xfrm>
            <a:off x="16677481" y="28523742"/>
            <a:ext cx="5562600" cy="1015663"/>
          </a:xfrm>
          <a:prstGeom prst="rect">
            <a:avLst/>
          </a:prstGeom>
          <a:noFill/>
        </p:spPr>
        <p:txBody>
          <a:bodyPr wrap="square" rtlCol="0">
            <a:spAutoFit/>
          </a:bodyPr>
          <a:lstStyle/>
          <a:p>
            <a:r>
              <a:rPr lang="en-US" sz="2000" dirty="0" smtClean="0"/>
              <a:t>The deterministic product (</a:t>
            </a:r>
            <a:r>
              <a:rPr lang="en-US" sz="2000" dirty="0" smtClean="0">
                <a:solidFill>
                  <a:srgbClr val="D98300"/>
                </a:solidFill>
              </a:rPr>
              <a:t>D-T</a:t>
            </a:r>
            <a:r>
              <a:rPr lang="en-US" sz="2000" dirty="0" smtClean="0"/>
              <a:t>) used is the one whose resolution is just under the considered one (for resolutions 12 and 6km it is the “LAM” itself)</a:t>
            </a:r>
            <a:endParaRPr lang="en-US" sz="2000" dirty="0"/>
          </a:p>
        </p:txBody>
      </p:sp>
      <p:sp>
        <p:nvSpPr>
          <p:cNvPr id="200" name="ZoneTexte 199"/>
          <p:cNvSpPr txBox="1"/>
          <p:nvPr/>
        </p:nvSpPr>
        <p:spPr>
          <a:xfrm>
            <a:off x="16753681" y="20557986"/>
            <a:ext cx="12420600" cy="523220"/>
          </a:xfrm>
          <a:prstGeom prst="rect">
            <a:avLst/>
          </a:prstGeom>
          <a:noFill/>
        </p:spPr>
        <p:txBody>
          <a:bodyPr wrap="square" rtlCol="0">
            <a:spAutoFit/>
          </a:bodyPr>
          <a:lstStyle/>
          <a:p>
            <a:pPr>
              <a:buFont typeface="Wingdings" pitchFamily="2" charset="2"/>
              <a:buChar char="ü"/>
            </a:pPr>
            <a:r>
              <a:rPr lang="en-US" sz="2800" u="dash" dirty="0" smtClean="0"/>
              <a:t> Deterministic evaluation (using the ensembles’ mean or deterministic products):</a:t>
            </a:r>
            <a:endParaRPr lang="en-US" sz="2800" u="dash" dirty="0"/>
          </a:p>
        </p:txBody>
      </p:sp>
      <p:sp>
        <p:nvSpPr>
          <p:cNvPr id="201" name="ZoneTexte 200"/>
          <p:cNvSpPr txBox="1"/>
          <p:nvPr/>
        </p:nvSpPr>
        <p:spPr>
          <a:xfrm>
            <a:off x="16753681" y="22539186"/>
            <a:ext cx="7391400" cy="523220"/>
          </a:xfrm>
          <a:prstGeom prst="rect">
            <a:avLst/>
          </a:prstGeom>
          <a:noFill/>
        </p:spPr>
        <p:txBody>
          <a:bodyPr wrap="square" rtlCol="0">
            <a:spAutoFit/>
          </a:bodyPr>
          <a:lstStyle/>
          <a:p>
            <a:pPr>
              <a:buFont typeface="Wingdings" pitchFamily="2" charset="2"/>
              <a:buChar char="ü"/>
            </a:pPr>
            <a:r>
              <a:rPr lang="en-US" sz="2800" u="dash" dirty="0" smtClean="0"/>
              <a:t> Probabilistic evaluation (using the ensembles):</a:t>
            </a:r>
            <a:endParaRPr lang="en-US" sz="2800" u="dash" dirty="0"/>
          </a:p>
        </p:txBody>
      </p:sp>
      <p:sp>
        <p:nvSpPr>
          <p:cNvPr id="202" name="ZoneTexte 201"/>
          <p:cNvSpPr txBox="1"/>
          <p:nvPr/>
        </p:nvSpPr>
        <p:spPr>
          <a:xfrm>
            <a:off x="16144081" y="21176277"/>
            <a:ext cx="13106400" cy="1200329"/>
          </a:xfrm>
          <a:prstGeom prst="rect">
            <a:avLst/>
          </a:prstGeom>
          <a:noFill/>
        </p:spPr>
        <p:txBody>
          <a:bodyPr wrap="square" rtlCol="0">
            <a:spAutoFit/>
          </a:bodyPr>
          <a:lstStyle/>
          <a:p>
            <a:pPr>
              <a:buFont typeface="Arial" pitchFamily="34" charset="0"/>
              <a:buChar char="•"/>
            </a:pPr>
            <a:r>
              <a:rPr lang="en-US" sz="2400" dirty="0" smtClean="0"/>
              <a:t> Mean absolute error (MAE): directly comparable to the CRPS.</a:t>
            </a:r>
          </a:p>
          <a:p>
            <a:pPr>
              <a:buFont typeface="Arial" pitchFamily="34" charset="0"/>
              <a:buChar char="•"/>
            </a:pPr>
            <a:r>
              <a:rPr lang="en-US" sz="2400" dirty="0" smtClean="0"/>
              <a:t> Relative operating characteristics score (ROC score): see Peterson et al., 1954.</a:t>
            </a:r>
          </a:p>
          <a:p>
            <a:pPr>
              <a:buFont typeface="Arial" pitchFamily="34" charset="0"/>
              <a:buChar char="•"/>
            </a:pPr>
            <a:r>
              <a:rPr lang="en-US" sz="2400" dirty="0" smtClean="0"/>
              <a:t> Scores based on contingency tables with different rainfall thresholds values : see </a:t>
            </a:r>
            <a:r>
              <a:rPr lang="fr-CA" sz="2400" dirty="0" err="1" smtClean="0"/>
              <a:t>Rezacova</a:t>
            </a:r>
            <a:r>
              <a:rPr lang="fr-CA" sz="2400" dirty="0" smtClean="0"/>
              <a:t> et al. 2007.</a:t>
            </a:r>
            <a:endParaRPr lang="en-US" sz="2400" dirty="0"/>
          </a:p>
        </p:txBody>
      </p:sp>
      <p:sp>
        <p:nvSpPr>
          <p:cNvPr id="203" name="ZoneTexte 202"/>
          <p:cNvSpPr txBox="1"/>
          <p:nvPr/>
        </p:nvSpPr>
        <p:spPr>
          <a:xfrm>
            <a:off x="16144081" y="23169146"/>
            <a:ext cx="13411200" cy="1569660"/>
          </a:xfrm>
          <a:prstGeom prst="rect">
            <a:avLst/>
          </a:prstGeom>
          <a:noFill/>
        </p:spPr>
        <p:txBody>
          <a:bodyPr wrap="square" rtlCol="0">
            <a:spAutoFit/>
          </a:bodyPr>
          <a:lstStyle/>
          <a:p>
            <a:pPr>
              <a:buFont typeface="Arial" pitchFamily="34" charset="0"/>
              <a:buChar char="•"/>
            </a:pPr>
            <a:r>
              <a:rPr lang="en-US" sz="2400" dirty="0" smtClean="0"/>
              <a:t> Continuous Ranked Probability score (CRPS, see Matheson and Winkler, 1976): comparable to the MAE. </a:t>
            </a:r>
          </a:p>
          <a:p>
            <a:pPr>
              <a:buFont typeface="Arial" pitchFamily="34" charset="0"/>
              <a:buChar char="•"/>
            </a:pPr>
            <a:r>
              <a:rPr lang="en-US" sz="2400" dirty="0" smtClean="0"/>
              <a:t> ROC score (see above).</a:t>
            </a:r>
          </a:p>
          <a:p>
            <a:pPr>
              <a:buFont typeface="Arial" pitchFamily="34" charset="0"/>
              <a:buChar char="•"/>
            </a:pPr>
            <a:r>
              <a:rPr lang="en-US" sz="2400" dirty="0" smtClean="0"/>
              <a:t> </a:t>
            </a:r>
            <a:r>
              <a:rPr lang="en-US" sz="2400" dirty="0" err="1" smtClean="0"/>
              <a:t>Talagrand</a:t>
            </a:r>
            <a:r>
              <a:rPr lang="en-US" sz="2400" dirty="0" smtClean="0"/>
              <a:t> diagrams (see </a:t>
            </a:r>
            <a:r>
              <a:rPr lang="fr-CA" sz="2400" dirty="0" err="1" smtClean="0"/>
              <a:t>Olsson</a:t>
            </a:r>
            <a:r>
              <a:rPr lang="fr-CA" sz="2400" dirty="0" smtClean="0"/>
              <a:t> and </a:t>
            </a:r>
            <a:r>
              <a:rPr lang="fr-CA" sz="2400" dirty="0" err="1" smtClean="0"/>
              <a:t>Lindström</a:t>
            </a:r>
            <a:r>
              <a:rPr lang="fr-CA" sz="2400" dirty="0" smtClean="0"/>
              <a:t>, 2008).</a:t>
            </a:r>
            <a:endParaRPr lang="en-US" sz="2400" dirty="0" smtClean="0"/>
          </a:p>
          <a:p>
            <a:pPr>
              <a:buFont typeface="Arial" pitchFamily="34" charset="0"/>
              <a:buChar char="•"/>
            </a:pPr>
            <a:r>
              <a:rPr lang="en-US" sz="2400" dirty="0" smtClean="0"/>
              <a:t> Reliability diagrams  (see </a:t>
            </a:r>
            <a:r>
              <a:rPr lang="fr-CA" sz="2400" dirty="0" err="1" smtClean="0"/>
              <a:t>Olsson</a:t>
            </a:r>
            <a:r>
              <a:rPr lang="fr-CA" sz="2400" dirty="0" smtClean="0"/>
              <a:t> and </a:t>
            </a:r>
            <a:r>
              <a:rPr lang="fr-CA" sz="2400" dirty="0" err="1" smtClean="0"/>
              <a:t>Lindström</a:t>
            </a:r>
            <a:r>
              <a:rPr lang="fr-CA" sz="2400" dirty="0" smtClean="0"/>
              <a:t>, 2008).</a:t>
            </a:r>
            <a:endParaRPr lang="en-US" sz="2400" dirty="0"/>
          </a:p>
        </p:txBody>
      </p:sp>
      <p:sp>
        <p:nvSpPr>
          <p:cNvPr id="133" name="ZoneTexte 132"/>
          <p:cNvSpPr txBox="1"/>
          <p:nvPr/>
        </p:nvSpPr>
        <p:spPr>
          <a:xfrm>
            <a:off x="16296481" y="11535608"/>
            <a:ext cx="13258800" cy="584775"/>
          </a:xfrm>
          <a:prstGeom prst="rect">
            <a:avLst/>
          </a:prstGeom>
          <a:noFill/>
        </p:spPr>
        <p:txBody>
          <a:bodyPr wrap="square" rtlCol="0">
            <a:spAutoFit/>
          </a:bodyPr>
          <a:lstStyle/>
          <a:p>
            <a:pPr>
              <a:buFont typeface="Wingdings" pitchFamily="2" charset="2"/>
              <a:buChar char="§"/>
            </a:pPr>
            <a:r>
              <a:rPr lang="en-US" sz="3200" b="1" dirty="0" smtClean="0"/>
              <a:t> Period: </a:t>
            </a:r>
            <a:r>
              <a:rPr lang="en-US" sz="3200" dirty="0" smtClean="0"/>
              <a:t>9 consecutive days of summer 2009 with strong convective events</a:t>
            </a:r>
          </a:p>
        </p:txBody>
      </p:sp>
      <p:sp>
        <p:nvSpPr>
          <p:cNvPr id="138" name="ZoneTexte 137"/>
          <p:cNvSpPr txBox="1"/>
          <p:nvPr/>
        </p:nvSpPr>
        <p:spPr>
          <a:xfrm>
            <a:off x="16296481" y="17765137"/>
            <a:ext cx="13258800" cy="1569660"/>
          </a:xfrm>
          <a:prstGeom prst="rect">
            <a:avLst/>
          </a:prstGeom>
          <a:noFill/>
        </p:spPr>
        <p:txBody>
          <a:bodyPr wrap="square" rtlCol="0">
            <a:spAutoFit/>
          </a:bodyPr>
          <a:lstStyle/>
          <a:p>
            <a:pPr>
              <a:buFont typeface="Wingdings" pitchFamily="2" charset="2"/>
              <a:buChar char="§"/>
            </a:pPr>
            <a:r>
              <a:rPr lang="en-US" sz="3200" b="1" dirty="0" smtClean="0"/>
              <a:t> Observed data:</a:t>
            </a:r>
            <a:r>
              <a:rPr lang="en-US" sz="3200" dirty="0" smtClean="0"/>
              <a:t> each pixel’s forecasted amount is compared with the mean observed amount of Quebec City rain gages (</a:t>
            </a:r>
            <a:r>
              <a:rPr lang="en-US" sz="3200" u="sng" dirty="0" smtClean="0"/>
              <a:t>see figure A</a:t>
            </a:r>
            <a:r>
              <a:rPr lang="en-US" sz="3200" dirty="0" smtClean="0"/>
              <a:t>) located inside it. The number of pixels with observed data depends on the considered resolution.</a:t>
            </a:r>
          </a:p>
        </p:txBody>
      </p:sp>
      <p:sp>
        <p:nvSpPr>
          <p:cNvPr id="142" name="ZoneTexte 141"/>
          <p:cNvSpPr txBox="1"/>
          <p:nvPr/>
        </p:nvSpPr>
        <p:spPr>
          <a:xfrm>
            <a:off x="18734881" y="12202537"/>
            <a:ext cx="10134600" cy="830997"/>
          </a:xfrm>
          <a:prstGeom prst="rect">
            <a:avLst/>
          </a:prstGeom>
          <a:noFill/>
        </p:spPr>
        <p:txBody>
          <a:bodyPr wrap="square" rtlCol="0">
            <a:spAutoFit/>
          </a:bodyPr>
          <a:lstStyle/>
          <a:p>
            <a:r>
              <a:rPr lang="en-US" sz="2400" dirty="0" smtClean="0"/>
              <a:t>H. Example ensemble forecasts and observations on a 50-km resolution pixel, for one day and one emission hour</a:t>
            </a:r>
            <a:endParaRPr lang="en-US" sz="2400" dirty="0"/>
          </a:p>
        </p:txBody>
      </p:sp>
      <p:sp>
        <p:nvSpPr>
          <p:cNvPr id="151" name="ZoneTexte 150"/>
          <p:cNvSpPr txBox="1"/>
          <p:nvPr/>
        </p:nvSpPr>
        <p:spPr>
          <a:xfrm>
            <a:off x="28107481" y="15936337"/>
            <a:ext cx="1752600" cy="1015663"/>
          </a:xfrm>
          <a:prstGeom prst="rect">
            <a:avLst/>
          </a:prstGeom>
          <a:noFill/>
        </p:spPr>
        <p:txBody>
          <a:bodyPr wrap="square" rtlCol="0">
            <a:spAutoFit/>
          </a:bodyPr>
          <a:lstStyle/>
          <a:p>
            <a:r>
              <a:rPr lang="en-US" sz="2000" dirty="0" smtClean="0"/>
              <a:t>Time since emission hour (hours)</a:t>
            </a:r>
            <a:endParaRPr lang="en-US" sz="2000" dirty="0"/>
          </a:p>
        </p:txBody>
      </p:sp>
      <p:sp>
        <p:nvSpPr>
          <p:cNvPr id="153" name="ZoneTexte 152"/>
          <p:cNvSpPr txBox="1"/>
          <p:nvPr/>
        </p:nvSpPr>
        <p:spPr>
          <a:xfrm>
            <a:off x="21782881" y="13193137"/>
            <a:ext cx="2971800" cy="707886"/>
          </a:xfrm>
          <a:prstGeom prst="rect">
            <a:avLst/>
          </a:prstGeom>
          <a:noFill/>
        </p:spPr>
        <p:txBody>
          <a:bodyPr wrap="square" rtlCol="0">
            <a:spAutoFit/>
          </a:bodyPr>
          <a:lstStyle/>
          <a:p>
            <a:r>
              <a:rPr lang="en-US" sz="2000" dirty="0" smtClean="0"/>
              <a:t>Observations</a:t>
            </a:r>
          </a:p>
          <a:p>
            <a:r>
              <a:rPr lang="en-US" sz="2000" dirty="0" smtClean="0"/>
              <a:t>Ensemble forecasts</a:t>
            </a:r>
            <a:endParaRPr lang="en-US" sz="2000" dirty="0"/>
          </a:p>
        </p:txBody>
      </p:sp>
      <p:cxnSp>
        <p:nvCxnSpPr>
          <p:cNvPr id="157" name="Connecteur droit 156"/>
          <p:cNvCxnSpPr/>
          <p:nvPr/>
        </p:nvCxnSpPr>
        <p:spPr>
          <a:xfrm>
            <a:off x="20639881" y="13421737"/>
            <a:ext cx="990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Connecteur droit 157"/>
          <p:cNvCxnSpPr/>
          <p:nvPr/>
        </p:nvCxnSpPr>
        <p:spPr>
          <a:xfrm>
            <a:off x="20639881" y="13726537"/>
            <a:ext cx="990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Connecteur droit 158"/>
          <p:cNvCxnSpPr/>
          <p:nvPr/>
        </p:nvCxnSpPr>
        <p:spPr>
          <a:xfrm rot="5400000">
            <a:off x="17934781" y="15669637"/>
            <a:ext cx="19050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sp>
        <p:nvSpPr>
          <p:cNvPr id="144" name="ZoneTexte 143"/>
          <p:cNvSpPr txBox="1"/>
          <p:nvPr/>
        </p:nvSpPr>
        <p:spPr>
          <a:xfrm>
            <a:off x="16296481" y="12812137"/>
            <a:ext cx="2209800" cy="707886"/>
          </a:xfrm>
          <a:prstGeom prst="rect">
            <a:avLst/>
          </a:prstGeom>
          <a:noFill/>
        </p:spPr>
        <p:txBody>
          <a:bodyPr wrap="square" rtlCol="0">
            <a:spAutoFit/>
          </a:bodyPr>
          <a:lstStyle/>
          <a:p>
            <a:r>
              <a:rPr lang="en-US" sz="2000" dirty="0" smtClean="0"/>
              <a:t>Rainfall amount over 3 hours (mm)</a:t>
            </a:r>
            <a:endParaRPr lang="en-US" sz="2000" dirty="0"/>
          </a:p>
        </p:txBody>
      </p:sp>
      <p:cxnSp>
        <p:nvCxnSpPr>
          <p:cNvPr id="162" name="Connecteur droit 161"/>
          <p:cNvCxnSpPr/>
          <p:nvPr/>
        </p:nvCxnSpPr>
        <p:spPr>
          <a:xfrm rot="5400000">
            <a:off x="18087181" y="15441037"/>
            <a:ext cx="23622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169" name="Connecteur droit 168"/>
          <p:cNvCxnSpPr/>
          <p:nvPr/>
        </p:nvCxnSpPr>
        <p:spPr>
          <a:xfrm rot="5400000">
            <a:off x="17972881" y="14945737"/>
            <a:ext cx="33528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183" name="Connecteur droit 182"/>
          <p:cNvCxnSpPr/>
          <p:nvPr/>
        </p:nvCxnSpPr>
        <p:spPr>
          <a:xfrm rot="5400000">
            <a:off x="19039681" y="16088737"/>
            <a:ext cx="19812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193" name="Connecteur droit 192"/>
          <p:cNvCxnSpPr/>
          <p:nvPr/>
        </p:nvCxnSpPr>
        <p:spPr>
          <a:xfrm rot="5400000">
            <a:off x="19992181" y="16584037"/>
            <a:ext cx="9906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08" name="Connecteur droit 207"/>
          <p:cNvCxnSpPr/>
          <p:nvPr/>
        </p:nvCxnSpPr>
        <p:spPr>
          <a:xfrm rot="5400000">
            <a:off x="20677981" y="16431637"/>
            <a:ext cx="3810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09" name="Connecteur droit 208"/>
          <p:cNvCxnSpPr/>
          <p:nvPr/>
        </p:nvCxnSpPr>
        <p:spPr>
          <a:xfrm rot="5400000">
            <a:off x="21020881" y="16393537"/>
            <a:ext cx="4572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10" name="Connecteur droit 209"/>
          <p:cNvCxnSpPr/>
          <p:nvPr/>
        </p:nvCxnSpPr>
        <p:spPr>
          <a:xfrm rot="5400000">
            <a:off x="21439981" y="16431637"/>
            <a:ext cx="3810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11" name="Connecteur droit 210"/>
          <p:cNvCxnSpPr/>
          <p:nvPr/>
        </p:nvCxnSpPr>
        <p:spPr>
          <a:xfrm rot="5400000">
            <a:off x="21859081" y="16469737"/>
            <a:ext cx="3048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12" name="Connecteur droit 211"/>
          <p:cNvCxnSpPr/>
          <p:nvPr/>
        </p:nvCxnSpPr>
        <p:spPr>
          <a:xfrm rot="5400000">
            <a:off x="22240081" y="16393537"/>
            <a:ext cx="4572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13" name="Connecteur droit 212"/>
          <p:cNvCxnSpPr/>
          <p:nvPr/>
        </p:nvCxnSpPr>
        <p:spPr>
          <a:xfrm rot="5400000">
            <a:off x="22544881" y="16317337"/>
            <a:ext cx="6096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14" name="Connecteur droit 213"/>
          <p:cNvCxnSpPr/>
          <p:nvPr/>
        </p:nvCxnSpPr>
        <p:spPr>
          <a:xfrm rot="5400000">
            <a:off x="22201981" y="15593437"/>
            <a:ext cx="20574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15" name="Connecteur droit 214"/>
          <p:cNvCxnSpPr/>
          <p:nvPr/>
        </p:nvCxnSpPr>
        <p:spPr>
          <a:xfrm rot="5400000">
            <a:off x="22354381" y="15364837"/>
            <a:ext cx="25146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16" name="Connecteur droit 215"/>
          <p:cNvCxnSpPr/>
          <p:nvPr/>
        </p:nvCxnSpPr>
        <p:spPr>
          <a:xfrm rot="5400000">
            <a:off x="22925881" y="15479137"/>
            <a:ext cx="22860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27" name="Connecteur droit 226"/>
          <p:cNvCxnSpPr/>
          <p:nvPr/>
        </p:nvCxnSpPr>
        <p:spPr>
          <a:xfrm rot="5400000">
            <a:off x="22773481" y="14945737"/>
            <a:ext cx="33528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rot="5400000">
            <a:off x="24145081" y="15936337"/>
            <a:ext cx="13716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31" name="Connecteur droit 230"/>
          <p:cNvCxnSpPr/>
          <p:nvPr/>
        </p:nvCxnSpPr>
        <p:spPr>
          <a:xfrm rot="5400000">
            <a:off x="24373681" y="15783937"/>
            <a:ext cx="16764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33" name="Connecteur droit 232"/>
          <p:cNvCxnSpPr/>
          <p:nvPr/>
        </p:nvCxnSpPr>
        <p:spPr>
          <a:xfrm rot="5400000">
            <a:off x="24907081" y="15936337"/>
            <a:ext cx="13716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35" name="Connecteur droit 234"/>
          <p:cNvCxnSpPr/>
          <p:nvPr/>
        </p:nvCxnSpPr>
        <p:spPr>
          <a:xfrm rot="5400000">
            <a:off x="24945181" y="15593437"/>
            <a:ext cx="20574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37" name="Connecteur droit 236"/>
          <p:cNvCxnSpPr/>
          <p:nvPr/>
        </p:nvCxnSpPr>
        <p:spPr>
          <a:xfrm rot="5400000">
            <a:off x="24983281" y="15174337"/>
            <a:ext cx="28956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39" name="Connecteur droit 238"/>
          <p:cNvCxnSpPr/>
          <p:nvPr/>
        </p:nvCxnSpPr>
        <p:spPr>
          <a:xfrm rot="5400000">
            <a:off x="25973881" y="15783937"/>
            <a:ext cx="16764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41" name="Connecteur droit 240"/>
          <p:cNvCxnSpPr/>
          <p:nvPr/>
        </p:nvCxnSpPr>
        <p:spPr>
          <a:xfrm rot="5400000">
            <a:off x="26164381" y="15593437"/>
            <a:ext cx="20574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43" name="Connecteur droit 242"/>
          <p:cNvCxnSpPr/>
          <p:nvPr/>
        </p:nvCxnSpPr>
        <p:spPr>
          <a:xfrm rot="5400000">
            <a:off x="26202481" y="15250537"/>
            <a:ext cx="27432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245" name="Connecteur droit 244"/>
          <p:cNvCxnSpPr/>
          <p:nvPr/>
        </p:nvCxnSpPr>
        <p:spPr>
          <a:xfrm rot="5400000">
            <a:off x="20296981" y="14526637"/>
            <a:ext cx="838200" cy="0"/>
          </a:xfrm>
          <a:prstGeom prst="line">
            <a:avLst/>
          </a:prstGeom>
          <a:ln w="22225">
            <a:solidFill>
              <a:srgbClr val="0099FF"/>
            </a:solidFill>
          </a:ln>
        </p:spPr>
        <p:style>
          <a:lnRef idx="1">
            <a:schemeClr val="accent1"/>
          </a:lnRef>
          <a:fillRef idx="0">
            <a:schemeClr val="accent1"/>
          </a:fillRef>
          <a:effectRef idx="0">
            <a:schemeClr val="accent1"/>
          </a:effectRef>
          <a:fontRef idx="minor">
            <a:schemeClr val="tx1"/>
          </a:fontRef>
        </p:style>
      </p:cxnSp>
      <p:sp>
        <p:nvSpPr>
          <p:cNvPr id="248" name="ZoneTexte 247"/>
          <p:cNvSpPr txBox="1"/>
          <p:nvPr/>
        </p:nvSpPr>
        <p:spPr>
          <a:xfrm>
            <a:off x="20792281" y="14031337"/>
            <a:ext cx="2819400" cy="1015663"/>
          </a:xfrm>
          <a:prstGeom prst="rect">
            <a:avLst/>
          </a:prstGeom>
          <a:noFill/>
          <a:ln>
            <a:noFill/>
          </a:ln>
        </p:spPr>
        <p:txBody>
          <a:bodyPr wrap="square" rtlCol="0">
            <a:spAutoFit/>
          </a:bodyPr>
          <a:lstStyle/>
          <a:p>
            <a:r>
              <a:rPr lang="en-US" sz="2000" dirty="0" smtClean="0"/>
              <a:t>Forecasts/ Observations pairs used in a score calculation </a:t>
            </a:r>
            <a:endParaRPr lang="en-US" sz="2000" dirty="0"/>
          </a:p>
        </p:txBody>
      </p:sp>
      <p:cxnSp>
        <p:nvCxnSpPr>
          <p:cNvPr id="249" name="Connecteur droit avec flèche 248"/>
          <p:cNvCxnSpPr/>
          <p:nvPr/>
        </p:nvCxnSpPr>
        <p:spPr>
          <a:xfrm>
            <a:off x="20030281" y="17079337"/>
            <a:ext cx="432048"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0" name="ZoneTexte 249"/>
          <p:cNvSpPr txBox="1"/>
          <p:nvPr/>
        </p:nvSpPr>
        <p:spPr>
          <a:xfrm>
            <a:off x="19877881" y="17079337"/>
            <a:ext cx="1066800" cy="400110"/>
          </a:xfrm>
          <a:prstGeom prst="rect">
            <a:avLst/>
          </a:prstGeom>
          <a:noFill/>
        </p:spPr>
        <p:txBody>
          <a:bodyPr wrap="square" rtlCol="0">
            <a:spAutoFit/>
          </a:bodyPr>
          <a:lstStyle/>
          <a:p>
            <a:r>
              <a:rPr lang="el-GR" sz="2000" dirty="0" smtClean="0"/>
              <a:t>Δ</a:t>
            </a:r>
            <a:r>
              <a:rPr lang="en-US" sz="2000" dirty="0" smtClean="0"/>
              <a:t>t=3h</a:t>
            </a:r>
            <a:endParaRPr lang="en-US" sz="2000" dirty="0"/>
          </a:p>
        </p:txBody>
      </p:sp>
      <p:sp>
        <p:nvSpPr>
          <p:cNvPr id="251" name="ZoneTexte 250"/>
          <p:cNvSpPr txBox="1"/>
          <p:nvPr/>
        </p:nvSpPr>
        <p:spPr>
          <a:xfrm>
            <a:off x="17134681" y="17212627"/>
            <a:ext cx="2819400" cy="400110"/>
          </a:xfrm>
          <a:prstGeom prst="rect">
            <a:avLst/>
          </a:prstGeom>
          <a:noFill/>
        </p:spPr>
        <p:txBody>
          <a:bodyPr wrap="square" rtlCol="0">
            <a:spAutoFit/>
          </a:bodyPr>
          <a:lstStyle/>
          <a:p>
            <a:r>
              <a:rPr lang="en-US" sz="2000" dirty="0" smtClean="0"/>
              <a:t>Emission hour (2 per day)</a:t>
            </a:r>
            <a:endParaRPr lang="en-US" sz="2000" dirty="0"/>
          </a:p>
        </p:txBody>
      </p:sp>
      <p:cxnSp>
        <p:nvCxnSpPr>
          <p:cNvPr id="253" name="Connecteur droit avec flèche 252"/>
          <p:cNvCxnSpPr/>
          <p:nvPr/>
        </p:nvCxnSpPr>
        <p:spPr>
          <a:xfrm rot="5400000" flipH="1" flipV="1">
            <a:off x="18353087" y="17078543"/>
            <a:ext cx="304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2" name="ZoneTexte 261"/>
          <p:cNvSpPr txBox="1"/>
          <p:nvPr/>
        </p:nvSpPr>
        <p:spPr>
          <a:xfrm>
            <a:off x="23916481" y="17215259"/>
            <a:ext cx="5715000" cy="397478"/>
          </a:xfrm>
          <a:prstGeom prst="rect">
            <a:avLst/>
          </a:prstGeom>
          <a:noFill/>
        </p:spPr>
        <p:txBody>
          <a:bodyPr wrap="square" rtlCol="0">
            <a:spAutoFit/>
          </a:bodyPr>
          <a:lstStyle/>
          <a:p>
            <a:r>
              <a:rPr lang="en-US" sz="2000" dirty="0" smtClean="0"/>
              <a:t>Maximum considered horizon in the evaluation (72 h)</a:t>
            </a:r>
            <a:endParaRPr lang="en-US" sz="2000" dirty="0"/>
          </a:p>
        </p:txBody>
      </p:sp>
      <p:cxnSp>
        <p:nvCxnSpPr>
          <p:cNvPr id="263" name="Connecteur droit avec flèche 262"/>
          <p:cNvCxnSpPr/>
          <p:nvPr/>
        </p:nvCxnSpPr>
        <p:spPr>
          <a:xfrm rot="5400000" flipH="1" flipV="1">
            <a:off x="27879675" y="17078543"/>
            <a:ext cx="304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2" name="ZoneTexte 281"/>
          <p:cNvSpPr txBox="1"/>
          <p:nvPr/>
        </p:nvSpPr>
        <p:spPr>
          <a:xfrm>
            <a:off x="24983281" y="23900606"/>
            <a:ext cx="3124200" cy="923330"/>
          </a:xfrm>
          <a:prstGeom prst="rect">
            <a:avLst/>
          </a:prstGeom>
          <a:noFill/>
        </p:spPr>
        <p:txBody>
          <a:bodyPr wrap="square" rtlCol="0">
            <a:spAutoFit/>
          </a:bodyPr>
          <a:lstStyle/>
          <a:p>
            <a:r>
              <a:rPr lang="en-US" sz="5400" dirty="0" smtClean="0">
                <a:latin typeface="+mj-lt"/>
              </a:rPr>
              <a:t>4. Results</a:t>
            </a:r>
            <a:endParaRPr lang="en-US" sz="5400" dirty="0">
              <a:latin typeface="+mj-lt"/>
            </a:endParaRPr>
          </a:p>
        </p:txBody>
      </p:sp>
      <p:sp>
        <p:nvSpPr>
          <p:cNvPr id="283" name="ZoneTexte 282"/>
          <p:cNvSpPr txBox="1"/>
          <p:nvPr/>
        </p:nvSpPr>
        <p:spPr>
          <a:xfrm>
            <a:off x="16220281" y="24891206"/>
            <a:ext cx="5943600" cy="457200"/>
          </a:xfrm>
          <a:prstGeom prst="rect">
            <a:avLst/>
          </a:prstGeom>
          <a:noFill/>
        </p:spPr>
        <p:txBody>
          <a:bodyPr wrap="square" rtlCol="0">
            <a:spAutoFit/>
          </a:bodyPr>
          <a:lstStyle/>
          <a:p>
            <a:r>
              <a:rPr lang="en-US" sz="2400" dirty="0" smtClean="0"/>
              <a:t>J. Symbols of the different evaluated products</a:t>
            </a:r>
            <a:endParaRPr lang="en-US" sz="2400" dirty="0"/>
          </a:p>
        </p:txBody>
      </p:sp>
      <p:sp>
        <p:nvSpPr>
          <p:cNvPr id="284" name="Rectangle 283"/>
          <p:cNvSpPr/>
          <p:nvPr/>
        </p:nvSpPr>
        <p:spPr>
          <a:xfrm>
            <a:off x="16067881" y="25348405"/>
            <a:ext cx="6172200" cy="464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16220281" y="25424605"/>
            <a:ext cx="304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Ellipse 285"/>
          <p:cNvSpPr/>
          <p:nvPr/>
        </p:nvSpPr>
        <p:spPr>
          <a:xfrm>
            <a:off x="16220281" y="26034205"/>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8" name="Connecteur droit 287"/>
          <p:cNvCxnSpPr/>
          <p:nvPr/>
        </p:nvCxnSpPr>
        <p:spPr>
          <a:xfrm>
            <a:off x="16220281" y="26567605"/>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0" name="Connecteur droit 289"/>
          <p:cNvCxnSpPr/>
          <p:nvPr/>
        </p:nvCxnSpPr>
        <p:spPr>
          <a:xfrm>
            <a:off x="16220281" y="26796205"/>
            <a:ext cx="3048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91" name="Connecteur droit 290"/>
          <p:cNvCxnSpPr/>
          <p:nvPr/>
        </p:nvCxnSpPr>
        <p:spPr>
          <a:xfrm>
            <a:off x="16220281" y="27024805"/>
            <a:ext cx="304800" cy="0"/>
          </a:xfrm>
          <a:prstGeom prst="line">
            <a:avLst/>
          </a:prstGeom>
          <a:ln w="38100">
            <a:solidFill>
              <a:srgbClr val="00CCFF"/>
            </a:solidFill>
          </a:ln>
        </p:spPr>
        <p:style>
          <a:lnRef idx="1">
            <a:schemeClr val="accent1"/>
          </a:lnRef>
          <a:fillRef idx="0">
            <a:schemeClr val="accent1"/>
          </a:fillRef>
          <a:effectRef idx="0">
            <a:schemeClr val="accent1"/>
          </a:effectRef>
          <a:fontRef idx="minor">
            <a:schemeClr val="tx1"/>
          </a:fontRef>
        </p:style>
      </p:cxnSp>
      <p:cxnSp>
        <p:nvCxnSpPr>
          <p:cNvPr id="292" name="Connecteur droit 291"/>
          <p:cNvCxnSpPr/>
          <p:nvPr/>
        </p:nvCxnSpPr>
        <p:spPr>
          <a:xfrm>
            <a:off x="16220281" y="27329605"/>
            <a:ext cx="3048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93" name="Accolade fermante 292"/>
          <p:cNvSpPr/>
          <p:nvPr/>
        </p:nvSpPr>
        <p:spPr>
          <a:xfrm>
            <a:off x="17058481" y="26567605"/>
            <a:ext cx="152400" cy="8382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34"/>
          <p:cNvPicPr>
            <a:picLocks noChangeAspect="1" noChangeArrowheads="1"/>
          </p:cNvPicPr>
          <p:nvPr/>
        </p:nvPicPr>
        <p:blipFill>
          <a:blip r:embed="rId29" cstate="print"/>
          <a:srcRect/>
          <a:stretch>
            <a:fillRect/>
          </a:stretch>
        </p:blipFill>
        <p:spPr bwMode="auto">
          <a:xfrm>
            <a:off x="16191438" y="27948730"/>
            <a:ext cx="409843" cy="447675"/>
          </a:xfrm>
          <a:prstGeom prst="rect">
            <a:avLst/>
          </a:prstGeom>
          <a:noFill/>
          <a:ln w="9525">
            <a:noFill/>
            <a:miter lim="800000"/>
            <a:headEnd/>
            <a:tailEnd/>
          </a:ln>
        </p:spPr>
      </p:pic>
      <p:pic>
        <p:nvPicPr>
          <p:cNvPr id="308" name="Picture 34"/>
          <p:cNvPicPr>
            <a:picLocks noChangeAspect="1" noChangeArrowheads="1"/>
          </p:cNvPicPr>
          <p:nvPr/>
        </p:nvPicPr>
        <p:blipFill>
          <a:blip r:embed="rId29" cstate="print"/>
          <a:srcRect/>
          <a:stretch>
            <a:fillRect/>
          </a:stretch>
        </p:blipFill>
        <p:spPr bwMode="auto">
          <a:xfrm rot="2700000">
            <a:off x="16169381" y="28783789"/>
            <a:ext cx="409843" cy="447675"/>
          </a:xfrm>
          <a:prstGeom prst="rect">
            <a:avLst/>
          </a:prstGeom>
          <a:noFill/>
          <a:ln w="9525">
            <a:noFill/>
            <a:miter lim="800000"/>
            <a:headEnd/>
            <a:tailEnd/>
          </a:ln>
        </p:spPr>
      </p:pic>
      <p:sp>
        <p:nvSpPr>
          <p:cNvPr id="309" name="ZoneTexte 308"/>
          <p:cNvSpPr txBox="1"/>
          <p:nvPr/>
        </p:nvSpPr>
        <p:spPr>
          <a:xfrm>
            <a:off x="16601281" y="25348405"/>
            <a:ext cx="5029200" cy="400110"/>
          </a:xfrm>
          <a:prstGeom prst="rect">
            <a:avLst/>
          </a:prstGeom>
          <a:noFill/>
        </p:spPr>
        <p:txBody>
          <a:bodyPr wrap="square" rtlCol="0">
            <a:spAutoFit/>
          </a:bodyPr>
          <a:lstStyle/>
          <a:p>
            <a:r>
              <a:rPr lang="en-US" sz="2000" dirty="0" smtClean="0"/>
              <a:t>bilinear interpolation of the original EPS (</a:t>
            </a:r>
            <a:r>
              <a:rPr lang="en-US" sz="2000" dirty="0" smtClean="0">
                <a:solidFill>
                  <a:srgbClr val="D98300"/>
                </a:solidFill>
              </a:rPr>
              <a:t>E-B</a:t>
            </a:r>
            <a:r>
              <a:rPr lang="en-US" sz="2000" dirty="0" smtClean="0"/>
              <a:t>)</a:t>
            </a:r>
          </a:p>
        </p:txBody>
      </p:sp>
      <p:sp>
        <p:nvSpPr>
          <p:cNvPr id="310" name="ZoneTexte 309"/>
          <p:cNvSpPr txBox="1"/>
          <p:nvPr/>
        </p:nvSpPr>
        <p:spPr>
          <a:xfrm>
            <a:off x="16601281" y="25805605"/>
            <a:ext cx="5562600" cy="707886"/>
          </a:xfrm>
          <a:prstGeom prst="rect">
            <a:avLst/>
          </a:prstGeom>
          <a:noFill/>
        </p:spPr>
        <p:txBody>
          <a:bodyPr wrap="square" rtlCol="0">
            <a:spAutoFit/>
          </a:bodyPr>
          <a:lstStyle/>
          <a:p>
            <a:r>
              <a:rPr lang="en-US" sz="2000" dirty="0" smtClean="0"/>
              <a:t>sub-pixels inside an original EPS one have the same rainfall amount as the latter (</a:t>
            </a:r>
            <a:r>
              <a:rPr lang="en-US" sz="2000" dirty="0" smtClean="0">
                <a:solidFill>
                  <a:srgbClr val="D98300"/>
                </a:solidFill>
              </a:rPr>
              <a:t>E-0</a:t>
            </a:r>
            <a:r>
              <a:rPr lang="en-US" sz="2000" dirty="0" smtClean="0"/>
              <a:t>)</a:t>
            </a:r>
          </a:p>
        </p:txBody>
      </p:sp>
      <p:sp>
        <p:nvSpPr>
          <p:cNvPr id="313" name="ZoneTexte 312"/>
          <p:cNvSpPr txBox="1"/>
          <p:nvPr/>
        </p:nvSpPr>
        <p:spPr>
          <a:xfrm>
            <a:off x="17210881" y="26466342"/>
            <a:ext cx="5105400" cy="1015663"/>
          </a:xfrm>
          <a:prstGeom prst="rect">
            <a:avLst/>
          </a:prstGeom>
          <a:noFill/>
        </p:spPr>
        <p:txBody>
          <a:bodyPr wrap="square" rtlCol="0">
            <a:spAutoFit/>
          </a:bodyPr>
          <a:lstStyle/>
          <a:p>
            <a:r>
              <a:rPr lang="en-US" sz="2000" dirty="0" smtClean="0"/>
              <a:t>disaggregated products using the method proposed by the authors and using four different approaches (see point G. on the left).</a:t>
            </a:r>
          </a:p>
        </p:txBody>
      </p:sp>
      <p:sp>
        <p:nvSpPr>
          <p:cNvPr id="314" name="ZoneTexte 313"/>
          <p:cNvSpPr txBox="1"/>
          <p:nvPr/>
        </p:nvSpPr>
        <p:spPr>
          <a:xfrm>
            <a:off x="16677481" y="27840919"/>
            <a:ext cx="4800600" cy="707886"/>
          </a:xfrm>
          <a:prstGeom prst="rect">
            <a:avLst/>
          </a:prstGeom>
          <a:noFill/>
        </p:spPr>
        <p:txBody>
          <a:bodyPr wrap="square" rtlCol="0">
            <a:spAutoFit/>
          </a:bodyPr>
          <a:lstStyle/>
          <a:p>
            <a:r>
              <a:rPr lang="en-US" sz="2000" dirty="0" smtClean="0"/>
              <a:t>“LAM” deterministic product  aggregated to the considered resolution (</a:t>
            </a:r>
            <a:r>
              <a:rPr lang="en-US" sz="2000" dirty="0" smtClean="0">
                <a:solidFill>
                  <a:srgbClr val="D98300"/>
                </a:solidFill>
              </a:rPr>
              <a:t>D-L</a:t>
            </a:r>
            <a:r>
              <a:rPr lang="en-US" sz="2000" dirty="0" smtClean="0"/>
              <a:t>) </a:t>
            </a:r>
            <a:endParaRPr lang="en-US" sz="2000" dirty="0"/>
          </a:p>
        </p:txBody>
      </p:sp>
      <p:cxnSp>
        <p:nvCxnSpPr>
          <p:cNvPr id="204" name="Connecteur droit 203"/>
          <p:cNvCxnSpPr/>
          <p:nvPr/>
        </p:nvCxnSpPr>
        <p:spPr>
          <a:xfrm>
            <a:off x="0" y="4774406"/>
            <a:ext cx="428037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7" name="ZoneTexte 206"/>
          <p:cNvSpPr txBox="1"/>
          <p:nvPr/>
        </p:nvSpPr>
        <p:spPr>
          <a:xfrm>
            <a:off x="16067881" y="27405805"/>
            <a:ext cx="6019800" cy="400110"/>
          </a:xfrm>
          <a:prstGeom prst="rect">
            <a:avLst/>
          </a:prstGeom>
          <a:noFill/>
        </p:spPr>
        <p:txBody>
          <a:bodyPr wrap="square" rtlCol="0">
            <a:spAutoFit/>
          </a:bodyPr>
          <a:lstStyle/>
          <a:p>
            <a:r>
              <a:rPr lang="en-US" sz="2000" dirty="0" smtClean="0"/>
              <a:t>rep 1:5       repetitions 1 to 5 (approaches E-1 and E-2)</a:t>
            </a:r>
            <a:endParaRPr lang="en-US" sz="2000" dirty="0"/>
          </a:p>
        </p:txBody>
      </p:sp>
      <p:sp>
        <p:nvSpPr>
          <p:cNvPr id="217" name="ZoneTexte 216"/>
          <p:cNvSpPr txBox="1"/>
          <p:nvPr/>
        </p:nvSpPr>
        <p:spPr>
          <a:xfrm>
            <a:off x="16677481" y="26415205"/>
            <a:ext cx="533400" cy="1077218"/>
          </a:xfrm>
          <a:prstGeom prst="rect">
            <a:avLst/>
          </a:prstGeom>
          <a:noFill/>
        </p:spPr>
        <p:txBody>
          <a:bodyPr wrap="square" rtlCol="0">
            <a:spAutoFit/>
          </a:bodyPr>
          <a:lstStyle/>
          <a:p>
            <a:r>
              <a:rPr lang="en-US" sz="1600" kern="0" dirty="0" smtClean="0">
                <a:solidFill>
                  <a:srgbClr val="D98300"/>
                </a:solidFill>
              </a:rPr>
              <a:t>E-1</a:t>
            </a:r>
          </a:p>
          <a:p>
            <a:r>
              <a:rPr lang="en-US" sz="1600" kern="0" dirty="0" smtClean="0">
                <a:solidFill>
                  <a:srgbClr val="D98300"/>
                </a:solidFill>
              </a:rPr>
              <a:t>E-2</a:t>
            </a:r>
          </a:p>
          <a:p>
            <a:r>
              <a:rPr lang="en-US" sz="1600" kern="0" dirty="0" smtClean="0">
                <a:solidFill>
                  <a:srgbClr val="D98300"/>
                </a:solidFill>
              </a:rPr>
              <a:t>E-3</a:t>
            </a:r>
          </a:p>
          <a:p>
            <a:r>
              <a:rPr lang="en-US" sz="1600" kern="0" dirty="0" smtClean="0">
                <a:solidFill>
                  <a:srgbClr val="D98300"/>
                </a:solidFill>
              </a:rPr>
              <a:t>E-4</a:t>
            </a:r>
            <a:endParaRPr lang="en-US" sz="1600" kern="0" dirty="0">
              <a:solidFill>
                <a:srgbClr val="D98300"/>
              </a:solidFill>
            </a:endParaRPr>
          </a:p>
        </p:txBody>
      </p:sp>
      <p:pic>
        <p:nvPicPr>
          <p:cNvPr id="1053" name="Picture 29"/>
          <p:cNvPicPr>
            <a:picLocks noChangeAspect="1" noChangeArrowheads="1"/>
          </p:cNvPicPr>
          <p:nvPr/>
        </p:nvPicPr>
        <p:blipFill>
          <a:blip r:embed="rId30" cstate="print"/>
          <a:srcRect/>
          <a:stretch>
            <a:fillRect/>
          </a:stretch>
        </p:blipFill>
        <p:spPr bwMode="auto">
          <a:xfrm>
            <a:off x="27878881" y="25958006"/>
            <a:ext cx="1676400" cy="3010178"/>
          </a:xfrm>
          <a:prstGeom prst="rect">
            <a:avLst/>
          </a:prstGeom>
          <a:noFill/>
          <a:ln w="9525">
            <a:solidFill>
              <a:prstClr val="black"/>
            </a:solidFill>
            <a:miter lim="800000"/>
            <a:headEnd/>
            <a:tailEnd/>
          </a:ln>
        </p:spPr>
      </p:pic>
      <p:cxnSp>
        <p:nvCxnSpPr>
          <p:cNvPr id="219" name="Connecteur droit 218"/>
          <p:cNvCxnSpPr/>
          <p:nvPr/>
        </p:nvCxnSpPr>
        <p:spPr>
          <a:xfrm>
            <a:off x="16144081" y="29768005"/>
            <a:ext cx="533400" cy="0"/>
          </a:xfrm>
          <a:prstGeom prst="line">
            <a:avLst/>
          </a:prstGeom>
          <a:ln w="38100">
            <a:solidFill>
              <a:srgbClr val="006699"/>
            </a:solidFill>
            <a:prstDash val="dash"/>
          </a:ln>
        </p:spPr>
        <p:style>
          <a:lnRef idx="1">
            <a:schemeClr val="accent1"/>
          </a:lnRef>
          <a:fillRef idx="0">
            <a:schemeClr val="accent1"/>
          </a:fillRef>
          <a:effectRef idx="0">
            <a:schemeClr val="accent1"/>
          </a:effectRef>
          <a:fontRef idx="minor">
            <a:schemeClr val="tx1"/>
          </a:fontRef>
        </p:style>
      </p:cxnSp>
      <p:sp>
        <p:nvSpPr>
          <p:cNvPr id="221" name="ZoneTexte 220"/>
          <p:cNvSpPr txBox="1"/>
          <p:nvPr/>
        </p:nvSpPr>
        <p:spPr>
          <a:xfrm>
            <a:off x="16677481" y="29539405"/>
            <a:ext cx="4724400" cy="400110"/>
          </a:xfrm>
          <a:prstGeom prst="rect">
            <a:avLst/>
          </a:prstGeom>
          <a:noFill/>
        </p:spPr>
        <p:txBody>
          <a:bodyPr wrap="square" rtlCol="0">
            <a:spAutoFit/>
          </a:bodyPr>
          <a:lstStyle/>
          <a:p>
            <a:r>
              <a:rPr lang="en-US" sz="2000" dirty="0" smtClean="0"/>
              <a:t>Target for score (value for perfect forecasts)</a:t>
            </a:r>
            <a:endParaRPr lang="en-US" sz="2000" dirty="0"/>
          </a:p>
        </p:txBody>
      </p:sp>
      <p:sp>
        <p:nvSpPr>
          <p:cNvPr id="205" name="ZoneTexte 204"/>
          <p:cNvSpPr txBox="1"/>
          <p:nvPr/>
        </p:nvSpPr>
        <p:spPr>
          <a:xfrm>
            <a:off x="23383081" y="24662606"/>
            <a:ext cx="6019800" cy="830997"/>
          </a:xfrm>
          <a:prstGeom prst="rect">
            <a:avLst/>
          </a:prstGeom>
          <a:noFill/>
        </p:spPr>
        <p:txBody>
          <a:bodyPr wrap="square" rtlCol="0">
            <a:spAutoFit/>
          </a:bodyPr>
          <a:lstStyle/>
          <a:p>
            <a:r>
              <a:rPr lang="en-US" sz="2400" dirty="0" smtClean="0"/>
              <a:t>K. MAE at a 06-km resolution using the mean of the ensembles and deterministic products</a:t>
            </a:r>
            <a:endParaRPr lang="en-US" sz="2400" dirty="0"/>
          </a:p>
        </p:txBody>
      </p:sp>
      <p:sp>
        <p:nvSpPr>
          <p:cNvPr id="206" name="ZoneTexte 205"/>
          <p:cNvSpPr txBox="1"/>
          <p:nvPr/>
        </p:nvSpPr>
        <p:spPr>
          <a:xfrm>
            <a:off x="22544881" y="25348406"/>
            <a:ext cx="1524000" cy="400110"/>
          </a:xfrm>
          <a:prstGeom prst="rect">
            <a:avLst/>
          </a:prstGeom>
          <a:noFill/>
        </p:spPr>
        <p:txBody>
          <a:bodyPr wrap="square" rtlCol="0">
            <a:spAutoFit/>
          </a:bodyPr>
          <a:lstStyle/>
          <a:p>
            <a:r>
              <a:rPr lang="en-US" sz="2000" dirty="0" smtClean="0"/>
              <a:t>MAE (mm)</a:t>
            </a:r>
            <a:endParaRPr lang="en-US" sz="2000" dirty="0"/>
          </a:p>
        </p:txBody>
      </p:sp>
      <p:sp>
        <p:nvSpPr>
          <p:cNvPr id="218" name="ZoneTexte 217"/>
          <p:cNvSpPr txBox="1"/>
          <p:nvPr/>
        </p:nvSpPr>
        <p:spPr>
          <a:xfrm>
            <a:off x="23383081" y="28701206"/>
            <a:ext cx="1219200" cy="707886"/>
          </a:xfrm>
          <a:prstGeom prst="rect">
            <a:avLst/>
          </a:prstGeom>
          <a:noFill/>
        </p:spPr>
        <p:txBody>
          <a:bodyPr wrap="square" rtlCol="0">
            <a:spAutoFit/>
          </a:bodyPr>
          <a:lstStyle/>
          <a:p>
            <a:r>
              <a:rPr lang="en-US" sz="2000" dirty="0" smtClean="0"/>
              <a:t>Complete data</a:t>
            </a:r>
            <a:endParaRPr lang="en-US" sz="2000" dirty="0"/>
          </a:p>
        </p:txBody>
      </p:sp>
      <p:sp>
        <p:nvSpPr>
          <p:cNvPr id="220" name="ZoneTexte 219"/>
          <p:cNvSpPr txBox="1"/>
          <p:nvPr/>
        </p:nvSpPr>
        <p:spPr>
          <a:xfrm>
            <a:off x="24754681" y="28701206"/>
            <a:ext cx="1447800" cy="400110"/>
          </a:xfrm>
          <a:prstGeom prst="rect">
            <a:avLst/>
          </a:prstGeom>
          <a:noFill/>
        </p:spPr>
        <p:txBody>
          <a:bodyPr wrap="square" rtlCol="0">
            <a:spAutoFit/>
          </a:bodyPr>
          <a:lstStyle/>
          <a:p>
            <a:r>
              <a:rPr lang="en-US" sz="2000" dirty="0" smtClean="0"/>
              <a:t>Forecasts&gt;0</a:t>
            </a:r>
            <a:endParaRPr lang="en-US" sz="2000" dirty="0"/>
          </a:p>
        </p:txBody>
      </p:sp>
      <p:sp>
        <p:nvSpPr>
          <p:cNvPr id="222" name="ZoneTexte 221"/>
          <p:cNvSpPr txBox="1"/>
          <p:nvPr/>
        </p:nvSpPr>
        <p:spPr>
          <a:xfrm>
            <a:off x="26202481" y="28701206"/>
            <a:ext cx="1447800" cy="400110"/>
          </a:xfrm>
          <a:prstGeom prst="rect">
            <a:avLst/>
          </a:prstGeom>
          <a:noFill/>
        </p:spPr>
        <p:txBody>
          <a:bodyPr wrap="square" rtlCol="0">
            <a:spAutoFit/>
          </a:bodyPr>
          <a:lstStyle/>
          <a:p>
            <a:r>
              <a:rPr lang="en-US" sz="2000" dirty="0" smtClean="0"/>
              <a:t>Forecasts=0</a:t>
            </a:r>
            <a:endParaRPr lang="en-US" sz="2000" dirty="0"/>
          </a:p>
        </p:txBody>
      </p:sp>
      <p:sp>
        <p:nvSpPr>
          <p:cNvPr id="224" name="ZoneTexte 223"/>
          <p:cNvSpPr txBox="1"/>
          <p:nvPr/>
        </p:nvSpPr>
        <p:spPr>
          <a:xfrm>
            <a:off x="27812999" y="25500806"/>
            <a:ext cx="1818482" cy="400110"/>
          </a:xfrm>
          <a:prstGeom prst="rect">
            <a:avLst/>
          </a:prstGeom>
          <a:noFill/>
        </p:spPr>
        <p:txBody>
          <a:bodyPr wrap="square" rtlCol="0">
            <a:spAutoFit/>
          </a:bodyPr>
          <a:lstStyle/>
          <a:p>
            <a:r>
              <a:rPr lang="en-US" sz="2000" dirty="0" smtClean="0"/>
              <a:t>Legend (see J.)</a:t>
            </a:r>
            <a:endParaRPr lang="en-US" sz="2000" dirty="0"/>
          </a:p>
        </p:txBody>
      </p:sp>
      <p:sp>
        <p:nvSpPr>
          <p:cNvPr id="226" name="ZoneTexte 225"/>
          <p:cNvSpPr txBox="1"/>
          <p:nvPr/>
        </p:nvSpPr>
        <p:spPr>
          <a:xfrm>
            <a:off x="22544881" y="29234606"/>
            <a:ext cx="7086600" cy="830997"/>
          </a:xfrm>
          <a:prstGeom prst="rect">
            <a:avLst/>
          </a:prstGeom>
          <a:noFill/>
        </p:spPr>
        <p:txBody>
          <a:bodyPr wrap="square" rtlCol="0">
            <a:spAutoFit/>
          </a:bodyPr>
          <a:lstStyle/>
          <a:p>
            <a:pPr>
              <a:buFont typeface="Wingdings" pitchFamily="2" charset="2"/>
              <a:buChar char="q"/>
            </a:pPr>
            <a:r>
              <a:rPr lang="en-US" sz="2400" dirty="0" smtClean="0"/>
              <a:t> Better </a:t>
            </a:r>
            <a:r>
              <a:rPr lang="en-US" sz="2400" u="sng" dirty="0" smtClean="0"/>
              <a:t>overall</a:t>
            </a:r>
            <a:r>
              <a:rPr lang="en-US" sz="2400" dirty="0" smtClean="0"/>
              <a:t> performance of the “LAM” product compared to the mean of the disaggregated ensembles</a:t>
            </a:r>
            <a:endParaRPr lang="en-US" sz="2400" dirty="0"/>
          </a:p>
        </p:txBody>
      </p:sp>
      <p:cxnSp>
        <p:nvCxnSpPr>
          <p:cNvPr id="228" name="Connecteur droit 227"/>
          <p:cNvCxnSpPr/>
          <p:nvPr/>
        </p:nvCxnSpPr>
        <p:spPr>
          <a:xfrm>
            <a:off x="23306881" y="28625006"/>
            <a:ext cx="4191000" cy="0"/>
          </a:xfrm>
          <a:prstGeom prst="line">
            <a:avLst/>
          </a:prstGeom>
          <a:ln w="38100">
            <a:solidFill>
              <a:srgbClr val="006699"/>
            </a:solidFill>
            <a:prstDash val="dash"/>
          </a:ln>
        </p:spPr>
        <p:style>
          <a:lnRef idx="1">
            <a:schemeClr val="accent1"/>
          </a:lnRef>
          <a:fillRef idx="0">
            <a:schemeClr val="accent1"/>
          </a:fillRef>
          <a:effectRef idx="0">
            <a:schemeClr val="accent1"/>
          </a:effectRef>
          <a:fontRef idx="minor">
            <a:schemeClr val="tx1"/>
          </a:fontRef>
        </p:style>
      </p:cxnSp>
      <p:sp>
        <p:nvSpPr>
          <p:cNvPr id="232" name="ZoneTexte 231"/>
          <p:cNvSpPr txBox="1"/>
          <p:nvPr/>
        </p:nvSpPr>
        <p:spPr>
          <a:xfrm>
            <a:off x="23459281" y="28244006"/>
            <a:ext cx="1447800" cy="400110"/>
          </a:xfrm>
          <a:prstGeom prst="rect">
            <a:avLst/>
          </a:prstGeom>
          <a:noFill/>
        </p:spPr>
        <p:txBody>
          <a:bodyPr wrap="square" rtlCol="0">
            <a:spAutoFit/>
          </a:bodyPr>
          <a:lstStyle/>
          <a:p>
            <a:r>
              <a:rPr lang="en-US" sz="2000" dirty="0" smtClean="0"/>
              <a:t>Target value</a:t>
            </a:r>
            <a:endParaRPr lang="en-US" sz="2000" dirty="0"/>
          </a:p>
        </p:txBody>
      </p:sp>
      <p:pic>
        <p:nvPicPr>
          <p:cNvPr id="1047" name="Picture 23"/>
          <p:cNvPicPr>
            <a:picLocks noChangeAspect="1" noChangeArrowheads="1"/>
          </p:cNvPicPr>
          <p:nvPr/>
        </p:nvPicPr>
        <p:blipFill>
          <a:blip r:embed="rId31" cstate="print"/>
          <a:srcRect/>
          <a:stretch>
            <a:fillRect/>
          </a:stretch>
        </p:blipFill>
        <p:spPr bwMode="auto">
          <a:xfrm>
            <a:off x="2546350" y="27371675"/>
            <a:ext cx="381000" cy="311150"/>
          </a:xfrm>
          <a:prstGeom prst="rect">
            <a:avLst/>
          </a:prstGeom>
          <a:noFill/>
        </p:spPr>
      </p:pic>
      <p:pic>
        <p:nvPicPr>
          <p:cNvPr id="1048" name="Picture 24"/>
          <p:cNvPicPr>
            <a:picLocks noChangeAspect="1" noChangeArrowheads="1"/>
          </p:cNvPicPr>
          <p:nvPr/>
        </p:nvPicPr>
        <p:blipFill>
          <a:blip r:embed="rId32" cstate="print"/>
          <a:srcRect/>
          <a:stretch>
            <a:fillRect/>
          </a:stretch>
        </p:blipFill>
        <p:spPr bwMode="auto">
          <a:xfrm>
            <a:off x="1798638" y="26495375"/>
            <a:ext cx="365125" cy="342900"/>
          </a:xfrm>
          <a:prstGeom prst="rect">
            <a:avLst/>
          </a:prstGeom>
          <a:noFill/>
        </p:spPr>
      </p:pic>
      <p:sp>
        <p:nvSpPr>
          <p:cNvPr id="230" name="ZoneTexte 229"/>
          <p:cNvSpPr txBox="1"/>
          <p:nvPr/>
        </p:nvSpPr>
        <p:spPr>
          <a:xfrm>
            <a:off x="30926881" y="4774406"/>
            <a:ext cx="3886200" cy="838200"/>
          </a:xfrm>
          <a:prstGeom prst="rect">
            <a:avLst/>
          </a:prstGeom>
          <a:noFill/>
        </p:spPr>
        <p:txBody>
          <a:bodyPr wrap="square" rtlCol="0">
            <a:spAutoFit/>
          </a:bodyPr>
          <a:lstStyle/>
          <a:p>
            <a:r>
              <a:rPr lang="en-US" sz="2400" dirty="0" smtClean="0"/>
              <a:t>K. MAE </a:t>
            </a:r>
            <a:r>
              <a:rPr lang="en-US" sz="2400" dirty="0" err="1" smtClean="0"/>
              <a:t>vs</a:t>
            </a:r>
            <a:r>
              <a:rPr lang="en-US" sz="2400" dirty="0" smtClean="0"/>
              <a:t> CRPS at resolution 50km and complete data</a:t>
            </a:r>
            <a:endParaRPr lang="en-US" sz="2400" dirty="0"/>
          </a:p>
        </p:txBody>
      </p:sp>
      <p:sp>
        <p:nvSpPr>
          <p:cNvPr id="234" name="ZoneTexte 233"/>
          <p:cNvSpPr txBox="1"/>
          <p:nvPr/>
        </p:nvSpPr>
        <p:spPr>
          <a:xfrm>
            <a:off x="31688881" y="5460206"/>
            <a:ext cx="1295400" cy="461665"/>
          </a:xfrm>
          <a:prstGeom prst="rect">
            <a:avLst/>
          </a:prstGeom>
          <a:noFill/>
        </p:spPr>
        <p:txBody>
          <a:bodyPr wrap="square" rtlCol="0">
            <a:spAutoFit/>
          </a:bodyPr>
          <a:lstStyle/>
          <a:p>
            <a:r>
              <a:rPr lang="en-US" sz="2400" dirty="0" smtClean="0"/>
              <a:t>MAE</a:t>
            </a:r>
            <a:endParaRPr lang="en-US" sz="2400" dirty="0"/>
          </a:p>
        </p:txBody>
      </p:sp>
      <p:sp>
        <p:nvSpPr>
          <p:cNvPr id="236" name="ZoneTexte 235"/>
          <p:cNvSpPr txBox="1"/>
          <p:nvPr/>
        </p:nvSpPr>
        <p:spPr>
          <a:xfrm>
            <a:off x="33517681" y="5460206"/>
            <a:ext cx="1295400" cy="461665"/>
          </a:xfrm>
          <a:prstGeom prst="rect">
            <a:avLst/>
          </a:prstGeom>
          <a:noFill/>
        </p:spPr>
        <p:txBody>
          <a:bodyPr wrap="square" rtlCol="0">
            <a:spAutoFit/>
          </a:bodyPr>
          <a:lstStyle/>
          <a:p>
            <a:r>
              <a:rPr lang="en-US" sz="2400" dirty="0" smtClean="0"/>
              <a:t>CRPS</a:t>
            </a:r>
            <a:endParaRPr lang="en-US" sz="2400" dirty="0"/>
          </a:p>
        </p:txBody>
      </p:sp>
      <p:sp>
        <p:nvSpPr>
          <p:cNvPr id="238" name="ZoneTexte 237"/>
          <p:cNvSpPr txBox="1"/>
          <p:nvPr/>
        </p:nvSpPr>
        <p:spPr>
          <a:xfrm>
            <a:off x="30393481" y="9324320"/>
            <a:ext cx="2819400" cy="707886"/>
          </a:xfrm>
          <a:prstGeom prst="rect">
            <a:avLst/>
          </a:prstGeom>
          <a:noFill/>
        </p:spPr>
        <p:txBody>
          <a:bodyPr wrap="square" rtlCol="0">
            <a:spAutoFit/>
          </a:bodyPr>
          <a:lstStyle/>
          <a:p>
            <a:r>
              <a:rPr lang="en-US" sz="2000" dirty="0" smtClean="0"/>
              <a:t>Deterministic product / mean of the ensembles</a:t>
            </a:r>
            <a:endParaRPr lang="en-US" sz="2000" dirty="0"/>
          </a:p>
        </p:txBody>
      </p:sp>
      <p:sp>
        <p:nvSpPr>
          <p:cNvPr id="240" name="ZoneTexte 239"/>
          <p:cNvSpPr txBox="1"/>
          <p:nvPr/>
        </p:nvSpPr>
        <p:spPr>
          <a:xfrm>
            <a:off x="32908081" y="9346406"/>
            <a:ext cx="2819400" cy="400110"/>
          </a:xfrm>
          <a:prstGeom prst="rect">
            <a:avLst/>
          </a:prstGeom>
          <a:noFill/>
        </p:spPr>
        <p:txBody>
          <a:bodyPr wrap="square" rtlCol="0">
            <a:spAutoFit/>
          </a:bodyPr>
          <a:lstStyle/>
          <a:p>
            <a:r>
              <a:rPr lang="en-US" sz="2000" dirty="0" smtClean="0"/>
              <a:t>Ensemble products</a:t>
            </a:r>
            <a:endParaRPr lang="en-US" sz="2000" dirty="0"/>
          </a:p>
        </p:txBody>
      </p:sp>
      <p:cxnSp>
        <p:nvCxnSpPr>
          <p:cNvPr id="244" name="Connecteur droit 243"/>
          <p:cNvCxnSpPr/>
          <p:nvPr/>
        </p:nvCxnSpPr>
        <p:spPr>
          <a:xfrm rot="16200000" flipH="1">
            <a:off x="32679480" y="9651205"/>
            <a:ext cx="6096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Connecteur droit 245"/>
          <p:cNvCxnSpPr/>
          <p:nvPr/>
        </p:nvCxnSpPr>
        <p:spPr>
          <a:xfrm>
            <a:off x="31079281" y="9346406"/>
            <a:ext cx="3886200" cy="0"/>
          </a:xfrm>
          <a:prstGeom prst="line">
            <a:avLst/>
          </a:prstGeom>
          <a:ln w="38100">
            <a:solidFill>
              <a:srgbClr val="00669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47" name="Graphique 246"/>
          <p:cNvGraphicFramePr/>
          <p:nvPr/>
        </p:nvGraphicFramePr>
        <p:xfrm>
          <a:off x="30317281" y="10951071"/>
          <a:ext cx="4724400" cy="3505200"/>
        </p:xfrm>
        <a:graphic>
          <a:graphicData uri="http://schemas.openxmlformats.org/drawingml/2006/chart">
            <c:chart xmlns:c="http://schemas.openxmlformats.org/drawingml/2006/chart" xmlns:r="http://schemas.openxmlformats.org/officeDocument/2006/relationships" r:id="rId33"/>
          </a:graphicData>
        </a:graphic>
      </p:graphicFrame>
      <p:sp>
        <p:nvSpPr>
          <p:cNvPr id="252" name="ZoneTexte 251"/>
          <p:cNvSpPr txBox="1"/>
          <p:nvPr/>
        </p:nvSpPr>
        <p:spPr>
          <a:xfrm>
            <a:off x="30622081" y="10108406"/>
            <a:ext cx="4876800" cy="830997"/>
          </a:xfrm>
          <a:prstGeom prst="rect">
            <a:avLst/>
          </a:prstGeom>
          <a:noFill/>
        </p:spPr>
        <p:txBody>
          <a:bodyPr wrap="square" rtlCol="0">
            <a:spAutoFit/>
          </a:bodyPr>
          <a:lstStyle/>
          <a:p>
            <a:r>
              <a:rPr lang="en-US" sz="2400" dirty="0" smtClean="0"/>
              <a:t>M. ROC Score at resolution 50km and rainfall threshold value 0.05mm</a:t>
            </a:r>
            <a:endParaRPr lang="en-US" sz="2400" dirty="0"/>
          </a:p>
        </p:txBody>
      </p:sp>
      <p:sp>
        <p:nvSpPr>
          <p:cNvPr id="254" name="ZoneTexte 253"/>
          <p:cNvSpPr txBox="1"/>
          <p:nvPr/>
        </p:nvSpPr>
        <p:spPr>
          <a:xfrm>
            <a:off x="30241081" y="14129385"/>
            <a:ext cx="2819400" cy="707886"/>
          </a:xfrm>
          <a:prstGeom prst="rect">
            <a:avLst/>
          </a:prstGeom>
          <a:noFill/>
        </p:spPr>
        <p:txBody>
          <a:bodyPr wrap="square" rtlCol="0">
            <a:spAutoFit/>
          </a:bodyPr>
          <a:lstStyle/>
          <a:p>
            <a:r>
              <a:rPr lang="en-US" sz="2000" dirty="0" smtClean="0"/>
              <a:t>Deterministic product / mean of the ensembles</a:t>
            </a:r>
            <a:endParaRPr lang="en-US" sz="2000" dirty="0"/>
          </a:p>
        </p:txBody>
      </p:sp>
      <p:sp>
        <p:nvSpPr>
          <p:cNvPr id="255" name="ZoneTexte 254"/>
          <p:cNvSpPr txBox="1"/>
          <p:nvPr/>
        </p:nvSpPr>
        <p:spPr>
          <a:xfrm>
            <a:off x="32908081" y="14151471"/>
            <a:ext cx="2819400" cy="400110"/>
          </a:xfrm>
          <a:prstGeom prst="rect">
            <a:avLst/>
          </a:prstGeom>
          <a:noFill/>
        </p:spPr>
        <p:txBody>
          <a:bodyPr wrap="square" rtlCol="0">
            <a:spAutoFit/>
          </a:bodyPr>
          <a:lstStyle/>
          <a:p>
            <a:r>
              <a:rPr lang="en-US" sz="2000" dirty="0" smtClean="0"/>
              <a:t>Ensemble products</a:t>
            </a:r>
            <a:endParaRPr lang="en-US" sz="2000" dirty="0"/>
          </a:p>
        </p:txBody>
      </p:sp>
      <p:cxnSp>
        <p:nvCxnSpPr>
          <p:cNvPr id="256" name="Connecteur droit 255"/>
          <p:cNvCxnSpPr/>
          <p:nvPr/>
        </p:nvCxnSpPr>
        <p:spPr>
          <a:xfrm rot="16200000" flipH="1">
            <a:off x="32527082" y="14456270"/>
            <a:ext cx="6096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7" name="ZoneTexte 256"/>
          <p:cNvSpPr txBox="1"/>
          <p:nvPr/>
        </p:nvSpPr>
        <p:spPr>
          <a:xfrm>
            <a:off x="31079281" y="8965406"/>
            <a:ext cx="2362200" cy="400110"/>
          </a:xfrm>
          <a:prstGeom prst="rect">
            <a:avLst/>
          </a:prstGeom>
          <a:noFill/>
        </p:spPr>
        <p:txBody>
          <a:bodyPr wrap="square" rtlCol="0">
            <a:spAutoFit/>
          </a:bodyPr>
          <a:lstStyle/>
          <a:p>
            <a:r>
              <a:rPr lang="en-US" sz="2000" dirty="0" smtClean="0"/>
              <a:t>Target Value =0</a:t>
            </a:r>
            <a:endParaRPr lang="en-US" sz="2000" dirty="0"/>
          </a:p>
        </p:txBody>
      </p:sp>
      <p:cxnSp>
        <p:nvCxnSpPr>
          <p:cNvPr id="258" name="Connecteur droit 257"/>
          <p:cNvCxnSpPr/>
          <p:nvPr/>
        </p:nvCxnSpPr>
        <p:spPr>
          <a:xfrm>
            <a:off x="30926881" y="11099006"/>
            <a:ext cx="3962400" cy="0"/>
          </a:xfrm>
          <a:prstGeom prst="line">
            <a:avLst/>
          </a:prstGeom>
          <a:ln w="38100">
            <a:solidFill>
              <a:srgbClr val="006699"/>
            </a:solidFill>
            <a:prstDash val="dash"/>
          </a:ln>
        </p:spPr>
        <p:style>
          <a:lnRef idx="1">
            <a:schemeClr val="accent1"/>
          </a:lnRef>
          <a:fillRef idx="0">
            <a:schemeClr val="accent1"/>
          </a:fillRef>
          <a:effectRef idx="0">
            <a:schemeClr val="accent1"/>
          </a:effectRef>
          <a:fontRef idx="minor">
            <a:schemeClr val="tx1"/>
          </a:fontRef>
        </p:style>
      </p:cxnSp>
      <p:sp>
        <p:nvSpPr>
          <p:cNvPr id="261" name="ZoneTexte 260"/>
          <p:cNvSpPr txBox="1"/>
          <p:nvPr/>
        </p:nvSpPr>
        <p:spPr>
          <a:xfrm>
            <a:off x="30850681" y="11099006"/>
            <a:ext cx="2362200" cy="400110"/>
          </a:xfrm>
          <a:prstGeom prst="rect">
            <a:avLst/>
          </a:prstGeom>
          <a:noFill/>
        </p:spPr>
        <p:txBody>
          <a:bodyPr wrap="square" rtlCol="0">
            <a:spAutoFit/>
          </a:bodyPr>
          <a:lstStyle/>
          <a:p>
            <a:r>
              <a:rPr lang="en-US" sz="2000" dirty="0" smtClean="0"/>
              <a:t>Target Value =1</a:t>
            </a:r>
            <a:endParaRPr lang="en-US" sz="2000" dirty="0"/>
          </a:p>
        </p:txBody>
      </p:sp>
      <p:graphicFrame>
        <p:nvGraphicFramePr>
          <p:cNvPr id="264" name="Graphique 263"/>
          <p:cNvGraphicFramePr/>
          <p:nvPr/>
        </p:nvGraphicFramePr>
        <p:xfrm>
          <a:off x="35422681" y="10946606"/>
          <a:ext cx="6858000" cy="3505200"/>
        </p:xfrm>
        <a:graphic>
          <a:graphicData uri="http://schemas.openxmlformats.org/drawingml/2006/chart">
            <c:chart xmlns:c="http://schemas.openxmlformats.org/drawingml/2006/chart" xmlns:r="http://schemas.openxmlformats.org/officeDocument/2006/relationships" r:id="rId34"/>
          </a:graphicData>
        </a:graphic>
      </p:graphicFrame>
      <p:sp>
        <p:nvSpPr>
          <p:cNvPr id="242" name="ZoneTexte 241"/>
          <p:cNvSpPr txBox="1"/>
          <p:nvPr/>
        </p:nvSpPr>
        <p:spPr>
          <a:xfrm>
            <a:off x="35956081" y="10184606"/>
            <a:ext cx="6324600" cy="838200"/>
          </a:xfrm>
          <a:prstGeom prst="rect">
            <a:avLst/>
          </a:prstGeom>
          <a:noFill/>
        </p:spPr>
        <p:txBody>
          <a:bodyPr wrap="square" rtlCol="0">
            <a:spAutoFit/>
          </a:bodyPr>
          <a:lstStyle/>
          <a:p>
            <a:r>
              <a:rPr lang="en-US" sz="2400" dirty="0" smtClean="0"/>
              <a:t>N. ROC Score for (mean) rainfall threshold value 0.05 mm, as a function of the resolution</a:t>
            </a:r>
            <a:endParaRPr lang="en-US" sz="2400" dirty="0"/>
          </a:p>
        </p:txBody>
      </p:sp>
      <p:sp>
        <p:nvSpPr>
          <p:cNvPr id="259" name="ZoneTexte 258"/>
          <p:cNvSpPr txBox="1"/>
          <p:nvPr/>
        </p:nvSpPr>
        <p:spPr>
          <a:xfrm>
            <a:off x="36260881" y="14451806"/>
            <a:ext cx="4724400" cy="400110"/>
          </a:xfrm>
          <a:prstGeom prst="rect">
            <a:avLst/>
          </a:prstGeom>
          <a:noFill/>
        </p:spPr>
        <p:txBody>
          <a:bodyPr wrap="square" rtlCol="0">
            <a:spAutoFit/>
          </a:bodyPr>
          <a:lstStyle/>
          <a:p>
            <a:r>
              <a:rPr lang="en-US" sz="2000" dirty="0" smtClean="0"/>
              <a:t>ensemble and deterministic products only</a:t>
            </a:r>
            <a:endParaRPr lang="en-US" sz="2000" dirty="0"/>
          </a:p>
        </p:txBody>
      </p:sp>
      <p:sp>
        <p:nvSpPr>
          <p:cNvPr id="260" name="ZoneTexte 259"/>
          <p:cNvSpPr txBox="1"/>
          <p:nvPr/>
        </p:nvSpPr>
        <p:spPr>
          <a:xfrm>
            <a:off x="38165881" y="11099006"/>
            <a:ext cx="2362200" cy="400110"/>
          </a:xfrm>
          <a:prstGeom prst="rect">
            <a:avLst/>
          </a:prstGeom>
          <a:noFill/>
        </p:spPr>
        <p:txBody>
          <a:bodyPr wrap="square" rtlCol="0">
            <a:spAutoFit/>
          </a:bodyPr>
          <a:lstStyle/>
          <a:p>
            <a:r>
              <a:rPr lang="en-US" sz="2000" dirty="0" smtClean="0"/>
              <a:t>Target Value =1</a:t>
            </a:r>
            <a:endParaRPr lang="en-US" sz="2000" dirty="0"/>
          </a:p>
        </p:txBody>
      </p:sp>
      <p:cxnSp>
        <p:nvCxnSpPr>
          <p:cNvPr id="265" name="Connecteur droit 264"/>
          <p:cNvCxnSpPr/>
          <p:nvPr/>
        </p:nvCxnSpPr>
        <p:spPr>
          <a:xfrm>
            <a:off x="35651281" y="11099006"/>
            <a:ext cx="5943600" cy="0"/>
          </a:xfrm>
          <a:prstGeom prst="line">
            <a:avLst/>
          </a:prstGeom>
          <a:ln w="38100">
            <a:solidFill>
              <a:srgbClr val="006699"/>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67" name="Graphique 266"/>
          <p:cNvGraphicFramePr/>
          <p:nvPr/>
        </p:nvGraphicFramePr>
        <p:xfrm>
          <a:off x="35422681" y="5536406"/>
          <a:ext cx="6858000" cy="4071664"/>
        </p:xfrm>
        <a:graphic>
          <a:graphicData uri="http://schemas.openxmlformats.org/drawingml/2006/chart">
            <c:chart xmlns:c="http://schemas.openxmlformats.org/drawingml/2006/chart" xmlns:r="http://schemas.openxmlformats.org/officeDocument/2006/relationships" r:id="rId35"/>
          </a:graphicData>
        </a:graphic>
      </p:graphicFrame>
      <p:sp>
        <p:nvSpPr>
          <p:cNvPr id="266" name="ZoneTexte 265"/>
          <p:cNvSpPr txBox="1"/>
          <p:nvPr/>
        </p:nvSpPr>
        <p:spPr>
          <a:xfrm>
            <a:off x="36337081" y="9651206"/>
            <a:ext cx="4724400" cy="400110"/>
          </a:xfrm>
          <a:prstGeom prst="rect">
            <a:avLst/>
          </a:prstGeom>
          <a:noFill/>
        </p:spPr>
        <p:txBody>
          <a:bodyPr wrap="square" rtlCol="0">
            <a:spAutoFit/>
          </a:bodyPr>
          <a:lstStyle/>
          <a:p>
            <a:r>
              <a:rPr lang="en-US" sz="2000" dirty="0" smtClean="0"/>
              <a:t>ensemble and deterministic products only</a:t>
            </a:r>
            <a:endParaRPr lang="en-US" sz="2000" dirty="0"/>
          </a:p>
        </p:txBody>
      </p:sp>
      <p:sp>
        <p:nvSpPr>
          <p:cNvPr id="268" name="ZoneTexte 267"/>
          <p:cNvSpPr txBox="1"/>
          <p:nvPr/>
        </p:nvSpPr>
        <p:spPr>
          <a:xfrm>
            <a:off x="36337081" y="4922341"/>
            <a:ext cx="4953000" cy="461665"/>
          </a:xfrm>
          <a:prstGeom prst="rect">
            <a:avLst/>
          </a:prstGeom>
          <a:noFill/>
        </p:spPr>
        <p:txBody>
          <a:bodyPr wrap="square" rtlCol="0">
            <a:spAutoFit/>
          </a:bodyPr>
          <a:lstStyle/>
          <a:p>
            <a:r>
              <a:rPr lang="en-US" sz="2400" dirty="0" smtClean="0"/>
              <a:t>L. CRPS as a function of the resolution</a:t>
            </a:r>
            <a:endParaRPr lang="en-US" sz="2400" dirty="0"/>
          </a:p>
        </p:txBody>
      </p:sp>
      <p:cxnSp>
        <p:nvCxnSpPr>
          <p:cNvPr id="269" name="Connecteur droit 268"/>
          <p:cNvCxnSpPr/>
          <p:nvPr/>
        </p:nvCxnSpPr>
        <p:spPr>
          <a:xfrm>
            <a:off x="35575081" y="9117806"/>
            <a:ext cx="6172200" cy="0"/>
          </a:xfrm>
          <a:prstGeom prst="line">
            <a:avLst/>
          </a:prstGeom>
          <a:ln w="38100">
            <a:solidFill>
              <a:srgbClr val="006699"/>
            </a:solidFill>
            <a:prstDash val="dash"/>
          </a:ln>
        </p:spPr>
        <p:style>
          <a:lnRef idx="1">
            <a:schemeClr val="accent1"/>
          </a:lnRef>
          <a:fillRef idx="0">
            <a:schemeClr val="accent1"/>
          </a:fillRef>
          <a:effectRef idx="0">
            <a:schemeClr val="accent1"/>
          </a:effectRef>
          <a:fontRef idx="minor">
            <a:schemeClr val="tx1"/>
          </a:fontRef>
        </p:style>
      </p:cxnSp>
      <p:sp>
        <p:nvSpPr>
          <p:cNvPr id="271" name="ZoneTexte 270"/>
          <p:cNvSpPr txBox="1"/>
          <p:nvPr/>
        </p:nvSpPr>
        <p:spPr>
          <a:xfrm>
            <a:off x="35879881" y="9117806"/>
            <a:ext cx="2362200" cy="400110"/>
          </a:xfrm>
          <a:prstGeom prst="rect">
            <a:avLst/>
          </a:prstGeom>
          <a:noFill/>
        </p:spPr>
        <p:txBody>
          <a:bodyPr wrap="square" rtlCol="0">
            <a:spAutoFit/>
          </a:bodyPr>
          <a:lstStyle/>
          <a:p>
            <a:r>
              <a:rPr lang="en-US" sz="2000" dirty="0" smtClean="0"/>
              <a:t>Target Value =0</a:t>
            </a:r>
            <a:endParaRPr lang="en-US" sz="2000" dirty="0"/>
          </a:p>
        </p:txBody>
      </p:sp>
      <p:pic>
        <p:nvPicPr>
          <p:cNvPr id="1052" name="Picture 28"/>
          <p:cNvPicPr>
            <a:picLocks noChangeAspect="1" noChangeArrowheads="1"/>
          </p:cNvPicPr>
          <p:nvPr/>
        </p:nvPicPr>
        <p:blipFill>
          <a:blip r:embed="rId36" cstate="print"/>
          <a:srcRect/>
          <a:stretch>
            <a:fillRect/>
          </a:stretch>
        </p:blipFill>
        <p:spPr bwMode="auto">
          <a:xfrm>
            <a:off x="34203481" y="5841206"/>
            <a:ext cx="1343025" cy="2762250"/>
          </a:xfrm>
          <a:prstGeom prst="rect">
            <a:avLst/>
          </a:prstGeom>
          <a:noFill/>
          <a:ln w="9525">
            <a:solidFill>
              <a:schemeClr val="tx1"/>
            </a:solidFill>
            <a:miter lim="800000"/>
            <a:headEnd/>
            <a:tailEnd/>
          </a:ln>
        </p:spPr>
      </p:pic>
      <p:pic>
        <p:nvPicPr>
          <p:cNvPr id="272" name="Picture 28"/>
          <p:cNvPicPr>
            <a:picLocks noChangeAspect="1" noChangeArrowheads="1"/>
          </p:cNvPicPr>
          <p:nvPr/>
        </p:nvPicPr>
        <p:blipFill>
          <a:blip r:embed="rId36" cstate="print"/>
          <a:srcRect/>
          <a:stretch>
            <a:fillRect/>
          </a:stretch>
        </p:blipFill>
        <p:spPr bwMode="auto">
          <a:xfrm>
            <a:off x="34203481" y="11251406"/>
            <a:ext cx="1343025" cy="2762250"/>
          </a:xfrm>
          <a:prstGeom prst="rect">
            <a:avLst/>
          </a:prstGeom>
          <a:noFill/>
          <a:ln w="9525">
            <a:solidFill>
              <a:schemeClr val="tx1"/>
            </a:solidFill>
            <a:miter lim="800000"/>
            <a:headEnd/>
            <a:tailEnd/>
          </a:ln>
        </p:spPr>
      </p:pic>
      <p:pic>
        <p:nvPicPr>
          <p:cNvPr id="1026" name="Picture 2" descr="C:\Users\etienne\Doc\fin_eval_meteo\evaluation_CP_exp_5\Tallagrands\tal06ensglb_PetF_2-2-1\tal06_ensglb_PetF_bilin_2-2-1_sseg.jpg"/>
          <p:cNvPicPr>
            <a:picLocks noChangeAspect="1" noChangeArrowheads="1"/>
          </p:cNvPicPr>
          <p:nvPr/>
        </p:nvPicPr>
        <p:blipFill>
          <a:blip r:embed="rId37" cstate="print"/>
          <a:srcRect/>
          <a:stretch>
            <a:fillRect/>
          </a:stretch>
        </p:blipFill>
        <p:spPr bwMode="auto">
          <a:xfrm>
            <a:off x="30088681" y="16890206"/>
            <a:ext cx="2946400" cy="2209800"/>
          </a:xfrm>
          <a:prstGeom prst="rect">
            <a:avLst/>
          </a:prstGeom>
          <a:noFill/>
          <a:ln>
            <a:solidFill>
              <a:schemeClr val="tx1"/>
            </a:solidFill>
          </a:ln>
        </p:spPr>
      </p:pic>
      <p:pic>
        <p:nvPicPr>
          <p:cNvPr id="2" name="Picture 3" descr="C:\Users\etienne\Doc\fin_eval_meteo\evaluation_CP_exp_5\Tallagrands\tal06ensglb_PetF_2-2-1\tal06_ensglb_PetF_Hfixrep1_2-2-1_sseg.jpg"/>
          <p:cNvPicPr>
            <a:picLocks noChangeAspect="1" noChangeArrowheads="1"/>
          </p:cNvPicPr>
          <p:nvPr/>
        </p:nvPicPr>
        <p:blipFill>
          <a:blip r:embed="rId38" cstate="print"/>
          <a:srcRect/>
          <a:stretch>
            <a:fillRect/>
          </a:stretch>
        </p:blipFill>
        <p:spPr bwMode="auto">
          <a:xfrm>
            <a:off x="33060481" y="16890206"/>
            <a:ext cx="2946400" cy="2209800"/>
          </a:xfrm>
          <a:prstGeom prst="rect">
            <a:avLst/>
          </a:prstGeom>
          <a:noFill/>
          <a:ln>
            <a:solidFill>
              <a:schemeClr val="tx1"/>
            </a:solidFill>
          </a:ln>
        </p:spPr>
      </p:pic>
      <p:sp>
        <p:nvSpPr>
          <p:cNvPr id="273" name="ZoneTexte 272"/>
          <p:cNvSpPr txBox="1"/>
          <p:nvPr/>
        </p:nvSpPr>
        <p:spPr>
          <a:xfrm>
            <a:off x="30317281" y="14832806"/>
            <a:ext cx="12486482" cy="1200329"/>
          </a:xfrm>
          <a:prstGeom prst="rect">
            <a:avLst/>
          </a:prstGeom>
          <a:noFill/>
        </p:spPr>
        <p:txBody>
          <a:bodyPr wrap="square" rtlCol="0">
            <a:spAutoFit/>
          </a:bodyPr>
          <a:lstStyle/>
          <a:p>
            <a:pPr>
              <a:buFont typeface="Wingdings" pitchFamily="2" charset="2"/>
              <a:buChar char="q"/>
            </a:pPr>
            <a:r>
              <a:rPr lang="en-US" sz="2400" dirty="0" smtClean="0"/>
              <a:t> </a:t>
            </a:r>
            <a:r>
              <a:rPr lang="en-CA" sz="2400" dirty="0" smtClean="0"/>
              <a:t>Taking the ensemble products leads to better results than taking their deterministic counterparts</a:t>
            </a:r>
          </a:p>
          <a:p>
            <a:pPr>
              <a:buFont typeface="Wingdings" pitchFamily="2" charset="2"/>
              <a:buChar char="q"/>
            </a:pPr>
            <a:r>
              <a:rPr lang="en-CA" sz="2400" dirty="0" smtClean="0"/>
              <a:t> The overall quality of the forecasts is preserved through scales (products E-B, E-0, E-1 and E-2)</a:t>
            </a:r>
          </a:p>
          <a:p>
            <a:pPr>
              <a:buFont typeface="Wingdings" pitchFamily="2" charset="2"/>
              <a:buChar char="q"/>
            </a:pPr>
            <a:r>
              <a:rPr lang="en-CA" sz="2400" dirty="0" smtClean="0"/>
              <a:t> The variance-enhanced products are of similar quality than the bi-</a:t>
            </a:r>
            <a:r>
              <a:rPr lang="en-CA" sz="2400" dirty="0" err="1" smtClean="0"/>
              <a:t>linearily</a:t>
            </a:r>
            <a:r>
              <a:rPr lang="en-CA" sz="2400" dirty="0" smtClean="0"/>
              <a:t> interpolated one</a:t>
            </a:r>
          </a:p>
        </p:txBody>
      </p:sp>
      <p:sp>
        <p:nvSpPr>
          <p:cNvPr id="274" name="ZoneTexte 273"/>
          <p:cNvSpPr txBox="1"/>
          <p:nvPr/>
        </p:nvSpPr>
        <p:spPr>
          <a:xfrm>
            <a:off x="29936281" y="16052006"/>
            <a:ext cx="6858000" cy="830997"/>
          </a:xfrm>
          <a:prstGeom prst="rect">
            <a:avLst/>
          </a:prstGeom>
          <a:noFill/>
        </p:spPr>
        <p:txBody>
          <a:bodyPr wrap="square" rtlCol="0">
            <a:spAutoFit/>
          </a:bodyPr>
          <a:lstStyle/>
          <a:p>
            <a:r>
              <a:rPr lang="en-US" sz="2400" dirty="0" smtClean="0"/>
              <a:t>O. </a:t>
            </a:r>
            <a:r>
              <a:rPr lang="en-US" sz="2400" dirty="0" err="1" smtClean="0"/>
              <a:t>Talagrand</a:t>
            </a:r>
            <a:r>
              <a:rPr lang="en-US" sz="2400" dirty="0" smtClean="0"/>
              <a:t> diagrams at resolution 6km without cases with no rainfall for all the ensemble’s members</a:t>
            </a:r>
            <a:endParaRPr lang="en-US" sz="2400" dirty="0"/>
          </a:p>
        </p:txBody>
      </p:sp>
      <p:sp>
        <p:nvSpPr>
          <p:cNvPr id="275" name="ZoneTexte 274"/>
          <p:cNvSpPr txBox="1"/>
          <p:nvPr/>
        </p:nvSpPr>
        <p:spPr>
          <a:xfrm>
            <a:off x="30774481" y="19023806"/>
            <a:ext cx="1447800" cy="400110"/>
          </a:xfrm>
          <a:prstGeom prst="rect">
            <a:avLst/>
          </a:prstGeom>
          <a:noFill/>
        </p:spPr>
        <p:txBody>
          <a:bodyPr wrap="square" rtlCol="0">
            <a:spAutoFit/>
          </a:bodyPr>
          <a:lstStyle/>
          <a:p>
            <a:r>
              <a:rPr lang="en-US" sz="2000" dirty="0" smtClean="0"/>
              <a:t>Product E-B</a:t>
            </a:r>
            <a:endParaRPr lang="en-US" sz="2000" dirty="0"/>
          </a:p>
        </p:txBody>
      </p:sp>
      <p:sp>
        <p:nvSpPr>
          <p:cNvPr id="276" name="ZoneTexte 275"/>
          <p:cNvSpPr txBox="1"/>
          <p:nvPr/>
        </p:nvSpPr>
        <p:spPr>
          <a:xfrm>
            <a:off x="33212881" y="19023806"/>
            <a:ext cx="2819400" cy="400110"/>
          </a:xfrm>
          <a:prstGeom prst="rect">
            <a:avLst/>
          </a:prstGeom>
          <a:noFill/>
        </p:spPr>
        <p:txBody>
          <a:bodyPr wrap="square" rtlCol="0">
            <a:spAutoFit/>
          </a:bodyPr>
          <a:lstStyle/>
          <a:p>
            <a:r>
              <a:rPr lang="en-US" sz="2000" dirty="0" smtClean="0"/>
              <a:t>Product E-1, repetition 1</a:t>
            </a:r>
            <a:endParaRPr lang="en-US" sz="2000" dirty="0"/>
          </a:p>
        </p:txBody>
      </p:sp>
      <p:sp>
        <p:nvSpPr>
          <p:cNvPr id="280" name="ZoneTexte 279"/>
          <p:cNvSpPr txBox="1"/>
          <p:nvPr/>
        </p:nvSpPr>
        <p:spPr>
          <a:xfrm>
            <a:off x="30774481" y="17195006"/>
            <a:ext cx="1981200" cy="400110"/>
          </a:xfrm>
          <a:prstGeom prst="rect">
            <a:avLst/>
          </a:prstGeom>
          <a:noFill/>
        </p:spPr>
        <p:txBody>
          <a:bodyPr wrap="square" rtlCol="0">
            <a:spAutoFit/>
          </a:bodyPr>
          <a:lstStyle/>
          <a:p>
            <a:r>
              <a:rPr lang="en-US" sz="2000" dirty="0" smtClean="0"/>
              <a:t>Target: flat shape</a:t>
            </a:r>
            <a:endParaRPr lang="en-US" sz="2000" dirty="0"/>
          </a:p>
        </p:txBody>
      </p:sp>
      <p:cxnSp>
        <p:nvCxnSpPr>
          <p:cNvPr id="277" name="Connecteur droit 276"/>
          <p:cNvCxnSpPr/>
          <p:nvPr/>
        </p:nvCxnSpPr>
        <p:spPr>
          <a:xfrm>
            <a:off x="30850681" y="17576006"/>
            <a:ext cx="1905000" cy="0"/>
          </a:xfrm>
          <a:prstGeom prst="line">
            <a:avLst/>
          </a:prstGeom>
          <a:ln w="38100">
            <a:solidFill>
              <a:srgbClr val="006699"/>
            </a:solidFill>
            <a:prstDash val="dash"/>
          </a:ln>
        </p:spPr>
        <p:style>
          <a:lnRef idx="1">
            <a:schemeClr val="accent1"/>
          </a:lnRef>
          <a:fillRef idx="0">
            <a:schemeClr val="accent1"/>
          </a:fillRef>
          <a:effectRef idx="0">
            <a:schemeClr val="accent1"/>
          </a:effectRef>
          <a:fontRef idx="minor">
            <a:schemeClr val="tx1"/>
          </a:fontRef>
        </p:style>
      </p:cxnSp>
      <p:sp>
        <p:nvSpPr>
          <p:cNvPr id="281" name="ZoneTexte 280"/>
          <p:cNvSpPr txBox="1"/>
          <p:nvPr/>
        </p:nvSpPr>
        <p:spPr>
          <a:xfrm>
            <a:off x="37099081" y="16135409"/>
            <a:ext cx="5181600" cy="830997"/>
          </a:xfrm>
          <a:prstGeom prst="rect">
            <a:avLst/>
          </a:prstGeom>
          <a:noFill/>
        </p:spPr>
        <p:txBody>
          <a:bodyPr wrap="square" rtlCol="0">
            <a:spAutoFit/>
          </a:bodyPr>
          <a:lstStyle/>
          <a:p>
            <a:r>
              <a:rPr lang="en-US" sz="2400" dirty="0" smtClean="0"/>
              <a:t>P. Reliability diagrams at resolution 6km, for mean rainfall threshold 1 mm</a:t>
            </a:r>
            <a:endParaRPr lang="en-US" sz="2400" dirty="0"/>
          </a:p>
        </p:txBody>
      </p:sp>
      <p:cxnSp>
        <p:nvCxnSpPr>
          <p:cNvPr id="287" name="Connecteur droit 286"/>
          <p:cNvCxnSpPr/>
          <p:nvPr/>
        </p:nvCxnSpPr>
        <p:spPr>
          <a:xfrm flipV="1">
            <a:off x="36794281" y="17118806"/>
            <a:ext cx="2286000" cy="1752600"/>
          </a:xfrm>
          <a:prstGeom prst="line">
            <a:avLst/>
          </a:prstGeom>
          <a:ln w="38100">
            <a:solidFill>
              <a:srgbClr val="006699"/>
            </a:solidFill>
            <a:prstDash val="dash"/>
          </a:ln>
        </p:spPr>
        <p:style>
          <a:lnRef idx="1">
            <a:schemeClr val="accent1"/>
          </a:lnRef>
          <a:fillRef idx="0">
            <a:schemeClr val="accent1"/>
          </a:fillRef>
          <a:effectRef idx="0">
            <a:schemeClr val="accent1"/>
          </a:effectRef>
          <a:fontRef idx="minor">
            <a:schemeClr val="tx1"/>
          </a:fontRef>
        </p:style>
      </p:cxnSp>
      <p:cxnSp>
        <p:nvCxnSpPr>
          <p:cNvPr id="294" name="Connecteur droit 293"/>
          <p:cNvCxnSpPr/>
          <p:nvPr/>
        </p:nvCxnSpPr>
        <p:spPr>
          <a:xfrm flipV="1">
            <a:off x="39994681" y="17118806"/>
            <a:ext cx="2362200" cy="1752600"/>
          </a:xfrm>
          <a:prstGeom prst="line">
            <a:avLst/>
          </a:prstGeom>
          <a:ln w="38100">
            <a:solidFill>
              <a:srgbClr val="006699"/>
            </a:solidFill>
            <a:prstDash val="dash"/>
          </a:ln>
        </p:spPr>
        <p:style>
          <a:lnRef idx="1">
            <a:schemeClr val="accent1"/>
          </a:lnRef>
          <a:fillRef idx="0">
            <a:schemeClr val="accent1"/>
          </a:fillRef>
          <a:effectRef idx="0">
            <a:schemeClr val="accent1"/>
          </a:effectRef>
          <a:fontRef idx="minor">
            <a:schemeClr val="tx1"/>
          </a:fontRef>
        </p:style>
      </p:cxnSp>
      <p:sp>
        <p:nvSpPr>
          <p:cNvPr id="295" name="ZoneTexte 294"/>
          <p:cNvSpPr txBox="1"/>
          <p:nvPr/>
        </p:nvSpPr>
        <p:spPr>
          <a:xfrm>
            <a:off x="39613681" y="19023806"/>
            <a:ext cx="2819400" cy="400110"/>
          </a:xfrm>
          <a:prstGeom prst="rect">
            <a:avLst/>
          </a:prstGeom>
          <a:noFill/>
        </p:spPr>
        <p:txBody>
          <a:bodyPr wrap="square" rtlCol="0">
            <a:spAutoFit/>
          </a:bodyPr>
          <a:lstStyle/>
          <a:p>
            <a:r>
              <a:rPr lang="en-US" sz="2000" dirty="0" smtClean="0"/>
              <a:t>Product E-1, repetition 1</a:t>
            </a:r>
            <a:endParaRPr lang="en-US" sz="2000" dirty="0"/>
          </a:p>
        </p:txBody>
      </p:sp>
      <p:sp>
        <p:nvSpPr>
          <p:cNvPr id="296" name="ZoneTexte 295"/>
          <p:cNvSpPr txBox="1"/>
          <p:nvPr/>
        </p:nvSpPr>
        <p:spPr>
          <a:xfrm>
            <a:off x="37251481" y="19023806"/>
            <a:ext cx="1447800" cy="400110"/>
          </a:xfrm>
          <a:prstGeom prst="rect">
            <a:avLst/>
          </a:prstGeom>
          <a:noFill/>
        </p:spPr>
        <p:txBody>
          <a:bodyPr wrap="square" rtlCol="0">
            <a:spAutoFit/>
          </a:bodyPr>
          <a:lstStyle/>
          <a:p>
            <a:r>
              <a:rPr lang="en-US" sz="2000" dirty="0" smtClean="0"/>
              <a:t>Product E-B</a:t>
            </a:r>
            <a:endParaRPr lang="en-US" sz="2000" dirty="0"/>
          </a:p>
        </p:txBody>
      </p:sp>
      <p:sp>
        <p:nvSpPr>
          <p:cNvPr id="297" name="ZoneTexte 296"/>
          <p:cNvSpPr txBox="1"/>
          <p:nvPr/>
        </p:nvSpPr>
        <p:spPr>
          <a:xfrm rot="19320000">
            <a:off x="37037020" y="17733941"/>
            <a:ext cx="1295400" cy="400110"/>
          </a:xfrm>
          <a:prstGeom prst="rect">
            <a:avLst/>
          </a:prstGeom>
          <a:noFill/>
        </p:spPr>
        <p:txBody>
          <a:bodyPr wrap="square" rtlCol="0">
            <a:spAutoFit/>
          </a:bodyPr>
          <a:lstStyle/>
          <a:p>
            <a:r>
              <a:rPr lang="en-US" sz="2000" dirty="0" smtClean="0"/>
              <a:t>Target line</a:t>
            </a:r>
            <a:endParaRPr lang="en-US" sz="2000" dirty="0"/>
          </a:p>
        </p:txBody>
      </p:sp>
      <p:sp>
        <p:nvSpPr>
          <p:cNvPr id="298" name="ZoneTexte 297"/>
          <p:cNvSpPr txBox="1"/>
          <p:nvPr/>
        </p:nvSpPr>
        <p:spPr>
          <a:xfrm rot="19320000">
            <a:off x="40237420" y="17810141"/>
            <a:ext cx="1295400" cy="400110"/>
          </a:xfrm>
          <a:prstGeom prst="rect">
            <a:avLst/>
          </a:prstGeom>
          <a:noFill/>
        </p:spPr>
        <p:txBody>
          <a:bodyPr wrap="square" rtlCol="0">
            <a:spAutoFit/>
          </a:bodyPr>
          <a:lstStyle/>
          <a:p>
            <a:r>
              <a:rPr lang="en-US" sz="2000" dirty="0" smtClean="0"/>
              <a:t>Target line</a:t>
            </a:r>
            <a:endParaRPr lang="en-US" sz="2000" dirty="0"/>
          </a:p>
        </p:txBody>
      </p:sp>
      <p:sp>
        <p:nvSpPr>
          <p:cNvPr id="299" name="ZoneTexte 298"/>
          <p:cNvSpPr txBox="1"/>
          <p:nvPr/>
        </p:nvSpPr>
        <p:spPr>
          <a:xfrm>
            <a:off x="30317281" y="19404806"/>
            <a:ext cx="6019800" cy="830997"/>
          </a:xfrm>
          <a:prstGeom prst="rect">
            <a:avLst/>
          </a:prstGeom>
          <a:noFill/>
        </p:spPr>
        <p:txBody>
          <a:bodyPr wrap="square" rtlCol="0">
            <a:spAutoFit/>
          </a:bodyPr>
          <a:lstStyle/>
          <a:p>
            <a:r>
              <a:rPr lang="en-US" sz="2400" dirty="0" smtClean="0"/>
              <a:t>Q. Variance of rainfall amounts over the entire disaggregated grid as a function of scale  </a:t>
            </a:r>
            <a:endParaRPr lang="en-US" sz="2400" dirty="0"/>
          </a:p>
        </p:txBody>
      </p:sp>
      <p:sp>
        <p:nvSpPr>
          <p:cNvPr id="300" name="ZoneTexte 299"/>
          <p:cNvSpPr txBox="1"/>
          <p:nvPr/>
        </p:nvSpPr>
        <p:spPr>
          <a:xfrm>
            <a:off x="36337081" y="19404806"/>
            <a:ext cx="6172200" cy="830997"/>
          </a:xfrm>
          <a:prstGeom prst="rect">
            <a:avLst/>
          </a:prstGeom>
          <a:noFill/>
        </p:spPr>
        <p:txBody>
          <a:bodyPr wrap="square" rtlCol="0">
            <a:spAutoFit/>
          </a:bodyPr>
          <a:lstStyle/>
          <a:p>
            <a:r>
              <a:rPr lang="en-US" sz="2400" dirty="0" smtClean="0"/>
              <a:t>R. Rainfall amounts’ variance box-plot for pixels with observed values at resolution 6km</a:t>
            </a:r>
            <a:endParaRPr lang="en-US" sz="2400" dirty="0"/>
          </a:p>
        </p:txBody>
      </p:sp>
      <p:pic>
        <p:nvPicPr>
          <p:cNvPr id="301" name="Picture 2" descr="C:\Documents and Settings\etgab1.FSG\Bureau\EG_Univ_2\CAPE_experiment3\variance_pluvio_f_scale\variance PR_fscale_PetF_ensglb_reverse.jpg"/>
          <p:cNvPicPr>
            <a:picLocks noChangeAspect="1" noChangeArrowheads="1"/>
          </p:cNvPicPr>
          <p:nvPr/>
        </p:nvPicPr>
        <p:blipFill>
          <a:blip r:embed="rId39" cstate="print"/>
          <a:srcRect/>
          <a:stretch>
            <a:fillRect/>
          </a:stretch>
        </p:blipFill>
        <p:spPr bwMode="auto">
          <a:xfrm>
            <a:off x="30926881" y="20319206"/>
            <a:ext cx="4717317" cy="3505200"/>
          </a:xfrm>
          <a:prstGeom prst="rect">
            <a:avLst/>
          </a:prstGeom>
          <a:noFill/>
          <a:ln>
            <a:solidFill>
              <a:prstClr val="black"/>
            </a:solidFill>
          </a:ln>
        </p:spPr>
      </p:pic>
      <p:sp>
        <p:nvSpPr>
          <p:cNvPr id="302" name="Rectangle 301"/>
          <p:cNvSpPr/>
          <p:nvPr/>
        </p:nvSpPr>
        <p:spPr>
          <a:xfrm>
            <a:off x="31612681" y="20624006"/>
            <a:ext cx="18288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3" name="Picture 28"/>
          <p:cNvPicPr>
            <a:picLocks noChangeAspect="1" noChangeArrowheads="1"/>
          </p:cNvPicPr>
          <p:nvPr/>
        </p:nvPicPr>
        <p:blipFill>
          <a:blip r:embed="rId36" cstate="print"/>
          <a:srcRect/>
          <a:stretch>
            <a:fillRect/>
          </a:stretch>
        </p:blipFill>
        <p:spPr bwMode="auto">
          <a:xfrm>
            <a:off x="31841281" y="20776406"/>
            <a:ext cx="762000" cy="1508329"/>
          </a:xfrm>
          <a:prstGeom prst="rect">
            <a:avLst/>
          </a:prstGeom>
          <a:noFill/>
          <a:ln w="9525">
            <a:solidFill>
              <a:schemeClr val="tx1"/>
            </a:solidFill>
            <a:miter lim="800000"/>
            <a:headEnd/>
            <a:tailEnd/>
          </a:ln>
        </p:spPr>
      </p:pic>
      <p:cxnSp>
        <p:nvCxnSpPr>
          <p:cNvPr id="320" name="Connecteur droit avec flèche 319"/>
          <p:cNvCxnSpPr>
            <a:stCxn id="321" idx="2"/>
          </p:cNvCxnSpPr>
          <p:nvPr/>
        </p:nvCxnSpPr>
        <p:spPr>
          <a:xfrm rot="5400000">
            <a:off x="37657080" y="21456717"/>
            <a:ext cx="1123890" cy="2586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1" name="ZoneTexte 320"/>
          <p:cNvSpPr txBox="1"/>
          <p:nvPr/>
        </p:nvSpPr>
        <p:spPr>
          <a:xfrm>
            <a:off x="37556281" y="20624006"/>
            <a:ext cx="1584176" cy="400110"/>
          </a:xfrm>
          <a:prstGeom prst="rect">
            <a:avLst/>
          </a:prstGeom>
          <a:noFill/>
          <a:ln>
            <a:solidFill>
              <a:schemeClr val="tx1"/>
            </a:solidFill>
          </a:ln>
        </p:spPr>
        <p:txBody>
          <a:bodyPr wrap="square" rtlCol="0">
            <a:spAutoFit/>
          </a:bodyPr>
          <a:lstStyle/>
          <a:p>
            <a:r>
              <a:rPr lang="fr-CA" sz="2000" dirty="0" smtClean="0"/>
              <a:t>Observations</a:t>
            </a:r>
            <a:endParaRPr lang="fr-CA" sz="2000" dirty="0"/>
          </a:p>
        </p:txBody>
      </p:sp>
      <p:cxnSp>
        <p:nvCxnSpPr>
          <p:cNvPr id="322" name="Connecteur droit 321"/>
          <p:cNvCxnSpPr/>
          <p:nvPr/>
        </p:nvCxnSpPr>
        <p:spPr>
          <a:xfrm rot="5400000" flipH="1" flipV="1">
            <a:off x="37585625" y="2310926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Connecteur droit 322"/>
          <p:cNvCxnSpPr/>
          <p:nvPr/>
        </p:nvCxnSpPr>
        <p:spPr>
          <a:xfrm rot="5400000" flipH="1" flipV="1">
            <a:off x="39033425" y="2310926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Connecteur droit 323"/>
          <p:cNvCxnSpPr/>
          <p:nvPr/>
        </p:nvCxnSpPr>
        <p:spPr>
          <a:xfrm rot="5400000" flipH="1" flipV="1">
            <a:off x="40405025" y="2310926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Connecteur droit 324"/>
          <p:cNvCxnSpPr/>
          <p:nvPr/>
        </p:nvCxnSpPr>
        <p:spPr>
          <a:xfrm rot="5400000" flipH="1" flipV="1">
            <a:off x="40938425" y="2310926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Connecteur droit 335"/>
          <p:cNvCxnSpPr/>
          <p:nvPr/>
        </p:nvCxnSpPr>
        <p:spPr>
          <a:xfrm>
            <a:off x="37556281" y="22148006"/>
            <a:ext cx="4495800" cy="0"/>
          </a:xfrm>
          <a:prstGeom prst="line">
            <a:avLst/>
          </a:prstGeom>
          <a:ln w="38100">
            <a:solidFill>
              <a:srgbClr val="006699"/>
            </a:solidFill>
            <a:prstDash val="dash"/>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a:blip r:embed="rId40" cstate="print"/>
          <a:srcRect/>
          <a:stretch>
            <a:fillRect/>
          </a:stretch>
        </p:blipFill>
        <p:spPr bwMode="auto">
          <a:xfrm>
            <a:off x="37099081" y="21386006"/>
            <a:ext cx="314325" cy="1457325"/>
          </a:xfrm>
          <a:prstGeom prst="rect">
            <a:avLst/>
          </a:prstGeom>
          <a:noFill/>
          <a:ln w="9525">
            <a:noFill/>
            <a:miter lim="800000"/>
            <a:headEnd/>
            <a:tailEnd/>
          </a:ln>
        </p:spPr>
      </p:pic>
      <p:sp>
        <p:nvSpPr>
          <p:cNvPr id="342" name="ZoneTexte 341"/>
          <p:cNvSpPr txBox="1"/>
          <p:nvPr/>
        </p:nvSpPr>
        <p:spPr>
          <a:xfrm>
            <a:off x="39613681" y="23547407"/>
            <a:ext cx="685800" cy="276999"/>
          </a:xfrm>
          <a:prstGeom prst="rect">
            <a:avLst/>
          </a:prstGeom>
          <a:solidFill>
            <a:schemeClr val="bg1"/>
          </a:solidFill>
        </p:spPr>
        <p:txBody>
          <a:bodyPr wrap="square" rtlCol="0">
            <a:spAutoFit/>
          </a:bodyPr>
          <a:lstStyle/>
          <a:p>
            <a:r>
              <a:rPr lang="en-US" sz="1200" dirty="0" smtClean="0"/>
              <a:t>Product</a:t>
            </a:r>
            <a:endParaRPr lang="en-US" sz="1200" dirty="0"/>
          </a:p>
        </p:txBody>
      </p:sp>
      <p:sp>
        <p:nvSpPr>
          <p:cNvPr id="347" name="Rectangle 346"/>
          <p:cNvSpPr/>
          <p:nvPr/>
        </p:nvSpPr>
        <p:spPr>
          <a:xfrm>
            <a:off x="40909081" y="20928806"/>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p:cNvPicPr>
            <a:picLocks noChangeAspect="1" noChangeArrowheads="1"/>
          </p:cNvPicPr>
          <p:nvPr/>
        </p:nvPicPr>
        <p:blipFill>
          <a:blip r:embed="rId41" cstate="print"/>
          <a:srcRect/>
          <a:stretch>
            <a:fillRect/>
          </a:stretch>
        </p:blipFill>
        <p:spPr bwMode="auto">
          <a:xfrm flipH="1">
            <a:off x="40075820" y="20716771"/>
            <a:ext cx="223661" cy="1050235"/>
          </a:xfrm>
          <a:prstGeom prst="rect">
            <a:avLst/>
          </a:prstGeom>
          <a:noFill/>
          <a:ln w="9525">
            <a:noFill/>
            <a:miter lim="800000"/>
            <a:headEnd/>
            <a:tailEnd/>
          </a:ln>
        </p:spPr>
      </p:pic>
      <p:sp>
        <p:nvSpPr>
          <p:cNvPr id="363" name="Rectangle 362"/>
          <p:cNvSpPr/>
          <p:nvPr/>
        </p:nvSpPr>
        <p:spPr>
          <a:xfrm>
            <a:off x="39994681" y="20624006"/>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ZoneTexte 366"/>
          <p:cNvSpPr txBox="1"/>
          <p:nvPr/>
        </p:nvSpPr>
        <p:spPr>
          <a:xfrm>
            <a:off x="40223281" y="20624006"/>
            <a:ext cx="1371600" cy="276999"/>
          </a:xfrm>
          <a:prstGeom prst="rect">
            <a:avLst/>
          </a:prstGeom>
          <a:noFill/>
        </p:spPr>
        <p:txBody>
          <a:bodyPr wrap="square" rtlCol="0">
            <a:spAutoFit/>
          </a:bodyPr>
          <a:lstStyle/>
          <a:p>
            <a:r>
              <a:rPr lang="en-US" sz="1200" dirty="0" smtClean="0"/>
              <a:t>95% boundary  </a:t>
            </a:r>
            <a:endParaRPr lang="en-US" sz="1200" dirty="0"/>
          </a:p>
        </p:txBody>
      </p:sp>
      <p:cxnSp>
        <p:nvCxnSpPr>
          <p:cNvPr id="369" name="Connecteur droit 368"/>
          <p:cNvCxnSpPr/>
          <p:nvPr/>
        </p:nvCxnSpPr>
        <p:spPr>
          <a:xfrm>
            <a:off x="40147081" y="21309806"/>
            <a:ext cx="76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71" name="ZoneTexte 370"/>
          <p:cNvSpPr txBox="1"/>
          <p:nvPr/>
        </p:nvSpPr>
        <p:spPr>
          <a:xfrm>
            <a:off x="40223281" y="21005006"/>
            <a:ext cx="1371600" cy="276999"/>
          </a:xfrm>
          <a:prstGeom prst="rect">
            <a:avLst/>
          </a:prstGeom>
          <a:noFill/>
        </p:spPr>
        <p:txBody>
          <a:bodyPr wrap="square" rtlCol="0">
            <a:spAutoFit/>
          </a:bodyPr>
          <a:lstStyle/>
          <a:p>
            <a:r>
              <a:rPr lang="en-US" sz="1200" dirty="0" smtClean="0"/>
              <a:t>75% boundary  </a:t>
            </a:r>
            <a:endParaRPr lang="en-US" sz="1200" dirty="0"/>
          </a:p>
        </p:txBody>
      </p:sp>
      <p:sp>
        <p:nvSpPr>
          <p:cNvPr id="372" name="ZoneTexte 371"/>
          <p:cNvSpPr txBox="1"/>
          <p:nvPr/>
        </p:nvSpPr>
        <p:spPr>
          <a:xfrm>
            <a:off x="40223281" y="21157406"/>
            <a:ext cx="1371600" cy="276999"/>
          </a:xfrm>
          <a:prstGeom prst="rect">
            <a:avLst/>
          </a:prstGeom>
          <a:noFill/>
        </p:spPr>
        <p:txBody>
          <a:bodyPr wrap="square" rtlCol="0">
            <a:spAutoFit/>
          </a:bodyPr>
          <a:lstStyle/>
          <a:p>
            <a:r>
              <a:rPr lang="en-US" sz="1200" dirty="0" smtClean="0"/>
              <a:t>median</a:t>
            </a:r>
            <a:endParaRPr lang="en-US" sz="1200" dirty="0"/>
          </a:p>
        </p:txBody>
      </p:sp>
      <p:sp>
        <p:nvSpPr>
          <p:cNvPr id="373" name="ZoneTexte 372"/>
          <p:cNvSpPr txBox="1"/>
          <p:nvPr/>
        </p:nvSpPr>
        <p:spPr>
          <a:xfrm>
            <a:off x="40223281" y="21309806"/>
            <a:ext cx="1371600" cy="276999"/>
          </a:xfrm>
          <a:prstGeom prst="rect">
            <a:avLst/>
          </a:prstGeom>
          <a:noFill/>
        </p:spPr>
        <p:txBody>
          <a:bodyPr wrap="square" rtlCol="0">
            <a:spAutoFit/>
          </a:bodyPr>
          <a:lstStyle/>
          <a:p>
            <a:r>
              <a:rPr lang="en-US" sz="1200" dirty="0" smtClean="0"/>
              <a:t>25% boundary  </a:t>
            </a:r>
            <a:endParaRPr lang="en-US" sz="1200" dirty="0"/>
          </a:p>
        </p:txBody>
      </p:sp>
      <p:sp>
        <p:nvSpPr>
          <p:cNvPr id="374" name="ZoneTexte 373"/>
          <p:cNvSpPr txBox="1"/>
          <p:nvPr/>
        </p:nvSpPr>
        <p:spPr>
          <a:xfrm>
            <a:off x="40223281" y="21566207"/>
            <a:ext cx="1371600" cy="276999"/>
          </a:xfrm>
          <a:prstGeom prst="rect">
            <a:avLst/>
          </a:prstGeom>
          <a:noFill/>
        </p:spPr>
        <p:txBody>
          <a:bodyPr wrap="square" rtlCol="0">
            <a:spAutoFit/>
          </a:bodyPr>
          <a:lstStyle/>
          <a:p>
            <a:r>
              <a:rPr lang="en-US" sz="1200" dirty="0" smtClean="0"/>
              <a:t>5% boundary  </a:t>
            </a:r>
            <a:endParaRPr lang="en-US" sz="1200" dirty="0"/>
          </a:p>
        </p:txBody>
      </p:sp>
      <p:pic>
        <p:nvPicPr>
          <p:cNvPr id="375" name="Picture 28"/>
          <p:cNvPicPr>
            <a:picLocks noChangeAspect="1" noChangeArrowheads="1"/>
          </p:cNvPicPr>
          <p:nvPr/>
        </p:nvPicPr>
        <p:blipFill>
          <a:blip r:embed="rId36" cstate="print"/>
          <a:srcRect/>
          <a:stretch>
            <a:fillRect/>
          </a:stretch>
        </p:blipFill>
        <p:spPr bwMode="auto">
          <a:xfrm>
            <a:off x="35498881" y="20700206"/>
            <a:ext cx="1343025" cy="2762250"/>
          </a:xfrm>
          <a:prstGeom prst="rect">
            <a:avLst/>
          </a:prstGeom>
          <a:noFill/>
          <a:ln w="9525">
            <a:solidFill>
              <a:schemeClr val="tx1"/>
            </a:solidFill>
            <a:miter lim="800000"/>
            <a:headEnd/>
            <a:tailEnd/>
          </a:ln>
        </p:spPr>
      </p:pic>
      <p:sp>
        <p:nvSpPr>
          <p:cNvPr id="376" name="ZoneTexte 375"/>
          <p:cNvSpPr txBox="1"/>
          <p:nvPr/>
        </p:nvSpPr>
        <p:spPr>
          <a:xfrm>
            <a:off x="30241081" y="16890206"/>
            <a:ext cx="228600" cy="400110"/>
          </a:xfrm>
          <a:prstGeom prst="rect">
            <a:avLst/>
          </a:prstGeom>
          <a:solidFill>
            <a:schemeClr val="bg1"/>
          </a:solidFill>
        </p:spPr>
        <p:txBody>
          <a:bodyPr wrap="square" rtlCol="0">
            <a:spAutoFit/>
          </a:bodyPr>
          <a:lstStyle/>
          <a:p>
            <a:r>
              <a:rPr lang="en-US" sz="2000" dirty="0" smtClean="0"/>
              <a:t>5</a:t>
            </a:r>
            <a:endParaRPr lang="en-US" sz="2000" dirty="0"/>
          </a:p>
        </p:txBody>
      </p:sp>
      <p:sp>
        <p:nvSpPr>
          <p:cNvPr id="378" name="ZoneTexte 377"/>
          <p:cNvSpPr txBox="1"/>
          <p:nvPr/>
        </p:nvSpPr>
        <p:spPr>
          <a:xfrm>
            <a:off x="30545881" y="18868429"/>
            <a:ext cx="2514600" cy="307777"/>
          </a:xfrm>
          <a:prstGeom prst="rect">
            <a:avLst/>
          </a:prstGeom>
          <a:noFill/>
        </p:spPr>
        <p:txBody>
          <a:bodyPr wrap="square" rtlCol="0">
            <a:spAutoFit/>
          </a:bodyPr>
          <a:lstStyle/>
          <a:p>
            <a:r>
              <a:rPr lang="en-US" sz="1400" dirty="0" smtClean="0"/>
              <a:t>Observation’s rank n (n=1:22)</a:t>
            </a:r>
            <a:endParaRPr lang="en-US" sz="1400" dirty="0"/>
          </a:p>
        </p:txBody>
      </p:sp>
      <p:sp>
        <p:nvSpPr>
          <p:cNvPr id="379" name="ZoneTexte 378"/>
          <p:cNvSpPr txBox="1"/>
          <p:nvPr/>
        </p:nvSpPr>
        <p:spPr>
          <a:xfrm>
            <a:off x="33136681" y="17347406"/>
            <a:ext cx="304800" cy="400110"/>
          </a:xfrm>
          <a:prstGeom prst="rect">
            <a:avLst/>
          </a:prstGeom>
          <a:solidFill>
            <a:schemeClr val="bg1"/>
          </a:solidFill>
        </p:spPr>
        <p:txBody>
          <a:bodyPr wrap="square" rtlCol="0">
            <a:spAutoFit/>
          </a:bodyPr>
          <a:lstStyle/>
          <a:p>
            <a:r>
              <a:rPr lang="en-US" sz="2000" dirty="0" smtClean="0"/>
              <a:t>1</a:t>
            </a:r>
            <a:endParaRPr lang="en-US" sz="2000" dirty="0"/>
          </a:p>
        </p:txBody>
      </p:sp>
      <p:sp>
        <p:nvSpPr>
          <p:cNvPr id="380" name="ZoneTexte 379"/>
          <p:cNvSpPr txBox="1"/>
          <p:nvPr/>
        </p:nvSpPr>
        <p:spPr>
          <a:xfrm>
            <a:off x="30774481" y="16814006"/>
            <a:ext cx="4343400" cy="307777"/>
          </a:xfrm>
          <a:prstGeom prst="rect">
            <a:avLst/>
          </a:prstGeom>
          <a:noFill/>
        </p:spPr>
        <p:txBody>
          <a:bodyPr wrap="square" rtlCol="0">
            <a:spAutoFit/>
          </a:bodyPr>
          <a:lstStyle/>
          <a:p>
            <a:r>
              <a:rPr lang="en-US" sz="1400" dirty="0" smtClean="0"/>
              <a:t>Y axis: mean number of cases  with observation in rank n</a:t>
            </a:r>
            <a:endParaRPr lang="en-US" sz="1400" dirty="0"/>
          </a:p>
        </p:txBody>
      </p:sp>
      <p:sp>
        <p:nvSpPr>
          <p:cNvPr id="381" name="ZoneTexte 380"/>
          <p:cNvSpPr txBox="1"/>
          <p:nvPr/>
        </p:nvSpPr>
        <p:spPr>
          <a:xfrm>
            <a:off x="33441481" y="18871406"/>
            <a:ext cx="2667000" cy="307777"/>
          </a:xfrm>
          <a:prstGeom prst="rect">
            <a:avLst/>
          </a:prstGeom>
          <a:noFill/>
        </p:spPr>
        <p:txBody>
          <a:bodyPr wrap="square" rtlCol="0">
            <a:spAutoFit/>
          </a:bodyPr>
          <a:lstStyle/>
          <a:p>
            <a:r>
              <a:rPr lang="en-US" sz="1400" dirty="0" smtClean="0"/>
              <a:t>Observation’s rank n (n=1:22)</a:t>
            </a:r>
            <a:endParaRPr lang="en-US" sz="1400" dirty="0"/>
          </a:p>
        </p:txBody>
      </p:sp>
      <p:sp>
        <p:nvSpPr>
          <p:cNvPr id="382" name="ZoneTexte 381"/>
          <p:cNvSpPr txBox="1"/>
          <p:nvPr/>
        </p:nvSpPr>
        <p:spPr>
          <a:xfrm>
            <a:off x="30469681" y="23976806"/>
            <a:ext cx="11658600" cy="838200"/>
          </a:xfrm>
          <a:prstGeom prst="rect">
            <a:avLst/>
          </a:prstGeom>
          <a:noFill/>
        </p:spPr>
        <p:txBody>
          <a:bodyPr wrap="square" rtlCol="0">
            <a:spAutoFit/>
          </a:bodyPr>
          <a:lstStyle/>
          <a:p>
            <a:pPr>
              <a:buFont typeface="Wingdings" pitchFamily="2" charset="2"/>
              <a:buChar char="q"/>
            </a:pPr>
            <a:r>
              <a:rPr lang="en-US" sz="2400" dirty="0" smtClean="0"/>
              <a:t> Better </a:t>
            </a:r>
            <a:r>
              <a:rPr lang="en-CA" sz="2400" dirty="0" smtClean="0"/>
              <a:t>variance and dispersion for the disaggregated products using the method proposed by P</a:t>
            </a:r>
            <a:r>
              <a:rPr lang="en-US" sz="2400" dirty="0" err="1" smtClean="0"/>
              <a:t>érica</a:t>
            </a:r>
            <a:r>
              <a:rPr lang="en-US" sz="2400" dirty="0" smtClean="0"/>
              <a:t> and </a:t>
            </a:r>
            <a:r>
              <a:rPr lang="en-US" sz="2400" dirty="0" err="1" smtClean="0"/>
              <a:t>Foufoula-Gergiou</a:t>
            </a:r>
            <a:r>
              <a:rPr lang="en-US" sz="2400" dirty="0" smtClean="0"/>
              <a:t> (1996)</a:t>
            </a:r>
            <a:r>
              <a:rPr lang="en-CA" sz="2400" dirty="0" smtClean="0"/>
              <a:t>  than for the one using bilinear interpolation</a:t>
            </a:r>
          </a:p>
        </p:txBody>
      </p:sp>
      <p:sp>
        <p:nvSpPr>
          <p:cNvPr id="383" name="ZoneTexte 382"/>
          <p:cNvSpPr txBox="1"/>
          <p:nvPr/>
        </p:nvSpPr>
        <p:spPr>
          <a:xfrm>
            <a:off x="34889281" y="11327606"/>
            <a:ext cx="762000" cy="338554"/>
          </a:xfrm>
          <a:prstGeom prst="rect">
            <a:avLst/>
          </a:prstGeom>
          <a:noFill/>
        </p:spPr>
        <p:txBody>
          <a:bodyPr wrap="square" rtlCol="0">
            <a:spAutoFit/>
          </a:bodyPr>
          <a:lstStyle/>
          <a:p>
            <a:r>
              <a:rPr lang="en-US" sz="1600" dirty="0" smtClean="0"/>
              <a:t>See J.</a:t>
            </a:r>
          </a:p>
        </p:txBody>
      </p:sp>
      <p:sp>
        <p:nvSpPr>
          <p:cNvPr id="384" name="ZoneTexte 383"/>
          <p:cNvSpPr txBox="1"/>
          <p:nvPr/>
        </p:nvSpPr>
        <p:spPr>
          <a:xfrm>
            <a:off x="36108481" y="20852606"/>
            <a:ext cx="762000" cy="338554"/>
          </a:xfrm>
          <a:prstGeom prst="rect">
            <a:avLst/>
          </a:prstGeom>
          <a:noFill/>
        </p:spPr>
        <p:txBody>
          <a:bodyPr wrap="square" rtlCol="0">
            <a:spAutoFit/>
          </a:bodyPr>
          <a:lstStyle/>
          <a:p>
            <a:r>
              <a:rPr lang="en-US" sz="1600" dirty="0" smtClean="0"/>
              <a:t>See J.</a:t>
            </a:r>
            <a:endParaRPr lang="en-US" sz="1600" dirty="0"/>
          </a:p>
        </p:txBody>
      </p:sp>
      <p:sp>
        <p:nvSpPr>
          <p:cNvPr id="385" name="ZoneTexte 384"/>
          <p:cNvSpPr txBox="1"/>
          <p:nvPr/>
        </p:nvSpPr>
        <p:spPr>
          <a:xfrm>
            <a:off x="34889281" y="5841206"/>
            <a:ext cx="762000" cy="338554"/>
          </a:xfrm>
          <a:prstGeom prst="rect">
            <a:avLst/>
          </a:prstGeom>
          <a:noFill/>
        </p:spPr>
        <p:txBody>
          <a:bodyPr wrap="square" rtlCol="0">
            <a:spAutoFit/>
          </a:bodyPr>
          <a:lstStyle/>
          <a:p>
            <a:r>
              <a:rPr lang="en-US" sz="1600" dirty="0" smtClean="0"/>
              <a:t>See J.</a:t>
            </a:r>
          </a:p>
        </p:txBody>
      </p:sp>
      <p:sp>
        <p:nvSpPr>
          <p:cNvPr id="392" name="ZoneTexte 391"/>
          <p:cNvSpPr txBox="1"/>
          <p:nvPr/>
        </p:nvSpPr>
        <p:spPr>
          <a:xfrm>
            <a:off x="36718081" y="17118806"/>
            <a:ext cx="2209800" cy="523220"/>
          </a:xfrm>
          <a:prstGeom prst="rect">
            <a:avLst/>
          </a:prstGeom>
          <a:noFill/>
        </p:spPr>
        <p:txBody>
          <a:bodyPr wrap="square" rtlCol="0">
            <a:spAutoFit/>
          </a:bodyPr>
          <a:lstStyle/>
          <a:p>
            <a:r>
              <a:rPr lang="en-US" sz="1400" dirty="0" smtClean="0"/>
              <a:t>Y axis: mean effective probability</a:t>
            </a:r>
            <a:endParaRPr lang="en-US" sz="1400" dirty="0"/>
          </a:p>
        </p:txBody>
      </p:sp>
      <p:sp>
        <p:nvSpPr>
          <p:cNvPr id="393" name="ZoneTexte 392"/>
          <p:cNvSpPr txBox="1"/>
          <p:nvPr/>
        </p:nvSpPr>
        <p:spPr>
          <a:xfrm>
            <a:off x="40680481" y="18639829"/>
            <a:ext cx="2209800" cy="307777"/>
          </a:xfrm>
          <a:prstGeom prst="rect">
            <a:avLst/>
          </a:prstGeom>
          <a:noFill/>
        </p:spPr>
        <p:txBody>
          <a:bodyPr wrap="square" rtlCol="0">
            <a:spAutoFit/>
          </a:bodyPr>
          <a:lstStyle/>
          <a:p>
            <a:r>
              <a:rPr lang="en-US" sz="1400" dirty="0" smtClean="0"/>
              <a:t>X axis: nominal probability</a:t>
            </a:r>
            <a:endParaRPr lang="en-US" sz="1400" dirty="0"/>
          </a:p>
        </p:txBody>
      </p:sp>
      <p:sp>
        <p:nvSpPr>
          <p:cNvPr id="394" name="ZoneTexte 393"/>
          <p:cNvSpPr txBox="1"/>
          <p:nvPr/>
        </p:nvSpPr>
        <p:spPr>
          <a:xfrm>
            <a:off x="39994681" y="17118806"/>
            <a:ext cx="1447800" cy="738664"/>
          </a:xfrm>
          <a:prstGeom prst="rect">
            <a:avLst/>
          </a:prstGeom>
          <a:noFill/>
        </p:spPr>
        <p:txBody>
          <a:bodyPr wrap="square" rtlCol="0">
            <a:spAutoFit/>
          </a:bodyPr>
          <a:lstStyle/>
          <a:p>
            <a:r>
              <a:rPr lang="en-US" sz="1400" dirty="0" smtClean="0"/>
              <a:t>Median and 95% confidence interval shown</a:t>
            </a:r>
            <a:endParaRPr lang="en-US" sz="1400" dirty="0"/>
          </a:p>
        </p:txBody>
      </p:sp>
      <p:sp>
        <p:nvSpPr>
          <p:cNvPr id="395" name="ZoneTexte 394"/>
          <p:cNvSpPr txBox="1"/>
          <p:nvPr/>
        </p:nvSpPr>
        <p:spPr>
          <a:xfrm>
            <a:off x="30622081" y="24815006"/>
            <a:ext cx="4038600" cy="923330"/>
          </a:xfrm>
          <a:prstGeom prst="rect">
            <a:avLst/>
          </a:prstGeom>
          <a:noFill/>
        </p:spPr>
        <p:txBody>
          <a:bodyPr wrap="square" rtlCol="0">
            <a:spAutoFit/>
          </a:bodyPr>
          <a:lstStyle/>
          <a:p>
            <a:r>
              <a:rPr lang="en-US" sz="5400" dirty="0" smtClean="0">
                <a:latin typeface="+mj-lt"/>
              </a:rPr>
              <a:t>5. Conclusion</a:t>
            </a:r>
            <a:endParaRPr lang="en-US" sz="5400" dirty="0">
              <a:latin typeface="+mj-lt"/>
            </a:endParaRPr>
          </a:p>
        </p:txBody>
      </p:sp>
      <p:sp>
        <p:nvSpPr>
          <p:cNvPr id="396" name="ZoneTexte 395"/>
          <p:cNvSpPr txBox="1"/>
          <p:nvPr/>
        </p:nvSpPr>
        <p:spPr>
          <a:xfrm>
            <a:off x="30317281" y="25577006"/>
            <a:ext cx="12410282" cy="2677656"/>
          </a:xfrm>
          <a:prstGeom prst="rect">
            <a:avLst/>
          </a:prstGeom>
          <a:solidFill>
            <a:srgbClr val="33CCCC"/>
          </a:solidFill>
        </p:spPr>
        <p:txBody>
          <a:bodyPr wrap="square" rtlCol="0">
            <a:spAutoFit/>
          </a:bodyPr>
          <a:lstStyle/>
          <a:p>
            <a:pPr algn="just"/>
            <a:r>
              <a:rPr lang="en-US" sz="2400" dirty="0" smtClean="0"/>
              <a:t>This work shows that (the simple approach E-1 of) the method proposed by </a:t>
            </a:r>
            <a:r>
              <a:rPr lang="en-US" sz="2400" dirty="0" err="1" smtClean="0"/>
              <a:t>Périca</a:t>
            </a:r>
            <a:r>
              <a:rPr lang="en-US" sz="2400" dirty="0" smtClean="0"/>
              <a:t> and </a:t>
            </a:r>
            <a:r>
              <a:rPr lang="en-US" sz="2400" dirty="0" err="1" smtClean="0"/>
              <a:t>Foufoula</a:t>
            </a:r>
            <a:r>
              <a:rPr lang="en-US" sz="2400" dirty="0" smtClean="0"/>
              <a:t>-Georgiou (1996) represents an advantage over simpler methods to spatially disaggregate Ensemble Forecasts, since it allows increasing (thus improving) the rainfall variability inside an initial EPS member’s pixel while leading to similar performances from other scores’ point of views. However, the method currently lacks a consistent disaggregated rainfall values’ positioning and leads to significant spatial discontinuities between original EPS rainfall field’s pixels. Research is under way to increase this method’s usefulness.</a:t>
            </a:r>
            <a:endParaRPr lang="en-US" sz="2400" dirty="0"/>
          </a:p>
        </p:txBody>
      </p:sp>
      <p:sp>
        <p:nvSpPr>
          <p:cNvPr id="397" name="ZoneTexte 396"/>
          <p:cNvSpPr txBox="1"/>
          <p:nvPr/>
        </p:nvSpPr>
        <p:spPr>
          <a:xfrm>
            <a:off x="30393481" y="28244006"/>
            <a:ext cx="4038600" cy="461665"/>
          </a:xfrm>
          <a:prstGeom prst="rect">
            <a:avLst/>
          </a:prstGeom>
          <a:noFill/>
        </p:spPr>
        <p:txBody>
          <a:bodyPr wrap="square" rtlCol="0">
            <a:spAutoFit/>
          </a:bodyPr>
          <a:lstStyle/>
          <a:p>
            <a:r>
              <a:rPr lang="en-US" sz="2400" dirty="0" smtClean="0">
                <a:latin typeface="+mj-lt"/>
              </a:rPr>
              <a:t>References</a:t>
            </a:r>
            <a:endParaRPr lang="en-US" sz="2400" dirty="0">
              <a:latin typeface="+mj-lt"/>
            </a:endParaRPr>
          </a:p>
        </p:txBody>
      </p:sp>
      <p:sp>
        <p:nvSpPr>
          <p:cNvPr id="398" name="ZoneTexte 397"/>
          <p:cNvSpPr txBox="1"/>
          <p:nvPr/>
        </p:nvSpPr>
        <p:spPr>
          <a:xfrm>
            <a:off x="29783881" y="28579346"/>
            <a:ext cx="13019882" cy="1569660"/>
          </a:xfrm>
          <a:prstGeom prst="rect">
            <a:avLst/>
          </a:prstGeom>
          <a:noFill/>
        </p:spPr>
        <p:txBody>
          <a:bodyPr wrap="square" rtlCol="0">
            <a:spAutoFit/>
          </a:bodyPr>
          <a:lstStyle/>
          <a:p>
            <a:pPr>
              <a:buFont typeface="Wingdings" pitchFamily="2" charset="2"/>
              <a:buChar char="Ø"/>
            </a:pPr>
            <a:r>
              <a:rPr lang="fr-CA" sz="1600" dirty="0" err="1" smtClean="0"/>
              <a:t>Olsson</a:t>
            </a:r>
            <a:r>
              <a:rPr lang="fr-CA" sz="1600" dirty="0" smtClean="0"/>
              <a:t>, J., et </a:t>
            </a:r>
            <a:r>
              <a:rPr lang="fr-CA" sz="1600" dirty="0" err="1" smtClean="0"/>
              <a:t>Lindström</a:t>
            </a:r>
            <a:r>
              <a:rPr lang="fr-CA" sz="1600" dirty="0" smtClean="0"/>
              <a:t>, G. 2008. </a:t>
            </a:r>
            <a:r>
              <a:rPr lang="en-CA" sz="1600" dirty="0" smtClean="0"/>
              <a:t>Evaluation and calibration of operational hydrological ensemble forecasts in Sweden. Journal of Hydrology, </a:t>
            </a:r>
            <a:r>
              <a:rPr lang="en-CA" sz="1600" b="1" dirty="0" smtClean="0"/>
              <a:t>350</a:t>
            </a:r>
            <a:r>
              <a:rPr lang="en-CA" sz="1600" dirty="0" smtClean="0"/>
              <a:t>: 14– 24.</a:t>
            </a:r>
            <a:endParaRPr lang="en-US" sz="1600" dirty="0" smtClean="0"/>
          </a:p>
          <a:p>
            <a:pPr>
              <a:buFont typeface="Wingdings" pitchFamily="2" charset="2"/>
              <a:buChar char="Ø"/>
            </a:pPr>
            <a:r>
              <a:rPr lang="en-US" sz="1600" dirty="0" err="1" smtClean="0"/>
              <a:t>Perica</a:t>
            </a:r>
            <a:r>
              <a:rPr lang="en-US" sz="1600" dirty="0" smtClean="0"/>
              <a:t>, S., and </a:t>
            </a:r>
            <a:r>
              <a:rPr lang="en-US" sz="1600" dirty="0" err="1" smtClean="0"/>
              <a:t>Foufoula</a:t>
            </a:r>
            <a:r>
              <a:rPr lang="en-US" sz="1600" dirty="0" smtClean="0"/>
              <a:t>-Georgiou, E. 1996. Model for </a:t>
            </a:r>
            <a:r>
              <a:rPr lang="en-US" sz="1600" dirty="0" err="1" smtClean="0"/>
              <a:t>multiscale</a:t>
            </a:r>
            <a:r>
              <a:rPr lang="en-US" sz="1600" dirty="0" smtClean="0"/>
              <a:t> disaggregation of spatial rainfall based on coupling meteorological and scaling descriptions. </a:t>
            </a:r>
            <a:r>
              <a:rPr lang="fr-FR" sz="1600" dirty="0" smtClean="0"/>
              <a:t>Journal Of </a:t>
            </a:r>
            <a:r>
              <a:rPr lang="fr-FR" sz="1600" dirty="0" err="1" smtClean="0"/>
              <a:t>Geophysical</a:t>
            </a:r>
            <a:r>
              <a:rPr lang="fr-FR" sz="1600" dirty="0" smtClean="0"/>
              <a:t> </a:t>
            </a:r>
            <a:r>
              <a:rPr lang="fr-FR" sz="1600" dirty="0" err="1" smtClean="0"/>
              <a:t>Research</a:t>
            </a:r>
            <a:r>
              <a:rPr lang="fr-FR" sz="1600" dirty="0" smtClean="0"/>
              <a:t>, </a:t>
            </a:r>
            <a:r>
              <a:rPr lang="fr-FR" sz="1600" b="1" dirty="0" smtClean="0"/>
              <a:t>101</a:t>
            </a:r>
            <a:r>
              <a:rPr lang="fr-FR" sz="1600" dirty="0" smtClean="0"/>
              <a:t>(D21): 26347-26361.</a:t>
            </a:r>
          </a:p>
          <a:p>
            <a:pPr>
              <a:buFont typeface="Wingdings" pitchFamily="2" charset="2"/>
              <a:buChar char="Ø"/>
            </a:pPr>
            <a:r>
              <a:rPr lang="en-US" sz="1600" dirty="0" smtClean="0"/>
              <a:t>Peterson, W.W, </a:t>
            </a:r>
            <a:r>
              <a:rPr lang="en-US" sz="1600" dirty="0" err="1" smtClean="0"/>
              <a:t>Birdsall</a:t>
            </a:r>
            <a:r>
              <a:rPr lang="en-US" sz="1600" dirty="0" smtClean="0"/>
              <a:t>, T.G., and Fox, W.C., 1954. The theory of signal </a:t>
            </a:r>
            <a:r>
              <a:rPr lang="en-US" sz="1600" dirty="0" err="1" smtClean="0"/>
              <a:t>detectability</a:t>
            </a:r>
            <a:r>
              <a:rPr lang="en-US" sz="1600" dirty="0" smtClean="0"/>
              <a:t>. Trans. IRE </a:t>
            </a:r>
            <a:r>
              <a:rPr lang="en-US" sz="1600" dirty="0" err="1" smtClean="0"/>
              <a:t>prof</a:t>
            </a:r>
            <a:r>
              <a:rPr lang="en-US" sz="1600" dirty="0" smtClean="0"/>
              <a:t>. Group. Inf. Theory, PGIT, </a:t>
            </a:r>
            <a:r>
              <a:rPr lang="en-US" sz="1600" b="1" dirty="0" smtClean="0"/>
              <a:t>2-4</a:t>
            </a:r>
            <a:r>
              <a:rPr lang="en-US" sz="1600" dirty="0" smtClean="0"/>
              <a:t>: 171-212.</a:t>
            </a:r>
            <a:endParaRPr lang="fr-FR" sz="1600" dirty="0" smtClean="0"/>
          </a:p>
          <a:p>
            <a:pPr>
              <a:buFont typeface="Wingdings" pitchFamily="2" charset="2"/>
              <a:buChar char="Ø"/>
            </a:pPr>
            <a:r>
              <a:rPr lang="en-US" sz="1600" dirty="0" err="1" smtClean="0"/>
              <a:t>Rezacova</a:t>
            </a:r>
            <a:r>
              <a:rPr lang="en-US" sz="1600" dirty="0" smtClean="0"/>
              <a:t>, D., </a:t>
            </a:r>
            <a:r>
              <a:rPr lang="en-US" sz="1600" dirty="0" err="1" smtClean="0"/>
              <a:t>Sokol</a:t>
            </a:r>
            <a:r>
              <a:rPr lang="en-US" sz="1600" dirty="0" smtClean="0"/>
              <a:t>, Z., </a:t>
            </a:r>
            <a:r>
              <a:rPr lang="en-US" sz="1600" dirty="0" err="1" smtClean="0"/>
              <a:t>Pesice</a:t>
            </a:r>
            <a:r>
              <a:rPr lang="en-US" sz="1600" dirty="0" smtClean="0"/>
              <a:t>, P. 2007. A radar-based verification of precipitation forecast for local convective storms. Atmospheric Research, </a:t>
            </a:r>
            <a:r>
              <a:rPr lang="en-US" sz="1600" b="1" dirty="0" smtClean="0"/>
              <a:t>83</a:t>
            </a:r>
            <a:r>
              <a:rPr lang="en-US" sz="1600" dirty="0" smtClean="0"/>
              <a:t>: 211–224.</a:t>
            </a:r>
          </a:p>
        </p:txBody>
      </p:sp>
      <p:pic>
        <p:nvPicPr>
          <p:cNvPr id="2050" name="Picture 2" descr="http://meetingorganizer.copernicus.org/webfiles/img/CreativeCommons_Attribution_License.png"/>
          <p:cNvPicPr>
            <a:picLocks noChangeAspect="1" noChangeArrowheads="1"/>
          </p:cNvPicPr>
          <p:nvPr/>
        </p:nvPicPr>
        <p:blipFill>
          <a:blip r:embed="rId42" cstate="print"/>
          <a:srcRect/>
          <a:stretch>
            <a:fillRect/>
          </a:stretch>
        </p:blipFill>
        <p:spPr bwMode="auto">
          <a:xfrm>
            <a:off x="446881" y="431006"/>
            <a:ext cx="30480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3338</TotalTime>
  <Words>1811</Words>
  <Application>Microsoft Office PowerPoint</Application>
  <PresentationFormat>Personnalisé</PresentationFormat>
  <Paragraphs>168</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etienne</dc:creator>
  <cp:lastModifiedBy>etienne</cp:lastModifiedBy>
  <cp:revision>798</cp:revision>
  <dcterms:created xsi:type="dcterms:W3CDTF">2011-03-23T16:07:49Z</dcterms:created>
  <dcterms:modified xsi:type="dcterms:W3CDTF">2011-04-29T13:40:02Z</dcterms:modified>
</cp:coreProperties>
</file>