
<file path=[Content_Types].xml><?xml version="1.0" encoding="utf-8"?>
<Types xmlns="http://schemas.openxmlformats.org/package/2006/content-types">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slides/slide2.xml" ContentType="application/vnd.openxmlformats-officedocument.presentationml.slide+xml"/>
  <Override PartName="/ppt/theme/theme1.xml" ContentType="application/vnd.openxmlformats-officedocument.theme+xml"/>
  <Override PartName="/docProps/app.xml" ContentType="application/vnd.openxmlformats-officedocument.extended-properties+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heme/theme3.xml" ContentType="application/vnd.openxmlformats-officedocument.them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docProps/core.xml" ContentType="application/vnd.openxmlformats-package.core-properties+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s/slide15.xml" ContentType="application/vnd.openxmlformats-officedocument.presentationml.slide+xml"/>
  <Override PartName="/ppt/viewProps.xml" ContentType="application/vnd.openxmlformats-officedocument.presentationml.viewProps+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Default Extension="pdf" ContentType="application/pdf"/>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8"/>
  </p:notesMasterIdLst>
  <p:handoutMasterIdLst>
    <p:handoutMasterId r:id="rId19"/>
  </p:handoutMasterIdLst>
  <p:sldIdLst>
    <p:sldId id="257" r:id="rId2"/>
    <p:sldId id="260" r:id="rId3"/>
    <p:sldId id="268" r:id="rId4"/>
    <p:sldId id="261" r:id="rId5"/>
    <p:sldId id="265" r:id="rId6"/>
    <p:sldId id="267" r:id="rId7"/>
    <p:sldId id="273" r:id="rId8"/>
    <p:sldId id="289" r:id="rId9"/>
    <p:sldId id="285" r:id="rId10"/>
    <p:sldId id="262" r:id="rId11"/>
    <p:sldId id="279" r:id="rId12"/>
    <p:sldId id="282" r:id="rId13"/>
    <p:sldId id="286" r:id="rId14"/>
    <p:sldId id="280" r:id="rId15"/>
    <p:sldId id="290" r:id="rId16"/>
    <p:sldId id="29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4037" autoAdjust="0"/>
    <p:restoredTop sz="94695" autoAdjust="0"/>
  </p:normalViewPr>
  <p:slideViewPr>
    <p:cSldViewPr snapToGrid="0" snapToObjects="1">
      <p:cViewPr>
        <p:scale>
          <a:sx n="100" d="100"/>
          <a:sy n="100" d="100"/>
        </p:scale>
        <p:origin x="-1008"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interSettings" Target="printerSettings/printerSettings1.bin"/><Relationship Id="rId4" Type="http://schemas.openxmlformats.org/officeDocument/2006/relationships/slide" Target="slides/slide3.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24"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handoutMaster" Target="handoutMasters/handoutMaster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BF532A-6D15-7E45-BB43-7C6533926A59}" type="datetimeFigureOut">
              <a:rPr lang="en-US" smtClean="0"/>
              <a:t>5/5/11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26786F-2DFC-4C41-B1C2-5240BC8F87E8}"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9DA60F-4432-7641-8497-7A150B7AF51F}" type="datetimeFigureOut">
              <a:rPr lang="en-US" smtClean="0"/>
              <a:pPr/>
              <a:t>5/5/11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207AD8-7A8F-4B48-B639-7F1053B34FC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Among other mechanisms, tropical cirrus are generated at the tops of cumulonimbus clouds. The net effect of tropical cirrus on surface temperatures depends on several factors including cloud height, cloud thickness, and ice crystal sizes. </a:t>
            </a:r>
            <a:endParaRPr lang="en-US" dirty="0"/>
          </a:p>
        </p:txBody>
      </p:sp>
      <p:sp>
        <p:nvSpPr>
          <p:cNvPr id="4" name="Slide Number Placeholder 3"/>
          <p:cNvSpPr>
            <a:spLocks noGrp="1"/>
          </p:cNvSpPr>
          <p:nvPr>
            <p:ph type="sldNum" sz="quarter" idx="10"/>
          </p:nvPr>
        </p:nvSpPr>
        <p:spPr/>
        <p:txBody>
          <a:bodyPr/>
          <a:lstStyle/>
          <a:p>
            <a:fld id="{54207AD8-7A8F-4B48-B639-7F1053B34FCD}"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r>
              <a:rPr lang="en-US" smtClean="0">
                <a:solidFill>
                  <a:srgbClr val="E3DED1"/>
                </a:solidFill>
              </a:rPr>
              <a:t>6/4/11</a:t>
            </a:r>
            <a:endParaRPr lang="en-US">
              <a:solidFill>
                <a:srgbClr val="E3DED1"/>
              </a:solidFill>
            </a:endParaRPr>
          </a:p>
        </p:txBody>
      </p:sp>
      <p:sp>
        <p:nvSpPr>
          <p:cNvPr id="17" name="Footer Placeholder 16"/>
          <p:cNvSpPr>
            <a:spLocks noGrp="1"/>
          </p:cNvSpPr>
          <p:nvPr>
            <p:ph type="ftr" sz="quarter" idx="11"/>
          </p:nvPr>
        </p:nvSpPr>
        <p:spPr/>
        <p:txBody>
          <a:bodyPr/>
          <a:lstStyle/>
          <a:p>
            <a:endParaRPr lang="en-US">
              <a:solidFill>
                <a:srgbClr val="E3DED1"/>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F42FDE4-A7DD-41A7-A0A6-9B649FB43336}"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6/4/11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A76E1-6A39-514E-87F7-ED67073DDA91}"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solidFill>
                  <a:srgbClr val="E3DED1"/>
                </a:solidFill>
              </a:rPr>
              <a:t>6/4/11</a:t>
            </a:r>
            <a:endParaRPr lang="en-US">
              <a:solidFill>
                <a:srgbClr val="E3DED1"/>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E3DED1"/>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7B7136B-53B9-1245-AB77-918D7BC05CCA}" type="slidenum">
              <a:rPr lang="en-US" smtClean="0"/>
              <a:pPr/>
              <a:t>‹#›</a:t>
            </a:fld>
            <a:endParaRPr lang="en-US"/>
          </a:p>
        </p:txBody>
      </p:sp>
      <p:pic>
        <p:nvPicPr>
          <p:cNvPr id="10" name="Picture 9"/>
          <p:cNvPicPr>
            <a:picLocks noChangeAspect="1"/>
          </p:cNvPicPr>
          <p:nvPr userDrawn="1"/>
        </p:nvPicPr>
        <p:blipFill>
          <a:blip r:embed="rId4"/>
          <a:stretch>
            <a:fillRect/>
          </a:stretch>
        </p:blipFill>
        <p:spPr>
          <a:xfrm>
            <a:off x="146304" y="184055"/>
            <a:ext cx="1390396" cy="486639"/>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Lst>
  <p:transition>
    <p:fade/>
  </p:transition>
  <p:hf sldNum="0"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31.pdf"/><Relationship Id="rId1" Type="http://schemas.openxmlformats.org/officeDocument/2006/relationships/slideLayout" Target="../slideLayouts/slideLayout2.xml"/><Relationship Id="rId2" Type="http://schemas.openxmlformats.org/officeDocument/2006/relationships/image" Target="../media/image10.pdf"/><Relationship Id="rId3" Type="http://schemas.openxmlformats.org/officeDocument/2006/relationships/image" Target="../media/image11.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4" Type="http://schemas.openxmlformats.org/officeDocument/2006/relationships/image" Target="../media/image33.pdf"/><Relationship Id="rId1" Type="http://schemas.openxmlformats.org/officeDocument/2006/relationships/slideLayout" Target="../slideLayouts/slideLayout2.xml"/><Relationship Id="rId2" Type="http://schemas.openxmlformats.org/officeDocument/2006/relationships/image" Target="../media/image31.pdf"/><Relationship Id="rId3" Type="http://schemas.openxmlformats.org/officeDocument/2006/relationships/image" Target="../media/image32.png"/><Relationship Id="rId5"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image" Target="../media/image35.pdf"/><Relationship Id="rId5" Type="http://schemas.openxmlformats.org/officeDocument/2006/relationships/image" Target="../media/image36.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pdf"/><Relationship Id="rId3" Type="http://schemas.openxmlformats.org/officeDocument/2006/relationships/image" Target="../media/image34.png"/><Relationship Id="rId6" Type="http://schemas.openxmlformats.org/officeDocument/2006/relationships/image" Target="../media/image37.pdf"/></Relationships>
</file>

<file path=ppt/slides/_rels/slide15.xml.rels><?xml version="1.0" encoding="UTF-8" standalone="yes"?>
<Relationships xmlns="http://schemas.openxmlformats.org/package/2006/relationships"><Relationship Id="rId2" Type="http://schemas.openxmlformats.org/officeDocument/2006/relationships/image" Target="../media/image10.pdf"/><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2.pdf"/><Relationship Id="rId7" Type="http://schemas.openxmlformats.org/officeDocument/2006/relationships/image" Target="../media/image14.pdf"/><Relationship Id="rId1" Type="http://schemas.openxmlformats.org/officeDocument/2006/relationships/slideLayout" Target="../slideLayouts/slideLayout2.xml"/><Relationship Id="rId2" Type="http://schemas.openxmlformats.org/officeDocument/2006/relationships/image" Target="../media/image9.png"/><Relationship Id="rId9" Type="http://schemas.openxmlformats.org/officeDocument/2006/relationships/image" Target="../media/image16.gif"/><Relationship Id="rId3" Type="http://schemas.openxmlformats.org/officeDocument/2006/relationships/image" Target="../media/image10.pdf"/><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4" Type="http://schemas.openxmlformats.org/officeDocument/2006/relationships/image" Target="../media/image22.jpeg"/><Relationship Id="rId10" Type="http://schemas.openxmlformats.org/officeDocument/2006/relationships/image" Target="../media/image28.png"/><Relationship Id="rId5" Type="http://schemas.openxmlformats.org/officeDocument/2006/relationships/image" Target="../media/image23.pdf"/><Relationship Id="rId7" Type="http://schemas.openxmlformats.org/officeDocument/2006/relationships/image" Target="../media/image25.pdf"/><Relationship Id="rId1" Type="http://schemas.openxmlformats.org/officeDocument/2006/relationships/slideLayout" Target="../slideLayouts/slideLayout2.xml"/><Relationship Id="rId2" Type="http://schemas.openxmlformats.org/officeDocument/2006/relationships/image" Target="../media/image10.pdf"/><Relationship Id="rId9" Type="http://schemas.openxmlformats.org/officeDocument/2006/relationships/image" Target="../media/image27.jpeg"/><Relationship Id="rId3" Type="http://schemas.openxmlformats.org/officeDocument/2006/relationships/image" Target="../media/image11.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10.pdf"/><Relationship Id="rId5"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200400"/>
            <a:ext cx="6400800" cy="2209800"/>
          </a:xfrm>
        </p:spPr>
        <p:txBody>
          <a:bodyPr>
            <a:normAutofit/>
          </a:bodyPr>
          <a:lstStyle/>
          <a:p>
            <a:r>
              <a:rPr lang="en-US" dirty="0" smtClean="0"/>
              <a:t>Bastiaan van Diedenhoven </a:t>
            </a:r>
          </a:p>
          <a:p>
            <a:r>
              <a:rPr lang="en-US" dirty="0" smtClean="0"/>
              <a:t>(Columbia University, NASA GISS)</a:t>
            </a:r>
          </a:p>
          <a:p>
            <a:r>
              <a:rPr lang="en-US" dirty="0" smtClean="0"/>
              <a:t>Ann </a:t>
            </a:r>
            <a:r>
              <a:rPr lang="en-US" dirty="0" err="1" smtClean="0"/>
              <a:t>Fridlind</a:t>
            </a:r>
            <a:r>
              <a:rPr lang="en-US" dirty="0" smtClean="0"/>
              <a:t>, Andrew Ackerman &amp; Brian Cairns (NASA GISS)</a:t>
            </a:r>
          </a:p>
          <a:p>
            <a:endParaRPr lang="en-US" dirty="0" smtClean="0"/>
          </a:p>
        </p:txBody>
      </p:sp>
      <p:sp>
        <p:nvSpPr>
          <p:cNvPr id="2" name="Title 1"/>
          <p:cNvSpPr>
            <a:spLocks noGrp="1"/>
          </p:cNvSpPr>
          <p:nvPr>
            <p:ph type="ctrTitle"/>
          </p:nvPr>
        </p:nvSpPr>
        <p:spPr>
          <a:xfrm>
            <a:off x="148448" y="1505930"/>
            <a:ext cx="8766952" cy="1470025"/>
          </a:xfrm>
        </p:spPr>
        <p:txBody>
          <a:bodyPr>
            <a:normAutofit/>
          </a:bodyPr>
          <a:lstStyle/>
          <a:p>
            <a:r>
              <a:rPr lang="en-US" sz="2800" dirty="0" smtClean="0"/>
              <a:t>An investigation of ice crystal sizes and shapes in deep convective clouds using radiance and polarization measurements in conjunction with model simulations</a:t>
            </a:r>
            <a:endParaRPr lang="en-US" sz="2800" dirty="0"/>
          </a:p>
        </p:txBody>
      </p:sp>
      <p:pic>
        <p:nvPicPr>
          <p:cNvPr id="9" name="Picture 8" descr="nasagiss10025_black300.png"/>
          <p:cNvPicPr>
            <a:picLocks noChangeAspect="1"/>
          </p:cNvPicPr>
          <p:nvPr/>
        </p:nvPicPr>
        <p:blipFill>
          <a:blip r:embed="rId2"/>
          <a:stretch>
            <a:fillRect/>
          </a:stretch>
        </p:blipFill>
        <p:spPr>
          <a:xfrm>
            <a:off x="5539834" y="5676170"/>
            <a:ext cx="3276600" cy="813918"/>
          </a:xfrm>
          <a:prstGeom prst="rect">
            <a:avLst/>
          </a:prstGeom>
        </p:spPr>
      </p:pic>
      <p:pic>
        <p:nvPicPr>
          <p:cNvPr id="5" name="Picture 4" descr="cu_logo.gif"/>
          <p:cNvPicPr>
            <a:picLocks noChangeAspect="1"/>
          </p:cNvPicPr>
          <p:nvPr/>
        </p:nvPicPr>
        <p:blipFill>
          <a:blip r:embed="rId3"/>
          <a:stretch>
            <a:fillRect/>
          </a:stretch>
        </p:blipFill>
        <p:spPr>
          <a:xfrm>
            <a:off x="292100" y="5676170"/>
            <a:ext cx="4279900" cy="698500"/>
          </a:xfrm>
          <a:prstGeom prst="rect">
            <a:avLst/>
          </a:prstGeom>
        </p:spPr>
      </p:pic>
      <p:sp>
        <p:nvSpPr>
          <p:cNvPr id="6" name="Date Placeholder 5"/>
          <p:cNvSpPr>
            <a:spLocks noGrp="1"/>
          </p:cNvSpPr>
          <p:nvPr>
            <p:ph type="dt" sz="half" idx="10"/>
          </p:nvPr>
        </p:nvSpPr>
        <p:spPr/>
        <p:txBody>
          <a:bodyPr/>
          <a:lstStyle/>
          <a:p>
            <a:r>
              <a:rPr lang="en-US" smtClean="0">
                <a:solidFill>
                  <a:srgbClr val="E3DED1"/>
                </a:solidFill>
              </a:rPr>
              <a:t>6/4/11</a:t>
            </a:r>
            <a:endParaRPr lang="en-US">
              <a:solidFill>
                <a:srgbClr val="E3DED1"/>
              </a:solidFill>
            </a:endParaRPr>
          </a:p>
        </p:txBody>
      </p:sp>
      <p:pic>
        <p:nvPicPr>
          <p:cNvPr id="7" name="Picture 6"/>
          <p:cNvPicPr>
            <a:picLocks noChangeAspect="1"/>
          </p:cNvPicPr>
          <p:nvPr/>
        </p:nvPicPr>
        <p:blipFill>
          <a:blip r:embed="rId4"/>
          <a:stretch>
            <a:fillRect/>
          </a:stretch>
        </p:blipFill>
        <p:spPr>
          <a:xfrm>
            <a:off x="6278337" y="274638"/>
            <a:ext cx="2408463" cy="84296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DHARMA model simulations</a:t>
            </a:r>
            <a:endParaRPr lang="en-US" dirty="0"/>
          </a:p>
        </p:txBody>
      </p:sp>
      <p:sp>
        <p:nvSpPr>
          <p:cNvPr id="3" name="Content Placeholder 2"/>
          <p:cNvSpPr>
            <a:spLocks noGrp="1"/>
          </p:cNvSpPr>
          <p:nvPr>
            <p:ph idx="1"/>
          </p:nvPr>
        </p:nvSpPr>
        <p:spPr/>
        <p:txBody>
          <a:bodyPr/>
          <a:lstStyle/>
          <a:p>
            <a:endParaRPr lang="en-US"/>
          </a:p>
        </p:txBody>
      </p:sp>
      <p:pic>
        <p:nvPicPr>
          <p:cNvPr id="4" name="Picture 3" descr="movie.gif"/>
          <p:cNvPicPr>
            <a:picLocks noChangeAspect="1"/>
          </p:cNvPicPr>
          <p:nvPr/>
        </p:nvPicPr>
        <p:blipFill>
          <a:blip r:embed="rId2"/>
          <a:stretch>
            <a:fillRect/>
          </a:stretch>
        </p:blipFill>
        <p:spPr>
          <a:xfrm>
            <a:off x="1023997" y="1887016"/>
            <a:ext cx="7613958" cy="3331107"/>
          </a:xfrm>
          <a:prstGeom prst="rect">
            <a:avLst/>
          </a:prstGeom>
        </p:spPr>
      </p:pic>
      <p:sp>
        <p:nvSpPr>
          <p:cNvPr id="5" name="Date Placeholder 4"/>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DHARMA model simulations</a:t>
            </a:r>
            <a:br>
              <a:rPr lang="en-US" dirty="0" smtClean="0"/>
            </a:br>
            <a:r>
              <a:rPr lang="en-US" sz="1333" dirty="0" smtClean="0">
                <a:solidFill>
                  <a:prstClr val="white"/>
                </a:solidFill>
                <a:latin typeface="Perpetua"/>
              </a:rPr>
              <a:t>(Ackerman et al., </a:t>
            </a:r>
            <a:r>
              <a:rPr lang="en-US" sz="1333" i="1" dirty="0" smtClean="0">
                <a:solidFill>
                  <a:prstClr val="white"/>
                </a:solidFill>
                <a:latin typeface="Perpetua"/>
              </a:rPr>
              <a:t>Nature </a:t>
            </a:r>
            <a:r>
              <a:rPr lang="en-US" sz="1333" dirty="0" smtClean="0">
                <a:solidFill>
                  <a:prstClr val="white"/>
                </a:solidFill>
                <a:latin typeface="Perpetua"/>
              </a:rPr>
              <a:t>2004; </a:t>
            </a:r>
            <a:r>
              <a:rPr lang="en-US" sz="1333" dirty="0" err="1" smtClean="0">
                <a:solidFill>
                  <a:prstClr val="white"/>
                </a:solidFill>
                <a:latin typeface="Perpetua"/>
              </a:rPr>
              <a:t>Fridlind</a:t>
            </a:r>
            <a:r>
              <a:rPr lang="en-US" sz="1333" dirty="0" smtClean="0">
                <a:solidFill>
                  <a:prstClr val="white"/>
                </a:solidFill>
                <a:latin typeface="Perpetua"/>
              </a:rPr>
              <a:t> et al, </a:t>
            </a:r>
            <a:r>
              <a:rPr lang="en-US" sz="1333" i="1" dirty="0" smtClean="0">
                <a:solidFill>
                  <a:prstClr val="white"/>
                </a:solidFill>
                <a:latin typeface="Perpetua"/>
              </a:rPr>
              <a:t>science </a:t>
            </a:r>
            <a:r>
              <a:rPr lang="en-US" sz="1333" dirty="0" smtClean="0">
                <a:solidFill>
                  <a:prstClr val="white"/>
                </a:solidFill>
                <a:latin typeface="Perpetua"/>
              </a:rPr>
              <a:t>2004; </a:t>
            </a:r>
            <a:r>
              <a:rPr lang="en-US" sz="1333" i="1" dirty="0" smtClean="0">
                <a:solidFill>
                  <a:prstClr val="white"/>
                </a:solidFill>
                <a:latin typeface="Perpetua"/>
              </a:rPr>
              <a:t>JGR </a:t>
            </a:r>
            <a:r>
              <a:rPr lang="en-US" sz="1333" dirty="0" smtClean="0">
                <a:solidFill>
                  <a:prstClr val="white"/>
                </a:solidFill>
                <a:latin typeface="Perpetua"/>
              </a:rPr>
              <a:t>2007) </a:t>
            </a:r>
            <a:endParaRPr lang="en-US" dirty="0"/>
          </a:p>
        </p:txBody>
      </p:sp>
      <p:sp>
        <p:nvSpPr>
          <p:cNvPr id="3" name="Content Placeholder 2"/>
          <p:cNvSpPr>
            <a:spLocks noGrp="1"/>
          </p:cNvSpPr>
          <p:nvPr>
            <p:ph idx="1"/>
          </p:nvPr>
        </p:nvSpPr>
        <p:spPr>
          <a:xfrm>
            <a:off x="647700" y="1544638"/>
            <a:ext cx="5372100" cy="4729162"/>
          </a:xfrm>
        </p:spPr>
        <p:txBody>
          <a:bodyPr>
            <a:normAutofit lnSpcReduction="10000"/>
          </a:bodyPr>
          <a:lstStyle/>
          <a:p>
            <a:r>
              <a:rPr lang="en-US" dirty="0" smtClean="0"/>
              <a:t>192 </a:t>
            </a:r>
            <a:r>
              <a:rPr lang="en-US" dirty="0" err="1" smtClean="0"/>
              <a:t>x</a:t>
            </a:r>
            <a:r>
              <a:rPr lang="en-US" dirty="0" smtClean="0"/>
              <a:t> 192 grid points, ~1km</a:t>
            </a:r>
            <a:r>
              <a:rPr lang="en-US" baseline="30000" dirty="0" smtClean="0"/>
              <a:t>2</a:t>
            </a:r>
            <a:r>
              <a:rPr lang="en-US" dirty="0" smtClean="0"/>
              <a:t> resolution, 50-250 </a:t>
            </a:r>
            <a:r>
              <a:rPr lang="en-US" dirty="0" err="1" smtClean="0"/>
              <a:t>m</a:t>
            </a:r>
            <a:r>
              <a:rPr lang="en-US" dirty="0" smtClean="0"/>
              <a:t> vertical </a:t>
            </a:r>
          </a:p>
          <a:p>
            <a:r>
              <a:rPr lang="en-US" dirty="0" smtClean="0"/>
              <a:t>Liquid, cloud ice and </a:t>
            </a:r>
            <a:r>
              <a:rPr lang="en-US" dirty="0" err="1" smtClean="0"/>
              <a:t>graupel</a:t>
            </a:r>
            <a:r>
              <a:rPr lang="en-US" dirty="0" smtClean="0"/>
              <a:t>  hydrometeor classes</a:t>
            </a:r>
          </a:p>
          <a:p>
            <a:r>
              <a:rPr lang="en-US" dirty="0" smtClean="0"/>
              <a:t>36 mass-doubling size bins per class</a:t>
            </a:r>
          </a:p>
          <a:p>
            <a:r>
              <a:rPr lang="en-US" dirty="0" smtClean="0"/>
              <a:t>Ice fall speeds modeled assuming mass, area and aspect ratio relationships </a:t>
            </a:r>
            <a:r>
              <a:rPr lang="en-US" sz="2000" dirty="0" smtClean="0"/>
              <a:t>(</a:t>
            </a:r>
            <a:r>
              <a:rPr lang="en-US" sz="2000" dirty="0" err="1" smtClean="0"/>
              <a:t>Böhm</a:t>
            </a:r>
            <a:r>
              <a:rPr lang="en-US" sz="2000" dirty="0" smtClean="0"/>
              <a:t> 1989)</a:t>
            </a:r>
          </a:p>
          <a:p>
            <a:r>
              <a:rPr lang="en-US" dirty="0" smtClean="0"/>
              <a:t>Measured ice nuclei (IN) profiles</a:t>
            </a:r>
          </a:p>
          <a:p>
            <a:r>
              <a:rPr lang="en-US" dirty="0" smtClean="0"/>
              <a:t>29 July: very high IN from African dust, 3 cm</a:t>
            </a:r>
            <a:r>
              <a:rPr lang="en-US" baseline="30000" dirty="0" smtClean="0"/>
              <a:t>-3</a:t>
            </a:r>
            <a:r>
              <a:rPr lang="en-US" dirty="0" smtClean="0"/>
              <a:t> (</a:t>
            </a:r>
            <a:r>
              <a:rPr lang="en-US" sz="1800" dirty="0" err="1" smtClean="0"/>
              <a:t>deMott</a:t>
            </a:r>
            <a:r>
              <a:rPr lang="en-US" sz="1800" dirty="0" smtClean="0"/>
              <a:t> et al., </a:t>
            </a:r>
            <a:r>
              <a:rPr lang="en-US" sz="1800" i="1" dirty="0" smtClean="0"/>
              <a:t>GRL</a:t>
            </a:r>
            <a:r>
              <a:rPr lang="en-US" sz="1800" dirty="0" smtClean="0"/>
              <a:t>, 2003</a:t>
            </a:r>
            <a:r>
              <a:rPr lang="en-US" dirty="0" smtClean="0"/>
              <a:t>)</a:t>
            </a:r>
          </a:p>
          <a:p>
            <a:endParaRPr lang="en-US" dirty="0" smtClean="0"/>
          </a:p>
          <a:p>
            <a:endParaRPr lang="en-US" dirty="0"/>
          </a:p>
        </p:txBody>
      </p:sp>
      <p:pic>
        <p:nvPicPr>
          <p:cNvPr id="5" name="Picture 4" descr="movie.gif"/>
          <p:cNvPicPr>
            <a:picLocks noChangeAspect="1"/>
          </p:cNvPicPr>
          <p:nvPr/>
        </p:nvPicPr>
        <p:blipFill>
          <a:blip r:embed="rId2"/>
          <a:stretch>
            <a:fillRect/>
          </a:stretch>
        </p:blipFill>
        <p:spPr>
          <a:xfrm>
            <a:off x="4965700" y="1455738"/>
            <a:ext cx="3898900" cy="1754157"/>
          </a:xfrm>
          <a:prstGeom prst="rect">
            <a:avLst/>
          </a:prstGeom>
        </p:spPr>
      </p:pic>
      <p:sp>
        <p:nvSpPr>
          <p:cNvPr id="6" name="Date Placeholder 5"/>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DHARMA model results</a:t>
            </a:r>
            <a:endParaRPr lang="en-US" dirty="0"/>
          </a:p>
        </p:txBody>
      </p:sp>
      <p:pic>
        <p:nvPicPr>
          <p:cNvPr id="5" name="Picture 4" descr="plot_radar_MAS02956_f15.OD.hdf_talk.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993231" y="1908380"/>
            <a:ext cx="3684943" cy="3684943"/>
          </a:xfrm>
          <a:prstGeom prst="rect">
            <a:avLst/>
          </a:prstGeom>
          <a:solidFill>
            <a:schemeClr val="tx1"/>
          </a:solidFill>
        </p:spPr>
      </p:pic>
      <p:pic>
        <p:nvPicPr>
          <p:cNvPr id="6" name="Picture 5" descr="plot_radar_MAS_0729_bin_diag003034.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897116" y="1908380"/>
            <a:ext cx="3684942" cy="3684943"/>
          </a:xfrm>
          <a:prstGeom prst="rect">
            <a:avLst/>
          </a:prstGeom>
          <a:solidFill>
            <a:schemeClr val="tx1"/>
          </a:solidFill>
        </p:spPr>
      </p:pic>
      <p:sp>
        <p:nvSpPr>
          <p:cNvPr id="7" name="Rectangle 6"/>
          <p:cNvSpPr/>
          <p:nvPr/>
        </p:nvSpPr>
        <p:spPr>
          <a:xfrm>
            <a:off x="1744867" y="2129247"/>
            <a:ext cx="1266679" cy="3061185"/>
          </a:xfrm>
          <a:prstGeom prst="rect">
            <a:avLst/>
          </a:prstGeom>
          <a:solidFill>
            <a:schemeClr val="tx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DHARMA model results</a:t>
            </a:r>
            <a:endParaRPr lang="en-US" dirty="0"/>
          </a:p>
        </p:txBody>
      </p:sp>
      <p:pic>
        <p:nvPicPr>
          <p:cNvPr id="6" name="Picture 5" descr="plot_radar_MAS_0729_bin_diag003034.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897116" y="1908380"/>
            <a:ext cx="3684942" cy="3684943"/>
          </a:xfrm>
          <a:prstGeom prst="rect">
            <a:avLst/>
          </a:prstGeom>
          <a:solidFill>
            <a:schemeClr val="tx1"/>
          </a:solidFill>
        </p:spPr>
      </p:pic>
      <p:pic>
        <p:nvPicPr>
          <p:cNvPr id="8" name="Picture 7" descr="stats_MAS_model_Reff_diag003754.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14400" y="2252940"/>
            <a:ext cx="3585197" cy="3036873"/>
          </a:xfrm>
          <a:prstGeom prst="rect">
            <a:avLst/>
          </a:prstGeom>
          <a:solidFill>
            <a:schemeClr val="tx1"/>
          </a:solidFill>
        </p:spPr>
      </p:pic>
      <p:sp>
        <p:nvSpPr>
          <p:cNvPr id="5" name="Date Placeholder 4"/>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IN availability </a:t>
            </a:r>
            <a:endParaRPr lang="en-US" dirty="0"/>
          </a:p>
        </p:txBody>
      </p:sp>
      <p:pic>
        <p:nvPicPr>
          <p:cNvPr id="6" name="Picture 5" descr="stats_MAS_model_Reff_diag003754.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994727" y="2098332"/>
            <a:ext cx="2802992" cy="2374299"/>
          </a:xfrm>
          <a:prstGeom prst="rect">
            <a:avLst/>
          </a:prstGeom>
          <a:solidFill>
            <a:schemeClr val="tx1"/>
          </a:solidFill>
        </p:spPr>
      </p:pic>
      <p:pic>
        <p:nvPicPr>
          <p:cNvPr id="7" name="Picture 6" descr="stats_MAS_model_Reff_noin003749.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45306" y="2098331"/>
            <a:ext cx="2802993" cy="2374300"/>
          </a:xfrm>
          <a:prstGeom prst="rect">
            <a:avLst/>
          </a:prstGeom>
          <a:solidFill>
            <a:schemeClr val="tx1"/>
          </a:solidFill>
        </p:spPr>
      </p:pic>
      <p:pic>
        <p:nvPicPr>
          <p:cNvPr id="8" name="Picture 7" descr="stats_MAS_model_Reff_prog003762.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252621" y="2098332"/>
            <a:ext cx="2802992" cy="2374298"/>
          </a:xfrm>
          <a:prstGeom prst="rect">
            <a:avLst/>
          </a:prstGeom>
          <a:solidFill>
            <a:schemeClr val="tx1"/>
          </a:solidFill>
        </p:spPr>
      </p:pic>
      <p:cxnSp>
        <p:nvCxnSpPr>
          <p:cNvPr id="10" name="Straight Arrow Connector 9"/>
          <p:cNvCxnSpPr/>
          <p:nvPr/>
        </p:nvCxnSpPr>
        <p:spPr>
          <a:xfrm>
            <a:off x="2557276" y="4766998"/>
            <a:ext cx="4731829" cy="1588"/>
          </a:xfrm>
          <a:prstGeom prst="straightConnector1">
            <a:avLst/>
          </a:prstGeom>
          <a:ln w="1016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79463" y="4745624"/>
            <a:ext cx="1915264" cy="430887"/>
          </a:xfrm>
          <a:prstGeom prst="rect">
            <a:avLst/>
          </a:prstGeom>
          <a:noFill/>
        </p:spPr>
        <p:txBody>
          <a:bodyPr wrap="square" rtlCol="0">
            <a:spAutoFit/>
          </a:bodyPr>
          <a:lstStyle/>
          <a:p>
            <a:r>
              <a:rPr lang="en-US" sz="2200" b="1" dirty="0" smtClean="0"/>
              <a:t>IN availability</a:t>
            </a:r>
            <a:endParaRPr lang="en-US" sz="2200" b="1" dirty="0"/>
          </a:p>
        </p:txBody>
      </p:sp>
      <p:grpSp>
        <p:nvGrpSpPr>
          <p:cNvPr id="14" name="Group 13"/>
          <p:cNvGrpSpPr/>
          <p:nvPr/>
        </p:nvGrpSpPr>
        <p:grpSpPr>
          <a:xfrm>
            <a:off x="1139467" y="2887414"/>
            <a:ext cx="7503843" cy="924918"/>
            <a:chOff x="1139467" y="2887414"/>
            <a:chExt cx="7503843" cy="924918"/>
          </a:xfrm>
        </p:grpSpPr>
        <p:cxnSp>
          <p:nvCxnSpPr>
            <p:cNvPr id="17" name="Straight Connector 16"/>
            <p:cNvCxnSpPr/>
            <p:nvPr/>
          </p:nvCxnSpPr>
          <p:spPr>
            <a:xfrm>
              <a:off x="1139467" y="3349079"/>
              <a:ext cx="7503843" cy="1588"/>
            </a:xfrm>
            <a:prstGeom prst="line">
              <a:avLst/>
            </a:prstGeom>
            <a:ln>
              <a:solidFill>
                <a:schemeClr val="bg2">
                  <a:alpha val="29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23033" y="3350667"/>
              <a:ext cx="1027745" cy="461665"/>
            </a:xfrm>
            <a:prstGeom prst="rect">
              <a:avLst/>
            </a:prstGeom>
            <a:noFill/>
          </p:spPr>
          <p:txBody>
            <a:bodyPr wrap="none" rtlCol="0">
              <a:spAutoFit/>
            </a:bodyPr>
            <a:lstStyle/>
            <a:p>
              <a:r>
                <a:rPr lang="en-US" sz="1200" dirty="0" smtClean="0">
                  <a:solidFill>
                    <a:schemeClr val="bg2">
                      <a:lumMod val="75000"/>
                      <a:lumOff val="25000"/>
                    </a:schemeClr>
                  </a:solidFill>
                </a:rPr>
                <a:t>Heterogeneous</a:t>
              </a:r>
            </a:p>
            <a:p>
              <a:r>
                <a:rPr lang="en-US" sz="1200" dirty="0" smtClean="0">
                  <a:solidFill>
                    <a:schemeClr val="bg2">
                      <a:lumMod val="75000"/>
                      <a:lumOff val="25000"/>
                    </a:schemeClr>
                  </a:solidFill>
                </a:rPr>
                <a:t>freezing</a:t>
              </a:r>
              <a:endParaRPr lang="en-US" sz="1200" dirty="0">
                <a:solidFill>
                  <a:schemeClr val="bg2">
                    <a:lumMod val="75000"/>
                    <a:lumOff val="25000"/>
                  </a:schemeClr>
                </a:solidFill>
              </a:endParaRPr>
            </a:p>
          </p:txBody>
        </p:sp>
        <p:sp>
          <p:nvSpPr>
            <p:cNvPr id="13" name="TextBox 12"/>
            <p:cNvSpPr txBox="1"/>
            <p:nvPr/>
          </p:nvSpPr>
          <p:spPr>
            <a:xfrm>
              <a:off x="3830029" y="2887414"/>
              <a:ext cx="987620" cy="461665"/>
            </a:xfrm>
            <a:prstGeom prst="rect">
              <a:avLst/>
            </a:prstGeom>
            <a:noFill/>
          </p:spPr>
          <p:txBody>
            <a:bodyPr wrap="none" rtlCol="0">
              <a:spAutoFit/>
            </a:bodyPr>
            <a:lstStyle/>
            <a:p>
              <a:r>
                <a:rPr lang="en-US" sz="1200" dirty="0" smtClean="0">
                  <a:solidFill>
                    <a:schemeClr val="bg2">
                      <a:lumMod val="75000"/>
                      <a:lumOff val="25000"/>
                    </a:schemeClr>
                  </a:solidFill>
                </a:rPr>
                <a:t>Homogeneous</a:t>
              </a:r>
            </a:p>
            <a:p>
              <a:r>
                <a:rPr lang="en-US" sz="1200" dirty="0" smtClean="0">
                  <a:solidFill>
                    <a:schemeClr val="bg2">
                      <a:lumMod val="75000"/>
                      <a:lumOff val="25000"/>
                    </a:schemeClr>
                  </a:solidFill>
                </a:rPr>
                <a:t>freezing</a:t>
              </a:r>
              <a:endParaRPr lang="en-US" sz="1200" dirty="0">
                <a:solidFill>
                  <a:schemeClr val="bg2">
                    <a:lumMod val="75000"/>
                    <a:lumOff val="25000"/>
                  </a:schemeClr>
                </a:solidFill>
              </a:endParaRPr>
            </a:p>
          </p:txBody>
        </p:sp>
      </p:grpSp>
      <p:sp>
        <p:nvSpPr>
          <p:cNvPr id="16" name="Date Placeholder 15"/>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1</a:t>
            </a:r>
            <a:endParaRPr lang="en-US" dirty="0"/>
          </a:p>
        </p:txBody>
      </p:sp>
      <p:pic>
        <p:nvPicPr>
          <p:cNvPr id="4" name="Picture 3" descr="plot_radar_MAS02956_f15.OD.hdf_talk.eps"/>
          <p:cNvPicPr>
            <a:picLocks noChangeAspect="1"/>
          </p:cNvPicPr>
          <p:nvPr/>
        </p:nvPicPr>
        <mc:AlternateContent>
          <mc:Choice xmlns:ma="http://schemas.microsoft.com/office/mac/drawingml/2008/main" Requires="ma">
            <p:blipFill>
              <a:blip r:embed="rId2"/>
              <a:srcRect l="16941" t="13553" r="3388" b="52179"/>
              <a:stretch>
                <a:fillRect/>
              </a:stretch>
            </p:blipFill>
          </mc:Choice>
          <mc:Fallback>
            <p:blipFill>
              <a:blip r:embed="rId3"/>
              <a:srcRect l="16941" t="13553" r="3388" b="52179"/>
              <a:stretch>
                <a:fillRect/>
              </a:stretch>
            </p:blipFill>
          </mc:Fallback>
        </mc:AlternateContent>
        <p:spPr>
          <a:xfrm>
            <a:off x="1447801" y="3488759"/>
            <a:ext cx="6095999" cy="2843177"/>
          </a:xfrm>
          <a:prstGeom prst="rect">
            <a:avLst/>
          </a:prstGeom>
          <a:solidFill>
            <a:schemeClr val="tx1"/>
          </a:solidFill>
        </p:spPr>
      </p:pic>
      <p:sp>
        <p:nvSpPr>
          <p:cNvPr id="6" name="TextBox 5"/>
          <p:cNvSpPr txBox="1"/>
          <p:nvPr/>
        </p:nvSpPr>
        <p:spPr>
          <a:xfrm>
            <a:off x="723900" y="1658579"/>
            <a:ext cx="2667000" cy="1579920"/>
          </a:xfrm>
          <a:prstGeom prst="rect">
            <a:avLst/>
          </a:prstGeom>
          <a:noFill/>
          <a:ln>
            <a:solidFill>
              <a:schemeClr val="tx1">
                <a:lumMod val="85000"/>
              </a:schemeClr>
            </a:solidFill>
          </a:ln>
        </p:spPr>
        <p:txBody>
          <a:bodyPr wrap="square" rtlCol="0">
            <a:spAutoFit/>
          </a:bodyPr>
          <a:lstStyle/>
          <a:p>
            <a:pPr marL="548640" lvl="1" indent="-228600" defTabSz="914400">
              <a:spcBef>
                <a:spcPts val="370"/>
              </a:spcBef>
              <a:buClr>
                <a:srgbClr val="9F2936"/>
              </a:buClr>
              <a:buSzPct val="85000"/>
              <a:buFont typeface="Wingdings 2"/>
              <a:buChar char=""/>
            </a:pPr>
            <a:r>
              <a:rPr lang="en-US" sz="2400" dirty="0" err="1" smtClean="0">
                <a:solidFill>
                  <a:prstClr val="white"/>
                </a:solidFill>
              </a:rPr>
              <a:t>R</a:t>
            </a:r>
            <a:r>
              <a:rPr lang="en-US" sz="2400" baseline="-25000" dirty="0" err="1" smtClean="0">
                <a:solidFill>
                  <a:prstClr val="white"/>
                </a:solidFill>
              </a:rPr>
              <a:t>eff</a:t>
            </a:r>
            <a:r>
              <a:rPr lang="en-US" sz="2400" dirty="0" smtClean="0">
                <a:solidFill>
                  <a:prstClr val="white"/>
                </a:solidFill>
              </a:rPr>
              <a:t> ~18 </a:t>
            </a:r>
            <a:r>
              <a:rPr lang="en-US" sz="2400" dirty="0" err="1" smtClean="0">
                <a:latin typeface="Franklin Gothic Book"/>
                <a:cs typeface="Courier"/>
              </a:rPr>
              <a:t>μ</a:t>
            </a:r>
            <a:r>
              <a:rPr lang="en-US" sz="2400" dirty="0" err="1" smtClean="0"/>
              <a:t>m</a:t>
            </a:r>
            <a:endParaRPr lang="en-US" sz="2400" dirty="0" smtClean="0"/>
          </a:p>
          <a:p>
            <a:pPr marL="548640" lvl="1" indent="-228600" defTabSz="914400">
              <a:spcBef>
                <a:spcPts val="370"/>
              </a:spcBef>
              <a:buClr>
                <a:srgbClr val="9F2936"/>
              </a:buClr>
              <a:buSzPct val="85000"/>
              <a:buFont typeface="Wingdings 2"/>
              <a:buChar char=""/>
            </a:pPr>
            <a:r>
              <a:rPr lang="en-US" sz="2400" dirty="0" smtClean="0">
                <a:solidFill>
                  <a:prstClr val="white"/>
                </a:solidFill>
              </a:rPr>
              <a:t>Rough particles</a:t>
            </a:r>
          </a:p>
          <a:p>
            <a:pPr marL="548640" lvl="1" indent="-228600" defTabSz="914400">
              <a:spcBef>
                <a:spcPts val="370"/>
              </a:spcBef>
              <a:buClr>
                <a:srgbClr val="9F2936"/>
              </a:buClr>
              <a:buSzPct val="85000"/>
              <a:buFont typeface="Wingdings 2"/>
              <a:buChar char=""/>
            </a:pPr>
            <a:r>
              <a:rPr lang="en-US" sz="2400" dirty="0" smtClean="0">
                <a:solidFill>
                  <a:prstClr val="white"/>
                </a:solidFill>
              </a:rPr>
              <a:t>Aspect ratio ~1</a:t>
            </a:r>
          </a:p>
          <a:p>
            <a:endParaRPr lang="en-US" dirty="0"/>
          </a:p>
        </p:txBody>
      </p:sp>
      <p:sp>
        <p:nvSpPr>
          <p:cNvPr id="7" name="TextBox 6"/>
          <p:cNvSpPr txBox="1"/>
          <p:nvPr/>
        </p:nvSpPr>
        <p:spPr>
          <a:xfrm>
            <a:off x="3371226" y="1658579"/>
            <a:ext cx="2826374" cy="1579920"/>
          </a:xfrm>
          <a:prstGeom prst="rect">
            <a:avLst/>
          </a:prstGeom>
          <a:noFill/>
          <a:ln>
            <a:solidFill>
              <a:schemeClr val="tx1">
                <a:lumMod val="85000"/>
              </a:schemeClr>
            </a:solidFill>
          </a:ln>
        </p:spPr>
        <p:txBody>
          <a:bodyPr wrap="square" rtlCol="0">
            <a:spAutoFit/>
          </a:bodyPr>
          <a:lstStyle/>
          <a:p>
            <a:pPr marL="548640" lvl="1" indent="-228600" defTabSz="914400">
              <a:spcBef>
                <a:spcPts val="370"/>
              </a:spcBef>
              <a:buClr>
                <a:srgbClr val="9F2936"/>
              </a:buClr>
              <a:buSzPct val="85000"/>
              <a:buFont typeface="Wingdings 2"/>
              <a:buChar char=""/>
            </a:pPr>
            <a:r>
              <a:rPr lang="en-US" sz="2400" dirty="0" err="1" smtClean="0">
                <a:solidFill>
                  <a:prstClr val="white"/>
                </a:solidFill>
              </a:rPr>
              <a:t>R</a:t>
            </a:r>
            <a:r>
              <a:rPr lang="en-US" sz="2400" baseline="-25000" dirty="0" err="1" smtClean="0">
                <a:solidFill>
                  <a:prstClr val="white"/>
                </a:solidFill>
              </a:rPr>
              <a:t>eff</a:t>
            </a:r>
            <a:r>
              <a:rPr lang="en-US" sz="2400" dirty="0" smtClean="0">
                <a:solidFill>
                  <a:prstClr val="white"/>
                </a:solidFill>
              </a:rPr>
              <a:t> ~22 </a:t>
            </a:r>
            <a:r>
              <a:rPr lang="en-US" sz="2400" dirty="0" err="1" smtClean="0">
                <a:latin typeface="Franklin Gothic Book"/>
                <a:cs typeface="Courier"/>
              </a:rPr>
              <a:t>μ</a:t>
            </a:r>
            <a:r>
              <a:rPr lang="en-US" sz="2400" dirty="0" err="1" smtClean="0">
                <a:solidFill>
                  <a:prstClr val="white"/>
                </a:solidFill>
              </a:rPr>
              <a:t>m</a:t>
            </a:r>
            <a:endParaRPr lang="en-US" sz="2400" dirty="0" smtClean="0">
              <a:solidFill>
                <a:prstClr val="white"/>
              </a:solidFill>
            </a:endParaRPr>
          </a:p>
          <a:p>
            <a:pPr marL="548640" lvl="1" indent="-228600" defTabSz="914400">
              <a:spcBef>
                <a:spcPts val="370"/>
              </a:spcBef>
              <a:buClr>
                <a:srgbClr val="9F2936"/>
              </a:buClr>
              <a:buSzPct val="85000"/>
              <a:buFont typeface="Wingdings 2"/>
              <a:buChar char=""/>
            </a:pPr>
            <a:r>
              <a:rPr lang="en-US" sz="2400" dirty="0" smtClean="0">
                <a:solidFill>
                  <a:prstClr val="white"/>
                </a:solidFill>
              </a:rPr>
              <a:t>Rough particles</a:t>
            </a:r>
          </a:p>
          <a:p>
            <a:pPr marL="548640" lvl="1" indent="-228600" defTabSz="914400">
              <a:spcBef>
                <a:spcPts val="370"/>
              </a:spcBef>
              <a:buClr>
                <a:srgbClr val="9F2936"/>
              </a:buClr>
              <a:buSzPct val="85000"/>
              <a:buFont typeface="Wingdings 2"/>
              <a:buChar char=""/>
            </a:pPr>
            <a:r>
              <a:rPr lang="en-US" sz="2400" dirty="0" smtClean="0">
                <a:solidFill>
                  <a:prstClr val="white"/>
                </a:solidFill>
              </a:rPr>
              <a:t>Aspect ratio ~0.1</a:t>
            </a:r>
          </a:p>
          <a:p>
            <a:endParaRPr lang="en-US" dirty="0"/>
          </a:p>
        </p:txBody>
      </p:sp>
      <p:sp>
        <p:nvSpPr>
          <p:cNvPr id="8" name="TextBox 7"/>
          <p:cNvSpPr txBox="1"/>
          <p:nvPr/>
        </p:nvSpPr>
        <p:spPr>
          <a:xfrm>
            <a:off x="6197600" y="1658579"/>
            <a:ext cx="2590800" cy="1579920"/>
          </a:xfrm>
          <a:prstGeom prst="rect">
            <a:avLst/>
          </a:prstGeom>
          <a:noFill/>
          <a:ln>
            <a:solidFill>
              <a:schemeClr val="tx1">
                <a:lumMod val="85000"/>
              </a:schemeClr>
            </a:solidFill>
          </a:ln>
        </p:spPr>
        <p:txBody>
          <a:bodyPr wrap="square" rtlCol="0">
            <a:spAutoFit/>
          </a:bodyPr>
          <a:lstStyle/>
          <a:p>
            <a:pPr marL="548640" lvl="1" indent="-228600" defTabSz="914400">
              <a:spcBef>
                <a:spcPts val="370"/>
              </a:spcBef>
              <a:buClr>
                <a:srgbClr val="9F2936"/>
              </a:buClr>
              <a:buSzPct val="85000"/>
              <a:buFont typeface="Wingdings 2"/>
              <a:buChar char=""/>
            </a:pPr>
            <a:endParaRPr lang="en-US" sz="2400" dirty="0" smtClean="0">
              <a:solidFill>
                <a:prstClr val="white"/>
              </a:solidFill>
            </a:endParaRPr>
          </a:p>
          <a:p>
            <a:pPr marL="548640" lvl="1" indent="-228600" defTabSz="914400">
              <a:spcBef>
                <a:spcPts val="370"/>
              </a:spcBef>
              <a:buClr>
                <a:srgbClr val="9F2936"/>
              </a:buClr>
              <a:buSzPct val="85000"/>
              <a:buFont typeface="Wingdings 2"/>
              <a:buChar char=""/>
            </a:pPr>
            <a:r>
              <a:rPr lang="en-US" sz="2400" dirty="0" smtClean="0">
                <a:solidFill>
                  <a:prstClr val="white"/>
                </a:solidFill>
              </a:rPr>
              <a:t>Rough particles</a:t>
            </a:r>
          </a:p>
          <a:p>
            <a:pPr marL="548640" lvl="1" indent="-228600" defTabSz="914400">
              <a:spcBef>
                <a:spcPts val="370"/>
              </a:spcBef>
              <a:buClr>
                <a:srgbClr val="9F2936"/>
              </a:buClr>
              <a:buSzPct val="85000"/>
              <a:buFont typeface="Wingdings 2"/>
              <a:buChar char=""/>
            </a:pPr>
            <a:r>
              <a:rPr lang="en-US" sz="2400" dirty="0" smtClean="0">
                <a:solidFill>
                  <a:prstClr val="white"/>
                </a:solidFill>
              </a:rPr>
              <a:t>Aspect ratio ~1.</a:t>
            </a:r>
          </a:p>
          <a:p>
            <a:endParaRPr lang="en-US" dirty="0"/>
          </a:p>
        </p:txBody>
      </p:sp>
      <p:cxnSp>
        <p:nvCxnSpPr>
          <p:cNvPr id="10" name="Straight Arrow Connector 9"/>
          <p:cNvCxnSpPr/>
          <p:nvPr/>
        </p:nvCxnSpPr>
        <p:spPr>
          <a:xfrm>
            <a:off x="2726267" y="3031067"/>
            <a:ext cx="982136" cy="778933"/>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151964" y="3035792"/>
            <a:ext cx="1620716" cy="1404975"/>
          </a:xfrm>
          <a:prstGeom prst="straightConnector1">
            <a:avLst/>
          </a:prstGeom>
          <a:ln w="50800">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6527475" y="3149272"/>
            <a:ext cx="1083733" cy="771122"/>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rot="19632471">
            <a:off x="7093367" y="4420051"/>
            <a:ext cx="190889" cy="100590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e Placeholder 11"/>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2</a:t>
            </a:r>
            <a:endParaRPr lang="en-US" dirty="0"/>
          </a:p>
        </p:txBody>
      </p:sp>
      <p:sp>
        <p:nvSpPr>
          <p:cNvPr id="3" name="Content Placeholder 2"/>
          <p:cNvSpPr>
            <a:spLocks noGrp="1"/>
          </p:cNvSpPr>
          <p:nvPr>
            <p:ph idx="1"/>
          </p:nvPr>
        </p:nvSpPr>
        <p:spPr>
          <a:xfrm>
            <a:off x="914400" y="1371600"/>
            <a:ext cx="7772400" cy="4572000"/>
          </a:xfrm>
        </p:spPr>
        <p:txBody>
          <a:bodyPr>
            <a:normAutofit/>
          </a:bodyPr>
          <a:lstStyle/>
          <a:p>
            <a:r>
              <a:rPr lang="en-US" dirty="0" smtClean="0"/>
              <a:t>Polarized reflectance &lt;80</a:t>
            </a:r>
            <a:r>
              <a:rPr lang="en-US" baseline="30000" dirty="0" smtClean="0"/>
              <a:t>o </a:t>
            </a:r>
            <a:r>
              <a:rPr lang="en-US" dirty="0" smtClean="0"/>
              <a:t>scattering angle not fit well by optical models</a:t>
            </a:r>
          </a:p>
          <a:p>
            <a:endParaRPr lang="en-US" sz="800" dirty="0" smtClean="0"/>
          </a:p>
          <a:p>
            <a:r>
              <a:rPr lang="en-US" dirty="0" smtClean="0"/>
              <a:t>Cloud Resolving Model:</a:t>
            </a:r>
          </a:p>
          <a:p>
            <a:pPr lvl="1"/>
            <a:r>
              <a:rPr lang="en-US" dirty="0" smtClean="0"/>
              <a:t>Ice crystal sizes sensitive to IN availability</a:t>
            </a:r>
          </a:p>
          <a:p>
            <a:pPr lvl="1"/>
            <a:r>
              <a:rPr lang="en-US" dirty="0" smtClean="0"/>
              <a:t>Observed sizes matched only with high IN availability</a:t>
            </a:r>
          </a:p>
          <a:p>
            <a:pPr lvl="1"/>
            <a:endParaRPr lang="en-US" sz="800" dirty="0" smtClean="0"/>
          </a:p>
          <a:p>
            <a:pPr lvl="0"/>
            <a:r>
              <a:rPr lang="en-US" sz="2800" dirty="0" smtClean="0">
                <a:solidFill>
                  <a:schemeClr val="tx2"/>
                </a:solidFill>
              </a:rPr>
              <a:t>For more on </a:t>
            </a:r>
            <a:r>
              <a:rPr lang="en-US" sz="2800" dirty="0" smtClean="0"/>
              <a:t>ice shapes from polarized reflectance   </a:t>
            </a:r>
            <a:r>
              <a:rPr lang="en-US" sz="2800" dirty="0" smtClean="0">
                <a:solidFill>
                  <a:schemeClr val="tx2"/>
                </a:solidFill>
              </a:rPr>
              <a:t>come see my poster today: XY74</a:t>
            </a:r>
          </a:p>
          <a:p>
            <a:endParaRPr lang="en-US" dirty="0" smtClean="0"/>
          </a:p>
          <a:p>
            <a:pPr lvl="1"/>
            <a:endParaRPr lang="en-US" dirty="0"/>
          </a:p>
        </p:txBody>
      </p:sp>
      <p:pic>
        <p:nvPicPr>
          <p:cNvPr id="4" name="Picture 3" descr="poster.tiff"/>
          <p:cNvPicPr>
            <a:picLocks noChangeAspect="1"/>
          </p:cNvPicPr>
          <p:nvPr/>
        </p:nvPicPr>
        <p:blipFill>
          <a:blip r:embed="rId2"/>
          <a:stretch>
            <a:fillRect/>
          </a:stretch>
        </p:blipFill>
        <p:spPr>
          <a:xfrm>
            <a:off x="5715000" y="4543407"/>
            <a:ext cx="2971800" cy="1962979"/>
          </a:xfrm>
          <a:prstGeom prst="rect">
            <a:avLst/>
          </a:prstGeom>
        </p:spPr>
      </p:pic>
      <p:sp>
        <p:nvSpPr>
          <p:cNvPr id="6" name="Date Placeholder 5"/>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7876"/>
            <a:ext cx="7772400" cy="1143000"/>
          </a:xfrm>
        </p:spPr>
        <p:txBody>
          <a:bodyPr/>
          <a:lstStyle/>
          <a:p>
            <a:r>
              <a:rPr lang="en-US" dirty="0" smtClean="0"/>
              <a:t>Mourning Glory </a:t>
            </a:r>
            <a:r>
              <a:rPr lang="en-US" dirty="0" err="1" smtClean="0">
                <a:sym typeface="Wingdings"/>
              </a:rPr>
              <a:t></a:t>
            </a:r>
            <a:endParaRPr lang="en-US" dirty="0"/>
          </a:p>
        </p:txBody>
      </p:sp>
      <p:grpSp>
        <p:nvGrpSpPr>
          <p:cNvPr id="7" name="Group 6"/>
          <p:cNvGrpSpPr/>
          <p:nvPr/>
        </p:nvGrpSpPr>
        <p:grpSpPr>
          <a:xfrm>
            <a:off x="914400" y="1476252"/>
            <a:ext cx="7373952" cy="4438702"/>
            <a:chOff x="914400" y="1417638"/>
            <a:chExt cx="7373952" cy="4438702"/>
          </a:xfrm>
        </p:grpSpPr>
        <p:pic>
          <p:nvPicPr>
            <p:cNvPr id="4" name="Picture 3" descr="Glory_news.tiff"/>
            <p:cNvPicPr>
              <a:picLocks noChangeAspect="1"/>
            </p:cNvPicPr>
            <p:nvPr/>
          </p:nvPicPr>
          <p:blipFill>
            <a:blip r:embed="rId2"/>
            <a:srcRect b="76264"/>
            <a:stretch>
              <a:fillRect/>
            </a:stretch>
          </p:blipFill>
          <p:spPr>
            <a:xfrm>
              <a:off x="914400" y="1417638"/>
              <a:ext cx="7373952" cy="1213313"/>
            </a:xfrm>
            <a:prstGeom prst="rect">
              <a:avLst/>
            </a:prstGeom>
          </p:spPr>
        </p:pic>
        <p:pic>
          <p:nvPicPr>
            <p:cNvPr id="5" name="Picture 4" descr="Glory_news.tiff"/>
            <p:cNvPicPr>
              <a:picLocks noChangeAspect="1"/>
            </p:cNvPicPr>
            <p:nvPr/>
          </p:nvPicPr>
          <p:blipFill>
            <a:blip r:embed="rId2"/>
            <a:srcRect t="36902"/>
            <a:stretch>
              <a:fillRect/>
            </a:stretch>
          </p:blipFill>
          <p:spPr>
            <a:xfrm>
              <a:off x="914400" y="2630951"/>
              <a:ext cx="7373952" cy="3225388"/>
            </a:xfrm>
            <a:prstGeom prst="rect">
              <a:avLst/>
            </a:prstGeom>
          </p:spPr>
        </p:pic>
        <p:sp>
          <p:nvSpPr>
            <p:cNvPr id="6" name="Rectangle 5"/>
            <p:cNvSpPr/>
            <p:nvPr/>
          </p:nvSpPr>
          <p:spPr>
            <a:xfrm>
              <a:off x="5353538" y="2630952"/>
              <a:ext cx="2344616" cy="32253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a:stretch>
            <a:fillRect/>
          </a:stretch>
        </p:blipFill>
        <p:spPr>
          <a:xfrm>
            <a:off x="5559354" y="3197154"/>
            <a:ext cx="1895546" cy="1895546"/>
          </a:xfrm>
          <a:prstGeom prst="rect">
            <a:avLst/>
          </a:prstGeom>
        </p:spPr>
      </p:pic>
      <p:sp>
        <p:nvSpPr>
          <p:cNvPr id="8" name="Date Placeholder 7"/>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CRYSTAL-FACE campaign, Florida 2002</a:t>
            </a:r>
            <a:endParaRPr lang="en-US" dirty="0"/>
          </a:p>
        </p:txBody>
      </p:sp>
      <p:sp>
        <p:nvSpPr>
          <p:cNvPr id="3" name="Content Placeholder 2"/>
          <p:cNvSpPr>
            <a:spLocks noGrp="1"/>
          </p:cNvSpPr>
          <p:nvPr>
            <p:ph idx="1"/>
          </p:nvPr>
        </p:nvSpPr>
        <p:spPr>
          <a:xfrm>
            <a:off x="914400" y="1768047"/>
            <a:ext cx="3643893" cy="4572000"/>
          </a:xfrm>
        </p:spPr>
        <p:txBody>
          <a:bodyPr/>
          <a:lstStyle/>
          <a:p>
            <a:r>
              <a:rPr lang="en-US" dirty="0" smtClean="0"/>
              <a:t>What are </a:t>
            </a:r>
            <a:r>
              <a:rPr lang="en-US" b="1" dirty="0" smtClean="0"/>
              <a:t>sizes and shapes</a:t>
            </a:r>
            <a:r>
              <a:rPr lang="en-US" dirty="0" smtClean="0"/>
              <a:t> of ice crystals produced by deep convection?</a:t>
            </a:r>
          </a:p>
          <a:p>
            <a:r>
              <a:rPr lang="en-US" dirty="0" smtClean="0"/>
              <a:t>How do ice crystal vary with location and time?</a:t>
            </a:r>
          </a:p>
          <a:p>
            <a:r>
              <a:rPr lang="en-US" dirty="0" smtClean="0"/>
              <a:t>How are ice crystals affected by aerosols?</a:t>
            </a:r>
            <a:endParaRPr lang="en-US" dirty="0"/>
          </a:p>
        </p:txBody>
      </p:sp>
      <p:pic>
        <p:nvPicPr>
          <p:cNvPr id="4" name="Picture 3"/>
          <p:cNvPicPr>
            <a:picLocks noChangeAspect="1"/>
          </p:cNvPicPr>
          <p:nvPr/>
        </p:nvPicPr>
        <p:blipFill>
          <a:blip r:embed="rId2"/>
          <a:stretch>
            <a:fillRect/>
          </a:stretch>
        </p:blipFill>
        <p:spPr>
          <a:xfrm>
            <a:off x="4558293" y="1379415"/>
            <a:ext cx="3744613" cy="3702538"/>
          </a:xfrm>
          <a:prstGeom prst="rect">
            <a:avLst/>
          </a:prstGeom>
        </p:spPr>
      </p:pic>
      <p:sp>
        <p:nvSpPr>
          <p:cNvPr id="5" name="TextBox 4"/>
          <p:cNvSpPr txBox="1"/>
          <p:nvPr/>
        </p:nvSpPr>
        <p:spPr>
          <a:xfrm>
            <a:off x="4419600" y="4991208"/>
            <a:ext cx="4085499" cy="1323439"/>
          </a:xfrm>
          <a:prstGeom prst="rect">
            <a:avLst/>
          </a:prstGeom>
          <a:noFill/>
        </p:spPr>
        <p:txBody>
          <a:bodyPr wrap="square" rtlCol="0">
            <a:spAutoFit/>
          </a:bodyPr>
          <a:lstStyle/>
          <a:p>
            <a:pPr>
              <a:buFont typeface="Arial"/>
              <a:buChar char="•"/>
            </a:pPr>
            <a:r>
              <a:rPr lang="en-US" sz="2000" dirty="0" smtClean="0"/>
              <a:t> MODIS airborne simulator (MAS), </a:t>
            </a:r>
          </a:p>
          <a:p>
            <a:pPr>
              <a:buFont typeface="Arial"/>
              <a:buChar char="•"/>
            </a:pPr>
            <a:r>
              <a:rPr lang="en-US" sz="2000" dirty="0" smtClean="0"/>
              <a:t> CRS/EPOD Radars, </a:t>
            </a:r>
          </a:p>
          <a:p>
            <a:pPr>
              <a:buFont typeface="Arial"/>
              <a:buChar char="•"/>
            </a:pPr>
            <a:r>
              <a:rPr lang="en-US" sz="2000" dirty="0" smtClean="0"/>
              <a:t> Research Scanning </a:t>
            </a:r>
            <a:r>
              <a:rPr lang="en-US" sz="2000" dirty="0" err="1" smtClean="0"/>
              <a:t>Polarimeter</a:t>
            </a:r>
            <a:r>
              <a:rPr lang="en-US" sz="2000" dirty="0" smtClean="0"/>
              <a:t> (RSP), </a:t>
            </a:r>
          </a:p>
          <a:p>
            <a:pPr>
              <a:buFont typeface="Arial"/>
              <a:buChar char="•"/>
            </a:pPr>
            <a:r>
              <a:rPr lang="en-US" sz="2000" dirty="0" smtClean="0"/>
              <a:t> NAST-I (brightness temperature)</a:t>
            </a:r>
            <a:endParaRPr lang="en-US" sz="2000" dirty="0"/>
          </a:p>
        </p:txBody>
      </p:sp>
      <p:sp>
        <p:nvSpPr>
          <p:cNvPr id="6" name="Date Placeholder 5"/>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Aircraft flight tracks: 29 July 2002</a:t>
            </a:r>
            <a:endParaRPr lang="en-US" dirty="0"/>
          </a:p>
        </p:txBody>
      </p:sp>
      <p:pic>
        <p:nvPicPr>
          <p:cNvPr id="4" name="Content Placeholder 3" descr="ALL.VIS0.2002210.gif"/>
          <p:cNvPicPr>
            <a:picLocks noGrp="1" noChangeAspect="1"/>
          </p:cNvPicPr>
          <p:nvPr>
            <p:ph idx="1"/>
          </p:nvPr>
        </p:nvPicPr>
        <p:blipFill>
          <a:blip r:embed="rId3"/>
          <a:srcRect l="-13750" r="-13750"/>
          <a:stretch>
            <a:fillRect/>
          </a:stretch>
        </p:blipFill>
        <p:spPr>
          <a:xfrm>
            <a:off x="540386" y="1584566"/>
            <a:ext cx="7772400" cy="4572000"/>
          </a:xfrm>
        </p:spPr>
      </p:pic>
      <p:grpSp>
        <p:nvGrpSpPr>
          <p:cNvPr id="6" name="Group 5"/>
          <p:cNvGrpSpPr/>
          <p:nvPr/>
        </p:nvGrpSpPr>
        <p:grpSpPr>
          <a:xfrm>
            <a:off x="5765450" y="1438031"/>
            <a:ext cx="3146038" cy="1592052"/>
            <a:chOff x="1681613" y="2157329"/>
            <a:chExt cx="5987235" cy="3051370"/>
          </a:xfrm>
        </p:grpSpPr>
        <p:pic>
          <p:nvPicPr>
            <p:cNvPr id="7" name="Picture 6"/>
            <p:cNvPicPr>
              <a:picLocks noChangeAspect="1"/>
            </p:cNvPicPr>
            <p:nvPr/>
          </p:nvPicPr>
          <p:blipFill>
            <a:blip r:embed="rId4"/>
            <a:srcRect b="-11403"/>
            <a:stretch>
              <a:fillRect/>
            </a:stretch>
          </p:blipFill>
          <p:spPr>
            <a:xfrm>
              <a:off x="1681613" y="2157329"/>
              <a:ext cx="5829853" cy="2990200"/>
            </a:xfrm>
            <a:prstGeom prst="rect">
              <a:avLst/>
            </a:prstGeom>
            <a:solidFill>
              <a:schemeClr val="tx1"/>
            </a:solidFill>
          </p:spPr>
        </p:pic>
        <p:sp>
          <p:nvSpPr>
            <p:cNvPr id="8" name="TextBox 7"/>
            <p:cNvSpPr txBox="1"/>
            <p:nvPr/>
          </p:nvSpPr>
          <p:spPr>
            <a:xfrm>
              <a:off x="4628157" y="4766280"/>
              <a:ext cx="3040691" cy="442419"/>
            </a:xfrm>
            <a:prstGeom prst="rect">
              <a:avLst/>
            </a:prstGeom>
            <a:noFill/>
          </p:spPr>
          <p:txBody>
            <a:bodyPr wrap="square" rtlCol="0">
              <a:spAutoFit/>
            </a:bodyPr>
            <a:lstStyle/>
            <a:p>
              <a:r>
                <a:rPr lang="en-US" sz="900" dirty="0" smtClean="0">
                  <a:solidFill>
                    <a:schemeClr val="bg1"/>
                  </a:solidFill>
                </a:rPr>
                <a:t>Adapted from </a:t>
              </a:r>
              <a:r>
                <a:rPr lang="en-US" sz="900" dirty="0" err="1" smtClean="0">
                  <a:solidFill>
                    <a:schemeClr val="bg1"/>
                  </a:solidFill>
                </a:rPr>
                <a:t>Houze</a:t>
              </a:r>
              <a:r>
                <a:rPr lang="en-US" sz="900" dirty="0" smtClean="0">
                  <a:solidFill>
                    <a:schemeClr val="bg1"/>
                  </a:solidFill>
                </a:rPr>
                <a:t> et al. (1980)</a:t>
              </a:r>
              <a:endParaRPr lang="en-US" sz="900" dirty="0">
                <a:solidFill>
                  <a:schemeClr val="bg1"/>
                </a:solidFill>
              </a:endParaRPr>
            </a:p>
          </p:txBody>
        </p:sp>
      </p:grpSp>
      <p:sp>
        <p:nvSpPr>
          <p:cNvPr id="9" name="Date Placeholder 8"/>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4929438" y="2826883"/>
            <a:ext cx="3146038" cy="1560137"/>
            <a:chOff x="1681613" y="1256712"/>
            <a:chExt cx="5987235" cy="2990196"/>
          </a:xfrm>
        </p:grpSpPr>
        <p:pic>
          <p:nvPicPr>
            <p:cNvPr id="11" name="Picture 10"/>
            <p:cNvPicPr>
              <a:picLocks noChangeAspect="1"/>
            </p:cNvPicPr>
            <p:nvPr/>
          </p:nvPicPr>
          <p:blipFill>
            <a:blip r:embed="rId2"/>
            <a:srcRect b="-11403"/>
            <a:stretch>
              <a:fillRect/>
            </a:stretch>
          </p:blipFill>
          <p:spPr>
            <a:xfrm>
              <a:off x="1681613" y="1256712"/>
              <a:ext cx="5829852" cy="2990196"/>
            </a:xfrm>
            <a:prstGeom prst="rect">
              <a:avLst/>
            </a:prstGeom>
            <a:solidFill>
              <a:schemeClr val="tx1"/>
            </a:solidFill>
          </p:spPr>
        </p:pic>
        <p:sp>
          <p:nvSpPr>
            <p:cNvPr id="13" name="TextBox 12"/>
            <p:cNvSpPr txBox="1"/>
            <p:nvPr/>
          </p:nvSpPr>
          <p:spPr>
            <a:xfrm>
              <a:off x="4628157" y="3674426"/>
              <a:ext cx="3040691" cy="442418"/>
            </a:xfrm>
            <a:prstGeom prst="rect">
              <a:avLst/>
            </a:prstGeom>
            <a:noFill/>
          </p:spPr>
          <p:txBody>
            <a:bodyPr wrap="square" rtlCol="0">
              <a:spAutoFit/>
            </a:bodyPr>
            <a:lstStyle/>
            <a:p>
              <a:r>
                <a:rPr lang="en-US" sz="900" dirty="0" smtClean="0">
                  <a:solidFill>
                    <a:schemeClr val="bg1"/>
                  </a:solidFill>
                </a:rPr>
                <a:t>Adapted from </a:t>
              </a:r>
              <a:r>
                <a:rPr lang="en-US" sz="900" dirty="0" err="1" smtClean="0">
                  <a:solidFill>
                    <a:schemeClr val="bg1"/>
                  </a:solidFill>
                </a:rPr>
                <a:t>Houze</a:t>
              </a:r>
              <a:r>
                <a:rPr lang="en-US" sz="900" dirty="0" smtClean="0">
                  <a:solidFill>
                    <a:schemeClr val="bg1"/>
                  </a:solidFill>
                </a:rPr>
                <a:t> et al. (1980)</a:t>
              </a:r>
              <a:endParaRPr lang="en-US" sz="900" dirty="0">
                <a:solidFill>
                  <a:schemeClr val="bg1"/>
                </a:solidFill>
              </a:endParaRPr>
            </a:p>
          </p:txBody>
        </p:sp>
      </p:grpSp>
      <p:sp>
        <p:nvSpPr>
          <p:cNvPr id="2" name="Title 1"/>
          <p:cNvSpPr>
            <a:spLocks noGrp="1"/>
          </p:cNvSpPr>
          <p:nvPr>
            <p:ph type="title"/>
          </p:nvPr>
        </p:nvSpPr>
        <p:spPr>
          <a:xfrm>
            <a:off x="914400" y="515937"/>
            <a:ext cx="5308600" cy="1520295"/>
          </a:xfrm>
        </p:spPr>
        <p:txBody>
          <a:bodyPr>
            <a:normAutofit/>
          </a:bodyPr>
          <a:lstStyle/>
          <a:p>
            <a:r>
              <a:rPr lang="en-US" dirty="0" smtClean="0"/>
              <a:t>Radar ice water content &amp; MAS retrievals</a:t>
            </a:r>
            <a:endParaRPr lang="en-US" dirty="0"/>
          </a:p>
        </p:txBody>
      </p:sp>
      <p:pic>
        <p:nvPicPr>
          <p:cNvPr id="8" name="Picture 7" descr="plot_radar_MAS02956_f15.OD.hdf_talk.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25443" y="2316849"/>
            <a:ext cx="3684943" cy="3684943"/>
          </a:xfrm>
          <a:prstGeom prst="rect">
            <a:avLst/>
          </a:prstGeom>
          <a:solidFill>
            <a:schemeClr val="tx1"/>
          </a:solidFill>
        </p:spPr>
      </p:pic>
      <p:sp>
        <p:nvSpPr>
          <p:cNvPr id="5" name="TextBox 4"/>
          <p:cNvSpPr txBox="1"/>
          <p:nvPr/>
        </p:nvSpPr>
        <p:spPr>
          <a:xfrm>
            <a:off x="1531819" y="3540823"/>
            <a:ext cx="1365728" cy="523220"/>
          </a:xfrm>
          <a:prstGeom prst="rect">
            <a:avLst/>
          </a:prstGeom>
          <a:noFill/>
        </p:spPr>
        <p:txBody>
          <a:bodyPr wrap="square" rtlCol="0">
            <a:spAutoFit/>
          </a:bodyPr>
          <a:lstStyle/>
          <a:p>
            <a:r>
              <a:rPr lang="en-US" sz="1400" dirty="0" smtClean="0">
                <a:solidFill>
                  <a:srgbClr val="FF0000"/>
                </a:solidFill>
              </a:rPr>
              <a:t>MAS 11</a:t>
            </a:r>
            <a:r>
              <a:rPr lang="en-US" sz="1400" dirty="0" smtClean="0">
                <a:solidFill>
                  <a:srgbClr val="FF0000"/>
                </a:solidFill>
                <a:latin typeface="+mj-lt"/>
                <a:cs typeface="Courier"/>
              </a:rPr>
              <a:t>μ</a:t>
            </a:r>
            <a:r>
              <a:rPr lang="en-US" sz="1400" dirty="0" smtClean="0">
                <a:solidFill>
                  <a:srgbClr val="FF0000"/>
                </a:solidFill>
              </a:rPr>
              <a:t>m Brightness temp</a:t>
            </a:r>
            <a:endParaRPr lang="en-US" sz="1400" dirty="0">
              <a:solidFill>
                <a:srgbClr val="FF0000"/>
              </a:solidFill>
            </a:endParaRPr>
          </a:p>
        </p:txBody>
      </p:sp>
      <p:cxnSp>
        <p:nvCxnSpPr>
          <p:cNvPr id="7" name="Straight Arrow Connector 6"/>
          <p:cNvCxnSpPr/>
          <p:nvPr/>
        </p:nvCxnSpPr>
        <p:spPr>
          <a:xfrm rot="5400000" flipH="1" flipV="1">
            <a:off x="1758807" y="3477457"/>
            <a:ext cx="148816" cy="11043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31819" y="4545623"/>
            <a:ext cx="2250821" cy="307777"/>
          </a:xfrm>
          <a:prstGeom prst="rect">
            <a:avLst/>
          </a:prstGeom>
          <a:noFill/>
        </p:spPr>
        <p:txBody>
          <a:bodyPr wrap="square" rtlCol="0">
            <a:spAutoFit/>
          </a:bodyPr>
          <a:lstStyle/>
          <a:p>
            <a:r>
              <a:rPr lang="en-US" sz="1400" dirty="0" smtClean="0">
                <a:solidFill>
                  <a:srgbClr val="FF0000"/>
                </a:solidFill>
              </a:rPr>
              <a:t>MAS Effective radius</a:t>
            </a:r>
            <a:endParaRPr lang="en-US" sz="1400" dirty="0">
              <a:solidFill>
                <a:srgbClr val="FF0000"/>
              </a:solidFill>
            </a:endParaRPr>
          </a:p>
        </p:txBody>
      </p:sp>
      <p:sp>
        <p:nvSpPr>
          <p:cNvPr id="12" name="TextBox 11"/>
          <p:cNvSpPr txBox="1"/>
          <p:nvPr/>
        </p:nvSpPr>
        <p:spPr>
          <a:xfrm>
            <a:off x="2573217" y="5115010"/>
            <a:ext cx="998410" cy="523220"/>
          </a:xfrm>
          <a:prstGeom prst="rect">
            <a:avLst/>
          </a:prstGeom>
          <a:noFill/>
        </p:spPr>
        <p:txBody>
          <a:bodyPr wrap="square" rtlCol="0">
            <a:spAutoFit/>
          </a:bodyPr>
          <a:lstStyle/>
          <a:p>
            <a:r>
              <a:rPr lang="en-US" sz="1400" dirty="0" smtClean="0">
                <a:solidFill>
                  <a:srgbClr val="FF0000"/>
                </a:solidFill>
              </a:rPr>
              <a:t>MAS optical thickness</a:t>
            </a:r>
            <a:endParaRPr lang="en-US" sz="1400" dirty="0">
              <a:solidFill>
                <a:srgbClr val="FF0000"/>
              </a:solidFill>
            </a:endParaRPr>
          </a:p>
        </p:txBody>
      </p:sp>
      <p:pic>
        <p:nvPicPr>
          <p:cNvPr id="17" name="Picture 16" descr="stats_MAS_Reff_talk.eps"/>
          <p:cNvPicPr>
            <a:picLocks noChangeAspect="1"/>
          </p:cNvPicPr>
          <p:nvPr/>
        </p:nvPicPr>
        <mc:AlternateContent>
          <mc:Choice xmlns:ma="http://schemas.microsoft.com/office/mac/drawingml/2008/main" Requires="ma">
            <p:blipFill>
              <a:blip r:embed="rId5"/>
              <a:srcRect b="-10000"/>
              <a:stretch>
                <a:fillRect/>
              </a:stretch>
            </p:blipFill>
          </mc:Choice>
          <mc:Fallback>
            <p:blipFill>
              <a:blip r:embed="rId6"/>
              <a:srcRect b="-10000"/>
              <a:stretch>
                <a:fillRect/>
              </a:stretch>
            </p:blipFill>
          </mc:Fallback>
        </mc:AlternateContent>
        <p:spPr>
          <a:xfrm>
            <a:off x="4733800" y="2763462"/>
            <a:ext cx="3341676" cy="3113651"/>
          </a:xfrm>
          <a:prstGeom prst="rect">
            <a:avLst/>
          </a:prstGeom>
          <a:solidFill>
            <a:schemeClr val="tx1"/>
          </a:solidFill>
          <a:ln>
            <a:solidFill>
              <a:schemeClr val="tx1"/>
            </a:solidFill>
          </a:ln>
        </p:spPr>
      </p:pic>
      <p:pic>
        <p:nvPicPr>
          <p:cNvPr id="14" name="Picture 13" descr="plot_Rp_envelopes_Act_poster.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2767462" y="7387569"/>
            <a:ext cx="2607138" cy="2170059"/>
          </a:xfrm>
          <a:prstGeom prst="rect">
            <a:avLst/>
          </a:prstGeom>
          <a:solidFill>
            <a:schemeClr val="bg1"/>
          </a:solidFill>
          <a:ln>
            <a:solidFill>
              <a:schemeClr val="accent1"/>
            </a:solidFill>
          </a:ln>
        </p:spPr>
      </p:pic>
      <p:pic>
        <p:nvPicPr>
          <p:cNvPr id="15" name="Picture 14" descr="crystal_20020729_1910_ir.gif"/>
          <p:cNvPicPr>
            <a:picLocks noChangeAspect="1"/>
          </p:cNvPicPr>
          <p:nvPr/>
        </p:nvPicPr>
        <p:blipFill>
          <a:blip r:embed="rId9"/>
          <a:stretch>
            <a:fillRect/>
          </a:stretch>
        </p:blipFill>
        <p:spPr>
          <a:xfrm>
            <a:off x="6223000" y="792680"/>
            <a:ext cx="2346692" cy="1760020"/>
          </a:xfrm>
          <a:prstGeom prst="rect">
            <a:avLst/>
          </a:prstGeom>
          <a:ln>
            <a:solidFill>
              <a:srgbClr val="0000FF"/>
            </a:solidFill>
          </a:ln>
        </p:spPr>
      </p:pic>
      <p:cxnSp>
        <p:nvCxnSpPr>
          <p:cNvPr id="16" name="Straight Arrow Connector 15"/>
          <p:cNvCxnSpPr/>
          <p:nvPr/>
        </p:nvCxnSpPr>
        <p:spPr>
          <a:xfrm rot="10800000">
            <a:off x="6829396" y="1026952"/>
            <a:ext cx="390768" cy="136768"/>
          </a:xfrm>
          <a:prstGeom prst="straightConnector1">
            <a:avLst/>
          </a:prstGeom>
          <a:ln>
            <a:solidFill>
              <a:srgbClr val="FF0000"/>
            </a:solidFill>
            <a:tailEnd type="arrow"/>
          </a:ln>
          <a:scene3d>
            <a:camera prst="orthographicFront">
              <a:rot lat="0" lon="0" rev="300000"/>
            </a:camera>
            <a:lightRig rig="threePt" dir="t"/>
          </a:scene3d>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12192" y="5600114"/>
            <a:ext cx="3231808" cy="276999"/>
          </a:xfrm>
          <a:prstGeom prst="rect">
            <a:avLst/>
          </a:prstGeom>
          <a:noFill/>
        </p:spPr>
        <p:txBody>
          <a:bodyPr wrap="square" rtlCol="0">
            <a:spAutoFit/>
          </a:bodyPr>
          <a:lstStyle/>
          <a:p>
            <a:r>
              <a:rPr lang="en-US" sz="1200" dirty="0" smtClean="0">
                <a:solidFill>
                  <a:schemeClr val="bg1"/>
                </a:solidFill>
              </a:rPr>
              <a:t>See also  Yuan et al., </a:t>
            </a:r>
            <a:r>
              <a:rPr lang="en-US" sz="1200" i="1" dirty="0" smtClean="0">
                <a:solidFill>
                  <a:schemeClr val="bg1"/>
                </a:solidFill>
              </a:rPr>
              <a:t>JCLIM, </a:t>
            </a:r>
            <a:r>
              <a:rPr lang="en-US" sz="1200" dirty="0" smtClean="0">
                <a:solidFill>
                  <a:schemeClr val="bg1"/>
                </a:solidFill>
              </a:rPr>
              <a:t>2010</a:t>
            </a:r>
            <a:endParaRPr lang="en-US" sz="1200" dirty="0">
              <a:solidFill>
                <a:schemeClr val="bg1"/>
              </a:solidFill>
            </a:endParaRPr>
          </a:p>
        </p:txBody>
      </p:sp>
      <p:sp>
        <p:nvSpPr>
          <p:cNvPr id="20" name="TextBox 19"/>
          <p:cNvSpPr txBox="1"/>
          <p:nvPr/>
        </p:nvSpPr>
        <p:spPr>
          <a:xfrm>
            <a:off x="6843912" y="3127033"/>
            <a:ext cx="777904" cy="369332"/>
          </a:xfrm>
          <a:prstGeom prst="rect">
            <a:avLst/>
          </a:prstGeom>
          <a:noFill/>
        </p:spPr>
        <p:txBody>
          <a:bodyPr wrap="square" rtlCol="0">
            <a:spAutoFit/>
          </a:bodyPr>
          <a:lstStyle/>
          <a:p>
            <a:r>
              <a:rPr lang="en-US" dirty="0" smtClean="0">
                <a:solidFill>
                  <a:srgbClr val="000000"/>
                </a:solidFill>
              </a:rPr>
              <a:t>OT&gt;4</a:t>
            </a:r>
            <a:endParaRPr lang="en-US" dirty="0">
              <a:solidFill>
                <a:srgbClr val="000000"/>
              </a:solidFill>
            </a:endParaRPr>
          </a:p>
        </p:txBody>
      </p:sp>
      <p:sp>
        <p:nvSpPr>
          <p:cNvPr id="19" name="Date Placeholder 18"/>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Particle shapes: Research scanning </a:t>
            </a:r>
            <a:r>
              <a:rPr lang="en-US" dirty="0" err="1" smtClean="0"/>
              <a:t>polarimeter</a:t>
            </a:r>
            <a:r>
              <a:rPr lang="en-US" dirty="0" smtClean="0"/>
              <a:t> (RSP)</a:t>
            </a:r>
            <a:endParaRPr lang="en-US" dirty="0"/>
          </a:p>
        </p:txBody>
      </p:sp>
      <p:sp>
        <p:nvSpPr>
          <p:cNvPr id="30" name="Content Placeholder 29"/>
          <p:cNvSpPr>
            <a:spLocks noGrp="1"/>
          </p:cNvSpPr>
          <p:nvPr>
            <p:ph idx="1"/>
          </p:nvPr>
        </p:nvSpPr>
        <p:spPr>
          <a:xfrm>
            <a:off x="556686" y="1447800"/>
            <a:ext cx="3763811" cy="5054600"/>
          </a:xfrm>
        </p:spPr>
        <p:txBody>
          <a:bodyPr>
            <a:normAutofit/>
          </a:bodyPr>
          <a:lstStyle/>
          <a:p>
            <a:r>
              <a:rPr lang="en-US" dirty="0" smtClean="0"/>
              <a:t>Measures Stokes I, Q &amp; U</a:t>
            </a:r>
          </a:p>
          <a:p>
            <a:r>
              <a:rPr lang="en-US" dirty="0" smtClean="0"/>
              <a:t>Polarized reflectance:</a:t>
            </a:r>
          </a:p>
          <a:p>
            <a:endParaRPr lang="en-US" dirty="0" smtClean="0"/>
          </a:p>
          <a:p>
            <a:pPr lvl="1"/>
            <a:endParaRPr lang="en-US" dirty="0" smtClean="0"/>
          </a:p>
          <a:p>
            <a:r>
              <a:rPr lang="en-US" dirty="0" smtClean="0"/>
              <a:t>152 viewing angles ±60°</a:t>
            </a:r>
          </a:p>
          <a:p>
            <a:r>
              <a:rPr lang="en-US" dirty="0" smtClean="0"/>
              <a:t>Wavelengths used:</a:t>
            </a:r>
          </a:p>
          <a:p>
            <a:pPr lvl="1"/>
            <a:r>
              <a:rPr lang="en-US" dirty="0" smtClean="0"/>
              <a:t>865 nm: little absorption</a:t>
            </a:r>
          </a:p>
          <a:p>
            <a:pPr lvl="1"/>
            <a:r>
              <a:rPr lang="en-US" dirty="0" smtClean="0"/>
              <a:t>1880 nm: H</a:t>
            </a:r>
            <a:r>
              <a:rPr lang="en-US" baseline="-25000" dirty="0" smtClean="0"/>
              <a:t>2</a:t>
            </a:r>
            <a:r>
              <a:rPr lang="en-US" dirty="0" smtClean="0"/>
              <a:t>O absorption; sees only very top of cloud</a:t>
            </a:r>
          </a:p>
        </p:txBody>
      </p:sp>
      <p:grpSp>
        <p:nvGrpSpPr>
          <p:cNvPr id="29" name="Group 28"/>
          <p:cNvGrpSpPr/>
          <p:nvPr/>
        </p:nvGrpSpPr>
        <p:grpSpPr>
          <a:xfrm>
            <a:off x="4269697" y="1371326"/>
            <a:ext cx="4392054" cy="2338272"/>
            <a:chOff x="914400" y="1750128"/>
            <a:chExt cx="5545777" cy="3040221"/>
          </a:xfrm>
        </p:grpSpPr>
        <p:sp>
          <p:nvSpPr>
            <p:cNvPr id="5" name="Rounded Rectangle 4"/>
            <p:cNvSpPr/>
            <p:nvPr/>
          </p:nvSpPr>
          <p:spPr>
            <a:xfrm>
              <a:off x="914400" y="1750128"/>
              <a:ext cx="5545777" cy="3040221"/>
            </a:xfrm>
            <a:prstGeom prst="roundRect">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4921291" y="2063094"/>
              <a:ext cx="811689" cy="608767"/>
            </a:xfrm>
            <a:prstGeom prst="rect">
              <a:avLst/>
            </a:prstGeom>
          </p:spPr>
        </p:pic>
        <p:pic>
          <p:nvPicPr>
            <p:cNvPr id="6" name="Picture 5"/>
            <p:cNvPicPr>
              <a:picLocks noChangeAspect="1"/>
            </p:cNvPicPr>
            <p:nvPr/>
          </p:nvPicPr>
          <p:blipFill>
            <a:blip r:embed="rId2"/>
            <a:stretch>
              <a:fillRect/>
            </a:stretch>
          </p:blipFill>
          <p:spPr>
            <a:xfrm>
              <a:off x="3452952" y="2063094"/>
              <a:ext cx="811689" cy="608767"/>
            </a:xfrm>
            <a:prstGeom prst="rect">
              <a:avLst/>
            </a:prstGeom>
          </p:spPr>
        </p:pic>
        <p:pic>
          <p:nvPicPr>
            <p:cNvPr id="7" name="Picture 6"/>
            <p:cNvPicPr>
              <a:picLocks noChangeAspect="1"/>
            </p:cNvPicPr>
            <p:nvPr/>
          </p:nvPicPr>
          <p:blipFill>
            <a:blip r:embed="rId2"/>
            <a:stretch>
              <a:fillRect/>
            </a:stretch>
          </p:blipFill>
          <p:spPr>
            <a:xfrm>
              <a:off x="1798309" y="2063094"/>
              <a:ext cx="811689" cy="608767"/>
            </a:xfrm>
            <a:prstGeom prst="rect">
              <a:avLst/>
            </a:prstGeom>
          </p:spPr>
        </p:pic>
        <p:sp>
          <p:nvSpPr>
            <p:cNvPr id="20" name="Cloud 19"/>
            <p:cNvSpPr/>
            <p:nvPr/>
          </p:nvSpPr>
          <p:spPr>
            <a:xfrm>
              <a:off x="3595077" y="3565769"/>
              <a:ext cx="1514230" cy="420077"/>
            </a:xfrm>
            <a:prstGeom prst="cloud">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loud 20"/>
            <p:cNvSpPr/>
            <p:nvPr/>
          </p:nvSpPr>
          <p:spPr>
            <a:xfrm>
              <a:off x="2068123" y="3565769"/>
              <a:ext cx="2137903" cy="420077"/>
            </a:xfrm>
            <a:prstGeom prst="cloud">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loud 21"/>
            <p:cNvSpPr/>
            <p:nvPr/>
          </p:nvSpPr>
          <p:spPr>
            <a:xfrm>
              <a:off x="3394338" y="3746500"/>
              <a:ext cx="1675893" cy="542193"/>
            </a:xfrm>
            <a:prstGeom prst="cloud">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loud 22"/>
            <p:cNvSpPr/>
            <p:nvPr/>
          </p:nvSpPr>
          <p:spPr>
            <a:xfrm>
              <a:off x="4171460" y="3995615"/>
              <a:ext cx="283306" cy="630115"/>
            </a:xfrm>
            <a:prstGeom prst="cloud">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780692" y="2452077"/>
              <a:ext cx="1289539" cy="11136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770923" y="2452077"/>
              <a:ext cx="1588" cy="11136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305538" y="2452077"/>
              <a:ext cx="1475154" cy="1113692"/>
            </a:xfrm>
            <a:prstGeom prst="line">
              <a:avLst/>
            </a:prstGeom>
          </p:spPr>
          <p:style>
            <a:lnRef idx="2">
              <a:schemeClr val="accent1"/>
            </a:lnRef>
            <a:fillRef idx="0">
              <a:schemeClr val="accent1"/>
            </a:fillRef>
            <a:effectRef idx="1">
              <a:schemeClr val="accent1"/>
            </a:effectRef>
            <a:fontRef idx="minor">
              <a:schemeClr val="tx1"/>
            </a:fontRef>
          </p:style>
        </p:cxnSp>
        <p:sp>
          <p:nvSpPr>
            <p:cNvPr id="27" name="Cloud 26"/>
            <p:cNvSpPr/>
            <p:nvPr/>
          </p:nvSpPr>
          <p:spPr>
            <a:xfrm>
              <a:off x="4206026" y="4122613"/>
              <a:ext cx="415796" cy="509092"/>
            </a:xfrm>
            <a:prstGeom prst="cloud">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loud 27"/>
            <p:cNvSpPr/>
            <p:nvPr/>
          </p:nvSpPr>
          <p:spPr>
            <a:xfrm rot="10177990">
              <a:off x="4044463" y="4015154"/>
              <a:ext cx="283306" cy="595924"/>
            </a:xfrm>
            <a:prstGeom prst="cloud">
              <a:avLst/>
            </a:prstGeom>
            <a:solidFill>
              <a:schemeClr val="accent3">
                <a:lumMod val="20000"/>
                <a:lumOff val="80000"/>
              </a:schemeClr>
            </a:solidFill>
            <a:ln>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240692" y="4630615"/>
              <a:ext cx="4826000" cy="1588"/>
            </a:xfrm>
            <a:prstGeom prst="line">
              <a:avLst/>
            </a:prstGeom>
            <a:ln w="66675">
              <a:solidFill>
                <a:srgbClr val="3366FF"/>
              </a:solidFill>
            </a:ln>
          </p:spPr>
          <p:style>
            <a:lnRef idx="2">
              <a:schemeClr val="accent1"/>
            </a:lnRef>
            <a:fillRef idx="0">
              <a:schemeClr val="accent1"/>
            </a:fillRef>
            <a:effectRef idx="1">
              <a:schemeClr val="accent1"/>
            </a:effectRef>
            <a:fontRef idx="minor">
              <a:schemeClr val="tx1"/>
            </a:fontRef>
          </p:style>
        </p:cxnSp>
      </p:grpSp>
      <p:pic>
        <p:nvPicPr>
          <p:cNvPr id="39" name="Picture 38" descr="Rp_equation.tiff"/>
          <p:cNvPicPr>
            <a:picLocks noChangeAspect="1"/>
          </p:cNvPicPr>
          <p:nvPr/>
        </p:nvPicPr>
        <p:blipFill>
          <a:blip r:embed="rId3"/>
          <a:stretch>
            <a:fillRect/>
          </a:stretch>
        </p:blipFill>
        <p:spPr>
          <a:xfrm>
            <a:off x="1238452" y="2458453"/>
            <a:ext cx="2015457" cy="687515"/>
          </a:xfrm>
          <a:prstGeom prst="rect">
            <a:avLst/>
          </a:prstGeom>
        </p:spPr>
      </p:pic>
      <p:pic>
        <p:nvPicPr>
          <p:cNvPr id="40" name="Picture 39" descr="RSP_07-29-2002Rpol_f09_0.87_talk.jpg"/>
          <p:cNvPicPr>
            <a:picLocks noChangeAspect="1"/>
          </p:cNvPicPr>
          <p:nvPr/>
        </p:nvPicPr>
        <p:blipFill>
          <a:blip r:embed="rId4"/>
          <a:stretch>
            <a:fillRect/>
          </a:stretch>
        </p:blipFill>
        <p:spPr>
          <a:xfrm>
            <a:off x="4637997" y="3821399"/>
            <a:ext cx="3558576" cy="2515901"/>
          </a:xfrm>
          <a:prstGeom prst="rect">
            <a:avLst/>
          </a:prstGeom>
        </p:spPr>
      </p:pic>
      <p:sp>
        <p:nvSpPr>
          <p:cNvPr id="41" name="TextBox 40"/>
          <p:cNvSpPr txBox="1"/>
          <p:nvPr/>
        </p:nvSpPr>
        <p:spPr>
          <a:xfrm>
            <a:off x="6280138" y="4102100"/>
            <a:ext cx="2001438" cy="369332"/>
          </a:xfrm>
          <a:prstGeom prst="rect">
            <a:avLst/>
          </a:prstGeom>
          <a:noFill/>
        </p:spPr>
        <p:txBody>
          <a:bodyPr wrap="square" rtlCol="0">
            <a:spAutoFit/>
          </a:bodyPr>
          <a:lstStyle/>
          <a:p>
            <a:r>
              <a:rPr lang="en-US" dirty="0" smtClean="0">
                <a:solidFill>
                  <a:schemeClr val="bg1"/>
                </a:solidFill>
              </a:rPr>
              <a:t>RSP measurement</a:t>
            </a:r>
            <a:endParaRPr lang="en-US" dirty="0">
              <a:solidFill>
                <a:schemeClr val="bg1"/>
              </a:solidFill>
            </a:endParaRPr>
          </a:p>
        </p:txBody>
      </p:sp>
      <p:sp>
        <p:nvSpPr>
          <p:cNvPr id="31" name="Date Placeholder 30"/>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Particle shapes: Research scanning </a:t>
            </a:r>
            <a:r>
              <a:rPr lang="en-US" dirty="0" err="1" smtClean="0"/>
              <a:t>polarimeter</a:t>
            </a:r>
            <a:r>
              <a:rPr lang="en-US" dirty="0" smtClean="0"/>
              <a:t> (RSP)</a:t>
            </a:r>
            <a:endParaRPr lang="en-US" dirty="0"/>
          </a:p>
        </p:txBody>
      </p:sp>
      <p:sp>
        <p:nvSpPr>
          <p:cNvPr id="48" name="Content Placeholder 29"/>
          <p:cNvSpPr>
            <a:spLocks noGrp="1"/>
          </p:cNvSpPr>
          <p:nvPr>
            <p:ph idx="1"/>
          </p:nvPr>
        </p:nvSpPr>
        <p:spPr>
          <a:xfrm>
            <a:off x="571500" y="1447800"/>
            <a:ext cx="7289800" cy="4572000"/>
          </a:xfrm>
        </p:spPr>
        <p:txBody>
          <a:bodyPr/>
          <a:lstStyle/>
          <a:p>
            <a:r>
              <a:rPr lang="en-US" dirty="0" smtClean="0"/>
              <a:t>Polarized reflectance</a:t>
            </a:r>
            <a:r>
              <a:rPr lang="en-US" baseline="-25000" dirty="0" smtClean="0"/>
              <a:t> </a:t>
            </a:r>
            <a:r>
              <a:rPr lang="en-US" dirty="0" smtClean="0"/>
              <a:t>mainly determined by polarized phase function (P</a:t>
            </a:r>
            <a:r>
              <a:rPr lang="en-US" baseline="-25000" dirty="0" smtClean="0"/>
              <a:t>12</a:t>
            </a:r>
            <a:r>
              <a:rPr lang="en-US" dirty="0" smtClean="0"/>
              <a:t>) of ice crystals</a:t>
            </a:r>
          </a:p>
          <a:p>
            <a:r>
              <a:rPr lang="en-US" dirty="0" smtClean="0"/>
              <a:t>P</a:t>
            </a:r>
            <a:r>
              <a:rPr lang="en-US" baseline="-25000" dirty="0" smtClean="0"/>
              <a:t>12</a:t>
            </a:r>
            <a:r>
              <a:rPr lang="en-US" dirty="0" smtClean="0"/>
              <a:t> depends strongly on ice shape</a:t>
            </a:r>
          </a:p>
          <a:p>
            <a:pPr lvl="1"/>
            <a:r>
              <a:rPr lang="en-US" dirty="0" smtClean="0"/>
              <a:t>particle roughness</a:t>
            </a:r>
          </a:p>
          <a:p>
            <a:pPr lvl="1"/>
            <a:r>
              <a:rPr lang="en-US" dirty="0" smtClean="0"/>
              <a:t>Aspect ratio</a:t>
            </a:r>
          </a:p>
        </p:txBody>
      </p:sp>
      <p:grpSp>
        <p:nvGrpSpPr>
          <p:cNvPr id="38" name="Group 37"/>
          <p:cNvGrpSpPr/>
          <p:nvPr/>
        </p:nvGrpSpPr>
        <p:grpSpPr>
          <a:xfrm>
            <a:off x="571499" y="3654611"/>
            <a:ext cx="3887353" cy="2765257"/>
            <a:chOff x="1404205" y="4114800"/>
            <a:chExt cx="3033479" cy="2308941"/>
          </a:xfrm>
        </p:grpSpPr>
        <p:pic>
          <p:nvPicPr>
            <p:cNvPr id="30" name="Picture 29" descr="Untitled.png"/>
            <p:cNvPicPr>
              <a:picLocks noChangeAspect="1"/>
            </p:cNvPicPr>
            <p:nvPr/>
          </p:nvPicPr>
          <p:blipFill>
            <a:blip r:embed="rId2"/>
            <a:stretch>
              <a:fillRect/>
            </a:stretch>
          </p:blipFill>
          <p:spPr>
            <a:xfrm>
              <a:off x="1404205" y="4114800"/>
              <a:ext cx="3010701" cy="2308941"/>
            </a:xfrm>
            <a:prstGeom prst="rect">
              <a:avLst/>
            </a:prstGeom>
          </p:spPr>
        </p:pic>
        <p:sp>
          <p:nvSpPr>
            <p:cNvPr id="32" name="TextBox 31"/>
            <p:cNvSpPr txBox="1"/>
            <p:nvPr/>
          </p:nvSpPr>
          <p:spPr>
            <a:xfrm>
              <a:off x="3273513" y="5569934"/>
              <a:ext cx="1164171" cy="256988"/>
            </a:xfrm>
            <a:prstGeom prst="rect">
              <a:avLst/>
            </a:prstGeom>
            <a:noFill/>
          </p:spPr>
          <p:txBody>
            <a:bodyPr wrap="square" rtlCol="0">
              <a:spAutoFit/>
            </a:bodyPr>
            <a:lstStyle/>
            <a:p>
              <a:r>
                <a:rPr lang="en-US" sz="1400" dirty="0" smtClean="0">
                  <a:solidFill>
                    <a:schemeClr val="bg1"/>
                  </a:solidFill>
                </a:rPr>
                <a:t>Pristine plate</a:t>
              </a:r>
              <a:endParaRPr lang="en-US" sz="1400" dirty="0">
                <a:solidFill>
                  <a:schemeClr val="bg1"/>
                </a:solidFill>
              </a:endParaRPr>
            </a:p>
          </p:txBody>
        </p:sp>
        <p:sp>
          <p:nvSpPr>
            <p:cNvPr id="33" name="TextBox 32"/>
            <p:cNvSpPr txBox="1"/>
            <p:nvPr/>
          </p:nvSpPr>
          <p:spPr>
            <a:xfrm>
              <a:off x="2080428" y="4559968"/>
              <a:ext cx="1164171" cy="256988"/>
            </a:xfrm>
            <a:prstGeom prst="rect">
              <a:avLst/>
            </a:prstGeom>
            <a:noFill/>
          </p:spPr>
          <p:txBody>
            <a:bodyPr wrap="square" rtlCol="0">
              <a:spAutoFit/>
            </a:bodyPr>
            <a:lstStyle/>
            <a:p>
              <a:r>
                <a:rPr lang="en-US" sz="1400" dirty="0" smtClean="0">
                  <a:solidFill>
                    <a:srgbClr val="D96B77"/>
                  </a:solidFill>
                </a:rPr>
                <a:t>Rough plate</a:t>
              </a:r>
              <a:endParaRPr lang="en-US" sz="1400" dirty="0">
                <a:solidFill>
                  <a:srgbClr val="D96B77"/>
                </a:solidFill>
              </a:endParaRPr>
            </a:p>
          </p:txBody>
        </p:sp>
      </p:grpSp>
      <p:grpSp>
        <p:nvGrpSpPr>
          <p:cNvPr id="37" name="Group 36"/>
          <p:cNvGrpSpPr/>
          <p:nvPr/>
        </p:nvGrpSpPr>
        <p:grpSpPr>
          <a:xfrm>
            <a:off x="4509652" y="3654611"/>
            <a:ext cx="3711862" cy="2765257"/>
            <a:chOff x="4468251" y="4114800"/>
            <a:chExt cx="3010701" cy="2308941"/>
          </a:xfrm>
        </p:grpSpPr>
        <p:pic>
          <p:nvPicPr>
            <p:cNvPr id="31" name="Picture 30" descr="Untitled.png"/>
            <p:cNvPicPr>
              <a:picLocks noChangeAspect="1"/>
            </p:cNvPicPr>
            <p:nvPr/>
          </p:nvPicPr>
          <p:blipFill>
            <a:blip r:embed="rId3"/>
            <a:stretch>
              <a:fillRect/>
            </a:stretch>
          </p:blipFill>
          <p:spPr>
            <a:xfrm>
              <a:off x="4468251" y="4114800"/>
              <a:ext cx="3010701" cy="2308941"/>
            </a:xfrm>
            <a:prstGeom prst="rect">
              <a:avLst/>
            </a:prstGeom>
          </p:spPr>
        </p:pic>
        <p:sp>
          <p:nvSpPr>
            <p:cNvPr id="34" name="TextBox 33"/>
            <p:cNvSpPr txBox="1"/>
            <p:nvPr/>
          </p:nvSpPr>
          <p:spPr>
            <a:xfrm>
              <a:off x="5391515" y="5373009"/>
              <a:ext cx="1164170" cy="258174"/>
            </a:xfrm>
            <a:prstGeom prst="rect">
              <a:avLst/>
            </a:prstGeom>
            <a:noFill/>
          </p:spPr>
          <p:txBody>
            <a:bodyPr wrap="square" rtlCol="0">
              <a:spAutoFit/>
            </a:bodyPr>
            <a:lstStyle/>
            <a:p>
              <a:r>
                <a:rPr lang="en-US" sz="1400" dirty="0" smtClean="0">
                  <a:solidFill>
                    <a:schemeClr val="accent2">
                      <a:lumMod val="60000"/>
                      <a:lumOff val="40000"/>
                    </a:schemeClr>
                  </a:solidFill>
                </a:rPr>
                <a:t>Thick plate</a:t>
              </a:r>
              <a:endParaRPr lang="en-US" sz="1400" dirty="0">
                <a:solidFill>
                  <a:schemeClr val="accent2">
                    <a:lumMod val="60000"/>
                    <a:lumOff val="40000"/>
                  </a:schemeClr>
                </a:solidFill>
              </a:endParaRPr>
            </a:p>
          </p:txBody>
        </p:sp>
        <p:sp>
          <p:nvSpPr>
            <p:cNvPr id="35" name="TextBox 34"/>
            <p:cNvSpPr txBox="1"/>
            <p:nvPr/>
          </p:nvSpPr>
          <p:spPr>
            <a:xfrm>
              <a:off x="5537036" y="4334112"/>
              <a:ext cx="1164170" cy="258174"/>
            </a:xfrm>
            <a:prstGeom prst="rect">
              <a:avLst/>
            </a:prstGeom>
            <a:noFill/>
          </p:spPr>
          <p:txBody>
            <a:bodyPr wrap="square" rtlCol="0">
              <a:spAutoFit/>
            </a:bodyPr>
            <a:lstStyle/>
            <a:p>
              <a:r>
                <a:rPr lang="en-US" sz="1400" dirty="0" smtClean="0">
                  <a:solidFill>
                    <a:schemeClr val="bg1"/>
                  </a:solidFill>
                </a:rPr>
                <a:t>Thin plate</a:t>
              </a:r>
              <a:endParaRPr lang="en-US" sz="1400" dirty="0">
                <a:solidFill>
                  <a:schemeClr val="bg1"/>
                </a:solidFill>
              </a:endParaRPr>
            </a:p>
          </p:txBody>
        </p:sp>
      </p:grpSp>
      <p:sp>
        <p:nvSpPr>
          <p:cNvPr id="12" name="Date Placeholder 11"/>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lot_radar_MAS02956_f15.OD.hdf_talk.eps"/>
          <p:cNvPicPr>
            <a:picLocks noChangeAspect="1"/>
          </p:cNvPicPr>
          <p:nvPr/>
        </p:nvPicPr>
        <mc:AlternateContent>
          <mc:Choice xmlns:ma="http://schemas.microsoft.com/office/mac/drawingml/2008/main" Requires="ma">
            <p:blipFill>
              <a:blip r:embed="rId2"/>
              <a:srcRect b="52179"/>
              <a:stretch>
                <a:fillRect/>
              </a:stretch>
            </p:blipFill>
          </mc:Choice>
          <mc:Fallback>
            <p:blipFill>
              <a:blip r:embed="rId3"/>
              <a:srcRect b="52179"/>
              <a:stretch>
                <a:fillRect/>
              </a:stretch>
            </p:blipFill>
          </mc:Fallback>
        </mc:AlternateContent>
        <p:spPr>
          <a:xfrm>
            <a:off x="3763754" y="1104900"/>
            <a:ext cx="4363121" cy="2086574"/>
          </a:xfrm>
          <a:prstGeom prst="rect">
            <a:avLst/>
          </a:prstGeom>
          <a:solidFill>
            <a:schemeClr val="tx1"/>
          </a:solidFill>
        </p:spPr>
      </p:pic>
      <p:sp>
        <p:nvSpPr>
          <p:cNvPr id="2" name="Title 1"/>
          <p:cNvSpPr>
            <a:spLocks noGrp="1"/>
          </p:cNvSpPr>
          <p:nvPr>
            <p:ph type="title"/>
          </p:nvPr>
        </p:nvSpPr>
        <p:spPr>
          <a:xfrm>
            <a:off x="1399141" y="0"/>
            <a:ext cx="5740400" cy="1143000"/>
          </a:xfrm>
        </p:spPr>
        <p:txBody>
          <a:bodyPr>
            <a:normAutofit/>
          </a:bodyPr>
          <a:lstStyle/>
          <a:p>
            <a:r>
              <a:rPr lang="en-US" dirty="0" smtClean="0"/>
              <a:t>RSP Polarized reflectance </a:t>
            </a:r>
            <a:endParaRPr lang="en-US" dirty="0"/>
          </a:p>
        </p:txBody>
      </p:sp>
      <p:pic>
        <p:nvPicPr>
          <p:cNvPr id="5" name="Picture 4" descr="RSP_07-29-2002Rpol_f09_0.87a.jpg"/>
          <p:cNvPicPr>
            <a:picLocks noChangeAspect="1"/>
          </p:cNvPicPr>
          <p:nvPr/>
        </p:nvPicPr>
        <p:blipFill>
          <a:blip r:embed="rId4"/>
          <a:stretch>
            <a:fillRect/>
          </a:stretch>
        </p:blipFill>
        <p:spPr>
          <a:xfrm>
            <a:off x="3763754" y="3208829"/>
            <a:ext cx="4363121" cy="2848427"/>
          </a:xfrm>
          <a:prstGeom prst="rect">
            <a:avLst/>
          </a:prstGeom>
        </p:spPr>
      </p:pic>
      <p:grpSp>
        <p:nvGrpSpPr>
          <p:cNvPr id="18" name="Group 17"/>
          <p:cNvGrpSpPr/>
          <p:nvPr/>
        </p:nvGrpSpPr>
        <p:grpSpPr>
          <a:xfrm>
            <a:off x="3763753" y="3221530"/>
            <a:ext cx="4363122" cy="2873826"/>
            <a:chOff x="3826561" y="3448706"/>
            <a:chExt cx="3684940" cy="2405683"/>
          </a:xfrm>
        </p:grpSpPr>
        <p:pic>
          <p:nvPicPr>
            <p:cNvPr id="11" name="Picture 10" descr="plot_Rp_ff09_AR0p7.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826561" y="3448706"/>
              <a:ext cx="3684940" cy="2405683"/>
            </a:xfrm>
            <a:prstGeom prst="rect">
              <a:avLst/>
            </a:prstGeom>
            <a:solidFill>
              <a:schemeClr val="tx1"/>
            </a:solidFill>
          </p:spPr>
        </p:pic>
        <p:sp>
          <p:nvSpPr>
            <p:cNvPr id="16" name="TextBox 15"/>
            <p:cNvSpPr txBox="1"/>
            <p:nvPr/>
          </p:nvSpPr>
          <p:spPr>
            <a:xfrm>
              <a:off x="4301065" y="4885591"/>
              <a:ext cx="2371555" cy="337919"/>
            </a:xfrm>
            <a:prstGeom prst="rect">
              <a:avLst/>
            </a:prstGeom>
            <a:noFill/>
          </p:spPr>
          <p:txBody>
            <a:bodyPr wrap="square" rtlCol="0">
              <a:spAutoFit/>
            </a:bodyPr>
            <a:lstStyle/>
            <a:p>
              <a:r>
                <a:rPr lang="en-US" sz="2000" b="1" dirty="0" smtClean="0">
                  <a:solidFill>
                    <a:srgbClr val="FF0000"/>
                  </a:solidFill>
                </a:rPr>
                <a:t>Aspect ratio ~0.8</a:t>
              </a:r>
              <a:endParaRPr lang="en-US" sz="2000" b="1" dirty="0">
                <a:solidFill>
                  <a:srgbClr val="FF0000"/>
                </a:solidFill>
              </a:endParaRPr>
            </a:p>
          </p:txBody>
        </p:sp>
      </p:grpSp>
      <p:grpSp>
        <p:nvGrpSpPr>
          <p:cNvPr id="17" name="Group 16"/>
          <p:cNvGrpSpPr/>
          <p:nvPr/>
        </p:nvGrpSpPr>
        <p:grpSpPr>
          <a:xfrm>
            <a:off x="3763754" y="3221530"/>
            <a:ext cx="4363122" cy="2886527"/>
            <a:chOff x="3826561" y="3438075"/>
            <a:chExt cx="3701872" cy="2405683"/>
          </a:xfrm>
        </p:grpSpPr>
        <p:pic>
          <p:nvPicPr>
            <p:cNvPr id="12" name="Picture 11" descr="plot_Rp_ff09_AR0p7AR0p1.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826561" y="3438075"/>
              <a:ext cx="3701872" cy="2405683"/>
            </a:xfrm>
            <a:prstGeom prst="rect">
              <a:avLst/>
            </a:prstGeom>
            <a:solidFill>
              <a:schemeClr val="tx1"/>
            </a:solidFill>
          </p:spPr>
        </p:pic>
        <p:sp>
          <p:nvSpPr>
            <p:cNvPr id="10" name="TextBox 9"/>
            <p:cNvSpPr txBox="1"/>
            <p:nvPr/>
          </p:nvSpPr>
          <p:spPr>
            <a:xfrm>
              <a:off x="5156878" y="3591332"/>
              <a:ext cx="2371555" cy="337919"/>
            </a:xfrm>
            <a:prstGeom prst="rect">
              <a:avLst/>
            </a:prstGeom>
            <a:noFill/>
          </p:spPr>
          <p:txBody>
            <a:bodyPr wrap="square" rtlCol="0">
              <a:spAutoFit/>
            </a:bodyPr>
            <a:lstStyle/>
            <a:p>
              <a:r>
                <a:rPr lang="en-US" sz="2000" b="1" dirty="0" smtClean="0">
                  <a:solidFill>
                    <a:srgbClr val="FF0000"/>
                  </a:solidFill>
                </a:rPr>
                <a:t>Aspect ratio ~0.1</a:t>
              </a:r>
              <a:endParaRPr lang="en-US" sz="2000" b="1" dirty="0">
                <a:solidFill>
                  <a:srgbClr val="FF0000"/>
                </a:solidFill>
              </a:endParaRPr>
            </a:p>
          </p:txBody>
        </p:sp>
      </p:grpSp>
      <p:grpSp>
        <p:nvGrpSpPr>
          <p:cNvPr id="15" name="Group 14"/>
          <p:cNvGrpSpPr/>
          <p:nvPr/>
        </p:nvGrpSpPr>
        <p:grpSpPr>
          <a:xfrm>
            <a:off x="4847277" y="3408451"/>
            <a:ext cx="749479" cy="1728870"/>
            <a:chOff x="4745444" y="3447633"/>
            <a:chExt cx="658623" cy="1460144"/>
          </a:xfrm>
        </p:grpSpPr>
        <p:sp>
          <p:nvSpPr>
            <p:cNvPr id="13" name="Oval 12"/>
            <p:cNvSpPr/>
            <p:nvPr/>
          </p:nvSpPr>
          <p:spPr>
            <a:xfrm>
              <a:off x="4745446" y="3447633"/>
              <a:ext cx="549654" cy="14601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745444" y="3847355"/>
              <a:ext cx="658623" cy="59785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grpSp>
      <p:pic>
        <p:nvPicPr>
          <p:cNvPr id="19" name="Picture 18" descr="fig_P12_0860_Rough_smooth.jpg"/>
          <p:cNvPicPr>
            <a:picLocks noChangeAspect="1"/>
          </p:cNvPicPr>
          <p:nvPr/>
        </p:nvPicPr>
        <p:blipFill>
          <a:blip r:embed="rId9"/>
          <a:stretch>
            <a:fillRect/>
          </a:stretch>
        </p:blipFill>
        <p:spPr>
          <a:xfrm>
            <a:off x="305151" y="3538591"/>
            <a:ext cx="3628453" cy="2993574"/>
          </a:xfrm>
          <a:prstGeom prst="rect">
            <a:avLst/>
          </a:prstGeom>
        </p:spPr>
      </p:pic>
      <p:sp>
        <p:nvSpPr>
          <p:cNvPr id="22" name="TextBox 21"/>
          <p:cNvSpPr txBox="1"/>
          <p:nvPr/>
        </p:nvSpPr>
        <p:spPr>
          <a:xfrm>
            <a:off x="6523590" y="4220292"/>
            <a:ext cx="1603285" cy="646331"/>
          </a:xfrm>
          <a:prstGeom prst="rect">
            <a:avLst/>
          </a:prstGeom>
          <a:noFill/>
        </p:spPr>
        <p:txBody>
          <a:bodyPr wrap="square" rtlCol="0">
            <a:spAutoFit/>
          </a:bodyPr>
          <a:lstStyle/>
          <a:p>
            <a:r>
              <a:rPr lang="en-US" dirty="0" smtClean="0">
                <a:solidFill>
                  <a:schemeClr val="bg1"/>
                </a:solidFill>
              </a:rPr>
              <a:t>Severely roughened ice</a:t>
            </a:r>
            <a:endParaRPr lang="en-US" dirty="0">
              <a:solidFill>
                <a:schemeClr val="bg1"/>
              </a:solidFill>
            </a:endParaRPr>
          </a:p>
        </p:txBody>
      </p:sp>
      <p:pic>
        <p:nvPicPr>
          <p:cNvPr id="20" name="Picture 19" descr="0729-195851_843.png"/>
          <p:cNvPicPr>
            <a:picLocks noChangeAspect="1"/>
          </p:cNvPicPr>
          <p:nvPr/>
        </p:nvPicPr>
        <p:blipFill>
          <a:blip r:embed="rId10"/>
          <a:stretch>
            <a:fillRect/>
          </a:stretch>
        </p:blipFill>
        <p:spPr>
          <a:xfrm>
            <a:off x="1742109" y="1073487"/>
            <a:ext cx="1856545" cy="2382733"/>
          </a:xfrm>
          <a:prstGeom prst="rect">
            <a:avLst/>
          </a:prstGeom>
        </p:spPr>
      </p:pic>
      <p:sp>
        <p:nvSpPr>
          <p:cNvPr id="21" name="TextBox 20"/>
          <p:cNvSpPr txBox="1"/>
          <p:nvPr/>
        </p:nvSpPr>
        <p:spPr>
          <a:xfrm>
            <a:off x="2099891" y="3798180"/>
            <a:ext cx="3231808" cy="338554"/>
          </a:xfrm>
          <a:prstGeom prst="rect">
            <a:avLst/>
          </a:prstGeom>
          <a:noFill/>
        </p:spPr>
        <p:txBody>
          <a:bodyPr wrap="square" rtlCol="0">
            <a:spAutoFit/>
          </a:bodyPr>
          <a:lstStyle/>
          <a:p>
            <a:r>
              <a:rPr lang="en-US" sz="1600" dirty="0" smtClean="0">
                <a:solidFill>
                  <a:schemeClr val="bg1"/>
                </a:solidFill>
              </a:rPr>
              <a:t>Thanks to Ping Yang</a:t>
            </a:r>
            <a:endParaRPr lang="en-US" sz="1600" dirty="0">
              <a:solidFill>
                <a:schemeClr val="bg1"/>
              </a:solidFill>
            </a:endParaRPr>
          </a:p>
        </p:txBody>
      </p:sp>
      <p:sp>
        <p:nvSpPr>
          <p:cNvPr id="23" name="Date Placeholder 22"/>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RSP_07-29-2002Rpol_f09_1.88b.jpg"/>
          <p:cNvPicPr>
            <a:picLocks noChangeAspect="1"/>
          </p:cNvPicPr>
          <p:nvPr/>
        </p:nvPicPr>
        <p:blipFill>
          <a:blip r:embed="rId2"/>
          <a:stretch>
            <a:fillRect/>
          </a:stretch>
        </p:blipFill>
        <p:spPr>
          <a:xfrm>
            <a:off x="914400" y="3438074"/>
            <a:ext cx="3684943" cy="2405684"/>
          </a:xfrm>
          <a:prstGeom prst="rect">
            <a:avLst/>
          </a:prstGeom>
        </p:spPr>
      </p:pic>
      <p:pic>
        <p:nvPicPr>
          <p:cNvPr id="6" name="Picture 5" descr="plot_radar_MAS02956_f15.OD.hdf_talk.eps"/>
          <p:cNvPicPr>
            <a:picLocks noChangeAspect="1"/>
          </p:cNvPicPr>
          <p:nvPr/>
        </p:nvPicPr>
        <mc:AlternateContent>
          <mc:Choice xmlns:ma="http://schemas.microsoft.com/office/mac/drawingml/2008/main" Requires="ma">
            <p:blipFill>
              <a:blip r:embed="rId3"/>
              <a:srcRect b="52179"/>
              <a:stretch>
                <a:fillRect/>
              </a:stretch>
            </p:blipFill>
          </mc:Choice>
          <mc:Fallback>
            <p:blipFill>
              <a:blip r:embed="rId4"/>
              <a:srcRect b="52179"/>
              <a:stretch>
                <a:fillRect/>
              </a:stretch>
            </p:blipFill>
          </mc:Fallback>
        </mc:AlternateContent>
        <p:spPr>
          <a:xfrm>
            <a:off x="2653531" y="1631653"/>
            <a:ext cx="3684943" cy="1762249"/>
          </a:xfrm>
          <a:prstGeom prst="rect">
            <a:avLst/>
          </a:prstGeom>
          <a:solidFill>
            <a:schemeClr val="tx1"/>
          </a:solidFill>
        </p:spPr>
      </p:pic>
      <p:sp>
        <p:nvSpPr>
          <p:cNvPr id="2" name="Title 1"/>
          <p:cNvSpPr>
            <a:spLocks noGrp="1"/>
          </p:cNvSpPr>
          <p:nvPr>
            <p:ph type="title"/>
          </p:nvPr>
        </p:nvSpPr>
        <p:spPr/>
        <p:txBody>
          <a:bodyPr>
            <a:normAutofit fontScale="90000"/>
          </a:bodyPr>
          <a:lstStyle/>
          <a:p>
            <a:r>
              <a:rPr lang="en-US" dirty="0" smtClean="0"/>
              <a:t>1.88 </a:t>
            </a:r>
            <a:r>
              <a:rPr lang="en-US" dirty="0" err="1" smtClean="0"/>
              <a:t>μm</a:t>
            </a:r>
            <a:r>
              <a:rPr lang="en-US" dirty="0" smtClean="0"/>
              <a:t> H</a:t>
            </a:r>
            <a:r>
              <a:rPr lang="en-US" baseline="-25000" dirty="0" smtClean="0"/>
              <a:t>2</a:t>
            </a:r>
            <a:r>
              <a:rPr lang="en-US" dirty="0" smtClean="0"/>
              <a:t>O band: very top of cloud</a:t>
            </a:r>
            <a:endParaRPr lang="en-US" dirty="0"/>
          </a:p>
        </p:txBody>
      </p:sp>
      <p:pic>
        <p:nvPicPr>
          <p:cNvPr id="5" name="Picture 4" descr="RSP_07-29-2002Rpol_f09_0.87a.jpg"/>
          <p:cNvPicPr>
            <a:picLocks noChangeAspect="1"/>
          </p:cNvPicPr>
          <p:nvPr/>
        </p:nvPicPr>
        <p:blipFill>
          <a:blip r:embed="rId5"/>
          <a:stretch>
            <a:fillRect/>
          </a:stretch>
        </p:blipFill>
        <p:spPr>
          <a:xfrm>
            <a:off x="4518089" y="3438074"/>
            <a:ext cx="3684943" cy="2405684"/>
          </a:xfrm>
          <a:prstGeom prst="rect">
            <a:avLst/>
          </a:prstGeom>
        </p:spPr>
      </p:pic>
      <p:sp>
        <p:nvSpPr>
          <p:cNvPr id="11" name="TextBox 10"/>
          <p:cNvSpPr txBox="1"/>
          <p:nvPr/>
        </p:nvSpPr>
        <p:spPr>
          <a:xfrm>
            <a:off x="1446695" y="3622261"/>
            <a:ext cx="2705653" cy="646331"/>
          </a:xfrm>
          <a:prstGeom prst="rect">
            <a:avLst/>
          </a:prstGeom>
          <a:noFill/>
        </p:spPr>
        <p:txBody>
          <a:bodyPr wrap="square" rtlCol="0">
            <a:spAutoFit/>
          </a:bodyPr>
          <a:lstStyle/>
          <a:p>
            <a:r>
              <a:rPr lang="en-US" dirty="0" smtClean="0">
                <a:solidFill>
                  <a:schemeClr val="bg1"/>
                </a:solidFill>
              </a:rPr>
              <a:t>1.88 </a:t>
            </a:r>
            <a:r>
              <a:rPr lang="en-US" sz="1400" dirty="0" err="1" smtClean="0">
                <a:solidFill>
                  <a:schemeClr val="bg1"/>
                </a:solidFill>
                <a:latin typeface="Franklin Gothic Book"/>
                <a:cs typeface="Courier"/>
              </a:rPr>
              <a:t>μ</a:t>
            </a:r>
            <a:r>
              <a:rPr lang="en-US" dirty="0" err="1" smtClean="0">
                <a:solidFill>
                  <a:schemeClr val="bg1"/>
                </a:solidFill>
              </a:rPr>
              <a:t>m</a:t>
            </a:r>
            <a:r>
              <a:rPr lang="en-US" dirty="0" smtClean="0">
                <a:solidFill>
                  <a:schemeClr val="bg1"/>
                </a:solidFill>
              </a:rPr>
              <a:t>: </a:t>
            </a:r>
          </a:p>
          <a:p>
            <a:r>
              <a:rPr lang="en-US" dirty="0" smtClean="0">
                <a:solidFill>
                  <a:schemeClr val="bg1"/>
                </a:solidFill>
              </a:rPr>
              <a:t>Very top of cloud</a:t>
            </a:r>
            <a:endParaRPr lang="en-US" dirty="0">
              <a:solidFill>
                <a:schemeClr val="bg1"/>
              </a:solidFill>
            </a:endParaRPr>
          </a:p>
        </p:txBody>
      </p:sp>
      <p:sp>
        <p:nvSpPr>
          <p:cNvPr id="12" name="TextBox 11"/>
          <p:cNvSpPr txBox="1"/>
          <p:nvPr/>
        </p:nvSpPr>
        <p:spPr>
          <a:xfrm>
            <a:off x="4996696" y="3622261"/>
            <a:ext cx="2705653" cy="369332"/>
          </a:xfrm>
          <a:prstGeom prst="rect">
            <a:avLst/>
          </a:prstGeom>
          <a:noFill/>
        </p:spPr>
        <p:txBody>
          <a:bodyPr wrap="square" rtlCol="0">
            <a:spAutoFit/>
          </a:bodyPr>
          <a:lstStyle/>
          <a:p>
            <a:r>
              <a:rPr lang="en-US" dirty="0" smtClean="0">
                <a:solidFill>
                  <a:schemeClr val="bg1"/>
                </a:solidFill>
              </a:rPr>
              <a:t>0.87 </a:t>
            </a:r>
            <a:r>
              <a:rPr lang="en-US" dirty="0" err="1" smtClean="0">
                <a:solidFill>
                  <a:schemeClr val="bg1"/>
                </a:solidFill>
                <a:latin typeface="Franklin Gothic Book"/>
                <a:cs typeface="Courier"/>
              </a:rPr>
              <a:t>μ</a:t>
            </a:r>
            <a:r>
              <a:rPr lang="en-US" dirty="0" err="1" smtClean="0">
                <a:solidFill>
                  <a:schemeClr val="bg1"/>
                </a:solidFill>
              </a:rPr>
              <a:t>m</a:t>
            </a:r>
            <a:r>
              <a:rPr lang="en-US" dirty="0" smtClean="0">
                <a:solidFill>
                  <a:schemeClr val="bg1"/>
                </a:solidFill>
              </a:rPr>
              <a:t>: deeper layers</a:t>
            </a:r>
            <a:endParaRPr lang="en-US" dirty="0">
              <a:solidFill>
                <a:schemeClr val="bg1"/>
              </a:solidFill>
            </a:endParaRPr>
          </a:p>
        </p:txBody>
      </p:sp>
      <p:sp>
        <p:nvSpPr>
          <p:cNvPr id="13" name="TextBox 12"/>
          <p:cNvSpPr txBox="1"/>
          <p:nvPr/>
        </p:nvSpPr>
        <p:spPr>
          <a:xfrm>
            <a:off x="2308093" y="4290678"/>
            <a:ext cx="2219190" cy="646331"/>
          </a:xfrm>
          <a:prstGeom prst="rect">
            <a:avLst/>
          </a:prstGeom>
          <a:noFill/>
        </p:spPr>
        <p:txBody>
          <a:bodyPr wrap="square" rtlCol="0">
            <a:spAutoFit/>
          </a:bodyPr>
          <a:lstStyle/>
          <a:p>
            <a:r>
              <a:rPr lang="en-US" dirty="0" smtClean="0">
                <a:solidFill>
                  <a:srgbClr val="0000FF"/>
                </a:solidFill>
              </a:rPr>
              <a:t>Aspect ratios ~1 at tops</a:t>
            </a:r>
          </a:p>
          <a:p>
            <a:r>
              <a:rPr lang="en-US" dirty="0" smtClean="0">
                <a:solidFill>
                  <a:srgbClr val="0000FF"/>
                </a:solidFill>
              </a:rPr>
              <a:t>		  of outflow</a:t>
            </a:r>
            <a:endParaRPr lang="en-US" dirty="0">
              <a:solidFill>
                <a:srgbClr val="0000FF"/>
              </a:solidFill>
            </a:endParaRPr>
          </a:p>
        </p:txBody>
      </p:sp>
      <p:sp>
        <p:nvSpPr>
          <p:cNvPr id="9" name="TextBox 8"/>
          <p:cNvSpPr txBox="1"/>
          <p:nvPr/>
        </p:nvSpPr>
        <p:spPr>
          <a:xfrm>
            <a:off x="6863838" y="4106012"/>
            <a:ext cx="2032635" cy="830997"/>
          </a:xfrm>
          <a:prstGeom prst="rect">
            <a:avLst/>
          </a:prstGeom>
          <a:noFill/>
        </p:spPr>
        <p:txBody>
          <a:bodyPr wrap="square" rtlCol="0">
            <a:spAutoFit/>
          </a:bodyPr>
          <a:lstStyle/>
          <a:p>
            <a:r>
              <a:rPr lang="en-US" sz="1600" dirty="0" smtClean="0">
                <a:solidFill>
                  <a:srgbClr val="0000FF"/>
                </a:solidFill>
              </a:rPr>
              <a:t>More extreme </a:t>
            </a:r>
          </a:p>
          <a:p>
            <a:r>
              <a:rPr lang="en-US" sz="1600" dirty="0" smtClean="0">
                <a:solidFill>
                  <a:srgbClr val="0000FF"/>
                </a:solidFill>
              </a:rPr>
              <a:t>Aspect ratio </a:t>
            </a:r>
          </a:p>
          <a:p>
            <a:r>
              <a:rPr lang="en-US" sz="1600" dirty="0" smtClean="0">
                <a:solidFill>
                  <a:srgbClr val="0000FF"/>
                </a:solidFill>
              </a:rPr>
              <a:t>deeper in</a:t>
            </a:r>
            <a:endParaRPr lang="en-US" sz="1600" dirty="0">
              <a:solidFill>
                <a:srgbClr val="0000FF"/>
              </a:solidFill>
            </a:endParaRPr>
          </a:p>
        </p:txBody>
      </p:sp>
      <p:sp>
        <p:nvSpPr>
          <p:cNvPr id="14" name="Date Placeholder 13"/>
          <p:cNvSpPr>
            <a:spLocks noGrp="1"/>
          </p:cNvSpPr>
          <p:nvPr>
            <p:ph type="dt" sz="half" idx="10"/>
          </p:nvPr>
        </p:nvSpPr>
        <p:spPr/>
        <p:txBody>
          <a:bodyPr/>
          <a:lstStyle/>
          <a:p>
            <a:r>
              <a:rPr lang="en-US" smtClean="0"/>
              <a:t>6/4/11</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4176</TotalTime>
  <Words>634</Words>
  <Application>Microsoft Macintosh PowerPoint</Application>
  <PresentationFormat>On-screen Show (4:3)</PresentationFormat>
  <Paragraphs>108</Paragraphs>
  <Slides>16</Slides>
  <Notes>1</Notes>
  <HiddenSlides>0</HiddenSlides>
  <MMClips>0</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Equity</vt:lpstr>
      <vt:lpstr>An investigation of ice crystal sizes and shapes in deep convective clouds using radiance and polarization measurements in conjunction with model simulations</vt:lpstr>
      <vt:lpstr>Mourning Glory </vt:lpstr>
      <vt:lpstr>CRYSTAL-FACE campaign, Florida 2002</vt:lpstr>
      <vt:lpstr>Aircraft flight tracks: 29 July 2002</vt:lpstr>
      <vt:lpstr>Radar ice water content &amp; MAS retrievals</vt:lpstr>
      <vt:lpstr>Particle shapes: Research scanning polarimeter (RSP)</vt:lpstr>
      <vt:lpstr>Particle shapes: Research scanning polarimeter (RSP)</vt:lpstr>
      <vt:lpstr>RSP Polarized reflectance </vt:lpstr>
      <vt:lpstr>1.88 μm H2O band: very top of cloud</vt:lpstr>
      <vt:lpstr>DHARMA model simulations</vt:lpstr>
      <vt:lpstr>DHARMA model simulations (Ackerman et al., Nature 2004; Fridlind et al, science 2004; JGR 2007) </vt:lpstr>
      <vt:lpstr>DHARMA model results</vt:lpstr>
      <vt:lpstr>DHARMA model results</vt:lpstr>
      <vt:lpstr>Sensitivity to IN availability </vt:lpstr>
      <vt:lpstr>Conclusions 1</vt:lpstr>
      <vt:lpstr>Conclusions 2</vt:lpstr>
    </vt:vector>
  </TitlesOfParts>
  <Company>NASA GISS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investigation of ice crystal sizes and shapes in deep convective clouds using radiance and polarization measurements in conjunction with model simulations</dc:title>
  <dc:creator>bastiaan van diedenhoven</dc:creator>
  <cp:lastModifiedBy>Bastiaan van Diedenhoven</cp:lastModifiedBy>
  <cp:revision>98</cp:revision>
  <dcterms:created xsi:type="dcterms:W3CDTF">2011-05-06T01:52:47Z</dcterms:created>
  <dcterms:modified xsi:type="dcterms:W3CDTF">2011-05-06T02:05:59Z</dcterms:modified>
</cp:coreProperties>
</file>