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50411063" cy="36009263"/>
  <p:notesSz cx="9144000" cy="6858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2490788" indent="-2033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4983163" indent="-40687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7473950" indent="-61023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9966325" indent="-81375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2456" autoAdjust="0"/>
  </p:normalViewPr>
  <p:slideViewPr>
    <p:cSldViewPr>
      <p:cViewPr>
        <p:scale>
          <a:sx n="28" d="100"/>
          <a:sy n="28" d="100"/>
        </p:scale>
        <p:origin x="-1136" y="528"/>
      </p:cViewPr>
      <p:guideLst>
        <p:guide orient="horz" pos="11342"/>
        <p:guide pos="15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40EA6E-B9D2-4409-B07D-EA95EF8E49F4}" type="datetimeFigureOut">
              <a:rPr lang="en-US"/>
              <a:pPr/>
              <a:t>11/04/30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71775" y="514350"/>
            <a:ext cx="36004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noProof="0" smtClean="0"/>
              <a:t>Click to edit Master text styles</a:t>
            </a:r>
          </a:p>
          <a:p>
            <a:pPr lvl="1"/>
            <a:r>
              <a:rPr lang="pt-PT" noProof="0" smtClean="0"/>
              <a:t>Second level</a:t>
            </a:r>
          </a:p>
          <a:p>
            <a:pPr lvl="2"/>
            <a:r>
              <a:rPr lang="pt-PT" noProof="0" smtClean="0"/>
              <a:t>Third level</a:t>
            </a:r>
          </a:p>
          <a:p>
            <a:pPr lvl="3"/>
            <a:r>
              <a:rPr lang="pt-PT" noProof="0" smtClean="0"/>
              <a:t>Fourth level</a:t>
            </a:r>
          </a:p>
          <a:p>
            <a:pPr lvl="4"/>
            <a:r>
              <a:rPr lang="pt-PT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397097-F97F-4704-BAFF-0C8823989BD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2856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2490788" rtl="0" eaLnBrk="0" fontAlgn="base" hangingPunct="0">
      <a:spcBef>
        <a:spcPct val="30000"/>
      </a:spcBef>
      <a:spcAft>
        <a:spcPct val="0"/>
      </a:spcAft>
      <a:defRPr sz="66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2490788" algn="l" defTabSz="2490788" rtl="0" eaLnBrk="0" fontAlgn="base" hangingPunct="0">
      <a:spcBef>
        <a:spcPct val="30000"/>
      </a:spcBef>
      <a:spcAft>
        <a:spcPct val="0"/>
      </a:spcAft>
      <a:defRPr sz="66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4983163" algn="l" defTabSz="2490788" rtl="0" eaLnBrk="0" fontAlgn="base" hangingPunct="0">
      <a:spcBef>
        <a:spcPct val="30000"/>
      </a:spcBef>
      <a:spcAft>
        <a:spcPct val="0"/>
      </a:spcAft>
      <a:defRPr sz="66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7473950" algn="l" defTabSz="2490788" rtl="0" eaLnBrk="0" fontAlgn="base" hangingPunct="0">
      <a:spcBef>
        <a:spcPct val="30000"/>
      </a:spcBef>
      <a:spcAft>
        <a:spcPct val="0"/>
      </a:spcAft>
      <a:defRPr sz="66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9966325" algn="l" defTabSz="2490788" rtl="0" eaLnBrk="0" fontAlgn="base" hangingPunct="0">
      <a:spcBef>
        <a:spcPct val="30000"/>
      </a:spcBef>
      <a:spcAft>
        <a:spcPct val="0"/>
      </a:spcAft>
      <a:defRPr sz="66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12458277" algn="l" defTabSz="2491655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6pPr>
    <a:lvl7pPr marL="14949933" algn="l" defTabSz="2491655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7pPr>
    <a:lvl8pPr marL="17441588" algn="l" defTabSz="2491655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8pPr>
    <a:lvl9pPr marL="19933243" algn="l" defTabSz="2491655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>
              <a:ea typeface="ＭＳ Ｐゴシック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A98BF6-211F-4592-9C64-FCD5C4677810}" type="slidenum">
              <a:rPr lang="en-GB">
                <a:solidFill>
                  <a:srgbClr val="000000"/>
                </a:solidFill>
              </a:rPr>
              <a:pPr/>
              <a:t>1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80830" y="11186215"/>
            <a:ext cx="42849404" cy="771865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61660" y="20405251"/>
            <a:ext cx="35287744" cy="92023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491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983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474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966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458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949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441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933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FD92C7-52DB-4644-BCCC-6A45B4473A31}" type="datetimeFigureOut">
              <a:rPr lang="fr-FR"/>
              <a:pPr/>
              <a:t>11/04/30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D2A65-EBB7-46F5-8D28-1076A292605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4906BD-090D-4ED6-8593-31BA7256B6C2}" type="datetimeFigureOut">
              <a:rPr lang="fr-FR"/>
              <a:pPr/>
              <a:t>11/04/30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85BE3-DB26-42D2-9A2F-2FD98FD9A353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6548022" y="1442044"/>
            <a:ext cx="11342489" cy="30724571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20554" y="1442044"/>
            <a:ext cx="33187283" cy="3072457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F62B2C-2007-4C1D-AE3F-C2F7C3646DDE}" type="datetimeFigureOut">
              <a:rPr lang="fr-FR"/>
              <a:pPr/>
              <a:t>11/04/30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A7755-EC3F-43D9-A1FD-12D30B266E8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682850-AB44-4888-A1AE-E5ECBB7A7BD3}" type="datetimeFigureOut">
              <a:rPr lang="fr-FR"/>
              <a:pPr/>
              <a:t>11/04/30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E2608-F898-4CE4-90DC-73C4ED7FFBC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82127" y="23139288"/>
            <a:ext cx="42849404" cy="7151840"/>
          </a:xfrm>
        </p:spPr>
        <p:txBody>
          <a:bodyPr anchor="t"/>
          <a:lstStyle>
            <a:lvl1pPr algn="l">
              <a:defRPr sz="218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82127" y="15262265"/>
            <a:ext cx="42849404" cy="7877024"/>
          </a:xfrm>
        </p:spPr>
        <p:txBody>
          <a:bodyPr anchor="b"/>
          <a:lstStyle>
            <a:lvl1pPr marL="0" indent="0">
              <a:buNone/>
              <a:defRPr sz="11000">
                <a:solidFill>
                  <a:schemeClr val="tx1">
                    <a:tint val="75000"/>
                  </a:schemeClr>
                </a:solidFill>
              </a:defRPr>
            </a:lvl1pPr>
            <a:lvl2pPr marL="2491655" indent="0">
              <a:buNone/>
              <a:defRPr sz="9800">
                <a:solidFill>
                  <a:schemeClr val="tx1">
                    <a:tint val="75000"/>
                  </a:schemeClr>
                </a:solidFill>
              </a:defRPr>
            </a:lvl2pPr>
            <a:lvl3pPr marL="4983311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3pPr>
            <a:lvl4pPr marL="7474966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4pPr>
            <a:lvl5pPr marL="9966622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5pPr>
            <a:lvl6pPr marL="12458277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6pPr>
            <a:lvl7pPr marL="14949933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7pPr>
            <a:lvl8pPr marL="17441588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8pPr>
            <a:lvl9pPr marL="19933243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607418-A1A9-416A-A015-59C1AD881C68}" type="datetimeFigureOut">
              <a:rPr lang="fr-FR"/>
              <a:pPr/>
              <a:t>11/04/30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E9E7B-31AE-4F82-91BA-D85F0604B3E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20554" y="8402166"/>
            <a:ext cx="22264886" cy="23764449"/>
          </a:xfrm>
        </p:spPr>
        <p:txBody>
          <a:bodyPr/>
          <a:lstStyle>
            <a:lvl1pPr>
              <a:defRPr sz="15200"/>
            </a:lvl1pPr>
            <a:lvl2pPr>
              <a:defRPr sz="13000"/>
            </a:lvl2pPr>
            <a:lvl3pPr>
              <a:defRPr sz="110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625625" y="8402166"/>
            <a:ext cx="22264886" cy="23764449"/>
          </a:xfrm>
        </p:spPr>
        <p:txBody>
          <a:bodyPr/>
          <a:lstStyle>
            <a:lvl1pPr>
              <a:defRPr sz="15200"/>
            </a:lvl1pPr>
            <a:lvl2pPr>
              <a:defRPr sz="13000"/>
            </a:lvl2pPr>
            <a:lvl3pPr>
              <a:defRPr sz="110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3FA530-1571-44E1-9B0D-8709BE86A32A}" type="datetimeFigureOut">
              <a:rPr lang="fr-FR"/>
              <a:pPr/>
              <a:t>11/04/30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311ED-ED53-493A-B671-6AC6FAE7F93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20553" y="8060410"/>
            <a:ext cx="22273640" cy="3359195"/>
          </a:xfrm>
        </p:spPr>
        <p:txBody>
          <a:bodyPr anchor="b"/>
          <a:lstStyle>
            <a:lvl1pPr marL="0" indent="0">
              <a:buNone/>
              <a:defRPr sz="13000" b="1"/>
            </a:lvl1pPr>
            <a:lvl2pPr marL="2491655" indent="0">
              <a:buNone/>
              <a:defRPr sz="11000" b="1"/>
            </a:lvl2pPr>
            <a:lvl3pPr marL="4983311" indent="0">
              <a:buNone/>
              <a:defRPr sz="9800" b="1"/>
            </a:lvl3pPr>
            <a:lvl4pPr marL="7474966" indent="0">
              <a:buNone/>
              <a:defRPr sz="8800" b="1"/>
            </a:lvl4pPr>
            <a:lvl5pPr marL="9966622" indent="0">
              <a:buNone/>
              <a:defRPr sz="8800" b="1"/>
            </a:lvl5pPr>
            <a:lvl6pPr marL="12458277" indent="0">
              <a:buNone/>
              <a:defRPr sz="8800" b="1"/>
            </a:lvl6pPr>
            <a:lvl7pPr marL="14949933" indent="0">
              <a:buNone/>
              <a:defRPr sz="8800" b="1"/>
            </a:lvl7pPr>
            <a:lvl8pPr marL="17441588" indent="0">
              <a:buNone/>
              <a:defRPr sz="8800" b="1"/>
            </a:lvl8pPr>
            <a:lvl9pPr marL="19933243" indent="0">
              <a:buNone/>
              <a:defRPr sz="88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20553" y="11419606"/>
            <a:ext cx="22273640" cy="20747007"/>
          </a:xfrm>
        </p:spPr>
        <p:txBody>
          <a:bodyPr/>
          <a:lstStyle>
            <a:lvl1pPr>
              <a:defRPr sz="13000"/>
            </a:lvl1pPr>
            <a:lvl2pPr>
              <a:defRPr sz="11000"/>
            </a:lvl2pPr>
            <a:lvl3pPr>
              <a:defRPr sz="98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5608123" y="8060410"/>
            <a:ext cx="22282390" cy="3359195"/>
          </a:xfrm>
        </p:spPr>
        <p:txBody>
          <a:bodyPr anchor="b"/>
          <a:lstStyle>
            <a:lvl1pPr marL="0" indent="0">
              <a:buNone/>
              <a:defRPr sz="13000" b="1"/>
            </a:lvl1pPr>
            <a:lvl2pPr marL="2491655" indent="0">
              <a:buNone/>
              <a:defRPr sz="11000" b="1"/>
            </a:lvl2pPr>
            <a:lvl3pPr marL="4983311" indent="0">
              <a:buNone/>
              <a:defRPr sz="9800" b="1"/>
            </a:lvl3pPr>
            <a:lvl4pPr marL="7474966" indent="0">
              <a:buNone/>
              <a:defRPr sz="8800" b="1"/>
            </a:lvl4pPr>
            <a:lvl5pPr marL="9966622" indent="0">
              <a:buNone/>
              <a:defRPr sz="8800" b="1"/>
            </a:lvl5pPr>
            <a:lvl6pPr marL="12458277" indent="0">
              <a:buNone/>
              <a:defRPr sz="8800" b="1"/>
            </a:lvl6pPr>
            <a:lvl7pPr marL="14949933" indent="0">
              <a:buNone/>
              <a:defRPr sz="8800" b="1"/>
            </a:lvl7pPr>
            <a:lvl8pPr marL="17441588" indent="0">
              <a:buNone/>
              <a:defRPr sz="8800" b="1"/>
            </a:lvl8pPr>
            <a:lvl9pPr marL="19933243" indent="0">
              <a:buNone/>
              <a:defRPr sz="88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5608123" y="11419606"/>
            <a:ext cx="22282390" cy="20747007"/>
          </a:xfrm>
        </p:spPr>
        <p:txBody>
          <a:bodyPr/>
          <a:lstStyle>
            <a:lvl1pPr>
              <a:defRPr sz="13000"/>
            </a:lvl1pPr>
            <a:lvl2pPr>
              <a:defRPr sz="11000"/>
            </a:lvl2pPr>
            <a:lvl3pPr>
              <a:defRPr sz="98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14A470-4415-465A-9CBE-782D72B4B757}" type="datetimeFigureOut">
              <a:rPr lang="fr-FR"/>
              <a:pPr/>
              <a:t>11/04/30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1D6EC-A588-46C8-8418-0270F4B14CD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420515-64E5-4EC6-BB36-78B2208C53C3}" type="datetimeFigureOut">
              <a:rPr lang="fr-FR"/>
              <a:pPr/>
              <a:t>11/04/30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B6B93-FB5A-4960-8BB2-177C43228AF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1F14FE-D4AA-4ECE-93AB-015D7F6CBA49}" type="datetimeFigureOut">
              <a:rPr lang="fr-FR"/>
              <a:pPr/>
              <a:t>11/04/30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3C27E-E88A-421A-9667-4F59C7A0D4F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0556" y="1433704"/>
            <a:ext cx="16584893" cy="6101569"/>
          </a:xfrm>
        </p:spPr>
        <p:txBody>
          <a:bodyPr anchor="b"/>
          <a:lstStyle>
            <a:lvl1pPr algn="l">
              <a:defRPr sz="11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709325" y="1433705"/>
            <a:ext cx="28181185" cy="30732908"/>
          </a:xfrm>
        </p:spPr>
        <p:txBody>
          <a:bodyPr/>
          <a:lstStyle>
            <a:lvl1pPr>
              <a:defRPr sz="17400"/>
            </a:lvl1pPr>
            <a:lvl2pPr>
              <a:defRPr sz="15200"/>
            </a:lvl2pPr>
            <a:lvl3pPr>
              <a:defRPr sz="13000"/>
            </a:lvl3pPr>
            <a:lvl4pPr>
              <a:defRPr sz="11000"/>
            </a:lvl4pPr>
            <a:lvl5pPr>
              <a:defRPr sz="11000"/>
            </a:lvl5pPr>
            <a:lvl6pPr>
              <a:defRPr sz="11000"/>
            </a:lvl6pPr>
            <a:lvl7pPr>
              <a:defRPr sz="11000"/>
            </a:lvl7pPr>
            <a:lvl8pPr>
              <a:defRPr sz="11000"/>
            </a:lvl8pPr>
            <a:lvl9pPr>
              <a:defRPr sz="1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20556" y="7535276"/>
            <a:ext cx="16584893" cy="24631339"/>
          </a:xfrm>
        </p:spPr>
        <p:txBody>
          <a:bodyPr/>
          <a:lstStyle>
            <a:lvl1pPr marL="0" indent="0">
              <a:buNone/>
              <a:defRPr sz="7600"/>
            </a:lvl1pPr>
            <a:lvl2pPr marL="2491655" indent="0">
              <a:buNone/>
              <a:defRPr sz="6600"/>
            </a:lvl2pPr>
            <a:lvl3pPr marL="4983311" indent="0">
              <a:buNone/>
              <a:defRPr sz="5400"/>
            </a:lvl3pPr>
            <a:lvl4pPr marL="7474966" indent="0">
              <a:buNone/>
              <a:defRPr sz="5000"/>
            </a:lvl4pPr>
            <a:lvl5pPr marL="9966622" indent="0">
              <a:buNone/>
              <a:defRPr sz="5000"/>
            </a:lvl5pPr>
            <a:lvl6pPr marL="12458277" indent="0">
              <a:buNone/>
              <a:defRPr sz="5000"/>
            </a:lvl6pPr>
            <a:lvl7pPr marL="14949933" indent="0">
              <a:buNone/>
              <a:defRPr sz="5000"/>
            </a:lvl7pPr>
            <a:lvl8pPr marL="17441588" indent="0">
              <a:buNone/>
              <a:defRPr sz="5000"/>
            </a:lvl8pPr>
            <a:lvl9pPr marL="19933243" indent="0">
              <a:buNone/>
              <a:defRPr sz="5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9B6817-46EE-42BA-9DF1-C46F05038C7B}" type="datetimeFigureOut">
              <a:rPr lang="fr-FR"/>
              <a:pPr/>
              <a:t>11/04/30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73DEB-3FC5-4C7F-857C-5E0814D95DF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80921" y="25206484"/>
            <a:ext cx="30246638" cy="2975768"/>
          </a:xfrm>
        </p:spPr>
        <p:txBody>
          <a:bodyPr anchor="b"/>
          <a:lstStyle>
            <a:lvl1pPr algn="l">
              <a:defRPr sz="11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9880921" y="3217495"/>
            <a:ext cx="30246638" cy="21605558"/>
          </a:xfrm>
        </p:spPr>
        <p:txBody>
          <a:bodyPr rtlCol="0">
            <a:normAutofit/>
          </a:bodyPr>
          <a:lstStyle>
            <a:lvl1pPr marL="0" indent="0">
              <a:buNone/>
              <a:defRPr sz="17400"/>
            </a:lvl1pPr>
            <a:lvl2pPr marL="2491655" indent="0">
              <a:buNone/>
              <a:defRPr sz="15200"/>
            </a:lvl2pPr>
            <a:lvl3pPr marL="4983311" indent="0">
              <a:buNone/>
              <a:defRPr sz="13000"/>
            </a:lvl3pPr>
            <a:lvl4pPr marL="7474966" indent="0">
              <a:buNone/>
              <a:defRPr sz="11000"/>
            </a:lvl4pPr>
            <a:lvl5pPr marL="9966622" indent="0">
              <a:buNone/>
              <a:defRPr sz="11000"/>
            </a:lvl5pPr>
            <a:lvl6pPr marL="12458277" indent="0">
              <a:buNone/>
              <a:defRPr sz="11000"/>
            </a:lvl6pPr>
            <a:lvl7pPr marL="14949933" indent="0">
              <a:buNone/>
              <a:defRPr sz="11000"/>
            </a:lvl7pPr>
            <a:lvl8pPr marL="17441588" indent="0">
              <a:buNone/>
              <a:defRPr sz="11000"/>
            </a:lvl8pPr>
            <a:lvl9pPr marL="19933243" indent="0">
              <a:buNone/>
              <a:defRPr sz="11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880921" y="28182253"/>
            <a:ext cx="30246638" cy="4226084"/>
          </a:xfrm>
        </p:spPr>
        <p:txBody>
          <a:bodyPr/>
          <a:lstStyle>
            <a:lvl1pPr marL="0" indent="0">
              <a:buNone/>
              <a:defRPr sz="7600"/>
            </a:lvl1pPr>
            <a:lvl2pPr marL="2491655" indent="0">
              <a:buNone/>
              <a:defRPr sz="6600"/>
            </a:lvl2pPr>
            <a:lvl3pPr marL="4983311" indent="0">
              <a:buNone/>
              <a:defRPr sz="5400"/>
            </a:lvl3pPr>
            <a:lvl4pPr marL="7474966" indent="0">
              <a:buNone/>
              <a:defRPr sz="5000"/>
            </a:lvl4pPr>
            <a:lvl5pPr marL="9966622" indent="0">
              <a:buNone/>
              <a:defRPr sz="5000"/>
            </a:lvl5pPr>
            <a:lvl6pPr marL="12458277" indent="0">
              <a:buNone/>
              <a:defRPr sz="5000"/>
            </a:lvl6pPr>
            <a:lvl7pPr marL="14949933" indent="0">
              <a:buNone/>
              <a:defRPr sz="5000"/>
            </a:lvl7pPr>
            <a:lvl8pPr marL="17441588" indent="0">
              <a:buNone/>
              <a:defRPr sz="5000"/>
            </a:lvl8pPr>
            <a:lvl9pPr marL="19933243" indent="0">
              <a:buNone/>
              <a:defRPr sz="5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0833E6-142B-4716-896C-CE4D8FFE54D7}" type="datetimeFigureOut">
              <a:rPr lang="fr-FR"/>
              <a:pPr/>
              <a:t>11/04/30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44A6D-0A12-408D-B616-8D5B5301931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520950" y="1441450"/>
            <a:ext cx="45369163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8331" tIns="249166" rIns="498331" bIns="2491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520950" y="8402638"/>
            <a:ext cx="45369163" cy="2376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8331" tIns="249166" rIns="498331" bIns="2491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520950" y="33375600"/>
            <a:ext cx="11761788" cy="1916113"/>
          </a:xfrm>
          <a:prstGeom prst="rect">
            <a:avLst/>
          </a:prstGeom>
        </p:spPr>
        <p:txBody>
          <a:bodyPr vert="horz" wrap="square" lIns="498331" tIns="249166" rIns="498331" bIns="249166" numCol="1" anchor="ctr" anchorCtr="0" compatLnSpc="1">
            <a:prstTxWarp prst="textNoShape">
              <a:avLst/>
            </a:prstTxWarp>
          </a:bodyPr>
          <a:lstStyle>
            <a:lvl1pPr>
              <a:defRPr sz="6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AA8DD6B-7BEC-4A2C-B83F-33CAD73D9264}" type="datetimeFigureOut">
              <a:rPr lang="fr-FR"/>
              <a:pPr/>
              <a:t>11/04/30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224375" y="33375600"/>
            <a:ext cx="15962313" cy="1916113"/>
          </a:xfrm>
          <a:prstGeom prst="rect">
            <a:avLst/>
          </a:prstGeom>
        </p:spPr>
        <p:txBody>
          <a:bodyPr vert="horz" lIns="498331" tIns="249166" rIns="498331" bIns="24916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6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6128325" y="33375600"/>
            <a:ext cx="11761788" cy="1916113"/>
          </a:xfrm>
          <a:prstGeom prst="rect">
            <a:avLst/>
          </a:prstGeom>
        </p:spPr>
        <p:txBody>
          <a:bodyPr vert="horz" wrap="square" lIns="498331" tIns="249166" rIns="498331" bIns="249166" numCol="1" anchor="ctr" anchorCtr="0" compatLnSpc="1">
            <a:prstTxWarp prst="textNoShape">
              <a:avLst/>
            </a:prstTxWarp>
          </a:bodyPr>
          <a:lstStyle>
            <a:lvl1pPr algn="r">
              <a:defRPr sz="6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D617651-EFEC-4DDA-A6B5-3872CC3A2EE4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2491655" algn="ctr" rtl="0" fontAlgn="base">
        <a:spcBef>
          <a:spcPct val="0"/>
        </a:spcBef>
        <a:spcAft>
          <a:spcPct val="0"/>
        </a:spcAft>
        <a:defRPr sz="24000">
          <a:solidFill>
            <a:schemeClr val="tx1"/>
          </a:solidFill>
          <a:latin typeface="Calibri" charset="0"/>
          <a:ea typeface="ＭＳ Ｐゴシック" charset="0"/>
        </a:defRPr>
      </a:lvl6pPr>
      <a:lvl7pPr marL="4983311" algn="ctr" rtl="0" fontAlgn="base">
        <a:spcBef>
          <a:spcPct val="0"/>
        </a:spcBef>
        <a:spcAft>
          <a:spcPct val="0"/>
        </a:spcAft>
        <a:defRPr sz="24000">
          <a:solidFill>
            <a:schemeClr val="tx1"/>
          </a:solidFill>
          <a:latin typeface="Calibri" charset="0"/>
          <a:ea typeface="ＭＳ Ｐゴシック" charset="0"/>
        </a:defRPr>
      </a:lvl7pPr>
      <a:lvl8pPr marL="7474966" algn="ctr" rtl="0" fontAlgn="base">
        <a:spcBef>
          <a:spcPct val="0"/>
        </a:spcBef>
        <a:spcAft>
          <a:spcPct val="0"/>
        </a:spcAft>
        <a:defRPr sz="24000">
          <a:solidFill>
            <a:schemeClr val="tx1"/>
          </a:solidFill>
          <a:latin typeface="Calibri" charset="0"/>
          <a:ea typeface="ＭＳ Ｐゴシック" charset="0"/>
        </a:defRPr>
      </a:lvl8pPr>
      <a:lvl9pPr marL="9966622" algn="ctr" rtl="0" fontAlgn="base">
        <a:spcBef>
          <a:spcPct val="0"/>
        </a:spcBef>
        <a:spcAft>
          <a:spcPct val="0"/>
        </a:spcAft>
        <a:defRPr sz="240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1868488" indent="-186848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7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048125" indent="-155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6227763" indent="-1244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3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8720138" indent="-1244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1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210925" indent="-1244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1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3704105" indent="-1245828" algn="l" defTabSz="498331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195760" indent="-1245828" algn="l" defTabSz="498331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687416" indent="-1245828" algn="l" defTabSz="498331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179071" indent="-1245828" algn="l" defTabSz="498331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983311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1pPr>
      <a:lvl2pPr marL="2491655" algn="l" defTabSz="4983311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2pPr>
      <a:lvl3pPr marL="4983311" algn="l" defTabSz="4983311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3pPr>
      <a:lvl4pPr marL="7474966" algn="l" defTabSz="4983311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4pPr>
      <a:lvl5pPr marL="9966622" algn="l" defTabSz="4983311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5pPr>
      <a:lvl6pPr marL="12458277" algn="l" defTabSz="4983311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6pPr>
      <a:lvl7pPr marL="14949933" algn="l" defTabSz="4983311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7pPr>
      <a:lvl8pPr marL="17441588" algn="l" defTabSz="4983311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243" algn="l" defTabSz="4983311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wmf"/><Relationship Id="rId12" Type="http://schemas.openxmlformats.org/officeDocument/2006/relationships/image" Target="../media/image7.jpeg"/><Relationship Id="rId13" Type="http://schemas.openxmlformats.org/officeDocument/2006/relationships/image" Target="../media/image8.jpeg"/><Relationship Id="rId14" Type="http://schemas.openxmlformats.org/officeDocument/2006/relationships/image" Target="../media/image9.jpeg"/><Relationship Id="rId15" Type="http://schemas.openxmlformats.org/officeDocument/2006/relationships/image" Target="../media/image10.jpeg"/><Relationship Id="rId16" Type="http://schemas.openxmlformats.org/officeDocument/2006/relationships/image" Target="../media/image11.jpeg"/><Relationship Id="rId17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oleObject" Target="../embeddings/oleObject1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45799375" y="35142488"/>
            <a:ext cx="4105275" cy="504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578795" y="-141385"/>
            <a:ext cx="49325480" cy="41070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fr-CA" sz="11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Influence of </a:t>
            </a:r>
            <a:r>
              <a:rPr lang="fr-CA" sz="11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seismic</a:t>
            </a:r>
            <a:r>
              <a:rPr lang="fr-CA" sz="11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 </a:t>
            </a:r>
            <a:r>
              <a:rPr lang="fr-CA" sz="11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activity</a:t>
            </a:r>
            <a:r>
              <a:rPr lang="fr-CA" sz="11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 in the </a:t>
            </a:r>
            <a:r>
              <a:rPr lang="fr-CA" sz="11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atmospheric</a:t>
            </a:r>
            <a:r>
              <a:rPr lang="fr-CA" sz="11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 </a:t>
            </a:r>
            <a:r>
              <a:rPr lang="fr-CA" sz="11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electrical</a:t>
            </a:r>
            <a:r>
              <a:rPr lang="fr-CA" sz="11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 </a:t>
            </a:r>
            <a:r>
              <a:rPr lang="fr-CA" sz="11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field</a:t>
            </a:r>
            <a:r>
              <a:rPr lang="fr-CA" sz="11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 in </a:t>
            </a:r>
            <a:r>
              <a:rPr lang="fr-CA" sz="11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Lisbon</a:t>
            </a:r>
            <a:r>
              <a:rPr lang="fr-CA" sz="11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 (Portugal) </a:t>
            </a:r>
            <a:r>
              <a:rPr lang="fr-CA" sz="11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from</a:t>
            </a:r>
            <a:r>
              <a:rPr lang="fr-CA" sz="11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 1961 </a:t>
            </a:r>
            <a:r>
              <a:rPr lang="fr-CA" sz="11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until</a:t>
            </a:r>
            <a:r>
              <a:rPr lang="fr-CA" sz="11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/>
              </a:rPr>
              <a:t> 1991 </a:t>
            </a:r>
            <a:endParaRPr lang="fr-FR" sz="11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1019955" y="3747047"/>
            <a:ext cx="30747416" cy="331236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GB" sz="75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/>
              </a:rPr>
              <a:t>H.G. </a:t>
            </a:r>
            <a:r>
              <a:rPr lang="en-GB" sz="75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/>
              </a:rPr>
              <a:t>Silva</a:t>
            </a:r>
            <a:r>
              <a:rPr lang="en-GB" sz="7500" b="1" i="1" baseline="30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/>
              </a:rPr>
              <a:t>1,*</a:t>
            </a:r>
            <a:r>
              <a:rPr lang="en-GB" sz="75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/>
              </a:rPr>
              <a:t>, </a:t>
            </a:r>
            <a:r>
              <a:rPr lang="en-GB" sz="75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/>
              </a:rPr>
              <a:t>C. Serrano</a:t>
            </a:r>
            <a:r>
              <a:rPr lang="en-GB" sz="7500" b="1" i="1" baseline="300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/>
              </a:rPr>
              <a:t>1</a:t>
            </a:r>
            <a:r>
              <a:rPr lang="en-GB" sz="75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/>
              </a:rPr>
              <a:t>, A.H. Reis</a:t>
            </a:r>
            <a:r>
              <a:rPr lang="en-GB" sz="7500" b="1" i="1" baseline="300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/>
              </a:rPr>
              <a:t>1</a:t>
            </a:r>
            <a:r>
              <a:rPr lang="en-GB" sz="75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/>
              </a:rPr>
              <a:t>, M. Bezzeghoud</a:t>
            </a:r>
            <a:r>
              <a:rPr lang="en-GB" sz="7500" b="1" i="1" baseline="300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/>
              </a:rPr>
              <a:t>1</a:t>
            </a:r>
            <a:r>
              <a:rPr lang="en-GB" sz="75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/>
              </a:rPr>
              <a:t>, R.N. Rosa</a:t>
            </a:r>
            <a:r>
              <a:rPr lang="en-GB" sz="7500" b="1" i="1" baseline="300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/>
              </a:rPr>
              <a:t>1</a:t>
            </a:r>
            <a:r>
              <a:rPr lang="en-GB" sz="75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/>
              </a:rPr>
              <a:t>, </a:t>
            </a:r>
            <a:endParaRPr lang="en-GB" sz="7500" b="1" i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Arial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GB" sz="75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/>
              </a:rPr>
              <a:t>J.F</a:t>
            </a:r>
            <a:r>
              <a:rPr lang="en-GB" sz="75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/>
              </a:rPr>
              <a:t>. Borges</a:t>
            </a:r>
            <a:r>
              <a:rPr lang="en-GB" sz="7500" b="1" i="1" baseline="300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/>
              </a:rPr>
              <a:t>1</a:t>
            </a:r>
            <a:r>
              <a:rPr lang="en-GB" sz="75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/>
              </a:rPr>
              <a:t>, B</a:t>
            </a:r>
            <a:r>
              <a:rPr lang="en-GB" sz="75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/>
              </a:rPr>
              <a:t>. Caldeira</a:t>
            </a:r>
            <a:r>
              <a:rPr lang="en-GB" sz="7500" b="1" i="1" baseline="300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/>
              </a:rPr>
              <a:t>1</a:t>
            </a:r>
            <a:r>
              <a:rPr lang="en-GB" sz="75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/>
              </a:rPr>
              <a:t>, M. Tlemçani</a:t>
            </a:r>
            <a:r>
              <a:rPr lang="en-GB" sz="7500" b="1" i="1" baseline="300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/>
              </a:rPr>
              <a:t>1</a:t>
            </a:r>
            <a:r>
              <a:rPr lang="en-GB" sz="75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/>
              </a:rPr>
              <a:t> and P.F. </a:t>
            </a:r>
            <a:r>
              <a:rPr lang="en-GB" sz="75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/>
              </a:rPr>
              <a:t>Biagi</a:t>
            </a:r>
            <a:r>
              <a:rPr lang="en-GB" sz="7500" b="1" i="1" baseline="30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/>
              </a:rPr>
              <a:t>2</a:t>
            </a:r>
            <a:endParaRPr lang="pt-PT" sz="75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Arial"/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 bwMode="auto">
          <a:xfrm>
            <a:off x="0" y="6411343"/>
            <a:ext cx="5041106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498331" tIns="249166" rIns="498331" bIns="249166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7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1pPr>
            <a:lvl2pPr marL="2491655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5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4983311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7474966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9966622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12458277" indent="0" algn="ctr" defTabSz="4983311" rtl="0" eaLnBrk="1" latinLnBrk="0" hangingPunct="1">
              <a:spcBef>
                <a:spcPct val="20000"/>
              </a:spcBef>
              <a:buFont typeface="Arial" pitchFamily="34" charset="0"/>
              <a:buNone/>
              <a:defRPr sz="1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949933" indent="0" algn="ctr" defTabSz="4983311" rtl="0" eaLnBrk="1" latinLnBrk="0" hangingPunct="1">
              <a:spcBef>
                <a:spcPct val="20000"/>
              </a:spcBef>
              <a:buFont typeface="Arial" pitchFamily="34" charset="0"/>
              <a:buNone/>
              <a:defRPr sz="1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7441588" indent="0" algn="ctr" defTabSz="4983311" rtl="0" eaLnBrk="1" latinLnBrk="0" hangingPunct="1">
              <a:spcBef>
                <a:spcPct val="20000"/>
              </a:spcBef>
              <a:buFont typeface="Arial" pitchFamily="34" charset="0"/>
              <a:buNone/>
              <a:defRPr sz="1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9933243" indent="0" algn="ctr" defTabSz="4983311" rtl="0" eaLnBrk="1" latinLnBrk="0" hangingPunct="1">
              <a:spcBef>
                <a:spcPct val="20000"/>
              </a:spcBef>
              <a:buFont typeface="Arial" pitchFamily="34" charset="0"/>
              <a:buNone/>
              <a:defRPr sz="1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4000" b="1" i="1" baseline="300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/>
              </a:rPr>
              <a:t>1</a:t>
            </a:r>
            <a:r>
              <a:rPr lang="en-GB" sz="4000" b="1" i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/>
              </a:rPr>
              <a:t>Geophysical </a:t>
            </a:r>
            <a:r>
              <a:rPr lang="en-GB" sz="4000" b="1" i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/>
              </a:rPr>
              <a:t>Center</a:t>
            </a:r>
            <a:r>
              <a:rPr lang="en-GB" sz="4000" b="1" i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/>
              </a:rPr>
              <a:t> of </a:t>
            </a:r>
            <a:r>
              <a:rPr lang="en-GB" sz="4000" b="1" i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/>
              </a:rPr>
              <a:t>Évora</a:t>
            </a:r>
            <a:r>
              <a:rPr lang="en-GB" sz="4000" b="1" i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/>
              </a:rPr>
              <a:t> and Physics Department, ECT, University of </a:t>
            </a:r>
            <a:r>
              <a:rPr lang="en-GB" sz="4000" b="1" i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/>
              </a:rPr>
              <a:t>Évora</a:t>
            </a:r>
            <a:r>
              <a:rPr lang="en-GB" sz="4000" b="1" i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/>
              </a:rPr>
              <a:t>, Portugal </a:t>
            </a:r>
          </a:p>
          <a:p>
            <a:pPr>
              <a:defRPr/>
            </a:pPr>
            <a:r>
              <a:rPr lang="en-GB" sz="4000" b="1" baseline="300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/>
              </a:rPr>
              <a:t>2</a:t>
            </a:r>
            <a:r>
              <a:rPr lang="en-GB" sz="4000" b="1" i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/>
              </a:rPr>
              <a:t>University of Bari and </a:t>
            </a:r>
            <a:r>
              <a:rPr lang="en-US" sz="4000" b="1" i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/>
              </a:rPr>
              <a:t>Inter-Department Centre for the Evaluation and Mitigation of the Volcanic and Seismic Risk, Italy</a:t>
            </a:r>
            <a:endParaRPr lang="pt-PT" sz="4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/>
            </a:endParaRPr>
          </a:p>
        </p:txBody>
      </p:sp>
      <p:pic>
        <p:nvPicPr>
          <p:cNvPr id="5" name="Imagem 17" descr="logou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03525" y="2781300"/>
            <a:ext cx="7488238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6" name="Imagem 8" descr="unibalogo.jpg.gif"/>
          <p:cNvPicPr>
            <a:picLocks noChangeAspect="1"/>
          </p:cNvPicPr>
          <p:nvPr/>
        </p:nvPicPr>
        <p:blipFill>
          <a:blip r:embed="rId6" cstate="print"/>
          <a:srcRect l="1662" t="15172" r="6990" b="16553"/>
          <a:stretch>
            <a:fillRect/>
          </a:stretch>
        </p:blipFill>
        <p:spPr bwMode="auto">
          <a:xfrm>
            <a:off x="41116250" y="5373688"/>
            <a:ext cx="7062788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7" name="Imagem 22" descr="LogoCGE_web_tiny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5988" y="2693988"/>
            <a:ext cx="5789612" cy="474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650875" y="8283575"/>
            <a:ext cx="48964850" cy="36004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346" name="TextBox 1"/>
          <p:cNvSpPr txBox="1">
            <a:spLocks noChangeArrowheads="1"/>
          </p:cNvSpPr>
          <p:nvPr/>
        </p:nvSpPr>
        <p:spPr bwMode="auto">
          <a:xfrm>
            <a:off x="1082675" y="8499475"/>
            <a:ext cx="481012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5000" dirty="0">
                <a:solidFill>
                  <a:srgbClr val="FFFFFF"/>
                </a:solidFill>
              </a:rPr>
              <a:t>The atmospheric electric field (AEF) can be influenced by different factors </a:t>
            </a:r>
            <a:r>
              <a:rPr lang="en-US" sz="5000" dirty="0" smtClean="0">
                <a:solidFill>
                  <a:srgbClr val="FFFFFF"/>
                </a:solidFill>
              </a:rPr>
              <a:t>such as </a:t>
            </a:r>
            <a:r>
              <a:rPr lang="en-US" sz="5000" dirty="0">
                <a:solidFill>
                  <a:srgbClr val="FFFFFF"/>
                </a:solidFill>
              </a:rPr>
              <a:t>cosmic radiation, radioactivity and aerosols [1]. Two innovative works have shown the possibility of enhanced air ionization, with consequent AEF perturbations, in the preparatory stage of earthquakes [2, 3]. Definitely, AEF plays a role in many of the studied electromagnetic seismic precursors, but systematic pre-earthquake AEF measurements are still lacking. There are reports of AEF anomalies [4], but no clear conclusions could yet be drawn. Hence we believe that in near future a deeper inspection of AEF is required since it could be vital for a better comprehension of these phenomena</a:t>
            </a:r>
            <a:r>
              <a:rPr lang="pt-PT" sz="5000" dirty="0">
                <a:solidFill>
                  <a:srgbClr val="FFFFFF"/>
                </a:solidFill>
              </a:rPr>
              <a:t>.</a:t>
            </a:r>
            <a:endParaRPr lang="en-GB" sz="5000" dirty="0">
              <a:solidFill>
                <a:srgbClr val="FFFFFF"/>
              </a:solidFill>
            </a:endParaRPr>
          </a:p>
        </p:txBody>
      </p:sp>
      <p:sp>
        <p:nvSpPr>
          <p:cNvPr id="11" name="Sous-titre 2"/>
          <p:cNvSpPr txBox="1">
            <a:spLocks/>
          </p:cNvSpPr>
          <p:nvPr/>
        </p:nvSpPr>
        <p:spPr bwMode="auto">
          <a:xfrm>
            <a:off x="506787" y="33630367"/>
            <a:ext cx="9361040" cy="7920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98331" tIns="249166" rIns="498331" bIns="249166" anchor="ctr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7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1pPr>
            <a:lvl2pPr marL="2491655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5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4983311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7474966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9966622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12458277" indent="0" algn="ctr" defTabSz="4983311" rtl="0" eaLnBrk="1" latinLnBrk="0" hangingPunct="1">
              <a:spcBef>
                <a:spcPct val="20000"/>
              </a:spcBef>
              <a:buFont typeface="Arial" pitchFamily="34" charset="0"/>
              <a:buNone/>
              <a:defRPr sz="1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949933" indent="0" algn="ctr" defTabSz="4983311" rtl="0" eaLnBrk="1" latinLnBrk="0" hangingPunct="1">
              <a:spcBef>
                <a:spcPct val="20000"/>
              </a:spcBef>
              <a:buFont typeface="Arial" pitchFamily="34" charset="0"/>
              <a:buNone/>
              <a:defRPr sz="1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7441588" indent="0" algn="ctr" defTabSz="4983311" rtl="0" eaLnBrk="1" latinLnBrk="0" hangingPunct="1">
              <a:spcBef>
                <a:spcPct val="20000"/>
              </a:spcBef>
              <a:buFont typeface="Arial" pitchFamily="34" charset="0"/>
              <a:buNone/>
              <a:defRPr sz="1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9933243" indent="0" algn="ctr" defTabSz="4983311" rtl="0" eaLnBrk="1" latinLnBrk="0" hangingPunct="1">
              <a:spcBef>
                <a:spcPct val="20000"/>
              </a:spcBef>
              <a:buFont typeface="Arial" pitchFamily="34" charset="0"/>
              <a:buNone/>
              <a:defRPr sz="1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5000" b="1" i="1" u="sng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cs typeface="Arial"/>
              </a:rPr>
              <a:t>Emails</a:t>
            </a:r>
            <a:r>
              <a:rPr lang="en-GB" sz="50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cs typeface="Arial"/>
              </a:rPr>
              <a:t>: </a:t>
            </a:r>
            <a:r>
              <a:rPr lang="en-GB" sz="50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cs typeface="Arial"/>
              </a:rPr>
              <a:t>hgsilva@uevora.pt</a:t>
            </a:r>
            <a:r>
              <a:rPr lang="en-GB" sz="50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en-GB" sz="50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cs typeface="Arial"/>
              </a:rPr>
              <a:t>claudiafserrano</a:t>
            </a:r>
            <a:r>
              <a:rPr lang="en-GB" sz="5000" b="1" i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cs typeface="Arial"/>
              </a:rPr>
              <a:t>@yahoo.com.br</a:t>
            </a:r>
            <a:endParaRPr lang="pt-PT" sz="50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  <a:cs typeface="Arial"/>
            </a:endParaRPr>
          </a:p>
        </p:txBody>
      </p:sp>
      <p:sp>
        <p:nvSpPr>
          <p:cNvPr id="28" name="Rounded Rectangle 27"/>
          <p:cNvSpPr>
            <a:spLocks noChangeArrowheads="1"/>
          </p:cNvSpPr>
          <p:nvPr/>
        </p:nvSpPr>
        <p:spPr bwMode="auto">
          <a:xfrm>
            <a:off x="1011238" y="30173613"/>
            <a:ext cx="8999537" cy="10810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4500" i="1" dirty="0">
                <a:solidFill>
                  <a:prstClr val="white"/>
                </a:solidFill>
                <a:ea typeface="+mn-ea"/>
                <a:cs typeface="Arial" pitchFamily="34" charset="0"/>
              </a:rPr>
              <a:t>8</a:t>
            </a:r>
            <a:r>
              <a:rPr lang="en-GB" sz="4500" i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.  Acknowledgments</a:t>
            </a:r>
            <a:endParaRPr lang="en-GB" sz="4500" i="1" dirty="0">
              <a:solidFill>
                <a:prstClr val="white"/>
              </a:solidFill>
              <a:ea typeface="+mn-ea"/>
              <a:cs typeface="Arial" pitchFamily="34" charset="0"/>
            </a:endParaRP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1082675" y="25925463"/>
            <a:ext cx="8999538" cy="1079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4500" i="1" dirty="0">
                <a:solidFill>
                  <a:prstClr val="white"/>
                </a:solidFill>
                <a:ea typeface="+mn-ea"/>
                <a:cs typeface="Arial" pitchFamily="34" charset="0"/>
              </a:rPr>
              <a:t>7</a:t>
            </a:r>
            <a:r>
              <a:rPr lang="en-GB" sz="4500" i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.  References</a:t>
            </a:r>
            <a:endParaRPr lang="en-GB" sz="4500" i="1" dirty="0">
              <a:solidFill>
                <a:prstClr val="white"/>
              </a:solidFill>
              <a:ea typeface="+mn-ea"/>
              <a:cs typeface="Arial" pitchFamily="34" charset="0"/>
            </a:endParaRPr>
          </a:p>
        </p:txBody>
      </p:sp>
      <p:sp>
        <p:nvSpPr>
          <p:cNvPr id="14353" name="TextBox 24"/>
          <p:cNvSpPr txBox="1">
            <a:spLocks noChangeArrowheads="1"/>
          </p:cNvSpPr>
          <p:nvPr/>
        </p:nvSpPr>
        <p:spPr bwMode="auto">
          <a:xfrm>
            <a:off x="1011238" y="27268488"/>
            <a:ext cx="9072562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defRPr/>
            </a:pP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</a:rPr>
              <a:t>[1] </a:t>
            </a:r>
            <a:r>
              <a:rPr lang="en-GB" sz="2500" dirty="0" smtClean="0">
                <a:solidFill>
                  <a:schemeClr val="accent1">
                    <a:lumMod val="50000"/>
                  </a:schemeClr>
                </a:solidFill>
              </a:rPr>
              <a:t>Serrano </a:t>
            </a:r>
            <a:r>
              <a:rPr lang="en-GB" sz="2500" i="1" dirty="0" smtClean="0">
                <a:solidFill>
                  <a:schemeClr val="accent1">
                    <a:lumMod val="50000"/>
                  </a:schemeClr>
                </a:solidFill>
              </a:rPr>
              <a:t>et al.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2500" dirty="0" smtClean="0">
                <a:solidFill>
                  <a:schemeClr val="accent1">
                    <a:lumMod val="50000"/>
                  </a:schemeClr>
                </a:solidFill>
              </a:rPr>
              <a:t>Atmospheric Research 81, 236 (2006). </a:t>
            </a:r>
            <a:endParaRPr lang="pt-PT" sz="25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en-GB" sz="2500" dirty="0" smtClean="0">
                <a:solidFill>
                  <a:schemeClr val="accent1">
                    <a:lumMod val="50000"/>
                  </a:schemeClr>
                </a:solidFill>
              </a:rPr>
              <a:t>[2] Freund </a:t>
            </a:r>
            <a:r>
              <a:rPr lang="en-GB" sz="2500" i="1" dirty="0" smtClean="0">
                <a:solidFill>
                  <a:schemeClr val="accent1">
                    <a:lumMod val="50000"/>
                  </a:schemeClr>
                </a:solidFill>
              </a:rPr>
              <a:t>et al.</a:t>
            </a:r>
            <a:r>
              <a:rPr lang="en-GB" sz="2500" dirty="0" smtClean="0">
                <a:solidFill>
                  <a:schemeClr val="accent1">
                    <a:lumMod val="50000"/>
                  </a:schemeClr>
                </a:solidFill>
              </a:rPr>
              <a:t>, J. </a:t>
            </a:r>
            <a:r>
              <a:rPr lang="en-GB" sz="2500" dirty="0" err="1" smtClean="0">
                <a:solidFill>
                  <a:schemeClr val="accent1">
                    <a:lumMod val="50000"/>
                  </a:schemeClr>
                </a:solidFill>
              </a:rPr>
              <a:t>Atmosph</a:t>
            </a:r>
            <a:r>
              <a:rPr lang="en-GB" sz="2500" dirty="0" smtClean="0">
                <a:solidFill>
                  <a:schemeClr val="accent1">
                    <a:lumMod val="50000"/>
                  </a:schemeClr>
                </a:solidFill>
              </a:rPr>
              <a:t>. Solar-Ter. Phys. 71, 1824 (2009).</a:t>
            </a:r>
            <a:endParaRPr lang="pt-PT" sz="25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en-GB" sz="2500" dirty="0" smtClean="0">
                <a:solidFill>
                  <a:schemeClr val="accent1">
                    <a:lumMod val="50000"/>
                  </a:schemeClr>
                </a:solidFill>
              </a:rPr>
              <a:t>[3] Harrison </a:t>
            </a:r>
            <a:r>
              <a:rPr lang="en-GB" sz="2500" i="1" dirty="0" smtClean="0">
                <a:solidFill>
                  <a:schemeClr val="accent1">
                    <a:lumMod val="50000"/>
                  </a:schemeClr>
                </a:solidFill>
              </a:rPr>
              <a:t>et al.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2500" dirty="0" smtClean="0">
                <a:solidFill>
                  <a:schemeClr val="accent1">
                    <a:lumMod val="50000"/>
                  </a:schemeClr>
                </a:solidFill>
              </a:rPr>
              <a:t>J. </a:t>
            </a:r>
            <a:r>
              <a:rPr lang="en-GB" sz="2500" dirty="0" err="1" smtClean="0">
                <a:solidFill>
                  <a:schemeClr val="accent1">
                    <a:lumMod val="50000"/>
                  </a:schemeClr>
                </a:solidFill>
              </a:rPr>
              <a:t>Atmosph</a:t>
            </a:r>
            <a:r>
              <a:rPr lang="en-GB" sz="2500" dirty="0" smtClean="0">
                <a:solidFill>
                  <a:schemeClr val="accent1">
                    <a:lumMod val="50000"/>
                  </a:schemeClr>
                </a:solidFill>
              </a:rPr>
              <a:t>. Solar-Ter. Phys. 72, 376 (2010).</a:t>
            </a:r>
            <a:endParaRPr lang="pt-PT" sz="25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en-GB" sz="2500" dirty="0" smtClean="0">
                <a:solidFill>
                  <a:schemeClr val="accent1">
                    <a:lumMod val="50000"/>
                  </a:schemeClr>
                </a:solidFill>
              </a:rPr>
              <a:t>[4] </a:t>
            </a:r>
            <a:r>
              <a:rPr lang="en-GB" sz="2500" dirty="0" err="1" smtClean="0">
                <a:solidFill>
                  <a:schemeClr val="accent1">
                    <a:lumMod val="50000"/>
                  </a:schemeClr>
                </a:solidFill>
              </a:rPr>
              <a:t>Kachakhidze</a:t>
            </a:r>
            <a:r>
              <a:rPr lang="en-GB" sz="25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500" i="1" dirty="0" smtClean="0">
                <a:solidFill>
                  <a:schemeClr val="accent1">
                    <a:lumMod val="50000"/>
                  </a:schemeClr>
                </a:solidFill>
              </a:rPr>
              <a:t>et al.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500" dirty="0" smtClean="0">
                <a:solidFill>
                  <a:schemeClr val="accent1">
                    <a:lumMod val="50000"/>
                  </a:schemeClr>
                </a:solidFill>
              </a:rPr>
              <a:t>, NHESS 9, 1221 (2009).</a:t>
            </a:r>
            <a:endParaRPr lang="pt-PT" sz="25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en-GB" sz="2500" dirty="0" smtClean="0">
                <a:solidFill>
                  <a:schemeClr val="accent1">
                    <a:lumMod val="50000"/>
                  </a:schemeClr>
                </a:solidFill>
              </a:rPr>
              <a:t>[5] </a:t>
            </a:r>
            <a:r>
              <a:rPr lang="en-GB" sz="2500" dirty="0" err="1" smtClean="0">
                <a:solidFill>
                  <a:schemeClr val="accent1">
                    <a:lumMod val="50000"/>
                  </a:schemeClr>
                </a:solidFill>
              </a:rPr>
              <a:t>Dobrovolsky</a:t>
            </a:r>
            <a:r>
              <a:rPr lang="en-GB" sz="25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500" i="1" dirty="0" smtClean="0">
                <a:solidFill>
                  <a:schemeClr val="accent1">
                    <a:lumMod val="50000"/>
                  </a:schemeClr>
                </a:solidFill>
              </a:rPr>
              <a:t>et al.</a:t>
            </a:r>
            <a:r>
              <a:rPr lang="en-GB" sz="2500" dirty="0" smtClean="0">
                <a:solidFill>
                  <a:schemeClr val="accent1">
                    <a:lumMod val="50000"/>
                  </a:schemeClr>
                </a:solidFill>
              </a:rPr>
              <a:t>, Pure Appl. </a:t>
            </a:r>
            <a:r>
              <a:rPr lang="en-GB" sz="2500" dirty="0" err="1" smtClean="0">
                <a:solidFill>
                  <a:schemeClr val="accent1">
                    <a:lumMod val="50000"/>
                  </a:schemeClr>
                </a:solidFill>
              </a:rPr>
              <a:t>Geophys</a:t>
            </a:r>
            <a:r>
              <a:rPr lang="en-GB" sz="2500" dirty="0" smtClean="0">
                <a:solidFill>
                  <a:schemeClr val="accent1">
                    <a:lumMod val="50000"/>
                  </a:schemeClr>
                </a:solidFill>
              </a:rPr>
              <a:t>. 117, 1025 (1979).</a:t>
            </a:r>
            <a:endParaRPr lang="pt-PT" sz="25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</a:rPr>
              <a:t>[6] Silva H.G.</a:t>
            </a:r>
            <a:r>
              <a:rPr lang="en-GB" sz="2500" i="1" dirty="0" smtClean="0">
                <a:solidFill>
                  <a:schemeClr val="accent1">
                    <a:lumMod val="50000"/>
                  </a:schemeClr>
                </a:solidFill>
              </a:rPr>
              <a:t> et al.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</a:rPr>
              <a:t>, NHESS 11, 987 (2011).</a:t>
            </a:r>
            <a:endParaRPr lang="en-GB" sz="25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351" name="TextBox 25"/>
          <p:cNvSpPr txBox="1">
            <a:spLocks noChangeArrowheads="1"/>
          </p:cNvSpPr>
          <p:nvPr/>
        </p:nvSpPr>
        <p:spPr bwMode="auto">
          <a:xfrm>
            <a:off x="1011238" y="31326138"/>
            <a:ext cx="89995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GB" sz="2500" dirty="0">
                <a:solidFill>
                  <a:srgbClr val="254061"/>
                </a:solidFill>
              </a:rPr>
              <a:t>HGS acknowledges the support of two Portuguese institutions: the </a:t>
            </a:r>
            <a:r>
              <a:rPr lang="en-GB" sz="2500" i="1" dirty="0" err="1">
                <a:solidFill>
                  <a:srgbClr val="254061"/>
                </a:solidFill>
              </a:rPr>
              <a:t>Fundação</a:t>
            </a:r>
            <a:r>
              <a:rPr lang="en-GB" sz="2500" i="1" dirty="0">
                <a:solidFill>
                  <a:srgbClr val="254061"/>
                </a:solidFill>
              </a:rPr>
              <a:t> </a:t>
            </a:r>
            <a:r>
              <a:rPr lang="en-GB" sz="2500" i="1" dirty="0" err="1">
                <a:solidFill>
                  <a:srgbClr val="254061"/>
                </a:solidFill>
              </a:rPr>
              <a:t>para</a:t>
            </a:r>
            <a:r>
              <a:rPr lang="en-GB" sz="2500" i="1" dirty="0">
                <a:solidFill>
                  <a:srgbClr val="254061"/>
                </a:solidFill>
              </a:rPr>
              <a:t> a </a:t>
            </a:r>
            <a:r>
              <a:rPr lang="en-GB" sz="2500" i="1" dirty="0" err="1">
                <a:solidFill>
                  <a:srgbClr val="254061"/>
                </a:solidFill>
              </a:rPr>
              <a:t>Ciência</a:t>
            </a:r>
            <a:r>
              <a:rPr lang="en-GB" sz="2500" i="1" dirty="0">
                <a:solidFill>
                  <a:srgbClr val="254061"/>
                </a:solidFill>
              </a:rPr>
              <a:t> e </a:t>
            </a:r>
            <a:r>
              <a:rPr lang="en-GB" sz="2500" i="1" dirty="0" err="1">
                <a:solidFill>
                  <a:srgbClr val="254061"/>
                </a:solidFill>
              </a:rPr>
              <a:t>Tecnologia</a:t>
            </a:r>
            <a:r>
              <a:rPr lang="en-GB" sz="2500" dirty="0">
                <a:solidFill>
                  <a:srgbClr val="254061"/>
                </a:solidFill>
              </a:rPr>
              <a:t> for grant SFRH/BPD/63880/2009, and </a:t>
            </a:r>
            <a:r>
              <a:rPr lang="en-GB" sz="2500" i="1" dirty="0" err="1">
                <a:solidFill>
                  <a:srgbClr val="254061"/>
                </a:solidFill>
              </a:rPr>
              <a:t>Fundação</a:t>
            </a:r>
            <a:r>
              <a:rPr lang="en-GB" sz="2500" i="1" dirty="0">
                <a:solidFill>
                  <a:srgbClr val="254061"/>
                </a:solidFill>
              </a:rPr>
              <a:t> </a:t>
            </a:r>
            <a:r>
              <a:rPr lang="en-GB" sz="2500" i="1" dirty="0" err="1">
                <a:solidFill>
                  <a:srgbClr val="254061"/>
                </a:solidFill>
              </a:rPr>
              <a:t>Calouste</a:t>
            </a:r>
            <a:r>
              <a:rPr lang="en-GB" sz="2500" i="1" dirty="0">
                <a:solidFill>
                  <a:srgbClr val="254061"/>
                </a:solidFill>
              </a:rPr>
              <a:t> </a:t>
            </a:r>
            <a:r>
              <a:rPr lang="en-GB" sz="2500" i="1" dirty="0" err="1">
                <a:solidFill>
                  <a:srgbClr val="254061"/>
                </a:solidFill>
              </a:rPr>
              <a:t>Gulbenkian</a:t>
            </a:r>
            <a:r>
              <a:rPr lang="en-GB" sz="2500" i="1" dirty="0">
                <a:solidFill>
                  <a:srgbClr val="254061"/>
                </a:solidFill>
              </a:rPr>
              <a:t> </a:t>
            </a:r>
            <a:r>
              <a:rPr lang="en-GB" sz="2500" dirty="0">
                <a:solidFill>
                  <a:srgbClr val="254061"/>
                </a:solidFill>
              </a:rPr>
              <a:t>for the price </a:t>
            </a:r>
            <a:r>
              <a:rPr lang="en-GB" altLang="en-GB" sz="2500" dirty="0">
                <a:solidFill>
                  <a:srgbClr val="254061"/>
                </a:solidFill>
              </a:rPr>
              <a:t>“</a:t>
            </a:r>
            <a:r>
              <a:rPr lang="en-GB" altLang="ja-JP" sz="2500" dirty="0" err="1">
                <a:solidFill>
                  <a:srgbClr val="254061"/>
                </a:solidFill>
              </a:rPr>
              <a:t>Estímulo</a:t>
            </a:r>
            <a:r>
              <a:rPr lang="en-GB" altLang="ja-JP" sz="2500" dirty="0">
                <a:solidFill>
                  <a:srgbClr val="254061"/>
                </a:solidFill>
              </a:rPr>
              <a:t> </a:t>
            </a:r>
            <a:r>
              <a:rPr lang="en-GB" altLang="ja-JP" sz="2500" dirty="0" err="1">
                <a:solidFill>
                  <a:srgbClr val="254061"/>
                </a:solidFill>
              </a:rPr>
              <a:t>à</a:t>
            </a:r>
            <a:r>
              <a:rPr lang="en-GB" altLang="ja-JP" sz="2500" dirty="0">
                <a:solidFill>
                  <a:srgbClr val="254061"/>
                </a:solidFill>
              </a:rPr>
              <a:t> </a:t>
            </a:r>
            <a:r>
              <a:rPr lang="en-GB" altLang="ja-JP" sz="2500" dirty="0" err="1">
                <a:solidFill>
                  <a:srgbClr val="254061"/>
                </a:solidFill>
              </a:rPr>
              <a:t>Criatividade</a:t>
            </a:r>
            <a:r>
              <a:rPr lang="en-GB" altLang="ja-JP" sz="2500" dirty="0">
                <a:solidFill>
                  <a:srgbClr val="254061"/>
                </a:solidFill>
              </a:rPr>
              <a:t> e </a:t>
            </a:r>
            <a:r>
              <a:rPr lang="en-GB" altLang="ja-JP" sz="2500" dirty="0" err="1">
                <a:solidFill>
                  <a:srgbClr val="254061"/>
                </a:solidFill>
              </a:rPr>
              <a:t>à</a:t>
            </a:r>
            <a:r>
              <a:rPr lang="en-GB" altLang="ja-JP" sz="2500" dirty="0">
                <a:solidFill>
                  <a:srgbClr val="254061"/>
                </a:solidFill>
              </a:rPr>
              <a:t> </a:t>
            </a:r>
            <a:r>
              <a:rPr lang="en-GB" altLang="ja-JP" sz="2500" dirty="0" err="1">
                <a:solidFill>
                  <a:srgbClr val="254061"/>
                </a:solidFill>
              </a:rPr>
              <a:t>Qualidade</a:t>
            </a:r>
            <a:r>
              <a:rPr lang="en-GB" altLang="ja-JP" sz="2500" dirty="0">
                <a:solidFill>
                  <a:srgbClr val="254061"/>
                </a:solidFill>
              </a:rPr>
              <a:t> </a:t>
            </a:r>
            <a:r>
              <a:rPr lang="en-GB" altLang="ja-JP" sz="2500" dirty="0" err="1">
                <a:solidFill>
                  <a:srgbClr val="254061"/>
                </a:solidFill>
              </a:rPr>
              <a:t>na</a:t>
            </a:r>
            <a:r>
              <a:rPr lang="en-GB" altLang="ja-JP" sz="2500" dirty="0">
                <a:solidFill>
                  <a:srgbClr val="254061"/>
                </a:solidFill>
              </a:rPr>
              <a:t> </a:t>
            </a:r>
            <a:r>
              <a:rPr lang="en-GB" altLang="ja-JP" sz="2500" dirty="0" err="1">
                <a:solidFill>
                  <a:srgbClr val="254061"/>
                </a:solidFill>
              </a:rPr>
              <a:t>Actividade</a:t>
            </a:r>
            <a:r>
              <a:rPr lang="en-GB" altLang="ja-JP" sz="2500" dirty="0">
                <a:solidFill>
                  <a:srgbClr val="254061"/>
                </a:solidFill>
              </a:rPr>
              <a:t> de </a:t>
            </a:r>
            <a:r>
              <a:rPr lang="en-GB" altLang="ja-JP" sz="2500" dirty="0" err="1">
                <a:solidFill>
                  <a:srgbClr val="254061"/>
                </a:solidFill>
              </a:rPr>
              <a:t>Investigação</a:t>
            </a:r>
            <a:r>
              <a:rPr lang="en-GB" altLang="en-GB" sz="2500" dirty="0">
                <a:solidFill>
                  <a:srgbClr val="254061"/>
                </a:solidFill>
              </a:rPr>
              <a:t>”</a:t>
            </a:r>
            <a:r>
              <a:rPr lang="en-GB" altLang="ja-JP" sz="2500" dirty="0">
                <a:solidFill>
                  <a:srgbClr val="254061"/>
                </a:solidFill>
              </a:rPr>
              <a:t> in the science program of 2010. </a:t>
            </a:r>
            <a:endParaRPr lang="en-GB" sz="2500" dirty="0">
              <a:solidFill>
                <a:srgbClr val="254061"/>
              </a:solidFill>
            </a:endParaRPr>
          </a:p>
        </p:txBody>
      </p: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1128713" y="12388800"/>
            <a:ext cx="9001125" cy="1079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4500" i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1.  EQ </a:t>
            </a:r>
            <a:r>
              <a:rPr lang="en-GB" sz="4500" i="1" dirty="0">
                <a:solidFill>
                  <a:prstClr val="white"/>
                </a:solidFill>
                <a:ea typeface="+mn-ea"/>
                <a:cs typeface="Arial" pitchFamily="34" charset="0"/>
              </a:rPr>
              <a:t>preparation radius</a:t>
            </a:r>
          </a:p>
        </p:txBody>
      </p:sp>
      <p:sp>
        <p:nvSpPr>
          <p:cNvPr id="23" name="TextBox 25"/>
          <p:cNvSpPr txBox="1">
            <a:spLocks noChangeArrowheads="1"/>
          </p:cNvSpPr>
          <p:nvPr/>
        </p:nvSpPr>
        <p:spPr bwMode="auto">
          <a:xfrm>
            <a:off x="1236663" y="13830300"/>
            <a:ext cx="878522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defRPr/>
            </a:pPr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</a:rPr>
              <a:t>The earthquake preparation zone can be approximated as an area of elastic crustal deformation [5], thus it becomes possible to estimate the radius of such regions as (</a:t>
            </a:r>
            <a:r>
              <a:rPr lang="en-GB" sz="4000" i="1"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</a:rPr>
              <a:t> is the magnitude of the earthquake): </a:t>
            </a:r>
          </a:p>
        </p:txBody>
      </p:sp>
      <p:graphicFrame>
        <p:nvGraphicFramePr>
          <p:cNvPr id="14354" name="Object 1"/>
          <p:cNvGraphicFramePr>
            <a:graphicFrameLocks noChangeAspect="1"/>
          </p:cNvGraphicFramePr>
          <p:nvPr/>
        </p:nvGraphicFramePr>
        <p:xfrm>
          <a:off x="3425825" y="17932400"/>
          <a:ext cx="4408488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6" name="Equação" r:id="rId8" imgW="698400" imgH="203040" progId="Equation.3">
                  <p:embed/>
                </p:oleObj>
              </mc:Choice>
              <mc:Fallback>
                <p:oleObj name="Equação" r:id="rId8" imgW="698400" imgH="2030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5825" y="17932400"/>
                        <a:ext cx="4408488" cy="1439863"/>
                      </a:xfrm>
                      <a:prstGeom prst="rect">
                        <a:avLst/>
                      </a:prstGeom>
                      <a:solidFill>
                        <a:srgbClr val="B9CDE5"/>
                      </a:solidFill>
                      <a:ln w="76200">
                        <a:solidFill>
                          <a:srgbClr val="4F81BD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5"/>
          <p:cNvSpPr txBox="1">
            <a:spLocks noChangeArrowheads="1"/>
          </p:cNvSpPr>
          <p:nvPr/>
        </p:nvSpPr>
        <p:spPr bwMode="auto">
          <a:xfrm>
            <a:off x="1236663" y="19661188"/>
            <a:ext cx="878522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defRPr/>
            </a:pPr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</a:rPr>
              <a:t>We are interested in EQ’s whose epicentre  distance to the AEF sensor, </a:t>
            </a:r>
            <a:r>
              <a:rPr lang="en-GB" sz="4000" i="1" dirty="0" smtClean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</a:rPr>
              <a:t>, is smaller than </a:t>
            </a:r>
            <a:r>
              <a:rPr lang="en-GB" sz="4000" i="1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</a:rPr>
              <a:t>. So we define a dimensionless parameter:  </a:t>
            </a:r>
          </a:p>
        </p:txBody>
      </p:sp>
      <p:graphicFrame>
        <p:nvGraphicFramePr>
          <p:cNvPr id="14356" name="Object 24"/>
          <p:cNvGraphicFramePr>
            <a:graphicFrameLocks noChangeAspect="1"/>
          </p:cNvGraphicFramePr>
          <p:nvPr/>
        </p:nvGraphicFramePr>
        <p:xfrm>
          <a:off x="1139825" y="22612350"/>
          <a:ext cx="8978900" cy="278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7" name="Equação" r:id="rId10" imgW="1422360" imgH="393480" progId="Equation.3">
                  <p:embed/>
                </p:oleObj>
              </mc:Choice>
              <mc:Fallback>
                <p:oleObj name="Equação" r:id="rId10" imgW="1422360" imgH="3934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9825" y="22612350"/>
                        <a:ext cx="8978900" cy="2787650"/>
                      </a:xfrm>
                      <a:prstGeom prst="rect">
                        <a:avLst/>
                      </a:prstGeom>
                      <a:solidFill>
                        <a:srgbClr val="B9CDE5"/>
                      </a:solidFill>
                      <a:ln w="76200">
                        <a:solidFill>
                          <a:srgbClr val="4F81BD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587907" y="13849152"/>
          <a:ext cx="10657180" cy="719064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68260"/>
                <a:gridCol w="1184131"/>
                <a:gridCol w="987229"/>
                <a:gridCol w="1450688"/>
                <a:gridCol w="1753748"/>
                <a:gridCol w="1432287"/>
                <a:gridCol w="1480837"/>
              </a:tblGrid>
              <a:tr h="10819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u="none" strike="noStrike" dirty="0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Day</a:t>
                      </a:r>
                      <a:endParaRPr lang="en-US" sz="2500" b="1" i="0" u="none" strike="noStrike" dirty="0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u="none" strike="noStrike" dirty="0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Hour (days)</a:t>
                      </a:r>
                      <a:endParaRPr lang="en-US" sz="2500" b="1" i="0" u="none" strike="noStrike" dirty="0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u="none" strike="noStrike" dirty="0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Depth (km)</a:t>
                      </a:r>
                      <a:endParaRPr lang="en-US" sz="2500" b="1" i="0" u="none" strike="noStrike" dirty="0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u="none" strike="noStrike" dirty="0" smtClean="0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Mag</a:t>
                      </a:r>
                      <a:endParaRPr lang="en-US" sz="2500" b="1" i="0" u="none" strike="noStrike" dirty="0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u="none" strike="noStrike" dirty="0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R (km)</a:t>
                      </a:r>
                      <a:endParaRPr lang="en-US" sz="2500" b="1" i="0" u="none" strike="noStrike" dirty="0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u="none" strike="noStrike" dirty="0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D (km)</a:t>
                      </a:r>
                      <a:endParaRPr lang="en-US" sz="2500" b="1" i="0" u="none" strike="noStrike" dirty="0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u="none" strike="noStrike" dirty="0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S</a:t>
                      </a:r>
                      <a:endParaRPr lang="en-US" sz="2500" b="1" i="0" u="none" strike="noStrike" dirty="0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</a:tr>
              <a:tr h="452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 dirty="0">
                          <a:solidFill>
                            <a:srgbClr val="FF6600"/>
                          </a:solidFill>
                          <a:effectLst/>
                          <a:latin typeface="Arial"/>
                          <a:cs typeface="Arial"/>
                        </a:rPr>
                        <a:t>08/05/1962</a:t>
                      </a:r>
                      <a:endParaRPr lang="en-US" sz="3000" b="1" i="0" u="none" strike="noStrike" dirty="0">
                        <a:solidFill>
                          <a:srgbClr val="FF66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 dirty="0">
                          <a:solidFill>
                            <a:srgbClr val="FF6600"/>
                          </a:solidFill>
                          <a:effectLst/>
                          <a:latin typeface="Arial"/>
                          <a:cs typeface="Arial"/>
                        </a:rPr>
                        <a:t>0.625</a:t>
                      </a:r>
                      <a:endParaRPr lang="en-US" sz="3000" b="1" i="0" u="none" strike="noStrike" dirty="0">
                        <a:solidFill>
                          <a:srgbClr val="FF66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>
                          <a:solidFill>
                            <a:srgbClr val="FF6600"/>
                          </a:solidFill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en-US" sz="3000" b="1" i="0" u="none" strike="noStrike">
                        <a:solidFill>
                          <a:srgbClr val="FF66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>
                          <a:solidFill>
                            <a:srgbClr val="FF6600"/>
                          </a:solidFill>
                          <a:effectLst/>
                          <a:latin typeface="Arial"/>
                          <a:cs typeface="Arial"/>
                        </a:rPr>
                        <a:t>3.3</a:t>
                      </a:r>
                      <a:endParaRPr lang="en-US" sz="3000" b="1" i="0" u="none" strike="noStrike">
                        <a:solidFill>
                          <a:srgbClr val="FF66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 dirty="0">
                          <a:solidFill>
                            <a:srgbClr val="FF6600"/>
                          </a:solidFill>
                          <a:effectLst/>
                          <a:latin typeface="Arial"/>
                          <a:cs typeface="Arial"/>
                        </a:rPr>
                        <a:t>26.24</a:t>
                      </a:r>
                      <a:endParaRPr lang="en-US" sz="3000" b="1" i="0" u="none" strike="noStrike" dirty="0">
                        <a:solidFill>
                          <a:srgbClr val="FF66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>
                          <a:solidFill>
                            <a:srgbClr val="FF6600"/>
                          </a:solidFill>
                          <a:effectLst/>
                          <a:latin typeface="Arial"/>
                          <a:cs typeface="Arial"/>
                        </a:rPr>
                        <a:t>6.31</a:t>
                      </a:r>
                      <a:endParaRPr lang="en-US" sz="3000" b="1" i="0" u="none" strike="noStrike">
                        <a:solidFill>
                          <a:srgbClr val="FF66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 dirty="0">
                          <a:solidFill>
                            <a:srgbClr val="FF6600"/>
                          </a:solidFill>
                          <a:effectLst/>
                          <a:latin typeface="Arial"/>
                          <a:cs typeface="Arial"/>
                        </a:rPr>
                        <a:t>3.16</a:t>
                      </a:r>
                      <a:endParaRPr lang="en-US" sz="3000" b="1" i="0" u="none" strike="noStrike" dirty="0">
                        <a:solidFill>
                          <a:srgbClr val="FF66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</a:tr>
              <a:tr h="452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15/03/1964</a:t>
                      </a:r>
                      <a:endParaRPr lang="en-US" sz="3000" b="0" i="0" u="none" strike="noStrike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0.938</a:t>
                      </a:r>
                      <a:endParaRPr lang="en-US" sz="3000" b="0" i="0" u="none" strike="noStrike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  <a:endParaRPr lang="en-US" sz="3000" b="0" i="0" u="none" strike="noStrike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6.2</a:t>
                      </a:r>
                      <a:endParaRPr lang="en-US" sz="3000" b="0" i="0" u="none" strike="noStrike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463.45</a:t>
                      </a:r>
                      <a:endParaRPr lang="en-US" sz="3000" b="0" i="0" u="none" strike="noStrike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319.06</a:t>
                      </a:r>
                      <a:endParaRPr lang="en-US" sz="3000" b="0" i="0" u="none" strike="noStrike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 dirty="0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0.45</a:t>
                      </a:r>
                      <a:endParaRPr lang="en-US" sz="3000" b="0" i="0" u="none" strike="noStrike" dirty="0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</a:tr>
              <a:tr h="452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31/03/1964</a:t>
                      </a:r>
                      <a:endParaRPr lang="en-US" sz="3000" b="0" i="0" u="none" strike="noStrike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0.624</a:t>
                      </a:r>
                      <a:endParaRPr lang="en-US" sz="3000" b="0" i="0" u="none" strike="noStrike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en-US" sz="3000" b="0" i="0" u="none" strike="noStrike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2.7</a:t>
                      </a:r>
                      <a:endParaRPr lang="en-US" sz="3000" b="0" i="0" u="none" strike="noStrike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14.49</a:t>
                      </a:r>
                      <a:endParaRPr lang="en-US" sz="3000" b="0" i="0" u="none" strike="noStrike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6.63</a:t>
                      </a:r>
                      <a:endParaRPr lang="en-US" sz="3000" b="0" i="0" u="none" strike="noStrike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1.18</a:t>
                      </a:r>
                      <a:endParaRPr lang="en-US" sz="3000" b="0" i="0" u="none" strike="noStrike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</a:tr>
              <a:tr h="452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26/08/1966</a:t>
                      </a:r>
                      <a:endParaRPr lang="en-US" sz="3000" b="0" i="0" u="none" strike="noStrike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0.248</a:t>
                      </a:r>
                      <a:endParaRPr lang="en-US" sz="3000" b="0" i="0" u="none" strike="noStrike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  <a:endParaRPr lang="en-US" sz="3000" b="0" i="0" u="none" strike="noStrike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4.6</a:t>
                      </a:r>
                      <a:endParaRPr lang="en-US" sz="3000" b="0" i="0" u="none" strike="noStrike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95.06</a:t>
                      </a:r>
                      <a:endParaRPr lang="en-US" sz="3000" b="0" i="0" u="none" strike="noStrike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87.70</a:t>
                      </a:r>
                      <a:endParaRPr lang="en-US" sz="3000" b="0" i="0" u="none" strike="noStrike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0.08</a:t>
                      </a:r>
                      <a:endParaRPr lang="en-US" sz="3000" b="0" i="0" u="none" strike="noStrike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</a:tr>
              <a:tr h="452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24/02/1967</a:t>
                      </a:r>
                      <a:endParaRPr lang="en-US" sz="3000" b="0" i="0" u="none" strike="noStrike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0.926</a:t>
                      </a:r>
                      <a:endParaRPr lang="en-US" sz="3000" b="0" i="0" u="none" strike="noStrike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  <a:endParaRPr lang="en-US" sz="3000" b="0" i="0" u="none" strike="noStrike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4.3</a:t>
                      </a:r>
                      <a:endParaRPr lang="en-US" sz="3000" b="0" i="0" u="none" strike="noStrike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70.63</a:t>
                      </a:r>
                      <a:endParaRPr lang="en-US" sz="3000" b="0" i="0" u="none" strike="noStrike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65.62</a:t>
                      </a:r>
                      <a:endParaRPr lang="en-US" sz="3000" b="0" i="0" u="none" strike="noStrike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0.08</a:t>
                      </a:r>
                      <a:endParaRPr lang="en-US" sz="3000" b="0" i="0" u="none" strike="noStrike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</a:tr>
              <a:tr h="452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04/10/1967</a:t>
                      </a:r>
                      <a:endParaRPr lang="en-US" sz="3000" b="0" i="0" u="none" strike="noStrike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0.104</a:t>
                      </a:r>
                      <a:endParaRPr lang="en-US" sz="3000" b="0" i="0" u="none" strike="noStrike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13</a:t>
                      </a:r>
                      <a:endParaRPr lang="en-US" sz="3000" b="0" i="0" u="none" strike="noStrike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4.3</a:t>
                      </a:r>
                      <a:endParaRPr lang="en-US" sz="3000" b="0" i="0" u="none" strike="noStrike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70.63</a:t>
                      </a:r>
                      <a:endParaRPr lang="en-US" sz="3000" b="0" i="0" u="none" strike="noStrike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56.34</a:t>
                      </a:r>
                      <a:endParaRPr lang="en-US" sz="3000" b="0" i="0" u="none" strike="noStrike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0.25</a:t>
                      </a:r>
                      <a:endParaRPr lang="en-US" sz="3000" b="0" i="0" u="none" strike="noStrike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</a:tr>
              <a:tr h="452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 dirty="0">
                          <a:solidFill>
                            <a:schemeClr val="accent4"/>
                          </a:solidFill>
                          <a:effectLst/>
                          <a:latin typeface="Arial"/>
                          <a:cs typeface="Arial"/>
                        </a:rPr>
                        <a:t>24/02/1969</a:t>
                      </a:r>
                      <a:endParaRPr lang="en-US" sz="3000" b="1" i="0" u="none" strike="noStrike" dirty="0">
                        <a:solidFill>
                          <a:schemeClr val="accent4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 dirty="0">
                          <a:solidFill>
                            <a:schemeClr val="accent4"/>
                          </a:solidFill>
                          <a:effectLst/>
                          <a:latin typeface="Arial"/>
                          <a:cs typeface="Arial"/>
                        </a:rPr>
                        <a:t>0.511</a:t>
                      </a:r>
                      <a:endParaRPr lang="en-US" sz="3000" b="1" i="0" u="none" strike="noStrike" dirty="0">
                        <a:solidFill>
                          <a:schemeClr val="accent4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>
                          <a:solidFill>
                            <a:schemeClr val="accent4"/>
                          </a:solidFill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en-US" sz="3000" b="1" i="0" u="none" strike="noStrike">
                        <a:solidFill>
                          <a:schemeClr val="accent4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>
                          <a:solidFill>
                            <a:schemeClr val="accent4"/>
                          </a:solidFill>
                          <a:effectLst/>
                          <a:latin typeface="Arial"/>
                          <a:cs typeface="Arial"/>
                        </a:rPr>
                        <a:t>4.5</a:t>
                      </a:r>
                      <a:endParaRPr lang="en-US" sz="3000" b="1" i="0" u="none" strike="noStrike">
                        <a:solidFill>
                          <a:schemeClr val="accent4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>
                          <a:solidFill>
                            <a:schemeClr val="accent4"/>
                          </a:solidFill>
                          <a:effectLst/>
                          <a:latin typeface="Arial"/>
                          <a:cs typeface="Arial"/>
                        </a:rPr>
                        <a:t>86.10</a:t>
                      </a:r>
                      <a:endParaRPr lang="en-US" sz="3000" b="1" i="0" u="none" strike="noStrike">
                        <a:solidFill>
                          <a:schemeClr val="accent4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>
                          <a:solidFill>
                            <a:schemeClr val="accent4"/>
                          </a:solidFill>
                          <a:effectLst/>
                          <a:latin typeface="Arial"/>
                          <a:cs typeface="Arial"/>
                        </a:rPr>
                        <a:t>45.42</a:t>
                      </a:r>
                      <a:endParaRPr lang="en-US" sz="3000" b="1" i="0" u="none" strike="noStrike">
                        <a:solidFill>
                          <a:schemeClr val="accent4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 dirty="0">
                          <a:solidFill>
                            <a:schemeClr val="accent4"/>
                          </a:solidFill>
                          <a:effectLst/>
                          <a:latin typeface="Arial"/>
                          <a:cs typeface="Arial"/>
                        </a:rPr>
                        <a:t>0.90</a:t>
                      </a:r>
                      <a:endParaRPr lang="en-US" sz="3000" b="1" i="0" u="none" strike="noStrike" dirty="0">
                        <a:solidFill>
                          <a:schemeClr val="accent4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</a:tr>
              <a:tr h="452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 dirty="0">
                          <a:solidFill>
                            <a:srgbClr val="77933C"/>
                          </a:solidFill>
                          <a:effectLst/>
                          <a:latin typeface="Arial"/>
                          <a:cs typeface="Arial"/>
                        </a:rPr>
                        <a:t>28/02/1969</a:t>
                      </a:r>
                      <a:endParaRPr lang="en-US" sz="3000" b="1" i="0" u="none" strike="noStrike" dirty="0">
                        <a:solidFill>
                          <a:srgbClr val="77933C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>
                          <a:solidFill>
                            <a:srgbClr val="77933C"/>
                          </a:solidFill>
                          <a:effectLst/>
                          <a:latin typeface="Arial"/>
                          <a:cs typeface="Arial"/>
                        </a:rPr>
                        <a:t>0.111</a:t>
                      </a:r>
                      <a:endParaRPr lang="en-US" sz="3000" b="1" i="0" u="none" strike="noStrike">
                        <a:solidFill>
                          <a:srgbClr val="77933C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 dirty="0">
                          <a:solidFill>
                            <a:srgbClr val="77933C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  <a:endParaRPr lang="en-US" sz="3000" b="1" i="0" u="none" strike="noStrike" dirty="0">
                        <a:solidFill>
                          <a:srgbClr val="77933C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 dirty="0">
                          <a:solidFill>
                            <a:srgbClr val="77933C"/>
                          </a:solidFill>
                          <a:effectLst/>
                          <a:latin typeface="Arial"/>
                          <a:cs typeface="Arial"/>
                        </a:rPr>
                        <a:t>7.5</a:t>
                      </a:r>
                      <a:endParaRPr lang="en-US" sz="3000" b="1" i="0" u="none" strike="noStrike" dirty="0">
                        <a:solidFill>
                          <a:srgbClr val="77933C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>
                          <a:solidFill>
                            <a:srgbClr val="77933C"/>
                          </a:solidFill>
                          <a:effectLst/>
                          <a:latin typeface="Arial"/>
                          <a:cs typeface="Arial"/>
                        </a:rPr>
                        <a:t>1678.80</a:t>
                      </a:r>
                      <a:endParaRPr lang="en-US" sz="3000" b="1" i="0" u="none" strike="noStrike">
                        <a:solidFill>
                          <a:srgbClr val="77933C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 dirty="0">
                          <a:solidFill>
                            <a:srgbClr val="77933C"/>
                          </a:solidFill>
                          <a:effectLst/>
                          <a:latin typeface="Arial"/>
                          <a:cs typeface="Arial"/>
                        </a:rPr>
                        <a:t>349.92</a:t>
                      </a:r>
                      <a:endParaRPr lang="en-US" sz="3000" b="1" i="0" u="none" strike="noStrike" dirty="0">
                        <a:solidFill>
                          <a:srgbClr val="77933C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 dirty="0">
                          <a:solidFill>
                            <a:srgbClr val="77933C"/>
                          </a:solidFill>
                          <a:effectLst/>
                          <a:latin typeface="Arial"/>
                          <a:cs typeface="Arial"/>
                        </a:rPr>
                        <a:t>3.80</a:t>
                      </a:r>
                      <a:endParaRPr lang="en-US" sz="3000" b="1" i="0" u="none" strike="noStrike" dirty="0">
                        <a:solidFill>
                          <a:srgbClr val="77933C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</a:tr>
              <a:tr h="452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14/01/1973</a:t>
                      </a:r>
                      <a:endParaRPr lang="en-US" sz="3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0.853</a:t>
                      </a:r>
                      <a:endParaRPr lang="en-US" sz="3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  <a:endParaRPr lang="en-US" sz="3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4.3</a:t>
                      </a:r>
                      <a:endParaRPr lang="en-US" sz="3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70.63</a:t>
                      </a:r>
                      <a:endParaRPr lang="en-US" sz="3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25.08</a:t>
                      </a:r>
                      <a:endParaRPr lang="en-US" sz="3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1.82</a:t>
                      </a:r>
                      <a:endParaRPr lang="en-US" sz="3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</a:tr>
              <a:tr h="452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 dirty="0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29/06/1973</a:t>
                      </a:r>
                      <a:endParaRPr lang="en-US" sz="3000" b="0" i="0" u="none" strike="noStrike" dirty="0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0.665</a:t>
                      </a:r>
                      <a:endParaRPr lang="en-US" sz="3000" b="0" i="0" u="none" strike="noStrike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21</a:t>
                      </a:r>
                      <a:endParaRPr lang="en-US" sz="3000" b="0" i="0" u="none" strike="noStrike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 dirty="0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3.7</a:t>
                      </a:r>
                      <a:endParaRPr lang="en-US" sz="3000" b="0" i="0" u="none" strike="noStrike" dirty="0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 dirty="0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38.99</a:t>
                      </a:r>
                      <a:endParaRPr lang="en-US" sz="3000" b="0" i="0" u="none" strike="noStrike" dirty="0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29.65</a:t>
                      </a:r>
                      <a:endParaRPr lang="en-US" sz="3000" b="0" i="0" u="none" strike="noStrike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0.32</a:t>
                      </a:r>
                      <a:endParaRPr lang="en-US" sz="3000" b="0" i="0" u="none" strike="noStrike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</a:tr>
              <a:tr h="452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 dirty="0">
                          <a:solidFill>
                            <a:schemeClr val="accent6"/>
                          </a:solidFill>
                          <a:effectLst/>
                          <a:latin typeface="Arial"/>
                          <a:cs typeface="Arial"/>
                        </a:rPr>
                        <a:t>26/05/1975</a:t>
                      </a:r>
                      <a:endParaRPr lang="en-US" sz="3000" b="1" i="0" u="none" strike="noStrike" dirty="0">
                        <a:solidFill>
                          <a:schemeClr val="accent6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>
                          <a:solidFill>
                            <a:schemeClr val="accent6"/>
                          </a:solidFill>
                          <a:effectLst/>
                          <a:latin typeface="Arial"/>
                          <a:cs typeface="Arial"/>
                        </a:rPr>
                        <a:t>0.383</a:t>
                      </a:r>
                      <a:endParaRPr lang="en-US" sz="3000" b="1" i="0" u="none" strike="noStrike">
                        <a:solidFill>
                          <a:schemeClr val="accent6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 dirty="0">
                          <a:solidFill>
                            <a:schemeClr val="accent6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  <a:endParaRPr lang="en-US" sz="3000" b="1" i="0" u="none" strike="noStrike" dirty="0">
                        <a:solidFill>
                          <a:schemeClr val="accent6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 dirty="0">
                          <a:solidFill>
                            <a:schemeClr val="accent6"/>
                          </a:solidFill>
                          <a:effectLst/>
                          <a:latin typeface="Arial"/>
                          <a:cs typeface="Arial"/>
                        </a:rPr>
                        <a:t>8.1</a:t>
                      </a:r>
                      <a:endParaRPr lang="en-US" sz="3000" b="1" i="0" u="none" strike="noStrike" dirty="0">
                        <a:solidFill>
                          <a:schemeClr val="accent6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>
                          <a:solidFill>
                            <a:schemeClr val="accent6"/>
                          </a:solidFill>
                          <a:effectLst/>
                          <a:latin typeface="Arial"/>
                          <a:cs typeface="Arial"/>
                        </a:rPr>
                        <a:t>3040.89</a:t>
                      </a:r>
                      <a:endParaRPr lang="en-US" sz="3000" b="1" i="0" u="none" strike="noStrike">
                        <a:solidFill>
                          <a:schemeClr val="accent6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>
                          <a:solidFill>
                            <a:schemeClr val="accent6"/>
                          </a:solidFill>
                          <a:effectLst/>
                          <a:latin typeface="Arial"/>
                          <a:cs typeface="Arial"/>
                        </a:rPr>
                        <a:t>828.84</a:t>
                      </a:r>
                      <a:endParaRPr lang="en-US" sz="3000" b="1" i="0" u="none" strike="noStrike">
                        <a:solidFill>
                          <a:schemeClr val="accent6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 dirty="0">
                          <a:solidFill>
                            <a:schemeClr val="accent6"/>
                          </a:solidFill>
                          <a:effectLst/>
                          <a:latin typeface="Arial"/>
                          <a:cs typeface="Arial"/>
                        </a:rPr>
                        <a:t>2.67</a:t>
                      </a:r>
                      <a:endParaRPr lang="en-US" sz="3000" b="1" i="0" u="none" strike="noStrike" dirty="0">
                        <a:solidFill>
                          <a:schemeClr val="accent6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</a:tr>
              <a:tr h="452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09/01/1987</a:t>
                      </a:r>
                      <a:endParaRPr lang="en-US" sz="3000" b="0" i="0" u="none" strike="noStrike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0.025</a:t>
                      </a:r>
                      <a:endParaRPr lang="en-US" sz="3000" b="0" i="0" u="none" strike="noStrike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  <a:endParaRPr lang="en-US" sz="3000" b="0" i="0" u="none" strike="noStrike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2.0</a:t>
                      </a:r>
                      <a:endParaRPr lang="en-US" sz="3000" b="0" i="0" u="none" strike="noStrike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7.24</a:t>
                      </a:r>
                      <a:endParaRPr lang="en-US" sz="3000" b="0" i="0" u="none" strike="noStrike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4.31</a:t>
                      </a:r>
                      <a:endParaRPr lang="en-US" sz="3000" b="0" i="0" u="none" strike="noStrike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0.68</a:t>
                      </a:r>
                      <a:endParaRPr lang="en-US" sz="3000" b="0" i="0" u="none" strike="noStrike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</a:tr>
              <a:tr h="452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22/05/1988</a:t>
                      </a:r>
                      <a:endParaRPr lang="en-US" sz="3000" b="0" i="0" u="none" strike="noStrike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0.583</a:t>
                      </a:r>
                      <a:endParaRPr lang="en-US" sz="3000" b="0" i="0" u="none" strike="noStrike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  <a:endParaRPr lang="en-US" sz="3000" b="0" i="0" u="none" strike="noStrike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3.7</a:t>
                      </a:r>
                      <a:endParaRPr lang="en-US" sz="3000" b="0" i="0" u="none" strike="noStrike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 dirty="0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38.99</a:t>
                      </a:r>
                      <a:endParaRPr lang="en-US" sz="3000" b="0" i="0" u="none" strike="noStrike" dirty="0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32.37</a:t>
                      </a:r>
                      <a:endParaRPr lang="en-US" sz="3000" b="0" i="0" u="none" strike="noStrike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 dirty="0">
                          <a:solidFill>
                            <a:srgbClr val="254061"/>
                          </a:solidFill>
                          <a:effectLst/>
                          <a:latin typeface="Arial"/>
                          <a:cs typeface="Arial"/>
                        </a:rPr>
                        <a:t>0.20</a:t>
                      </a:r>
                      <a:endParaRPr lang="en-US" sz="3000" b="0" i="0" u="none" strike="noStrike" dirty="0">
                        <a:solidFill>
                          <a:srgbClr val="25406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27" name="Rounded Rectangle 26"/>
          <p:cNvSpPr>
            <a:spLocks noChangeArrowheads="1"/>
          </p:cNvSpPr>
          <p:nvPr/>
        </p:nvSpPr>
        <p:spPr bwMode="auto">
          <a:xfrm>
            <a:off x="10588625" y="12388007"/>
            <a:ext cx="19080163" cy="10810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GB" sz="4500" i="1" dirty="0" smtClean="0">
                <a:solidFill>
                  <a:srgbClr val="FFFFFF"/>
                </a:solidFill>
                <a:cs typeface="Arial" pitchFamily="34" charset="0"/>
              </a:rPr>
              <a:t>2.  EQ</a:t>
            </a:r>
            <a:r>
              <a:rPr lang="en-GB" altLang="en-GB" sz="4500" i="1" dirty="0" smtClean="0">
                <a:solidFill>
                  <a:srgbClr val="FFFFFF"/>
                </a:solidFill>
                <a:cs typeface="Arial" pitchFamily="34" charset="0"/>
              </a:rPr>
              <a:t>’</a:t>
            </a:r>
            <a:r>
              <a:rPr lang="en-GB" sz="4500" i="1" dirty="0" smtClean="0">
                <a:solidFill>
                  <a:srgbClr val="FFFFFF"/>
                </a:solidFill>
                <a:cs typeface="Arial" pitchFamily="34" charset="0"/>
              </a:rPr>
              <a:t>s </a:t>
            </a:r>
            <a:r>
              <a:rPr lang="en-GB" sz="4500" i="1" dirty="0">
                <a:solidFill>
                  <a:srgbClr val="FFFFFF"/>
                </a:solidFill>
                <a:cs typeface="Arial" pitchFamily="34" charset="0"/>
              </a:rPr>
              <a:t>of interest</a:t>
            </a: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10588625" y="31824091"/>
            <a:ext cx="39311263" cy="1079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4500" i="1" dirty="0">
                <a:solidFill>
                  <a:prstClr val="white"/>
                </a:solidFill>
                <a:ea typeface="+mn-ea"/>
                <a:cs typeface="Arial" pitchFamily="34" charset="0"/>
              </a:rPr>
              <a:t>6</a:t>
            </a:r>
            <a:r>
              <a:rPr lang="en-GB" sz="4500" i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.  Conclusions </a:t>
            </a:r>
            <a:r>
              <a:rPr lang="en-GB" sz="4500" i="1" dirty="0">
                <a:solidFill>
                  <a:prstClr val="white"/>
                </a:solidFill>
                <a:ea typeface="+mn-ea"/>
                <a:cs typeface="Arial" pitchFamily="34" charset="0"/>
              </a:rPr>
              <a:t>and future work</a:t>
            </a:r>
          </a:p>
        </p:txBody>
      </p:sp>
      <p:pic>
        <p:nvPicPr>
          <p:cNvPr id="2" name="Picture 1" descr="portela.ps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2808882" y="13828167"/>
            <a:ext cx="6737513" cy="7200800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32" name="Rounded Rectangle 31"/>
          <p:cNvSpPr>
            <a:spLocks noChangeArrowheads="1"/>
          </p:cNvSpPr>
          <p:nvPr/>
        </p:nvSpPr>
        <p:spPr bwMode="auto">
          <a:xfrm>
            <a:off x="30819725" y="12388007"/>
            <a:ext cx="19080163" cy="10810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4500" i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3.  M </a:t>
            </a:r>
            <a:r>
              <a:rPr lang="en-GB" sz="4500" i="1" dirty="0">
                <a:solidFill>
                  <a:prstClr val="white"/>
                </a:solidFill>
                <a:ea typeface="+mn-ea"/>
                <a:cs typeface="Arial" pitchFamily="34" charset="0"/>
              </a:rPr>
              <a:t>= 3.3 @ 08/05/1962</a:t>
            </a:r>
          </a:p>
        </p:txBody>
      </p:sp>
      <p:sp>
        <p:nvSpPr>
          <p:cNvPr id="33" name="Rounded Rectangle 32"/>
          <p:cNvSpPr>
            <a:spLocks noChangeArrowheads="1"/>
          </p:cNvSpPr>
          <p:nvPr/>
        </p:nvSpPr>
        <p:spPr bwMode="auto">
          <a:xfrm>
            <a:off x="10588625" y="21893182"/>
            <a:ext cx="19080163" cy="108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4500" i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4.  M </a:t>
            </a:r>
            <a:r>
              <a:rPr lang="en-GB" sz="4500" i="1" dirty="0">
                <a:solidFill>
                  <a:prstClr val="white"/>
                </a:solidFill>
                <a:ea typeface="+mn-ea"/>
                <a:cs typeface="Arial" pitchFamily="34" charset="0"/>
              </a:rPr>
              <a:t>= 7.5 @ 28/02/1969</a:t>
            </a:r>
          </a:p>
        </p:txBody>
      </p:sp>
      <p:sp>
        <p:nvSpPr>
          <p:cNvPr id="34" name="Rounded Rectangle 33"/>
          <p:cNvSpPr>
            <a:spLocks noChangeArrowheads="1"/>
          </p:cNvSpPr>
          <p:nvPr/>
        </p:nvSpPr>
        <p:spPr bwMode="auto">
          <a:xfrm>
            <a:off x="30819725" y="21893183"/>
            <a:ext cx="19080163" cy="108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4500" i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5.  M </a:t>
            </a:r>
            <a:r>
              <a:rPr lang="en-GB" sz="4500" i="1" dirty="0">
                <a:solidFill>
                  <a:prstClr val="white"/>
                </a:solidFill>
                <a:ea typeface="+mn-ea"/>
                <a:cs typeface="Arial" pitchFamily="34" charset="0"/>
              </a:rPr>
              <a:t>= 4.3 @ 14/01/1973</a:t>
            </a:r>
          </a:p>
        </p:txBody>
      </p:sp>
      <p:pic>
        <p:nvPicPr>
          <p:cNvPr id="14364" name="Picture 9"/>
          <p:cNvPicPr>
            <a:picLocks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810200" y="13756159"/>
            <a:ext cx="9456738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5" name="Picture 8"/>
          <p:cNvPicPr>
            <a:picLocks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588625" y="23390290"/>
            <a:ext cx="9718675" cy="739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25"/>
          <p:cNvSpPr txBox="1">
            <a:spLocks noChangeArrowheads="1"/>
          </p:cNvSpPr>
          <p:nvPr/>
        </p:nvSpPr>
        <p:spPr bwMode="auto">
          <a:xfrm>
            <a:off x="10875939" y="33256386"/>
            <a:ext cx="39460384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742950" indent="-742950" algn="just">
              <a:buFontTx/>
              <a:buAutoNum type="arabicPeriod"/>
              <a:defRPr/>
            </a:pPr>
            <a:r>
              <a:rPr lang="en-GB" sz="385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Changes </a:t>
            </a:r>
            <a:r>
              <a:rPr lang="en-GB" sz="38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the atmospheric electric field strength  and radon concentration patterns are observed days before and after earthquakes have occurred.</a:t>
            </a:r>
          </a:p>
          <a:p>
            <a:pPr marL="742950" indent="-742950" algn="just">
              <a:buFontTx/>
              <a:buAutoNum type="arabicPeriod"/>
              <a:defRPr/>
            </a:pPr>
            <a:r>
              <a:rPr lang="en-GB" sz="385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Radon </a:t>
            </a:r>
            <a:r>
              <a:rPr lang="en-GB" sz="38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emissions as a consequence of enhanced soil permeability might be at the origin of changes in radon concentrations and atmospheric electric field </a:t>
            </a:r>
            <a:r>
              <a:rPr lang="en-GB" sz="385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strength.</a:t>
            </a:r>
          </a:p>
          <a:p>
            <a:pPr marL="742950" indent="-742950" algn="just">
              <a:buFontTx/>
              <a:buAutoNum type="arabicPeriod" startAt="3"/>
              <a:defRPr/>
            </a:pPr>
            <a:r>
              <a:rPr lang="en-GB" sz="385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Analysis of more earthquakes is crucial to have a complete view of the phenomena </a:t>
            </a:r>
            <a:r>
              <a:rPr lang="en-GB" sz="38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involved and  </a:t>
            </a:r>
            <a:r>
              <a:rPr lang="en-GB" sz="385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</a:t>
            </a:r>
            <a:r>
              <a:rPr lang="en-GB" sz="38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careful analysis of the weather conditions will be </a:t>
            </a:r>
            <a:r>
              <a:rPr lang="en-GB" sz="385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carried out.</a:t>
            </a:r>
            <a:endParaRPr lang="en-GB" sz="385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742950" indent="-742950" algn="just">
              <a:buAutoNum type="arabicPeriod" startAt="4"/>
              <a:defRPr/>
            </a:pPr>
            <a:r>
              <a:rPr lang="en-GB" sz="385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use of advanced statistics tools must be considered in the near future.</a:t>
            </a:r>
            <a:r>
              <a:rPr lang="en-GB" sz="38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</a:p>
        </p:txBody>
      </p:sp>
      <p:pic>
        <p:nvPicPr>
          <p:cNvPr id="14367" name="Picture 35"/>
          <p:cNvPicPr>
            <a:picLocks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678438" y="23390290"/>
            <a:ext cx="9720262" cy="739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Picture 36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1479339" y="25271516"/>
            <a:ext cx="7689425" cy="54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25"/>
          <p:cNvSpPr txBox="1">
            <a:spLocks noChangeArrowheads="1"/>
          </p:cNvSpPr>
          <p:nvPr/>
        </p:nvSpPr>
        <p:spPr bwMode="auto">
          <a:xfrm>
            <a:off x="40614600" y="13874101"/>
            <a:ext cx="9074150" cy="70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742950" indent="-742950" algn="just">
              <a:buFont typeface="+mj-lt"/>
              <a:buAutoNum type="arabicPeriod"/>
              <a:defRPr/>
            </a:pPr>
            <a:r>
              <a:rPr lang="en-GB" sz="3500" dirty="0" smtClean="0">
                <a:solidFill>
                  <a:schemeClr val="accent1">
                    <a:lumMod val="50000"/>
                  </a:schemeClr>
                </a:solidFill>
              </a:rPr>
              <a:t>It </a:t>
            </a:r>
            <a:r>
              <a:rPr lang="en-GB" sz="3500" dirty="0">
                <a:solidFill>
                  <a:schemeClr val="accent1">
                    <a:lumMod val="50000"/>
                  </a:schemeClr>
                </a:solidFill>
              </a:rPr>
              <a:t>is noticeable two peaks of the atmospheric Radon </a:t>
            </a:r>
            <a:r>
              <a:rPr lang="en-GB" sz="35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GB" sz="3500" dirty="0" err="1" smtClean="0">
                <a:solidFill>
                  <a:schemeClr val="accent1">
                    <a:lumMod val="50000"/>
                  </a:schemeClr>
                </a:solidFill>
              </a:rPr>
              <a:t>Rn</a:t>
            </a:r>
            <a:r>
              <a:rPr lang="en-GB" sz="3500" dirty="0" smtClean="0">
                <a:solidFill>
                  <a:schemeClr val="accent1">
                    <a:lumMod val="50000"/>
                  </a:schemeClr>
                </a:solidFill>
              </a:rPr>
              <a:t>) levels </a:t>
            </a:r>
            <a:r>
              <a:rPr lang="en-GB" sz="3500" dirty="0">
                <a:solidFill>
                  <a:schemeClr val="accent1">
                    <a:lumMod val="50000"/>
                  </a:schemeClr>
                </a:solidFill>
              </a:rPr>
              <a:t>one approximately 20 days and the other nearly 2 days before the earthquake. </a:t>
            </a:r>
          </a:p>
          <a:p>
            <a:pPr marL="742950" indent="-742950" algn="just">
              <a:buFont typeface="+mj-lt"/>
              <a:buAutoNum type="arabicPeriod"/>
              <a:defRPr/>
            </a:pPr>
            <a:r>
              <a:rPr lang="en-GB" sz="3500" dirty="0" smtClean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GB" sz="3500" dirty="0">
                <a:solidFill>
                  <a:schemeClr val="accent1">
                    <a:lumMod val="50000"/>
                  </a:schemeClr>
                </a:solidFill>
              </a:rPr>
              <a:t>AEF follows the behaviour of the total ion concentration. </a:t>
            </a:r>
          </a:p>
          <a:p>
            <a:pPr marL="742950" indent="-742950" algn="just">
              <a:buFont typeface="+mj-lt"/>
              <a:buAutoNum type="arabicPeriod"/>
              <a:defRPr/>
            </a:pPr>
            <a:r>
              <a:rPr lang="en-GB" sz="3500" dirty="0" smtClean="0">
                <a:solidFill>
                  <a:schemeClr val="accent1">
                    <a:lumMod val="50000"/>
                  </a:schemeClr>
                </a:solidFill>
              </a:rPr>
              <a:t>Prior </a:t>
            </a:r>
            <a:r>
              <a:rPr lang="en-GB" sz="3500" dirty="0">
                <a:solidFill>
                  <a:schemeClr val="accent1">
                    <a:lumMod val="50000"/>
                  </a:schemeClr>
                </a:solidFill>
              </a:rPr>
              <a:t>to the seismic occurrence a significant decrease in the AEF is observed lasting approximately 4 days that could be related to the second radon </a:t>
            </a:r>
            <a:r>
              <a:rPr lang="en-GB" sz="3500" dirty="0" smtClean="0">
                <a:solidFill>
                  <a:schemeClr val="accent1">
                    <a:lumMod val="50000"/>
                  </a:schemeClr>
                </a:solidFill>
              </a:rPr>
              <a:t>emanation.</a:t>
            </a:r>
          </a:p>
          <a:p>
            <a:pPr marL="742950" indent="-742950" algn="just">
              <a:buFont typeface="+mj-lt"/>
              <a:buAutoNum type="arabicPeriod"/>
              <a:defRPr/>
            </a:pPr>
            <a:r>
              <a:rPr lang="en-GB" sz="3500" dirty="0" smtClean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en-GB" sz="3500" dirty="0">
                <a:solidFill>
                  <a:schemeClr val="accent1">
                    <a:lumMod val="50000"/>
                  </a:schemeClr>
                </a:solidFill>
              </a:rPr>
              <a:t>careful analysis of the weather conditions will </a:t>
            </a:r>
            <a:r>
              <a:rPr lang="en-GB" sz="3500" dirty="0" smtClean="0">
                <a:solidFill>
                  <a:schemeClr val="accent1">
                    <a:lumMod val="50000"/>
                  </a:schemeClr>
                </a:solidFill>
              </a:rPr>
              <a:t>be carried out.</a:t>
            </a:r>
            <a:endParaRPr lang="en-GB" sz="3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370" name="TextBox 11"/>
          <p:cNvSpPr txBox="1">
            <a:spLocks noChangeArrowheads="1"/>
          </p:cNvSpPr>
          <p:nvPr/>
        </p:nvSpPr>
        <p:spPr bwMode="auto">
          <a:xfrm>
            <a:off x="24125238" y="19578959"/>
            <a:ext cx="2481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77933C"/>
                </a:solidFill>
                <a:cs typeface="Arial" pitchFamily="34" charset="0"/>
              </a:rPr>
              <a:t>M</a:t>
            </a:r>
            <a:r>
              <a:rPr lang="en-US" b="1" dirty="0">
                <a:solidFill>
                  <a:srgbClr val="77933C"/>
                </a:solidFill>
                <a:cs typeface="Arial" pitchFamily="34" charset="0"/>
              </a:rPr>
              <a:t> = 7.5 @ 28/02/1969 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380825" y="15916399"/>
            <a:ext cx="2481263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chemeClr val="accent4">
                    <a:lumMod val="75000"/>
                  </a:schemeClr>
                </a:solidFill>
                <a:latin typeface="Arial"/>
                <a:ea typeface="ＭＳ Ｐゴシック" charset="0"/>
                <a:cs typeface="Arial"/>
              </a:rPr>
              <a:t>M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Arial"/>
                <a:ea typeface="ＭＳ Ｐゴシック" charset="0"/>
                <a:cs typeface="Arial"/>
              </a:rPr>
              <a:t> = 4.5 @ 24/02/1969  </a:t>
            </a:r>
          </a:p>
        </p:txBody>
      </p:sp>
      <p:sp>
        <p:nvSpPr>
          <p:cNvPr id="14372" name="TextBox 41"/>
          <p:cNvSpPr txBox="1">
            <a:spLocks noChangeArrowheads="1"/>
          </p:cNvSpPr>
          <p:nvPr/>
        </p:nvSpPr>
        <p:spPr bwMode="auto">
          <a:xfrm>
            <a:off x="26357263" y="15412343"/>
            <a:ext cx="2470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cs typeface="Arial" pitchFamily="34" charset="0"/>
              </a:rPr>
              <a:t>M</a:t>
            </a:r>
            <a:r>
              <a:rPr lang="en-US" b="1" dirty="0">
                <a:solidFill>
                  <a:srgbClr val="FF0000"/>
                </a:solidFill>
                <a:cs typeface="Arial" pitchFamily="34" charset="0"/>
              </a:rPr>
              <a:t> = 3.3 @ 08/05/1962  </a:t>
            </a:r>
          </a:p>
          <a:p>
            <a:r>
              <a:rPr lang="en-US" b="1" dirty="0">
                <a:solidFill>
                  <a:srgbClr val="FF0000"/>
                </a:solidFill>
                <a:cs typeface="Arial" pitchFamily="34" charset="0"/>
              </a:rPr>
              <a:t>  </a:t>
            </a:r>
          </a:p>
        </p:txBody>
      </p:sp>
      <p:sp>
        <p:nvSpPr>
          <p:cNvPr id="14373" name="TextBox 42"/>
          <p:cNvSpPr txBox="1">
            <a:spLocks noChangeArrowheads="1"/>
          </p:cNvSpPr>
          <p:nvPr/>
        </p:nvSpPr>
        <p:spPr bwMode="auto">
          <a:xfrm>
            <a:off x="23504525" y="15043150"/>
            <a:ext cx="2479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984807"/>
                </a:solidFill>
                <a:cs typeface="Arial" pitchFamily="34" charset="0"/>
              </a:rPr>
              <a:t>M</a:t>
            </a:r>
            <a:r>
              <a:rPr lang="en-US" b="1">
                <a:solidFill>
                  <a:srgbClr val="984807"/>
                </a:solidFill>
                <a:cs typeface="Arial" pitchFamily="34" charset="0"/>
              </a:rPr>
              <a:t> = 4.3 @ 14/01/1973 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6285825" y="14979650"/>
            <a:ext cx="15049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Arial"/>
                <a:ea typeface="ＭＳ Ｐゴシック" charset="0"/>
                <a:cs typeface="Arial"/>
              </a:rPr>
              <a:t>AEF sensor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5" name="TextBox 25"/>
          <p:cNvSpPr txBox="1">
            <a:spLocks noChangeArrowheads="1"/>
          </p:cNvSpPr>
          <p:nvPr/>
        </p:nvSpPr>
        <p:spPr bwMode="auto">
          <a:xfrm>
            <a:off x="20524788" y="24012525"/>
            <a:ext cx="9072562" cy="601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742950" indent="-742950" algn="just">
              <a:buFont typeface="+mj-lt"/>
              <a:buAutoNum type="arabicPeriod"/>
              <a:defRPr/>
            </a:pPr>
            <a:r>
              <a:rPr lang="en-GB" sz="3500" dirty="0" smtClean="0">
                <a:solidFill>
                  <a:schemeClr val="accent1">
                    <a:lumMod val="50000"/>
                  </a:schemeClr>
                </a:solidFill>
              </a:rPr>
              <a:t>A significant increase in </a:t>
            </a:r>
            <a:r>
              <a:rPr lang="en-GB" sz="3500" dirty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GB" sz="3500" dirty="0" err="1" smtClean="0">
                <a:solidFill>
                  <a:schemeClr val="accent1">
                    <a:lumMod val="50000"/>
                  </a:schemeClr>
                </a:solidFill>
              </a:rPr>
              <a:t>Rn</a:t>
            </a:r>
            <a:r>
              <a:rPr lang="en-GB" sz="35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500" dirty="0">
                <a:solidFill>
                  <a:schemeClr val="accent1">
                    <a:lumMod val="50000"/>
                  </a:schemeClr>
                </a:solidFill>
              </a:rPr>
              <a:t>levels </a:t>
            </a:r>
            <a:r>
              <a:rPr lang="en-GB" sz="3500" dirty="0" smtClean="0">
                <a:solidFill>
                  <a:schemeClr val="accent1">
                    <a:lumMod val="50000"/>
                  </a:schemeClr>
                </a:solidFill>
              </a:rPr>
              <a:t>occurs approximately 25 days </a:t>
            </a:r>
            <a:r>
              <a:rPr lang="en-GB" sz="3500" dirty="0">
                <a:solidFill>
                  <a:schemeClr val="accent1">
                    <a:lumMod val="50000"/>
                  </a:schemeClr>
                </a:solidFill>
              </a:rPr>
              <a:t>before the </a:t>
            </a:r>
            <a:r>
              <a:rPr lang="en-GB" sz="3500" i="1"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GB" sz="3500" dirty="0" smtClean="0">
                <a:solidFill>
                  <a:schemeClr val="accent1">
                    <a:lumMod val="50000"/>
                  </a:schemeClr>
                </a:solidFill>
              </a:rPr>
              <a:t> = 7.5 earthquake (green arrow), </a:t>
            </a:r>
            <a:r>
              <a:rPr lang="en-GB" sz="3500" dirty="0" err="1" smtClean="0">
                <a:solidFill>
                  <a:schemeClr val="accent1">
                    <a:lumMod val="50000"/>
                  </a:schemeClr>
                </a:solidFill>
              </a:rPr>
              <a:t>wicht</a:t>
            </a:r>
            <a:r>
              <a:rPr lang="en-GB" sz="3500" dirty="0" smtClean="0">
                <a:solidFill>
                  <a:schemeClr val="accent1">
                    <a:lumMod val="50000"/>
                  </a:schemeClr>
                </a:solidFill>
              </a:rPr>
              <a:t> rapidly decays </a:t>
            </a:r>
            <a:r>
              <a:rPr lang="en-GB" sz="3500" dirty="0" err="1" smtClean="0">
                <a:solidFill>
                  <a:schemeClr val="accent1">
                    <a:lumMod val="50000"/>
                  </a:schemeClr>
                </a:solidFill>
              </a:rPr>
              <a:t>afte</a:t>
            </a:r>
            <a:r>
              <a:rPr lang="en-GB" sz="35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500" dirty="0" err="1" smtClean="0">
                <a:solidFill>
                  <a:schemeClr val="accent1">
                    <a:lumMod val="50000"/>
                  </a:schemeClr>
                </a:solidFill>
              </a:rPr>
              <a:t>thart</a:t>
            </a:r>
            <a:r>
              <a:rPr lang="en-GB" sz="35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en-GB" sz="3500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indent="-742950" algn="just">
              <a:buFont typeface="+mj-lt"/>
              <a:buAutoNum type="arabicPeriod"/>
              <a:defRPr/>
            </a:pPr>
            <a:r>
              <a:rPr lang="en-GB" sz="3500" dirty="0" smtClean="0">
                <a:solidFill>
                  <a:schemeClr val="accent1">
                    <a:lumMod val="50000"/>
                  </a:schemeClr>
                </a:solidFill>
              </a:rPr>
              <a:t>The total </a:t>
            </a:r>
            <a:r>
              <a:rPr lang="en-GB" sz="3500" dirty="0">
                <a:solidFill>
                  <a:schemeClr val="accent1">
                    <a:lumMod val="50000"/>
                  </a:schemeClr>
                </a:solidFill>
              </a:rPr>
              <a:t>ion </a:t>
            </a:r>
            <a:r>
              <a:rPr lang="en-GB" sz="3500" dirty="0" smtClean="0">
                <a:solidFill>
                  <a:schemeClr val="accent1">
                    <a:lumMod val="50000"/>
                  </a:schemeClr>
                </a:solidFill>
              </a:rPr>
              <a:t>concentration has a peak nearly 7 days before the EQ. </a:t>
            </a:r>
            <a:endParaRPr lang="en-GB" sz="3500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indent="-742950" algn="just">
              <a:buFont typeface="+mj-lt"/>
              <a:buAutoNum type="arabicPeriod"/>
              <a:defRPr/>
            </a:pPr>
            <a:r>
              <a:rPr lang="en-GB" sz="3500" dirty="0" smtClean="0">
                <a:solidFill>
                  <a:schemeClr val="accent1">
                    <a:lumMod val="50000"/>
                  </a:schemeClr>
                </a:solidFill>
              </a:rPr>
              <a:t>The AEF sharply increases approximately 5 days before the seismic event.</a:t>
            </a:r>
          </a:p>
          <a:p>
            <a:pPr marL="742950" indent="-742950" algn="just">
              <a:buFont typeface="+mj-lt"/>
              <a:buAutoNum type="arabicPeriod"/>
              <a:defRPr/>
            </a:pPr>
            <a:r>
              <a:rPr lang="en-GB" sz="3500" dirty="0">
                <a:solidFill>
                  <a:schemeClr val="accent1">
                    <a:lumMod val="50000"/>
                  </a:schemeClr>
                </a:solidFill>
              </a:rPr>
              <a:t>A careful analysis of the weather conditions will be carried out.</a:t>
            </a:r>
          </a:p>
        </p:txBody>
      </p:sp>
      <p:sp>
        <p:nvSpPr>
          <p:cNvPr id="46" name="TextBox 25"/>
          <p:cNvSpPr txBox="1">
            <a:spLocks noChangeArrowheads="1"/>
          </p:cNvSpPr>
          <p:nvPr/>
        </p:nvSpPr>
        <p:spPr bwMode="auto">
          <a:xfrm>
            <a:off x="40687251" y="22959118"/>
            <a:ext cx="907415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742950" indent="-742950" algn="just">
              <a:buFont typeface="+mj-lt"/>
              <a:buAutoNum type="arabicPeriod"/>
              <a:defRPr/>
            </a:pPr>
            <a:r>
              <a:rPr lang="en-GB" sz="3500" dirty="0" smtClean="0">
                <a:solidFill>
                  <a:schemeClr val="accent1">
                    <a:lumMod val="50000"/>
                  </a:schemeClr>
                </a:solidFill>
              </a:rPr>
              <a:t>A peak in the AEF is observed 20 days before the EQ.</a:t>
            </a:r>
          </a:p>
          <a:p>
            <a:pPr marL="742950" indent="-742950" algn="just">
              <a:buFont typeface="+mj-lt"/>
              <a:buAutoNum type="arabicPeriod"/>
              <a:defRPr/>
            </a:pPr>
            <a:r>
              <a:rPr lang="en-GB" sz="3500" dirty="0" smtClean="0">
                <a:solidFill>
                  <a:schemeClr val="accent1">
                    <a:lumMod val="50000"/>
                  </a:schemeClr>
                </a:solidFill>
              </a:rPr>
              <a:t>The weather </a:t>
            </a:r>
            <a:r>
              <a:rPr lang="en-GB" sz="3500" dirty="0">
                <a:solidFill>
                  <a:schemeClr val="accent1">
                    <a:lumMod val="50000"/>
                  </a:schemeClr>
                </a:solidFill>
              </a:rPr>
              <a:t>conditions </a:t>
            </a:r>
            <a:r>
              <a:rPr lang="en-GB" sz="3500" dirty="0" smtClean="0">
                <a:solidFill>
                  <a:schemeClr val="accent1">
                    <a:lumMod val="50000"/>
                  </a:schemeClr>
                </a:solidFill>
              </a:rPr>
              <a:t>are generally bad and strongly perturbing the AEF.</a:t>
            </a:r>
            <a:endParaRPr lang="en-GB" sz="35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2676139" y="23405231"/>
            <a:ext cx="1152128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246849" y="12505405"/>
            <a:ext cx="864096" cy="846291"/>
          </a:xfrm>
          <a:prstGeom prst="ellipse">
            <a:avLst/>
          </a:prstGeom>
          <a:noFill/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17554279" y="12505405"/>
            <a:ext cx="864096" cy="846291"/>
          </a:xfrm>
          <a:prstGeom prst="ellipse">
            <a:avLst/>
          </a:prstGeom>
          <a:noFill/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36906664" y="12505405"/>
            <a:ext cx="864096" cy="846291"/>
          </a:xfrm>
          <a:prstGeom prst="ellipse">
            <a:avLst/>
          </a:prstGeom>
          <a:noFill/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16678912" y="22010581"/>
            <a:ext cx="864096" cy="846291"/>
          </a:xfrm>
          <a:prstGeom prst="ellipse">
            <a:avLst/>
          </a:prstGeom>
          <a:noFill/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36928555" y="22010581"/>
            <a:ext cx="864096" cy="846291"/>
          </a:xfrm>
          <a:prstGeom prst="ellipse">
            <a:avLst/>
          </a:prstGeom>
          <a:noFill/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26016710" y="31940696"/>
            <a:ext cx="864096" cy="846291"/>
          </a:xfrm>
          <a:prstGeom prst="ellipse">
            <a:avLst/>
          </a:prstGeom>
          <a:noFill/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3473395" y="26042068"/>
            <a:ext cx="864096" cy="846291"/>
          </a:xfrm>
          <a:prstGeom prst="ellipse">
            <a:avLst/>
          </a:prstGeom>
          <a:noFill/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2573495" y="30291011"/>
            <a:ext cx="864096" cy="846291"/>
          </a:xfrm>
          <a:prstGeom prst="ellipse">
            <a:avLst/>
          </a:prstGeom>
          <a:noFill/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25"/>
          <p:cNvSpPr txBox="1">
            <a:spLocks noChangeArrowheads="1"/>
          </p:cNvSpPr>
          <p:nvPr/>
        </p:nvSpPr>
        <p:spPr bwMode="auto">
          <a:xfrm>
            <a:off x="22740549" y="21007092"/>
            <a:ext cx="67687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defRPr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Seismicity of the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south of Portugal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for the period 01/01/1961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–31/12/2010.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5" name="TextBox 25"/>
          <p:cNvSpPr txBox="1">
            <a:spLocks noChangeArrowheads="1"/>
          </p:cNvSpPr>
          <p:nvPr/>
        </p:nvSpPr>
        <p:spPr bwMode="auto">
          <a:xfrm>
            <a:off x="30822155" y="20956959"/>
            <a:ext cx="95050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defRPr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Atmospheric electrical field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(blue line), Radon (red line) and ion concentration (green line) 30 days before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after the M =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3.3 EQ that occurred at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08/05/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1962. 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6" name="TextBox 25"/>
          <p:cNvSpPr txBox="1">
            <a:spLocks noChangeArrowheads="1"/>
          </p:cNvSpPr>
          <p:nvPr/>
        </p:nvSpPr>
        <p:spPr bwMode="auto">
          <a:xfrm>
            <a:off x="10674195" y="30834249"/>
            <a:ext cx="95050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defRPr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Atmospheric electrical field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(blue line), Radon (red line) and ion concentration (green line) 30 days before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after the M =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7.5 EQ that occurred at 28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02/1969. 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7" name="TextBox 25"/>
          <p:cNvSpPr txBox="1">
            <a:spLocks noChangeArrowheads="1"/>
          </p:cNvSpPr>
          <p:nvPr/>
        </p:nvSpPr>
        <p:spPr bwMode="auto">
          <a:xfrm>
            <a:off x="30786041" y="30834249"/>
            <a:ext cx="95050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defRPr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Atmospheric electrical field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(blue line) 30 days before and after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the M =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4.3 EQ that occurred at 14/01/1973. 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8" name="TextBox 25"/>
          <p:cNvSpPr txBox="1">
            <a:spLocks noChangeArrowheads="1"/>
          </p:cNvSpPr>
          <p:nvPr/>
        </p:nvSpPr>
        <p:spPr bwMode="auto">
          <a:xfrm>
            <a:off x="41479339" y="30774435"/>
            <a:ext cx="77048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defRPr/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Weather conditions 30 days before and after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the M =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4.3 EQ that occurred at 14/01/1973. 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 descr="CreativeCommons_Attribution_License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5" y="34973615"/>
            <a:ext cx="2540000" cy="88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1699</TotalTime>
  <Words>1041</Words>
  <Application>Microsoft Macintosh PowerPoint</Application>
  <PresentationFormat>Custom</PresentationFormat>
  <Paragraphs>148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Thème Office</vt:lpstr>
      <vt:lpstr>Equação</vt:lpstr>
      <vt:lpstr>Influence of seismic activity in the atmospheric electrical field in Lisbon (Portugal) from 1961 until 1991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Eric</dc:creator>
  <cp:lastModifiedBy>H. G. Silva</cp:lastModifiedBy>
  <cp:revision>70</cp:revision>
  <dcterms:created xsi:type="dcterms:W3CDTF">2009-02-21T18:47:49Z</dcterms:created>
  <dcterms:modified xsi:type="dcterms:W3CDTF">2011-04-30T16:10:20Z</dcterms:modified>
</cp:coreProperties>
</file>