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57" r:id="rId4"/>
    <p:sldId id="259" r:id="rId5"/>
    <p:sldId id="260" r:id="rId6"/>
    <p:sldId id="262" r:id="rId7"/>
    <p:sldId id="261" r:id="rId8"/>
    <p:sldId id="266" r:id="rId9"/>
    <p:sldId id="270" r:id="rId10"/>
    <p:sldId id="265" r:id="rId11"/>
    <p:sldId id="269" r:id="rId12"/>
    <p:sldId id="267" r:id="rId13"/>
    <p:sldId id="275" r:id="rId14"/>
    <p:sldId id="274" r:id="rId15"/>
  </p:sldIdLst>
  <p:sldSz cx="9906000" cy="6858000" type="A4"/>
  <p:notesSz cx="67818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F3277"/>
    <a:srgbClr val="FF9900"/>
    <a:srgbClr val="FF3300"/>
    <a:srgbClr val="A7E2FF"/>
    <a:srgbClr val="CCFFFF"/>
    <a:srgbClr val="E0A500"/>
    <a:srgbClr val="E4A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2" autoAdjust="0"/>
    <p:restoredTop sz="85859" autoAdjust="0"/>
  </p:normalViewPr>
  <p:slideViewPr>
    <p:cSldViewPr>
      <p:cViewPr varScale="1">
        <p:scale>
          <a:sx n="110" d="100"/>
          <a:sy n="110" d="100"/>
        </p:scale>
        <p:origin x="-1812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14" y="-108"/>
      </p:cViewPr>
      <p:guideLst>
        <p:guide orient="horz" pos="3120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5400" y="-33338"/>
            <a:ext cx="2943225" cy="5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t" anchorCtr="0" compatLnSpc="1">
            <a:prstTxWarp prst="textNoShape">
              <a:avLst/>
            </a:prstTxWarp>
          </a:bodyPr>
          <a:lstStyle>
            <a:lvl1pPr algn="l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-33338"/>
            <a:ext cx="2943225" cy="5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5400" y="9369425"/>
            <a:ext cx="2943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b" anchorCtr="0" compatLnSpc="1">
            <a:prstTxWarp prst="textNoShape">
              <a:avLst/>
            </a:prstTxWarp>
          </a:bodyPr>
          <a:lstStyle>
            <a:lvl1pPr algn="l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369425"/>
            <a:ext cx="2943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7B2560F8-D06E-457A-BC6F-66D8AAA9A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5400" y="-34925"/>
            <a:ext cx="29432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t" anchorCtr="0" compatLnSpc="1">
            <a:prstTxWarp prst="textNoShape">
              <a:avLst/>
            </a:prstTxWarp>
          </a:bodyPr>
          <a:lstStyle>
            <a:lvl1pPr algn="l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975" y="-34925"/>
            <a:ext cx="29432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768350"/>
            <a:ext cx="5373688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25988"/>
            <a:ext cx="49403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5400" y="9369425"/>
            <a:ext cx="29432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b" anchorCtr="0" compatLnSpc="1">
            <a:prstTxWarp prst="textNoShape">
              <a:avLst/>
            </a:prstTxWarp>
          </a:bodyPr>
          <a:lstStyle>
            <a:lvl1pPr algn="l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75" y="9369425"/>
            <a:ext cx="29432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7" tIns="0" rIns="19267" bIns="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C8B4E681-6198-42D2-8C8C-8D9623E0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C00D0-333F-4C1E-AF89-6392DF0CDB2F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30300" y="742950"/>
            <a:ext cx="4521200" cy="3714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05350"/>
            <a:ext cx="5422900" cy="4556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9AEDB-CC97-46E9-9EFB-45C3285221C7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9B875-919B-4E20-8820-450EF9C03D9C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313A1-5E55-4CEA-95ED-2AC15389AAF1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8" descr="SlidesJRC_bannerLogoJ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98425"/>
            <a:ext cx="13176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68"/>
          <p:cNvSpPr txBox="1">
            <a:spLocks noChangeArrowheads="1"/>
          </p:cNvSpPr>
          <p:nvPr/>
        </p:nvSpPr>
        <p:spPr bwMode="auto">
          <a:xfrm>
            <a:off x="457200" y="5410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39788">
              <a:defRPr/>
            </a:pPr>
            <a:r>
              <a:rPr lang="en-US" sz="1600" dirty="0">
                <a:solidFill>
                  <a:srgbClr val="0F3277"/>
                </a:solidFill>
              </a:rPr>
              <a:t>Celine </a:t>
            </a:r>
            <a:r>
              <a:rPr lang="en-US" sz="1600" dirty="0" err="1">
                <a:solidFill>
                  <a:srgbClr val="0F3277"/>
                </a:solidFill>
              </a:rPr>
              <a:t>Dondeynaz</a:t>
            </a:r>
            <a:endParaRPr lang="en-US" sz="1600" dirty="0">
              <a:solidFill>
                <a:srgbClr val="0F3277"/>
              </a:solidFill>
            </a:endParaRPr>
          </a:p>
          <a:p>
            <a:pPr algn="l" defTabSz="839788">
              <a:defRPr/>
            </a:pPr>
            <a:r>
              <a:rPr lang="en-US" sz="1600" b="0" i="1" dirty="0">
                <a:solidFill>
                  <a:srgbClr val="0F3277"/>
                </a:solidFill>
              </a:rPr>
              <a:t>Joint Research Centre, Italy and University of Liverpool</a:t>
            </a:r>
          </a:p>
          <a:p>
            <a:pPr algn="l" defTabSz="839788">
              <a:defRPr/>
            </a:pPr>
            <a:endParaRPr lang="en-US" sz="1600" b="0" i="1" dirty="0">
              <a:solidFill>
                <a:srgbClr val="0F3277"/>
              </a:solidFill>
            </a:endParaRPr>
          </a:p>
          <a:p>
            <a:pPr algn="l" defTabSz="839788">
              <a:defRPr/>
            </a:pPr>
            <a:r>
              <a:rPr lang="en-US" sz="1600" dirty="0">
                <a:solidFill>
                  <a:srgbClr val="0F3277"/>
                </a:solidFill>
              </a:rPr>
              <a:t>Dr </a:t>
            </a:r>
            <a:r>
              <a:rPr lang="en-US" sz="1600" dirty="0" err="1">
                <a:solidFill>
                  <a:srgbClr val="0F3277"/>
                </a:solidFill>
              </a:rPr>
              <a:t>C.Camona-moreno</a:t>
            </a:r>
            <a:r>
              <a:rPr lang="en-US" sz="1600" dirty="0">
                <a:solidFill>
                  <a:srgbClr val="0F3277"/>
                </a:solidFill>
              </a:rPr>
              <a:t>, Prof </a:t>
            </a:r>
            <a:r>
              <a:rPr lang="en-US" sz="1600" dirty="0" err="1">
                <a:solidFill>
                  <a:srgbClr val="0F3277"/>
                </a:solidFill>
              </a:rPr>
              <a:t>D.Chen</a:t>
            </a:r>
            <a:r>
              <a:rPr lang="en-US" sz="1600" dirty="0">
                <a:solidFill>
                  <a:srgbClr val="0F3277"/>
                </a:solidFill>
              </a:rPr>
              <a:t>, A. Leone PhD</a:t>
            </a:r>
          </a:p>
          <a:p>
            <a:pPr algn="l" defTabSz="839788">
              <a:defRPr/>
            </a:pPr>
            <a:endParaRPr lang="en-US" sz="2200" i="1" dirty="0">
              <a:solidFill>
                <a:srgbClr val="0F3277"/>
              </a:solidFill>
            </a:endParaRPr>
          </a:p>
          <a:p>
            <a:pPr algn="l" defTabSz="839788">
              <a:defRPr/>
            </a:pPr>
            <a:endParaRPr lang="en-US" sz="2200" dirty="0">
              <a:solidFill>
                <a:srgbClr val="0F3277"/>
              </a:solidFill>
            </a:endParaRPr>
          </a:p>
        </p:txBody>
      </p:sp>
      <p:sp>
        <p:nvSpPr>
          <p:cNvPr id="4" name="Text Box 169"/>
          <p:cNvSpPr txBox="1">
            <a:spLocks noChangeArrowheads="1"/>
          </p:cNvSpPr>
          <p:nvPr/>
        </p:nvSpPr>
        <p:spPr bwMode="auto">
          <a:xfrm>
            <a:off x="652463" y="1304925"/>
            <a:ext cx="85994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endParaRPr lang="en-US" sz="2200" b="0" dirty="0">
              <a:solidFill>
                <a:srgbClr val="0F3277"/>
              </a:solidFill>
              <a:cs typeface="Arial" charset="0"/>
            </a:endParaRPr>
          </a:p>
          <a:p>
            <a:pPr algn="l">
              <a:defRPr/>
            </a:pPr>
            <a:endParaRPr lang="en-US" sz="2200" b="0" i="1" dirty="0">
              <a:solidFill>
                <a:srgbClr val="0F3277"/>
              </a:solidFill>
              <a:cs typeface="Arial" charset="0"/>
            </a:endParaRPr>
          </a:p>
        </p:txBody>
      </p: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0" y="760413"/>
            <a:ext cx="9906000" cy="190500"/>
            <a:chOff x="0" y="479"/>
            <a:chExt cx="6240" cy="120"/>
          </a:xfrm>
        </p:grpSpPr>
        <p:sp>
          <p:nvSpPr>
            <p:cNvPr id="6" name="Rectangle 171"/>
            <p:cNvSpPr>
              <a:spLocks noChangeArrowheads="1"/>
            </p:cNvSpPr>
            <p:nvPr/>
          </p:nvSpPr>
          <p:spPr bwMode="auto">
            <a:xfrm>
              <a:off x="0" y="479"/>
              <a:ext cx="6240" cy="120"/>
            </a:xfrm>
            <a:prstGeom prst="rect">
              <a:avLst/>
            </a:prstGeom>
            <a:solidFill>
              <a:srgbClr val="0F32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6838" tIns="47625" rIns="96838" bIns="476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72"/>
            <p:cNvSpPr>
              <a:spLocks noChangeArrowheads="1"/>
            </p:cNvSpPr>
            <p:nvPr/>
          </p:nvSpPr>
          <p:spPr bwMode="auto">
            <a:xfrm>
              <a:off x="415" y="494"/>
              <a:ext cx="45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839788">
                <a:defRPr/>
              </a:pPr>
              <a:r>
                <a:rPr lang="en-US" sz="1000" b="0" dirty="0">
                  <a:solidFill>
                    <a:schemeClr val="bg1"/>
                  </a:solidFill>
                  <a:ea typeface="ＭＳ Ｐゴシック" pitchFamily="1" charset="-128"/>
                </a:rPr>
                <a:t>Vienna – EGU -  5 April 2011</a:t>
              </a:r>
            </a:p>
          </p:txBody>
        </p:sp>
        <p:sp>
          <p:nvSpPr>
            <p:cNvPr id="8" name="Rectangle 173"/>
            <p:cNvSpPr>
              <a:spLocks noChangeArrowheads="1"/>
            </p:cNvSpPr>
            <p:nvPr/>
          </p:nvSpPr>
          <p:spPr bwMode="auto">
            <a:xfrm>
              <a:off x="4997" y="494"/>
              <a:ext cx="83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defTabSz="839788">
                <a:defRPr/>
              </a:pPr>
              <a:fld id="{8272C617-F63A-437E-B547-F2ECED06693E}" type="slidenum">
                <a:rPr lang="en-US" sz="1000" b="0">
                  <a:solidFill>
                    <a:schemeClr val="bg1"/>
                  </a:solidFill>
                  <a:ea typeface="ＭＳ Ｐゴシック" pitchFamily="1" charset="-128"/>
                </a:rPr>
                <a:pPr algn="r" defTabSz="839788">
                  <a:defRPr/>
                </a:pPr>
                <a:t>‹#›</a:t>
              </a:fld>
              <a:endParaRPr lang="en-US" sz="1000" b="0">
                <a:solidFill>
                  <a:schemeClr val="bg1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52400" y="2286000"/>
            <a:ext cx="6096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i="1" dirty="0">
                <a:solidFill>
                  <a:srgbClr val="0F3277"/>
                </a:solidFill>
              </a:rPr>
              <a:t>Inter relationships among water, </a:t>
            </a:r>
            <a:r>
              <a:rPr lang="en-US" sz="2800" i="1" dirty="0" smtClean="0">
                <a:solidFill>
                  <a:srgbClr val="0F3277"/>
                </a:solidFill>
              </a:rPr>
              <a:t>governance, </a:t>
            </a:r>
            <a:r>
              <a:rPr lang="en-US" sz="2800" i="1" dirty="0">
                <a:solidFill>
                  <a:srgbClr val="0F3277"/>
                </a:solidFill>
              </a:rPr>
              <a:t>human development  variables  in developing countries </a:t>
            </a:r>
          </a:p>
        </p:txBody>
      </p:sp>
      <p:pic>
        <p:nvPicPr>
          <p:cNvPr id="10" name="Picture 16" descr="Liverpoo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 l="15314" t="14182" r="25343" b="27261"/>
          <a:stretch>
            <a:fillRect/>
          </a:stretch>
        </p:blipFill>
        <p:spPr bwMode="auto">
          <a:xfrm>
            <a:off x="6400800" y="1143000"/>
            <a:ext cx="223202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watersupplypiece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962400"/>
            <a:ext cx="17541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6400800" y="990600"/>
            <a:ext cx="230346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36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Pit latrine in </a:t>
            </a:r>
            <a:r>
              <a:rPr lang="en-US" sz="1000" i="1" dirty="0" err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Lalibela</a:t>
            </a: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, Ethiopia, </a:t>
            </a:r>
            <a:r>
              <a:rPr lang="en-US" sz="1000" i="1" dirty="0" err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C.Dondeynaz</a:t>
            </a:r>
            <a:endParaRPr lang="en-US" sz="1000" i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204788"/>
            <a:ext cx="2149475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04788"/>
            <a:ext cx="6296025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1304925"/>
            <a:ext cx="4222750" cy="4894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304925"/>
            <a:ext cx="4222750" cy="4894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204788"/>
            <a:ext cx="55641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304925"/>
            <a:ext cx="85979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1" descr="SlidesJRC_bannerLogoJR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388" y="98425"/>
            <a:ext cx="13176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15"/>
          <p:cNvGrpSpPr>
            <a:grpSpLocks/>
          </p:cNvGrpSpPr>
          <p:nvPr/>
        </p:nvGrpSpPr>
        <p:grpSpPr bwMode="auto">
          <a:xfrm>
            <a:off x="0" y="760413"/>
            <a:ext cx="9906000" cy="190500"/>
            <a:chOff x="0" y="479"/>
            <a:chExt cx="6240" cy="120"/>
          </a:xfrm>
        </p:grpSpPr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0" y="479"/>
              <a:ext cx="6240" cy="120"/>
            </a:xfrm>
            <a:prstGeom prst="rect">
              <a:avLst/>
            </a:prstGeom>
            <a:solidFill>
              <a:srgbClr val="0F32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6838" tIns="47625" rIns="96838" bIns="476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15" y="494"/>
              <a:ext cx="45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839788">
                <a:defRPr/>
              </a:pPr>
              <a:r>
                <a:rPr lang="en-US" sz="1000" b="0" dirty="0">
                  <a:solidFill>
                    <a:schemeClr val="bg1"/>
                  </a:solidFill>
                  <a:ea typeface="ＭＳ Ｐゴシック" pitchFamily="1" charset="-128"/>
                </a:rPr>
                <a:t>Vienna – EGU -  5 April 2011</a:t>
              </a: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4997" y="494"/>
              <a:ext cx="83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defTabSz="839788">
                <a:defRPr/>
              </a:pPr>
              <a:fld id="{9D1E6825-AB22-4FF4-A533-6B76CF738FA9}" type="slidenum">
                <a:rPr lang="en-US" sz="1000" b="0">
                  <a:solidFill>
                    <a:schemeClr val="bg1"/>
                  </a:solidFill>
                  <a:ea typeface="ＭＳ Ｐゴシック" pitchFamily="1" charset="-128"/>
                </a:rPr>
                <a:pPr algn="r" defTabSz="839788">
                  <a:defRPr/>
                </a:pPr>
                <a:t>‹#›</a:t>
              </a:fld>
              <a:endParaRPr lang="en-US" sz="1000" b="0">
                <a:solidFill>
                  <a:schemeClr val="bg1"/>
                </a:solidFill>
                <a:ea typeface="ＭＳ Ｐゴシック" pitchFamily="1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charset="0"/>
        </a:defRPr>
      </a:lvl9pPr>
    </p:titleStyle>
    <p:bodyStyle>
      <a:lvl1pPr marL="344488" indent="-3444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15000"/>
        <a:defRPr sz="2800" b="1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4163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F3277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rgbClr val="0F3277"/>
          </a:solidFill>
          <a:latin typeface="+mn-lt"/>
        </a:defRPr>
      </a:lvl3pPr>
      <a:lvl4pPr marL="1562100" indent="-23018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0F3277"/>
          </a:solidFill>
          <a:latin typeface="+mn-lt"/>
        </a:defRPr>
      </a:lvl4pPr>
      <a:lvl5pPr marL="1981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5pPr>
      <a:lvl6pPr marL="2438400" indent="-228600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6pPr>
      <a:lvl7pPr marL="2895600" indent="-228600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7pPr>
      <a:lvl8pPr marL="3352800" indent="-228600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8pPr>
      <a:lvl9pPr marL="3810000" indent="-228600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king.harvard.edu/ameli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990600"/>
            <a:ext cx="6531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phase on Africa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50875" y="1304925"/>
            <a:ext cx="8416925" cy="20478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300"/>
              </a:spcBef>
            </a:pPr>
            <a:r>
              <a:rPr lang="en-US" sz="2000" b="0" smtClean="0"/>
              <a:t>Anova with stepwise method</a:t>
            </a:r>
          </a:p>
          <a:p>
            <a:pPr>
              <a:lnSpc>
                <a:spcPct val="75000"/>
              </a:lnSpc>
              <a:spcBef>
                <a:spcPts val="300"/>
              </a:spcBef>
            </a:pPr>
            <a:r>
              <a:rPr lang="en-US" sz="2000" b="0" smtClean="0"/>
              <a:t>Dependent variable: Water supply access level (AIWS)</a:t>
            </a:r>
          </a:p>
          <a:p>
            <a:pPr>
              <a:lnSpc>
                <a:spcPct val="75000"/>
              </a:lnSpc>
              <a:spcBef>
                <a:spcPts val="300"/>
              </a:spcBef>
            </a:pPr>
            <a:endParaRPr lang="en-US" sz="2000" b="0" smtClean="0"/>
          </a:p>
          <a:p>
            <a:pPr>
              <a:lnSpc>
                <a:spcPct val="75000"/>
              </a:lnSpc>
              <a:spcBef>
                <a:spcPts val="300"/>
              </a:spcBef>
            </a:pPr>
            <a:r>
              <a:rPr lang="en-US" sz="2000" b="0" smtClean="0"/>
              <a:t>Adjusted </a:t>
            </a:r>
            <a:r>
              <a:rPr lang="en-US" sz="2000" smtClean="0"/>
              <a:t>R² = 0.629</a:t>
            </a:r>
          </a:p>
          <a:p>
            <a:pPr algn="ctr">
              <a:lnSpc>
                <a:spcPct val="75000"/>
              </a:lnSpc>
              <a:spcBef>
                <a:spcPts val="600"/>
              </a:spcBef>
            </a:pPr>
            <a:endParaRPr lang="en-US" sz="1400" b="0" smtClean="0"/>
          </a:p>
          <a:p>
            <a:pPr algn="ctr">
              <a:lnSpc>
                <a:spcPct val="75000"/>
              </a:lnSpc>
              <a:spcBef>
                <a:spcPts val="600"/>
              </a:spcBef>
            </a:pPr>
            <a:endParaRPr lang="en-US" sz="1400" b="0" smtClean="0"/>
          </a:p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en-US" sz="1400" b="0" smtClean="0"/>
              <a:t>Standards parameters of the final model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endParaRPr lang="en-US" sz="2000" smtClean="0"/>
          </a:p>
        </p:txBody>
      </p:sp>
      <p:graphicFrame>
        <p:nvGraphicFramePr>
          <p:cNvPr id="12406" name="Group 118"/>
          <p:cNvGraphicFramePr>
            <a:graphicFrameLocks noGrp="1"/>
          </p:cNvGraphicFramePr>
          <p:nvPr/>
        </p:nvGraphicFramePr>
        <p:xfrm>
          <a:off x="609600" y="3124200"/>
          <a:ext cx="8077200" cy="2402840"/>
        </p:xfrm>
        <a:graphic>
          <a:graphicData uri="http://schemas.openxmlformats.org/drawingml/2006/table">
            <a:tbl>
              <a:tblPr/>
              <a:tblGrid>
                <a:gridCol w="609600"/>
                <a:gridCol w="1654175"/>
                <a:gridCol w="684213"/>
                <a:gridCol w="920750"/>
                <a:gridCol w="922337"/>
                <a:gridCol w="684213"/>
                <a:gridCol w="866775"/>
                <a:gridCol w="868362"/>
                <a:gridCol w="866775"/>
              </a:tblGrid>
              <a:tr h="4619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Unstandardized Coefficients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Standardized Coefficients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Sig.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95% Confidence Interval for 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Std. Error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Lower Bound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Upper Bound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(Constant)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52.427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8.783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5.969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34.768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Children Mortality under 5 years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-.593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-.572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-6.391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-.779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-.406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Environmental governance level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.406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.326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.638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Withdrawal industrial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.039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975" marR="55975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357" name="Rectangle 1"/>
          <p:cNvSpPr>
            <a:spLocks noChangeArrowheads="1"/>
          </p:cNvSpPr>
          <p:nvPr/>
        </p:nvSpPr>
        <p:spPr bwMode="auto">
          <a:xfrm>
            <a:off x="533400" y="5486400"/>
            <a:ext cx="2438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  Dependent Variable: TOT.AIS.2004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534400" cy="1600200"/>
          </a:xfrm>
        </p:spPr>
        <p:txBody>
          <a:bodyPr/>
          <a:lstStyle/>
          <a:p>
            <a:pPr marL="60325" lvl="1" indent="0">
              <a:lnSpc>
                <a:spcPct val="7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mtClean="0"/>
              <a:t>Anova with stepwise method</a:t>
            </a:r>
          </a:p>
          <a:p>
            <a:pPr marL="60325" lvl="1" indent="0">
              <a:lnSpc>
                <a:spcPct val="7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mtClean="0"/>
              <a:t>Dependent variable: Sanitation access level (AIS)</a:t>
            </a:r>
          </a:p>
          <a:p>
            <a:pPr marL="60325" lvl="1" indent="0">
              <a:lnSpc>
                <a:spcPct val="75000"/>
              </a:lnSpc>
              <a:spcBef>
                <a:spcPts val="300"/>
              </a:spcBef>
              <a:buClr>
                <a:srgbClr val="000000"/>
              </a:buClr>
            </a:pPr>
            <a:endParaRPr lang="en-US" smtClean="0"/>
          </a:p>
          <a:p>
            <a:pPr marL="60325" lvl="1" indent="0">
              <a:lnSpc>
                <a:spcPct val="7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mtClean="0"/>
              <a:t>Adjusted </a:t>
            </a:r>
            <a:r>
              <a:rPr lang="en-US" b="1" smtClean="0"/>
              <a:t>R² = 0.555</a:t>
            </a:r>
          </a:p>
          <a:p>
            <a:pPr marL="60325" lvl="1" indent="0" algn="ctr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z="1400" smtClean="0"/>
          </a:p>
          <a:p>
            <a:pPr marL="60325" lvl="1" indent="0" algn="ctr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sz="1400" smtClean="0"/>
              <a:t>Standards parameters of the final model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b="1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mtClean="0"/>
          </a:p>
        </p:txBody>
      </p:sp>
      <p:graphicFrame>
        <p:nvGraphicFramePr>
          <p:cNvPr id="13531" name="Group 219"/>
          <p:cNvGraphicFramePr>
            <a:graphicFrameLocks noGrp="1"/>
          </p:cNvGraphicFramePr>
          <p:nvPr/>
        </p:nvGraphicFramePr>
        <p:xfrm>
          <a:off x="1295400" y="2971800"/>
          <a:ext cx="7391402" cy="2887853"/>
        </p:xfrm>
        <a:graphic>
          <a:graphicData uri="http://schemas.openxmlformats.org/drawingml/2006/table">
            <a:tbl>
              <a:tblPr/>
              <a:tblGrid>
                <a:gridCol w="669049"/>
                <a:gridCol w="1670632"/>
                <a:gridCol w="692944"/>
                <a:gridCol w="635198"/>
                <a:gridCol w="814409"/>
                <a:gridCol w="607321"/>
                <a:gridCol w="766620"/>
                <a:gridCol w="768610"/>
                <a:gridCol w="766619"/>
              </a:tblGrid>
              <a:tr h="649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Unstandardized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Coefficients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Standardized Coefficients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Sig.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95% Confidence Interval for 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Std. Error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Lower Bound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Upper Bound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(Constant)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-22.101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9.794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-2.257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-41.815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-2.386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Health expenditure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.354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.376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2.685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.089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.620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Water Use intensity in agriculture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.441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.114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.376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3.881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.669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Urban pop level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.109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.296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2.848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.007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.091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.530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Environmental gov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.478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.155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.369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3.085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.003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.166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.790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Corruption perception index</a:t>
                      </a: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-.427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.179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-.309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-2.382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.021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-.788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-.066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139" marR="5413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3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phase on Africa</a:t>
            </a:r>
          </a:p>
        </p:txBody>
      </p:sp>
      <p:sp>
        <p:nvSpPr>
          <p:cNvPr id="13399" name="Rectangle 1"/>
          <p:cNvSpPr>
            <a:spLocks noChangeArrowheads="1"/>
          </p:cNvSpPr>
          <p:nvPr/>
        </p:nvSpPr>
        <p:spPr bwMode="auto">
          <a:xfrm>
            <a:off x="1295400" y="5791200"/>
            <a:ext cx="2438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  Dependent Variable: TOT.AIS.2004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71700" y="204788"/>
            <a:ext cx="7505700" cy="328612"/>
          </a:xfrm>
        </p:spPr>
        <p:txBody>
          <a:bodyPr/>
          <a:lstStyle/>
          <a:p>
            <a:r>
              <a:rPr lang="en-US" smtClean="0"/>
              <a:t>Conclusions of the preliminary phase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597900" cy="517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On AFRICA</a:t>
            </a:r>
          </a:p>
          <a:p>
            <a:r>
              <a:rPr lang="en-US" dirty="0" smtClean="0"/>
              <a:t>Good points: </a:t>
            </a:r>
          </a:p>
          <a:p>
            <a:pPr>
              <a:buFontTx/>
              <a:buAutoNum type="arabicPeriod"/>
            </a:pPr>
            <a:r>
              <a:rPr lang="en-US" dirty="0" smtClean="0"/>
              <a:t>The dataset is coherent – IF data considered qualitative/estimates</a:t>
            </a:r>
          </a:p>
          <a:p>
            <a:pPr>
              <a:buFontTx/>
              <a:buAutoNum type="arabicPeriod"/>
            </a:pPr>
            <a:r>
              <a:rPr lang="en-US" dirty="0" smtClean="0"/>
              <a:t>Linear models explain most of the variability</a:t>
            </a:r>
          </a:p>
          <a:p>
            <a:endParaRPr lang="en-US" dirty="0" smtClean="0"/>
          </a:p>
          <a:p>
            <a:r>
              <a:rPr lang="en-US" dirty="0" smtClean="0"/>
              <a:t>Limits</a:t>
            </a:r>
          </a:p>
          <a:p>
            <a:pPr>
              <a:buFontTx/>
              <a:buAutoNum type="arabicPeriod"/>
            </a:pPr>
            <a:r>
              <a:rPr lang="en-US" dirty="0" smtClean="0"/>
              <a:t> Too few observations (52 countries) versus variables number (45 variables)</a:t>
            </a:r>
          </a:p>
          <a:p>
            <a:pPr>
              <a:buFontTx/>
              <a:buAutoNum type="arabicPeriod"/>
            </a:pPr>
            <a:r>
              <a:rPr lang="en-US" dirty="0" smtClean="0"/>
              <a:t> Variability (38%) in both cases remains not completely  explained =&gt; Complex relationships between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of the dataset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50875" y="1304925"/>
            <a:ext cx="8597900" cy="5172075"/>
          </a:xfrm>
        </p:spPr>
        <p:txBody>
          <a:bodyPr/>
          <a:lstStyle/>
          <a:p>
            <a:r>
              <a:rPr lang="en-US" smtClean="0"/>
              <a:t>SOLVING POINT 1: too few observations</a:t>
            </a:r>
          </a:p>
          <a:p>
            <a:endParaRPr lang="en-US" sz="2200" smtClean="0"/>
          </a:p>
          <a:p>
            <a:r>
              <a:rPr lang="en-US" sz="2200" smtClean="0"/>
              <a:t>Available Options :</a:t>
            </a:r>
          </a:p>
          <a:p>
            <a:pPr>
              <a:buFontTx/>
              <a:buAutoNum type="arabicPeriod"/>
            </a:pPr>
            <a:r>
              <a:rPr lang="en-US" sz="2200" smtClean="0"/>
              <a:t>Increasing the number of observations</a:t>
            </a:r>
          </a:p>
          <a:p>
            <a:pPr>
              <a:buFontTx/>
              <a:buAutoNum type="arabicPeriod"/>
            </a:pPr>
            <a:r>
              <a:rPr lang="en-US" sz="2200" smtClean="0"/>
              <a:t>Grouping variables</a:t>
            </a:r>
          </a:p>
          <a:p>
            <a:pPr>
              <a:buFontTx/>
              <a:buAutoNum type="arabicPeriod"/>
            </a:pPr>
            <a:endParaRPr lang="en-US" sz="2200" smtClean="0"/>
          </a:p>
          <a:p>
            <a:r>
              <a:rPr lang="en-US" sz="2200" smtClean="0"/>
              <a:t>We start with option 1  :</a:t>
            </a:r>
          </a:p>
          <a:p>
            <a:r>
              <a:rPr lang="en-US" sz="2200" smtClean="0"/>
              <a:t>-&gt; clustering worldwide countries list</a:t>
            </a:r>
          </a:p>
          <a:p>
            <a:r>
              <a:rPr lang="en-US" sz="2200" smtClean="0"/>
              <a:t>-&gt; using different Agglomerative Hierarchical Clustering (AHC) methods with several distances</a:t>
            </a:r>
          </a:p>
          <a:p>
            <a:r>
              <a:rPr lang="en-US" sz="2200" smtClean="0"/>
              <a:t>-&gt; looking at the stability of results</a:t>
            </a:r>
          </a:p>
          <a:p>
            <a:endParaRPr lang="en-US" sz="2200" smtClean="0"/>
          </a:p>
          <a:p>
            <a:r>
              <a:rPr lang="en-US" sz="2200" smtClean="0"/>
              <a:t>			Increasing the dataset by adding countries with 		similar behaviours to African’s</a:t>
            </a:r>
          </a:p>
          <a:p>
            <a:endParaRPr lang="en-US" sz="2200" smtClean="0"/>
          </a:p>
        </p:txBody>
      </p:sp>
      <p:sp>
        <p:nvSpPr>
          <p:cNvPr id="15364" name="Right Arrow 3"/>
          <p:cNvSpPr>
            <a:spLocks noChangeArrowheads="1"/>
          </p:cNvSpPr>
          <p:nvPr/>
        </p:nvSpPr>
        <p:spPr bwMode="auto">
          <a:xfrm>
            <a:off x="1371600" y="5638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597900" cy="1828800"/>
          </a:xfrm>
        </p:spPr>
        <p:txBody>
          <a:bodyPr/>
          <a:lstStyle/>
          <a:p>
            <a:pPr algn="ctr"/>
            <a:r>
              <a:rPr lang="en-US" smtClean="0"/>
              <a:t>Thanks you for your attention</a:t>
            </a:r>
          </a:p>
          <a:p>
            <a:pPr algn="ctr"/>
            <a:endParaRPr lang="en-US" smtClean="0"/>
          </a:p>
          <a:p>
            <a:pPr algn="ctr"/>
            <a:r>
              <a:rPr lang="en-US" smtClean="0"/>
              <a:t>Questions?</a:t>
            </a:r>
          </a:p>
          <a:p>
            <a:pPr algn="ctr"/>
            <a:endParaRPr lang="en-US" smtClean="0"/>
          </a:p>
        </p:txBody>
      </p:sp>
      <p:pic>
        <p:nvPicPr>
          <p:cNvPr id="18435" name="Picture 4" descr="1259604170_system-help (2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Structure</a:t>
            </a:r>
          </a:p>
        </p:txBody>
      </p:sp>
      <p:pic>
        <p:nvPicPr>
          <p:cNvPr id="4099" name="Content Placeholder 5" descr="europeaid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87"/>
          <a:stretch>
            <a:fillRect/>
          </a:stretch>
        </p:blipFill>
        <p:spPr>
          <a:xfrm>
            <a:off x="5257800" y="1262063"/>
            <a:ext cx="3475038" cy="4757737"/>
          </a:xfrm>
        </p:spPr>
      </p:pic>
      <p:sp>
        <p:nvSpPr>
          <p:cNvPr id="410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600200"/>
            <a:ext cx="4267200" cy="4876800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2400" dirty="0" smtClean="0"/>
              <a:t>Thematic and objective</a:t>
            </a:r>
          </a:p>
          <a:p>
            <a:pPr marL="342900" indent="-342900">
              <a:buFontTx/>
              <a:buAutoNum type="arabicPeriod"/>
            </a:pPr>
            <a:endParaRPr lang="en-US" sz="1600" dirty="0" smtClean="0"/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 Database building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dirty="0" smtClean="0"/>
              <a:t>Data collection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dirty="0" smtClean="0"/>
              <a:t>Data framework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dirty="0" smtClean="0"/>
              <a:t>Data formatting</a:t>
            </a:r>
          </a:p>
          <a:p>
            <a:pPr marL="800100" lvl="1" indent="-342900">
              <a:buFont typeface="Arial" charset="0"/>
              <a:buChar char="•"/>
            </a:pPr>
            <a:endParaRPr lang="en-US" sz="1600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r>
              <a:rPr lang="en-US" sz="2400" dirty="0" smtClean="0"/>
              <a:t>African Dataset coherence</a:t>
            </a:r>
          </a:p>
          <a:p>
            <a:pPr marL="800100" lvl="1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/>
              <a:t>PCA analysis</a:t>
            </a:r>
          </a:p>
          <a:p>
            <a:pPr marL="800100" lvl="1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/>
              <a:t>Linear regression analysis</a:t>
            </a:r>
          </a:p>
          <a:p>
            <a:pPr marL="800100" lvl="1" indent="-342900">
              <a:buClr>
                <a:srgbClr val="000000"/>
              </a:buClr>
              <a:buFont typeface="Arial" charset="0"/>
              <a:buChar char="•"/>
            </a:pPr>
            <a:endParaRPr lang="en-US" sz="1600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r>
              <a:rPr lang="en-US" sz="2400" dirty="0" smtClean="0"/>
              <a:t>Extension of the dataset</a:t>
            </a:r>
          </a:p>
          <a:p>
            <a:pPr marL="800100" lvl="1" indent="-342900">
              <a:buClr>
                <a:srgbClr val="000000"/>
              </a:buClr>
            </a:pPr>
            <a:endParaRPr lang="en-US" dirty="0" smtClean="0"/>
          </a:p>
          <a:p>
            <a:pPr marL="800100" lvl="1" indent="-342900">
              <a:buClr>
                <a:srgbClr val="000000"/>
              </a:buClr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endParaRPr lang="en-US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endParaRPr lang="en-US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endParaRPr lang="en-US" dirty="0" smtClean="0"/>
          </a:p>
          <a:p>
            <a:pPr marL="342900" indent="-342900">
              <a:buClr>
                <a:srgbClr val="000000"/>
              </a:buClr>
            </a:pPr>
            <a:endParaRPr lang="en-US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endParaRPr lang="en-US" dirty="0" smtClean="0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endParaRPr lang="en-US" dirty="0" smtClean="0"/>
          </a:p>
          <a:p>
            <a:pPr marL="800100" lvl="1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943600" y="6019800"/>
            <a:ext cx="23622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36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2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South Africa 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2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EuropeAid,</a:t>
            </a:r>
            <a:r>
              <a:rPr lang="en-US" sz="1200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F.Lefèbvre</a:t>
            </a:r>
            <a:endParaRPr lang="en-US" sz="1200" i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Thematic and questions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449263">
              <a:lnSpc>
                <a:spcPct val="96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en-US" dirty="0" smtClean="0">
                <a:solidFill>
                  <a:srgbClr val="002060"/>
                </a:solidFill>
              </a:rPr>
              <a:t>The efficiency of the WSS management</a:t>
            </a:r>
            <a:r>
              <a:rPr lang="en-US" b="0" dirty="0" smtClean="0">
                <a:solidFill>
                  <a:srgbClr val="002060"/>
                </a:solidFill>
              </a:rPr>
              <a:t>  in a specific developing country = a combination of a wide range of variables</a:t>
            </a:r>
            <a:r>
              <a:rPr lang="en-US" b="0" dirty="0" smtClean="0">
                <a:solidFill>
                  <a:srgbClr val="002060"/>
                </a:solidFill>
                <a:cs typeface="Times New Roman" pitchFamily="18" charset="0"/>
              </a:rPr>
              <a:t>¹</a:t>
            </a:r>
            <a:r>
              <a:rPr lang="en-GB" b="0" dirty="0" smtClean="0">
                <a:solidFill>
                  <a:srgbClr val="002060"/>
                </a:solidFill>
              </a:rPr>
              <a:t/>
            </a:r>
            <a:br>
              <a:rPr lang="en-GB" b="0" dirty="0" smtClean="0">
                <a:solidFill>
                  <a:srgbClr val="002060"/>
                </a:solidFill>
              </a:rPr>
            </a:br>
            <a:r>
              <a:rPr lang="en-GB" b="0" dirty="0" smtClean="0">
                <a:solidFill>
                  <a:srgbClr val="002060"/>
                </a:solidFill>
              </a:rPr>
              <a:t>= &gt; a </a:t>
            </a:r>
            <a:r>
              <a:rPr lang="en-GB" b="0" i="1" dirty="0" smtClean="0">
                <a:solidFill>
                  <a:srgbClr val="002060"/>
                </a:solidFill>
              </a:rPr>
              <a:t>complex</a:t>
            </a:r>
            <a:r>
              <a:rPr lang="en-GB" b="0" dirty="0" smtClean="0">
                <a:solidFill>
                  <a:srgbClr val="002060"/>
                </a:solidFill>
              </a:rPr>
              <a:t> and a</a:t>
            </a:r>
            <a:r>
              <a:rPr lang="en-GB" b="0" i="1" dirty="0" smtClean="0">
                <a:solidFill>
                  <a:srgbClr val="002060"/>
                </a:solidFill>
              </a:rPr>
              <a:t> cross cutting</a:t>
            </a:r>
            <a:r>
              <a:rPr lang="en-GB" b="0" dirty="0" smtClean="0">
                <a:solidFill>
                  <a:srgbClr val="002060"/>
                </a:solidFill>
              </a:rPr>
              <a:t> issue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 indent="0" defTabSz="449263">
              <a:lnSpc>
                <a:spcPct val="96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0" indent="0" defTabSz="449263">
              <a:lnSpc>
                <a:spcPct val="96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	OBJECTIVE</a:t>
            </a:r>
            <a:r>
              <a:rPr lang="en-US" sz="2200" b="0" dirty="0" smtClean="0">
                <a:solidFill>
                  <a:srgbClr val="002060"/>
                </a:solidFill>
              </a:rPr>
              <a:t> :Better understand the keys elements involved in an improved WSS management.</a:t>
            </a:r>
          </a:p>
          <a:p>
            <a:pPr marL="0" indent="0" defTabSz="449263">
              <a:lnSpc>
                <a:spcPct val="96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en-US" sz="22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 defTabSz="449263" eaLnBrk="1" hangingPunct="1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en-US" sz="22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Main QUESTIONS</a:t>
            </a:r>
          </a:p>
          <a:p>
            <a:pPr marL="0" indent="0" defTabSz="449263" eaLnBrk="1" hangingPunct="1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en-US" sz="1600" b="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1800" b="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Are the different variables and data coherent enough to establish spatial-temporal behaviors? </a:t>
            </a:r>
          </a:p>
          <a:p>
            <a:pPr marL="0" indent="0" defTabSz="449263" eaLnBrk="1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en-US" sz="1800" b="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2. Can be established measurable protocols/models and can patterns be extrapolated in time? 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609600" y="6248400"/>
            <a:ext cx="741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>
                <a:latin typeface="Times New Roman" pitchFamily="18" charset="0"/>
                <a:cs typeface="Times New Roman" pitchFamily="18" charset="0"/>
              </a:rPr>
              <a:t>¹ Integrated water resources management Principles laid down at the International Conference on Water and the Environment held in Dublin in January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Data collection</a:t>
            </a:r>
          </a:p>
          <a:p>
            <a:pPr marL="739775" lvl="1" indent="-282575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International data providers : UNEP – FAO – JRC – WB …</a:t>
            </a:r>
          </a:p>
          <a:p>
            <a:pPr marL="739775" lvl="1" indent="-282575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Scale :  National country level over the world</a:t>
            </a:r>
          </a:p>
          <a:p>
            <a:pPr marL="739775" lvl="1" indent="-282575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Time series : consistency issue requires a strict examination of data coherence and methodologies.  2004 year of reference</a:t>
            </a:r>
          </a:p>
          <a:p>
            <a:pPr eaLnBrk="1" hangingPunct="1">
              <a:spcBef>
                <a:spcPts val="550"/>
              </a:spcBef>
              <a:buClrTx/>
              <a:buSz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050" dirty="0" smtClean="0"/>
          </a:p>
          <a:p>
            <a:pPr eaLnBrk="1" hangingPunct="1">
              <a:spcBef>
                <a:spcPts val="550"/>
              </a:spcBef>
              <a:buClrTx/>
              <a:buSz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Variables selection criteria</a:t>
            </a:r>
          </a:p>
          <a:p>
            <a:pPr marL="739775" lvl="1" indent="-282575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Relevance : potential role regarding water supply and sanitation</a:t>
            </a:r>
          </a:p>
          <a:p>
            <a:pPr marL="739775" lvl="1" indent="-282575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Data availability : enough observations</a:t>
            </a:r>
          </a:p>
          <a:p>
            <a:pPr marL="739775" lvl="1" indent="-282575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Reliability : produced by trustfully providers and with described methods</a:t>
            </a:r>
            <a:endParaRPr lang="en-GB" sz="2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50"/>
              </a:spcBef>
              <a:buClrTx/>
              <a:buSz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dirty="0" smtClean="0">
              <a:solidFill>
                <a:srgbClr val="996633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76400" y="5105400"/>
            <a:ext cx="568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indicators analysed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shortlist of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framework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52600" y="1752600"/>
            <a:ext cx="5834063" cy="3887788"/>
          </a:xfrm>
          <a:prstGeom prst="ellipse">
            <a:avLst/>
          </a:prstGeom>
          <a:noFill/>
          <a:ln w="349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421063" cy="2098675"/>
          </a:xfrm>
          <a:prstGeom prst="rect">
            <a:avLst/>
          </a:prstGeom>
          <a:solidFill>
            <a:srgbClr val="95E482"/>
          </a:solidFill>
          <a:ln w="9525">
            <a:noFill/>
            <a:round/>
            <a:headEnd/>
            <a:tailEnd/>
          </a:ln>
        </p:spPr>
        <p:txBody>
          <a:bodyPr lIns="90000" tIns="6192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1125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Environmental Cluster</a:t>
            </a:r>
          </a:p>
          <a:p>
            <a:pPr algn="l">
              <a:lnSpc>
                <a:spcPct val="95000"/>
              </a:lnSpc>
              <a:spcBef>
                <a:spcPts val="1125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Water resources availability</a:t>
            </a:r>
          </a:p>
          <a:p>
            <a:pPr algn="l">
              <a:lnSpc>
                <a:spcPct val="95000"/>
              </a:lnSpc>
              <a:spcBef>
                <a:spcPts val="1125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(Water poverty index, Water stress, water bodies ...)</a:t>
            </a:r>
          </a:p>
          <a:p>
            <a:pPr algn="l">
              <a:lnSpc>
                <a:spcPct val="95000"/>
              </a:lnSpc>
              <a:spcBef>
                <a:spcPts val="1125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Land cover indicators (dryland coverage, biodiversity index..)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5410200" y="914400"/>
            <a:ext cx="3743325" cy="1970088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90000" tIns="6192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1125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Human pressure Cluster</a:t>
            </a:r>
          </a:p>
          <a:p>
            <a:pPr algn="l">
              <a:lnSpc>
                <a:spcPct val="95000"/>
              </a:lnSpc>
              <a:spcBef>
                <a:spcPts val="1125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Activities pressure ( water demand, irrigation level, industrial pollution, production indexes...)</a:t>
            </a:r>
          </a:p>
          <a:p>
            <a:pPr algn="l">
              <a:lnSpc>
                <a:spcPct val="95000"/>
              </a:lnSpc>
              <a:spcBef>
                <a:spcPts val="1125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Demographic pressure ( growth, repartition Urban-rural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43200" y="3124200"/>
            <a:ext cx="3600450" cy="1130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2060"/>
            </a:solidFill>
            <a:prstDash val="solid"/>
            <a:headEnd/>
            <a:tailEnd/>
          </a:ln>
          <a:effectLst/>
        </p:spPr>
        <p:txBody>
          <a:bodyPr lIns="90000" tIns="61920" rIns="90000" bIns="46800">
            <a:spAutoFit/>
          </a:bodyPr>
          <a:lstStyle/>
          <a:p>
            <a:pPr eaLnBrk="1" fontAlgn="auto" hangingPunct="1">
              <a:lnSpc>
                <a:spcPct val="95000"/>
              </a:lnSpc>
              <a:spcBef>
                <a:spcPts val="1125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sz="180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Accessibility  to WSS Cluster</a:t>
            </a:r>
          </a:p>
          <a:p>
            <a:pPr algn="l" eaLnBrk="1" fontAlgn="auto" hangingPunct="1">
              <a:lnSpc>
                <a:spcPct val="95000"/>
              </a:lnSpc>
              <a:spcBef>
                <a:spcPts val="875"/>
              </a:spcBef>
              <a:spcAft>
                <a:spcPts val="0"/>
              </a:spcAft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Population access to Sanitation</a:t>
            </a:r>
          </a:p>
          <a:p>
            <a:pPr algn="l" eaLnBrk="1" fontAlgn="auto" hangingPunct="1">
              <a:lnSpc>
                <a:spcPct val="95000"/>
              </a:lnSpc>
              <a:spcBef>
                <a:spcPts val="875"/>
              </a:spcBef>
              <a:spcAft>
                <a:spcPts val="0"/>
              </a:spcAft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Population access to Water Supply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43600" y="4495800"/>
            <a:ext cx="3779838" cy="2111375"/>
          </a:xfrm>
          <a:prstGeom prst="rect">
            <a:avLst/>
          </a:prstGeom>
          <a:solidFill>
            <a:srgbClr val="00CC99">
              <a:lumMod val="20000"/>
              <a:lumOff val="80000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lIns="90000" tIns="61920" rIns="90000" bIns="46800">
            <a:spAutoFit/>
          </a:bodyPr>
          <a:lstStyle/>
          <a:p>
            <a:pPr eaLnBrk="1" fontAlgn="auto" hangingPunct="1">
              <a:lnSpc>
                <a:spcPct val="95000"/>
              </a:lnSpc>
              <a:spcBef>
                <a:spcPts val="1125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Country Well being Cluster</a:t>
            </a:r>
          </a:p>
          <a:p>
            <a:pPr algn="l" eaLnBrk="1" fontAlgn="auto" hangingPunct="1">
              <a:lnSpc>
                <a:spcPct val="95000"/>
              </a:lnSpc>
              <a:spcBef>
                <a:spcPts val="1125"/>
              </a:spcBef>
              <a:spcAft>
                <a:spcPts val="0"/>
              </a:spcAft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Health indicators (water-born disease, mortality, life expectancy..)</a:t>
            </a:r>
          </a:p>
          <a:p>
            <a:pPr algn="l" eaLnBrk="1" fontAlgn="auto" hangingPunct="1">
              <a:lnSpc>
                <a:spcPct val="95000"/>
              </a:lnSpc>
              <a:spcBef>
                <a:spcPts val="1125"/>
              </a:spcBef>
              <a:spcAft>
                <a:spcPts val="0"/>
              </a:spcAft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Poverty indicators ( HDI, National poverty index, education level...)</a:t>
            </a:r>
          </a:p>
          <a:p>
            <a:pPr algn="l" eaLnBrk="1" fontAlgn="auto" hangingPunct="1">
              <a:lnSpc>
                <a:spcPct val="95000"/>
              </a:lnSpc>
              <a:spcBef>
                <a:spcPts val="1125"/>
              </a:spcBef>
              <a:spcAft>
                <a:spcPts val="0"/>
              </a:spcAft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Education  indicators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200400" y="5105400"/>
            <a:ext cx="2232025" cy="923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Official Development  aid flow : global and WSS ODA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495800"/>
            <a:ext cx="2376488" cy="2032000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Governance cluster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 and level of violence, government effectiveness, rule of law, regulatory quality , control of corruption </a:t>
            </a:r>
            <a:r>
              <a:rPr lang="en-US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435850" cy="457200"/>
          </a:xfrm>
        </p:spPr>
        <p:txBody>
          <a:bodyPr tIns="68976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/>
              <a:t>Data formatting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28625" y="5373688"/>
            <a:ext cx="18732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Content Placeholder 7"/>
          <p:cNvSpPr>
            <a:spLocks noGrp="1"/>
          </p:cNvSpPr>
          <p:nvPr>
            <p:ph idx="1"/>
          </p:nvPr>
        </p:nvSpPr>
        <p:spPr>
          <a:xfrm>
            <a:off x="533400" y="1143000"/>
            <a:ext cx="5257800" cy="5562600"/>
          </a:xfrm>
        </p:spPr>
        <p:txBody>
          <a:bodyPr/>
          <a:lstStyle/>
          <a:p>
            <a:r>
              <a:rPr lang="en-US" smtClean="0"/>
              <a:t> Process</a:t>
            </a:r>
          </a:p>
          <a:p>
            <a:pPr marL="911225" lvl="1" indent="-514350">
              <a:buFontTx/>
              <a:buAutoNum type="arabicPeriod"/>
            </a:pPr>
            <a:r>
              <a:rPr lang="en-US" smtClean="0"/>
              <a:t>Normalization </a:t>
            </a:r>
          </a:p>
          <a:p>
            <a:pPr marL="911225" lvl="1" indent="-514350">
              <a:buFontTx/>
              <a:buAutoNum type="arabicPeriod"/>
            </a:pPr>
            <a:r>
              <a:rPr lang="en-US" smtClean="0"/>
              <a:t>Missing data treatment: Imputation</a:t>
            </a:r>
          </a:p>
          <a:p>
            <a:pPr marL="911225" lvl="1" indent="-514350"/>
            <a:endParaRPr lang="en-US" sz="1000" smtClean="0"/>
          </a:p>
          <a:p>
            <a:r>
              <a:rPr lang="en-US" sz="2400" smtClean="0"/>
              <a:t>Step 1  Variables Normalization</a:t>
            </a:r>
          </a:p>
          <a:p>
            <a:endParaRPr lang="en-US" sz="800" smtClean="0"/>
          </a:p>
          <a:p>
            <a:pPr>
              <a:buFontTx/>
              <a:buChar char="•"/>
            </a:pPr>
            <a:r>
              <a:rPr lang="en-US" sz="2000" b="0" smtClean="0"/>
              <a:t>Standard normalization (SQRT- LOG - OLS) not possible on the worldwide dataset because of strong heterogeneous behaviour among countries</a:t>
            </a:r>
            <a:endParaRPr lang="en-US" sz="2000" b="0" smtClean="0">
              <a:solidFill>
                <a:srgbClr val="FF9900"/>
              </a:solidFill>
            </a:endParaRPr>
          </a:p>
          <a:p>
            <a:pPr>
              <a:buFontTx/>
              <a:buChar char="•"/>
            </a:pPr>
            <a:r>
              <a:rPr lang="en-US" sz="2000" b="0" smtClean="0"/>
              <a:t>as preliminary  phase =&gt; </a:t>
            </a:r>
            <a:r>
              <a:rPr lang="en-US" sz="2000" b="0" smtClean="0">
                <a:solidFill>
                  <a:srgbClr val="FF9900"/>
                </a:solidFill>
              </a:rPr>
              <a:t>Restriction to Africa </a:t>
            </a:r>
            <a:r>
              <a:rPr lang="en-US" sz="2000" b="0" smtClean="0"/>
              <a:t>= 52 countries </a:t>
            </a:r>
          </a:p>
          <a:p>
            <a:pPr>
              <a:buFontTx/>
              <a:buChar char="•"/>
            </a:pPr>
            <a:endParaRPr lang="en-US" sz="2000" b="0" smtClean="0"/>
          </a:p>
          <a:p>
            <a:r>
              <a:rPr lang="en-US" sz="2000" smtClean="0"/>
              <a:t>Test of what?</a:t>
            </a:r>
          </a:p>
          <a:p>
            <a:pPr marL="911225" lvl="1" indent="-514350">
              <a:buFont typeface="Arial" charset="0"/>
              <a:buChar char="•"/>
            </a:pPr>
            <a:r>
              <a:rPr lang="en-US" smtClean="0"/>
              <a:t>Missing data methods</a:t>
            </a:r>
          </a:p>
          <a:p>
            <a:pPr marL="911225" lvl="1" indent="-514350">
              <a:buFont typeface="Arial" charset="0"/>
              <a:buChar char="•"/>
            </a:pPr>
            <a:r>
              <a:rPr lang="en-US" smtClean="0"/>
              <a:t>Methods used for data coherency</a:t>
            </a:r>
          </a:p>
          <a:p>
            <a:pPr marL="911225" lvl="1" indent="-514350">
              <a:buFont typeface="Arial" charset="0"/>
              <a:buChar char="•"/>
            </a:pPr>
            <a:r>
              <a:rPr lang="en-US" smtClean="0"/>
              <a:t>Foreseen modelling methods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96000" y="4800600"/>
            <a:ext cx="3657600" cy="1006475"/>
          </a:xfrm>
          <a:prstGeom prst="rect">
            <a:avLst/>
          </a:prstGeom>
          <a:solidFill>
            <a:srgbClr val="A7E2FF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/>
            <a:r>
              <a:rPr lang="en-US" sz="2000">
                <a:solidFill>
                  <a:srgbClr val="0F3277"/>
                </a:solidFill>
              </a:rPr>
              <a:t>Normalization Issue</a:t>
            </a:r>
          </a:p>
          <a:p>
            <a:pPr marL="0" lvl="1" algn="l"/>
            <a:r>
              <a:rPr lang="en-US" sz="2000" b="0">
                <a:solidFill>
                  <a:srgbClr val="0F3277"/>
                </a:solidFill>
              </a:rPr>
              <a:t>Processing the extremities distribution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367665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5564188" cy="334963"/>
          </a:xfrm>
        </p:spPr>
        <p:txBody>
          <a:bodyPr/>
          <a:lstStyle/>
          <a:p>
            <a:r>
              <a:rPr lang="en-US" smtClean="0"/>
              <a:t>Data formatting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1463" y="1066800"/>
            <a:ext cx="5748337" cy="5486400"/>
          </a:xfrm>
        </p:spPr>
        <p:txBody>
          <a:bodyPr/>
          <a:lstStyle/>
          <a:p>
            <a:r>
              <a:rPr lang="en-US" smtClean="0"/>
              <a:t>Step 2  Missing Data treatment</a:t>
            </a:r>
          </a:p>
          <a:p>
            <a:endParaRPr lang="en-US" sz="2000" smtClean="0"/>
          </a:p>
          <a:p>
            <a:r>
              <a:rPr lang="en-US" sz="2000" smtClean="0"/>
              <a:t>Objective : Qualitative approach </a:t>
            </a:r>
          </a:p>
          <a:p>
            <a:r>
              <a:rPr lang="en-US" sz="2000" smtClean="0"/>
              <a:t>=&gt; find order of magnitude rather than exact value</a:t>
            </a:r>
            <a:endParaRPr lang="en-US" smtClean="0">
              <a:solidFill>
                <a:srgbClr val="FF9900"/>
              </a:solidFill>
            </a:endParaRPr>
          </a:p>
          <a:p>
            <a:pPr algn="ctr"/>
            <a:endParaRPr lang="en-US" sz="1000" smtClean="0">
              <a:solidFill>
                <a:srgbClr val="FF9900"/>
              </a:solidFill>
            </a:endParaRPr>
          </a:p>
          <a:p>
            <a:pPr algn="ctr"/>
            <a:r>
              <a:rPr lang="en-US" smtClean="0">
                <a:solidFill>
                  <a:srgbClr val="FF9900"/>
                </a:solidFill>
              </a:rPr>
              <a:t>Method </a:t>
            </a:r>
          </a:p>
          <a:p>
            <a:endParaRPr lang="en-US" sz="2000" smtClean="0"/>
          </a:p>
          <a:p>
            <a:r>
              <a:rPr lang="en-US" sz="2000" smtClean="0"/>
              <a:t>Expectation – Maximization algorithm combined with bootstraps (EMB)</a:t>
            </a:r>
            <a:r>
              <a:rPr lang="en-US" sz="2000" baseline="30000" smtClean="0"/>
              <a:t>1</a:t>
            </a:r>
          </a:p>
          <a:p>
            <a:endParaRPr lang="en-US" sz="1800" b="0" smtClean="0"/>
          </a:p>
          <a:p>
            <a:r>
              <a:rPr lang="en-US" sz="1800" b="0" smtClean="0"/>
              <a:t>Assumptions: </a:t>
            </a:r>
          </a:p>
          <a:p>
            <a:r>
              <a:rPr lang="en-US" sz="1800" b="0" smtClean="0"/>
              <a:t>- the complete data (that is, both observed and unobserved) are multivariate normal. </a:t>
            </a:r>
          </a:p>
          <a:p>
            <a:r>
              <a:rPr lang="en-US" sz="1800" b="0" smtClean="0"/>
              <a:t>- the data are missing at random (MAR). </a:t>
            </a:r>
          </a:p>
          <a:p>
            <a:endParaRPr lang="en-US" sz="1800" b="0" smtClean="0"/>
          </a:p>
          <a:p>
            <a:r>
              <a:rPr lang="en-US" sz="1800" smtClean="0"/>
              <a:t>STEP by STEP imputation </a:t>
            </a:r>
            <a:r>
              <a:rPr lang="en-US" sz="1800" b="0" smtClean="0"/>
              <a:t>process starting from the ones with less missing data to the more incomplete ones. </a:t>
            </a:r>
            <a:endParaRPr lang="en-US" smtClean="0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6248400" y="5334000"/>
            <a:ext cx="3309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200">
                <a:latin typeface="Times New Roman" pitchFamily="18" charset="0"/>
                <a:cs typeface="Times New Roman" pitchFamily="18" charset="0"/>
              </a:rPr>
              <a:t>¹</a:t>
            </a:r>
            <a:r>
              <a:rPr lang="en-GB" sz="1200"/>
              <a:t>Amelia II software is provided by Honaker James, King Gary, Blackwell Matthew,  </a:t>
            </a:r>
            <a:r>
              <a:rPr lang="en-GB" sz="1200" u="sng">
                <a:hlinkClick r:id="rId3"/>
              </a:rPr>
              <a:t>http://gking.harvard.edu/amelia/</a:t>
            </a:r>
            <a:endParaRPr lang="en-US" sz="1200"/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1000" y="1125538"/>
            <a:ext cx="9031288" cy="550862"/>
          </a:xfrm>
        </p:spPr>
        <p:txBody>
          <a:bodyPr/>
          <a:lstStyle/>
          <a:p>
            <a:r>
              <a:rPr lang="en-US" smtClean="0"/>
              <a:t>1. Checking Variable Relationships Coherence</a:t>
            </a:r>
          </a:p>
          <a:p>
            <a:endParaRPr lang="en-US" smtClean="0"/>
          </a:p>
        </p:txBody>
      </p:sp>
      <p:grpSp>
        <p:nvGrpSpPr>
          <p:cNvPr id="10243" name="Group 13"/>
          <p:cNvGrpSpPr>
            <a:grpSpLocks/>
          </p:cNvGrpSpPr>
          <p:nvPr/>
        </p:nvGrpSpPr>
        <p:grpSpPr bwMode="auto">
          <a:xfrm>
            <a:off x="3657600" y="2057400"/>
            <a:ext cx="6126163" cy="4133850"/>
            <a:chOff x="1835696" y="2420888"/>
            <a:chExt cx="5619750" cy="391477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2420888"/>
              <a:ext cx="5619750" cy="3914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8" name="Oval 2"/>
            <p:cNvSpPr>
              <a:spLocks noChangeArrowheads="1"/>
            </p:cNvSpPr>
            <p:nvPr/>
          </p:nvSpPr>
          <p:spPr bwMode="auto">
            <a:xfrm>
              <a:off x="2351754" y="3284984"/>
              <a:ext cx="1860205" cy="18002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000"/>
                </a:spcAft>
              </a:pPr>
              <a:endParaRPr lang="en-US" sz="12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endParaRPr lang="en-US" sz="1200">
                <a:latin typeface="Calibri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sz="1200">
                <a:latin typeface="Calibri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sz="1200">
                <a:latin typeface="Calibri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1200">
                  <a:latin typeface="Calibri" pitchFamily="34" charset="0"/>
                </a:rPr>
                <a:t>Group 1 </a:t>
              </a:r>
              <a:endParaRPr lang="en-US"/>
            </a:p>
          </p:txBody>
        </p:sp>
        <p:sp>
          <p:nvSpPr>
            <p:cNvPr id="10249" name="Oval 3"/>
            <p:cNvSpPr>
              <a:spLocks noChangeArrowheads="1"/>
            </p:cNvSpPr>
            <p:nvPr/>
          </p:nvSpPr>
          <p:spPr bwMode="auto">
            <a:xfrm>
              <a:off x="5913361" y="3763922"/>
              <a:ext cx="1541462" cy="13144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000"/>
                </a:spcAft>
              </a:pPr>
              <a:endParaRPr lang="en-US" sz="1200">
                <a:latin typeface="Calibri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sz="1200">
                <a:latin typeface="Calibri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sz="1200">
                <a:latin typeface="Calibri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1200">
                  <a:latin typeface="Calibri" pitchFamily="34" charset="0"/>
                </a:rPr>
                <a:t>Group 2</a:t>
              </a:r>
              <a:endParaRPr lang="en-US"/>
            </a:p>
          </p:txBody>
        </p:sp>
        <p:sp>
          <p:nvSpPr>
            <p:cNvPr id="10250" name="Oval 4"/>
            <p:cNvSpPr>
              <a:spLocks noChangeArrowheads="1"/>
            </p:cNvSpPr>
            <p:nvPr/>
          </p:nvSpPr>
          <p:spPr bwMode="auto">
            <a:xfrm>
              <a:off x="3756521" y="2439839"/>
              <a:ext cx="2251075" cy="10906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000"/>
                </a:spcAft>
              </a:pPr>
              <a:endParaRPr lang="en-US" sz="12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1200">
                  <a:latin typeface="Calibri" pitchFamily="34" charset="0"/>
                </a:rPr>
                <a:t>	Group 4</a:t>
              </a:r>
              <a:endParaRPr lang="en-US"/>
            </a:p>
          </p:txBody>
        </p:sp>
        <p:sp>
          <p:nvSpPr>
            <p:cNvPr id="10251" name="Oval 5"/>
            <p:cNvSpPr>
              <a:spLocks noChangeArrowheads="1"/>
            </p:cNvSpPr>
            <p:nvPr/>
          </p:nvSpPr>
          <p:spPr bwMode="auto">
            <a:xfrm rot="-2220000">
              <a:off x="3972421" y="4821089"/>
              <a:ext cx="1597025" cy="1066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000"/>
                </a:spcAft>
              </a:pPr>
              <a:r>
                <a:rPr lang="en-US" sz="1200">
                  <a:latin typeface="Calibri" pitchFamily="34" charset="0"/>
                </a:rPr>
                <a:t>Group 3</a:t>
              </a:r>
              <a:endParaRPr lang="en-US"/>
            </a:p>
          </p:txBody>
        </p:sp>
      </p:grp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4852988" y="6172200"/>
            <a:ext cx="4024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figure: the first two PCA factors of variables, (accumulated variability equal to 43,02%)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304800" y="1752600"/>
            <a:ext cx="34004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Principal component Analysis (PCA)</a:t>
            </a:r>
          </a:p>
          <a:p>
            <a:pPr algn="l"/>
            <a:endParaRPr lang="en-US" sz="2000" b="0">
              <a:solidFill>
                <a:srgbClr val="0F32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Adjusted </a:t>
            </a:r>
            <a:r>
              <a:rPr lang="en-US" sz="200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R² = 50.386</a:t>
            </a:r>
          </a:p>
          <a:p>
            <a:pPr algn="l"/>
            <a:r>
              <a:rPr lang="en-US" sz="200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 (3 components)</a:t>
            </a:r>
          </a:p>
          <a:p>
            <a:pPr algn="l"/>
            <a:endParaRPr lang="en-US" sz="2000" b="0">
              <a:solidFill>
                <a:srgbClr val="0F32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On F1 axis group 1-2 representing the society development – poverty </a:t>
            </a:r>
          </a:p>
          <a:p>
            <a:pPr algn="l"/>
            <a:endParaRPr lang="en-US" sz="2000" b="0">
              <a:solidFill>
                <a:srgbClr val="0F32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On F2 group 3-4 represents the balance between water demand and resources </a:t>
            </a:r>
          </a:p>
          <a:p>
            <a:pPr algn="l"/>
            <a:endParaRPr lang="en-US" sz="2000" b="0">
              <a:solidFill>
                <a:srgbClr val="0F327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solidFill>
                  <a:srgbClr val="0F3277"/>
                </a:solidFill>
                <a:latin typeface="Times New Roman" pitchFamily="18" charset="0"/>
                <a:cs typeface="Times New Roman" pitchFamily="18" charset="0"/>
              </a:rPr>
              <a:t>Coherency of the dataset on Africa</a:t>
            </a:r>
          </a:p>
        </p:txBody>
      </p:sp>
      <p:sp>
        <p:nvSpPr>
          <p:cNvPr id="1024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Dataset coherency verification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Dataset coherency verification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 smtClean="0"/>
              <a:t> 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sz="2800" b="1" dirty="0" smtClean="0"/>
              <a:t>2. Linear regression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dirty="0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sz="2200" dirty="0" smtClean="0"/>
              <a:t>Objectives: 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200" dirty="0" smtClean="0"/>
              <a:t> Look for incoherent </a:t>
            </a:r>
            <a:r>
              <a:rPr lang="en-US" sz="2200" dirty="0" err="1" smtClean="0"/>
              <a:t>behaviours</a:t>
            </a:r>
            <a:endParaRPr lang="en-US" sz="2200" dirty="0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US" sz="2200" dirty="0" smtClean="0"/>
              <a:t> Test if linear models could be used in a later stage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z="2200" dirty="0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sz="2200" dirty="0" smtClean="0"/>
              <a:t>Water supply coverage and sanitation coverage are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 separately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z="2200" dirty="0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sz="2200" dirty="0" smtClean="0"/>
              <a:t>The coherency of the final model relies on: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</a:pPr>
            <a:endParaRPr lang="en-US" sz="2200" dirty="0" smtClean="0"/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 the significance of the variables</a:t>
            </a:r>
          </a:p>
          <a:p>
            <a:pPr marL="60325" lvl="1" indent="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 the confidence intervals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742</TotalTime>
  <Words>977</Words>
  <Application>Microsoft Office PowerPoint</Application>
  <PresentationFormat>A4 Paper (210x297 mm)</PresentationFormat>
  <Paragraphs>287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template_presentation</vt:lpstr>
      <vt:lpstr>Slide 1</vt:lpstr>
      <vt:lpstr>Presentation Structure</vt:lpstr>
      <vt:lpstr>Thematic and questions</vt:lpstr>
      <vt:lpstr>Data collection</vt:lpstr>
      <vt:lpstr>Data framework</vt:lpstr>
      <vt:lpstr>Data formatting</vt:lpstr>
      <vt:lpstr>Data formatting</vt:lpstr>
      <vt:lpstr>Dataset coherency verification</vt:lpstr>
      <vt:lpstr>Dataset coherency verification</vt:lpstr>
      <vt:lpstr>Preliminary phase on Africa</vt:lpstr>
      <vt:lpstr>Preliminary phase on Africa</vt:lpstr>
      <vt:lpstr>Conclusions of the preliminary phase</vt:lpstr>
      <vt:lpstr>Extension of the dataset</vt:lpstr>
      <vt:lpstr>Slide 14</vt:lpstr>
    </vt:vector>
  </TitlesOfParts>
  <Manager>cit_at_jrc.it</Manager>
  <Company>European Commission - GEM Unit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JRC Corporate Image Toolkit (CIT)</dc:subject>
  <dc:creator>dondece</dc:creator>
  <dc:description>© European Communities, 2007</dc:description>
  <cp:lastModifiedBy>dondece</cp:lastModifiedBy>
  <cp:revision>100</cp:revision>
  <cp:lastPrinted>2003-09-04T09:59:31Z</cp:lastPrinted>
  <dcterms:created xsi:type="dcterms:W3CDTF">2011-03-29T15:11:02Z</dcterms:created>
  <dcterms:modified xsi:type="dcterms:W3CDTF">2011-04-28T16:37:48Z</dcterms:modified>
</cp:coreProperties>
</file>