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51206400" cy="36004500"/>
  <p:notesSz cx="9928225" cy="6797675"/>
  <p:defaultTextStyle>
    <a:defPPr>
      <a:defRPr lang="en-US"/>
    </a:defPPr>
    <a:lvl1pPr algn="l" rtl="0" fontAlgn="base">
      <a:spcBef>
        <a:spcPct val="0"/>
      </a:spcBef>
      <a:spcAft>
        <a:spcPct val="0"/>
      </a:spcAft>
      <a:defRPr sz="2800" kern="1200">
        <a:solidFill>
          <a:schemeClr val="accent2"/>
        </a:solidFill>
        <a:latin typeface="ESAtitle" pitchFamily="2" charset="0"/>
        <a:ea typeface="+mn-ea"/>
        <a:cs typeface="+mn-cs"/>
      </a:defRPr>
    </a:lvl1pPr>
    <a:lvl2pPr marL="457200" algn="l" rtl="0" fontAlgn="base">
      <a:spcBef>
        <a:spcPct val="0"/>
      </a:spcBef>
      <a:spcAft>
        <a:spcPct val="0"/>
      </a:spcAft>
      <a:defRPr sz="2800" kern="1200">
        <a:solidFill>
          <a:schemeClr val="accent2"/>
        </a:solidFill>
        <a:latin typeface="ESAtitle" pitchFamily="2" charset="0"/>
        <a:ea typeface="+mn-ea"/>
        <a:cs typeface="+mn-cs"/>
      </a:defRPr>
    </a:lvl2pPr>
    <a:lvl3pPr marL="914400" algn="l" rtl="0" fontAlgn="base">
      <a:spcBef>
        <a:spcPct val="0"/>
      </a:spcBef>
      <a:spcAft>
        <a:spcPct val="0"/>
      </a:spcAft>
      <a:defRPr sz="2800" kern="1200">
        <a:solidFill>
          <a:schemeClr val="accent2"/>
        </a:solidFill>
        <a:latin typeface="ESAtitle" pitchFamily="2" charset="0"/>
        <a:ea typeface="+mn-ea"/>
        <a:cs typeface="+mn-cs"/>
      </a:defRPr>
    </a:lvl3pPr>
    <a:lvl4pPr marL="1371600" algn="l" rtl="0" fontAlgn="base">
      <a:spcBef>
        <a:spcPct val="0"/>
      </a:spcBef>
      <a:spcAft>
        <a:spcPct val="0"/>
      </a:spcAft>
      <a:defRPr sz="2800" kern="1200">
        <a:solidFill>
          <a:schemeClr val="accent2"/>
        </a:solidFill>
        <a:latin typeface="ESAtitle" pitchFamily="2" charset="0"/>
        <a:ea typeface="+mn-ea"/>
        <a:cs typeface="+mn-cs"/>
      </a:defRPr>
    </a:lvl4pPr>
    <a:lvl5pPr marL="1828800" algn="l" rtl="0" fontAlgn="base">
      <a:spcBef>
        <a:spcPct val="0"/>
      </a:spcBef>
      <a:spcAft>
        <a:spcPct val="0"/>
      </a:spcAft>
      <a:defRPr sz="2800" kern="1200">
        <a:solidFill>
          <a:schemeClr val="accent2"/>
        </a:solidFill>
        <a:latin typeface="ESAtitle" pitchFamily="2" charset="0"/>
        <a:ea typeface="+mn-ea"/>
        <a:cs typeface="+mn-cs"/>
      </a:defRPr>
    </a:lvl5pPr>
    <a:lvl6pPr marL="2286000" algn="l" defTabSz="914400" rtl="0" eaLnBrk="1" latinLnBrk="0" hangingPunct="1">
      <a:defRPr sz="2800" kern="1200">
        <a:solidFill>
          <a:schemeClr val="accent2"/>
        </a:solidFill>
        <a:latin typeface="ESAtitle" pitchFamily="2" charset="0"/>
        <a:ea typeface="+mn-ea"/>
        <a:cs typeface="+mn-cs"/>
      </a:defRPr>
    </a:lvl6pPr>
    <a:lvl7pPr marL="2743200" algn="l" defTabSz="914400" rtl="0" eaLnBrk="1" latinLnBrk="0" hangingPunct="1">
      <a:defRPr sz="2800" kern="1200">
        <a:solidFill>
          <a:schemeClr val="accent2"/>
        </a:solidFill>
        <a:latin typeface="ESAtitle" pitchFamily="2" charset="0"/>
        <a:ea typeface="+mn-ea"/>
        <a:cs typeface="+mn-cs"/>
      </a:defRPr>
    </a:lvl7pPr>
    <a:lvl8pPr marL="3200400" algn="l" defTabSz="914400" rtl="0" eaLnBrk="1" latinLnBrk="0" hangingPunct="1">
      <a:defRPr sz="2800" kern="1200">
        <a:solidFill>
          <a:schemeClr val="accent2"/>
        </a:solidFill>
        <a:latin typeface="ESAtitle" pitchFamily="2" charset="0"/>
        <a:ea typeface="+mn-ea"/>
        <a:cs typeface="+mn-cs"/>
      </a:defRPr>
    </a:lvl8pPr>
    <a:lvl9pPr marL="3657600" algn="l" defTabSz="914400" rtl="0" eaLnBrk="1" latinLnBrk="0" hangingPunct="1">
      <a:defRPr sz="2800" kern="1200">
        <a:solidFill>
          <a:schemeClr val="accent2"/>
        </a:solidFill>
        <a:latin typeface="ESAtitle"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CCFFCC"/>
    <a:srgbClr val="FFCCFF"/>
    <a:srgbClr val="990033"/>
    <a:srgbClr val="CC0066"/>
    <a:srgbClr val="9999FF"/>
    <a:srgbClr val="FF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737" autoAdjust="0"/>
    <p:restoredTop sz="96740" autoAdjust="0"/>
  </p:normalViewPr>
  <p:slideViewPr>
    <p:cSldViewPr>
      <p:cViewPr>
        <p:scale>
          <a:sx n="33" d="100"/>
          <a:sy n="33" d="100"/>
        </p:scale>
        <p:origin x="-78" y="2622"/>
      </p:cViewPr>
      <p:guideLst>
        <p:guide orient="horz" pos="11340"/>
        <p:guide pos="16128"/>
      </p:guideLst>
    </p:cSldViewPr>
  </p:slideViewPr>
  <p:outlineViewPr>
    <p:cViewPr>
      <p:scale>
        <a:sx n="33" d="100"/>
        <a:sy n="33" d="100"/>
      </p:scale>
      <p:origin x="0" y="0"/>
    </p:cViewPr>
  </p:outlineViewPr>
  <p:notesTextViewPr>
    <p:cViewPr>
      <p:scale>
        <a:sx n="300" d="100"/>
        <a:sy n="300" d="100"/>
      </p:scale>
      <p:origin x="0" y="0"/>
    </p:cViewPr>
  </p:notesTextViewPr>
  <p:notesViewPr>
    <p:cSldViewPr>
      <p:cViewPr varScale="1">
        <p:scale>
          <a:sx n="58" d="100"/>
          <a:sy n="58" d="100"/>
        </p:scale>
        <p:origin x="-1812" y="-72"/>
      </p:cViewPr>
      <p:guideLst>
        <p:guide orient="horz" pos="2141"/>
        <p:guide pos="312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4302560" cy="3392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New Roman" pitchFamily="18" charset="0"/>
              </a:defRPr>
            </a:lvl1pPr>
          </a:lstStyle>
          <a:p>
            <a:pPr>
              <a:defRPr/>
            </a:pPr>
            <a:endParaRPr lang="en-US"/>
          </a:p>
        </p:txBody>
      </p:sp>
      <p:sp>
        <p:nvSpPr>
          <p:cNvPr id="9219" name="Rectangle 3"/>
          <p:cNvSpPr>
            <a:spLocks noGrp="1" noChangeArrowheads="1"/>
          </p:cNvSpPr>
          <p:nvPr>
            <p:ph type="dt" sz="quarter" idx="1"/>
          </p:nvPr>
        </p:nvSpPr>
        <p:spPr bwMode="auto">
          <a:xfrm>
            <a:off x="5624024" y="0"/>
            <a:ext cx="4302560" cy="3392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a:p>
        </p:txBody>
      </p:sp>
      <p:sp>
        <p:nvSpPr>
          <p:cNvPr id="9220" name="Rectangle 4"/>
          <p:cNvSpPr>
            <a:spLocks noGrp="1" noChangeArrowheads="1"/>
          </p:cNvSpPr>
          <p:nvPr>
            <p:ph type="ftr" sz="quarter" idx="2"/>
          </p:nvPr>
        </p:nvSpPr>
        <p:spPr bwMode="auto">
          <a:xfrm>
            <a:off x="0" y="6456907"/>
            <a:ext cx="4302560" cy="3392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New Roman" pitchFamily="18" charset="0"/>
              </a:defRPr>
            </a:lvl1pPr>
          </a:lstStyle>
          <a:p>
            <a:pPr>
              <a:defRPr/>
            </a:pPr>
            <a:endParaRPr lang="en-US"/>
          </a:p>
        </p:txBody>
      </p:sp>
      <p:sp>
        <p:nvSpPr>
          <p:cNvPr id="9221" name="Rectangle 5"/>
          <p:cNvSpPr>
            <a:spLocks noGrp="1" noChangeArrowheads="1"/>
          </p:cNvSpPr>
          <p:nvPr>
            <p:ph type="sldNum" sz="quarter" idx="3"/>
          </p:nvPr>
        </p:nvSpPr>
        <p:spPr bwMode="auto">
          <a:xfrm>
            <a:off x="5624024" y="6456907"/>
            <a:ext cx="4302560" cy="3392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224EAAC2-6D34-4D7E-8987-20ED3F15EDC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560" cy="3392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5625667" y="0"/>
            <a:ext cx="4302559" cy="3392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151188" y="509588"/>
            <a:ext cx="3627437" cy="25495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4750" y="3229192"/>
            <a:ext cx="7278728" cy="30595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p>
        </p:txBody>
      </p:sp>
      <p:sp>
        <p:nvSpPr>
          <p:cNvPr id="3078" name="Rectangle 6"/>
          <p:cNvSpPr>
            <a:spLocks noGrp="1" noChangeArrowheads="1"/>
          </p:cNvSpPr>
          <p:nvPr>
            <p:ph type="ftr" sz="quarter" idx="4"/>
          </p:nvPr>
        </p:nvSpPr>
        <p:spPr bwMode="auto">
          <a:xfrm>
            <a:off x="0" y="6458382"/>
            <a:ext cx="4302560" cy="3392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5625667" y="6458382"/>
            <a:ext cx="4302559" cy="3392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97BFC7FE-750C-4DA4-A98E-28704D3C50A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D8D7AC06-A0E8-4056-AFCF-21264DD8894F}"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185525"/>
            <a:ext cx="43526075" cy="7716838"/>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20402550"/>
            <a:ext cx="35845750" cy="92011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CD0B54-E1CD-47CA-8C68-006CADBD645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D078B1-E0DB-4432-9035-4251E1DA8F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3201988"/>
            <a:ext cx="10880725" cy="288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163" y="3201988"/>
            <a:ext cx="32492950" cy="288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A229F6-1062-4595-996B-2E3F1047D8D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645A3A-1387-4909-A6DC-59D3806585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3136225"/>
            <a:ext cx="43526075" cy="715168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5260638"/>
            <a:ext cx="43526075" cy="78755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8788B8-F1FA-41DC-AD54-123D2F5926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163" y="10402888"/>
            <a:ext cx="21686837" cy="2160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10402888"/>
            <a:ext cx="21686838" cy="2160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82803D-7696-42EF-8A0C-85A88E2384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41450"/>
            <a:ext cx="46085125" cy="60007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8059738"/>
            <a:ext cx="22625050" cy="3359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1418888"/>
            <a:ext cx="22625050" cy="20743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8059738"/>
            <a:ext cx="22632988" cy="3359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1418888"/>
            <a:ext cx="22632988" cy="20743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2FCED8-599B-41C8-ACE4-FBC336E726B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0CE5D6-BC14-434E-9A20-B4A5C82BFD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F07EB3-12F9-4B07-8571-7B86CE93F1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33513"/>
            <a:ext cx="16846550" cy="61007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433513"/>
            <a:ext cx="28625800" cy="30729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7534275"/>
            <a:ext cx="16846550" cy="24628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BADEE2-551C-43A0-87D7-F48A3F4FFF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5203150"/>
            <a:ext cx="30724475" cy="2974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3217863"/>
            <a:ext cx="30724475" cy="21602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175" y="28178125"/>
            <a:ext cx="30724475" cy="4225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B4AB5B-4C8B-4985-A91D-3F1D3DB98E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3201988"/>
            <a:ext cx="43526075" cy="6000750"/>
          </a:xfrm>
          <a:prstGeom prst="rect">
            <a:avLst/>
          </a:prstGeom>
          <a:noFill/>
          <a:ln w="9525">
            <a:noFill/>
            <a:miter lim="800000"/>
            <a:headEnd/>
            <a:tailEnd/>
          </a:ln>
        </p:spPr>
        <p:txBody>
          <a:bodyPr vert="horz" wrap="square" lIns="394774" tIns="197387" rIns="394774" bIns="197387" numCol="1" anchor="ctr" anchorCtr="0" compatLnSpc="1">
            <a:prstTxWarp prst="textNoShape">
              <a:avLst/>
            </a:prstTxWarp>
          </a:bodyPr>
          <a:lstStyle/>
          <a:p>
            <a:pPr lvl="0"/>
            <a:r>
              <a:rPr lang="en-US" smtClean="0"/>
              <a:t>Fare clic per modificare lo stile del titolo dello schema</a:t>
            </a:r>
          </a:p>
        </p:txBody>
      </p:sp>
      <p:sp>
        <p:nvSpPr>
          <p:cNvPr id="1027" name="Rectangle 3"/>
          <p:cNvSpPr>
            <a:spLocks noGrp="1" noChangeArrowheads="1"/>
          </p:cNvSpPr>
          <p:nvPr>
            <p:ph type="body" idx="1"/>
          </p:nvPr>
        </p:nvSpPr>
        <p:spPr bwMode="auto">
          <a:xfrm>
            <a:off x="3840163" y="10402888"/>
            <a:ext cx="43526075" cy="21602700"/>
          </a:xfrm>
          <a:prstGeom prst="rect">
            <a:avLst/>
          </a:prstGeom>
          <a:noFill/>
          <a:ln w="9525">
            <a:noFill/>
            <a:miter lim="800000"/>
            <a:headEnd/>
            <a:tailEnd/>
          </a:ln>
        </p:spPr>
        <p:txBody>
          <a:bodyPr vert="horz" wrap="square" lIns="394774" tIns="197387" rIns="394774" bIns="197387"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1028" name="Rectangle 4"/>
          <p:cNvSpPr>
            <a:spLocks noGrp="1" noChangeArrowheads="1"/>
          </p:cNvSpPr>
          <p:nvPr>
            <p:ph type="dt" sz="half" idx="2"/>
          </p:nvPr>
        </p:nvSpPr>
        <p:spPr bwMode="auto">
          <a:xfrm>
            <a:off x="3840163" y="32802513"/>
            <a:ext cx="10668000" cy="2400300"/>
          </a:xfrm>
          <a:prstGeom prst="rect">
            <a:avLst/>
          </a:prstGeom>
          <a:noFill/>
          <a:ln w="9525">
            <a:noFill/>
            <a:miter lim="800000"/>
            <a:headEnd/>
            <a:tailEnd/>
          </a:ln>
          <a:effectLst/>
        </p:spPr>
        <p:txBody>
          <a:bodyPr vert="horz" wrap="square" lIns="394774" tIns="197387" rIns="394774" bIns="197387" numCol="1" anchor="t" anchorCtr="0" compatLnSpc="1">
            <a:prstTxWarp prst="textNoShape">
              <a:avLst/>
            </a:prstTxWarp>
          </a:bodyPr>
          <a:lstStyle>
            <a:lvl1pPr algn="l">
              <a:defRPr sz="6000">
                <a:solidFill>
                  <a:schemeClr val="tx1"/>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17495838" y="32802513"/>
            <a:ext cx="16214725" cy="2400300"/>
          </a:xfrm>
          <a:prstGeom prst="rect">
            <a:avLst/>
          </a:prstGeom>
          <a:noFill/>
          <a:ln w="9525">
            <a:noFill/>
            <a:miter lim="800000"/>
            <a:headEnd/>
            <a:tailEnd/>
          </a:ln>
          <a:effectLst/>
        </p:spPr>
        <p:txBody>
          <a:bodyPr vert="horz" wrap="square" lIns="394774" tIns="197387" rIns="394774" bIns="197387" numCol="1" anchor="t" anchorCtr="0" compatLnSpc="1">
            <a:prstTxWarp prst="textNoShape">
              <a:avLst/>
            </a:prstTxWarp>
          </a:bodyPr>
          <a:lstStyle>
            <a:lvl1pPr algn="ctr">
              <a:defRPr sz="6000">
                <a:solidFill>
                  <a:schemeClr val="tx1"/>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36698238" y="32802513"/>
            <a:ext cx="10668000" cy="2400300"/>
          </a:xfrm>
          <a:prstGeom prst="rect">
            <a:avLst/>
          </a:prstGeom>
          <a:noFill/>
          <a:ln w="9525">
            <a:noFill/>
            <a:miter lim="800000"/>
            <a:headEnd/>
            <a:tailEnd/>
          </a:ln>
          <a:effectLst/>
        </p:spPr>
        <p:txBody>
          <a:bodyPr vert="horz" wrap="square" lIns="394774" tIns="197387" rIns="394774" bIns="197387" numCol="1" anchor="t" anchorCtr="0" compatLnSpc="1">
            <a:prstTxWarp prst="textNoShape">
              <a:avLst/>
            </a:prstTxWarp>
          </a:bodyPr>
          <a:lstStyle>
            <a:lvl1pPr algn="r">
              <a:defRPr sz="6000">
                <a:solidFill>
                  <a:schemeClr val="tx1"/>
                </a:solidFill>
                <a:latin typeface="Times New Roman" pitchFamily="18" charset="0"/>
              </a:defRPr>
            </a:lvl1pPr>
          </a:lstStyle>
          <a:p>
            <a:pPr>
              <a:defRPr/>
            </a:pPr>
            <a:fld id="{56A59F0C-F7E7-43E5-B29F-FE4F6D20ED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948113" rtl="0" eaLnBrk="0" fontAlgn="base" hangingPunct="0">
        <a:spcBef>
          <a:spcPct val="0"/>
        </a:spcBef>
        <a:spcAft>
          <a:spcPct val="0"/>
        </a:spcAft>
        <a:defRPr sz="19000">
          <a:solidFill>
            <a:schemeClr val="tx2"/>
          </a:solidFill>
          <a:latin typeface="+mj-lt"/>
          <a:ea typeface="+mj-ea"/>
          <a:cs typeface="+mj-cs"/>
        </a:defRPr>
      </a:lvl1pPr>
      <a:lvl2pPr algn="ctr" defTabSz="3948113" rtl="0" eaLnBrk="0" fontAlgn="base" hangingPunct="0">
        <a:spcBef>
          <a:spcPct val="0"/>
        </a:spcBef>
        <a:spcAft>
          <a:spcPct val="0"/>
        </a:spcAft>
        <a:defRPr sz="19000">
          <a:solidFill>
            <a:schemeClr val="tx2"/>
          </a:solidFill>
          <a:latin typeface="Times New Roman" pitchFamily="18" charset="0"/>
        </a:defRPr>
      </a:lvl2pPr>
      <a:lvl3pPr algn="ctr" defTabSz="3948113" rtl="0" eaLnBrk="0" fontAlgn="base" hangingPunct="0">
        <a:spcBef>
          <a:spcPct val="0"/>
        </a:spcBef>
        <a:spcAft>
          <a:spcPct val="0"/>
        </a:spcAft>
        <a:defRPr sz="19000">
          <a:solidFill>
            <a:schemeClr val="tx2"/>
          </a:solidFill>
          <a:latin typeface="Times New Roman" pitchFamily="18" charset="0"/>
        </a:defRPr>
      </a:lvl3pPr>
      <a:lvl4pPr algn="ctr" defTabSz="3948113" rtl="0" eaLnBrk="0" fontAlgn="base" hangingPunct="0">
        <a:spcBef>
          <a:spcPct val="0"/>
        </a:spcBef>
        <a:spcAft>
          <a:spcPct val="0"/>
        </a:spcAft>
        <a:defRPr sz="19000">
          <a:solidFill>
            <a:schemeClr val="tx2"/>
          </a:solidFill>
          <a:latin typeface="Times New Roman" pitchFamily="18" charset="0"/>
        </a:defRPr>
      </a:lvl4pPr>
      <a:lvl5pPr algn="ctr" defTabSz="3948113" rtl="0" eaLnBrk="0" fontAlgn="base" hangingPunct="0">
        <a:spcBef>
          <a:spcPct val="0"/>
        </a:spcBef>
        <a:spcAft>
          <a:spcPct val="0"/>
        </a:spcAft>
        <a:defRPr sz="19000">
          <a:solidFill>
            <a:schemeClr val="tx2"/>
          </a:solidFill>
          <a:latin typeface="Times New Roman" pitchFamily="18" charset="0"/>
        </a:defRPr>
      </a:lvl5pPr>
      <a:lvl6pPr marL="457200" algn="ctr" defTabSz="3948113" rtl="0" fontAlgn="base">
        <a:spcBef>
          <a:spcPct val="0"/>
        </a:spcBef>
        <a:spcAft>
          <a:spcPct val="0"/>
        </a:spcAft>
        <a:defRPr sz="19000">
          <a:solidFill>
            <a:schemeClr val="tx2"/>
          </a:solidFill>
          <a:latin typeface="Times New Roman" pitchFamily="18" charset="0"/>
        </a:defRPr>
      </a:lvl6pPr>
      <a:lvl7pPr marL="914400" algn="ctr" defTabSz="3948113" rtl="0" fontAlgn="base">
        <a:spcBef>
          <a:spcPct val="0"/>
        </a:spcBef>
        <a:spcAft>
          <a:spcPct val="0"/>
        </a:spcAft>
        <a:defRPr sz="19000">
          <a:solidFill>
            <a:schemeClr val="tx2"/>
          </a:solidFill>
          <a:latin typeface="Times New Roman" pitchFamily="18" charset="0"/>
        </a:defRPr>
      </a:lvl7pPr>
      <a:lvl8pPr marL="1371600" algn="ctr" defTabSz="3948113" rtl="0" fontAlgn="base">
        <a:spcBef>
          <a:spcPct val="0"/>
        </a:spcBef>
        <a:spcAft>
          <a:spcPct val="0"/>
        </a:spcAft>
        <a:defRPr sz="19000">
          <a:solidFill>
            <a:schemeClr val="tx2"/>
          </a:solidFill>
          <a:latin typeface="Times New Roman" pitchFamily="18" charset="0"/>
        </a:defRPr>
      </a:lvl8pPr>
      <a:lvl9pPr marL="1828800" algn="ctr" defTabSz="3948113" rtl="0" fontAlgn="base">
        <a:spcBef>
          <a:spcPct val="0"/>
        </a:spcBef>
        <a:spcAft>
          <a:spcPct val="0"/>
        </a:spcAft>
        <a:defRPr sz="19000">
          <a:solidFill>
            <a:schemeClr val="tx2"/>
          </a:solidFill>
          <a:latin typeface="Times New Roman" pitchFamily="18" charset="0"/>
        </a:defRPr>
      </a:lvl9pPr>
    </p:titleStyle>
    <p:bodyStyle>
      <a:lvl1pPr marL="1481138" indent="-1481138" algn="l" defTabSz="3948113" rtl="0" eaLnBrk="0" fontAlgn="base" hangingPunct="0">
        <a:spcBef>
          <a:spcPct val="20000"/>
        </a:spcBef>
        <a:spcAft>
          <a:spcPct val="0"/>
        </a:spcAft>
        <a:buChar char="•"/>
        <a:defRPr sz="13800">
          <a:solidFill>
            <a:schemeClr val="tx1"/>
          </a:solidFill>
          <a:latin typeface="+mn-lt"/>
          <a:ea typeface="+mn-ea"/>
          <a:cs typeface="+mn-cs"/>
        </a:defRPr>
      </a:lvl1pPr>
      <a:lvl2pPr marL="3206750" indent="-1231900" algn="l" defTabSz="3948113" rtl="0" eaLnBrk="0" fontAlgn="base" hangingPunct="0">
        <a:spcBef>
          <a:spcPct val="20000"/>
        </a:spcBef>
        <a:spcAft>
          <a:spcPct val="0"/>
        </a:spcAft>
        <a:buChar char="–"/>
        <a:defRPr sz="12100">
          <a:solidFill>
            <a:schemeClr val="tx1"/>
          </a:solidFill>
          <a:latin typeface="+mn-lt"/>
        </a:defRPr>
      </a:lvl2pPr>
      <a:lvl3pPr marL="4933950" indent="-985838" algn="l" defTabSz="3948113" rtl="0" eaLnBrk="0" fontAlgn="base" hangingPunct="0">
        <a:spcBef>
          <a:spcPct val="20000"/>
        </a:spcBef>
        <a:spcAft>
          <a:spcPct val="0"/>
        </a:spcAft>
        <a:buChar char="•"/>
        <a:defRPr sz="10400">
          <a:solidFill>
            <a:schemeClr val="tx1"/>
          </a:solidFill>
          <a:latin typeface="+mn-lt"/>
        </a:defRPr>
      </a:lvl3pPr>
      <a:lvl4pPr marL="6908800" indent="-985838" algn="l" defTabSz="3948113" rtl="0" eaLnBrk="0" fontAlgn="base" hangingPunct="0">
        <a:spcBef>
          <a:spcPct val="20000"/>
        </a:spcBef>
        <a:spcAft>
          <a:spcPct val="0"/>
        </a:spcAft>
        <a:buChar char="–"/>
        <a:defRPr sz="8600">
          <a:solidFill>
            <a:schemeClr val="tx1"/>
          </a:solidFill>
          <a:latin typeface="+mn-lt"/>
        </a:defRPr>
      </a:lvl4pPr>
      <a:lvl5pPr marL="8882063" indent="-987425" algn="l" defTabSz="3948113" rtl="0" eaLnBrk="0" fontAlgn="base" hangingPunct="0">
        <a:spcBef>
          <a:spcPct val="20000"/>
        </a:spcBef>
        <a:spcAft>
          <a:spcPct val="0"/>
        </a:spcAft>
        <a:buChar char="»"/>
        <a:defRPr sz="8600">
          <a:solidFill>
            <a:schemeClr val="tx1"/>
          </a:solidFill>
          <a:latin typeface="+mn-lt"/>
        </a:defRPr>
      </a:lvl5pPr>
      <a:lvl6pPr marL="9339263" indent="-987425" algn="l" defTabSz="3948113" rtl="0" fontAlgn="base">
        <a:spcBef>
          <a:spcPct val="20000"/>
        </a:spcBef>
        <a:spcAft>
          <a:spcPct val="0"/>
        </a:spcAft>
        <a:buChar char="»"/>
        <a:defRPr sz="8600">
          <a:solidFill>
            <a:schemeClr val="tx1"/>
          </a:solidFill>
          <a:latin typeface="+mn-lt"/>
        </a:defRPr>
      </a:lvl6pPr>
      <a:lvl7pPr marL="9796463" indent="-987425" algn="l" defTabSz="3948113" rtl="0" fontAlgn="base">
        <a:spcBef>
          <a:spcPct val="20000"/>
        </a:spcBef>
        <a:spcAft>
          <a:spcPct val="0"/>
        </a:spcAft>
        <a:buChar char="»"/>
        <a:defRPr sz="8600">
          <a:solidFill>
            <a:schemeClr val="tx1"/>
          </a:solidFill>
          <a:latin typeface="+mn-lt"/>
        </a:defRPr>
      </a:lvl7pPr>
      <a:lvl8pPr marL="10253663" indent="-987425" algn="l" defTabSz="3948113" rtl="0" fontAlgn="base">
        <a:spcBef>
          <a:spcPct val="20000"/>
        </a:spcBef>
        <a:spcAft>
          <a:spcPct val="0"/>
        </a:spcAft>
        <a:buChar char="»"/>
        <a:defRPr sz="8600">
          <a:solidFill>
            <a:schemeClr val="tx1"/>
          </a:solidFill>
          <a:latin typeface="+mn-lt"/>
        </a:defRPr>
      </a:lvl8pPr>
      <a:lvl9pPr marL="10710863" indent="-987425" algn="l" defTabSz="3948113" rtl="0" fontAlgn="base">
        <a:spcBef>
          <a:spcPct val="20000"/>
        </a:spcBef>
        <a:spcAft>
          <a:spcPct val="0"/>
        </a:spcAft>
        <a:buChar char="»"/>
        <a:defRPr sz="8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3" Type="http://schemas.openxmlformats.org/officeDocument/2006/relationships/image" Target="../media/image3.jpeg"/><Relationship Id="rId21" Type="http://schemas.openxmlformats.org/officeDocument/2006/relationships/image" Target="../media/image21.png"/><Relationship Id="rId34" Type="http://schemas.openxmlformats.org/officeDocument/2006/relationships/image" Target="../media/image34.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gif"/><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jpe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jpe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p:cNvSpPr/>
          <p:nvPr/>
        </p:nvSpPr>
        <p:spPr bwMode="auto">
          <a:xfrm>
            <a:off x="0" y="32340332"/>
            <a:ext cx="51206400" cy="3457575"/>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lIns="91423" tIns="45712" rIns="91423" bIns="45712" anchor="ctr"/>
          <a:lstStyle/>
          <a:p>
            <a:pPr lvl="2" algn="just">
              <a:lnSpc>
                <a:spcPct val="150000"/>
              </a:lnSpc>
              <a:defRPr/>
            </a:pPr>
            <a:endParaRPr lang="en-US" sz="1800">
              <a:solidFill>
                <a:schemeClr val="accent5">
                  <a:lumMod val="60000"/>
                  <a:lumOff val="40000"/>
                </a:schemeClr>
              </a:solidFill>
            </a:endParaRPr>
          </a:p>
        </p:txBody>
      </p:sp>
      <p:sp>
        <p:nvSpPr>
          <p:cNvPr id="15361" name="Rectangle 88"/>
          <p:cNvSpPr>
            <a:spLocks noChangeArrowheads="1"/>
          </p:cNvSpPr>
          <p:nvPr/>
        </p:nvSpPr>
        <p:spPr bwMode="auto">
          <a:xfrm>
            <a:off x="2128838" y="2879725"/>
            <a:ext cx="48317150" cy="3097213"/>
          </a:xfrm>
          <a:prstGeom prst="rect">
            <a:avLst/>
          </a:prstGeom>
          <a:blipFill dpi="0" rotWithShape="1">
            <a:blip r:embed="rId4" cstate="print">
              <a:alphaModFix amt="90000"/>
            </a:blip>
            <a:srcRect/>
            <a:tile tx="0" ty="0" sx="100000" sy="100000" flip="none" algn="tl"/>
          </a:blipFill>
          <a:ln w="9525" algn="ctr">
            <a:noFill/>
            <a:round/>
            <a:headEnd/>
            <a:tailEnd/>
          </a:ln>
        </p:spPr>
        <p:txBody>
          <a:bodyPr lIns="91423" tIns="45712" rIns="91423" bIns="45712" anchor="ctr"/>
          <a:lstStyle/>
          <a:p>
            <a:pPr lvl="1" algn="just"/>
            <a:endParaRPr lang="it-IT" sz="2000" dirty="0"/>
          </a:p>
        </p:txBody>
      </p:sp>
      <p:sp>
        <p:nvSpPr>
          <p:cNvPr id="153" name="Rectangle 152"/>
          <p:cNvSpPr/>
          <p:nvPr/>
        </p:nvSpPr>
        <p:spPr bwMode="auto">
          <a:xfrm>
            <a:off x="0" y="10764838"/>
            <a:ext cx="51206400" cy="5724525"/>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lIns="91423" tIns="45712" rIns="91423" bIns="45712" anchor="ctr"/>
          <a:lstStyle/>
          <a:p>
            <a:pPr lvl="2" algn="just">
              <a:lnSpc>
                <a:spcPct val="150000"/>
              </a:lnSpc>
              <a:defRPr/>
            </a:pPr>
            <a:endParaRPr lang="en-US" sz="1800">
              <a:solidFill>
                <a:schemeClr val="accent5">
                  <a:lumMod val="60000"/>
                  <a:lumOff val="40000"/>
                </a:schemeClr>
              </a:solidFill>
            </a:endParaRPr>
          </a:p>
        </p:txBody>
      </p:sp>
      <p:sp>
        <p:nvSpPr>
          <p:cNvPr id="15364" name="Rectangle 70"/>
          <p:cNvSpPr>
            <a:spLocks noChangeArrowheads="1"/>
          </p:cNvSpPr>
          <p:nvPr/>
        </p:nvSpPr>
        <p:spPr bwMode="auto">
          <a:xfrm>
            <a:off x="0" y="214188"/>
            <a:ext cx="51206400" cy="2286016"/>
          </a:xfrm>
          <a:prstGeom prst="rect">
            <a:avLst/>
          </a:prstGeom>
          <a:blipFill>
            <a:blip r:embed="rId3" cstate="print"/>
            <a:tile tx="0" ty="0" sx="100000" sy="100000" flip="none" algn="tl"/>
          </a:blipFill>
          <a:ln w="9525" algn="ctr">
            <a:noFill/>
            <a:round/>
            <a:headEnd/>
            <a:tailEnd/>
          </a:ln>
        </p:spPr>
        <p:txBody>
          <a:bodyPr lIns="91423" tIns="45712" rIns="91423" bIns="45712" anchor="ctr"/>
          <a:lstStyle/>
          <a:p>
            <a:pPr lvl="1" algn="just">
              <a:lnSpc>
                <a:spcPct val="150000"/>
              </a:lnSpc>
            </a:pPr>
            <a:r>
              <a:rPr lang="en-US" sz="4000" dirty="0">
                <a:solidFill>
                  <a:srgbClr val="FFFF00"/>
                </a:solidFill>
              </a:rPr>
              <a:t>The ENVISAT-ESA Atmospheric-Chemistry dataset: operational data availability and re-processing status</a:t>
            </a:r>
          </a:p>
          <a:p>
            <a:pPr lvl="1" algn="just">
              <a:lnSpc>
                <a:spcPct val="150000"/>
              </a:lnSpc>
            </a:pPr>
            <a:r>
              <a:rPr lang="en-US" sz="1800" dirty="0">
                <a:solidFill>
                  <a:srgbClr val="FFFF00"/>
                </a:solidFill>
              </a:rPr>
              <a:t>F. </a:t>
            </a:r>
            <a:r>
              <a:rPr lang="en-US" sz="1800" dirty="0" smtClean="0">
                <a:solidFill>
                  <a:srgbClr val="FFFF00"/>
                </a:solidFill>
              </a:rPr>
              <a:t>Niro </a:t>
            </a:r>
            <a:r>
              <a:rPr lang="en-US" sz="1800" baseline="30000" dirty="0" smtClean="0">
                <a:solidFill>
                  <a:srgbClr val="FFFF00"/>
                </a:solidFill>
              </a:rPr>
              <a:t>(1)</a:t>
            </a:r>
            <a:r>
              <a:rPr lang="en-US" sz="1800" dirty="0" smtClean="0">
                <a:solidFill>
                  <a:srgbClr val="FFFF00"/>
                </a:solidFill>
              </a:rPr>
              <a:t>, </a:t>
            </a:r>
            <a:r>
              <a:rPr lang="en-US" sz="1800" dirty="0">
                <a:solidFill>
                  <a:srgbClr val="FFFF00"/>
                </a:solidFill>
              </a:rPr>
              <a:t>G. </a:t>
            </a:r>
            <a:r>
              <a:rPr lang="en-US" sz="1800" dirty="0" smtClean="0">
                <a:solidFill>
                  <a:srgbClr val="FFFF00"/>
                </a:solidFill>
              </a:rPr>
              <a:t>Brizzi</a:t>
            </a:r>
            <a:r>
              <a:rPr lang="en-US" sz="1800" baseline="30000" dirty="0" smtClean="0">
                <a:solidFill>
                  <a:srgbClr val="FFFF00"/>
                </a:solidFill>
              </a:rPr>
              <a:t>(1)</a:t>
            </a:r>
            <a:r>
              <a:rPr lang="en-US" sz="1800" dirty="0" smtClean="0">
                <a:solidFill>
                  <a:srgbClr val="FFFF00"/>
                </a:solidFill>
              </a:rPr>
              <a:t>, </a:t>
            </a:r>
            <a:r>
              <a:rPr lang="en-US" sz="1800" dirty="0">
                <a:solidFill>
                  <a:srgbClr val="FFFF00"/>
                </a:solidFill>
              </a:rPr>
              <a:t>A. </a:t>
            </a:r>
            <a:r>
              <a:rPr lang="en-US" sz="1800" dirty="0" smtClean="0">
                <a:solidFill>
                  <a:srgbClr val="FFFF00"/>
                </a:solidFill>
              </a:rPr>
              <a:t>Dehn</a:t>
            </a:r>
            <a:r>
              <a:rPr lang="en-US" sz="1800" baseline="30000" dirty="0" smtClean="0">
                <a:solidFill>
                  <a:srgbClr val="FFFF00"/>
                </a:solidFill>
              </a:rPr>
              <a:t>(1)</a:t>
            </a:r>
            <a:r>
              <a:rPr lang="en-US" sz="1800" dirty="0" smtClean="0">
                <a:solidFill>
                  <a:srgbClr val="FFFF00"/>
                </a:solidFill>
              </a:rPr>
              <a:t>, </a:t>
            </a:r>
            <a:r>
              <a:rPr lang="en-US" sz="1800" dirty="0">
                <a:solidFill>
                  <a:srgbClr val="FFFF00"/>
                </a:solidFill>
              </a:rPr>
              <a:t>L. </a:t>
            </a:r>
            <a:r>
              <a:rPr lang="en-US" sz="1800" dirty="0" err="1">
                <a:solidFill>
                  <a:srgbClr val="FFFF00"/>
                </a:solidFill>
              </a:rPr>
              <a:t>Saavedra</a:t>
            </a:r>
            <a:r>
              <a:rPr lang="en-US" sz="1800" dirty="0">
                <a:solidFill>
                  <a:srgbClr val="FFFF00"/>
                </a:solidFill>
              </a:rPr>
              <a:t> de </a:t>
            </a:r>
            <a:r>
              <a:rPr lang="en-US" sz="1800" dirty="0" smtClean="0">
                <a:solidFill>
                  <a:srgbClr val="FFFF00"/>
                </a:solidFill>
              </a:rPr>
              <a:t>Miguel</a:t>
            </a:r>
            <a:r>
              <a:rPr lang="en-US" sz="1800" baseline="30000" dirty="0" smtClean="0">
                <a:solidFill>
                  <a:srgbClr val="FFFF00"/>
                </a:solidFill>
              </a:rPr>
              <a:t>(1)</a:t>
            </a:r>
            <a:r>
              <a:rPr lang="en-US" sz="1800" dirty="0" smtClean="0">
                <a:solidFill>
                  <a:srgbClr val="FFFF00"/>
                </a:solidFill>
              </a:rPr>
              <a:t>, </a:t>
            </a:r>
            <a:r>
              <a:rPr lang="en-US" sz="1800" dirty="0">
                <a:solidFill>
                  <a:srgbClr val="FFFF00"/>
                </a:solidFill>
              </a:rPr>
              <a:t>G. </a:t>
            </a:r>
            <a:r>
              <a:rPr lang="en-US" sz="1800" dirty="0" smtClean="0">
                <a:solidFill>
                  <a:srgbClr val="FFFF00"/>
                </a:solidFill>
              </a:rPr>
              <a:t>Scarpino</a:t>
            </a:r>
            <a:r>
              <a:rPr lang="en-US" sz="1800" baseline="30000" dirty="0" smtClean="0">
                <a:solidFill>
                  <a:srgbClr val="FFFF00"/>
                </a:solidFill>
              </a:rPr>
              <a:t>(1)</a:t>
            </a:r>
            <a:r>
              <a:rPr lang="en-US" sz="1800" dirty="0" smtClean="0">
                <a:solidFill>
                  <a:srgbClr val="FFFF00"/>
                </a:solidFill>
              </a:rPr>
              <a:t>, </a:t>
            </a:r>
            <a:r>
              <a:rPr lang="en-US" sz="1800" dirty="0">
                <a:solidFill>
                  <a:srgbClr val="FFFF00"/>
                </a:solidFill>
              </a:rPr>
              <a:t>T. </a:t>
            </a:r>
            <a:r>
              <a:rPr lang="en-US" sz="1800" dirty="0" smtClean="0">
                <a:solidFill>
                  <a:srgbClr val="FFFF00"/>
                </a:solidFill>
              </a:rPr>
              <a:t>Fehr</a:t>
            </a:r>
            <a:r>
              <a:rPr lang="en-US" sz="1800" baseline="30000" dirty="0" smtClean="0">
                <a:solidFill>
                  <a:srgbClr val="FFFF00"/>
                </a:solidFill>
              </a:rPr>
              <a:t>(2)</a:t>
            </a:r>
            <a:r>
              <a:rPr lang="en-US" sz="1800" dirty="0" smtClean="0">
                <a:solidFill>
                  <a:srgbClr val="FFFF00"/>
                </a:solidFill>
              </a:rPr>
              <a:t>, </a:t>
            </a:r>
            <a:r>
              <a:rPr lang="en-US" sz="1800" dirty="0">
                <a:solidFill>
                  <a:srgbClr val="FFFF00"/>
                </a:solidFill>
              </a:rPr>
              <a:t>R. von </a:t>
            </a:r>
            <a:r>
              <a:rPr lang="en-US" sz="1800" dirty="0" smtClean="0">
                <a:solidFill>
                  <a:srgbClr val="FFFF00"/>
                </a:solidFill>
              </a:rPr>
              <a:t>Kuhlmann</a:t>
            </a:r>
            <a:r>
              <a:rPr lang="en-US" sz="1800" baseline="30000" dirty="0" smtClean="0">
                <a:solidFill>
                  <a:srgbClr val="FFFF00"/>
                </a:solidFill>
              </a:rPr>
              <a:t>(2)</a:t>
            </a:r>
            <a:r>
              <a:rPr lang="en-US" sz="1800" dirty="0" smtClean="0">
                <a:solidFill>
                  <a:srgbClr val="FFFF00"/>
                </a:solidFill>
              </a:rPr>
              <a:t>, </a:t>
            </a:r>
            <a:r>
              <a:rPr lang="en-US" sz="1800" dirty="0">
                <a:solidFill>
                  <a:srgbClr val="FFFF00"/>
                </a:solidFill>
              </a:rPr>
              <a:t>P. </a:t>
            </a:r>
            <a:r>
              <a:rPr lang="en-US" sz="1800" dirty="0" smtClean="0">
                <a:solidFill>
                  <a:srgbClr val="FFFF00"/>
                </a:solidFill>
              </a:rPr>
              <a:t>Vogel</a:t>
            </a:r>
            <a:r>
              <a:rPr lang="en-US" sz="1800" baseline="30000" dirty="0" smtClean="0">
                <a:solidFill>
                  <a:srgbClr val="FFFF00"/>
                </a:solidFill>
              </a:rPr>
              <a:t>(3)</a:t>
            </a:r>
            <a:r>
              <a:rPr lang="en-US" sz="1800" dirty="0" smtClean="0">
                <a:solidFill>
                  <a:srgbClr val="FFFF00"/>
                </a:solidFill>
              </a:rPr>
              <a:t>, </a:t>
            </a:r>
            <a:r>
              <a:rPr lang="en-US" sz="1800" dirty="0">
                <a:solidFill>
                  <a:srgbClr val="FFFF00"/>
                </a:solidFill>
              </a:rPr>
              <a:t>G. </a:t>
            </a:r>
            <a:r>
              <a:rPr lang="en-US" sz="1800" dirty="0" err="1" smtClean="0">
                <a:solidFill>
                  <a:srgbClr val="FFFF00"/>
                </a:solidFill>
              </a:rPr>
              <a:t>Barrot</a:t>
            </a:r>
            <a:r>
              <a:rPr lang="en-US" sz="1800" baseline="30000" dirty="0" smtClean="0">
                <a:solidFill>
                  <a:srgbClr val="FFFF00"/>
                </a:solidFill>
              </a:rPr>
              <a:t>(4)</a:t>
            </a:r>
            <a:r>
              <a:rPr lang="en-US" sz="1800" dirty="0" smtClean="0">
                <a:solidFill>
                  <a:srgbClr val="FFFF00"/>
                </a:solidFill>
              </a:rPr>
              <a:t>, </a:t>
            </a:r>
            <a:r>
              <a:rPr lang="en-US" sz="1800" dirty="0">
                <a:solidFill>
                  <a:srgbClr val="FFFF00"/>
                </a:solidFill>
              </a:rPr>
              <a:t>H. </a:t>
            </a:r>
            <a:r>
              <a:rPr lang="en-US" sz="1800" dirty="0" err="1" smtClean="0">
                <a:solidFill>
                  <a:srgbClr val="FFFF00"/>
                </a:solidFill>
              </a:rPr>
              <a:t>Bovensmann</a:t>
            </a:r>
            <a:r>
              <a:rPr lang="en-US" sz="1800" baseline="30000" dirty="0" smtClean="0">
                <a:solidFill>
                  <a:srgbClr val="FFFF00"/>
                </a:solidFill>
              </a:rPr>
              <a:t>(5)</a:t>
            </a:r>
            <a:r>
              <a:rPr lang="en-US" sz="1800" dirty="0" smtClean="0">
                <a:solidFill>
                  <a:srgbClr val="FFFF00"/>
                </a:solidFill>
              </a:rPr>
              <a:t>, </a:t>
            </a:r>
            <a:r>
              <a:rPr lang="en-US" sz="1800" dirty="0">
                <a:solidFill>
                  <a:srgbClr val="FFFF00"/>
                </a:solidFill>
              </a:rPr>
              <a:t>G. </a:t>
            </a:r>
            <a:r>
              <a:rPr lang="en-US" sz="1800" dirty="0" smtClean="0">
                <a:solidFill>
                  <a:srgbClr val="FFFF00"/>
                </a:solidFill>
              </a:rPr>
              <a:t>Lichtenberg</a:t>
            </a:r>
            <a:r>
              <a:rPr lang="en-US" sz="1800" baseline="30000" dirty="0" smtClean="0">
                <a:solidFill>
                  <a:srgbClr val="FFFF00"/>
                </a:solidFill>
              </a:rPr>
              <a:t>(6)</a:t>
            </a:r>
            <a:r>
              <a:rPr lang="en-US" sz="1800" dirty="0" smtClean="0">
                <a:solidFill>
                  <a:srgbClr val="FFFF00"/>
                </a:solidFill>
              </a:rPr>
              <a:t>, </a:t>
            </a:r>
            <a:r>
              <a:rPr lang="en-US" sz="1800" dirty="0">
                <a:solidFill>
                  <a:srgbClr val="FFFF00"/>
                </a:solidFill>
              </a:rPr>
              <a:t>G. </a:t>
            </a:r>
            <a:r>
              <a:rPr lang="en-US" sz="1800" dirty="0" smtClean="0">
                <a:solidFill>
                  <a:srgbClr val="FFFF00"/>
                </a:solidFill>
              </a:rPr>
              <a:t>Perron</a:t>
            </a:r>
            <a:r>
              <a:rPr lang="en-US" sz="1800" baseline="30000" dirty="0" smtClean="0">
                <a:solidFill>
                  <a:srgbClr val="FFFF00"/>
                </a:solidFill>
              </a:rPr>
              <a:t>(7)</a:t>
            </a:r>
            <a:r>
              <a:rPr lang="en-US" sz="1800" dirty="0" smtClean="0">
                <a:solidFill>
                  <a:srgbClr val="FFFF00"/>
                </a:solidFill>
              </a:rPr>
              <a:t>, </a:t>
            </a:r>
            <a:r>
              <a:rPr lang="en-US" sz="1800" dirty="0">
                <a:solidFill>
                  <a:srgbClr val="FFFF00"/>
                </a:solidFill>
              </a:rPr>
              <a:t>P. </a:t>
            </a:r>
            <a:r>
              <a:rPr lang="en-US" sz="1800" dirty="0" smtClean="0">
                <a:solidFill>
                  <a:srgbClr val="FFFF00"/>
                </a:solidFill>
              </a:rPr>
              <a:t>Raspollini</a:t>
            </a:r>
            <a:r>
              <a:rPr lang="en-US" sz="1800" baseline="30000" dirty="0" smtClean="0">
                <a:solidFill>
                  <a:srgbClr val="FFFF00"/>
                </a:solidFill>
              </a:rPr>
              <a:t>(8)</a:t>
            </a:r>
            <a:r>
              <a:rPr lang="en-US" sz="1800" dirty="0" smtClean="0">
                <a:solidFill>
                  <a:srgbClr val="FFFF00"/>
                </a:solidFill>
              </a:rPr>
              <a:t> and GOMOS/MIPAS/SCIAMACHY QWGs</a:t>
            </a:r>
          </a:p>
          <a:p>
            <a:pPr marL="800100" lvl="1" indent="-342900" algn="just">
              <a:lnSpc>
                <a:spcPct val="150000"/>
              </a:lnSpc>
            </a:pPr>
            <a:r>
              <a:rPr lang="it-IT" sz="1800" i="1" dirty="0" smtClean="0">
                <a:solidFill>
                  <a:schemeClr val="bg1"/>
                </a:solidFill>
                <a:latin typeface="ESAsubtitle" pitchFamily="2" charset="0"/>
              </a:rPr>
              <a:t>(1)  Serco S.p.A., Via Sciadonna, 24, 00044 Frascati, Italy; (2) , European Space Agency (ESA) - ESRIN, Via Galileo Galilei, 00044 Frascati, Italy; (3) European Space Agency (ESA) - ESTEC, Kepplerlaan 1, Noordwijk, The Netherlands; (4) ACRI-ST - 260, Route du Pin Montard - B.P. 234, 06904 Sophia Antipolis Cedex FRANCE; (5) </a:t>
            </a:r>
            <a:r>
              <a:rPr lang="en-US" sz="1800" i="1" dirty="0" smtClean="0">
                <a:solidFill>
                  <a:schemeClr val="bg1"/>
                </a:solidFill>
                <a:latin typeface="ESAsubtitle" pitchFamily="2" charset="0"/>
              </a:rPr>
              <a:t>University of Bremen, Institute of Environmental Physics, P.O. Box 330440, D-28334 Bremen, Germany; </a:t>
            </a:r>
            <a:r>
              <a:rPr lang="de-DE" sz="1800" i="1" dirty="0" smtClean="0">
                <a:solidFill>
                  <a:schemeClr val="bg1"/>
                </a:solidFill>
                <a:latin typeface="ESAsubtitle" pitchFamily="2" charset="0"/>
              </a:rPr>
              <a:t>(6) Deutsches Zentrum für Luft- und Raumfahrt e.V. (DLR) Institut für Methodik der Fernerkundung (MF-AP) 82234 Weßling; </a:t>
            </a:r>
          </a:p>
          <a:p>
            <a:pPr marL="800100" lvl="1" indent="-342900" algn="just">
              <a:lnSpc>
                <a:spcPct val="150000"/>
              </a:lnSpc>
            </a:pPr>
            <a:r>
              <a:rPr lang="en-US" sz="1800" i="1" dirty="0" smtClean="0">
                <a:solidFill>
                  <a:schemeClr val="bg1"/>
                </a:solidFill>
                <a:latin typeface="ESAsubtitle" pitchFamily="2" charset="0"/>
              </a:rPr>
              <a:t>(7) ABB </a:t>
            </a:r>
            <a:r>
              <a:rPr lang="en-US" sz="1800" i="1" dirty="0" err="1" smtClean="0">
                <a:solidFill>
                  <a:schemeClr val="bg1"/>
                </a:solidFill>
                <a:latin typeface="ESAsubtitle" pitchFamily="2" charset="0"/>
              </a:rPr>
              <a:t>Bomem</a:t>
            </a:r>
            <a:r>
              <a:rPr lang="en-US" sz="1800" i="1" dirty="0" smtClean="0">
                <a:solidFill>
                  <a:schemeClr val="bg1"/>
                </a:solidFill>
                <a:latin typeface="ESAsubtitle" pitchFamily="2" charset="0"/>
              </a:rPr>
              <a:t> Inc., 585 Blvd. Charest East, Quebec, G1K 9H4, Canada; (8) </a:t>
            </a:r>
            <a:r>
              <a:rPr lang="it-IT" sz="1800" i="1" dirty="0" smtClean="0">
                <a:solidFill>
                  <a:schemeClr val="bg1"/>
                </a:solidFill>
                <a:latin typeface="ESAsubtitle" pitchFamily="2" charset="0"/>
              </a:rPr>
              <a:t>Istituto di Fisica Applicata “N. Carrara” (IFAC) del Consiglio Nazionale delle Ricerche (CNR), Firenze, Italy</a:t>
            </a:r>
            <a:endParaRPr lang="en-US" sz="1800" i="1" dirty="0">
              <a:solidFill>
                <a:schemeClr val="bg1"/>
              </a:solidFill>
              <a:latin typeface="ESAsubtitle" pitchFamily="2" charset="0"/>
            </a:endParaRPr>
          </a:p>
        </p:txBody>
      </p:sp>
      <p:sp>
        <p:nvSpPr>
          <p:cNvPr id="15365" name="Rectangle 73"/>
          <p:cNvSpPr>
            <a:spLocks noChangeArrowheads="1"/>
          </p:cNvSpPr>
          <p:nvPr/>
        </p:nvSpPr>
        <p:spPr bwMode="auto">
          <a:xfrm>
            <a:off x="18550074" y="6120000"/>
            <a:ext cx="15840000" cy="25920000"/>
          </a:xfrm>
          <a:prstGeom prst="rect">
            <a:avLst/>
          </a:prstGeom>
          <a:blipFill dpi="0" rotWithShape="1">
            <a:blip r:embed="rId4" cstate="print">
              <a:alphaModFix amt="90000"/>
            </a:blip>
            <a:srcRect/>
            <a:tile tx="0" ty="0" sx="100000" sy="100000" flip="none" algn="tl"/>
          </a:blipFill>
          <a:ln w="9525" algn="ctr">
            <a:noFill/>
            <a:round/>
            <a:headEnd/>
            <a:tailEnd/>
          </a:ln>
        </p:spPr>
        <p:txBody>
          <a:bodyPr lIns="91423" tIns="45712" rIns="91423" bIns="45712" anchor="ctr"/>
          <a:lstStyle/>
          <a:p>
            <a:pPr lvl="1" algn="just"/>
            <a:endParaRPr lang="it-IT" sz="2000" dirty="0"/>
          </a:p>
        </p:txBody>
      </p:sp>
      <p:sp>
        <p:nvSpPr>
          <p:cNvPr id="15366" name="TextBox 81"/>
          <p:cNvSpPr txBox="1">
            <a:spLocks noChangeArrowheads="1"/>
          </p:cNvSpPr>
          <p:nvPr/>
        </p:nvSpPr>
        <p:spPr bwMode="auto">
          <a:xfrm>
            <a:off x="18834100" y="6480000"/>
            <a:ext cx="15216188" cy="708025"/>
          </a:xfrm>
          <a:prstGeom prst="rect">
            <a:avLst/>
          </a:prstGeom>
          <a:gradFill flip="none" rotWithShape="1">
            <a:gsLst>
              <a:gs pos="0">
                <a:schemeClr val="accent6">
                  <a:lumMod val="50000"/>
                </a:schemeClr>
              </a:gs>
              <a:gs pos="39999">
                <a:srgbClr val="0A128C"/>
              </a:gs>
              <a:gs pos="70000">
                <a:srgbClr val="181CC7"/>
              </a:gs>
              <a:gs pos="88000">
                <a:srgbClr val="7005D4"/>
              </a:gs>
              <a:gs pos="100000">
                <a:srgbClr val="8C3D91"/>
              </a:gs>
            </a:gsLst>
            <a:lin ang="0" scaled="1"/>
            <a:tileRect/>
          </a:gradFill>
          <a:ln w="9525" algn="ctr">
            <a:noFill/>
            <a:round/>
            <a:headEnd/>
            <a:tailEnd/>
          </a:ln>
        </p:spPr>
        <p:txBody>
          <a:bodyPr lIns="91423" tIns="45712" rIns="91423" bIns="45712" anchor="ctr"/>
          <a:lstStyle/>
          <a:p>
            <a:pPr lvl="2" algn="just"/>
            <a:r>
              <a:rPr lang="en-US" sz="4000" dirty="0">
                <a:solidFill>
                  <a:srgbClr val="FFFF00"/>
                </a:solidFill>
              </a:rPr>
              <a:t> MIPAS</a:t>
            </a:r>
          </a:p>
        </p:txBody>
      </p:sp>
      <p:sp>
        <p:nvSpPr>
          <p:cNvPr id="15367" name="Rectangle 88"/>
          <p:cNvSpPr>
            <a:spLocks noChangeArrowheads="1"/>
          </p:cNvSpPr>
          <p:nvPr/>
        </p:nvSpPr>
        <p:spPr bwMode="auto">
          <a:xfrm>
            <a:off x="2171700" y="6120000"/>
            <a:ext cx="15930563" cy="25920000"/>
          </a:xfrm>
          <a:prstGeom prst="rect">
            <a:avLst/>
          </a:prstGeom>
          <a:blipFill dpi="0" rotWithShape="1">
            <a:blip r:embed="rId4" cstate="print">
              <a:alphaModFix amt="90000"/>
            </a:blip>
            <a:srcRect/>
            <a:tile tx="0" ty="0" sx="100000" sy="100000" flip="none" algn="tl"/>
          </a:blipFill>
          <a:ln w="9525" algn="ctr">
            <a:noFill/>
            <a:round/>
            <a:headEnd/>
            <a:tailEnd/>
          </a:ln>
        </p:spPr>
        <p:txBody>
          <a:bodyPr lIns="91423" tIns="45712" rIns="91423" bIns="45712" anchor="ctr"/>
          <a:lstStyle/>
          <a:p>
            <a:pPr lvl="1" algn="just"/>
            <a:endParaRPr lang="it-IT" sz="2000"/>
          </a:p>
        </p:txBody>
      </p:sp>
      <p:sp>
        <p:nvSpPr>
          <p:cNvPr id="15368" name="TextBox 89"/>
          <p:cNvSpPr txBox="1">
            <a:spLocks noChangeArrowheads="1"/>
          </p:cNvSpPr>
          <p:nvPr/>
        </p:nvSpPr>
        <p:spPr bwMode="auto">
          <a:xfrm>
            <a:off x="2560638" y="6480000"/>
            <a:ext cx="15216187" cy="714375"/>
          </a:xfrm>
          <a:prstGeom prst="rect">
            <a:avLst/>
          </a:prstGeom>
          <a:gradFill flip="none" rotWithShape="1">
            <a:gsLst>
              <a:gs pos="0">
                <a:schemeClr val="accent6">
                  <a:lumMod val="50000"/>
                </a:schemeClr>
              </a:gs>
              <a:gs pos="39999">
                <a:srgbClr val="0A128C"/>
              </a:gs>
              <a:gs pos="70000">
                <a:srgbClr val="181CC7"/>
              </a:gs>
              <a:gs pos="88000">
                <a:srgbClr val="7005D4"/>
              </a:gs>
              <a:gs pos="100000">
                <a:srgbClr val="8C3D91"/>
              </a:gs>
            </a:gsLst>
            <a:lin ang="0" scaled="1"/>
            <a:tileRect/>
          </a:gradFill>
          <a:ln w="9525" algn="ctr">
            <a:noFill/>
            <a:round/>
            <a:headEnd/>
            <a:tailEnd/>
          </a:ln>
        </p:spPr>
        <p:txBody>
          <a:bodyPr lIns="91423" tIns="45712" rIns="91423" bIns="45712" anchor="ctr"/>
          <a:lstStyle/>
          <a:p>
            <a:pPr lvl="2" algn="just"/>
            <a:r>
              <a:rPr lang="en-US" sz="4000" dirty="0">
                <a:solidFill>
                  <a:srgbClr val="FFFF00"/>
                </a:solidFill>
              </a:rPr>
              <a:t> GOMOS</a:t>
            </a:r>
          </a:p>
        </p:txBody>
      </p:sp>
      <p:sp>
        <p:nvSpPr>
          <p:cNvPr id="15369" name="Rectangle 90"/>
          <p:cNvSpPr>
            <a:spLocks noChangeArrowheads="1"/>
          </p:cNvSpPr>
          <p:nvPr/>
        </p:nvSpPr>
        <p:spPr bwMode="auto">
          <a:xfrm>
            <a:off x="34818638" y="6120000"/>
            <a:ext cx="15840000" cy="25920000"/>
          </a:xfrm>
          <a:prstGeom prst="rect">
            <a:avLst/>
          </a:prstGeom>
          <a:blipFill dpi="0" rotWithShape="1">
            <a:blip r:embed="rId4" cstate="print">
              <a:alphaModFix amt="90000"/>
            </a:blip>
            <a:srcRect/>
            <a:tile tx="0" ty="0" sx="100000" sy="100000" flip="none" algn="tl"/>
          </a:blipFill>
          <a:ln w="9525" algn="ctr">
            <a:noFill/>
            <a:round/>
            <a:headEnd/>
            <a:tailEnd/>
          </a:ln>
        </p:spPr>
        <p:txBody>
          <a:bodyPr lIns="91423" tIns="45712" rIns="91423" bIns="45712" anchor="ctr"/>
          <a:lstStyle/>
          <a:p>
            <a:pPr lvl="1" algn="just"/>
            <a:endParaRPr lang="it-IT" sz="2000"/>
          </a:p>
        </p:txBody>
      </p:sp>
      <p:sp>
        <p:nvSpPr>
          <p:cNvPr id="15370" name="TextBox 91"/>
          <p:cNvSpPr txBox="1">
            <a:spLocks noChangeArrowheads="1"/>
          </p:cNvSpPr>
          <p:nvPr/>
        </p:nvSpPr>
        <p:spPr bwMode="auto">
          <a:xfrm>
            <a:off x="35107563" y="6480000"/>
            <a:ext cx="15216187" cy="708025"/>
          </a:xfrm>
          <a:prstGeom prst="rect">
            <a:avLst/>
          </a:prstGeom>
          <a:gradFill flip="none" rotWithShape="1">
            <a:gsLst>
              <a:gs pos="0">
                <a:schemeClr val="accent6">
                  <a:lumMod val="50000"/>
                </a:schemeClr>
              </a:gs>
              <a:gs pos="39999">
                <a:srgbClr val="0A128C"/>
              </a:gs>
              <a:gs pos="70000">
                <a:srgbClr val="181CC7"/>
              </a:gs>
              <a:gs pos="88000">
                <a:srgbClr val="7005D4"/>
              </a:gs>
              <a:gs pos="100000">
                <a:srgbClr val="8C3D91"/>
              </a:gs>
            </a:gsLst>
            <a:lin ang="0" scaled="1"/>
            <a:tileRect/>
          </a:gradFill>
          <a:ln w="9525" algn="ctr">
            <a:noFill/>
            <a:round/>
            <a:headEnd/>
            <a:tailEnd/>
          </a:ln>
        </p:spPr>
        <p:txBody>
          <a:bodyPr lIns="91423" tIns="45712" rIns="91423" bIns="45712" anchor="ctr"/>
          <a:lstStyle/>
          <a:p>
            <a:pPr lvl="2" algn="just"/>
            <a:r>
              <a:rPr lang="en-US" sz="4000" dirty="0">
                <a:solidFill>
                  <a:srgbClr val="FFFF00"/>
                </a:solidFill>
              </a:rPr>
              <a:t> SCIAMACHY</a:t>
            </a:r>
          </a:p>
        </p:txBody>
      </p:sp>
      <p:sp>
        <p:nvSpPr>
          <p:cNvPr id="148" name="TextBox 147"/>
          <p:cNvSpPr txBox="1"/>
          <p:nvPr/>
        </p:nvSpPr>
        <p:spPr>
          <a:xfrm rot="16200000">
            <a:off x="-2746375" y="5783263"/>
            <a:ext cx="7705725" cy="1323975"/>
          </a:xfrm>
          <a:prstGeom prst="rect">
            <a:avLst/>
          </a:prstGeom>
          <a:noFill/>
        </p:spPr>
        <p:txBody>
          <a:bodyPr>
            <a:spAutoFit/>
          </a:bodyPr>
          <a:lstStyle/>
          <a:p>
            <a:pPr>
              <a:defRPr/>
            </a:pPr>
            <a:r>
              <a:rPr lang="en-US" sz="4000" dirty="0">
                <a:solidFill>
                  <a:schemeClr val="accent6">
                    <a:lumMod val="50000"/>
                  </a:schemeClr>
                </a:solidFill>
              </a:rPr>
              <a:t>ENVISAT Atmo-Chem missions </a:t>
            </a:r>
          </a:p>
        </p:txBody>
      </p:sp>
      <p:sp>
        <p:nvSpPr>
          <p:cNvPr id="15373" name="TextBox 153"/>
          <p:cNvSpPr txBox="1">
            <a:spLocks noChangeArrowheads="1"/>
          </p:cNvSpPr>
          <p:nvPr/>
        </p:nvSpPr>
        <p:spPr bwMode="auto">
          <a:xfrm rot="-5400000">
            <a:off x="-1607344" y="12624594"/>
            <a:ext cx="5368925" cy="1322388"/>
          </a:xfrm>
          <a:prstGeom prst="rect">
            <a:avLst/>
          </a:prstGeom>
          <a:noFill/>
          <a:ln w="9525">
            <a:noFill/>
            <a:miter lim="800000"/>
            <a:headEnd/>
            <a:tailEnd/>
          </a:ln>
        </p:spPr>
        <p:txBody>
          <a:bodyPr>
            <a:spAutoFit/>
          </a:bodyPr>
          <a:lstStyle/>
          <a:p>
            <a:r>
              <a:rPr lang="en-US" sz="4000" dirty="0">
                <a:solidFill>
                  <a:srgbClr val="FFFF00"/>
                </a:solidFill>
              </a:rPr>
              <a:t>Processing </a:t>
            </a:r>
          </a:p>
          <a:p>
            <a:r>
              <a:rPr lang="en-US" sz="4000" dirty="0">
                <a:solidFill>
                  <a:srgbClr val="FFFF00"/>
                </a:solidFill>
              </a:rPr>
              <a:t>status</a:t>
            </a:r>
          </a:p>
        </p:txBody>
      </p:sp>
      <p:sp>
        <p:nvSpPr>
          <p:cNvPr id="15376" name="Rettangolo 41"/>
          <p:cNvSpPr>
            <a:spLocks noChangeArrowheads="1"/>
          </p:cNvSpPr>
          <p:nvPr/>
        </p:nvSpPr>
        <p:spPr bwMode="auto">
          <a:xfrm>
            <a:off x="18862358" y="16776000"/>
            <a:ext cx="15120000" cy="10260000"/>
          </a:xfrm>
          <a:prstGeom prst="rect">
            <a:avLst/>
          </a:prstGeom>
          <a:solidFill>
            <a:schemeClr val="bg1"/>
          </a:solidFill>
          <a:ln w="9525" algn="ctr">
            <a:noFill/>
            <a:round/>
            <a:headEnd/>
            <a:tailEnd/>
          </a:ln>
        </p:spPr>
        <p:txBody>
          <a:bodyPr lIns="91423" tIns="45712" rIns="91423" bIns="45712" anchor="ctr"/>
          <a:lstStyle/>
          <a:p>
            <a:pPr algn="just"/>
            <a:endParaRPr lang="it-IT" u="sng"/>
          </a:p>
        </p:txBody>
      </p:sp>
      <p:sp>
        <p:nvSpPr>
          <p:cNvPr id="15377" name="Rettangolo 42"/>
          <p:cNvSpPr>
            <a:spLocks noChangeArrowheads="1"/>
          </p:cNvSpPr>
          <p:nvPr/>
        </p:nvSpPr>
        <p:spPr bwMode="auto">
          <a:xfrm>
            <a:off x="18816638" y="27288000"/>
            <a:ext cx="15120000" cy="4572000"/>
          </a:xfrm>
          <a:prstGeom prst="rect">
            <a:avLst/>
          </a:prstGeom>
          <a:solidFill>
            <a:schemeClr val="bg1"/>
          </a:solidFill>
          <a:ln w="9525" algn="ctr">
            <a:noFill/>
            <a:round/>
            <a:headEnd/>
            <a:tailEnd/>
          </a:ln>
        </p:spPr>
        <p:txBody>
          <a:bodyPr lIns="91423" tIns="45712" rIns="91423" bIns="45712" anchor="ctr"/>
          <a:lstStyle/>
          <a:p>
            <a:pPr algn="just"/>
            <a:endParaRPr lang="it-IT" u="sng"/>
          </a:p>
        </p:txBody>
      </p:sp>
      <p:sp>
        <p:nvSpPr>
          <p:cNvPr id="15380" name="Rettangolo 49"/>
          <p:cNvSpPr>
            <a:spLocks noChangeArrowheads="1"/>
          </p:cNvSpPr>
          <p:nvPr/>
        </p:nvSpPr>
        <p:spPr bwMode="auto">
          <a:xfrm>
            <a:off x="35180588" y="16776000"/>
            <a:ext cx="15120000" cy="10260000"/>
          </a:xfrm>
          <a:prstGeom prst="rect">
            <a:avLst/>
          </a:prstGeom>
          <a:solidFill>
            <a:schemeClr val="bg1"/>
          </a:solidFill>
          <a:ln w="9525" algn="ctr">
            <a:noFill/>
            <a:round/>
            <a:headEnd/>
            <a:tailEnd/>
          </a:ln>
        </p:spPr>
        <p:txBody>
          <a:bodyPr lIns="91423" tIns="45712" rIns="91423" bIns="45712" anchor="ctr"/>
          <a:lstStyle/>
          <a:p>
            <a:pPr algn="just"/>
            <a:endParaRPr lang="it-IT" u="sng"/>
          </a:p>
        </p:txBody>
      </p:sp>
      <p:graphicFrame>
        <p:nvGraphicFramePr>
          <p:cNvPr id="53" name="Group 1299"/>
          <p:cNvGraphicFramePr>
            <a:graphicFrameLocks noGrp="1"/>
          </p:cNvGraphicFramePr>
          <p:nvPr/>
        </p:nvGraphicFramePr>
        <p:xfrm>
          <a:off x="18984913" y="12733338"/>
          <a:ext cx="14833648" cy="3380470"/>
        </p:xfrm>
        <a:graphic>
          <a:graphicData uri="http://schemas.openxmlformats.org/drawingml/2006/table">
            <a:tbl>
              <a:tblPr/>
              <a:tblGrid>
                <a:gridCol w="2670898"/>
                <a:gridCol w="3475198"/>
                <a:gridCol w="3383303"/>
                <a:gridCol w="1829494"/>
                <a:gridCol w="3474755"/>
              </a:tblGrid>
              <a:tr h="674610">
                <a:tc>
                  <a:txBody>
                    <a:bodyPr/>
                    <a:lstStyle/>
                    <a:p>
                      <a:pPr marL="0" marR="0" lvl="0" indent="0" algn="l" defTabSz="4675188"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normalizeH="0" baseline="0" dirty="0" smtClean="0">
                          <a:ln>
                            <a:noFill/>
                          </a:ln>
                          <a:solidFill>
                            <a:srgbClr val="FFC000"/>
                          </a:solidFill>
                          <a:effectLst/>
                          <a:latin typeface="ESAtitle" pitchFamily="2" charset="0"/>
                          <a:ea typeface="+mn-ea"/>
                          <a:cs typeface="+mn-cs"/>
                        </a:rPr>
                        <a:t>Current processor</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smtClean="0">
                          <a:ln>
                            <a:noFill/>
                          </a:ln>
                          <a:solidFill>
                            <a:srgbClr val="FFFF00"/>
                          </a:solidFill>
                          <a:effectLst/>
                          <a:latin typeface="ESAtitle" pitchFamily="2" charset="0"/>
                          <a:ea typeface="+mn-ea"/>
                          <a:cs typeface="+mn-cs"/>
                        </a:rPr>
                        <a:t>Processing</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FF00"/>
                          </a:solidFill>
                          <a:effectLst/>
                          <a:latin typeface="ESAtitle" pitchFamily="2" charset="0"/>
                        </a:rPr>
                        <a:t>Availability</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FF00"/>
                          </a:solidFill>
                          <a:effectLst/>
                          <a:latin typeface="ESAtitle" pitchFamily="2" charset="0"/>
                        </a:rPr>
                        <a:t>IPF</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FF00"/>
                          </a:solidFill>
                          <a:effectLst/>
                          <a:latin typeface="ESAtitle" pitchFamily="2" charset="0"/>
                        </a:rPr>
                        <a:t>Dissemination method </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r>
              <a:tr h="674610">
                <a:tc rowSpan="2">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C000"/>
                          </a:solidFill>
                          <a:effectLst/>
                          <a:latin typeface="ESAtitle" pitchFamily="2" charset="0"/>
                        </a:rPr>
                        <a:t>Level 1</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NRT/</a:t>
                      </a:r>
                    </a:p>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Off-line</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NRT : 3h</a:t>
                      </a:r>
                    </a:p>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Off-line: 10 days</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5.05</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DDS</a:t>
                      </a:r>
                    </a:p>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ftp (E-K)</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672482">
                <a:tc vMerge="1">
                  <a:txBody>
                    <a:bodyPr/>
                    <a:lstStyle/>
                    <a:p>
                      <a:pPr marL="0" marR="0" lvl="0" indent="0" algn="l"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FF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Re-processed</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Full </a:t>
                      </a:r>
                      <a:r>
                        <a:rPr kumimoji="0" lang="en-US" sz="1400" b="1" i="0" u="none" strike="noStrike" cap="none" normalizeH="0" baseline="0" noProof="0" dirty="0" smtClean="0">
                          <a:ln>
                            <a:noFill/>
                          </a:ln>
                          <a:solidFill>
                            <a:srgbClr val="009900"/>
                          </a:solidFill>
                          <a:effectLst/>
                          <a:latin typeface="ESAtitle" pitchFamily="2" charset="0"/>
                          <a:sym typeface="Wingdings" pitchFamily="2" charset="2"/>
                        </a:rPr>
                        <a:t>mission</a:t>
                      </a:r>
                      <a:r>
                        <a:rPr kumimoji="0" lang="en-US" sz="1400" b="1" i="0" u="none" strike="noStrike" cap="none" normalizeH="0" baseline="0" dirty="0" smtClean="0">
                          <a:ln>
                            <a:noFill/>
                          </a:ln>
                          <a:solidFill>
                            <a:srgbClr val="009900"/>
                          </a:solidFill>
                          <a:effectLst/>
                          <a:latin typeface="ESAtitle" pitchFamily="2" charset="0"/>
                          <a:sym typeface="Wingdings" pitchFamily="2" charset="2"/>
                        </a:rPr>
                        <a:t>: </a:t>
                      </a:r>
                    </a:p>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2002 – 2011</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5.05</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ftp  (D-PAC)</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672482">
                <a:tc rowSpan="2">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C000"/>
                          </a:solidFill>
                          <a:effectLst/>
                          <a:latin typeface="ESAtitle" pitchFamily="2" charset="0"/>
                        </a:rPr>
                        <a:t>Level 2</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NRT/</a:t>
                      </a:r>
                    </a:p>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Off-line</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NRT : 3h</a:t>
                      </a:r>
                    </a:p>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Off-line: 10 days</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5.05</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ftp (E-K)</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672482">
                <a:tc vMerge="1">
                  <a:txBody>
                    <a:bodyPr/>
                    <a:lstStyle/>
                    <a:p>
                      <a:pPr marL="0" marR="0" lvl="0" indent="0" algn="l"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FF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Re-processed</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Full </a:t>
                      </a:r>
                      <a:r>
                        <a:rPr kumimoji="0" lang="en-US" sz="1400" b="1" i="0" u="none" strike="noStrike" cap="none" normalizeH="0" baseline="0" noProof="0" dirty="0" smtClean="0">
                          <a:ln>
                            <a:noFill/>
                          </a:ln>
                          <a:solidFill>
                            <a:srgbClr val="009900"/>
                          </a:solidFill>
                          <a:effectLst/>
                          <a:latin typeface="ESAtitle" pitchFamily="2" charset="0"/>
                          <a:sym typeface="Wingdings" pitchFamily="2" charset="2"/>
                        </a:rPr>
                        <a:t>mission</a:t>
                      </a:r>
                      <a:r>
                        <a:rPr kumimoji="0" lang="en-US" sz="1400" b="1" i="0" u="none" strike="noStrike" cap="none" normalizeH="0" baseline="0" dirty="0" smtClean="0">
                          <a:ln>
                            <a:noFill/>
                          </a:ln>
                          <a:solidFill>
                            <a:srgbClr val="009900"/>
                          </a:solidFill>
                          <a:effectLst/>
                          <a:latin typeface="ESAtitle" pitchFamily="2" charset="0"/>
                          <a:sym typeface="Wingdings" pitchFamily="2" charset="2"/>
                        </a:rPr>
                        <a:t>: </a:t>
                      </a:r>
                    </a:p>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2002 – 2011</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5.05</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ftp (D-PAC)</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bl>
          </a:graphicData>
        </a:graphic>
      </p:graphicFrame>
      <p:sp>
        <p:nvSpPr>
          <p:cNvPr id="48" name="Rettangolo 47"/>
          <p:cNvSpPr/>
          <p:nvPr/>
        </p:nvSpPr>
        <p:spPr bwMode="auto">
          <a:xfrm>
            <a:off x="19057938" y="10980000"/>
            <a:ext cx="14689137" cy="1517699"/>
          </a:xfrm>
          <a:prstGeom prst="rect">
            <a:avLst/>
          </a:prstGeom>
          <a:solidFill>
            <a:schemeClr val="accent6">
              <a:lumMod val="75000"/>
            </a:schemeClr>
          </a:solidFill>
          <a:ln w="9525"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lIns="91423" tIns="45712" rIns="91423" bIns="45712" anchor="ctr"/>
          <a:lstStyle/>
          <a:p>
            <a:pPr algn="ctr">
              <a:defRPr/>
            </a:pPr>
            <a:r>
              <a:rPr lang="en-US" b="1" dirty="0" smtClean="0">
                <a:solidFill>
                  <a:srgbClr val="FFFF00"/>
                </a:solidFill>
                <a:latin typeface="ESAsubtitle" pitchFamily="2" charset="0"/>
              </a:rPr>
              <a:t>Level 1 and Level 2 operational processing </a:t>
            </a:r>
            <a:r>
              <a:rPr lang="en-US" b="1" dirty="0">
                <a:solidFill>
                  <a:srgbClr val="FFFF00"/>
                </a:solidFill>
                <a:latin typeface="ESAsubtitle" pitchFamily="2" charset="0"/>
              </a:rPr>
              <a:t>is operational NRT and </a:t>
            </a:r>
            <a:r>
              <a:rPr lang="en-US" b="1" dirty="0" smtClean="0">
                <a:solidFill>
                  <a:srgbClr val="FFFF00"/>
                </a:solidFill>
                <a:latin typeface="ESAsubtitle" pitchFamily="2" charset="0"/>
              </a:rPr>
              <a:t> off-line with processor version 5.05. </a:t>
            </a:r>
            <a:endParaRPr lang="en-US" b="1" dirty="0">
              <a:solidFill>
                <a:srgbClr val="FFFF00"/>
              </a:solidFill>
              <a:latin typeface="ESAsubtitle" pitchFamily="2" charset="0"/>
            </a:endParaRPr>
          </a:p>
          <a:p>
            <a:pPr algn="ctr">
              <a:defRPr/>
            </a:pPr>
            <a:r>
              <a:rPr lang="en-US" b="1" dirty="0" smtClean="0">
                <a:solidFill>
                  <a:srgbClr val="FFFF00"/>
                </a:solidFill>
                <a:latin typeface="ESAsubtitle" pitchFamily="2" charset="0"/>
              </a:rPr>
              <a:t>The MIPAS full </a:t>
            </a:r>
            <a:r>
              <a:rPr lang="en-US" b="1" dirty="0">
                <a:solidFill>
                  <a:srgbClr val="FFFF00"/>
                </a:solidFill>
                <a:latin typeface="ESAsubtitle" pitchFamily="2" charset="0"/>
              </a:rPr>
              <a:t>mission </a:t>
            </a:r>
            <a:r>
              <a:rPr lang="en-US" b="1" dirty="0" smtClean="0">
                <a:solidFill>
                  <a:srgbClr val="FFFF00"/>
                </a:solidFill>
                <a:latin typeface="ESAsubtitle" pitchFamily="2" charset="0"/>
              </a:rPr>
              <a:t>was re-processed to Level 1 and Level 2 with IPF 5.05, data are available in the D-PAC ftp server.</a:t>
            </a:r>
          </a:p>
          <a:p>
            <a:pPr algn="ctr">
              <a:defRPr/>
            </a:pPr>
            <a:r>
              <a:rPr lang="en-US" b="1" dirty="0" smtClean="0">
                <a:solidFill>
                  <a:srgbClr val="FFFF00"/>
                </a:solidFill>
                <a:latin typeface="ESAsubtitle" pitchFamily="2" charset="0"/>
              </a:rPr>
              <a:t>Full mission re-processing with processor V6 (4 additional species: CFC-11, CFC-12, N2O5, ClONO2)  will start 2</a:t>
            </a:r>
            <a:r>
              <a:rPr lang="en-US" b="1" baseline="30000" dirty="0" smtClean="0">
                <a:solidFill>
                  <a:srgbClr val="FFFF00"/>
                </a:solidFill>
                <a:latin typeface="ESAsubtitle" pitchFamily="2" charset="0"/>
              </a:rPr>
              <a:t>nd</a:t>
            </a:r>
            <a:r>
              <a:rPr lang="en-US" b="1" dirty="0" smtClean="0">
                <a:solidFill>
                  <a:srgbClr val="FFFF00"/>
                </a:solidFill>
                <a:latin typeface="ESAsubtitle" pitchFamily="2" charset="0"/>
              </a:rPr>
              <a:t> Quarter of 2011.</a:t>
            </a:r>
            <a:endParaRPr lang="en-US" b="1" dirty="0">
              <a:solidFill>
                <a:srgbClr val="FFFF00"/>
              </a:solidFill>
              <a:latin typeface="ESAsubtitle" pitchFamily="2" charset="0"/>
            </a:endParaRPr>
          </a:p>
        </p:txBody>
      </p:sp>
      <p:graphicFrame>
        <p:nvGraphicFramePr>
          <p:cNvPr id="52" name="Group 1299"/>
          <p:cNvGraphicFramePr>
            <a:graphicFrameLocks noGrp="1"/>
          </p:cNvGraphicFramePr>
          <p:nvPr/>
        </p:nvGraphicFramePr>
        <p:xfrm>
          <a:off x="18762663" y="3165475"/>
          <a:ext cx="31107461" cy="2470915"/>
        </p:xfrm>
        <a:graphic>
          <a:graphicData uri="http://schemas.openxmlformats.org/drawingml/2006/table">
            <a:tbl>
              <a:tblPr/>
              <a:tblGrid>
                <a:gridCol w="2819257"/>
                <a:gridCol w="1366434"/>
                <a:gridCol w="1366434"/>
                <a:gridCol w="1464997"/>
                <a:gridCol w="1464997"/>
                <a:gridCol w="1464997"/>
                <a:gridCol w="1464997"/>
                <a:gridCol w="1464997"/>
                <a:gridCol w="1464997"/>
                <a:gridCol w="1464997"/>
                <a:gridCol w="1464997"/>
                <a:gridCol w="1464997"/>
                <a:gridCol w="1464997"/>
                <a:gridCol w="1464997"/>
                <a:gridCol w="888211"/>
                <a:gridCol w="888211"/>
                <a:gridCol w="888211"/>
                <a:gridCol w="888211"/>
                <a:gridCol w="888211"/>
                <a:gridCol w="888211"/>
                <a:gridCol w="1715823"/>
                <a:gridCol w="2395280"/>
              </a:tblGrid>
              <a:tr h="471985">
                <a:tc rowSpan="2">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noProof="0" dirty="0" smtClean="0">
                          <a:ln>
                            <a:noFill/>
                          </a:ln>
                          <a:solidFill>
                            <a:srgbClr val="FFC000"/>
                          </a:solidFill>
                          <a:effectLst/>
                          <a:latin typeface="ESAtitle" pitchFamily="2" charset="0"/>
                          <a:ea typeface="+mn-ea"/>
                          <a:cs typeface="+mn-cs"/>
                        </a:rPr>
                        <a:t>ENVISAT Atmo- Chem data</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gridSpan="13">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noProof="0" dirty="0" smtClean="0">
                          <a:ln>
                            <a:noFill/>
                          </a:ln>
                          <a:solidFill>
                            <a:srgbClr val="FFC000"/>
                          </a:solidFill>
                          <a:effectLst/>
                          <a:latin typeface="ESAtitle" pitchFamily="2" charset="0"/>
                        </a:rPr>
                        <a:t>Limb products  (with validated altitude range)</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noProof="0" dirty="0" smtClean="0">
                        <a:ln>
                          <a:noFill/>
                        </a:ln>
                        <a:solidFill>
                          <a:srgbClr val="FFC0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noProof="0" dirty="0" smtClean="0">
                        <a:ln>
                          <a:noFill/>
                        </a:ln>
                        <a:solidFill>
                          <a:srgbClr val="FFC0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noProof="0" dirty="0" smtClean="0">
                        <a:ln>
                          <a:noFill/>
                        </a:ln>
                        <a:solidFill>
                          <a:srgbClr val="FFC0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noProof="0" dirty="0" smtClean="0">
                        <a:ln>
                          <a:noFill/>
                        </a:ln>
                        <a:solidFill>
                          <a:srgbClr val="FFC0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noProof="0" dirty="0" smtClean="0">
                        <a:ln>
                          <a:noFill/>
                        </a:ln>
                        <a:solidFill>
                          <a:srgbClr val="FFC0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noProof="0" dirty="0" smtClean="0">
                        <a:ln>
                          <a:noFill/>
                        </a:ln>
                        <a:solidFill>
                          <a:srgbClr val="FFC0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noProof="0" dirty="0" smtClean="0">
                        <a:ln>
                          <a:noFill/>
                        </a:ln>
                        <a:solidFill>
                          <a:srgbClr val="FFC0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noProof="0" dirty="0" smtClean="0">
                        <a:ln>
                          <a:noFill/>
                        </a:ln>
                        <a:solidFill>
                          <a:srgbClr val="FFC0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noProof="0" dirty="0" smtClean="0">
                        <a:ln>
                          <a:noFill/>
                        </a:ln>
                        <a:solidFill>
                          <a:srgbClr val="FFC0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noProof="0" dirty="0" smtClean="0">
                        <a:ln>
                          <a:noFill/>
                        </a:ln>
                        <a:solidFill>
                          <a:srgbClr val="FFC0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noProof="0" dirty="0" smtClean="0">
                        <a:ln>
                          <a:noFill/>
                        </a:ln>
                        <a:solidFill>
                          <a:srgbClr val="FFC0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noProof="0" dirty="0" smtClean="0">
                        <a:ln>
                          <a:noFill/>
                        </a:ln>
                        <a:solidFill>
                          <a:srgbClr val="FFC0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gridSpan="8">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noProof="0" dirty="0" smtClean="0">
                          <a:ln>
                            <a:noFill/>
                          </a:ln>
                          <a:solidFill>
                            <a:srgbClr val="FFC000"/>
                          </a:solidFill>
                          <a:effectLst/>
                          <a:latin typeface="ESAtitle" pitchFamily="2" charset="0"/>
                        </a:rPr>
                        <a:t>Nadir products</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noProof="0" dirty="0" smtClean="0">
                        <a:ln>
                          <a:noFill/>
                        </a:ln>
                        <a:solidFill>
                          <a:srgbClr val="FFC0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it-IT"/>
                    </a:p>
                  </a:txBody>
                  <a:tcPr/>
                </a:tc>
              </a:tr>
              <a:tr h="471985">
                <a:tc vMerge="1">
                  <a:txBody>
                    <a:bodyPr/>
                    <a:lstStyle/>
                    <a:p>
                      <a:pPr marL="0" marR="0" lvl="0" indent="0" algn="l" defTabSz="4675188"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noProof="0" dirty="0" smtClean="0">
                        <a:ln>
                          <a:noFill/>
                        </a:ln>
                        <a:solidFill>
                          <a:srgbClr val="FFC000"/>
                        </a:solidFill>
                        <a:effectLst/>
                        <a:latin typeface="ESAtitle" pitchFamily="2" charset="0"/>
                        <a:ea typeface="+mn-ea"/>
                        <a:cs typeface="+mn-cs"/>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noProof="0" dirty="0" smtClean="0">
                          <a:ln>
                            <a:noFill/>
                          </a:ln>
                          <a:solidFill>
                            <a:srgbClr val="FFC000"/>
                          </a:solidFill>
                          <a:effectLst/>
                          <a:latin typeface="ESAtitle" pitchFamily="2" charset="0"/>
                        </a:rPr>
                        <a:t>Press</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noProof="0" dirty="0" smtClean="0">
                          <a:ln>
                            <a:noFill/>
                          </a:ln>
                          <a:solidFill>
                            <a:srgbClr val="FFC000"/>
                          </a:solidFill>
                          <a:effectLst/>
                          <a:latin typeface="ESAtitle" pitchFamily="2" charset="0"/>
                        </a:rPr>
                        <a:t>Temp</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noProof="0" dirty="0" smtClean="0">
                          <a:ln>
                            <a:noFill/>
                          </a:ln>
                          <a:solidFill>
                            <a:srgbClr val="FFC000"/>
                          </a:solidFill>
                          <a:effectLst/>
                          <a:latin typeface="ESAtitle" pitchFamily="2" charset="0"/>
                        </a:rPr>
                        <a:t>H</a:t>
                      </a:r>
                      <a:r>
                        <a:rPr kumimoji="0" lang="en-US" sz="1400" b="1" i="0" u="none" strike="noStrike" cap="none" normalizeH="0" baseline="-25000" noProof="0" dirty="0" smtClean="0">
                          <a:ln>
                            <a:noFill/>
                          </a:ln>
                          <a:solidFill>
                            <a:srgbClr val="FFC000"/>
                          </a:solidFill>
                          <a:effectLst/>
                          <a:latin typeface="ESAtitle" pitchFamily="2" charset="0"/>
                        </a:rPr>
                        <a:t>2</a:t>
                      </a:r>
                      <a:r>
                        <a:rPr kumimoji="0" lang="en-US" sz="1400" b="1" i="0" u="none" strike="noStrike" cap="none" normalizeH="0" baseline="0" noProof="0" dirty="0" smtClean="0">
                          <a:ln>
                            <a:noFill/>
                          </a:ln>
                          <a:solidFill>
                            <a:srgbClr val="FFC000"/>
                          </a:solidFill>
                          <a:effectLst/>
                          <a:latin typeface="ESAtitle" pitchFamily="2" charset="0"/>
                        </a:rPr>
                        <a:t>O</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noProof="0" dirty="0" smtClean="0">
                          <a:ln>
                            <a:noFill/>
                          </a:ln>
                          <a:solidFill>
                            <a:srgbClr val="FFC000"/>
                          </a:solidFill>
                          <a:effectLst/>
                          <a:latin typeface="ESAtitle" pitchFamily="2" charset="0"/>
                        </a:rPr>
                        <a:t>O</a:t>
                      </a:r>
                      <a:r>
                        <a:rPr kumimoji="0" lang="en-US" sz="1400" b="1" i="0" u="none" strike="noStrike" kern="1200" cap="none" normalizeH="0" baseline="-25000" noProof="0" dirty="0" smtClean="0">
                          <a:ln>
                            <a:noFill/>
                          </a:ln>
                          <a:solidFill>
                            <a:srgbClr val="FFC000"/>
                          </a:solidFill>
                          <a:effectLst/>
                          <a:latin typeface="ESAtitle" pitchFamily="2" charset="0"/>
                          <a:ea typeface="+mn-ea"/>
                          <a:cs typeface="+mn-cs"/>
                        </a:rPr>
                        <a:t>3</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noProof="0" dirty="0" smtClean="0">
                          <a:ln>
                            <a:noFill/>
                          </a:ln>
                          <a:solidFill>
                            <a:srgbClr val="FFC000"/>
                          </a:solidFill>
                          <a:effectLst/>
                          <a:latin typeface="ESAtitle" pitchFamily="2" charset="0"/>
                        </a:rPr>
                        <a:t>HNO</a:t>
                      </a:r>
                      <a:r>
                        <a:rPr kumimoji="0" lang="en-US" sz="1400" b="1" i="0" u="none" strike="noStrike" kern="1200" cap="none" normalizeH="0" baseline="-25000" noProof="0" dirty="0" smtClean="0">
                          <a:ln>
                            <a:noFill/>
                          </a:ln>
                          <a:solidFill>
                            <a:srgbClr val="FFC000"/>
                          </a:solidFill>
                          <a:effectLst/>
                          <a:latin typeface="ESAtitle" pitchFamily="2" charset="0"/>
                          <a:ea typeface="+mn-ea"/>
                          <a:cs typeface="+mn-cs"/>
                        </a:rPr>
                        <a:t>3</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noProof="0" dirty="0" smtClean="0">
                          <a:ln>
                            <a:noFill/>
                          </a:ln>
                          <a:solidFill>
                            <a:srgbClr val="FFC000"/>
                          </a:solidFill>
                          <a:effectLst/>
                          <a:latin typeface="ESAtitle" pitchFamily="2" charset="0"/>
                        </a:rPr>
                        <a:t>CH</a:t>
                      </a:r>
                      <a:r>
                        <a:rPr kumimoji="0" lang="en-US" sz="1400" b="1" i="0" u="none" strike="noStrike" kern="1200" cap="none" normalizeH="0" baseline="-25000" noProof="0" dirty="0" smtClean="0">
                          <a:ln>
                            <a:noFill/>
                          </a:ln>
                          <a:solidFill>
                            <a:srgbClr val="FFC000"/>
                          </a:solidFill>
                          <a:effectLst/>
                          <a:latin typeface="ESAtitle" pitchFamily="2" charset="0"/>
                          <a:ea typeface="+mn-ea"/>
                          <a:cs typeface="+mn-cs"/>
                        </a:rPr>
                        <a:t>4</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noProof="0" dirty="0" smtClean="0">
                          <a:ln>
                            <a:noFill/>
                          </a:ln>
                          <a:solidFill>
                            <a:srgbClr val="FFC000"/>
                          </a:solidFill>
                          <a:effectLst/>
                          <a:latin typeface="ESAtitle" pitchFamily="2" charset="0"/>
                        </a:rPr>
                        <a:t>N</a:t>
                      </a:r>
                      <a:r>
                        <a:rPr kumimoji="0" lang="en-US" sz="1400" b="1" i="0" u="none" strike="noStrike" kern="1200" cap="none" normalizeH="0" baseline="-25000" noProof="0" dirty="0" smtClean="0">
                          <a:ln>
                            <a:noFill/>
                          </a:ln>
                          <a:solidFill>
                            <a:srgbClr val="FFC000"/>
                          </a:solidFill>
                          <a:effectLst/>
                          <a:latin typeface="ESAtitle" pitchFamily="2" charset="0"/>
                          <a:ea typeface="+mn-ea"/>
                          <a:cs typeface="+mn-cs"/>
                        </a:rPr>
                        <a:t>2</a:t>
                      </a:r>
                      <a:r>
                        <a:rPr kumimoji="0" lang="en-US" sz="1400" b="1" i="0" u="none" strike="noStrike" cap="none" normalizeH="0" baseline="0" noProof="0" dirty="0" smtClean="0">
                          <a:ln>
                            <a:noFill/>
                          </a:ln>
                          <a:solidFill>
                            <a:srgbClr val="FFC000"/>
                          </a:solidFill>
                          <a:effectLst/>
                          <a:latin typeface="ESAtitle" pitchFamily="2" charset="0"/>
                        </a:rPr>
                        <a:t>O</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noProof="0" dirty="0" smtClean="0">
                          <a:ln>
                            <a:noFill/>
                          </a:ln>
                          <a:solidFill>
                            <a:srgbClr val="FFC000"/>
                          </a:solidFill>
                          <a:effectLst/>
                          <a:latin typeface="ESAtitle" pitchFamily="2" charset="0"/>
                        </a:rPr>
                        <a:t>NO</a:t>
                      </a:r>
                      <a:r>
                        <a:rPr kumimoji="0" lang="en-US" sz="1400" b="1" i="0" u="none" strike="noStrike" kern="1200" cap="none" normalizeH="0" baseline="-25000" noProof="0" dirty="0" smtClean="0">
                          <a:ln>
                            <a:noFill/>
                          </a:ln>
                          <a:solidFill>
                            <a:srgbClr val="FFC000"/>
                          </a:solidFill>
                          <a:effectLst/>
                          <a:latin typeface="ESAtitle" pitchFamily="2" charset="0"/>
                          <a:ea typeface="+mn-ea"/>
                          <a:cs typeface="+mn-cs"/>
                        </a:rPr>
                        <a:t>2</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noProof="0" dirty="0" smtClean="0">
                          <a:ln>
                            <a:noFill/>
                          </a:ln>
                          <a:solidFill>
                            <a:srgbClr val="FFC000"/>
                          </a:solidFill>
                          <a:effectLst/>
                          <a:latin typeface="ESAtitle" pitchFamily="2" charset="0"/>
                        </a:rPr>
                        <a:t>NO</a:t>
                      </a:r>
                      <a:r>
                        <a:rPr kumimoji="0" lang="en-US" sz="1400" b="1" i="0" u="none" strike="noStrike" kern="1200" cap="none" normalizeH="0" baseline="-25000" noProof="0" dirty="0" smtClean="0">
                          <a:ln>
                            <a:noFill/>
                          </a:ln>
                          <a:solidFill>
                            <a:srgbClr val="FFC000"/>
                          </a:solidFill>
                          <a:effectLst/>
                          <a:latin typeface="ESAtitle" pitchFamily="2" charset="0"/>
                          <a:ea typeface="+mn-ea"/>
                          <a:cs typeface="+mn-cs"/>
                        </a:rPr>
                        <a:t>3</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noProof="0" dirty="0" err="1" smtClean="0">
                          <a:ln>
                            <a:noFill/>
                          </a:ln>
                          <a:solidFill>
                            <a:srgbClr val="FFC000"/>
                          </a:solidFill>
                          <a:effectLst/>
                          <a:latin typeface="ESAtitle" pitchFamily="2" charset="0"/>
                        </a:rPr>
                        <a:t>BrO</a:t>
                      </a:r>
                      <a:endParaRPr kumimoji="0" lang="en-US" sz="1400" b="1" i="0" u="none" strike="noStrike" cap="none" normalizeH="0" baseline="0" noProof="0" dirty="0" smtClean="0">
                        <a:ln>
                          <a:noFill/>
                        </a:ln>
                        <a:solidFill>
                          <a:srgbClr val="FFC0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noProof="0" dirty="0" smtClean="0">
                          <a:ln>
                            <a:noFill/>
                          </a:ln>
                          <a:solidFill>
                            <a:srgbClr val="FFC000"/>
                          </a:solidFill>
                          <a:effectLst/>
                          <a:latin typeface="ESAtitle" pitchFamily="2" charset="0"/>
                        </a:rPr>
                        <a:t>O</a:t>
                      </a:r>
                      <a:r>
                        <a:rPr kumimoji="0" lang="en-US" sz="1400" b="1" i="0" u="none" strike="noStrike" kern="1200" cap="none" normalizeH="0" baseline="-25000" noProof="0" dirty="0" smtClean="0">
                          <a:ln>
                            <a:noFill/>
                          </a:ln>
                          <a:solidFill>
                            <a:srgbClr val="FFC000"/>
                          </a:solidFill>
                          <a:effectLst/>
                          <a:latin typeface="ESAtitle" pitchFamily="2" charset="0"/>
                          <a:ea typeface="+mn-ea"/>
                          <a:cs typeface="+mn-cs"/>
                        </a:rPr>
                        <a:t>2</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noProof="0" dirty="0" smtClean="0">
                          <a:ln>
                            <a:noFill/>
                          </a:ln>
                          <a:solidFill>
                            <a:srgbClr val="FFC000"/>
                          </a:solidFill>
                          <a:effectLst/>
                          <a:latin typeface="ESAtitle" pitchFamily="2" charset="0"/>
                        </a:rPr>
                        <a:t>Clouds</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noProof="0" dirty="0" smtClean="0">
                          <a:ln>
                            <a:noFill/>
                          </a:ln>
                          <a:solidFill>
                            <a:srgbClr val="FFC000"/>
                          </a:solidFill>
                          <a:effectLst/>
                          <a:latin typeface="ESAtitle" pitchFamily="2" charset="0"/>
                        </a:rPr>
                        <a:t>Aerosol</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noProof="0" dirty="0" smtClean="0">
                          <a:ln>
                            <a:noFill/>
                          </a:ln>
                          <a:solidFill>
                            <a:srgbClr val="FFC000"/>
                          </a:solidFill>
                          <a:effectLst/>
                          <a:latin typeface="ESAtitle" pitchFamily="2" charset="0"/>
                        </a:rPr>
                        <a:t>O</a:t>
                      </a:r>
                      <a:r>
                        <a:rPr kumimoji="0" lang="pt-BR" sz="1400" b="1" i="0" u="none" strike="noStrike" kern="1200" cap="none" normalizeH="0" baseline="-25000" noProof="0" dirty="0" smtClean="0">
                          <a:ln>
                            <a:noFill/>
                          </a:ln>
                          <a:solidFill>
                            <a:srgbClr val="FFC000"/>
                          </a:solidFill>
                          <a:effectLst/>
                          <a:latin typeface="ESAtitle" pitchFamily="2" charset="0"/>
                          <a:ea typeface="+mn-ea"/>
                          <a:cs typeface="+mn-cs"/>
                        </a:rPr>
                        <a:t>3</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noProof="0" dirty="0" smtClean="0">
                          <a:ln>
                            <a:noFill/>
                          </a:ln>
                          <a:solidFill>
                            <a:srgbClr val="FFC000"/>
                          </a:solidFill>
                          <a:effectLst/>
                          <a:latin typeface="ESAtitle" pitchFamily="2" charset="0"/>
                        </a:rPr>
                        <a:t>NO</a:t>
                      </a:r>
                      <a:r>
                        <a:rPr kumimoji="0" lang="pt-BR" sz="1400" b="1" i="0" u="none" strike="noStrike" kern="1200" cap="none" normalizeH="0" baseline="-25000" noProof="0" dirty="0" smtClean="0">
                          <a:ln>
                            <a:noFill/>
                          </a:ln>
                          <a:solidFill>
                            <a:srgbClr val="FFC000"/>
                          </a:solidFill>
                          <a:effectLst/>
                          <a:latin typeface="ESAtitle" pitchFamily="2" charset="0"/>
                          <a:ea typeface="+mn-ea"/>
                          <a:cs typeface="+mn-cs"/>
                        </a:rPr>
                        <a:t>2</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noProof="0" dirty="0" smtClean="0">
                          <a:ln>
                            <a:noFill/>
                          </a:ln>
                          <a:solidFill>
                            <a:srgbClr val="FFC000"/>
                          </a:solidFill>
                          <a:effectLst/>
                          <a:latin typeface="ESAtitle" pitchFamily="2" charset="0"/>
                        </a:rPr>
                        <a:t>BrO</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noProof="0" dirty="0" smtClean="0">
                          <a:ln>
                            <a:noFill/>
                          </a:ln>
                          <a:solidFill>
                            <a:srgbClr val="FFC000"/>
                          </a:solidFill>
                          <a:effectLst/>
                          <a:latin typeface="ESAtitle" pitchFamily="2" charset="0"/>
                        </a:rPr>
                        <a:t>SO</a:t>
                      </a:r>
                      <a:r>
                        <a:rPr kumimoji="0" lang="pt-BR" sz="1400" b="1" i="0" u="none" strike="noStrike" kern="1200" cap="none" normalizeH="0" baseline="-25000" noProof="0" dirty="0" smtClean="0">
                          <a:ln>
                            <a:noFill/>
                          </a:ln>
                          <a:solidFill>
                            <a:srgbClr val="FFC000"/>
                          </a:solidFill>
                          <a:effectLst/>
                          <a:latin typeface="ESAtitle" pitchFamily="2" charset="0"/>
                          <a:ea typeface="+mn-ea"/>
                          <a:cs typeface="+mn-cs"/>
                        </a:rPr>
                        <a:t>2</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noProof="0" dirty="0" smtClean="0">
                          <a:ln>
                            <a:noFill/>
                          </a:ln>
                          <a:solidFill>
                            <a:srgbClr val="FFC000"/>
                          </a:solidFill>
                          <a:effectLst/>
                          <a:latin typeface="ESAtitle" pitchFamily="2" charset="0"/>
                        </a:rPr>
                        <a:t>H</a:t>
                      </a:r>
                      <a:r>
                        <a:rPr kumimoji="0" lang="pt-BR" sz="1400" b="1" i="0" u="none" strike="noStrike" kern="1200" cap="none" normalizeH="0" baseline="-25000" noProof="0" dirty="0" smtClean="0">
                          <a:ln>
                            <a:noFill/>
                          </a:ln>
                          <a:solidFill>
                            <a:srgbClr val="FFC000"/>
                          </a:solidFill>
                          <a:effectLst/>
                          <a:latin typeface="ESAtitle" pitchFamily="2" charset="0"/>
                          <a:ea typeface="+mn-ea"/>
                          <a:cs typeface="+mn-cs"/>
                        </a:rPr>
                        <a:t>2</a:t>
                      </a:r>
                      <a:r>
                        <a:rPr kumimoji="0" lang="pt-BR" sz="1400" b="1" i="0" u="none" strike="noStrike" cap="none" normalizeH="0" baseline="0" noProof="0" dirty="0" smtClean="0">
                          <a:ln>
                            <a:noFill/>
                          </a:ln>
                          <a:solidFill>
                            <a:srgbClr val="FFC000"/>
                          </a:solidFill>
                          <a:effectLst/>
                          <a:latin typeface="ESAtitle" pitchFamily="2" charset="0"/>
                        </a:rPr>
                        <a:t>O</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noProof="0" dirty="0" smtClean="0">
                          <a:ln>
                            <a:noFill/>
                          </a:ln>
                          <a:solidFill>
                            <a:srgbClr val="FFC000"/>
                          </a:solidFill>
                          <a:effectLst/>
                          <a:latin typeface="ESAtitle" pitchFamily="2" charset="0"/>
                        </a:rPr>
                        <a:t>CO</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noProof="0" dirty="0" err="1" smtClean="0">
                          <a:ln>
                            <a:noFill/>
                          </a:ln>
                          <a:solidFill>
                            <a:srgbClr val="FFC000"/>
                          </a:solidFill>
                          <a:effectLst/>
                          <a:latin typeface="ESAtitle" pitchFamily="2" charset="0"/>
                        </a:rPr>
                        <a:t>OClO</a:t>
                      </a:r>
                      <a:endParaRPr kumimoji="0" lang="en-US" sz="1400" b="1" i="0" u="none" strike="noStrike" cap="none" normalizeH="0" baseline="0" noProof="0" dirty="0" smtClean="0">
                        <a:ln>
                          <a:noFill/>
                        </a:ln>
                        <a:solidFill>
                          <a:srgbClr val="FFC0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1400" b="1" i="0" u="none" strike="noStrike" cap="none" normalizeH="0" baseline="0" noProof="0" dirty="0" smtClean="0">
                          <a:ln>
                            <a:noFill/>
                          </a:ln>
                          <a:solidFill>
                            <a:srgbClr val="FFC000"/>
                          </a:solidFill>
                          <a:effectLst/>
                          <a:latin typeface="ESAtitle" pitchFamily="2" charset="0"/>
                        </a:rPr>
                        <a:t>Clouds properties</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r>
              <a:tr h="476070">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noProof="0" dirty="0" smtClean="0">
                          <a:ln>
                            <a:noFill/>
                          </a:ln>
                          <a:solidFill>
                            <a:srgbClr val="FFFF00"/>
                          </a:solidFill>
                          <a:effectLst/>
                          <a:latin typeface="ESAtitle" pitchFamily="2" charset="0"/>
                        </a:rPr>
                        <a:t>GOMOS</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FFFF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18 – 30 km</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dirty="0" smtClean="0">
                          <a:ln>
                            <a:noFill/>
                          </a:ln>
                          <a:solidFill>
                            <a:srgbClr val="FFFF00"/>
                          </a:solidFill>
                          <a:effectLst/>
                          <a:uLnTx/>
                          <a:uFillTx/>
                          <a:latin typeface="ESAsubtitle" pitchFamily="2" charset="0"/>
                          <a:ea typeface="+mn-ea"/>
                          <a:cs typeface="+mn-cs"/>
                          <a:sym typeface="Wingdings" pitchFamily="2" charset="2"/>
                        </a:rPr>
                        <a:t>&lt; 50 km</a:t>
                      </a: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18– 45 km</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20 – 50 km</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dirty="0" smtClean="0">
                          <a:ln>
                            <a:noFill/>
                          </a:ln>
                          <a:solidFill>
                            <a:srgbClr val="FFFF00"/>
                          </a:solidFill>
                          <a:effectLst/>
                          <a:uLnTx/>
                          <a:uFillTx/>
                          <a:latin typeface="ESAsubtitle" pitchFamily="2" charset="0"/>
                          <a:ea typeface="+mn-ea"/>
                          <a:cs typeface="+mn-cs"/>
                          <a:sym typeface="Wingdings" pitchFamily="2" charset="2"/>
                        </a:rPr>
                        <a:t>20 – 45 km</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dirty="0" smtClean="0">
                          <a:ln>
                            <a:noFill/>
                          </a:ln>
                          <a:solidFill>
                            <a:srgbClr val="FFFF00"/>
                          </a:solidFill>
                          <a:effectLst/>
                          <a:uLnTx/>
                          <a:uFillTx/>
                          <a:latin typeface="ESAsubtitle" pitchFamily="2" charset="0"/>
                          <a:ea typeface="+mn-ea"/>
                          <a:cs typeface="+mn-cs"/>
                          <a:sym typeface="Wingdings" pitchFamily="2" charset="2"/>
                        </a:rPr>
                        <a:t>15 – 70 km</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dirty="0" smtClean="0">
                          <a:ln>
                            <a:noFill/>
                          </a:ln>
                          <a:solidFill>
                            <a:srgbClr val="FFFF00"/>
                          </a:solidFill>
                          <a:effectLst/>
                          <a:uLnTx/>
                          <a:uFillTx/>
                          <a:latin typeface="ESAsubtitle" pitchFamily="2" charset="0"/>
                          <a:ea typeface="+mn-ea"/>
                          <a:cs typeface="+mn-cs"/>
                          <a:sym typeface="Wingdings" pitchFamily="2" charset="2"/>
                        </a:rPr>
                        <a:t>10 – 35 km</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476070">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noProof="0" smtClean="0">
                          <a:ln>
                            <a:noFill/>
                          </a:ln>
                          <a:solidFill>
                            <a:srgbClr val="FFFF00"/>
                          </a:solidFill>
                          <a:effectLst/>
                          <a:latin typeface="ESAtitle" pitchFamily="2" charset="0"/>
                        </a:rPr>
                        <a:t>MIPAS</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18 – 65 km</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18 – 65 km</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noProof="0" smtClean="0">
                          <a:ln>
                            <a:noFill/>
                          </a:ln>
                          <a:solidFill>
                            <a:srgbClr val="FFFF00"/>
                          </a:solidFill>
                          <a:effectLst/>
                          <a:latin typeface="ESAsubtitle" pitchFamily="2" charset="0"/>
                          <a:sym typeface="Wingdings" pitchFamily="2" charset="2"/>
                        </a:rPr>
                        <a:t>18 – 52 km</a:t>
                      </a:r>
                      <a:endParaRPr kumimoji="0" lang="en-US" sz="2000" b="1" i="0" u="none" strike="noStrike" cap="none" normalizeH="0" baseline="0" noProof="0" dirty="0" smtClean="0">
                        <a:ln>
                          <a:noFill/>
                        </a:ln>
                        <a:solidFill>
                          <a:srgbClr val="FFFF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18 – 52 km</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17 – 34 km</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12 – 40 km</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12 – 40 km</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23 – 50 km</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Flag</a:t>
                      </a: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476070">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noProof="0" smtClean="0">
                          <a:ln>
                            <a:noFill/>
                          </a:ln>
                          <a:solidFill>
                            <a:srgbClr val="FFFF00"/>
                          </a:solidFill>
                          <a:effectLst/>
                          <a:latin typeface="ESAtitle" pitchFamily="2" charset="0"/>
                        </a:rPr>
                        <a:t>SCIAMACHY</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20 – 40 km</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20 – 40 km</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15– 27 km</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kern="1200" cap="none" normalizeH="0" baseline="0" noProof="0" dirty="0" smtClean="0">
                        <a:ln>
                          <a:noFill/>
                        </a:ln>
                        <a:solidFill>
                          <a:srgbClr val="FFFF00"/>
                        </a:solidFill>
                        <a:effectLst/>
                        <a:latin typeface="ESAsubtitle" pitchFamily="2" charset="0"/>
                        <a:ea typeface="+mn-ea"/>
                        <a:cs typeface="+mn-cs"/>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000" b="1" i="0" u="none" strike="noStrike" kern="1200" cap="none" normalizeH="0" baseline="0" noProof="0" dirty="0" smtClean="0">
                          <a:ln>
                            <a:noFill/>
                          </a:ln>
                          <a:solidFill>
                            <a:srgbClr val="FFFF00"/>
                          </a:solidFill>
                          <a:effectLst/>
                          <a:latin typeface="ESAsubtitle" pitchFamily="2" charset="0"/>
                          <a:ea typeface="+mn-ea"/>
                          <a:cs typeface="+mn-cs"/>
                          <a:sym typeface="Wingdings" pitchFamily="2" charset="2"/>
                        </a:rPr>
                        <a:t>Cloud Top</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noProof="0" dirty="0" smtClean="0">
                        <a:ln>
                          <a:noFill/>
                        </a:ln>
                        <a:solidFill>
                          <a:srgbClr val="009900"/>
                        </a:solidFill>
                        <a:effectLst/>
                        <a:latin typeface="ESAsub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VCD</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VCD</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VCD</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VCD</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VCD</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VCD</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Slant column</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noProof="0" dirty="0" smtClean="0">
                          <a:ln>
                            <a:noFill/>
                          </a:ln>
                          <a:solidFill>
                            <a:srgbClr val="FFFF00"/>
                          </a:solidFill>
                          <a:effectLst/>
                          <a:latin typeface="ESAsubtitle" pitchFamily="2" charset="0"/>
                          <a:sym typeface="Wingdings" pitchFamily="2" charset="2"/>
                        </a:rPr>
                        <a:t>CTH, COT, AAI</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00B050"/>
                    </a:solidFill>
                  </a:tcPr>
                </a:tc>
              </a:tr>
            </a:tbl>
          </a:graphicData>
        </a:graphic>
      </p:graphicFrame>
      <p:graphicFrame>
        <p:nvGraphicFramePr>
          <p:cNvPr id="51" name="Group 1299"/>
          <p:cNvGraphicFramePr>
            <a:graphicFrameLocks noGrp="1"/>
          </p:cNvGraphicFramePr>
          <p:nvPr/>
        </p:nvGraphicFramePr>
        <p:xfrm>
          <a:off x="35252025" y="12722225"/>
          <a:ext cx="14833648" cy="3380470"/>
        </p:xfrm>
        <a:graphic>
          <a:graphicData uri="http://schemas.openxmlformats.org/drawingml/2006/table">
            <a:tbl>
              <a:tblPr/>
              <a:tblGrid>
                <a:gridCol w="2670898"/>
                <a:gridCol w="3475198"/>
                <a:gridCol w="3383303"/>
                <a:gridCol w="1829494"/>
                <a:gridCol w="3474755"/>
              </a:tblGrid>
              <a:tr h="674610">
                <a:tc>
                  <a:txBody>
                    <a:bodyPr/>
                    <a:lstStyle/>
                    <a:p>
                      <a:pPr marL="0" marR="0" lvl="0" indent="0" algn="l" defTabSz="4675188"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normalizeH="0" baseline="0" dirty="0" smtClean="0">
                          <a:ln>
                            <a:noFill/>
                          </a:ln>
                          <a:solidFill>
                            <a:srgbClr val="FFC000"/>
                          </a:solidFill>
                          <a:effectLst/>
                          <a:latin typeface="ESAtitle" pitchFamily="2" charset="0"/>
                          <a:ea typeface="+mn-ea"/>
                          <a:cs typeface="+mn-cs"/>
                        </a:rPr>
                        <a:t>Current processor</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smtClean="0">
                          <a:ln>
                            <a:noFill/>
                          </a:ln>
                          <a:solidFill>
                            <a:srgbClr val="FFFF00"/>
                          </a:solidFill>
                          <a:effectLst/>
                          <a:latin typeface="ESAtitle" pitchFamily="2" charset="0"/>
                          <a:ea typeface="+mn-ea"/>
                          <a:cs typeface="+mn-cs"/>
                        </a:rPr>
                        <a:t>Processing</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FF00"/>
                          </a:solidFill>
                          <a:effectLst/>
                          <a:latin typeface="ESAtitle" pitchFamily="2" charset="0"/>
                        </a:rPr>
                        <a:t>Availability</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FF00"/>
                          </a:solidFill>
                          <a:effectLst/>
                          <a:latin typeface="ESAtitle" pitchFamily="2" charset="0"/>
                        </a:rPr>
                        <a:t>IPF</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FF00"/>
                          </a:solidFill>
                          <a:effectLst/>
                          <a:latin typeface="ESAtitle" pitchFamily="2" charset="0"/>
                        </a:rPr>
                        <a:t>Dissemination method </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r>
              <a:tr h="674610">
                <a:tc rowSpan="2">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C000"/>
                          </a:solidFill>
                          <a:effectLst/>
                          <a:latin typeface="ESAtitle" pitchFamily="2" charset="0"/>
                        </a:rPr>
                        <a:t>Level 1</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NRT/</a:t>
                      </a:r>
                    </a:p>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Off-line</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NRT : 3h</a:t>
                      </a:r>
                    </a:p>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Off-line: 10 days</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7.04</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DDS</a:t>
                      </a:r>
                    </a:p>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ftp (E-K)</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672482">
                <a:tc vMerge="1">
                  <a:txBody>
                    <a:bodyPr/>
                    <a:lstStyle/>
                    <a:p>
                      <a:pPr marL="0" marR="0" lvl="0" indent="0" algn="l"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FF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Re-processed</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Full </a:t>
                      </a:r>
                      <a:r>
                        <a:rPr kumimoji="0" lang="en-US" sz="1400" b="1" i="0" u="none" strike="noStrike" cap="none" normalizeH="0" baseline="0" noProof="0" dirty="0" smtClean="0">
                          <a:ln>
                            <a:noFill/>
                          </a:ln>
                          <a:solidFill>
                            <a:srgbClr val="009900"/>
                          </a:solidFill>
                          <a:effectLst/>
                          <a:latin typeface="ESAtitle" pitchFamily="2" charset="0"/>
                          <a:sym typeface="Wingdings" pitchFamily="2" charset="2"/>
                        </a:rPr>
                        <a:t>mission</a:t>
                      </a:r>
                      <a:r>
                        <a:rPr kumimoji="0" lang="en-US" sz="1400" b="1" i="0" u="none" strike="noStrike" cap="none" normalizeH="0" baseline="0" dirty="0" smtClean="0">
                          <a:ln>
                            <a:noFill/>
                          </a:ln>
                          <a:solidFill>
                            <a:srgbClr val="009900"/>
                          </a:solidFill>
                          <a:effectLst/>
                          <a:latin typeface="ESAtitle" pitchFamily="2" charset="0"/>
                          <a:sym typeface="Wingdings" pitchFamily="2" charset="2"/>
                        </a:rPr>
                        <a:t>: </a:t>
                      </a:r>
                    </a:p>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2002 – 2011</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7.03/04 </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ftp  (D-PAC)</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672482">
                <a:tc rowSpan="2">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C000"/>
                          </a:solidFill>
                          <a:effectLst/>
                          <a:latin typeface="ESAtitle" pitchFamily="2" charset="0"/>
                        </a:rPr>
                        <a:t>Level 2</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Fast delivery/</a:t>
                      </a:r>
                    </a:p>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Off-line</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FD : 24h</a:t>
                      </a:r>
                    </a:p>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Off-line: 10 days</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5.01</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ftp (D-PAC)</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672482">
                <a:tc vMerge="1">
                  <a:txBody>
                    <a:bodyPr/>
                    <a:lstStyle/>
                    <a:p>
                      <a:pPr marL="0" marR="0" lvl="0" indent="0" algn="l"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FF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Re-processed</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9900"/>
                          </a:solidFill>
                          <a:effectLst/>
                          <a:latin typeface="ESAtitle" pitchFamily="2" charset="0"/>
                          <a:ea typeface="+mn-ea"/>
                          <a:cs typeface="+mn-cs"/>
                          <a:sym typeface="Wingdings" pitchFamily="2" charset="2"/>
                        </a:rPr>
                        <a:t>Full </a:t>
                      </a:r>
                      <a:r>
                        <a:rPr kumimoji="0" lang="en-US" sz="1400" b="1" i="0" u="none" strike="noStrike" kern="1200" cap="none" normalizeH="0" baseline="0" noProof="0" dirty="0" smtClean="0">
                          <a:ln>
                            <a:noFill/>
                          </a:ln>
                          <a:solidFill>
                            <a:srgbClr val="009900"/>
                          </a:solidFill>
                          <a:effectLst/>
                          <a:latin typeface="ESAtitle" pitchFamily="2" charset="0"/>
                          <a:ea typeface="+mn-ea"/>
                          <a:cs typeface="+mn-cs"/>
                          <a:sym typeface="Wingdings" pitchFamily="2" charset="2"/>
                        </a:rPr>
                        <a:t>mission</a:t>
                      </a:r>
                      <a:r>
                        <a:rPr kumimoji="0" lang="en-US" sz="1400" b="1" i="0" u="none" strike="noStrike" kern="1200" cap="none" normalizeH="0" baseline="0" dirty="0" smtClean="0">
                          <a:ln>
                            <a:noFill/>
                          </a:ln>
                          <a:solidFill>
                            <a:srgbClr val="009900"/>
                          </a:solidFill>
                          <a:effectLst/>
                          <a:latin typeface="ESAtitle" pitchFamily="2" charset="0"/>
                          <a:ea typeface="+mn-ea"/>
                          <a:cs typeface="+mn-cs"/>
                          <a:sym typeface="Wingdings" pitchFamily="2" charset="2"/>
                        </a:rPr>
                        <a:t>: </a:t>
                      </a:r>
                    </a:p>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9900"/>
                          </a:solidFill>
                          <a:effectLst/>
                          <a:latin typeface="ESAtitle" pitchFamily="2" charset="0"/>
                          <a:ea typeface="+mn-ea"/>
                          <a:cs typeface="+mn-cs"/>
                          <a:sym typeface="Wingdings" pitchFamily="2" charset="2"/>
                        </a:rPr>
                        <a:t>2002 – 2009</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3.01 </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ftp (D-PAC)</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bl>
          </a:graphicData>
        </a:graphic>
      </p:graphicFrame>
      <p:sp>
        <p:nvSpPr>
          <p:cNvPr id="54" name="Rettangolo 53"/>
          <p:cNvSpPr/>
          <p:nvPr/>
        </p:nvSpPr>
        <p:spPr bwMode="auto">
          <a:xfrm>
            <a:off x="35325050" y="10980000"/>
            <a:ext cx="14689138" cy="1506587"/>
          </a:xfrm>
          <a:prstGeom prst="rect">
            <a:avLst/>
          </a:prstGeom>
          <a:solidFill>
            <a:schemeClr val="accent6">
              <a:lumMod val="75000"/>
            </a:schemeClr>
          </a:solidFill>
          <a:ln w="9525"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lIns="91423" tIns="45712" rIns="91423" bIns="45712" anchor="ctr"/>
          <a:lstStyle/>
          <a:p>
            <a:pPr algn="ctr">
              <a:defRPr/>
            </a:pPr>
            <a:r>
              <a:rPr lang="en-US" b="1" dirty="0" smtClean="0">
                <a:solidFill>
                  <a:srgbClr val="FFFF00"/>
                </a:solidFill>
                <a:latin typeface="ESAsubtitle" pitchFamily="2" charset="0"/>
              </a:rPr>
              <a:t>The full-mission Level 1 reprocessing with IPF 7.03/7.04 is completed and accessible on the D-PAC FTP server. </a:t>
            </a:r>
          </a:p>
          <a:p>
            <a:pPr algn="ctr">
              <a:defRPr/>
            </a:pPr>
            <a:r>
              <a:rPr lang="en-US" b="1" dirty="0" smtClean="0">
                <a:solidFill>
                  <a:srgbClr val="FFFF00"/>
                </a:solidFill>
                <a:latin typeface="ESAsubtitle" pitchFamily="2" charset="0"/>
              </a:rPr>
              <a:t>The Level 2 reprocessing with processor version 5.01 has been stopped. </a:t>
            </a:r>
          </a:p>
          <a:p>
            <a:pPr algn="ctr">
              <a:defRPr/>
            </a:pPr>
            <a:r>
              <a:rPr lang="en-US" b="1" dirty="0" smtClean="0">
                <a:solidFill>
                  <a:srgbClr val="FFFF00"/>
                </a:solidFill>
                <a:latin typeface="ESAsubtitle" pitchFamily="2" charset="0"/>
              </a:rPr>
              <a:t>Reprocessing will restart with the upcoming processor version 5.02 implementing improvements for SO2, CO and </a:t>
            </a:r>
            <a:r>
              <a:rPr lang="en-US" b="1" dirty="0" err="1" smtClean="0">
                <a:solidFill>
                  <a:srgbClr val="FFFF00"/>
                </a:solidFill>
                <a:latin typeface="ESAsubtitle" pitchFamily="2" charset="0"/>
              </a:rPr>
              <a:t>OClO</a:t>
            </a:r>
            <a:r>
              <a:rPr lang="en-US" b="1" dirty="0" smtClean="0">
                <a:solidFill>
                  <a:srgbClr val="FFFF00"/>
                </a:solidFill>
                <a:latin typeface="ESAsubtitle" pitchFamily="2" charset="0"/>
              </a:rPr>
              <a:t>. </a:t>
            </a:r>
            <a:endParaRPr lang="en-US" b="1" dirty="0">
              <a:solidFill>
                <a:srgbClr val="FFFF00"/>
              </a:solidFill>
              <a:latin typeface="ESAsubtitle" pitchFamily="2" charset="0"/>
            </a:endParaRPr>
          </a:p>
        </p:txBody>
      </p:sp>
      <p:graphicFrame>
        <p:nvGraphicFramePr>
          <p:cNvPr id="55" name="Group 1299"/>
          <p:cNvGraphicFramePr>
            <a:graphicFrameLocks noGrp="1"/>
          </p:cNvGraphicFramePr>
          <p:nvPr/>
        </p:nvGraphicFramePr>
        <p:xfrm>
          <a:off x="2703513" y="12764392"/>
          <a:ext cx="14833648" cy="3380470"/>
        </p:xfrm>
        <a:graphic>
          <a:graphicData uri="http://schemas.openxmlformats.org/drawingml/2006/table">
            <a:tbl>
              <a:tblPr/>
              <a:tblGrid>
                <a:gridCol w="2670898"/>
                <a:gridCol w="3475198"/>
                <a:gridCol w="3383303"/>
                <a:gridCol w="1829494"/>
                <a:gridCol w="3474755"/>
              </a:tblGrid>
              <a:tr h="674610">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smtClean="0">
                          <a:ln>
                            <a:noFill/>
                          </a:ln>
                          <a:solidFill>
                            <a:srgbClr val="FFC000"/>
                          </a:solidFill>
                          <a:effectLst/>
                          <a:latin typeface="ESAtitle" pitchFamily="2" charset="0"/>
                          <a:ea typeface="+mn-ea"/>
                          <a:cs typeface="+mn-cs"/>
                        </a:rPr>
                        <a:t>Current processor</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smtClean="0">
                          <a:ln>
                            <a:noFill/>
                          </a:ln>
                          <a:solidFill>
                            <a:srgbClr val="FFFF00"/>
                          </a:solidFill>
                          <a:effectLst/>
                          <a:latin typeface="ESAtitle" pitchFamily="2" charset="0"/>
                          <a:ea typeface="+mn-ea"/>
                          <a:cs typeface="+mn-cs"/>
                        </a:rPr>
                        <a:t>Processing</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FF00"/>
                          </a:solidFill>
                          <a:effectLst/>
                          <a:latin typeface="ESAtitle" pitchFamily="2" charset="0"/>
                        </a:rPr>
                        <a:t>Availability</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FF00"/>
                          </a:solidFill>
                          <a:effectLst/>
                          <a:latin typeface="ESAtitle" pitchFamily="2" charset="0"/>
                        </a:rPr>
                        <a:t>IPF</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FF00"/>
                          </a:solidFill>
                          <a:effectLst/>
                          <a:latin typeface="ESAtitle" pitchFamily="2" charset="0"/>
                        </a:rPr>
                        <a:t>Dissemination method </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r>
              <a:tr h="674610">
                <a:tc rowSpan="2">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C000"/>
                          </a:solidFill>
                          <a:effectLst/>
                          <a:latin typeface="ESAtitle" pitchFamily="2" charset="0"/>
                        </a:rPr>
                        <a:t>Level 1</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NRT/</a:t>
                      </a:r>
                    </a:p>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Off-line</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NRT : 3h</a:t>
                      </a:r>
                    </a:p>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Off-line: 10 days</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5.01</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ftp (E-K)</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672482">
                <a:tc vMerge="1">
                  <a:txBody>
                    <a:bodyPr/>
                    <a:lstStyle/>
                    <a:p>
                      <a:pPr marL="0" marR="0" lvl="0" indent="0" algn="l"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FF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Re-processed</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Full </a:t>
                      </a:r>
                      <a:r>
                        <a:rPr kumimoji="0" lang="en-US" sz="1400" b="1" i="0" u="none" strike="noStrike" cap="none" normalizeH="0" baseline="0" noProof="0" dirty="0" smtClean="0">
                          <a:ln>
                            <a:noFill/>
                          </a:ln>
                          <a:solidFill>
                            <a:srgbClr val="009900"/>
                          </a:solidFill>
                          <a:effectLst/>
                          <a:latin typeface="ESAtitle" pitchFamily="2" charset="0"/>
                          <a:sym typeface="Wingdings" pitchFamily="2" charset="2"/>
                        </a:rPr>
                        <a:t>mission</a:t>
                      </a:r>
                      <a:r>
                        <a:rPr kumimoji="0" lang="en-US" sz="1400" b="1" i="0" u="none" strike="noStrike" cap="none" normalizeH="0" baseline="0" dirty="0" smtClean="0">
                          <a:ln>
                            <a:noFill/>
                          </a:ln>
                          <a:solidFill>
                            <a:srgbClr val="009900"/>
                          </a:solidFill>
                          <a:effectLst/>
                          <a:latin typeface="ESAtitle" pitchFamily="2" charset="0"/>
                          <a:sym typeface="Wingdings" pitchFamily="2" charset="2"/>
                        </a:rPr>
                        <a:t>: </a:t>
                      </a:r>
                    </a:p>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2002 – 2011</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5.01</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ftp  (D-PAC)</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672482">
                <a:tc rowSpan="2">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C000"/>
                          </a:solidFill>
                          <a:effectLst/>
                          <a:latin typeface="ESAtitle" pitchFamily="2" charset="0"/>
                        </a:rPr>
                        <a:t>Level 2</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NRT/</a:t>
                      </a:r>
                    </a:p>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Off-line</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NRT : 3h</a:t>
                      </a:r>
                    </a:p>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Off-line: 10 days</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5.01</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ftp (E-K)</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672482">
                <a:tc vMerge="1">
                  <a:txBody>
                    <a:bodyPr/>
                    <a:lstStyle/>
                    <a:p>
                      <a:pPr marL="0" marR="0" lvl="0" indent="0" algn="l" defTabSz="4675188"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FF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Re-processed</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Full </a:t>
                      </a:r>
                      <a:r>
                        <a:rPr kumimoji="0" lang="en-US" sz="1400" b="1" i="0" u="none" strike="noStrike" cap="none" normalizeH="0" baseline="0" noProof="0" dirty="0" smtClean="0">
                          <a:ln>
                            <a:noFill/>
                          </a:ln>
                          <a:solidFill>
                            <a:srgbClr val="009900"/>
                          </a:solidFill>
                          <a:effectLst/>
                          <a:latin typeface="ESAtitle" pitchFamily="2" charset="0"/>
                          <a:sym typeface="Wingdings" pitchFamily="2" charset="2"/>
                        </a:rPr>
                        <a:t>mission</a:t>
                      </a:r>
                      <a:r>
                        <a:rPr kumimoji="0" lang="en-US" sz="1400" b="1" i="0" u="none" strike="noStrike" cap="none" normalizeH="0" baseline="0" dirty="0" smtClean="0">
                          <a:ln>
                            <a:noFill/>
                          </a:ln>
                          <a:solidFill>
                            <a:srgbClr val="009900"/>
                          </a:solidFill>
                          <a:effectLst/>
                          <a:latin typeface="ESAtitle" pitchFamily="2" charset="0"/>
                          <a:sym typeface="Wingdings" pitchFamily="2" charset="2"/>
                        </a:rPr>
                        <a:t>: </a:t>
                      </a:r>
                    </a:p>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2002 – 2011</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5.01</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ftp (D-PAC)</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bl>
          </a:graphicData>
        </a:graphic>
      </p:graphicFrame>
      <p:sp>
        <p:nvSpPr>
          <p:cNvPr id="56" name="Rettangolo 55"/>
          <p:cNvSpPr/>
          <p:nvPr/>
        </p:nvSpPr>
        <p:spPr bwMode="auto">
          <a:xfrm>
            <a:off x="2705100" y="10980000"/>
            <a:ext cx="14689138" cy="1538298"/>
          </a:xfrm>
          <a:prstGeom prst="rect">
            <a:avLst/>
          </a:prstGeom>
          <a:solidFill>
            <a:schemeClr val="accent6">
              <a:lumMod val="75000"/>
            </a:schemeClr>
          </a:solidFill>
          <a:ln w="9525"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lIns="91423" tIns="45712" rIns="91423" bIns="45712" anchor="ctr"/>
          <a:lstStyle/>
          <a:p>
            <a:pPr algn="ctr">
              <a:defRPr/>
            </a:pPr>
            <a:r>
              <a:rPr lang="en-US" b="1" dirty="0" smtClean="0">
                <a:solidFill>
                  <a:srgbClr val="FFFF00"/>
                </a:solidFill>
                <a:latin typeface="ESAsubtitle" pitchFamily="2" charset="0"/>
              </a:rPr>
              <a:t>Version 6.01 of </a:t>
            </a:r>
            <a:r>
              <a:rPr lang="en-US" b="1" dirty="0">
                <a:solidFill>
                  <a:srgbClr val="FFFF00"/>
                </a:solidFill>
                <a:latin typeface="ESAsubtitle" pitchFamily="2" charset="0"/>
              </a:rPr>
              <a:t>the </a:t>
            </a:r>
            <a:r>
              <a:rPr lang="en-US" b="1" dirty="0" smtClean="0">
                <a:solidFill>
                  <a:srgbClr val="FFFF00"/>
                </a:solidFill>
                <a:latin typeface="ESAsubtitle" pitchFamily="2" charset="0"/>
              </a:rPr>
              <a:t>processor is under validation, it will be used for operations and for the 3</a:t>
            </a:r>
            <a:r>
              <a:rPr lang="en-US" b="1" baseline="30000" dirty="0" smtClean="0">
                <a:solidFill>
                  <a:srgbClr val="FFFF00"/>
                </a:solidFill>
                <a:latin typeface="ESAsubtitle" pitchFamily="2" charset="0"/>
              </a:rPr>
              <a:t>rd</a:t>
            </a:r>
            <a:r>
              <a:rPr lang="en-US" b="1" dirty="0" smtClean="0">
                <a:solidFill>
                  <a:srgbClr val="FFFF00"/>
                </a:solidFill>
                <a:latin typeface="ESAsubtitle" pitchFamily="2" charset="0"/>
              </a:rPr>
              <a:t> re-processing campaign.</a:t>
            </a:r>
          </a:p>
          <a:p>
            <a:pPr algn="ctr">
              <a:defRPr/>
            </a:pPr>
            <a:r>
              <a:rPr lang="en-US" b="1" dirty="0" smtClean="0">
                <a:solidFill>
                  <a:srgbClr val="FFFF00"/>
                </a:solidFill>
                <a:latin typeface="ESAsubtitle" pitchFamily="2" charset="0"/>
              </a:rPr>
              <a:t>IPF6.01 implements significant upgrades in the  algorithm, mainly: </a:t>
            </a:r>
            <a:r>
              <a:rPr lang="en-US" b="1" dirty="0" err="1" smtClean="0">
                <a:solidFill>
                  <a:srgbClr val="FFFF00"/>
                </a:solidFill>
                <a:latin typeface="ESAsubtitle" pitchFamily="2" charset="0"/>
              </a:rPr>
              <a:t>i</a:t>
            </a:r>
            <a:r>
              <a:rPr lang="en-US" b="1" dirty="0" smtClean="0">
                <a:solidFill>
                  <a:srgbClr val="FFFF00"/>
                </a:solidFill>
                <a:latin typeface="ESAsubtitle" pitchFamily="2" charset="0"/>
              </a:rPr>
              <a:t>) the new  intra-pixel PRNU allows improvement in the H2O retrieval, ii) improved HRTP profiles will be available , iii) the Full VCM will be used for the error determination.</a:t>
            </a:r>
            <a:endParaRPr lang="en-US" b="1" dirty="0">
              <a:solidFill>
                <a:srgbClr val="FFFF00"/>
              </a:solidFill>
              <a:latin typeface="ESAsubtitle" pitchFamily="2" charset="0"/>
            </a:endParaRPr>
          </a:p>
        </p:txBody>
      </p:sp>
      <p:graphicFrame>
        <p:nvGraphicFramePr>
          <p:cNvPr id="67" name="Group 1299"/>
          <p:cNvGraphicFramePr>
            <a:graphicFrameLocks noGrp="1"/>
          </p:cNvGraphicFramePr>
          <p:nvPr/>
        </p:nvGraphicFramePr>
        <p:xfrm>
          <a:off x="30986768" y="32779970"/>
          <a:ext cx="19288260" cy="2694184"/>
        </p:xfrm>
        <a:graphic>
          <a:graphicData uri="http://schemas.openxmlformats.org/drawingml/2006/table">
            <a:tbl>
              <a:tblPr/>
              <a:tblGrid>
                <a:gridCol w="3901159"/>
                <a:gridCol w="4719741"/>
                <a:gridCol w="2703163"/>
                <a:gridCol w="1972578"/>
                <a:gridCol w="5991619"/>
              </a:tblGrid>
              <a:tr h="674610">
                <a:tc rowSpan="4">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ESAtitle" pitchFamily="2" charset="0"/>
                          <a:ea typeface="+mn-ea"/>
                          <a:cs typeface="+mn-cs"/>
                        </a:rPr>
                        <a:t>Source of info </a:t>
                      </a:r>
                      <a:endParaRPr kumimoji="0" lang="en-US" sz="1600" b="0" i="0" u="none" strike="noStrike" cap="none" normalizeH="0" baseline="0" dirty="0" smtClean="0">
                        <a:ln>
                          <a:noFill/>
                        </a:ln>
                        <a:solidFill>
                          <a:srgbClr val="FFFF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Products access and info</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ESA EOHelp</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009900"/>
                        </a:solidFill>
                        <a:effectLst/>
                        <a:latin typeface="ESA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Mail </a:t>
                      </a:r>
                      <a:r>
                        <a:rPr kumimoji="0" lang="it-IT" sz="1400" b="1" i="0" u="none" strike="noStrike" cap="none" normalizeH="0" baseline="0" dirty="0" err="1" smtClean="0">
                          <a:ln>
                            <a:noFill/>
                          </a:ln>
                          <a:solidFill>
                            <a:srgbClr val="009900"/>
                          </a:solidFill>
                          <a:effectLst/>
                          <a:latin typeface="ESAtitle" pitchFamily="2" charset="0"/>
                          <a:sym typeface="Wingdings" pitchFamily="2" charset="2"/>
                        </a:rPr>
                        <a:t>to</a:t>
                      </a:r>
                      <a:r>
                        <a:rPr kumimoji="0" lang="it-IT" sz="1400" b="1" i="0" u="none" strike="noStrike" cap="none" normalizeH="0" baseline="0" dirty="0" smtClean="0">
                          <a:ln>
                            <a:noFill/>
                          </a:ln>
                          <a:solidFill>
                            <a:srgbClr val="009900"/>
                          </a:solidFill>
                          <a:effectLst/>
                          <a:latin typeface="ESAtitle" pitchFamily="2" charset="0"/>
                          <a:sym typeface="Wingdings" pitchFamily="2" charset="2"/>
                        </a:rPr>
                        <a:t>: eohelp@eo.esa.int</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674610">
                <a:tc vMerge="1">
                  <a:txBody>
                    <a:bodyPr/>
                    <a:lstStyle/>
                    <a:p>
                      <a:pPr marL="0" marR="0" lvl="0" indent="0" algn="l" defTabSz="4675188"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Products calibration</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SciaL1c</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009900"/>
                        </a:solidFill>
                        <a:effectLst/>
                        <a:latin typeface="ESA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http://earth.esa.int/object/index.cfm?fobjectid=4073</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672482">
                <a:tc vMerge="1">
                  <a:txBody>
                    <a:bodyPr/>
                    <a:lstStyle/>
                    <a:p>
                      <a:pPr marL="0" marR="0" lvl="0" indent="0" algn="l" defTabSz="4675188"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Reading tool</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Beat/VISAN</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009900"/>
                        </a:solidFill>
                        <a:effectLst/>
                        <a:latin typeface="ESA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http://www.stcorp.nl/beat/</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672482">
                <a:tc vMerge="1">
                  <a:txBody>
                    <a:bodyPr/>
                    <a:lstStyle/>
                    <a:p>
                      <a:pPr marL="0" marR="0" lvl="0" indent="0" algn="l" defTabSz="4675188"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00"/>
                        </a:solidFill>
                        <a:effectLst/>
                        <a:latin typeface="ESAtitle" pitchFamily="2" charset="0"/>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4675188"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ESAtitle" pitchFamily="2" charset="0"/>
                        </a:rPr>
                        <a:t>Monitoring web page</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9900"/>
                          </a:solidFill>
                          <a:effectLst/>
                          <a:latin typeface="ESAtitle" pitchFamily="2" charset="0"/>
                          <a:sym typeface="Wingdings" pitchFamily="2" charset="2"/>
                        </a:rPr>
                        <a:t>PCS web page</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009900"/>
                        </a:solidFill>
                        <a:effectLst/>
                        <a:latin typeface="ESA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it-IT" sz="1400" b="1" i="0" u="none" strike="noStrike" cap="none" normalizeH="0" baseline="0" dirty="0" smtClean="0">
                          <a:ln>
                            <a:noFill/>
                          </a:ln>
                          <a:solidFill>
                            <a:srgbClr val="009900"/>
                          </a:solidFill>
                          <a:effectLst/>
                          <a:latin typeface="ESAtitle" pitchFamily="2" charset="0"/>
                          <a:sym typeface="Wingdings" pitchFamily="2" charset="2"/>
                        </a:rPr>
                        <a:t>http://earth.eo.esa.int/pcs/envisat/</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bl>
          </a:graphicData>
        </a:graphic>
      </p:graphicFrame>
      <p:pic>
        <p:nvPicPr>
          <p:cNvPr id="15676" name="Picture 25" descr="beat-logo-600x200"/>
          <p:cNvPicPr>
            <a:picLocks noChangeAspect="1" noChangeArrowheads="1"/>
          </p:cNvPicPr>
          <p:nvPr/>
        </p:nvPicPr>
        <p:blipFill>
          <a:blip r:embed="rId5" cstate="print"/>
          <a:srcRect/>
          <a:stretch>
            <a:fillRect/>
          </a:stretch>
        </p:blipFill>
        <p:spPr bwMode="auto">
          <a:xfrm>
            <a:off x="42500669" y="34215388"/>
            <a:ext cx="1584325" cy="528637"/>
          </a:xfrm>
          <a:prstGeom prst="rect">
            <a:avLst/>
          </a:prstGeom>
          <a:noFill/>
          <a:ln w="9525">
            <a:noFill/>
            <a:miter lim="800000"/>
            <a:headEnd/>
            <a:tailEnd/>
          </a:ln>
        </p:spPr>
      </p:pic>
      <p:pic>
        <p:nvPicPr>
          <p:cNvPr id="69" name="Picture 163" descr="logo_177_33_arancio"/>
          <p:cNvPicPr/>
          <p:nvPr/>
        </p:nvPicPr>
        <p:blipFill>
          <a:blip r:embed="rId6" cstate="print"/>
          <a:stretch>
            <a:fillRect/>
          </a:stretch>
        </p:blipFill>
        <p:spPr bwMode="auto">
          <a:xfrm>
            <a:off x="42462569" y="34942463"/>
            <a:ext cx="1655762" cy="377825"/>
          </a:xfrm>
          <a:prstGeom prst="rect">
            <a:avLst/>
          </a:prstGeom>
          <a:noFill/>
          <a:ln>
            <a:noFill/>
          </a:ln>
          <a:effectLst>
            <a:outerShdw blurRad="50800" dist="50800" dir="5400000" algn="ctr" rotWithShape="0">
              <a:schemeClr val="accent5">
                <a:lumMod val="20000"/>
                <a:lumOff val="80000"/>
              </a:schemeClr>
            </a:outerShdw>
          </a:effectLst>
        </p:spPr>
      </p:pic>
      <p:pic>
        <p:nvPicPr>
          <p:cNvPr id="15678" name="Picture 272"/>
          <p:cNvPicPr>
            <a:picLocks noChangeAspect="1" noChangeArrowheads="1"/>
          </p:cNvPicPr>
          <p:nvPr/>
        </p:nvPicPr>
        <p:blipFill>
          <a:blip r:embed="rId7" cstate="print"/>
          <a:srcRect/>
          <a:stretch>
            <a:fillRect/>
          </a:stretch>
        </p:blipFill>
        <p:spPr bwMode="auto">
          <a:xfrm>
            <a:off x="42611794" y="32846963"/>
            <a:ext cx="1362075" cy="542925"/>
          </a:xfrm>
          <a:prstGeom prst="rect">
            <a:avLst/>
          </a:prstGeom>
          <a:noFill/>
          <a:ln w="9525">
            <a:noFill/>
            <a:miter lim="800000"/>
            <a:headEnd/>
            <a:tailEnd/>
          </a:ln>
        </p:spPr>
      </p:pic>
      <p:pic>
        <p:nvPicPr>
          <p:cNvPr id="15711" name="Picture 6" descr="mipas_geolocation"/>
          <p:cNvPicPr>
            <a:picLocks noChangeAspect="1" noChangeArrowheads="1"/>
          </p:cNvPicPr>
          <p:nvPr/>
        </p:nvPicPr>
        <p:blipFill>
          <a:blip r:embed="rId8" cstate="print"/>
          <a:srcRect/>
          <a:stretch>
            <a:fillRect/>
          </a:stretch>
        </p:blipFill>
        <p:spPr bwMode="auto">
          <a:xfrm>
            <a:off x="18837275" y="7560000"/>
            <a:ext cx="4605338" cy="2657475"/>
          </a:xfrm>
          <a:prstGeom prst="rect">
            <a:avLst/>
          </a:prstGeom>
          <a:noFill/>
          <a:ln w="9525">
            <a:noFill/>
            <a:miter lim="800000"/>
            <a:headEnd/>
            <a:tailEnd/>
          </a:ln>
        </p:spPr>
      </p:pic>
      <p:pic>
        <p:nvPicPr>
          <p:cNvPr id="15713" name="Picture 5" descr="gomos_geolocation"/>
          <p:cNvPicPr>
            <a:picLocks noChangeAspect="1" noChangeArrowheads="1"/>
          </p:cNvPicPr>
          <p:nvPr/>
        </p:nvPicPr>
        <p:blipFill>
          <a:blip r:embed="rId9" cstate="print"/>
          <a:srcRect/>
          <a:stretch>
            <a:fillRect/>
          </a:stretch>
        </p:blipFill>
        <p:spPr bwMode="auto">
          <a:xfrm>
            <a:off x="2573338" y="7560000"/>
            <a:ext cx="4537075" cy="2773363"/>
          </a:xfrm>
          <a:prstGeom prst="rect">
            <a:avLst/>
          </a:prstGeom>
          <a:noFill/>
          <a:ln w="9525">
            <a:noFill/>
            <a:miter lim="800000"/>
            <a:headEnd/>
            <a:tailEnd/>
          </a:ln>
        </p:spPr>
      </p:pic>
      <p:pic>
        <p:nvPicPr>
          <p:cNvPr id="15714" name="Picture 44" descr="logo_mipas"/>
          <p:cNvPicPr>
            <a:picLocks noChangeAspect="1" noChangeArrowheads="1"/>
          </p:cNvPicPr>
          <p:nvPr/>
        </p:nvPicPr>
        <p:blipFill>
          <a:blip r:embed="rId10" cstate="print"/>
          <a:srcRect/>
          <a:stretch>
            <a:fillRect/>
          </a:stretch>
        </p:blipFill>
        <p:spPr bwMode="auto">
          <a:xfrm>
            <a:off x="19042063" y="7786688"/>
            <a:ext cx="989012" cy="782637"/>
          </a:xfrm>
          <a:prstGeom prst="rect">
            <a:avLst/>
          </a:prstGeom>
          <a:noFill/>
          <a:ln w="9525">
            <a:noFill/>
            <a:miter lim="800000"/>
            <a:headEnd/>
            <a:tailEnd/>
          </a:ln>
        </p:spPr>
      </p:pic>
      <p:pic>
        <p:nvPicPr>
          <p:cNvPr id="15715" name="Picture 143" descr="Clip1"/>
          <p:cNvPicPr>
            <a:picLocks noChangeAspect="1" noChangeArrowheads="1"/>
          </p:cNvPicPr>
          <p:nvPr/>
        </p:nvPicPr>
        <p:blipFill>
          <a:blip r:embed="rId11" cstate="print"/>
          <a:srcRect/>
          <a:stretch>
            <a:fillRect/>
          </a:stretch>
        </p:blipFill>
        <p:spPr bwMode="auto">
          <a:xfrm>
            <a:off x="2592388" y="3106738"/>
            <a:ext cx="4576762" cy="2725737"/>
          </a:xfrm>
          <a:prstGeom prst="rect">
            <a:avLst/>
          </a:prstGeom>
          <a:noFill/>
          <a:ln w="9525">
            <a:noFill/>
            <a:miter lim="800000"/>
            <a:headEnd/>
            <a:tailEnd/>
          </a:ln>
        </p:spPr>
      </p:pic>
      <p:pic>
        <p:nvPicPr>
          <p:cNvPr id="15716" name="Picture 171" descr="envisat_2010+_logo"/>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405438" y="3041650"/>
            <a:ext cx="1042987" cy="581025"/>
          </a:xfrm>
          <a:prstGeom prst="rect">
            <a:avLst/>
          </a:prstGeom>
          <a:noFill/>
          <a:ln w="9525">
            <a:noFill/>
            <a:miter lim="800000"/>
            <a:headEnd/>
            <a:tailEnd/>
          </a:ln>
        </p:spPr>
      </p:pic>
      <p:pic>
        <p:nvPicPr>
          <p:cNvPr id="15717" name="Picture 15" descr="scia_logo2"/>
          <p:cNvPicPr>
            <a:picLocks noChangeAspect="1" noChangeArrowheads="1"/>
          </p:cNvPicPr>
          <p:nvPr/>
        </p:nvPicPr>
        <p:blipFill>
          <a:blip r:embed="rId13" cstate="print"/>
          <a:srcRect/>
          <a:stretch>
            <a:fillRect/>
          </a:stretch>
        </p:blipFill>
        <p:spPr bwMode="auto">
          <a:xfrm>
            <a:off x="42812591" y="33577213"/>
            <a:ext cx="936625" cy="471487"/>
          </a:xfrm>
          <a:prstGeom prst="rect">
            <a:avLst/>
          </a:prstGeom>
          <a:noFill/>
          <a:ln w="9525">
            <a:noFill/>
            <a:miter lim="800000"/>
            <a:headEnd/>
            <a:tailEnd/>
          </a:ln>
        </p:spPr>
      </p:pic>
      <p:graphicFrame>
        <p:nvGraphicFramePr>
          <p:cNvPr id="86" name="Tabella 85"/>
          <p:cNvGraphicFramePr>
            <a:graphicFrameLocks noGrp="1"/>
          </p:cNvGraphicFramePr>
          <p:nvPr/>
        </p:nvGraphicFramePr>
        <p:xfrm>
          <a:off x="7745413" y="7561263"/>
          <a:ext cx="9649072" cy="2736303"/>
        </p:xfrm>
        <a:graphic>
          <a:graphicData uri="http://schemas.openxmlformats.org/drawingml/2006/table">
            <a:tbl>
              <a:tblPr/>
              <a:tblGrid>
                <a:gridCol w="2808312"/>
                <a:gridCol w="6840760"/>
              </a:tblGrid>
              <a:tr h="912101">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noProof="0" dirty="0" smtClean="0">
                          <a:ln>
                            <a:noFill/>
                          </a:ln>
                          <a:solidFill>
                            <a:srgbClr val="FFFF00"/>
                          </a:solidFill>
                          <a:effectLst/>
                          <a:latin typeface="ESAtitle" pitchFamily="2" charset="0"/>
                          <a:sym typeface="Wingdings" pitchFamily="2" charset="2"/>
                        </a:rPr>
                        <a:t>Instrument type</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noProof="0" dirty="0" smtClean="0">
                          <a:ln>
                            <a:noFill/>
                          </a:ln>
                          <a:solidFill>
                            <a:srgbClr val="009900"/>
                          </a:solidFill>
                          <a:effectLst/>
                          <a:latin typeface="ESAsubtitle" pitchFamily="2" charset="0"/>
                          <a:sym typeface="Wingdings" pitchFamily="2" charset="2"/>
                        </a:rPr>
                        <a:t>GOMOS is a spectrometer measuring the UV, visible and near infrared atmospheric spectrum using a stellar occultation technique.</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912101">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noProof="0" dirty="0" smtClean="0">
                          <a:ln>
                            <a:noFill/>
                          </a:ln>
                          <a:solidFill>
                            <a:srgbClr val="FFFF00"/>
                          </a:solidFill>
                          <a:effectLst/>
                          <a:latin typeface="ESAtitle" pitchFamily="2" charset="0"/>
                          <a:sym typeface="Wingdings" pitchFamily="2" charset="2"/>
                        </a:rPr>
                        <a:t>Instrument performances </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noProof="0" dirty="0" smtClean="0">
                          <a:ln>
                            <a:noFill/>
                          </a:ln>
                          <a:solidFill>
                            <a:srgbClr val="009900"/>
                          </a:solidFill>
                          <a:effectLst/>
                          <a:latin typeface="ESAsubtitle" pitchFamily="2" charset="0"/>
                          <a:sym typeface="Wingdings" pitchFamily="2" charset="2"/>
                        </a:rPr>
                        <a:t>Corrective actions were undertaken  to cure a problem with the stellar tracking unit, today the instrument performances are excellent.</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912101">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noProof="0" dirty="0" smtClean="0">
                          <a:ln>
                            <a:noFill/>
                          </a:ln>
                          <a:solidFill>
                            <a:srgbClr val="FFFF00"/>
                          </a:solidFill>
                          <a:effectLst/>
                          <a:latin typeface="ESAtitle" pitchFamily="2" charset="0"/>
                          <a:sym typeface="Wingdings" pitchFamily="2" charset="2"/>
                        </a:rPr>
                        <a:t>Mission extension</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2400" b="1" i="0" u="none" strike="noStrike" cap="none" normalizeH="0" baseline="0" noProof="0" dirty="0" smtClean="0">
                          <a:ln>
                            <a:noFill/>
                          </a:ln>
                          <a:solidFill>
                            <a:srgbClr val="009900"/>
                          </a:solidFill>
                          <a:effectLst/>
                          <a:latin typeface="ESAsubtitle" pitchFamily="2" charset="0"/>
                          <a:sym typeface="Wingdings" pitchFamily="2" charset="2"/>
                        </a:rPr>
                        <a:t>No showstopper were identified for the continuation of GOMOS mission until mid 2014, ENVISAT end of life.</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87" name="Tabella 86"/>
          <p:cNvGraphicFramePr>
            <a:graphicFrameLocks noGrp="1"/>
          </p:cNvGraphicFramePr>
          <p:nvPr/>
        </p:nvGraphicFramePr>
        <p:xfrm>
          <a:off x="24026813" y="7632700"/>
          <a:ext cx="9649072" cy="2736303"/>
        </p:xfrm>
        <a:graphic>
          <a:graphicData uri="http://schemas.openxmlformats.org/drawingml/2006/table">
            <a:tbl>
              <a:tblPr/>
              <a:tblGrid>
                <a:gridCol w="2808312"/>
                <a:gridCol w="6840760"/>
              </a:tblGrid>
              <a:tr h="912101">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noProof="0" dirty="0" smtClean="0">
                          <a:ln>
                            <a:noFill/>
                          </a:ln>
                          <a:solidFill>
                            <a:srgbClr val="FFFF00"/>
                          </a:solidFill>
                          <a:effectLst/>
                          <a:latin typeface="ESAtitle" pitchFamily="2" charset="0"/>
                          <a:sym typeface="Wingdings" pitchFamily="2" charset="2"/>
                        </a:rPr>
                        <a:t>Instrument type</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noProof="0" dirty="0" smtClean="0">
                          <a:ln>
                            <a:noFill/>
                          </a:ln>
                          <a:solidFill>
                            <a:srgbClr val="009900"/>
                          </a:solidFill>
                          <a:effectLst/>
                          <a:latin typeface="ESAsubtitle" pitchFamily="2" charset="0"/>
                          <a:sym typeface="Wingdings" pitchFamily="2" charset="2"/>
                        </a:rPr>
                        <a:t>Michelson Interferometer measuring the thermal  IR emission of the atmosphere with Limb viewing geometries.</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912101">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noProof="0" dirty="0" smtClean="0">
                          <a:ln>
                            <a:noFill/>
                          </a:ln>
                          <a:solidFill>
                            <a:srgbClr val="FFFF00"/>
                          </a:solidFill>
                          <a:effectLst/>
                          <a:latin typeface="ESAtitle" pitchFamily="2" charset="0"/>
                          <a:sym typeface="Wingdings" pitchFamily="2" charset="2"/>
                        </a:rPr>
                        <a:t>Instrument performances </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noProof="0" dirty="0" smtClean="0">
                          <a:ln>
                            <a:noFill/>
                          </a:ln>
                          <a:solidFill>
                            <a:srgbClr val="009900"/>
                          </a:solidFill>
                          <a:effectLst/>
                          <a:latin typeface="ESAsubtitle" pitchFamily="2" charset="0"/>
                          <a:sym typeface="Wingdings" pitchFamily="2" charset="2"/>
                        </a:rPr>
                        <a:t>The instrument performances are excellent in the OR mission scenario. The anomaly  in the Interferometer is under control.</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912101">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noProof="0" dirty="0" smtClean="0">
                          <a:ln>
                            <a:noFill/>
                          </a:ln>
                          <a:solidFill>
                            <a:srgbClr val="FFFF00"/>
                          </a:solidFill>
                          <a:effectLst/>
                          <a:latin typeface="ESAtitle" pitchFamily="2" charset="0"/>
                          <a:sym typeface="Wingdings" pitchFamily="2" charset="2"/>
                        </a:rPr>
                        <a:t>Mission extension</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noProof="0" dirty="0" smtClean="0">
                          <a:ln>
                            <a:noFill/>
                          </a:ln>
                          <a:solidFill>
                            <a:srgbClr val="009900"/>
                          </a:solidFill>
                          <a:effectLst/>
                          <a:latin typeface="ESAsubtitle" pitchFamily="2" charset="0"/>
                          <a:sym typeface="Wingdings" pitchFamily="2" charset="2"/>
                        </a:rPr>
                        <a:t>No showstopper were identified for the continuation of MIPAS mission until mid 2014, ENVISAT end of life.</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88" name="Tabella 87"/>
          <p:cNvGraphicFramePr>
            <a:graphicFrameLocks noGrp="1"/>
          </p:cNvGraphicFramePr>
          <p:nvPr/>
        </p:nvGraphicFramePr>
        <p:xfrm>
          <a:off x="40243125" y="7610475"/>
          <a:ext cx="9649072" cy="2785061"/>
        </p:xfrm>
        <a:graphic>
          <a:graphicData uri="http://schemas.openxmlformats.org/drawingml/2006/table">
            <a:tbl>
              <a:tblPr/>
              <a:tblGrid>
                <a:gridCol w="2808312"/>
                <a:gridCol w="6840760"/>
              </a:tblGrid>
              <a:tr h="912101">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noProof="0" dirty="0" smtClean="0">
                          <a:ln>
                            <a:noFill/>
                          </a:ln>
                          <a:solidFill>
                            <a:srgbClr val="FFFF00"/>
                          </a:solidFill>
                          <a:effectLst/>
                          <a:latin typeface="ESAtitle" pitchFamily="2" charset="0"/>
                          <a:sym typeface="Wingdings" pitchFamily="2" charset="2"/>
                        </a:rPr>
                        <a:t>Instrument type</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noProof="0" dirty="0" smtClean="0">
                          <a:ln>
                            <a:noFill/>
                          </a:ln>
                          <a:solidFill>
                            <a:srgbClr val="009900"/>
                          </a:solidFill>
                          <a:effectLst/>
                          <a:latin typeface="ESAsubtitle" pitchFamily="2" charset="0"/>
                          <a:sym typeface="Wingdings" pitchFamily="2" charset="2"/>
                        </a:rPr>
                        <a:t>SCIAMACHY is a spectrometer observing backscattered, reflected, transmitted or emitted radiation from the atmosphere in three viewing geometries: nadir, limb, and sun/moon occultation.</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627148">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noProof="0" dirty="0" smtClean="0">
                          <a:ln>
                            <a:noFill/>
                          </a:ln>
                          <a:solidFill>
                            <a:srgbClr val="FFFF00"/>
                          </a:solidFill>
                          <a:effectLst/>
                          <a:latin typeface="ESAtitle" pitchFamily="2" charset="0"/>
                          <a:sym typeface="Wingdings" pitchFamily="2" charset="2"/>
                        </a:rPr>
                        <a:t>Instrument performances </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noProof="0" dirty="0" smtClean="0">
                          <a:ln>
                            <a:noFill/>
                          </a:ln>
                          <a:solidFill>
                            <a:srgbClr val="009900"/>
                          </a:solidFill>
                          <a:effectLst/>
                          <a:latin typeface="ESAsubtitle" pitchFamily="2" charset="0"/>
                          <a:sym typeface="Wingdings" pitchFamily="2" charset="2"/>
                        </a:rPr>
                        <a:t>Instrument performances are excellent.</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912101">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noProof="0" dirty="0" smtClean="0">
                          <a:ln>
                            <a:noFill/>
                          </a:ln>
                          <a:solidFill>
                            <a:srgbClr val="FFFF00"/>
                          </a:solidFill>
                          <a:effectLst/>
                          <a:latin typeface="ESAtitle" pitchFamily="2" charset="0"/>
                          <a:sym typeface="Wingdings" pitchFamily="2" charset="2"/>
                        </a:rPr>
                        <a:t>Mission extension</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noProof="0" dirty="0" smtClean="0">
                          <a:ln>
                            <a:noFill/>
                          </a:ln>
                          <a:solidFill>
                            <a:srgbClr val="009900"/>
                          </a:solidFill>
                          <a:effectLst/>
                          <a:latin typeface="ESAsubtitle" pitchFamily="2" charset="0"/>
                          <a:sym typeface="Wingdings" pitchFamily="2" charset="2"/>
                        </a:rPr>
                        <a:t>No specific showstoppers are expected for the continuation of the mission until ENVISAT end of life </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15805" name="Group 445"/>
          <p:cNvGraphicFramePr>
            <a:graphicFrameLocks noGrp="1"/>
          </p:cNvGraphicFramePr>
          <p:nvPr/>
        </p:nvGraphicFramePr>
        <p:xfrm>
          <a:off x="7816850" y="3071813"/>
          <a:ext cx="9928170" cy="2754168"/>
        </p:xfrm>
        <a:graphic>
          <a:graphicData uri="http://schemas.openxmlformats.org/drawingml/2006/table">
            <a:tbl>
              <a:tblPr/>
              <a:tblGrid>
                <a:gridCol w="2808288"/>
                <a:gridCol w="7119882"/>
              </a:tblGrid>
              <a:tr h="912813">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FF00"/>
                          </a:solidFill>
                          <a:effectLst/>
                          <a:latin typeface="ESAtitle" pitchFamily="2" charset="0"/>
                          <a:sym typeface="Wingdings" pitchFamily="2" charset="2"/>
                        </a:rPr>
                        <a:t>Satellite characteristics</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22228B"/>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9900"/>
                          </a:solidFill>
                          <a:effectLst/>
                          <a:latin typeface="ESAsubtitle" pitchFamily="2" charset="0"/>
                          <a:sym typeface="Wingdings" pitchFamily="2" charset="2"/>
                        </a:rPr>
                        <a:t>Launched in Mar 2002 in a sun-synchronous polar orbit with controlled  altitude and  MLST in the range 22:00 +/- 5min </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600075">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FF00"/>
                          </a:solidFill>
                          <a:effectLst/>
                          <a:latin typeface="ESAtitle" pitchFamily="2" charset="0"/>
                          <a:sym typeface="Wingdings" pitchFamily="2" charset="2"/>
                        </a:rPr>
                        <a:t>Performances </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22228B"/>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9900"/>
                          </a:solidFill>
                          <a:effectLst/>
                          <a:latin typeface="ESAsubtitle" pitchFamily="2" charset="0"/>
                          <a:sym typeface="Wingdings" pitchFamily="2" charset="2"/>
                        </a:rPr>
                        <a:t>All platform modules and payload performances are excellent.</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r h="912813">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FF00"/>
                          </a:solidFill>
                          <a:effectLst/>
                          <a:latin typeface="ESAtitle" pitchFamily="2" charset="0"/>
                          <a:sym typeface="Wingdings" pitchFamily="2" charset="2"/>
                        </a:rPr>
                        <a:t>Mission extension</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22228B"/>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9900"/>
                          </a:solidFill>
                          <a:effectLst/>
                          <a:latin typeface="ESAsubtitle" pitchFamily="2" charset="0"/>
                          <a:sym typeface="Wingdings" pitchFamily="2" charset="2"/>
                        </a:rPr>
                        <a:t>The satellite altitude was successfully lowered by 17.4 km during 22- 26 Oct 2010. The orbit inclination will not be maintained, resulting in a drifting MLST (+/- 10min), allowing to extend the lifetime to mid 2014.</a:t>
                      </a: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bl>
          </a:graphicData>
        </a:graphic>
      </p:graphicFrame>
      <p:sp>
        <p:nvSpPr>
          <p:cNvPr id="90" name="TextBox 147"/>
          <p:cNvSpPr txBox="1"/>
          <p:nvPr/>
        </p:nvSpPr>
        <p:spPr>
          <a:xfrm rot="16200000">
            <a:off x="-6446044" y="23805617"/>
            <a:ext cx="15073313" cy="1323439"/>
          </a:xfrm>
          <a:prstGeom prst="rect">
            <a:avLst/>
          </a:prstGeom>
          <a:noFill/>
        </p:spPr>
        <p:txBody>
          <a:bodyPr>
            <a:spAutoFit/>
          </a:bodyPr>
          <a:lstStyle/>
          <a:p>
            <a:pPr>
              <a:defRPr/>
            </a:pPr>
            <a:r>
              <a:rPr lang="en-US" sz="4000" dirty="0">
                <a:solidFill>
                  <a:schemeClr val="accent6">
                    <a:lumMod val="50000"/>
                  </a:schemeClr>
                </a:solidFill>
              </a:rPr>
              <a:t>Highlights on </a:t>
            </a:r>
            <a:r>
              <a:rPr lang="en-US" sz="4000" dirty="0" smtClean="0">
                <a:solidFill>
                  <a:schemeClr val="accent6">
                    <a:lumMod val="50000"/>
                  </a:schemeClr>
                </a:solidFill>
              </a:rPr>
              <a:t>ENVISAT-ESA Atmospheric-Chemistry dataset</a:t>
            </a:r>
            <a:endParaRPr lang="en-US" sz="4000" dirty="0">
              <a:solidFill>
                <a:schemeClr val="accent6">
                  <a:lumMod val="50000"/>
                </a:schemeClr>
              </a:solidFill>
            </a:endParaRPr>
          </a:p>
        </p:txBody>
      </p:sp>
      <p:sp>
        <p:nvSpPr>
          <p:cNvPr id="15790" name="TextBox 101"/>
          <p:cNvSpPr txBox="1">
            <a:spLocks noChangeArrowheads="1"/>
          </p:cNvSpPr>
          <p:nvPr/>
        </p:nvSpPr>
        <p:spPr bwMode="auto">
          <a:xfrm>
            <a:off x="20173950" y="17066146"/>
            <a:ext cx="12961938" cy="584775"/>
          </a:xfrm>
          <a:prstGeom prst="rect">
            <a:avLst/>
          </a:prstGeom>
          <a:noFill/>
          <a:ln w="9525">
            <a:noFill/>
            <a:miter lim="800000"/>
            <a:headEnd/>
            <a:tailEnd/>
          </a:ln>
        </p:spPr>
        <p:txBody>
          <a:bodyPr>
            <a:spAutoFit/>
          </a:bodyPr>
          <a:lstStyle/>
          <a:p>
            <a:pPr algn="ctr"/>
            <a:r>
              <a:rPr lang="en-US" sz="1600" dirty="0" smtClean="0"/>
              <a:t>Highlights on MIPAS –ESA long term archive</a:t>
            </a:r>
          </a:p>
          <a:p>
            <a:pPr algn="ctr"/>
            <a:r>
              <a:rPr lang="en-US" sz="1600" dirty="0" smtClean="0"/>
              <a:t>Ozone VMR at 21 km in the Arctic during </a:t>
            </a:r>
            <a:r>
              <a:rPr lang="en-US" sz="1600" dirty="0"/>
              <a:t>March </a:t>
            </a:r>
            <a:r>
              <a:rPr lang="en-US" sz="1600" dirty="0" smtClean="0"/>
              <a:t>from 2007 </a:t>
            </a:r>
            <a:r>
              <a:rPr lang="en-US" sz="1600" dirty="0"/>
              <a:t>to 2011</a:t>
            </a:r>
          </a:p>
        </p:txBody>
      </p:sp>
      <p:sp>
        <p:nvSpPr>
          <p:cNvPr id="149" name="Rectangle 148"/>
          <p:cNvSpPr/>
          <p:nvPr/>
        </p:nvSpPr>
        <p:spPr>
          <a:xfrm>
            <a:off x="29059584" y="18002250"/>
            <a:ext cx="4492450" cy="4154984"/>
          </a:xfrm>
          <a:prstGeom prst="rect">
            <a:avLst/>
          </a:prstGeom>
        </p:spPr>
        <p:txBody>
          <a:bodyPr wrap="square">
            <a:spAutoFit/>
          </a:bodyPr>
          <a:lstStyle/>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The MIPAS Level 2 NRT and off-line processing restarted with IPF 5.05 in 2010.</a:t>
            </a:r>
          </a:p>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The full MIPAS mission was re-processed to Level 2 with processor V5.05.</a:t>
            </a:r>
          </a:p>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The data quality looks nominal and in line with the scientific requirements.</a:t>
            </a:r>
          </a:p>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The plots on the left show the MIPAS O3 VMR at an altitude of 21km over the Arctic region for March from 2007 to 2011.  The exceptional ozone depletion observed during March 2011 is  clearly visible in these plots.</a:t>
            </a:r>
            <a:endParaRPr lang="en-US" sz="2400" dirty="0">
              <a:solidFill>
                <a:schemeClr val="accent6">
                  <a:lumMod val="75000"/>
                </a:schemeClr>
              </a:solidFill>
            </a:endParaRPr>
          </a:p>
        </p:txBody>
      </p:sp>
      <p:sp>
        <p:nvSpPr>
          <p:cNvPr id="15793" name="Rettangolo 49"/>
          <p:cNvSpPr>
            <a:spLocks noChangeArrowheads="1"/>
          </p:cNvSpPr>
          <p:nvPr/>
        </p:nvSpPr>
        <p:spPr bwMode="auto">
          <a:xfrm>
            <a:off x="35175825" y="27288000"/>
            <a:ext cx="15120000" cy="4572000"/>
          </a:xfrm>
          <a:prstGeom prst="rect">
            <a:avLst/>
          </a:prstGeom>
          <a:solidFill>
            <a:schemeClr val="bg1"/>
          </a:solidFill>
          <a:ln w="9525" algn="ctr">
            <a:noFill/>
            <a:round/>
            <a:headEnd/>
            <a:tailEnd/>
          </a:ln>
        </p:spPr>
        <p:txBody>
          <a:bodyPr lIns="91423" tIns="45712" rIns="91423" bIns="45712" anchor="ctr"/>
          <a:lstStyle/>
          <a:p>
            <a:pPr algn="just"/>
            <a:endParaRPr lang="it-IT" u="sng"/>
          </a:p>
        </p:txBody>
      </p:sp>
      <p:sp>
        <p:nvSpPr>
          <p:cNvPr id="15798" name="Rettangolo 41"/>
          <p:cNvSpPr>
            <a:spLocks noChangeArrowheads="1"/>
          </p:cNvSpPr>
          <p:nvPr/>
        </p:nvSpPr>
        <p:spPr bwMode="auto">
          <a:xfrm>
            <a:off x="2560640" y="16776000"/>
            <a:ext cx="15120000" cy="10260000"/>
          </a:xfrm>
          <a:prstGeom prst="rect">
            <a:avLst/>
          </a:prstGeom>
          <a:solidFill>
            <a:schemeClr val="bg1"/>
          </a:solidFill>
          <a:ln w="9525" algn="ctr">
            <a:noFill/>
            <a:round/>
            <a:headEnd/>
            <a:tailEnd/>
          </a:ln>
        </p:spPr>
        <p:txBody>
          <a:bodyPr lIns="91423" tIns="45712" rIns="91423" bIns="45712" anchor="ctr"/>
          <a:lstStyle/>
          <a:p>
            <a:pPr algn="just"/>
            <a:endParaRPr lang="it-IT" u="sng"/>
          </a:p>
        </p:txBody>
      </p:sp>
      <p:graphicFrame>
        <p:nvGraphicFramePr>
          <p:cNvPr id="110" name="Group 1299"/>
          <p:cNvGraphicFramePr>
            <a:graphicFrameLocks noGrp="1"/>
          </p:cNvGraphicFramePr>
          <p:nvPr/>
        </p:nvGraphicFramePr>
        <p:xfrm>
          <a:off x="2171536" y="32718478"/>
          <a:ext cx="28144801" cy="2720562"/>
        </p:xfrm>
        <a:graphic>
          <a:graphicData uri="http://schemas.openxmlformats.org/drawingml/2006/table">
            <a:tbl>
              <a:tblPr/>
              <a:tblGrid>
                <a:gridCol w="5932381"/>
                <a:gridCol w="7465527"/>
                <a:gridCol w="7022029"/>
                <a:gridCol w="7724864"/>
              </a:tblGrid>
              <a:tr h="674610">
                <a:tc rowSpan="2">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ESAtitle" pitchFamily="2" charset="0"/>
                          <a:ea typeface="+mn-ea"/>
                          <a:cs typeface="+mn-cs"/>
                        </a:rPr>
                        <a:t>Summary and conclusion</a:t>
                      </a:r>
                      <a:endParaRPr kumimoji="0" lang="en-US" sz="3200" b="1" i="0" u="none" strike="noStrike" cap="none" normalizeH="0" baseline="0" dirty="0" smtClean="0">
                        <a:ln>
                          <a:noFill/>
                        </a:ln>
                        <a:solidFill>
                          <a:srgbClr val="009900"/>
                        </a:solidFill>
                        <a:effectLst/>
                        <a:latin typeface="ESA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ESAtitle" pitchFamily="2" charset="0"/>
                          <a:ea typeface="+mn-ea"/>
                          <a:cs typeface="+mn-cs"/>
                        </a:rPr>
                        <a:t>GOMOS</a:t>
                      </a:r>
                      <a:endParaRPr kumimoji="0" lang="en-US" sz="3200" b="1" i="0" u="none" strike="noStrike" cap="none" normalizeH="0" baseline="0" dirty="0" smtClean="0">
                        <a:ln>
                          <a:noFill/>
                        </a:ln>
                        <a:solidFill>
                          <a:srgbClr val="009900"/>
                        </a:solidFill>
                        <a:effectLst/>
                        <a:latin typeface="ESA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ESAtitle" pitchFamily="2" charset="0"/>
                          <a:ea typeface="+mn-ea"/>
                          <a:cs typeface="+mn-cs"/>
                          <a:sym typeface="Wingdings" pitchFamily="2" charset="2"/>
                        </a:rPr>
                        <a:t>MIPAS</a:t>
                      </a:r>
                      <a:endParaRPr kumimoji="0" lang="en-US" sz="1400" b="1" i="0" u="none" strike="noStrike" cap="none" normalizeH="0" baseline="0" dirty="0" smtClean="0">
                        <a:ln>
                          <a:noFill/>
                        </a:ln>
                        <a:solidFill>
                          <a:srgbClr val="009900"/>
                        </a:solidFill>
                        <a:effectLst/>
                        <a:latin typeface="ESA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675188" rtl="0" eaLnBrk="0" fontAlgn="base" latinLnBrk="0" hangingPunct="0">
                        <a:lnSpc>
                          <a:spcPct val="100000"/>
                        </a:lnSpc>
                        <a:spcBef>
                          <a:spcPct val="20000"/>
                        </a:spcBef>
                        <a:spcAft>
                          <a:spcPct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ESAtitle" pitchFamily="2" charset="0"/>
                          <a:ea typeface="+mn-ea"/>
                          <a:cs typeface="+mn-cs"/>
                          <a:sym typeface="Wingdings" pitchFamily="2" charset="2"/>
                        </a:rPr>
                        <a:t>SCIAMACHY</a:t>
                      </a:r>
                      <a:endParaRPr kumimoji="0" lang="it-IT" sz="1400" b="1" i="0" u="none" strike="noStrike" cap="none" normalizeH="0" baseline="0" dirty="0" smtClean="0">
                        <a:ln>
                          <a:noFill/>
                        </a:ln>
                        <a:solidFill>
                          <a:srgbClr val="009900"/>
                        </a:solidFill>
                        <a:effectLst/>
                        <a:latin typeface="ESA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chemeClr val="accent6">
                        <a:lumMod val="75000"/>
                      </a:schemeClr>
                    </a:solidFill>
                  </a:tcPr>
                </a:tc>
              </a:tr>
              <a:tr h="2040034">
                <a:tc vMerge="1">
                  <a:txBody>
                    <a:bodyPr/>
                    <a:lstStyle/>
                    <a:p>
                      <a:pPr marL="0" marR="0" lvl="0" indent="0" algn="ctr" defTabSz="4675188"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009900"/>
                        </a:solidFill>
                        <a:effectLst/>
                        <a:latin typeface="ESA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4675188" rtl="0" eaLnBrk="0" fontAlgn="base" latinLnBrk="0" hangingPunct="0">
                        <a:lnSpc>
                          <a:spcPct val="100000"/>
                        </a:lnSpc>
                        <a:spcBef>
                          <a:spcPct val="20000"/>
                        </a:spcBef>
                        <a:spcAft>
                          <a:spcPct val="0"/>
                        </a:spcAft>
                        <a:buClrTx/>
                        <a:buSzTx/>
                        <a:buFont typeface="Wingdings" pitchFamily="2" charset="2"/>
                        <a:buChar char="v"/>
                        <a:tabLst/>
                      </a:pPr>
                      <a:r>
                        <a:rPr kumimoji="0" lang="en-US" sz="2400" b="1" i="0" u="none" strike="noStrike" cap="none" normalizeH="0" baseline="0" noProof="0" dirty="0" smtClean="0">
                          <a:ln>
                            <a:noFill/>
                          </a:ln>
                          <a:solidFill>
                            <a:srgbClr val="009900"/>
                          </a:solidFill>
                          <a:effectLst/>
                          <a:latin typeface="ESAsubtitle" pitchFamily="2" charset="0"/>
                          <a:sym typeface="Wingdings" pitchFamily="2" charset="2"/>
                        </a:rPr>
                        <a:t>  With the extension of the ENVISAT mission until mid 2014 GOMOS dataset will cover a period of more than 12 years.</a:t>
                      </a:r>
                    </a:p>
                    <a:p>
                      <a:pPr marL="0" marR="0" lvl="0" indent="0" algn="just" defTabSz="4675188" rtl="0" eaLnBrk="0" fontAlgn="base" latinLnBrk="0" hangingPunct="0">
                        <a:lnSpc>
                          <a:spcPct val="100000"/>
                        </a:lnSpc>
                        <a:spcBef>
                          <a:spcPct val="20000"/>
                        </a:spcBef>
                        <a:spcAft>
                          <a:spcPct val="0"/>
                        </a:spcAft>
                        <a:buClrTx/>
                        <a:buSzTx/>
                        <a:buFont typeface="Wingdings" pitchFamily="2" charset="2"/>
                        <a:buChar char="v"/>
                        <a:tabLst/>
                      </a:pPr>
                      <a:r>
                        <a:rPr kumimoji="0" lang="en-US" sz="2400" b="1" i="0" u="none" strike="noStrike" cap="none" normalizeH="0" baseline="0" noProof="0" dirty="0" smtClean="0">
                          <a:ln>
                            <a:noFill/>
                          </a:ln>
                          <a:solidFill>
                            <a:srgbClr val="009900"/>
                          </a:solidFill>
                          <a:effectLst/>
                          <a:latin typeface="ESAsubtitle" pitchFamily="2" charset="0"/>
                          <a:sym typeface="Wingdings" pitchFamily="2" charset="2"/>
                        </a:rPr>
                        <a:t>  Taking into account the stability of the GOMOS performances (self-calibrating) the GOMOS archive will represent a unique dataset for long term studies, especially for Ozone in the Stratosphere and Mesosphere.</a:t>
                      </a:r>
                      <a:endParaRPr kumimoji="0" lang="en-US" sz="2400" b="1" i="0" u="none" strike="noStrike" cap="none" normalizeH="0" baseline="0" dirty="0" smtClean="0">
                        <a:ln>
                          <a:noFill/>
                        </a:ln>
                        <a:solidFill>
                          <a:srgbClr val="009900"/>
                        </a:solidFill>
                        <a:effectLst/>
                        <a:latin typeface="ESA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4675188" rtl="0" eaLnBrk="0" fontAlgn="base" latinLnBrk="0" hangingPunct="0">
                        <a:lnSpc>
                          <a:spcPct val="100000"/>
                        </a:lnSpc>
                        <a:spcBef>
                          <a:spcPct val="20000"/>
                        </a:spcBef>
                        <a:spcAft>
                          <a:spcPct val="0"/>
                        </a:spcAft>
                        <a:buClrTx/>
                        <a:buSzTx/>
                        <a:buFont typeface="Wingdings" pitchFamily="2" charset="2"/>
                        <a:buChar char="v"/>
                        <a:tabLst/>
                        <a:defRPr/>
                      </a:pPr>
                      <a:r>
                        <a:rPr kumimoji="0" lang="en-US" sz="2400" b="1" i="0" u="none" strike="noStrike" kern="1200" cap="none" spc="0" normalizeH="0" baseline="0" noProof="0" dirty="0" smtClean="0">
                          <a:ln>
                            <a:noFill/>
                          </a:ln>
                          <a:solidFill>
                            <a:srgbClr val="009900"/>
                          </a:solidFill>
                          <a:effectLst/>
                          <a:uLnTx/>
                          <a:uFillTx/>
                          <a:latin typeface="ESAsubtitle" pitchFamily="2" charset="0"/>
                          <a:ea typeface="+mn-ea"/>
                          <a:cs typeface="+mn-cs"/>
                          <a:sym typeface="Wingdings" pitchFamily="2" charset="2"/>
                        </a:rPr>
                        <a:t> After a long interruption in the availability of MIPAS geophysical products the Level 2 operational processing was resumed in 2010.</a:t>
                      </a:r>
                    </a:p>
                    <a:p>
                      <a:pPr marL="0" marR="0" lvl="0" indent="0" algn="just" defTabSz="4675188" rtl="0" eaLnBrk="0" fontAlgn="base" latinLnBrk="0" hangingPunct="0">
                        <a:lnSpc>
                          <a:spcPct val="100000"/>
                        </a:lnSpc>
                        <a:spcBef>
                          <a:spcPct val="20000"/>
                        </a:spcBef>
                        <a:spcAft>
                          <a:spcPct val="0"/>
                        </a:spcAft>
                        <a:buClrTx/>
                        <a:buSzTx/>
                        <a:buFont typeface="Wingdings" pitchFamily="2" charset="2"/>
                        <a:buChar char="v"/>
                        <a:tabLst/>
                        <a:defRPr/>
                      </a:pPr>
                      <a:r>
                        <a:rPr kumimoji="0" lang="en-US" sz="2400" b="1" i="0" u="none" strike="noStrike" kern="1200" cap="none" spc="0" normalizeH="0" baseline="0" noProof="0" dirty="0" smtClean="0">
                          <a:ln>
                            <a:noFill/>
                          </a:ln>
                          <a:solidFill>
                            <a:srgbClr val="009900"/>
                          </a:solidFill>
                          <a:effectLst/>
                          <a:uLnTx/>
                          <a:uFillTx/>
                          <a:latin typeface="ESAsubtitle" pitchFamily="2" charset="0"/>
                          <a:ea typeface="+mn-ea"/>
                          <a:cs typeface="+mn-cs"/>
                          <a:sym typeface="Wingdings" pitchFamily="2" charset="2"/>
                        </a:rPr>
                        <a:t>  The full MIPAS mission was re-processed to Level 2 using the IPF 5.05 and the dataset was released to the users. The first validation results confirm the quality of the Level 2 data generated with V5.</a:t>
                      </a:r>
                      <a:endParaRPr kumimoji="0" lang="en-US" sz="1400" b="1" i="0" u="none" strike="noStrike" cap="none" normalizeH="0" baseline="0" dirty="0" smtClean="0">
                        <a:ln>
                          <a:noFill/>
                        </a:ln>
                        <a:solidFill>
                          <a:srgbClr val="009900"/>
                        </a:solidFill>
                        <a:effectLst/>
                        <a:latin typeface="ESAtitle" pitchFamily="2" charset="0"/>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4675188" rtl="0" eaLnBrk="0" fontAlgn="base" latinLnBrk="0" hangingPunct="0">
                        <a:lnSpc>
                          <a:spcPct val="100000"/>
                        </a:lnSpc>
                        <a:spcBef>
                          <a:spcPct val="20000"/>
                        </a:spcBef>
                        <a:spcAft>
                          <a:spcPct val="0"/>
                        </a:spcAft>
                        <a:buClrTx/>
                        <a:buSzTx/>
                        <a:buFont typeface="Wingdings" pitchFamily="2" charset="2"/>
                        <a:buChar char="v"/>
                        <a:tabLst/>
                        <a:defRPr/>
                      </a:pPr>
                      <a:r>
                        <a:rPr kumimoji="0" lang="en-US" sz="2400" b="1" i="0" u="none" strike="noStrike" kern="1200" cap="none" spc="0" normalizeH="0" baseline="0" noProof="0" dirty="0" smtClean="0">
                          <a:ln>
                            <a:noFill/>
                          </a:ln>
                          <a:solidFill>
                            <a:srgbClr val="009900"/>
                          </a:solidFill>
                          <a:effectLst/>
                          <a:uLnTx/>
                          <a:uFillTx/>
                          <a:latin typeface="ESAsubtitle" pitchFamily="2" charset="0"/>
                          <a:ea typeface="+mn-ea"/>
                          <a:cs typeface="+mn-cs"/>
                          <a:sym typeface="Wingdings" pitchFamily="2" charset="2"/>
                        </a:rPr>
                        <a:t>  The SCIAMACHY operational ESA data is a valuable tool for global and continuous monitoring of Earth’s atmospheric status.</a:t>
                      </a:r>
                    </a:p>
                    <a:p>
                      <a:pPr marL="0" marR="0" lvl="0" indent="0" algn="just" defTabSz="4675188" rtl="0" eaLnBrk="0" fontAlgn="base" latinLnBrk="0" hangingPunct="0">
                        <a:lnSpc>
                          <a:spcPct val="100000"/>
                        </a:lnSpc>
                        <a:spcBef>
                          <a:spcPct val="20000"/>
                        </a:spcBef>
                        <a:spcAft>
                          <a:spcPct val="0"/>
                        </a:spcAft>
                        <a:buClrTx/>
                        <a:buSzTx/>
                        <a:buFont typeface="Wingdings" pitchFamily="2" charset="2"/>
                        <a:buChar char="v"/>
                        <a:tabLst/>
                        <a:defRPr/>
                      </a:pPr>
                      <a:r>
                        <a:rPr kumimoji="0" lang="en-US" sz="2400" b="1" i="0" u="none" strike="noStrike" kern="1200" cap="none" spc="0" normalizeH="0" baseline="0" noProof="0" dirty="0" smtClean="0">
                          <a:ln>
                            <a:noFill/>
                          </a:ln>
                          <a:solidFill>
                            <a:srgbClr val="009900"/>
                          </a:solidFill>
                          <a:effectLst/>
                          <a:uLnTx/>
                          <a:uFillTx/>
                          <a:latin typeface="ESAsubtitle" pitchFamily="2" charset="0"/>
                          <a:ea typeface="+mn-ea"/>
                          <a:cs typeface="+mn-cs"/>
                          <a:sym typeface="Wingdings" pitchFamily="2" charset="2"/>
                        </a:rPr>
                        <a:t>  With the upcoming activation of the processor version 5.02 the retrieval of SO2, CO and </a:t>
                      </a:r>
                      <a:r>
                        <a:rPr kumimoji="0" lang="en-US" sz="2400" b="1" i="0" u="none" strike="noStrike" kern="1200" cap="none" spc="0" normalizeH="0" baseline="0" noProof="0" dirty="0" err="1" smtClean="0">
                          <a:ln>
                            <a:noFill/>
                          </a:ln>
                          <a:solidFill>
                            <a:srgbClr val="009900"/>
                          </a:solidFill>
                          <a:effectLst/>
                          <a:uLnTx/>
                          <a:uFillTx/>
                          <a:latin typeface="ESAsubtitle" pitchFamily="2" charset="0"/>
                          <a:ea typeface="+mn-ea"/>
                          <a:cs typeface="+mn-cs"/>
                          <a:sym typeface="Wingdings" pitchFamily="2" charset="2"/>
                        </a:rPr>
                        <a:t>OClO</a:t>
                      </a:r>
                      <a:r>
                        <a:rPr kumimoji="0" lang="en-US" sz="2400" b="1" i="0" u="none" strike="noStrike" kern="1200" cap="none" spc="0" normalizeH="0" baseline="0" noProof="0" dirty="0" smtClean="0">
                          <a:ln>
                            <a:noFill/>
                          </a:ln>
                          <a:solidFill>
                            <a:srgbClr val="009900"/>
                          </a:solidFill>
                          <a:effectLst/>
                          <a:uLnTx/>
                          <a:uFillTx/>
                          <a:latin typeface="ESAsubtitle" pitchFamily="2" charset="0"/>
                          <a:ea typeface="+mn-ea"/>
                          <a:cs typeface="+mn-cs"/>
                          <a:sym typeface="Wingdings" pitchFamily="2" charset="2"/>
                        </a:rPr>
                        <a:t> Total Column will be significantly improved. The processor 5.02 will be used for the full mission re-processing.</a:t>
                      </a:r>
                      <a:endParaRPr kumimoji="0" lang="it-IT" sz="2400" b="1" i="0" u="none" strike="noStrike" kern="1200" cap="none" spc="0" normalizeH="0" baseline="0" noProof="0" dirty="0" smtClean="0">
                        <a:ln>
                          <a:noFill/>
                        </a:ln>
                        <a:solidFill>
                          <a:srgbClr val="009900"/>
                        </a:solidFill>
                        <a:effectLst/>
                        <a:uLnTx/>
                        <a:uFillTx/>
                        <a:latin typeface="ESAsubtitle" pitchFamily="2" charset="0"/>
                        <a:ea typeface="+mn-ea"/>
                        <a:cs typeface="+mn-cs"/>
                        <a:sym typeface="Wingdings" pitchFamily="2" charset="2"/>
                      </a:endParaRPr>
                    </a:p>
                  </a:txBody>
                  <a:tcPr marL="144000" marR="108000" marT="72000" marB="72000" anchor="ctr"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w="28575" cap="flat" cmpd="sng" algn="ctr">
                      <a:solidFill>
                        <a:srgbClr val="FF9900"/>
                      </a:solidFill>
                      <a:prstDash val="solid"/>
                      <a:round/>
                      <a:headEnd type="none" w="med" len="med"/>
                      <a:tailEnd type="none" w="med" len="med"/>
                    </a:lnB>
                    <a:lnTlToBr>
                      <a:noFill/>
                    </a:lnTlToBr>
                    <a:lnBlToTr>
                      <a:noFill/>
                    </a:lnBlToTr>
                    <a:solidFill>
                      <a:srgbClr val="FFFF00"/>
                    </a:solidFill>
                  </a:tcPr>
                </a:tc>
              </a:tr>
            </a:tbl>
          </a:graphicData>
        </a:graphic>
      </p:graphicFrame>
      <p:sp>
        <p:nvSpPr>
          <p:cNvPr id="78" name="TextBox 101"/>
          <p:cNvSpPr txBox="1">
            <a:spLocks noChangeArrowheads="1"/>
          </p:cNvSpPr>
          <p:nvPr/>
        </p:nvSpPr>
        <p:spPr bwMode="auto">
          <a:xfrm>
            <a:off x="36476408" y="16985427"/>
            <a:ext cx="12961938" cy="584775"/>
          </a:xfrm>
          <a:prstGeom prst="rect">
            <a:avLst/>
          </a:prstGeom>
          <a:noFill/>
          <a:ln w="9525">
            <a:noFill/>
            <a:miter lim="800000"/>
            <a:headEnd/>
            <a:tailEnd/>
          </a:ln>
        </p:spPr>
        <p:txBody>
          <a:bodyPr>
            <a:spAutoFit/>
          </a:bodyPr>
          <a:lstStyle/>
          <a:p>
            <a:pPr algn="ctr"/>
            <a:r>
              <a:rPr lang="en-US" sz="1600" dirty="0" smtClean="0"/>
              <a:t>Highlights on SCIAMACHY–ESA long term archive</a:t>
            </a:r>
          </a:p>
          <a:p>
            <a:pPr algn="ctr"/>
            <a:r>
              <a:rPr lang="en-US" sz="1600" dirty="0" smtClean="0"/>
              <a:t>Arctic Ozone Total column during </a:t>
            </a:r>
            <a:r>
              <a:rPr lang="en-US" sz="1600" dirty="0"/>
              <a:t>March </a:t>
            </a:r>
            <a:r>
              <a:rPr lang="en-US" sz="1600" dirty="0" smtClean="0"/>
              <a:t>from 2007 </a:t>
            </a:r>
            <a:r>
              <a:rPr lang="en-US" sz="1600" dirty="0"/>
              <a:t>to 2011</a:t>
            </a:r>
          </a:p>
        </p:txBody>
      </p:sp>
      <p:sp>
        <p:nvSpPr>
          <p:cNvPr id="79" name="Rectangle 148"/>
          <p:cNvSpPr/>
          <p:nvPr/>
        </p:nvSpPr>
        <p:spPr>
          <a:xfrm>
            <a:off x="44839072" y="18002250"/>
            <a:ext cx="4786346" cy="4154984"/>
          </a:xfrm>
          <a:prstGeom prst="rect">
            <a:avLst/>
          </a:prstGeom>
        </p:spPr>
        <p:txBody>
          <a:bodyPr wrap="square">
            <a:spAutoFit/>
          </a:bodyPr>
          <a:lstStyle/>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SCIAMACHY ESA operational Level 2 V5.01 data provide Total Column of O3, </a:t>
            </a:r>
            <a:r>
              <a:rPr lang="en-US" sz="2400" dirty="0" err="1" smtClean="0">
                <a:solidFill>
                  <a:schemeClr val="accent6">
                    <a:lumMod val="75000"/>
                  </a:schemeClr>
                </a:solidFill>
                <a:latin typeface="ESAsubtitle" pitchFamily="2" charset="0"/>
                <a:sym typeface="Wingdings" pitchFamily="2" charset="2"/>
              </a:rPr>
              <a:t>BrO</a:t>
            </a:r>
            <a:r>
              <a:rPr lang="en-US" sz="2400" dirty="0" smtClean="0">
                <a:solidFill>
                  <a:schemeClr val="accent6">
                    <a:lumMod val="75000"/>
                  </a:schemeClr>
                </a:solidFill>
                <a:latin typeface="ESAsubtitle" pitchFamily="2" charset="0"/>
                <a:sym typeface="Wingdings" pitchFamily="2" charset="2"/>
              </a:rPr>
              <a:t>, NO2, SO2 volcanic/anthropogenic, H2O, CO and </a:t>
            </a:r>
            <a:r>
              <a:rPr lang="en-US" sz="2400" dirty="0" err="1" smtClean="0">
                <a:solidFill>
                  <a:schemeClr val="accent6">
                    <a:lumMod val="75000"/>
                  </a:schemeClr>
                </a:solidFill>
                <a:latin typeface="ESAsubtitle" pitchFamily="2" charset="0"/>
                <a:sym typeface="Wingdings" pitchFamily="2" charset="2"/>
              </a:rPr>
              <a:t>OClO</a:t>
            </a:r>
            <a:r>
              <a:rPr lang="en-US" sz="2400" dirty="0" smtClean="0">
                <a:solidFill>
                  <a:schemeClr val="accent6">
                    <a:lumMod val="75000"/>
                  </a:schemeClr>
                </a:solidFill>
                <a:latin typeface="ESAsubtitle" pitchFamily="2" charset="0"/>
                <a:sym typeface="Wingdings" pitchFamily="2" charset="2"/>
              </a:rPr>
              <a:t>.</a:t>
            </a:r>
          </a:p>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Level 2 data are available as Fast delivery products (24h) and off-line (after 10 days).</a:t>
            </a:r>
          </a:p>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The exceptional Arctic Ozone hole detected during March 2011 is clearly observed in the SCIAMACHY ESA  operational data. </a:t>
            </a:r>
          </a:p>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The Ozone depletion in the Arctic during March 2011 (by about 50%) is highlighted in these plots and compared with previous years.</a:t>
            </a:r>
            <a:endParaRPr lang="en-US" sz="2400" dirty="0">
              <a:solidFill>
                <a:schemeClr val="accent6">
                  <a:lumMod val="75000"/>
                </a:schemeClr>
              </a:solidFill>
            </a:endParaRPr>
          </a:p>
        </p:txBody>
      </p:sp>
      <p:grpSp>
        <p:nvGrpSpPr>
          <p:cNvPr id="175" name="Group 174"/>
          <p:cNvGrpSpPr/>
          <p:nvPr/>
        </p:nvGrpSpPr>
        <p:grpSpPr>
          <a:xfrm>
            <a:off x="40419470" y="22317136"/>
            <a:ext cx="4114800" cy="4400550"/>
            <a:chOff x="40400420" y="22155210"/>
            <a:chExt cx="4114800" cy="4400550"/>
          </a:xfrm>
        </p:grpSpPr>
        <p:pic>
          <p:nvPicPr>
            <p:cNvPr id="15383" name="Picture 28" descr="C:\Users\Fabri\Documents\WORK\Conferences\EGU_2011\Poster_Products\SCIA\O3_polar_200803.png"/>
            <p:cNvPicPr>
              <a:picLocks noChangeAspect="1" noChangeArrowheads="1"/>
            </p:cNvPicPr>
            <p:nvPr/>
          </p:nvPicPr>
          <p:blipFill>
            <a:blip r:embed="rId14" cstate="print"/>
            <a:srcRect/>
            <a:stretch>
              <a:fillRect/>
            </a:stretch>
          </p:blipFill>
          <p:spPr bwMode="auto">
            <a:xfrm>
              <a:off x="40400420" y="22155210"/>
              <a:ext cx="4114800" cy="4400550"/>
            </a:xfrm>
            <a:prstGeom prst="rect">
              <a:avLst/>
            </a:prstGeom>
            <a:noFill/>
            <a:ln w="9525">
              <a:noFill/>
              <a:miter lim="800000"/>
              <a:headEnd/>
              <a:tailEnd/>
            </a:ln>
          </p:spPr>
        </p:pic>
        <p:sp>
          <p:nvSpPr>
            <p:cNvPr id="89" name="TextBox 101"/>
            <p:cNvSpPr txBox="1">
              <a:spLocks noChangeArrowheads="1"/>
            </p:cNvSpPr>
            <p:nvPr/>
          </p:nvSpPr>
          <p:spPr bwMode="auto">
            <a:xfrm>
              <a:off x="40785004" y="22289802"/>
              <a:ext cx="3664024" cy="338554"/>
            </a:xfrm>
            <a:prstGeom prst="rect">
              <a:avLst/>
            </a:prstGeom>
            <a:solidFill>
              <a:schemeClr val="bg1"/>
            </a:solidFill>
            <a:ln w="9525">
              <a:noFill/>
              <a:miter lim="800000"/>
              <a:headEnd/>
              <a:tailEnd/>
            </a:ln>
          </p:spPr>
          <p:txBody>
            <a:bodyPr wrap="square">
              <a:spAutoFit/>
            </a:bodyPr>
            <a:lstStyle/>
            <a:p>
              <a:pPr algn="ctr"/>
              <a:r>
                <a:rPr lang="en-US" sz="1600" b="1" dirty="0" smtClean="0">
                  <a:latin typeface="ESAsubtitle" pitchFamily="2" charset="0"/>
                </a:rPr>
                <a:t>O3 Vertical Column (DU):  March 2008</a:t>
              </a:r>
              <a:endParaRPr lang="en-US" sz="1600" b="1" dirty="0">
                <a:latin typeface="ESAsubtitle" pitchFamily="2" charset="0"/>
              </a:endParaRPr>
            </a:p>
          </p:txBody>
        </p:sp>
      </p:grpSp>
      <p:grpSp>
        <p:nvGrpSpPr>
          <p:cNvPr id="176" name="Group 175"/>
          <p:cNvGrpSpPr/>
          <p:nvPr/>
        </p:nvGrpSpPr>
        <p:grpSpPr>
          <a:xfrm>
            <a:off x="45134378" y="22298086"/>
            <a:ext cx="4114800" cy="4400550"/>
            <a:chOff x="45134378" y="22174260"/>
            <a:chExt cx="4114800" cy="4400550"/>
          </a:xfrm>
        </p:grpSpPr>
        <p:pic>
          <p:nvPicPr>
            <p:cNvPr id="15382" name="Picture 27" descr="C:\Users\Fabri\Documents\WORK\Conferences\EGU_2011\Poster_Products\SCIA\O3_polar_200903.png"/>
            <p:cNvPicPr>
              <a:picLocks noChangeAspect="1" noChangeArrowheads="1"/>
            </p:cNvPicPr>
            <p:nvPr/>
          </p:nvPicPr>
          <p:blipFill>
            <a:blip r:embed="rId15" cstate="print"/>
            <a:srcRect/>
            <a:stretch>
              <a:fillRect/>
            </a:stretch>
          </p:blipFill>
          <p:spPr bwMode="auto">
            <a:xfrm>
              <a:off x="45134378" y="22174260"/>
              <a:ext cx="4114800" cy="4400550"/>
            </a:xfrm>
            <a:prstGeom prst="rect">
              <a:avLst/>
            </a:prstGeom>
            <a:noFill/>
            <a:ln w="9525">
              <a:noFill/>
              <a:miter lim="800000"/>
              <a:headEnd/>
              <a:tailEnd/>
            </a:ln>
          </p:spPr>
        </p:pic>
        <p:sp>
          <p:nvSpPr>
            <p:cNvPr id="93" name="TextBox 101"/>
            <p:cNvSpPr txBox="1">
              <a:spLocks noChangeArrowheads="1"/>
            </p:cNvSpPr>
            <p:nvPr/>
          </p:nvSpPr>
          <p:spPr bwMode="auto">
            <a:xfrm>
              <a:off x="45557800" y="22297336"/>
              <a:ext cx="3664024" cy="338554"/>
            </a:xfrm>
            <a:prstGeom prst="rect">
              <a:avLst/>
            </a:prstGeom>
            <a:solidFill>
              <a:schemeClr val="bg1"/>
            </a:solidFill>
            <a:ln w="9525">
              <a:noFill/>
              <a:miter lim="800000"/>
              <a:headEnd/>
              <a:tailEnd/>
            </a:ln>
          </p:spPr>
          <p:txBody>
            <a:bodyPr wrap="square">
              <a:spAutoFit/>
            </a:bodyPr>
            <a:lstStyle/>
            <a:p>
              <a:pPr algn="ctr"/>
              <a:r>
                <a:rPr lang="en-US" sz="1600" b="1" dirty="0" smtClean="0">
                  <a:latin typeface="ESAsubtitle" pitchFamily="2" charset="0"/>
                </a:rPr>
                <a:t>O3 Vertical Column (DU):  March 2009</a:t>
              </a:r>
              <a:endParaRPr lang="en-US" sz="1600" b="1" dirty="0">
                <a:latin typeface="ESAsubtitle" pitchFamily="2" charset="0"/>
              </a:endParaRPr>
            </a:p>
          </p:txBody>
        </p:sp>
      </p:grpSp>
      <p:sp>
        <p:nvSpPr>
          <p:cNvPr id="105" name="Rectangle 148"/>
          <p:cNvSpPr/>
          <p:nvPr/>
        </p:nvSpPr>
        <p:spPr>
          <a:xfrm>
            <a:off x="28123480" y="27970126"/>
            <a:ext cx="5472608" cy="3785652"/>
          </a:xfrm>
          <a:prstGeom prst="rect">
            <a:avLst/>
          </a:prstGeom>
        </p:spPr>
        <p:txBody>
          <a:bodyPr wrap="square">
            <a:spAutoFit/>
          </a:bodyPr>
          <a:lstStyle/>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The monitoring of the MIPAS operational data allows to follow closely the evolution of the Ozone hole in the Arctic during March 2011 and its relation with the atmospheric status (e.g., Temperature).</a:t>
            </a:r>
          </a:p>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The  zonal mean for Temperature, O3 and HNO3 (VMR) during 16 March 2011 and for the same day of 2010 are shown in the plots on the left.</a:t>
            </a:r>
          </a:p>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The extremely cold temperature in the Arctic during March 2011 can be observed as the correlation of the ozone depletion area with HNO3 VMR.</a:t>
            </a:r>
            <a:endParaRPr lang="en-US" sz="2400" dirty="0">
              <a:solidFill>
                <a:schemeClr val="accent6">
                  <a:lumMod val="75000"/>
                </a:schemeClr>
              </a:solidFill>
            </a:endParaRPr>
          </a:p>
        </p:txBody>
      </p:sp>
      <p:sp>
        <p:nvSpPr>
          <p:cNvPr id="106" name="TextBox 101"/>
          <p:cNvSpPr txBox="1">
            <a:spLocks noChangeArrowheads="1"/>
          </p:cNvSpPr>
          <p:nvPr/>
        </p:nvSpPr>
        <p:spPr bwMode="auto">
          <a:xfrm>
            <a:off x="28123480" y="27528792"/>
            <a:ext cx="5400600" cy="338554"/>
          </a:xfrm>
          <a:prstGeom prst="rect">
            <a:avLst/>
          </a:prstGeom>
          <a:noFill/>
          <a:ln w="9525">
            <a:noFill/>
            <a:miter lim="800000"/>
            <a:headEnd/>
            <a:tailEnd/>
          </a:ln>
        </p:spPr>
        <p:txBody>
          <a:bodyPr wrap="square">
            <a:spAutoFit/>
          </a:bodyPr>
          <a:lstStyle/>
          <a:p>
            <a:r>
              <a:rPr lang="en-US" sz="1600" dirty="0" smtClean="0"/>
              <a:t>MIPAS operational ESA data</a:t>
            </a:r>
            <a:endParaRPr lang="en-US" sz="1600" dirty="0"/>
          </a:p>
        </p:txBody>
      </p:sp>
      <p:sp>
        <p:nvSpPr>
          <p:cNvPr id="107" name="Rectangle 148"/>
          <p:cNvSpPr/>
          <p:nvPr/>
        </p:nvSpPr>
        <p:spPr>
          <a:xfrm>
            <a:off x="44061752" y="28255961"/>
            <a:ext cx="5544616" cy="3416320"/>
          </a:xfrm>
          <a:prstGeom prst="rect">
            <a:avLst/>
          </a:prstGeom>
        </p:spPr>
        <p:txBody>
          <a:bodyPr wrap="square">
            <a:spAutoFit/>
          </a:bodyPr>
          <a:lstStyle/>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The monitoring of the SCIAMCHY fast-delivery products (24h after sensing)  allows to follow the evolution of the Ozone hole in the Arctic during the past two weeks.</a:t>
            </a:r>
          </a:p>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The evolution of the Ozone depleted area around the Arctic will be monitored with care in the coming weeks.</a:t>
            </a:r>
          </a:p>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Currently there are some concerns about the possible migration of Ozone depleted  air masses towards high populated regions of the Northern Hemisphere.</a:t>
            </a:r>
          </a:p>
        </p:txBody>
      </p:sp>
      <p:grpSp>
        <p:nvGrpSpPr>
          <p:cNvPr id="125" name="Gruppo 124"/>
          <p:cNvGrpSpPr/>
          <p:nvPr/>
        </p:nvGrpSpPr>
        <p:grpSpPr>
          <a:xfrm>
            <a:off x="18977369" y="27417146"/>
            <a:ext cx="8697533" cy="2250400"/>
            <a:chOff x="18834449" y="27075258"/>
            <a:chExt cx="8697533" cy="2500444"/>
          </a:xfrm>
        </p:grpSpPr>
        <p:pic>
          <p:nvPicPr>
            <p:cNvPr id="112" name="Picture 502" descr="stars_2"/>
            <p:cNvPicPr>
              <a:picLocks noChangeAspect="1" noChangeArrowheads="1"/>
            </p:cNvPicPr>
            <p:nvPr/>
          </p:nvPicPr>
          <p:blipFill>
            <a:blip r:embed="rId16" cstate="print"/>
            <a:srcRect/>
            <a:stretch>
              <a:fillRect/>
            </a:stretch>
          </p:blipFill>
          <p:spPr bwMode="auto">
            <a:xfrm>
              <a:off x="18834449" y="27263054"/>
              <a:ext cx="2760345" cy="2286000"/>
            </a:xfrm>
            <a:prstGeom prst="rect">
              <a:avLst/>
            </a:prstGeom>
            <a:noFill/>
            <a:ln w="9525" algn="ctr">
              <a:noFill/>
              <a:miter lim="800000"/>
              <a:headEnd/>
              <a:tailEnd/>
            </a:ln>
          </p:spPr>
        </p:pic>
        <p:pic>
          <p:nvPicPr>
            <p:cNvPr id="115" name="Picture 508" descr="stars_2"/>
            <p:cNvPicPr>
              <a:picLocks noChangeAspect="1" noChangeArrowheads="1"/>
            </p:cNvPicPr>
            <p:nvPr/>
          </p:nvPicPr>
          <p:blipFill>
            <a:blip r:embed="rId17" cstate="print"/>
            <a:srcRect/>
            <a:stretch>
              <a:fillRect/>
            </a:stretch>
          </p:blipFill>
          <p:spPr bwMode="auto">
            <a:xfrm>
              <a:off x="21930793" y="27250671"/>
              <a:ext cx="2634615" cy="2297430"/>
            </a:xfrm>
            <a:prstGeom prst="rect">
              <a:avLst/>
            </a:prstGeom>
            <a:noFill/>
            <a:ln w="9525" algn="ctr">
              <a:noFill/>
              <a:miter lim="800000"/>
              <a:headEnd/>
              <a:tailEnd/>
            </a:ln>
          </p:spPr>
        </p:pic>
        <p:pic>
          <p:nvPicPr>
            <p:cNvPr id="116" name="Picture 505" descr="stars_2"/>
            <p:cNvPicPr>
              <a:picLocks noChangeAspect="1" noChangeArrowheads="1"/>
            </p:cNvPicPr>
            <p:nvPr/>
          </p:nvPicPr>
          <p:blipFill>
            <a:blip r:embed="rId18" cstate="print"/>
            <a:srcRect/>
            <a:stretch>
              <a:fillRect/>
            </a:stretch>
          </p:blipFill>
          <p:spPr bwMode="auto">
            <a:xfrm>
              <a:off x="24754492" y="27261127"/>
              <a:ext cx="2777490" cy="2314575"/>
            </a:xfrm>
            <a:prstGeom prst="rect">
              <a:avLst/>
            </a:prstGeom>
            <a:noFill/>
            <a:ln w="9525" algn="ctr">
              <a:noFill/>
              <a:miter lim="800000"/>
              <a:headEnd/>
              <a:tailEnd/>
            </a:ln>
          </p:spPr>
        </p:pic>
        <p:sp>
          <p:nvSpPr>
            <p:cNvPr id="121" name="TextBox 101"/>
            <p:cNvSpPr txBox="1">
              <a:spLocks noChangeArrowheads="1"/>
            </p:cNvSpPr>
            <p:nvPr/>
          </p:nvSpPr>
          <p:spPr bwMode="auto">
            <a:xfrm>
              <a:off x="19626536" y="27075258"/>
              <a:ext cx="7416824" cy="338554"/>
            </a:xfrm>
            <a:prstGeom prst="rect">
              <a:avLst/>
            </a:prstGeom>
            <a:solidFill>
              <a:schemeClr val="bg1"/>
            </a:solidFill>
            <a:ln w="9525">
              <a:noFill/>
              <a:miter lim="800000"/>
              <a:headEnd/>
              <a:tailEnd/>
            </a:ln>
          </p:spPr>
          <p:txBody>
            <a:bodyPr wrap="square">
              <a:spAutoFit/>
            </a:bodyPr>
            <a:lstStyle/>
            <a:p>
              <a:pPr algn="ctr"/>
              <a:r>
                <a:rPr lang="en-US" sz="1600" dirty="0" smtClean="0">
                  <a:latin typeface="ESAsubtitle" pitchFamily="2" charset="0"/>
                </a:rPr>
                <a:t>Temperature, O3 and HNO3  retrieved from MIPAS measurements of 16 March 2011</a:t>
              </a:r>
              <a:endParaRPr lang="en-US" sz="1600" dirty="0">
                <a:latin typeface="ESAsubtitle" pitchFamily="2" charset="0"/>
              </a:endParaRPr>
            </a:p>
          </p:txBody>
        </p:sp>
      </p:grpSp>
      <p:grpSp>
        <p:nvGrpSpPr>
          <p:cNvPr id="124" name="Gruppo 123"/>
          <p:cNvGrpSpPr/>
          <p:nvPr/>
        </p:nvGrpSpPr>
        <p:grpSpPr>
          <a:xfrm>
            <a:off x="19049376" y="29614004"/>
            <a:ext cx="8496274" cy="2213782"/>
            <a:chOff x="18906456" y="29483016"/>
            <a:chExt cx="8496274" cy="2459758"/>
          </a:xfrm>
        </p:grpSpPr>
        <p:pic>
          <p:nvPicPr>
            <p:cNvPr id="113" name="Picture 510" descr="stars_2"/>
            <p:cNvPicPr>
              <a:picLocks noChangeAspect="1" noChangeArrowheads="1"/>
            </p:cNvPicPr>
            <p:nvPr/>
          </p:nvPicPr>
          <p:blipFill>
            <a:blip r:embed="rId19" cstate="print"/>
            <a:srcRect/>
            <a:stretch>
              <a:fillRect/>
            </a:stretch>
          </p:blipFill>
          <p:spPr bwMode="auto">
            <a:xfrm>
              <a:off x="18906456" y="29682209"/>
              <a:ext cx="2674620" cy="2234565"/>
            </a:xfrm>
            <a:prstGeom prst="rect">
              <a:avLst/>
            </a:prstGeom>
            <a:noFill/>
            <a:ln w="9525" algn="ctr">
              <a:noFill/>
              <a:miter lim="800000"/>
              <a:headEnd/>
              <a:tailEnd/>
            </a:ln>
          </p:spPr>
        </p:pic>
        <p:pic>
          <p:nvPicPr>
            <p:cNvPr id="114" name="Picture 511" descr="stars_2"/>
            <p:cNvPicPr>
              <a:picLocks noChangeAspect="1" noChangeArrowheads="1"/>
            </p:cNvPicPr>
            <p:nvPr/>
          </p:nvPicPr>
          <p:blipFill>
            <a:blip r:embed="rId20" cstate="print"/>
            <a:srcRect/>
            <a:stretch>
              <a:fillRect/>
            </a:stretch>
          </p:blipFill>
          <p:spPr bwMode="auto">
            <a:xfrm>
              <a:off x="21953041" y="29662489"/>
              <a:ext cx="2571750" cy="2280285"/>
            </a:xfrm>
            <a:prstGeom prst="rect">
              <a:avLst/>
            </a:prstGeom>
            <a:noFill/>
            <a:ln w="9525" algn="ctr">
              <a:noFill/>
              <a:miter lim="800000"/>
              <a:headEnd/>
              <a:tailEnd/>
            </a:ln>
          </p:spPr>
        </p:pic>
        <p:pic>
          <p:nvPicPr>
            <p:cNvPr id="117" name="Picture 512" descr="stars_2"/>
            <p:cNvPicPr>
              <a:picLocks noChangeAspect="1" noChangeArrowheads="1"/>
            </p:cNvPicPr>
            <p:nvPr/>
          </p:nvPicPr>
          <p:blipFill>
            <a:blip r:embed="rId21" cstate="print"/>
            <a:srcRect/>
            <a:stretch>
              <a:fillRect/>
            </a:stretch>
          </p:blipFill>
          <p:spPr bwMode="auto">
            <a:xfrm>
              <a:off x="24802405" y="29673863"/>
              <a:ext cx="2600325" cy="2257425"/>
            </a:xfrm>
            <a:prstGeom prst="rect">
              <a:avLst/>
            </a:prstGeom>
            <a:noFill/>
            <a:ln w="9525" algn="ctr">
              <a:noFill/>
              <a:miter lim="800000"/>
              <a:headEnd/>
              <a:tailEnd/>
            </a:ln>
          </p:spPr>
        </p:pic>
        <p:sp>
          <p:nvSpPr>
            <p:cNvPr id="122" name="TextBox 101"/>
            <p:cNvSpPr txBox="1">
              <a:spLocks noChangeArrowheads="1"/>
            </p:cNvSpPr>
            <p:nvPr/>
          </p:nvSpPr>
          <p:spPr bwMode="auto">
            <a:xfrm>
              <a:off x="19626536" y="29483016"/>
              <a:ext cx="7416824" cy="338554"/>
            </a:xfrm>
            <a:prstGeom prst="rect">
              <a:avLst/>
            </a:prstGeom>
            <a:solidFill>
              <a:schemeClr val="bg1"/>
            </a:solidFill>
            <a:ln w="9525">
              <a:noFill/>
              <a:miter lim="800000"/>
              <a:headEnd/>
              <a:tailEnd/>
            </a:ln>
          </p:spPr>
          <p:txBody>
            <a:bodyPr wrap="square">
              <a:spAutoFit/>
            </a:bodyPr>
            <a:lstStyle/>
            <a:p>
              <a:pPr algn="ctr"/>
              <a:r>
                <a:rPr lang="en-US" sz="1600" dirty="0" smtClean="0">
                  <a:latin typeface="ESAsubtitle" pitchFamily="2" charset="0"/>
                </a:rPr>
                <a:t>Temperature, O3 and HNO3  retrieved from MIPAS measurements of 16 March 2010</a:t>
              </a:r>
              <a:endParaRPr lang="en-US" sz="1600" dirty="0">
                <a:latin typeface="ESAsubtitle" pitchFamily="2" charset="0"/>
              </a:endParaRPr>
            </a:p>
          </p:txBody>
        </p:sp>
      </p:grpSp>
      <p:grpSp>
        <p:nvGrpSpPr>
          <p:cNvPr id="173" name="Group 172"/>
          <p:cNvGrpSpPr/>
          <p:nvPr/>
        </p:nvGrpSpPr>
        <p:grpSpPr>
          <a:xfrm>
            <a:off x="40386132" y="17673666"/>
            <a:ext cx="4114800" cy="4400550"/>
            <a:chOff x="40348032" y="17540284"/>
            <a:chExt cx="4114800" cy="4400550"/>
          </a:xfrm>
        </p:grpSpPr>
        <p:pic>
          <p:nvPicPr>
            <p:cNvPr id="1026" name="Picture 2" descr="C:\Documents and Settings\fniro\My Documents\Science\Conferences\EGU_2011\Poster_Products\SCIA\O3_polar_201103_partial_21.png"/>
            <p:cNvPicPr>
              <a:picLocks noChangeAspect="1" noChangeArrowheads="1"/>
            </p:cNvPicPr>
            <p:nvPr/>
          </p:nvPicPr>
          <p:blipFill>
            <a:blip r:embed="rId22" cstate="print"/>
            <a:srcRect/>
            <a:stretch>
              <a:fillRect/>
            </a:stretch>
          </p:blipFill>
          <p:spPr bwMode="auto">
            <a:xfrm>
              <a:off x="40348032" y="17540284"/>
              <a:ext cx="4114800" cy="4400550"/>
            </a:xfrm>
            <a:prstGeom prst="rect">
              <a:avLst/>
            </a:prstGeom>
            <a:noFill/>
          </p:spPr>
        </p:pic>
        <p:sp>
          <p:nvSpPr>
            <p:cNvPr id="81" name="TextBox 101"/>
            <p:cNvSpPr txBox="1">
              <a:spLocks noChangeArrowheads="1"/>
            </p:cNvSpPr>
            <p:nvPr/>
          </p:nvSpPr>
          <p:spPr bwMode="auto">
            <a:xfrm>
              <a:off x="40734202" y="17663696"/>
              <a:ext cx="3664024" cy="338554"/>
            </a:xfrm>
            <a:prstGeom prst="rect">
              <a:avLst/>
            </a:prstGeom>
            <a:solidFill>
              <a:schemeClr val="bg1"/>
            </a:solidFill>
            <a:ln w="9525">
              <a:noFill/>
              <a:miter lim="800000"/>
              <a:headEnd/>
              <a:tailEnd/>
            </a:ln>
          </p:spPr>
          <p:txBody>
            <a:bodyPr wrap="square">
              <a:spAutoFit/>
            </a:bodyPr>
            <a:lstStyle/>
            <a:p>
              <a:pPr algn="ctr"/>
              <a:r>
                <a:rPr lang="en-US" sz="1600" b="1" dirty="0" smtClean="0">
                  <a:latin typeface="ESAsubtitle" pitchFamily="2" charset="0"/>
                </a:rPr>
                <a:t>O3 Vertical Column (DU):: March 2011</a:t>
              </a:r>
              <a:endParaRPr lang="en-US" sz="1600" b="1" dirty="0">
                <a:latin typeface="ESAsubtitle" pitchFamily="2" charset="0"/>
              </a:endParaRPr>
            </a:p>
          </p:txBody>
        </p:sp>
      </p:grpSp>
      <p:grpSp>
        <p:nvGrpSpPr>
          <p:cNvPr id="139" name="Gruppo 138"/>
          <p:cNvGrpSpPr/>
          <p:nvPr/>
        </p:nvGrpSpPr>
        <p:grpSpPr>
          <a:xfrm>
            <a:off x="35171129" y="7560000"/>
            <a:ext cx="4430198" cy="2895620"/>
            <a:chOff x="35142554" y="7538964"/>
            <a:chExt cx="4430198" cy="2895620"/>
          </a:xfrm>
        </p:grpSpPr>
        <p:pic>
          <p:nvPicPr>
            <p:cNvPr id="15710" name="Picture 7" descr="scia_geolocation"/>
            <p:cNvPicPr>
              <a:picLocks noChangeAspect="1" noChangeArrowheads="1"/>
            </p:cNvPicPr>
            <p:nvPr/>
          </p:nvPicPr>
          <p:blipFill>
            <a:blip r:embed="rId23" cstate="print"/>
            <a:srcRect/>
            <a:stretch>
              <a:fillRect/>
            </a:stretch>
          </p:blipFill>
          <p:spPr bwMode="auto">
            <a:xfrm>
              <a:off x="35201225" y="7581901"/>
              <a:ext cx="4371527" cy="2836778"/>
            </a:xfrm>
            <a:prstGeom prst="rect">
              <a:avLst/>
            </a:prstGeom>
            <a:noFill/>
            <a:ln w="9525">
              <a:noFill/>
              <a:miter lim="800000"/>
              <a:headEnd/>
              <a:tailEnd/>
            </a:ln>
          </p:spPr>
        </p:pic>
        <p:sp>
          <p:nvSpPr>
            <p:cNvPr id="156" name="Frame 155"/>
            <p:cNvSpPr/>
            <p:nvPr/>
          </p:nvSpPr>
          <p:spPr bwMode="auto">
            <a:xfrm>
              <a:off x="35142554" y="7538964"/>
              <a:ext cx="4430198" cy="2895620"/>
            </a:xfrm>
            <a:prstGeom prst="frame">
              <a:avLst>
                <a:gd name="adj1" fmla="val 5140"/>
              </a:avLst>
            </a:prstGeom>
            <a:solidFill>
              <a:schemeClr val="bg1"/>
            </a:solidFill>
            <a:ln w="9525" cap="flat" cmpd="sng" algn="ctr">
              <a:noFill/>
              <a:prstDash val="solid"/>
              <a:round/>
              <a:headEnd type="none" w="med" len="med"/>
              <a:tailEnd type="none" w="med" len="med"/>
            </a:ln>
            <a:effectLst/>
          </p:spPr>
          <p:txBody>
            <a:bodyPr vert="horz" wrap="square" lIns="91423" tIns="45712" rIns="91423" bIns="45712"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accent2"/>
                </a:solidFill>
                <a:effectLst/>
                <a:latin typeface="ESAtitle" pitchFamily="2" charset="0"/>
              </a:endParaRPr>
            </a:p>
          </p:txBody>
        </p:sp>
        <p:pic>
          <p:nvPicPr>
            <p:cNvPr id="15712" name="Picture 15" descr="scia_logo2"/>
            <p:cNvPicPr>
              <a:picLocks noChangeArrowheads="1"/>
            </p:cNvPicPr>
            <p:nvPr/>
          </p:nvPicPr>
          <p:blipFill>
            <a:blip r:embed="rId13" cstate="print"/>
            <a:srcRect/>
            <a:stretch>
              <a:fillRect/>
            </a:stretch>
          </p:blipFill>
          <p:spPr bwMode="auto">
            <a:xfrm>
              <a:off x="35383788" y="7670800"/>
              <a:ext cx="1136650" cy="715963"/>
            </a:xfrm>
            <a:prstGeom prst="rect">
              <a:avLst/>
            </a:prstGeom>
            <a:noFill/>
            <a:ln w="9525">
              <a:noFill/>
              <a:miter lim="800000"/>
              <a:headEnd/>
              <a:tailEnd/>
            </a:ln>
          </p:spPr>
        </p:pic>
      </p:grpSp>
      <p:sp>
        <p:nvSpPr>
          <p:cNvPr id="136" name="TextBox 101"/>
          <p:cNvSpPr txBox="1">
            <a:spLocks noChangeArrowheads="1"/>
          </p:cNvSpPr>
          <p:nvPr/>
        </p:nvSpPr>
        <p:spPr bwMode="auto">
          <a:xfrm>
            <a:off x="3671734" y="17073556"/>
            <a:ext cx="12961938" cy="584775"/>
          </a:xfrm>
          <a:prstGeom prst="rect">
            <a:avLst/>
          </a:prstGeom>
          <a:noFill/>
          <a:ln w="9525">
            <a:noFill/>
            <a:miter lim="800000"/>
            <a:headEnd/>
            <a:tailEnd/>
          </a:ln>
        </p:spPr>
        <p:txBody>
          <a:bodyPr>
            <a:spAutoFit/>
          </a:bodyPr>
          <a:lstStyle/>
          <a:p>
            <a:pPr algn="ctr"/>
            <a:r>
              <a:rPr lang="en-US" sz="1600" dirty="0" smtClean="0"/>
              <a:t>Highlights on GOMOS –ESA long term archive</a:t>
            </a:r>
          </a:p>
          <a:p>
            <a:pPr algn="ctr"/>
            <a:r>
              <a:rPr lang="en-US" sz="1600" dirty="0" smtClean="0"/>
              <a:t>Long term monitoring of Ozone Mesospheric peak</a:t>
            </a:r>
            <a:endParaRPr lang="en-US" sz="1600" dirty="0"/>
          </a:p>
        </p:txBody>
      </p:sp>
      <p:sp>
        <p:nvSpPr>
          <p:cNvPr id="137" name="Rectangle 148"/>
          <p:cNvSpPr/>
          <p:nvPr/>
        </p:nvSpPr>
        <p:spPr>
          <a:xfrm>
            <a:off x="10625536" y="18002250"/>
            <a:ext cx="6619418" cy="4154984"/>
          </a:xfrm>
          <a:prstGeom prst="rect">
            <a:avLst/>
          </a:prstGeom>
        </p:spPr>
        <p:txBody>
          <a:bodyPr wrap="square">
            <a:spAutoFit/>
          </a:bodyPr>
          <a:lstStyle/>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GOMOS products are limited in terms of global coverage, due to the stellar occultation technique, on the other hand the stability of the measurement principle (self-calibrating) is a guarantee of the consistency of the data quality along the mission.</a:t>
            </a:r>
          </a:p>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The GOMOS data offer a unique opportunity to study long term trend of target species, especially Ozone from the Stratosphere up to the Mesosphere. The plot on the left shows the Ozone daily means in the Tropics since 2008. This plots highlights the unique capability of GOMOS to closely monitor the Ozone mesospheric peak.</a:t>
            </a:r>
          </a:p>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The plots below shows the GOMOS observation of the Ozone depleted area  in the Arctic region during March 2011.</a:t>
            </a:r>
            <a:endParaRPr lang="en-US" sz="2400" dirty="0">
              <a:solidFill>
                <a:schemeClr val="accent6">
                  <a:lumMod val="75000"/>
                </a:schemeClr>
              </a:solidFill>
            </a:endParaRPr>
          </a:p>
        </p:txBody>
      </p:sp>
      <p:grpSp>
        <p:nvGrpSpPr>
          <p:cNvPr id="174" name="Group 173"/>
          <p:cNvGrpSpPr/>
          <p:nvPr/>
        </p:nvGrpSpPr>
        <p:grpSpPr>
          <a:xfrm>
            <a:off x="35675958" y="22279036"/>
            <a:ext cx="4114800" cy="4400550"/>
            <a:chOff x="35642620" y="22144806"/>
            <a:chExt cx="4114800" cy="4400550"/>
          </a:xfrm>
        </p:grpSpPr>
        <p:pic>
          <p:nvPicPr>
            <p:cNvPr id="4" name="Picture 2" descr="C:\Documents and Settings\fniro\My Documents\Science\Conferences\EGU_2011\Poster_Products\SCIA\scia_march2007.png"/>
            <p:cNvPicPr>
              <a:picLocks noChangeAspect="1" noChangeArrowheads="1"/>
            </p:cNvPicPr>
            <p:nvPr/>
          </p:nvPicPr>
          <p:blipFill>
            <a:blip r:embed="rId24" cstate="print"/>
            <a:srcRect/>
            <a:stretch>
              <a:fillRect/>
            </a:stretch>
          </p:blipFill>
          <p:spPr bwMode="auto">
            <a:xfrm>
              <a:off x="35642620" y="22144806"/>
              <a:ext cx="4114800" cy="4400550"/>
            </a:xfrm>
            <a:prstGeom prst="rect">
              <a:avLst/>
            </a:prstGeom>
            <a:noFill/>
          </p:spPr>
        </p:pic>
        <p:sp>
          <p:nvSpPr>
            <p:cNvPr id="84" name="TextBox 101"/>
            <p:cNvSpPr txBox="1">
              <a:spLocks noChangeArrowheads="1"/>
            </p:cNvSpPr>
            <p:nvPr/>
          </p:nvSpPr>
          <p:spPr bwMode="auto">
            <a:xfrm>
              <a:off x="36044360" y="22275850"/>
              <a:ext cx="3664024" cy="338554"/>
            </a:xfrm>
            <a:prstGeom prst="rect">
              <a:avLst/>
            </a:prstGeom>
            <a:solidFill>
              <a:schemeClr val="bg1"/>
            </a:solidFill>
            <a:ln w="9525">
              <a:noFill/>
              <a:miter lim="800000"/>
              <a:headEnd/>
              <a:tailEnd/>
            </a:ln>
          </p:spPr>
          <p:txBody>
            <a:bodyPr wrap="square">
              <a:spAutoFit/>
            </a:bodyPr>
            <a:lstStyle/>
            <a:p>
              <a:pPr algn="ctr"/>
              <a:r>
                <a:rPr lang="en-US" sz="1600" b="1" dirty="0" smtClean="0">
                  <a:latin typeface="ESAsubtitle" pitchFamily="2" charset="0"/>
                </a:rPr>
                <a:t>O3 Vertical Column (DU):  March 2007</a:t>
              </a:r>
              <a:endParaRPr lang="en-US" sz="1600" b="1" dirty="0">
                <a:latin typeface="ESAsubtitle" pitchFamily="2" charset="0"/>
              </a:endParaRPr>
            </a:p>
          </p:txBody>
        </p:sp>
      </p:grpSp>
      <p:grpSp>
        <p:nvGrpSpPr>
          <p:cNvPr id="172" name="Group 171"/>
          <p:cNvGrpSpPr/>
          <p:nvPr/>
        </p:nvGrpSpPr>
        <p:grpSpPr>
          <a:xfrm>
            <a:off x="35633124" y="17673666"/>
            <a:ext cx="4114800" cy="4400550"/>
            <a:chOff x="35561686" y="17530790"/>
            <a:chExt cx="4114800" cy="4400550"/>
          </a:xfrm>
        </p:grpSpPr>
        <p:pic>
          <p:nvPicPr>
            <p:cNvPr id="5" name="Picture 3" descr="C:\Documents and Settings\fniro\My Documents\Science\Conferences\EGU_2011\Poster_Products\SCIA\SCI_O3_polar_mar_2010.png"/>
            <p:cNvPicPr>
              <a:picLocks noChangeAspect="1" noChangeArrowheads="1"/>
            </p:cNvPicPr>
            <p:nvPr/>
          </p:nvPicPr>
          <p:blipFill>
            <a:blip r:embed="rId25" cstate="print"/>
            <a:srcRect/>
            <a:stretch>
              <a:fillRect/>
            </a:stretch>
          </p:blipFill>
          <p:spPr bwMode="auto">
            <a:xfrm>
              <a:off x="35561686" y="17530790"/>
              <a:ext cx="4114800" cy="4400550"/>
            </a:xfrm>
            <a:prstGeom prst="rect">
              <a:avLst/>
            </a:prstGeom>
            <a:noFill/>
          </p:spPr>
        </p:pic>
        <p:sp>
          <p:nvSpPr>
            <p:cNvPr id="80" name="TextBox 101"/>
            <p:cNvSpPr txBox="1">
              <a:spLocks noChangeArrowheads="1"/>
            </p:cNvSpPr>
            <p:nvPr/>
          </p:nvSpPr>
          <p:spPr bwMode="auto">
            <a:xfrm>
              <a:off x="35980736" y="17642210"/>
              <a:ext cx="3664024" cy="338554"/>
            </a:xfrm>
            <a:prstGeom prst="rect">
              <a:avLst/>
            </a:prstGeom>
            <a:solidFill>
              <a:schemeClr val="bg1"/>
            </a:solidFill>
            <a:ln w="9525">
              <a:noFill/>
              <a:miter lim="800000"/>
              <a:headEnd/>
              <a:tailEnd/>
            </a:ln>
          </p:spPr>
          <p:txBody>
            <a:bodyPr wrap="square">
              <a:spAutoFit/>
            </a:bodyPr>
            <a:lstStyle/>
            <a:p>
              <a:pPr algn="ctr"/>
              <a:r>
                <a:rPr lang="en-US" sz="1600" b="1" dirty="0" smtClean="0">
                  <a:latin typeface="ESAsubtitle" pitchFamily="2" charset="0"/>
                </a:rPr>
                <a:t>O3 Vertical Column (DU):  March 2010</a:t>
              </a:r>
              <a:endParaRPr lang="en-US" sz="1600" b="1" dirty="0">
                <a:latin typeface="ESAsubtitle" pitchFamily="2" charset="0"/>
              </a:endParaRPr>
            </a:p>
          </p:txBody>
        </p:sp>
      </p:grpSp>
      <p:sp>
        <p:nvSpPr>
          <p:cNvPr id="133" name="Rettangolo 42"/>
          <p:cNvSpPr>
            <a:spLocks noChangeArrowheads="1"/>
          </p:cNvSpPr>
          <p:nvPr/>
        </p:nvSpPr>
        <p:spPr bwMode="auto">
          <a:xfrm>
            <a:off x="2532065" y="27288000"/>
            <a:ext cx="15120000" cy="4572000"/>
          </a:xfrm>
          <a:prstGeom prst="rect">
            <a:avLst/>
          </a:prstGeom>
          <a:solidFill>
            <a:schemeClr val="bg1"/>
          </a:solidFill>
          <a:ln w="9525" algn="ctr">
            <a:noFill/>
            <a:round/>
            <a:headEnd/>
            <a:tailEnd/>
          </a:ln>
        </p:spPr>
        <p:txBody>
          <a:bodyPr lIns="91423" tIns="45712" rIns="91423" bIns="45712" anchor="ctr"/>
          <a:lstStyle/>
          <a:p>
            <a:pPr algn="just"/>
            <a:endParaRPr lang="it-IT" u="sng"/>
          </a:p>
        </p:txBody>
      </p:sp>
      <p:sp>
        <p:nvSpPr>
          <p:cNvPr id="134" name="Rectangle 148"/>
          <p:cNvSpPr/>
          <p:nvPr/>
        </p:nvSpPr>
        <p:spPr>
          <a:xfrm>
            <a:off x="8386642" y="28268448"/>
            <a:ext cx="9001188" cy="3046988"/>
          </a:xfrm>
          <a:prstGeom prst="rect">
            <a:avLst/>
          </a:prstGeom>
        </p:spPr>
        <p:txBody>
          <a:bodyPr wrap="square">
            <a:spAutoFit/>
          </a:bodyPr>
          <a:lstStyle/>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The GOMOS operational data allows to closely monitor the state of the Earth’s atmosphere, in particular the Ozone distribution on a wide vertical range, going from the lower  Stratosphere up to about 100 km., allowing to detect the O3 Mesospheric peak.</a:t>
            </a:r>
          </a:p>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The plot on the left shows the GOMOS Ozone monthly mean for March 2011. </a:t>
            </a:r>
          </a:p>
          <a:p>
            <a:pPr algn="just">
              <a:buFont typeface="Wingdings" pitchFamily="2" charset="2"/>
              <a:buChar char="v"/>
              <a:defRPr/>
            </a:pPr>
            <a:r>
              <a:rPr lang="en-US" sz="2400" dirty="0" smtClean="0">
                <a:solidFill>
                  <a:schemeClr val="accent6">
                    <a:lumMod val="75000"/>
                  </a:schemeClr>
                </a:solidFill>
                <a:latin typeface="ESAsubtitle" pitchFamily="2" charset="0"/>
                <a:sym typeface="Wingdings" pitchFamily="2" charset="2"/>
              </a:rPr>
              <a:t>  The accuracy of GOMOS data is affected by the characteristics of the considered stars (e.g., star magnitude, star temperature). However, the usage of the same star along the mission allows to precisely determine long term trend, owing to the very stable instrument measurement principle (self calibrating).</a:t>
            </a:r>
          </a:p>
        </p:txBody>
      </p:sp>
      <p:sp>
        <p:nvSpPr>
          <p:cNvPr id="135" name="TextBox 101"/>
          <p:cNvSpPr txBox="1">
            <a:spLocks noChangeArrowheads="1"/>
          </p:cNvSpPr>
          <p:nvPr/>
        </p:nvSpPr>
        <p:spPr bwMode="auto">
          <a:xfrm>
            <a:off x="8458080" y="27736454"/>
            <a:ext cx="5616624" cy="338554"/>
          </a:xfrm>
          <a:prstGeom prst="rect">
            <a:avLst/>
          </a:prstGeom>
          <a:noFill/>
          <a:ln w="9525">
            <a:noFill/>
            <a:miter lim="800000"/>
            <a:headEnd/>
            <a:tailEnd/>
          </a:ln>
        </p:spPr>
        <p:txBody>
          <a:bodyPr wrap="square">
            <a:spAutoFit/>
          </a:bodyPr>
          <a:lstStyle/>
          <a:p>
            <a:r>
              <a:rPr lang="en-US" sz="1600" dirty="0" smtClean="0"/>
              <a:t>GOMOS operational ESA data</a:t>
            </a:r>
            <a:endParaRPr lang="en-US" sz="1600" dirty="0"/>
          </a:p>
        </p:txBody>
      </p:sp>
      <p:grpSp>
        <p:nvGrpSpPr>
          <p:cNvPr id="145" name="Gruppo 144"/>
          <p:cNvGrpSpPr/>
          <p:nvPr/>
        </p:nvGrpSpPr>
        <p:grpSpPr>
          <a:xfrm>
            <a:off x="7673208" y="22471979"/>
            <a:ext cx="4541996" cy="4479131"/>
            <a:chOff x="7673208" y="22471979"/>
            <a:chExt cx="4541996" cy="4479131"/>
          </a:xfrm>
        </p:grpSpPr>
        <p:pic>
          <p:nvPicPr>
            <p:cNvPr id="7" name="Picture 3" descr="G:\MIPAS\EGU\Conferences\EGU_2011\Poster_Products\GOMOS\gomos_ozone_mean_201003_24km.png"/>
            <p:cNvPicPr>
              <a:picLocks noChangeAspect="1" noChangeArrowheads="1"/>
            </p:cNvPicPr>
            <p:nvPr/>
          </p:nvPicPr>
          <p:blipFill>
            <a:blip r:embed="rId26" cstate="print"/>
            <a:srcRect/>
            <a:stretch>
              <a:fillRect/>
            </a:stretch>
          </p:blipFill>
          <p:spPr bwMode="auto">
            <a:xfrm>
              <a:off x="7673208" y="22471979"/>
              <a:ext cx="4541996" cy="4479131"/>
            </a:xfrm>
            <a:prstGeom prst="rect">
              <a:avLst/>
            </a:prstGeom>
            <a:noFill/>
          </p:spPr>
        </p:pic>
        <p:sp>
          <p:nvSpPr>
            <p:cNvPr id="143" name="TextBox 101"/>
            <p:cNvSpPr txBox="1">
              <a:spLocks noChangeArrowheads="1"/>
            </p:cNvSpPr>
            <p:nvPr/>
          </p:nvSpPr>
          <p:spPr bwMode="auto">
            <a:xfrm>
              <a:off x="8092990" y="22574754"/>
              <a:ext cx="3664024" cy="338554"/>
            </a:xfrm>
            <a:prstGeom prst="rect">
              <a:avLst/>
            </a:prstGeom>
            <a:solidFill>
              <a:schemeClr val="bg1"/>
            </a:solidFill>
            <a:ln w="9525">
              <a:noFill/>
              <a:miter lim="800000"/>
              <a:headEnd/>
              <a:tailEnd/>
            </a:ln>
          </p:spPr>
          <p:txBody>
            <a:bodyPr wrap="square">
              <a:spAutoFit/>
            </a:bodyPr>
            <a:lstStyle/>
            <a:p>
              <a:pPr algn="ctr"/>
              <a:r>
                <a:rPr lang="en-US" sz="1600" b="1" dirty="0" smtClean="0">
                  <a:latin typeface="ESAsubtitle" pitchFamily="2" charset="0"/>
                </a:rPr>
                <a:t>O3 number density: March 2010</a:t>
              </a:r>
            </a:p>
          </p:txBody>
        </p:sp>
      </p:grpSp>
      <p:grpSp>
        <p:nvGrpSpPr>
          <p:cNvPr id="146" name="Gruppo 145"/>
          <p:cNvGrpSpPr/>
          <p:nvPr/>
        </p:nvGrpSpPr>
        <p:grpSpPr>
          <a:xfrm>
            <a:off x="2776664" y="22466746"/>
            <a:ext cx="4541996" cy="4479131"/>
            <a:chOff x="2776664" y="22466746"/>
            <a:chExt cx="4541996" cy="4479131"/>
          </a:xfrm>
        </p:grpSpPr>
        <p:pic>
          <p:nvPicPr>
            <p:cNvPr id="6" name="Picture 2" descr="G:\MIPAS\EGU\Conferences\EGU_2011\Poster_Products\GOMOS\gomos_ozone_mean_201103_24km.png"/>
            <p:cNvPicPr>
              <a:picLocks noChangeAspect="1" noChangeArrowheads="1"/>
            </p:cNvPicPr>
            <p:nvPr/>
          </p:nvPicPr>
          <p:blipFill>
            <a:blip r:embed="rId27" cstate="print"/>
            <a:srcRect/>
            <a:stretch>
              <a:fillRect/>
            </a:stretch>
          </p:blipFill>
          <p:spPr bwMode="auto">
            <a:xfrm>
              <a:off x="2776664" y="22466746"/>
              <a:ext cx="4541996" cy="4479131"/>
            </a:xfrm>
            <a:prstGeom prst="rect">
              <a:avLst/>
            </a:prstGeom>
            <a:noFill/>
          </p:spPr>
        </p:pic>
        <p:sp>
          <p:nvSpPr>
            <p:cNvPr id="144" name="TextBox 101"/>
            <p:cNvSpPr txBox="1">
              <a:spLocks noChangeArrowheads="1"/>
            </p:cNvSpPr>
            <p:nvPr/>
          </p:nvSpPr>
          <p:spPr bwMode="auto">
            <a:xfrm>
              <a:off x="3199772" y="22574754"/>
              <a:ext cx="3664024" cy="338554"/>
            </a:xfrm>
            <a:prstGeom prst="rect">
              <a:avLst/>
            </a:prstGeom>
            <a:solidFill>
              <a:schemeClr val="bg1"/>
            </a:solidFill>
            <a:ln w="9525">
              <a:noFill/>
              <a:miter lim="800000"/>
              <a:headEnd/>
              <a:tailEnd/>
            </a:ln>
          </p:spPr>
          <p:txBody>
            <a:bodyPr wrap="square">
              <a:spAutoFit/>
            </a:bodyPr>
            <a:lstStyle/>
            <a:p>
              <a:pPr algn="ctr"/>
              <a:r>
                <a:rPr lang="en-US" sz="1600" b="1" dirty="0" smtClean="0">
                  <a:latin typeface="ESAsubtitle" pitchFamily="2" charset="0"/>
                </a:rPr>
                <a:t>O3 number density: March 2011</a:t>
              </a:r>
              <a:endParaRPr lang="en-US" sz="1600" b="1" dirty="0">
                <a:latin typeface="ESAsubtitle" pitchFamily="2" charset="0"/>
              </a:endParaRPr>
            </a:p>
          </p:txBody>
        </p:sp>
      </p:grpSp>
      <p:grpSp>
        <p:nvGrpSpPr>
          <p:cNvPr id="160" name="Gruppo 159"/>
          <p:cNvGrpSpPr/>
          <p:nvPr/>
        </p:nvGrpSpPr>
        <p:grpSpPr>
          <a:xfrm>
            <a:off x="12569752" y="22044012"/>
            <a:ext cx="4823282" cy="5031246"/>
            <a:chOff x="12569752" y="22044012"/>
            <a:chExt cx="4823282" cy="5031246"/>
          </a:xfrm>
        </p:grpSpPr>
        <p:pic>
          <p:nvPicPr>
            <p:cNvPr id="15800" name="Picture 447" descr="C:\Documents and Settings\fniro\My Documents\Science\Conferences\EGU_2011\Poster_Products\GOMOS\gomos_ozone_20110328.png"/>
            <p:cNvPicPr>
              <a:picLocks noChangeAspect="1" noChangeArrowheads="1"/>
            </p:cNvPicPr>
            <p:nvPr/>
          </p:nvPicPr>
          <p:blipFill>
            <a:blip r:embed="rId28" cstate="print"/>
            <a:srcRect/>
            <a:stretch>
              <a:fillRect/>
            </a:stretch>
          </p:blipFill>
          <p:spPr bwMode="auto">
            <a:xfrm>
              <a:off x="12569752" y="22044012"/>
              <a:ext cx="4823282" cy="5031246"/>
            </a:xfrm>
            <a:prstGeom prst="rect">
              <a:avLst/>
            </a:prstGeom>
            <a:noFill/>
            <a:ln w="9525">
              <a:noFill/>
              <a:miter lim="800000"/>
              <a:headEnd/>
              <a:tailEnd/>
            </a:ln>
          </p:spPr>
        </p:pic>
        <p:sp>
          <p:nvSpPr>
            <p:cNvPr id="159" name="TextBox 101"/>
            <p:cNvSpPr txBox="1">
              <a:spLocks noChangeArrowheads="1"/>
            </p:cNvSpPr>
            <p:nvPr/>
          </p:nvSpPr>
          <p:spPr bwMode="auto">
            <a:xfrm>
              <a:off x="13240160" y="22337244"/>
              <a:ext cx="3880048" cy="338554"/>
            </a:xfrm>
            <a:prstGeom prst="rect">
              <a:avLst/>
            </a:prstGeom>
            <a:solidFill>
              <a:schemeClr val="bg1"/>
            </a:solidFill>
            <a:ln w="9525">
              <a:noFill/>
              <a:miter lim="800000"/>
              <a:headEnd/>
              <a:tailEnd/>
            </a:ln>
          </p:spPr>
          <p:txBody>
            <a:bodyPr wrap="square">
              <a:spAutoFit/>
            </a:bodyPr>
            <a:lstStyle/>
            <a:p>
              <a:pPr algn="ctr"/>
              <a:r>
                <a:rPr lang="en-US" sz="1600" b="1" dirty="0" smtClean="0">
                  <a:latin typeface="ESAsubtitle" pitchFamily="2" charset="0"/>
                </a:rPr>
                <a:t>O3 number density profiles in the Arctic: March 2010 -2011</a:t>
              </a:r>
            </a:p>
          </p:txBody>
        </p:sp>
      </p:grpSp>
      <p:sp>
        <p:nvSpPr>
          <p:cNvPr id="162" name="TextBox 101"/>
          <p:cNvSpPr txBox="1">
            <a:spLocks noChangeArrowheads="1"/>
          </p:cNvSpPr>
          <p:nvPr/>
        </p:nvSpPr>
        <p:spPr bwMode="auto">
          <a:xfrm>
            <a:off x="44061752" y="27598364"/>
            <a:ext cx="4752528" cy="584775"/>
          </a:xfrm>
          <a:prstGeom prst="rect">
            <a:avLst/>
          </a:prstGeom>
          <a:noFill/>
          <a:ln w="9525">
            <a:noFill/>
            <a:miter lim="800000"/>
            <a:headEnd/>
            <a:tailEnd/>
          </a:ln>
        </p:spPr>
        <p:txBody>
          <a:bodyPr wrap="square">
            <a:spAutoFit/>
          </a:bodyPr>
          <a:lstStyle/>
          <a:p>
            <a:r>
              <a:rPr lang="en-US" sz="1600" dirty="0" smtClean="0"/>
              <a:t>SCIAMACHY operational ESA data</a:t>
            </a:r>
            <a:endParaRPr lang="en-US" sz="1600" dirty="0"/>
          </a:p>
        </p:txBody>
      </p:sp>
      <p:grpSp>
        <p:nvGrpSpPr>
          <p:cNvPr id="152" name="Group 151"/>
          <p:cNvGrpSpPr/>
          <p:nvPr/>
        </p:nvGrpSpPr>
        <p:grpSpPr>
          <a:xfrm>
            <a:off x="2600164" y="17630773"/>
            <a:ext cx="7705725" cy="4533900"/>
            <a:chOff x="2671602" y="17645060"/>
            <a:chExt cx="7705725" cy="4533900"/>
          </a:xfrm>
        </p:grpSpPr>
        <p:pic>
          <p:nvPicPr>
            <p:cNvPr id="8" name="Picture 2" descr="C:\Documents and Settings\fniro\My Documents\Science\Conferences\EGU_2011\Poster_Products\GOMOS\gomos_disp_for_egu_2011.png"/>
            <p:cNvPicPr>
              <a:picLocks noChangeAspect="1" noChangeArrowheads="1"/>
            </p:cNvPicPr>
            <p:nvPr/>
          </p:nvPicPr>
          <p:blipFill>
            <a:blip r:embed="rId29" cstate="print"/>
            <a:srcRect/>
            <a:stretch>
              <a:fillRect/>
            </a:stretch>
          </p:blipFill>
          <p:spPr bwMode="auto">
            <a:xfrm>
              <a:off x="2671602" y="17645060"/>
              <a:ext cx="7705725" cy="4533900"/>
            </a:xfrm>
            <a:prstGeom prst="rect">
              <a:avLst/>
            </a:prstGeom>
            <a:noFill/>
          </p:spPr>
        </p:pic>
        <p:sp>
          <p:nvSpPr>
            <p:cNvPr id="150" name="TextBox 101"/>
            <p:cNvSpPr txBox="1">
              <a:spLocks noChangeArrowheads="1"/>
            </p:cNvSpPr>
            <p:nvPr/>
          </p:nvSpPr>
          <p:spPr bwMode="auto">
            <a:xfrm>
              <a:off x="3433120" y="18017328"/>
              <a:ext cx="6192688" cy="338554"/>
            </a:xfrm>
            <a:prstGeom prst="rect">
              <a:avLst/>
            </a:prstGeom>
            <a:solidFill>
              <a:schemeClr val="bg1"/>
            </a:solidFill>
            <a:ln w="9525">
              <a:noFill/>
              <a:miter lim="800000"/>
              <a:headEnd/>
              <a:tailEnd/>
            </a:ln>
          </p:spPr>
          <p:txBody>
            <a:bodyPr wrap="square">
              <a:spAutoFit/>
            </a:bodyPr>
            <a:lstStyle/>
            <a:p>
              <a:pPr algn="ctr"/>
              <a:r>
                <a:rPr lang="en-US" sz="1600" b="1" dirty="0" smtClean="0">
                  <a:latin typeface="ESAsubtitle" pitchFamily="2" charset="0"/>
                </a:rPr>
                <a:t>Ozone daily mean in the tropics at different altitude since 2008</a:t>
              </a:r>
              <a:endParaRPr lang="en-US" sz="1600" b="1" dirty="0">
                <a:latin typeface="ESAsubtitle" pitchFamily="2" charset="0"/>
              </a:endParaRPr>
            </a:p>
          </p:txBody>
        </p:sp>
      </p:grpSp>
      <p:grpSp>
        <p:nvGrpSpPr>
          <p:cNvPr id="179" name="Group 178"/>
          <p:cNvGrpSpPr/>
          <p:nvPr/>
        </p:nvGrpSpPr>
        <p:grpSpPr>
          <a:xfrm>
            <a:off x="23974446" y="17769869"/>
            <a:ext cx="4700588" cy="4447223"/>
            <a:chOff x="23974446" y="17711736"/>
            <a:chExt cx="4700588" cy="4447223"/>
          </a:xfrm>
        </p:grpSpPr>
        <p:pic>
          <p:nvPicPr>
            <p:cNvPr id="1033" name="Picture 9" descr="C:\Documents and Settings\fniro\My Documents\Science\Conferences\EGU_2011\Poster_Products\mip_O3_arctic_2011_20_5km.png"/>
            <p:cNvPicPr>
              <a:picLocks noChangeAspect="1" noChangeArrowheads="1"/>
            </p:cNvPicPr>
            <p:nvPr/>
          </p:nvPicPr>
          <p:blipFill>
            <a:blip r:embed="rId30" cstate="print"/>
            <a:srcRect/>
            <a:stretch>
              <a:fillRect/>
            </a:stretch>
          </p:blipFill>
          <p:spPr bwMode="auto">
            <a:xfrm>
              <a:off x="23974446" y="17711736"/>
              <a:ext cx="4700588" cy="4447223"/>
            </a:xfrm>
            <a:prstGeom prst="rect">
              <a:avLst/>
            </a:prstGeom>
            <a:noFill/>
          </p:spPr>
        </p:pic>
        <p:sp>
          <p:nvSpPr>
            <p:cNvPr id="95" name="TextBox 101"/>
            <p:cNvSpPr txBox="1">
              <a:spLocks noChangeArrowheads="1"/>
            </p:cNvSpPr>
            <p:nvPr/>
          </p:nvSpPr>
          <p:spPr bwMode="auto">
            <a:xfrm>
              <a:off x="24541598" y="17897060"/>
              <a:ext cx="3664024" cy="338554"/>
            </a:xfrm>
            <a:prstGeom prst="rect">
              <a:avLst/>
            </a:prstGeom>
            <a:solidFill>
              <a:schemeClr val="bg1"/>
            </a:solidFill>
            <a:ln w="9525">
              <a:noFill/>
              <a:miter lim="800000"/>
              <a:headEnd/>
              <a:tailEnd/>
            </a:ln>
          </p:spPr>
          <p:txBody>
            <a:bodyPr wrap="square">
              <a:spAutoFit/>
            </a:bodyPr>
            <a:lstStyle/>
            <a:p>
              <a:pPr algn="ctr"/>
              <a:r>
                <a:rPr lang="en-US" sz="1600" b="1" dirty="0" smtClean="0">
                  <a:latin typeface="ESAsubtitle" pitchFamily="2" charset="0"/>
                </a:rPr>
                <a:t>O3 VMR (</a:t>
              </a:r>
              <a:r>
                <a:rPr lang="en-US" sz="1600" b="1" dirty="0" err="1" smtClean="0">
                  <a:latin typeface="ESAsubtitle" pitchFamily="2" charset="0"/>
                </a:rPr>
                <a:t>ppm</a:t>
              </a:r>
              <a:r>
                <a:rPr lang="en-US" sz="1600" b="1" dirty="0" smtClean="0">
                  <a:latin typeface="ESAsubtitle" pitchFamily="2" charset="0"/>
                </a:rPr>
                <a:t>) at 21 km: March 2011</a:t>
              </a:r>
              <a:endParaRPr lang="en-US" sz="1600" b="1" dirty="0">
                <a:latin typeface="ESAsubtitle" pitchFamily="2" charset="0"/>
              </a:endParaRPr>
            </a:p>
          </p:txBody>
        </p:sp>
      </p:grpSp>
      <p:grpSp>
        <p:nvGrpSpPr>
          <p:cNvPr id="180" name="Group 179"/>
          <p:cNvGrpSpPr/>
          <p:nvPr/>
        </p:nvGrpSpPr>
        <p:grpSpPr>
          <a:xfrm>
            <a:off x="19116662" y="17787936"/>
            <a:ext cx="4700588" cy="4447223"/>
            <a:chOff x="18902348" y="17697448"/>
            <a:chExt cx="4700588" cy="4447223"/>
          </a:xfrm>
        </p:grpSpPr>
        <p:pic>
          <p:nvPicPr>
            <p:cNvPr id="1034" name="Picture 10" descr="C:\Documents and Settings\fniro\My Documents\Science\Conferences\EGU_2011\Poster_Products\mip_O3_arctic_2010_20_5km.png"/>
            <p:cNvPicPr>
              <a:picLocks noChangeAspect="1" noChangeArrowheads="1"/>
            </p:cNvPicPr>
            <p:nvPr/>
          </p:nvPicPr>
          <p:blipFill>
            <a:blip r:embed="rId31" cstate="print"/>
            <a:srcRect/>
            <a:stretch>
              <a:fillRect/>
            </a:stretch>
          </p:blipFill>
          <p:spPr bwMode="auto">
            <a:xfrm>
              <a:off x="18902348" y="17697448"/>
              <a:ext cx="4700588" cy="4447223"/>
            </a:xfrm>
            <a:prstGeom prst="rect">
              <a:avLst/>
            </a:prstGeom>
            <a:noFill/>
          </p:spPr>
        </p:pic>
        <p:sp>
          <p:nvSpPr>
            <p:cNvPr id="96" name="TextBox 101"/>
            <p:cNvSpPr txBox="1">
              <a:spLocks noChangeArrowheads="1"/>
            </p:cNvSpPr>
            <p:nvPr/>
          </p:nvSpPr>
          <p:spPr bwMode="auto">
            <a:xfrm>
              <a:off x="19584760" y="17883146"/>
              <a:ext cx="3664024" cy="338554"/>
            </a:xfrm>
            <a:prstGeom prst="rect">
              <a:avLst/>
            </a:prstGeom>
            <a:solidFill>
              <a:schemeClr val="bg1"/>
            </a:solidFill>
            <a:ln w="9525">
              <a:noFill/>
              <a:miter lim="800000"/>
              <a:headEnd/>
              <a:tailEnd/>
            </a:ln>
          </p:spPr>
          <p:txBody>
            <a:bodyPr wrap="square">
              <a:spAutoFit/>
            </a:bodyPr>
            <a:lstStyle/>
            <a:p>
              <a:pPr algn="ctr"/>
              <a:r>
                <a:rPr lang="en-US" sz="1600" b="1" dirty="0" smtClean="0">
                  <a:latin typeface="ESAsubtitle" pitchFamily="2" charset="0"/>
                </a:rPr>
                <a:t>O3 VMR (</a:t>
              </a:r>
              <a:r>
                <a:rPr lang="en-US" sz="1600" b="1" dirty="0" err="1" smtClean="0">
                  <a:latin typeface="ESAsubtitle" pitchFamily="2" charset="0"/>
                </a:rPr>
                <a:t>ppm</a:t>
              </a:r>
              <a:r>
                <a:rPr lang="en-US" sz="1600" b="1" dirty="0" smtClean="0">
                  <a:latin typeface="ESAsubtitle" pitchFamily="2" charset="0"/>
                </a:rPr>
                <a:t>) at 21 km: March 2010</a:t>
              </a:r>
              <a:endParaRPr lang="en-US" sz="1600" b="1" dirty="0">
                <a:latin typeface="ESAsubtitle" pitchFamily="2" charset="0"/>
              </a:endParaRPr>
            </a:p>
          </p:txBody>
        </p:sp>
      </p:grpSp>
      <p:grpSp>
        <p:nvGrpSpPr>
          <p:cNvPr id="181" name="Group 180"/>
          <p:cNvGrpSpPr/>
          <p:nvPr/>
        </p:nvGrpSpPr>
        <p:grpSpPr>
          <a:xfrm>
            <a:off x="19116662" y="22341901"/>
            <a:ext cx="4700588" cy="4447223"/>
            <a:chOff x="19030904" y="22251413"/>
            <a:chExt cx="4700588" cy="4447223"/>
          </a:xfrm>
        </p:grpSpPr>
        <p:pic>
          <p:nvPicPr>
            <p:cNvPr id="1035" name="Picture 11" descr="C:\Documents and Settings\fniro\My Documents\Science\Conferences\EGU_2011\Poster_Products\mip_O3_arctic_2007_20_5km.png"/>
            <p:cNvPicPr>
              <a:picLocks noChangeAspect="1" noChangeArrowheads="1"/>
            </p:cNvPicPr>
            <p:nvPr/>
          </p:nvPicPr>
          <p:blipFill>
            <a:blip r:embed="rId32" cstate="print"/>
            <a:srcRect/>
            <a:stretch>
              <a:fillRect/>
            </a:stretch>
          </p:blipFill>
          <p:spPr bwMode="auto">
            <a:xfrm>
              <a:off x="19030904" y="22251413"/>
              <a:ext cx="4700588" cy="4447223"/>
            </a:xfrm>
            <a:prstGeom prst="rect">
              <a:avLst/>
            </a:prstGeom>
            <a:noFill/>
          </p:spPr>
        </p:pic>
        <p:sp>
          <p:nvSpPr>
            <p:cNvPr id="102" name="TextBox 101"/>
            <p:cNvSpPr txBox="1">
              <a:spLocks noChangeArrowheads="1"/>
            </p:cNvSpPr>
            <p:nvPr/>
          </p:nvSpPr>
          <p:spPr bwMode="auto">
            <a:xfrm>
              <a:off x="19584688" y="22451745"/>
              <a:ext cx="3664024" cy="338554"/>
            </a:xfrm>
            <a:prstGeom prst="rect">
              <a:avLst/>
            </a:prstGeom>
            <a:solidFill>
              <a:schemeClr val="bg1"/>
            </a:solidFill>
            <a:ln w="9525">
              <a:noFill/>
              <a:miter lim="800000"/>
              <a:headEnd/>
              <a:tailEnd/>
            </a:ln>
          </p:spPr>
          <p:txBody>
            <a:bodyPr wrap="square">
              <a:spAutoFit/>
            </a:bodyPr>
            <a:lstStyle/>
            <a:p>
              <a:pPr algn="ctr"/>
              <a:r>
                <a:rPr lang="en-US" sz="1600" b="1" dirty="0" smtClean="0">
                  <a:latin typeface="ESAsubtitle" pitchFamily="2" charset="0"/>
                </a:rPr>
                <a:t>O3 VMR (</a:t>
              </a:r>
              <a:r>
                <a:rPr lang="en-US" sz="1600" b="1" dirty="0" err="1" smtClean="0">
                  <a:latin typeface="ESAsubtitle" pitchFamily="2" charset="0"/>
                </a:rPr>
                <a:t>ppm</a:t>
              </a:r>
              <a:r>
                <a:rPr lang="en-US" sz="1600" b="1" dirty="0" smtClean="0">
                  <a:latin typeface="ESAsubtitle" pitchFamily="2" charset="0"/>
                </a:rPr>
                <a:t>) at 21 km: March 2007</a:t>
              </a:r>
              <a:endParaRPr lang="en-US" sz="1600" b="1" dirty="0">
                <a:latin typeface="ESAsubtitle" pitchFamily="2" charset="0"/>
              </a:endParaRPr>
            </a:p>
          </p:txBody>
        </p:sp>
      </p:grpSp>
      <p:grpSp>
        <p:nvGrpSpPr>
          <p:cNvPr id="182" name="Group 181"/>
          <p:cNvGrpSpPr/>
          <p:nvPr/>
        </p:nvGrpSpPr>
        <p:grpSpPr>
          <a:xfrm>
            <a:off x="23974446" y="22341901"/>
            <a:ext cx="4700588" cy="4447223"/>
            <a:chOff x="23888688" y="22288530"/>
            <a:chExt cx="4700588" cy="4447223"/>
          </a:xfrm>
        </p:grpSpPr>
        <p:pic>
          <p:nvPicPr>
            <p:cNvPr id="13" name="Picture 12" descr="C:\Documents and Settings\fniro\My Documents\Science\Conferences\EGU_2011\Poster_Products\mip_O3_arctic_2008_20_5km.png"/>
            <p:cNvPicPr>
              <a:picLocks noChangeAspect="1" noChangeArrowheads="1"/>
            </p:cNvPicPr>
            <p:nvPr/>
          </p:nvPicPr>
          <p:blipFill>
            <a:blip r:embed="rId33" cstate="print"/>
            <a:srcRect/>
            <a:stretch>
              <a:fillRect/>
            </a:stretch>
          </p:blipFill>
          <p:spPr bwMode="auto">
            <a:xfrm>
              <a:off x="23888688" y="22288530"/>
              <a:ext cx="4700588" cy="4447223"/>
            </a:xfrm>
            <a:prstGeom prst="rect">
              <a:avLst/>
            </a:prstGeom>
            <a:noFill/>
          </p:spPr>
        </p:pic>
        <p:sp>
          <p:nvSpPr>
            <p:cNvPr id="100" name="TextBox 101"/>
            <p:cNvSpPr txBox="1">
              <a:spLocks noChangeArrowheads="1"/>
            </p:cNvSpPr>
            <p:nvPr/>
          </p:nvSpPr>
          <p:spPr bwMode="auto">
            <a:xfrm>
              <a:off x="24460224" y="22468156"/>
              <a:ext cx="3664024" cy="338554"/>
            </a:xfrm>
            <a:prstGeom prst="rect">
              <a:avLst/>
            </a:prstGeom>
            <a:solidFill>
              <a:schemeClr val="bg1"/>
            </a:solidFill>
            <a:ln w="9525">
              <a:noFill/>
              <a:miter lim="800000"/>
              <a:headEnd/>
              <a:tailEnd/>
            </a:ln>
          </p:spPr>
          <p:txBody>
            <a:bodyPr wrap="square">
              <a:spAutoFit/>
            </a:bodyPr>
            <a:lstStyle/>
            <a:p>
              <a:pPr algn="ctr"/>
              <a:r>
                <a:rPr lang="en-US" sz="1600" b="1" dirty="0" smtClean="0">
                  <a:latin typeface="ESAsubtitle" pitchFamily="2" charset="0"/>
                </a:rPr>
                <a:t>O3 VMR (</a:t>
              </a:r>
              <a:r>
                <a:rPr lang="en-US" sz="1600" b="1" dirty="0" err="1" smtClean="0">
                  <a:latin typeface="ESAsubtitle" pitchFamily="2" charset="0"/>
                </a:rPr>
                <a:t>ppm</a:t>
              </a:r>
              <a:r>
                <a:rPr lang="en-US" sz="1600" b="1" dirty="0" smtClean="0">
                  <a:latin typeface="ESAsubtitle" pitchFamily="2" charset="0"/>
                </a:rPr>
                <a:t>) at 21 km: March 2008</a:t>
              </a:r>
              <a:endParaRPr lang="en-US" sz="1600" b="1" dirty="0">
                <a:latin typeface="ESAsubtitle" pitchFamily="2" charset="0"/>
              </a:endParaRPr>
            </a:p>
          </p:txBody>
        </p:sp>
      </p:grpSp>
      <p:grpSp>
        <p:nvGrpSpPr>
          <p:cNvPr id="183" name="Group 182"/>
          <p:cNvGrpSpPr/>
          <p:nvPr/>
        </p:nvGrpSpPr>
        <p:grpSpPr>
          <a:xfrm>
            <a:off x="28903668" y="22341901"/>
            <a:ext cx="4700588" cy="4447223"/>
            <a:chOff x="28760792" y="22321868"/>
            <a:chExt cx="4700588" cy="4447223"/>
          </a:xfrm>
        </p:grpSpPr>
        <p:pic>
          <p:nvPicPr>
            <p:cNvPr id="1037" name="Picture 13" descr="C:\Documents and Settings\fniro\My Documents\Science\Conferences\EGU_2011\Poster_Products\mip_O3_arctic_2009_20_5km.png"/>
            <p:cNvPicPr>
              <a:picLocks noChangeAspect="1" noChangeArrowheads="1"/>
            </p:cNvPicPr>
            <p:nvPr/>
          </p:nvPicPr>
          <p:blipFill>
            <a:blip r:embed="rId34" cstate="print"/>
            <a:srcRect/>
            <a:stretch>
              <a:fillRect/>
            </a:stretch>
          </p:blipFill>
          <p:spPr bwMode="auto">
            <a:xfrm>
              <a:off x="28760792" y="22321868"/>
              <a:ext cx="4700588" cy="4447223"/>
            </a:xfrm>
            <a:prstGeom prst="rect">
              <a:avLst/>
            </a:prstGeom>
            <a:noFill/>
          </p:spPr>
        </p:pic>
        <p:sp>
          <p:nvSpPr>
            <p:cNvPr id="98" name="TextBox 101"/>
            <p:cNvSpPr txBox="1">
              <a:spLocks noChangeArrowheads="1"/>
            </p:cNvSpPr>
            <p:nvPr/>
          </p:nvSpPr>
          <p:spPr bwMode="auto">
            <a:xfrm>
              <a:off x="29342250" y="22501494"/>
              <a:ext cx="3664024" cy="338554"/>
            </a:xfrm>
            <a:prstGeom prst="rect">
              <a:avLst/>
            </a:prstGeom>
            <a:solidFill>
              <a:schemeClr val="bg1"/>
            </a:solidFill>
            <a:ln w="9525">
              <a:noFill/>
              <a:miter lim="800000"/>
              <a:headEnd/>
              <a:tailEnd/>
            </a:ln>
          </p:spPr>
          <p:txBody>
            <a:bodyPr wrap="square">
              <a:spAutoFit/>
            </a:bodyPr>
            <a:lstStyle/>
            <a:p>
              <a:pPr algn="ctr"/>
              <a:r>
                <a:rPr lang="en-US" sz="1600" b="1" dirty="0" smtClean="0">
                  <a:latin typeface="ESAsubtitle" pitchFamily="2" charset="0"/>
                </a:rPr>
                <a:t>O3 VMR (</a:t>
              </a:r>
              <a:r>
                <a:rPr lang="en-US" sz="1600" b="1" dirty="0" err="1" smtClean="0">
                  <a:latin typeface="ESAsubtitle" pitchFamily="2" charset="0"/>
                </a:rPr>
                <a:t>ppm</a:t>
              </a:r>
              <a:r>
                <a:rPr lang="en-US" sz="1600" b="1" dirty="0" smtClean="0">
                  <a:latin typeface="ESAsubtitle" pitchFamily="2" charset="0"/>
                </a:rPr>
                <a:t>) at 21 km: March 2009</a:t>
              </a:r>
              <a:endParaRPr lang="en-US" sz="1600" b="1" dirty="0">
                <a:latin typeface="ESAsubtitle" pitchFamily="2" charset="0"/>
              </a:endParaRPr>
            </a:p>
          </p:txBody>
        </p:sp>
      </p:grpSp>
      <p:sp>
        <p:nvSpPr>
          <p:cNvPr id="187" name="Oval 186"/>
          <p:cNvSpPr/>
          <p:nvPr/>
        </p:nvSpPr>
        <p:spPr bwMode="auto">
          <a:xfrm>
            <a:off x="20659464" y="28717950"/>
            <a:ext cx="428628" cy="642942"/>
          </a:xfrm>
          <a:prstGeom prst="ellipse">
            <a:avLst/>
          </a:prstGeom>
          <a:noFill/>
          <a:ln w="31750" cap="flat" cmpd="sng" algn="ctr">
            <a:solidFill>
              <a:srgbClr val="FF0000"/>
            </a:solidFill>
            <a:prstDash val="sysDot"/>
            <a:round/>
            <a:headEnd type="none" w="med" len="med"/>
            <a:tailEnd type="none" w="med" len="med"/>
          </a:ln>
          <a:effectLst/>
        </p:spPr>
        <p:txBody>
          <a:bodyPr vert="horz" wrap="square" lIns="91423" tIns="45712" rIns="91423" bIns="45712"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accent2"/>
              </a:solidFill>
              <a:effectLst/>
              <a:latin typeface="ESAtitle" pitchFamily="2" charset="0"/>
            </a:endParaRPr>
          </a:p>
        </p:txBody>
      </p:sp>
      <p:sp>
        <p:nvSpPr>
          <p:cNvPr id="188" name="Oval 187"/>
          <p:cNvSpPr/>
          <p:nvPr/>
        </p:nvSpPr>
        <p:spPr bwMode="auto">
          <a:xfrm>
            <a:off x="23674374" y="28732464"/>
            <a:ext cx="428628" cy="642942"/>
          </a:xfrm>
          <a:prstGeom prst="ellipse">
            <a:avLst/>
          </a:prstGeom>
          <a:noFill/>
          <a:ln w="31750" cap="flat" cmpd="sng" algn="ctr">
            <a:solidFill>
              <a:srgbClr val="FF0000"/>
            </a:solidFill>
            <a:prstDash val="sysDot"/>
            <a:round/>
            <a:headEnd type="none" w="med" len="med"/>
            <a:tailEnd type="none" w="med" len="med"/>
          </a:ln>
          <a:effectLst/>
        </p:spPr>
        <p:txBody>
          <a:bodyPr vert="horz" wrap="square" lIns="91423" tIns="45712" rIns="91423" bIns="45712"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accent2"/>
              </a:solidFill>
              <a:effectLst/>
              <a:latin typeface="ESAtitle" pitchFamily="2" charset="0"/>
            </a:endParaRPr>
          </a:p>
        </p:txBody>
      </p:sp>
      <p:sp>
        <p:nvSpPr>
          <p:cNvPr id="189" name="Oval 188"/>
          <p:cNvSpPr/>
          <p:nvPr/>
        </p:nvSpPr>
        <p:spPr bwMode="auto">
          <a:xfrm>
            <a:off x="26603332" y="28774874"/>
            <a:ext cx="428628" cy="642942"/>
          </a:xfrm>
          <a:prstGeom prst="ellipse">
            <a:avLst/>
          </a:prstGeom>
          <a:noFill/>
          <a:ln w="31750" cap="flat" cmpd="sng" algn="ctr">
            <a:solidFill>
              <a:srgbClr val="FF0000"/>
            </a:solidFill>
            <a:prstDash val="sysDot"/>
            <a:round/>
            <a:headEnd type="none" w="med" len="med"/>
            <a:tailEnd type="none" w="med" len="med"/>
          </a:ln>
          <a:effectLst/>
        </p:spPr>
        <p:txBody>
          <a:bodyPr vert="horz" wrap="square" lIns="91423" tIns="45712" rIns="91423" bIns="45712"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accent2"/>
              </a:solidFill>
              <a:effectLst/>
              <a:latin typeface="ESAtitle" pitchFamily="2" charset="0"/>
            </a:endParaRPr>
          </a:p>
        </p:txBody>
      </p:sp>
      <p:pic>
        <p:nvPicPr>
          <p:cNvPr id="1036" name="Picture 12" descr="C:\Documents and Settings\fniro\My Documents\Science\Conferences\EGU_2011\Poster_Products\GOMOS\colored_prof_o3_-90.0000_90.0000_with_stray_march_2011.png"/>
          <p:cNvPicPr>
            <a:picLocks noChangeAspect="1" noChangeArrowheads="1"/>
          </p:cNvPicPr>
          <p:nvPr/>
        </p:nvPicPr>
        <p:blipFill>
          <a:blip r:embed="rId35" cstate="print"/>
          <a:srcRect/>
          <a:stretch>
            <a:fillRect/>
          </a:stretch>
        </p:blipFill>
        <p:spPr bwMode="auto">
          <a:xfrm>
            <a:off x="2776664" y="27451116"/>
            <a:ext cx="5143536" cy="4286280"/>
          </a:xfrm>
          <a:prstGeom prst="rect">
            <a:avLst/>
          </a:prstGeom>
          <a:noFill/>
        </p:spPr>
      </p:pic>
      <p:sp>
        <p:nvSpPr>
          <p:cNvPr id="194" name="TextBox 101"/>
          <p:cNvSpPr txBox="1">
            <a:spLocks noChangeArrowheads="1"/>
          </p:cNvSpPr>
          <p:nvPr/>
        </p:nvSpPr>
        <p:spPr bwMode="auto">
          <a:xfrm>
            <a:off x="3171668" y="27665429"/>
            <a:ext cx="4357718" cy="450615"/>
          </a:xfrm>
          <a:prstGeom prst="rect">
            <a:avLst/>
          </a:prstGeom>
          <a:solidFill>
            <a:schemeClr val="bg1"/>
          </a:solidFill>
          <a:ln w="9525">
            <a:noFill/>
            <a:miter lim="800000"/>
            <a:headEnd/>
            <a:tailEnd/>
          </a:ln>
        </p:spPr>
        <p:txBody>
          <a:bodyPr wrap="square">
            <a:spAutoFit/>
          </a:bodyPr>
          <a:lstStyle/>
          <a:p>
            <a:pPr algn="ctr"/>
            <a:r>
              <a:rPr lang="en-US" sz="1600" b="1" dirty="0" smtClean="0">
                <a:latin typeface="ESAsubtitle" pitchFamily="2" charset="0"/>
              </a:rPr>
              <a:t>O3 number density monthly mean: March 2011</a:t>
            </a:r>
          </a:p>
        </p:txBody>
      </p:sp>
      <p:grpSp>
        <p:nvGrpSpPr>
          <p:cNvPr id="132" name="Group 131"/>
          <p:cNvGrpSpPr/>
          <p:nvPr/>
        </p:nvGrpSpPr>
        <p:grpSpPr>
          <a:xfrm>
            <a:off x="35533082" y="27541632"/>
            <a:ext cx="4012258" cy="4033838"/>
            <a:chOff x="35604520" y="27574942"/>
            <a:chExt cx="4012258" cy="4033838"/>
          </a:xfrm>
        </p:grpSpPr>
        <p:pic>
          <p:nvPicPr>
            <p:cNvPr id="3" name="Picture 3" descr="C:\Documents and Settings\fniro\My Documents\Science\Conferences\EGU_2011\Poster_Products\SCIA\14-21.png"/>
            <p:cNvPicPr>
              <a:picLocks noChangeAspect="1" noChangeArrowheads="1"/>
            </p:cNvPicPr>
            <p:nvPr/>
          </p:nvPicPr>
          <p:blipFill>
            <a:blip r:embed="rId36" cstate="print"/>
            <a:srcRect/>
            <a:stretch>
              <a:fillRect/>
            </a:stretch>
          </p:blipFill>
          <p:spPr bwMode="auto">
            <a:xfrm>
              <a:off x="35604520" y="27574942"/>
              <a:ext cx="3771900" cy="4033838"/>
            </a:xfrm>
            <a:prstGeom prst="rect">
              <a:avLst/>
            </a:prstGeom>
            <a:noFill/>
          </p:spPr>
        </p:pic>
        <p:sp>
          <p:nvSpPr>
            <p:cNvPr id="123" name="TextBox 101"/>
            <p:cNvSpPr txBox="1">
              <a:spLocks noChangeArrowheads="1"/>
            </p:cNvSpPr>
            <p:nvPr/>
          </p:nvSpPr>
          <p:spPr bwMode="auto">
            <a:xfrm>
              <a:off x="35728346" y="27674125"/>
              <a:ext cx="3888432" cy="338554"/>
            </a:xfrm>
            <a:prstGeom prst="rect">
              <a:avLst/>
            </a:prstGeom>
            <a:solidFill>
              <a:schemeClr val="bg1"/>
            </a:solidFill>
            <a:ln w="9525">
              <a:noFill/>
              <a:miter lim="800000"/>
              <a:headEnd/>
              <a:tailEnd/>
            </a:ln>
          </p:spPr>
          <p:txBody>
            <a:bodyPr wrap="square">
              <a:spAutoFit/>
            </a:bodyPr>
            <a:lstStyle/>
            <a:p>
              <a:pPr algn="ctr"/>
              <a:r>
                <a:rPr lang="en-US" sz="1600" b="1" dirty="0" smtClean="0">
                  <a:latin typeface="ESAsubtitle" pitchFamily="2" charset="0"/>
                </a:rPr>
                <a:t>Ozone VCD for the week: 14– 21 Mar 2011 </a:t>
              </a:r>
              <a:endParaRPr lang="en-US" sz="1600" b="1" dirty="0">
                <a:latin typeface="ESAsubtitle" pitchFamily="2" charset="0"/>
              </a:endParaRPr>
            </a:p>
          </p:txBody>
        </p:sp>
      </p:grpSp>
      <p:grpSp>
        <p:nvGrpSpPr>
          <p:cNvPr id="131" name="Group 130"/>
          <p:cNvGrpSpPr/>
          <p:nvPr/>
        </p:nvGrpSpPr>
        <p:grpSpPr>
          <a:xfrm>
            <a:off x="39788582" y="27574942"/>
            <a:ext cx="3959870" cy="4033838"/>
            <a:chOff x="39676486" y="27646380"/>
            <a:chExt cx="3959870" cy="4033838"/>
          </a:xfrm>
        </p:grpSpPr>
        <p:pic>
          <p:nvPicPr>
            <p:cNvPr id="2" name="Picture 2" descr="C:\Documents and Settings\fniro\My Documents\Science\Conferences\EGU_2011\Poster_Products\SCIA\21-28.png"/>
            <p:cNvPicPr>
              <a:picLocks noChangeAspect="1" noChangeArrowheads="1"/>
            </p:cNvPicPr>
            <p:nvPr/>
          </p:nvPicPr>
          <p:blipFill>
            <a:blip r:embed="rId37" cstate="print"/>
            <a:srcRect/>
            <a:stretch>
              <a:fillRect/>
            </a:stretch>
          </p:blipFill>
          <p:spPr bwMode="auto">
            <a:xfrm>
              <a:off x="39676486" y="27646380"/>
              <a:ext cx="3771900" cy="4033838"/>
            </a:xfrm>
            <a:prstGeom prst="rect">
              <a:avLst/>
            </a:prstGeom>
            <a:noFill/>
          </p:spPr>
        </p:pic>
        <p:sp>
          <p:nvSpPr>
            <p:cNvPr id="126" name="TextBox 101"/>
            <p:cNvSpPr txBox="1">
              <a:spLocks noChangeArrowheads="1"/>
            </p:cNvSpPr>
            <p:nvPr/>
          </p:nvSpPr>
          <p:spPr bwMode="auto">
            <a:xfrm>
              <a:off x="39747924" y="27733450"/>
              <a:ext cx="3888432" cy="338554"/>
            </a:xfrm>
            <a:prstGeom prst="rect">
              <a:avLst/>
            </a:prstGeom>
            <a:solidFill>
              <a:schemeClr val="bg1"/>
            </a:solidFill>
            <a:ln w="9525">
              <a:noFill/>
              <a:miter lim="800000"/>
              <a:headEnd/>
              <a:tailEnd/>
            </a:ln>
          </p:spPr>
          <p:txBody>
            <a:bodyPr wrap="square">
              <a:spAutoFit/>
            </a:bodyPr>
            <a:lstStyle/>
            <a:p>
              <a:pPr algn="ctr"/>
              <a:r>
                <a:rPr lang="en-US" sz="1600" b="1" dirty="0" smtClean="0">
                  <a:latin typeface="ESAsubtitle" pitchFamily="2" charset="0"/>
                </a:rPr>
                <a:t>Ozone VCD for the week: 21– 28 Mar 2011 </a:t>
              </a:r>
              <a:endParaRPr lang="en-US" sz="1600" b="1" dirty="0">
                <a:latin typeface="ESAsubtitle" pitchFamily="2" charset="0"/>
              </a:endParaRPr>
            </a:p>
          </p:txBody>
        </p:sp>
      </p:grpSp>
      <p:pic>
        <p:nvPicPr>
          <p:cNvPr id="9" name="Picture 2" descr="C:\Documents and Settings\fniro\My Documents\My Pictures\Images\ESA_logo\white_big.gif"/>
          <p:cNvPicPr>
            <a:picLocks noChangeAspect="1" noChangeArrowheads="1"/>
          </p:cNvPicPr>
          <p:nvPr/>
        </p:nvPicPr>
        <p:blipFill>
          <a:blip r:embed="rId38" cstate="print"/>
          <a:srcRect/>
          <a:stretch>
            <a:fillRect/>
          </a:stretch>
        </p:blipFill>
        <p:spPr bwMode="auto">
          <a:xfrm>
            <a:off x="47451822" y="411367"/>
            <a:ext cx="3440430" cy="1240155"/>
          </a:xfrm>
          <a:prstGeom prst="rect">
            <a:avLst/>
          </a:prstGeom>
          <a:noFill/>
        </p:spPr>
      </p:pic>
      <p:pic>
        <p:nvPicPr>
          <p:cNvPr id="141" name="Picture 1320" descr="logo-grande_arancio"/>
          <p:cNvPicPr>
            <a:picLocks noChangeAspect="1" noChangeArrowheads="1"/>
          </p:cNvPicPr>
          <p:nvPr/>
        </p:nvPicPr>
        <p:blipFill>
          <a:blip r:embed="rId39" cstate="print">
            <a:clrChange>
              <a:clrFrom>
                <a:srgbClr val="FFFFFF"/>
              </a:clrFrom>
              <a:clrTo>
                <a:srgbClr val="FFFFFF">
                  <a:alpha val="0"/>
                </a:srgbClr>
              </a:clrTo>
            </a:clrChange>
          </a:blip>
          <a:srcRect/>
          <a:stretch>
            <a:fillRect/>
          </a:stretch>
        </p:blipFill>
        <p:spPr bwMode="auto">
          <a:xfrm>
            <a:off x="47820418" y="1700102"/>
            <a:ext cx="3052241" cy="800102"/>
          </a:xfrm>
          <a:prstGeom prst="rect">
            <a:avLst/>
          </a:prstGeom>
          <a:noFill/>
          <a:ln w="9525">
            <a:noFill/>
            <a:miter lim="800000"/>
            <a:headEnd/>
            <a:tailEnd/>
          </a:ln>
        </p:spPr>
      </p:pic>
      <p:pic>
        <p:nvPicPr>
          <p:cNvPr id="3074" name="Picture 2" descr="http://meetingorganizer.copernicus.org/webfiles/img/CreativeCommons_Attribution_License.png"/>
          <p:cNvPicPr>
            <a:picLocks noChangeAspect="1" noChangeArrowheads="1"/>
          </p:cNvPicPr>
          <p:nvPr/>
        </p:nvPicPr>
        <p:blipFill>
          <a:blip r:embed="rId40" cstate="print"/>
          <a:srcRect/>
          <a:stretch>
            <a:fillRect/>
          </a:stretch>
        </p:blipFill>
        <p:spPr bwMode="auto">
          <a:xfrm>
            <a:off x="114480" y="34861618"/>
            <a:ext cx="1842742" cy="64496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alphaModFix amt="20000"/>
          </a:blip>
          <a:srcRect/>
          <a:stretch>
            <a:fillRect/>
          </a:stretch>
        </a:blipFill>
        <a:ln w="9525" cap="flat" cmpd="sng" algn="ctr">
          <a:noFill/>
          <a:prstDash val="solid"/>
          <a:round/>
          <a:headEnd type="none" w="med" len="med"/>
          <a:tailEnd type="none" w="med" len="med"/>
        </a:ln>
        <a:effectLst/>
      </a:spPr>
      <a:bodyPr vert="horz" wrap="square" lIns="91423" tIns="45712" rIns="91423" bIns="45712" numCol="1" anchor="ctr"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accent2"/>
            </a:solidFill>
            <a:effectLst/>
            <a:latin typeface="ESAtitle" pitchFamily="2"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alphaModFix amt="20000"/>
          </a:blip>
          <a:srcRect/>
          <a:stretch>
            <a:fillRect/>
          </a:stretch>
        </a:blipFill>
        <a:ln w="9525" cap="flat" cmpd="sng" algn="ctr">
          <a:noFill/>
          <a:prstDash val="solid"/>
          <a:round/>
          <a:headEnd type="none" w="med" len="med"/>
          <a:tailEnd type="none" w="med" len="med"/>
        </a:ln>
        <a:effectLst/>
      </a:spPr>
      <a:bodyPr vert="horz" wrap="square" lIns="91423" tIns="45712" rIns="91423" bIns="45712" numCol="1" anchor="ctr" anchorCtr="0" compatLnSpc="1">
        <a:prstTxWarp prst="textNoShape">
          <a:avLst/>
        </a:prstTxWarp>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accent2"/>
            </a:solidFill>
            <a:effectLst/>
            <a:latin typeface="ESAtitle" pitchFamily="2"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10555</TotalTime>
  <Words>2063</Words>
  <Application>Microsoft Office PowerPoint</Application>
  <PresentationFormat>Custom</PresentationFormat>
  <Paragraphs>259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Struttura predefinita</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ATMOSPHERIC DPQC</dc:creator>
  <cp:lastModifiedBy>Fabrizio Niro</cp:lastModifiedBy>
  <cp:revision>859</cp:revision>
  <dcterms:created xsi:type="dcterms:W3CDTF">2003-07-17T15:55:49Z</dcterms:created>
  <dcterms:modified xsi:type="dcterms:W3CDTF">2011-05-23T09:15:46Z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ff3496e8-d33b-4cf2-87d1-d6e0b5a7a837</vt:lpwstr>
  </property>
  <property fmtid="{D5CDD505-2E9C-101B-9397-08002B2CF9AE}" pid="3" name="SercoClassification">
    <vt:lpwstr>Not a Serco document (No visible marking)</vt:lpwstr>
  </property>
</Properties>
</file>