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70" r:id="rId4"/>
    <p:sldId id="277" r:id="rId5"/>
    <p:sldId id="271" r:id="rId6"/>
    <p:sldId id="264" r:id="rId7"/>
    <p:sldId id="273" r:id="rId8"/>
    <p:sldId id="284" r:id="rId9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81BD"/>
    <a:srgbClr val="DDD9C3"/>
    <a:srgbClr val="800000"/>
    <a:srgbClr val="FFFF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373" autoAdjust="0"/>
  </p:normalViewPr>
  <p:slideViewPr>
    <p:cSldViewPr>
      <p:cViewPr>
        <p:scale>
          <a:sx n="90" d="100"/>
          <a:sy n="90" d="100"/>
        </p:scale>
        <p:origin x="-51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hbjmhj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EC856-A4B7-45B8-BD94-E97754B7FACF}" type="datetimeFigureOut">
              <a:rPr lang="de-DE" smtClean="0"/>
              <a:pPr/>
              <a:t>09.05.2012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0CDB6-7949-43B5-8727-CDE5697CE53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hbjmhj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71BC7-51AA-4F03-86FC-DD74D298D691}" type="datetimeFigureOut">
              <a:rPr lang="de-DE" smtClean="0"/>
              <a:pPr/>
              <a:t>09.05.2012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886CC-CD3F-41E8-B1B2-A73C110C1B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Keine Eutrophierung sondern Anreicherung von Nährstoffen aufgrund von Sauerstoff-</a:t>
            </a:r>
          </a:p>
          <a:p>
            <a:r>
              <a:rPr lang="de-DE" dirty="0" err="1" smtClean="0"/>
              <a:t>abreicherung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1 </a:t>
            </a:r>
            <a:r>
              <a:rPr lang="de-DE" dirty="0" err="1" smtClean="0"/>
              <a:t>opportunistic</a:t>
            </a:r>
            <a:r>
              <a:rPr lang="de-DE" dirty="0" smtClean="0"/>
              <a:t> </a:t>
            </a:r>
            <a:r>
              <a:rPr lang="de-DE" dirty="0" err="1" smtClean="0"/>
              <a:t>taxa</a:t>
            </a:r>
            <a:r>
              <a:rPr lang="de-DE" dirty="0" smtClean="0"/>
              <a:t> </a:t>
            </a:r>
            <a:r>
              <a:rPr lang="de-DE" i="1" dirty="0" err="1" smtClean="0"/>
              <a:t>Anomalinoides</a:t>
            </a:r>
            <a:r>
              <a:rPr lang="de-DE" i="1" dirty="0" smtClean="0"/>
              <a:t> </a:t>
            </a:r>
            <a:r>
              <a:rPr lang="de-DE" i="1" dirty="0" err="1" smtClean="0"/>
              <a:t>minima</a:t>
            </a:r>
            <a:r>
              <a:rPr lang="de-DE" dirty="0" smtClean="0"/>
              <a:t> &amp; </a:t>
            </a:r>
            <a:r>
              <a:rPr lang="de-DE" i="1" dirty="0" err="1" smtClean="0"/>
              <a:t>Eponides</a:t>
            </a:r>
            <a:r>
              <a:rPr lang="de-DE" i="1" dirty="0" smtClean="0"/>
              <a:t> </a:t>
            </a:r>
            <a:r>
              <a:rPr lang="de-DE" i="1" dirty="0" err="1" smtClean="0"/>
              <a:t>pusillus</a:t>
            </a:r>
            <a:r>
              <a:rPr lang="de-DE" i="1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seasonal</a:t>
            </a:r>
            <a:r>
              <a:rPr lang="de-DE" dirty="0" smtClean="0"/>
              <a:t> </a:t>
            </a:r>
            <a:r>
              <a:rPr lang="de-DE" dirty="0" err="1" smtClean="0"/>
              <a:t>phytoplankton</a:t>
            </a:r>
            <a:r>
              <a:rPr lang="de-DE" dirty="0" smtClean="0"/>
              <a:t> </a:t>
            </a:r>
            <a:r>
              <a:rPr lang="de-DE" dirty="0" err="1" smtClean="0"/>
              <a:t>blooms</a:t>
            </a:r>
            <a:r>
              <a:rPr lang="de-DE" dirty="0" smtClean="0"/>
              <a:t> (ZITAT)</a:t>
            </a:r>
            <a:endParaRPr lang="de-DE" i="1" dirty="0" smtClean="0"/>
          </a:p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A5D6-5BFA-477F-928F-CDA5CEF06B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A5D6-5BFA-477F-928F-CDA5CEF06B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A5D6-5BFA-477F-928F-CDA5CEF06B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A5D6-5BFA-477F-928F-CDA5CEF06B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00364" y="214290"/>
            <a:ext cx="2895600" cy="79214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A5D6-5BFA-477F-928F-CDA5CEF06B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A5D6-5BFA-477F-928F-CDA5CEF06B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A5D6-5BFA-477F-928F-CDA5CEF06B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A5D6-5BFA-477F-928F-CDA5CEF06B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A5D6-5BFA-477F-928F-CDA5CEF06B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A5D6-5BFA-477F-928F-CDA5CEF06B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A5D6-5BFA-477F-928F-CDA5CEF06B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A5D6-5BFA-477F-928F-CDA5CEF06B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tiff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42852"/>
            <a:ext cx="9144000" cy="607223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428891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 err="1" smtClean="0"/>
              <a:t>Benthic</a:t>
            </a:r>
            <a:r>
              <a:rPr lang="de-DE" sz="3600" dirty="0" smtClean="0"/>
              <a:t> </a:t>
            </a:r>
            <a:r>
              <a:rPr lang="de-DE" sz="3600" dirty="0" err="1" smtClean="0"/>
              <a:t>foraminiferal</a:t>
            </a:r>
            <a:r>
              <a:rPr lang="de-DE" sz="3600" dirty="0" smtClean="0"/>
              <a:t> </a:t>
            </a:r>
            <a:r>
              <a:rPr lang="de-DE" sz="3600" dirty="0" err="1" smtClean="0"/>
              <a:t>response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trophic</a:t>
            </a:r>
            <a:r>
              <a:rPr lang="de-DE" sz="3600" dirty="0" smtClean="0"/>
              <a:t> </a:t>
            </a:r>
            <a:r>
              <a:rPr lang="de-DE" sz="3600" dirty="0" err="1" smtClean="0"/>
              <a:t>changes</a:t>
            </a:r>
            <a:r>
              <a:rPr lang="de-DE" sz="3600" dirty="0" smtClean="0"/>
              <a:t> </a:t>
            </a:r>
            <a:r>
              <a:rPr lang="de-DE" sz="3600" dirty="0" err="1" smtClean="0"/>
              <a:t>across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last </a:t>
            </a:r>
            <a:r>
              <a:rPr lang="de-DE" sz="3600" dirty="0" err="1" smtClean="0"/>
              <a:t>glacial-Holocene</a:t>
            </a:r>
            <a:r>
              <a:rPr lang="de-DE" sz="3600" dirty="0" smtClean="0"/>
              <a:t> </a:t>
            </a:r>
            <a:r>
              <a:rPr lang="de-DE" sz="3600" dirty="0" err="1" smtClean="0"/>
              <a:t>transition</a:t>
            </a:r>
            <a:r>
              <a:rPr lang="de-DE" sz="3600" dirty="0" smtClean="0"/>
              <a:t> in </a:t>
            </a:r>
            <a:r>
              <a:rPr lang="de-DE" sz="3600" dirty="0" err="1" smtClean="0"/>
              <a:t>the</a:t>
            </a:r>
            <a:r>
              <a:rPr lang="de-DE" sz="3600" dirty="0" smtClean="0"/>
              <a:t> abyssal </a:t>
            </a:r>
            <a:r>
              <a:rPr lang="de-DE" sz="3600" dirty="0" err="1" smtClean="0"/>
              <a:t>eastern</a:t>
            </a:r>
            <a:r>
              <a:rPr lang="de-DE" sz="3600" dirty="0" smtClean="0"/>
              <a:t> </a:t>
            </a:r>
            <a:r>
              <a:rPr lang="de-DE" sz="3600" dirty="0" err="1" smtClean="0"/>
              <a:t>Mediterranean</a:t>
            </a:r>
            <a:r>
              <a:rPr lang="de-DE" sz="3600" dirty="0" smtClean="0"/>
              <a:t> </a:t>
            </a:r>
            <a:r>
              <a:rPr lang="de-DE" sz="3600" dirty="0" err="1" smtClean="0"/>
              <a:t>Sea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/>
              <a:t/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00364" y="214290"/>
            <a:ext cx="28956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505200" y="6357958"/>
            <a:ext cx="2133600" cy="365125"/>
          </a:xfrm>
        </p:spPr>
        <p:txBody>
          <a:bodyPr/>
          <a:lstStyle/>
          <a:p>
            <a:pPr algn="ctr"/>
            <a:r>
              <a:rPr lang="de-DE" dirty="0" smtClean="0"/>
              <a:t>Katharina Müller-Navarra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163520" y="3857628"/>
            <a:ext cx="508466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de-DE" dirty="0" smtClean="0"/>
              <a:t>Katharina Müller-Navarra*, A. Lochte  &amp; G. </a:t>
            </a:r>
            <a:r>
              <a:rPr lang="de-DE" dirty="0" err="1" smtClean="0"/>
              <a:t>Schmiedl</a:t>
            </a:r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sz="1400" dirty="0" smtClean="0"/>
              <a:t>University </a:t>
            </a:r>
            <a:r>
              <a:rPr lang="de-DE" sz="1400" dirty="0" err="1" smtClean="0"/>
              <a:t>of</a:t>
            </a:r>
            <a:r>
              <a:rPr lang="de-DE" sz="1400" dirty="0" smtClean="0"/>
              <a:t> Hamburg</a:t>
            </a:r>
          </a:p>
          <a:p>
            <a:pPr algn="ctr"/>
            <a:r>
              <a:rPr lang="de-DE" sz="1400" smtClean="0"/>
              <a:t>*katharina.mueller-navarra@uni-hamburg.de</a:t>
            </a:r>
            <a:endParaRPr lang="de-DE" sz="1400" dirty="0"/>
          </a:p>
        </p:txBody>
      </p:sp>
      <p:pic>
        <p:nvPicPr>
          <p:cNvPr id="10" name="Grafik 11" descr="LogoMitKopfzeile_KleineHoehe290px.png"/>
          <p:cNvPicPr>
            <a:picLocks noChangeAspect="1"/>
          </p:cNvPicPr>
          <p:nvPr/>
        </p:nvPicPr>
        <p:blipFill>
          <a:blip r:embed="rId3" cstate="print"/>
          <a:srcRect l="3906" t="20208" r="75000" b="19163"/>
          <a:stretch>
            <a:fillRect/>
          </a:stretch>
        </p:blipFill>
        <p:spPr bwMode="auto">
          <a:xfrm>
            <a:off x="7500958" y="6262707"/>
            <a:ext cx="1571636" cy="5238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Grafik 10" descr="CreativeCommons_Attribution_Licen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6291000"/>
            <a:ext cx="1404000" cy="49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142852"/>
            <a:ext cx="9144000" cy="607223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42844" y="142852"/>
            <a:ext cx="88583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Study Area 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785918" y="1285860"/>
            <a:ext cx="120436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Study Area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857224" y="692696"/>
            <a:ext cx="7503823" cy="5379510"/>
            <a:chOff x="857224" y="571480"/>
            <a:chExt cx="7503823" cy="5379510"/>
          </a:xfrm>
        </p:grpSpPr>
        <p:pic>
          <p:nvPicPr>
            <p:cNvPr id="17" name="Bild 1" descr="DeepWater.t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24" y="571480"/>
              <a:ext cx="7503823" cy="5379510"/>
            </a:xfrm>
            <a:prstGeom prst="rect">
              <a:avLst/>
            </a:prstGeom>
          </p:spPr>
        </p:pic>
        <p:sp>
          <p:nvSpPr>
            <p:cNvPr id="18" name="Flussdiagramm: Verbindungsstelle 17"/>
            <p:cNvSpPr/>
            <p:nvPr/>
          </p:nvSpPr>
          <p:spPr>
            <a:xfrm>
              <a:off x="3071802" y="3357562"/>
              <a:ext cx="142876" cy="14287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786050" y="3571876"/>
              <a:ext cx="813043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accent2">
                      <a:lumMod val="75000"/>
                    </a:schemeClr>
                  </a:solidFill>
                </a:rPr>
                <a:t>SL71-2</a:t>
              </a:r>
              <a:endParaRPr lang="de-DE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505200" y="6357958"/>
            <a:ext cx="2133600" cy="365125"/>
          </a:xfrm>
        </p:spPr>
        <p:txBody>
          <a:bodyPr/>
          <a:lstStyle/>
          <a:p>
            <a:pPr algn="ctr"/>
            <a:r>
              <a:rPr lang="de-DE" dirty="0" smtClean="0"/>
              <a:t>Katharina Müller-Navarra</a:t>
            </a:r>
            <a:endParaRPr lang="de-DE" dirty="0"/>
          </a:p>
        </p:txBody>
      </p:sp>
      <p:pic>
        <p:nvPicPr>
          <p:cNvPr id="12" name="Grafik 11" descr="LogoMitKopfzeile_KleineHoehe290px.png"/>
          <p:cNvPicPr>
            <a:picLocks noChangeAspect="1"/>
          </p:cNvPicPr>
          <p:nvPr/>
        </p:nvPicPr>
        <p:blipFill>
          <a:blip r:embed="rId4" cstate="print"/>
          <a:srcRect l="3906" t="20208" r="75000" b="19163"/>
          <a:stretch>
            <a:fillRect/>
          </a:stretch>
        </p:blipFill>
        <p:spPr bwMode="auto">
          <a:xfrm>
            <a:off x="7500958" y="6262707"/>
            <a:ext cx="1571636" cy="5238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Grafik 14" descr="CreativeCommons_Attribution_Licen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6291000"/>
            <a:ext cx="1404000" cy="49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0" y="142852"/>
            <a:ext cx="9144000" cy="607223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A5D6-5BFA-477F-928F-CDA5CEF06B1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400" y="0"/>
            <a:ext cx="6858000" cy="59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de-DE" sz="2800" dirty="0">
                <a:solidFill>
                  <a:schemeClr val="accent2"/>
                </a:solidFill>
                <a:latin typeface="Arial" charset="0"/>
                <a:cs typeface="+mn-cs"/>
              </a:rPr>
              <a:t>Sapropel </a:t>
            </a:r>
            <a:r>
              <a:rPr lang="de-DE" sz="2800" dirty="0" err="1" smtClean="0">
                <a:solidFill>
                  <a:schemeClr val="accent2"/>
                </a:solidFill>
                <a:latin typeface="Arial" charset="0"/>
                <a:cs typeface="+mn-cs"/>
              </a:rPr>
              <a:t>formation</a:t>
            </a:r>
            <a:endParaRPr lang="de-DE" sz="2800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pic>
        <p:nvPicPr>
          <p:cNvPr id="10" name="Picture 4" descr="FIGURE_Longte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93754"/>
            <a:ext cx="73152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Globobulimina_fuer_Oslo"/>
          <p:cNvPicPr>
            <a:picLocks noChangeAspect="1" noChangeArrowheads="1"/>
          </p:cNvPicPr>
          <p:nvPr/>
        </p:nvPicPr>
        <p:blipFill>
          <a:blip r:embed="rId4" cstate="print">
            <a:lum bright="18000" contrast="-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93738"/>
            <a:ext cx="148748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Chilostomella_Foto2 Kop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3619500"/>
            <a:ext cx="1057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8382000" y="2624138"/>
            <a:ext cx="717550" cy="274637"/>
            <a:chOff x="4992" y="1748"/>
            <a:chExt cx="452" cy="173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5056" y="1920"/>
              <a:ext cx="1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992" y="1748"/>
              <a:ext cx="4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de-DE" sz="1200" dirty="0">
                  <a:latin typeface="Arial" charset="0"/>
                </a:rPr>
                <a:t>0.1 mm</a:t>
              </a:r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8350250" y="5295900"/>
            <a:ext cx="717550" cy="274638"/>
            <a:chOff x="4992" y="1748"/>
            <a:chExt cx="452" cy="173"/>
          </a:xfrm>
        </p:grpSpPr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5056" y="1920"/>
              <a:ext cx="3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992" y="1748"/>
              <a:ext cx="4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de-DE" sz="1200">
                  <a:latin typeface="Arial" charset="0"/>
                </a:rPr>
                <a:t>0.1 mm</a:t>
              </a:r>
            </a:p>
          </p:txBody>
        </p:sp>
      </p:grp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467600" y="5570538"/>
            <a:ext cx="13001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i="1">
                <a:latin typeface="Arial" charset="0"/>
                <a:cs typeface="+mn-cs"/>
              </a:rPr>
              <a:t>Chilostomella </a:t>
            </a:r>
          </a:p>
          <a:p>
            <a:pPr>
              <a:defRPr/>
            </a:pPr>
            <a:r>
              <a:rPr lang="de-DE" sz="1400" i="1">
                <a:latin typeface="Arial" charset="0"/>
                <a:cs typeface="+mn-cs"/>
              </a:rPr>
              <a:t>oolina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469188" y="2903538"/>
            <a:ext cx="1370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i="1" dirty="0" err="1">
                <a:latin typeface="Arial" charset="0"/>
                <a:cs typeface="+mn-cs"/>
              </a:rPr>
              <a:t>Globobulimina</a:t>
            </a:r>
            <a:r>
              <a:rPr lang="de-DE" sz="1400" i="1" dirty="0">
                <a:latin typeface="Arial" charset="0"/>
                <a:cs typeface="+mn-cs"/>
              </a:rPr>
              <a:t> </a:t>
            </a:r>
          </a:p>
          <a:p>
            <a:pPr>
              <a:defRPr/>
            </a:pPr>
            <a:r>
              <a:rPr lang="de-DE" sz="1400" i="1" dirty="0" err="1">
                <a:latin typeface="Arial" charset="0"/>
                <a:cs typeface="+mn-cs"/>
              </a:rPr>
              <a:t>affinis</a:t>
            </a:r>
            <a:endParaRPr lang="de-DE" sz="1400" i="1" dirty="0">
              <a:latin typeface="Arial" charset="0"/>
              <a:cs typeface="+mn-cs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14282" y="142852"/>
            <a:ext cx="86439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Approach </a:t>
            </a:r>
            <a:endParaRPr lang="de-DE" dirty="0"/>
          </a:p>
        </p:txBody>
      </p:sp>
      <p:sp>
        <p:nvSpPr>
          <p:cNvPr id="21" name="Foliennummernplatzhalter 5"/>
          <p:cNvSpPr txBox="1">
            <a:spLocks/>
          </p:cNvSpPr>
          <p:nvPr/>
        </p:nvSpPr>
        <p:spPr>
          <a:xfrm>
            <a:off x="3505200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Katharina Müller-Navarra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Grafik 23" descr="LogoMitKopfzeile_KleineHoehe290px.png"/>
          <p:cNvPicPr>
            <a:picLocks noChangeAspect="1"/>
          </p:cNvPicPr>
          <p:nvPr/>
        </p:nvPicPr>
        <p:blipFill>
          <a:blip r:embed="rId6" cstate="print"/>
          <a:srcRect l="3906" t="20208" r="75000" b="19163"/>
          <a:stretch>
            <a:fillRect/>
          </a:stretch>
        </p:blipFill>
        <p:spPr bwMode="auto">
          <a:xfrm>
            <a:off x="7500958" y="6262707"/>
            <a:ext cx="1571636" cy="5238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" name="Grafik 24" descr="CreativeCommons_Attribution_Licens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6291000"/>
            <a:ext cx="1404000" cy="49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42852"/>
            <a:ext cx="9144000" cy="607223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07141" y="142852"/>
            <a:ext cx="892971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Results</a:t>
            </a:r>
            <a:r>
              <a:rPr lang="de-DE" dirty="0" smtClean="0"/>
              <a:t> &amp; </a:t>
            </a:r>
            <a:r>
              <a:rPr lang="de-DE" dirty="0" err="1" smtClean="0"/>
              <a:t>Discussion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A5D6-5BFA-477F-928F-CDA5CEF06B1A}" type="slidenum">
              <a:rPr lang="de-DE" smtClean="0"/>
              <a:pPr/>
              <a:t>4</a:t>
            </a:fld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428596" y="1357298"/>
            <a:ext cx="8286808" cy="3324501"/>
            <a:chOff x="-142876" y="1357298"/>
            <a:chExt cx="8286808" cy="3324501"/>
          </a:xfrm>
        </p:grpSpPr>
        <p:grpSp>
          <p:nvGrpSpPr>
            <p:cNvPr id="9" name="Gruppieren 8"/>
            <p:cNvGrpSpPr/>
            <p:nvPr/>
          </p:nvGrpSpPr>
          <p:grpSpPr>
            <a:xfrm>
              <a:off x="-142876" y="1357298"/>
              <a:ext cx="8286808" cy="3324501"/>
              <a:chOff x="-27" y="928670"/>
              <a:chExt cx="8286808" cy="3324501"/>
            </a:xfrm>
          </p:grpSpPr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6281602" y="928670"/>
                <a:ext cx="2005179" cy="32877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5000" rIns="90000" bIns="45000"/>
              <a:lstStyle/>
              <a:p>
                <a:pPr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100" dirty="0">
                    <a:solidFill>
                      <a:srgbClr val="000000"/>
                    </a:solidFill>
                    <a:ea typeface="Geneva" pitchFamily="32" charset="0"/>
                    <a:cs typeface="Geneva" pitchFamily="32" charset="0"/>
                  </a:rPr>
                  <a:t>Baseline 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100" b="1" dirty="0" smtClean="0">
                    <a:solidFill>
                      <a:srgbClr val="000000"/>
                    </a:solidFill>
                    <a:ea typeface="Geneva" pitchFamily="32" charset="0"/>
                    <a:cs typeface="Geneva" pitchFamily="32" charset="0"/>
                  </a:rPr>
                  <a:t>Baseline</a:t>
                </a:r>
                <a:endParaRPr lang="en-US" sz="2100" b="1" dirty="0">
                  <a:solidFill>
                    <a:srgbClr val="000000"/>
                  </a:solidFill>
                  <a:ea typeface="Geneva" pitchFamily="32" charset="0"/>
                  <a:cs typeface="Geneva" pitchFamily="32" charset="0"/>
                </a:endParaRPr>
              </a:p>
              <a:p>
                <a:pPr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100" dirty="0">
                    <a:solidFill>
                      <a:srgbClr val="000000"/>
                    </a:solidFill>
                    <a:ea typeface="Geneva" pitchFamily="32" charset="0"/>
                    <a:cs typeface="Geneva" pitchFamily="32" charset="0"/>
                  </a:rPr>
                  <a:t>3xNutri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100" b="1" dirty="0">
                    <a:solidFill>
                      <a:srgbClr val="000000"/>
                    </a:solidFill>
                    <a:ea typeface="Geneva" pitchFamily="32" charset="0"/>
                    <a:cs typeface="Geneva" pitchFamily="32" charset="0"/>
                  </a:rPr>
                  <a:t>3xNutri 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100" dirty="0" err="1">
                    <a:solidFill>
                      <a:srgbClr val="000000"/>
                    </a:solidFill>
                    <a:ea typeface="Geneva" pitchFamily="32" charset="0"/>
                    <a:cs typeface="Geneva" pitchFamily="32" charset="0"/>
                  </a:rPr>
                  <a:t>Nile+Nutri</a:t>
                </a:r>
                <a:endParaRPr lang="en-US" sz="2100" dirty="0">
                  <a:solidFill>
                    <a:srgbClr val="000000"/>
                  </a:solidFill>
                  <a:ea typeface="Geneva" pitchFamily="32" charset="0"/>
                  <a:cs typeface="Geneva" pitchFamily="32" charset="0"/>
                </a:endParaRPr>
              </a:p>
              <a:p>
                <a:pPr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100" b="1" dirty="0" err="1" smtClean="0">
                    <a:solidFill>
                      <a:srgbClr val="000000"/>
                    </a:solidFill>
                    <a:ea typeface="Geneva" pitchFamily="32" charset="0"/>
                    <a:cs typeface="Geneva" pitchFamily="32" charset="0"/>
                  </a:rPr>
                  <a:t>Nile+Nutri</a:t>
                </a:r>
                <a:endParaRPr lang="en-US" sz="2100" b="1" dirty="0">
                  <a:solidFill>
                    <a:srgbClr val="000000"/>
                  </a:solidFill>
                  <a:ea typeface="Geneva" pitchFamily="32" charset="0"/>
                  <a:cs typeface="Geneva" pitchFamily="32" charset="0"/>
                </a:endParaRPr>
              </a:p>
              <a:p>
                <a:pPr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100" dirty="0" err="1">
                    <a:solidFill>
                      <a:srgbClr val="000000"/>
                    </a:solidFill>
                    <a:ea typeface="Geneva" pitchFamily="32" charset="0"/>
                    <a:cs typeface="Geneva" pitchFamily="32" charset="0"/>
                  </a:rPr>
                  <a:t>IniGlac</a:t>
                </a:r>
                <a:endParaRPr lang="en-US" sz="2100" dirty="0">
                  <a:solidFill>
                    <a:srgbClr val="000000"/>
                  </a:solidFill>
                  <a:ea typeface="Geneva" pitchFamily="32" charset="0"/>
                  <a:cs typeface="Geneva" pitchFamily="32" charset="0"/>
                </a:endParaRPr>
              </a:p>
              <a:p>
                <a:pPr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100" b="1" dirty="0" err="1" smtClean="0">
                    <a:solidFill>
                      <a:srgbClr val="000000"/>
                    </a:solidFill>
                    <a:ea typeface="Geneva" pitchFamily="32" charset="0"/>
                    <a:cs typeface="Geneva" pitchFamily="32" charset="0"/>
                  </a:rPr>
                  <a:t>IniGlac</a:t>
                </a:r>
                <a:endParaRPr lang="en-US" sz="2100" b="1" dirty="0">
                  <a:solidFill>
                    <a:srgbClr val="000000"/>
                  </a:solidFill>
                  <a:ea typeface="Geneva" pitchFamily="32" charset="0"/>
                  <a:cs typeface="Geneva" pitchFamily="32" charset="0"/>
                </a:endParaRPr>
              </a:p>
              <a:p>
                <a:pPr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100" dirty="0">
                    <a:solidFill>
                      <a:srgbClr val="000000"/>
                    </a:solidFill>
                    <a:ea typeface="Geneva" pitchFamily="32" charset="0"/>
                    <a:cs typeface="Geneva" pitchFamily="32" charset="0"/>
                  </a:rPr>
                  <a:t>IniGlac+3xNutri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100" b="1" dirty="0">
                    <a:solidFill>
                      <a:srgbClr val="000000"/>
                    </a:solidFill>
                    <a:ea typeface="Geneva" pitchFamily="32" charset="0"/>
                    <a:cs typeface="Geneva" pitchFamily="32" charset="0"/>
                  </a:rPr>
                  <a:t>IniGlac+3xNutri </a:t>
                </a:r>
              </a:p>
            </p:txBody>
          </p:sp>
          <p:grpSp>
            <p:nvGrpSpPr>
              <p:cNvPr id="8" name="Gruppieren 7"/>
              <p:cNvGrpSpPr/>
              <p:nvPr/>
            </p:nvGrpSpPr>
            <p:grpSpPr>
              <a:xfrm>
                <a:off x="-27" y="928670"/>
                <a:ext cx="6201592" cy="3324501"/>
                <a:chOff x="-27" y="928670"/>
                <a:chExt cx="6201592" cy="3324501"/>
              </a:xfrm>
            </p:grpSpPr>
            <p:pic>
              <p:nvPicPr>
                <p:cNvPr id="5" name="Grafik 4" descr="timser_oxy_IonLevbox_all-crop_Seite_1.tif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24206" t="25677" r="32437" b="36321"/>
                <a:stretch>
                  <a:fillRect/>
                </a:stretch>
              </p:blipFill>
              <p:spPr>
                <a:xfrm>
                  <a:off x="-27" y="928670"/>
                  <a:ext cx="5364000" cy="3324501"/>
                </a:xfrm>
                <a:prstGeom prst="rect">
                  <a:avLst/>
                </a:prstGeom>
              </p:spPr>
            </p:pic>
            <p:pic>
              <p:nvPicPr>
                <p:cNvPr id="7" name="Grafik 6" descr="timser_oxy_IonLevbox_all-crop_Seite_1.tif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69581" t="38569" r="27885" b="44623"/>
                <a:stretch>
                  <a:fillRect/>
                </a:stretch>
              </p:blipFill>
              <p:spPr>
                <a:xfrm>
                  <a:off x="5500699" y="928670"/>
                  <a:ext cx="700866" cy="3286148"/>
                </a:xfrm>
                <a:prstGeom prst="rect">
                  <a:avLst/>
                </a:prstGeom>
              </p:spPr>
            </p:pic>
          </p:grpSp>
        </p:grp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42942" y="3429000"/>
              <a:ext cx="1071570" cy="571504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4500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dirty="0" smtClean="0">
                  <a:solidFill>
                    <a:srgbClr val="000000"/>
                  </a:solidFill>
                  <a:ea typeface="Geneva" pitchFamily="32" charset="0"/>
                  <a:cs typeface="Geneva" pitchFamily="32" charset="0"/>
                </a:rPr>
                <a:t>&gt;1800 m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905745" y="1559470"/>
              <a:ext cx="1094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Levantine</a:t>
              </a:r>
              <a:endParaRPr lang="de-DE" dirty="0"/>
            </a:p>
          </p:txBody>
        </p:sp>
      </p:grpSp>
      <p:sp>
        <p:nvSpPr>
          <p:cNvPr id="15" name="Foliennummernplatzhalter 5"/>
          <p:cNvSpPr txBox="1">
            <a:spLocks/>
          </p:cNvSpPr>
          <p:nvPr/>
        </p:nvSpPr>
        <p:spPr>
          <a:xfrm>
            <a:off x="3505200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Katharina Müller-Navarra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Grafik 11" descr="LogoMitKopfzeile_KleineHoehe290px.png"/>
          <p:cNvPicPr>
            <a:picLocks noChangeAspect="1"/>
          </p:cNvPicPr>
          <p:nvPr/>
        </p:nvPicPr>
        <p:blipFill>
          <a:blip r:embed="rId4" cstate="print"/>
          <a:srcRect l="3906" t="20208" r="75000" b="19163"/>
          <a:stretch>
            <a:fillRect/>
          </a:stretch>
        </p:blipFill>
        <p:spPr bwMode="auto">
          <a:xfrm>
            <a:off x="7500958" y="6262707"/>
            <a:ext cx="1571636" cy="5238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" name="Rechteck 16"/>
          <p:cNvSpPr/>
          <p:nvPr/>
        </p:nvSpPr>
        <p:spPr>
          <a:xfrm>
            <a:off x="2214546" y="478632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1600" dirty="0" smtClean="0">
                <a:solidFill>
                  <a:srgbClr val="000000"/>
                </a:solidFill>
                <a:ea typeface="Geneva" pitchFamily="32" charset="0"/>
                <a:cs typeface="Geneva" pitchFamily="32" charset="0"/>
              </a:rPr>
              <a:t>[R. Grimm 2012, </a:t>
            </a:r>
            <a:r>
              <a:rPr lang="de-DE" sz="1600" dirty="0" err="1" smtClean="0">
                <a:solidFill>
                  <a:srgbClr val="000000"/>
                </a:solidFill>
                <a:ea typeface="Geneva" pitchFamily="32" charset="0"/>
                <a:cs typeface="Geneva" pitchFamily="32" charset="0"/>
              </a:rPr>
              <a:t>unpubl</a:t>
            </a:r>
            <a:r>
              <a:rPr lang="de-DE" sz="1600" dirty="0" smtClean="0">
                <a:solidFill>
                  <a:srgbClr val="000000"/>
                </a:solidFill>
                <a:ea typeface="Geneva" pitchFamily="32" charset="0"/>
                <a:cs typeface="Geneva" pitchFamily="32" charset="0"/>
              </a:rPr>
              <a:t>.]</a:t>
            </a:r>
            <a:endParaRPr lang="de-DE" sz="1600" dirty="0"/>
          </a:p>
        </p:txBody>
      </p:sp>
      <p:pic>
        <p:nvPicPr>
          <p:cNvPr id="18" name="Grafik 17" descr="CreativeCommons_Attribution_Licen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6291000"/>
            <a:ext cx="1404000" cy="49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ihandform 27"/>
          <p:cNvSpPr/>
          <p:nvPr/>
        </p:nvSpPr>
        <p:spPr>
          <a:xfrm>
            <a:off x="0" y="142852"/>
            <a:ext cx="9144000" cy="6072230"/>
          </a:xfrm>
          <a:custGeom>
            <a:avLst/>
            <a:gdLst>
              <a:gd name="connsiteX0" fmla="*/ 0 w 9144000"/>
              <a:gd name="connsiteY0" fmla="*/ 0 h 5857916"/>
              <a:gd name="connsiteX1" fmla="*/ 9144000 w 9144000"/>
              <a:gd name="connsiteY1" fmla="*/ 0 h 5857916"/>
              <a:gd name="connsiteX2" fmla="*/ 9144000 w 9144000"/>
              <a:gd name="connsiteY2" fmla="*/ 5857916 h 5857916"/>
              <a:gd name="connsiteX3" fmla="*/ 0 w 9144000"/>
              <a:gd name="connsiteY3" fmla="*/ 5857916 h 5857916"/>
              <a:gd name="connsiteX4" fmla="*/ 0 w 9144000"/>
              <a:gd name="connsiteY4" fmla="*/ 0 h 585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857916">
                <a:moveTo>
                  <a:pt x="0" y="0"/>
                </a:moveTo>
                <a:lnTo>
                  <a:pt x="9144000" y="0"/>
                </a:lnTo>
                <a:lnTo>
                  <a:pt x="9144000" y="5857916"/>
                </a:lnTo>
                <a:lnTo>
                  <a:pt x="0" y="585791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785786" y="4643446"/>
            <a:ext cx="7572428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Grafik 39" descr="Q-NEU3.tif"/>
          <p:cNvPicPr>
            <a:picLocks noChangeAspect="1"/>
          </p:cNvPicPr>
          <p:nvPr/>
        </p:nvPicPr>
        <p:blipFill>
          <a:blip r:embed="rId3" cstate="print"/>
          <a:srcRect l="10937" t="15751" r="6248" b="24589"/>
          <a:stretch>
            <a:fillRect/>
          </a:stretch>
        </p:blipFill>
        <p:spPr>
          <a:xfrm>
            <a:off x="785786" y="785794"/>
            <a:ext cx="7572428" cy="385765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A5D6-5BFA-477F-928F-CDA5CEF06B1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14282" y="142852"/>
            <a:ext cx="86439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Results</a:t>
            </a:r>
            <a:r>
              <a:rPr lang="de-DE" dirty="0" smtClean="0"/>
              <a:t> &amp; </a:t>
            </a:r>
            <a:r>
              <a:rPr lang="de-DE" dirty="0" err="1" smtClean="0"/>
              <a:t>Discussion</a:t>
            </a:r>
            <a:r>
              <a:rPr lang="de-DE" dirty="0" smtClean="0"/>
              <a:t> II </a:t>
            </a:r>
            <a:endParaRPr lang="de-DE" dirty="0"/>
          </a:p>
        </p:txBody>
      </p:sp>
      <p:grpSp>
        <p:nvGrpSpPr>
          <p:cNvPr id="45" name="Gruppieren 44"/>
          <p:cNvGrpSpPr/>
          <p:nvPr/>
        </p:nvGrpSpPr>
        <p:grpSpPr>
          <a:xfrm>
            <a:off x="785786" y="4929198"/>
            <a:ext cx="7143800" cy="357190"/>
            <a:chOff x="785786" y="4929198"/>
            <a:chExt cx="7143800" cy="357190"/>
          </a:xfrm>
        </p:grpSpPr>
        <p:sp>
          <p:nvSpPr>
            <p:cNvPr id="69" name="Rechteck 68"/>
            <p:cNvSpPr/>
            <p:nvPr/>
          </p:nvSpPr>
          <p:spPr>
            <a:xfrm>
              <a:off x="2143108" y="4929198"/>
              <a:ext cx="5786478" cy="3571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2" name="Gruppieren 71"/>
            <p:cNvGrpSpPr/>
            <p:nvPr/>
          </p:nvGrpSpPr>
          <p:grpSpPr>
            <a:xfrm>
              <a:off x="785786" y="4929198"/>
              <a:ext cx="6858049" cy="338554"/>
              <a:chOff x="-396660" y="5148877"/>
              <a:chExt cx="6219010" cy="338554"/>
            </a:xfrm>
          </p:grpSpPr>
          <p:sp>
            <p:nvSpPr>
              <p:cNvPr id="65" name="Textfeld 64"/>
              <p:cNvSpPr txBox="1"/>
              <p:nvPr/>
            </p:nvSpPr>
            <p:spPr>
              <a:xfrm>
                <a:off x="2281948" y="5148877"/>
                <a:ext cx="10519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oligotroph</a:t>
                </a:r>
                <a:endParaRPr lang="de-DE" sz="1600" dirty="0"/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3282080" y="5148877"/>
                <a:ext cx="11014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err="1" smtClean="0"/>
                  <a:t>mesotroph</a:t>
                </a:r>
                <a:endParaRPr lang="de-DE" sz="1600" dirty="0"/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921848" y="5148877"/>
                <a:ext cx="15029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ultra-oligotroph</a:t>
                </a:r>
                <a:endParaRPr lang="de-DE" sz="1600" dirty="0"/>
              </a:p>
            </p:txBody>
          </p:sp>
          <p:sp>
            <p:nvSpPr>
              <p:cNvPr id="70" name="Textfeld 69"/>
              <p:cNvSpPr txBox="1"/>
              <p:nvPr/>
            </p:nvSpPr>
            <p:spPr>
              <a:xfrm>
                <a:off x="-396660" y="5148877"/>
                <a:ext cx="11406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err="1" smtClean="0"/>
                  <a:t>food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content</a:t>
                </a:r>
                <a:endParaRPr lang="de-DE" sz="1600" dirty="0"/>
              </a:p>
            </p:txBody>
          </p:sp>
          <p:sp>
            <p:nvSpPr>
              <p:cNvPr id="71" name="Textfeld 70"/>
              <p:cNvSpPr txBox="1"/>
              <p:nvPr/>
            </p:nvSpPr>
            <p:spPr>
              <a:xfrm>
                <a:off x="4770395" y="5148877"/>
                <a:ext cx="10519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oligotroph</a:t>
                </a:r>
                <a:endParaRPr lang="de-DE" sz="1600" dirty="0"/>
              </a:p>
            </p:txBody>
          </p:sp>
        </p:grpSp>
      </p:grpSp>
      <p:sp>
        <p:nvSpPr>
          <p:cNvPr id="41" name="Textfeld 40"/>
          <p:cNvSpPr txBox="1"/>
          <p:nvPr/>
        </p:nvSpPr>
        <p:spPr>
          <a:xfrm rot="16200000">
            <a:off x="2809656" y="2576657"/>
            <a:ext cx="1410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Sapropel S1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3" name="Foliennummernplatzhalter 5"/>
          <p:cNvSpPr txBox="1">
            <a:spLocks/>
          </p:cNvSpPr>
          <p:nvPr/>
        </p:nvSpPr>
        <p:spPr>
          <a:xfrm>
            <a:off x="3505200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Katharina Müller-Navarra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2" name="Grafik 11" descr="LogoMitKopfzeile_KleineHoehe290px.png"/>
          <p:cNvPicPr>
            <a:picLocks noChangeAspect="1"/>
          </p:cNvPicPr>
          <p:nvPr/>
        </p:nvPicPr>
        <p:blipFill>
          <a:blip r:embed="rId4" cstate="print"/>
          <a:srcRect l="3906" t="20208" r="75000" b="19163"/>
          <a:stretch>
            <a:fillRect/>
          </a:stretch>
        </p:blipFill>
        <p:spPr bwMode="auto">
          <a:xfrm>
            <a:off x="7500958" y="6262707"/>
            <a:ext cx="1571636" cy="5238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9" name="Gruppieren 38"/>
          <p:cNvGrpSpPr/>
          <p:nvPr/>
        </p:nvGrpSpPr>
        <p:grpSpPr>
          <a:xfrm>
            <a:off x="785786" y="785794"/>
            <a:ext cx="2571768" cy="3347703"/>
            <a:chOff x="714348" y="1071546"/>
            <a:chExt cx="2571768" cy="3347703"/>
          </a:xfrm>
        </p:grpSpPr>
        <p:grpSp>
          <p:nvGrpSpPr>
            <p:cNvPr id="38" name="Gruppieren 37"/>
            <p:cNvGrpSpPr/>
            <p:nvPr/>
          </p:nvGrpSpPr>
          <p:grpSpPr>
            <a:xfrm>
              <a:off x="714348" y="1071546"/>
              <a:ext cx="1967636" cy="3347703"/>
              <a:chOff x="357158" y="1000108"/>
              <a:chExt cx="1967636" cy="3347703"/>
            </a:xfrm>
          </p:grpSpPr>
          <p:grpSp>
            <p:nvGrpSpPr>
              <p:cNvPr id="36" name="Gruppieren 35"/>
              <p:cNvGrpSpPr/>
              <p:nvPr/>
            </p:nvGrpSpPr>
            <p:grpSpPr>
              <a:xfrm>
                <a:off x="1928794" y="1000108"/>
                <a:ext cx="396000" cy="3071834"/>
                <a:chOff x="1664414" y="1000108"/>
                <a:chExt cx="396000" cy="3071834"/>
              </a:xfrm>
            </p:grpSpPr>
            <p:pic>
              <p:nvPicPr>
                <p:cNvPr id="34" name="Grafik 33" descr="Articulina tubulosa.tif"/>
                <p:cNvPicPr>
                  <a:picLocks noChangeAspect="1"/>
                </p:cNvPicPr>
                <p:nvPr/>
              </p:nvPicPr>
              <p:blipFill>
                <a:blip r:embed="rId5" cstate="print"/>
                <a:srcRect r="33342"/>
                <a:stretch>
                  <a:fillRect/>
                </a:stretch>
              </p:blipFill>
              <p:spPr>
                <a:xfrm>
                  <a:off x="1664414" y="1000108"/>
                  <a:ext cx="369285" cy="1512000"/>
                </a:xfrm>
                <a:prstGeom prst="rect">
                  <a:avLst/>
                </a:prstGeom>
              </p:spPr>
            </p:pic>
            <p:pic>
              <p:nvPicPr>
                <p:cNvPr id="35" name="Grafik 34" descr="Cassidulina sp.1.tif"/>
                <p:cNvPicPr>
                  <a:picLocks noChangeAspect="1"/>
                </p:cNvPicPr>
                <p:nvPr/>
              </p:nvPicPr>
              <p:blipFill>
                <a:blip r:embed="rId6" cstate="print"/>
                <a:srcRect l="31250" t="11458" r="19531" b="11458"/>
                <a:stretch>
                  <a:fillRect/>
                </a:stretch>
              </p:blipFill>
              <p:spPr>
                <a:xfrm>
                  <a:off x="1664414" y="3606798"/>
                  <a:ext cx="396000" cy="465144"/>
                </a:xfrm>
                <a:prstGeom prst="rect">
                  <a:avLst/>
                </a:prstGeom>
              </p:spPr>
            </p:pic>
          </p:grpSp>
          <p:sp>
            <p:nvSpPr>
              <p:cNvPr id="29" name="Textfeld 28"/>
              <p:cNvSpPr txBox="1"/>
              <p:nvPr/>
            </p:nvSpPr>
            <p:spPr>
              <a:xfrm>
                <a:off x="357158" y="2882626"/>
                <a:ext cx="14173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PC1</a:t>
                </a:r>
                <a:r>
                  <a:rPr lang="de-DE" sz="1400" dirty="0" smtClean="0"/>
                  <a:t> </a:t>
                </a:r>
              </a:p>
              <a:p>
                <a:r>
                  <a:rPr lang="de-DE" sz="1600" i="1" dirty="0" smtClean="0"/>
                  <a:t>M. </a:t>
                </a:r>
                <a:r>
                  <a:rPr lang="de-DE" sz="1600" i="1" dirty="0" err="1" smtClean="0"/>
                  <a:t>subrotunda</a:t>
                </a:r>
                <a:endParaRPr lang="de-DE" sz="1600" i="1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57158" y="1334144"/>
                <a:ext cx="11224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PC2 </a:t>
                </a:r>
              </a:p>
              <a:p>
                <a:r>
                  <a:rPr lang="de-DE" sz="1600" i="1" dirty="0" err="1" smtClean="0"/>
                  <a:t>A.tubulosa</a:t>
                </a:r>
                <a:r>
                  <a:rPr lang="de-DE" sz="1600" dirty="0" smtClean="0"/>
                  <a:t> </a:t>
                </a: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357158" y="3763036"/>
                <a:ext cx="11599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PC4 </a:t>
                </a:r>
              </a:p>
              <a:p>
                <a:r>
                  <a:rPr lang="de-DE" sz="1600" i="1" dirty="0" smtClean="0"/>
                  <a:t>C. </a:t>
                </a:r>
                <a:r>
                  <a:rPr lang="de-DE" sz="1600" i="1" dirty="0" err="1" smtClean="0"/>
                  <a:t>laevigata</a:t>
                </a:r>
                <a:endParaRPr lang="de-DE" sz="1600" i="1" dirty="0"/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357158" y="2167116"/>
                <a:ext cx="127631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PC3 </a:t>
                </a:r>
              </a:p>
              <a:p>
                <a:r>
                  <a:rPr lang="de-DE" sz="1600" i="1" dirty="0" smtClean="0"/>
                  <a:t>Q. </a:t>
                </a:r>
                <a:r>
                  <a:rPr lang="de-DE" sz="1600" i="1" dirty="0" err="1" smtClean="0"/>
                  <a:t>viennensis</a:t>
                </a:r>
                <a:endParaRPr lang="de-DE" sz="1600" i="1" dirty="0" smtClean="0"/>
              </a:p>
              <a:p>
                <a:endParaRPr lang="de-DE" sz="1400" dirty="0"/>
              </a:p>
            </p:txBody>
          </p:sp>
        </p:grpSp>
        <p:sp>
          <p:nvSpPr>
            <p:cNvPr id="53" name="Textfeld 52"/>
            <p:cNvSpPr txBox="1"/>
            <p:nvPr/>
          </p:nvSpPr>
          <p:spPr>
            <a:xfrm>
              <a:off x="2418153" y="1928802"/>
              <a:ext cx="5822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/>
                <a:t>0.1 mm</a:t>
              </a:r>
              <a:endParaRPr lang="de-DE" sz="1000" dirty="0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2623755" y="3786190"/>
              <a:ext cx="6623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0.1 mm</a:t>
              </a:r>
              <a:endParaRPr lang="de-DE" sz="1000" dirty="0"/>
            </a:p>
          </p:txBody>
        </p:sp>
        <p:cxnSp>
          <p:nvCxnSpPr>
            <p:cNvPr id="43" name="Gerade Verbindung 42"/>
            <p:cNvCxnSpPr>
              <a:stCxn id="53" idx="2"/>
            </p:cNvCxnSpPr>
            <p:nvPr/>
          </p:nvCxnSpPr>
          <p:spPr>
            <a:xfrm rot="5400000">
              <a:off x="2604779" y="2071337"/>
              <a:ext cx="795" cy="20816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 rot="10800000">
              <a:off x="2714612" y="4000504"/>
              <a:ext cx="14287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feld 45"/>
          <p:cNvSpPr txBox="1"/>
          <p:nvPr/>
        </p:nvSpPr>
        <p:spPr>
          <a:xfrm>
            <a:off x="4143372" y="4357694"/>
            <a:ext cx="1239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Cal. </a:t>
            </a:r>
            <a:r>
              <a:rPr lang="de-DE" sz="1600" dirty="0" err="1" smtClean="0"/>
              <a:t>years</a:t>
            </a:r>
            <a:r>
              <a:rPr lang="de-DE" sz="1600" dirty="0" smtClean="0"/>
              <a:t> BP</a:t>
            </a:r>
            <a:endParaRPr lang="de-DE" sz="1600" dirty="0"/>
          </a:p>
        </p:txBody>
      </p:sp>
      <p:sp>
        <p:nvSpPr>
          <p:cNvPr id="47" name="Textfeld 46"/>
          <p:cNvSpPr txBox="1"/>
          <p:nvPr/>
        </p:nvSpPr>
        <p:spPr>
          <a:xfrm>
            <a:off x="6904666" y="84509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Q-</a:t>
            </a:r>
            <a:r>
              <a:rPr lang="de-DE" dirty="0" err="1" smtClean="0"/>
              <a:t>mode</a:t>
            </a:r>
            <a:r>
              <a:rPr lang="de-DE" dirty="0" smtClean="0"/>
              <a:t> PCA</a:t>
            </a:r>
            <a:endParaRPr lang="de-DE" dirty="0"/>
          </a:p>
        </p:txBody>
      </p:sp>
      <p:pic>
        <p:nvPicPr>
          <p:cNvPr id="48" name="Grafik 47" descr="CreativeCommons_Attribution_Licens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6291000"/>
            <a:ext cx="1404000" cy="49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ihandform 16"/>
          <p:cNvSpPr/>
          <p:nvPr/>
        </p:nvSpPr>
        <p:spPr>
          <a:xfrm>
            <a:off x="0" y="142852"/>
            <a:ext cx="9144000" cy="6072230"/>
          </a:xfrm>
          <a:custGeom>
            <a:avLst/>
            <a:gdLst>
              <a:gd name="connsiteX0" fmla="*/ 0 w 9144000"/>
              <a:gd name="connsiteY0" fmla="*/ 0 h 5857916"/>
              <a:gd name="connsiteX1" fmla="*/ 9144000 w 9144000"/>
              <a:gd name="connsiteY1" fmla="*/ 0 h 5857916"/>
              <a:gd name="connsiteX2" fmla="*/ 9144000 w 9144000"/>
              <a:gd name="connsiteY2" fmla="*/ 5857916 h 5857916"/>
              <a:gd name="connsiteX3" fmla="*/ 0 w 9144000"/>
              <a:gd name="connsiteY3" fmla="*/ 5857916 h 5857916"/>
              <a:gd name="connsiteX4" fmla="*/ 0 w 9144000"/>
              <a:gd name="connsiteY4" fmla="*/ 0 h 585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857916">
                <a:moveTo>
                  <a:pt x="0" y="0"/>
                </a:moveTo>
                <a:lnTo>
                  <a:pt x="9144000" y="0"/>
                </a:lnTo>
                <a:lnTo>
                  <a:pt x="9144000" y="5857916"/>
                </a:lnTo>
                <a:lnTo>
                  <a:pt x="0" y="585791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14282" y="142852"/>
            <a:ext cx="86439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Results</a:t>
            </a:r>
            <a:r>
              <a:rPr lang="de-DE" dirty="0" smtClean="0"/>
              <a:t> &amp; </a:t>
            </a:r>
            <a:r>
              <a:rPr lang="de-DE" dirty="0" err="1" smtClean="0"/>
              <a:t>Discussion</a:t>
            </a:r>
            <a:r>
              <a:rPr lang="de-DE" dirty="0" smtClean="0"/>
              <a:t> III 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7643834" y="375315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20 µm</a:t>
            </a:r>
            <a:endParaRPr lang="de-DE" sz="1200" dirty="0"/>
          </a:p>
        </p:txBody>
      </p:sp>
      <p:cxnSp>
        <p:nvCxnSpPr>
          <p:cNvPr id="36" name="Gerade Verbindung 35"/>
          <p:cNvCxnSpPr/>
          <p:nvPr/>
        </p:nvCxnSpPr>
        <p:spPr>
          <a:xfrm rot="10800000">
            <a:off x="7786710" y="4038905"/>
            <a:ext cx="156789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929454" y="4110343"/>
            <a:ext cx="865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i="1" dirty="0" err="1" smtClean="0">
                <a:latin typeface="Arial" charset="0"/>
                <a:cs typeface="+mn-cs"/>
              </a:rPr>
              <a:t>Eponides</a:t>
            </a:r>
            <a:r>
              <a:rPr lang="de-DE" sz="1200" i="1" dirty="0" smtClean="0">
                <a:latin typeface="Arial" charset="0"/>
                <a:cs typeface="+mn-cs"/>
              </a:rPr>
              <a:t> </a:t>
            </a:r>
            <a:endParaRPr lang="de-DE" sz="1200" i="1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de-DE" sz="1200" i="1" dirty="0" err="1" smtClean="0">
                <a:latin typeface="Arial" charset="0"/>
              </a:rPr>
              <a:t>pusillus</a:t>
            </a:r>
            <a:endParaRPr lang="de-DE" sz="1200" i="1" dirty="0">
              <a:latin typeface="Arial" charset="0"/>
              <a:cs typeface="+mn-cs"/>
            </a:endParaRPr>
          </a:p>
        </p:txBody>
      </p:sp>
      <p:pic>
        <p:nvPicPr>
          <p:cNvPr id="21" name="Grafik 20" descr="bolivinen+Diversity.tif"/>
          <p:cNvPicPr>
            <a:picLocks noChangeAspect="1"/>
          </p:cNvPicPr>
          <p:nvPr/>
        </p:nvPicPr>
        <p:blipFill>
          <a:blip r:embed="rId3" cstate="print"/>
          <a:srcRect l="3906" t="37846" r="5882" b="28471"/>
          <a:stretch>
            <a:fillRect/>
          </a:stretch>
        </p:blipFill>
        <p:spPr>
          <a:xfrm>
            <a:off x="142844" y="857232"/>
            <a:ext cx="8929686" cy="2357454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8072462" y="1977086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Individuals</a:t>
            </a:r>
            <a:endParaRPr lang="de-DE" sz="1400" dirty="0" smtClean="0"/>
          </a:p>
          <a:p>
            <a:r>
              <a:rPr lang="de-DE" sz="1400" dirty="0" smtClean="0"/>
              <a:t>&gt;125µm</a:t>
            </a:r>
            <a:endParaRPr lang="de-DE" sz="1400" dirty="0"/>
          </a:p>
        </p:txBody>
      </p:sp>
      <p:sp>
        <p:nvSpPr>
          <p:cNvPr id="25" name="Textfeld 24"/>
          <p:cNvSpPr txBox="1"/>
          <p:nvPr/>
        </p:nvSpPr>
        <p:spPr>
          <a:xfrm rot="16200000">
            <a:off x="1970017" y="1672130"/>
            <a:ext cx="12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Sapropel S1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000364" y="1835339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 smtClean="0"/>
              <a:t>Bolivina</a:t>
            </a:r>
            <a:r>
              <a:rPr lang="de-DE" sz="1400" i="1" dirty="0" smtClean="0"/>
              <a:t> </a:t>
            </a:r>
            <a:r>
              <a:rPr lang="de-DE" sz="1400" dirty="0" err="1" smtClean="0"/>
              <a:t>spp</a:t>
            </a:r>
            <a:endParaRPr lang="de-DE" sz="1400" dirty="0"/>
          </a:p>
        </p:txBody>
      </p:sp>
      <p:sp>
        <p:nvSpPr>
          <p:cNvPr id="34" name="Pfeil nach unten 33"/>
          <p:cNvSpPr/>
          <p:nvPr/>
        </p:nvSpPr>
        <p:spPr>
          <a:xfrm>
            <a:off x="3071802" y="2213430"/>
            <a:ext cx="72000" cy="144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505200" y="6357958"/>
            <a:ext cx="2133600" cy="365125"/>
          </a:xfrm>
        </p:spPr>
        <p:txBody>
          <a:bodyPr/>
          <a:lstStyle/>
          <a:p>
            <a:pPr algn="ctr"/>
            <a:r>
              <a:rPr lang="de-DE" dirty="0" smtClean="0"/>
              <a:t>Katharina Müller-Navarra</a:t>
            </a:r>
            <a:endParaRPr lang="de-DE" dirty="0"/>
          </a:p>
        </p:txBody>
      </p:sp>
      <p:pic>
        <p:nvPicPr>
          <p:cNvPr id="23" name="Grafik 11" descr="LogoMitKopfzeile_KleineHoehe290px.png"/>
          <p:cNvPicPr>
            <a:picLocks noChangeAspect="1"/>
          </p:cNvPicPr>
          <p:nvPr/>
        </p:nvPicPr>
        <p:blipFill>
          <a:blip r:embed="rId4" cstate="print"/>
          <a:srcRect l="3906" t="20208" r="75000" b="19163"/>
          <a:stretch>
            <a:fillRect/>
          </a:stretch>
        </p:blipFill>
        <p:spPr bwMode="auto">
          <a:xfrm>
            <a:off x="7500958" y="6262707"/>
            <a:ext cx="1571636" cy="5238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0" name="Grafik 49" descr="alle.tif"/>
          <p:cNvPicPr>
            <a:picLocks noChangeAspect="1"/>
          </p:cNvPicPr>
          <p:nvPr/>
        </p:nvPicPr>
        <p:blipFill>
          <a:blip r:embed="rId5" cstate="print"/>
          <a:srcRect l="1" t="22377" r="6723" b="19300"/>
          <a:stretch>
            <a:fillRect/>
          </a:stretch>
        </p:blipFill>
        <p:spPr>
          <a:xfrm>
            <a:off x="142844" y="2928934"/>
            <a:ext cx="6786610" cy="3000396"/>
          </a:xfrm>
          <a:prstGeom prst="rect">
            <a:avLst/>
          </a:prstGeom>
        </p:spPr>
      </p:pic>
      <p:cxnSp>
        <p:nvCxnSpPr>
          <p:cNvPr id="41" name="Gerade Verbindung 40"/>
          <p:cNvCxnSpPr/>
          <p:nvPr/>
        </p:nvCxnSpPr>
        <p:spPr>
          <a:xfrm rot="5400000">
            <a:off x="1000100" y="3429000"/>
            <a:ext cx="2857520" cy="10001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rot="16200000" flipH="1">
            <a:off x="4750595" y="2678901"/>
            <a:ext cx="1357322" cy="10001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5400000">
            <a:off x="5179620" y="4607330"/>
            <a:ext cx="1500198" cy="7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3500430" y="2857496"/>
            <a:ext cx="123982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/>
              <a:t>Cal. </a:t>
            </a:r>
            <a:r>
              <a:rPr lang="de-DE" sz="1600" dirty="0" err="1" smtClean="0"/>
              <a:t>years</a:t>
            </a:r>
            <a:r>
              <a:rPr lang="de-DE" sz="1600" dirty="0" smtClean="0"/>
              <a:t> BP</a:t>
            </a:r>
            <a:endParaRPr lang="de-DE" sz="1600" dirty="0"/>
          </a:p>
        </p:txBody>
      </p:sp>
      <p:sp>
        <p:nvSpPr>
          <p:cNvPr id="35" name="Textfeld 34"/>
          <p:cNvSpPr txBox="1"/>
          <p:nvPr/>
        </p:nvSpPr>
        <p:spPr>
          <a:xfrm>
            <a:off x="3689363" y="5643578"/>
            <a:ext cx="1239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Cal. </a:t>
            </a:r>
            <a:r>
              <a:rPr lang="de-DE" sz="1600" dirty="0" err="1" smtClean="0"/>
              <a:t>years</a:t>
            </a:r>
            <a:r>
              <a:rPr lang="de-DE" sz="1600" dirty="0" smtClean="0"/>
              <a:t> BP</a:t>
            </a:r>
            <a:endParaRPr lang="de-DE" sz="1600" dirty="0"/>
          </a:p>
        </p:txBody>
      </p:sp>
      <p:sp>
        <p:nvSpPr>
          <p:cNvPr id="28" name="Textfeld 27"/>
          <p:cNvSpPr txBox="1"/>
          <p:nvPr/>
        </p:nvSpPr>
        <p:spPr>
          <a:xfrm>
            <a:off x="5929322" y="483460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Individuals</a:t>
            </a:r>
            <a:endParaRPr lang="de-DE" sz="1400" dirty="0" smtClean="0"/>
          </a:p>
          <a:p>
            <a:r>
              <a:rPr lang="de-DE" sz="1400" dirty="0" smtClean="0"/>
              <a:t>63–125µm</a:t>
            </a:r>
            <a:endParaRPr lang="de-DE" sz="1400" dirty="0"/>
          </a:p>
        </p:txBody>
      </p:sp>
      <p:sp>
        <p:nvSpPr>
          <p:cNvPr id="47" name="Textfeld 46"/>
          <p:cNvSpPr txBox="1"/>
          <p:nvPr/>
        </p:nvSpPr>
        <p:spPr>
          <a:xfrm rot="16200000">
            <a:off x="898447" y="4172460"/>
            <a:ext cx="12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Sapropel S1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14282" y="2714620"/>
            <a:ext cx="10001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      </a:t>
            </a:r>
            <a:r>
              <a:rPr lang="de-DE" sz="1700" dirty="0" err="1" smtClean="0"/>
              <a:t>Ind</a:t>
            </a:r>
            <a:r>
              <a:rPr lang="de-DE" sz="1700" dirty="0" smtClean="0"/>
              <a:t>./g</a:t>
            </a:r>
            <a:endParaRPr lang="de-DE" sz="1700" dirty="0"/>
          </a:p>
        </p:txBody>
      </p:sp>
      <p:pic>
        <p:nvPicPr>
          <p:cNvPr id="55" name="Grafik 54" descr="Minima_05_x(2)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4681847"/>
            <a:ext cx="805056" cy="714380"/>
          </a:xfrm>
          <a:prstGeom prst="rect">
            <a:avLst/>
          </a:prstGeom>
        </p:spPr>
      </p:pic>
      <p:cxnSp>
        <p:nvCxnSpPr>
          <p:cNvPr id="57" name="Gerade Verbindung 56"/>
          <p:cNvCxnSpPr/>
          <p:nvPr/>
        </p:nvCxnSpPr>
        <p:spPr>
          <a:xfrm rot="10800000">
            <a:off x="7858148" y="5324789"/>
            <a:ext cx="156791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6929454" y="5467665"/>
            <a:ext cx="1188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i="1" dirty="0" err="1" smtClean="0">
                <a:latin typeface="Arial" charset="0"/>
                <a:cs typeface="+mn-cs"/>
              </a:rPr>
              <a:t>Anomalinoides</a:t>
            </a:r>
            <a:endParaRPr lang="de-DE" sz="1200" i="1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de-DE" sz="1200" i="1" dirty="0" smtClean="0">
                <a:latin typeface="Arial" charset="0"/>
                <a:cs typeface="+mn-cs"/>
              </a:rPr>
              <a:t> </a:t>
            </a:r>
            <a:r>
              <a:rPr lang="de-DE" sz="1200" i="1" dirty="0" err="1" smtClean="0">
                <a:latin typeface="Arial" charset="0"/>
              </a:rPr>
              <a:t>minimus</a:t>
            </a:r>
            <a:endParaRPr lang="de-DE" sz="1200" i="1" dirty="0">
              <a:latin typeface="Arial" charset="0"/>
              <a:cs typeface="+mn-cs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7572396" y="5312107"/>
            <a:ext cx="21431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/>
          <p:cNvSpPr txBox="1"/>
          <p:nvPr/>
        </p:nvSpPr>
        <p:spPr>
          <a:xfrm>
            <a:off x="7772797" y="5039037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20 µm</a:t>
            </a:r>
            <a:endParaRPr lang="de-DE" sz="1200" dirty="0"/>
          </a:p>
        </p:txBody>
      </p:sp>
      <p:pic>
        <p:nvPicPr>
          <p:cNvPr id="32" name="Grafik 31" descr="Eponides_04_rose.tif"/>
          <p:cNvPicPr>
            <a:picLocks noChangeAspect="1"/>
          </p:cNvPicPr>
          <p:nvPr/>
        </p:nvPicPr>
        <p:blipFill>
          <a:blip r:embed="rId7" cstate="print"/>
          <a:srcRect l="21094" t="8333" r="23437" b="18750"/>
          <a:stretch>
            <a:fillRect/>
          </a:stretch>
        </p:blipFill>
        <p:spPr>
          <a:xfrm>
            <a:off x="7000892" y="3324525"/>
            <a:ext cx="724587" cy="714380"/>
          </a:xfrm>
          <a:prstGeom prst="rect">
            <a:avLst/>
          </a:prstGeom>
        </p:spPr>
      </p:pic>
      <p:pic>
        <p:nvPicPr>
          <p:cNvPr id="29" name="Grafik 28" descr="CreativeCommons_Attribution_Licens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44" y="6291000"/>
            <a:ext cx="1404000" cy="49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9" grpId="0"/>
      <p:bldP spid="35" grpId="0"/>
      <p:bldP spid="28" grpId="0"/>
      <p:bldP spid="47" grpId="0"/>
      <p:bldP spid="22" grpId="0"/>
      <p:bldP spid="58" grpId="0"/>
      <p:bldP spid="38" grpId="0" animBg="1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1" descr="LogoMitKopfzeile_KleineHoehe290px.png"/>
          <p:cNvPicPr>
            <a:picLocks noChangeAspect="1"/>
          </p:cNvPicPr>
          <p:nvPr/>
        </p:nvPicPr>
        <p:blipFill>
          <a:blip r:embed="rId3" cstate="print"/>
          <a:srcRect l="3906" t="20208" r="75000" b="19163"/>
          <a:stretch>
            <a:fillRect/>
          </a:stretch>
        </p:blipFill>
        <p:spPr bwMode="auto">
          <a:xfrm>
            <a:off x="7500958" y="6262707"/>
            <a:ext cx="1571636" cy="5238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Freihandform 5"/>
          <p:cNvSpPr/>
          <p:nvPr/>
        </p:nvSpPr>
        <p:spPr>
          <a:xfrm>
            <a:off x="0" y="142852"/>
            <a:ext cx="9144000" cy="6072230"/>
          </a:xfrm>
          <a:custGeom>
            <a:avLst/>
            <a:gdLst>
              <a:gd name="connsiteX0" fmla="*/ 0 w 9144000"/>
              <a:gd name="connsiteY0" fmla="*/ 0 h 5857916"/>
              <a:gd name="connsiteX1" fmla="*/ 9144000 w 9144000"/>
              <a:gd name="connsiteY1" fmla="*/ 0 h 5857916"/>
              <a:gd name="connsiteX2" fmla="*/ 9144000 w 9144000"/>
              <a:gd name="connsiteY2" fmla="*/ 5857916 h 5857916"/>
              <a:gd name="connsiteX3" fmla="*/ 0 w 9144000"/>
              <a:gd name="connsiteY3" fmla="*/ 5857916 h 5857916"/>
              <a:gd name="connsiteX4" fmla="*/ 0 w 9144000"/>
              <a:gd name="connsiteY4" fmla="*/ 0 h 585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857916">
                <a:moveTo>
                  <a:pt x="0" y="0"/>
                </a:moveTo>
                <a:lnTo>
                  <a:pt x="9144000" y="0"/>
                </a:lnTo>
                <a:lnTo>
                  <a:pt x="9144000" y="5857916"/>
                </a:lnTo>
                <a:lnTo>
                  <a:pt x="0" y="585791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14282" y="142852"/>
            <a:ext cx="86439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57158" y="1214422"/>
            <a:ext cx="8375500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 indent="-85725"/>
            <a:endParaRPr lang="de-DE" dirty="0" smtClean="0"/>
          </a:p>
          <a:p>
            <a:pPr marL="85725" indent="-85725"/>
            <a:r>
              <a:rPr lang="de-DE" dirty="0" smtClean="0"/>
              <a:t>- </a:t>
            </a:r>
            <a:r>
              <a:rPr lang="de-DE" dirty="0" err="1" smtClean="0"/>
              <a:t>Benthic</a:t>
            </a:r>
            <a:r>
              <a:rPr lang="de-DE" dirty="0" smtClean="0"/>
              <a:t> </a:t>
            </a:r>
            <a:r>
              <a:rPr lang="de-DE" dirty="0" err="1" smtClean="0"/>
              <a:t>foraminiferal</a:t>
            </a:r>
            <a:r>
              <a:rPr lang="de-DE" dirty="0" smtClean="0"/>
              <a:t> </a:t>
            </a:r>
            <a:r>
              <a:rPr lang="de-DE" dirty="0" err="1" smtClean="0"/>
              <a:t>faunas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lacking</a:t>
            </a:r>
            <a:r>
              <a:rPr lang="de-DE" dirty="0" smtClean="0"/>
              <a:t> </a:t>
            </a:r>
            <a:r>
              <a:rPr lang="de-DE" dirty="0" err="1" smtClean="0"/>
              <a:t>evidence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eutrophication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Levantine </a:t>
            </a:r>
            <a:r>
              <a:rPr lang="de-DE" dirty="0" err="1" smtClean="0"/>
              <a:t>Basin</a:t>
            </a:r>
            <a:r>
              <a:rPr lang="de-DE" dirty="0" smtClean="0"/>
              <a:t> </a:t>
            </a:r>
            <a:r>
              <a:rPr lang="de-DE" smtClean="0"/>
              <a:t>before </a:t>
            </a:r>
            <a:r>
              <a:rPr lang="de-DE" dirty="0" err="1" smtClean="0"/>
              <a:t>sapropel</a:t>
            </a:r>
            <a:r>
              <a:rPr lang="de-DE" dirty="0" smtClean="0"/>
              <a:t> S1 </a:t>
            </a:r>
            <a:r>
              <a:rPr lang="de-DE" dirty="0" err="1" smtClean="0"/>
              <a:t>formation</a:t>
            </a:r>
            <a:endParaRPr lang="de-DE" dirty="0" smtClean="0"/>
          </a:p>
          <a:p>
            <a:r>
              <a:rPr lang="de-DE" dirty="0" smtClean="0"/>
              <a:t>     </a:t>
            </a:r>
          </a:p>
          <a:p>
            <a:pPr marL="85725" indent="-85725"/>
            <a:r>
              <a:rPr lang="de-DE" dirty="0" smtClean="0"/>
              <a:t>- The model </a:t>
            </a:r>
            <a:r>
              <a:rPr lang="de-DE" dirty="0" err="1" smtClean="0"/>
              <a:t>shows</a:t>
            </a:r>
            <a:r>
              <a:rPr lang="de-DE" dirty="0" smtClean="0"/>
              <a:t>: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potential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develope</a:t>
            </a:r>
            <a:r>
              <a:rPr lang="de-DE" dirty="0" smtClean="0"/>
              <a:t> an </a:t>
            </a:r>
            <a:r>
              <a:rPr lang="de-DE" dirty="0" err="1" smtClean="0"/>
              <a:t>oxygen</a:t>
            </a:r>
            <a:r>
              <a:rPr lang="de-DE" dirty="0" smtClean="0"/>
              <a:t> </a:t>
            </a:r>
            <a:r>
              <a:rPr lang="de-DE" dirty="0" err="1" smtClean="0"/>
              <a:t>depletion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a time </a:t>
            </a:r>
            <a:r>
              <a:rPr lang="de-DE" dirty="0" err="1" smtClean="0"/>
              <a:t>periode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6000 </a:t>
            </a:r>
            <a:r>
              <a:rPr lang="de-DE" dirty="0" err="1" smtClean="0"/>
              <a:t>years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enhanced</a:t>
            </a:r>
            <a:r>
              <a:rPr lang="de-DE" dirty="0" smtClean="0"/>
              <a:t> </a:t>
            </a:r>
            <a:r>
              <a:rPr lang="de-DE" dirty="0" err="1" smtClean="0"/>
              <a:t>fresh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endParaRPr lang="de-DE" b="1" dirty="0" smtClean="0"/>
          </a:p>
          <a:p>
            <a:endParaRPr lang="de-DE" dirty="0" smtClean="0"/>
          </a:p>
          <a:p>
            <a:r>
              <a:rPr lang="de-DE" dirty="0" smtClean="0"/>
              <a:t> (-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measuring</a:t>
            </a:r>
            <a:r>
              <a:rPr lang="de-DE" dirty="0" smtClean="0"/>
              <a:t> </a:t>
            </a:r>
            <a:r>
              <a:rPr lang="de-DE" dirty="0" err="1" smtClean="0"/>
              <a:t>benthic</a:t>
            </a:r>
            <a:r>
              <a:rPr lang="de-DE" dirty="0" smtClean="0"/>
              <a:t> isotope </a:t>
            </a:r>
            <a:r>
              <a:rPr lang="de-DE" dirty="0" err="1" smtClean="0"/>
              <a:t>data</a:t>
            </a:r>
            <a:r>
              <a:rPr lang="de-DE" dirty="0" smtClean="0"/>
              <a:t>)</a:t>
            </a:r>
          </a:p>
          <a:p>
            <a:endParaRPr lang="de-DE" dirty="0" smtClean="0"/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3505200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Katharina Müller-Navarra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Grafik 6" descr="CreativeCommons_Attribution_Licen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6291000"/>
            <a:ext cx="1404000" cy="49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A5D6-5BFA-477F-928F-CDA5CEF06B1A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Freihandform 4"/>
          <p:cNvSpPr/>
          <p:nvPr/>
        </p:nvSpPr>
        <p:spPr>
          <a:xfrm>
            <a:off x="0" y="142852"/>
            <a:ext cx="9144000" cy="6072230"/>
          </a:xfrm>
          <a:custGeom>
            <a:avLst/>
            <a:gdLst>
              <a:gd name="connsiteX0" fmla="*/ 0 w 9144000"/>
              <a:gd name="connsiteY0" fmla="*/ 0 h 5857916"/>
              <a:gd name="connsiteX1" fmla="*/ 9144000 w 9144000"/>
              <a:gd name="connsiteY1" fmla="*/ 0 h 5857916"/>
              <a:gd name="connsiteX2" fmla="*/ 9144000 w 9144000"/>
              <a:gd name="connsiteY2" fmla="*/ 5857916 h 5857916"/>
              <a:gd name="connsiteX3" fmla="*/ 0 w 9144000"/>
              <a:gd name="connsiteY3" fmla="*/ 5857916 h 5857916"/>
              <a:gd name="connsiteX4" fmla="*/ 0 w 9144000"/>
              <a:gd name="connsiteY4" fmla="*/ 0 h 585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857916">
                <a:moveTo>
                  <a:pt x="0" y="0"/>
                </a:moveTo>
                <a:lnTo>
                  <a:pt x="9144000" y="0"/>
                </a:lnTo>
                <a:lnTo>
                  <a:pt x="9144000" y="5857916"/>
                </a:lnTo>
                <a:lnTo>
                  <a:pt x="0" y="585791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14282" y="142852"/>
            <a:ext cx="86439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Thanks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>
          <a:xfrm>
            <a:off x="3505200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Katharina Müller-Navarra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Grafik 11" descr="LogoMitKopfzeile_KleineHoehe290px.png"/>
          <p:cNvPicPr>
            <a:picLocks noChangeAspect="1"/>
          </p:cNvPicPr>
          <p:nvPr/>
        </p:nvPicPr>
        <p:blipFill>
          <a:blip r:embed="rId3" cstate="print"/>
          <a:srcRect l="3906" t="20208" r="75000" b="19163"/>
          <a:stretch>
            <a:fillRect/>
          </a:stretch>
        </p:blipFill>
        <p:spPr bwMode="auto">
          <a:xfrm>
            <a:off x="7500958" y="6262707"/>
            <a:ext cx="1571636" cy="5238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2163520" y="4286256"/>
            <a:ext cx="508466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de-DE" dirty="0" smtClean="0"/>
              <a:t>Katharina Müller-Navarra*, A. Lochte  &amp; G. </a:t>
            </a:r>
            <a:r>
              <a:rPr lang="de-DE" dirty="0" err="1" smtClean="0"/>
              <a:t>Schmiedl</a:t>
            </a:r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sz="1400" dirty="0" smtClean="0"/>
              <a:t>University </a:t>
            </a:r>
            <a:r>
              <a:rPr lang="de-DE" sz="1400" dirty="0" err="1" smtClean="0"/>
              <a:t>of</a:t>
            </a:r>
            <a:r>
              <a:rPr lang="de-DE" sz="1400" dirty="0" smtClean="0"/>
              <a:t> Hamburg</a:t>
            </a:r>
          </a:p>
          <a:p>
            <a:pPr algn="ctr"/>
            <a:r>
              <a:rPr lang="de-DE" sz="1400" smtClean="0"/>
              <a:t>*katharina.mueller-navarra@uni-hamburg.de</a:t>
            </a:r>
            <a:endParaRPr lang="de-DE" sz="1400" dirty="0"/>
          </a:p>
        </p:txBody>
      </p:sp>
      <p:pic>
        <p:nvPicPr>
          <p:cNvPr id="11" name="Grafik 10" descr="CreativeCommons_Attribution_Licen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6291000"/>
            <a:ext cx="1404000" cy="49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(4:3)</PresentationFormat>
  <Paragraphs>95</Paragraphs>
  <Slides>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  Benthic foraminiferal response to trophic changes across the last glacial-Holocene transition in the abyssal eastern Mediterranean Sea  </vt:lpstr>
      <vt:lpstr>Folie 2</vt:lpstr>
      <vt:lpstr>Folie 3</vt:lpstr>
      <vt:lpstr>Folie 4</vt:lpstr>
      <vt:lpstr>Folie 5</vt:lpstr>
      <vt:lpstr>Folie 6</vt:lpstr>
      <vt:lpstr>Folie 7</vt:lpstr>
      <vt:lpstr>Folie 8</vt:lpstr>
    </vt:vector>
  </TitlesOfParts>
  <Company>GPI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Benthic foraminiferal response to trophic changes across the last glacial-Holocene transition in the abyssal eastern Mediterranean Sea</dc:title>
  <dc:creator>Katharina</dc:creator>
  <cp:lastModifiedBy>Katharina</cp:lastModifiedBy>
  <cp:revision>513</cp:revision>
  <dcterms:created xsi:type="dcterms:W3CDTF">2012-03-13T09:26:52Z</dcterms:created>
  <dcterms:modified xsi:type="dcterms:W3CDTF">2012-05-09T08:31:35Z</dcterms:modified>
</cp:coreProperties>
</file>