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14" r:id="rId2"/>
    <p:sldId id="590" r:id="rId3"/>
    <p:sldId id="583" r:id="rId4"/>
    <p:sldId id="584" r:id="rId5"/>
    <p:sldId id="585" r:id="rId6"/>
    <p:sldId id="567" r:id="rId7"/>
    <p:sldId id="577" r:id="rId8"/>
    <p:sldId id="542" r:id="rId9"/>
    <p:sldId id="543" r:id="rId10"/>
    <p:sldId id="557" r:id="rId11"/>
    <p:sldId id="547" r:id="rId12"/>
    <p:sldId id="594" r:id="rId13"/>
    <p:sldId id="591" r:id="rId14"/>
    <p:sldId id="593" r:id="rId15"/>
    <p:sldId id="592" r:id="rId16"/>
    <p:sldId id="598" r:id="rId17"/>
    <p:sldId id="544" r:id="rId18"/>
    <p:sldId id="588" r:id="rId19"/>
    <p:sldId id="550" r:id="rId20"/>
    <p:sldId id="559" r:id="rId21"/>
    <p:sldId id="596" r:id="rId22"/>
    <p:sldId id="595" r:id="rId23"/>
    <p:sldId id="597" r:id="rId24"/>
    <p:sldId id="599" r:id="rId25"/>
  </p:sldIdLst>
  <p:sldSz cx="9144000" cy="6858000" type="screen4x3"/>
  <p:notesSz cx="6731000" cy="9855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8FEC8"/>
    <a:srgbClr val="DBFFB8"/>
    <a:srgbClr val="00279F"/>
    <a:srgbClr val="3399FF"/>
    <a:srgbClr val="CCECFF"/>
    <a:srgbClr val="99CCFF"/>
    <a:srgbClr val="E37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2" autoAdjust="0"/>
    <p:restoredTop sz="88469" autoAdjust="0"/>
  </p:normalViewPr>
  <p:slideViewPr>
    <p:cSldViewPr snapToGrid="0" snapToObjects="1">
      <p:cViewPr>
        <p:scale>
          <a:sx n="66" d="100"/>
          <a:sy n="66" d="100"/>
        </p:scale>
        <p:origin x="-1092" y="84"/>
      </p:cViewPr>
      <p:guideLst>
        <p:guide orient="horz" pos="347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404"/>
    </p:cViewPr>
  </p:sorterViewPr>
  <p:notesViewPr>
    <p:cSldViewPr snapToGrid="0" snapToObjects="1" showGuides="1">
      <p:cViewPr varScale="1">
        <p:scale>
          <a:sx n="46" d="100"/>
          <a:sy n="46" d="100"/>
        </p:scale>
        <p:origin x="-2832" y="-102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09968" y="9391238"/>
            <a:ext cx="711066" cy="2607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8185" tIns="44895" rIns="88185" bIns="44895">
            <a:spAutoFit/>
          </a:bodyPr>
          <a:lstStyle/>
          <a:p>
            <a:pPr algn="ctr" defTabSz="877047" eaLnBrk="0" hangingPunct="0">
              <a:lnSpc>
                <a:spcPct val="90000"/>
              </a:lnSpc>
              <a:defRPr/>
            </a:pPr>
            <a:r>
              <a:rPr lang="en-GB" sz="1200" b="0">
                <a:latin typeface="Calibri" pitchFamily="39" charset="0"/>
                <a:ea typeface="ＭＳ Ｐゴシック" pitchFamily="28" charset="-128"/>
                <a:cs typeface="+mn-cs"/>
              </a:rPr>
              <a:t>Page </a:t>
            </a:r>
            <a:fld id="{C632E391-167D-43F7-9015-E76515DD7031}" type="slidenum">
              <a:rPr lang="en-GB" sz="1200" b="0">
                <a:latin typeface="Calibri" pitchFamily="39" charset="0"/>
                <a:ea typeface="ＭＳ Ｐゴシック" pitchFamily="28" charset="-128"/>
                <a:cs typeface="+mn-cs"/>
              </a:rPr>
              <a:pPr algn="ctr" defTabSz="877047" eaLnBrk="0" hangingPunct="0">
                <a:lnSpc>
                  <a:spcPct val="90000"/>
                </a:lnSpc>
                <a:defRPr/>
              </a:pPr>
              <a:t>‹#›</a:t>
            </a:fld>
            <a:endParaRPr lang="en-GB" sz="1200" b="0">
              <a:latin typeface="Calibri" pitchFamily="39" charset="0"/>
              <a:ea typeface="ＭＳ Ｐゴシック" pitchFamily="2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46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09968" y="9391238"/>
            <a:ext cx="711066" cy="2607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8185" tIns="44895" rIns="88185" bIns="44895">
            <a:spAutoFit/>
          </a:bodyPr>
          <a:lstStyle/>
          <a:p>
            <a:pPr algn="ctr" defTabSz="877047" eaLnBrk="0" hangingPunct="0">
              <a:lnSpc>
                <a:spcPct val="90000"/>
              </a:lnSpc>
              <a:defRPr/>
            </a:pPr>
            <a:r>
              <a:rPr lang="en-GB" sz="1200" b="0">
                <a:latin typeface="Calibri" pitchFamily="39" charset="0"/>
                <a:ea typeface="ＭＳ Ｐゴシック" pitchFamily="28" charset="-128"/>
                <a:cs typeface="+mn-cs"/>
              </a:rPr>
              <a:t>Page </a:t>
            </a:r>
            <a:fld id="{54E8DED1-E8D0-4E8B-B2AC-DEF3D6C5D8DF}" type="slidenum">
              <a:rPr lang="en-GB" sz="1200" b="0">
                <a:latin typeface="Calibri" pitchFamily="39" charset="0"/>
                <a:ea typeface="ＭＳ Ｐゴシック" pitchFamily="28" charset="-128"/>
                <a:cs typeface="+mn-cs"/>
              </a:rPr>
              <a:pPr algn="ctr" defTabSz="877047" eaLnBrk="0" hangingPunct="0">
                <a:lnSpc>
                  <a:spcPct val="90000"/>
                </a:lnSpc>
                <a:defRPr/>
              </a:pPr>
              <a:t>‹#›</a:t>
            </a:fld>
            <a:endParaRPr lang="en-GB" sz="1200" b="0">
              <a:latin typeface="Calibri" pitchFamily="39" charset="0"/>
              <a:ea typeface="ＭＳ Ｐゴシック" pitchFamily="28" charset="-128"/>
              <a:cs typeface="+mn-cs"/>
            </a:endParaRP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63625" y="858838"/>
            <a:ext cx="4603750" cy="3452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17244" y="4684420"/>
            <a:ext cx="5096512" cy="414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392" tIns="44895" rIns="91392" bIns="448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7094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624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803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34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58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44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236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256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23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dirty="0" smtClean="0">
                <a:latin typeface="Calibri" pitchFamily="34" charset="0"/>
                <a:cs typeface="Calibri" pitchFamily="34" charset="0"/>
              </a:rPr>
              <a:t>Raster-based model developed at JRC</a:t>
            </a:r>
          </a:p>
          <a:p>
            <a:pPr lvl="1"/>
            <a:r>
              <a:rPr lang="en-GB" dirty="0" smtClean="0">
                <a:latin typeface="Calibri" pitchFamily="34" charset="0"/>
                <a:cs typeface="Calibri" pitchFamily="34" charset="0"/>
              </a:rPr>
              <a:t>Input maps of precipitation, temperature and evapotranspiration</a:t>
            </a:r>
          </a:p>
          <a:p>
            <a:pPr lvl="1"/>
            <a:r>
              <a:rPr lang="en-GB" dirty="0" smtClean="0">
                <a:latin typeface="Calibri" pitchFamily="34" charset="0"/>
                <a:cs typeface="Calibri" pitchFamily="34" charset="0"/>
              </a:rPr>
              <a:t>Output maps of surface runoff, rapid and slow groundwater</a:t>
            </a:r>
          </a:p>
          <a:p>
            <a:pPr lvl="1"/>
            <a:r>
              <a:rPr lang="en-GB" dirty="0" smtClean="0">
                <a:latin typeface="Calibri" pitchFamily="34" charset="0"/>
                <a:cs typeface="Calibri" pitchFamily="34" charset="0"/>
              </a:rPr>
              <a:t>Channel routing through kinematic wave</a:t>
            </a:r>
          </a:p>
          <a:p>
            <a:pPr lvl="1"/>
            <a:r>
              <a:rPr lang="en-GB" dirty="0" smtClean="0">
                <a:latin typeface="Calibri" pitchFamily="34" charset="0"/>
                <a:cs typeface="Calibri" pitchFamily="34" charset="0"/>
              </a:rPr>
              <a:t>Currently setup over Europe on a 5 x 5 grid for EFAS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540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HTESSEL: </a:t>
            </a:r>
          </a:p>
          <a:p>
            <a:pPr lvl="1"/>
            <a:r>
              <a:rPr lang="en-GB" dirty="0" smtClean="0"/>
              <a:t>ECMWF land surface scheme with new soil (Balsamo 2009 JH) and snow hydrology (Dutra 2010 JH) </a:t>
            </a:r>
          </a:p>
          <a:p>
            <a:pPr lvl="1"/>
            <a:r>
              <a:rPr lang="en-GB" dirty="0" smtClean="0"/>
              <a:t>Surface and soil runoff</a:t>
            </a:r>
          </a:p>
          <a:p>
            <a:pPr lvl="1"/>
            <a:r>
              <a:rPr lang="en-GB" dirty="0" smtClean="0"/>
              <a:t>4-layers in soil, no active groundwater component</a:t>
            </a:r>
          </a:p>
          <a:p>
            <a:pPr lvl="1"/>
            <a:r>
              <a:rPr lang="en-GB" dirty="0" smtClean="0"/>
              <a:t>Coupled with operational ECMWF models but also as a stand-alone offline model 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err="1" smtClean="0"/>
              <a:t>CaMa</a:t>
            </a:r>
            <a:r>
              <a:rPr lang="en-GB" dirty="0" smtClean="0"/>
              <a:t>-Flood: </a:t>
            </a:r>
            <a:r>
              <a:rPr lang="en-US" altLang="ja-JP" u="sng" dirty="0" smtClean="0"/>
              <a:t>Ca</a:t>
            </a:r>
            <a:r>
              <a:rPr lang="en-US" altLang="ja-JP" dirty="0" smtClean="0"/>
              <a:t>tchment-based </a:t>
            </a:r>
            <a:r>
              <a:rPr lang="en-US" altLang="ja-JP" u="sng" dirty="0" smtClean="0"/>
              <a:t>Ma</a:t>
            </a:r>
            <a:r>
              <a:rPr lang="en-US" altLang="ja-JP" dirty="0" smtClean="0"/>
              <a:t>cro-scale </a:t>
            </a:r>
            <a:r>
              <a:rPr lang="en-US" altLang="ja-JP" u="sng" dirty="0" smtClean="0"/>
              <a:t>Flood</a:t>
            </a:r>
            <a:r>
              <a:rPr lang="en-US" altLang="ja-JP" dirty="0" smtClean="0"/>
              <a:t>plain model (Yamazaki, 2011 WRR). </a:t>
            </a:r>
          </a:p>
          <a:p>
            <a:pPr lvl="1"/>
            <a:r>
              <a:rPr lang="en-US" altLang="ja-JP" dirty="0" smtClean="0"/>
              <a:t>Distributed river routing model</a:t>
            </a:r>
          </a:p>
          <a:p>
            <a:pPr lvl="1"/>
            <a:r>
              <a:rPr lang="en-US" altLang="ja-JP" dirty="0" smtClean="0"/>
              <a:t>River and floodplain storage with sub-grid topographic parameters</a:t>
            </a:r>
          </a:p>
          <a:p>
            <a:pPr lvl="1"/>
            <a:r>
              <a:rPr lang="en-US" altLang="ja-JP" dirty="0" smtClean="0"/>
              <a:t>Diffusive wave equation along river network map.</a:t>
            </a:r>
          </a:p>
          <a:p>
            <a:pPr lvl="1"/>
            <a:r>
              <a:rPr lang="en-US" altLang="ja-JP" dirty="0" smtClean="0"/>
              <a:t>Input: Fine-resolution (1 km) datasets SRTM30 DEM  &amp; GDBD Flow Direction Map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436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dirty="0" smtClean="0"/>
              <a:t>Semi-distributed</a:t>
            </a:r>
          </a:p>
          <a:p>
            <a:pPr lvl="1"/>
            <a:r>
              <a:rPr lang="en-GB" dirty="0" smtClean="0"/>
              <a:t>35000 </a:t>
            </a:r>
            <a:r>
              <a:rPr lang="en-GB" dirty="0" err="1" smtClean="0"/>
              <a:t>subbasins</a:t>
            </a:r>
            <a:endParaRPr lang="en-GB" dirty="0" smtClean="0"/>
          </a:p>
          <a:p>
            <a:pPr lvl="1"/>
            <a:r>
              <a:rPr lang="en-GB" dirty="0" smtClean="0"/>
              <a:t>Median size 215 km</a:t>
            </a:r>
            <a:r>
              <a:rPr lang="en-GB" baseline="30000" dirty="0" smtClean="0"/>
              <a:t>2</a:t>
            </a:r>
          </a:p>
          <a:p>
            <a:pPr lvl="1"/>
            <a:r>
              <a:rPr lang="en-GB" dirty="0" smtClean="0"/>
              <a:t>Set-up using continental (and global) databases</a:t>
            </a:r>
          </a:p>
          <a:p>
            <a:pPr lvl="1"/>
            <a:r>
              <a:rPr lang="en-GB" dirty="0" smtClean="0"/>
              <a:t>Input: Precipitation and temperature </a:t>
            </a:r>
            <a:r>
              <a:rPr lang="en-GB" dirty="0" err="1" smtClean="0"/>
              <a:t>subbasin</a:t>
            </a:r>
            <a:r>
              <a:rPr lang="en-GB" dirty="0" smtClean="0"/>
              <a:t> averages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794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354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43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366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8520" y="155575"/>
            <a:ext cx="8856785" cy="6199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166" y="155575"/>
            <a:ext cx="837613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520" y="981075"/>
            <a:ext cx="4353657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854" y="981075"/>
            <a:ext cx="4353658" cy="2609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854" y="3743325"/>
            <a:ext cx="4353658" cy="2611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166" y="155575"/>
            <a:ext cx="837613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8520" y="981075"/>
            <a:ext cx="4353657" cy="5373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854" y="981075"/>
            <a:ext cx="4353658" cy="2609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854" y="3743325"/>
            <a:ext cx="4353658" cy="2611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ky-backdrop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5797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11138" y="6367463"/>
            <a:ext cx="5586412" cy="301625"/>
          </a:xfrm>
          <a:prstGeom prst="parallelogram">
            <a:avLst>
              <a:gd name="adj" fmla="val 47600"/>
            </a:avLst>
          </a:prstGeom>
          <a:solidFill>
            <a:srgbClr val="0D369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114300"/>
            <a:ext cx="8562975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138" y="1143000"/>
            <a:ext cx="8580437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15938" y="6351588"/>
            <a:ext cx="1973553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GB" sz="1200" b="0" dirty="0" smtClean="0">
                <a:solidFill>
                  <a:srgbClr val="FFFFFF"/>
                </a:solidFill>
                <a:latin typeface="Calibri" pitchFamily="34" charset="0"/>
              </a:rPr>
              <a:t>Fredrik Wetterhall,</a:t>
            </a:r>
            <a:r>
              <a:rPr lang="en-GB" sz="1200" b="0" baseline="0" dirty="0" smtClean="0">
                <a:solidFill>
                  <a:srgbClr val="FFFFFF"/>
                </a:solidFill>
                <a:latin typeface="Calibri" pitchFamily="34" charset="0"/>
              </a:rPr>
              <a:t> EGU2014</a:t>
            </a:r>
            <a:endParaRPr lang="en-GB" sz="1200" b="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5997575" y="6319838"/>
            <a:ext cx="189547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6" r:id="rId3"/>
    <p:sldLayoutId id="2147483655" r:id="rId4"/>
    <p:sldLayoutId id="2147483654" r:id="rId5"/>
    <p:sldLayoutId id="2147483652" r:id="rId6"/>
    <p:sldLayoutId id="2147483650" r:id="rId7"/>
    <p:sldLayoutId id="2147483649" r:id="rId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279F"/>
          </a:solidFill>
          <a:latin typeface="Calibri"/>
          <a:ea typeface="ＭＳ Ｐゴシック" charset="-128"/>
          <a:cs typeface="Calibri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279F"/>
          </a:solidFill>
          <a:latin typeface="Calibri" pitchFamily="39" charset="0"/>
          <a:ea typeface="ＭＳ Ｐゴシック" charset="-128"/>
          <a:cs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279F"/>
          </a:solidFill>
          <a:latin typeface="Calibri" pitchFamily="39" charset="0"/>
          <a:ea typeface="ＭＳ Ｐゴシック" charset="-128"/>
          <a:cs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279F"/>
          </a:solidFill>
          <a:latin typeface="Calibri" pitchFamily="39" charset="0"/>
          <a:ea typeface="ＭＳ Ｐゴシック" charset="-128"/>
          <a:cs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279F"/>
          </a:solidFill>
          <a:latin typeface="Calibri" pitchFamily="39" charset="0"/>
          <a:ea typeface="ＭＳ Ｐゴシック" charset="-128"/>
          <a:cs typeface="Calibri" pitchFamily="34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9pPr>
    </p:titleStyle>
    <p:bodyStyle>
      <a:lvl1pPr marL="292100" indent="-2921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Clr>
          <a:srgbClr val="3366FF"/>
        </a:buClr>
        <a:buSzPct val="90000"/>
        <a:buFont typeface="Wingdings" pitchFamily="2" charset="2"/>
        <a:buChar char="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62000" indent="-2794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Clr>
          <a:schemeClr val="tx2"/>
        </a:buClr>
        <a:buSzPct val="120000"/>
        <a:buFont typeface="Lucida Grande CE"/>
        <a:buChar char="–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2pPr>
      <a:lvl3pPr marL="1219200" indent="-2286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Clr>
          <a:schemeClr val="tx1"/>
        </a:buClr>
        <a:buSzPct val="110000"/>
        <a:buFont typeface="Lucida Grande"/>
        <a:buChar char="●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3pPr>
      <a:lvl4pPr marL="1581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ＭＳ Ｐゴシック" charset="-128"/>
          <a:cs typeface="ＭＳ Ｐゴシック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  <a:cs typeface="ＭＳ Ｐゴシック"/>
        </a:defRPr>
      </a:lvl5pPr>
      <a:lvl6pPr marL="24574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3718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290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48343" y="2130425"/>
            <a:ext cx="8650514" cy="1470025"/>
          </a:xfrm>
        </p:spPr>
        <p:txBody>
          <a:bodyPr/>
          <a:lstStyle/>
          <a:p>
            <a:r>
              <a:rPr lang="en-GB" dirty="0"/>
              <a:t>The curse of abundance </a:t>
            </a:r>
            <a:r>
              <a:rPr lang="en-GB" dirty="0" smtClean="0"/>
              <a:t>– </a:t>
            </a:r>
            <a:br>
              <a:rPr lang="en-GB" dirty="0" smtClean="0"/>
            </a:br>
            <a:r>
              <a:rPr lang="en-GB" dirty="0" smtClean="0"/>
              <a:t>An </a:t>
            </a:r>
            <a:r>
              <a:rPr lang="en-GB" dirty="0"/>
              <a:t>attempt to design a hydrological multimodel system for forecasting purposes over </a:t>
            </a:r>
            <a:r>
              <a:rPr lang="en-GB" dirty="0" smtClean="0"/>
              <a:t>Europe</a:t>
            </a:r>
            <a:endParaRPr lang="en-US" dirty="0" smtClean="0"/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33900"/>
            <a:ext cx="6567714" cy="13430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/>
              <a:t>Fredrik Wetterhall</a:t>
            </a:r>
          </a:p>
          <a:p>
            <a:pPr>
              <a:lnSpc>
                <a:spcPct val="100000"/>
              </a:lnSpc>
            </a:pPr>
            <a:r>
              <a:rPr lang="en-US" dirty="0"/>
              <a:t>Emanuel </a:t>
            </a:r>
            <a:r>
              <a:rPr lang="en-US" dirty="0" smtClean="0"/>
              <a:t>Dutra, Chantal Donnelly, Lena </a:t>
            </a:r>
            <a:r>
              <a:rPr lang="en-US" dirty="0" err="1" smtClean="0"/>
              <a:t>Str</a:t>
            </a:r>
            <a:r>
              <a:rPr lang="sv-SE" dirty="0" smtClean="0"/>
              <a:t>ömbäck,</a:t>
            </a:r>
            <a:r>
              <a:rPr lang="en-US" dirty="0" smtClean="0"/>
              <a:t> Peter </a:t>
            </a:r>
            <a:r>
              <a:rPr lang="en-US" dirty="0" err="1" smtClean="0"/>
              <a:t>Salamon</a:t>
            </a:r>
            <a:r>
              <a:rPr lang="en-US" dirty="0" smtClean="0"/>
              <a:t>, </a:t>
            </a:r>
            <a:r>
              <a:rPr lang="en-US" dirty="0"/>
              <a:t>Lorenzo </a:t>
            </a:r>
            <a:r>
              <a:rPr lang="en-US" dirty="0" smtClean="0"/>
              <a:t>Alfieri, Konrad </a:t>
            </a:r>
            <a:r>
              <a:rPr lang="en-US" dirty="0" err="1" smtClean="0"/>
              <a:t>Bogner</a:t>
            </a:r>
            <a:r>
              <a:rPr lang="en-US" dirty="0" smtClean="0"/>
              <a:t>, Florian </a:t>
            </a:r>
            <a:r>
              <a:rPr lang="en-US" dirty="0" err="1" smtClean="0"/>
              <a:t>Pappenberger</a:t>
            </a:r>
            <a:r>
              <a:rPr lang="en-US" dirty="0" smtClean="0"/>
              <a:t>, </a:t>
            </a:r>
            <a:r>
              <a:rPr lang="en-US" dirty="0" err="1" smtClean="0"/>
              <a:t>Blazej</a:t>
            </a:r>
            <a:r>
              <a:rPr lang="en-US" dirty="0" smtClean="0"/>
              <a:t> </a:t>
            </a:r>
            <a:r>
              <a:rPr lang="en-US" dirty="0" err="1" smtClean="0"/>
              <a:t>Kreminski</a:t>
            </a:r>
            <a:r>
              <a:rPr lang="en-US" dirty="0" smtClean="0"/>
              <a:t>, </a:t>
            </a:r>
            <a:r>
              <a:rPr lang="en-US" dirty="0" err="1" smtClean="0"/>
              <a:t>Gianpaolo</a:t>
            </a:r>
            <a:r>
              <a:rPr lang="en-US" dirty="0" smtClean="0"/>
              <a:t> Balsamo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0" y="3910473"/>
            <a:ext cx="5544617" cy="240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 11"/>
          <p:cNvGrpSpPr/>
          <p:nvPr/>
        </p:nvGrpSpPr>
        <p:grpSpPr>
          <a:xfrm>
            <a:off x="3649174" y="648741"/>
            <a:ext cx="4658876" cy="3361283"/>
            <a:chOff x="898525" y="2301875"/>
            <a:chExt cx="4000500" cy="2819400"/>
          </a:xfrm>
        </p:grpSpPr>
        <p:pic>
          <p:nvPicPr>
            <p:cNvPr id="1031" name="Picture 7" descr="BaseEHYPEMap_test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525" y="2301875"/>
              <a:ext cx="4000500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2324100" y="3268663"/>
              <a:ext cx="2511425" cy="1763712"/>
              <a:chOff x="3660" y="5148"/>
              <a:chExt cx="3954" cy="2778"/>
            </a:xfrm>
          </p:grpSpPr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3660" y="5148"/>
                <a:ext cx="324" cy="20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cxnSp>
            <p:nvCxnSpPr>
              <p:cNvPr id="1029" name="AutoShape 5"/>
              <p:cNvCxnSpPr>
                <a:cxnSpLocks noChangeShapeType="1"/>
              </p:cNvCxnSpPr>
              <p:nvPr/>
            </p:nvCxnSpPr>
            <p:spPr bwMode="auto">
              <a:xfrm>
                <a:off x="3660" y="5352"/>
                <a:ext cx="1944" cy="257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30" name="AutoShape 6"/>
              <p:cNvCxnSpPr>
                <a:cxnSpLocks noChangeShapeType="1"/>
              </p:cNvCxnSpPr>
              <p:nvPr/>
            </p:nvCxnSpPr>
            <p:spPr bwMode="auto">
              <a:xfrm>
                <a:off x="3984" y="5148"/>
                <a:ext cx="3630" cy="121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E-HYPE – pan European HYPE </a:t>
            </a:r>
            <a:r>
              <a:rPr lang="sv-SE" dirty="0" smtClean="0"/>
              <a:t>application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0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Results: Nash-Sutcliffe and mean relative error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720000"/>
            <a:ext cx="648274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Catchment area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7" y="761999"/>
            <a:ext cx="8107067" cy="5705261"/>
          </a:xfrm>
        </p:spPr>
      </p:pic>
    </p:spTree>
    <p:extLst>
      <p:ext uri="{BB962C8B-B14F-4D97-AF65-F5344CB8AC3E}">
        <p14:creationId xmlns:p14="http://schemas.microsoft.com/office/powerpoint/2010/main" val="21028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Rhein</a:t>
            </a:r>
            <a:r>
              <a:rPr lang="en-GB" dirty="0"/>
              <a:t> </a:t>
            </a:r>
            <a:r>
              <a:rPr lang="en-GB" dirty="0" smtClean="0"/>
              <a:t>160800 km2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4" y="655253"/>
            <a:ext cx="6749142" cy="5625921"/>
          </a:xfrm>
        </p:spPr>
      </p:pic>
      <p:sp>
        <p:nvSpPr>
          <p:cNvPr id="7" name="TextBox 6"/>
          <p:cNvSpPr txBox="1"/>
          <p:nvPr/>
        </p:nvSpPr>
        <p:spPr>
          <a:xfrm>
            <a:off x="5558971" y="1698171"/>
            <a:ext cx="358502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Observed	NS	MRE</a:t>
            </a:r>
          </a:p>
          <a:p>
            <a:r>
              <a:rPr lang="en-GB" u="sng" dirty="0" smtClean="0">
                <a:solidFill>
                  <a:srgbClr val="FF0000"/>
                </a:solidFill>
              </a:rPr>
              <a:t>LISFLOOD	0.89	 9.4</a:t>
            </a:r>
          </a:p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HTESSEL	0.25	-9.6</a:t>
            </a:r>
          </a:p>
          <a:p>
            <a:r>
              <a:rPr lang="en-GB" dirty="0" smtClean="0"/>
              <a:t>EHYPE		0.65	-7.6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02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Danube </a:t>
            </a:r>
            <a:r>
              <a:rPr lang="en-GB" dirty="0" smtClean="0"/>
              <a:t>658400 km2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4" y="655253"/>
            <a:ext cx="6749142" cy="5625920"/>
          </a:xfrm>
        </p:spPr>
      </p:pic>
      <p:sp>
        <p:nvSpPr>
          <p:cNvPr id="7" name="TextBox 6"/>
          <p:cNvSpPr txBox="1"/>
          <p:nvPr/>
        </p:nvSpPr>
        <p:spPr>
          <a:xfrm>
            <a:off x="1727199" y="1127034"/>
            <a:ext cx="3585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Observed	NS	MRE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LISFLOOD	0.55	 6.2</a:t>
            </a:r>
          </a:p>
          <a:p>
            <a:r>
              <a:rPr lang="en-GB" u="sng" dirty="0" smtClean="0">
                <a:solidFill>
                  <a:schemeClr val="accent5">
                    <a:lumMod val="75000"/>
                  </a:schemeClr>
                </a:solidFill>
              </a:rPr>
              <a:t>HTESSEL	0.62	-12</a:t>
            </a:r>
          </a:p>
          <a:p>
            <a:r>
              <a:rPr lang="en-GB" dirty="0" smtClean="0"/>
              <a:t>EHYPE		0.32	-14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21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Severn 4000 km2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4" y="655253"/>
            <a:ext cx="6749142" cy="5625920"/>
          </a:xfrm>
        </p:spPr>
      </p:pic>
      <p:sp>
        <p:nvSpPr>
          <p:cNvPr id="7" name="TextBox 6"/>
          <p:cNvSpPr txBox="1"/>
          <p:nvPr/>
        </p:nvSpPr>
        <p:spPr>
          <a:xfrm>
            <a:off x="1727199" y="1127034"/>
            <a:ext cx="3585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Observed	NS	MRE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LISFLOOD	0.64	 21</a:t>
            </a:r>
          </a:p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HTESSEL	0.45	 17</a:t>
            </a:r>
          </a:p>
          <a:p>
            <a:r>
              <a:rPr lang="en-GB" u="sng" dirty="0" smtClean="0"/>
              <a:t>EHYPE		0.81	 6.4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320548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Multimodel – how useful is it for decision making?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6" y="1462644"/>
            <a:ext cx="6183085" cy="4311021"/>
          </a:xfrm>
        </p:spPr>
      </p:pic>
    </p:spTree>
    <p:extLst>
      <p:ext uri="{BB962C8B-B14F-4D97-AF65-F5344CB8AC3E}">
        <p14:creationId xmlns:p14="http://schemas.microsoft.com/office/powerpoint/2010/main" val="15659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Create one supermodel to rule them all?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1138" y="904875"/>
                <a:ext cx="8580437" cy="4953000"/>
              </a:xfrm>
            </p:spPr>
            <p:txBody>
              <a:bodyPr/>
              <a:lstStyle/>
              <a:p>
                <a:r>
                  <a:rPr lang="en-GB" dirty="0"/>
                  <a:t>Bayesian Model Averaging (BMA) accounts for the model uncertainty </a:t>
                </a:r>
                <a:r>
                  <a:rPr lang="en-GB" dirty="0" smtClean="0"/>
                  <a:t>by </a:t>
                </a:r>
                <a:r>
                  <a:rPr lang="en-GB" dirty="0"/>
                  <a:t>averaging over the best models </a:t>
                </a:r>
                <a:r>
                  <a:rPr lang="en-GB" dirty="0" smtClean="0"/>
                  <a:t>according </a:t>
                </a:r>
                <a:r>
                  <a:rPr lang="en-GB" dirty="0"/>
                  <a:t>to </a:t>
                </a:r>
                <a:r>
                  <a:rPr lang="en-GB" dirty="0" smtClean="0"/>
                  <a:t>posterior </a:t>
                </a:r>
                <a:r>
                  <a:rPr lang="en-GB" dirty="0"/>
                  <a:t>model </a:t>
                </a:r>
                <a:r>
                  <a:rPr lang="en-GB" dirty="0" smtClean="0"/>
                  <a:t>probability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/>
                  <a:t>The BMA methodology applied for this study performs analysis assuming a uniform distribution on model priors and using a simple BIC (Bayesian Information Criterion) approximation to construct the prior probabilities on the regressions coefﬁcients (</a:t>
                </a:r>
                <a:r>
                  <a:rPr lang="en-GB" dirty="0" err="1"/>
                  <a:t>Raftery</a:t>
                </a:r>
                <a:r>
                  <a:rPr lang="en-GB" dirty="0"/>
                  <a:t>, </a:t>
                </a:r>
                <a:r>
                  <a:rPr lang="en-GB" dirty="0" err="1"/>
                  <a:t>Hoeting</a:t>
                </a:r>
                <a:r>
                  <a:rPr lang="en-GB" dirty="0"/>
                  <a:t>, </a:t>
                </a:r>
                <a:r>
                  <a:rPr lang="en-GB" dirty="0" err="1"/>
                  <a:t>Volinsky</a:t>
                </a:r>
                <a:r>
                  <a:rPr lang="en-GB" dirty="0"/>
                  <a:t>, Painter &amp; </a:t>
                </a:r>
                <a:r>
                  <a:rPr lang="en-GB" dirty="0" err="1"/>
                  <a:t>Yeung</a:t>
                </a:r>
                <a:r>
                  <a:rPr lang="en-GB" dirty="0"/>
                  <a:t> 2010). </a:t>
                </a:r>
                <a:endParaRPr lang="en-GB" dirty="0" smtClean="0"/>
              </a:p>
              <a:p>
                <a:endParaRPr lang="en-GB" dirty="0"/>
              </a:p>
              <a:p>
                <a:r>
                  <a:rPr lang="en-GB" dirty="0"/>
                  <a:t> If </a:t>
                </a:r>
                <a:r>
                  <a:rPr lang="en-GB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</a:t>
                </a:r>
                <a:r>
                  <a:rPr lang="en-GB" dirty="0"/>
                  <a:t> =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𝑀</m:t>
                        </m:r>
                      </m:e>
                      <m:sub>
                        <m:r>
                          <a:rPr lang="en-GB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,…,</a:t>
                </a:r>
                <a:r>
                  <a:rPr lang="en-GB" dirty="0">
                    <a:solidFill>
                      <a:prstClr val="black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𝑀</m:t>
                        </m:r>
                      </m:e>
                      <m:sub>
                        <m:r>
                          <a:rPr lang="en-GB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} denotes the set of models and if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en-GB" dirty="0"/>
                  <a:t> is the quantity of interest (e.g. stream-flow), then the posterior distribution of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en-GB" dirty="0"/>
                  <a:t> given the data D is:</a:t>
                </a:r>
              </a:p>
              <a:p>
                <a:pPr marL="0" indent="0">
                  <a:buNone/>
                </a:pPr>
                <a:r>
                  <a:rPr lang="en-GB" dirty="0"/>
                  <a:t/>
                </a:r>
                <a:br>
                  <a:rPr lang="en-GB" dirty="0"/>
                </a:br>
                <a:r>
                  <a:rPr lang="en-GB" dirty="0"/>
                  <a:t/>
                </a:r>
                <a:br>
                  <a:rPr lang="en-GB" dirty="0"/>
                </a:br>
                <a:r>
                  <a:rPr lang="en-GB" dirty="0"/>
                  <a:t/>
                </a:r>
                <a:br>
                  <a:rPr lang="en-GB" dirty="0"/>
                </a:br>
                <a:r>
                  <a:rPr lang="en-GB" dirty="0"/>
                  <a:t/>
                </a:r>
                <a:br>
                  <a:rPr lang="en-GB" dirty="0"/>
                </a:br>
                <a:r>
                  <a:rPr lang="en-GB" dirty="0"/>
                  <a:t>This is an average of the posterior distributions under each model weighted by the corresponding posterior model probabilities.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1138" y="904875"/>
                <a:ext cx="8580437" cy="4953000"/>
              </a:xfrm>
              <a:blipFill rotWithShape="1">
                <a:blip r:embed="rId3"/>
                <a:stretch>
                  <a:fillRect l="-1848" t="-1476" r="-1848" b="-79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54424" y="4205089"/>
                <a:ext cx="3892027" cy="871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𝑝𝑟</m:t>
                      </m:r>
                      <m:d>
                        <m:dPr>
                          <m:endChr m:val="|"/>
                          <m:ctrlPr>
                            <a:rPr lang="en-GB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</m:d>
                      <m:r>
                        <a:rPr lang="en-GB" b="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𝐷</m:t>
                      </m:r>
                      <m:r>
                        <a:rPr lang="en-GB" b="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GB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en-GB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GB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𝑝𝑟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GB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e>
                          </m:d>
                          <m:r>
                            <a:rPr lang="en-GB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𝑝𝑟</m:t>
                          </m:r>
                          <m:r>
                            <a:rPr lang="en-GB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GB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en-GB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424" y="4205089"/>
                <a:ext cx="3892027" cy="87120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389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Results: Bayesian </a:t>
            </a:r>
            <a:r>
              <a:rPr lang="en-GB" dirty="0"/>
              <a:t>model averaging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6" y="923925"/>
            <a:ext cx="7925562" cy="5283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0918" y="3990109"/>
            <a:ext cx="291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latin typeface="Calibri" pitchFamily="34" charset="0"/>
                <a:cs typeface="Calibri" pitchFamily="34" charset="0"/>
              </a:rPr>
              <a:t>BMA improves NSE in 76% of the cases</a:t>
            </a:r>
            <a:endParaRPr lang="en-GB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99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Results: Bayesian model averaging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858418"/>
              </p:ext>
            </p:extLst>
          </p:nvPr>
        </p:nvGraphicFramePr>
        <p:xfrm>
          <a:off x="516546" y="996950"/>
          <a:ext cx="7393741" cy="3023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8886"/>
                <a:gridCol w="1164243"/>
                <a:gridCol w="1472426"/>
                <a:gridCol w="1472426"/>
                <a:gridCol w="1095760"/>
              </a:tblGrid>
              <a:tr h="52802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BMA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LISFLOOD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HTESSEL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E-HYPE</a:t>
                      </a:r>
                      <a:endParaRPr lang="en-GB" dirty="0"/>
                    </a:p>
                  </a:txBody>
                  <a:tcPr/>
                </a:tc>
              </a:tr>
              <a:tr h="911392">
                <a:tc>
                  <a:txBody>
                    <a:bodyPr/>
                    <a:lstStyle/>
                    <a:p>
                      <a:r>
                        <a:rPr lang="en-GB" dirty="0" smtClean="0"/>
                        <a:t>Best</a:t>
                      </a:r>
                      <a:r>
                        <a:rPr lang="en-GB" baseline="0" dirty="0" smtClean="0"/>
                        <a:t> model before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84 %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13</a:t>
                      </a:r>
                      <a:r>
                        <a:rPr lang="en-GB" baseline="0" dirty="0" smtClean="0"/>
                        <a:t> %</a:t>
                      </a:r>
                      <a:endParaRPr lang="en-GB" dirty="0"/>
                    </a:p>
                  </a:txBody>
                  <a:tcPr/>
                </a:tc>
              </a:tr>
              <a:tr h="5280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Best</a:t>
                      </a:r>
                      <a:r>
                        <a:rPr lang="en-GB" baseline="0" dirty="0" smtClean="0"/>
                        <a:t> model after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76%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24%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 -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 - </a:t>
                      </a:r>
                      <a:endParaRPr lang="en-GB" dirty="0"/>
                    </a:p>
                  </a:txBody>
                  <a:tcPr/>
                </a:tc>
              </a:tr>
              <a:tr h="528029">
                <a:tc>
                  <a:txBody>
                    <a:bodyPr/>
                    <a:lstStyle/>
                    <a:p>
                      <a:r>
                        <a:rPr lang="en-GB" dirty="0" smtClean="0"/>
                        <a:t>NS median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0.76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0.66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0.087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0.36</a:t>
                      </a:r>
                    </a:p>
                  </a:txBody>
                  <a:tcPr/>
                </a:tc>
              </a:tr>
              <a:tr h="52802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0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4986" y="2836445"/>
            <a:ext cx="3093720" cy="290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5" descr="200307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339" y="2836445"/>
            <a:ext cx="1198418" cy="107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3" name="Picture 25" descr="200307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229" y="3078581"/>
            <a:ext cx="1198419" cy="107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4" name="Picture 25" descr="200307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734" y="3320716"/>
            <a:ext cx="1198419" cy="107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5" name="Picture 25" descr="200307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" y="3562852"/>
            <a:ext cx="1198419" cy="107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6" name="Picture 25" descr="200307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8131" y="3804987"/>
            <a:ext cx="1198418" cy="107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7" name="Picture 25" descr="200307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7637" y="4047123"/>
            <a:ext cx="1198418" cy="107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86502" y="4698332"/>
            <a:ext cx="532015" cy="76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153093" y="5466850"/>
            <a:ext cx="3246120" cy="51428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lIns="82589" tIns="41294" rIns="82589" bIns="41294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dirty="0">
                <a:solidFill>
                  <a:schemeClr val="accent2"/>
                </a:solidFill>
              </a:rPr>
              <a:t>Multiple weather forecasts (and other data)</a:t>
            </a:r>
          </a:p>
        </p:txBody>
      </p:sp>
      <p:pic>
        <p:nvPicPr>
          <p:cNvPr id="17420" name="Picture 5" descr="lfovervie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1963" y="2304048"/>
            <a:ext cx="1964575" cy="282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2831870" y="3529012"/>
            <a:ext cx="358833" cy="551949"/>
          </a:xfrm>
          <a:prstGeom prst="rightArrow">
            <a:avLst>
              <a:gd name="adj1" fmla="val 50000"/>
              <a:gd name="adj2" fmla="val 25000"/>
            </a:avLst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589" tIns="41294" rIns="82589" bIns="41294" anchor="ctr"/>
          <a:lstStyle/>
          <a:p>
            <a:endParaRPr lang="en-US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5206538" y="3493670"/>
            <a:ext cx="360218" cy="553453"/>
          </a:xfrm>
          <a:prstGeom prst="rightArrow">
            <a:avLst>
              <a:gd name="adj1" fmla="val 50000"/>
              <a:gd name="adj2" fmla="val 25000"/>
            </a:avLst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589" tIns="41294" rIns="82589" bIns="41294" anchor="ctr"/>
          <a:lstStyle/>
          <a:p>
            <a:endParaRPr lang="en-US"/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3736572" y="5466850"/>
            <a:ext cx="1758141" cy="51428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lIns="82589" tIns="41294" rIns="82589" bIns="41294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dirty="0">
                <a:solidFill>
                  <a:schemeClr val="accent2"/>
                </a:solidFill>
              </a:rPr>
              <a:t>Hydrological model</a:t>
            </a: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6118167" y="5831713"/>
            <a:ext cx="2682240" cy="29883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lIns="82589" tIns="41294" rIns="82589" bIns="41294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dirty="0">
                <a:solidFill>
                  <a:schemeClr val="accent2"/>
                </a:solidFill>
              </a:rPr>
              <a:t>Flood forecast and warnings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European Flood </a:t>
            </a:r>
            <a:r>
              <a:rPr lang="en-GB" dirty="0" smtClean="0"/>
              <a:t>Awareness </a:t>
            </a:r>
            <a:r>
              <a:rPr lang="en-GB" dirty="0"/>
              <a:t>System: what is it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17425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95000" y="617375"/>
            <a:ext cx="8801100" cy="18669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600" u="sng" dirty="0" smtClean="0"/>
              <a:t>Added value: Early warning system</a:t>
            </a:r>
            <a:r>
              <a:rPr lang="en-GB" sz="1600" dirty="0" smtClean="0"/>
              <a:t> for river floods, </a:t>
            </a:r>
            <a:r>
              <a:rPr lang="en-GB" sz="1600" u="sng" dirty="0" smtClean="0"/>
              <a:t>complementary</a:t>
            </a:r>
            <a:r>
              <a:rPr lang="en-GB" sz="1600" dirty="0" smtClean="0"/>
              <a:t> to MS systems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600" dirty="0" smtClean="0"/>
              <a:t>Providing </a:t>
            </a:r>
            <a:r>
              <a:rPr lang="en-GB" sz="1600" u="sng" dirty="0" smtClean="0"/>
              <a:t>National Flood Forecasting Agencies</a:t>
            </a:r>
            <a:r>
              <a:rPr lang="en-GB" sz="1600" dirty="0" smtClean="0"/>
              <a:t> and </a:t>
            </a:r>
            <a:r>
              <a:rPr lang="en-GB" sz="1600" u="sng" dirty="0"/>
              <a:t>Emergency Response Coordination Centre </a:t>
            </a:r>
            <a:r>
              <a:rPr lang="en-GB" sz="1600" u="sng" dirty="0" smtClean="0"/>
              <a:t>(ERCC)</a:t>
            </a:r>
            <a:r>
              <a:rPr lang="en-GB" sz="1600" dirty="0" smtClean="0"/>
              <a:t> with probabilities of flooding 3-15 days in advance for all Europe (typically 4-6 days)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600" dirty="0" smtClean="0"/>
              <a:t>EFAS provides early warning information only; informing the public and civil protection is done by the national forecasting </a:t>
            </a:r>
            <a:r>
              <a:rPr lang="en-GB" sz="1600" dirty="0" err="1" smtClean="0"/>
              <a:t>centers</a:t>
            </a:r>
            <a:r>
              <a:rPr lang="en-GB" sz="1600" dirty="0" smtClean="0"/>
              <a:t> and ERCC (ERCC daily to National Civil Protection)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600" dirty="0" smtClean="0"/>
              <a:t>EFAS went fully operational October 2012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600" dirty="0" smtClean="0"/>
              <a:t>40 member organisations</a:t>
            </a:r>
            <a:endParaRPr lang="en-GB" sz="1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359264" y="169656"/>
            <a:ext cx="1548543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R194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542643"/>
      </p:ext>
    </p:extLst>
  </p:cSld>
  <p:clrMapOvr>
    <a:masterClrMapping/>
  </p:clrMapOvr>
  <p:transition advTm="9389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Very preliminary conclusions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138" y="910776"/>
            <a:ext cx="8580437" cy="4953000"/>
          </a:xfrm>
        </p:spPr>
        <p:txBody>
          <a:bodyPr/>
          <a:lstStyle/>
          <a:p>
            <a:r>
              <a:rPr lang="en-GB" dirty="0" smtClean="0"/>
              <a:t>There are many models potentially suitable for inclusion in EFAS</a:t>
            </a:r>
          </a:p>
          <a:p>
            <a:r>
              <a:rPr lang="en-GB" dirty="0" smtClean="0"/>
              <a:t>The different models do perform differently depending on basin characteristics</a:t>
            </a:r>
          </a:p>
          <a:p>
            <a:r>
              <a:rPr lang="en-GB" dirty="0" smtClean="0"/>
              <a:t>BMA improves the performance of the models in most cases, and gives reasonable results even if the individual models are not doing well in a particular catchment</a:t>
            </a:r>
          </a:p>
          <a:p>
            <a:r>
              <a:rPr lang="en-GB" dirty="0" smtClean="0"/>
              <a:t>Without proper calibration it is difficult to draw conclusions on the quality of the driving data</a:t>
            </a:r>
          </a:p>
          <a:p>
            <a:r>
              <a:rPr lang="en-GB" dirty="0" smtClean="0"/>
              <a:t>Combining models will be a challenge – ensemble of models or weighted mean?</a:t>
            </a:r>
          </a:p>
          <a:p>
            <a:r>
              <a:rPr lang="en-GB" dirty="0" smtClean="0"/>
              <a:t>Is it necessary? Largest bias and uncertainty still in the NWP!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Future steps</a:t>
            </a:r>
          </a:p>
          <a:p>
            <a:r>
              <a:rPr lang="en-GB" dirty="0" smtClean="0"/>
              <a:t>Further calibration of LISFLOOD and </a:t>
            </a:r>
            <a:r>
              <a:rPr lang="en-GB" dirty="0" err="1" smtClean="0"/>
              <a:t>CaMaFlood</a:t>
            </a:r>
            <a:endParaRPr lang="en-GB" dirty="0" smtClean="0"/>
          </a:p>
          <a:p>
            <a:r>
              <a:rPr lang="sv-SE" dirty="0" smtClean="0"/>
              <a:t>Performance of the models probabilistic operational mode</a:t>
            </a:r>
          </a:p>
          <a:p>
            <a:r>
              <a:rPr lang="sv-SE" smtClean="0"/>
              <a:t>Forecast display and dissemination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80299" y="4059485"/>
            <a:ext cx="1548543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R201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25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Thank you for your attention!</a:t>
            </a:r>
          </a:p>
        </p:txBody>
      </p:sp>
      <p:pic>
        <p:nvPicPr>
          <p:cNvPr id="1026" name="Picture 2" descr="C:\Users\ecmwf\Dropbox\Photos\Pangbourne_Reading_Jan2014\P1010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70" y="1150258"/>
            <a:ext cx="7243200" cy="54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6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Results: Correlation LISFLOOD, HTESSEL/</a:t>
            </a:r>
            <a:r>
              <a:rPr lang="en-GB" dirty="0" err="1" smtClean="0"/>
              <a:t>Cama</a:t>
            </a:r>
            <a:r>
              <a:rPr lang="en-GB" dirty="0" smtClean="0"/>
              <a:t> and EHYPE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720000"/>
            <a:ext cx="648274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6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Influence of the observed </a:t>
            </a:r>
            <a:r>
              <a:rPr lang="en-GB" dirty="0" err="1" smtClean="0"/>
              <a:t>precip</a:t>
            </a:r>
            <a:r>
              <a:rPr lang="en-GB" dirty="0" smtClean="0"/>
              <a:t> data used on the results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2" y="933450"/>
            <a:ext cx="5946114" cy="4953000"/>
          </a:xfrm>
        </p:spPr>
      </p:pic>
      <p:sp>
        <p:nvSpPr>
          <p:cNvPr id="4" name="TextBox 3"/>
          <p:cNvSpPr txBox="1"/>
          <p:nvPr/>
        </p:nvSpPr>
        <p:spPr>
          <a:xfrm>
            <a:off x="6357256" y="1117600"/>
            <a:ext cx="2670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0" dirty="0" smtClean="0">
                <a:latin typeface="+mj-lt"/>
              </a:rPr>
              <a:t>Corrected ERAI and EFAS 5km gridded datasets perform on par. </a:t>
            </a:r>
          </a:p>
          <a:p>
            <a:endParaRPr lang="sv-SE" b="0" dirty="0">
              <a:latin typeface="+mj-lt"/>
            </a:endParaRPr>
          </a:p>
          <a:p>
            <a:r>
              <a:rPr lang="sv-SE" b="0" dirty="0" smtClean="0">
                <a:latin typeface="+mj-lt"/>
              </a:rPr>
              <a:t>The height correction is too wet</a:t>
            </a:r>
          </a:p>
          <a:p>
            <a:endParaRPr lang="sv-SE" b="0" dirty="0">
              <a:latin typeface="+mj-lt"/>
            </a:endParaRPr>
          </a:p>
          <a:p>
            <a:r>
              <a:rPr lang="sv-SE" b="0" dirty="0" smtClean="0">
                <a:latin typeface="+mj-lt"/>
              </a:rPr>
              <a:t>The EFAS 5km gridded has the best water balance</a:t>
            </a:r>
          </a:p>
          <a:p>
            <a:endParaRPr lang="sv-SE" b="0" dirty="0">
              <a:latin typeface="+mj-lt"/>
            </a:endParaRPr>
          </a:p>
          <a:p>
            <a:r>
              <a:rPr lang="sv-SE" b="0" dirty="0" smtClean="0">
                <a:latin typeface="+mj-lt"/>
              </a:rPr>
              <a:t>OBS! E-HYPE in this version is only rudimentary calibrated</a:t>
            </a:r>
            <a:endParaRPr lang="en-GB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532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Pite</a:t>
            </a:r>
            <a:r>
              <a:rPr lang="en-GB" dirty="0" smtClean="0"/>
              <a:t> River (northern Sweden)</a:t>
            </a:r>
            <a:endParaRPr lang="en-GB" dirty="0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8" y="1143000"/>
            <a:ext cx="6562559" cy="4953000"/>
          </a:xfrm>
        </p:spPr>
      </p:pic>
      <p:sp>
        <p:nvSpPr>
          <p:cNvPr id="4" name="TextBox 3"/>
          <p:cNvSpPr txBox="1"/>
          <p:nvPr/>
        </p:nvSpPr>
        <p:spPr>
          <a:xfrm>
            <a:off x="986971" y="889527"/>
            <a:ext cx="3585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Observed	NS	MRE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LISFLOOD	0.55	 6.2</a:t>
            </a:r>
          </a:p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HTESSEL	0.62	-12</a:t>
            </a:r>
          </a:p>
          <a:p>
            <a:r>
              <a:rPr lang="en-GB" dirty="0" smtClean="0"/>
              <a:t>EHYPE		0.32	-14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10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users want from EFAS?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 smtClean="0"/>
              <a:t>At the EFAS annual meeting 2012 we asked &gt;30 operational forecasters about what they most wanted improved in EFAS (Wetterhall </a:t>
            </a:r>
            <a:r>
              <a:rPr lang="en-GB" sz="2400" dirty="0"/>
              <a:t>et al., 2013, </a:t>
            </a:r>
            <a:r>
              <a:rPr lang="en-GB" sz="2400" dirty="0" smtClean="0"/>
              <a:t>HESS), and the top priorities were: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3600" dirty="0" smtClean="0"/>
              <a:t>“</a:t>
            </a:r>
            <a:r>
              <a:rPr lang="en-GB" sz="3600" dirty="0"/>
              <a:t>Introduce multi-model approach for meteorology AND hydrology”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n-GB" b="1" dirty="0"/>
              <a:t>Advantage</a:t>
            </a:r>
            <a:r>
              <a:rPr lang="en-GB" dirty="0"/>
              <a:t>: Full assessment </a:t>
            </a:r>
            <a:br>
              <a:rPr lang="en-GB" dirty="0"/>
            </a:br>
            <a:r>
              <a:rPr lang="en-GB" dirty="0" smtClean="0"/>
              <a:t>of </a:t>
            </a:r>
            <a:r>
              <a:rPr lang="en-GB" dirty="0"/>
              <a:t>model uncertainty and a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more </a:t>
            </a:r>
            <a:r>
              <a:rPr lang="en-GB" dirty="0"/>
              <a:t>robust </a:t>
            </a:r>
            <a:r>
              <a:rPr lang="en-GB" dirty="0" smtClean="0"/>
              <a:t>system (more trust)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r>
              <a:rPr lang="en-GB" b="1" dirty="0" smtClean="0"/>
              <a:t>Disadvantage</a:t>
            </a:r>
            <a:r>
              <a:rPr lang="en-GB" dirty="0" smtClean="0"/>
              <a:t>: More uncertainty,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 smtClean="0"/>
              <a:t>not straight-forward in decision making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 smtClean="0"/>
              <a:t>Longer run times</a:t>
            </a:r>
            <a:endParaRPr lang="en-GB" dirty="0"/>
          </a:p>
          <a:p>
            <a:pPr marL="0" indent="0">
              <a:lnSpc>
                <a:spcPct val="100000"/>
              </a:lnSpc>
              <a:buNone/>
            </a:pPr>
            <a:endParaRPr lang="en-GB" dirty="0" smtClean="0"/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endParaRPr lang="en-GB" dirty="0" smtClean="0"/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85" y="3450989"/>
            <a:ext cx="4142669" cy="2860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5442" y="169656"/>
            <a:ext cx="1548543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R197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01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Forecasting chain </a:t>
            </a:r>
            <a:r>
              <a:rPr lang="en-GB" sz="2800" dirty="0" smtClean="0"/>
              <a:t>in EFAS</a:t>
            </a:r>
            <a:endParaRPr lang="en-GB" sz="2800" dirty="0"/>
          </a:p>
        </p:txBody>
      </p:sp>
      <p:grpSp>
        <p:nvGrpSpPr>
          <p:cNvPr id="1374212" name="Group 4"/>
          <p:cNvGrpSpPr>
            <a:grpSpLocks/>
          </p:cNvGrpSpPr>
          <p:nvPr/>
        </p:nvGrpSpPr>
        <p:grpSpPr bwMode="auto">
          <a:xfrm>
            <a:off x="304800" y="990600"/>
            <a:ext cx="1371600" cy="1219200"/>
            <a:chOff x="340" y="1888"/>
            <a:chExt cx="1905" cy="1633"/>
          </a:xfrm>
        </p:grpSpPr>
        <p:grpSp>
          <p:nvGrpSpPr>
            <p:cNvPr id="1374213" name="Group 5"/>
            <p:cNvGrpSpPr>
              <a:grpSpLocks/>
            </p:cNvGrpSpPr>
            <p:nvPr/>
          </p:nvGrpSpPr>
          <p:grpSpPr bwMode="auto">
            <a:xfrm>
              <a:off x="340" y="1888"/>
              <a:ext cx="1769" cy="1547"/>
              <a:chOff x="305" y="2251"/>
              <a:chExt cx="3300" cy="1814"/>
            </a:xfrm>
          </p:grpSpPr>
          <p:sp>
            <p:nvSpPr>
              <p:cNvPr id="1374214" name="Oval 6"/>
              <p:cNvSpPr>
                <a:spLocks noChangeArrowheads="1"/>
              </p:cNvSpPr>
              <p:nvPr/>
            </p:nvSpPr>
            <p:spPr bwMode="auto">
              <a:xfrm rot="887704" flipH="1">
                <a:off x="305" y="3164"/>
                <a:ext cx="169" cy="229"/>
              </a:xfrm>
              <a:prstGeom prst="ellipse">
                <a:avLst/>
              </a:prstGeom>
              <a:noFill/>
              <a:ln w="2857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74215" name="Freeform 7"/>
              <p:cNvSpPr>
                <a:spLocks/>
              </p:cNvSpPr>
              <p:nvPr/>
            </p:nvSpPr>
            <p:spPr bwMode="auto">
              <a:xfrm>
                <a:off x="431" y="2795"/>
                <a:ext cx="2903" cy="816"/>
              </a:xfrm>
              <a:custGeom>
                <a:avLst/>
                <a:gdLst/>
                <a:ahLst/>
                <a:cxnLst>
                  <a:cxn ang="0">
                    <a:pos x="0" y="363"/>
                  </a:cxn>
                  <a:cxn ang="0">
                    <a:pos x="181" y="227"/>
                  </a:cxn>
                  <a:cxn ang="0">
                    <a:pos x="408" y="227"/>
                  </a:cxn>
                  <a:cxn ang="0">
                    <a:pos x="680" y="363"/>
                  </a:cxn>
                  <a:cxn ang="0">
                    <a:pos x="1043" y="680"/>
                  </a:cxn>
                  <a:cxn ang="0">
                    <a:pos x="1678" y="771"/>
                  </a:cxn>
                  <a:cxn ang="0">
                    <a:pos x="2358" y="408"/>
                  </a:cxn>
                  <a:cxn ang="0">
                    <a:pos x="2903" y="0"/>
                  </a:cxn>
                </a:cxnLst>
                <a:rect l="0" t="0" r="r" b="b"/>
                <a:pathLst>
                  <a:path w="2903" h="816">
                    <a:moveTo>
                      <a:pt x="0" y="363"/>
                    </a:moveTo>
                    <a:cubicBezTo>
                      <a:pt x="56" y="306"/>
                      <a:pt x="113" y="250"/>
                      <a:pt x="181" y="227"/>
                    </a:cubicBezTo>
                    <a:cubicBezTo>
                      <a:pt x="249" y="204"/>
                      <a:pt x="325" y="204"/>
                      <a:pt x="408" y="227"/>
                    </a:cubicBezTo>
                    <a:cubicBezTo>
                      <a:pt x="491" y="250"/>
                      <a:pt x="574" y="288"/>
                      <a:pt x="680" y="363"/>
                    </a:cubicBezTo>
                    <a:cubicBezTo>
                      <a:pt x="786" y="438"/>
                      <a:pt x="877" y="612"/>
                      <a:pt x="1043" y="680"/>
                    </a:cubicBezTo>
                    <a:cubicBezTo>
                      <a:pt x="1209" y="748"/>
                      <a:pt x="1459" y="816"/>
                      <a:pt x="1678" y="771"/>
                    </a:cubicBezTo>
                    <a:cubicBezTo>
                      <a:pt x="1897" y="726"/>
                      <a:pt x="2154" y="537"/>
                      <a:pt x="2358" y="408"/>
                    </a:cubicBezTo>
                    <a:cubicBezTo>
                      <a:pt x="2562" y="279"/>
                      <a:pt x="2732" y="139"/>
                      <a:pt x="2903" y="0"/>
                    </a:cubicBezTo>
                  </a:path>
                </a:pathLst>
              </a:custGeom>
              <a:noFill/>
              <a:ln w="28575" cap="flat" cmpd="sng">
                <a:solidFill>
                  <a:srgbClr val="0033CC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74216" name="Freeform 8"/>
              <p:cNvSpPr>
                <a:spLocks/>
              </p:cNvSpPr>
              <p:nvPr/>
            </p:nvSpPr>
            <p:spPr bwMode="auto">
              <a:xfrm>
                <a:off x="385" y="2432"/>
                <a:ext cx="2858" cy="1482"/>
              </a:xfrm>
              <a:custGeom>
                <a:avLst/>
                <a:gdLst/>
                <a:ahLst/>
                <a:cxnLst>
                  <a:cxn ang="0">
                    <a:pos x="0" y="817"/>
                  </a:cxn>
                  <a:cxn ang="0">
                    <a:pos x="227" y="635"/>
                  </a:cxn>
                  <a:cxn ang="0">
                    <a:pos x="454" y="635"/>
                  </a:cxn>
                  <a:cxn ang="0">
                    <a:pos x="681" y="771"/>
                  </a:cxn>
                  <a:cxn ang="0">
                    <a:pos x="907" y="1043"/>
                  </a:cxn>
                  <a:cxn ang="0">
                    <a:pos x="1225" y="1361"/>
                  </a:cxn>
                  <a:cxn ang="0">
                    <a:pos x="1679" y="1452"/>
                  </a:cxn>
                  <a:cxn ang="0">
                    <a:pos x="2177" y="1180"/>
                  </a:cxn>
                  <a:cxn ang="0">
                    <a:pos x="2858" y="0"/>
                  </a:cxn>
                </a:cxnLst>
                <a:rect l="0" t="0" r="r" b="b"/>
                <a:pathLst>
                  <a:path w="2858" h="1482">
                    <a:moveTo>
                      <a:pt x="0" y="817"/>
                    </a:moveTo>
                    <a:cubicBezTo>
                      <a:pt x="75" y="741"/>
                      <a:pt x="151" y="665"/>
                      <a:pt x="227" y="635"/>
                    </a:cubicBezTo>
                    <a:cubicBezTo>
                      <a:pt x="303" y="605"/>
                      <a:pt x="378" y="612"/>
                      <a:pt x="454" y="635"/>
                    </a:cubicBezTo>
                    <a:cubicBezTo>
                      <a:pt x="530" y="658"/>
                      <a:pt x="606" y="703"/>
                      <a:pt x="681" y="771"/>
                    </a:cubicBezTo>
                    <a:cubicBezTo>
                      <a:pt x="756" y="839"/>
                      <a:pt x="816" y="945"/>
                      <a:pt x="907" y="1043"/>
                    </a:cubicBezTo>
                    <a:cubicBezTo>
                      <a:pt x="998" y="1141"/>
                      <a:pt x="1096" y="1293"/>
                      <a:pt x="1225" y="1361"/>
                    </a:cubicBezTo>
                    <a:cubicBezTo>
                      <a:pt x="1354" y="1429"/>
                      <a:pt x="1520" y="1482"/>
                      <a:pt x="1679" y="1452"/>
                    </a:cubicBezTo>
                    <a:cubicBezTo>
                      <a:pt x="1838" y="1422"/>
                      <a:pt x="1981" y="1422"/>
                      <a:pt x="2177" y="1180"/>
                    </a:cubicBezTo>
                    <a:cubicBezTo>
                      <a:pt x="2373" y="938"/>
                      <a:pt x="2615" y="469"/>
                      <a:pt x="2858" y="0"/>
                    </a:cubicBezTo>
                  </a:path>
                </a:pathLst>
              </a:custGeom>
              <a:noFill/>
              <a:ln w="28575" cap="flat" cmpd="sng">
                <a:solidFill>
                  <a:srgbClr val="6600CC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74217" name="Freeform 9"/>
              <p:cNvSpPr>
                <a:spLocks/>
              </p:cNvSpPr>
              <p:nvPr/>
            </p:nvSpPr>
            <p:spPr bwMode="auto">
              <a:xfrm>
                <a:off x="340" y="2848"/>
                <a:ext cx="3084" cy="990"/>
              </a:xfrm>
              <a:custGeom>
                <a:avLst/>
                <a:gdLst/>
                <a:ahLst/>
                <a:cxnLst>
                  <a:cxn ang="0">
                    <a:pos x="0" y="446"/>
                  </a:cxn>
                  <a:cxn ang="0">
                    <a:pos x="227" y="174"/>
                  </a:cxn>
                  <a:cxn ang="0">
                    <a:pos x="635" y="219"/>
                  </a:cxn>
                  <a:cxn ang="0">
                    <a:pos x="1134" y="537"/>
                  </a:cxn>
                  <a:cxn ang="0">
                    <a:pos x="1587" y="582"/>
                  </a:cxn>
                  <a:cxn ang="0">
                    <a:pos x="2222" y="38"/>
                  </a:cxn>
                  <a:cxn ang="0">
                    <a:pos x="2721" y="355"/>
                  </a:cxn>
                  <a:cxn ang="0">
                    <a:pos x="3084" y="990"/>
                  </a:cxn>
                </a:cxnLst>
                <a:rect l="0" t="0" r="r" b="b"/>
                <a:pathLst>
                  <a:path w="3084" h="990">
                    <a:moveTo>
                      <a:pt x="0" y="446"/>
                    </a:moveTo>
                    <a:cubicBezTo>
                      <a:pt x="60" y="329"/>
                      <a:pt x="121" y="212"/>
                      <a:pt x="227" y="174"/>
                    </a:cubicBezTo>
                    <a:cubicBezTo>
                      <a:pt x="333" y="136"/>
                      <a:pt x="484" y="159"/>
                      <a:pt x="635" y="219"/>
                    </a:cubicBezTo>
                    <a:cubicBezTo>
                      <a:pt x="786" y="279"/>
                      <a:pt x="975" y="477"/>
                      <a:pt x="1134" y="537"/>
                    </a:cubicBezTo>
                    <a:cubicBezTo>
                      <a:pt x="1293" y="597"/>
                      <a:pt x="1406" y="665"/>
                      <a:pt x="1587" y="582"/>
                    </a:cubicBezTo>
                    <a:cubicBezTo>
                      <a:pt x="1768" y="499"/>
                      <a:pt x="2033" y="76"/>
                      <a:pt x="2222" y="38"/>
                    </a:cubicBezTo>
                    <a:cubicBezTo>
                      <a:pt x="2411" y="0"/>
                      <a:pt x="2577" y="196"/>
                      <a:pt x="2721" y="355"/>
                    </a:cubicBezTo>
                    <a:cubicBezTo>
                      <a:pt x="2865" y="514"/>
                      <a:pt x="2974" y="752"/>
                      <a:pt x="3084" y="990"/>
                    </a:cubicBezTo>
                  </a:path>
                </a:pathLst>
              </a:custGeom>
              <a:noFill/>
              <a:ln w="28575" cap="flat" cmpd="sng">
                <a:solidFill>
                  <a:srgbClr val="00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74218" name="Freeform 10"/>
              <p:cNvSpPr>
                <a:spLocks/>
              </p:cNvSpPr>
              <p:nvPr/>
            </p:nvSpPr>
            <p:spPr bwMode="auto">
              <a:xfrm>
                <a:off x="385" y="3022"/>
                <a:ext cx="2994" cy="764"/>
              </a:xfrm>
              <a:custGeom>
                <a:avLst/>
                <a:gdLst/>
                <a:ahLst/>
                <a:cxnLst>
                  <a:cxn ang="0">
                    <a:pos x="0" y="317"/>
                  </a:cxn>
                  <a:cxn ang="0">
                    <a:pos x="136" y="91"/>
                  </a:cxn>
                  <a:cxn ang="0">
                    <a:pos x="363" y="0"/>
                  </a:cxn>
                  <a:cxn ang="0">
                    <a:pos x="635" y="91"/>
                  </a:cxn>
                  <a:cxn ang="0">
                    <a:pos x="953" y="453"/>
                  </a:cxn>
                  <a:cxn ang="0">
                    <a:pos x="1452" y="726"/>
                  </a:cxn>
                  <a:cxn ang="0">
                    <a:pos x="2177" y="680"/>
                  </a:cxn>
                  <a:cxn ang="0">
                    <a:pos x="2994" y="544"/>
                  </a:cxn>
                </a:cxnLst>
                <a:rect l="0" t="0" r="r" b="b"/>
                <a:pathLst>
                  <a:path w="2994" h="764">
                    <a:moveTo>
                      <a:pt x="0" y="317"/>
                    </a:moveTo>
                    <a:cubicBezTo>
                      <a:pt x="37" y="230"/>
                      <a:pt x="75" y="144"/>
                      <a:pt x="136" y="91"/>
                    </a:cubicBezTo>
                    <a:cubicBezTo>
                      <a:pt x="197" y="38"/>
                      <a:pt x="280" y="0"/>
                      <a:pt x="363" y="0"/>
                    </a:cubicBezTo>
                    <a:cubicBezTo>
                      <a:pt x="446" y="0"/>
                      <a:pt x="537" y="15"/>
                      <a:pt x="635" y="91"/>
                    </a:cubicBezTo>
                    <a:cubicBezTo>
                      <a:pt x="733" y="167"/>
                      <a:pt x="817" y="347"/>
                      <a:pt x="953" y="453"/>
                    </a:cubicBezTo>
                    <a:cubicBezTo>
                      <a:pt x="1089" y="559"/>
                      <a:pt x="1248" y="688"/>
                      <a:pt x="1452" y="726"/>
                    </a:cubicBezTo>
                    <a:cubicBezTo>
                      <a:pt x="1656" y="764"/>
                      <a:pt x="1920" y="710"/>
                      <a:pt x="2177" y="680"/>
                    </a:cubicBezTo>
                    <a:cubicBezTo>
                      <a:pt x="2434" y="650"/>
                      <a:pt x="2714" y="597"/>
                      <a:pt x="2994" y="544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74219" name="Oval 11"/>
              <p:cNvSpPr>
                <a:spLocks noChangeArrowheads="1"/>
              </p:cNvSpPr>
              <p:nvPr/>
            </p:nvSpPr>
            <p:spPr bwMode="auto">
              <a:xfrm rot="-269135">
                <a:off x="3016" y="2251"/>
                <a:ext cx="589" cy="1814"/>
              </a:xfrm>
              <a:prstGeom prst="ellipse">
                <a:avLst/>
              </a:prstGeom>
              <a:noFill/>
              <a:ln w="2857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374220" name="Line 12"/>
            <p:cNvSpPr>
              <a:spLocks noChangeShapeType="1"/>
            </p:cNvSpPr>
            <p:nvPr/>
          </p:nvSpPr>
          <p:spPr bwMode="auto">
            <a:xfrm>
              <a:off x="340" y="3521"/>
              <a:ext cx="190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74221" name="Text Box 13"/>
          <p:cNvSpPr txBox="1">
            <a:spLocks noChangeArrowheads="1"/>
          </p:cNvSpPr>
          <p:nvPr/>
        </p:nvSpPr>
        <p:spPr bwMode="auto">
          <a:xfrm>
            <a:off x="533400" y="2209800"/>
            <a:ext cx="635110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 dirty="0">
                <a:latin typeface="Calibri" pitchFamily="34" charset="0"/>
                <a:cs typeface="Calibri" pitchFamily="34" charset="0"/>
              </a:rPr>
              <a:t>EPS</a:t>
            </a:r>
          </a:p>
        </p:txBody>
      </p:sp>
      <p:sp>
        <p:nvSpPr>
          <p:cNvPr id="1374223" name="Text Box 15"/>
          <p:cNvSpPr txBox="1">
            <a:spLocks noChangeArrowheads="1"/>
          </p:cNvSpPr>
          <p:nvPr/>
        </p:nvSpPr>
        <p:spPr bwMode="auto">
          <a:xfrm>
            <a:off x="3276600" y="2057400"/>
            <a:ext cx="1507881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 dirty="0">
                <a:latin typeface="Calibri" pitchFamily="34" charset="0"/>
                <a:cs typeface="Calibri" pitchFamily="34" charset="0"/>
              </a:rPr>
              <a:t>Hydrology</a:t>
            </a:r>
          </a:p>
        </p:txBody>
      </p:sp>
      <p:sp>
        <p:nvSpPr>
          <p:cNvPr id="1374226" name="Text Box 18"/>
          <p:cNvSpPr txBox="1">
            <a:spLocks noChangeArrowheads="1"/>
          </p:cNvSpPr>
          <p:nvPr/>
        </p:nvSpPr>
        <p:spPr bwMode="auto">
          <a:xfrm>
            <a:off x="5499519" y="4457432"/>
            <a:ext cx="1249974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>
              <a:defRPr b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Warning</a:t>
            </a:r>
          </a:p>
        </p:txBody>
      </p:sp>
      <p:sp>
        <p:nvSpPr>
          <p:cNvPr id="1374228" name="AutoShape 20"/>
          <p:cNvSpPr>
            <a:spLocks noChangeArrowheads="1"/>
          </p:cNvSpPr>
          <p:nvPr/>
        </p:nvSpPr>
        <p:spPr bwMode="auto">
          <a:xfrm rot="5400000" flipV="1">
            <a:off x="7275839" y="4439068"/>
            <a:ext cx="1143000" cy="85406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74229" name="Text Box 21"/>
          <p:cNvSpPr txBox="1">
            <a:spLocks noChangeArrowheads="1"/>
          </p:cNvSpPr>
          <p:nvPr/>
        </p:nvSpPr>
        <p:spPr bwMode="auto">
          <a:xfrm>
            <a:off x="67151" y="2682857"/>
            <a:ext cx="2073375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b="0" dirty="0" err="1" smtClean="0">
                <a:latin typeface="Calibri" pitchFamily="34" charset="0"/>
                <a:cs typeface="Calibri" pitchFamily="34" charset="0"/>
              </a:rPr>
              <a:t>Preprocessing</a:t>
            </a:r>
            <a:r>
              <a:rPr lang="en-GB" b="0" dirty="0" smtClean="0">
                <a:latin typeface="Calibri" pitchFamily="34" charset="0"/>
                <a:cs typeface="Calibri" pitchFamily="34" charset="0"/>
              </a:rPr>
              <a:t>/</a:t>
            </a:r>
          </a:p>
          <a:p>
            <a:pPr algn="ctr"/>
            <a:r>
              <a:rPr lang="en-GB" b="0" dirty="0" smtClean="0">
                <a:latin typeface="Calibri" pitchFamily="34" charset="0"/>
                <a:cs typeface="Calibri" pitchFamily="34" charset="0"/>
              </a:rPr>
              <a:t>calibration</a:t>
            </a:r>
            <a:endParaRPr lang="en-GB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74230" name="Text Box 22"/>
          <p:cNvSpPr txBox="1">
            <a:spLocks noChangeArrowheads="1"/>
          </p:cNvSpPr>
          <p:nvPr/>
        </p:nvSpPr>
        <p:spPr bwMode="auto">
          <a:xfrm>
            <a:off x="6405510" y="3565830"/>
            <a:ext cx="204562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 dirty="0" err="1" smtClean="0">
                <a:latin typeface="Calibri" pitchFamily="34" charset="0"/>
                <a:cs typeface="Calibri" pitchFamily="34" charset="0"/>
              </a:rPr>
              <a:t>Postprocessing</a:t>
            </a:r>
            <a:endParaRPr lang="en-GB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74231" name="Picture 23" descr="one_catch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514600"/>
            <a:ext cx="1905000" cy="167798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19" y="5035685"/>
            <a:ext cx="1737546" cy="9237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8765" y="3453385"/>
            <a:ext cx="4740055" cy="2844885"/>
            <a:chOff x="418765" y="3453385"/>
            <a:chExt cx="4740055" cy="2844885"/>
          </a:xfrm>
        </p:grpSpPr>
        <p:sp>
          <p:nvSpPr>
            <p:cNvPr id="3" name="Right Arrow 2"/>
            <p:cNvSpPr/>
            <p:nvPr/>
          </p:nvSpPr>
          <p:spPr bwMode="auto">
            <a:xfrm flipH="1">
              <a:off x="3842639" y="5112016"/>
              <a:ext cx="1316181" cy="595901"/>
            </a:xfrm>
            <a:prstGeom prst="rightArrow">
              <a:avLst/>
            </a:prstGeom>
            <a:solidFill>
              <a:srgbClr val="FFFF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026" name="Picture 2" descr="H:\EFAS\Documents\BimonthlyBulletin\201308\CRPSS_avgDis_2012100100to2013053112LT.00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548" y="4294598"/>
              <a:ext cx="1665703" cy="2003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8"/>
            <p:cNvSpPr txBox="1">
              <a:spLocks noChangeArrowheads="1"/>
            </p:cNvSpPr>
            <p:nvPr/>
          </p:nvSpPr>
          <p:spPr bwMode="auto">
            <a:xfrm>
              <a:off x="418765" y="5266751"/>
              <a:ext cx="1634935" cy="46166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GB"/>
              </a:defPPr>
              <a:lvl1pPr>
                <a:defRPr b="0"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en-GB" dirty="0"/>
                <a:t>Verification</a:t>
              </a:r>
            </a:p>
          </p:txBody>
        </p:sp>
        <p:sp>
          <p:nvSpPr>
            <p:cNvPr id="30" name="AutoShape 19"/>
            <p:cNvSpPr>
              <a:spLocks noChangeArrowheads="1"/>
            </p:cNvSpPr>
            <p:nvPr/>
          </p:nvSpPr>
          <p:spPr bwMode="auto">
            <a:xfrm rot="5400000" flipH="1">
              <a:off x="2277245" y="3459261"/>
              <a:ext cx="739203" cy="727451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FF"/>
            </a:solidFill>
            <a:ln w="12700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823768" y="3605124"/>
              <a:ext cx="1706366" cy="70788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GB"/>
              </a:defPPr>
              <a:lvl1pPr>
                <a:defRPr b="0"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en-GB" sz="2000" dirty="0" smtClean="0"/>
                <a:t>Feedback to the model</a:t>
              </a:r>
              <a:endParaRPr lang="en-GB" sz="2000" dirty="0"/>
            </a:p>
          </p:txBody>
        </p:sp>
      </p:grpSp>
      <p:sp>
        <p:nvSpPr>
          <p:cNvPr id="32" name="Right Arrow 31"/>
          <p:cNvSpPr/>
          <p:nvPr/>
        </p:nvSpPr>
        <p:spPr bwMode="auto">
          <a:xfrm rot="11370523" flipH="1">
            <a:off x="4967302" y="3374794"/>
            <a:ext cx="1316181" cy="595901"/>
          </a:xfrm>
          <a:prstGeom prst="rightArrow">
            <a:avLst/>
          </a:prstGeom>
          <a:solidFill>
            <a:srgbClr val="FF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ight Arrow 34"/>
          <p:cNvSpPr/>
          <p:nvPr/>
        </p:nvSpPr>
        <p:spPr bwMode="auto">
          <a:xfrm rot="12378301" flipH="1">
            <a:off x="2034799" y="2413492"/>
            <a:ext cx="1316181" cy="595901"/>
          </a:xfrm>
          <a:prstGeom prst="rightArrow">
            <a:avLst/>
          </a:prstGeom>
          <a:solidFill>
            <a:srgbClr val="FF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6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Forecasting chain </a:t>
            </a:r>
            <a:r>
              <a:rPr lang="en-GB" sz="2800" dirty="0" smtClean="0"/>
              <a:t>in future EFAS</a:t>
            </a:r>
            <a:endParaRPr lang="en-GB" sz="2800" dirty="0"/>
          </a:p>
        </p:txBody>
      </p:sp>
      <p:grpSp>
        <p:nvGrpSpPr>
          <p:cNvPr id="1374212" name="Group 4"/>
          <p:cNvGrpSpPr>
            <a:grpSpLocks/>
          </p:cNvGrpSpPr>
          <p:nvPr/>
        </p:nvGrpSpPr>
        <p:grpSpPr bwMode="auto">
          <a:xfrm>
            <a:off x="304800" y="990600"/>
            <a:ext cx="1371600" cy="1219200"/>
            <a:chOff x="340" y="1888"/>
            <a:chExt cx="1905" cy="1633"/>
          </a:xfrm>
        </p:grpSpPr>
        <p:grpSp>
          <p:nvGrpSpPr>
            <p:cNvPr id="1374213" name="Group 5"/>
            <p:cNvGrpSpPr>
              <a:grpSpLocks/>
            </p:cNvGrpSpPr>
            <p:nvPr/>
          </p:nvGrpSpPr>
          <p:grpSpPr bwMode="auto">
            <a:xfrm>
              <a:off x="340" y="1888"/>
              <a:ext cx="1769" cy="1547"/>
              <a:chOff x="305" y="2251"/>
              <a:chExt cx="3300" cy="1814"/>
            </a:xfrm>
          </p:grpSpPr>
          <p:sp>
            <p:nvSpPr>
              <p:cNvPr id="1374214" name="Oval 6"/>
              <p:cNvSpPr>
                <a:spLocks noChangeArrowheads="1"/>
              </p:cNvSpPr>
              <p:nvPr/>
            </p:nvSpPr>
            <p:spPr bwMode="auto">
              <a:xfrm rot="887704" flipH="1">
                <a:off x="305" y="3164"/>
                <a:ext cx="169" cy="229"/>
              </a:xfrm>
              <a:prstGeom prst="ellipse">
                <a:avLst/>
              </a:prstGeom>
              <a:noFill/>
              <a:ln w="2857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74215" name="Freeform 7"/>
              <p:cNvSpPr>
                <a:spLocks/>
              </p:cNvSpPr>
              <p:nvPr/>
            </p:nvSpPr>
            <p:spPr bwMode="auto">
              <a:xfrm>
                <a:off x="431" y="2795"/>
                <a:ext cx="2903" cy="816"/>
              </a:xfrm>
              <a:custGeom>
                <a:avLst/>
                <a:gdLst/>
                <a:ahLst/>
                <a:cxnLst>
                  <a:cxn ang="0">
                    <a:pos x="0" y="363"/>
                  </a:cxn>
                  <a:cxn ang="0">
                    <a:pos x="181" y="227"/>
                  </a:cxn>
                  <a:cxn ang="0">
                    <a:pos x="408" y="227"/>
                  </a:cxn>
                  <a:cxn ang="0">
                    <a:pos x="680" y="363"/>
                  </a:cxn>
                  <a:cxn ang="0">
                    <a:pos x="1043" y="680"/>
                  </a:cxn>
                  <a:cxn ang="0">
                    <a:pos x="1678" y="771"/>
                  </a:cxn>
                  <a:cxn ang="0">
                    <a:pos x="2358" y="408"/>
                  </a:cxn>
                  <a:cxn ang="0">
                    <a:pos x="2903" y="0"/>
                  </a:cxn>
                </a:cxnLst>
                <a:rect l="0" t="0" r="r" b="b"/>
                <a:pathLst>
                  <a:path w="2903" h="816">
                    <a:moveTo>
                      <a:pt x="0" y="363"/>
                    </a:moveTo>
                    <a:cubicBezTo>
                      <a:pt x="56" y="306"/>
                      <a:pt x="113" y="250"/>
                      <a:pt x="181" y="227"/>
                    </a:cubicBezTo>
                    <a:cubicBezTo>
                      <a:pt x="249" y="204"/>
                      <a:pt x="325" y="204"/>
                      <a:pt x="408" y="227"/>
                    </a:cubicBezTo>
                    <a:cubicBezTo>
                      <a:pt x="491" y="250"/>
                      <a:pt x="574" y="288"/>
                      <a:pt x="680" y="363"/>
                    </a:cubicBezTo>
                    <a:cubicBezTo>
                      <a:pt x="786" y="438"/>
                      <a:pt x="877" y="612"/>
                      <a:pt x="1043" y="680"/>
                    </a:cubicBezTo>
                    <a:cubicBezTo>
                      <a:pt x="1209" y="748"/>
                      <a:pt x="1459" y="816"/>
                      <a:pt x="1678" y="771"/>
                    </a:cubicBezTo>
                    <a:cubicBezTo>
                      <a:pt x="1897" y="726"/>
                      <a:pt x="2154" y="537"/>
                      <a:pt x="2358" y="408"/>
                    </a:cubicBezTo>
                    <a:cubicBezTo>
                      <a:pt x="2562" y="279"/>
                      <a:pt x="2732" y="139"/>
                      <a:pt x="2903" y="0"/>
                    </a:cubicBezTo>
                  </a:path>
                </a:pathLst>
              </a:custGeom>
              <a:noFill/>
              <a:ln w="28575" cap="flat" cmpd="sng">
                <a:solidFill>
                  <a:srgbClr val="0033CC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74216" name="Freeform 8"/>
              <p:cNvSpPr>
                <a:spLocks/>
              </p:cNvSpPr>
              <p:nvPr/>
            </p:nvSpPr>
            <p:spPr bwMode="auto">
              <a:xfrm>
                <a:off x="385" y="2432"/>
                <a:ext cx="2858" cy="1482"/>
              </a:xfrm>
              <a:custGeom>
                <a:avLst/>
                <a:gdLst/>
                <a:ahLst/>
                <a:cxnLst>
                  <a:cxn ang="0">
                    <a:pos x="0" y="817"/>
                  </a:cxn>
                  <a:cxn ang="0">
                    <a:pos x="227" y="635"/>
                  </a:cxn>
                  <a:cxn ang="0">
                    <a:pos x="454" y="635"/>
                  </a:cxn>
                  <a:cxn ang="0">
                    <a:pos x="681" y="771"/>
                  </a:cxn>
                  <a:cxn ang="0">
                    <a:pos x="907" y="1043"/>
                  </a:cxn>
                  <a:cxn ang="0">
                    <a:pos x="1225" y="1361"/>
                  </a:cxn>
                  <a:cxn ang="0">
                    <a:pos x="1679" y="1452"/>
                  </a:cxn>
                  <a:cxn ang="0">
                    <a:pos x="2177" y="1180"/>
                  </a:cxn>
                  <a:cxn ang="0">
                    <a:pos x="2858" y="0"/>
                  </a:cxn>
                </a:cxnLst>
                <a:rect l="0" t="0" r="r" b="b"/>
                <a:pathLst>
                  <a:path w="2858" h="1482">
                    <a:moveTo>
                      <a:pt x="0" y="817"/>
                    </a:moveTo>
                    <a:cubicBezTo>
                      <a:pt x="75" y="741"/>
                      <a:pt x="151" y="665"/>
                      <a:pt x="227" y="635"/>
                    </a:cubicBezTo>
                    <a:cubicBezTo>
                      <a:pt x="303" y="605"/>
                      <a:pt x="378" y="612"/>
                      <a:pt x="454" y="635"/>
                    </a:cubicBezTo>
                    <a:cubicBezTo>
                      <a:pt x="530" y="658"/>
                      <a:pt x="606" y="703"/>
                      <a:pt x="681" y="771"/>
                    </a:cubicBezTo>
                    <a:cubicBezTo>
                      <a:pt x="756" y="839"/>
                      <a:pt x="816" y="945"/>
                      <a:pt x="907" y="1043"/>
                    </a:cubicBezTo>
                    <a:cubicBezTo>
                      <a:pt x="998" y="1141"/>
                      <a:pt x="1096" y="1293"/>
                      <a:pt x="1225" y="1361"/>
                    </a:cubicBezTo>
                    <a:cubicBezTo>
                      <a:pt x="1354" y="1429"/>
                      <a:pt x="1520" y="1482"/>
                      <a:pt x="1679" y="1452"/>
                    </a:cubicBezTo>
                    <a:cubicBezTo>
                      <a:pt x="1838" y="1422"/>
                      <a:pt x="1981" y="1422"/>
                      <a:pt x="2177" y="1180"/>
                    </a:cubicBezTo>
                    <a:cubicBezTo>
                      <a:pt x="2373" y="938"/>
                      <a:pt x="2615" y="469"/>
                      <a:pt x="2858" y="0"/>
                    </a:cubicBezTo>
                  </a:path>
                </a:pathLst>
              </a:custGeom>
              <a:noFill/>
              <a:ln w="28575" cap="flat" cmpd="sng">
                <a:solidFill>
                  <a:srgbClr val="6600CC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74217" name="Freeform 9"/>
              <p:cNvSpPr>
                <a:spLocks/>
              </p:cNvSpPr>
              <p:nvPr/>
            </p:nvSpPr>
            <p:spPr bwMode="auto">
              <a:xfrm>
                <a:off x="340" y="2848"/>
                <a:ext cx="3084" cy="990"/>
              </a:xfrm>
              <a:custGeom>
                <a:avLst/>
                <a:gdLst/>
                <a:ahLst/>
                <a:cxnLst>
                  <a:cxn ang="0">
                    <a:pos x="0" y="446"/>
                  </a:cxn>
                  <a:cxn ang="0">
                    <a:pos x="227" y="174"/>
                  </a:cxn>
                  <a:cxn ang="0">
                    <a:pos x="635" y="219"/>
                  </a:cxn>
                  <a:cxn ang="0">
                    <a:pos x="1134" y="537"/>
                  </a:cxn>
                  <a:cxn ang="0">
                    <a:pos x="1587" y="582"/>
                  </a:cxn>
                  <a:cxn ang="0">
                    <a:pos x="2222" y="38"/>
                  </a:cxn>
                  <a:cxn ang="0">
                    <a:pos x="2721" y="355"/>
                  </a:cxn>
                  <a:cxn ang="0">
                    <a:pos x="3084" y="990"/>
                  </a:cxn>
                </a:cxnLst>
                <a:rect l="0" t="0" r="r" b="b"/>
                <a:pathLst>
                  <a:path w="3084" h="990">
                    <a:moveTo>
                      <a:pt x="0" y="446"/>
                    </a:moveTo>
                    <a:cubicBezTo>
                      <a:pt x="60" y="329"/>
                      <a:pt x="121" y="212"/>
                      <a:pt x="227" y="174"/>
                    </a:cubicBezTo>
                    <a:cubicBezTo>
                      <a:pt x="333" y="136"/>
                      <a:pt x="484" y="159"/>
                      <a:pt x="635" y="219"/>
                    </a:cubicBezTo>
                    <a:cubicBezTo>
                      <a:pt x="786" y="279"/>
                      <a:pt x="975" y="477"/>
                      <a:pt x="1134" y="537"/>
                    </a:cubicBezTo>
                    <a:cubicBezTo>
                      <a:pt x="1293" y="597"/>
                      <a:pt x="1406" y="665"/>
                      <a:pt x="1587" y="582"/>
                    </a:cubicBezTo>
                    <a:cubicBezTo>
                      <a:pt x="1768" y="499"/>
                      <a:pt x="2033" y="76"/>
                      <a:pt x="2222" y="38"/>
                    </a:cubicBezTo>
                    <a:cubicBezTo>
                      <a:pt x="2411" y="0"/>
                      <a:pt x="2577" y="196"/>
                      <a:pt x="2721" y="355"/>
                    </a:cubicBezTo>
                    <a:cubicBezTo>
                      <a:pt x="2865" y="514"/>
                      <a:pt x="2974" y="752"/>
                      <a:pt x="3084" y="990"/>
                    </a:cubicBezTo>
                  </a:path>
                </a:pathLst>
              </a:custGeom>
              <a:noFill/>
              <a:ln w="28575" cap="flat" cmpd="sng">
                <a:solidFill>
                  <a:srgbClr val="00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74218" name="Freeform 10"/>
              <p:cNvSpPr>
                <a:spLocks/>
              </p:cNvSpPr>
              <p:nvPr/>
            </p:nvSpPr>
            <p:spPr bwMode="auto">
              <a:xfrm>
                <a:off x="385" y="3022"/>
                <a:ext cx="2994" cy="764"/>
              </a:xfrm>
              <a:custGeom>
                <a:avLst/>
                <a:gdLst/>
                <a:ahLst/>
                <a:cxnLst>
                  <a:cxn ang="0">
                    <a:pos x="0" y="317"/>
                  </a:cxn>
                  <a:cxn ang="0">
                    <a:pos x="136" y="91"/>
                  </a:cxn>
                  <a:cxn ang="0">
                    <a:pos x="363" y="0"/>
                  </a:cxn>
                  <a:cxn ang="0">
                    <a:pos x="635" y="91"/>
                  </a:cxn>
                  <a:cxn ang="0">
                    <a:pos x="953" y="453"/>
                  </a:cxn>
                  <a:cxn ang="0">
                    <a:pos x="1452" y="726"/>
                  </a:cxn>
                  <a:cxn ang="0">
                    <a:pos x="2177" y="680"/>
                  </a:cxn>
                  <a:cxn ang="0">
                    <a:pos x="2994" y="544"/>
                  </a:cxn>
                </a:cxnLst>
                <a:rect l="0" t="0" r="r" b="b"/>
                <a:pathLst>
                  <a:path w="2994" h="764">
                    <a:moveTo>
                      <a:pt x="0" y="317"/>
                    </a:moveTo>
                    <a:cubicBezTo>
                      <a:pt x="37" y="230"/>
                      <a:pt x="75" y="144"/>
                      <a:pt x="136" y="91"/>
                    </a:cubicBezTo>
                    <a:cubicBezTo>
                      <a:pt x="197" y="38"/>
                      <a:pt x="280" y="0"/>
                      <a:pt x="363" y="0"/>
                    </a:cubicBezTo>
                    <a:cubicBezTo>
                      <a:pt x="446" y="0"/>
                      <a:pt x="537" y="15"/>
                      <a:pt x="635" y="91"/>
                    </a:cubicBezTo>
                    <a:cubicBezTo>
                      <a:pt x="733" y="167"/>
                      <a:pt x="817" y="347"/>
                      <a:pt x="953" y="453"/>
                    </a:cubicBezTo>
                    <a:cubicBezTo>
                      <a:pt x="1089" y="559"/>
                      <a:pt x="1248" y="688"/>
                      <a:pt x="1452" y="726"/>
                    </a:cubicBezTo>
                    <a:cubicBezTo>
                      <a:pt x="1656" y="764"/>
                      <a:pt x="1920" y="710"/>
                      <a:pt x="2177" y="680"/>
                    </a:cubicBezTo>
                    <a:cubicBezTo>
                      <a:pt x="2434" y="650"/>
                      <a:pt x="2714" y="597"/>
                      <a:pt x="2994" y="544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74219" name="Oval 11"/>
              <p:cNvSpPr>
                <a:spLocks noChangeArrowheads="1"/>
              </p:cNvSpPr>
              <p:nvPr/>
            </p:nvSpPr>
            <p:spPr bwMode="auto">
              <a:xfrm rot="-269135">
                <a:off x="3016" y="2251"/>
                <a:ext cx="589" cy="1814"/>
              </a:xfrm>
              <a:prstGeom prst="ellipse">
                <a:avLst/>
              </a:prstGeom>
              <a:noFill/>
              <a:ln w="2857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374220" name="Line 12"/>
            <p:cNvSpPr>
              <a:spLocks noChangeShapeType="1"/>
            </p:cNvSpPr>
            <p:nvPr/>
          </p:nvSpPr>
          <p:spPr bwMode="auto">
            <a:xfrm>
              <a:off x="340" y="3521"/>
              <a:ext cx="190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74221" name="Text Box 13"/>
          <p:cNvSpPr txBox="1">
            <a:spLocks noChangeArrowheads="1"/>
          </p:cNvSpPr>
          <p:nvPr/>
        </p:nvSpPr>
        <p:spPr bwMode="auto">
          <a:xfrm>
            <a:off x="533400" y="2209800"/>
            <a:ext cx="635110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 dirty="0">
                <a:latin typeface="Calibri" pitchFamily="34" charset="0"/>
                <a:cs typeface="Calibri" pitchFamily="34" charset="0"/>
              </a:rPr>
              <a:t>EPS</a:t>
            </a:r>
          </a:p>
        </p:txBody>
      </p:sp>
      <p:sp>
        <p:nvSpPr>
          <p:cNvPr id="1374223" name="Text Box 15"/>
          <p:cNvSpPr txBox="1">
            <a:spLocks noChangeArrowheads="1"/>
          </p:cNvSpPr>
          <p:nvPr/>
        </p:nvSpPr>
        <p:spPr bwMode="auto">
          <a:xfrm>
            <a:off x="3276600" y="2057400"/>
            <a:ext cx="1507881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 dirty="0">
                <a:latin typeface="Calibri" pitchFamily="34" charset="0"/>
                <a:cs typeface="Calibri" pitchFamily="34" charset="0"/>
              </a:rPr>
              <a:t>Hydrology</a:t>
            </a:r>
          </a:p>
        </p:txBody>
      </p:sp>
      <p:sp>
        <p:nvSpPr>
          <p:cNvPr id="1374226" name="Text Box 18"/>
          <p:cNvSpPr txBox="1">
            <a:spLocks noChangeArrowheads="1"/>
          </p:cNvSpPr>
          <p:nvPr/>
        </p:nvSpPr>
        <p:spPr bwMode="auto">
          <a:xfrm>
            <a:off x="5499519" y="4457432"/>
            <a:ext cx="1249974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>
              <a:defRPr b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Warning</a:t>
            </a:r>
          </a:p>
        </p:txBody>
      </p:sp>
      <p:sp>
        <p:nvSpPr>
          <p:cNvPr id="1374228" name="AutoShape 20"/>
          <p:cNvSpPr>
            <a:spLocks noChangeArrowheads="1"/>
          </p:cNvSpPr>
          <p:nvPr/>
        </p:nvSpPr>
        <p:spPr bwMode="auto">
          <a:xfrm rot="5400000" flipV="1">
            <a:off x="7275839" y="4439068"/>
            <a:ext cx="1143000" cy="85406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74229" name="Text Box 21"/>
          <p:cNvSpPr txBox="1">
            <a:spLocks noChangeArrowheads="1"/>
          </p:cNvSpPr>
          <p:nvPr/>
        </p:nvSpPr>
        <p:spPr bwMode="auto">
          <a:xfrm>
            <a:off x="67151" y="2682857"/>
            <a:ext cx="2073375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b="0" dirty="0" err="1" smtClean="0">
                <a:latin typeface="Calibri" pitchFamily="34" charset="0"/>
                <a:cs typeface="Calibri" pitchFamily="34" charset="0"/>
              </a:rPr>
              <a:t>Preprocessing</a:t>
            </a:r>
            <a:r>
              <a:rPr lang="en-GB" b="0" dirty="0" smtClean="0">
                <a:latin typeface="Calibri" pitchFamily="34" charset="0"/>
                <a:cs typeface="Calibri" pitchFamily="34" charset="0"/>
              </a:rPr>
              <a:t>/</a:t>
            </a:r>
          </a:p>
          <a:p>
            <a:pPr algn="ctr"/>
            <a:r>
              <a:rPr lang="en-GB" b="0" dirty="0" smtClean="0">
                <a:latin typeface="Calibri" pitchFamily="34" charset="0"/>
                <a:cs typeface="Calibri" pitchFamily="34" charset="0"/>
              </a:rPr>
              <a:t>calibration</a:t>
            </a:r>
            <a:endParaRPr lang="en-GB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74230" name="Text Box 22"/>
          <p:cNvSpPr txBox="1">
            <a:spLocks noChangeArrowheads="1"/>
          </p:cNvSpPr>
          <p:nvPr/>
        </p:nvSpPr>
        <p:spPr bwMode="auto">
          <a:xfrm>
            <a:off x="6405510" y="3565830"/>
            <a:ext cx="204562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 dirty="0" err="1" smtClean="0">
                <a:latin typeface="Calibri" pitchFamily="34" charset="0"/>
                <a:cs typeface="Calibri" pitchFamily="34" charset="0"/>
              </a:rPr>
              <a:t>Postprocessing</a:t>
            </a:r>
            <a:endParaRPr lang="en-GB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74231" name="Picture 23" descr="one_catch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514600"/>
            <a:ext cx="1905000" cy="167798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19" y="5035685"/>
            <a:ext cx="1737546" cy="9237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8765" y="3453385"/>
            <a:ext cx="4740055" cy="2844885"/>
            <a:chOff x="418765" y="3453385"/>
            <a:chExt cx="4740055" cy="2844885"/>
          </a:xfrm>
        </p:grpSpPr>
        <p:sp>
          <p:nvSpPr>
            <p:cNvPr id="3" name="Right Arrow 2"/>
            <p:cNvSpPr/>
            <p:nvPr/>
          </p:nvSpPr>
          <p:spPr bwMode="auto">
            <a:xfrm flipH="1">
              <a:off x="3842639" y="5112016"/>
              <a:ext cx="1316181" cy="595901"/>
            </a:xfrm>
            <a:prstGeom prst="rightArrow">
              <a:avLst/>
            </a:prstGeom>
            <a:solidFill>
              <a:srgbClr val="FFFF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026" name="Picture 2" descr="H:\EFAS\Documents\BimonthlyBulletin\201308\CRPSS_avgDis_2012100100to2013053112LT.00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548" y="4294598"/>
              <a:ext cx="1665703" cy="2003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8"/>
            <p:cNvSpPr txBox="1">
              <a:spLocks noChangeArrowheads="1"/>
            </p:cNvSpPr>
            <p:nvPr/>
          </p:nvSpPr>
          <p:spPr bwMode="auto">
            <a:xfrm>
              <a:off x="418765" y="5266751"/>
              <a:ext cx="1634935" cy="46166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GB"/>
              </a:defPPr>
              <a:lvl1pPr>
                <a:defRPr b="0"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en-GB" dirty="0"/>
                <a:t>Verification</a:t>
              </a:r>
            </a:p>
          </p:txBody>
        </p:sp>
        <p:sp>
          <p:nvSpPr>
            <p:cNvPr id="30" name="AutoShape 19"/>
            <p:cNvSpPr>
              <a:spLocks noChangeArrowheads="1"/>
            </p:cNvSpPr>
            <p:nvPr/>
          </p:nvSpPr>
          <p:spPr bwMode="auto">
            <a:xfrm rot="5400000" flipH="1">
              <a:off x="2277245" y="3459261"/>
              <a:ext cx="739203" cy="727451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FF"/>
            </a:solidFill>
            <a:ln w="12700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823768" y="3605124"/>
              <a:ext cx="1706366" cy="70788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GB"/>
              </a:defPPr>
              <a:lvl1pPr>
                <a:defRPr b="0"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en-GB" sz="2000" dirty="0" smtClean="0"/>
                <a:t>Feedback to the model</a:t>
              </a:r>
              <a:endParaRPr lang="en-GB" sz="2000" dirty="0"/>
            </a:p>
          </p:txBody>
        </p:sp>
      </p:grpSp>
      <p:sp>
        <p:nvSpPr>
          <p:cNvPr id="32" name="Right Arrow 31"/>
          <p:cNvSpPr/>
          <p:nvPr/>
        </p:nvSpPr>
        <p:spPr bwMode="auto">
          <a:xfrm rot="11370523" flipH="1">
            <a:off x="4967302" y="3374794"/>
            <a:ext cx="1316181" cy="595901"/>
          </a:xfrm>
          <a:prstGeom prst="rightArrow">
            <a:avLst/>
          </a:prstGeom>
          <a:solidFill>
            <a:srgbClr val="FF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4778670" y="1058849"/>
            <a:ext cx="4203423" cy="1981200"/>
            <a:chOff x="4778670" y="1058849"/>
            <a:chExt cx="4203423" cy="1981200"/>
          </a:xfrm>
        </p:grpSpPr>
        <p:pic>
          <p:nvPicPr>
            <p:cNvPr id="1374222" name="Picture 14" descr="calagesat3"/>
            <p:cNvPicPr>
              <a:picLocks noChangeAspect="1" noChangeArrowheads="1"/>
            </p:cNvPicPr>
            <p:nvPr/>
          </p:nvPicPr>
          <p:blipFill>
            <a:blip r:embed="rId5" cstate="print"/>
            <a:srcRect r="33319"/>
            <a:stretch>
              <a:fillRect/>
            </a:stretch>
          </p:blipFill>
          <p:spPr bwMode="auto">
            <a:xfrm>
              <a:off x="5888579" y="1058849"/>
              <a:ext cx="1721827" cy="1981200"/>
            </a:xfrm>
            <a:prstGeom prst="rect">
              <a:avLst/>
            </a:prstGeom>
            <a:noFill/>
          </p:spPr>
        </p:pic>
        <p:sp>
          <p:nvSpPr>
            <p:cNvPr id="1374224" name="Text Box 16"/>
            <p:cNvSpPr txBox="1">
              <a:spLocks noChangeArrowheads="1"/>
            </p:cNvSpPr>
            <p:nvPr/>
          </p:nvSpPr>
          <p:spPr bwMode="auto">
            <a:xfrm>
              <a:off x="7459559" y="1187619"/>
              <a:ext cx="1522534" cy="4572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0" dirty="0">
                  <a:latin typeface="Calibri" pitchFamily="34" charset="0"/>
                  <a:cs typeface="Calibri" pitchFamily="34" charset="0"/>
                </a:rPr>
                <a:t>Hydraulics</a:t>
              </a:r>
            </a:p>
          </p:txBody>
        </p:sp>
        <p:sp>
          <p:nvSpPr>
            <p:cNvPr id="33" name="Right Arrow 32"/>
            <p:cNvSpPr/>
            <p:nvPr/>
          </p:nvSpPr>
          <p:spPr bwMode="auto">
            <a:xfrm rot="8269355" flipH="1">
              <a:off x="4778670" y="2089439"/>
              <a:ext cx="1316181" cy="595901"/>
            </a:xfrm>
            <a:prstGeom prst="rightArrow">
              <a:avLst/>
            </a:prstGeom>
            <a:solidFill>
              <a:srgbClr val="FFFF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5" name="Right Arrow 34"/>
          <p:cNvSpPr/>
          <p:nvPr/>
        </p:nvSpPr>
        <p:spPr bwMode="auto">
          <a:xfrm rot="12378301" flipH="1">
            <a:off x="2034799" y="2413492"/>
            <a:ext cx="1316181" cy="595901"/>
          </a:xfrm>
          <a:prstGeom prst="rightArrow">
            <a:avLst/>
          </a:prstGeom>
          <a:solidFill>
            <a:srgbClr val="FF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9" name="Oval 48"/>
          <p:cNvSpPr/>
          <p:nvPr/>
        </p:nvSpPr>
        <p:spPr bwMode="auto">
          <a:xfrm>
            <a:off x="46369" y="2535509"/>
            <a:ext cx="2283022" cy="1131961"/>
          </a:xfrm>
          <a:prstGeom prst="ellips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6951" y="1095098"/>
            <a:ext cx="3642919" cy="3566882"/>
            <a:chOff x="1676951" y="1095098"/>
            <a:chExt cx="3642919" cy="3566882"/>
          </a:xfrm>
        </p:grpSpPr>
        <p:grpSp>
          <p:nvGrpSpPr>
            <p:cNvPr id="14" name="Group 13"/>
            <p:cNvGrpSpPr/>
            <p:nvPr/>
          </p:nvGrpSpPr>
          <p:grpSpPr>
            <a:xfrm>
              <a:off x="1676951" y="1095098"/>
              <a:ext cx="2959038" cy="1091060"/>
              <a:chOff x="1676951" y="1095098"/>
              <a:chExt cx="2959038" cy="109106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692889" y="1095098"/>
                <a:ext cx="1943100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latin typeface="Calibri" pitchFamily="34" charset="0"/>
                    <a:cs typeface="Calibri" pitchFamily="34" charset="0"/>
                  </a:rPr>
                  <a:t>Multimodel</a:t>
                </a:r>
                <a:endParaRPr lang="en-GB" dirty="0"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 bwMode="auto">
              <a:xfrm flipH="1">
                <a:off x="1676951" y="1416219"/>
                <a:ext cx="766252" cy="228600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8" name="Straight Arrow Connector 37"/>
              <p:cNvCxnSpPr/>
              <p:nvPr/>
            </p:nvCxnSpPr>
            <p:spPr bwMode="auto">
              <a:xfrm>
                <a:off x="3842639" y="1644819"/>
                <a:ext cx="74380" cy="541339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9" name="Group 8"/>
            <p:cNvGrpSpPr/>
            <p:nvPr/>
          </p:nvGrpSpPr>
          <p:grpSpPr>
            <a:xfrm>
              <a:off x="3276600" y="2766130"/>
              <a:ext cx="2043270" cy="1895850"/>
              <a:chOff x="3276600" y="2766130"/>
              <a:chExt cx="2043270" cy="1895850"/>
            </a:xfrm>
          </p:grpSpPr>
          <p:pic>
            <p:nvPicPr>
              <p:cNvPr id="40" name="Picture 23" descr="one_catchmen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76600" y="2766130"/>
                <a:ext cx="1905000" cy="1677988"/>
              </a:xfrm>
              <a:prstGeom prst="rect">
                <a:avLst/>
              </a:prstGeom>
              <a:noFill/>
            </p:spPr>
          </p:pic>
          <p:pic>
            <p:nvPicPr>
              <p:cNvPr id="41" name="Picture 23" descr="one_catchmen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414870" y="2983992"/>
                <a:ext cx="1905000" cy="1677988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2" name="TextBox 41"/>
          <p:cNvSpPr txBox="1"/>
          <p:nvPr/>
        </p:nvSpPr>
        <p:spPr>
          <a:xfrm>
            <a:off x="287264" y="4444118"/>
            <a:ext cx="1548543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R212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3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138" y="857250"/>
            <a:ext cx="8580437" cy="5238750"/>
          </a:xfrm>
        </p:spPr>
        <p:txBody>
          <a:bodyPr/>
          <a:lstStyle/>
          <a:p>
            <a:pPr marL="342900" indent="-342900">
              <a:buFont typeface="+mj-lt"/>
              <a:buAutoNum type="alphaLcParenR"/>
            </a:pPr>
            <a:r>
              <a:rPr lang="en-GB" dirty="0" smtClean="0"/>
              <a:t>open </a:t>
            </a:r>
            <a:r>
              <a:rPr lang="en-GB" dirty="0"/>
              <a:t>source </a:t>
            </a:r>
            <a:r>
              <a:rPr lang="en-GB" b="1" dirty="0" smtClean="0"/>
              <a:t>code</a:t>
            </a:r>
          </a:p>
          <a:p>
            <a:pPr marL="342900" indent="-342900">
              <a:buFont typeface="+mj-lt"/>
              <a:buAutoNum type="alphaLcParenR"/>
            </a:pPr>
            <a:r>
              <a:rPr lang="en-GB" dirty="0" smtClean="0"/>
              <a:t>existing </a:t>
            </a:r>
            <a:r>
              <a:rPr lang="en-GB" dirty="0"/>
              <a:t>user </a:t>
            </a:r>
            <a:r>
              <a:rPr lang="en-GB" b="1" dirty="0" smtClean="0"/>
              <a:t>community</a:t>
            </a:r>
          </a:p>
          <a:p>
            <a:pPr marL="342900" indent="-342900">
              <a:buFont typeface="+mj-lt"/>
              <a:buAutoNum type="alphaLcParenR"/>
            </a:pPr>
            <a:r>
              <a:rPr lang="en-GB" dirty="0" smtClean="0"/>
              <a:t>flexibility </a:t>
            </a:r>
            <a:r>
              <a:rPr lang="en-GB" dirty="0"/>
              <a:t>to </a:t>
            </a:r>
            <a:r>
              <a:rPr lang="en-GB" b="1" dirty="0"/>
              <a:t>grid structure</a:t>
            </a:r>
            <a:r>
              <a:rPr lang="en-GB" dirty="0"/>
              <a:t>, sub-basin and basin scale requirements with a possibility to be coupled to different land-surface schemes (e.g. HTESSEL, CLM, SWAT, etc</a:t>
            </a:r>
            <a:r>
              <a:rPr lang="en-GB" dirty="0" smtClean="0"/>
              <a:t>.)</a:t>
            </a:r>
          </a:p>
          <a:p>
            <a:pPr marL="342900" indent="-342900">
              <a:buFont typeface="+mj-lt"/>
              <a:buAutoNum type="alphaLcParenR"/>
            </a:pPr>
            <a:r>
              <a:rPr lang="en-GB" dirty="0" smtClean="0"/>
              <a:t>possibility </a:t>
            </a:r>
            <a:r>
              <a:rPr lang="en-GB" dirty="0"/>
              <a:t>of </a:t>
            </a:r>
            <a:r>
              <a:rPr lang="en-GB" b="1" dirty="0"/>
              <a:t>calibration</a:t>
            </a:r>
            <a:r>
              <a:rPr lang="en-GB" dirty="0"/>
              <a:t> with suitable </a:t>
            </a:r>
            <a:r>
              <a:rPr lang="en-GB" dirty="0" smtClean="0"/>
              <a:t>tools</a:t>
            </a:r>
          </a:p>
          <a:p>
            <a:pPr marL="342900" indent="-342900">
              <a:buFont typeface="+mj-lt"/>
              <a:buAutoNum type="alphaLcParenR"/>
            </a:pPr>
            <a:r>
              <a:rPr lang="en-GB" dirty="0" smtClean="0"/>
              <a:t>flexibility </a:t>
            </a:r>
            <a:r>
              <a:rPr lang="en-GB" dirty="0"/>
              <a:t>in </a:t>
            </a:r>
            <a:r>
              <a:rPr lang="en-GB" b="1" dirty="0"/>
              <a:t>grid resolution </a:t>
            </a:r>
            <a:r>
              <a:rPr lang="en-GB" dirty="0"/>
              <a:t>between 1km and 10 </a:t>
            </a:r>
            <a:r>
              <a:rPr lang="en-GB" dirty="0" smtClean="0"/>
              <a:t>km</a:t>
            </a:r>
          </a:p>
          <a:p>
            <a:pPr marL="342900" indent="-342900">
              <a:buFont typeface="+mj-lt"/>
              <a:buAutoNum type="alphaLcParenR"/>
            </a:pPr>
            <a:r>
              <a:rPr lang="en-GB" dirty="0" smtClean="0"/>
              <a:t>facility </a:t>
            </a:r>
            <a:r>
              <a:rPr lang="en-GB" dirty="0"/>
              <a:t>of introducing discharge </a:t>
            </a:r>
            <a:r>
              <a:rPr lang="en-GB" b="1" dirty="0"/>
              <a:t>observation</a:t>
            </a:r>
            <a:r>
              <a:rPr lang="en-GB" dirty="0"/>
              <a:t> stations for comparison and calibration </a:t>
            </a:r>
            <a:r>
              <a:rPr lang="en-GB" dirty="0" smtClean="0"/>
              <a:t>purposes.</a:t>
            </a:r>
          </a:p>
          <a:p>
            <a:pPr marL="342900" indent="-342900">
              <a:buFont typeface="+mj-lt"/>
              <a:buAutoNum type="alphaLcParenR"/>
            </a:pPr>
            <a:r>
              <a:rPr lang="en-GB" b="1" dirty="0" smtClean="0"/>
              <a:t>pan </a:t>
            </a:r>
            <a:r>
              <a:rPr lang="en-GB" b="1" dirty="0"/>
              <a:t>European </a:t>
            </a:r>
            <a:r>
              <a:rPr lang="en-GB" dirty="0"/>
              <a:t>model set up already existing or, in case not existent, feasibility to set up European model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Criteria for the hydrological models to be included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 bwMode="auto">
          <a:xfrm>
            <a:off x="496125" y="688764"/>
            <a:ext cx="8280936" cy="5510150"/>
          </a:xfrm>
          <a:prstGeom prst="ellipse">
            <a:avLst/>
          </a:prstGeom>
          <a:solidFill>
            <a:schemeClr val="bg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984476"/>
              </p:ext>
            </p:extLst>
          </p:nvPr>
        </p:nvGraphicFramePr>
        <p:xfrm>
          <a:off x="1909289" y="1154129"/>
          <a:ext cx="5747657" cy="4488762"/>
        </p:xfrm>
        <a:graphic>
          <a:graphicData uri="http://schemas.openxmlformats.org/drawingml/2006/table">
            <a:tbl>
              <a:tblPr firstRow="1" firstCol="1" bandRow="1"/>
              <a:tblGrid>
                <a:gridCol w="2833353"/>
                <a:gridCol w="2914304"/>
              </a:tblGrid>
              <a:tr h="345390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GB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GB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CLM</a:t>
                      </a:r>
                      <a:endParaRPr lang="en-GB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mHM</a:t>
                      </a:r>
                      <a:endParaRPr lang="en-GB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E-HYPE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MPI-HM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G2G</a:t>
                      </a:r>
                      <a:endParaRPr lang="en-GB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NOAH-MP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GWAVA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ORCHIDEE</a:t>
                      </a:r>
                      <a:endParaRPr lang="en-GB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H08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PCR-GLOBWB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HTESSEL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SWAT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JULES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SWIM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LaD</a:t>
                      </a:r>
                      <a:endParaRPr lang="en-GB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TOPLATS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LISFLOOD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VIC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LPJml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WASMOD-M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Mac-PDM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WaterGAP</a:t>
                      </a:r>
                      <a:endParaRPr lang="en-GB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28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MATSIRO</a:t>
                      </a:r>
                      <a:endParaRPr lang="en-GB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WBMplus</a:t>
                      </a:r>
                      <a:endParaRPr lang="en-GB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19" marR="45319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87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Initial test of three models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28764"/>
              </p:ext>
            </p:extLst>
          </p:nvPr>
        </p:nvGraphicFramePr>
        <p:xfrm>
          <a:off x="819150" y="942722"/>
          <a:ext cx="721995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525"/>
                <a:gridCol w="1762125"/>
                <a:gridCol w="1714500"/>
                <a:gridCol w="18288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Hydrological models</a:t>
                      </a:r>
                      <a:endParaRPr lang="en-GB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LISFLOOD</a:t>
                      </a:r>
                      <a:endParaRPr lang="en-GB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/>
                        <a:t>HTESSEL/</a:t>
                      </a:r>
                      <a:r>
                        <a:rPr lang="en-GB"/>
                        <a:t> </a:t>
                      </a:r>
                      <a:br>
                        <a:rPr lang="en-GB"/>
                      </a:br>
                      <a:r>
                        <a:rPr lang="en-GB" b="1"/>
                        <a:t>CAMA</a:t>
                      </a:r>
                      <a:endParaRPr lang="en-GB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EHYPE</a:t>
                      </a:r>
                      <a:endParaRPr lang="en-GB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Characteristic</a:t>
                      </a:r>
                      <a:endParaRPr lang="en-GB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Hydrological model with channel routing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HTESSEL coupled with CamaFlood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Semi-distributed conceptual model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Resolution</a:t>
                      </a:r>
                      <a:endParaRPr lang="en-GB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 km gridded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 km land surface model 25 km routing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Catchment based (varying resolution)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Driving data</a:t>
                      </a:r>
                      <a:endParaRPr lang="en-GB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 km gridded observed data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ERA-Interim corrected with </a:t>
                      </a:r>
                      <a:r>
                        <a:rPr lang="en-GB" dirty="0" smtClean="0"/>
                        <a:t>GPCP/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5 km gridded observed data</a:t>
                      </a:r>
                      <a:endParaRPr lang="en-GB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ERA-Interim corrected with </a:t>
                      </a:r>
                      <a:r>
                        <a:rPr lang="en-GB" dirty="0" smtClean="0"/>
                        <a:t>GPCC/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5 km gridded observed data</a:t>
                      </a:r>
                      <a:endParaRPr lang="en-GB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19150" y="5094514"/>
            <a:ext cx="7315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Test period:		1990-2010</a:t>
            </a:r>
          </a:p>
          <a:p>
            <a:r>
              <a:rPr lang="en-GB" sz="2000" dirty="0" smtClean="0">
                <a:latin typeface="+mj-lt"/>
              </a:rPr>
              <a:t>Observational discharge:	212 stations from GRDC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173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LISFLOOD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pic>
        <p:nvPicPr>
          <p:cNvPr id="6146" name="Picture 2" descr="LisFlood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39" y="900308"/>
            <a:ext cx="4228111" cy="538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58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HTESSEL and </a:t>
            </a:r>
            <a:r>
              <a:rPr lang="en-GB" dirty="0" err="1" smtClean="0"/>
              <a:t>CaMa</a:t>
            </a:r>
            <a:r>
              <a:rPr lang="en-GB" dirty="0" smtClean="0"/>
              <a:t>-Flood</a:t>
            </a:r>
            <a:endParaRPr lang="en-GB" dirty="0"/>
          </a:p>
        </p:txBody>
      </p:sp>
      <p:pic>
        <p:nvPicPr>
          <p:cNvPr id="4" name="Picture 3" descr="htess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685" y="762000"/>
            <a:ext cx="3540165" cy="4734186"/>
          </a:xfrm>
          <a:prstGeom prst="rect">
            <a:avLst/>
          </a:prstGeom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238625" y="1705177"/>
            <a:ext cx="4266208" cy="3409194"/>
            <a:chOff x="3722" y="850"/>
            <a:chExt cx="1804" cy="1336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51624"/>
            <a:stretch>
              <a:fillRect/>
            </a:stretch>
          </p:blipFill>
          <p:spPr bwMode="auto">
            <a:xfrm>
              <a:off x="3722" y="850"/>
              <a:ext cx="1804" cy="13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4237" y="1653"/>
              <a:ext cx="374" cy="0"/>
            </a:xfrm>
            <a:prstGeom prst="line">
              <a:avLst/>
            </a:prstGeom>
            <a:noFill/>
            <a:ln w="50760">
              <a:solidFill>
                <a:srgbClr val="F95AB7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4611" y="1525"/>
              <a:ext cx="0" cy="128"/>
            </a:xfrm>
            <a:prstGeom prst="line">
              <a:avLst/>
            </a:prstGeom>
            <a:noFill/>
            <a:ln w="50760">
              <a:solidFill>
                <a:srgbClr val="F95AB7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982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"/>
</p:tagLst>
</file>

<file path=ppt/theme/theme1.xml><?xml version="1.0" encoding="utf-8"?>
<a:theme xmlns:a="http://schemas.openxmlformats.org/drawingml/2006/main" name="Microsoft Office 98">
  <a:themeElements>
    <a:clrScheme name="">
      <a:dk1>
        <a:srgbClr val="000000"/>
      </a:dk1>
      <a:lt1>
        <a:srgbClr val="FFFFFF"/>
      </a:lt1>
      <a:dk2>
        <a:srgbClr val="00279F"/>
      </a:dk2>
      <a:lt2>
        <a:srgbClr val="919191"/>
      </a:lt2>
      <a:accent1>
        <a:srgbClr val="F95AB7"/>
      </a:accent1>
      <a:accent2>
        <a:srgbClr val="3365FB"/>
      </a:accent2>
      <a:accent3>
        <a:srgbClr val="FFFFFF"/>
      </a:accent3>
      <a:accent4>
        <a:srgbClr val="000000"/>
      </a:accent4>
      <a:accent5>
        <a:srgbClr val="FBB5D8"/>
      </a:accent5>
      <a:accent6>
        <a:srgbClr val="2D5BE3"/>
      </a:accent6>
      <a:hlink>
        <a:srgbClr val="919191"/>
      </a:hlink>
      <a:folHlink>
        <a:srgbClr val="51D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14436</TotalTime>
  <Words>952</Words>
  <Application>Microsoft Office PowerPoint</Application>
  <PresentationFormat>On-screen Show (4:3)</PresentationFormat>
  <Paragraphs>197</Paragraphs>
  <Slides>24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Microsoft Office 98</vt:lpstr>
      <vt:lpstr>The curse of abundance –  An attempt to design a hydrological multimodel system for forecasting purposes over Europe</vt:lpstr>
      <vt:lpstr>The European Flood Awareness System: what is it?</vt:lpstr>
      <vt:lpstr>What do users want from EFAS?</vt:lpstr>
      <vt:lpstr>Forecasting chain in EFAS</vt:lpstr>
      <vt:lpstr>Forecasting chain in future EFAS</vt:lpstr>
      <vt:lpstr>Criteria for the hydrological models to be included</vt:lpstr>
      <vt:lpstr>Initial test of three models</vt:lpstr>
      <vt:lpstr>LISFLOOD </vt:lpstr>
      <vt:lpstr>HTESSEL and CaMa-Flood</vt:lpstr>
      <vt:lpstr>E-HYPE – pan European HYPE application</vt:lpstr>
      <vt:lpstr>Results: Nash-Sutcliffe and mean relative error</vt:lpstr>
      <vt:lpstr>Catchment area</vt:lpstr>
      <vt:lpstr>Rhein 160800 km2</vt:lpstr>
      <vt:lpstr>Danube 658400 km2</vt:lpstr>
      <vt:lpstr>Severn 4000 km2</vt:lpstr>
      <vt:lpstr>Multimodel – how useful is it for decision making?</vt:lpstr>
      <vt:lpstr>Create one supermodel to rule them all?</vt:lpstr>
      <vt:lpstr>Results: Bayesian model averaging</vt:lpstr>
      <vt:lpstr>Results: Bayesian model averaging</vt:lpstr>
      <vt:lpstr>Very preliminary conclusions </vt:lpstr>
      <vt:lpstr>Thank you for your attention!</vt:lpstr>
      <vt:lpstr>Results: Correlation LISFLOOD, HTESSEL/Cama and EHYPE</vt:lpstr>
      <vt:lpstr>Influence of the observed precip data used on the results</vt:lpstr>
      <vt:lpstr>Pite River (northern Sweden)</vt:lpstr>
    </vt:vector>
  </TitlesOfParts>
  <Company>ECMWF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Florian</dc:creator>
  <cp:lastModifiedBy>ecmwf</cp:lastModifiedBy>
  <cp:revision>376</cp:revision>
  <cp:lastPrinted>2013-09-09T11:31:27Z</cp:lastPrinted>
  <dcterms:created xsi:type="dcterms:W3CDTF">2010-03-08T09:29:11Z</dcterms:created>
  <dcterms:modified xsi:type="dcterms:W3CDTF">2014-05-01T08:05:45Z</dcterms:modified>
</cp:coreProperties>
</file>