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256" r:id="rId2"/>
  </p:sldIdLst>
  <p:sldSz cx="42483088" cy="30238700"/>
  <p:notesSz cx="42346563" cy="298180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AFF2"/>
    <a:srgbClr val="FF3399"/>
    <a:srgbClr val="00AFE0"/>
    <a:srgbClr val="79D9FF"/>
    <a:srgbClr val="CDF1FF"/>
    <a:srgbClr val="D1F2FF"/>
    <a:srgbClr val="CDF0FF"/>
    <a:srgbClr val="EBF9FF"/>
    <a:srgbClr val="C5E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32787"/>
    <p:restoredTop sz="98657" autoAdjust="0"/>
  </p:normalViewPr>
  <p:slideViewPr>
    <p:cSldViewPr>
      <p:cViewPr>
        <p:scale>
          <a:sx n="25" d="100"/>
          <a:sy n="25" d="100"/>
        </p:scale>
        <p:origin x="-348" y="-72"/>
      </p:cViewPr>
      <p:guideLst>
        <p:guide orient="horz" pos="452"/>
        <p:guide orient="horz" pos="18732"/>
        <p:guide pos="453"/>
        <p:guide pos="2639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0" y="0"/>
            <a:ext cx="18350179" cy="1490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12236" tIns="206118" rIns="412236" bIns="206118" numCol="1" anchor="t" anchorCtr="0" compatLnSpc="1">
            <a:prstTxWarp prst="textNoShape">
              <a:avLst/>
            </a:prstTxWarp>
          </a:bodyPr>
          <a:lstStyle>
            <a:lvl1pPr>
              <a:defRPr sz="55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23996400" y="0"/>
            <a:ext cx="18350179" cy="1490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12236" tIns="206118" rIns="412236" bIns="206118" numCol="1" anchor="t" anchorCtr="0" compatLnSpc="1">
            <a:prstTxWarp prst="textNoShape">
              <a:avLst/>
            </a:prstTxWarp>
          </a:bodyPr>
          <a:lstStyle>
            <a:lvl1pPr algn="r">
              <a:defRPr sz="55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0" y="28327110"/>
            <a:ext cx="18350179" cy="1490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12236" tIns="206118" rIns="412236" bIns="206118" numCol="1" anchor="b" anchorCtr="0" compatLnSpc="1">
            <a:prstTxWarp prst="textNoShape">
              <a:avLst/>
            </a:prstTxWarp>
          </a:bodyPr>
          <a:lstStyle>
            <a:lvl1pPr>
              <a:defRPr sz="55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23996400" y="28327110"/>
            <a:ext cx="18350179" cy="1490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12236" tIns="206118" rIns="412236" bIns="206118" numCol="1" anchor="b" anchorCtr="0" compatLnSpc="1">
            <a:prstTxWarp prst="textNoShape">
              <a:avLst/>
            </a:prstTxWarp>
          </a:bodyPr>
          <a:lstStyle>
            <a:lvl1pPr algn="r">
              <a:defRPr sz="5500"/>
            </a:lvl1pPr>
          </a:lstStyle>
          <a:p>
            <a:pPr>
              <a:defRPr/>
            </a:pPr>
            <a:fld id="{AC46EABE-7840-451A-A40C-F6F4905D24F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608769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6"/>
            <a:ext cx="18348955" cy="1489510"/>
          </a:xfrm>
          <a:prstGeom prst="rect">
            <a:avLst/>
          </a:prstGeom>
        </p:spPr>
        <p:txBody>
          <a:bodyPr vert="horz" lIns="264979" tIns="132491" rIns="264979" bIns="132491" rtlCol="0"/>
          <a:lstStyle>
            <a:lvl1pPr algn="l">
              <a:defRPr sz="35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23988440" y="6"/>
            <a:ext cx="18348955" cy="1489510"/>
          </a:xfrm>
          <a:prstGeom prst="rect">
            <a:avLst/>
          </a:prstGeom>
        </p:spPr>
        <p:txBody>
          <a:bodyPr vert="horz" lIns="264979" tIns="132491" rIns="264979" bIns="132491" rtlCol="0"/>
          <a:lstStyle>
            <a:lvl1pPr algn="r">
              <a:defRPr sz="3500"/>
            </a:lvl1pPr>
          </a:lstStyle>
          <a:p>
            <a:fld id="{269B0481-BE56-4C34-859C-9F4B9B6E393A}" type="datetimeFigureOut">
              <a:rPr lang="en-GB" smtClean="0"/>
              <a:t>13/05/2014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315950" y="2233613"/>
            <a:ext cx="15714663" cy="11185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264979" tIns="132491" rIns="264979" bIns="132491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236493" y="14164252"/>
            <a:ext cx="33873582" cy="13419492"/>
          </a:xfrm>
          <a:prstGeom prst="rect">
            <a:avLst/>
          </a:prstGeom>
        </p:spPr>
        <p:txBody>
          <a:bodyPr vert="horz" lIns="264979" tIns="132491" rIns="264979" bIns="13249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28323884"/>
            <a:ext cx="18348955" cy="1489510"/>
          </a:xfrm>
          <a:prstGeom prst="rect">
            <a:avLst/>
          </a:prstGeom>
        </p:spPr>
        <p:txBody>
          <a:bodyPr vert="horz" lIns="264979" tIns="132491" rIns="264979" bIns="132491" rtlCol="0" anchor="b"/>
          <a:lstStyle>
            <a:lvl1pPr algn="l">
              <a:defRPr sz="35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23988440" y="28323884"/>
            <a:ext cx="18348955" cy="1489510"/>
          </a:xfrm>
          <a:prstGeom prst="rect">
            <a:avLst/>
          </a:prstGeom>
        </p:spPr>
        <p:txBody>
          <a:bodyPr vert="horz" lIns="264979" tIns="132491" rIns="264979" bIns="132491" rtlCol="0" anchor="b"/>
          <a:lstStyle>
            <a:lvl1pPr algn="r">
              <a:defRPr sz="3500"/>
            </a:lvl1pPr>
          </a:lstStyle>
          <a:p>
            <a:fld id="{DCD6F683-ED47-463C-A393-EE0653FB42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9654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D6F683-ED47-463C-A393-EE0653FB426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8473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86113" y="9393238"/>
            <a:ext cx="36110862" cy="64817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72225" y="17135475"/>
            <a:ext cx="29738638" cy="77279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7BF6CA-7042-4A79-AAAC-2871A3CD663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88759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64911D-B491-4C82-9F29-EDD7753CD97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22188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0268863" y="2687638"/>
            <a:ext cx="9026525" cy="241919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87700" y="2687638"/>
            <a:ext cx="26928763" cy="241919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085DEA-41FC-49A1-BBD3-080CAFCC0CE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46061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56BDF4-FBC1-493C-8C9C-0C1D5E13B88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68028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5975" y="19431000"/>
            <a:ext cx="36110863" cy="600551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55975" y="12815888"/>
            <a:ext cx="36110863" cy="6615112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B978FB-C1B5-45CA-98F8-82AE750D62E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54400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87700" y="8736013"/>
            <a:ext cx="17976850" cy="181435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316950" y="8736013"/>
            <a:ext cx="17978438" cy="181435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03FE2C-7F61-4137-8F04-1D3F699AFA5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5945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4075" y="1211263"/>
            <a:ext cx="38234938" cy="50387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24075" y="6769100"/>
            <a:ext cx="18770600" cy="28209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24075" y="9590088"/>
            <a:ext cx="18770600" cy="174212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1580475" y="6769100"/>
            <a:ext cx="18778538" cy="28209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1580475" y="9590088"/>
            <a:ext cx="18778538" cy="174212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562044-65C4-4EF8-919C-B39985506F7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82174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042730-B742-4934-A324-DE9A8D8FD25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8875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31AA33-7C0D-4056-8B51-500FA83E3CC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54738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4075" y="1203325"/>
            <a:ext cx="13976350" cy="5124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10013" y="1203325"/>
            <a:ext cx="23749000" cy="258079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24075" y="6327775"/>
            <a:ext cx="13976350" cy="2068353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A5056F-5F39-4331-AE63-1F662A497B0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23618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6438" y="21167725"/>
            <a:ext cx="25490487" cy="24987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26438" y="2701925"/>
            <a:ext cx="25490487" cy="181435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26438" y="23666450"/>
            <a:ext cx="25490487" cy="3548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909F14-083D-436C-BBBA-6D54BFEDAF1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10663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87700" y="2687638"/>
            <a:ext cx="36107688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15549" tIns="207775" rIns="415549" bIns="20777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187700" y="8736013"/>
            <a:ext cx="36107688" cy="1814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15549" tIns="207775" rIns="415549" bIns="2077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187700" y="27551063"/>
            <a:ext cx="8848725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15549" tIns="207775" rIns="415549" bIns="207775" numCol="1" anchor="t" anchorCtr="0" compatLnSpc="1">
            <a:prstTxWarp prst="textNoShape">
              <a:avLst/>
            </a:prstTxWarp>
          </a:bodyPr>
          <a:lstStyle>
            <a:lvl1pPr defTabSz="4156075">
              <a:defRPr sz="6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4514513" y="27551063"/>
            <a:ext cx="13454062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15549" tIns="207775" rIns="415549" bIns="207775" numCol="1" anchor="t" anchorCtr="0" compatLnSpc="1">
            <a:prstTxWarp prst="textNoShape">
              <a:avLst/>
            </a:prstTxWarp>
          </a:bodyPr>
          <a:lstStyle>
            <a:lvl1pPr algn="ctr" defTabSz="4156075">
              <a:defRPr sz="6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0446663" y="27551063"/>
            <a:ext cx="8848725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15549" tIns="207775" rIns="415549" bIns="207775" numCol="1" anchor="t" anchorCtr="0" compatLnSpc="1">
            <a:prstTxWarp prst="textNoShape">
              <a:avLst/>
            </a:prstTxWarp>
          </a:bodyPr>
          <a:lstStyle>
            <a:lvl1pPr algn="r" defTabSz="4156075">
              <a:defRPr sz="6400"/>
            </a:lvl1pPr>
          </a:lstStyle>
          <a:p>
            <a:pPr>
              <a:defRPr/>
            </a:pPr>
            <a:fld id="{7B1939E9-FDAB-43AF-BE3D-04E72A0160C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pic>
        <p:nvPicPr>
          <p:cNvPr id="1031" name="Picture 14" descr="0761 Academic Poster Landscape RGB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483088" cy="3043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156075" rtl="0" eaLnBrk="0" fontAlgn="base" hangingPunct="0">
        <a:spcBef>
          <a:spcPct val="0"/>
        </a:spcBef>
        <a:spcAft>
          <a:spcPct val="0"/>
        </a:spcAft>
        <a:defRPr sz="20000">
          <a:solidFill>
            <a:schemeClr val="tx2"/>
          </a:solidFill>
          <a:latin typeface="+mj-lt"/>
          <a:ea typeface="+mj-ea"/>
          <a:cs typeface="+mj-cs"/>
        </a:defRPr>
      </a:lvl1pPr>
      <a:lvl2pPr algn="ctr" defTabSz="4156075" rtl="0" eaLnBrk="0" fontAlgn="base" hangingPunct="0">
        <a:spcBef>
          <a:spcPct val="0"/>
        </a:spcBef>
        <a:spcAft>
          <a:spcPct val="0"/>
        </a:spcAft>
        <a:defRPr sz="20000">
          <a:solidFill>
            <a:schemeClr val="tx2"/>
          </a:solidFill>
          <a:latin typeface="Arial" charset="0"/>
          <a:ea typeface="ＭＳ Ｐゴシック" pitchFamily="34" charset="-128"/>
        </a:defRPr>
      </a:lvl2pPr>
      <a:lvl3pPr algn="ctr" defTabSz="4156075" rtl="0" eaLnBrk="0" fontAlgn="base" hangingPunct="0">
        <a:spcBef>
          <a:spcPct val="0"/>
        </a:spcBef>
        <a:spcAft>
          <a:spcPct val="0"/>
        </a:spcAft>
        <a:defRPr sz="20000">
          <a:solidFill>
            <a:schemeClr val="tx2"/>
          </a:solidFill>
          <a:latin typeface="Arial" charset="0"/>
          <a:ea typeface="ＭＳ Ｐゴシック" pitchFamily="34" charset="-128"/>
        </a:defRPr>
      </a:lvl3pPr>
      <a:lvl4pPr algn="ctr" defTabSz="4156075" rtl="0" eaLnBrk="0" fontAlgn="base" hangingPunct="0">
        <a:spcBef>
          <a:spcPct val="0"/>
        </a:spcBef>
        <a:spcAft>
          <a:spcPct val="0"/>
        </a:spcAft>
        <a:defRPr sz="20000">
          <a:solidFill>
            <a:schemeClr val="tx2"/>
          </a:solidFill>
          <a:latin typeface="Arial" charset="0"/>
          <a:ea typeface="ＭＳ Ｐゴシック" pitchFamily="34" charset="-128"/>
        </a:defRPr>
      </a:lvl4pPr>
      <a:lvl5pPr algn="ctr" defTabSz="4156075" rtl="0" eaLnBrk="0" fontAlgn="base" hangingPunct="0">
        <a:spcBef>
          <a:spcPct val="0"/>
        </a:spcBef>
        <a:spcAft>
          <a:spcPct val="0"/>
        </a:spcAft>
        <a:defRPr sz="20000">
          <a:solidFill>
            <a:schemeClr val="tx2"/>
          </a:solidFill>
          <a:latin typeface="Arial" charset="0"/>
          <a:ea typeface="ＭＳ Ｐゴシック" pitchFamily="34" charset="-128"/>
        </a:defRPr>
      </a:lvl5pPr>
      <a:lvl6pPr marL="457200" algn="ctr" defTabSz="4156075" rtl="0" fontAlgn="base">
        <a:spcBef>
          <a:spcPct val="0"/>
        </a:spcBef>
        <a:spcAft>
          <a:spcPct val="0"/>
        </a:spcAft>
        <a:defRPr sz="20000">
          <a:solidFill>
            <a:schemeClr val="tx2"/>
          </a:solidFill>
          <a:latin typeface="Arial" charset="0"/>
          <a:ea typeface="ＭＳ Ｐゴシック" pitchFamily="34" charset="-128"/>
        </a:defRPr>
      </a:lvl6pPr>
      <a:lvl7pPr marL="914400" algn="ctr" defTabSz="4156075" rtl="0" fontAlgn="base">
        <a:spcBef>
          <a:spcPct val="0"/>
        </a:spcBef>
        <a:spcAft>
          <a:spcPct val="0"/>
        </a:spcAft>
        <a:defRPr sz="20000">
          <a:solidFill>
            <a:schemeClr val="tx2"/>
          </a:solidFill>
          <a:latin typeface="Arial" charset="0"/>
          <a:ea typeface="ＭＳ Ｐゴシック" pitchFamily="34" charset="-128"/>
        </a:defRPr>
      </a:lvl7pPr>
      <a:lvl8pPr marL="1371600" algn="ctr" defTabSz="4156075" rtl="0" fontAlgn="base">
        <a:spcBef>
          <a:spcPct val="0"/>
        </a:spcBef>
        <a:spcAft>
          <a:spcPct val="0"/>
        </a:spcAft>
        <a:defRPr sz="20000">
          <a:solidFill>
            <a:schemeClr val="tx2"/>
          </a:solidFill>
          <a:latin typeface="Arial" charset="0"/>
          <a:ea typeface="ＭＳ Ｐゴシック" pitchFamily="34" charset="-128"/>
        </a:defRPr>
      </a:lvl8pPr>
      <a:lvl9pPr marL="1828800" algn="ctr" defTabSz="4156075" rtl="0" fontAlgn="base">
        <a:spcBef>
          <a:spcPct val="0"/>
        </a:spcBef>
        <a:spcAft>
          <a:spcPct val="0"/>
        </a:spcAft>
        <a:defRPr sz="20000">
          <a:solidFill>
            <a:schemeClr val="tx2"/>
          </a:solidFill>
          <a:latin typeface="Arial" charset="0"/>
          <a:ea typeface="ＭＳ Ｐゴシック" pitchFamily="34" charset="-128"/>
        </a:defRPr>
      </a:lvl9pPr>
    </p:titleStyle>
    <p:bodyStyle>
      <a:lvl1pPr marL="1558925" indent="-1558925" algn="l" defTabSz="4156075" rtl="0" eaLnBrk="0" fontAlgn="base" hangingPunct="0">
        <a:spcBef>
          <a:spcPct val="20000"/>
        </a:spcBef>
        <a:spcAft>
          <a:spcPct val="0"/>
        </a:spcAft>
        <a:buChar char="•"/>
        <a:defRPr sz="14500">
          <a:solidFill>
            <a:schemeClr val="tx1"/>
          </a:solidFill>
          <a:latin typeface="+mn-lt"/>
          <a:ea typeface="+mn-ea"/>
          <a:cs typeface="+mn-cs"/>
        </a:defRPr>
      </a:lvl1pPr>
      <a:lvl2pPr marL="3376613" indent="-1298575" algn="l" defTabSz="4156075" rtl="0" eaLnBrk="0" fontAlgn="base" hangingPunct="0">
        <a:spcBef>
          <a:spcPct val="20000"/>
        </a:spcBef>
        <a:spcAft>
          <a:spcPct val="0"/>
        </a:spcAft>
        <a:buChar char="–"/>
        <a:defRPr sz="12700">
          <a:solidFill>
            <a:schemeClr val="tx1"/>
          </a:solidFill>
          <a:latin typeface="+mn-lt"/>
          <a:ea typeface="+mn-ea"/>
        </a:defRPr>
      </a:lvl2pPr>
      <a:lvl3pPr marL="5194300" indent="-1038225" algn="l" defTabSz="4156075" rtl="0" eaLnBrk="0" fontAlgn="base" hangingPunct="0">
        <a:spcBef>
          <a:spcPct val="20000"/>
        </a:spcBef>
        <a:spcAft>
          <a:spcPct val="0"/>
        </a:spcAft>
        <a:buChar char="•"/>
        <a:defRPr sz="10900">
          <a:solidFill>
            <a:schemeClr val="tx1"/>
          </a:solidFill>
          <a:latin typeface="+mn-lt"/>
          <a:ea typeface="+mn-ea"/>
        </a:defRPr>
      </a:lvl3pPr>
      <a:lvl4pPr marL="7272338" indent="-1039813" algn="l" defTabSz="4156075" rtl="0" eaLnBrk="0" fontAlgn="base" hangingPunct="0">
        <a:spcBef>
          <a:spcPct val="20000"/>
        </a:spcBef>
        <a:spcAft>
          <a:spcPct val="0"/>
        </a:spcAft>
        <a:buChar char="–"/>
        <a:defRPr sz="9100">
          <a:solidFill>
            <a:schemeClr val="tx1"/>
          </a:solidFill>
          <a:latin typeface="+mn-lt"/>
          <a:ea typeface="+mn-ea"/>
        </a:defRPr>
      </a:lvl4pPr>
      <a:lvl5pPr marL="9350375" indent="-1039813" algn="l" defTabSz="4156075" rtl="0" eaLnBrk="0" fontAlgn="base" hangingPunct="0">
        <a:spcBef>
          <a:spcPct val="20000"/>
        </a:spcBef>
        <a:spcAft>
          <a:spcPct val="0"/>
        </a:spcAft>
        <a:buChar char="»"/>
        <a:defRPr sz="9100">
          <a:solidFill>
            <a:schemeClr val="tx1"/>
          </a:solidFill>
          <a:latin typeface="+mn-lt"/>
          <a:ea typeface="+mn-ea"/>
        </a:defRPr>
      </a:lvl5pPr>
      <a:lvl6pPr marL="9807575" indent="-1039813" algn="l" defTabSz="4156075" rtl="0" fontAlgn="base">
        <a:spcBef>
          <a:spcPct val="20000"/>
        </a:spcBef>
        <a:spcAft>
          <a:spcPct val="0"/>
        </a:spcAft>
        <a:buChar char="»"/>
        <a:defRPr sz="9100">
          <a:solidFill>
            <a:schemeClr val="tx1"/>
          </a:solidFill>
          <a:latin typeface="+mn-lt"/>
          <a:ea typeface="+mn-ea"/>
        </a:defRPr>
      </a:lvl6pPr>
      <a:lvl7pPr marL="10264775" indent="-1039813" algn="l" defTabSz="4156075" rtl="0" fontAlgn="base">
        <a:spcBef>
          <a:spcPct val="20000"/>
        </a:spcBef>
        <a:spcAft>
          <a:spcPct val="0"/>
        </a:spcAft>
        <a:buChar char="»"/>
        <a:defRPr sz="9100">
          <a:solidFill>
            <a:schemeClr val="tx1"/>
          </a:solidFill>
          <a:latin typeface="+mn-lt"/>
          <a:ea typeface="+mn-ea"/>
        </a:defRPr>
      </a:lvl7pPr>
      <a:lvl8pPr marL="10721975" indent="-1039813" algn="l" defTabSz="4156075" rtl="0" fontAlgn="base">
        <a:spcBef>
          <a:spcPct val="20000"/>
        </a:spcBef>
        <a:spcAft>
          <a:spcPct val="0"/>
        </a:spcAft>
        <a:buChar char="»"/>
        <a:defRPr sz="9100">
          <a:solidFill>
            <a:schemeClr val="tx1"/>
          </a:solidFill>
          <a:latin typeface="+mn-lt"/>
          <a:ea typeface="+mn-ea"/>
        </a:defRPr>
      </a:lvl8pPr>
      <a:lvl9pPr marL="11179175" indent="-1039813" algn="l" defTabSz="4156075" rtl="0" fontAlgn="base">
        <a:spcBef>
          <a:spcPct val="20000"/>
        </a:spcBef>
        <a:spcAft>
          <a:spcPct val="0"/>
        </a:spcAft>
        <a:buChar char="»"/>
        <a:defRPr sz="91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4.wdp"/><Relationship Id="rId18" Type="http://schemas.openxmlformats.org/officeDocument/2006/relationships/image" Target="../media/image12.emf"/><Relationship Id="rId26" Type="http://schemas.openxmlformats.org/officeDocument/2006/relationships/image" Target="../media/image18.png"/><Relationship Id="rId3" Type="http://schemas.openxmlformats.org/officeDocument/2006/relationships/image" Target="../media/image2.jpeg"/><Relationship Id="rId21" Type="http://schemas.openxmlformats.org/officeDocument/2006/relationships/image" Target="../media/image15.png"/><Relationship Id="rId7" Type="http://schemas.microsoft.com/office/2007/relationships/hdphoto" Target="../media/hdphoto2.wdp"/><Relationship Id="rId12" Type="http://schemas.openxmlformats.org/officeDocument/2006/relationships/image" Target="../media/image8.jpeg"/><Relationship Id="rId17" Type="http://schemas.openxmlformats.org/officeDocument/2006/relationships/image" Target="../media/image11.emf"/><Relationship Id="rId25" Type="http://schemas.microsoft.com/office/2007/relationships/hdphoto" Target="../media/hdphoto7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0.emf"/><Relationship Id="rId20" Type="http://schemas.openxmlformats.org/officeDocument/2006/relationships/image" Target="../media/image14.png"/><Relationship Id="rId29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7.png"/><Relationship Id="rId24" Type="http://schemas.openxmlformats.org/officeDocument/2006/relationships/image" Target="../media/image17.png"/><Relationship Id="rId32" Type="http://schemas.openxmlformats.org/officeDocument/2006/relationships/image" Target="../media/image23.png"/><Relationship Id="rId5" Type="http://schemas.openxmlformats.org/officeDocument/2006/relationships/image" Target="../media/image3.png"/><Relationship Id="rId15" Type="http://schemas.microsoft.com/office/2007/relationships/hdphoto" Target="../media/hdphoto5.wdp"/><Relationship Id="rId23" Type="http://schemas.microsoft.com/office/2007/relationships/hdphoto" Target="../media/hdphoto6.wdp"/><Relationship Id="rId28" Type="http://schemas.microsoft.com/office/2007/relationships/hdphoto" Target="../media/hdphoto8.wdp"/><Relationship Id="rId10" Type="http://schemas.openxmlformats.org/officeDocument/2006/relationships/image" Target="../media/image6.png"/><Relationship Id="rId19" Type="http://schemas.openxmlformats.org/officeDocument/2006/relationships/image" Target="../media/image13.emf"/><Relationship Id="rId31" Type="http://schemas.openxmlformats.org/officeDocument/2006/relationships/image" Target="../media/image22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9.jpeg"/><Relationship Id="rId22" Type="http://schemas.openxmlformats.org/officeDocument/2006/relationships/image" Target="../media/image16.png"/><Relationship Id="rId27" Type="http://schemas.openxmlformats.org/officeDocument/2006/relationships/image" Target="../media/image19.png"/><Relationship Id="rId30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6"/>
          <p:cNvSpPr>
            <a:spLocks noChangeArrowheads="1"/>
          </p:cNvSpPr>
          <p:nvPr/>
        </p:nvSpPr>
        <p:spPr bwMode="auto">
          <a:xfrm>
            <a:off x="791272" y="1509838"/>
            <a:ext cx="33080325" cy="4052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8000" dirty="0" smtClean="0">
                <a:solidFill>
                  <a:schemeClr val="bg1"/>
                </a:solidFill>
                <a:latin typeface="DefusedRegular" pitchFamily="2" charset="0"/>
              </a:rPr>
              <a:t>Fish pass assessment by remote control: Towards a</a:t>
            </a:r>
            <a:br>
              <a:rPr lang="en-US" altLang="en-US" sz="8000" dirty="0" smtClean="0">
                <a:solidFill>
                  <a:schemeClr val="bg1"/>
                </a:solidFill>
                <a:latin typeface="DefusedRegular" pitchFamily="2" charset="0"/>
              </a:rPr>
            </a:br>
            <a:r>
              <a:rPr lang="en-US" altLang="en-US" sz="8000" dirty="0" smtClean="0">
                <a:solidFill>
                  <a:schemeClr val="bg1"/>
                </a:solidFill>
                <a:latin typeface="DefusedRegular" pitchFamily="2" charset="0"/>
              </a:rPr>
              <a:t>framework for quantifying the hydraulics at fish pass entrances</a:t>
            </a:r>
          </a:p>
          <a:p>
            <a:endParaRPr lang="en-US" altLang="en-US" sz="4400" u="sng" dirty="0" smtClean="0">
              <a:solidFill>
                <a:schemeClr val="bg1"/>
              </a:solidFill>
              <a:latin typeface="DefusedRegular" pitchFamily="2" charset="0"/>
            </a:endParaRPr>
          </a:p>
          <a:p>
            <a:r>
              <a:rPr lang="en-US" altLang="en-US" sz="3200" u="sng" dirty="0" smtClean="0">
                <a:solidFill>
                  <a:schemeClr val="bg1"/>
                </a:solidFill>
                <a:latin typeface="DefusedRegular" pitchFamily="2" charset="0"/>
              </a:rPr>
              <a:t>Thomas  Kriechbaumer</a:t>
            </a:r>
            <a:r>
              <a:rPr lang="en-US" altLang="en-US" sz="3200" baseline="30000" dirty="0" smtClean="0">
                <a:solidFill>
                  <a:schemeClr val="bg1"/>
                </a:solidFill>
                <a:latin typeface="DefusedRegular" pitchFamily="2" charset="0"/>
              </a:rPr>
              <a:t>1</a:t>
            </a:r>
            <a:r>
              <a:rPr lang="en-US" altLang="en-US" sz="3200" dirty="0" smtClean="0">
                <a:solidFill>
                  <a:schemeClr val="bg1"/>
                </a:solidFill>
                <a:latin typeface="DefusedRegular" pitchFamily="2" charset="0"/>
              </a:rPr>
              <a:t>, Kim Blackburn</a:t>
            </a:r>
            <a:r>
              <a:rPr lang="en-US" altLang="en-US" sz="3200" baseline="30000" dirty="0" smtClean="0">
                <a:solidFill>
                  <a:schemeClr val="bg1"/>
                </a:solidFill>
                <a:latin typeface="DefusedRegular" pitchFamily="2" charset="0"/>
              </a:rPr>
              <a:t>1</a:t>
            </a:r>
            <a:r>
              <a:rPr lang="en-US" altLang="en-US" sz="3200" dirty="0" smtClean="0">
                <a:solidFill>
                  <a:schemeClr val="bg1"/>
                </a:solidFill>
                <a:latin typeface="DefusedRegular" pitchFamily="2" charset="0"/>
              </a:rPr>
              <a:t>, </a:t>
            </a:r>
            <a:r>
              <a:rPr lang="en-US" altLang="en-US" sz="3200" dirty="0">
                <a:solidFill>
                  <a:schemeClr val="bg1"/>
                </a:solidFill>
                <a:latin typeface="DefusedRegular" pitchFamily="2" charset="0"/>
              </a:rPr>
              <a:t>Andrew </a:t>
            </a:r>
            <a:r>
              <a:rPr lang="en-US" altLang="en-US" sz="3200" dirty="0" smtClean="0">
                <a:solidFill>
                  <a:schemeClr val="bg1"/>
                </a:solidFill>
                <a:latin typeface="DefusedRegular" pitchFamily="2" charset="0"/>
              </a:rPr>
              <a:t>Gill</a:t>
            </a:r>
            <a:r>
              <a:rPr lang="en-US" altLang="en-US" sz="3200" baseline="30000" dirty="0" smtClean="0">
                <a:solidFill>
                  <a:schemeClr val="bg1"/>
                </a:solidFill>
                <a:latin typeface="DefusedRegular" pitchFamily="2" charset="0"/>
              </a:rPr>
              <a:t>1</a:t>
            </a:r>
            <a:r>
              <a:rPr lang="en-US" altLang="en-US" sz="3200" dirty="0" smtClean="0">
                <a:solidFill>
                  <a:schemeClr val="bg1"/>
                </a:solidFill>
                <a:latin typeface="DefusedRegular" pitchFamily="2" charset="0"/>
              </a:rPr>
              <a:t>,</a:t>
            </a:r>
            <a:r>
              <a:rPr lang="en-US" altLang="en-US" sz="3200" baseline="30000" dirty="0" smtClean="0">
                <a:solidFill>
                  <a:schemeClr val="bg1"/>
                </a:solidFill>
                <a:latin typeface="DefusedRegular" pitchFamily="2" charset="0"/>
              </a:rPr>
              <a:t> </a:t>
            </a:r>
            <a:r>
              <a:rPr lang="en-US" altLang="en-US" sz="3200" dirty="0" smtClean="0">
                <a:solidFill>
                  <a:schemeClr val="bg1"/>
                </a:solidFill>
                <a:latin typeface="DefusedRegular" pitchFamily="2" charset="0"/>
              </a:rPr>
              <a:t>Toby Breckon</a:t>
            </a:r>
            <a:r>
              <a:rPr lang="en-US" altLang="en-US" sz="3200" baseline="30000" dirty="0" smtClean="0">
                <a:solidFill>
                  <a:schemeClr val="bg1"/>
                </a:solidFill>
                <a:latin typeface="DefusedRegular" pitchFamily="2" charset="0"/>
              </a:rPr>
              <a:t>2</a:t>
            </a:r>
            <a:r>
              <a:rPr lang="en-US" altLang="en-US" sz="3200" dirty="0" smtClean="0">
                <a:solidFill>
                  <a:schemeClr val="bg1"/>
                </a:solidFill>
                <a:latin typeface="DefusedRegular" pitchFamily="2" charset="0"/>
              </a:rPr>
              <a:t>, Nick Everard</a:t>
            </a:r>
            <a:r>
              <a:rPr lang="en-US" altLang="en-US" sz="3200" baseline="30000" dirty="0" smtClean="0">
                <a:solidFill>
                  <a:schemeClr val="bg1"/>
                </a:solidFill>
                <a:latin typeface="DefusedRegular" pitchFamily="2" charset="0"/>
              </a:rPr>
              <a:t>3</a:t>
            </a:r>
            <a:r>
              <a:rPr lang="en-US" altLang="en-US" sz="3200" dirty="0" smtClean="0">
                <a:solidFill>
                  <a:schemeClr val="bg1"/>
                </a:solidFill>
                <a:latin typeface="DefusedRegular" pitchFamily="2" charset="0"/>
              </a:rPr>
              <a:t>, Ros Wright</a:t>
            </a:r>
            <a:r>
              <a:rPr lang="en-US" altLang="en-US" sz="3200" baseline="30000" dirty="0">
                <a:solidFill>
                  <a:schemeClr val="bg1"/>
                </a:solidFill>
                <a:latin typeface="DefusedRegular" pitchFamily="2" charset="0"/>
              </a:rPr>
              <a:t>3</a:t>
            </a:r>
            <a:r>
              <a:rPr lang="en-US" altLang="en-US" sz="3200" dirty="0" smtClean="0">
                <a:solidFill>
                  <a:schemeClr val="bg1"/>
                </a:solidFill>
                <a:latin typeface="DefusedRegular" pitchFamily="2" charset="0"/>
              </a:rPr>
              <a:t>, Monica Rivas Casado</a:t>
            </a:r>
            <a:r>
              <a:rPr lang="en-US" altLang="en-US" sz="3200" baseline="30000" dirty="0" smtClean="0">
                <a:solidFill>
                  <a:schemeClr val="bg1"/>
                </a:solidFill>
                <a:latin typeface="DefusedRegular" pitchFamily="2" charset="0"/>
              </a:rPr>
              <a:t>1</a:t>
            </a:r>
          </a:p>
          <a:p>
            <a:endParaRPr lang="en-US" altLang="en-US" sz="3200" baseline="30000" dirty="0">
              <a:solidFill>
                <a:schemeClr val="bg1"/>
              </a:solidFill>
              <a:latin typeface="DefusedRegular" pitchFamily="2" charset="0"/>
            </a:endParaRPr>
          </a:p>
        </p:txBody>
      </p:sp>
      <p:sp>
        <p:nvSpPr>
          <p:cNvPr id="2069" name="Rectangle 21"/>
          <p:cNvSpPr>
            <a:spLocks noGrp="1" noChangeArrowheads="1"/>
          </p:cNvSpPr>
          <p:nvPr>
            <p:ph type="subTitle" idx="1"/>
          </p:nvPr>
        </p:nvSpPr>
        <p:spPr>
          <a:xfrm>
            <a:off x="700200" y="6903798"/>
            <a:ext cx="13052512" cy="19815888"/>
          </a:xfrm>
          <a:solidFill>
            <a:srgbClr val="CDF1FF"/>
          </a:solidFill>
        </p:spPr>
        <p:txBody>
          <a:bodyPr/>
          <a:lstStyle/>
          <a:p>
            <a:pPr algn="l">
              <a:spcBef>
                <a:spcPct val="50000"/>
              </a:spcBef>
              <a:defRPr/>
            </a:pPr>
            <a:r>
              <a:rPr lang="en-US" altLang="en-US" sz="4000" b="1" dirty="0" smtClean="0">
                <a:latin typeface="Swis721 Lt BT" pitchFamily="34" charset="0"/>
              </a:rPr>
              <a:t>1. Target – fish passage at barriers with minimal delay</a:t>
            </a:r>
          </a:p>
          <a:p>
            <a:pPr algn="just">
              <a:spcBef>
                <a:spcPct val="50000"/>
              </a:spcBef>
              <a:defRPr/>
            </a:pPr>
            <a:endParaRPr lang="en-US" altLang="en-US" sz="3200" dirty="0" smtClean="0">
              <a:latin typeface="Swis721 Lt BT" pitchFamily="34" charset="0"/>
            </a:endParaRPr>
          </a:p>
          <a:p>
            <a:pPr algn="just">
              <a:spcBef>
                <a:spcPct val="50000"/>
              </a:spcBef>
              <a:defRPr/>
            </a:pPr>
            <a:endParaRPr lang="en-US" altLang="en-US" sz="3200" dirty="0">
              <a:latin typeface="Swis721 Lt BT" pitchFamily="34" charset="0"/>
            </a:endParaRPr>
          </a:p>
          <a:p>
            <a:pPr algn="just">
              <a:spcBef>
                <a:spcPct val="50000"/>
              </a:spcBef>
              <a:defRPr/>
            </a:pPr>
            <a:endParaRPr lang="en-US" altLang="en-US" sz="3200" dirty="0" smtClean="0">
              <a:latin typeface="Swis721 Lt BT" pitchFamily="34" charset="0"/>
            </a:endParaRPr>
          </a:p>
          <a:p>
            <a:pPr algn="just">
              <a:spcBef>
                <a:spcPct val="50000"/>
              </a:spcBef>
              <a:defRPr/>
            </a:pPr>
            <a:endParaRPr lang="en-US" altLang="en-US" sz="3200" dirty="0">
              <a:latin typeface="Swis721 Lt BT" pitchFamily="34" charset="0"/>
            </a:endParaRPr>
          </a:p>
          <a:p>
            <a:pPr algn="just">
              <a:spcBef>
                <a:spcPct val="50000"/>
              </a:spcBef>
              <a:defRPr/>
            </a:pPr>
            <a:endParaRPr lang="en-US" altLang="en-US" sz="3200" dirty="0" smtClean="0">
              <a:latin typeface="Swis721 Lt BT" pitchFamily="34" charset="0"/>
            </a:endParaRPr>
          </a:p>
          <a:p>
            <a:pPr algn="just">
              <a:spcBef>
                <a:spcPct val="50000"/>
              </a:spcBef>
              <a:defRPr/>
            </a:pPr>
            <a:endParaRPr lang="en-US" altLang="en-US" sz="3200" dirty="0">
              <a:latin typeface="Swis721 Lt BT" pitchFamily="34" charset="0"/>
            </a:endParaRPr>
          </a:p>
          <a:p>
            <a:pPr algn="just">
              <a:spcBef>
                <a:spcPct val="50000"/>
              </a:spcBef>
              <a:defRPr/>
            </a:pPr>
            <a:endParaRPr lang="en-US" altLang="en-US" sz="3200" b="1" i="1" kern="1200" dirty="0" smtClean="0">
              <a:solidFill>
                <a:srgbClr val="FF3399"/>
              </a:solidFill>
              <a:latin typeface="Swis721 Lt BT" pitchFamily="34" charset="0"/>
              <a:ea typeface="ＭＳ Ｐゴシック" pitchFamily="34" charset="-128"/>
            </a:endParaRPr>
          </a:p>
          <a:p>
            <a:pPr algn="just">
              <a:spcBef>
                <a:spcPct val="50000"/>
              </a:spcBef>
              <a:defRPr/>
            </a:pPr>
            <a:endParaRPr lang="en-US" altLang="en-US" sz="3200" b="1" i="1" kern="1200" dirty="0" smtClean="0">
              <a:solidFill>
                <a:srgbClr val="FF3399"/>
              </a:solidFill>
              <a:latin typeface="Swis721 Lt BT" pitchFamily="34" charset="0"/>
              <a:ea typeface="ＭＳ Ｐゴシック" pitchFamily="34" charset="-128"/>
            </a:endParaRPr>
          </a:p>
          <a:p>
            <a:pPr algn="just">
              <a:spcBef>
                <a:spcPct val="50000"/>
              </a:spcBef>
              <a:defRPr/>
            </a:pPr>
            <a:endParaRPr lang="en-US" altLang="en-US" sz="3200" b="1" i="1" kern="1200" dirty="0">
              <a:solidFill>
                <a:srgbClr val="FF3399"/>
              </a:solidFill>
              <a:latin typeface="Swis721 Lt BT" pitchFamily="34" charset="0"/>
              <a:ea typeface="ＭＳ Ｐゴシック" pitchFamily="34" charset="-128"/>
            </a:endParaRPr>
          </a:p>
          <a:p>
            <a:pPr algn="just">
              <a:spcBef>
                <a:spcPct val="50000"/>
              </a:spcBef>
              <a:defRPr/>
            </a:pPr>
            <a:endParaRPr lang="en-US" altLang="en-US" sz="3200" b="1" i="1" kern="1200" dirty="0" smtClean="0">
              <a:solidFill>
                <a:srgbClr val="FF3399"/>
              </a:solidFill>
              <a:latin typeface="Swis721 Lt BT" pitchFamily="34" charset="0"/>
              <a:ea typeface="ＭＳ Ｐゴシック" pitchFamily="34" charset="-128"/>
            </a:endParaRPr>
          </a:p>
          <a:p>
            <a:pPr algn="just">
              <a:spcBef>
                <a:spcPct val="50000"/>
              </a:spcBef>
              <a:defRPr/>
            </a:pPr>
            <a:endParaRPr lang="en-US" altLang="en-US" sz="3200" b="1" i="1" kern="1200" dirty="0" smtClean="0">
              <a:solidFill>
                <a:srgbClr val="FF3399"/>
              </a:solidFill>
              <a:latin typeface="Swis721 Lt BT" pitchFamily="34" charset="0"/>
              <a:ea typeface="ＭＳ Ｐゴシック" pitchFamily="34" charset="-128"/>
            </a:endParaRPr>
          </a:p>
          <a:p>
            <a:pPr algn="just">
              <a:spcBef>
                <a:spcPct val="50000"/>
              </a:spcBef>
              <a:defRPr/>
            </a:pPr>
            <a:endParaRPr lang="en-US" altLang="en-US" sz="1400" b="1" i="1" kern="1200" dirty="0" smtClean="0">
              <a:solidFill>
                <a:srgbClr val="FF3399"/>
              </a:solidFill>
              <a:latin typeface="Swis721 Lt BT" pitchFamily="34" charset="0"/>
              <a:ea typeface="ＭＳ Ｐゴシック" pitchFamily="34" charset="-128"/>
            </a:endParaRPr>
          </a:p>
          <a:p>
            <a:pPr algn="just">
              <a:spcBef>
                <a:spcPct val="50000"/>
              </a:spcBef>
              <a:defRPr/>
            </a:pPr>
            <a:r>
              <a:rPr lang="en-US" altLang="en-US" sz="4000" b="1" dirty="0" smtClean="0">
                <a:latin typeface="Swis721 Lt BT" pitchFamily="34" charset="0"/>
              </a:rPr>
              <a:t>2</a:t>
            </a:r>
            <a:r>
              <a:rPr lang="en-US" altLang="en-US" sz="4000" b="1" dirty="0">
                <a:latin typeface="Swis721 Lt BT" pitchFamily="34" charset="0"/>
              </a:rPr>
              <a:t>. </a:t>
            </a:r>
            <a:r>
              <a:rPr lang="en-US" altLang="en-US" sz="4000" b="1" dirty="0" smtClean="0">
                <a:latin typeface="Swis721 Lt BT" pitchFamily="34" charset="0"/>
              </a:rPr>
              <a:t>Project aim</a:t>
            </a:r>
          </a:p>
          <a:p>
            <a:pPr algn="just">
              <a:spcBef>
                <a:spcPct val="50000"/>
              </a:spcBef>
              <a:defRPr/>
            </a:pPr>
            <a:endParaRPr lang="en-US" altLang="en-US" sz="800" dirty="0" smtClean="0">
              <a:latin typeface="Swis721 Lt BT" pitchFamily="34" charset="0"/>
            </a:endParaRPr>
          </a:p>
          <a:p>
            <a:pPr algn="just">
              <a:spcBef>
                <a:spcPts val="0"/>
              </a:spcBef>
              <a:defRPr/>
            </a:pPr>
            <a:r>
              <a:rPr lang="en-US" altLang="en-US" sz="3200" dirty="0" smtClean="0">
                <a:latin typeface="Swis721 Lt BT" pitchFamily="34" charset="0"/>
              </a:rPr>
              <a:t>This project aims to develop a framework for the rapid quantification of near-pass hydraulics with Acoustic Doppler Current Profilers (ADCPs) deployed from radio-controlled boats. The initial steps focus on alleviating the major limitations of current ADCP technology.</a:t>
            </a:r>
            <a:endParaRPr lang="en-US" altLang="en-US" sz="1000" dirty="0" smtClean="0">
              <a:latin typeface="Swis721 Lt BT" pitchFamily="34" charset="0"/>
            </a:endParaRPr>
          </a:p>
          <a:p>
            <a:pPr algn="just">
              <a:spcBef>
                <a:spcPts val="0"/>
              </a:spcBef>
              <a:defRPr/>
            </a:pPr>
            <a:endParaRPr lang="en-US" altLang="en-US" sz="1000" dirty="0" smtClean="0">
              <a:latin typeface="Swis721 Lt BT" pitchFamily="34" charset="0"/>
            </a:endParaRPr>
          </a:p>
          <a:p>
            <a:pPr algn="just">
              <a:spcBef>
                <a:spcPct val="50000"/>
              </a:spcBef>
              <a:defRPr/>
            </a:pPr>
            <a:r>
              <a:rPr lang="en-US" altLang="en-US" sz="4000" b="1" dirty="0" smtClean="0">
                <a:latin typeface="Swis721 Lt BT" pitchFamily="34" charset="0"/>
              </a:rPr>
              <a:t>3</a:t>
            </a:r>
            <a:r>
              <a:rPr lang="en-US" altLang="en-US" sz="4000" b="1" dirty="0">
                <a:latin typeface="Swis721 Lt BT" pitchFamily="34" charset="0"/>
              </a:rPr>
              <a:t>. Why ADCPs? </a:t>
            </a:r>
            <a:endParaRPr lang="en-US" altLang="en-US" sz="4000" b="1" dirty="0" smtClean="0">
              <a:latin typeface="Swis721 Lt BT" pitchFamily="34" charset="0"/>
            </a:endParaRPr>
          </a:p>
          <a:p>
            <a:pPr algn="l">
              <a:spcBef>
                <a:spcPct val="50000"/>
              </a:spcBef>
              <a:defRPr/>
            </a:pPr>
            <a:endParaRPr lang="en-US" altLang="en-US" sz="4000" b="1" dirty="0">
              <a:latin typeface="Swis721 Lt BT" pitchFamily="34" charset="0"/>
            </a:endParaRPr>
          </a:p>
          <a:p>
            <a:pPr algn="l">
              <a:spcBef>
                <a:spcPct val="50000"/>
              </a:spcBef>
              <a:defRPr/>
            </a:pPr>
            <a:endParaRPr lang="en-US" altLang="en-US" sz="4000" b="1" dirty="0" smtClean="0">
              <a:latin typeface="Swis721 Lt BT" pitchFamily="34" charset="0"/>
            </a:endParaRPr>
          </a:p>
          <a:p>
            <a:pPr algn="l">
              <a:spcBef>
                <a:spcPct val="50000"/>
              </a:spcBef>
              <a:defRPr/>
            </a:pPr>
            <a:endParaRPr lang="en-US" altLang="en-US" sz="4000" b="1" dirty="0" smtClean="0">
              <a:latin typeface="Swis721 Lt BT" pitchFamily="34" charset="0"/>
            </a:endParaRPr>
          </a:p>
          <a:p>
            <a:pPr algn="l">
              <a:spcBef>
                <a:spcPct val="50000"/>
              </a:spcBef>
              <a:defRPr/>
            </a:pPr>
            <a:endParaRPr lang="en-US" altLang="en-US" sz="4000" b="1" dirty="0" smtClean="0">
              <a:latin typeface="Swis721 Lt BT" pitchFamily="34" charset="0"/>
            </a:endParaRPr>
          </a:p>
          <a:p>
            <a:pPr algn="just">
              <a:spcBef>
                <a:spcPct val="50000"/>
              </a:spcBef>
              <a:defRPr/>
            </a:pPr>
            <a:endParaRPr lang="en-US" altLang="en-US" sz="3200" i="1" dirty="0" smtClean="0">
              <a:solidFill>
                <a:srgbClr val="FF0000"/>
              </a:solidFill>
              <a:latin typeface="Swis721 Lt BT" pitchFamily="34" charset="0"/>
            </a:endParaRPr>
          </a:p>
          <a:p>
            <a:pPr algn="just">
              <a:spcBef>
                <a:spcPct val="50000"/>
              </a:spcBef>
              <a:defRPr/>
            </a:pPr>
            <a:endParaRPr lang="en-US" altLang="en-US" sz="3200" i="1" dirty="0" smtClean="0">
              <a:solidFill>
                <a:srgbClr val="FF0000"/>
              </a:solidFill>
              <a:latin typeface="Swis721 Lt BT" pitchFamily="34" charset="0"/>
            </a:endParaRPr>
          </a:p>
          <a:p>
            <a:pPr algn="just">
              <a:spcBef>
                <a:spcPct val="50000"/>
              </a:spcBef>
              <a:defRPr/>
            </a:pPr>
            <a:endParaRPr lang="en-US" altLang="en-US" sz="3200" i="1" dirty="0" smtClean="0">
              <a:solidFill>
                <a:srgbClr val="FF0000"/>
              </a:solidFill>
              <a:latin typeface="Swis721 Lt BT" pitchFamily="34" charset="0"/>
            </a:endParaRPr>
          </a:p>
          <a:p>
            <a:pPr algn="just">
              <a:spcBef>
                <a:spcPct val="50000"/>
              </a:spcBef>
              <a:defRPr/>
            </a:pPr>
            <a:endParaRPr lang="en-US" altLang="en-US" sz="3200" i="1" dirty="0" smtClean="0">
              <a:solidFill>
                <a:srgbClr val="FF0000"/>
              </a:solidFill>
              <a:latin typeface="Swis721 Lt BT" pitchFamily="34" charset="0"/>
            </a:endParaRPr>
          </a:p>
          <a:p>
            <a:pPr algn="just">
              <a:spcBef>
                <a:spcPct val="50000"/>
              </a:spcBef>
              <a:defRPr/>
            </a:pPr>
            <a:endParaRPr lang="en-US" altLang="en-US" sz="3200" i="1" dirty="0" smtClean="0">
              <a:solidFill>
                <a:srgbClr val="FF0000"/>
              </a:solidFill>
              <a:latin typeface="Swis721 Lt BT" pitchFamily="34" charset="0"/>
            </a:endParaRPr>
          </a:p>
          <a:p>
            <a:pPr algn="just">
              <a:spcBef>
                <a:spcPct val="50000"/>
              </a:spcBef>
              <a:defRPr/>
            </a:pPr>
            <a:endParaRPr lang="en-US" altLang="en-US" sz="2400" b="1" dirty="0" smtClean="0">
              <a:latin typeface="Swis721 Lt BT" pitchFamily="34" charset="0"/>
            </a:endParaRPr>
          </a:p>
          <a:p>
            <a:pPr algn="just">
              <a:spcBef>
                <a:spcPct val="50000"/>
              </a:spcBef>
              <a:defRPr/>
            </a:pPr>
            <a:endParaRPr lang="en-US" altLang="en-US" sz="1000" b="1" dirty="0" smtClean="0">
              <a:latin typeface="Swis721 Lt BT" pitchFamily="34" charset="0"/>
            </a:endParaRPr>
          </a:p>
        </p:txBody>
      </p:sp>
      <p:sp>
        <p:nvSpPr>
          <p:cNvPr id="78" name="Rectangle 2057"/>
          <p:cNvSpPr/>
          <p:nvPr/>
        </p:nvSpPr>
        <p:spPr>
          <a:xfrm>
            <a:off x="14472792" y="7072027"/>
            <a:ext cx="13587858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4000" b="1" kern="0" dirty="0" smtClean="0">
                <a:latin typeface="Swis721 Lt BT" pitchFamily="34" charset="0"/>
              </a:rPr>
              <a:t>4. </a:t>
            </a:r>
            <a:r>
              <a:rPr lang="en-US" altLang="en-US" sz="4000" b="1" kern="0" dirty="0">
                <a:latin typeface="Swis721 Lt BT" pitchFamily="34" charset="0"/>
              </a:rPr>
              <a:t>Initial results</a:t>
            </a:r>
          </a:p>
          <a:p>
            <a:pPr algn="just">
              <a:spcBef>
                <a:spcPct val="50000"/>
              </a:spcBef>
              <a:defRPr/>
            </a:pPr>
            <a:r>
              <a:rPr lang="en-US" altLang="en-US" sz="3400" i="1" dirty="0" smtClean="0">
                <a:solidFill>
                  <a:srgbClr val="FF3399"/>
                </a:solidFill>
                <a:latin typeface="Swis721 Lt BT" pitchFamily="34" charset="0"/>
              </a:rPr>
              <a:t>Identifying ADCP limitations</a:t>
            </a:r>
          </a:p>
          <a:p>
            <a:pPr algn="just">
              <a:spcBef>
                <a:spcPct val="50000"/>
              </a:spcBef>
              <a:defRPr/>
            </a:pPr>
            <a:r>
              <a:rPr lang="en-US" altLang="en-US" sz="3200" dirty="0" smtClean="0">
                <a:latin typeface="Swis721 Lt BT" pitchFamily="34" charset="0"/>
              </a:rPr>
              <a:t>On rivers, ADCPs are primarily deployed for discharge measurements. Their use beyond this purpose requires careful considerations of data quality</a:t>
            </a:r>
            <a:r>
              <a:rPr lang="en-US" altLang="en-US" sz="3200" dirty="0">
                <a:latin typeface="Swis721 Lt BT" pitchFamily="34" charset="0"/>
              </a:rPr>
              <a:t>.</a:t>
            </a:r>
            <a:endParaRPr lang="en-US" altLang="en-US" sz="3200" dirty="0" smtClean="0">
              <a:latin typeface="Swis721 Lt BT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02819" y="8033172"/>
            <a:ext cx="1249992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altLang="en-US" sz="3200" dirty="0" smtClean="0">
                <a:latin typeface="Swis721 Lt BT" pitchFamily="34" charset="0"/>
              </a:rPr>
              <a:t>Fish pass monitoring </a:t>
            </a:r>
            <a:r>
              <a:rPr lang="en-US" altLang="en-US" sz="3200" dirty="0">
                <a:latin typeface="Swis721 Lt BT" pitchFamily="34" charset="0"/>
              </a:rPr>
              <a:t>studies of the last decades indicate </a:t>
            </a:r>
            <a:r>
              <a:rPr lang="en-US" altLang="en-US" sz="3200" dirty="0" smtClean="0">
                <a:latin typeface="Swis721 Lt BT" pitchFamily="34" charset="0"/>
              </a:rPr>
              <a:t>passage </a:t>
            </a:r>
            <a:r>
              <a:rPr lang="en-US" altLang="en-US" sz="3200" dirty="0">
                <a:latin typeface="Swis721 Lt BT" pitchFamily="34" charset="0"/>
              </a:rPr>
              <a:t>efficiencies below 50% at many fish passes globally, especially for non-</a:t>
            </a:r>
            <a:r>
              <a:rPr lang="en-US" altLang="en-US" sz="3200" dirty="0" err="1">
                <a:latin typeface="Swis721 Lt BT" pitchFamily="34" charset="0"/>
              </a:rPr>
              <a:t>salmonid</a:t>
            </a:r>
            <a:r>
              <a:rPr lang="en-US" altLang="en-US" sz="3200" dirty="0">
                <a:latin typeface="Swis721 Lt BT" pitchFamily="34" charset="0"/>
              </a:rPr>
              <a:t> </a:t>
            </a:r>
            <a:r>
              <a:rPr lang="en-US" altLang="en-US" sz="3200" dirty="0" smtClean="0">
                <a:latin typeface="Swis721 Lt BT" pitchFamily="34" charset="0"/>
              </a:rPr>
              <a:t>species.</a:t>
            </a:r>
            <a:r>
              <a:rPr lang="en-US" altLang="en-US" sz="3200" baseline="30000" dirty="0" smtClean="0">
                <a:latin typeface="Swis721 Lt BT" pitchFamily="34" charset="0"/>
              </a:rPr>
              <a:t> </a:t>
            </a:r>
            <a:r>
              <a:rPr lang="en-US" altLang="en-US" sz="3200" dirty="0" smtClean="0">
                <a:latin typeface="Swis721 Lt BT" pitchFamily="34" charset="0"/>
              </a:rPr>
              <a:t>Frequently, this is due to </a:t>
            </a:r>
            <a:r>
              <a:rPr lang="en-US" altLang="en-US" sz="3200" dirty="0" err="1" smtClean="0">
                <a:latin typeface="Swis721 Lt BT" pitchFamily="34" charset="0"/>
              </a:rPr>
              <a:t>unfavourable</a:t>
            </a:r>
            <a:r>
              <a:rPr lang="en-US" altLang="en-US" sz="3200" dirty="0" smtClean="0">
                <a:latin typeface="Swis721 Lt BT" pitchFamily="34" charset="0"/>
              </a:rPr>
              <a:t> near-pass hydraulic conditions, masking the fish pass entrance.</a:t>
            </a:r>
            <a:r>
              <a:rPr lang="en-US" altLang="en-US" sz="3200" dirty="0">
                <a:latin typeface="Swis721 Lt BT" pitchFamily="34" charset="0"/>
              </a:rPr>
              <a:t> </a:t>
            </a:r>
            <a:endParaRPr lang="en-US" altLang="en-US" sz="3200" dirty="0" smtClean="0">
              <a:latin typeface="Swis721 Lt BT" pitchFamily="34" charset="0"/>
            </a:endParaRPr>
          </a:p>
        </p:txBody>
      </p:sp>
      <p:pic>
        <p:nvPicPr>
          <p:cNvPr id="114" name="Picture 2" descr="F:\Shrewsbury pic 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0" t="8298" r="10694" b="18056"/>
          <a:stretch/>
        </p:blipFill>
        <p:spPr bwMode="auto">
          <a:xfrm>
            <a:off x="1173832" y="10542196"/>
            <a:ext cx="6252430" cy="444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" name="Ellipse 38"/>
          <p:cNvSpPr/>
          <p:nvPr/>
        </p:nvSpPr>
        <p:spPr>
          <a:xfrm>
            <a:off x="1637626" y="12693001"/>
            <a:ext cx="827079" cy="670717"/>
          </a:xfrm>
          <a:prstGeom prst="ellipse">
            <a:avLst/>
          </a:prstGeom>
          <a:noFill/>
          <a:ln w="3810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16" name="Gerade Verbindung mit Pfeil 39"/>
          <p:cNvCxnSpPr/>
          <p:nvPr/>
        </p:nvCxnSpPr>
        <p:spPr>
          <a:xfrm flipH="1">
            <a:off x="3567607" y="13400157"/>
            <a:ext cx="1491226" cy="461784"/>
          </a:xfrm>
          <a:prstGeom prst="straightConnector1">
            <a:avLst/>
          </a:prstGeom>
          <a:ln w="38100">
            <a:solidFill>
              <a:srgbClr val="2C309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feld 8"/>
          <p:cNvSpPr txBox="1"/>
          <p:nvPr/>
        </p:nvSpPr>
        <p:spPr>
          <a:xfrm>
            <a:off x="1163392" y="15096982"/>
            <a:ext cx="62628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1800" dirty="0" smtClean="0">
                <a:latin typeface="Swis721 Lt BT" panose="020B0403020202020204" pitchFamily="34" charset="0"/>
              </a:rPr>
              <a:t>Fig.1. Strong competing flows and potentially weak attraction at a vertical slot pass on the River Severn, Shrewsbury, 13/12/2012</a:t>
            </a:r>
            <a:endParaRPr lang="de-DE" sz="1800" dirty="0">
              <a:latin typeface="Swis721 Lt BT" panose="020B0403020202020204" pitchFamily="34" charset="0"/>
            </a:endParaRPr>
          </a:p>
        </p:txBody>
      </p:sp>
      <p:cxnSp>
        <p:nvCxnSpPr>
          <p:cNvPr id="119" name="Gerade Verbindung mit Pfeil 39"/>
          <p:cNvCxnSpPr/>
          <p:nvPr/>
        </p:nvCxnSpPr>
        <p:spPr>
          <a:xfrm flipH="1">
            <a:off x="3573851" y="13298567"/>
            <a:ext cx="576063" cy="203179"/>
          </a:xfrm>
          <a:prstGeom prst="straightConnector1">
            <a:avLst/>
          </a:prstGeom>
          <a:ln w="38100">
            <a:solidFill>
              <a:srgbClr val="2C309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Gerade Verbindung mit Pfeil 39"/>
          <p:cNvCxnSpPr/>
          <p:nvPr/>
        </p:nvCxnSpPr>
        <p:spPr>
          <a:xfrm flipH="1">
            <a:off x="3301055" y="13620034"/>
            <a:ext cx="2456642" cy="758201"/>
          </a:xfrm>
          <a:prstGeom prst="straightConnector1">
            <a:avLst/>
          </a:prstGeom>
          <a:ln w="38100">
            <a:solidFill>
              <a:srgbClr val="2C309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extfeld 8"/>
          <p:cNvSpPr txBox="1"/>
          <p:nvPr/>
        </p:nvSpPr>
        <p:spPr>
          <a:xfrm>
            <a:off x="8116675" y="15087984"/>
            <a:ext cx="54200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1800" dirty="0" smtClean="0">
                <a:latin typeface="Swis721 Lt BT" panose="020B0403020202020204" pitchFamily="34" charset="0"/>
              </a:rPr>
              <a:t>Fig.2. Possible hydraulic features downstream a weir with a fish pass; strong flows over the barrier and recirculation zones are masking the pass entrance..</a:t>
            </a:r>
            <a:endParaRPr lang="de-DE" sz="1800" dirty="0">
              <a:latin typeface="Swis721 Lt BT" panose="020B0403020202020204" pitchFamily="34" charset="0"/>
            </a:endParaRPr>
          </a:p>
        </p:txBody>
      </p:sp>
      <p:pic>
        <p:nvPicPr>
          <p:cNvPr id="122" name="Picture 1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87" r="50000"/>
          <a:stretch/>
        </p:blipFill>
        <p:spPr>
          <a:xfrm>
            <a:off x="7871901" y="10438830"/>
            <a:ext cx="5880811" cy="4559098"/>
          </a:xfrm>
          <a:prstGeom prst="rect">
            <a:avLst/>
          </a:prstGeom>
        </p:spPr>
      </p:pic>
      <p:pic>
        <p:nvPicPr>
          <p:cNvPr id="134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440" r="10187" b="32683"/>
          <a:stretch/>
        </p:blipFill>
        <p:spPr bwMode="auto">
          <a:xfrm>
            <a:off x="8610520" y="20447942"/>
            <a:ext cx="4893949" cy="2365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4" name="Rectangle 2057"/>
          <p:cNvSpPr/>
          <p:nvPr/>
        </p:nvSpPr>
        <p:spPr>
          <a:xfrm>
            <a:off x="14353108" y="17616398"/>
            <a:ext cx="13707542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altLang="en-US" sz="3400" i="1" kern="0" dirty="0" smtClean="0">
                <a:solidFill>
                  <a:srgbClr val="FF3399"/>
                </a:solidFill>
                <a:latin typeface="Swis721 Lt BT" pitchFamily="34" charset="0"/>
              </a:rPr>
              <a:t>Advancing radio-control ADCP deployment</a:t>
            </a:r>
          </a:p>
          <a:p>
            <a:pPr algn="just">
              <a:spcBef>
                <a:spcPct val="50000"/>
              </a:spcBef>
              <a:defRPr/>
            </a:pPr>
            <a:r>
              <a:rPr lang="en-US" altLang="en-US" sz="3200" kern="0" dirty="0" smtClean="0">
                <a:latin typeface="Swis721 Lt BT" pitchFamily="34" charset="0"/>
              </a:rPr>
              <a:t>A small-sized radio-control ADCP platform has been developed to facilitate data collection at fish passes in small rivers. It includes a data-logging system for multiple-sensor integration and the hardware for autonomous platform control to facilitate the implementation of sampling strategies.</a:t>
            </a:r>
            <a:endParaRPr lang="en-US" altLang="en-US" sz="4000" b="1" kern="0" dirty="0" smtClean="0">
              <a:latin typeface="Swis721 Lt BT" pitchFamily="34" charset="0"/>
            </a:endParaRPr>
          </a:p>
        </p:txBody>
      </p:sp>
      <p:pic>
        <p:nvPicPr>
          <p:cNvPr id="125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" t="59620" r="27502" b="8373"/>
          <a:stretch/>
        </p:blipFill>
        <p:spPr bwMode="auto">
          <a:xfrm>
            <a:off x="1698220" y="23084870"/>
            <a:ext cx="11190396" cy="3233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" name="Picture 6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8" t="58495" r="43116" b="38591"/>
          <a:stretch/>
        </p:blipFill>
        <p:spPr bwMode="auto">
          <a:xfrm>
            <a:off x="5441986" y="25530645"/>
            <a:ext cx="7003080" cy="433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7" name="Rectangle 126"/>
          <p:cNvSpPr/>
          <p:nvPr/>
        </p:nvSpPr>
        <p:spPr>
          <a:xfrm>
            <a:off x="10426303" y="25176344"/>
            <a:ext cx="2018763" cy="3587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8" name="Rectangle 127"/>
          <p:cNvSpPr/>
          <p:nvPr/>
        </p:nvSpPr>
        <p:spPr>
          <a:xfrm rot="16200000">
            <a:off x="-31842" y="24530241"/>
            <a:ext cx="3233633" cy="3428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9" name="TextBox 128"/>
          <p:cNvSpPr txBox="1"/>
          <p:nvPr/>
        </p:nvSpPr>
        <p:spPr>
          <a:xfrm rot="16200000">
            <a:off x="609778" y="24414329"/>
            <a:ext cx="1834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latin typeface="DefusedLight" panose="00000400000000000000" pitchFamily="2" charset="0"/>
              </a:rPr>
              <a:t>Water depth [m)</a:t>
            </a:r>
            <a:endParaRPr lang="en-GB" sz="1600" dirty="0">
              <a:latin typeface="DefusedLight" panose="00000400000000000000" pitchFamily="2" charset="0"/>
            </a:endParaRPr>
          </a:p>
        </p:txBody>
      </p:sp>
      <p:sp>
        <p:nvSpPr>
          <p:cNvPr id="130" name="Rectangle 129"/>
          <p:cNvSpPr/>
          <p:nvPr/>
        </p:nvSpPr>
        <p:spPr>
          <a:xfrm>
            <a:off x="1413530" y="26321315"/>
            <a:ext cx="11475086" cy="2473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1" name="TextBox 130"/>
          <p:cNvSpPr txBox="1"/>
          <p:nvPr/>
        </p:nvSpPr>
        <p:spPr>
          <a:xfrm>
            <a:off x="5409592" y="26280263"/>
            <a:ext cx="27452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latin typeface="DefusedLight" panose="00000400000000000000" pitchFamily="2" charset="0"/>
              </a:rPr>
              <a:t>Distance made good (m)</a:t>
            </a:r>
            <a:endParaRPr lang="en-GB" sz="1600" dirty="0">
              <a:latin typeface="DefusedLight" panose="00000400000000000000" pitchFamily="2" charset="0"/>
            </a:endParaRPr>
          </a:p>
        </p:txBody>
      </p:sp>
      <p:sp>
        <p:nvSpPr>
          <p:cNvPr id="132" name="Textfeld 8"/>
          <p:cNvSpPr txBox="1"/>
          <p:nvPr/>
        </p:nvSpPr>
        <p:spPr>
          <a:xfrm>
            <a:off x="1624163" y="22608182"/>
            <a:ext cx="7736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smtClean="0">
                <a:latin typeface="Swis721 Lt BT" panose="020B0403020202020204" pitchFamily="34" charset="0"/>
              </a:rPr>
              <a:t>Fig.3. ADCP-measured water velocities and depths</a:t>
            </a:r>
            <a:endParaRPr lang="de-DE" sz="1800" dirty="0">
              <a:latin typeface="Swis721 Lt BT" panose="020B0403020202020204" pitchFamily="34" charset="0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10414501" y="25149948"/>
            <a:ext cx="20420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DefusedLight" panose="00000400000000000000" pitchFamily="2" charset="0"/>
              </a:rPr>
              <a:t>Water velocity [ms</a:t>
            </a:r>
            <a:r>
              <a:rPr lang="en-GB" sz="1600" baseline="30000" dirty="0" smtClean="0">
                <a:latin typeface="DefusedLight" panose="00000400000000000000" pitchFamily="2" charset="0"/>
              </a:rPr>
              <a:t>-1</a:t>
            </a:r>
            <a:r>
              <a:rPr lang="en-GB" sz="1600" dirty="0" smtClean="0">
                <a:latin typeface="DefusedLight" panose="00000400000000000000" pitchFamily="2" charset="0"/>
              </a:rPr>
              <a:t>]</a:t>
            </a:r>
            <a:endParaRPr lang="en-GB" sz="1600" dirty="0">
              <a:latin typeface="DefusedLight" panose="00000400000000000000" pitchFamily="2" charset="0"/>
            </a:endParaRPr>
          </a:p>
        </p:txBody>
      </p:sp>
      <p:cxnSp>
        <p:nvCxnSpPr>
          <p:cNvPr id="135" name="Gerade Verbindung mit Pfeil 39"/>
          <p:cNvCxnSpPr/>
          <p:nvPr/>
        </p:nvCxnSpPr>
        <p:spPr>
          <a:xfrm flipH="1" flipV="1">
            <a:off x="9216208" y="21630593"/>
            <a:ext cx="2559372" cy="718422"/>
          </a:xfrm>
          <a:prstGeom prst="straightConnector1">
            <a:avLst/>
          </a:prstGeom>
          <a:ln w="38100">
            <a:solidFill>
              <a:srgbClr val="FF0066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3" name="Rectangle 2072"/>
          <p:cNvSpPr/>
          <p:nvPr/>
        </p:nvSpPr>
        <p:spPr>
          <a:xfrm>
            <a:off x="1033139" y="20258047"/>
            <a:ext cx="739098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altLang="en-US" sz="3200" dirty="0">
                <a:latin typeface="Swis721 Lt BT" pitchFamily="34" charset="0"/>
              </a:rPr>
              <a:t>ADCPs enable the </a:t>
            </a:r>
            <a:r>
              <a:rPr lang="en-US" altLang="en-US" sz="3200" dirty="0" smtClean="0">
                <a:latin typeface="Swis721 Lt BT" pitchFamily="34" charset="0"/>
              </a:rPr>
              <a:t>rapid collection </a:t>
            </a:r>
            <a:r>
              <a:rPr lang="en-US" altLang="en-US" sz="3200" dirty="0">
                <a:latin typeface="Swis721 Lt BT" pitchFamily="34" charset="0"/>
              </a:rPr>
              <a:t>of vast amounts of data on water velocity and </a:t>
            </a:r>
            <a:r>
              <a:rPr lang="en-US" altLang="en-US" sz="3200" dirty="0" smtClean="0">
                <a:latin typeface="Swis721 Lt BT" pitchFamily="34" charset="0"/>
              </a:rPr>
              <a:t>depth, </a:t>
            </a:r>
            <a:r>
              <a:rPr lang="en-US" altLang="en-US" sz="3200" dirty="0">
                <a:latin typeface="Swis721 Lt BT" pitchFamily="34" charset="0"/>
              </a:rPr>
              <a:t>from which other hydraulic variables can be derived.</a:t>
            </a:r>
          </a:p>
        </p:txBody>
      </p:sp>
      <p:pic>
        <p:nvPicPr>
          <p:cNvPr id="2076" name="Picture 207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00" b="3625"/>
          <a:stretch/>
        </p:blipFill>
        <p:spPr>
          <a:xfrm>
            <a:off x="14790397" y="10645950"/>
            <a:ext cx="13147891" cy="6312361"/>
          </a:xfrm>
          <a:prstGeom prst="rect">
            <a:avLst/>
          </a:prstGeom>
        </p:spPr>
      </p:pic>
      <p:sp>
        <p:nvSpPr>
          <p:cNvPr id="2077" name="Rectangle 2076"/>
          <p:cNvSpPr/>
          <p:nvPr/>
        </p:nvSpPr>
        <p:spPr bwMode="auto">
          <a:xfrm>
            <a:off x="14544800" y="10425637"/>
            <a:ext cx="13515850" cy="6696744"/>
          </a:xfrm>
          <a:prstGeom prst="rect">
            <a:avLst/>
          </a:prstGeom>
          <a:noFill/>
          <a:ln w="12700" cap="flat" cmpd="sng" algn="ctr">
            <a:solidFill>
              <a:srgbClr val="FF3399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pic>
        <p:nvPicPr>
          <p:cNvPr id="155" name="Picture 5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239" t="31686" r="26886" b="39245"/>
          <a:stretch/>
        </p:blipFill>
        <p:spPr bwMode="auto">
          <a:xfrm>
            <a:off x="14353108" y="20578764"/>
            <a:ext cx="13707541" cy="5631419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" name="Picture 3" descr="C:\Users\s162012\Desktop\M9 in ARCboat housing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5" t="11413" r="4720"/>
          <a:stretch/>
        </p:blipFill>
        <p:spPr bwMode="auto">
          <a:xfrm>
            <a:off x="24365875" y="20807982"/>
            <a:ext cx="3428397" cy="2520720"/>
          </a:xfrm>
          <a:prstGeom prst="rect">
            <a:avLst/>
          </a:prstGeom>
          <a:noFill/>
          <a:ln w="12700">
            <a:solidFill>
              <a:srgbClr val="FF33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8" name="Textfeld 8"/>
          <p:cNvSpPr txBox="1">
            <a:spLocks noChangeArrowheads="1"/>
          </p:cNvSpPr>
          <p:nvPr/>
        </p:nvSpPr>
        <p:spPr bwMode="auto">
          <a:xfrm>
            <a:off x="14353108" y="26286888"/>
            <a:ext cx="116999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de-DE" altLang="de-DE" sz="2000" dirty="0" smtClean="0">
                <a:latin typeface="Swis721 Lt BT" pitchFamily="34" charset="0"/>
              </a:rPr>
              <a:t>Fig.4. New platform </a:t>
            </a:r>
            <a:r>
              <a:rPr lang="de-DE" altLang="de-DE" sz="2000" dirty="0">
                <a:latin typeface="Swis721 Lt BT" pitchFamily="34" charset="0"/>
              </a:rPr>
              <a:t>carrying a RiverSurveyor M9 ADCP on the River Thames at Eynsham, </a:t>
            </a:r>
            <a:r>
              <a:rPr lang="de-DE" altLang="de-DE" sz="2000" dirty="0" smtClean="0">
                <a:latin typeface="Swis721 Lt BT" pitchFamily="34" charset="0"/>
              </a:rPr>
              <a:t>06/02/2014</a:t>
            </a:r>
            <a:endParaRPr lang="de-DE" altLang="de-DE" sz="2000" dirty="0">
              <a:latin typeface="Swis721 Lt BT" pitchFamily="34" charset="0"/>
            </a:endParaRPr>
          </a:p>
        </p:txBody>
      </p:sp>
      <p:cxnSp>
        <p:nvCxnSpPr>
          <p:cNvPr id="32" name="Straight Connector 31"/>
          <p:cNvCxnSpPr/>
          <p:nvPr/>
        </p:nvCxnSpPr>
        <p:spPr bwMode="auto">
          <a:xfrm flipH="1">
            <a:off x="28450488" y="7367657"/>
            <a:ext cx="6714" cy="1920096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5" name="Rectangle 2057"/>
          <p:cNvSpPr/>
          <p:nvPr/>
        </p:nvSpPr>
        <p:spPr>
          <a:xfrm>
            <a:off x="28749149" y="7054454"/>
            <a:ext cx="1297064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altLang="en-US" sz="3400" i="1" kern="0" dirty="0" smtClean="0">
                <a:solidFill>
                  <a:srgbClr val="FF3399"/>
                </a:solidFill>
                <a:latin typeface="Swis721 Lt BT" pitchFamily="34" charset="0"/>
              </a:rPr>
              <a:t>Developing spatial ADCP data referencing approaches beyond GPS</a:t>
            </a:r>
          </a:p>
        </p:txBody>
      </p:sp>
      <p:pic>
        <p:nvPicPr>
          <p:cNvPr id="166" name="Picture 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89" t="5368" r="27466" b="5104"/>
          <a:stretch>
            <a:fillRect/>
          </a:stretch>
        </p:blipFill>
        <p:spPr bwMode="auto">
          <a:xfrm>
            <a:off x="39400453" y="7774534"/>
            <a:ext cx="2293912" cy="59675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167" name="Picture 3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86" t="5465" r="27216" b="5081"/>
          <a:stretch/>
        </p:blipFill>
        <p:spPr bwMode="auto">
          <a:xfrm>
            <a:off x="36990032" y="7774534"/>
            <a:ext cx="2345593" cy="59711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168" name="Picture 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11" t="25000" r="36111" b="37500"/>
          <a:stretch>
            <a:fillRect/>
          </a:stretch>
        </p:blipFill>
        <p:spPr bwMode="auto">
          <a:xfrm>
            <a:off x="37164657" y="9514434"/>
            <a:ext cx="962025" cy="162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9" name="Picture 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73" t="20740" r="35536" b="32646"/>
          <a:stretch>
            <a:fillRect/>
          </a:stretch>
        </p:blipFill>
        <p:spPr bwMode="auto">
          <a:xfrm>
            <a:off x="39366943" y="9490620"/>
            <a:ext cx="1379537" cy="204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0" name="Picture 37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7" b="6416"/>
          <a:stretch>
            <a:fillRect/>
          </a:stretch>
        </p:blipFill>
        <p:spPr bwMode="auto">
          <a:xfrm>
            <a:off x="34542106" y="7774534"/>
            <a:ext cx="2387269" cy="597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" name="Textfeld 8"/>
          <p:cNvSpPr txBox="1">
            <a:spLocks noChangeArrowheads="1"/>
          </p:cNvSpPr>
          <p:nvPr/>
        </p:nvSpPr>
        <p:spPr bwMode="auto">
          <a:xfrm>
            <a:off x="34532581" y="13375358"/>
            <a:ext cx="2405759" cy="369887"/>
          </a:xfrm>
          <a:prstGeom prst="rect">
            <a:avLst/>
          </a:prstGeom>
          <a:solidFill>
            <a:schemeClr val="bg1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/>
            <a:r>
              <a:rPr lang="de-DE" altLang="de-DE" sz="1800" dirty="0">
                <a:latin typeface="Swis721 Lt BT" pitchFamily="34" charset="0"/>
              </a:rPr>
              <a:t>Platform track</a:t>
            </a:r>
          </a:p>
        </p:txBody>
      </p:sp>
      <p:sp>
        <p:nvSpPr>
          <p:cNvPr id="172" name="Textfeld 78"/>
          <p:cNvSpPr txBox="1">
            <a:spLocks noChangeArrowheads="1"/>
          </p:cNvSpPr>
          <p:nvPr/>
        </p:nvSpPr>
        <p:spPr bwMode="auto">
          <a:xfrm>
            <a:off x="35285057" y="12289384"/>
            <a:ext cx="5524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de-DE" altLang="de-DE" sz="1200" b="1">
                <a:solidFill>
                  <a:schemeClr val="bg1"/>
                </a:solidFill>
                <a:latin typeface="Swis721 Lt BT" pitchFamily="34" charset="0"/>
                <a:cs typeface="Arial" charset="0"/>
              </a:rPr>
              <a:t>20</a:t>
            </a:r>
            <a:r>
              <a:rPr lang="de-DE" altLang="de-DE" sz="1200" b="1">
                <a:solidFill>
                  <a:schemeClr val="bg1"/>
                </a:solidFill>
                <a:latin typeface="Swis721 Lt BT" pitchFamily="34" charset="0"/>
              </a:rPr>
              <a:t>m</a:t>
            </a:r>
          </a:p>
        </p:txBody>
      </p:sp>
      <p:cxnSp>
        <p:nvCxnSpPr>
          <p:cNvPr id="173" name="Gerade Verbindung 79"/>
          <p:cNvCxnSpPr/>
          <p:nvPr/>
        </p:nvCxnSpPr>
        <p:spPr>
          <a:xfrm>
            <a:off x="34665932" y="12522746"/>
            <a:ext cx="0" cy="6826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Gerade Verbindung 81"/>
          <p:cNvCxnSpPr/>
          <p:nvPr/>
        </p:nvCxnSpPr>
        <p:spPr>
          <a:xfrm>
            <a:off x="35038995" y="12535446"/>
            <a:ext cx="0" cy="4921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Gerade Verbindung 84"/>
          <p:cNvCxnSpPr/>
          <p:nvPr/>
        </p:nvCxnSpPr>
        <p:spPr>
          <a:xfrm flipV="1">
            <a:off x="34661659" y="12591377"/>
            <a:ext cx="755866" cy="1"/>
          </a:xfrm>
          <a:prstGeom prst="line">
            <a:avLst/>
          </a:prstGeom>
          <a:ln w="28575">
            <a:solidFill>
              <a:schemeClr val="bg1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Gerade Verbindung 88"/>
          <p:cNvCxnSpPr/>
          <p:nvPr/>
        </p:nvCxnSpPr>
        <p:spPr>
          <a:xfrm>
            <a:off x="35416820" y="12530684"/>
            <a:ext cx="0" cy="6826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28737796" y="7702526"/>
            <a:ext cx="546518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GB" altLang="de-DE" sz="3200" dirty="0">
                <a:latin typeface="Swis721 Lt BT" pitchFamily="34" charset="0"/>
              </a:rPr>
              <a:t>Near river banks, vegetation can limit sky view to navigation satellites. A low number of satellites “in view” and unfavourable satellite geometry (high horizontal dilution of precision – HDOP) </a:t>
            </a:r>
            <a:r>
              <a:rPr lang="en-GB" altLang="de-DE" sz="3200" dirty="0" smtClean="0">
                <a:latin typeface="Swis721 Lt BT" pitchFamily="34" charset="0"/>
              </a:rPr>
              <a:t>lead </a:t>
            </a:r>
            <a:r>
              <a:rPr lang="en-GB" altLang="de-DE" sz="3200" dirty="0">
                <a:latin typeface="Swis721 Lt BT" pitchFamily="34" charset="0"/>
              </a:rPr>
              <a:t>to degraded GPS position accuracy.</a:t>
            </a:r>
            <a:endParaRPr lang="en-US" altLang="en-US" sz="3200" dirty="0">
              <a:latin typeface="Swis721 Lt BT" pitchFamily="34" charset="0"/>
            </a:endParaRPr>
          </a:p>
        </p:txBody>
      </p:sp>
      <p:sp>
        <p:nvSpPr>
          <p:cNvPr id="178" name="Textfeld 8"/>
          <p:cNvSpPr txBox="1">
            <a:spLocks noChangeArrowheads="1"/>
          </p:cNvSpPr>
          <p:nvPr/>
        </p:nvSpPr>
        <p:spPr bwMode="auto">
          <a:xfrm>
            <a:off x="29805207" y="12973703"/>
            <a:ext cx="45513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/>
            <a:r>
              <a:rPr lang="de-DE" altLang="de-DE" sz="1800" dirty="0" smtClean="0">
                <a:latin typeface="Swis721 Lt BT" pitchFamily="34" charset="0"/>
              </a:rPr>
              <a:t>Fig.5. </a:t>
            </a:r>
            <a:r>
              <a:rPr lang="de-DE" altLang="de-DE" sz="1800" dirty="0">
                <a:latin typeface="Swis721 Lt BT" pitchFamily="34" charset="0"/>
              </a:rPr>
              <a:t>GPS performance assessment </a:t>
            </a:r>
            <a:r>
              <a:rPr lang="de-DE" altLang="de-DE" sz="1800" dirty="0" smtClean="0">
                <a:latin typeface="Swis721 Lt BT" pitchFamily="34" charset="0"/>
              </a:rPr>
              <a:t>on </a:t>
            </a:r>
            <a:r>
              <a:rPr lang="de-DE" altLang="de-DE" sz="1800" dirty="0">
                <a:latin typeface="Swis721 Lt BT" pitchFamily="34" charset="0"/>
              </a:rPr>
              <a:t>the River </a:t>
            </a:r>
            <a:r>
              <a:rPr lang="de-DE" altLang="de-DE" sz="1800" dirty="0" smtClean="0">
                <a:latin typeface="Swis721 Lt BT" pitchFamily="34" charset="0"/>
              </a:rPr>
              <a:t>Avon at Pershore, </a:t>
            </a:r>
            <a:r>
              <a:rPr lang="de-DE" altLang="de-DE" sz="1800" dirty="0">
                <a:latin typeface="Swis721 Lt BT" pitchFamily="34" charset="0"/>
              </a:rPr>
              <a:t>12/12/2012</a:t>
            </a:r>
          </a:p>
        </p:txBody>
      </p:sp>
      <p:pic>
        <p:nvPicPr>
          <p:cNvPr id="179" name="Picture 10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5" t="3805" r="52434" b="66341"/>
          <a:stretch/>
        </p:blipFill>
        <p:spPr bwMode="auto">
          <a:xfrm>
            <a:off x="29380170" y="15623406"/>
            <a:ext cx="2328903" cy="17620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0" name="Picture 2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harpenSoften amount="3000"/>
                    </a14:imgEffect>
                    <a14:imgEffect>
                      <a14:brightnessContrast bright="22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10" t="16566" r="60551" b="20819"/>
          <a:stretch>
            <a:fillRect/>
          </a:stretch>
        </p:blipFill>
        <p:spPr bwMode="auto">
          <a:xfrm>
            <a:off x="28856110" y="17591171"/>
            <a:ext cx="2046090" cy="1461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" name="Picture 3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3000"/>
                    </a14:imgEffect>
                    <a14:imgEffect>
                      <a14:brightnessContrast bright="22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87" t="16342" r="56708" b="21162"/>
          <a:stretch>
            <a:fillRect/>
          </a:stretch>
        </p:blipFill>
        <p:spPr bwMode="auto">
          <a:xfrm>
            <a:off x="30940491" y="17591171"/>
            <a:ext cx="2038357" cy="1462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" name="Picture 2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6" t="6548" r="13214" b="15030"/>
          <a:stretch>
            <a:fillRect/>
          </a:stretch>
        </p:blipFill>
        <p:spPr bwMode="auto">
          <a:xfrm>
            <a:off x="33226643" y="15856101"/>
            <a:ext cx="4144693" cy="3198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" name="Picture 6"/>
          <p:cNvPicPr>
            <a:picLocks noChangeAspect="1" noChangeArrowheads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harpenSoften amount="3000"/>
                    </a14:imgEffect>
                    <a14:imgEffect>
                      <a14:brightnessContrast bright="22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7" t="13008" r="57916" b="8481"/>
          <a:stretch>
            <a:fillRect/>
          </a:stretch>
        </p:blipFill>
        <p:spPr bwMode="auto">
          <a:xfrm>
            <a:off x="37644330" y="15803595"/>
            <a:ext cx="4191502" cy="324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" name="Textfeld 36"/>
          <p:cNvSpPr txBox="1">
            <a:spLocks noChangeArrowheads="1"/>
          </p:cNvSpPr>
          <p:nvPr/>
        </p:nvSpPr>
        <p:spPr bwMode="auto">
          <a:xfrm>
            <a:off x="31806275" y="22621127"/>
            <a:ext cx="6731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de-DE" altLang="de-DE" b="1" dirty="0">
                <a:solidFill>
                  <a:schemeClr val="bg1"/>
                </a:solidFill>
                <a:cs typeface="Arial" charset="0"/>
              </a:rPr>
              <a:t>a)</a:t>
            </a:r>
          </a:p>
        </p:txBody>
      </p:sp>
      <p:sp>
        <p:nvSpPr>
          <p:cNvPr id="192" name="Rectangle 2057"/>
          <p:cNvSpPr/>
          <p:nvPr/>
        </p:nvSpPr>
        <p:spPr>
          <a:xfrm>
            <a:off x="28749150" y="14039230"/>
            <a:ext cx="129706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altLang="en-US" sz="3200" kern="0" dirty="0" smtClean="0">
                <a:latin typeface="Swis721 Lt BT" pitchFamily="34" charset="0"/>
              </a:rPr>
              <a:t>To overcome GPS limitations, an ADCP positioning system based on stereo-vision (</a:t>
            </a:r>
            <a:r>
              <a:rPr lang="en-US" altLang="en-US" sz="3200" b="1" kern="0" dirty="0" smtClean="0">
                <a:latin typeface="Swis721 Lt BT" pitchFamily="34" charset="0"/>
              </a:rPr>
              <a:t>visual Simultaneous </a:t>
            </a:r>
            <a:r>
              <a:rPr lang="en-US" altLang="en-US" sz="3200" b="1" kern="0" dirty="0" err="1" smtClean="0">
                <a:latin typeface="Swis721 Lt BT" pitchFamily="34" charset="0"/>
              </a:rPr>
              <a:t>Localisation</a:t>
            </a:r>
            <a:r>
              <a:rPr lang="en-US" altLang="en-US" sz="3200" b="1" kern="0" dirty="0" smtClean="0">
                <a:latin typeface="Swis721 Lt BT" pitchFamily="34" charset="0"/>
              </a:rPr>
              <a:t> and Mapping – SLAM</a:t>
            </a:r>
            <a:r>
              <a:rPr lang="en-US" altLang="en-US" sz="3200" kern="0" dirty="0" smtClean="0">
                <a:latin typeface="Swis721 Lt BT" pitchFamily="34" charset="0"/>
              </a:rPr>
              <a:t>) is developed. </a:t>
            </a:r>
          </a:p>
        </p:txBody>
      </p:sp>
      <p:sp>
        <p:nvSpPr>
          <p:cNvPr id="193" name="Textfeld 8"/>
          <p:cNvSpPr txBox="1">
            <a:spLocks noChangeArrowheads="1"/>
          </p:cNvSpPr>
          <p:nvPr/>
        </p:nvSpPr>
        <p:spPr bwMode="auto">
          <a:xfrm>
            <a:off x="28703372" y="19079790"/>
            <a:ext cx="131324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just"/>
            <a:r>
              <a:rPr lang="de-DE" altLang="de-DE" sz="1800" dirty="0" smtClean="0">
                <a:latin typeface="Swis721 Lt BT" pitchFamily="34" charset="0"/>
              </a:rPr>
              <a:t>Fig.6. Capturing stereo-images (left), estimating scenery depth based on stereo-disparity (middle) and tracking of salient features (right) are major steps in visual SLAM.</a:t>
            </a:r>
            <a:endParaRPr lang="de-DE" altLang="de-DE" sz="1800" dirty="0">
              <a:latin typeface="Swis721 Lt BT" pitchFamily="34" charset="0"/>
            </a:endParaRPr>
          </a:p>
        </p:txBody>
      </p:sp>
      <p:sp>
        <p:nvSpPr>
          <p:cNvPr id="194" name="Rectangle 2057"/>
          <p:cNvSpPr/>
          <p:nvPr/>
        </p:nvSpPr>
        <p:spPr>
          <a:xfrm>
            <a:off x="28749149" y="20199688"/>
            <a:ext cx="12945216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altLang="en-US" sz="3400" i="1" kern="0" dirty="0" smtClean="0">
                <a:solidFill>
                  <a:srgbClr val="FF3399"/>
                </a:solidFill>
                <a:latin typeface="Swis721 Lt BT" pitchFamily="34" charset="0"/>
              </a:rPr>
              <a:t>Increasing ADCP measurement resolution</a:t>
            </a:r>
          </a:p>
          <a:p>
            <a:pPr algn="just">
              <a:spcBef>
                <a:spcPct val="50000"/>
              </a:spcBef>
              <a:defRPr/>
            </a:pPr>
            <a:endParaRPr lang="en-US" altLang="en-US" sz="3400" i="1" kern="0" dirty="0" smtClean="0">
              <a:solidFill>
                <a:srgbClr val="FF3399"/>
              </a:solidFill>
              <a:latin typeface="Swis721 Lt BT" pitchFamily="34" charset="0"/>
            </a:endParaRPr>
          </a:p>
        </p:txBody>
      </p:sp>
      <p:sp>
        <p:nvSpPr>
          <p:cNvPr id="196" name="Rectangle 195"/>
          <p:cNvSpPr/>
          <p:nvPr/>
        </p:nvSpPr>
        <p:spPr>
          <a:xfrm>
            <a:off x="28749149" y="20879991"/>
            <a:ext cx="632373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GB" altLang="en-US" sz="3200" dirty="0" smtClean="0">
                <a:latin typeface="Swis721 Lt BT" pitchFamily="34" charset="0"/>
              </a:rPr>
              <a:t>ADCP-derived 3D velocities are based on measurements along all four ADCP beams. This leads to a decreasing spatial resolution with increasing measurement depth. Approaches to increase the resolution are currently tested. </a:t>
            </a:r>
          </a:p>
        </p:txBody>
      </p:sp>
      <p:cxnSp>
        <p:nvCxnSpPr>
          <p:cNvPr id="197" name="Straight Connector 196"/>
          <p:cNvCxnSpPr/>
          <p:nvPr/>
        </p:nvCxnSpPr>
        <p:spPr bwMode="auto">
          <a:xfrm flipH="1">
            <a:off x="28450488" y="24768422"/>
            <a:ext cx="728497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03" name="Grafik 10" descr="http://epanet.ew.eea.europa.eu/european_epas/countries/uk/fol022214/EA_logo_377rgb.jpg/download"/>
          <p:cNvPicPr>
            <a:picLocks noChangeAspect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6" b="10276"/>
          <a:stretch/>
        </p:blipFill>
        <p:spPr bwMode="auto">
          <a:xfrm>
            <a:off x="28514353" y="24840430"/>
            <a:ext cx="4536503" cy="1334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rafik 11" descr="http://www.epsrc.ac.uk/SiteCollectionImages/epsrc-logos/master-hires.jpg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4034" y="25014338"/>
            <a:ext cx="1923046" cy="1121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Picture 205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6907" y="19727862"/>
            <a:ext cx="5238925" cy="5467145"/>
          </a:xfrm>
          <a:prstGeom prst="rect">
            <a:avLst/>
          </a:prstGeom>
        </p:spPr>
      </p:pic>
      <p:sp>
        <p:nvSpPr>
          <p:cNvPr id="207" name="Trapezoid 206"/>
          <p:cNvSpPr/>
          <p:nvPr/>
        </p:nvSpPr>
        <p:spPr>
          <a:xfrm rot="963681">
            <a:off x="38764856" y="20567714"/>
            <a:ext cx="202758" cy="3862570"/>
          </a:xfrm>
          <a:prstGeom prst="trapezoid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8" name="Trapezoid 207"/>
          <p:cNvSpPr/>
          <p:nvPr/>
        </p:nvSpPr>
        <p:spPr>
          <a:xfrm rot="20625214">
            <a:off x="40136400" y="20584415"/>
            <a:ext cx="194176" cy="3836677"/>
          </a:xfrm>
          <a:prstGeom prst="trapezoid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0" name="Textfeld 8"/>
          <p:cNvSpPr txBox="1"/>
          <p:nvPr/>
        </p:nvSpPr>
        <p:spPr>
          <a:xfrm>
            <a:off x="36668915" y="25191759"/>
            <a:ext cx="5310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1600" dirty="0" smtClean="0">
                <a:latin typeface="Swis721 Lt BT" panose="020B0403020202020204" pitchFamily="34" charset="0"/>
              </a:rPr>
              <a:t>Fig.7. Spatial resolution of 3D velocities measured with a RioGrande 1200kHz ADCP</a:t>
            </a:r>
            <a:endParaRPr lang="de-DE" sz="1600" dirty="0">
              <a:latin typeface="Swis721 Lt BT" panose="020B0403020202020204" pitchFamily="34" charset="0"/>
            </a:endParaRPr>
          </a:p>
        </p:txBody>
      </p:sp>
      <p:sp>
        <p:nvSpPr>
          <p:cNvPr id="211" name="Text Box 16"/>
          <p:cNvSpPr txBox="1">
            <a:spLocks noChangeArrowheads="1"/>
          </p:cNvSpPr>
          <p:nvPr/>
        </p:nvSpPr>
        <p:spPr bwMode="auto">
          <a:xfrm>
            <a:off x="788788" y="28152798"/>
            <a:ext cx="2794158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9pPr>
          </a:lstStyle>
          <a:p>
            <a:r>
              <a:rPr lang="en-US" altLang="en-US" sz="3200" baseline="30000" dirty="0" smtClean="0">
                <a:latin typeface="Swis721 Lt BT" panose="020B0403020202020204" pitchFamily="34" charset="0"/>
              </a:rPr>
              <a:t>1</a:t>
            </a:r>
            <a:r>
              <a:rPr lang="en-US" altLang="en-US" sz="3200" dirty="0" smtClean="0">
                <a:latin typeface="Swis721 Lt BT" panose="020B0403020202020204" pitchFamily="34" charset="0"/>
              </a:rPr>
              <a:t>Cranfield </a:t>
            </a:r>
            <a:r>
              <a:rPr lang="en-US" altLang="en-US" sz="3200" dirty="0">
                <a:latin typeface="Swis721 Lt BT" panose="020B0403020202020204" pitchFamily="34" charset="0"/>
              </a:rPr>
              <a:t>University, Department of Environmental Science and Technology, </a:t>
            </a:r>
            <a:r>
              <a:rPr lang="en-US" altLang="en-US" sz="3200" dirty="0" err="1">
                <a:latin typeface="Swis721 Lt BT" panose="020B0403020202020204" pitchFamily="34" charset="0"/>
              </a:rPr>
              <a:t>Cranfield</a:t>
            </a:r>
            <a:r>
              <a:rPr lang="en-US" altLang="en-US" sz="3200" dirty="0">
                <a:latin typeface="Swis721 Lt BT" panose="020B0403020202020204" pitchFamily="34" charset="0"/>
              </a:rPr>
              <a:t>, UK, </a:t>
            </a:r>
            <a:r>
              <a:rPr lang="en-US" altLang="en-US" sz="3200" u="sng" dirty="0">
                <a:solidFill>
                  <a:srgbClr val="0000FF"/>
                </a:solidFill>
                <a:latin typeface="Swis721 Lt BT" panose="020B0403020202020204" pitchFamily="34" charset="0"/>
              </a:rPr>
              <a:t>t.kriechbaumer@cranfield.ac.uk</a:t>
            </a:r>
            <a:r>
              <a:rPr lang="en-US" altLang="en-US" sz="3200" dirty="0">
                <a:latin typeface="Swis721 Lt BT" panose="020B0403020202020204" pitchFamily="34" charset="0"/>
              </a:rPr>
              <a:t>,+44 07454 001948 </a:t>
            </a:r>
          </a:p>
          <a:p>
            <a:r>
              <a:rPr lang="en-US" altLang="en-US" sz="3200" baseline="30000" dirty="0" smtClean="0">
                <a:latin typeface="Swis721 Lt BT" panose="020B0403020202020204" pitchFamily="34" charset="0"/>
              </a:rPr>
              <a:t>2</a:t>
            </a:r>
            <a:r>
              <a:rPr lang="en-US" altLang="en-US" sz="3200" dirty="0" smtClean="0">
                <a:latin typeface="Swis721 Lt BT" panose="020B0403020202020204" pitchFamily="34" charset="0"/>
              </a:rPr>
              <a:t>Durham </a:t>
            </a:r>
            <a:r>
              <a:rPr lang="en-US" altLang="en-US" sz="3200" dirty="0">
                <a:latin typeface="Swis721 Lt BT" panose="020B0403020202020204" pitchFamily="34" charset="0"/>
              </a:rPr>
              <a:t>University, School of Engineering and Computing Sciences, Durham, UK</a:t>
            </a:r>
          </a:p>
          <a:p>
            <a:r>
              <a:rPr lang="en-US" altLang="en-US" sz="3200" baseline="30000" dirty="0" smtClean="0">
                <a:latin typeface="Swis721 Lt BT" panose="020B0403020202020204" pitchFamily="34" charset="0"/>
              </a:rPr>
              <a:t>3</a:t>
            </a:r>
            <a:r>
              <a:rPr lang="en-US" altLang="en-US" sz="3200" dirty="0" smtClean="0">
                <a:latin typeface="Swis721 Lt BT" panose="020B0403020202020204" pitchFamily="34" charset="0"/>
              </a:rPr>
              <a:t>Environment </a:t>
            </a:r>
            <a:r>
              <a:rPr lang="en-US" altLang="en-US" sz="3200" dirty="0">
                <a:latin typeface="Swis721 Lt BT" panose="020B0403020202020204" pitchFamily="34" charset="0"/>
              </a:rPr>
              <a:t>Agency, Wallingford and </a:t>
            </a:r>
            <a:r>
              <a:rPr lang="en-US" altLang="en-US" sz="3200" dirty="0" err="1">
                <a:latin typeface="Swis721 Lt BT" panose="020B0403020202020204" pitchFamily="34" charset="0"/>
              </a:rPr>
              <a:t>Feering</a:t>
            </a:r>
            <a:r>
              <a:rPr lang="en-US" altLang="en-US" sz="3200" dirty="0">
                <a:latin typeface="Swis721 Lt BT" panose="020B0403020202020204" pitchFamily="34" charset="0"/>
              </a:rPr>
              <a:t>, UK	</a:t>
            </a:r>
          </a:p>
        </p:txBody>
      </p:sp>
      <p:sp>
        <p:nvSpPr>
          <p:cNvPr id="212" name="Text Box 17"/>
          <p:cNvSpPr txBox="1">
            <a:spLocks noChangeArrowheads="1"/>
          </p:cNvSpPr>
          <p:nvPr/>
        </p:nvSpPr>
        <p:spPr bwMode="auto">
          <a:xfrm>
            <a:off x="782137" y="27000670"/>
            <a:ext cx="3275965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12" charset="-128"/>
                <a:cs typeface="+mn-cs"/>
              </a:defRPr>
            </a:lvl9pPr>
          </a:lstStyle>
          <a:p>
            <a:r>
              <a:rPr lang="en-US" altLang="en-US" sz="7200" dirty="0" smtClean="0">
                <a:solidFill>
                  <a:schemeClr val="bg2"/>
                </a:solidFill>
                <a:latin typeface="DefusedRegular" pitchFamily="2" charset="0"/>
              </a:rPr>
              <a:t>www.cranfield.ac.uk/sas</a:t>
            </a:r>
            <a:endParaRPr lang="en-US" altLang="en-US" sz="7200" dirty="0">
              <a:solidFill>
                <a:schemeClr val="bg2"/>
              </a:solidFill>
              <a:latin typeface="DefusedRegular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772224" y="26240520"/>
            <a:ext cx="435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Swis721 Lt BT" panose="020B0403020202020204" pitchFamily="34" charset="0"/>
              </a:rPr>
              <a:t>© Cranfield University 2014</a:t>
            </a:r>
            <a:endParaRPr lang="en-GB" sz="2000" dirty="0">
              <a:latin typeface="Swis721 Lt BT" panose="020B0403020202020204" pitchFamily="34" charset="0"/>
            </a:endParaRPr>
          </a:p>
        </p:txBody>
      </p:sp>
      <p:pic>
        <p:nvPicPr>
          <p:cNvPr id="1026" name="Picture 2" descr="http://meetingorganizer.copernicus.org/webfiles/img/CreativeCommons_Attribution_License.png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4948" y="29093808"/>
            <a:ext cx="190500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1782</TotalTime>
  <Words>522</Words>
  <Application>Microsoft Office PowerPoint</Application>
  <PresentationFormat>Custom</PresentationFormat>
  <Paragraphs>61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Blank Presentation</vt:lpstr>
      <vt:lpstr>PowerPoint Presentation</vt:lpstr>
    </vt:vector>
  </TitlesOfParts>
  <Company>PS Design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 Squire</dc:creator>
  <cp:lastModifiedBy>Kriechbaumer, Thomas</cp:lastModifiedBy>
  <cp:revision>188</cp:revision>
  <cp:lastPrinted>2014-04-24T09:35:08Z</cp:lastPrinted>
  <dcterms:created xsi:type="dcterms:W3CDTF">1970-01-05T23:44:17Z</dcterms:created>
  <dcterms:modified xsi:type="dcterms:W3CDTF">2014-05-13T08:12:41Z</dcterms:modified>
</cp:coreProperties>
</file>