
<file path=[Content_Types].xml><?xml version="1.0" encoding="utf-8"?>
<Types xmlns="http://schemas.openxmlformats.org/package/2006/content-types">
  <Default Extension="png" ContentType="image/png"/>
  <Default Extension="mpg" ContentType="video/mpe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360" r:id="rId2"/>
    <p:sldId id="378" r:id="rId3"/>
    <p:sldId id="379" r:id="rId4"/>
    <p:sldId id="402" r:id="rId5"/>
    <p:sldId id="403" r:id="rId6"/>
    <p:sldId id="404" r:id="rId7"/>
    <p:sldId id="381" r:id="rId8"/>
    <p:sldId id="405" r:id="rId9"/>
    <p:sldId id="380" r:id="rId10"/>
    <p:sldId id="406" r:id="rId11"/>
    <p:sldId id="407" r:id="rId12"/>
    <p:sldId id="382" r:id="rId13"/>
    <p:sldId id="408" r:id="rId14"/>
    <p:sldId id="395" r:id="rId15"/>
    <p:sldId id="396" r:id="rId16"/>
    <p:sldId id="397" r:id="rId17"/>
    <p:sldId id="398" r:id="rId18"/>
    <p:sldId id="399" r:id="rId19"/>
    <p:sldId id="400" r:id="rId20"/>
    <p:sldId id="409" r:id="rId21"/>
    <p:sldId id="410" r:id="rId22"/>
    <p:sldId id="401" r:id="rId23"/>
    <p:sldId id="394" r:id="rId24"/>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kiosk/>
    <p:sldRg st="1" end="1"/>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1362" y="-21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DD057E-C4B5-44B0-A469-9C633449ABF0}" type="doc">
      <dgm:prSet loTypeId="urn:microsoft.com/office/officeart/2005/8/layout/hProcess3" loCatId="process" qsTypeId="urn:microsoft.com/office/officeart/2005/8/quickstyle/simple1" qsCatId="simple" csTypeId="urn:microsoft.com/office/officeart/2005/8/colors/accent1_2" csCatId="accent1" phldr="1"/>
      <dgm:spPr/>
    </dgm:pt>
    <dgm:pt modelId="{379649F2-9CEA-4B6B-90FE-0409A5CBF889}">
      <dgm:prSet phldrT="[Text]"/>
      <dgm:spPr>
        <a:xfrm>
          <a:off x="711939" y="277438"/>
          <a:ext cx="2281712" cy="504000"/>
        </a:xfrm>
        <a:prstGeom prst="rect">
          <a:avLst/>
        </a:prstGeom>
        <a:noFill/>
        <a:ln>
          <a:noFill/>
        </a:ln>
        <a:effectLst/>
      </dgm:spPr>
      <dgm:t>
        <a:bodyPr/>
        <a:lstStyle/>
        <a:p>
          <a:r>
            <a:rPr lang="en-US" dirty="0" smtClean="0">
              <a:solidFill>
                <a:srgbClr val="000000">
                  <a:hueOff val="0"/>
                  <a:satOff val="0"/>
                  <a:lumOff val="0"/>
                  <a:alphaOff val="0"/>
                </a:srgbClr>
              </a:solidFill>
              <a:latin typeface="Arial"/>
              <a:ea typeface="+mn-ea"/>
              <a:cs typeface="+mn-cs"/>
            </a:rPr>
            <a:t>Past</a:t>
          </a:r>
          <a:endParaRPr lang="en-US" dirty="0">
            <a:solidFill>
              <a:srgbClr val="000000">
                <a:hueOff val="0"/>
                <a:satOff val="0"/>
                <a:lumOff val="0"/>
                <a:alphaOff val="0"/>
              </a:srgbClr>
            </a:solidFill>
            <a:latin typeface="Arial"/>
            <a:ea typeface="+mn-ea"/>
            <a:cs typeface="+mn-cs"/>
          </a:endParaRPr>
        </a:p>
      </dgm:t>
    </dgm:pt>
    <dgm:pt modelId="{D3416D70-2B79-45E0-85B2-80F1183B75AB}" type="parTrans" cxnId="{7B1F37C7-0D9E-4107-A379-0DA970DE7B10}">
      <dgm:prSet/>
      <dgm:spPr/>
      <dgm:t>
        <a:bodyPr/>
        <a:lstStyle/>
        <a:p>
          <a:endParaRPr lang="en-US"/>
        </a:p>
      </dgm:t>
    </dgm:pt>
    <dgm:pt modelId="{14A66097-EAD2-4E65-9476-7BE602B73099}" type="sibTrans" cxnId="{7B1F37C7-0D9E-4107-A379-0DA970DE7B10}">
      <dgm:prSet/>
      <dgm:spPr/>
      <dgm:t>
        <a:bodyPr/>
        <a:lstStyle/>
        <a:p>
          <a:endParaRPr lang="en-US"/>
        </a:p>
      </dgm:t>
    </dgm:pt>
    <dgm:pt modelId="{E8249399-F9BF-4921-BC13-9CA1EF92D162}">
      <dgm:prSet phldrT="[Text]"/>
      <dgm:spPr>
        <a:xfrm>
          <a:off x="3449994" y="277438"/>
          <a:ext cx="2281712" cy="504000"/>
        </a:xfrm>
        <a:prstGeom prst="rect">
          <a:avLst/>
        </a:prstGeom>
        <a:noFill/>
        <a:ln>
          <a:noFill/>
        </a:ln>
        <a:effectLst/>
      </dgm:spPr>
      <dgm:t>
        <a:bodyPr/>
        <a:lstStyle/>
        <a:p>
          <a:r>
            <a:rPr lang="en-US" dirty="0" smtClean="0">
              <a:solidFill>
                <a:srgbClr val="000000">
                  <a:hueOff val="0"/>
                  <a:satOff val="0"/>
                  <a:lumOff val="0"/>
                  <a:alphaOff val="0"/>
                </a:srgbClr>
              </a:solidFill>
              <a:latin typeface="Arial"/>
              <a:ea typeface="+mn-ea"/>
              <a:cs typeface="+mn-cs"/>
            </a:rPr>
            <a:t>Present?</a:t>
          </a:r>
          <a:endParaRPr lang="en-US" dirty="0">
            <a:solidFill>
              <a:srgbClr val="000000">
                <a:hueOff val="0"/>
                <a:satOff val="0"/>
                <a:lumOff val="0"/>
                <a:alphaOff val="0"/>
              </a:srgbClr>
            </a:solidFill>
            <a:latin typeface="Arial"/>
            <a:ea typeface="+mn-ea"/>
            <a:cs typeface="+mn-cs"/>
          </a:endParaRPr>
        </a:p>
      </dgm:t>
    </dgm:pt>
    <dgm:pt modelId="{910909D6-5757-4B51-AB6F-E97E3A6FC7D5}" type="parTrans" cxnId="{A0913005-011C-4E6A-AB32-45830B1AD255}">
      <dgm:prSet/>
      <dgm:spPr/>
      <dgm:t>
        <a:bodyPr/>
        <a:lstStyle/>
        <a:p>
          <a:endParaRPr lang="en-US"/>
        </a:p>
      </dgm:t>
    </dgm:pt>
    <dgm:pt modelId="{D5F85403-91E9-4603-A7EC-66E07A6F4B07}" type="sibTrans" cxnId="{A0913005-011C-4E6A-AB32-45830B1AD255}">
      <dgm:prSet/>
      <dgm:spPr/>
      <dgm:t>
        <a:bodyPr/>
        <a:lstStyle/>
        <a:p>
          <a:endParaRPr lang="en-US"/>
        </a:p>
      </dgm:t>
    </dgm:pt>
    <dgm:pt modelId="{DEC6A43C-8E2E-4F19-A41C-3FF728052F0A}">
      <dgm:prSet phldrT="[Text]"/>
      <dgm:spPr>
        <a:xfrm>
          <a:off x="6188049" y="277438"/>
          <a:ext cx="2281712" cy="504000"/>
        </a:xfrm>
        <a:prstGeom prst="rect">
          <a:avLst/>
        </a:prstGeom>
        <a:noFill/>
        <a:ln>
          <a:noFill/>
        </a:ln>
        <a:effectLst/>
      </dgm:spPr>
      <dgm:t>
        <a:bodyPr/>
        <a:lstStyle/>
        <a:p>
          <a:r>
            <a:rPr lang="en-US" dirty="0" smtClean="0">
              <a:solidFill>
                <a:srgbClr val="000000">
                  <a:hueOff val="0"/>
                  <a:satOff val="0"/>
                  <a:lumOff val="0"/>
                  <a:alphaOff val="0"/>
                </a:srgbClr>
              </a:solidFill>
              <a:latin typeface="Arial"/>
              <a:ea typeface="+mn-ea"/>
              <a:cs typeface="+mn-cs"/>
            </a:rPr>
            <a:t>Present? or future</a:t>
          </a:r>
          <a:endParaRPr lang="en-US" dirty="0">
            <a:solidFill>
              <a:srgbClr val="000000">
                <a:hueOff val="0"/>
                <a:satOff val="0"/>
                <a:lumOff val="0"/>
                <a:alphaOff val="0"/>
              </a:srgbClr>
            </a:solidFill>
            <a:latin typeface="Arial"/>
            <a:ea typeface="+mn-ea"/>
            <a:cs typeface="+mn-cs"/>
          </a:endParaRPr>
        </a:p>
      </dgm:t>
    </dgm:pt>
    <dgm:pt modelId="{00C96FD5-7345-48AB-9341-08F4905F54EA}" type="parTrans" cxnId="{4C661A93-18F9-4531-A555-AF1F28A8E96F}">
      <dgm:prSet/>
      <dgm:spPr/>
      <dgm:t>
        <a:bodyPr/>
        <a:lstStyle/>
        <a:p>
          <a:endParaRPr lang="en-US"/>
        </a:p>
      </dgm:t>
    </dgm:pt>
    <dgm:pt modelId="{1A831141-7BED-43FF-8917-C849F852FDEE}" type="sibTrans" cxnId="{4C661A93-18F9-4531-A555-AF1F28A8E96F}">
      <dgm:prSet/>
      <dgm:spPr/>
      <dgm:t>
        <a:bodyPr/>
        <a:lstStyle/>
        <a:p>
          <a:endParaRPr lang="en-US"/>
        </a:p>
      </dgm:t>
    </dgm:pt>
    <dgm:pt modelId="{986E2AA3-D719-4F17-BED6-ACA897B46F6F}" type="pres">
      <dgm:prSet presAssocID="{E2DD057E-C4B5-44B0-A469-9C633449ABF0}" presName="Name0" presStyleCnt="0">
        <dgm:presLayoutVars>
          <dgm:dir/>
          <dgm:animLvl val="lvl"/>
          <dgm:resizeHandles val="exact"/>
        </dgm:presLayoutVars>
      </dgm:prSet>
      <dgm:spPr/>
    </dgm:pt>
    <dgm:pt modelId="{2401D5F7-A5E8-44E4-9C73-F770715459F3}" type="pres">
      <dgm:prSet presAssocID="{E2DD057E-C4B5-44B0-A469-9C633449ABF0}" presName="dummy" presStyleCnt="0"/>
      <dgm:spPr/>
    </dgm:pt>
    <dgm:pt modelId="{A7779A68-A202-42D4-889B-ADAA50F2995D}" type="pres">
      <dgm:prSet presAssocID="{E2DD057E-C4B5-44B0-A469-9C633449ABF0}" presName="linH" presStyleCnt="0"/>
      <dgm:spPr/>
    </dgm:pt>
    <dgm:pt modelId="{E704A681-B79E-46E8-B06F-58D7CC094D7C}" type="pres">
      <dgm:prSet presAssocID="{E2DD057E-C4B5-44B0-A469-9C633449ABF0}" presName="padding1" presStyleCnt="0"/>
      <dgm:spPr/>
    </dgm:pt>
    <dgm:pt modelId="{7E1BD2C2-455B-4B5A-9D2B-373AAE32E53B}" type="pres">
      <dgm:prSet presAssocID="{379649F2-9CEA-4B6B-90FE-0409A5CBF889}" presName="linV" presStyleCnt="0"/>
      <dgm:spPr/>
    </dgm:pt>
    <dgm:pt modelId="{0F6B400C-743B-4815-90C4-EDEC24EFEEF1}" type="pres">
      <dgm:prSet presAssocID="{379649F2-9CEA-4B6B-90FE-0409A5CBF889}" presName="spVertical1" presStyleCnt="0"/>
      <dgm:spPr/>
    </dgm:pt>
    <dgm:pt modelId="{039C2926-ACCF-4060-AF02-9DE2E2881EE6}" type="pres">
      <dgm:prSet presAssocID="{379649F2-9CEA-4B6B-90FE-0409A5CBF889}" presName="parTx" presStyleLbl="revTx" presStyleIdx="0" presStyleCnt="3">
        <dgm:presLayoutVars>
          <dgm:chMax val="0"/>
          <dgm:chPref val="0"/>
          <dgm:bulletEnabled val="1"/>
        </dgm:presLayoutVars>
      </dgm:prSet>
      <dgm:spPr/>
      <dgm:t>
        <a:bodyPr/>
        <a:lstStyle/>
        <a:p>
          <a:endParaRPr lang="en-US"/>
        </a:p>
      </dgm:t>
    </dgm:pt>
    <dgm:pt modelId="{4A12DA48-478A-4A48-8986-924E370C9EE3}" type="pres">
      <dgm:prSet presAssocID="{379649F2-9CEA-4B6B-90FE-0409A5CBF889}" presName="spVertical2" presStyleCnt="0"/>
      <dgm:spPr/>
    </dgm:pt>
    <dgm:pt modelId="{3A2E8630-8E17-4DCA-AFCA-952C967A066B}" type="pres">
      <dgm:prSet presAssocID="{379649F2-9CEA-4B6B-90FE-0409A5CBF889}" presName="spVertical3" presStyleCnt="0"/>
      <dgm:spPr/>
    </dgm:pt>
    <dgm:pt modelId="{293FD46E-EF6A-426A-90A5-9C474EE823C2}" type="pres">
      <dgm:prSet presAssocID="{14A66097-EAD2-4E65-9476-7BE602B73099}" presName="space" presStyleCnt="0"/>
      <dgm:spPr/>
    </dgm:pt>
    <dgm:pt modelId="{F1D6FA0B-E6B4-4531-9366-2A7FDAB83225}" type="pres">
      <dgm:prSet presAssocID="{E8249399-F9BF-4921-BC13-9CA1EF92D162}" presName="linV" presStyleCnt="0"/>
      <dgm:spPr/>
    </dgm:pt>
    <dgm:pt modelId="{BC306A70-98E6-4D05-9C15-47A25814CC24}" type="pres">
      <dgm:prSet presAssocID="{E8249399-F9BF-4921-BC13-9CA1EF92D162}" presName="spVertical1" presStyleCnt="0"/>
      <dgm:spPr/>
    </dgm:pt>
    <dgm:pt modelId="{B3261C3C-C354-474D-9140-B83D99C990BC}" type="pres">
      <dgm:prSet presAssocID="{E8249399-F9BF-4921-BC13-9CA1EF92D162}" presName="parTx" presStyleLbl="revTx" presStyleIdx="1" presStyleCnt="3">
        <dgm:presLayoutVars>
          <dgm:chMax val="0"/>
          <dgm:chPref val="0"/>
          <dgm:bulletEnabled val="1"/>
        </dgm:presLayoutVars>
      </dgm:prSet>
      <dgm:spPr/>
      <dgm:t>
        <a:bodyPr/>
        <a:lstStyle/>
        <a:p>
          <a:endParaRPr lang="en-US"/>
        </a:p>
      </dgm:t>
    </dgm:pt>
    <dgm:pt modelId="{E9D4D4FC-FE93-4176-80C4-7680538636D7}" type="pres">
      <dgm:prSet presAssocID="{E8249399-F9BF-4921-BC13-9CA1EF92D162}" presName="spVertical2" presStyleCnt="0"/>
      <dgm:spPr/>
    </dgm:pt>
    <dgm:pt modelId="{493A6DD1-8FBF-445E-A3E4-E3EFC1F9969C}" type="pres">
      <dgm:prSet presAssocID="{E8249399-F9BF-4921-BC13-9CA1EF92D162}" presName="spVertical3" presStyleCnt="0"/>
      <dgm:spPr/>
    </dgm:pt>
    <dgm:pt modelId="{B4ABADDD-9F10-4E30-8CE3-4DBDFD7B4B75}" type="pres">
      <dgm:prSet presAssocID="{D5F85403-91E9-4603-A7EC-66E07A6F4B07}" presName="space" presStyleCnt="0"/>
      <dgm:spPr/>
    </dgm:pt>
    <dgm:pt modelId="{D0CE220A-3974-429C-99E5-3D8958825084}" type="pres">
      <dgm:prSet presAssocID="{DEC6A43C-8E2E-4F19-A41C-3FF728052F0A}" presName="linV" presStyleCnt="0"/>
      <dgm:spPr/>
    </dgm:pt>
    <dgm:pt modelId="{F16E6D35-610F-4B56-AB99-29D09E3C17A7}" type="pres">
      <dgm:prSet presAssocID="{DEC6A43C-8E2E-4F19-A41C-3FF728052F0A}" presName="spVertical1" presStyleCnt="0"/>
      <dgm:spPr/>
    </dgm:pt>
    <dgm:pt modelId="{E2B81902-B32D-49D0-9079-A34EAD980FA6}" type="pres">
      <dgm:prSet presAssocID="{DEC6A43C-8E2E-4F19-A41C-3FF728052F0A}" presName="parTx" presStyleLbl="revTx" presStyleIdx="2" presStyleCnt="3">
        <dgm:presLayoutVars>
          <dgm:chMax val="0"/>
          <dgm:chPref val="0"/>
          <dgm:bulletEnabled val="1"/>
        </dgm:presLayoutVars>
      </dgm:prSet>
      <dgm:spPr/>
      <dgm:t>
        <a:bodyPr/>
        <a:lstStyle/>
        <a:p>
          <a:endParaRPr lang="en-US"/>
        </a:p>
      </dgm:t>
    </dgm:pt>
    <dgm:pt modelId="{B092BED6-CC2D-41D9-A23C-D8D3B488AC75}" type="pres">
      <dgm:prSet presAssocID="{DEC6A43C-8E2E-4F19-A41C-3FF728052F0A}" presName="spVertical2" presStyleCnt="0"/>
      <dgm:spPr/>
    </dgm:pt>
    <dgm:pt modelId="{00935384-38AA-4E76-BFDF-4237B92189CB}" type="pres">
      <dgm:prSet presAssocID="{DEC6A43C-8E2E-4F19-A41C-3FF728052F0A}" presName="spVertical3" presStyleCnt="0"/>
      <dgm:spPr/>
    </dgm:pt>
    <dgm:pt modelId="{8B9B7DE6-2BE3-46D3-9BB0-6BD4E2FBA1C5}" type="pres">
      <dgm:prSet presAssocID="{E2DD057E-C4B5-44B0-A469-9C633449ABF0}" presName="padding2" presStyleCnt="0"/>
      <dgm:spPr/>
    </dgm:pt>
    <dgm:pt modelId="{430380D0-41CC-43D7-8966-5E23832DBBFF}" type="pres">
      <dgm:prSet presAssocID="{E2DD057E-C4B5-44B0-A469-9C633449ABF0}" presName="negArrow" presStyleCnt="0"/>
      <dgm:spPr/>
    </dgm:pt>
    <dgm:pt modelId="{ABCA59CF-FF8A-43D7-A314-B681FB53F6C0}" type="pres">
      <dgm:prSet presAssocID="{E2DD057E-C4B5-44B0-A469-9C633449ABF0}" presName="backgroundArrow" presStyleLbl="node1" presStyleIdx="0" presStyleCnt="1"/>
      <dgm:spPr>
        <a:xfrm>
          <a:off x="0" y="25438"/>
          <a:ext cx="8734481" cy="1008000"/>
        </a:xfrm>
        <a:prstGeom prst="rightArrow">
          <a:avLst/>
        </a:prstGeom>
        <a:solidFill>
          <a:srgbClr val="BBE0E3">
            <a:hueOff val="0"/>
            <a:satOff val="0"/>
            <a:lumOff val="0"/>
            <a:alphaOff val="0"/>
          </a:srgbClr>
        </a:solidFill>
        <a:ln w="25400" cap="flat" cmpd="sng" algn="ctr">
          <a:solidFill>
            <a:srgbClr val="FFFFFF">
              <a:hueOff val="0"/>
              <a:satOff val="0"/>
              <a:lumOff val="0"/>
              <a:alphaOff val="0"/>
            </a:srgbClr>
          </a:solidFill>
          <a:prstDash val="solid"/>
        </a:ln>
        <a:effectLst/>
      </dgm:spPr>
    </dgm:pt>
  </dgm:ptLst>
  <dgm:cxnLst>
    <dgm:cxn modelId="{7B1F37C7-0D9E-4107-A379-0DA970DE7B10}" srcId="{E2DD057E-C4B5-44B0-A469-9C633449ABF0}" destId="{379649F2-9CEA-4B6B-90FE-0409A5CBF889}" srcOrd="0" destOrd="0" parTransId="{D3416D70-2B79-45E0-85B2-80F1183B75AB}" sibTransId="{14A66097-EAD2-4E65-9476-7BE602B73099}"/>
    <dgm:cxn modelId="{754CBECA-3C7D-4A85-B500-4A0FADDCBF4F}" type="presOf" srcId="{E2DD057E-C4B5-44B0-A469-9C633449ABF0}" destId="{986E2AA3-D719-4F17-BED6-ACA897B46F6F}" srcOrd="0" destOrd="0" presId="urn:microsoft.com/office/officeart/2005/8/layout/hProcess3"/>
    <dgm:cxn modelId="{F6DA2777-AD70-4BF8-B9A9-925B50AB71A7}" type="presOf" srcId="{E8249399-F9BF-4921-BC13-9CA1EF92D162}" destId="{B3261C3C-C354-474D-9140-B83D99C990BC}" srcOrd="0" destOrd="0" presId="urn:microsoft.com/office/officeart/2005/8/layout/hProcess3"/>
    <dgm:cxn modelId="{4C661A93-18F9-4531-A555-AF1F28A8E96F}" srcId="{E2DD057E-C4B5-44B0-A469-9C633449ABF0}" destId="{DEC6A43C-8E2E-4F19-A41C-3FF728052F0A}" srcOrd="2" destOrd="0" parTransId="{00C96FD5-7345-48AB-9341-08F4905F54EA}" sibTransId="{1A831141-7BED-43FF-8917-C849F852FDEE}"/>
    <dgm:cxn modelId="{A0913005-011C-4E6A-AB32-45830B1AD255}" srcId="{E2DD057E-C4B5-44B0-A469-9C633449ABF0}" destId="{E8249399-F9BF-4921-BC13-9CA1EF92D162}" srcOrd="1" destOrd="0" parTransId="{910909D6-5757-4B51-AB6F-E97E3A6FC7D5}" sibTransId="{D5F85403-91E9-4603-A7EC-66E07A6F4B07}"/>
    <dgm:cxn modelId="{5D1A1497-938D-42B5-8141-DC1C7E659491}" type="presOf" srcId="{DEC6A43C-8E2E-4F19-A41C-3FF728052F0A}" destId="{E2B81902-B32D-49D0-9079-A34EAD980FA6}" srcOrd="0" destOrd="0" presId="urn:microsoft.com/office/officeart/2005/8/layout/hProcess3"/>
    <dgm:cxn modelId="{EEDB1FB1-6A7B-4F42-9A14-F13CE756577F}" type="presOf" srcId="{379649F2-9CEA-4B6B-90FE-0409A5CBF889}" destId="{039C2926-ACCF-4060-AF02-9DE2E2881EE6}" srcOrd="0" destOrd="0" presId="urn:microsoft.com/office/officeart/2005/8/layout/hProcess3"/>
    <dgm:cxn modelId="{8FC8D78D-0D7F-40E1-B5FD-E86A2A4FA737}" type="presParOf" srcId="{986E2AA3-D719-4F17-BED6-ACA897B46F6F}" destId="{2401D5F7-A5E8-44E4-9C73-F770715459F3}" srcOrd="0" destOrd="0" presId="urn:microsoft.com/office/officeart/2005/8/layout/hProcess3"/>
    <dgm:cxn modelId="{E2BB3544-CAA0-49DF-B128-5419D5DB0796}" type="presParOf" srcId="{986E2AA3-D719-4F17-BED6-ACA897B46F6F}" destId="{A7779A68-A202-42D4-889B-ADAA50F2995D}" srcOrd="1" destOrd="0" presId="urn:microsoft.com/office/officeart/2005/8/layout/hProcess3"/>
    <dgm:cxn modelId="{EEA4CB62-BFA4-4081-B56F-A3129182F27D}" type="presParOf" srcId="{A7779A68-A202-42D4-889B-ADAA50F2995D}" destId="{E704A681-B79E-46E8-B06F-58D7CC094D7C}" srcOrd="0" destOrd="0" presId="urn:microsoft.com/office/officeart/2005/8/layout/hProcess3"/>
    <dgm:cxn modelId="{4184F981-A88E-4A1D-8A48-C07D99CA7121}" type="presParOf" srcId="{A7779A68-A202-42D4-889B-ADAA50F2995D}" destId="{7E1BD2C2-455B-4B5A-9D2B-373AAE32E53B}" srcOrd="1" destOrd="0" presId="urn:microsoft.com/office/officeart/2005/8/layout/hProcess3"/>
    <dgm:cxn modelId="{25511DBB-3601-4C16-92EB-F8A7C01E1B38}" type="presParOf" srcId="{7E1BD2C2-455B-4B5A-9D2B-373AAE32E53B}" destId="{0F6B400C-743B-4815-90C4-EDEC24EFEEF1}" srcOrd="0" destOrd="0" presId="urn:microsoft.com/office/officeart/2005/8/layout/hProcess3"/>
    <dgm:cxn modelId="{5A031394-F0C7-4EC3-87A6-8BC880605B0B}" type="presParOf" srcId="{7E1BD2C2-455B-4B5A-9D2B-373AAE32E53B}" destId="{039C2926-ACCF-4060-AF02-9DE2E2881EE6}" srcOrd="1" destOrd="0" presId="urn:microsoft.com/office/officeart/2005/8/layout/hProcess3"/>
    <dgm:cxn modelId="{87FC01AD-F5C2-4576-B7FA-DCE7E90BBFDA}" type="presParOf" srcId="{7E1BD2C2-455B-4B5A-9D2B-373AAE32E53B}" destId="{4A12DA48-478A-4A48-8986-924E370C9EE3}" srcOrd="2" destOrd="0" presId="urn:microsoft.com/office/officeart/2005/8/layout/hProcess3"/>
    <dgm:cxn modelId="{B916154A-BD07-4D94-8603-DDD6B17CD0EA}" type="presParOf" srcId="{7E1BD2C2-455B-4B5A-9D2B-373AAE32E53B}" destId="{3A2E8630-8E17-4DCA-AFCA-952C967A066B}" srcOrd="3" destOrd="0" presId="urn:microsoft.com/office/officeart/2005/8/layout/hProcess3"/>
    <dgm:cxn modelId="{0556A938-A0D8-4D27-AF39-83F44346E21A}" type="presParOf" srcId="{A7779A68-A202-42D4-889B-ADAA50F2995D}" destId="{293FD46E-EF6A-426A-90A5-9C474EE823C2}" srcOrd="2" destOrd="0" presId="urn:microsoft.com/office/officeart/2005/8/layout/hProcess3"/>
    <dgm:cxn modelId="{7CAE3F2E-A182-4CB3-8220-ED1ED5D1216F}" type="presParOf" srcId="{A7779A68-A202-42D4-889B-ADAA50F2995D}" destId="{F1D6FA0B-E6B4-4531-9366-2A7FDAB83225}" srcOrd="3" destOrd="0" presId="urn:microsoft.com/office/officeart/2005/8/layout/hProcess3"/>
    <dgm:cxn modelId="{AC2D77DF-E419-4852-96FA-269BED3B76B4}" type="presParOf" srcId="{F1D6FA0B-E6B4-4531-9366-2A7FDAB83225}" destId="{BC306A70-98E6-4D05-9C15-47A25814CC24}" srcOrd="0" destOrd="0" presId="urn:microsoft.com/office/officeart/2005/8/layout/hProcess3"/>
    <dgm:cxn modelId="{BFCD7A9C-1DCD-442E-86E0-D2C5F2DD303A}" type="presParOf" srcId="{F1D6FA0B-E6B4-4531-9366-2A7FDAB83225}" destId="{B3261C3C-C354-474D-9140-B83D99C990BC}" srcOrd="1" destOrd="0" presId="urn:microsoft.com/office/officeart/2005/8/layout/hProcess3"/>
    <dgm:cxn modelId="{4AB17DC7-7925-431F-B067-2532CD6723ED}" type="presParOf" srcId="{F1D6FA0B-E6B4-4531-9366-2A7FDAB83225}" destId="{E9D4D4FC-FE93-4176-80C4-7680538636D7}" srcOrd="2" destOrd="0" presId="urn:microsoft.com/office/officeart/2005/8/layout/hProcess3"/>
    <dgm:cxn modelId="{A38C8A78-3C98-4F2F-AA5E-84A07286E01B}" type="presParOf" srcId="{F1D6FA0B-E6B4-4531-9366-2A7FDAB83225}" destId="{493A6DD1-8FBF-445E-A3E4-E3EFC1F9969C}" srcOrd="3" destOrd="0" presId="urn:microsoft.com/office/officeart/2005/8/layout/hProcess3"/>
    <dgm:cxn modelId="{135E5C95-531D-4150-ABA3-D775F26F051C}" type="presParOf" srcId="{A7779A68-A202-42D4-889B-ADAA50F2995D}" destId="{B4ABADDD-9F10-4E30-8CE3-4DBDFD7B4B75}" srcOrd="4" destOrd="0" presId="urn:microsoft.com/office/officeart/2005/8/layout/hProcess3"/>
    <dgm:cxn modelId="{CA4178FB-9550-4772-8471-EC9EBAD7C2D8}" type="presParOf" srcId="{A7779A68-A202-42D4-889B-ADAA50F2995D}" destId="{D0CE220A-3974-429C-99E5-3D8958825084}" srcOrd="5" destOrd="0" presId="urn:microsoft.com/office/officeart/2005/8/layout/hProcess3"/>
    <dgm:cxn modelId="{14CF7E82-4F7E-453C-9CE5-F3C26F50EE3E}" type="presParOf" srcId="{D0CE220A-3974-429C-99E5-3D8958825084}" destId="{F16E6D35-610F-4B56-AB99-29D09E3C17A7}" srcOrd="0" destOrd="0" presId="urn:microsoft.com/office/officeart/2005/8/layout/hProcess3"/>
    <dgm:cxn modelId="{4003EF52-1BCE-44E6-BBD3-0E5A51FC8964}" type="presParOf" srcId="{D0CE220A-3974-429C-99E5-3D8958825084}" destId="{E2B81902-B32D-49D0-9079-A34EAD980FA6}" srcOrd="1" destOrd="0" presId="urn:microsoft.com/office/officeart/2005/8/layout/hProcess3"/>
    <dgm:cxn modelId="{3E09347D-A08D-4BC5-8D09-3B4EBCA1E8ED}" type="presParOf" srcId="{D0CE220A-3974-429C-99E5-3D8958825084}" destId="{B092BED6-CC2D-41D9-A23C-D8D3B488AC75}" srcOrd="2" destOrd="0" presId="urn:microsoft.com/office/officeart/2005/8/layout/hProcess3"/>
    <dgm:cxn modelId="{665F8E58-00D4-446F-A926-E228FD01FD4D}" type="presParOf" srcId="{D0CE220A-3974-429C-99E5-3D8958825084}" destId="{00935384-38AA-4E76-BFDF-4237B92189CB}" srcOrd="3" destOrd="0" presId="urn:microsoft.com/office/officeart/2005/8/layout/hProcess3"/>
    <dgm:cxn modelId="{1F65B754-0D06-4F30-9B5C-4C31A882A821}" type="presParOf" srcId="{A7779A68-A202-42D4-889B-ADAA50F2995D}" destId="{8B9B7DE6-2BE3-46D3-9BB0-6BD4E2FBA1C5}" srcOrd="6" destOrd="0" presId="urn:microsoft.com/office/officeart/2005/8/layout/hProcess3"/>
    <dgm:cxn modelId="{36D1D993-EF43-4E50-A5DD-18C323E52EF2}" type="presParOf" srcId="{A7779A68-A202-42D4-889B-ADAA50F2995D}" destId="{430380D0-41CC-43D7-8966-5E23832DBBFF}" srcOrd="7" destOrd="0" presId="urn:microsoft.com/office/officeart/2005/8/layout/hProcess3"/>
    <dgm:cxn modelId="{889AEFE9-1835-4780-858C-72D2B3B95679}" type="presParOf" srcId="{A7779A68-A202-42D4-889B-ADAA50F2995D}" destId="{ABCA59CF-FF8A-43D7-A314-B681FB53F6C0}" srcOrd="8" destOrd="0" presId="urn:microsoft.com/office/officeart/2005/8/layout/hProcess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CA59CF-FF8A-43D7-A314-B681FB53F6C0}">
      <dsp:nvSpPr>
        <dsp:cNvPr id="0" name=""/>
        <dsp:cNvSpPr/>
      </dsp:nvSpPr>
      <dsp:spPr>
        <a:xfrm>
          <a:off x="0" y="25438"/>
          <a:ext cx="8734481" cy="1008000"/>
        </a:xfrm>
        <a:prstGeom prst="rightArrow">
          <a:avLst/>
        </a:prstGeom>
        <a:solidFill>
          <a:srgbClr val="BBE0E3">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E2B81902-B32D-49D0-9079-A34EAD980FA6}">
      <dsp:nvSpPr>
        <dsp:cNvPr id="0" name=""/>
        <dsp:cNvSpPr/>
      </dsp:nvSpPr>
      <dsp:spPr>
        <a:xfrm>
          <a:off x="6188049" y="277438"/>
          <a:ext cx="2281712" cy="50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ctr" anchorCtr="0">
          <a:noAutofit/>
        </a:bodyPr>
        <a:lstStyle/>
        <a:p>
          <a:pPr lvl="0" algn="ctr" defTabSz="622300">
            <a:lnSpc>
              <a:spcPct val="90000"/>
            </a:lnSpc>
            <a:spcBef>
              <a:spcPct val="0"/>
            </a:spcBef>
            <a:spcAft>
              <a:spcPct val="35000"/>
            </a:spcAft>
          </a:pPr>
          <a:r>
            <a:rPr lang="en-US" sz="1400" kern="1200" dirty="0" smtClean="0">
              <a:solidFill>
                <a:srgbClr val="000000">
                  <a:hueOff val="0"/>
                  <a:satOff val="0"/>
                  <a:lumOff val="0"/>
                  <a:alphaOff val="0"/>
                </a:srgbClr>
              </a:solidFill>
              <a:latin typeface="Arial"/>
              <a:ea typeface="+mn-ea"/>
              <a:cs typeface="+mn-cs"/>
            </a:rPr>
            <a:t>Present? or future</a:t>
          </a:r>
          <a:endParaRPr lang="en-US" sz="1400" kern="1200" dirty="0">
            <a:solidFill>
              <a:srgbClr val="000000">
                <a:hueOff val="0"/>
                <a:satOff val="0"/>
                <a:lumOff val="0"/>
                <a:alphaOff val="0"/>
              </a:srgbClr>
            </a:solidFill>
            <a:latin typeface="Arial"/>
            <a:ea typeface="+mn-ea"/>
            <a:cs typeface="+mn-cs"/>
          </a:endParaRPr>
        </a:p>
      </dsp:txBody>
      <dsp:txXfrm>
        <a:off x="6188049" y="277438"/>
        <a:ext cx="2281712" cy="504000"/>
      </dsp:txXfrm>
    </dsp:sp>
    <dsp:sp modelId="{B3261C3C-C354-474D-9140-B83D99C990BC}">
      <dsp:nvSpPr>
        <dsp:cNvPr id="0" name=""/>
        <dsp:cNvSpPr/>
      </dsp:nvSpPr>
      <dsp:spPr>
        <a:xfrm>
          <a:off x="3449994" y="277438"/>
          <a:ext cx="2281712" cy="50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ctr" anchorCtr="0">
          <a:noAutofit/>
        </a:bodyPr>
        <a:lstStyle/>
        <a:p>
          <a:pPr lvl="0" algn="ctr" defTabSz="622300">
            <a:lnSpc>
              <a:spcPct val="90000"/>
            </a:lnSpc>
            <a:spcBef>
              <a:spcPct val="0"/>
            </a:spcBef>
            <a:spcAft>
              <a:spcPct val="35000"/>
            </a:spcAft>
          </a:pPr>
          <a:r>
            <a:rPr lang="en-US" sz="1400" kern="1200" dirty="0" smtClean="0">
              <a:solidFill>
                <a:srgbClr val="000000">
                  <a:hueOff val="0"/>
                  <a:satOff val="0"/>
                  <a:lumOff val="0"/>
                  <a:alphaOff val="0"/>
                </a:srgbClr>
              </a:solidFill>
              <a:latin typeface="Arial"/>
              <a:ea typeface="+mn-ea"/>
              <a:cs typeface="+mn-cs"/>
            </a:rPr>
            <a:t>Present?</a:t>
          </a:r>
          <a:endParaRPr lang="en-US" sz="1400" kern="1200" dirty="0">
            <a:solidFill>
              <a:srgbClr val="000000">
                <a:hueOff val="0"/>
                <a:satOff val="0"/>
                <a:lumOff val="0"/>
                <a:alphaOff val="0"/>
              </a:srgbClr>
            </a:solidFill>
            <a:latin typeface="Arial"/>
            <a:ea typeface="+mn-ea"/>
            <a:cs typeface="+mn-cs"/>
          </a:endParaRPr>
        </a:p>
      </dsp:txBody>
      <dsp:txXfrm>
        <a:off x="3449994" y="277438"/>
        <a:ext cx="2281712" cy="504000"/>
      </dsp:txXfrm>
    </dsp:sp>
    <dsp:sp modelId="{039C2926-ACCF-4060-AF02-9DE2E2881EE6}">
      <dsp:nvSpPr>
        <dsp:cNvPr id="0" name=""/>
        <dsp:cNvSpPr/>
      </dsp:nvSpPr>
      <dsp:spPr>
        <a:xfrm>
          <a:off x="711939" y="277438"/>
          <a:ext cx="2281712" cy="50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ctr" anchorCtr="0">
          <a:noAutofit/>
        </a:bodyPr>
        <a:lstStyle/>
        <a:p>
          <a:pPr lvl="0" algn="ctr" defTabSz="622300">
            <a:lnSpc>
              <a:spcPct val="90000"/>
            </a:lnSpc>
            <a:spcBef>
              <a:spcPct val="0"/>
            </a:spcBef>
            <a:spcAft>
              <a:spcPct val="35000"/>
            </a:spcAft>
          </a:pPr>
          <a:r>
            <a:rPr lang="en-US" sz="1400" kern="1200" dirty="0" smtClean="0">
              <a:solidFill>
                <a:srgbClr val="000000">
                  <a:hueOff val="0"/>
                  <a:satOff val="0"/>
                  <a:lumOff val="0"/>
                  <a:alphaOff val="0"/>
                </a:srgbClr>
              </a:solidFill>
              <a:latin typeface="Arial"/>
              <a:ea typeface="+mn-ea"/>
              <a:cs typeface="+mn-cs"/>
            </a:rPr>
            <a:t>Past</a:t>
          </a:r>
          <a:endParaRPr lang="en-US" sz="1400" kern="1200" dirty="0">
            <a:solidFill>
              <a:srgbClr val="000000">
                <a:hueOff val="0"/>
                <a:satOff val="0"/>
                <a:lumOff val="0"/>
                <a:alphaOff val="0"/>
              </a:srgbClr>
            </a:solidFill>
            <a:latin typeface="Arial"/>
            <a:ea typeface="+mn-ea"/>
            <a:cs typeface="+mn-cs"/>
          </a:endParaRPr>
        </a:p>
      </dsp:txBody>
      <dsp:txXfrm>
        <a:off x="711939" y="277438"/>
        <a:ext cx="2281712" cy="50400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AC061E-71AD-4DA5-BE56-00A2FA7EBB2E}" type="datetimeFigureOut">
              <a:rPr lang="de-DE" smtClean="0"/>
              <a:t>08.05.2014</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4AB0EC-68A6-4BA0-9CEB-4DC7C3B20C44}" type="slidenum">
              <a:rPr lang="de-DE" smtClean="0"/>
              <a:t>‹#›</a:t>
            </a:fld>
            <a:endParaRPr lang="de-DE"/>
          </a:p>
        </p:txBody>
      </p:sp>
    </p:spTree>
    <p:extLst>
      <p:ext uri="{BB962C8B-B14F-4D97-AF65-F5344CB8AC3E}">
        <p14:creationId xmlns:p14="http://schemas.microsoft.com/office/powerpoint/2010/main" val="107691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4AB0EC-68A6-4BA0-9CEB-4DC7C3B20C44}" type="slidenum">
              <a:rPr lang="de-DE" smtClean="0"/>
              <a:t>7</a:t>
            </a:fld>
            <a:endParaRPr lang="de-DE"/>
          </a:p>
        </p:txBody>
      </p:sp>
    </p:spTree>
    <p:extLst>
      <p:ext uri="{BB962C8B-B14F-4D97-AF65-F5344CB8AC3E}">
        <p14:creationId xmlns:p14="http://schemas.microsoft.com/office/powerpoint/2010/main" val="1079379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4AB0EC-68A6-4BA0-9CEB-4DC7C3B20C44}" type="slidenum">
              <a:rPr lang="de-DE" smtClean="0"/>
              <a:t>19</a:t>
            </a:fld>
            <a:endParaRPr lang="de-DE"/>
          </a:p>
        </p:txBody>
      </p:sp>
    </p:spTree>
    <p:extLst>
      <p:ext uri="{BB962C8B-B14F-4D97-AF65-F5344CB8AC3E}">
        <p14:creationId xmlns:p14="http://schemas.microsoft.com/office/powerpoint/2010/main" val="1079379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4AB0EC-68A6-4BA0-9CEB-4DC7C3B20C44}" type="slidenum">
              <a:rPr lang="de-DE" smtClean="0"/>
              <a:t>20</a:t>
            </a:fld>
            <a:endParaRPr lang="de-DE"/>
          </a:p>
        </p:txBody>
      </p:sp>
    </p:spTree>
    <p:extLst>
      <p:ext uri="{BB962C8B-B14F-4D97-AF65-F5344CB8AC3E}">
        <p14:creationId xmlns:p14="http://schemas.microsoft.com/office/powerpoint/2010/main" val="1079379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4AB0EC-68A6-4BA0-9CEB-4DC7C3B20C44}" type="slidenum">
              <a:rPr lang="de-DE" smtClean="0"/>
              <a:t>21</a:t>
            </a:fld>
            <a:endParaRPr lang="de-DE"/>
          </a:p>
        </p:txBody>
      </p:sp>
    </p:spTree>
    <p:extLst>
      <p:ext uri="{BB962C8B-B14F-4D97-AF65-F5344CB8AC3E}">
        <p14:creationId xmlns:p14="http://schemas.microsoft.com/office/powerpoint/2010/main" val="1079379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4AB0EC-68A6-4BA0-9CEB-4DC7C3B20C44}" type="slidenum">
              <a:rPr lang="de-DE" smtClean="0"/>
              <a:t>22</a:t>
            </a:fld>
            <a:endParaRPr lang="de-DE"/>
          </a:p>
        </p:txBody>
      </p:sp>
    </p:spTree>
    <p:extLst>
      <p:ext uri="{BB962C8B-B14F-4D97-AF65-F5344CB8AC3E}">
        <p14:creationId xmlns:p14="http://schemas.microsoft.com/office/powerpoint/2010/main" val="1079379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4AB0EC-68A6-4BA0-9CEB-4DC7C3B20C44}" type="slidenum">
              <a:rPr lang="de-DE" smtClean="0"/>
              <a:t>8</a:t>
            </a:fld>
            <a:endParaRPr lang="de-DE"/>
          </a:p>
        </p:txBody>
      </p:sp>
    </p:spTree>
    <p:extLst>
      <p:ext uri="{BB962C8B-B14F-4D97-AF65-F5344CB8AC3E}">
        <p14:creationId xmlns:p14="http://schemas.microsoft.com/office/powerpoint/2010/main" val="1079379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4AB0EC-68A6-4BA0-9CEB-4DC7C3B20C44}" type="slidenum">
              <a:rPr lang="de-DE" smtClean="0"/>
              <a:t>12</a:t>
            </a:fld>
            <a:endParaRPr lang="de-DE"/>
          </a:p>
        </p:txBody>
      </p:sp>
    </p:spTree>
    <p:extLst>
      <p:ext uri="{BB962C8B-B14F-4D97-AF65-F5344CB8AC3E}">
        <p14:creationId xmlns:p14="http://schemas.microsoft.com/office/powerpoint/2010/main" val="1079379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4AB0EC-68A6-4BA0-9CEB-4DC7C3B20C44}" type="slidenum">
              <a:rPr lang="de-DE" smtClean="0"/>
              <a:t>13</a:t>
            </a:fld>
            <a:endParaRPr lang="de-DE"/>
          </a:p>
        </p:txBody>
      </p:sp>
    </p:spTree>
    <p:extLst>
      <p:ext uri="{BB962C8B-B14F-4D97-AF65-F5344CB8AC3E}">
        <p14:creationId xmlns:p14="http://schemas.microsoft.com/office/powerpoint/2010/main" val="1079379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4AB0EC-68A6-4BA0-9CEB-4DC7C3B20C44}" type="slidenum">
              <a:rPr lang="de-DE" smtClean="0"/>
              <a:t>14</a:t>
            </a:fld>
            <a:endParaRPr lang="de-DE"/>
          </a:p>
        </p:txBody>
      </p:sp>
    </p:spTree>
    <p:extLst>
      <p:ext uri="{BB962C8B-B14F-4D97-AF65-F5344CB8AC3E}">
        <p14:creationId xmlns:p14="http://schemas.microsoft.com/office/powerpoint/2010/main" val="1079379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4AB0EC-68A6-4BA0-9CEB-4DC7C3B20C44}" type="slidenum">
              <a:rPr lang="de-DE" smtClean="0"/>
              <a:t>15</a:t>
            </a:fld>
            <a:endParaRPr lang="de-DE"/>
          </a:p>
        </p:txBody>
      </p:sp>
    </p:spTree>
    <p:extLst>
      <p:ext uri="{BB962C8B-B14F-4D97-AF65-F5344CB8AC3E}">
        <p14:creationId xmlns:p14="http://schemas.microsoft.com/office/powerpoint/2010/main" val="1079379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4AB0EC-68A6-4BA0-9CEB-4DC7C3B20C44}" type="slidenum">
              <a:rPr lang="de-DE" smtClean="0"/>
              <a:t>16</a:t>
            </a:fld>
            <a:endParaRPr lang="de-DE"/>
          </a:p>
        </p:txBody>
      </p:sp>
    </p:spTree>
    <p:extLst>
      <p:ext uri="{BB962C8B-B14F-4D97-AF65-F5344CB8AC3E}">
        <p14:creationId xmlns:p14="http://schemas.microsoft.com/office/powerpoint/2010/main" val="1079379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4AB0EC-68A6-4BA0-9CEB-4DC7C3B20C44}" type="slidenum">
              <a:rPr lang="de-DE" smtClean="0"/>
              <a:t>17</a:t>
            </a:fld>
            <a:endParaRPr lang="de-DE"/>
          </a:p>
        </p:txBody>
      </p:sp>
    </p:spTree>
    <p:extLst>
      <p:ext uri="{BB962C8B-B14F-4D97-AF65-F5344CB8AC3E}">
        <p14:creationId xmlns:p14="http://schemas.microsoft.com/office/powerpoint/2010/main" val="1079379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4AB0EC-68A6-4BA0-9CEB-4DC7C3B20C44}" type="slidenum">
              <a:rPr lang="de-DE" smtClean="0"/>
              <a:t>18</a:t>
            </a:fld>
            <a:endParaRPr lang="de-DE"/>
          </a:p>
        </p:txBody>
      </p:sp>
    </p:spTree>
    <p:extLst>
      <p:ext uri="{BB962C8B-B14F-4D97-AF65-F5344CB8AC3E}">
        <p14:creationId xmlns:p14="http://schemas.microsoft.com/office/powerpoint/2010/main" val="1079379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8139BD-C348-4F3F-A2B3-06BC6F626C60}" type="datetime5">
              <a:rPr lang="en-US" smtClean="0"/>
              <a:t>8-May-14</a:t>
            </a:fld>
            <a:endParaRPr lang="de-DE"/>
          </a:p>
        </p:txBody>
      </p:sp>
      <p:sp>
        <p:nvSpPr>
          <p:cNvPr id="5" name="Footer Placeholder 4"/>
          <p:cNvSpPr>
            <a:spLocks noGrp="1"/>
          </p:cNvSpPr>
          <p:nvPr>
            <p:ph type="ftr" sz="quarter" idx="11"/>
          </p:nvPr>
        </p:nvSpPr>
        <p:spPr/>
        <p:txBody>
          <a:bodyPr/>
          <a:lstStyle/>
          <a:p>
            <a:r>
              <a:rPr lang="de-DE" smtClean="0"/>
              <a:t>L. Noack - Continents</a:t>
            </a:r>
            <a:endParaRPr lang="de-DE"/>
          </a:p>
        </p:txBody>
      </p:sp>
      <p:sp>
        <p:nvSpPr>
          <p:cNvPr id="6" name="Slide Number Placeholder 5"/>
          <p:cNvSpPr>
            <a:spLocks noGrp="1"/>
          </p:cNvSpPr>
          <p:nvPr>
            <p:ph type="sldNum" sz="quarter" idx="12"/>
          </p:nvPr>
        </p:nvSpPr>
        <p:spPr/>
        <p:txBody>
          <a:bodyPr/>
          <a:lstStyle/>
          <a:p>
            <a:fld id="{6C6AE60A-B69C-4790-82F7-3882EDF23186}" type="slidenum">
              <a:rPr lang="de-DE" smtClean="0"/>
              <a:t>‹#›</a:t>
            </a:fld>
            <a:endParaRPr lang="de-DE"/>
          </a:p>
        </p:txBody>
      </p:sp>
    </p:spTree>
    <p:extLst>
      <p:ext uri="{BB962C8B-B14F-4D97-AF65-F5344CB8AC3E}">
        <p14:creationId xmlns:p14="http://schemas.microsoft.com/office/powerpoint/2010/main" val="4108673376"/>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8139BD-C348-4F3F-A2B3-06BC6F626C60}" type="datetime5">
              <a:rPr lang="en-US" smtClean="0"/>
              <a:t>8-May-14</a:t>
            </a:fld>
            <a:endParaRPr lang="de-DE"/>
          </a:p>
        </p:txBody>
      </p:sp>
      <p:sp>
        <p:nvSpPr>
          <p:cNvPr id="5" name="Footer Placeholder 4"/>
          <p:cNvSpPr>
            <a:spLocks noGrp="1"/>
          </p:cNvSpPr>
          <p:nvPr>
            <p:ph type="ftr" sz="quarter" idx="11"/>
          </p:nvPr>
        </p:nvSpPr>
        <p:spPr/>
        <p:txBody>
          <a:bodyPr/>
          <a:lstStyle/>
          <a:p>
            <a:r>
              <a:rPr lang="de-DE" smtClean="0"/>
              <a:t>L. Noack - Continents</a:t>
            </a:r>
            <a:endParaRPr lang="de-DE"/>
          </a:p>
        </p:txBody>
      </p:sp>
      <p:sp>
        <p:nvSpPr>
          <p:cNvPr id="6" name="Slide Number Placeholder 5"/>
          <p:cNvSpPr>
            <a:spLocks noGrp="1"/>
          </p:cNvSpPr>
          <p:nvPr>
            <p:ph type="sldNum" sz="quarter" idx="12"/>
          </p:nvPr>
        </p:nvSpPr>
        <p:spPr/>
        <p:txBody>
          <a:bodyPr/>
          <a:lstStyle/>
          <a:p>
            <a:fld id="{6C6AE60A-B69C-4790-82F7-3882EDF23186}" type="slidenum">
              <a:rPr lang="de-DE" smtClean="0"/>
              <a:t>‹#›</a:t>
            </a:fld>
            <a:endParaRPr lang="de-DE"/>
          </a:p>
        </p:txBody>
      </p:sp>
    </p:spTree>
    <p:extLst>
      <p:ext uri="{BB962C8B-B14F-4D97-AF65-F5344CB8AC3E}">
        <p14:creationId xmlns:p14="http://schemas.microsoft.com/office/powerpoint/2010/main" val="2196275109"/>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8139BD-C348-4F3F-A2B3-06BC6F626C60}" type="datetime5">
              <a:rPr lang="en-US" smtClean="0"/>
              <a:t>8-May-14</a:t>
            </a:fld>
            <a:endParaRPr lang="de-DE"/>
          </a:p>
        </p:txBody>
      </p:sp>
      <p:sp>
        <p:nvSpPr>
          <p:cNvPr id="5" name="Footer Placeholder 4"/>
          <p:cNvSpPr>
            <a:spLocks noGrp="1"/>
          </p:cNvSpPr>
          <p:nvPr>
            <p:ph type="ftr" sz="quarter" idx="11"/>
          </p:nvPr>
        </p:nvSpPr>
        <p:spPr/>
        <p:txBody>
          <a:bodyPr/>
          <a:lstStyle/>
          <a:p>
            <a:r>
              <a:rPr lang="de-DE" smtClean="0"/>
              <a:t>L. Noack - Continents</a:t>
            </a:r>
            <a:endParaRPr lang="de-DE"/>
          </a:p>
        </p:txBody>
      </p:sp>
      <p:sp>
        <p:nvSpPr>
          <p:cNvPr id="6" name="Slide Number Placeholder 5"/>
          <p:cNvSpPr>
            <a:spLocks noGrp="1"/>
          </p:cNvSpPr>
          <p:nvPr>
            <p:ph type="sldNum" sz="quarter" idx="12"/>
          </p:nvPr>
        </p:nvSpPr>
        <p:spPr/>
        <p:txBody>
          <a:bodyPr/>
          <a:lstStyle/>
          <a:p>
            <a:fld id="{6C6AE60A-B69C-4790-82F7-3882EDF23186}" type="slidenum">
              <a:rPr lang="de-DE" smtClean="0"/>
              <a:t>‹#›</a:t>
            </a:fld>
            <a:endParaRPr lang="de-DE"/>
          </a:p>
        </p:txBody>
      </p:sp>
    </p:spTree>
    <p:extLst>
      <p:ext uri="{BB962C8B-B14F-4D97-AF65-F5344CB8AC3E}">
        <p14:creationId xmlns:p14="http://schemas.microsoft.com/office/powerpoint/2010/main" val="1992181034"/>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8139BD-C348-4F3F-A2B3-06BC6F626C60}" type="datetime5">
              <a:rPr lang="en-US" smtClean="0"/>
              <a:t>8-May-14</a:t>
            </a:fld>
            <a:endParaRPr lang="de-DE"/>
          </a:p>
        </p:txBody>
      </p:sp>
      <p:sp>
        <p:nvSpPr>
          <p:cNvPr id="5" name="Footer Placeholder 4"/>
          <p:cNvSpPr>
            <a:spLocks noGrp="1"/>
          </p:cNvSpPr>
          <p:nvPr>
            <p:ph type="ftr" sz="quarter" idx="11"/>
          </p:nvPr>
        </p:nvSpPr>
        <p:spPr/>
        <p:txBody>
          <a:bodyPr/>
          <a:lstStyle/>
          <a:p>
            <a:r>
              <a:rPr lang="de-DE" smtClean="0"/>
              <a:t>L. Noack - Continents</a:t>
            </a:r>
            <a:endParaRPr lang="de-DE"/>
          </a:p>
        </p:txBody>
      </p:sp>
      <p:sp>
        <p:nvSpPr>
          <p:cNvPr id="6" name="Slide Number Placeholder 5"/>
          <p:cNvSpPr>
            <a:spLocks noGrp="1"/>
          </p:cNvSpPr>
          <p:nvPr>
            <p:ph type="sldNum" sz="quarter" idx="12"/>
          </p:nvPr>
        </p:nvSpPr>
        <p:spPr/>
        <p:txBody>
          <a:bodyPr/>
          <a:lstStyle/>
          <a:p>
            <a:fld id="{6C6AE60A-B69C-4790-82F7-3882EDF23186}" type="slidenum">
              <a:rPr lang="de-DE" smtClean="0"/>
              <a:t>‹#›</a:t>
            </a:fld>
            <a:endParaRPr lang="de-DE"/>
          </a:p>
        </p:txBody>
      </p:sp>
    </p:spTree>
    <p:extLst>
      <p:ext uri="{BB962C8B-B14F-4D97-AF65-F5344CB8AC3E}">
        <p14:creationId xmlns:p14="http://schemas.microsoft.com/office/powerpoint/2010/main" val="976387244"/>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8139BD-C348-4F3F-A2B3-06BC6F626C60}" type="datetime5">
              <a:rPr lang="en-US" smtClean="0"/>
              <a:t>8-May-14</a:t>
            </a:fld>
            <a:endParaRPr lang="de-DE"/>
          </a:p>
        </p:txBody>
      </p:sp>
      <p:sp>
        <p:nvSpPr>
          <p:cNvPr id="5" name="Footer Placeholder 4"/>
          <p:cNvSpPr>
            <a:spLocks noGrp="1"/>
          </p:cNvSpPr>
          <p:nvPr>
            <p:ph type="ftr" sz="quarter" idx="11"/>
          </p:nvPr>
        </p:nvSpPr>
        <p:spPr/>
        <p:txBody>
          <a:bodyPr/>
          <a:lstStyle/>
          <a:p>
            <a:r>
              <a:rPr lang="de-DE" smtClean="0"/>
              <a:t>L. Noack - Continents</a:t>
            </a:r>
            <a:endParaRPr lang="de-DE"/>
          </a:p>
        </p:txBody>
      </p:sp>
      <p:sp>
        <p:nvSpPr>
          <p:cNvPr id="6" name="Slide Number Placeholder 5"/>
          <p:cNvSpPr>
            <a:spLocks noGrp="1"/>
          </p:cNvSpPr>
          <p:nvPr>
            <p:ph type="sldNum" sz="quarter" idx="12"/>
          </p:nvPr>
        </p:nvSpPr>
        <p:spPr/>
        <p:txBody>
          <a:bodyPr/>
          <a:lstStyle/>
          <a:p>
            <a:fld id="{6C6AE60A-B69C-4790-82F7-3882EDF23186}" type="slidenum">
              <a:rPr lang="de-DE" smtClean="0"/>
              <a:t>‹#›</a:t>
            </a:fld>
            <a:endParaRPr lang="de-DE"/>
          </a:p>
        </p:txBody>
      </p:sp>
    </p:spTree>
    <p:extLst>
      <p:ext uri="{BB962C8B-B14F-4D97-AF65-F5344CB8AC3E}">
        <p14:creationId xmlns:p14="http://schemas.microsoft.com/office/powerpoint/2010/main" val="1998243665"/>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8139BD-C348-4F3F-A2B3-06BC6F626C60}" type="datetime5">
              <a:rPr lang="en-US" smtClean="0"/>
              <a:t>8-May-14</a:t>
            </a:fld>
            <a:endParaRPr lang="de-DE"/>
          </a:p>
        </p:txBody>
      </p:sp>
      <p:sp>
        <p:nvSpPr>
          <p:cNvPr id="6" name="Footer Placeholder 5"/>
          <p:cNvSpPr>
            <a:spLocks noGrp="1"/>
          </p:cNvSpPr>
          <p:nvPr>
            <p:ph type="ftr" sz="quarter" idx="11"/>
          </p:nvPr>
        </p:nvSpPr>
        <p:spPr/>
        <p:txBody>
          <a:bodyPr/>
          <a:lstStyle/>
          <a:p>
            <a:r>
              <a:rPr lang="de-DE" smtClean="0"/>
              <a:t>L. Noack - Continents</a:t>
            </a:r>
            <a:endParaRPr lang="de-DE"/>
          </a:p>
        </p:txBody>
      </p:sp>
      <p:sp>
        <p:nvSpPr>
          <p:cNvPr id="7" name="Slide Number Placeholder 6"/>
          <p:cNvSpPr>
            <a:spLocks noGrp="1"/>
          </p:cNvSpPr>
          <p:nvPr>
            <p:ph type="sldNum" sz="quarter" idx="12"/>
          </p:nvPr>
        </p:nvSpPr>
        <p:spPr/>
        <p:txBody>
          <a:bodyPr/>
          <a:lstStyle/>
          <a:p>
            <a:fld id="{6C6AE60A-B69C-4790-82F7-3882EDF23186}" type="slidenum">
              <a:rPr lang="de-DE" smtClean="0"/>
              <a:t>‹#›</a:t>
            </a:fld>
            <a:endParaRPr lang="de-DE"/>
          </a:p>
        </p:txBody>
      </p:sp>
    </p:spTree>
    <p:extLst>
      <p:ext uri="{BB962C8B-B14F-4D97-AF65-F5344CB8AC3E}">
        <p14:creationId xmlns:p14="http://schemas.microsoft.com/office/powerpoint/2010/main" val="2847980372"/>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8139BD-C348-4F3F-A2B3-06BC6F626C60}" type="datetime5">
              <a:rPr lang="en-US" smtClean="0"/>
              <a:t>8-May-14</a:t>
            </a:fld>
            <a:endParaRPr lang="de-DE"/>
          </a:p>
        </p:txBody>
      </p:sp>
      <p:sp>
        <p:nvSpPr>
          <p:cNvPr id="8" name="Footer Placeholder 7"/>
          <p:cNvSpPr>
            <a:spLocks noGrp="1"/>
          </p:cNvSpPr>
          <p:nvPr>
            <p:ph type="ftr" sz="quarter" idx="11"/>
          </p:nvPr>
        </p:nvSpPr>
        <p:spPr/>
        <p:txBody>
          <a:bodyPr/>
          <a:lstStyle/>
          <a:p>
            <a:r>
              <a:rPr lang="de-DE" smtClean="0"/>
              <a:t>L. Noack - Continents</a:t>
            </a:r>
            <a:endParaRPr lang="de-DE"/>
          </a:p>
        </p:txBody>
      </p:sp>
      <p:sp>
        <p:nvSpPr>
          <p:cNvPr id="9" name="Slide Number Placeholder 8"/>
          <p:cNvSpPr>
            <a:spLocks noGrp="1"/>
          </p:cNvSpPr>
          <p:nvPr>
            <p:ph type="sldNum" sz="quarter" idx="12"/>
          </p:nvPr>
        </p:nvSpPr>
        <p:spPr/>
        <p:txBody>
          <a:bodyPr/>
          <a:lstStyle/>
          <a:p>
            <a:fld id="{6C6AE60A-B69C-4790-82F7-3882EDF23186}" type="slidenum">
              <a:rPr lang="de-DE" smtClean="0"/>
              <a:t>‹#›</a:t>
            </a:fld>
            <a:endParaRPr lang="de-DE"/>
          </a:p>
        </p:txBody>
      </p:sp>
    </p:spTree>
    <p:extLst>
      <p:ext uri="{BB962C8B-B14F-4D97-AF65-F5344CB8AC3E}">
        <p14:creationId xmlns:p14="http://schemas.microsoft.com/office/powerpoint/2010/main" val="2404394865"/>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8139BD-C348-4F3F-A2B3-06BC6F626C60}" type="datetime5">
              <a:rPr lang="en-US" smtClean="0"/>
              <a:t>8-May-14</a:t>
            </a:fld>
            <a:endParaRPr lang="de-DE"/>
          </a:p>
        </p:txBody>
      </p:sp>
      <p:sp>
        <p:nvSpPr>
          <p:cNvPr id="4" name="Footer Placeholder 3"/>
          <p:cNvSpPr>
            <a:spLocks noGrp="1"/>
          </p:cNvSpPr>
          <p:nvPr>
            <p:ph type="ftr" sz="quarter" idx="11"/>
          </p:nvPr>
        </p:nvSpPr>
        <p:spPr/>
        <p:txBody>
          <a:bodyPr/>
          <a:lstStyle/>
          <a:p>
            <a:r>
              <a:rPr lang="de-DE" smtClean="0"/>
              <a:t>L. Noack - Continents</a:t>
            </a:r>
            <a:endParaRPr lang="de-DE"/>
          </a:p>
        </p:txBody>
      </p:sp>
      <p:sp>
        <p:nvSpPr>
          <p:cNvPr id="5" name="Slide Number Placeholder 4"/>
          <p:cNvSpPr>
            <a:spLocks noGrp="1"/>
          </p:cNvSpPr>
          <p:nvPr>
            <p:ph type="sldNum" sz="quarter" idx="12"/>
          </p:nvPr>
        </p:nvSpPr>
        <p:spPr/>
        <p:txBody>
          <a:bodyPr/>
          <a:lstStyle/>
          <a:p>
            <a:fld id="{6C6AE60A-B69C-4790-82F7-3882EDF23186}" type="slidenum">
              <a:rPr lang="de-DE" smtClean="0"/>
              <a:t>‹#›</a:t>
            </a:fld>
            <a:endParaRPr lang="de-DE"/>
          </a:p>
        </p:txBody>
      </p:sp>
    </p:spTree>
    <p:extLst>
      <p:ext uri="{BB962C8B-B14F-4D97-AF65-F5344CB8AC3E}">
        <p14:creationId xmlns:p14="http://schemas.microsoft.com/office/powerpoint/2010/main" val="2559544793"/>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8139BD-C348-4F3F-A2B3-06BC6F626C60}" type="datetime5">
              <a:rPr lang="en-US" smtClean="0"/>
              <a:t>8-May-14</a:t>
            </a:fld>
            <a:endParaRPr lang="de-DE"/>
          </a:p>
        </p:txBody>
      </p:sp>
      <p:sp>
        <p:nvSpPr>
          <p:cNvPr id="3" name="Footer Placeholder 2"/>
          <p:cNvSpPr>
            <a:spLocks noGrp="1"/>
          </p:cNvSpPr>
          <p:nvPr>
            <p:ph type="ftr" sz="quarter" idx="11"/>
          </p:nvPr>
        </p:nvSpPr>
        <p:spPr/>
        <p:txBody>
          <a:bodyPr/>
          <a:lstStyle/>
          <a:p>
            <a:r>
              <a:rPr lang="de-DE" smtClean="0"/>
              <a:t>L. Noack - Continents</a:t>
            </a:r>
            <a:endParaRPr lang="de-DE"/>
          </a:p>
        </p:txBody>
      </p:sp>
      <p:sp>
        <p:nvSpPr>
          <p:cNvPr id="4" name="Slide Number Placeholder 3"/>
          <p:cNvSpPr>
            <a:spLocks noGrp="1"/>
          </p:cNvSpPr>
          <p:nvPr>
            <p:ph type="sldNum" sz="quarter" idx="12"/>
          </p:nvPr>
        </p:nvSpPr>
        <p:spPr/>
        <p:txBody>
          <a:bodyPr/>
          <a:lstStyle/>
          <a:p>
            <a:fld id="{6C6AE60A-B69C-4790-82F7-3882EDF23186}" type="slidenum">
              <a:rPr lang="de-DE" smtClean="0"/>
              <a:t>‹#›</a:t>
            </a:fld>
            <a:endParaRPr lang="de-DE"/>
          </a:p>
        </p:txBody>
      </p:sp>
    </p:spTree>
    <p:extLst>
      <p:ext uri="{BB962C8B-B14F-4D97-AF65-F5344CB8AC3E}">
        <p14:creationId xmlns:p14="http://schemas.microsoft.com/office/powerpoint/2010/main" val="707597241"/>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8139BD-C348-4F3F-A2B3-06BC6F626C60}" type="datetime5">
              <a:rPr lang="en-US" smtClean="0"/>
              <a:t>8-May-14</a:t>
            </a:fld>
            <a:endParaRPr lang="de-DE"/>
          </a:p>
        </p:txBody>
      </p:sp>
      <p:sp>
        <p:nvSpPr>
          <p:cNvPr id="6" name="Footer Placeholder 5"/>
          <p:cNvSpPr>
            <a:spLocks noGrp="1"/>
          </p:cNvSpPr>
          <p:nvPr>
            <p:ph type="ftr" sz="quarter" idx="11"/>
          </p:nvPr>
        </p:nvSpPr>
        <p:spPr/>
        <p:txBody>
          <a:bodyPr/>
          <a:lstStyle/>
          <a:p>
            <a:r>
              <a:rPr lang="de-DE" smtClean="0"/>
              <a:t>L. Noack - Continents</a:t>
            </a:r>
            <a:endParaRPr lang="de-DE"/>
          </a:p>
        </p:txBody>
      </p:sp>
      <p:sp>
        <p:nvSpPr>
          <p:cNvPr id="7" name="Slide Number Placeholder 6"/>
          <p:cNvSpPr>
            <a:spLocks noGrp="1"/>
          </p:cNvSpPr>
          <p:nvPr>
            <p:ph type="sldNum" sz="quarter" idx="12"/>
          </p:nvPr>
        </p:nvSpPr>
        <p:spPr/>
        <p:txBody>
          <a:bodyPr/>
          <a:lstStyle/>
          <a:p>
            <a:fld id="{6C6AE60A-B69C-4790-82F7-3882EDF23186}" type="slidenum">
              <a:rPr lang="de-DE" smtClean="0"/>
              <a:t>‹#›</a:t>
            </a:fld>
            <a:endParaRPr lang="de-DE"/>
          </a:p>
        </p:txBody>
      </p:sp>
    </p:spTree>
    <p:extLst>
      <p:ext uri="{BB962C8B-B14F-4D97-AF65-F5344CB8AC3E}">
        <p14:creationId xmlns:p14="http://schemas.microsoft.com/office/powerpoint/2010/main" val="186019795"/>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8139BD-C348-4F3F-A2B3-06BC6F626C60}" type="datetime5">
              <a:rPr lang="en-US" smtClean="0"/>
              <a:t>8-May-14</a:t>
            </a:fld>
            <a:endParaRPr lang="de-DE"/>
          </a:p>
        </p:txBody>
      </p:sp>
      <p:sp>
        <p:nvSpPr>
          <p:cNvPr id="6" name="Footer Placeholder 5"/>
          <p:cNvSpPr>
            <a:spLocks noGrp="1"/>
          </p:cNvSpPr>
          <p:nvPr>
            <p:ph type="ftr" sz="quarter" idx="11"/>
          </p:nvPr>
        </p:nvSpPr>
        <p:spPr/>
        <p:txBody>
          <a:bodyPr/>
          <a:lstStyle/>
          <a:p>
            <a:r>
              <a:rPr lang="de-DE" smtClean="0"/>
              <a:t>L. Noack - Continents</a:t>
            </a:r>
            <a:endParaRPr lang="de-DE"/>
          </a:p>
        </p:txBody>
      </p:sp>
      <p:sp>
        <p:nvSpPr>
          <p:cNvPr id="7" name="Slide Number Placeholder 6"/>
          <p:cNvSpPr>
            <a:spLocks noGrp="1"/>
          </p:cNvSpPr>
          <p:nvPr>
            <p:ph type="sldNum" sz="quarter" idx="12"/>
          </p:nvPr>
        </p:nvSpPr>
        <p:spPr/>
        <p:txBody>
          <a:bodyPr/>
          <a:lstStyle/>
          <a:p>
            <a:fld id="{6C6AE60A-B69C-4790-82F7-3882EDF23186}" type="slidenum">
              <a:rPr lang="de-DE" smtClean="0"/>
              <a:t>‹#›</a:t>
            </a:fld>
            <a:endParaRPr lang="de-DE"/>
          </a:p>
        </p:txBody>
      </p:sp>
    </p:spTree>
    <p:extLst>
      <p:ext uri="{BB962C8B-B14F-4D97-AF65-F5344CB8AC3E}">
        <p14:creationId xmlns:p14="http://schemas.microsoft.com/office/powerpoint/2010/main" val="1404673860"/>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8139BD-C348-4F3F-A2B3-06BC6F626C60}" type="datetime5">
              <a:rPr lang="en-US" smtClean="0"/>
              <a:t>8-May-14</a:t>
            </a:fld>
            <a:endParaRPr lang="de-D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smtClean="0"/>
              <a:t>L. Noack - Continents</a:t>
            </a:r>
            <a:endParaRPr lang="de-D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6AE60A-B69C-4790-82F7-3882EDF23186}" type="slidenum">
              <a:rPr lang="de-DE" smtClean="0"/>
              <a:t>‹#›</a:t>
            </a:fld>
            <a:endParaRPr lang="de-DE"/>
          </a:p>
        </p:txBody>
      </p:sp>
    </p:spTree>
    <p:extLst>
      <p:ext uri="{BB962C8B-B14F-4D97-AF65-F5344CB8AC3E}">
        <p14:creationId xmlns:p14="http://schemas.microsoft.com/office/powerpoint/2010/main" val="16370117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image" Target="../media/image6.png"/><Relationship Id="rId18" Type="http://schemas.openxmlformats.org/officeDocument/2006/relationships/image" Target="../media/image9.jpeg"/><Relationship Id="rId3" Type="http://schemas.openxmlformats.org/officeDocument/2006/relationships/slide" Target="slide23.xml"/><Relationship Id="rId7" Type="http://schemas.openxmlformats.org/officeDocument/2006/relationships/slide" Target="slide10.xml"/><Relationship Id="rId12" Type="http://schemas.openxmlformats.org/officeDocument/2006/relationships/image" Target="../media/image5.png"/><Relationship Id="rId17" Type="http://schemas.openxmlformats.org/officeDocument/2006/relationships/slide" Target="slide13.xml"/><Relationship Id="rId2" Type="http://schemas.openxmlformats.org/officeDocument/2006/relationships/slideLayout" Target="../slideLayouts/slideLayout2.xml"/><Relationship Id="rId16" Type="http://schemas.openxmlformats.org/officeDocument/2006/relationships/image" Target="../media/image8.png"/><Relationship Id="rId20" Type="http://schemas.openxmlformats.org/officeDocument/2006/relationships/image" Target="../media/image11.png"/><Relationship Id="rId1" Type="http://schemas.openxmlformats.org/officeDocument/2006/relationships/video" Target="file:///C:\Users\veroniq\Documents\Films\NEIGE\NEIGE_oeuf_gr_liq.mpg" TargetMode="External"/><Relationship Id="rId6" Type="http://schemas.openxmlformats.org/officeDocument/2006/relationships/slide" Target="slide9.xml"/><Relationship Id="rId11" Type="http://schemas.openxmlformats.org/officeDocument/2006/relationships/image" Target="../media/image4.jpeg"/><Relationship Id="rId5" Type="http://schemas.openxmlformats.org/officeDocument/2006/relationships/slide" Target="slide3.xml"/><Relationship Id="rId15" Type="http://schemas.openxmlformats.org/officeDocument/2006/relationships/image" Target="../media/image7.png"/><Relationship Id="rId10" Type="http://schemas.openxmlformats.org/officeDocument/2006/relationships/image" Target="../media/image3.wmf"/><Relationship Id="rId19" Type="http://schemas.openxmlformats.org/officeDocument/2006/relationships/image" Target="../media/image10.png"/><Relationship Id="rId4" Type="http://schemas.openxmlformats.org/officeDocument/2006/relationships/image" Target="../media/image1.wmf"/><Relationship Id="rId9" Type="http://schemas.openxmlformats.org/officeDocument/2006/relationships/image" Target="../media/image2.wmf"/><Relationship Id="rId14" Type="http://schemas.openxmlformats.org/officeDocument/2006/relationships/slide" Target="slide22.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1.wmf"/><Relationship Id="rId4" Type="http://schemas.openxmlformats.org/officeDocument/2006/relationships/slide" Target="slide2.xml"/><Relationship Id="rId9" Type="http://schemas.openxmlformats.org/officeDocument/2006/relationships/slide" Target="slide11.xml"/></Relationships>
</file>

<file path=ppt/slides/_rels/slide11.xml.rels><?xml version="1.0" encoding="UTF-8" standalone="yes"?>
<Relationships xmlns="http://schemas.openxmlformats.org/package/2006/relationships"><Relationship Id="rId8" Type="http://schemas.openxmlformats.org/officeDocument/2006/relationships/slide" Target="slide3.xml"/><Relationship Id="rId3" Type="http://schemas.microsoft.com/office/2007/relationships/hdphoto" Target="../media/hdphoto1.wdp"/><Relationship Id="rId7"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1.wmf"/><Relationship Id="rId10" Type="http://schemas.openxmlformats.org/officeDocument/2006/relationships/slide" Target="slide12.xml"/><Relationship Id="rId4" Type="http://schemas.openxmlformats.org/officeDocument/2006/relationships/slide" Target="slide2.xml"/><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wmf"/><Relationship Id="rId5" Type="http://schemas.openxmlformats.org/officeDocument/2006/relationships/slide" Target="slide2.xml"/><Relationship Id="rId10"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13.gif"/></Relationships>
</file>

<file path=ppt/slides/_rels/slide13.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image" Target="../media/image21.jpe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wmf"/><Relationship Id="rId11" Type="http://schemas.openxmlformats.org/officeDocument/2006/relationships/image" Target="../media/image15.png"/><Relationship Id="rId5" Type="http://schemas.openxmlformats.org/officeDocument/2006/relationships/slide" Target="slide2.xml"/><Relationship Id="rId15" Type="http://schemas.openxmlformats.org/officeDocument/2006/relationships/image" Target="../media/image23.png"/><Relationship Id="rId10" Type="http://schemas.openxmlformats.org/officeDocument/2006/relationships/slide" Target="slide14.xml"/><Relationship Id="rId4" Type="http://schemas.microsoft.com/office/2007/relationships/hdphoto" Target="../media/hdphoto1.wdp"/><Relationship Id="rId9" Type="http://schemas.openxmlformats.org/officeDocument/2006/relationships/image" Target="../media/image13.gif"/><Relationship Id="rId14" Type="http://schemas.openxmlformats.org/officeDocument/2006/relationships/image" Target="../media/image22.jpeg"/></Relationships>
</file>

<file path=ppt/slides/_rels/slide14.xml.rels><?xml version="1.0" encoding="UTF-8" standalone="yes"?>
<Relationships xmlns="http://schemas.openxmlformats.org/package/2006/relationships"><Relationship Id="rId8" Type="http://schemas.openxmlformats.org/officeDocument/2006/relationships/image" Target="../media/image13.gif"/><Relationship Id="rId13" Type="http://schemas.openxmlformats.org/officeDocument/2006/relationships/diagramLayout" Target="../diagrams/layout1.xml"/><Relationship Id="rId3" Type="http://schemas.openxmlformats.org/officeDocument/2006/relationships/image" Target="../media/image12.png"/><Relationship Id="rId7" Type="http://schemas.openxmlformats.org/officeDocument/2006/relationships/slide" Target="slide1.xml"/><Relationship Id="rId12" Type="http://schemas.openxmlformats.org/officeDocument/2006/relationships/diagramData" Target="../diagrams/data1.xml"/><Relationship Id="rId17" Type="http://schemas.openxmlformats.org/officeDocument/2006/relationships/slide" Target="slide13.xml"/><Relationship Id="rId2" Type="http://schemas.openxmlformats.org/officeDocument/2006/relationships/notesSlide" Target="../notesSlides/notesSlide5.xml"/><Relationship Id="rId16" Type="http://schemas.microsoft.com/office/2007/relationships/diagramDrawing" Target="../diagrams/drawing1.xml"/><Relationship Id="rId1" Type="http://schemas.openxmlformats.org/officeDocument/2006/relationships/slideLayout" Target="../slideLayouts/slideLayout2.xml"/><Relationship Id="rId6" Type="http://schemas.openxmlformats.org/officeDocument/2006/relationships/image" Target="../media/image1.wmf"/><Relationship Id="rId11" Type="http://schemas.openxmlformats.org/officeDocument/2006/relationships/image" Target="../media/image24.jpeg"/><Relationship Id="rId5" Type="http://schemas.openxmlformats.org/officeDocument/2006/relationships/slide" Target="slide2.xml"/><Relationship Id="rId15" Type="http://schemas.openxmlformats.org/officeDocument/2006/relationships/diagramColors" Target="../diagrams/colors1.xml"/><Relationship Id="rId10" Type="http://schemas.openxmlformats.org/officeDocument/2006/relationships/image" Target="../media/image15.png"/><Relationship Id="rId4" Type="http://schemas.microsoft.com/office/2007/relationships/hdphoto" Target="../media/hdphoto1.wdp"/><Relationship Id="rId9" Type="http://schemas.openxmlformats.org/officeDocument/2006/relationships/slide" Target="slide15.xml"/><Relationship Id="rId1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notesSlide" Target="../notesSlides/notesSlide6.xml"/><Relationship Id="rId7" Type="http://schemas.openxmlformats.org/officeDocument/2006/relationships/image" Target="../media/image1.wmf"/><Relationship Id="rId12"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ideo" Target="file:///C:\Users\veroniq\Documents\Films\NEIGE\NEIGE_oeuf_gr_liq.mpg" TargetMode="External"/><Relationship Id="rId6" Type="http://schemas.openxmlformats.org/officeDocument/2006/relationships/slide" Target="slide2.xml"/><Relationship Id="rId11" Type="http://schemas.openxmlformats.org/officeDocument/2006/relationships/image" Target="../media/image15.png"/><Relationship Id="rId5" Type="http://schemas.microsoft.com/office/2007/relationships/hdphoto" Target="../media/hdphoto1.wdp"/><Relationship Id="rId10" Type="http://schemas.openxmlformats.org/officeDocument/2006/relationships/slide" Target="slide14.xml"/><Relationship Id="rId4" Type="http://schemas.openxmlformats.org/officeDocument/2006/relationships/image" Target="../media/image12.png"/><Relationship Id="rId9" Type="http://schemas.openxmlformats.org/officeDocument/2006/relationships/image" Target="../media/image13.gif"/></Relationships>
</file>

<file path=ppt/slides/_rels/slide16.xml.rels><?xml version="1.0" encoding="UTF-8" standalone="yes"?>
<Relationships xmlns="http://schemas.openxmlformats.org/package/2006/relationships"><Relationship Id="rId8" Type="http://schemas.openxmlformats.org/officeDocument/2006/relationships/image" Target="../media/image1.wmf"/><Relationship Id="rId13" Type="http://schemas.openxmlformats.org/officeDocument/2006/relationships/slide" Target="slide15.xml"/><Relationship Id="rId3" Type="http://schemas.openxmlformats.org/officeDocument/2006/relationships/slideLayout" Target="../slideLayouts/slideLayout2.xml"/><Relationship Id="rId7" Type="http://schemas.openxmlformats.org/officeDocument/2006/relationships/slide" Target="slide2.xml"/><Relationship Id="rId12" Type="http://schemas.openxmlformats.org/officeDocument/2006/relationships/image" Target="../media/image15.png"/><Relationship Id="rId2" Type="http://schemas.openxmlformats.org/officeDocument/2006/relationships/video" Target="../media/media1.mpg"/><Relationship Id="rId1" Type="http://schemas.microsoft.com/office/2007/relationships/media" Target="../media/media1.mpg"/><Relationship Id="rId6" Type="http://schemas.microsoft.com/office/2007/relationships/hdphoto" Target="../media/hdphoto1.wdp"/><Relationship Id="rId11" Type="http://schemas.openxmlformats.org/officeDocument/2006/relationships/slide" Target="slide17.xml"/><Relationship Id="rId5" Type="http://schemas.openxmlformats.org/officeDocument/2006/relationships/image" Target="../media/image12.png"/><Relationship Id="rId10" Type="http://schemas.openxmlformats.org/officeDocument/2006/relationships/image" Target="../media/image13.gif"/><Relationship Id="rId4" Type="http://schemas.openxmlformats.org/officeDocument/2006/relationships/notesSlide" Target="../notesSlides/notesSlide7.xml"/><Relationship Id="rId9" Type="http://schemas.openxmlformats.org/officeDocument/2006/relationships/slide" Target="slide1.xml"/><Relationship Id="rId1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1.wmf"/><Relationship Id="rId13" Type="http://schemas.openxmlformats.org/officeDocument/2006/relationships/slide" Target="slide16.xml"/><Relationship Id="rId3" Type="http://schemas.openxmlformats.org/officeDocument/2006/relationships/slideLayout" Target="../slideLayouts/slideLayout2.xml"/><Relationship Id="rId7" Type="http://schemas.openxmlformats.org/officeDocument/2006/relationships/slide" Target="slide2.xml"/><Relationship Id="rId12" Type="http://schemas.openxmlformats.org/officeDocument/2006/relationships/image" Target="../media/image15.png"/><Relationship Id="rId2" Type="http://schemas.openxmlformats.org/officeDocument/2006/relationships/video" Target="../media/media2.avi"/><Relationship Id="rId1" Type="http://schemas.microsoft.com/office/2007/relationships/media" Target="../media/media2.avi"/><Relationship Id="rId6" Type="http://schemas.microsoft.com/office/2007/relationships/hdphoto" Target="../media/hdphoto1.wdp"/><Relationship Id="rId11" Type="http://schemas.openxmlformats.org/officeDocument/2006/relationships/slide" Target="slide18.xml"/><Relationship Id="rId5" Type="http://schemas.openxmlformats.org/officeDocument/2006/relationships/image" Target="../media/image12.png"/><Relationship Id="rId10" Type="http://schemas.openxmlformats.org/officeDocument/2006/relationships/image" Target="../media/image13.gif"/><Relationship Id="rId4" Type="http://schemas.openxmlformats.org/officeDocument/2006/relationships/notesSlide" Target="../notesSlides/notesSlide8.xml"/><Relationship Id="rId9" Type="http://schemas.openxmlformats.org/officeDocument/2006/relationships/slide" Target="slide1.xml"/><Relationship Id="rId1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1.wmf"/><Relationship Id="rId13"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slide" Target="slide2.xml"/><Relationship Id="rId12" Type="http://schemas.openxmlformats.org/officeDocument/2006/relationships/image" Target="../media/image15.png"/><Relationship Id="rId2" Type="http://schemas.openxmlformats.org/officeDocument/2006/relationships/video" Target="../media/media3.mpg"/><Relationship Id="rId1" Type="http://schemas.microsoft.com/office/2007/relationships/media" Target="../media/media3.mpg"/><Relationship Id="rId6" Type="http://schemas.microsoft.com/office/2007/relationships/hdphoto" Target="../media/hdphoto1.wdp"/><Relationship Id="rId11" Type="http://schemas.openxmlformats.org/officeDocument/2006/relationships/slide" Target="slide17.xml"/><Relationship Id="rId5" Type="http://schemas.openxmlformats.org/officeDocument/2006/relationships/image" Target="../media/image12.png"/><Relationship Id="rId10" Type="http://schemas.openxmlformats.org/officeDocument/2006/relationships/image" Target="../media/image13.gif"/><Relationship Id="rId4" Type="http://schemas.openxmlformats.org/officeDocument/2006/relationships/notesSlide" Target="../notesSlides/notesSlide9.xml"/><Relationship Id="rId9" Type="http://schemas.openxmlformats.org/officeDocument/2006/relationships/slide" Target="slide1.xml"/><Relationship Id="rId14" Type="http://schemas.openxmlformats.org/officeDocument/2006/relationships/slide" Target="slide20.xml"/></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28.jpeg"/><Relationship Id="rId12" Type="http://schemas.openxmlformats.org/officeDocument/2006/relationships/slide" Target="slide1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wmf"/><Relationship Id="rId11" Type="http://schemas.openxmlformats.org/officeDocument/2006/relationships/image" Target="../media/image13.gif"/><Relationship Id="rId5" Type="http://schemas.openxmlformats.org/officeDocument/2006/relationships/slide" Target="slide2.xml"/><Relationship Id="rId10" Type="http://schemas.openxmlformats.org/officeDocument/2006/relationships/slide" Target="slide1.xml"/><Relationship Id="rId4" Type="http://schemas.microsoft.com/office/2007/relationships/hdphoto" Target="../media/hdphoto1.wdp"/><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slide" Target="slide1.xml"/><Relationship Id="rId4" Type="http://schemas.openxmlformats.org/officeDocument/2006/relationships/image" Target="../media/image1.wmf"/></Relationships>
</file>

<file path=ppt/slides/_rels/slide20.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12.png"/><Relationship Id="rId7" Type="http://schemas.openxmlformats.org/officeDocument/2006/relationships/slide" Target="slide1.xml"/><Relationship Id="rId12" Type="http://schemas.openxmlformats.org/officeDocument/2006/relationships/slide" Target="slide19.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wmf"/><Relationship Id="rId11" Type="http://schemas.openxmlformats.org/officeDocument/2006/relationships/image" Target="../media/image15.png"/><Relationship Id="rId5" Type="http://schemas.openxmlformats.org/officeDocument/2006/relationships/slide" Target="slide2.xml"/><Relationship Id="rId10" Type="http://schemas.openxmlformats.org/officeDocument/2006/relationships/slide" Target="slide21.xml"/><Relationship Id="rId4" Type="http://schemas.microsoft.com/office/2007/relationships/hdphoto" Target="../media/hdphoto1.wdp"/><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12.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wmf"/><Relationship Id="rId11" Type="http://schemas.openxmlformats.org/officeDocument/2006/relationships/image" Target="../media/image15.png"/><Relationship Id="rId5" Type="http://schemas.openxmlformats.org/officeDocument/2006/relationships/slide" Target="slide2.xml"/><Relationship Id="rId10" Type="http://schemas.openxmlformats.org/officeDocument/2006/relationships/slide" Target="slide20.xml"/><Relationship Id="rId4" Type="http://schemas.microsoft.com/office/2007/relationships/hdphoto" Target="../media/hdphoto1.wdp"/><Relationship Id="rId9" Type="http://schemas.openxmlformats.org/officeDocument/2006/relationships/image" Target="../media/image13.gif"/></Relationships>
</file>

<file path=ppt/slides/_rels/slide22.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12.png"/><Relationship Id="rId7" Type="http://schemas.openxmlformats.org/officeDocument/2006/relationships/slide" Target="slide1.xml"/><Relationship Id="rId12" Type="http://schemas.openxmlformats.org/officeDocument/2006/relationships/slide" Target="slide2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wmf"/><Relationship Id="rId11" Type="http://schemas.openxmlformats.org/officeDocument/2006/relationships/image" Target="../media/image33.png"/><Relationship Id="rId5" Type="http://schemas.openxmlformats.org/officeDocument/2006/relationships/slide" Target="slide2.xml"/><Relationship Id="rId10" Type="http://schemas.openxmlformats.org/officeDocument/2006/relationships/image" Target="../media/image32.png"/><Relationship Id="rId4" Type="http://schemas.microsoft.com/office/2007/relationships/hdphoto" Target="../media/hdphoto1.wdp"/><Relationship Id="rId9"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3.gif"/><Relationship Id="rId11" Type="http://schemas.openxmlformats.org/officeDocument/2006/relationships/slide" Target="slide7.xml"/><Relationship Id="rId5" Type="http://schemas.openxmlformats.org/officeDocument/2006/relationships/slide" Target="slide1.xml"/><Relationship Id="rId10" Type="http://schemas.openxmlformats.org/officeDocument/2006/relationships/slide" Target="slide12.xml"/><Relationship Id="rId4" Type="http://schemas.openxmlformats.org/officeDocument/2006/relationships/image" Target="../media/image1.wmf"/><Relationship Id="rId9" Type="http://schemas.openxmlformats.org/officeDocument/2006/relationships/slide" Target="slide15.xml"/></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3" Type="http://schemas.microsoft.com/office/2007/relationships/hdphoto" Target="../media/hdphoto1.wdp"/><Relationship Id="rId7"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1.wmf"/><Relationship Id="rId10" Type="http://schemas.openxmlformats.org/officeDocument/2006/relationships/image" Target="../media/image16.png"/><Relationship Id="rId4" Type="http://schemas.openxmlformats.org/officeDocument/2006/relationships/slide" Target="slide2.xml"/><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3" Type="http://schemas.microsoft.com/office/2007/relationships/hdphoto" Target="../media/hdphoto1.wdp"/><Relationship Id="rId7"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1.wmf"/><Relationship Id="rId10" Type="http://schemas.openxmlformats.org/officeDocument/2006/relationships/slide" Target="slide3.xml"/><Relationship Id="rId4" Type="http://schemas.openxmlformats.org/officeDocument/2006/relationships/slide" Target="slide2.xml"/><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3.gif"/><Relationship Id="rId3" Type="http://schemas.microsoft.com/office/2007/relationships/hdphoto" Target="../media/hdphoto1.wdp"/><Relationship Id="rId7" Type="http://schemas.openxmlformats.org/officeDocument/2006/relationships/slide" Target="slide1.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wmf"/><Relationship Id="rId11" Type="http://schemas.openxmlformats.org/officeDocument/2006/relationships/slide" Target="slide4.xml"/><Relationship Id="rId5" Type="http://schemas.openxmlformats.org/officeDocument/2006/relationships/slide" Target="slide2.xml"/><Relationship Id="rId10" Type="http://schemas.openxmlformats.org/officeDocument/2006/relationships/image" Target="../media/image15.png"/><Relationship Id="rId4" Type="http://schemas.openxmlformats.org/officeDocument/2006/relationships/image" Target="../media/image17.jpeg"/><Relationship Id="rId9" Type="http://schemas.openxmlformats.org/officeDocument/2006/relationships/slide" Target="slide6.xml"/></Relationships>
</file>

<file path=ppt/slides/_rels/slide6.xml.rels><?xml version="1.0" encoding="UTF-8" standalone="yes"?>
<Relationships xmlns="http://schemas.openxmlformats.org/package/2006/relationships"><Relationship Id="rId8" Type="http://schemas.openxmlformats.org/officeDocument/2006/relationships/image" Target="../media/image13.gif"/><Relationship Id="rId3" Type="http://schemas.microsoft.com/office/2007/relationships/hdphoto" Target="../media/hdphoto1.wdp"/><Relationship Id="rId7" Type="http://schemas.openxmlformats.org/officeDocument/2006/relationships/slide" Target="slide1.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8.jpg"/><Relationship Id="rId11" Type="http://schemas.openxmlformats.org/officeDocument/2006/relationships/slide" Target="slide5.xml"/><Relationship Id="rId5" Type="http://schemas.openxmlformats.org/officeDocument/2006/relationships/image" Target="../media/image1.wmf"/><Relationship Id="rId10" Type="http://schemas.openxmlformats.org/officeDocument/2006/relationships/image" Target="../media/image15.png"/><Relationship Id="rId4" Type="http://schemas.openxmlformats.org/officeDocument/2006/relationships/slide" Target="slide2.xml"/><Relationship Id="rId9" Type="http://schemas.openxmlformats.org/officeDocument/2006/relationships/slide" Target="slide7.xml"/></Relationships>
</file>

<file path=ppt/slides/_rels/slide7.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12.png"/><Relationship Id="rId7" Type="http://schemas.openxmlformats.org/officeDocument/2006/relationships/image" Target="../media/image19.png"/><Relationship Id="rId12" Type="http://schemas.openxmlformats.org/officeDocument/2006/relationships/slide" Target="slide6.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wmf"/><Relationship Id="rId11" Type="http://schemas.openxmlformats.org/officeDocument/2006/relationships/image" Target="../media/image15.png"/><Relationship Id="rId5" Type="http://schemas.openxmlformats.org/officeDocument/2006/relationships/slide" Target="slide2.xml"/><Relationship Id="rId10" Type="http://schemas.openxmlformats.org/officeDocument/2006/relationships/slide" Target="slide8.xml"/><Relationship Id="rId4" Type="http://schemas.microsoft.com/office/2007/relationships/hdphoto" Target="../media/hdphoto1.wdp"/><Relationship Id="rId9" Type="http://schemas.openxmlformats.org/officeDocument/2006/relationships/image" Target="../media/image13.gif"/></Relationships>
</file>

<file path=ppt/slides/_rels/slide8.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12.png"/><Relationship Id="rId7" Type="http://schemas.openxmlformats.org/officeDocument/2006/relationships/slide" Target="slide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wmf"/><Relationship Id="rId5" Type="http://schemas.openxmlformats.org/officeDocument/2006/relationships/slide" Target="slide2.xml"/><Relationship Id="rId10" Type="http://schemas.openxmlformats.org/officeDocument/2006/relationships/slide" Target="slide7.xml"/><Relationship Id="rId4" Type="http://schemas.microsoft.com/office/2007/relationships/hdphoto" Target="../media/hdphoto1.wdp"/><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1.wmf"/><Relationship Id="rId4" Type="http://schemas.openxmlformats.org/officeDocument/2006/relationships/slide" Target="slide2.xml"/><Relationship Id="rId9" Type="http://schemas.openxmlformats.org/officeDocument/2006/relationships/slide" Target="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p:cNvSpPr txBox="1">
            <a:spLocks/>
          </p:cNvSpPr>
          <p:nvPr/>
        </p:nvSpPr>
        <p:spPr>
          <a:xfrm>
            <a:off x="0" y="44624"/>
            <a:ext cx="9144000"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dirty="0"/>
              <a:t>Planetary deep interiors, geodesy, and habitability</a:t>
            </a:r>
          </a:p>
        </p:txBody>
      </p:sp>
      <p:sp>
        <p:nvSpPr>
          <p:cNvPr id="17" name="Untertitel 2"/>
          <p:cNvSpPr txBox="1">
            <a:spLocks/>
          </p:cNvSpPr>
          <p:nvPr/>
        </p:nvSpPr>
        <p:spPr>
          <a:xfrm>
            <a:off x="0" y="764704"/>
            <a:ext cx="6012160" cy="360040"/>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de-DE" sz="4000" dirty="0" smtClean="0"/>
              <a:t>Véronique Dehant   </a:t>
            </a:r>
            <a:r>
              <a:rPr lang="de-DE" dirty="0" smtClean="0"/>
              <a:t>Royal Observatory </a:t>
            </a:r>
            <a:r>
              <a:rPr lang="en-US" dirty="0" smtClean="0"/>
              <a:t>of Belgium</a:t>
            </a:r>
            <a:endParaRPr lang="en-US" dirty="0"/>
          </a:p>
        </p:txBody>
      </p:sp>
      <p:pic>
        <p:nvPicPr>
          <p:cNvPr id="1029" name="Picture 5" descr="C:\Users\lenano\AppData\Local\Microsoft\Windows\Temporary Internet Files\Content.IE5\OUUVTA6R\MC900371050[1].wmf">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62941" y="6375608"/>
            <a:ext cx="333395" cy="36576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hlinkClick r:id="rId5" action="ppaction://hlinksldjump"/>
          </p:cNvPr>
          <p:cNvSpPr/>
          <p:nvPr/>
        </p:nvSpPr>
        <p:spPr>
          <a:xfrm>
            <a:off x="251520" y="1548408"/>
            <a:ext cx="2880320" cy="2232248"/>
          </a:xfrm>
          <a:prstGeom prst="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0" name="Rectangle 19"/>
          <p:cNvSpPr/>
          <p:nvPr/>
        </p:nvSpPr>
        <p:spPr>
          <a:xfrm>
            <a:off x="251520" y="1268760"/>
            <a:ext cx="2880320" cy="279648"/>
          </a:xfrm>
          <a:prstGeom prst="rect">
            <a:avLst/>
          </a:prstGeom>
          <a:solidFill>
            <a:schemeClr val="accent5">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smtClean="0">
                <a:solidFill>
                  <a:schemeClr val="tx1"/>
                </a:solidFill>
              </a:rPr>
              <a:t>Definition of Habitability</a:t>
            </a:r>
            <a:endParaRPr lang="en-US" dirty="0">
              <a:solidFill>
                <a:schemeClr val="tx1"/>
              </a:solidFill>
            </a:endParaRPr>
          </a:p>
        </p:txBody>
      </p:sp>
      <p:sp>
        <p:nvSpPr>
          <p:cNvPr id="21" name="Rectangle 20">
            <a:hlinkClick r:id="rId6" action="ppaction://hlinksldjump"/>
          </p:cNvPr>
          <p:cNvSpPr/>
          <p:nvPr/>
        </p:nvSpPr>
        <p:spPr>
          <a:xfrm>
            <a:off x="3275856" y="1548408"/>
            <a:ext cx="2880320" cy="1736576"/>
          </a:xfrm>
          <a:prstGeom prst="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3" name="Rectangle 22"/>
          <p:cNvSpPr/>
          <p:nvPr/>
        </p:nvSpPr>
        <p:spPr>
          <a:xfrm>
            <a:off x="3275856" y="1268760"/>
            <a:ext cx="2880320" cy="279648"/>
          </a:xfrm>
          <a:prstGeom prst="rect">
            <a:avLst/>
          </a:prstGeom>
          <a:solidFill>
            <a:schemeClr val="accent5">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smtClean="0">
                <a:solidFill>
                  <a:schemeClr val="tx1"/>
                </a:solidFill>
              </a:rPr>
              <a:t>Considering geophysics</a:t>
            </a:r>
            <a:endParaRPr lang="en-US" dirty="0">
              <a:solidFill>
                <a:schemeClr val="tx1"/>
              </a:solidFill>
            </a:endParaRPr>
          </a:p>
        </p:txBody>
      </p:sp>
      <p:sp>
        <p:nvSpPr>
          <p:cNvPr id="5" name="Rectangle 4"/>
          <p:cNvSpPr/>
          <p:nvPr/>
        </p:nvSpPr>
        <p:spPr>
          <a:xfrm>
            <a:off x="181856" y="4005064"/>
            <a:ext cx="3742072" cy="178510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cs typeface="Arial" panose="020B0604020202020204" pitchFamily="34" charset="0"/>
              </a:rPr>
              <a:t>Conclusions</a:t>
            </a:r>
            <a:endParaRPr lang="en-US" sz="1600" b="1" dirty="0" smtClean="0">
              <a:cs typeface="Arial" panose="020B0604020202020204" pitchFamily="34" charset="0"/>
            </a:endParaRPr>
          </a:p>
          <a:p>
            <a:endParaRPr lang="en-US" sz="600" dirty="0" smtClean="0">
              <a:cs typeface="Arial" panose="020B0604020202020204" pitchFamily="34" charset="0"/>
            </a:endParaRPr>
          </a:p>
          <a:p>
            <a:pPr marL="171450" indent="-171450">
              <a:buFontTx/>
              <a:buChar char="-"/>
            </a:pPr>
            <a:r>
              <a:rPr lang="en-US" sz="1200" dirty="0" smtClean="0">
                <a:cs typeface="Arial" panose="020B0604020202020204" pitchFamily="34" charset="0"/>
              </a:rPr>
              <a:t>Habitability conditions go beyond the simple hypothesis of existence of liquid water</a:t>
            </a:r>
          </a:p>
          <a:p>
            <a:pPr marL="171450" indent="-171450">
              <a:buFontTx/>
              <a:buChar char="-"/>
            </a:pPr>
            <a:r>
              <a:rPr lang="en-US" sz="1200" dirty="0" smtClean="0">
                <a:cs typeface="Arial" panose="020B0604020202020204" pitchFamily="34" charset="0"/>
              </a:rPr>
              <a:t>Planetary reservoirs and their evolution and interactions play a major role</a:t>
            </a:r>
          </a:p>
          <a:p>
            <a:pPr marL="171450" indent="-171450">
              <a:buFontTx/>
              <a:buChar char="-"/>
            </a:pPr>
            <a:r>
              <a:rPr lang="en-US" sz="1200" dirty="0" smtClean="0">
                <a:cs typeface="Arial" panose="020B0604020202020204" pitchFamily="34" charset="0"/>
              </a:rPr>
              <a:t>Space geodesy allows better understanding the interior (and rotation) of planets and constrains planetary evolution</a:t>
            </a:r>
          </a:p>
        </p:txBody>
      </p:sp>
      <p:sp>
        <p:nvSpPr>
          <p:cNvPr id="26" name="Rectangle 25"/>
          <p:cNvSpPr/>
          <p:nvPr/>
        </p:nvSpPr>
        <p:spPr>
          <a:xfrm>
            <a:off x="6636415" y="1692424"/>
            <a:ext cx="2328073" cy="2312640"/>
          </a:xfrm>
          <a:prstGeom prst="rect">
            <a:avLst/>
          </a:prstGeom>
          <a:solidFill>
            <a:schemeClr val="bg1"/>
          </a:solidFill>
          <a:ln>
            <a:solidFill>
              <a:schemeClr val="accent3">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7" name="Rectangle 26"/>
          <p:cNvSpPr/>
          <p:nvPr/>
        </p:nvSpPr>
        <p:spPr>
          <a:xfrm>
            <a:off x="6636415" y="1412776"/>
            <a:ext cx="2328073" cy="279648"/>
          </a:xfrm>
          <a:prstGeom prst="rect">
            <a:avLst/>
          </a:prstGeom>
          <a:solidFill>
            <a:schemeClr val="accent3">
              <a:lumMod val="40000"/>
              <a:lumOff val="60000"/>
            </a:schemeClr>
          </a:solidFill>
          <a:ln>
            <a:solidFill>
              <a:schemeClr val="accent3">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smtClean="0">
                <a:solidFill>
                  <a:schemeClr val="tx1"/>
                </a:solidFill>
              </a:rPr>
              <a:t>Importance of interior</a:t>
            </a:r>
            <a:endParaRPr lang="en-US" dirty="0">
              <a:solidFill>
                <a:schemeClr val="tx1"/>
              </a:solidFill>
            </a:endParaRPr>
          </a:p>
        </p:txBody>
      </p:sp>
      <p:sp>
        <p:nvSpPr>
          <p:cNvPr id="31" name="Rectangle 30">
            <a:hlinkClick r:id="rId7" action="ppaction://hlinksldjump"/>
          </p:cNvPr>
          <p:cNvSpPr/>
          <p:nvPr/>
        </p:nvSpPr>
        <p:spPr>
          <a:xfrm>
            <a:off x="4067945" y="3851398"/>
            <a:ext cx="1944216" cy="1881858"/>
          </a:xfrm>
          <a:prstGeom prst="rect">
            <a:avLst/>
          </a:prstGeom>
          <a:solidFill>
            <a:schemeClr val="bg1"/>
          </a:solidFill>
          <a:ln>
            <a:solidFill>
              <a:schemeClr val="accent3">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32" name="Rectangle 31"/>
          <p:cNvSpPr/>
          <p:nvPr/>
        </p:nvSpPr>
        <p:spPr>
          <a:xfrm>
            <a:off x="4067944" y="3571750"/>
            <a:ext cx="1944217" cy="279648"/>
          </a:xfrm>
          <a:prstGeom prst="rect">
            <a:avLst/>
          </a:prstGeom>
          <a:solidFill>
            <a:schemeClr val="accent3">
              <a:lumMod val="40000"/>
              <a:lumOff val="60000"/>
            </a:schemeClr>
          </a:solidFill>
          <a:ln>
            <a:solidFill>
              <a:schemeClr val="accent3">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smtClean="0">
                <a:solidFill>
                  <a:schemeClr val="tx1"/>
                </a:solidFill>
              </a:rPr>
              <a:t>Planetary reservoirs</a:t>
            </a:r>
            <a:endParaRPr lang="en-US" dirty="0">
              <a:solidFill>
                <a:schemeClr val="tx1"/>
              </a:solidFill>
            </a:endParaRPr>
          </a:p>
        </p:txBody>
      </p:sp>
      <p:sp>
        <p:nvSpPr>
          <p:cNvPr id="35" name="Rectangle 34">
            <a:hlinkClick r:id="rId8" action="ppaction://hlinksldjump"/>
          </p:cNvPr>
          <p:cNvSpPr/>
          <p:nvPr/>
        </p:nvSpPr>
        <p:spPr>
          <a:xfrm>
            <a:off x="6156177" y="4428728"/>
            <a:ext cx="2880319" cy="1809850"/>
          </a:xfrm>
          <a:prstGeom prst="rect">
            <a:avLst/>
          </a:prstGeom>
          <a:solidFill>
            <a:schemeClr val="bg1"/>
          </a:solidFill>
          <a:ln>
            <a:solidFill>
              <a:schemeClr val="accent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36" name="Rectangle 35"/>
          <p:cNvSpPr/>
          <p:nvPr/>
        </p:nvSpPr>
        <p:spPr>
          <a:xfrm>
            <a:off x="6156176" y="4149080"/>
            <a:ext cx="2880320" cy="279648"/>
          </a:xfrm>
          <a:prstGeom prst="rect">
            <a:avLst/>
          </a:prstGeom>
          <a:solidFill>
            <a:schemeClr val="accent6">
              <a:lumMod val="40000"/>
              <a:lumOff val="60000"/>
            </a:schemeClr>
          </a:solidFill>
          <a:ln>
            <a:solidFill>
              <a:schemeClr val="accent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smtClean="0">
                <a:solidFill>
                  <a:schemeClr val="tx1"/>
                </a:solidFill>
              </a:rPr>
              <a:t>Space geodesy</a:t>
            </a:r>
            <a:endParaRPr lang="en-US" dirty="0">
              <a:solidFill>
                <a:schemeClr val="tx1"/>
              </a:solidFill>
            </a:endParaRPr>
          </a:p>
        </p:txBody>
      </p:sp>
      <p:sp>
        <p:nvSpPr>
          <p:cNvPr id="38" name="Rectangle 37"/>
          <p:cNvSpPr/>
          <p:nvPr/>
        </p:nvSpPr>
        <p:spPr>
          <a:xfrm>
            <a:off x="179513" y="5877272"/>
            <a:ext cx="5256584" cy="86409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1200" dirty="0" smtClean="0"/>
              <a:t>Future </a:t>
            </a:r>
            <a:r>
              <a:rPr lang="en-US" sz="1200" dirty="0"/>
              <a:t>missions such as the InSIGHT (Interior exploration using </a:t>
            </a:r>
            <a:endParaRPr lang="en-US" sz="1200" dirty="0" smtClean="0"/>
          </a:p>
          <a:p>
            <a:r>
              <a:rPr lang="en-US" sz="1200" dirty="0" smtClean="0"/>
              <a:t>Seismic </a:t>
            </a:r>
            <a:r>
              <a:rPr lang="en-US" sz="1200" dirty="0"/>
              <a:t>Investigations, Geodesy, and Heat Transport</a:t>
            </a:r>
            <a:r>
              <a:rPr lang="en-US" sz="1200" dirty="0" smtClean="0"/>
              <a:t>)</a:t>
            </a:r>
          </a:p>
          <a:p>
            <a:r>
              <a:rPr lang="en-US" sz="1200" dirty="0" smtClean="0"/>
              <a:t>for </a:t>
            </a:r>
            <a:r>
              <a:rPr lang="en-US" sz="1200" dirty="0"/>
              <a:t>determination of Mars interior and evolution, and thus in the </a:t>
            </a:r>
            <a:endParaRPr lang="en-US" sz="1200" dirty="0" smtClean="0"/>
          </a:p>
          <a:p>
            <a:r>
              <a:rPr lang="en-US" sz="1200" dirty="0" smtClean="0"/>
              <a:t>understanding </a:t>
            </a:r>
            <a:r>
              <a:rPr lang="en-US" sz="1200" dirty="0"/>
              <a:t>of the habitability of </a:t>
            </a:r>
            <a:r>
              <a:rPr lang="en-US" sz="1200" dirty="0" smtClean="0"/>
              <a:t>Mars</a:t>
            </a:r>
          </a:p>
        </p:txBody>
      </p:sp>
      <p:sp>
        <p:nvSpPr>
          <p:cNvPr id="39" name="Untertitel 2">
            <a:hlinkClick r:id="rId3" action="ppaction://hlinksldjump"/>
          </p:cNvPr>
          <p:cNvSpPr txBox="1">
            <a:spLocks/>
          </p:cNvSpPr>
          <p:nvPr/>
        </p:nvSpPr>
        <p:spPr>
          <a:xfrm>
            <a:off x="7524328" y="6381328"/>
            <a:ext cx="1512168" cy="360040"/>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de-DE" dirty="0" smtClean="0"/>
              <a:t>References</a:t>
            </a:r>
            <a:endParaRPr lang="de-DE" dirty="0"/>
          </a:p>
        </p:txBody>
      </p:sp>
      <p:cxnSp>
        <p:nvCxnSpPr>
          <p:cNvPr id="9" name="Straight Arrow Connector 8"/>
          <p:cNvCxnSpPr>
            <a:stCxn id="21" idx="2"/>
            <a:endCxn id="32" idx="0"/>
          </p:cNvCxnSpPr>
          <p:nvPr/>
        </p:nvCxnSpPr>
        <p:spPr>
          <a:xfrm>
            <a:off x="4716016" y="3284984"/>
            <a:ext cx="324037" cy="286766"/>
          </a:xfrm>
          <a:prstGeom prst="straightConnector1">
            <a:avLst/>
          </a:prstGeom>
          <a:ln>
            <a:solidFill>
              <a:schemeClr val="accent5">
                <a:lumMod val="60000"/>
                <a:lumOff val="40000"/>
              </a:schemeClr>
            </a:solidFill>
            <a:tailEnd type="arrow"/>
          </a:ln>
        </p:spPr>
        <p:style>
          <a:lnRef idx="3">
            <a:schemeClr val="accent3"/>
          </a:lnRef>
          <a:fillRef idx="0">
            <a:schemeClr val="accent3"/>
          </a:fillRef>
          <a:effectRef idx="2">
            <a:schemeClr val="accent3"/>
          </a:effectRef>
          <a:fontRef idx="minor">
            <a:schemeClr val="tx1"/>
          </a:fontRef>
        </p:style>
      </p:cxnSp>
      <p:cxnSp>
        <p:nvCxnSpPr>
          <p:cNvPr id="11" name="Straight Arrow Connector 10"/>
          <p:cNvCxnSpPr/>
          <p:nvPr/>
        </p:nvCxnSpPr>
        <p:spPr>
          <a:xfrm flipH="1">
            <a:off x="6377930" y="3356992"/>
            <a:ext cx="256902" cy="79208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grpSp>
        <p:nvGrpSpPr>
          <p:cNvPr id="6" name="Group 5"/>
          <p:cNvGrpSpPr/>
          <p:nvPr/>
        </p:nvGrpSpPr>
        <p:grpSpPr>
          <a:xfrm>
            <a:off x="166812" y="1603400"/>
            <a:ext cx="3096344" cy="2113632"/>
            <a:chOff x="166812" y="1603400"/>
            <a:chExt cx="3096344" cy="2113632"/>
          </a:xfrm>
        </p:grpSpPr>
        <p:grpSp>
          <p:nvGrpSpPr>
            <p:cNvPr id="33" name="Group 32"/>
            <p:cNvGrpSpPr/>
            <p:nvPr/>
          </p:nvGrpSpPr>
          <p:grpSpPr>
            <a:xfrm>
              <a:off x="276920" y="1603400"/>
              <a:ext cx="2808312" cy="1008112"/>
              <a:chOff x="395288" y="1725612"/>
              <a:chExt cx="8243887" cy="2789238"/>
            </a:xfrm>
          </p:grpSpPr>
          <p:pic>
            <p:nvPicPr>
              <p:cNvPr id="37" name="Picture 18">
                <a:hlinkClick r:id="rId5"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5288" y="1725612"/>
                <a:ext cx="3527425"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0" name="Picture 19">
                <a:hlinkClick r:id="rId5"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03800" y="1725612"/>
                <a:ext cx="3635375" cy="278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1" name="AutoShape 25">
                <a:hlinkClick r:id="rId5" action="ppaction://hlinksldjump"/>
              </p:cNvPr>
              <p:cNvSpPr>
                <a:spLocks noChangeArrowheads="1"/>
              </p:cNvSpPr>
              <p:nvPr/>
            </p:nvSpPr>
            <p:spPr bwMode="auto">
              <a:xfrm>
                <a:off x="3851275" y="2876550"/>
                <a:ext cx="1223963" cy="431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12700">
                <a:solidFill>
                  <a:srgbClr val="FF0000"/>
                </a:solidFill>
                <a:miter lim="800000"/>
                <a:headEnd/>
                <a:tailEnd/>
              </a:ln>
            </p:spPr>
            <p:txBody>
              <a:bodyPr wrap="none" lIns="91430" tIns="45715" rIns="91430" bIns="45715" anchor="ctr"/>
              <a:lstStyle/>
              <a:p>
                <a:pPr fontAlgn="base">
                  <a:spcBef>
                    <a:spcPct val="0"/>
                  </a:spcBef>
                  <a:spcAft>
                    <a:spcPct val="0"/>
                  </a:spcAft>
                </a:pPr>
                <a:endParaRPr lang="en-US" sz="2400">
                  <a:solidFill>
                    <a:srgbClr val="000000"/>
                  </a:solidFill>
                  <a:cs typeface="Arial" charset="0"/>
                </a:endParaRPr>
              </a:p>
            </p:txBody>
          </p:sp>
        </p:grpSp>
        <p:sp>
          <p:nvSpPr>
            <p:cNvPr id="42" name="Textfeld 16"/>
            <p:cNvSpPr txBox="1">
              <a:spLocks noChangeArrowheads="1"/>
            </p:cNvSpPr>
            <p:nvPr/>
          </p:nvSpPr>
          <p:spPr bwMode="auto">
            <a:xfrm>
              <a:off x="166812" y="2624435"/>
              <a:ext cx="3096344" cy="109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marL="285750" indent="-28575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171450" indent="-91440" eaLnBrk="1" fontAlgn="base" hangingPunct="1">
                <a:spcBef>
                  <a:spcPct val="0"/>
                </a:spcBef>
                <a:spcAft>
                  <a:spcPts val="300"/>
                </a:spcAft>
                <a:buFont typeface="Arial" panose="020B0604020202020204" pitchFamily="34" charset="0"/>
                <a:buChar char="•"/>
                <a:defRPr/>
              </a:pPr>
              <a:r>
                <a:rPr lang="en-US" sz="1200" dirty="0" smtClean="0">
                  <a:solidFill>
                    <a:srgbClr val="000000"/>
                  </a:solidFill>
                  <a:latin typeface="Calibri" panose="020F0502020204030204" pitchFamily="34" charset="0"/>
                </a:rPr>
                <a:t>Mars at present 7 mbar atmosphere; may not be the atmosphere in the early stage </a:t>
              </a:r>
            </a:p>
            <a:p>
              <a:pPr marL="171450" indent="-91440" eaLnBrk="1" fontAlgn="base" hangingPunct="1">
                <a:spcBef>
                  <a:spcPct val="0"/>
                </a:spcBef>
                <a:spcAft>
                  <a:spcPts val="300"/>
                </a:spcAft>
                <a:buFont typeface="Arial" panose="020B0604020202020204" pitchFamily="34" charset="0"/>
                <a:buChar char="•"/>
                <a:defRPr/>
              </a:pPr>
              <a:r>
                <a:rPr lang="en-US" sz="1200" dirty="0" smtClean="0">
                  <a:solidFill>
                    <a:srgbClr val="000000"/>
                  </a:solidFill>
                  <a:latin typeface="Calibri" panose="020F0502020204030204" pitchFamily="34" charset="0"/>
                </a:rPr>
                <a:t>Mars lost its early atmosphere during the (pre-)Noachian</a:t>
              </a:r>
            </a:p>
            <a:p>
              <a:pPr marL="171450" indent="-91440" eaLnBrk="1" fontAlgn="base" hangingPunct="1">
                <a:spcBef>
                  <a:spcPct val="0"/>
                </a:spcBef>
                <a:spcAft>
                  <a:spcPts val="300"/>
                </a:spcAft>
                <a:buFont typeface="Arial" panose="020B0604020202020204" pitchFamily="34" charset="0"/>
                <a:buChar char="•"/>
                <a:defRPr/>
              </a:pPr>
              <a:r>
                <a:rPr lang="en-US" sz="1200" dirty="0" smtClean="0">
                  <a:solidFill>
                    <a:srgbClr val="000000"/>
                  </a:solidFill>
                  <a:latin typeface="Calibri" panose="020F0502020204030204" pitchFamily="34" charset="0"/>
                </a:rPr>
                <a:t>Escape</a:t>
              </a:r>
              <a:r>
                <a:rPr lang="en-US" sz="1200" dirty="0">
                  <a:solidFill>
                    <a:srgbClr val="000000"/>
                  </a:solidFill>
                  <a:latin typeface="Calibri" panose="020F0502020204030204" pitchFamily="34" charset="0"/>
                </a:rPr>
                <a:t>, </a:t>
              </a:r>
              <a:r>
                <a:rPr lang="en-US" sz="1200" dirty="0" smtClean="0">
                  <a:solidFill>
                    <a:srgbClr val="000000"/>
                  </a:solidFill>
                  <a:latin typeface="Calibri" panose="020F0502020204030204" pitchFamily="34" charset="0"/>
                </a:rPr>
                <a:t>Erosion, impacts, recycling? </a:t>
              </a:r>
            </a:p>
          </p:txBody>
        </p:sp>
      </p:grpSp>
      <p:grpSp>
        <p:nvGrpSpPr>
          <p:cNvPr id="43" name="Group 42"/>
          <p:cNvGrpSpPr/>
          <p:nvPr/>
        </p:nvGrpSpPr>
        <p:grpSpPr>
          <a:xfrm>
            <a:off x="3347864" y="1628800"/>
            <a:ext cx="2590801" cy="1600200"/>
            <a:chOff x="2057400" y="4038600"/>
            <a:chExt cx="2590801" cy="1600200"/>
          </a:xfrm>
        </p:grpSpPr>
        <p:sp>
          <p:nvSpPr>
            <p:cNvPr id="44" name="TextBox 43"/>
            <p:cNvSpPr txBox="1"/>
            <p:nvPr/>
          </p:nvSpPr>
          <p:spPr>
            <a:xfrm>
              <a:off x="2057400" y="4038600"/>
              <a:ext cx="1063526" cy="646331"/>
            </a:xfrm>
            <a:prstGeom prst="rect">
              <a:avLst/>
            </a:prstGeom>
            <a:noFill/>
            <a:ln>
              <a:solidFill>
                <a:sysClr val="windowText" lastClr="000000"/>
              </a:solidFill>
            </a:ln>
          </p:spPr>
          <p:txBody>
            <a:bodyPr wrap="square" rtlCol="0">
              <a:spAutoFit/>
            </a:bodyPr>
            <a:lstStyle/>
            <a:p>
              <a:pPr>
                <a:defRPr/>
              </a:pPr>
              <a:r>
                <a:rPr lang="en-US" sz="1200" kern="0" dirty="0">
                  <a:solidFill>
                    <a:prstClr val="black"/>
                  </a:solidFill>
                  <a:cs typeface="Arial" charset="0"/>
                </a:rPr>
                <a:t>composition, </a:t>
              </a:r>
            </a:p>
            <a:p>
              <a:pPr>
                <a:defRPr/>
              </a:pPr>
              <a:r>
                <a:rPr lang="en-US" sz="1200" kern="0" dirty="0">
                  <a:solidFill>
                    <a:prstClr val="black"/>
                  </a:solidFill>
                  <a:cs typeface="Arial" charset="0"/>
                </a:rPr>
                <a:t>structure, </a:t>
              </a:r>
            </a:p>
            <a:p>
              <a:pPr>
                <a:defRPr/>
              </a:pPr>
              <a:r>
                <a:rPr lang="en-US" sz="1200" kern="0" dirty="0">
                  <a:solidFill>
                    <a:prstClr val="black"/>
                  </a:solidFill>
                  <a:cs typeface="Arial" charset="0"/>
                </a:rPr>
                <a:t>thermal state </a:t>
              </a:r>
            </a:p>
          </p:txBody>
        </p:sp>
        <p:sp>
          <p:nvSpPr>
            <p:cNvPr id="45" name="TextBox 44"/>
            <p:cNvSpPr txBox="1"/>
            <p:nvPr/>
          </p:nvSpPr>
          <p:spPr>
            <a:xfrm>
              <a:off x="2874326" y="4854910"/>
              <a:ext cx="807721" cy="276999"/>
            </a:xfrm>
            <a:prstGeom prst="rect">
              <a:avLst/>
            </a:prstGeom>
            <a:noFill/>
            <a:ln>
              <a:solidFill>
                <a:sysClr val="windowText" lastClr="000000"/>
              </a:solidFill>
            </a:ln>
          </p:spPr>
          <p:txBody>
            <a:bodyPr wrap="square" rtlCol="0">
              <a:spAutoFit/>
            </a:bodyPr>
            <a:lstStyle/>
            <a:p>
              <a:pPr>
                <a:defRPr/>
              </a:pPr>
              <a:r>
                <a:rPr lang="en-US" sz="1200" kern="0" dirty="0">
                  <a:solidFill>
                    <a:prstClr val="black"/>
                  </a:solidFill>
                  <a:cs typeface="Arial" charset="0"/>
                </a:rPr>
                <a:t>evolution </a:t>
              </a:r>
            </a:p>
          </p:txBody>
        </p:sp>
        <p:sp>
          <p:nvSpPr>
            <p:cNvPr id="46" name="TextBox 45"/>
            <p:cNvSpPr txBox="1"/>
            <p:nvPr/>
          </p:nvSpPr>
          <p:spPr>
            <a:xfrm>
              <a:off x="3505201" y="4050233"/>
              <a:ext cx="1143000" cy="646331"/>
            </a:xfrm>
            <a:prstGeom prst="rect">
              <a:avLst/>
            </a:prstGeom>
            <a:noFill/>
            <a:ln>
              <a:solidFill>
                <a:sysClr val="windowText" lastClr="000000"/>
              </a:solidFill>
            </a:ln>
          </p:spPr>
          <p:txBody>
            <a:bodyPr wrap="square" rtlCol="0">
              <a:spAutoFit/>
            </a:bodyPr>
            <a:lstStyle/>
            <a:p>
              <a:pPr>
                <a:defRPr/>
              </a:pPr>
              <a:r>
                <a:rPr lang="en-US" sz="1200" kern="0" dirty="0">
                  <a:solidFill>
                    <a:prstClr val="black"/>
                  </a:solidFill>
                  <a:cs typeface="Arial" charset="0"/>
                </a:rPr>
                <a:t>origin and </a:t>
              </a:r>
              <a:r>
                <a:rPr lang="en-US" sz="1200" kern="0" dirty="0" smtClean="0">
                  <a:solidFill>
                    <a:prstClr val="black"/>
                  </a:solidFill>
                  <a:cs typeface="Arial" charset="0"/>
                </a:rPr>
                <a:t>sus-tainability </a:t>
              </a:r>
              <a:r>
                <a:rPr lang="en-US" sz="1200" kern="0" dirty="0">
                  <a:solidFill>
                    <a:prstClr val="black"/>
                  </a:solidFill>
                  <a:cs typeface="Arial" charset="0"/>
                </a:rPr>
                <a:t>of life on planets</a:t>
              </a:r>
            </a:p>
          </p:txBody>
        </p:sp>
        <p:sp>
          <p:nvSpPr>
            <p:cNvPr id="47" name="TextBox 46"/>
            <p:cNvSpPr txBox="1"/>
            <p:nvPr/>
          </p:nvSpPr>
          <p:spPr>
            <a:xfrm>
              <a:off x="3352800" y="5334000"/>
              <a:ext cx="947956" cy="276999"/>
            </a:xfrm>
            <a:prstGeom prst="rect">
              <a:avLst/>
            </a:prstGeom>
            <a:noFill/>
            <a:ln>
              <a:solidFill>
                <a:sysClr val="windowText" lastClr="000000"/>
              </a:solidFill>
            </a:ln>
          </p:spPr>
          <p:txBody>
            <a:bodyPr wrap="square" rtlCol="0">
              <a:spAutoFit/>
            </a:bodyPr>
            <a:lstStyle/>
            <a:p>
              <a:pPr>
                <a:defRPr/>
              </a:pPr>
              <a:r>
                <a:rPr lang="en-US" sz="1200" kern="0" dirty="0">
                  <a:solidFill>
                    <a:prstClr val="black"/>
                  </a:solidFill>
                  <a:cs typeface="Arial" charset="0"/>
                </a:rPr>
                <a:t>habitability </a:t>
              </a:r>
            </a:p>
          </p:txBody>
        </p:sp>
        <p:sp>
          <p:nvSpPr>
            <p:cNvPr id="48" name="Bent Arrow 47"/>
            <p:cNvSpPr/>
            <p:nvPr/>
          </p:nvSpPr>
          <p:spPr>
            <a:xfrm>
              <a:off x="3200400" y="4431233"/>
              <a:ext cx="236083" cy="390114"/>
            </a:xfrm>
            <a:prstGeom prst="ben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000000"/>
                </a:solidFill>
              </a:endParaRPr>
            </a:p>
          </p:txBody>
        </p:sp>
        <p:sp>
          <p:nvSpPr>
            <p:cNvPr id="49" name="Bent Arrow 48"/>
            <p:cNvSpPr/>
            <p:nvPr/>
          </p:nvSpPr>
          <p:spPr>
            <a:xfrm flipV="1">
              <a:off x="2590800" y="4724400"/>
              <a:ext cx="236083" cy="322467"/>
            </a:xfrm>
            <a:prstGeom prst="ben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000000"/>
                </a:solidFill>
              </a:endParaRPr>
            </a:p>
          </p:txBody>
        </p:sp>
        <p:sp>
          <p:nvSpPr>
            <p:cNvPr id="50" name="Bent Arrow 49"/>
            <p:cNvSpPr/>
            <p:nvPr/>
          </p:nvSpPr>
          <p:spPr>
            <a:xfrm flipV="1">
              <a:off x="2362200" y="4724400"/>
              <a:ext cx="967188" cy="914400"/>
            </a:xfrm>
            <a:prstGeom prst="bentArrow">
              <a:avLst>
                <a:gd name="adj1" fmla="val 9584"/>
                <a:gd name="adj2" fmla="val 7150"/>
                <a:gd name="adj3" fmla="val 15264"/>
                <a:gd name="adj4" fmla="val 43750"/>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000000"/>
                </a:solidFill>
              </a:endParaRPr>
            </a:p>
          </p:txBody>
        </p:sp>
        <p:sp>
          <p:nvSpPr>
            <p:cNvPr id="51" name="Up Arrow 50"/>
            <p:cNvSpPr/>
            <p:nvPr/>
          </p:nvSpPr>
          <p:spPr>
            <a:xfrm>
              <a:off x="3886200" y="4736033"/>
              <a:ext cx="107649" cy="569391"/>
            </a:xfrm>
            <a:prstGeom prst="up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2" name="Bent Arrow 51"/>
            <p:cNvSpPr/>
            <p:nvPr/>
          </p:nvSpPr>
          <p:spPr>
            <a:xfrm flipV="1">
              <a:off x="2971800" y="5181600"/>
              <a:ext cx="236083" cy="322467"/>
            </a:xfrm>
            <a:prstGeom prst="ben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000000"/>
                </a:solidFill>
              </a:endParaRPr>
            </a:p>
          </p:txBody>
        </p:sp>
      </p:grpSp>
      <p:grpSp>
        <p:nvGrpSpPr>
          <p:cNvPr id="53" name="Group 52"/>
          <p:cNvGrpSpPr/>
          <p:nvPr/>
        </p:nvGrpSpPr>
        <p:grpSpPr>
          <a:xfrm>
            <a:off x="4139952" y="3899148"/>
            <a:ext cx="1824616" cy="1749400"/>
            <a:chOff x="2447156" y="4127500"/>
            <a:chExt cx="1824616" cy="1749400"/>
          </a:xfrm>
        </p:grpSpPr>
        <p:sp>
          <p:nvSpPr>
            <p:cNvPr id="54" name="TextBox 53"/>
            <p:cNvSpPr txBox="1"/>
            <p:nvPr/>
          </p:nvSpPr>
          <p:spPr>
            <a:xfrm>
              <a:off x="3238500" y="4127500"/>
              <a:ext cx="1033272" cy="830997"/>
            </a:xfrm>
            <a:prstGeom prst="rect">
              <a:avLst/>
            </a:prstGeom>
            <a:noFill/>
            <a:ln>
              <a:solidFill>
                <a:sysClr val="windowText" lastClr="000000"/>
              </a:solidFill>
            </a:ln>
          </p:spPr>
          <p:txBody>
            <a:bodyPr wrap="square" rtlCol="0">
              <a:spAutoFit/>
            </a:bodyPr>
            <a:lstStyle/>
            <a:p>
              <a:pPr>
                <a:defRPr/>
              </a:pPr>
              <a:r>
                <a:rPr lang="en-US" sz="1200" kern="0" dirty="0">
                  <a:solidFill>
                    <a:prstClr val="black"/>
                  </a:solidFill>
                  <a:cs typeface="Arial" charset="0"/>
                </a:rPr>
                <a:t>internal core, </a:t>
              </a:r>
            </a:p>
            <a:p>
              <a:pPr>
                <a:defRPr/>
              </a:pPr>
              <a:r>
                <a:rPr lang="en-US" sz="1200" kern="0" dirty="0">
                  <a:solidFill>
                    <a:prstClr val="black"/>
                  </a:solidFill>
                  <a:cs typeface="Arial" charset="0"/>
                </a:rPr>
                <a:t>mantle, </a:t>
              </a:r>
            </a:p>
            <a:p>
              <a:pPr>
                <a:defRPr/>
              </a:pPr>
              <a:r>
                <a:rPr lang="en-US" sz="1200" kern="0" dirty="0">
                  <a:solidFill>
                    <a:prstClr val="black"/>
                  </a:solidFill>
                  <a:cs typeface="Arial" charset="0"/>
                </a:rPr>
                <a:t>lithosphere, </a:t>
              </a:r>
            </a:p>
            <a:p>
              <a:pPr>
                <a:defRPr/>
              </a:pPr>
              <a:r>
                <a:rPr lang="en-US" sz="1200" kern="0" dirty="0">
                  <a:solidFill>
                    <a:prstClr val="black"/>
                  </a:solidFill>
                  <a:cs typeface="Arial" charset="0"/>
                </a:rPr>
                <a:t>crust</a:t>
              </a:r>
            </a:p>
          </p:txBody>
        </p:sp>
        <p:sp>
          <p:nvSpPr>
            <p:cNvPr id="55" name="TextBox 54"/>
            <p:cNvSpPr txBox="1"/>
            <p:nvPr/>
          </p:nvSpPr>
          <p:spPr>
            <a:xfrm>
              <a:off x="2447156" y="4906888"/>
              <a:ext cx="548640" cy="276999"/>
            </a:xfrm>
            <a:prstGeom prst="rect">
              <a:avLst/>
            </a:prstGeom>
            <a:noFill/>
            <a:ln>
              <a:solidFill>
                <a:sysClr val="windowText" lastClr="000000"/>
              </a:solidFill>
            </a:ln>
          </p:spPr>
          <p:txBody>
            <a:bodyPr wrap="none" rtlCol="0">
              <a:spAutoFit/>
            </a:bodyPr>
            <a:lstStyle/>
            <a:p>
              <a:pPr>
                <a:defRPr/>
              </a:pPr>
              <a:r>
                <a:rPr lang="en-US" sz="1200" kern="0" dirty="0">
                  <a:solidFill>
                    <a:prstClr val="black"/>
                  </a:solidFill>
                  <a:cs typeface="Arial" charset="0"/>
                </a:rPr>
                <a:t>ocean </a:t>
              </a:r>
            </a:p>
          </p:txBody>
        </p:sp>
        <p:sp>
          <p:nvSpPr>
            <p:cNvPr id="56" name="TextBox 55"/>
            <p:cNvSpPr txBox="1"/>
            <p:nvPr/>
          </p:nvSpPr>
          <p:spPr>
            <a:xfrm>
              <a:off x="3125187" y="5599901"/>
              <a:ext cx="978153" cy="276999"/>
            </a:xfrm>
            <a:prstGeom prst="rect">
              <a:avLst/>
            </a:prstGeom>
            <a:noFill/>
            <a:ln>
              <a:solidFill>
                <a:sysClr val="windowText" lastClr="000000"/>
              </a:solidFill>
            </a:ln>
          </p:spPr>
          <p:txBody>
            <a:bodyPr wrap="none" rtlCol="0">
              <a:spAutoFit/>
            </a:bodyPr>
            <a:lstStyle/>
            <a:p>
              <a:pPr>
                <a:defRPr/>
              </a:pPr>
              <a:r>
                <a:rPr lang="en-US" sz="1200" kern="0" dirty="0">
                  <a:solidFill>
                    <a:prstClr val="black"/>
                  </a:solidFill>
                  <a:cs typeface="Arial" charset="0"/>
                </a:rPr>
                <a:t>atmosphere </a:t>
              </a:r>
            </a:p>
          </p:txBody>
        </p:sp>
        <p:sp>
          <p:nvSpPr>
            <p:cNvPr id="57" name="Left-Right Arrow 56"/>
            <p:cNvSpPr/>
            <p:nvPr/>
          </p:nvSpPr>
          <p:spPr>
            <a:xfrm rot="3244233" flipV="1">
              <a:off x="2614271" y="5329355"/>
              <a:ext cx="688235" cy="134862"/>
            </a:xfrm>
            <a:prstGeom prst="leftRightArrow">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8" name="TextBox 57"/>
            <p:cNvSpPr txBox="1"/>
            <p:nvPr/>
          </p:nvSpPr>
          <p:spPr>
            <a:xfrm>
              <a:off x="2800912" y="5029200"/>
              <a:ext cx="930063" cy="276999"/>
            </a:xfrm>
            <a:prstGeom prst="rect">
              <a:avLst/>
            </a:prstGeom>
            <a:noFill/>
            <a:ln>
              <a:noFill/>
            </a:ln>
          </p:spPr>
          <p:txBody>
            <a:bodyPr wrap="none" rtlCol="0">
              <a:spAutoFit/>
            </a:bodyPr>
            <a:lstStyle/>
            <a:p>
              <a:pPr>
                <a:defRPr/>
              </a:pPr>
              <a:r>
                <a:rPr lang="en-US" sz="1200" kern="0" dirty="0">
                  <a:solidFill>
                    <a:srgbClr val="0000FF"/>
                  </a:solidFill>
                  <a:cs typeface="Arial" charset="0"/>
                </a:rPr>
                <a:t>interactions</a:t>
              </a:r>
            </a:p>
          </p:txBody>
        </p:sp>
        <p:sp>
          <p:nvSpPr>
            <p:cNvPr id="59" name="Left-Right Arrow 58"/>
            <p:cNvSpPr/>
            <p:nvPr/>
          </p:nvSpPr>
          <p:spPr>
            <a:xfrm rot="7031827" flipV="1">
              <a:off x="3359850" y="5222461"/>
              <a:ext cx="688235" cy="134862"/>
            </a:xfrm>
            <a:prstGeom prst="leftRightArrow">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60" name="Left-Right Arrow 59"/>
            <p:cNvSpPr/>
            <p:nvPr/>
          </p:nvSpPr>
          <p:spPr>
            <a:xfrm rot="8273167" flipV="1">
              <a:off x="2699574" y="4641590"/>
              <a:ext cx="688235" cy="134862"/>
            </a:xfrm>
            <a:prstGeom prst="leftRightArrow">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grpSp>
      <p:grpSp>
        <p:nvGrpSpPr>
          <p:cNvPr id="62" name="Group 61"/>
          <p:cNvGrpSpPr/>
          <p:nvPr/>
        </p:nvGrpSpPr>
        <p:grpSpPr>
          <a:xfrm>
            <a:off x="6312892" y="4581128"/>
            <a:ext cx="2539752" cy="1517915"/>
            <a:chOff x="-53975" y="1009261"/>
            <a:chExt cx="8893175" cy="5624513"/>
          </a:xfrm>
        </p:grpSpPr>
        <p:sp>
          <p:nvSpPr>
            <p:cNvPr id="63" name="Oval 2"/>
            <p:cNvSpPr>
              <a:spLocks noChangeArrowheads="1"/>
            </p:cNvSpPr>
            <p:nvPr/>
          </p:nvSpPr>
          <p:spPr bwMode="auto">
            <a:xfrm rot="1766652">
              <a:off x="-53975" y="1014024"/>
              <a:ext cx="7772400" cy="5619750"/>
            </a:xfrm>
            <a:prstGeom prst="ellipse">
              <a:avLst/>
            </a:pr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fr-BE" sz="2400">
                <a:solidFill>
                  <a:srgbClr val="000000"/>
                </a:solidFill>
                <a:latin typeface="Times New Roman" pitchFamily="18" charset="0"/>
                <a:cs typeface="Arial" pitchFamily="34" charset="0"/>
              </a:endParaRPr>
            </a:p>
          </p:txBody>
        </p:sp>
        <p:pic>
          <p:nvPicPr>
            <p:cNvPr id="64" name="Picture 4" descr="mars"/>
            <p:cNvPicPr>
              <a:picLocks noChangeAspect="1" noChangeArrowheads="1"/>
            </p:cNvPicPr>
            <p:nvPr/>
          </p:nvPicPr>
          <p:blipFill>
            <a:blip r:embed="rId11" cstate="print">
              <a:clrChange>
                <a:clrFrom>
                  <a:srgbClr val="000000"/>
                </a:clrFrom>
                <a:clrTo>
                  <a:srgbClr val="000000">
                    <a:alpha val="0"/>
                  </a:srgbClr>
                </a:clrTo>
              </a:clrChange>
              <a:lum bright="6000"/>
              <a:extLst>
                <a:ext uri="{28A0092B-C50C-407E-A947-70E740481C1C}">
                  <a14:useLocalDpi xmlns:a14="http://schemas.microsoft.com/office/drawing/2010/main" val="0"/>
                </a:ext>
              </a:extLst>
            </a:blip>
            <a:srcRect/>
            <a:stretch>
              <a:fillRect/>
            </a:stretch>
          </p:blipFill>
          <p:spPr bwMode="auto">
            <a:xfrm>
              <a:off x="685800" y="1237861"/>
              <a:ext cx="4191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5" descr="earth"/>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77200" y="1009261"/>
              <a:ext cx="762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AutoShape 6"/>
            <p:cNvSpPr>
              <a:spLocks noChangeArrowheads="1"/>
            </p:cNvSpPr>
            <p:nvPr/>
          </p:nvSpPr>
          <p:spPr bwMode="auto">
            <a:xfrm>
              <a:off x="3962400" y="2457061"/>
              <a:ext cx="304800" cy="304800"/>
            </a:xfrm>
            <a:prstGeom prst="star4">
              <a:avLst>
                <a:gd name="adj" fmla="val 12500"/>
              </a:avLst>
            </a:prstGeom>
            <a:solidFill>
              <a:schemeClr val="accent1"/>
            </a:solidFill>
            <a:ln w="9525">
              <a:solidFill>
                <a:schemeClr val="tx1"/>
              </a:solidFill>
              <a:miter lim="800000"/>
              <a:headEnd/>
              <a:tailEnd/>
            </a:ln>
          </p:spPr>
          <p:txBody>
            <a:bodyPr wrap="none" anchor="ctr"/>
            <a:lstStyle/>
            <a:p>
              <a:pPr algn="ctr" eaLnBrk="0" fontAlgn="base" hangingPunct="0">
                <a:spcBef>
                  <a:spcPct val="0"/>
                </a:spcBef>
                <a:spcAft>
                  <a:spcPct val="0"/>
                </a:spcAft>
              </a:pPr>
              <a:endParaRPr lang="fr-BE" sz="2400">
                <a:solidFill>
                  <a:srgbClr val="000000"/>
                </a:solidFill>
                <a:latin typeface="Times New Roman" pitchFamily="18" charset="0"/>
                <a:cs typeface="Arial" pitchFamily="34" charset="0"/>
              </a:endParaRPr>
            </a:p>
          </p:txBody>
        </p:sp>
        <p:sp>
          <p:nvSpPr>
            <p:cNvPr id="67" name="AutoShape 7"/>
            <p:cNvSpPr>
              <a:spLocks noChangeArrowheads="1"/>
            </p:cNvSpPr>
            <p:nvPr/>
          </p:nvSpPr>
          <p:spPr bwMode="auto">
            <a:xfrm>
              <a:off x="3733800" y="3600061"/>
              <a:ext cx="304800" cy="304800"/>
            </a:xfrm>
            <a:prstGeom prst="star4">
              <a:avLst>
                <a:gd name="adj" fmla="val 12500"/>
              </a:avLst>
            </a:prstGeom>
            <a:solidFill>
              <a:schemeClr val="accent1"/>
            </a:solidFill>
            <a:ln w="9525">
              <a:solidFill>
                <a:schemeClr val="tx1"/>
              </a:solidFill>
              <a:miter lim="800000"/>
              <a:headEnd/>
              <a:tailEnd/>
            </a:ln>
          </p:spPr>
          <p:txBody>
            <a:bodyPr wrap="none" anchor="ctr"/>
            <a:lstStyle/>
            <a:p>
              <a:pPr algn="ctr" eaLnBrk="0" fontAlgn="base" hangingPunct="0">
                <a:spcBef>
                  <a:spcPct val="0"/>
                </a:spcBef>
                <a:spcAft>
                  <a:spcPct val="0"/>
                </a:spcAft>
              </a:pPr>
              <a:endParaRPr lang="fr-BE" sz="2400">
                <a:solidFill>
                  <a:srgbClr val="000000"/>
                </a:solidFill>
                <a:latin typeface="Times New Roman" pitchFamily="18" charset="0"/>
                <a:cs typeface="Arial" pitchFamily="34" charset="0"/>
              </a:endParaRPr>
            </a:p>
          </p:txBody>
        </p:sp>
        <p:sp>
          <p:nvSpPr>
            <p:cNvPr id="68" name="AutoShape 8"/>
            <p:cNvSpPr>
              <a:spLocks noChangeArrowheads="1"/>
            </p:cNvSpPr>
            <p:nvPr/>
          </p:nvSpPr>
          <p:spPr bwMode="auto">
            <a:xfrm>
              <a:off x="914400" y="2761861"/>
              <a:ext cx="304800" cy="304800"/>
            </a:xfrm>
            <a:prstGeom prst="star4">
              <a:avLst>
                <a:gd name="adj" fmla="val 12500"/>
              </a:avLst>
            </a:prstGeom>
            <a:solidFill>
              <a:schemeClr val="accent1"/>
            </a:solidFill>
            <a:ln w="9525">
              <a:solidFill>
                <a:schemeClr val="tx1"/>
              </a:solidFill>
              <a:miter lim="800000"/>
              <a:headEnd/>
              <a:tailEnd/>
            </a:ln>
          </p:spPr>
          <p:txBody>
            <a:bodyPr wrap="none" anchor="ctr"/>
            <a:lstStyle/>
            <a:p>
              <a:pPr algn="ctr" eaLnBrk="0" fontAlgn="base" hangingPunct="0">
                <a:spcBef>
                  <a:spcPct val="0"/>
                </a:spcBef>
                <a:spcAft>
                  <a:spcPct val="0"/>
                </a:spcAft>
              </a:pPr>
              <a:endParaRPr lang="fr-BE" sz="2400">
                <a:solidFill>
                  <a:srgbClr val="000000"/>
                </a:solidFill>
                <a:latin typeface="Times New Roman" pitchFamily="18" charset="0"/>
                <a:cs typeface="Arial" pitchFamily="34" charset="0"/>
              </a:endParaRPr>
            </a:p>
          </p:txBody>
        </p:sp>
        <p:sp>
          <p:nvSpPr>
            <p:cNvPr id="69" name="AutoShape 9"/>
            <p:cNvSpPr>
              <a:spLocks noChangeArrowheads="1"/>
            </p:cNvSpPr>
            <p:nvPr/>
          </p:nvSpPr>
          <p:spPr bwMode="auto">
            <a:xfrm>
              <a:off x="4572000" y="3142861"/>
              <a:ext cx="304800" cy="304800"/>
            </a:xfrm>
            <a:prstGeom prst="star4">
              <a:avLst>
                <a:gd name="adj" fmla="val 12500"/>
              </a:avLst>
            </a:prstGeom>
            <a:solidFill>
              <a:schemeClr val="accent1"/>
            </a:solidFill>
            <a:ln w="9525">
              <a:solidFill>
                <a:schemeClr val="tx1"/>
              </a:solidFill>
              <a:miter lim="800000"/>
              <a:headEnd/>
              <a:tailEnd/>
            </a:ln>
          </p:spPr>
          <p:txBody>
            <a:bodyPr wrap="none" anchor="ctr"/>
            <a:lstStyle/>
            <a:p>
              <a:pPr algn="ctr" eaLnBrk="0" fontAlgn="base" hangingPunct="0">
                <a:spcBef>
                  <a:spcPct val="0"/>
                </a:spcBef>
                <a:spcAft>
                  <a:spcPct val="0"/>
                </a:spcAft>
              </a:pPr>
              <a:endParaRPr lang="fr-BE" sz="2400">
                <a:solidFill>
                  <a:srgbClr val="000000"/>
                </a:solidFill>
                <a:latin typeface="Times New Roman" pitchFamily="18" charset="0"/>
                <a:cs typeface="Arial" pitchFamily="34" charset="0"/>
              </a:endParaRPr>
            </a:p>
          </p:txBody>
        </p:sp>
        <p:grpSp>
          <p:nvGrpSpPr>
            <p:cNvPr id="70" name="Group 10"/>
            <p:cNvGrpSpPr>
              <a:grpSpLocks/>
            </p:cNvGrpSpPr>
            <p:nvPr/>
          </p:nvGrpSpPr>
          <p:grpSpPr bwMode="auto">
            <a:xfrm>
              <a:off x="4191000" y="1017199"/>
              <a:ext cx="3810000" cy="754062"/>
              <a:chOff x="2640" y="1061"/>
              <a:chExt cx="2400" cy="475"/>
            </a:xfrm>
          </p:grpSpPr>
          <p:pic>
            <p:nvPicPr>
              <p:cNvPr id="91" name="Picture 11" descr="ho_satellite2_000131_n"/>
              <p:cNvPicPr>
                <a:picLocks noChangeAspect="1" noChangeArrowheads="1"/>
              </p:cNvPicPr>
              <p:nvPr/>
            </p:nvPicPr>
            <p:blipFill>
              <a:blip r:embed="rId13" cstate="print">
                <a:clrChange>
                  <a:clrFrom>
                    <a:srgbClr val="000000"/>
                  </a:clrFrom>
                  <a:clrTo>
                    <a:srgbClr val="000000">
                      <a:alpha val="0"/>
                    </a:srgbClr>
                  </a:clrTo>
                </a:clrChange>
                <a:extLst>
                  <a:ext uri="{28A0092B-C50C-407E-A947-70E740481C1C}">
                    <a14:useLocalDpi xmlns:a14="http://schemas.microsoft.com/office/drawing/2010/main" val="0"/>
                  </a:ext>
                </a:extLst>
              </a:blip>
              <a:srcRect b="30000"/>
              <a:stretch>
                <a:fillRect/>
              </a:stretch>
            </p:blipFill>
            <p:spPr bwMode="auto">
              <a:xfrm>
                <a:off x="2640" y="1061"/>
                <a:ext cx="1188"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 name="Group 12"/>
              <p:cNvGrpSpPr>
                <a:grpSpLocks/>
              </p:cNvGrpSpPr>
              <p:nvPr/>
            </p:nvGrpSpPr>
            <p:grpSpPr bwMode="auto">
              <a:xfrm>
                <a:off x="3888" y="1200"/>
                <a:ext cx="1152" cy="96"/>
                <a:chOff x="3888" y="1200"/>
                <a:chExt cx="1152" cy="96"/>
              </a:xfrm>
            </p:grpSpPr>
            <p:sp>
              <p:nvSpPr>
                <p:cNvPr id="93" name="Line 13"/>
                <p:cNvSpPr>
                  <a:spLocks noChangeShapeType="1"/>
                </p:cNvSpPr>
                <p:nvPr/>
              </p:nvSpPr>
              <p:spPr bwMode="auto">
                <a:xfrm flipH="1">
                  <a:off x="4416" y="1200"/>
                  <a:ext cx="624" cy="0"/>
                </a:xfrm>
                <a:prstGeom prst="line">
                  <a:avLst/>
                </a:prstGeom>
                <a:noFill/>
                <a:ln w="12700">
                  <a:solidFill>
                    <a:srgbClr val="FF3300"/>
                  </a:solidFill>
                  <a:round/>
                  <a:headEnd type="triangle" w="med" len="me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Times New Roman" pitchFamily="18" charset="0"/>
                    <a:cs typeface="Arial" pitchFamily="34" charset="0"/>
                  </a:endParaRPr>
                </a:p>
              </p:txBody>
            </p:sp>
            <p:sp>
              <p:nvSpPr>
                <p:cNvPr id="94" name="Line 14"/>
                <p:cNvSpPr>
                  <a:spLocks noChangeShapeType="1"/>
                </p:cNvSpPr>
                <p:nvPr/>
              </p:nvSpPr>
              <p:spPr bwMode="auto">
                <a:xfrm>
                  <a:off x="4416" y="1200"/>
                  <a:ext cx="96" cy="96"/>
                </a:xfrm>
                <a:prstGeom prst="line">
                  <a:avLst/>
                </a:prstGeom>
                <a:noFill/>
                <a:ln w="127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Times New Roman" pitchFamily="18" charset="0"/>
                    <a:cs typeface="Arial" pitchFamily="34" charset="0"/>
                  </a:endParaRPr>
                </a:p>
              </p:txBody>
            </p:sp>
            <p:sp>
              <p:nvSpPr>
                <p:cNvPr id="95" name="Line 15"/>
                <p:cNvSpPr>
                  <a:spLocks noChangeShapeType="1"/>
                </p:cNvSpPr>
                <p:nvPr/>
              </p:nvSpPr>
              <p:spPr bwMode="auto">
                <a:xfrm flipH="1">
                  <a:off x="3888" y="1296"/>
                  <a:ext cx="624" cy="0"/>
                </a:xfrm>
                <a:prstGeom prst="line">
                  <a:avLst/>
                </a:prstGeom>
                <a:noFill/>
                <a:ln w="127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Times New Roman" pitchFamily="18" charset="0"/>
                    <a:cs typeface="Arial" pitchFamily="34" charset="0"/>
                  </a:endParaRPr>
                </a:p>
              </p:txBody>
            </p:sp>
          </p:grpSp>
        </p:grpSp>
        <p:grpSp>
          <p:nvGrpSpPr>
            <p:cNvPr id="71" name="Group 16"/>
            <p:cNvGrpSpPr>
              <a:grpSpLocks/>
            </p:cNvGrpSpPr>
            <p:nvPr/>
          </p:nvGrpSpPr>
          <p:grpSpPr bwMode="auto">
            <a:xfrm>
              <a:off x="5334000" y="1466461"/>
              <a:ext cx="2743200" cy="1287463"/>
              <a:chOff x="3360" y="1344"/>
              <a:chExt cx="1728" cy="811"/>
            </a:xfrm>
          </p:grpSpPr>
          <p:grpSp>
            <p:nvGrpSpPr>
              <p:cNvPr id="86" name="Group 17"/>
              <p:cNvGrpSpPr>
                <a:grpSpLocks/>
              </p:cNvGrpSpPr>
              <p:nvPr/>
            </p:nvGrpSpPr>
            <p:grpSpPr bwMode="auto">
              <a:xfrm>
                <a:off x="4368" y="1344"/>
                <a:ext cx="720" cy="480"/>
                <a:chOff x="4368" y="1344"/>
                <a:chExt cx="720" cy="480"/>
              </a:xfrm>
            </p:grpSpPr>
            <p:sp>
              <p:nvSpPr>
                <p:cNvPr id="88" name="Line 18"/>
                <p:cNvSpPr>
                  <a:spLocks noChangeShapeType="1"/>
                </p:cNvSpPr>
                <p:nvPr/>
              </p:nvSpPr>
              <p:spPr bwMode="auto">
                <a:xfrm flipV="1">
                  <a:off x="4656" y="1344"/>
                  <a:ext cx="432" cy="240"/>
                </a:xfrm>
                <a:prstGeom prst="line">
                  <a:avLst/>
                </a:prstGeom>
                <a:noFill/>
                <a:ln w="127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Times New Roman" pitchFamily="18" charset="0"/>
                    <a:cs typeface="Arial" pitchFamily="34" charset="0"/>
                  </a:endParaRPr>
                </a:p>
              </p:txBody>
            </p:sp>
            <p:sp>
              <p:nvSpPr>
                <p:cNvPr id="89" name="Line 19"/>
                <p:cNvSpPr>
                  <a:spLocks noChangeShapeType="1"/>
                </p:cNvSpPr>
                <p:nvPr/>
              </p:nvSpPr>
              <p:spPr bwMode="auto">
                <a:xfrm>
                  <a:off x="4656" y="1584"/>
                  <a:ext cx="96" cy="48"/>
                </a:xfrm>
                <a:prstGeom prst="line">
                  <a:avLst/>
                </a:prstGeom>
                <a:noFill/>
                <a:ln w="127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Times New Roman" pitchFamily="18" charset="0"/>
                    <a:cs typeface="Arial" pitchFamily="34" charset="0"/>
                  </a:endParaRPr>
                </a:p>
              </p:txBody>
            </p:sp>
            <p:sp>
              <p:nvSpPr>
                <p:cNvPr id="90" name="Line 20"/>
                <p:cNvSpPr>
                  <a:spLocks noChangeShapeType="1"/>
                </p:cNvSpPr>
                <p:nvPr/>
              </p:nvSpPr>
              <p:spPr bwMode="auto">
                <a:xfrm flipH="1">
                  <a:off x="4368" y="1632"/>
                  <a:ext cx="384" cy="192"/>
                </a:xfrm>
                <a:prstGeom prst="line">
                  <a:avLst/>
                </a:prstGeom>
                <a:noFill/>
                <a:ln w="127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Times New Roman" pitchFamily="18" charset="0"/>
                    <a:cs typeface="Arial" pitchFamily="34" charset="0"/>
                  </a:endParaRPr>
                </a:p>
              </p:txBody>
            </p:sp>
          </p:grpSp>
          <p:pic>
            <p:nvPicPr>
              <p:cNvPr id="87" name="Picture 21" descr="ho_satellite2_000131_n"/>
              <p:cNvPicPr>
                <a:picLocks noChangeAspect="1" noChangeArrowheads="1"/>
              </p:cNvPicPr>
              <p:nvPr/>
            </p:nvPicPr>
            <p:blipFill>
              <a:blip r:embed="rId13" cstate="print">
                <a:clrChange>
                  <a:clrFrom>
                    <a:srgbClr val="000000"/>
                  </a:clrFrom>
                  <a:clrTo>
                    <a:srgbClr val="000000">
                      <a:alpha val="0"/>
                    </a:srgbClr>
                  </a:clrTo>
                </a:clrChange>
                <a:extLst>
                  <a:ext uri="{28A0092B-C50C-407E-A947-70E740481C1C}">
                    <a14:useLocalDpi xmlns:a14="http://schemas.microsoft.com/office/drawing/2010/main" val="0"/>
                  </a:ext>
                </a:extLst>
              </a:blip>
              <a:srcRect b="30000"/>
              <a:stretch>
                <a:fillRect/>
              </a:stretch>
            </p:blipFill>
            <p:spPr bwMode="auto">
              <a:xfrm>
                <a:off x="3360" y="1680"/>
                <a:ext cx="1188"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2" name="Group 22"/>
            <p:cNvGrpSpPr>
              <a:grpSpLocks/>
            </p:cNvGrpSpPr>
            <p:nvPr/>
          </p:nvGrpSpPr>
          <p:grpSpPr bwMode="auto">
            <a:xfrm>
              <a:off x="4876800" y="2914261"/>
              <a:ext cx="2971800" cy="754063"/>
              <a:chOff x="3072" y="2256"/>
              <a:chExt cx="1872" cy="475"/>
            </a:xfrm>
          </p:grpSpPr>
          <p:pic>
            <p:nvPicPr>
              <p:cNvPr id="82" name="Picture 23" descr="ho_satellite2_000131_n"/>
              <p:cNvPicPr>
                <a:picLocks noChangeAspect="1" noChangeArrowheads="1"/>
              </p:cNvPicPr>
              <p:nvPr/>
            </p:nvPicPr>
            <p:blipFill>
              <a:blip r:embed="rId13" cstate="print">
                <a:clrChange>
                  <a:clrFrom>
                    <a:srgbClr val="000000"/>
                  </a:clrFrom>
                  <a:clrTo>
                    <a:srgbClr val="000000">
                      <a:alpha val="0"/>
                    </a:srgbClr>
                  </a:clrTo>
                </a:clrChange>
                <a:extLst>
                  <a:ext uri="{28A0092B-C50C-407E-A947-70E740481C1C}">
                    <a14:useLocalDpi xmlns:a14="http://schemas.microsoft.com/office/drawing/2010/main" val="0"/>
                  </a:ext>
                </a:extLst>
              </a:blip>
              <a:srcRect b="30000"/>
              <a:stretch>
                <a:fillRect/>
              </a:stretch>
            </p:blipFill>
            <p:spPr bwMode="auto">
              <a:xfrm>
                <a:off x="3756" y="2256"/>
                <a:ext cx="1188"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Line 24"/>
              <p:cNvSpPr>
                <a:spLocks noChangeShapeType="1"/>
              </p:cNvSpPr>
              <p:nvPr/>
            </p:nvSpPr>
            <p:spPr bwMode="auto">
              <a:xfrm flipH="1" flipV="1">
                <a:off x="3072" y="2544"/>
                <a:ext cx="1248" cy="96"/>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Times New Roman" pitchFamily="18" charset="0"/>
                  <a:cs typeface="Arial" pitchFamily="34" charset="0"/>
                </a:endParaRPr>
              </a:p>
            </p:txBody>
          </p:sp>
          <p:sp>
            <p:nvSpPr>
              <p:cNvPr id="84" name="Line 25"/>
              <p:cNvSpPr>
                <a:spLocks noChangeShapeType="1"/>
              </p:cNvSpPr>
              <p:nvPr/>
            </p:nvSpPr>
            <p:spPr bwMode="auto">
              <a:xfrm>
                <a:off x="3072" y="2448"/>
                <a:ext cx="576" cy="4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Times New Roman" pitchFamily="18" charset="0"/>
                  <a:cs typeface="Arial" pitchFamily="34" charset="0"/>
                </a:endParaRPr>
              </a:p>
            </p:txBody>
          </p:sp>
          <p:sp>
            <p:nvSpPr>
              <p:cNvPr id="85" name="Line 26"/>
              <p:cNvSpPr>
                <a:spLocks noChangeShapeType="1"/>
              </p:cNvSpPr>
              <p:nvPr/>
            </p:nvSpPr>
            <p:spPr bwMode="auto">
              <a:xfrm>
                <a:off x="3072" y="2400"/>
                <a:ext cx="576" cy="48"/>
              </a:xfrm>
              <a:prstGeom prst="line">
                <a:avLst/>
              </a:prstGeom>
              <a:noFill/>
              <a:ln w="1905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Times New Roman" pitchFamily="18" charset="0"/>
                  <a:cs typeface="Arial" pitchFamily="34" charset="0"/>
                </a:endParaRPr>
              </a:p>
            </p:txBody>
          </p:sp>
        </p:grpSp>
        <p:grpSp>
          <p:nvGrpSpPr>
            <p:cNvPr id="73" name="Group 27"/>
            <p:cNvGrpSpPr>
              <a:grpSpLocks/>
            </p:cNvGrpSpPr>
            <p:nvPr/>
          </p:nvGrpSpPr>
          <p:grpSpPr bwMode="auto">
            <a:xfrm>
              <a:off x="4114800" y="3752461"/>
              <a:ext cx="4095750" cy="1676400"/>
              <a:chOff x="2592" y="2784"/>
              <a:chExt cx="2580" cy="1056"/>
            </a:xfrm>
          </p:grpSpPr>
          <p:pic>
            <p:nvPicPr>
              <p:cNvPr id="78" name="Picture 28" descr="ho_satellite2_000131_n"/>
              <p:cNvPicPr>
                <a:picLocks noChangeAspect="1" noChangeArrowheads="1"/>
              </p:cNvPicPr>
              <p:nvPr/>
            </p:nvPicPr>
            <p:blipFill>
              <a:blip r:embed="rId13" cstate="print">
                <a:clrChange>
                  <a:clrFrom>
                    <a:srgbClr val="000000"/>
                  </a:clrFrom>
                  <a:clrTo>
                    <a:srgbClr val="000000">
                      <a:alpha val="0"/>
                    </a:srgbClr>
                  </a:clrTo>
                </a:clrChange>
                <a:extLst>
                  <a:ext uri="{28A0092B-C50C-407E-A947-70E740481C1C}">
                    <a14:useLocalDpi xmlns:a14="http://schemas.microsoft.com/office/drawing/2010/main" val="0"/>
                  </a:ext>
                </a:extLst>
              </a:blip>
              <a:srcRect b="30000"/>
              <a:stretch>
                <a:fillRect/>
              </a:stretch>
            </p:blipFill>
            <p:spPr bwMode="auto">
              <a:xfrm>
                <a:off x="3984" y="3365"/>
                <a:ext cx="1188"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Line 29"/>
              <p:cNvSpPr>
                <a:spLocks noChangeShapeType="1"/>
              </p:cNvSpPr>
              <p:nvPr/>
            </p:nvSpPr>
            <p:spPr bwMode="auto">
              <a:xfrm flipH="1" flipV="1">
                <a:off x="2592" y="2928"/>
                <a:ext cx="1344" cy="43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Times New Roman" pitchFamily="18" charset="0"/>
                  <a:cs typeface="Arial" pitchFamily="34" charset="0"/>
                </a:endParaRPr>
              </a:p>
            </p:txBody>
          </p:sp>
          <p:sp>
            <p:nvSpPr>
              <p:cNvPr id="80" name="Line 30"/>
              <p:cNvSpPr>
                <a:spLocks noChangeShapeType="1"/>
              </p:cNvSpPr>
              <p:nvPr/>
            </p:nvSpPr>
            <p:spPr bwMode="auto">
              <a:xfrm>
                <a:off x="2640" y="2832"/>
                <a:ext cx="1344" cy="43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Times New Roman" pitchFamily="18" charset="0"/>
                  <a:cs typeface="Arial" pitchFamily="34" charset="0"/>
                </a:endParaRPr>
              </a:p>
            </p:txBody>
          </p:sp>
          <p:sp>
            <p:nvSpPr>
              <p:cNvPr id="81" name="Line 31"/>
              <p:cNvSpPr>
                <a:spLocks noChangeShapeType="1"/>
              </p:cNvSpPr>
              <p:nvPr/>
            </p:nvSpPr>
            <p:spPr bwMode="auto">
              <a:xfrm>
                <a:off x="2640" y="2784"/>
                <a:ext cx="1440" cy="432"/>
              </a:xfrm>
              <a:prstGeom prst="line">
                <a:avLst/>
              </a:prstGeom>
              <a:noFill/>
              <a:ln w="1905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Times New Roman" pitchFamily="18" charset="0"/>
                  <a:cs typeface="Arial" pitchFamily="34" charset="0"/>
                </a:endParaRPr>
              </a:p>
            </p:txBody>
          </p:sp>
        </p:grpSp>
        <p:grpSp>
          <p:nvGrpSpPr>
            <p:cNvPr id="74" name="Group 55"/>
            <p:cNvGrpSpPr>
              <a:grpSpLocks/>
            </p:cNvGrpSpPr>
            <p:nvPr/>
          </p:nvGrpSpPr>
          <p:grpSpPr bwMode="auto">
            <a:xfrm>
              <a:off x="4140200" y="1368036"/>
              <a:ext cx="3621088" cy="1223963"/>
              <a:chOff x="2608" y="1282"/>
              <a:chExt cx="2281" cy="771"/>
            </a:xfrm>
          </p:grpSpPr>
          <p:sp>
            <p:nvSpPr>
              <p:cNvPr id="75" name="Line 52"/>
              <p:cNvSpPr>
                <a:spLocks noChangeShapeType="1"/>
              </p:cNvSpPr>
              <p:nvPr/>
            </p:nvSpPr>
            <p:spPr bwMode="auto">
              <a:xfrm flipH="1">
                <a:off x="2697" y="1434"/>
                <a:ext cx="2167" cy="619"/>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Times New Roman" pitchFamily="18" charset="0"/>
                  <a:cs typeface="Arial" pitchFamily="34" charset="0"/>
                </a:endParaRPr>
              </a:p>
            </p:txBody>
          </p:sp>
          <p:sp>
            <p:nvSpPr>
              <p:cNvPr id="76" name="Line 53"/>
              <p:cNvSpPr>
                <a:spLocks noChangeShapeType="1"/>
              </p:cNvSpPr>
              <p:nvPr/>
            </p:nvSpPr>
            <p:spPr bwMode="auto">
              <a:xfrm flipV="1">
                <a:off x="2653" y="1357"/>
                <a:ext cx="2221" cy="63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Times New Roman" pitchFamily="18" charset="0"/>
                  <a:cs typeface="Arial" pitchFamily="34" charset="0"/>
                </a:endParaRPr>
              </a:p>
            </p:txBody>
          </p:sp>
          <p:sp>
            <p:nvSpPr>
              <p:cNvPr id="77" name="Line 54"/>
              <p:cNvSpPr>
                <a:spLocks noChangeShapeType="1"/>
              </p:cNvSpPr>
              <p:nvPr/>
            </p:nvSpPr>
            <p:spPr bwMode="auto">
              <a:xfrm flipV="1">
                <a:off x="2608" y="1282"/>
                <a:ext cx="2281" cy="656"/>
              </a:xfrm>
              <a:prstGeom prst="line">
                <a:avLst/>
              </a:prstGeom>
              <a:noFill/>
              <a:ln w="1905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Times New Roman" pitchFamily="18" charset="0"/>
                  <a:cs typeface="Arial" pitchFamily="34" charset="0"/>
                </a:endParaRPr>
              </a:p>
            </p:txBody>
          </p:sp>
        </p:grpSp>
      </p:grpSp>
      <p:pic>
        <p:nvPicPr>
          <p:cNvPr id="96" name="Picture 95">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44008" y="5949280"/>
            <a:ext cx="774576" cy="765266"/>
          </a:xfrm>
          <a:prstGeom prst="rect">
            <a:avLst/>
          </a:prstGeom>
        </p:spPr>
      </p:pic>
      <p:cxnSp>
        <p:nvCxnSpPr>
          <p:cNvPr id="97" name="Straight Arrow Connector 96"/>
          <p:cNvCxnSpPr>
            <a:stCxn id="32" idx="3"/>
          </p:cNvCxnSpPr>
          <p:nvPr/>
        </p:nvCxnSpPr>
        <p:spPr>
          <a:xfrm flipV="1">
            <a:off x="6012161" y="3140968"/>
            <a:ext cx="648071" cy="570606"/>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pic>
        <p:nvPicPr>
          <p:cNvPr id="98" name="NEIGE_oeuf_gr_liq.mpg">
            <a:hlinkClick r:id="" action="ppaction://media"/>
          </p:cNvPr>
          <p:cNvPicPr>
            <a:picLocks noRot="1" noChangeAspect="1"/>
          </p:cNvPicPr>
          <p:nvPr>
            <a:videoFile r:link="rId1"/>
          </p:nvPr>
        </p:nvPicPr>
        <p:blipFill>
          <a:blip r:embed="rId16">
            <a:extLst>
              <a:ext uri="{28A0092B-C50C-407E-A947-70E740481C1C}">
                <a14:useLocalDpi xmlns:a14="http://schemas.microsoft.com/office/drawing/2010/main" val="0"/>
              </a:ext>
            </a:extLst>
          </a:blip>
          <a:srcRect/>
          <a:stretch>
            <a:fillRect/>
          </a:stretch>
        </p:blipFill>
        <p:spPr bwMode="auto">
          <a:xfrm>
            <a:off x="7399220" y="2780928"/>
            <a:ext cx="1524525"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60">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770340" y="1738908"/>
            <a:ext cx="1330052" cy="1422978"/>
          </a:xfrm>
          <a:prstGeom prst="rect">
            <a:avLst/>
          </a:prstGeom>
        </p:spPr>
      </p:pic>
      <p:cxnSp>
        <p:nvCxnSpPr>
          <p:cNvPr id="99" name="Straight Arrow Connector 98"/>
          <p:cNvCxnSpPr>
            <a:endCxn id="38" idx="3"/>
          </p:cNvCxnSpPr>
          <p:nvPr/>
        </p:nvCxnSpPr>
        <p:spPr>
          <a:xfrm flipH="1">
            <a:off x="5436097" y="5877272"/>
            <a:ext cx="688949" cy="432048"/>
          </a:xfrm>
          <a:prstGeom prst="straightConnector1">
            <a:avLst/>
          </a:prstGeom>
          <a:ln>
            <a:solidFill>
              <a:schemeClr val="accent6">
                <a:lumMod val="60000"/>
                <a:lumOff val="40000"/>
              </a:schemeClr>
            </a:solidFill>
            <a:tailEnd type="arrow"/>
          </a:ln>
        </p:spPr>
        <p:style>
          <a:lnRef idx="3">
            <a:schemeClr val="accent3"/>
          </a:lnRef>
          <a:fillRef idx="0">
            <a:schemeClr val="accent3"/>
          </a:fillRef>
          <a:effectRef idx="2">
            <a:schemeClr val="accent3"/>
          </a:effectRef>
          <a:fontRef idx="minor">
            <a:schemeClr val="tx1"/>
          </a:fontRef>
        </p:style>
      </p:cxnSp>
      <p:pic>
        <p:nvPicPr>
          <p:cNvPr id="2" name="Picture 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084168" y="692696"/>
            <a:ext cx="539552" cy="534156"/>
          </a:xfrm>
          <a:prstGeom prst="rect">
            <a:avLst/>
          </a:prstGeom>
        </p:spPr>
      </p:pic>
      <p:pic>
        <p:nvPicPr>
          <p:cNvPr id="3" name="Picture 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732240" y="836712"/>
            <a:ext cx="2411760" cy="269390"/>
          </a:xfrm>
          <a:prstGeom prst="rect">
            <a:avLst/>
          </a:prstGeom>
        </p:spPr>
      </p:pic>
      <p:sp>
        <p:nvSpPr>
          <p:cNvPr id="4" name="TextBox 3"/>
          <p:cNvSpPr txBox="1"/>
          <p:nvPr/>
        </p:nvSpPr>
        <p:spPr>
          <a:xfrm>
            <a:off x="217612" y="1582192"/>
            <a:ext cx="652743" cy="261610"/>
          </a:xfrm>
          <a:prstGeom prst="rect">
            <a:avLst/>
          </a:prstGeom>
          <a:noFill/>
        </p:spPr>
        <p:txBody>
          <a:bodyPr wrap="none" rtlCol="0">
            <a:spAutoFit/>
          </a:bodyPr>
          <a:lstStyle/>
          <a:p>
            <a:r>
              <a:rPr lang="en-US" sz="1100" dirty="0" smtClean="0">
                <a:solidFill>
                  <a:schemeClr val="bg1"/>
                </a:solidFill>
              </a:rPr>
              <a:t>© NASA</a:t>
            </a:r>
            <a:endParaRPr lang="en-US" sz="1100" dirty="0">
              <a:solidFill>
                <a:schemeClr val="bg1"/>
              </a:solidFill>
            </a:endParaRPr>
          </a:p>
        </p:txBody>
      </p:sp>
      <p:sp>
        <p:nvSpPr>
          <p:cNvPr id="100" name="TextBox 99"/>
          <p:cNvSpPr txBox="1"/>
          <p:nvPr/>
        </p:nvSpPr>
        <p:spPr>
          <a:xfrm>
            <a:off x="2483768" y="1628800"/>
            <a:ext cx="652743" cy="261610"/>
          </a:xfrm>
          <a:prstGeom prst="rect">
            <a:avLst/>
          </a:prstGeom>
          <a:noFill/>
        </p:spPr>
        <p:txBody>
          <a:bodyPr wrap="none" rtlCol="0">
            <a:spAutoFit/>
          </a:bodyPr>
          <a:lstStyle/>
          <a:p>
            <a:r>
              <a:rPr lang="en-US" sz="1100" dirty="0" smtClean="0">
                <a:solidFill>
                  <a:schemeClr val="bg1"/>
                </a:solidFill>
              </a:rPr>
              <a:t>© NASA</a:t>
            </a:r>
            <a:endParaRPr lang="en-US" sz="1100" dirty="0">
              <a:solidFill>
                <a:schemeClr val="bg1"/>
              </a:solidFill>
            </a:endParaRPr>
          </a:p>
        </p:txBody>
      </p:sp>
    </p:spTree>
    <p:extLst>
      <p:ext uri="{BB962C8B-B14F-4D97-AF65-F5344CB8AC3E}">
        <p14:creationId xmlns:p14="http://schemas.microsoft.com/office/powerpoint/2010/main" val="37069326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8"/>
                                        </p:tgtEl>
                                      </p:cBhvr>
                                    </p:cmd>
                                  </p:childTnLst>
                                </p:cTn>
                              </p:par>
                            </p:childTnLst>
                          </p:cTn>
                        </p:par>
                      </p:childTnLst>
                    </p:cTn>
                  </p:par>
                </p:childTnLst>
              </p:cTn>
              <p:nextCondLst>
                <p:cond evt="onClick" delay="0">
                  <p:tgtEl>
                    <p:spTgt spid="98"/>
                  </p:tgtEl>
                </p:cond>
              </p:nextCondLst>
            </p:seq>
            <p:video>
              <p:cMediaNode vol="80000">
                <p:cTn id="7" fill="hold" display="0">
                  <p:stCondLst>
                    <p:cond delay="indefinite"/>
                  </p:stCondLst>
                </p:cTn>
                <p:tgtEl>
                  <p:spTgt spid="98"/>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Life in exotic water worlds?</a:t>
            </a:r>
            <a:endParaRPr lang="en-US" dirty="0"/>
          </a:p>
        </p:txBody>
      </p:sp>
      <p:sp>
        <p:nvSpPr>
          <p:cNvPr id="4" name="Content Placeholder 3"/>
          <p:cNvSpPr>
            <a:spLocks noGrp="1"/>
          </p:cNvSpPr>
          <p:nvPr>
            <p:ph idx="1"/>
          </p:nvPr>
        </p:nvSpPr>
        <p:spPr>
          <a:xfrm>
            <a:off x="359792" y="1600200"/>
            <a:ext cx="8229600" cy="4525963"/>
          </a:xfrm>
        </p:spPr>
        <p:txBody>
          <a:bodyPr/>
          <a:lstStyle/>
          <a:p>
            <a:endParaRPr lang="en-US"/>
          </a:p>
        </p:txBody>
      </p:sp>
      <p:pic>
        <p:nvPicPr>
          <p:cNvPr id="15" name="Picture 2"/>
          <p:cNvPicPr>
            <a:picLocks noChangeAspect="1" noChangeArrowheads="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48332" t="41570" r="27816" b="29810"/>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0" y="1412776"/>
            <a:ext cx="9144000" cy="5328592"/>
          </a:xfrm>
          <a:prstGeom prst="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21" name="Picture 5" descr="C:\Users\lenano\AppData\Local\Microsoft\Windows\Temporary Internet Files\Content.IE5\OUUVTA6R\MC900371050[1].wmf">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0432" y="771387"/>
            <a:ext cx="447270" cy="49068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lenano\AppData\Local\Microsoft\Windows\Temporary Internet Files\Content.IE5\FQAC5QYE\MM900395748[1].gif">
            <a:hlinkClick r:id="rId6" action="ppaction://hlinksldjump"/>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028384" y="6237312"/>
            <a:ext cx="9525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C:\Users\lenano\AppData\Local\Microsoft\Windows\Temporary Internet Files\Content.IE5\XJINCJF2\MC900432675[1].png">
            <a:hlinkClick r:id="rId6" action="ppaction://hlinksldjump"/>
          </p:cNvPr>
          <p:cNvPicPr>
            <a:picLocks noChangeAspect="1" noChangeArrowheads="1"/>
          </p:cNvPicPr>
          <p:nvPr/>
        </p:nvPicPr>
        <p:blipFill>
          <a:blip r:embed="rId8"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6547104" y="6089904"/>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8" name="Titel 1"/>
          <p:cNvSpPr txBox="1">
            <a:spLocks/>
          </p:cNvSpPr>
          <p:nvPr/>
        </p:nvSpPr>
        <p:spPr>
          <a:xfrm>
            <a:off x="0" y="44624"/>
            <a:ext cx="9144000"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dirty="0"/>
              <a:t>Planetary deep interiors, geodesy, and habitability</a:t>
            </a:r>
          </a:p>
        </p:txBody>
      </p:sp>
      <p:sp>
        <p:nvSpPr>
          <p:cNvPr id="19" name="Untertitel 2"/>
          <p:cNvSpPr txBox="1">
            <a:spLocks/>
          </p:cNvSpPr>
          <p:nvPr/>
        </p:nvSpPr>
        <p:spPr>
          <a:xfrm>
            <a:off x="0" y="836712"/>
            <a:ext cx="9144000" cy="360040"/>
          </a:xfrm>
          <a:prstGeom prst="rect">
            <a:avLst/>
          </a:prstGeom>
        </p:spPr>
        <p:txBody>
          <a:bodyPr vert="horz" lIns="91440" tIns="45720" rIns="91440" bIns="45720" rtlCol="0">
            <a:normAutofit fontScale="3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de-DE" sz="6000" dirty="0"/>
              <a:t>Véronique Dehant   </a:t>
            </a:r>
            <a:r>
              <a:rPr lang="de-DE" dirty="0"/>
              <a:t>Royal Observatory </a:t>
            </a:r>
            <a:r>
              <a:rPr lang="de-DE" dirty="0" err="1"/>
              <a:t>of</a:t>
            </a:r>
            <a:r>
              <a:rPr lang="de-DE" dirty="0"/>
              <a:t> </a:t>
            </a:r>
            <a:r>
              <a:rPr lang="de-DE" dirty="0" err="1"/>
              <a:t>Belgium</a:t>
            </a:r>
            <a:endParaRPr lang="de-DE" dirty="0"/>
          </a:p>
        </p:txBody>
      </p:sp>
      <p:sp>
        <p:nvSpPr>
          <p:cNvPr id="23" name="TextBox 22"/>
          <p:cNvSpPr txBox="1"/>
          <p:nvPr/>
        </p:nvSpPr>
        <p:spPr>
          <a:xfrm>
            <a:off x="2044576" y="2291775"/>
            <a:ext cx="2452916" cy="2062103"/>
          </a:xfrm>
          <a:prstGeom prst="rect">
            <a:avLst/>
          </a:prstGeom>
          <a:noFill/>
          <a:ln>
            <a:solidFill>
              <a:sysClr val="windowText" lastClr="000000"/>
            </a:solidFill>
          </a:ln>
        </p:spPr>
        <p:txBody>
          <a:bodyPr wrap="none" rtlCol="0">
            <a:spAutoFit/>
          </a:bodyPr>
          <a:lstStyle/>
          <a:p>
            <a:pPr>
              <a:defRPr/>
            </a:pPr>
            <a:r>
              <a:rPr lang="en-US" sz="3200" kern="0" dirty="0">
                <a:solidFill>
                  <a:prstClr val="black"/>
                </a:solidFill>
                <a:cs typeface="Arial" charset="0"/>
              </a:rPr>
              <a:t>internal core, </a:t>
            </a:r>
          </a:p>
          <a:p>
            <a:pPr>
              <a:defRPr/>
            </a:pPr>
            <a:r>
              <a:rPr lang="en-US" sz="3200" kern="0" dirty="0">
                <a:solidFill>
                  <a:prstClr val="black"/>
                </a:solidFill>
                <a:cs typeface="Arial" charset="0"/>
              </a:rPr>
              <a:t>mantle, </a:t>
            </a:r>
          </a:p>
          <a:p>
            <a:pPr>
              <a:defRPr/>
            </a:pPr>
            <a:r>
              <a:rPr lang="en-US" sz="3200" kern="0" dirty="0">
                <a:solidFill>
                  <a:prstClr val="black"/>
                </a:solidFill>
                <a:cs typeface="Arial" charset="0"/>
              </a:rPr>
              <a:t>lithosphere, </a:t>
            </a:r>
          </a:p>
          <a:p>
            <a:pPr>
              <a:defRPr/>
            </a:pPr>
            <a:r>
              <a:rPr lang="en-US" sz="3200" kern="0" dirty="0">
                <a:solidFill>
                  <a:prstClr val="black"/>
                </a:solidFill>
                <a:cs typeface="Arial" charset="0"/>
              </a:rPr>
              <a:t>crust</a:t>
            </a:r>
          </a:p>
        </p:txBody>
      </p:sp>
      <p:sp>
        <p:nvSpPr>
          <p:cNvPr id="25" name="TextBox 24"/>
          <p:cNvSpPr txBox="1"/>
          <p:nvPr/>
        </p:nvSpPr>
        <p:spPr>
          <a:xfrm>
            <a:off x="901576" y="4958775"/>
            <a:ext cx="1245854" cy="584775"/>
          </a:xfrm>
          <a:prstGeom prst="rect">
            <a:avLst/>
          </a:prstGeom>
          <a:noFill/>
          <a:ln>
            <a:solidFill>
              <a:sysClr val="windowText" lastClr="000000"/>
            </a:solidFill>
          </a:ln>
        </p:spPr>
        <p:txBody>
          <a:bodyPr wrap="none" rtlCol="0">
            <a:spAutoFit/>
          </a:bodyPr>
          <a:lstStyle/>
          <a:p>
            <a:pPr>
              <a:defRPr/>
            </a:pPr>
            <a:r>
              <a:rPr lang="en-US" sz="3200" kern="0" dirty="0">
                <a:solidFill>
                  <a:prstClr val="black"/>
                </a:solidFill>
                <a:cs typeface="Arial" charset="0"/>
              </a:rPr>
              <a:t>ocean </a:t>
            </a:r>
          </a:p>
        </p:txBody>
      </p:sp>
      <p:sp>
        <p:nvSpPr>
          <p:cNvPr id="26" name="TextBox 25"/>
          <p:cNvSpPr txBox="1"/>
          <p:nvPr/>
        </p:nvSpPr>
        <p:spPr>
          <a:xfrm>
            <a:off x="2170336" y="6093296"/>
            <a:ext cx="2180405" cy="584775"/>
          </a:xfrm>
          <a:prstGeom prst="rect">
            <a:avLst/>
          </a:prstGeom>
          <a:noFill/>
          <a:ln>
            <a:solidFill>
              <a:sysClr val="windowText" lastClr="000000"/>
            </a:solidFill>
          </a:ln>
        </p:spPr>
        <p:txBody>
          <a:bodyPr wrap="none" rtlCol="0">
            <a:spAutoFit/>
          </a:bodyPr>
          <a:lstStyle/>
          <a:p>
            <a:pPr>
              <a:defRPr/>
            </a:pPr>
            <a:r>
              <a:rPr lang="en-US" sz="3200" kern="0" dirty="0">
                <a:solidFill>
                  <a:prstClr val="black"/>
                </a:solidFill>
                <a:cs typeface="Arial" charset="0"/>
              </a:rPr>
              <a:t>atmosphere </a:t>
            </a:r>
          </a:p>
        </p:txBody>
      </p:sp>
      <p:sp>
        <p:nvSpPr>
          <p:cNvPr id="37" name="TextBox 36"/>
          <p:cNvSpPr txBox="1"/>
          <p:nvPr/>
        </p:nvSpPr>
        <p:spPr>
          <a:xfrm rot="19106378">
            <a:off x="-300176" y="2766259"/>
            <a:ext cx="3433953" cy="584775"/>
          </a:xfrm>
          <a:prstGeom prst="rect">
            <a:avLst/>
          </a:prstGeom>
          <a:noFill/>
          <a:ln>
            <a:solidFill>
              <a:srgbClr val="0000FF"/>
            </a:solidFill>
          </a:ln>
        </p:spPr>
        <p:txBody>
          <a:bodyPr wrap="none" rtlCol="0">
            <a:spAutoFit/>
          </a:bodyPr>
          <a:lstStyle/>
          <a:p>
            <a:pPr>
              <a:defRPr/>
            </a:pPr>
            <a:r>
              <a:rPr lang="en-US" sz="3200" kern="0" dirty="0">
                <a:solidFill>
                  <a:srgbClr val="0000FF"/>
                </a:solidFill>
                <a:cs typeface="Arial" charset="0"/>
              </a:rPr>
              <a:t>planetary reservoirs</a:t>
            </a:r>
          </a:p>
        </p:txBody>
      </p:sp>
      <p:sp>
        <p:nvSpPr>
          <p:cNvPr id="38" name="Left-Right Arrow 37"/>
          <p:cNvSpPr/>
          <p:nvPr/>
        </p:nvSpPr>
        <p:spPr>
          <a:xfrm rot="15534922">
            <a:off x="2651813" y="5088113"/>
            <a:ext cx="1695807" cy="353943"/>
          </a:xfrm>
          <a:prstGeom prst="leftRightArrow">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3200">
              <a:solidFill>
                <a:srgbClr val="FFFFFF"/>
              </a:solidFill>
            </a:endParaRPr>
          </a:p>
        </p:txBody>
      </p:sp>
      <p:sp>
        <p:nvSpPr>
          <p:cNvPr id="39" name="Left-Right Arrow 38"/>
          <p:cNvSpPr/>
          <p:nvPr/>
        </p:nvSpPr>
        <p:spPr>
          <a:xfrm rot="3244233">
            <a:off x="2165590" y="5458396"/>
            <a:ext cx="1115564" cy="379695"/>
          </a:xfrm>
          <a:prstGeom prst="leftRightArrow">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3200">
              <a:solidFill>
                <a:srgbClr val="FFFFFF"/>
              </a:solidFill>
            </a:endParaRPr>
          </a:p>
        </p:txBody>
      </p:sp>
      <p:sp>
        <p:nvSpPr>
          <p:cNvPr id="40" name="Left-Right Arrow 39"/>
          <p:cNvSpPr/>
          <p:nvPr/>
        </p:nvSpPr>
        <p:spPr>
          <a:xfrm rot="19350079">
            <a:off x="2092598" y="4539193"/>
            <a:ext cx="1073625" cy="353943"/>
          </a:xfrm>
          <a:prstGeom prst="leftRightArrow">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3200">
              <a:solidFill>
                <a:srgbClr val="FFFFFF"/>
              </a:solidFill>
            </a:endParaRPr>
          </a:p>
        </p:txBody>
      </p:sp>
      <p:sp>
        <p:nvSpPr>
          <p:cNvPr id="41" name="TextBox 40"/>
          <p:cNvSpPr txBox="1"/>
          <p:nvPr/>
        </p:nvSpPr>
        <p:spPr>
          <a:xfrm>
            <a:off x="2555776" y="4938237"/>
            <a:ext cx="2175596" cy="584775"/>
          </a:xfrm>
          <a:prstGeom prst="rect">
            <a:avLst/>
          </a:prstGeom>
          <a:noFill/>
          <a:ln>
            <a:noFill/>
          </a:ln>
        </p:spPr>
        <p:txBody>
          <a:bodyPr wrap="none" rtlCol="0">
            <a:spAutoFit/>
          </a:bodyPr>
          <a:lstStyle/>
          <a:p>
            <a:pPr>
              <a:defRPr/>
            </a:pPr>
            <a:r>
              <a:rPr lang="en-US" sz="3200" kern="0" dirty="0">
                <a:solidFill>
                  <a:srgbClr val="000099"/>
                </a:solidFill>
                <a:cs typeface="Arial" charset="0"/>
              </a:rPr>
              <a:t>interactions</a:t>
            </a:r>
          </a:p>
        </p:txBody>
      </p:sp>
      <p:sp>
        <p:nvSpPr>
          <p:cNvPr id="42" name="TextBox 41"/>
          <p:cNvSpPr txBox="1"/>
          <p:nvPr/>
        </p:nvSpPr>
        <p:spPr>
          <a:xfrm>
            <a:off x="4546600" y="1405220"/>
            <a:ext cx="4680520" cy="4832092"/>
          </a:xfrm>
          <a:prstGeom prst="rect">
            <a:avLst/>
          </a:prstGeom>
          <a:noFill/>
        </p:spPr>
        <p:txBody>
          <a:bodyPr wrap="square" rtlCol="0">
            <a:spAutoFit/>
          </a:bodyPr>
          <a:lstStyle/>
          <a:p>
            <a:r>
              <a:rPr lang="en-US" sz="2200" dirty="0" smtClean="0"/>
              <a:t>It is essential to understand the </a:t>
            </a:r>
            <a:r>
              <a:rPr lang="en-US" sz="2200" dirty="0"/>
              <a:t>relationships and interactions between those different planetary reservoirs and their evolution through </a:t>
            </a:r>
            <a:r>
              <a:rPr lang="en-US" sz="2200" dirty="0" smtClean="0"/>
              <a:t>time, and in particular, the </a:t>
            </a:r>
            <a:r>
              <a:rPr lang="en-US" sz="2200" dirty="0"/>
              <a:t>deep interior part of terrestrial planets and moons. The core of a planet, when composed of liquid iron alloy, may provide magnetic field and further interaction with the magnetosphere, ingredients believed to be important for the evolution of an atmosphere and of a planet in general. The deep interior is believed to be of high importance for its habitability</a:t>
            </a:r>
            <a:r>
              <a:rPr lang="en-US" sz="2200" dirty="0" smtClean="0"/>
              <a:t>.</a:t>
            </a:r>
          </a:p>
        </p:txBody>
      </p:sp>
      <p:pic>
        <p:nvPicPr>
          <p:cNvPr id="43" name="Picture 3" descr="C:\Users\lenano\AppData\Local\Microsoft\Windows\Temporary Internet Files\Content.IE5\XJINCJF2\MC900432675[1].png">
            <a:hlinkClick r:id="rId9" action="ppaction://hlinksldjump"/>
          </p:cNvPr>
          <p:cNvPicPr>
            <a:picLocks noChangeAspect="1" noChangeArrowheads="1"/>
          </p:cNvPicPr>
          <p:nvPr/>
        </p:nvPicPr>
        <p:blipFill>
          <a:blip r:embed="rId8"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flipH="1">
            <a:off x="7236296" y="6093296"/>
            <a:ext cx="73152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2161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Life in exotic water worlds?</a:t>
            </a:r>
            <a:endParaRPr lang="en-US" dirty="0"/>
          </a:p>
        </p:txBody>
      </p:sp>
      <p:sp>
        <p:nvSpPr>
          <p:cNvPr id="4" name="Content Placeholder 3"/>
          <p:cNvSpPr>
            <a:spLocks noGrp="1"/>
          </p:cNvSpPr>
          <p:nvPr>
            <p:ph idx="1"/>
          </p:nvPr>
        </p:nvSpPr>
        <p:spPr>
          <a:xfrm>
            <a:off x="359792" y="1600200"/>
            <a:ext cx="8229600" cy="4525963"/>
          </a:xfrm>
        </p:spPr>
        <p:txBody>
          <a:bodyPr/>
          <a:lstStyle/>
          <a:p>
            <a:endParaRPr lang="en-US"/>
          </a:p>
        </p:txBody>
      </p:sp>
      <p:pic>
        <p:nvPicPr>
          <p:cNvPr id="15" name="Picture 2"/>
          <p:cNvPicPr>
            <a:picLocks noChangeAspect="1" noChangeArrowheads="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48332" t="41570" r="27816" b="29810"/>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0" y="1412776"/>
            <a:ext cx="9144000" cy="5328592"/>
          </a:xfrm>
          <a:prstGeom prst="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21" name="Picture 5" descr="C:\Users\lenano\AppData\Local\Microsoft\Windows\Temporary Internet Files\Content.IE5\OUUVTA6R\MC900371050[1].wmf">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0432" y="771387"/>
            <a:ext cx="447270" cy="49068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lenano\AppData\Local\Microsoft\Windows\Temporary Internet Files\Content.IE5\FQAC5QYE\MM900395748[1].gif">
            <a:hlinkClick r:id="rId6" action="ppaction://hlinksldjump"/>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028384" y="6237312"/>
            <a:ext cx="9525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C:\Users\lenano\AppData\Local\Microsoft\Windows\Temporary Internet Files\Content.IE5\XJINCJF2\MC900432675[1].png">
            <a:hlinkClick r:id="rId8" action="ppaction://hlinksldjump"/>
          </p:cNvPr>
          <p:cNvPicPr>
            <a:picLocks noChangeAspect="1" noChangeArrowheads="1"/>
          </p:cNvPicPr>
          <p:nvPr/>
        </p:nvPicPr>
        <p:blipFill>
          <a:blip r:embed="rId9"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6547104" y="6089904"/>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8" name="Titel 1"/>
          <p:cNvSpPr txBox="1">
            <a:spLocks/>
          </p:cNvSpPr>
          <p:nvPr/>
        </p:nvSpPr>
        <p:spPr>
          <a:xfrm>
            <a:off x="0" y="44624"/>
            <a:ext cx="9144000"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dirty="0"/>
              <a:t>Planetary deep interiors, geodesy, and habitability</a:t>
            </a:r>
          </a:p>
        </p:txBody>
      </p:sp>
      <p:sp>
        <p:nvSpPr>
          <p:cNvPr id="19" name="Untertitel 2"/>
          <p:cNvSpPr txBox="1">
            <a:spLocks/>
          </p:cNvSpPr>
          <p:nvPr/>
        </p:nvSpPr>
        <p:spPr>
          <a:xfrm>
            <a:off x="0" y="836712"/>
            <a:ext cx="9144000" cy="360040"/>
          </a:xfrm>
          <a:prstGeom prst="rect">
            <a:avLst/>
          </a:prstGeom>
        </p:spPr>
        <p:txBody>
          <a:bodyPr vert="horz" lIns="91440" tIns="45720" rIns="91440" bIns="45720" rtlCol="0">
            <a:normAutofit fontScale="3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de-DE" sz="6000" dirty="0"/>
              <a:t>Véronique Dehant   </a:t>
            </a:r>
            <a:r>
              <a:rPr lang="de-DE" dirty="0"/>
              <a:t>Royal Observatory </a:t>
            </a:r>
            <a:r>
              <a:rPr lang="de-DE" dirty="0" err="1"/>
              <a:t>of</a:t>
            </a:r>
            <a:r>
              <a:rPr lang="de-DE" dirty="0"/>
              <a:t> </a:t>
            </a:r>
            <a:r>
              <a:rPr lang="de-DE" dirty="0" err="1"/>
              <a:t>Belgium</a:t>
            </a:r>
            <a:endParaRPr lang="de-DE" dirty="0"/>
          </a:p>
        </p:txBody>
      </p:sp>
      <p:pic>
        <p:nvPicPr>
          <p:cNvPr id="43" name="Picture 3" descr="C:\Users\lenano\AppData\Local\Microsoft\Windows\Temporary Internet Files\Content.IE5\XJINCJF2\MC900432675[1].png">
            <a:hlinkClick r:id="rId10" action="ppaction://hlinksldjump"/>
          </p:cNvPr>
          <p:cNvPicPr>
            <a:picLocks noChangeAspect="1" noChangeArrowheads="1"/>
          </p:cNvPicPr>
          <p:nvPr/>
        </p:nvPicPr>
        <p:blipFill>
          <a:blip r:embed="rId9"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flipH="1">
            <a:off x="7236296" y="6093296"/>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312867" y="2351874"/>
            <a:ext cx="6757018" cy="1569660"/>
          </a:xfrm>
          <a:prstGeom prst="rect">
            <a:avLst/>
          </a:prstGeom>
          <a:noFill/>
          <a:ln>
            <a:solidFill>
              <a:sysClr val="windowText" lastClr="000000"/>
            </a:solidFill>
          </a:ln>
        </p:spPr>
        <p:txBody>
          <a:bodyPr wrap="square" rtlCol="0">
            <a:spAutoFit/>
          </a:bodyPr>
          <a:lstStyle/>
          <a:p>
            <a:pPr algn="ctr">
              <a:defRPr/>
            </a:pPr>
            <a:r>
              <a:rPr lang="en-US" sz="3200" kern="0" dirty="0">
                <a:solidFill>
                  <a:prstClr val="black"/>
                </a:solidFill>
                <a:cs typeface="Arial" charset="0"/>
              </a:rPr>
              <a:t>Earth-like planets, </a:t>
            </a:r>
          </a:p>
          <a:p>
            <a:pPr algn="ctr">
              <a:defRPr/>
            </a:pPr>
            <a:r>
              <a:rPr lang="en-US" sz="3200" kern="0" dirty="0">
                <a:solidFill>
                  <a:prstClr val="black"/>
                </a:solidFill>
                <a:cs typeface="Arial" charset="0"/>
              </a:rPr>
              <a:t>natural satellites, and undifferentiated asteroids</a:t>
            </a:r>
          </a:p>
        </p:txBody>
      </p:sp>
      <p:sp>
        <p:nvSpPr>
          <p:cNvPr id="24" name="TextBox 23"/>
          <p:cNvSpPr txBox="1"/>
          <p:nvPr/>
        </p:nvSpPr>
        <p:spPr>
          <a:xfrm>
            <a:off x="323722" y="4247217"/>
            <a:ext cx="3996489" cy="2062103"/>
          </a:xfrm>
          <a:prstGeom prst="rect">
            <a:avLst/>
          </a:prstGeom>
          <a:noFill/>
          <a:ln>
            <a:solidFill>
              <a:sysClr val="windowText" lastClr="000000"/>
            </a:solidFill>
          </a:ln>
        </p:spPr>
        <p:txBody>
          <a:bodyPr wrap="square" rtlCol="0">
            <a:spAutoFit/>
          </a:bodyPr>
          <a:lstStyle/>
          <a:p>
            <a:pPr algn="ctr">
              <a:defRPr/>
            </a:pPr>
            <a:r>
              <a:rPr lang="en-US" sz="3200" kern="0" dirty="0">
                <a:solidFill>
                  <a:prstClr val="black"/>
                </a:solidFill>
                <a:cs typeface="Arial" charset="0"/>
              </a:rPr>
              <a:t>satellites possessing an atmosphere (</a:t>
            </a:r>
            <a:r>
              <a:rPr lang="en-US" sz="3200" b="1" kern="0" dirty="0">
                <a:solidFill>
                  <a:srgbClr val="0000FF"/>
                </a:solidFill>
                <a:cs typeface="Arial" charset="0"/>
              </a:rPr>
              <a:t>Earth, Mars, Venus and Titan</a:t>
            </a:r>
            <a:r>
              <a:rPr lang="en-US" sz="3200" kern="0" dirty="0">
                <a:solidFill>
                  <a:prstClr val="black"/>
                </a:solidFill>
                <a:cs typeface="Arial" charset="0"/>
              </a:rPr>
              <a:t>)</a:t>
            </a:r>
          </a:p>
        </p:txBody>
      </p:sp>
      <p:sp>
        <p:nvSpPr>
          <p:cNvPr id="28" name="TextBox 27"/>
          <p:cNvSpPr txBox="1"/>
          <p:nvPr/>
        </p:nvSpPr>
        <p:spPr>
          <a:xfrm>
            <a:off x="4656398" y="4245221"/>
            <a:ext cx="4164074" cy="1569660"/>
          </a:xfrm>
          <a:prstGeom prst="rect">
            <a:avLst/>
          </a:prstGeom>
          <a:noFill/>
          <a:ln>
            <a:solidFill>
              <a:sysClr val="windowText" lastClr="000000"/>
            </a:solidFill>
          </a:ln>
        </p:spPr>
        <p:txBody>
          <a:bodyPr wrap="square" rtlCol="0">
            <a:spAutoFit/>
          </a:bodyPr>
          <a:lstStyle/>
          <a:p>
            <a:pPr algn="ctr">
              <a:defRPr/>
            </a:pPr>
            <a:r>
              <a:rPr lang="en-US" sz="3200" kern="0" dirty="0">
                <a:solidFill>
                  <a:prstClr val="black"/>
                </a:solidFill>
                <a:cs typeface="Arial" charset="0"/>
              </a:rPr>
              <a:t>satellites possessing a subsurface ocean (e.g., </a:t>
            </a:r>
            <a:r>
              <a:rPr lang="en-US" sz="3200" b="1" kern="0" dirty="0">
                <a:solidFill>
                  <a:srgbClr val="0000FF"/>
                </a:solidFill>
                <a:cs typeface="Arial" charset="0"/>
              </a:rPr>
              <a:t>Europa, Ganymede</a:t>
            </a:r>
            <a:r>
              <a:rPr lang="en-US" sz="3200" kern="0" dirty="0">
                <a:solidFill>
                  <a:prstClr val="black"/>
                </a:solidFill>
                <a:cs typeface="Arial" charset="0"/>
              </a:rPr>
              <a:t>)</a:t>
            </a:r>
          </a:p>
        </p:txBody>
      </p:sp>
      <p:sp>
        <p:nvSpPr>
          <p:cNvPr id="29" name="TextBox 28"/>
          <p:cNvSpPr txBox="1"/>
          <p:nvPr/>
        </p:nvSpPr>
        <p:spPr>
          <a:xfrm>
            <a:off x="398467" y="1589874"/>
            <a:ext cx="5396029" cy="584775"/>
          </a:xfrm>
          <a:prstGeom prst="rect">
            <a:avLst/>
          </a:prstGeom>
          <a:noFill/>
          <a:ln>
            <a:noFill/>
          </a:ln>
        </p:spPr>
        <p:txBody>
          <a:bodyPr wrap="none" rtlCol="0">
            <a:spAutoFit/>
          </a:bodyPr>
          <a:lstStyle/>
          <a:p>
            <a:pPr>
              <a:defRPr/>
            </a:pPr>
            <a:r>
              <a:rPr lang="en-US" sz="3200" i="1" kern="0" dirty="0" smtClean="0">
                <a:solidFill>
                  <a:schemeClr val="tx2"/>
                </a:solidFill>
                <a:cs typeface="Arial" charset="0"/>
              </a:rPr>
              <a:t>Best </a:t>
            </a:r>
            <a:r>
              <a:rPr lang="en-US" sz="3200" i="1" kern="0" dirty="0">
                <a:solidFill>
                  <a:schemeClr val="tx2"/>
                </a:solidFill>
                <a:cs typeface="Arial" charset="0"/>
              </a:rPr>
              <a:t>candidates for hosting life </a:t>
            </a:r>
          </a:p>
        </p:txBody>
      </p:sp>
    </p:spTree>
    <p:extLst>
      <p:ext uri="{BB962C8B-B14F-4D97-AF65-F5344CB8AC3E}">
        <p14:creationId xmlns:p14="http://schemas.microsoft.com/office/powerpoint/2010/main" val="26927795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Life in exotic water worlds?</a:t>
            </a:r>
            <a:endParaRPr lang="en-US" dirty="0"/>
          </a:p>
        </p:txBody>
      </p:sp>
      <p:sp>
        <p:nvSpPr>
          <p:cNvPr id="4" name="Content Placeholder 3"/>
          <p:cNvSpPr>
            <a:spLocks noGrp="1"/>
          </p:cNvSpPr>
          <p:nvPr>
            <p:ph idx="1"/>
          </p:nvPr>
        </p:nvSpPr>
        <p:spPr/>
        <p:txBody>
          <a:bodyPr/>
          <a:lstStyle/>
          <a:p>
            <a:endParaRPr lang="en-US"/>
          </a:p>
        </p:txBody>
      </p:sp>
      <p:pic>
        <p:nvPicPr>
          <p:cNvPr id="15" name="Picture 2"/>
          <p:cNvPicPr>
            <a:picLocks noChangeAspect="1" noChangeArrowheads="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48332" t="41570" r="27816" b="29810"/>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6512" y="1268760"/>
            <a:ext cx="9235440" cy="5577840"/>
          </a:xfrm>
          <a:prstGeom prst="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18" name="Picture 5" descr="C:\Users\lenano\AppData\Local\Microsoft\Windows\Temporary Internet Files\Content.IE5\OUUVTA6R\MC900371050[1].wmf">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60432" y="771387"/>
            <a:ext cx="447270" cy="490689"/>
          </a:xfrm>
          <a:prstGeom prst="rect">
            <a:avLst/>
          </a:prstGeom>
          <a:noFill/>
          <a:extLst>
            <a:ext uri="{909E8E84-426E-40DD-AFC4-6F175D3DCCD1}">
              <a14:hiddenFill xmlns:a14="http://schemas.microsoft.com/office/drawing/2010/main">
                <a:solidFill>
                  <a:srgbClr val="FFFFFF"/>
                </a:solidFill>
              </a14:hiddenFill>
            </a:ext>
          </a:extLst>
        </p:spPr>
      </p:pic>
      <p:sp>
        <p:nvSpPr>
          <p:cNvPr id="20" name="Action Button: Back or Previous 19">
            <a:hlinkClick r:id="" action="ppaction://hlinkshowjump?jump=lastslideviewed" highlightClick="1"/>
          </p:cNvPr>
          <p:cNvSpPr/>
          <p:nvPr/>
        </p:nvSpPr>
        <p:spPr>
          <a:xfrm>
            <a:off x="6588224" y="6237312"/>
            <a:ext cx="1224136" cy="1152128"/>
          </a:xfrm>
          <a:prstGeom prst="actionButtonBackPrevious">
            <a:avLst/>
          </a:prstGeom>
          <a:blipFill dpi="0" rotWithShape="1">
            <a:blip r:embed="rId7">
              <a:duotone>
                <a:prstClr val="black"/>
                <a:schemeClr val="accent3">
                  <a:tint val="45000"/>
                  <a:satMod val="400000"/>
                </a:schemeClr>
              </a:duotone>
            </a:blip>
            <a:srcRect/>
            <a:stretch>
              <a:fillRect l="-4000" t="-13000" r="44000" b="4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Users\lenano\AppData\Local\Microsoft\Windows\Temporary Internet Files\Content.IE5\FQAC5QYE\MM900395748[1].gif">
            <a:hlinkClick r:id="rId8" action="ppaction://hlinksldjump"/>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028384" y="6237312"/>
            <a:ext cx="952500" cy="476250"/>
          </a:xfrm>
          <a:prstGeom prst="rect">
            <a:avLst/>
          </a:prstGeom>
          <a:noFill/>
          <a:extLst>
            <a:ext uri="{909E8E84-426E-40DD-AFC4-6F175D3DCCD1}">
              <a14:hiddenFill xmlns:a14="http://schemas.microsoft.com/office/drawing/2010/main">
                <a:solidFill>
                  <a:srgbClr val="FFFFFF"/>
                </a:solidFill>
              </a14:hiddenFill>
            </a:ext>
          </a:extLst>
        </p:spPr>
      </p:pic>
      <p:sp>
        <p:nvSpPr>
          <p:cNvPr id="19" name="Titel 1"/>
          <p:cNvSpPr txBox="1">
            <a:spLocks/>
          </p:cNvSpPr>
          <p:nvPr/>
        </p:nvSpPr>
        <p:spPr>
          <a:xfrm>
            <a:off x="0" y="44624"/>
            <a:ext cx="9144000"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dirty="0"/>
              <a:t>Planetary deep interiors, geodesy, and habitability</a:t>
            </a:r>
          </a:p>
        </p:txBody>
      </p:sp>
      <p:sp>
        <p:nvSpPr>
          <p:cNvPr id="21" name="Untertitel 2"/>
          <p:cNvSpPr txBox="1">
            <a:spLocks/>
          </p:cNvSpPr>
          <p:nvPr/>
        </p:nvSpPr>
        <p:spPr>
          <a:xfrm>
            <a:off x="0" y="836712"/>
            <a:ext cx="9144000" cy="360040"/>
          </a:xfrm>
          <a:prstGeom prst="rect">
            <a:avLst/>
          </a:prstGeom>
        </p:spPr>
        <p:txBody>
          <a:bodyPr vert="horz" lIns="91440" tIns="45720" rIns="91440" bIns="45720" rtlCol="0">
            <a:normAutofit fontScale="3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de-DE" sz="6000" dirty="0"/>
              <a:t>Véronique Dehant   </a:t>
            </a:r>
            <a:r>
              <a:rPr lang="de-DE" dirty="0"/>
              <a:t>Royal Observatory </a:t>
            </a:r>
            <a:r>
              <a:rPr lang="de-DE" dirty="0" err="1"/>
              <a:t>of</a:t>
            </a:r>
            <a:r>
              <a:rPr lang="de-DE" dirty="0"/>
              <a:t> </a:t>
            </a:r>
            <a:r>
              <a:rPr lang="de-DE" dirty="0" err="1"/>
              <a:t>Belgium</a:t>
            </a:r>
            <a:endParaRPr lang="de-DE" dirty="0"/>
          </a:p>
        </p:txBody>
      </p:sp>
      <p:grpSp>
        <p:nvGrpSpPr>
          <p:cNvPr id="6" name="Group 5"/>
          <p:cNvGrpSpPr/>
          <p:nvPr/>
        </p:nvGrpSpPr>
        <p:grpSpPr>
          <a:xfrm>
            <a:off x="76201" y="1398022"/>
            <a:ext cx="7520134" cy="5487362"/>
            <a:chOff x="76200" y="848702"/>
            <a:chExt cx="7908391" cy="5934802"/>
          </a:xfrm>
        </p:grpSpPr>
        <p:cxnSp>
          <p:nvCxnSpPr>
            <p:cNvPr id="22" name="Straight Arrow Connector 21"/>
            <p:cNvCxnSpPr>
              <a:endCxn id="36" idx="1"/>
            </p:cNvCxnSpPr>
            <p:nvPr/>
          </p:nvCxnSpPr>
          <p:spPr>
            <a:xfrm flipV="1">
              <a:off x="5285248" y="2015764"/>
              <a:ext cx="881541" cy="2219566"/>
            </a:xfrm>
            <a:prstGeom prst="straightConnector1">
              <a:avLst/>
            </a:prstGeom>
            <a:noFill/>
            <a:ln w="28575" cap="flat" cmpd="sng" algn="ctr">
              <a:solidFill>
                <a:srgbClr val="1F497D"/>
              </a:solidFill>
              <a:prstDash val="solid"/>
              <a:tailEnd type="arrow"/>
            </a:ln>
            <a:effectLst/>
          </p:spPr>
        </p:cxnSp>
        <p:cxnSp>
          <p:nvCxnSpPr>
            <p:cNvPr id="24" name="Straight Arrow Connector 23"/>
            <p:cNvCxnSpPr>
              <a:endCxn id="33" idx="1"/>
            </p:cNvCxnSpPr>
            <p:nvPr/>
          </p:nvCxnSpPr>
          <p:spPr>
            <a:xfrm flipV="1">
              <a:off x="5420519" y="3040193"/>
              <a:ext cx="658721" cy="1485055"/>
            </a:xfrm>
            <a:prstGeom prst="straightConnector1">
              <a:avLst/>
            </a:prstGeom>
            <a:noFill/>
            <a:ln w="28575" cap="flat" cmpd="sng" algn="ctr">
              <a:solidFill>
                <a:srgbClr val="1F497D"/>
              </a:solidFill>
              <a:prstDash val="solid"/>
              <a:tailEnd type="arrow"/>
            </a:ln>
            <a:effectLst/>
          </p:spPr>
        </p:cxnSp>
        <p:cxnSp>
          <p:nvCxnSpPr>
            <p:cNvPr id="25" name="Straight Arrow Connector 24"/>
            <p:cNvCxnSpPr>
              <a:stCxn id="27" idx="6"/>
              <a:endCxn id="35" idx="1"/>
            </p:cNvCxnSpPr>
            <p:nvPr/>
          </p:nvCxnSpPr>
          <p:spPr>
            <a:xfrm flipV="1">
              <a:off x="5538981" y="4220811"/>
              <a:ext cx="434192" cy="265662"/>
            </a:xfrm>
            <a:prstGeom prst="straightConnector1">
              <a:avLst/>
            </a:prstGeom>
            <a:noFill/>
            <a:ln w="28575" cap="flat" cmpd="sng" algn="ctr">
              <a:solidFill>
                <a:srgbClr val="1F497D"/>
              </a:solidFill>
              <a:prstDash val="solid"/>
              <a:tailEnd type="arrow"/>
            </a:ln>
            <a:effectLst/>
          </p:spPr>
        </p:cxnSp>
        <p:sp>
          <p:nvSpPr>
            <p:cNvPr id="26" name="Arc 25"/>
            <p:cNvSpPr/>
            <p:nvPr/>
          </p:nvSpPr>
          <p:spPr>
            <a:xfrm rot="240027">
              <a:off x="4226572" y="1693242"/>
              <a:ext cx="1129541" cy="3106536"/>
            </a:xfrm>
            <a:prstGeom prst="arc">
              <a:avLst>
                <a:gd name="adj1" fmla="val 16548403"/>
                <a:gd name="adj2" fmla="val 4475324"/>
              </a:avLst>
            </a:prstGeom>
            <a:noFill/>
            <a:ln w="28575" cap="flat" cmpd="sng" algn="ctr">
              <a:solidFill>
                <a:srgbClr val="1F497D"/>
              </a:solidFill>
              <a:prstDash val="solid"/>
              <a:headEnd type="arrow" w="med" len="med"/>
              <a:tailEnd type="none" w="med" len="med"/>
            </a:ln>
            <a:effectLst/>
          </p:spPr>
          <p:txBody>
            <a:bodyPr rtlCol="0" anchor="ctr"/>
            <a:lstStyle/>
            <a:p>
              <a:pPr algn="ctr">
                <a:defRPr/>
              </a:pPr>
              <a:endParaRPr lang="en-US" sz="2400" kern="0">
                <a:solidFill>
                  <a:prstClr val="black"/>
                </a:solidFill>
                <a:latin typeface="Calibri"/>
              </a:endParaRPr>
            </a:p>
          </p:txBody>
        </p:sp>
        <p:sp>
          <p:nvSpPr>
            <p:cNvPr id="27" name="Oval 26"/>
            <p:cNvSpPr/>
            <p:nvPr/>
          </p:nvSpPr>
          <p:spPr>
            <a:xfrm>
              <a:off x="354890" y="3224022"/>
              <a:ext cx="5184091" cy="2524902"/>
            </a:xfrm>
            <a:prstGeom prst="ellipse">
              <a:avLst/>
            </a:prstGeom>
            <a:solidFill>
              <a:srgbClr val="4F81BD">
                <a:lumMod val="40000"/>
                <a:lumOff val="60000"/>
              </a:srgbClr>
            </a:solidFill>
            <a:ln w="25400" cap="flat" cmpd="sng" algn="ctr">
              <a:solidFill>
                <a:srgbClr val="4F81BD">
                  <a:shade val="50000"/>
                </a:srgbClr>
              </a:solidFill>
              <a:prstDash val="solid"/>
            </a:ln>
            <a:effectLst/>
          </p:spPr>
          <p:txBody>
            <a:bodyPr rtlCol="0" anchor="ctr"/>
            <a:lstStyle/>
            <a:p>
              <a:pPr algn="ctr">
                <a:defRPr/>
              </a:pPr>
              <a:endParaRPr lang="en-US" sz="2400" kern="0">
                <a:solidFill>
                  <a:prstClr val="white"/>
                </a:solidFill>
                <a:latin typeface="Calibri"/>
              </a:endParaRPr>
            </a:p>
          </p:txBody>
        </p:sp>
        <p:sp>
          <p:nvSpPr>
            <p:cNvPr id="28" name="TextBox 27"/>
            <p:cNvSpPr txBox="1"/>
            <p:nvPr/>
          </p:nvSpPr>
          <p:spPr>
            <a:xfrm>
              <a:off x="757945" y="3616191"/>
              <a:ext cx="2823852" cy="1431353"/>
            </a:xfrm>
            <a:prstGeom prst="rect">
              <a:avLst/>
            </a:prstGeom>
            <a:noFill/>
          </p:spPr>
          <p:txBody>
            <a:bodyPr wrap="square" rtlCol="0">
              <a:spAutoFit/>
            </a:bodyPr>
            <a:lstStyle/>
            <a:p>
              <a:pPr>
                <a:lnSpc>
                  <a:spcPts val="2400"/>
                </a:lnSpc>
                <a:defRPr/>
              </a:pPr>
              <a:r>
                <a:rPr lang="en-US" sz="2200" kern="0" dirty="0">
                  <a:solidFill>
                    <a:prstClr val="black"/>
                  </a:solidFill>
                  <a:cs typeface="Arial" charset="0"/>
                </a:rPr>
                <a:t>geophysical aspects,</a:t>
              </a:r>
            </a:p>
            <a:p>
              <a:pPr>
                <a:lnSpc>
                  <a:spcPts val="2400"/>
                </a:lnSpc>
                <a:defRPr/>
              </a:pPr>
              <a:r>
                <a:rPr lang="en-US" sz="2200" kern="0" dirty="0">
                  <a:solidFill>
                    <a:prstClr val="black"/>
                  </a:solidFill>
                  <a:cs typeface="Arial" charset="0"/>
                </a:rPr>
                <a:t>geochemical aspects,</a:t>
              </a:r>
            </a:p>
            <a:p>
              <a:pPr>
                <a:lnSpc>
                  <a:spcPts val="2400"/>
                </a:lnSpc>
                <a:defRPr/>
              </a:pPr>
              <a:r>
                <a:rPr lang="en-US" sz="2200" kern="0" dirty="0">
                  <a:solidFill>
                    <a:prstClr val="black"/>
                  </a:solidFill>
                  <a:cs typeface="Arial" charset="0"/>
                </a:rPr>
                <a:t>geological aspects, biological aspects</a:t>
              </a:r>
            </a:p>
          </p:txBody>
        </p:sp>
        <p:sp>
          <p:nvSpPr>
            <p:cNvPr id="29" name="TextBox 28"/>
            <p:cNvSpPr txBox="1"/>
            <p:nvPr/>
          </p:nvSpPr>
          <p:spPr>
            <a:xfrm>
              <a:off x="3893541" y="4298923"/>
              <a:ext cx="1592103" cy="461665"/>
            </a:xfrm>
            <a:prstGeom prst="rect">
              <a:avLst/>
            </a:prstGeom>
            <a:noFill/>
          </p:spPr>
          <p:txBody>
            <a:bodyPr wrap="none" rtlCol="0">
              <a:spAutoFit/>
            </a:bodyPr>
            <a:lstStyle/>
            <a:p>
              <a:pPr>
                <a:defRPr/>
              </a:pPr>
              <a:r>
                <a:rPr lang="en-US" sz="2400" kern="0" dirty="0">
                  <a:solidFill>
                    <a:prstClr val="black"/>
                  </a:solidFill>
                  <a:cs typeface="Arial" charset="0"/>
                </a:rPr>
                <a:t>habitability</a:t>
              </a:r>
            </a:p>
          </p:txBody>
        </p:sp>
        <p:sp>
          <p:nvSpPr>
            <p:cNvPr id="31" name="Right Arrow 30"/>
            <p:cNvSpPr/>
            <p:nvPr/>
          </p:nvSpPr>
          <p:spPr>
            <a:xfrm>
              <a:off x="3357765" y="4463939"/>
              <a:ext cx="484089" cy="176507"/>
            </a:xfrm>
            <a:prstGeom prst="rightArrow">
              <a:avLst/>
            </a:prstGeom>
            <a:solidFill>
              <a:sysClr val="windowText" lastClr="000000"/>
            </a:solidFill>
            <a:ln w="25400" cap="flat" cmpd="sng" algn="ctr">
              <a:solidFill>
                <a:sysClr val="windowText" lastClr="000000"/>
              </a:solidFill>
              <a:prstDash val="solid"/>
            </a:ln>
            <a:effectLst/>
          </p:spPr>
          <p:txBody>
            <a:bodyPr rtlCol="0" anchor="ctr"/>
            <a:lstStyle/>
            <a:p>
              <a:pPr algn="ctr">
                <a:defRPr/>
              </a:pPr>
              <a:endParaRPr lang="en-US" sz="2400" kern="0">
                <a:solidFill>
                  <a:prstClr val="white"/>
                </a:solidFill>
                <a:latin typeface="Calibri"/>
              </a:endParaRPr>
            </a:p>
          </p:txBody>
        </p:sp>
        <p:sp>
          <p:nvSpPr>
            <p:cNvPr id="33" name="TextBox 32"/>
            <p:cNvSpPr txBox="1"/>
            <p:nvPr/>
          </p:nvSpPr>
          <p:spPr>
            <a:xfrm>
              <a:off x="6079240" y="2624102"/>
              <a:ext cx="1905351" cy="832181"/>
            </a:xfrm>
            <a:prstGeom prst="rect">
              <a:avLst/>
            </a:prstGeom>
            <a:solidFill>
              <a:srgbClr val="4F81BD">
                <a:lumMod val="20000"/>
                <a:lumOff val="80000"/>
              </a:srgbClr>
            </a:solidFill>
            <a:ln w="28575">
              <a:solidFill>
                <a:srgbClr val="4F81BD"/>
              </a:solidFill>
            </a:ln>
          </p:spPr>
          <p:txBody>
            <a:bodyPr wrap="square" rtlCol="0">
              <a:spAutoFit/>
            </a:bodyPr>
            <a:lstStyle/>
            <a:p>
              <a:pPr algn="ctr">
                <a:defRPr/>
              </a:pPr>
              <a:r>
                <a:rPr lang="en-US" sz="2200" kern="0" dirty="0" smtClean="0">
                  <a:solidFill>
                    <a:prstClr val="black"/>
                  </a:solidFill>
                  <a:cs typeface="Arial" charset="0"/>
                </a:rPr>
                <a:t>Extra-terrestrial </a:t>
              </a:r>
              <a:r>
                <a:rPr lang="en-US" sz="2200" kern="0" dirty="0">
                  <a:solidFill>
                    <a:prstClr val="black"/>
                  </a:solidFill>
                  <a:cs typeface="Arial" charset="0"/>
                </a:rPr>
                <a:t>life</a:t>
              </a:r>
            </a:p>
          </p:txBody>
        </p:sp>
        <p:sp>
          <p:nvSpPr>
            <p:cNvPr id="34" name="TextBox 33"/>
            <p:cNvSpPr txBox="1"/>
            <p:nvPr/>
          </p:nvSpPr>
          <p:spPr>
            <a:xfrm>
              <a:off x="1471926" y="4926633"/>
              <a:ext cx="2688558" cy="714428"/>
            </a:xfrm>
            <a:prstGeom prst="rect">
              <a:avLst/>
            </a:prstGeom>
            <a:noFill/>
          </p:spPr>
          <p:txBody>
            <a:bodyPr wrap="square" rtlCol="0">
              <a:spAutoFit/>
            </a:bodyPr>
            <a:lstStyle/>
            <a:p>
              <a:pPr algn="ctr">
                <a:lnSpc>
                  <a:spcPts val="2200"/>
                </a:lnSpc>
                <a:defRPr/>
              </a:pPr>
              <a:r>
                <a:rPr lang="en-US" sz="2200" kern="0" dirty="0">
                  <a:solidFill>
                    <a:prstClr val="black"/>
                  </a:solidFill>
                  <a:cs typeface="Arial" charset="0"/>
                </a:rPr>
                <a:t>+ planetary science aspects</a:t>
              </a:r>
            </a:p>
          </p:txBody>
        </p:sp>
        <p:sp>
          <p:nvSpPr>
            <p:cNvPr id="35" name="TextBox 34"/>
            <p:cNvSpPr txBox="1"/>
            <p:nvPr/>
          </p:nvSpPr>
          <p:spPr>
            <a:xfrm>
              <a:off x="5973173" y="3620646"/>
              <a:ext cx="1708517" cy="1200329"/>
            </a:xfrm>
            <a:prstGeom prst="rect">
              <a:avLst/>
            </a:prstGeom>
            <a:solidFill>
              <a:srgbClr val="4F81BD">
                <a:lumMod val="20000"/>
                <a:lumOff val="80000"/>
              </a:srgbClr>
            </a:solidFill>
            <a:ln w="28575">
              <a:solidFill>
                <a:srgbClr val="4F81BD"/>
              </a:solidFill>
            </a:ln>
          </p:spPr>
          <p:txBody>
            <a:bodyPr wrap="square" rtlCol="0">
              <a:spAutoFit/>
            </a:bodyPr>
            <a:lstStyle/>
            <a:p>
              <a:pPr algn="ctr">
                <a:defRPr/>
              </a:pPr>
              <a:r>
                <a:rPr lang="en-US" sz="2200" kern="0" dirty="0">
                  <a:solidFill>
                    <a:prstClr val="black"/>
                  </a:solidFill>
                  <a:cs typeface="Arial" charset="0"/>
                </a:rPr>
                <a:t>ability of planets to host life</a:t>
              </a:r>
            </a:p>
          </p:txBody>
        </p:sp>
        <p:sp>
          <p:nvSpPr>
            <p:cNvPr id="36" name="TextBox 35"/>
            <p:cNvSpPr txBox="1"/>
            <p:nvPr/>
          </p:nvSpPr>
          <p:spPr>
            <a:xfrm>
              <a:off x="6166789" y="1600265"/>
              <a:ext cx="1514901" cy="830997"/>
            </a:xfrm>
            <a:prstGeom prst="rect">
              <a:avLst/>
            </a:prstGeom>
            <a:solidFill>
              <a:srgbClr val="4F81BD">
                <a:lumMod val="20000"/>
                <a:lumOff val="80000"/>
              </a:srgbClr>
            </a:solidFill>
            <a:ln w="28575">
              <a:solidFill>
                <a:srgbClr val="4F81BD"/>
              </a:solidFill>
            </a:ln>
          </p:spPr>
          <p:txBody>
            <a:bodyPr wrap="square" rtlCol="0">
              <a:spAutoFit/>
            </a:bodyPr>
            <a:lstStyle/>
            <a:p>
              <a:pPr algn="ctr">
                <a:defRPr/>
              </a:pPr>
              <a:r>
                <a:rPr lang="en-US" sz="2200" kern="0" dirty="0">
                  <a:solidFill>
                    <a:prstClr val="black"/>
                  </a:solidFill>
                  <a:cs typeface="Arial" charset="0"/>
                </a:rPr>
                <a:t>terrestrial life</a:t>
              </a:r>
            </a:p>
          </p:txBody>
        </p:sp>
        <p:sp>
          <p:nvSpPr>
            <p:cNvPr id="37" name="Oval 36"/>
            <p:cNvSpPr/>
            <p:nvPr/>
          </p:nvSpPr>
          <p:spPr>
            <a:xfrm>
              <a:off x="154116" y="848702"/>
              <a:ext cx="5049729" cy="1262030"/>
            </a:xfrm>
            <a:prstGeom prst="ellipse">
              <a:avLst/>
            </a:prstGeom>
            <a:solidFill>
              <a:srgbClr val="4F81BD">
                <a:lumMod val="40000"/>
                <a:lumOff val="60000"/>
              </a:srgbClr>
            </a:solidFill>
            <a:ln w="25400" cap="flat" cmpd="sng" algn="ctr">
              <a:solidFill>
                <a:srgbClr val="4F81BD">
                  <a:shade val="50000"/>
                </a:srgbClr>
              </a:solidFill>
              <a:prstDash val="solid"/>
            </a:ln>
            <a:effectLst/>
          </p:spPr>
          <p:txBody>
            <a:bodyPr rtlCol="0" anchor="ctr"/>
            <a:lstStyle/>
            <a:p>
              <a:pPr algn="ctr">
                <a:defRPr/>
              </a:pPr>
              <a:endParaRPr lang="en-US" sz="2400" kern="0">
                <a:solidFill>
                  <a:prstClr val="white"/>
                </a:solidFill>
                <a:latin typeface="Calibri"/>
              </a:endParaRPr>
            </a:p>
          </p:txBody>
        </p:sp>
        <p:sp>
          <p:nvSpPr>
            <p:cNvPr id="38" name="Right Arrow 37"/>
            <p:cNvSpPr/>
            <p:nvPr/>
          </p:nvSpPr>
          <p:spPr>
            <a:xfrm>
              <a:off x="2882016" y="1448828"/>
              <a:ext cx="484089" cy="176507"/>
            </a:xfrm>
            <a:prstGeom prst="rightArrow">
              <a:avLst/>
            </a:prstGeom>
            <a:solidFill>
              <a:sysClr val="windowText" lastClr="000000"/>
            </a:solidFill>
            <a:ln w="25400" cap="flat" cmpd="sng" algn="ctr">
              <a:solidFill>
                <a:sysClr val="windowText" lastClr="000000"/>
              </a:solidFill>
              <a:prstDash val="solid"/>
            </a:ln>
            <a:effectLst/>
          </p:spPr>
          <p:txBody>
            <a:bodyPr rtlCol="0" anchor="ctr"/>
            <a:lstStyle/>
            <a:p>
              <a:pPr algn="ctr">
                <a:defRPr/>
              </a:pPr>
              <a:endParaRPr lang="en-US" sz="2400" kern="0">
                <a:solidFill>
                  <a:prstClr val="white"/>
                </a:solidFill>
                <a:latin typeface="Calibri"/>
              </a:endParaRPr>
            </a:p>
          </p:txBody>
        </p:sp>
        <p:sp>
          <p:nvSpPr>
            <p:cNvPr id="39" name="TextBox 38"/>
            <p:cNvSpPr txBox="1"/>
            <p:nvPr/>
          </p:nvSpPr>
          <p:spPr>
            <a:xfrm>
              <a:off x="577419" y="1042860"/>
              <a:ext cx="2448106" cy="830997"/>
            </a:xfrm>
            <a:prstGeom prst="rect">
              <a:avLst/>
            </a:prstGeom>
            <a:noFill/>
          </p:spPr>
          <p:txBody>
            <a:bodyPr wrap="none" rtlCol="0">
              <a:spAutoFit/>
            </a:bodyPr>
            <a:lstStyle/>
            <a:p>
              <a:pPr>
                <a:defRPr/>
              </a:pPr>
              <a:r>
                <a:rPr lang="en-US" sz="2200" kern="0" dirty="0">
                  <a:solidFill>
                    <a:prstClr val="black"/>
                  </a:solidFill>
                  <a:cs typeface="Arial" charset="0"/>
                </a:rPr>
                <a:t>biological aspects </a:t>
              </a:r>
            </a:p>
            <a:p>
              <a:pPr>
                <a:defRPr/>
              </a:pPr>
              <a:r>
                <a:rPr lang="en-US" sz="2200" kern="0" dirty="0">
                  <a:solidFill>
                    <a:prstClr val="black"/>
                  </a:solidFill>
                  <a:cs typeface="Arial" charset="0"/>
                </a:rPr>
                <a:t>physical aspects</a:t>
              </a:r>
            </a:p>
          </p:txBody>
        </p:sp>
        <p:sp>
          <p:nvSpPr>
            <p:cNvPr id="40" name="TextBox 39"/>
            <p:cNvSpPr txBox="1"/>
            <p:nvPr/>
          </p:nvSpPr>
          <p:spPr>
            <a:xfrm>
              <a:off x="3441050" y="1238101"/>
              <a:ext cx="1734771" cy="461665"/>
            </a:xfrm>
            <a:prstGeom prst="rect">
              <a:avLst/>
            </a:prstGeom>
            <a:noFill/>
          </p:spPr>
          <p:txBody>
            <a:bodyPr wrap="none" rtlCol="0">
              <a:spAutoFit/>
            </a:bodyPr>
            <a:lstStyle/>
            <a:p>
              <a:pPr>
                <a:defRPr/>
              </a:pPr>
              <a:r>
                <a:rPr lang="en-US" sz="2200" kern="0" dirty="0">
                  <a:solidFill>
                    <a:prstClr val="black"/>
                  </a:solidFill>
                  <a:cs typeface="Arial" charset="0"/>
                </a:rPr>
                <a:t>astrobiology</a:t>
              </a:r>
            </a:p>
          </p:txBody>
        </p:sp>
        <p:cxnSp>
          <p:nvCxnSpPr>
            <p:cNvPr id="41" name="Straight Arrow Connector 40"/>
            <p:cNvCxnSpPr>
              <a:stCxn id="37" idx="6"/>
            </p:cNvCxnSpPr>
            <p:nvPr/>
          </p:nvCxnSpPr>
          <p:spPr>
            <a:xfrm>
              <a:off x="5203845" y="1479717"/>
              <a:ext cx="949296" cy="518846"/>
            </a:xfrm>
            <a:prstGeom prst="straightConnector1">
              <a:avLst/>
            </a:prstGeom>
            <a:noFill/>
            <a:ln w="28575" cap="flat" cmpd="sng" algn="ctr">
              <a:solidFill>
                <a:srgbClr val="1F497D"/>
              </a:solidFill>
              <a:prstDash val="solid"/>
              <a:tailEnd type="arrow"/>
            </a:ln>
            <a:effectLst/>
          </p:spPr>
        </p:cxnSp>
        <p:sp>
          <p:nvSpPr>
            <p:cNvPr id="30" name="Rectangle 29"/>
            <p:cNvSpPr/>
            <p:nvPr/>
          </p:nvSpPr>
          <p:spPr>
            <a:xfrm>
              <a:off x="1386165" y="2605640"/>
              <a:ext cx="3019542" cy="699033"/>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en-US" sz="3600" b="1" kern="0"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cs typeface="Arial" charset="0"/>
                </a:rPr>
                <a:t>integration</a:t>
              </a:r>
            </a:p>
          </p:txBody>
        </p:sp>
        <p:sp>
          <p:nvSpPr>
            <p:cNvPr id="32" name="Rectangle 31"/>
            <p:cNvSpPr/>
            <p:nvPr/>
          </p:nvSpPr>
          <p:spPr>
            <a:xfrm>
              <a:off x="76200" y="5485300"/>
              <a:ext cx="5562601" cy="1298204"/>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en-US" sz="3600" b="1" kern="0"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cs typeface="Arial" charset="0"/>
                </a:rPr>
                <a:t>INTERDISCIPLINARY APPROACH</a:t>
              </a:r>
            </a:p>
          </p:txBody>
        </p:sp>
      </p:grpSp>
      <p:pic>
        <p:nvPicPr>
          <p:cNvPr id="42" name="Picture 3" descr="C:\Users\lenano\AppData\Local\Microsoft\Windows\Temporary Internet Files\Content.IE5\XJINCJF2\MC900432675[1].png"/>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7296864" y="6081856"/>
            <a:ext cx="73152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2043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Life in exotic water worlds?</a:t>
            </a:r>
            <a:endParaRPr lang="en-US" dirty="0"/>
          </a:p>
        </p:txBody>
      </p:sp>
      <p:pic>
        <p:nvPicPr>
          <p:cNvPr id="15" name="Picture 2"/>
          <p:cNvPicPr>
            <a:picLocks noChangeAspect="1" noChangeArrowheads="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48332" t="41570" r="27816" b="29810"/>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5" descr="C:\Users\lenano\AppData\Local\Microsoft\Windows\Temporary Internet Files\Content.IE5\OUUVTA6R\MC900371050[1].wmf">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60432" y="771387"/>
            <a:ext cx="447270" cy="490689"/>
          </a:xfrm>
          <a:prstGeom prst="rect">
            <a:avLst/>
          </a:prstGeom>
          <a:noFill/>
          <a:extLst>
            <a:ext uri="{909E8E84-426E-40DD-AFC4-6F175D3DCCD1}">
              <a14:hiddenFill xmlns:a14="http://schemas.microsoft.com/office/drawing/2010/main">
                <a:solidFill>
                  <a:srgbClr val="FFFFFF"/>
                </a:solidFill>
              </a14:hiddenFill>
            </a:ext>
          </a:extLst>
        </p:spPr>
      </p:pic>
      <p:sp>
        <p:nvSpPr>
          <p:cNvPr id="20" name="Action Button: Back or Previous 19">
            <a:hlinkClick r:id="" action="ppaction://hlinkshowjump?jump=lastslideviewed" highlightClick="1"/>
          </p:cNvPr>
          <p:cNvSpPr/>
          <p:nvPr/>
        </p:nvSpPr>
        <p:spPr>
          <a:xfrm>
            <a:off x="6588224" y="6237312"/>
            <a:ext cx="1224136" cy="1152128"/>
          </a:xfrm>
          <a:prstGeom prst="actionButtonBackPrevious">
            <a:avLst/>
          </a:prstGeom>
          <a:blipFill dpi="0" rotWithShape="1">
            <a:blip r:embed="rId7">
              <a:duotone>
                <a:prstClr val="black"/>
                <a:schemeClr val="accent3">
                  <a:tint val="45000"/>
                  <a:satMod val="400000"/>
                </a:schemeClr>
              </a:duotone>
            </a:blip>
            <a:srcRect/>
            <a:stretch>
              <a:fillRect l="-4000" t="-13000" r="44000" b="4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Users\lenano\AppData\Local\Microsoft\Windows\Temporary Internet Files\Content.IE5\FQAC5QYE\MM900395748[1].gif">
            <a:hlinkClick r:id="rId8" action="ppaction://hlinksldjump"/>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028384" y="6237312"/>
            <a:ext cx="9525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C:\Users\lenano\AppData\Local\Microsoft\Windows\Temporary Internet Files\Content.IE5\XJINCJF2\MC900432675[1].png">
            <a:hlinkClick r:id="rId10" action="ppaction://hlinksldjump"/>
          </p:cNvPr>
          <p:cNvPicPr>
            <a:picLocks noChangeAspect="1" noChangeArrowheads="1"/>
          </p:cNvPicPr>
          <p:nvPr/>
        </p:nvPicPr>
        <p:blipFill>
          <a:blip r:embed="rId11"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flipH="1">
            <a:off x="7236296" y="6093296"/>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9" name="Titel 1"/>
          <p:cNvSpPr txBox="1">
            <a:spLocks/>
          </p:cNvSpPr>
          <p:nvPr/>
        </p:nvSpPr>
        <p:spPr>
          <a:xfrm>
            <a:off x="0" y="44624"/>
            <a:ext cx="9144000"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dirty="0"/>
              <a:t>Planetary deep interiors, geodesy, and habitability</a:t>
            </a:r>
          </a:p>
        </p:txBody>
      </p:sp>
      <p:sp>
        <p:nvSpPr>
          <p:cNvPr id="21" name="Untertitel 2"/>
          <p:cNvSpPr txBox="1">
            <a:spLocks/>
          </p:cNvSpPr>
          <p:nvPr/>
        </p:nvSpPr>
        <p:spPr>
          <a:xfrm>
            <a:off x="0" y="836712"/>
            <a:ext cx="9144000" cy="360040"/>
          </a:xfrm>
          <a:prstGeom prst="rect">
            <a:avLst/>
          </a:prstGeom>
        </p:spPr>
        <p:txBody>
          <a:bodyPr vert="horz" lIns="91440" tIns="45720" rIns="91440" bIns="45720" rtlCol="0">
            <a:normAutofit fontScale="3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de-DE" sz="6000" dirty="0"/>
              <a:t>Véronique Dehant   </a:t>
            </a:r>
            <a:r>
              <a:rPr lang="de-DE" dirty="0"/>
              <a:t>Royal Observatory </a:t>
            </a:r>
            <a:r>
              <a:rPr lang="de-DE" dirty="0" err="1"/>
              <a:t>of</a:t>
            </a:r>
            <a:r>
              <a:rPr lang="de-DE" dirty="0"/>
              <a:t> </a:t>
            </a:r>
            <a:r>
              <a:rPr lang="de-DE" dirty="0" err="1"/>
              <a:t>Belgium</a:t>
            </a:r>
            <a:endParaRPr lang="de-DE" dirty="0"/>
          </a:p>
        </p:txBody>
      </p:sp>
      <p:pic>
        <p:nvPicPr>
          <p:cNvPr id="42" name="Picture 4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87824" y="1196752"/>
            <a:ext cx="4711390" cy="5040560"/>
          </a:xfrm>
          <a:prstGeom prst="rect">
            <a:avLst/>
          </a:prstGeom>
        </p:spPr>
      </p:pic>
      <p:pic>
        <p:nvPicPr>
          <p:cNvPr id="6" name="Picture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4869160"/>
            <a:ext cx="1453736" cy="1296144"/>
          </a:xfrm>
          <a:prstGeom prst="rect">
            <a:avLst/>
          </a:prstGeom>
        </p:spPr>
      </p:pic>
      <p:pic>
        <p:nvPicPr>
          <p:cNvPr id="7" name="Picture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75656" y="4725144"/>
            <a:ext cx="1027202" cy="1486387"/>
          </a:xfrm>
          <a:prstGeom prst="rect">
            <a:avLst/>
          </a:prstGeom>
        </p:spPr>
      </p:pic>
      <p:sp>
        <p:nvSpPr>
          <p:cNvPr id="8" name="TextBox 7"/>
          <p:cNvSpPr txBox="1"/>
          <p:nvPr/>
        </p:nvSpPr>
        <p:spPr>
          <a:xfrm>
            <a:off x="323528" y="4221088"/>
            <a:ext cx="1576842" cy="646331"/>
          </a:xfrm>
          <a:prstGeom prst="rect">
            <a:avLst/>
          </a:prstGeom>
          <a:noFill/>
        </p:spPr>
        <p:txBody>
          <a:bodyPr wrap="none" rtlCol="0">
            <a:spAutoFit/>
          </a:bodyPr>
          <a:lstStyle/>
          <a:p>
            <a:r>
              <a:rPr lang="en-US" dirty="0" smtClean="0"/>
              <a:t>Interuniversity</a:t>
            </a:r>
          </a:p>
          <a:p>
            <a:r>
              <a:rPr lang="en-US" dirty="0" smtClean="0"/>
              <a:t>Attraction Pole</a:t>
            </a:r>
            <a:endParaRPr lang="en-US" dirty="0"/>
          </a:p>
        </p:txBody>
      </p:sp>
      <p:pic>
        <p:nvPicPr>
          <p:cNvPr id="5" name="Content Placeholder 4"/>
          <p:cNvPicPr>
            <a:picLocks noGrp="1" noChangeAspect="1"/>
          </p:cNvPicPr>
          <p:nvPr>
            <p:ph idx="1"/>
          </p:nvPr>
        </p:nvPicPr>
        <p:blipFill>
          <a:blip r:embed="rId15" cstate="print">
            <a:extLst>
              <a:ext uri="{28A0092B-C50C-407E-A947-70E740481C1C}">
                <a14:useLocalDpi xmlns:a14="http://schemas.microsoft.com/office/drawing/2010/main" val="0"/>
              </a:ext>
            </a:extLst>
          </a:blip>
          <a:stretch>
            <a:fillRect/>
          </a:stretch>
        </p:blipFill>
        <p:spPr>
          <a:xfrm>
            <a:off x="0" y="6186450"/>
            <a:ext cx="6012160" cy="671549"/>
          </a:xfrm>
        </p:spPr>
      </p:pic>
    </p:spTree>
    <p:extLst>
      <p:ext uri="{BB962C8B-B14F-4D97-AF65-F5344CB8AC3E}">
        <p14:creationId xmlns:p14="http://schemas.microsoft.com/office/powerpoint/2010/main" val="16122979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Life in exotic water worlds?</a:t>
            </a:r>
            <a:endParaRPr lang="en-US" dirty="0"/>
          </a:p>
        </p:txBody>
      </p:sp>
      <p:sp>
        <p:nvSpPr>
          <p:cNvPr id="4" name="Content Placeholder 3"/>
          <p:cNvSpPr>
            <a:spLocks noGrp="1"/>
          </p:cNvSpPr>
          <p:nvPr>
            <p:ph idx="1"/>
          </p:nvPr>
        </p:nvSpPr>
        <p:spPr/>
        <p:txBody>
          <a:bodyPr/>
          <a:lstStyle/>
          <a:p>
            <a:endParaRPr lang="en-US"/>
          </a:p>
        </p:txBody>
      </p:sp>
      <p:pic>
        <p:nvPicPr>
          <p:cNvPr id="15" name="Picture 2"/>
          <p:cNvPicPr>
            <a:picLocks noChangeAspect="1" noChangeArrowheads="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48332" t="41570" r="27816" b="29810"/>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07504" y="1412776"/>
            <a:ext cx="8928992" cy="5328592"/>
          </a:xfrm>
          <a:prstGeom prst="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18" name="Picture 5" descr="C:\Users\lenano\AppData\Local\Microsoft\Windows\Temporary Internet Files\Content.IE5\OUUVTA6R\MC900371050[1].wmf">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60432" y="771387"/>
            <a:ext cx="447270" cy="49068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lenano\AppData\Local\Microsoft\Windows\Temporary Internet Files\Content.IE5\FQAC5QYE\MM900395748[1].gif">
            <a:hlinkClick r:id="rId7" action="ppaction://hlinksldjump"/>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028384" y="6237312"/>
            <a:ext cx="9525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C:\Users\lenano\AppData\Local\Microsoft\Windows\Temporary Internet Files\Content.IE5\XJINCJF2\MC900432675[1].png">
            <a:hlinkClick r:id="rId9" action="ppaction://hlinksldjump"/>
          </p:cNvPr>
          <p:cNvPicPr>
            <a:picLocks noChangeAspect="1" noChangeArrowheads="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flipH="1">
            <a:off x="8138874" y="5505792"/>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3" name="Titel 1"/>
          <p:cNvSpPr txBox="1">
            <a:spLocks/>
          </p:cNvSpPr>
          <p:nvPr/>
        </p:nvSpPr>
        <p:spPr>
          <a:xfrm>
            <a:off x="0" y="44624"/>
            <a:ext cx="9144000"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dirty="0"/>
              <a:t>Planetary deep interiors, geodesy, and habitability</a:t>
            </a:r>
          </a:p>
        </p:txBody>
      </p:sp>
      <p:sp>
        <p:nvSpPr>
          <p:cNvPr id="14" name="Untertitel 2"/>
          <p:cNvSpPr txBox="1">
            <a:spLocks/>
          </p:cNvSpPr>
          <p:nvPr/>
        </p:nvSpPr>
        <p:spPr>
          <a:xfrm>
            <a:off x="0" y="836712"/>
            <a:ext cx="9144000" cy="360040"/>
          </a:xfrm>
          <a:prstGeom prst="rect">
            <a:avLst/>
          </a:prstGeom>
        </p:spPr>
        <p:txBody>
          <a:bodyPr vert="horz" lIns="91440" tIns="45720" rIns="91440" bIns="45720" rtlCol="0">
            <a:normAutofit fontScale="3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de-DE" sz="6000" dirty="0"/>
              <a:t>Véronique Dehant   </a:t>
            </a:r>
            <a:r>
              <a:rPr lang="de-DE" dirty="0"/>
              <a:t>Royal Observatory </a:t>
            </a:r>
            <a:r>
              <a:rPr lang="de-DE" dirty="0" err="1"/>
              <a:t>of</a:t>
            </a:r>
            <a:r>
              <a:rPr lang="de-DE" dirty="0"/>
              <a:t> </a:t>
            </a:r>
            <a:r>
              <a:rPr lang="de-DE" dirty="0" err="1"/>
              <a:t>Belgium</a:t>
            </a:r>
            <a:endParaRPr lang="de-DE" dirty="0"/>
          </a:p>
        </p:txBody>
      </p:sp>
      <p:sp>
        <p:nvSpPr>
          <p:cNvPr id="25" name="Rectangle 24"/>
          <p:cNvSpPr/>
          <p:nvPr/>
        </p:nvSpPr>
        <p:spPr>
          <a:xfrm>
            <a:off x="0" y="1246286"/>
            <a:ext cx="9144000" cy="4198938"/>
          </a:xfrm>
          <a:prstGeom prst="rect">
            <a:avLst/>
          </a:prstGeom>
          <a:solidFill>
            <a:srgbClr val="000000"/>
          </a:solidFill>
          <a:ln w="25400" cap="flat" cmpd="sng" algn="ctr">
            <a:solidFill>
              <a:srgbClr val="BBE0E3">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ndParaRPr>
          </a:p>
        </p:txBody>
      </p:sp>
      <p:pic>
        <p:nvPicPr>
          <p:cNvPr id="26" name="Picture 2"/>
          <p:cNvPicPr>
            <a:picLocks noChangeAspect="1" noChangeArrowheads="1"/>
          </p:cNvPicPr>
          <p:nvPr/>
        </p:nvPicPr>
        <p:blipFill>
          <a:blip r:embed="rId11">
            <a:extLst>
              <a:ext uri="{28A0092B-C50C-407E-A947-70E740481C1C}">
                <a14:useLocalDpi xmlns:a14="http://schemas.microsoft.com/office/drawing/2010/main" val="0"/>
              </a:ext>
            </a:extLst>
          </a:blip>
          <a:srcRect l="11156" t="26418" r="11121" b="34204"/>
          <a:stretch>
            <a:fillRect/>
          </a:stretch>
        </p:blipFill>
        <p:spPr bwMode="auto">
          <a:xfrm>
            <a:off x="336550" y="2195611"/>
            <a:ext cx="8632825"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7" name="Diagram 26"/>
          <p:cNvGraphicFramePr/>
          <p:nvPr>
            <p:extLst>
              <p:ext uri="{D42A27DB-BD31-4B8C-83A1-F6EECF244321}">
                <p14:modId xmlns:p14="http://schemas.microsoft.com/office/powerpoint/2010/main" val="1027947725"/>
              </p:ext>
            </p:extLst>
          </p:nvPr>
        </p:nvGraphicFramePr>
        <p:xfrm>
          <a:off x="336492" y="1246253"/>
          <a:ext cx="8734481" cy="105887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8" name="Rectangle 22"/>
          <p:cNvSpPr>
            <a:spLocks noChangeArrowheads="1"/>
          </p:cNvSpPr>
          <p:nvPr/>
        </p:nvSpPr>
        <p:spPr bwMode="auto">
          <a:xfrm>
            <a:off x="-320675" y="5476875"/>
            <a:ext cx="8277051" cy="1092200"/>
          </a:xfrm>
          <a:prstGeom prst="rect">
            <a:avLst/>
          </a:prstGeom>
          <a:noFill/>
          <a:ln>
            <a:noFill/>
          </a:ln>
          <a:extLst/>
        </p:spPr>
        <p:txBody>
          <a:bodyPr/>
          <a:lstStyle/>
          <a:p>
            <a:pPr marL="742950" marR="0" lvl="1" indent="-285750" defTabSz="914400" eaLnBrk="1" fontAlgn="base" latinLnBrk="0" hangingPunct="1">
              <a:lnSpc>
                <a:spcPct val="90000"/>
              </a:lnSpc>
              <a:spcBef>
                <a:spcPct val="20000"/>
              </a:spcBef>
              <a:spcAft>
                <a:spcPct val="0"/>
              </a:spcAft>
              <a:buClrTx/>
              <a:buSzTx/>
              <a:buFontTx/>
              <a:buChar char="–"/>
              <a:tabLst/>
              <a:defRPr/>
            </a:pPr>
            <a:r>
              <a:rPr kumimoji="0" lang="en-US" sz="2200" b="0" i="0" u="none" strike="noStrike" kern="0" cap="none" spc="0" normalizeH="0" baseline="0" noProof="0" dirty="0" smtClean="0">
                <a:ln>
                  <a:noFill/>
                </a:ln>
                <a:solidFill>
                  <a:srgbClr val="000000"/>
                </a:solidFill>
                <a:effectLst/>
                <a:uLnTx/>
                <a:uFillTx/>
                <a:latin typeface="Arial"/>
                <a:cs typeface="Arial" pitchFamily="34" charset="0"/>
              </a:rPr>
              <a:t>Many questions about Mars’ core (size, state, inner core?)</a:t>
            </a:r>
          </a:p>
          <a:p>
            <a:pPr marL="742950" marR="0" lvl="1" indent="-285750" defTabSz="914400" eaLnBrk="1" fontAlgn="base" latinLnBrk="0" hangingPunct="1">
              <a:lnSpc>
                <a:spcPct val="90000"/>
              </a:lnSpc>
              <a:spcBef>
                <a:spcPct val="20000"/>
              </a:spcBef>
              <a:spcAft>
                <a:spcPct val="0"/>
              </a:spcAft>
              <a:buClrTx/>
              <a:buSzTx/>
              <a:buFontTx/>
              <a:buChar char="–"/>
              <a:tabLst/>
              <a:defRPr/>
            </a:pPr>
            <a:r>
              <a:rPr kumimoji="0" lang="en-US" sz="2200" b="0" i="0" u="none" strike="noStrike" kern="0" cap="none" spc="0" normalizeH="0" baseline="0" noProof="0" dirty="0" smtClean="0">
                <a:ln>
                  <a:noFill/>
                </a:ln>
                <a:solidFill>
                  <a:srgbClr val="000000"/>
                </a:solidFill>
                <a:effectLst/>
                <a:uLnTx/>
                <a:uFillTx/>
                <a:latin typeface="Arial"/>
                <a:cs typeface="Arial" pitchFamily="34" charset="0"/>
              </a:rPr>
              <a:t>Important for the understanding of origin, evolution, and dynamics of Mars</a:t>
            </a:r>
          </a:p>
        </p:txBody>
      </p:sp>
      <p:pic>
        <p:nvPicPr>
          <p:cNvPr id="19" name="Picture 3" descr="C:\Users\lenano\AppData\Local\Microsoft\Windows\Temporary Internet Files\Content.IE5\XJINCJF2\MC900432675[1].png">
            <a:hlinkClick r:id="rId17" action="ppaction://hlinksldjump"/>
          </p:cNvPr>
          <p:cNvPicPr>
            <a:picLocks noChangeAspect="1" noChangeArrowheads="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138874" y="4941168"/>
            <a:ext cx="73152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6651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Life in exotic water worlds?</a:t>
            </a:r>
            <a:endParaRPr lang="en-US" dirty="0"/>
          </a:p>
        </p:txBody>
      </p:sp>
      <p:sp>
        <p:nvSpPr>
          <p:cNvPr id="4" name="Content Placeholder 3"/>
          <p:cNvSpPr>
            <a:spLocks noGrp="1"/>
          </p:cNvSpPr>
          <p:nvPr>
            <p:ph idx="1"/>
          </p:nvPr>
        </p:nvSpPr>
        <p:spPr/>
        <p:txBody>
          <a:bodyPr/>
          <a:lstStyle/>
          <a:p>
            <a:endParaRPr lang="en-US"/>
          </a:p>
        </p:txBody>
      </p:sp>
      <p:pic>
        <p:nvPicPr>
          <p:cNvPr id="15" name="Picture 2"/>
          <p:cNvPicPr>
            <a:picLocks noChangeAspect="1" noChangeArrowheads="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48332" t="41570" r="27816" b="29810"/>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07504" y="1412776"/>
            <a:ext cx="8928992" cy="5328592"/>
          </a:xfrm>
          <a:prstGeom prst="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18" name="Picture 5" descr="C:\Users\lenano\AppData\Local\Microsoft\Windows\Temporary Internet Files\Content.IE5\OUUVTA6R\MC900371050[1].wmf">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60432" y="771387"/>
            <a:ext cx="447270" cy="49068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lenano\AppData\Local\Microsoft\Windows\Temporary Internet Files\Content.IE5\FQAC5QYE\MM900395748[1].gif">
            <a:hlinkClick r:id="rId8" action="ppaction://hlinksldjump"/>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028384" y="6237312"/>
            <a:ext cx="9525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C:\Users\lenano\AppData\Local\Microsoft\Windows\Temporary Internet Files\Content.IE5\XJINCJF2\MC900432675[1].png">
            <a:hlinkClick r:id="rId10" action="ppaction://hlinksldjump"/>
          </p:cNvPr>
          <p:cNvPicPr>
            <a:picLocks noChangeAspect="1" noChangeArrowheads="1"/>
          </p:cNvPicPr>
          <p:nvPr/>
        </p:nvPicPr>
        <p:blipFill>
          <a:blip r:embed="rId11"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138874" y="4941168"/>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4" name="Titel 1"/>
          <p:cNvSpPr txBox="1">
            <a:spLocks/>
          </p:cNvSpPr>
          <p:nvPr/>
        </p:nvSpPr>
        <p:spPr>
          <a:xfrm>
            <a:off x="0" y="44624"/>
            <a:ext cx="9144000"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dirty="0"/>
              <a:t>Planetary deep interiors, geodesy, and habitability</a:t>
            </a:r>
          </a:p>
        </p:txBody>
      </p:sp>
      <p:sp>
        <p:nvSpPr>
          <p:cNvPr id="19" name="Untertitel 2"/>
          <p:cNvSpPr txBox="1">
            <a:spLocks/>
          </p:cNvSpPr>
          <p:nvPr/>
        </p:nvSpPr>
        <p:spPr>
          <a:xfrm>
            <a:off x="0" y="836712"/>
            <a:ext cx="9144000" cy="360040"/>
          </a:xfrm>
          <a:prstGeom prst="rect">
            <a:avLst/>
          </a:prstGeom>
        </p:spPr>
        <p:txBody>
          <a:bodyPr vert="horz" lIns="91440" tIns="45720" rIns="91440" bIns="45720" rtlCol="0">
            <a:normAutofit fontScale="3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de-DE" sz="6000" dirty="0"/>
              <a:t>Véronique Dehant   </a:t>
            </a:r>
            <a:r>
              <a:rPr lang="de-DE" dirty="0"/>
              <a:t>Royal Observatory </a:t>
            </a:r>
            <a:r>
              <a:rPr lang="de-DE" dirty="0" err="1"/>
              <a:t>of</a:t>
            </a:r>
            <a:r>
              <a:rPr lang="de-DE" dirty="0"/>
              <a:t> </a:t>
            </a:r>
            <a:r>
              <a:rPr lang="de-DE" dirty="0" err="1"/>
              <a:t>Belgium</a:t>
            </a:r>
            <a:endParaRPr lang="de-DE" dirty="0"/>
          </a:p>
        </p:txBody>
      </p:sp>
      <p:sp>
        <p:nvSpPr>
          <p:cNvPr id="5" name="TextBox 4"/>
          <p:cNvSpPr txBox="1"/>
          <p:nvPr/>
        </p:nvSpPr>
        <p:spPr>
          <a:xfrm>
            <a:off x="7085039" y="2132856"/>
            <a:ext cx="1807441" cy="1446550"/>
          </a:xfrm>
          <a:prstGeom prst="rect">
            <a:avLst/>
          </a:prstGeom>
          <a:noFill/>
        </p:spPr>
        <p:txBody>
          <a:bodyPr wrap="square" rtlCol="0">
            <a:spAutoFit/>
          </a:bodyPr>
          <a:lstStyle/>
          <a:p>
            <a:r>
              <a:rPr lang="en-US" sz="2200" dirty="0" smtClean="0"/>
              <a:t>Interior properties obtained from rotation</a:t>
            </a:r>
            <a:endParaRPr lang="en-US" sz="2200" dirty="0"/>
          </a:p>
        </p:txBody>
      </p:sp>
      <p:pic>
        <p:nvPicPr>
          <p:cNvPr id="17" name="NEIGE_oeuf_gr_liq.mpg">
            <a:hlinkClick r:id="" action="ppaction://media"/>
          </p:cNvPr>
          <p:cNvPicPr>
            <a:picLocks noRot="1" noChangeAspect="1"/>
          </p:cNvPicPr>
          <p:nvPr>
            <a:videoFile r:link="rId1"/>
          </p:nvPr>
        </p:nvPicPr>
        <p:blipFill>
          <a:blip r:embed="rId12">
            <a:extLst>
              <a:ext uri="{28A0092B-C50C-407E-A947-70E740481C1C}">
                <a14:useLocalDpi xmlns:a14="http://schemas.microsoft.com/office/drawing/2010/main" val="0"/>
              </a:ext>
            </a:extLst>
          </a:blip>
          <a:srcRect/>
          <a:stretch>
            <a:fillRect/>
          </a:stretch>
        </p:blipFill>
        <p:spPr bwMode="auto">
          <a:xfrm>
            <a:off x="179512" y="1484784"/>
            <a:ext cx="6860362" cy="518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C:\Users\lenano\AppData\Local\Microsoft\Windows\Temporary Internet Files\Content.IE5\XJINCJF2\MC900432675[1].png"/>
          <p:cNvPicPr>
            <a:picLocks noChangeAspect="1" noChangeArrowheads="1"/>
          </p:cNvPicPr>
          <p:nvPr/>
        </p:nvPicPr>
        <p:blipFill>
          <a:blip r:embed="rId11"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8125792" y="5542632"/>
            <a:ext cx="73152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6800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7"/>
                                        </p:tgtEl>
                                      </p:cBhvr>
                                    </p:cmd>
                                  </p:childTnLst>
                                </p:cTn>
                              </p:par>
                            </p:childTnLst>
                          </p:cTn>
                        </p:par>
                      </p:childTnLst>
                    </p:cTn>
                  </p:par>
                </p:childTnLst>
              </p:cTn>
              <p:nextCondLst>
                <p:cond evt="onClick" delay="0">
                  <p:tgtEl>
                    <p:spTgt spid="17"/>
                  </p:tgtEl>
                </p:cond>
              </p:nextCondLst>
            </p:seq>
            <p:video>
              <p:cMediaNode vol="80000">
                <p:cTn id="7" fill="hold" display="0">
                  <p:stCondLst>
                    <p:cond delay="indefinite"/>
                  </p:stCondLst>
                </p:cTn>
                <p:tgtEl>
                  <p:spTgt spid="1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Life in exotic water worlds?</a:t>
            </a:r>
            <a:endParaRPr lang="en-US" dirty="0"/>
          </a:p>
        </p:txBody>
      </p:sp>
      <p:sp>
        <p:nvSpPr>
          <p:cNvPr id="4" name="Content Placeholder 3"/>
          <p:cNvSpPr>
            <a:spLocks noGrp="1"/>
          </p:cNvSpPr>
          <p:nvPr>
            <p:ph idx="1"/>
          </p:nvPr>
        </p:nvSpPr>
        <p:spPr/>
        <p:txBody>
          <a:bodyPr/>
          <a:lstStyle/>
          <a:p>
            <a:endParaRPr lang="en-US"/>
          </a:p>
        </p:txBody>
      </p:sp>
      <p:pic>
        <p:nvPicPr>
          <p:cNvPr id="15" name="Picture 2"/>
          <p:cNvPicPr>
            <a:picLocks noChangeAspect="1" noChangeArrowheads="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48332" t="41570" r="27816" b="29810"/>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07504" y="1412776"/>
            <a:ext cx="8928992" cy="5328592"/>
          </a:xfrm>
          <a:prstGeom prst="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18" name="Picture 5" descr="C:\Users\lenano\AppData\Local\Microsoft\Windows\Temporary Internet Files\Content.IE5\OUUVTA6R\MC900371050[1].wmf">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60432" y="771387"/>
            <a:ext cx="447270" cy="49068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lenano\AppData\Local\Microsoft\Windows\Temporary Internet Files\Content.IE5\FQAC5QYE\MM900395748[1].gif">
            <a:hlinkClick r:id="rId9" action="ppaction://hlinksldjump"/>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028384" y="6237312"/>
            <a:ext cx="9525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lenano\AppData\Local\Microsoft\Windows\Temporary Internet Files\Content.IE5\XJINCJF2\MC900432675[1].png">
            <a:hlinkClick r:id="rId11" action="ppaction://hlinksldjump"/>
          </p:cNvPr>
          <p:cNvPicPr>
            <a:picLocks noChangeAspect="1" noChangeArrowheads="1"/>
          </p:cNvPicPr>
          <p:nvPr/>
        </p:nvPicPr>
        <p:blipFill>
          <a:blip r:embed="rId12"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flipH="1">
            <a:off x="8138874" y="5505792"/>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lenano\AppData\Local\Microsoft\Windows\Temporary Internet Files\Content.IE5\XJINCJF2\MC900432675[1].png">
            <a:hlinkClick r:id="rId13" action="ppaction://hlinksldjump"/>
          </p:cNvPr>
          <p:cNvPicPr>
            <a:picLocks noChangeAspect="1" noChangeArrowheads="1"/>
          </p:cNvPicPr>
          <p:nvPr/>
        </p:nvPicPr>
        <p:blipFill>
          <a:blip r:embed="rId12"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138874" y="4941168"/>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9" name="Titel 1"/>
          <p:cNvSpPr txBox="1">
            <a:spLocks/>
          </p:cNvSpPr>
          <p:nvPr/>
        </p:nvSpPr>
        <p:spPr>
          <a:xfrm>
            <a:off x="0" y="44624"/>
            <a:ext cx="9144000"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dirty="0"/>
              <a:t>Planetary deep interiors, geodesy, and habitability</a:t>
            </a:r>
          </a:p>
        </p:txBody>
      </p:sp>
      <p:sp>
        <p:nvSpPr>
          <p:cNvPr id="20" name="Untertitel 2"/>
          <p:cNvSpPr txBox="1">
            <a:spLocks/>
          </p:cNvSpPr>
          <p:nvPr/>
        </p:nvSpPr>
        <p:spPr>
          <a:xfrm>
            <a:off x="0" y="836712"/>
            <a:ext cx="9144000" cy="360040"/>
          </a:xfrm>
          <a:prstGeom prst="rect">
            <a:avLst/>
          </a:prstGeom>
        </p:spPr>
        <p:txBody>
          <a:bodyPr vert="horz" lIns="91440" tIns="45720" rIns="91440" bIns="45720" rtlCol="0">
            <a:normAutofit fontScale="3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de-DE" sz="6000" dirty="0"/>
              <a:t>Véronique Dehant   </a:t>
            </a:r>
            <a:r>
              <a:rPr lang="de-DE" dirty="0"/>
              <a:t>Royal Observatory </a:t>
            </a:r>
            <a:r>
              <a:rPr lang="de-DE" dirty="0" err="1"/>
              <a:t>of</a:t>
            </a:r>
            <a:r>
              <a:rPr lang="de-DE" dirty="0"/>
              <a:t> </a:t>
            </a:r>
            <a:r>
              <a:rPr lang="de-DE" dirty="0" err="1"/>
              <a:t>Belgium</a:t>
            </a:r>
            <a:endParaRPr lang="de-DE" dirty="0"/>
          </a:p>
        </p:txBody>
      </p:sp>
      <p:pic>
        <p:nvPicPr>
          <p:cNvPr id="21" name="NEIGE_Doppler.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79512" y="1484783"/>
            <a:ext cx="6696744" cy="4863511"/>
          </a:xfrm>
          <a:prstGeom prst="rect">
            <a:avLst/>
          </a:prstGeom>
        </p:spPr>
      </p:pic>
      <p:sp>
        <p:nvSpPr>
          <p:cNvPr id="22" name="TextBox 21"/>
          <p:cNvSpPr txBox="1"/>
          <p:nvPr/>
        </p:nvSpPr>
        <p:spPr>
          <a:xfrm>
            <a:off x="6948265" y="2132856"/>
            <a:ext cx="2016224" cy="1446550"/>
          </a:xfrm>
          <a:prstGeom prst="rect">
            <a:avLst/>
          </a:prstGeom>
          <a:noFill/>
        </p:spPr>
        <p:txBody>
          <a:bodyPr wrap="square" rtlCol="0">
            <a:spAutoFit/>
          </a:bodyPr>
          <a:lstStyle/>
          <a:p>
            <a:r>
              <a:rPr lang="en-US" sz="2200" dirty="0" smtClean="0"/>
              <a:t>Measurements = Doppler effects on radio signal</a:t>
            </a:r>
            <a:endParaRPr lang="en-US" sz="2200" dirty="0"/>
          </a:p>
        </p:txBody>
      </p:sp>
    </p:spTree>
    <p:extLst>
      <p:ext uri="{BB962C8B-B14F-4D97-AF65-F5344CB8AC3E}">
        <p14:creationId xmlns:p14="http://schemas.microsoft.com/office/powerpoint/2010/main" val="31936800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1"/>
                                        </p:tgtEl>
                                      </p:cBhvr>
                                    </p:cmd>
                                  </p:childTnLst>
                                </p:cTn>
                              </p:par>
                            </p:childTnLst>
                          </p:cTn>
                        </p:par>
                      </p:childTnLst>
                    </p:cTn>
                  </p:par>
                </p:childTnLst>
              </p:cTn>
              <p:nextCondLst>
                <p:cond evt="onClick" delay="0">
                  <p:tgtEl>
                    <p:spTgt spid="21"/>
                  </p:tgtEl>
                </p:cond>
              </p:nextCondLst>
            </p:seq>
            <p:video>
              <p:cMediaNode vol="80000">
                <p:cTn id="7" fill="hold" display="0">
                  <p:stCondLst>
                    <p:cond delay="indefinite"/>
                  </p:stCondLst>
                </p:cTn>
                <p:tgtEl>
                  <p:spTgt spid="21"/>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Life in exotic water worlds?</a:t>
            </a:r>
            <a:endParaRPr lang="en-US" dirty="0"/>
          </a:p>
        </p:txBody>
      </p:sp>
      <p:sp>
        <p:nvSpPr>
          <p:cNvPr id="4" name="Content Placeholder 3"/>
          <p:cNvSpPr>
            <a:spLocks noGrp="1"/>
          </p:cNvSpPr>
          <p:nvPr>
            <p:ph idx="1"/>
          </p:nvPr>
        </p:nvSpPr>
        <p:spPr/>
        <p:txBody>
          <a:bodyPr/>
          <a:lstStyle/>
          <a:p>
            <a:endParaRPr lang="en-US"/>
          </a:p>
        </p:txBody>
      </p:sp>
      <p:pic>
        <p:nvPicPr>
          <p:cNvPr id="15" name="Picture 2"/>
          <p:cNvPicPr>
            <a:picLocks noChangeAspect="1" noChangeArrowheads="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48332" t="41570" r="27816" b="29810"/>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07504" y="1412776"/>
            <a:ext cx="8928992" cy="5328592"/>
          </a:xfrm>
          <a:prstGeom prst="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18" name="Picture 5" descr="C:\Users\lenano\AppData\Local\Microsoft\Windows\Temporary Internet Files\Content.IE5\OUUVTA6R\MC900371050[1].wmf">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60432" y="771387"/>
            <a:ext cx="447270" cy="49068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lenano\AppData\Local\Microsoft\Windows\Temporary Internet Files\Content.IE5\FQAC5QYE\MM900395748[1].gif">
            <a:hlinkClick r:id="rId9" action="ppaction://hlinksldjump"/>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028384" y="6237312"/>
            <a:ext cx="9525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lenano\AppData\Local\Microsoft\Windows\Temporary Internet Files\Content.IE5\XJINCJF2\MC900432675[1].png">
            <a:hlinkClick r:id="rId11" action="ppaction://hlinksldjump"/>
          </p:cNvPr>
          <p:cNvPicPr>
            <a:picLocks noChangeAspect="1" noChangeArrowheads="1"/>
          </p:cNvPicPr>
          <p:nvPr/>
        </p:nvPicPr>
        <p:blipFill>
          <a:blip r:embed="rId12"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flipH="1">
            <a:off x="8138874" y="5505792"/>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lenano\AppData\Local\Microsoft\Windows\Temporary Internet Files\Content.IE5\XJINCJF2\MC900432675[1].png">
            <a:hlinkClick r:id="rId13" action="ppaction://hlinksldjump"/>
          </p:cNvPr>
          <p:cNvPicPr>
            <a:picLocks noChangeAspect="1" noChangeArrowheads="1"/>
          </p:cNvPicPr>
          <p:nvPr/>
        </p:nvPicPr>
        <p:blipFill>
          <a:blip r:embed="rId12"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138874" y="4941168"/>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9" name="Titel 1"/>
          <p:cNvSpPr txBox="1">
            <a:spLocks/>
          </p:cNvSpPr>
          <p:nvPr/>
        </p:nvSpPr>
        <p:spPr>
          <a:xfrm>
            <a:off x="0" y="44624"/>
            <a:ext cx="9144000"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dirty="0"/>
              <a:t>Planetary deep interiors, geodesy, and habitability</a:t>
            </a:r>
          </a:p>
        </p:txBody>
      </p:sp>
      <p:sp>
        <p:nvSpPr>
          <p:cNvPr id="20" name="Untertitel 2"/>
          <p:cNvSpPr txBox="1">
            <a:spLocks/>
          </p:cNvSpPr>
          <p:nvPr/>
        </p:nvSpPr>
        <p:spPr>
          <a:xfrm>
            <a:off x="0" y="836712"/>
            <a:ext cx="9144000" cy="360040"/>
          </a:xfrm>
          <a:prstGeom prst="rect">
            <a:avLst/>
          </a:prstGeom>
        </p:spPr>
        <p:txBody>
          <a:bodyPr vert="horz" lIns="91440" tIns="45720" rIns="91440" bIns="45720" rtlCol="0">
            <a:normAutofit fontScale="3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de-DE" sz="6000" dirty="0"/>
              <a:t>Véronique Dehant   </a:t>
            </a:r>
            <a:r>
              <a:rPr lang="de-DE" dirty="0"/>
              <a:t>Royal Observatory </a:t>
            </a:r>
            <a:r>
              <a:rPr lang="de-DE" dirty="0" err="1"/>
              <a:t>of</a:t>
            </a:r>
            <a:r>
              <a:rPr lang="de-DE" dirty="0"/>
              <a:t> </a:t>
            </a:r>
            <a:r>
              <a:rPr lang="de-DE" dirty="0" err="1"/>
              <a:t>Belgium</a:t>
            </a:r>
            <a:endParaRPr lang="de-DE" dirty="0"/>
          </a:p>
        </p:txBody>
      </p:sp>
      <p:pic>
        <p:nvPicPr>
          <p:cNvPr id="21" name="LaRa.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79512" y="1556792"/>
            <a:ext cx="6480720" cy="4860540"/>
          </a:xfrm>
          <a:prstGeom prst="rect">
            <a:avLst/>
          </a:prstGeom>
        </p:spPr>
      </p:pic>
      <p:sp>
        <p:nvSpPr>
          <p:cNvPr id="22" name="TextBox 21"/>
          <p:cNvSpPr txBox="1"/>
          <p:nvPr/>
        </p:nvSpPr>
        <p:spPr>
          <a:xfrm>
            <a:off x="6948265" y="2132856"/>
            <a:ext cx="2016224" cy="1785104"/>
          </a:xfrm>
          <a:prstGeom prst="rect">
            <a:avLst/>
          </a:prstGeom>
          <a:noFill/>
        </p:spPr>
        <p:txBody>
          <a:bodyPr wrap="square" rtlCol="0">
            <a:spAutoFit/>
          </a:bodyPr>
          <a:lstStyle/>
          <a:p>
            <a:r>
              <a:rPr lang="en-US" sz="2200" dirty="0" smtClean="0"/>
              <a:t>Several radio links possible: Earth-orbiter,</a:t>
            </a:r>
          </a:p>
          <a:p>
            <a:r>
              <a:rPr lang="en-US" sz="2200" dirty="0" smtClean="0"/>
              <a:t>orbiter-</a:t>
            </a:r>
            <a:r>
              <a:rPr lang="en-US" sz="2200" dirty="0"/>
              <a:t>lander</a:t>
            </a:r>
            <a:r>
              <a:rPr lang="en-US" sz="2200" dirty="0" smtClean="0"/>
              <a:t>, lander-Earth</a:t>
            </a:r>
            <a:endParaRPr lang="en-US" sz="2200" dirty="0"/>
          </a:p>
        </p:txBody>
      </p:sp>
    </p:spTree>
    <p:extLst>
      <p:ext uri="{BB962C8B-B14F-4D97-AF65-F5344CB8AC3E}">
        <p14:creationId xmlns:p14="http://schemas.microsoft.com/office/powerpoint/2010/main" val="31936800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1"/>
                                        </p:tgtEl>
                                      </p:cBhvr>
                                    </p:cmd>
                                  </p:childTnLst>
                                </p:cTn>
                              </p:par>
                            </p:childTnLst>
                          </p:cTn>
                        </p:par>
                      </p:childTnLst>
                    </p:cTn>
                  </p:par>
                </p:childTnLst>
              </p:cTn>
              <p:nextCondLst>
                <p:cond evt="onClick" delay="0">
                  <p:tgtEl>
                    <p:spTgt spid="21"/>
                  </p:tgtEl>
                </p:cond>
              </p:nextCondLst>
            </p:seq>
            <p:video>
              <p:cMediaNode vol="80000">
                <p:cTn id="7" fill="hold" display="0">
                  <p:stCondLst>
                    <p:cond delay="indefinite"/>
                  </p:stCondLst>
                </p:cTn>
                <p:tgtEl>
                  <p:spTgt spid="21"/>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Life in exotic water worlds?</a:t>
            </a:r>
            <a:endParaRPr lang="en-US" dirty="0"/>
          </a:p>
        </p:txBody>
      </p:sp>
      <p:sp>
        <p:nvSpPr>
          <p:cNvPr id="4" name="Content Placeholder 3"/>
          <p:cNvSpPr>
            <a:spLocks noGrp="1"/>
          </p:cNvSpPr>
          <p:nvPr>
            <p:ph idx="1"/>
          </p:nvPr>
        </p:nvSpPr>
        <p:spPr/>
        <p:txBody>
          <a:bodyPr/>
          <a:lstStyle/>
          <a:p>
            <a:endParaRPr lang="en-US"/>
          </a:p>
        </p:txBody>
      </p:sp>
      <p:pic>
        <p:nvPicPr>
          <p:cNvPr id="15" name="Picture 2"/>
          <p:cNvPicPr>
            <a:picLocks noChangeAspect="1" noChangeArrowheads="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48332" t="41570" r="27816" b="29810"/>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07504" y="1412776"/>
            <a:ext cx="8928992" cy="5328592"/>
          </a:xfrm>
          <a:prstGeom prst="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18" name="Picture 5" descr="C:\Users\lenano\AppData\Local\Microsoft\Windows\Temporary Internet Files\Content.IE5\OUUVTA6R\MC900371050[1].wmf">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60432" y="771387"/>
            <a:ext cx="447270" cy="49068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lenano\AppData\Local\Microsoft\Windows\Temporary Internet Files\Content.IE5\FQAC5QYE\MM900395748[1].gif">
            <a:hlinkClick r:id="rId9" action="ppaction://hlinksldjump"/>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028384" y="6237312"/>
            <a:ext cx="9525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lenano\AppData\Local\Microsoft\Windows\Temporary Internet Files\Content.IE5\XJINCJF2\MC900432675[1].png">
            <a:hlinkClick r:id="rId11" action="ppaction://hlinksldjump"/>
          </p:cNvPr>
          <p:cNvPicPr>
            <a:picLocks noChangeAspect="1" noChangeArrowheads="1"/>
          </p:cNvPicPr>
          <p:nvPr/>
        </p:nvPicPr>
        <p:blipFill>
          <a:blip r:embed="rId12"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138874" y="4941168"/>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9" name="Titel 1"/>
          <p:cNvSpPr txBox="1">
            <a:spLocks/>
          </p:cNvSpPr>
          <p:nvPr/>
        </p:nvSpPr>
        <p:spPr>
          <a:xfrm>
            <a:off x="0" y="44624"/>
            <a:ext cx="9144000"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dirty="0"/>
              <a:t>Planetary deep interiors, geodesy, and habitability</a:t>
            </a:r>
          </a:p>
        </p:txBody>
      </p:sp>
      <p:sp>
        <p:nvSpPr>
          <p:cNvPr id="20" name="Untertitel 2"/>
          <p:cNvSpPr txBox="1">
            <a:spLocks/>
          </p:cNvSpPr>
          <p:nvPr/>
        </p:nvSpPr>
        <p:spPr>
          <a:xfrm>
            <a:off x="0" y="836712"/>
            <a:ext cx="9144000" cy="360040"/>
          </a:xfrm>
          <a:prstGeom prst="rect">
            <a:avLst/>
          </a:prstGeom>
        </p:spPr>
        <p:txBody>
          <a:bodyPr vert="horz" lIns="91440" tIns="45720" rIns="91440" bIns="45720" rtlCol="0">
            <a:normAutofit fontScale="3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de-DE" sz="6000" dirty="0"/>
              <a:t>Véronique Dehant   </a:t>
            </a:r>
            <a:r>
              <a:rPr lang="de-DE" dirty="0"/>
              <a:t>Royal Observatory </a:t>
            </a:r>
            <a:r>
              <a:rPr lang="de-DE" dirty="0" err="1"/>
              <a:t>of</a:t>
            </a:r>
            <a:r>
              <a:rPr lang="de-DE" dirty="0"/>
              <a:t> </a:t>
            </a:r>
            <a:r>
              <a:rPr lang="de-DE" dirty="0" err="1"/>
              <a:t>Belgium</a:t>
            </a:r>
            <a:endParaRPr lang="de-DE" dirty="0"/>
          </a:p>
        </p:txBody>
      </p:sp>
      <p:sp>
        <p:nvSpPr>
          <p:cNvPr id="21" name="TextBox 20"/>
          <p:cNvSpPr txBox="1"/>
          <p:nvPr/>
        </p:nvSpPr>
        <p:spPr>
          <a:xfrm>
            <a:off x="6588224" y="1700808"/>
            <a:ext cx="2304256" cy="3139321"/>
          </a:xfrm>
          <a:prstGeom prst="rect">
            <a:avLst/>
          </a:prstGeom>
          <a:noFill/>
        </p:spPr>
        <p:txBody>
          <a:bodyPr wrap="square" rtlCol="0">
            <a:spAutoFit/>
          </a:bodyPr>
          <a:lstStyle/>
          <a:p>
            <a:r>
              <a:rPr lang="en-US" sz="2200" dirty="0" smtClean="0"/>
              <a:t>Rotation changes = seasonal variations of moments of inertia;</a:t>
            </a:r>
          </a:p>
          <a:p>
            <a:r>
              <a:rPr lang="en-US" sz="2200" dirty="0" smtClean="0"/>
              <a:t>Related to CO</a:t>
            </a:r>
            <a:r>
              <a:rPr lang="en-US" sz="2200" baseline="-25000" dirty="0" smtClean="0"/>
              <a:t>2</a:t>
            </a:r>
            <a:r>
              <a:rPr lang="en-US" sz="2200" dirty="0" smtClean="0"/>
              <a:t> sublimation-condensation process</a:t>
            </a:r>
            <a:endParaRPr lang="en-US" sz="2200" dirty="0"/>
          </a:p>
        </p:txBody>
      </p:sp>
      <p:pic>
        <p:nvPicPr>
          <p:cNvPr id="22" name="Mars_express_caps_rot.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179512" y="1556792"/>
            <a:ext cx="6354658" cy="4752528"/>
          </a:xfrm>
          <a:prstGeom prst="rect">
            <a:avLst/>
          </a:prstGeom>
        </p:spPr>
      </p:pic>
      <p:pic>
        <p:nvPicPr>
          <p:cNvPr id="17" name="Picture 3" descr="C:\Users\lenano\AppData\Local\Microsoft\Windows\Temporary Internet Files\Content.IE5\XJINCJF2\MC900432675[1].png">
            <a:hlinkClick r:id="rId14" action="ppaction://hlinksldjump"/>
          </p:cNvPr>
          <p:cNvPicPr>
            <a:picLocks noChangeAspect="1" noChangeArrowheads="1"/>
          </p:cNvPicPr>
          <p:nvPr/>
        </p:nvPicPr>
        <p:blipFill>
          <a:blip r:embed="rId12"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flipH="1">
            <a:off x="8138874" y="5505792"/>
            <a:ext cx="73152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6800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2"/>
                                        </p:tgtEl>
                                      </p:cBhvr>
                                    </p:cmd>
                                  </p:childTnLst>
                                </p:cTn>
                              </p:par>
                            </p:childTnLst>
                          </p:cTn>
                        </p:par>
                      </p:childTnLst>
                    </p:cTn>
                  </p:par>
                </p:childTnLst>
              </p:cTn>
              <p:nextCondLst>
                <p:cond evt="onClick" delay="0">
                  <p:tgtEl>
                    <p:spTgt spid="22"/>
                  </p:tgtEl>
                </p:cond>
              </p:nextCondLst>
            </p:seq>
            <p:video>
              <p:cMediaNode vol="80000">
                <p:cTn id="7" fill="hold" display="0">
                  <p:stCondLst>
                    <p:cond delay="indefinite"/>
                  </p:stCondLst>
                </p:cTn>
                <p:tgtEl>
                  <p:spTgt spid="2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Life in exotic water worlds?</a:t>
            </a:r>
            <a:endParaRPr lang="en-US" dirty="0"/>
          </a:p>
        </p:txBody>
      </p:sp>
      <p:sp>
        <p:nvSpPr>
          <p:cNvPr id="4" name="Content Placeholder 3"/>
          <p:cNvSpPr>
            <a:spLocks noGrp="1"/>
          </p:cNvSpPr>
          <p:nvPr>
            <p:ph idx="1"/>
          </p:nvPr>
        </p:nvSpPr>
        <p:spPr/>
        <p:txBody>
          <a:bodyPr/>
          <a:lstStyle/>
          <a:p>
            <a:endParaRPr lang="en-US"/>
          </a:p>
        </p:txBody>
      </p:sp>
      <p:pic>
        <p:nvPicPr>
          <p:cNvPr id="15" name="Picture 2"/>
          <p:cNvPicPr>
            <a:picLocks noChangeAspect="1" noChangeArrowheads="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48332" t="41570" r="27816" b="29810"/>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07504" y="1412776"/>
            <a:ext cx="8928992" cy="5328592"/>
          </a:xfrm>
          <a:prstGeom prst="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18" name="Picture 5" descr="C:\Users\lenano\AppData\Local\Microsoft\Windows\Temporary Internet Files\Content.IE5\OUUVTA6R\MC900371050[1].wmf">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60432" y="771387"/>
            <a:ext cx="447270" cy="490689"/>
          </a:xfrm>
          <a:prstGeom prst="rect">
            <a:avLst/>
          </a:prstGeom>
          <a:noFill/>
          <a:extLst>
            <a:ext uri="{909E8E84-426E-40DD-AFC4-6F175D3DCCD1}">
              <a14:hiddenFill xmlns:a14="http://schemas.microsoft.com/office/drawing/2010/main">
                <a:solidFill>
                  <a:srgbClr val="FFFFFF"/>
                </a:solidFill>
              </a14:hiddenFill>
            </a:ext>
          </a:extLst>
        </p:spPr>
      </p:pic>
      <p:sp>
        <p:nvSpPr>
          <p:cNvPr id="19" name="Titel 1"/>
          <p:cNvSpPr txBox="1">
            <a:spLocks/>
          </p:cNvSpPr>
          <p:nvPr/>
        </p:nvSpPr>
        <p:spPr>
          <a:xfrm>
            <a:off x="0" y="44624"/>
            <a:ext cx="9144000"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dirty="0"/>
              <a:t>Planetary deep interiors, geodesy, and habitability</a:t>
            </a:r>
          </a:p>
        </p:txBody>
      </p:sp>
      <p:sp>
        <p:nvSpPr>
          <p:cNvPr id="20" name="Untertitel 2"/>
          <p:cNvSpPr txBox="1">
            <a:spLocks/>
          </p:cNvSpPr>
          <p:nvPr/>
        </p:nvSpPr>
        <p:spPr>
          <a:xfrm>
            <a:off x="0" y="836712"/>
            <a:ext cx="9144000" cy="360040"/>
          </a:xfrm>
          <a:prstGeom prst="rect">
            <a:avLst/>
          </a:prstGeom>
        </p:spPr>
        <p:txBody>
          <a:bodyPr vert="horz" lIns="91440" tIns="45720" rIns="91440" bIns="45720" rtlCol="0">
            <a:normAutofit fontScale="3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de-DE" sz="6000" dirty="0"/>
              <a:t>Véronique Dehant   </a:t>
            </a:r>
            <a:r>
              <a:rPr lang="de-DE" dirty="0"/>
              <a:t>Royal Observatory </a:t>
            </a:r>
            <a:r>
              <a:rPr lang="de-DE" dirty="0" err="1"/>
              <a:t>of</a:t>
            </a:r>
            <a:r>
              <a:rPr lang="de-DE" dirty="0"/>
              <a:t> </a:t>
            </a:r>
            <a:r>
              <a:rPr lang="de-DE" dirty="0" err="1"/>
              <a:t>Belgium</a:t>
            </a:r>
            <a:endParaRPr lang="de-DE" dirty="0"/>
          </a:p>
        </p:txBody>
      </p:sp>
      <p:grpSp>
        <p:nvGrpSpPr>
          <p:cNvPr id="59" name="Group 58"/>
          <p:cNvGrpSpPr/>
          <p:nvPr/>
        </p:nvGrpSpPr>
        <p:grpSpPr>
          <a:xfrm>
            <a:off x="179513" y="2060848"/>
            <a:ext cx="5688632" cy="3744416"/>
            <a:chOff x="-53975" y="1009261"/>
            <a:chExt cx="8893175" cy="5624513"/>
          </a:xfrm>
        </p:grpSpPr>
        <p:sp>
          <p:nvSpPr>
            <p:cNvPr id="60" name="Oval 2"/>
            <p:cNvSpPr>
              <a:spLocks noChangeArrowheads="1"/>
            </p:cNvSpPr>
            <p:nvPr/>
          </p:nvSpPr>
          <p:spPr bwMode="auto">
            <a:xfrm rot="1766652">
              <a:off x="-53975" y="1014024"/>
              <a:ext cx="7772400" cy="5619750"/>
            </a:xfrm>
            <a:prstGeom prst="ellipse">
              <a:avLst/>
            </a:pr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fr-BE" sz="2400">
                <a:solidFill>
                  <a:srgbClr val="000000"/>
                </a:solidFill>
                <a:latin typeface="Times New Roman" pitchFamily="18" charset="0"/>
                <a:cs typeface="Arial" pitchFamily="34" charset="0"/>
              </a:endParaRPr>
            </a:p>
          </p:txBody>
        </p:sp>
        <p:pic>
          <p:nvPicPr>
            <p:cNvPr id="61" name="Picture 4" descr="mars"/>
            <p:cNvPicPr>
              <a:picLocks noChangeAspect="1" noChangeArrowheads="1"/>
            </p:cNvPicPr>
            <p:nvPr/>
          </p:nvPicPr>
          <p:blipFill>
            <a:blip r:embed="rId7">
              <a:clrChange>
                <a:clrFrom>
                  <a:srgbClr val="000000"/>
                </a:clrFrom>
                <a:clrTo>
                  <a:srgbClr val="000000">
                    <a:alpha val="0"/>
                  </a:srgbClr>
                </a:clrTo>
              </a:clrChange>
              <a:lum bright="6000"/>
              <a:extLst>
                <a:ext uri="{28A0092B-C50C-407E-A947-70E740481C1C}">
                  <a14:useLocalDpi xmlns:a14="http://schemas.microsoft.com/office/drawing/2010/main" val="0"/>
                </a:ext>
              </a:extLst>
            </a:blip>
            <a:srcRect/>
            <a:stretch>
              <a:fillRect/>
            </a:stretch>
          </p:blipFill>
          <p:spPr bwMode="auto">
            <a:xfrm>
              <a:off x="685800" y="1237861"/>
              <a:ext cx="4191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5" descr="earth"/>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77200" y="1009261"/>
              <a:ext cx="762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AutoShape 6"/>
            <p:cNvSpPr>
              <a:spLocks noChangeArrowheads="1"/>
            </p:cNvSpPr>
            <p:nvPr/>
          </p:nvSpPr>
          <p:spPr bwMode="auto">
            <a:xfrm>
              <a:off x="3962400" y="2457061"/>
              <a:ext cx="304800" cy="304800"/>
            </a:xfrm>
            <a:prstGeom prst="star4">
              <a:avLst>
                <a:gd name="adj" fmla="val 12500"/>
              </a:avLst>
            </a:prstGeom>
            <a:solidFill>
              <a:schemeClr val="accent1"/>
            </a:solidFill>
            <a:ln w="9525">
              <a:solidFill>
                <a:schemeClr val="tx1"/>
              </a:solidFill>
              <a:miter lim="800000"/>
              <a:headEnd/>
              <a:tailEnd/>
            </a:ln>
          </p:spPr>
          <p:txBody>
            <a:bodyPr wrap="none" anchor="ctr"/>
            <a:lstStyle/>
            <a:p>
              <a:pPr algn="ctr" eaLnBrk="0" fontAlgn="base" hangingPunct="0">
                <a:spcBef>
                  <a:spcPct val="0"/>
                </a:spcBef>
                <a:spcAft>
                  <a:spcPct val="0"/>
                </a:spcAft>
              </a:pPr>
              <a:endParaRPr lang="fr-BE" sz="2400">
                <a:solidFill>
                  <a:srgbClr val="000000"/>
                </a:solidFill>
                <a:latin typeface="Times New Roman" pitchFamily="18" charset="0"/>
                <a:cs typeface="Arial" pitchFamily="34" charset="0"/>
              </a:endParaRPr>
            </a:p>
          </p:txBody>
        </p:sp>
        <p:sp>
          <p:nvSpPr>
            <p:cNvPr id="64" name="AutoShape 7"/>
            <p:cNvSpPr>
              <a:spLocks noChangeArrowheads="1"/>
            </p:cNvSpPr>
            <p:nvPr/>
          </p:nvSpPr>
          <p:spPr bwMode="auto">
            <a:xfrm>
              <a:off x="3733800" y="3600061"/>
              <a:ext cx="304800" cy="304800"/>
            </a:xfrm>
            <a:prstGeom prst="star4">
              <a:avLst>
                <a:gd name="adj" fmla="val 12500"/>
              </a:avLst>
            </a:prstGeom>
            <a:solidFill>
              <a:schemeClr val="accent1"/>
            </a:solidFill>
            <a:ln w="9525">
              <a:solidFill>
                <a:schemeClr val="tx1"/>
              </a:solidFill>
              <a:miter lim="800000"/>
              <a:headEnd/>
              <a:tailEnd/>
            </a:ln>
          </p:spPr>
          <p:txBody>
            <a:bodyPr wrap="none" anchor="ctr"/>
            <a:lstStyle/>
            <a:p>
              <a:pPr algn="ctr" eaLnBrk="0" fontAlgn="base" hangingPunct="0">
                <a:spcBef>
                  <a:spcPct val="0"/>
                </a:spcBef>
                <a:spcAft>
                  <a:spcPct val="0"/>
                </a:spcAft>
              </a:pPr>
              <a:endParaRPr lang="fr-BE" sz="2400">
                <a:solidFill>
                  <a:srgbClr val="000000"/>
                </a:solidFill>
                <a:latin typeface="Times New Roman" pitchFamily="18" charset="0"/>
                <a:cs typeface="Arial" pitchFamily="34" charset="0"/>
              </a:endParaRPr>
            </a:p>
          </p:txBody>
        </p:sp>
        <p:sp>
          <p:nvSpPr>
            <p:cNvPr id="65" name="AutoShape 8"/>
            <p:cNvSpPr>
              <a:spLocks noChangeArrowheads="1"/>
            </p:cNvSpPr>
            <p:nvPr/>
          </p:nvSpPr>
          <p:spPr bwMode="auto">
            <a:xfrm>
              <a:off x="914400" y="2761861"/>
              <a:ext cx="304800" cy="304800"/>
            </a:xfrm>
            <a:prstGeom prst="star4">
              <a:avLst>
                <a:gd name="adj" fmla="val 12500"/>
              </a:avLst>
            </a:prstGeom>
            <a:solidFill>
              <a:schemeClr val="accent1"/>
            </a:solidFill>
            <a:ln w="9525">
              <a:solidFill>
                <a:schemeClr val="tx1"/>
              </a:solidFill>
              <a:miter lim="800000"/>
              <a:headEnd/>
              <a:tailEnd/>
            </a:ln>
          </p:spPr>
          <p:txBody>
            <a:bodyPr wrap="none" anchor="ctr"/>
            <a:lstStyle/>
            <a:p>
              <a:pPr algn="ctr" eaLnBrk="0" fontAlgn="base" hangingPunct="0">
                <a:spcBef>
                  <a:spcPct val="0"/>
                </a:spcBef>
                <a:spcAft>
                  <a:spcPct val="0"/>
                </a:spcAft>
              </a:pPr>
              <a:endParaRPr lang="fr-BE" sz="2400">
                <a:solidFill>
                  <a:srgbClr val="000000"/>
                </a:solidFill>
                <a:latin typeface="Times New Roman" pitchFamily="18" charset="0"/>
                <a:cs typeface="Arial" pitchFamily="34" charset="0"/>
              </a:endParaRPr>
            </a:p>
          </p:txBody>
        </p:sp>
        <p:sp>
          <p:nvSpPr>
            <p:cNvPr id="66" name="AutoShape 9"/>
            <p:cNvSpPr>
              <a:spLocks noChangeArrowheads="1"/>
            </p:cNvSpPr>
            <p:nvPr/>
          </p:nvSpPr>
          <p:spPr bwMode="auto">
            <a:xfrm>
              <a:off x="4572000" y="3142861"/>
              <a:ext cx="304800" cy="304800"/>
            </a:xfrm>
            <a:prstGeom prst="star4">
              <a:avLst>
                <a:gd name="adj" fmla="val 12500"/>
              </a:avLst>
            </a:prstGeom>
            <a:solidFill>
              <a:schemeClr val="accent1"/>
            </a:solidFill>
            <a:ln w="9525">
              <a:solidFill>
                <a:schemeClr val="tx1"/>
              </a:solidFill>
              <a:miter lim="800000"/>
              <a:headEnd/>
              <a:tailEnd/>
            </a:ln>
          </p:spPr>
          <p:txBody>
            <a:bodyPr wrap="none" anchor="ctr"/>
            <a:lstStyle/>
            <a:p>
              <a:pPr algn="ctr" eaLnBrk="0" fontAlgn="base" hangingPunct="0">
                <a:spcBef>
                  <a:spcPct val="0"/>
                </a:spcBef>
                <a:spcAft>
                  <a:spcPct val="0"/>
                </a:spcAft>
              </a:pPr>
              <a:endParaRPr lang="fr-BE" sz="2400">
                <a:solidFill>
                  <a:srgbClr val="000000"/>
                </a:solidFill>
                <a:latin typeface="Times New Roman" pitchFamily="18" charset="0"/>
                <a:cs typeface="Arial" pitchFamily="34" charset="0"/>
              </a:endParaRPr>
            </a:p>
          </p:txBody>
        </p:sp>
        <p:grpSp>
          <p:nvGrpSpPr>
            <p:cNvPr id="67" name="Group 10"/>
            <p:cNvGrpSpPr>
              <a:grpSpLocks/>
            </p:cNvGrpSpPr>
            <p:nvPr/>
          </p:nvGrpSpPr>
          <p:grpSpPr bwMode="auto">
            <a:xfrm>
              <a:off x="4191000" y="1017199"/>
              <a:ext cx="3810000" cy="754062"/>
              <a:chOff x="2640" y="1061"/>
              <a:chExt cx="2400" cy="475"/>
            </a:xfrm>
          </p:grpSpPr>
          <p:pic>
            <p:nvPicPr>
              <p:cNvPr id="92" name="Picture 11" descr="ho_satellite2_000131_n"/>
              <p:cNvPicPr>
                <a:picLocks noChangeAspect="1" noChangeArrowheads="1"/>
              </p:cNvPicPr>
              <p:nvPr/>
            </p:nvPicPr>
            <p:blipFill>
              <a:blip r:embed="rId9" cstate="print">
                <a:clrChange>
                  <a:clrFrom>
                    <a:srgbClr val="000000"/>
                  </a:clrFrom>
                  <a:clrTo>
                    <a:srgbClr val="000000">
                      <a:alpha val="0"/>
                    </a:srgbClr>
                  </a:clrTo>
                </a:clrChange>
                <a:extLst>
                  <a:ext uri="{28A0092B-C50C-407E-A947-70E740481C1C}">
                    <a14:useLocalDpi xmlns:a14="http://schemas.microsoft.com/office/drawing/2010/main" val="0"/>
                  </a:ext>
                </a:extLst>
              </a:blip>
              <a:srcRect b="30000"/>
              <a:stretch>
                <a:fillRect/>
              </a:stretch>
            </p:blipFill>
            <p:spPr bwMode="auto">
              <a:xfrm>
                <a:off x="2640" y="1061"/>
                <a:ext cx="1188"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3" name="Group 12"/>
              <p:cNvGrpSpPr>
                <a:grpSpLocks/>
              </p:cNvGrpSpPr>
              <p:nvPr/>
            </p:nvGrpSpPr>
            <p:grpSpPr bwMode="auto">
              <a:xfrm>
                <a:off x="3888" y="1200"/>
                <a:ext cx="1152" cy="96"/>
                <a:chOff x="3888" y="1200"/>
                <a:chExt cx="1152" cy="96"/>
              </a:xfrm>
            </p:grpSpPr>
            <p:sp>
              <p:nvSpPr>
                <p:cNvPr id="94" name="Line 13"/>
                <p:cNvSpPr>
                  <a:spLocks noChangeShapeType="1"/>
                </p:cNvSpPr>
                <p:nvPr/>
              </p:nvSpPr>
              <p:spPr bwMode="auto">
                <a:xfrm flipH="1">
                  <a:off x="4416" y="1200"/>
                  <a:ext cx="624" cy="0"/>
                </a:xfrm>
                <a:prstGeom prst="line">
                  <a:avLst/>
                </a:prstGeom>
                <a:noFill/>
                <a:ln w="12700">
                  <a:solidFill>
                    <a:srgbClr val="FF3300"/>
                  </a:solidFill>
                  <a:round/>
                  <a:headEnd type="triangle" w="med" len="me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Times New Roman" pitchFamily="18" charset="0"/>
                    <a:cs typeface="Arial" pitchFamily="34" charset="0"/>
                  </a:endParaRPr>
                </a:p>
              </p:txBody>
            </p:sp>
            <p:sp>
              <p:nvSpPr>
                <p:cNvPr id="95" name="Line 14"/>
                <p:cNvSpPr>
                  <a:spLocks noChangeShapeType="1"/>
                </p:cNvSpPr>
                <p:nvPr/>
              </p:nvSpPr>
              <p:spPr bwMode="auto">
                <a:xfrm>
                  <a:off x="4416" y="1200"/>
                  <a:ext cx="96" cy="96"/>
                </a:xfrm>
                <a:prstGeom prst="line">
                  <a:avLst/>
                </a:prstGeom>
                <a:noFill/>
                <a:ln w="127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Times New Roman" pitchFamily="18" charset="0"/>
                    <a:cs typeface="Arial" pitchFamily="34" charset="0"/>
                  </a:endParaRPr>
                </a:p>
              </p:txBody>
            </p:sp>
            <p:sp>
              <p:nvSpPr>
                <p:cNvPr id="96" name="Line 15"/>
                <p:cNvSpPr>
                  <a:spLocks noChangeShapeType="1"/>
                </p:cNvSpPr>
                <p:nvPr/>
              </p:nvSpPr>
              <p:spPr bwMode="auto">
                <a:xfrm flipH="1">
                  <a:off x="3888" y="1296"/>
                  <a:ext cx="624" cy="0"/>
                </a:xfrm>
                <a:prstGeom prst="line">
                  <a:avLst/>
                </a:prstGeom>
                <a:noFill/>
                <a:ln w="127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Times New Roman" pitchFamily="18" charset="0"/>
                    <a:cs typeface="Arial" pitchFamily="34" charset="0"/>
                  </a:endParaRPr>
                </a:p>
              </p:txBody>
            </p:sp>
          </p:grpSp>
        </p:grpSp>
        <p:grpSp>
          <p:nvGrpSpPr>
            <p:cNvPr id="68" name="Group 16"/>
            <p:cNvGrpSpPr>
              <a:grpSpLocks/>
            </p:cNvGrpSpPr>
            <p:nvPr/>
          </p:nvGrpSpPr>
          <p:grpSpPr bwMode="auto">
            <a:xfrm>
              <a:off x="5334000" y="1466461"/>
              <a:ext cx="2743200" cy="1287463"/>
              <a:chOff x="3360" y="1344"/>
              <a:chExt cx="1728" cy="811"/>
            </a:xfrm>
          </p:grpSpPr>
          <p:grpSp>
            <p:nvGrpSpPr>
              <p:cNvPr id="87" name="Group 17"/>
              <p:cNvGrpSpPr>
                <a:grpSpLocks/>
              </p:cNvGrpSpPr>
              <p:nvPr/>
            </p:nvGrpSpPr>
            <p:grpSpPr bwMode="auto">
              <a:xfrm>
                <a:off x="4368" y="1344"/>
                <a:ext cx="720" cy="480"/>
                <a:chOff x="4368" y="1344"/>
                <a:chExt cx="720" cy="480"/>
              </a:xfrm>
            </p:grpSpPr>
            <p:sp>
              <p:nvSpPr>
                <p:cNvPr id="89" name="Line 18"/>
                <p:cNvSpPr>
                  <a:spLocks noChangeShapeType="1"/>
                </p:cNvSpPr>
                <p:nvPr/>
              </p:nvSpPr>
              <p:spPr bwMode="auto">
                <a:xfrm flipV="1">
                  <a:off x="4656" y="1344"/>
                  <a:ext cx="432" cy="240"/>
                </a:xfrm>
                <a:prstGeom prst="line">
                  <a:avLst/>
                </a:prstGeom>
                <a:noFill/>
                <a:ln w="127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Times New Roman" pitchFamily="18" charset="0"/>
                    <a:cs typeface="Arial" pitchFamily="34" charset="0"/>
                  </a:endParaRPr>
                </a:p>
              </p:txBody>
            </p:sp>
            <p:sp>
              <p:nvSpPr>
                <p:cNvPr id="90" name="Line 19"/>
                <p:cNvSpPr>
                  <a:spLocks noChangeShapeType="1"/>
                </p:cNvSpPr>
                <p:nvPr/>
              </p:nvSpPr>
              <p:spPr bwMode="auto">
                <a:xfrm>
                  <a:off x="4656" y="1584"/>
                  <a:ext cx="96" cy="48"/>
                </a:xfrm>
                <a:prstGeom prst="line">
                  <a:avLst/>
                </a:prstGeom>
                <a:noFill/>
                <a:ln w="127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Times New Roman" pitchFamily="18" charset="0"/>
                    <a:cs typeface="Arial" pitchFamily="34" charset="0"/>
                  </a:endParaRPr>
                </a:p>
              </p:txBody>
            </p:sp>
            <p:sp>
              <p:nvSpPr>
                <p:cNvPr id="91" name="Line 20"/>
                <p:cNvSpPr>
                  <a:spLocks noChangeShapeType="1"/>
                </p:cNvSpPr>
                <p:nvPr/>
              </p:nvSpPr>
              <p:spPr bwMode="auto">
                <a:xfrm flipH="1">
                  <a:off x="4368" y="1632"/>
                  <a:ext cx="384" cy="192"/>
                </a:xfrm>
                <a:prstGeom prst="line">
                  <a:avLst/>
                </a:prstGeom>
                <a:noFill/>
                <a:ln w="127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Times New Roman" pitchFamily="18" charset="0"/>
                    <a:cs typeface="Arial" pitchFamily="34" charset="0"/>
                  </a:endParaRPr>
                </a:p>
              </p:txBody>
            </p:sp>
          </p:grpSp>
          <p:pic>
            <p:nvPicPr>
              <p:cNvPr id="88" name="Picture 21" descr="ho_satellite2_000131_n"/>
              <p:cNvPicPr>
                <a:picLocks noChangeAspect="1" noChangeArrowheads="1"/>
              </p:cNvPicPr>
              <p:nvPr/>
            </p:nvPicPr>
            <p:blipFill>
              <a:blip r:embed="rId9" cstate="print">
                <a:clrChange>
                  <a:clrFrom>
                    <a:srgbClr val="000000"/>
                  </a:clrFrom>
                  <a:clrTo>
                    <a:srgbClr val="000000">
                      <a:alpha val="0"/>
                    </a:srgbClr>
                  </a:clrTo>
                </a:clrChange>
                <a:extLst>
                  <a:ext uri="{28A0092B-C50C-407E-A947-70E740481C1C}">
                    <a14:useLocalDpi xmlns:a14="http://schemas.microsoft.com/office/drawing/2010/main" val="0"/>
                  </a:ext>
                </a:extLst>
              </a:blip>
              <a:srcRect b="30000"/>
              <a:stretch>
                <a:fillRect/>
              </a:stretch>
            </p:blipFill>
            <p:spPr bwMode="auto">
              <a:xfrm>
                <a:off x="3360" y="1680"/>
                <a:ext cx="1188"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 name="Group 22"/>
            <p:cNvGrpSpPr>
              <a:grpSpLocks/>
            </p:cNvGrpSpPr>
            <p:nvPr/>
          </p:nvGrpSpPr>
          <p:grpSpPr bwMode="auto">
            <a:xfrm>
              <a:off x="4876800" y="2914261"/>
              <a:ext cx="2971800" cy="754063"/>
              <a:chOff x="3072" y="2256"/>
              <a:chExt cx="1872" cy="475"/>
            </a:xfrm>
          </p:grpSpPr>
          <p:pic>
            <p:nvPicPr>
              <p:cNvPr id="83" name="Picture 23" descr="ho_satellite2_000131_n"/>
              <p:cNvPicPr>
                <a:picLocks noChangeAspect="1" noChangeArrowheads="1"/>
              </p:cNvPicPr>
              <p:nvPr/>
            </p:nvPicPr>
            <p:blipFill>
              <a:blip r:embed="rId9" cstate="print">
                <a:clrChange>
                  <a:clrFrom>
                    <a:srgbClr val="000000"/>
                  </a:clrFrom>
                  <a:clrTo>
                    <a:srgbClr val="000000">
                      <a:alpha val="0"/>
                    </a:srgbClr>
                  </a:clrTo>
                </a:clrChange>
                <a:extLst>
                  <a:ext uri="{28A0092B-C50C-407E-A947-70E740481C1C}">
                    <a14:useLocalDpi xmlns:a14="http://schemas.microsoft.com/office/drawing/2010/main" val="0"/>
                  </a:ext>
                </a:extLst>
              </a:blip>
              <a:srcRect b="30000"/>
              <a:stretch>
                <a:fillRect/>
              </a:stretch>
            </p:blipFill>
            <p:spPr bwMode="auto">
              <a:xfrm>
                <a:off x="3756" y="2256"/>
                <a:ext cx="1188"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Line 24"/>
              <p:cNvSpPr>
                <a:spLocks noChangeShapeType="1"/>
              </p:cNvSpPr>
              <p:nvPr/>
            </p:nvSpPr>
            <p:spPr bwMode="auto">
              <a:xfrm flipH="1" flipV="1">
                <a:off x="3072" y="2544"/>
                <a:ext cx="1248" cy="96"/>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Times New Roman" pitchFamily="18" charset="0"/>
                  <a:cs typeface="Arial" pitchFamily="34" charset="0"/>
                </a:endParaRPr>
              </a:p>
            </p:txBody>
          </p:sp>
          <p:sp>
            <p:nvSpPr>
              <p:cNvPr id="85" name="Line 25"/>
              <p:cNvSpPr>
                <a:spLocks noChangeShapeType="1"/>
              </p:cNvSpPr>
              <p:nvPr/>
            </p:nvSpPr>
            <p:spPr bwMode="auto">
              <a:xfrm>
                <a:off x="3072" y="2448"/>
                <a:ext cx="576" cy="4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Times New Roman" pitchFamily="18" charset="0"/>
                  <a:cs typeface="Arial" pitchFamily="34" charset="0"/>
                </a:endParaRPr>
              </a:p>
            </p:txBody>
          </p:sp>
          <p:sp>
            <p:nvSpPr>
              <p:cNvPr id="86" name="Line 26"/>
              <p:cNvSpPr>
                <a:spLocks noChangeShapeType="1"/>
              </p:cNvSpPr>
              <p:nvPr/>
            </p:nvSpPr>
            <p:spPr bwMode="auto">
              <a:xfrm>
                <a:off x="3072" y="2400"/>
                <a:ext cx="576" cy="48"/>
              </a:xfrm>
              <a:prstGeom prst="line">
                <a:avLst/>
              </a:prstGeom>
              <a:noFill/>
              <a:ln w="1905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Times New Roman" pitchFamily="18" charset="0"/>
                  <a:cs typeface="Arial" pitchFamily="34" charset="0"/>
                </a:endParaRPr>
              </a:p>
            </p:txBody>
          </p:sp>
        </p:grpSp>
        <p:grpSp>
          <p:nvGrpSpPr>
            <p:cNvPr id="70" name="Group 27"/>
            <p:cNvGrpSpPr>
              <a:grpSpLocks/>
            </p:cNvGrpSpPr>
            <p:nvPr/>
          </p:nvGrpSpPr>
          <p:grpSpPr bwMode="auto">
            <a:xfrm>
              <a:off x="4114800" y="3752461"/>
              <a:ext cx="4095750" cy="1676400"/>
              <a:chOff x="2592" y="2784"/>
              <a:chExt cx="2580" cy="1056"/>
            </a:xfrm>
          </p:grpSpPr>
          <p:pic>
            <p:nvPicPr>
              <p:cNvPr id="79" name="Picture 28" descr="ho_satellite2_000131_n"/>
              <p:cNvPicPr>
                <a:picLocks noChangeAspect="1" noChangeArrowheads="1"/>
              </p:cNvPicPr>
              <p:nvPr/>
            </p:nvPicPr>
            <p:blipFill>
              <a:blip r:embed="rId9" cstate="print">
                <a:clrChange>
                  <a:clrFrom>
                    <a:srgbClr val="000000"/>
                  </a:clrFrom>
                  <a:clrTo>
                    <a:srgbClr val="000000">
                      <a:alpha val="0"/>
                    </a:srgbClr>
                  </a:clrTo>
                </a:clrChange>
                <a:extLst>
                  <a:ext uri="{28A0092B-C50C-407E-A947-70E740481C1C}">
                    <a14:useLocalDpi xmlns:a14="http://schemas.microsoft.com/office/drawing/2010/main" val="0"/>
                  </a:ext>
                </a:extLst>
              </a:blip>
              <a:srcRect b="30000"/>
              <a:stretch>
                <a:fillRect/>
              </a:stretch>
            </p:blipFill>
            <p:spPr bwMode="auto">
              <a:xfrm>
                <a:off x="3984" y="3365"/>
                <a:ext cx="1188"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Line 29"/>
              <p:cNvSpPr>
                <a:spLocks noChangeShapeType="1"/>
              </p:cNvSpPr>
              <p:nvPr/>
            </p:nvSpPr>
            <p:spPr bwMode="auto">
              <a:xfrm flipH="1" flipV="1">
                <a:off x="2592" y="2928"/>
                <a:ext cx="1344" cy="43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Times New Roman" pitchFamily="18" charset="0"/>
                  <a:cs typeface="Arial" pitchFamily="34" charset="0"/>
                </a:endParaRPr>
              </a:p>
            </p:txBody>
          </p:sp>
          <p:sp>
            <p:nvSpPr>
              <p:cNvPr id="81" name="Line 30"/>
              <p:cNvSpPr>
                <a:spLocks noChangeShapeType="1"/>
              </p:cNvSpPr>
              <p:nvPr/>
            </p:nvSpPr>
            <p:spPr bwMode="auto">
              <a:xfrm>
                <a:off x="2640" y="2832"/>
                <a:ext cx="1344" cy="43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Times New Roman" pitchFamily="18" charset="0"/>
                  <a:cs typeface="Arial" pitchFamily="34" charset="0"/>
                </a:endParaRPr>
              </a:p>
            </p:txBody>
          </p:sp>
          <p:sp>
            <p:nvSpPr>
              <p:cNvPr id="82" name="Line 31"/>
              <p:cNvSpPr>
                <a:spLocks noChangeShapeType="1"/>
              </p:cNvSpPr>
              <p:nvPr/>
            </p:nvSpPr>
            <p:spPr bwMode="auto">
              <a:xfrm>
                <a:off x="2640" y="2784"/>
                <a:ext cx="1440" cy="432"/>
              </a:xfrm>
              <a:prstGeom prst="line">
                <a:avLst/>
              </a:prstGeom>
              <a:noFill/>
              <a:ln w="1905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Times New Roman" pitchFamily="18" charset="0"/>
                  <a:cs typeface="Arial" pitchFamily="34" charset="0"/>
                </a:endParaRPr>
              </a:p>
            </p:txBody>
          </p:sp>
        </p:grpSp>
        <p:grpSp>
          <p:nvGrpSpPr>
            <p:cNvPr id="71" name="Group 32"/>
            <p:cNvGrpSpPr>
              <a:grpSpLocks/>
            </p:cNvGrpSpPr>
            <p:nvPr/>
          </p:nvGrpSpPr>
          <p:grpSpPr bwMode="auto">
            <a:xfrm>
              <a:off x="-53975" y="5143107"/>
              <a:ext cx="1755775" cy="833436"/>
              <a:chOff x="62" y="2475"/>
              <a:chExt cx="1106" cy="525"/>
            </a:xfrm>
          </p:grpSpPr>
          <p:sp>
            <p:nvSpPr>
              <p:cNvPr id="76" name="Text Box 33"/>
              <p:cNvSpPr txBox="1">
                <a:spLocks noChangeArrowheads="1"/>
              </p:cNvSpPr>
              <p:nvPr/>
            </p:nvSpPr>
            <p:spPr bwMode="auto">
              <a:xfrm>
                <a:off x="62" y="2475"/>
                <a:ext cx="1106" cy="5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0" rIns="0">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r" fontAlgn="base">
                  <a:lnSpc>
                    <a:spcPct val="70000"/>
                  </a:lnSpc>
                  <a:spcBef>
                    <a:spcPct val="50000"/>
                  </a:spcBef>
                  <a:spcAft>
                    <a:spcPct val="0"/>
                  </a:spcAft>
                </a:pPr>
                <a:r>
                  <a:rPr lang="en-US" sz="1800" dirty="0" smtClean="0">
                    <a:solidFill>
                      <a:srgbClr val="000000"/>
                    </a:solidFill>
                  </a:rPr>
                  <a:t>X-Band</a:t>
                </a:r>
              </a:p>
              <a:p>
                <a:pPr algn="r" fontAlgn="base">
                  <a:lnSpc>
                    <a:spcPct val="70000"/>
                  </a:lnSpc>
                  <a:spcBef>
                    <a:spcPct val="50000"/>
                  </a:spcBef>
                  <a:spcAft>
                    <a:spcPct val="0"/>
                  </a:spcAft>
                </a:pPr>
                <a:r>
                  <a:rPr lang="en-US" sz="1800" dirty="0" smtClean="0">
                    <a:solidFill>
                      <a:srgbClr val="000000"/>
                    </a:solidFill>
                  </a:rPr>
                  <a:t>UHF</a:t>
                </a:r>
                <a:endParaRPr lang="en-US" sz="2000" dirty="0" smtClean="0">
                  <a:solidFill>
                    <a:srgbClr val="000000"/>
                  </a:solidFill>
                </a:endParaRPr>
              </a:p>
            </p:txBody>
          </p:sp>
          <p:sp>
            <p:nvSpPr>
              <p:cNvPr id="77" name="Line 34"/>
              <p:cNvSpPr>
                <a:spLocks noChangeShapeType="1"/>
              </p:cNvSpPr>
              <p:nvPr/>
            </p:nvSpPr>
            <p:spPr bwMode="auto">
              <a:xfrm>
                <a:off x="237" y="2596"/>
                <a:ext cx="240" cy="0"/>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Times New Roman" pitchFamily="18" charset="0"/>
                  <a:cs typeface="Arial" pitchFamily="34" charset="0"/>
                </a:endParaRPr>
              </a:p>
            </p:txBody>
          </p:sp>
          <p:sp>
            <p:nvSpPr>
              <p:cNvPr id="78" name="Line 35"/>
              <p:cNvSpPr>
                <a:spLocks noChangeShapeType="1"/>
              </p:cNvSpPr>
              <p:nvPr/>
            </p:nvSpPr>
            <p:spPr bwMode="auto">
              <a:xfrm>
                <a:off x="237" y="2838"/>
                <a:ext cx="24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Times New Roman" pitchFamily="18" charset="0"/>
                  <a:cs typeface="Arial" pitchFamily="34" charset="0"/>
                </a:endParaRPr>
              </a:p>
            </p:txBody>
          </p:sp>
        </p:grpSp>
        <p:grpSp>
          <p:nvGrpSpPr>
            <p:cNvPr id="72" name="Group 55"/>
            <p:cNvGrpSpPr>
              <a:grpSpLocks/>
            </p:cNvGrpSpPr>
            <p:nvPr/>
          </p:nvGrpSpPr>
          <p:grpSpPr bwMode="auto">
            <a:xfrm>
              <a:off x="4140200" y="1368036"/>
              <a:ext cx="3621088" cy="1223963"/>
              <a:chOff x="2608" y="1282"/>
              <a:chExt cx="2281" cy="771"/>
            </a:xfrm>
          </p:grpSpPr>
          <p:sp>
            <p:nvSpPr>
              <p:cNvPr id="73" name="Line 52"/>
              <p:cNvSpPr>
                <a:spLocks noChangeShapeType="1"/>
              </p:cNvSpPr>
              <p:nvPr/>
            </p:nvSpPr>
            <p:spPr bwMode="auto">
              <a:xfrm flipH="1">
                <a:off x="2697" y="1434"/>
                <a:ext cx="2167" cy="619"/>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Times New Roman" pitchFamily="18" charset="0"/>
                  <a:cs typeface="Arial" pitchFamily="34" charset="0"/>
                </a:endParaRPr>
              </a:p>
            </p:txBody>
          </p:sp>
          <p:sp>
            <p:nvSpPr>
              <p:cNvPr id="74" name="Line 53"/>
              <p:cNvSpPr>
                <a:spLocks noChangeShapeType="1"/>
              </p:cNvSpPr>
              <p:nvPr/>
            </p:nvSpPr>
            <p:spPr bwMode="auto">
              <a:xfrm flipV="1">
                <a:off x="2653" y="1357"/>
                <a:ext cx="2221" cy="63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Times New Roman" pitchFamily="18" charset="0"/>
                  <a:cs typeface="Arial" pitchFamily="34" charset="0"/>
                </a:endParaRPr>
              </a:p>
            </p:txBody>
          </p:sp>
          <p:sp>
            <p:nvSpPr>
              <p:cNvPr id="75" name="Line 54"/>
              <p:cNvSpPr>
                <a:spLocks noChangeShapeType="1"/>
              </p:cNvSpPr>
              <p:nvPr/>
            </p:nvSpPr>
            <p:spPr bwMode="auto">
              <a:xfrm flipV="1">
                <a:off x="2608" y="1282"/>
                <a:ext cx="2281" cy="656"/>
              </a:xfrm>
              <a:prstGeom prst="line">
                <a:avLst/>
              </a:prstGeom>
              <a:noFill/>
              <a:ln w="1905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Times New Roman" pitchFamily="18" charset="0"/>
                  <a:cs typeface="Arial" pitchFamily="34" charset="0"/>
                </a:endParaRPr>
              </a:p>
            </p:txBody>
          </p:sp>
        </p:grpSp>
      </p:grpSp>
      <p:sp>
        <p:nvSpPr>
          <p:cNvPr id="97" name="TextBox 96"/>
          <p:cNvSpPr txBox="1"/>
          <p:nvPr/>
        </p:nvSpPr>
        <p:spPr>
          <a:xfrm>
            <a:off x="5868144" y="1412776"/>
            <a:ext cx="3024336" cy="5170646"/>
          </a:xfrm>
          <a:prstGeom prst="rect">
            <a:avLst/>
          </a:prstGeom>
          <a:noFill/>
        </p:spPr>
        <p:txBody>
          <a:bodyPr wrap="square" rtlCol="0">
            <a:spAutoFit/>
          </a:bodyPr>
          <a:lstStyle/>
          <a:p>
            <a:r>
              <a:rPr lang="en-US" sz="2200" dirty="0"/>
              <a:t>Lander and orbiter, even rover at the surface of planets or moons of the solar system help in determining their interior properties. First of all orbiters feel the gravity of the planet and its variations. In particular, the tidal mass redistribution induces changes in the acceleration of the spacecraft orbiting around a planet.</a:t>
            </a:r>
          </a:p>
        </p:txBody>
      </p:sp>
      <p:pic>
        <p:nvPicPr>
          <p:cNvPr id="2050" name="Picture 2" descr="C:\Users\lenano\AppData\Local\Microsoft\Windows\Temporary Internet Files\Content.IE5\FQAC5QYE\MM900395748[1].gif">
            <a:hlinkClick r:id="rId10" action="ppaction://hlinksldjump"/>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8028384" y="6237312"/>
            <a:ext cx="9525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lenano\AppData\Local\Microsoft\Windows\Temporary Internet Files\Content.IE5\XJINCJF2\MC900432675[1].png">
            <a:hlinkClick r:id="rId12" action="ppaction://hlinksldjump"/>
          </p:cNvPr>
          <p:cNvPicPr>
            <a:picLocks noChangeAspect="1" noChangeArrowheads="1"/>
          </p:cNvPicPr>
          <p:nvPr/>
        </p:nvPicPr>
        <p:blipFill>
          <a:blip r:embed="rId13"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flipH="1">
            <a:off x="8138874" y="5505792"/>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lenano\AppData\Local\Microsoft\Windows\Temporary Internet Files\Content.IE5\XJINCJF2\MC900432675[1].png">
            <a:hlinkClick r:id="rId10" action="ppaction://hlinksldjump"/>
          </p:cNvPr>
          <p:cNvPicPr>
            <a:picLocks noChangeAspect="1" noChangeArrowheads="1"/>
          </p:cNvPicPr>
          <p:nvPr/>
        </p:nvPicPr>
        <p:blipFill>
          <a:blip r:embed="rId13"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138874" y="4941168"/>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1619672" y="4653136"/>
            <a:ext cx="567784" cy="230832"/>
          </a:xfrm>
          <a:prstGeom prst="rect">
            <a:avLst/>
          </a:prstGeom>
          <a:noFill/>
        </p:spPr>
        <p:txBody>
          <a:bodyPr wrap="none" rtlCol="0">
            <a:spAutoFit/>
          </a:bodyPr>
          <a:lstStyle/>
          <a:p>
            <a:r>
              <a:rPr lang="en-US" sz="900" dirty="0" smtClean="0">
                <a:solidFill>
                  <a:schemeClr val="bg1"/>
                </a:solidFill>
              </a:rPr>
              <a:t>© NASA</a:t>
            </a:r>
            <a:endParaRPr lang="en-US" sz="900" dirty="0">
              <a:solidFill>
                <a:schemeClr val="bg1"/>
              </a:solidFill>
            </a:endParaRPr>
          </a:p>
        </p:txBody>
      </p:sp>
    </p:spTree>
    <p:extLst>
      <p:ext uri="{BB962C8B-B14F-4D97-AF65-F5344CB8AC3E}">
        <p14:creationId xmlns:p14="http://schemas.microsoft.com/office/powerpoint/2010/main" val="24499550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Life in exotic water worlds?</a:t>
            </a:r>
            <a:endParaRPr lang="en-US" dirty="0"/>
          </a:p>
        </p:txBody>
      </p:sp>
      <p:sp>
        <p:nvSpPr>
          <p:cNvPr id="4" name="Content Placeholder 3"/>
          <p:cNvSpPr>
            <a:spLocks noGrp="1"/>
          </p:cNvSpPr>
          <p:nvPr>
            <p:ph idx="1"/>
          </p:nvPr>
        </p:nvSpPr>
        <p:spPr/>
        <p:txBody>
          <a:bodyPr/>
          <a:lstStyle/>
          <a:p>
            <a:endParaRPr lang="en-US"/>
          </a:p>
        </p:txBody>
      </p:sp>
      <p:pic>
        <p:nvPicPr>
          <p:cNvPr id="15" name="Picture 2"/>
          <p:cNvPicPr>
            <a:picLocks noChangeAspect="1" noChangeArrowheads="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48332" t="41570" r="27816" b="29810"/>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C:\Users\lenano\AppData\Local\Microsoft\Windows\Temporary Internet Files\Content.IE5\OUUVTA6R\MC90037105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60432" y="771387"/>
            <a:ext cx="447270" cy="49068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7504" y="1412776"/>
            <a:ext cx="8928992" cy="5328592"/>
          </a:xfrm>
          <a:prstGeom prst="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12" name="Picture 5" descr="C:\Users\lenano\AppData\Local\Microsoft\Windows\Temporary Internet Files\Content.IE5\OUUVTA6R\MC90037105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552" y="1487497"/>
            <a:ext cx="982072" cy="10774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47664" y="1700808"/>
            <a:ext cx="6840760" cy="584775"/>
          </a:xfrm>
          <a:prstGeom prst="rect">
            <a:avLst/>
          </a:prstGeom>
          <a:noFill/>
        </p:spPr>
        <p:txBody>
          <a:bodyPr wrap="square" rtlCol="0">
            <a:spAutoFit/>
          </a:bodyPr>
          <a:lstStyle/>
          <a:p>
            <a:r>
              <a:rPr lang="en-US" sz="3200" b="1" dirty="0" smtClean="0"/>
              <a:t>Authors and Affiliations</a:t>
            </a:r>
            <a:endParaRPr lang="en-US" sz="3200" b="1" dirty="0"/>
          </a:p>
        </p:txBody>
      </p:sp>
      <p:sp>
        <p:nvSpPr>
          <p:cNvPr id="6" name="TextBox 5"/>
          <p:cNvSpPr txBox="1"/>
          <p:nvPr/>
        </p:nvSpPr>
        <p:spPr>
          <a:xfrm>
            <a:off x="251520" y="2770470"/>
            <a:ext cx="8656182" cy="1107996"/>
          </a:xfrm>
          <a:prstGeom prst="rect">
            <a:avLst/>
          </a:prstGeom>
          <a:noFill/>
        </p:spPr>
        <p:txBody>
          <a:bodyPr wrap="square" rtlCol="0">
            <a:spAutoFit/>
          </a:bodyPr>
          <a:lstStyle/>
          <a:p>
            <a:r>
              <a:rPr lang="en-US" b="1" dirty="0" smtClean="0"/>
              <a:t>Véronique Dehant</a:t>
            </a:r>
          </a:p>
          <a:p>
            <a:r>
              <a:rPr lang="en-US" sz="1600" dirty="0"/>
              <a:t>Royal Observatory of Belgium, Avenue Circulaire 3, 1180 Brussels, </a:t>
            </a:r>
            <a:r>
              <a:rPr lang="en-US" sz="1600" dirty="0" smtClean="0"/>
              <a:t>Belgium</a:t>
            </a:r>
            <a:endParaRPr lang="en-US" sz="1600" dirty="0"/>
          </a:p>
          <a:p>
            <a:r>
              <a:rPr lang="en-US" sz="1600" dirty="0" smtClean="0"/>
              <a:t>v.dehant@oma.be</a:t>
            </a:r>
          </a:p>
          <a:p>
            <a:endParaRPr lang="en-US" sz="1600" dirty="0"/>
          </a:p>
        </p:txBody>
      </p:sp>
      <p:pic>
        <p:nvPicPr>
          <p:cNvPr id="2050" name="Picture 2" descr="C:\Users\lenano\AppData\Local\Microsoft\Windows\Temporary Internet Files\Content.IE5\FQAC5QYE\MM900395748[1].gif">
            <a:hlinkClick r:id="rId5" action="ppaction://hlinksldjump"/>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028384" y="6237312"/>
            <a:ext cx="952500" cy="476250"/>
          </a:xfrm>
          <a:prstGeom prst="rect">
            <a:avLst/>
          </a:prstGeom>
          <a:noFill/>
          <a:extLst>
            <a:ext uri="{909E8E84-426E-40DD-AFC4-6F175D3DCCD1}">
              <a14:hiddenFill xmlns:a14="http://schemas.microsoft.com/office/drawing/2010/main">
                <a:solidFill>
                  <a:srgbClr val="FFFFFF"/>
                </a:solidFill>
              </a14:hiddenFill>
            </a:ext>
          </a:extLst>
        </p:spPr>
      </p:pic>
      <p:sp>
        <p:nvSpPr>
          <p:cNvPr id="18" name="Action Button: Back or Previous 17">
            <a:hlinkClick r:id="" action="ppaction://hlinkshowjump?jump=lastslideviewed" highlightClick="1"/>
          </p:cNvPr>
          <p:cNvSpPr/>
          <p:nvPr/>
        </p:nvSpPr>
        <p:spPr>
          <a:xfrm>
            <a:off x="6588224" y="6237312"/>
            <a:ext cx="1224136" cy="1152128"/>
          </a:xfrm>
          <a:prstGeom prst="actionButtonBackPrevious">
            <a:avLst/>
          </a:prstGeom>
          <a:blipFill dpi="0" rotWithShape="1">
            <a:blip r:embed="rId7">
              <a:duotone>
                <a:prstClr val="black"/>
                <a:schemeClr val="accent3">
                  <a:tint val="45000"/>
                  <a:satMod val="400000"/>
                </a:schemeClr>
              </a:duotone>
            </a:blip>
            <a:srcRect/>
            <a:stretch>
              <a:fillRect l="-4000" t="-13000" r="44000" b="4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3" descr="C:\Users\lenano\AppData\Local\Microsoft\Windows\Temporary Internet Files\Content.IE5\XJINCJF2\MC900432675[1].png"/>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7236296" y="6093296"/>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0" name="Titel 1"/>
          <p:cNvSpPr txBox="1">
            <a:spLocks/>
          </p:cNvSpPr>
          <p:nvPr/>
        </p:nvSpPr>
        <p:spPr>
          <a:xfrm>
            <a:off x="0" y="44624"/>
            <a:ext cx="9144000"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dirty="0"/>
              <a:t>Planetary deep interiors, geodesy, and habitability</a:t>
            </a:r>
          </a:p>
        </p:txBody>
      </p:sp>
      <p:sp>
        <p:nvSpPr>
          <p:cNvPr id="22" name="Untertitel 2"/>
          <p:cNvSpPr txBox="1">
            <a:spLocks/>
          </p:cNvSpPr>
          <p:nvPr/>
        </p:nvSpPr>
        <p:spPr>
          <a:xfrm>
            <a:off x="0" y="836712"/>
            <a:ext cx="9144000" cy="360040"/>
          </a:xfrm>
          <a:prstGeom prst="rect">
            <a:avLst/>
          </a:prstGeom>
        </p:spPr>
        <p:txBody>
          <a:bodyPr vert="horz" lIns="91440" tIns="45720" rIns="91440" bIns="45720" rtlCol="0">
            <a:normAutofit fontScale="3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de-DE" sz="6000" dirty="0"/>
              <a:t>Véronique Dehant   </a:t>
            </a:r>
            <a:r>
              <a:rPr lang="de-DE" dirty="0"/>
              <a:t>Royal Observatory </a:t>
            </a:r>
            <a:r>
              <a:rPr lang="de-DE" dirty="0" err="1"/>
              <a:t>of</a:t>
            </a:r>
            <a:r>
              <a:rPr lang="de-DE" dirty="0"/>
              <a:t> </a:t>
            </a:r>
            <a:r>
              <a:rPr lang="de-DE" dirty="0" err="1"/>
              <a:t>Belgium</a:t>
            </a:r>
            <a:endParaRPr lang="de-DE" dirty="0"/>
          </a:p>
        </p:txBody>
      </p:sp>
    </p:spTree>
    <p:extLst>
      <p:ext uri="{BB962C8B-B14F-4D97-AF65-F5344CB8AC3E}">
        <p14:creationId xmlns:p14="http://schemas.microsoft.com/office/powerpoint/2010/main" val="38892520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Life in exotic water worlds?</a:t>
            </a:r>
            <a:endParaRPr lang="en-US" dirty="0"/>
          </a:p>
        </p:txBody>
      </p:sp>
      <p:sp>
        <p:nvSpPr>
          <p:cNvPr id="4" name="Content Placeholder 3"/>
          <p:cNvSpPr>
            <a:spLocks noGrp="1"/>
          </p:cNvSpPr>
          <p:nvPr>
            <p:ph idx="1"/>
          </p:nvPr>
        </p:nvSpPr>
        <p:spPr/>
        <p:txBody>
          <a:bodyPr/>
          <a:lstStyle/>
          <a:p>
            <a:endParaRPr lang="en-US"/>
          </a:p>
        </p:txBody>
      </p:sp>
      <p:pic>
        <p:nvPicPr>
          <p:cNvPr id="15" name="Picture 2"/>
          <p:cNvPicPr>
            <a:picLocks noChangeAspect="1" noChangeArrowheads="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48332" t="41570" r="27816" b="29810"/>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07504" y="1412776"/>
            <a:ext cx="8928992" cy="5328592"/>
          </a:xfrm>
          <a:prstGeom prst="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18" name="Picture 5" descr="C:\Users\lenano\AppData\Local\Microsoft\Windows\Temporary Internet Files\Content.IE5\OUUVTA6R\MC900371050[1].wmf">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60432" y="771387"/>
            <a:ext cx="447270" cy="49068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lenano\AppData\Local\Microsoft\Windows\Temporary Internet Files\Content.IE5\FQAC5QYE\MM900395748[1].gif">
            <a:hlinkClick r:id="rId7" action="ppaction://hlinksldjump"/>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028384" y="6237312"/>
            <a:ext cx="952500" cy="476250"/>
          </a:xfrm>
          <a:prstGeom prst="rect">
            <a:avLst/>
          </a:prstGeom>
          <a:noFill/>
          <a:extLst>
            <a:ext uri="{909E8E84-426E-40DD-AFC4-6F175D3DCCD1}">
              <a14:hiddenFill xmlns:a14="http://schemas.microsoft.com/office/drawing/2010/main">
                <a:solidFill>
                  <a:srgbClr val="FFFFFF"/>
                </a:solidFill>
              </a14:hiddenFill>
            </a:ext>
          </a:extLst>
        </p:spPr>
      </p:pic>
      <p:sp>
        <p:nvSpPr>
          <p:cNvPr id="19" name="Titel 1"/>
          <p:cNvSpPr txBox="1">
            <a:spLocks/>
          </p:cNvSpPr>
          <p:nvPr/>
        </p:nvSpPr>
        <p:spPr>
          <a:xfrm>
            <a:off x="0" y="44624"/>
            <a:ext cx="9144000"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dirty="0"/>
              <a:t>Planetary deep interiors, geodesy, and habitability</a:t>
            </a:r>
          </a:p>
        </p:txBody>
      </p:sp>
      <p:sp>
        <p:nvSpPr>
          <p:cNvPr id="20" name="Untertitel 2"/>
          <p:cNvSpPr txBox="1">
            <a:spLocks/>
          </p:cNvSpPr>
          <p:nvPr/>
        </p:nvSpPr>
        <p:spPr>
          <a:xfrm>
            <a:off x="0" y="836712"/>
            <a:ext cx="9144000" cy="360040"/>
          </a:xfrm>
          <a:prstGeom prst="rect">
            <a:avLst/>
          </a:prstGeom>
        </p:spPr>
        <p:txBody>
          <a:bodyPr vert="horz" lIns="91440" tIns="45720" rIns="91440" bIns="45720" rtlCol="0">
            <a:normAutofit fontScale="3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de-DE" sz="6000" dirty="0"/>
              <a:t>Véronique Dehant   </a:t>
            </a:r>
            <a:r>
              <a:rPr lang="de-DE" dirty="0"/>
              <a:t>Royal Observatory </a:t>
            </a:r>
            <a:r>
              <a:rPr lang="de-DE" dirty="0" err="1"/>
              <a:t>of</a:t>
            </a:r>
            <a:r>
              <a:rPr lang="de-DE" dirty="0"/>
              <a:t> </a:t>
            </a:r>
            <a:r>
              <a:rPr lang="de-DE" dirty="0" err="1"/>
              <a:t>Belgium</a:t>
            </a:r>
            <a:endParaRPr lang="de-DE" dirty="0"/>
          </a:p>
        </p:txBody>
      </p:sp>
      <p:sp>
        <p:nvSpPr>
          <p:cNvPr id="97" name="TextBox 96"/>
          <p:cNvSpPr txBox="1"/>
          <p:nvPr/>
        </p:nvSpPr>
        <p:spPr>
          <a:xfrm>
            <a:off x="5796136" y="1650280"/>
            <a:ext cx="3024336" cy="4154984"/>
          </a:xfrm>
          <a:prstGeom prst="rect">
            <a:avLst/>
          </a:prstGeom>
          <a:noFill/>
        </p:spPr>
        <p:txBody>
          <a:bodyPr wrap="square" rtlCol="0">
            <a:spAutoFit/>
          </a:bodyPr>
          <a:lstStyle/>
          <a:p>
            <a:r>
              <a:rPr lang="en-US" sz="2400" dirty="0"/>
              <a:t>The Love number </a:t>
            </a:r>
            <a:r>
              <a:rPr lang="en-US" sz="2400" i="1" dirty="0"/>
              <a:t>k</a:t>
            </a:r>
            <a:r>
              <a:rPr lang="en-US" sz="2400" i="1" baseline="-25000" dirty="0"/>
              <a:t>2</a:t>
            </a:r>
            <a:r>
              <a:rPr lang="en-US" sz="2400" dirty="0"/>
              <a:t> has been determined for Venus, Mars, and the Earth, as well as for Titan and will be deduced for Mercury and for some of the Galilean satellites from new missions such as JUICE (Jupiter Icy satellite Explorer). </a:t>
            </a:r>
          </a:p>
        </p:txBody>
      </p:sp>
      <p:sp>
        <p:nvSpPr>
          <p:cNvPr id="51" name="Rectangle 1"/>
          <p:cNvSpPr txBox="1">
            <a:spLocks noChangeArrowheads="1"/>
          </p:cNvSpPr>
          <p:nvPr/>
        </p:nvSpPr>
        <p:spPr>
          <a:xfrm>
            <a:off x="179512" y="1772816"/>
            <a:ext cx="5580112" cy="741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i="1" dirty="0" smtClean="0">
                <a:solidFill>
                  <a:schemeClr val="tx2"/>
                </a:solidFill>
              </a:rPr>
              <a:t>k</a:t>
            </a:r>
            <a:r>
              <a:rPr lang="en-US" sz="3600" i="1" baseline="-6000" dirty="0" smtClean="0">
                <a:solidFill>
                  <a:schemeClr val="tx2"/>
                </a:solidFill>
              </a:rPr>
              <a:t>2</a:t>
            </a:r>
            <a:r>
              <a:rPr lang="en-US" sz="3600" dirty="0" smtClean="0">
                <a:solidFill>
                  <a:schemeClr val="tx2"/>
                </a:solidFill>
              </a:rPr>
              <a:t> as a function of core size</a:t>
            </a:r>
          </a:p>
        </p:txBody>
      </p:sp>
      <p:pic>
        <p:nvPicPr>
          <p:cNvPr id="5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520" y="2492896"/>
            <a:ext cx="5666507" cy="351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 name="Rectangle 52"/>
          <p:cNvSpPr/>
          <p:nvPr/>
        </p:nvSpPr>
        <p:spPr>
          <a:xfrm>
            <a:off x="179512" y="5949280"/>
            <a:ext cx="6933949" cy="461665"/>
          </a:xfrm>
          <a:prstGeom prst="rect">
            <a:avLst/>
          </a:prstGeom>
        </p:spPr>
        <p:txBody>
          <a:bodyPr wrap="none">
            <a:spAutoFit/>
          </a:bodyPr>
          <a:lstStyle/>
          <a:p>
            <a:pPr fontAlgn="base">
              <a:spcBef>
                <a:spcPct val="0"/>
              </a:spcBef>
              <a:spcAft>
                <a:spcPct val="0"/>
              </a:spcAft>
            </a:pPr>
            <a:r>
              <a:rPr lang="en-US" sz="2400" i="1" dirty="0">
                <a:solidFill>
                  <a:srgbClr val="000000"/>
                </a:solidFill>
                <a:latin typeface="Times New Roman" pitchFamily="18" charset="0"/>
                <a:cs typeface="Arial" charset="0"/>
              </a:rPr>
              <a:t>From Rivoldini et al</a:t>
            </a:r>
            <a:r>
              <a:rPr lang="en-US" sz="2400" i="1" dirty="0" smtClean="0">
                <a:solidFill>
                  <a:srgbClr val="000000"/>
                </a:solidFill>
                <a:latin typeface="Times New Roman" pitchFamily="18" charset="0"/>
                <a:cs typeface="Arial" charset="0"/>
              </a:rPr>
              <a:t>. 2011; Konopliv et al., 2006, 2011</a:t>
            </a:r>
            <a:endParaRPr lang="en-US" sz="2400" i="1" dirty="0">
              <a:solidFill>
                <a:srgbClr val="000000"/>
              </a:solidFill>
              <a:latin typeface="Times New Roman" pitchFamily="18" charset="0"/>
              <a:cs typeface="Arial" charset="0"/>
            </a:endParaRPr>
          </a:p>
        </p:txBody>
      </p:sp>
      <p:pic>
        <p:nvPicPr>
          <p:cNvPr id="13" name="Picture 3" descr="C:\Users\lenano\AppData\Local\Microsoft\Windows\Temporary Internet Files\Content.IE5\XJINCJF2\MC900432675[1].png">
            <a:hlinkClick r:id="rId10" action="ppaction://hlinksldjump"/>
          </p:cNvPr>
          <p:cNvPicPr>
            <a:picLocks noChangeAspect="1" noChangeArrowheads="1"/>
          </p:cNvPicPr>
          <p:nvPr/>
        </p:nvPicPr>
        <p:blipFill>
          <a:blip r:embed="rId11"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flipH="1">
            <a:off x="8138874" y="5505792"/>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lenano\AppData\Local\Microsoft\Windows\Temporary Internet Files\Content.IE5\XJINCJF2\MC900432675[1].png">
            <a:hlinkClick r:id="rId12" action="ppaction://hlinksldjump"/>
          </p:cNvPr>
          <p:cNvPicPr>
            <a:picLocks noChangeAspect="1" noChangeArrowheads="1"/>
          </p:cNvPicPr>
          <p:nvPr/>
        </p:nvPicPr>
        <p:blipFill>
          <a:blip r:embed="rId11"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138874" y="4941168"/>
            <a:ext cx="73152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0007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Life in exotic water worlds?</a:t>
            </a:r>
            <a:endParaRPr lang="en-US" dirty="0"/>
          </a:p>
        </p:txBody>
      </p:sp>
      <p:sp>
        <p:nvSpPr>
          <p:cNvPr id="4" name="Content Placeholder 3"/>
          <p:cNvSpPr>
            <a:spLocks noGrp="1"/>
          </p:cNvSpPr>
          <p:nvPr>
            <p:ph idx="1"/>
          </p:nvPr>
        </p:nvSpPr>
        <p:spPr/>
        <p:txBody>
          <a:bodyPr/>
          <a:lstStyle/>
          <a:p>
            <a:endParaRPr lang="en-US"/>
          </a:p>
        </p:txBody>
      </p:sp>
      <p:pic>
        <p:nvPicPr>
          <p:cNvPr id="15" name="Picture 2"/>
          <p:cNvPicPr>
            <a:picLocks noChangeAspect="1" noChangeArrowheads="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48332" t="41570" r="27816" b="29810"/>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07504" y="1412776"/>
            <a:ext cx="8928992" cy="5328592"/>
          </a:xfrm>
          <a:prstGeom prst="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18" name="Picture 5" descr="C:\Users\lenano\AppData\Local\Microsoft\Windows\Temporary Internet Files\Content.IE5\OUUVTA6R\MC900371050[1].wmf">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60432" y="771387"/>
            <a:ext cx="447270" cy="490689"/>
          </a:xfrm>
          <a:prstGeom prst="rect">
            <a:avLst/>
          </a:prstGeom>
          <a:noFill/>
          <a:extLst>
            <a:ext uri="{909E8E84-426E-40DD-AFC4-6F175D3DCCD1}">
              <a14:hiddenFill xmlns:a14="http://schemas.microsoft.com/office/drawing/2010/main">
                <a:solidFill>
                  <a:srgbClr val="FFFFFF"/>
                </a:solidFill>
              </a14:hiddenFill>
            </a:ext>
          </a:extLst>
        </p:spPr>
      </p:pic>
      <p:sp>
        <p:nvSpPr>
          <p:cNvPr id="19" name="Titel 1"/>
          <p:cNvSpPr txBox="1">
            <a:spLocks/>
          </p:cNvSpPr>
          <p:nvPr/>
        </p:nvSpPr>
        <p:spPr>
          <a:xfrm>
            <a:off x="0" y="44624"/>
            <a:ext cx="9144000"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dirty="0"/>
              <a:t>Planetary deep interiors, geodesy, and habitability</a:t>
            </a:r>
          </a:p>
        </p:txBody>
      </p:sp>
      <p:sp>
        <p:nvSpPr>
          <p:cNvPr id="20" name="Untertitel 2"/>
          <p:cNvSpPr txBox="1">
            <a:spLocks/>
          </p:cNvSpPr>
          <p:nvPr/>
        </p:nvSpPr>
        <p:spPr>
          <a:xfrm>
            <a:off x="0" y="836712"/>
            <a:ext cx="9144000" cy="360040"/>
          </a:xfrm>
          <a:prstGeom prst="rect">
            <a:avLst/>
          </a:prstGeom>
        </p:spPr>
        <p:txBody>
          <a:bodyPr vert="horz" lIns="91440" tIns="45720" rIns="91440" bIns="45720" rtlCol="0">
            <a:normAutofit fontScale="3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de-DE" sz="6000" dirty="0"/>
              <a:t>Véronique Dehant   </a:t>
            </a:r>
            <a:r>
              <a:rPr lang="de-DE" dirty="0"/>
              <a:t>Royal Observatory </a:t>
            </a:r>
            <a:r>
              <a:rPr lang="de-DE" dirty="0" err="1"/>
              <a:t>of</a:t>
            </a:r>
            <a:r>
              <a:rPr lang="de-DE" dirty="0"/>
              <a:t> </a:t>
            </a:r>
            <a:r>
              <a:rPr lang="de-DE" dirty="0" err="1"/>
              <a:t>Belgium</a:t>
            </a:r>
            <a:endParaRPr lang="de-DE" dirty="0"/>
          </a:p>
        </p:txBody>
      </p:sp>
      <p:sp>
        <p:nvSpPr>
          <p:cNvPr id="97" name="TextBox 96"/>
          <p:cNvSpPr txBox="1"/>
          <p:nvPr/>
        </p:nvSpPr>
        <p:spPr>
          <a:xfrm>
            <a:off x="5292080" y="1412776"/>
            <a:ext cx="3672408" cy="5324535"/>
          </a:xfrm>
          <a:prstGeom prst="rect">
            <a:avLst/>
          </a:prstGeom>
          <a:noFill/>
        </p:spPr>
        <p:txBody>
          <a:bodyPr wrap="square" rtlCol="0">
            <a:spAutoFit/>
          </a:bodyPr>
          <a:lstStyle/>
          <a:p>
            <a:r>
              <a:rPr lang="en-US" sz="2000" dirty="0"/>
              <a:t>The properties of the interior can also be determined from the observation of the rotation of the celestial body e.g. Radar observation from the Earth ground stations of Mercury (Margo et al. 2012, JGR) to determine the moments of inertia of Mercury with an unprecedented accuracy. Rovers such as the MERs (Mars Exploration Rovers) allow as well to obtain the precession </a:t>
            </a:r>
            <a:endParaRPr lang="en-US" sz="2000" dirty="0" smtClean="0"/>
          </a:p>
          <a:p>
            <a:r>
              <a:rPr lang="en-US" sz="2000" dirty="0" smtClean="0"/>
              <a:t>and </a:t>
            </a:r>
            <a:r>
              <a:rPr lang="en-US" sz="2000" dirty="0"/>
              <a:t>nutation of Mars from </a:t>
            </a:r>
            <a:endParaRPr lang="en-US" sz="2000" dirty="0" smtClean="0"/>
          </a:p>
          <a:p>
            <a:r>
              <a:rPr lang="en-US" sz="2000" dirty="0" smtClean="0"/>
              <a:t>which </a:t>
            </a:r>
            <a:r>
              <a:rPr lang="en-US" sz="2000" dirty="0"/>
              <a:t>the moments of </a:t>
            </a:r>
            <a:endParaRPr lang="en-US" sz="2000" dirty="0" smtClean="0"/>
          </a:p>
          <a:p>
            <a:r>
              <a:rPr lang="en-US" sz="2000" dirty="0" smtClean="0"/>
              <a:t>inertia </a:t>
            </a:r>
            <a:r>
              <a:rPr lang="en-US" sz="2000" dirty="0"/>
              <a:t>of the planet and </a:t>
            </a:r>
            <a:endParaRPr lang="en-US" sz="2000" dirty="0" smtClean="0"/>
          </a:p>
          <a:p>
            <a:r>
              <a:rPr lang="en-US" sz="2000" dirty="0" smtClean="0"/>
              <a:t>its </a:t>
            </a:r>
            <a:r>
              <a:rPr lang="en-US" sz="2000" dirty="0"/>
              <a:t>core can be deduced. </a:t>
            </a:r>
          </a:p>
        </p:txBody>
      </p:sp>
      <p:sp>
        <p:nvSpPr>
          <p:cNvPr id="51" name="Rectangle 1"/>
          <p:cNvSpPr txBox="1">
            <a:spLocks noChangeArrowheads="1"/>
          </p:cNvSpPr>
          <p:nvPr/>
        </p:nvSpPr>
        <p:spPr>
          <a:xfrm>
            <a:off x="179512" y="1484784"/>
            <a:ext cx="5256584" cy="1584176"/>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solidFill>
                  <a:schemeClr val="tx2"/>
                </a:solidFill>
              </a:rPr>
              <a:t>Interior structure model of Mars as recently derived at ROB (Rivoldini et al</a:t>
            </a:r>
            <a:r>
              <a:rPr lang="en-US" sz="3600" dirty="0" smtClean="0">
                <a:solidFill>
                  <a:schemeClr val="tx2"/>
                </a:solidFill>
              </a:rPr>
              <a:t>. 2011)</a:t>
            </a:r>
          </a:p>
        </p:txBody>
      </p:sp>
      <p:pic>
        <p:nvPicPr>
          <p:cNvPr id="1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0" y="3068960"/>
            <a:ext cx="2299001"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7" name="Rectangle 3"/>
          <p:cNvSpPr>
            <a:spLocks/>
          </p:cNvSpPr>
          <p:nvPr/>
        </p:nvSpPr>
        <p:spPr bwMode="auto">
          <a:xfrm>
            <a:off x="2555776" y="3284984"/>
            <a:ext cx="2808312" cy="302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marL="342900" indent="-342900">
              <a:buSzPct val="125000"/>
              <a:buFont typeface="Arial" panose="020B0604020202020204" pitchFamily="34" charset="0"/>
              <a:buChar char="•"/>
            </a:pPr>
            <a:r>
              <a:rPr lang="en-US" sz="2000" dirty="0" smtClean="0">
                <a:solidFill>
                  <a:srgbClr val="000000"/>
                </a:solidFill>
                <a:ea typeface="Gill Sans"/>
                <a:cs typeface="Gill Sans"/>
              </a:rPr>
              <a:t>spherical symmetric, hydrostatic and elastic</a:t>
            </a:r>
          </a:p>
          <a:p>
            <a:pPr marL="342900" indent="-342900">
              <a:buSzPct val="125000"/>
              <a:buFont typeface="Arial" panose="020B0604020202020204" pitchFamily="34" charset="0"/>
              <a:buChar char="•"/>
            </a:pPr>
            <a:r>
              <a:rPr lang="en-US" sz="2000" dirty="0" smtClean="0">
                <a:solidFill>
                  <a:srgbClr val="000000"/>
                </a:solidFill>
                <a:ea typeface="Gill Sans"/>
                <a:cs typeface="Gill Sans"/>
              </a:rPr>
              <a:t>homogeneous crust</a:t>
            </a:r>
          </a:p>
          <a:p>
            <a:pPr marL="342900" indent="-342900">
              <a:buSzPct val="125000"/>
              <a:buFont typeface="Arial" panose="020B0604020202020204" pitchFamily="34" charset="0"/>
              <a:buChar char="•"/>
            </a:pPr>
            <a:r>
              <a:rPr lang="en-US" sz="2000" dirty="0" smtClean="0">
                <a:solidFill>
                  <a:srgbClr val="000000"/>
                </a:solidFill>
                <a:ea typeface="Gill Sans"/>
                <a:cs typeface="Gill Sans"/>
              </a:rPr>
              <a:t>depth dependent thermoelastic properties in mantle and core</a:t>
            </a:r>
          </a:p>
          <a:p>
            <a:pPr marL="342900" indent="-342900">
              <a:buSzPct val="125000"/>
              <a:buFont typeface="Arial" panose="020B0604020202020204" pitchFamily="34" charset="0"/>
              <a:buChar char="•"/>
            </a:pPr>
            <a:r>
              <a:rPr lang="en-US" sz="2000" dirty="0" smtClean="0">
                <a:solidFill>
                  <a:srgbClr val="000000"/>
                </a:solidFill>
                <a:ea typeface="Gill Sans"/>
                <a:cs typeface="Gill Sans"/>
              </a:rPr>
              <a:t>convecting liquid Fe-S core</a:t>
            </a:r>
          </a:p>
          <a:p>
            <a:pPr marL="342900" indent="-342900">
              <a:buSzPct val="125000"/>
              <a:buFont typeface="Arial" panose="020B0604020202020204" pitchFamily="34" charset="0"/>
              <a:buChar char="•"/>
            </a:pPr>
            <a:r>
              <a:rPr lang="en-US" sz="2000" dirty="0" smtClean="0">
                <a:solidFill>
                  <a:srgbClr val="000000"/>
                </a:solidFill>
                <a:ea typeface="Gill Sans"/>
                <a:cs typeface="Gill Sans"/>
              </a:rPr>
              <a:t>solid γ-Fe inner core (melting data dependent)</a:t>
            </a:r>
          </a:p>
        </p:txBody>
      </p:sp>
      <p:pic>
        <p:nvPicPr>
          <p:cNvPr id="2050" name="Picture 2" descr="C:\Users\lenano\AppData\Local\Microsoft\Windows\Temporary Internet Files\Content.IE5\FQAC5QYE\MM900395748[1].gif">
            <a:hlinkClick r:id="rId8" action="ppaction://hlinksldjump"/>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028384" y="6237312"/>
            <a:ext cx="9525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lenano\AppData\Local\Microsoft\Windows\Temporary Internet Files\Content.IE5\XJINCJF2\MC900432675[1].png">
            <a:hlinkClick r:id="rId10" action="ppaction://hlinksldjump"/>
          </p:cNvPr>
          <p:cNvPicPr>
            <a:picLocks noChangeAspect="1" noChangeArrowheads="1"/>
          </p:cNvPicPr>
          <p:nvPr/>
        </p:nvPicPr>
        <p:blipFill>
          <a:blip r:embed="rId11"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138874" y="4941168"/>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C:\Users\lenano\AppData\Local\Microsoft\Windows\Temporary Internet Files\Content.IE5\XJINCJF2\MC900432675[1].png"/>
          <p:cNvPicPr>
            <a:picLocks noChangeAspect="1" noChangeArrowheads="1"/>
          </p:cNvPicPr>
          <p:nvPr/>
        </p:nvPicPr>
        <p:blipFill>
          <a:blip r:embed="rId11"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8125792" y="5542632"/>
            <a:ext cx="73152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948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Life in exotic water worlds?</a:t>
            </a:r>
            <a:endParaRPr lang="en-US" dirty="0"/>
          </a:p>
        </p:txBody>
      </p:sp>
      <p:sp>
        <p:nvSpPr>
          <p:cNvPr id="4" name="Content Placeholder 3"/>
          <p:cNvSpPr>
            <a:spLocks noGrp="1"/>
          </p:cNvSpPr>
          <p:nvPr>
            <p:ph idx="1"/>
          </p:nvPr>
        </p:nvSpPr>
        <p:spPr/>
        <p:txBody>
          <a:bodyPr/>
          <a:lstStyle/>
          <a:p>
            <a:endParaRPr lang="en-US"/>
          </a:p>
        </p:txBody>
      </p:sp>
      <p:pic>
        <p:nvPicPr>
          <p:cNvPr id="15" name="Picture 2"/>
          <p:cNvPicPr>
            <a:picLocks noChangeAspect="1" noChangeArrowheads="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48332" t="41570" r="27816" b="29810"/>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07504" y="1412776"/>
            <a:ext cx="8928992" cy="5328592"/>
          </a:xfrm>
          <a:prstGeom prst="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18" name="Picture 5" descr="C:\Users\lenano\AppData\Local\Microsoft\Windows\Temporary Internet Files\Content.IE5\OUUVTA6R\MC900371050[1].wmf">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60432" y="771387"/>
            <a:ext cx="447270" cy="49068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lenano\AppData\Local\Microsoft\Windows\Temporary Internet Files\Content.IE5\FQAC5QYE\MM900395748[1].gif">
            <a:hlinkClick r:id="rId7" action="ppaction://hlinksldjump"/>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028384" y="6237312"/>
            <a:ext cx="9525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lenano\AppData\Local\Microsoft\Windows\Temporary Internet Files\Content.IE5\XJINCJF2\MC900432675[1].png">
            <a:hlinkClick r:id="rId7" action="ppaction://hlinksldjump"/>
          </p:cNvPr>
          <p:cNvPicPr>
            <a:picLocks noChangeAspect="1" noChangeArrowheads="1"/>
          </p:cNvPicPr>
          <p:nvPr/>
        </p:nvPicPr>
        <p:blipFill>
          <a:blip r:embed="rId9"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138874" y="4941168"/>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9" name="Titel 1"/>
          <p:cNvSpPr txBox="1">
            <a:spLocks/>
          </p:cNvSpPr>
          <p:nvPr/>
        </p:nvSpPr>
        <p:spPr>
          <a:xfrm>
            <a:off x="0" y="44624"/>
            <a:ext cx="9144000"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dirty="0"/>
              <a:t>Planetary deep interiors, geodesy, and habitability</a:t>
            </a:r>
          </a:p>
        </p:txBody>
      </p:sp>
      <p:sp>
        <p:nvSpPr>
          <p:cNvPr id="20" name="Untertitel 2"/>
          <p:cNvSpPr txBox="1">
            <a:spLocks/>
          </p:cNvSpPr>
          <p:nvPr/>
        </p:nvSpPr>
        <p:spPr>
          <a:xfrm>
            <a:off x="0" y="836712"/>
            <a:ext cx="9144000" cy="360040"/>
          </a:xfrm>
          <a:prstGeom prst="rect">
            <a:avLst/>
          </a:prstGeom>
        </p:spPr>
        <p:txBody>
          <a:bodyPr vert="horz" lIns="91440" tIns="45720" rIns="91440" bIns="45720" rtlCol="0">
            <a:normAutofit fontScale="3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de-DE" sz="6000" dirty="0"/>
              <a:t>Véronique Dehant   </a:t>
            </a:r>
            <a:r>
              <a:rPr lang="de-DE" dirty="0"/>
              <a:t>Royal Observatory </a:t>
            </a:r>
            <a:r>
              <a:rPr lang="de-DE" dirty="0" err="1"/>
              <a:t>of</a:t>
            </a:r>
            <a:r>
              <a:rPr lang="de-DE" dirty="0"/>
              <a:t> </a:t>
            </a:r>
            <a:r>
              <a:rPr lang="de-DE" dirty="0" err="1"/>
              <a:t>Belgium</a:t>
            </a:r>
            <a:endParaRPr lang="de-DE" dirty="0"/>
          </a:p>
        </p:txBody>
      </p:sp>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9512" y="1916832"/>
            <a:ext cx="3673025" cy="3997424"/>
          </a:xfrm>
          <a:prstGeom prst="rect">
            <a:avLst/>
          </a:prstGeom>
        </p:spPr>
      </p:pic>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47864" y="3068960"/>
            <a:ext cx="2143337" cy="2117576"/>
          </a:xfrm>
          <a:prstGeom prst="rect">
            <a:avLst/>
          </a:prstGeom>
        </p:spPr>
      </p:pic>
      <p:sp>
        <p:nvSpPr>
          <p:cNvPr id="23" name="TextBox 22"/>
          <p:cNvSpPr txBox="1"/>
          <p:nvPr/>
        </p:nvSpPr>
        <p:spPr>
          <a:xfrm>
            <a:off x="4008887" y="1916832"/>
            <a:ext cx="1178528" cy="830997"/>
          </a:xfrm>
          <a:prstGeom prst="rect">
            <a:avLst/>
          </a:prstGeom>
          <a:noFill/>
        </p:spPr>
        <p:txBody>
          <a:bodyPr wrap="none" rtlCol="0">
            <a:spAutoFit/>
          </a:bodyPr>
          <a:lstStyle/>
          <a:p>
            <a:pPr algn="ctr" fontAlgn="base">
              <a:spcBef>
                <a:spcPct val="0"/>
              </a:spcBef>
              <a:spcAft>
                <a:spcPct val="0"/>
              </a:spcAft>
            </a:pPr>
            <a:r>
              <a:rPr lang="en-US" sz="2400" dirty="0">
                <a:solidFill>
                  <a:srgbClr val="000000"/>
                </a:solidFill>
                <a:cs typeface="Arial" charset="0"/>
              </a:rPr>
              <a:t>InSIGHT</a:t>
            </a:r>
          </a:p>
          <a:p>
            <a:pPr algn="ctr" fontAlgn="base">
              <a:spcBef>
                <a:spcPct val="0"/>
              </a:spcBef>
              <a:spcAft>
                <a:spcPct val="0"/>
              </a:spcAft>
            </a:pPr>
            <a:r>
              <a:rPr lang="en-US" sz="2400" dirty="0">
                <a:solidFill>
                  <a:srgbClr val="000000"/>
                </a:solidFill>
                <a:cs typeface="Arial" charset="0"/>
              </a:rPr>
              <a:t>2016!</a:t>
            </a:r>
          </a:p>
        </p:txBody>
      </p:sp>
      <p:sp>
        <p:nvSpPr>
          <p:cNvPr id="24" name="TextBox 23"/>
          <p:cNvSpPr txBox="1"/>
          <p:nvPr/>
        </p:nvSpPr>
        <p:spPr>
          <a:xfrm>
            <a:off x="5436096" y="1513815"/>
            <a:ext cx="3600400" cy="3816429"/>
          </a:xfrm>
          <a:prstGeom prst="rect">
            <a:avLst/>
          </a:prstGeom>
          <a:noFill/>
        </p:spPr>
        <p:txBody>
          <a:bodyPr wrap="square" rtlCol="0">
            <a:spAutoFit/>
          </a:bodyPr>
          <a:lstStyle/>
          <a:p>
            <a:r>
              <a:rPr lang="en-US" sz="2200" dirty="0"/>
              <a:t>Future missions such as the InSIGHT (Interior exploration using Seismic Investigations, Geodesy, and Heat Transport) NASA mission will further help in the determination of Mars interior and evolution, and thus in the understanding of the habitability of Mars</a:t>
            </a:r>
            <a:r>
              <a:rPr lang="en-US" sz="2200" dirty="0" smtClean="0"/>
              <a:t>.</a:t>
            </a:r>
          </a:p>
          <a:p>
            <a:r>
              <a:rPr lang="en-US" sz="2200" dirty="0" smtClean="0"/>
              <a:t>See Le Maistre et al. 2012; Dehant et al. 2012. </a:t>
            </a:r>
            <a:endParaRPr lang="en-US" sz="2200" dirty="0"/>
          </a:p>
        </p:txBody>
      </p:sp>
      <p:pic>
        <p:nvPicPr>
          <p:cNvPr id="16" name="Picture 3" descr="C:\Users\lenano\AppData\Local\Microsoft\Windows\Temporary Internet Files\Content.IE5\XJINCJF2\MC900432675[1].png"/>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8160960" y="5589240"/>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lenano\AppData\Local\Microsoft\Windows\Temporary Internet Files\Content.IE5\OUUVTA6R\MC900371050[1].wmf">
            <a:hlinkClick r:id="rId12"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40352" y="4941168"/>
            <a:ext cx="250046" cy="27432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179512" y="5589240"/>
            <a:ext cx="652743" cy="261610"/>
          </a:xfrm>
          <a:prstGeom prst="rect">
            <a:avLst/>
          </a:prstGeom>
          <a:noFill/>
        </p:spPr>
        <p:txBody>
          <a:bodyPr wrap="none" rtlCol="0">
            <a:spAutoFit/>
          </a:bodyPr>
          <a:lstStyle/>
          <a:p>
            <a:r>
              <a:rPr lang="en-US" sz="1100" dirty="0" smtClean="0">
                <a:solidFill>
                  <a:schemeClr val="bg1"/>
                </a:solidFill>
              </a:rPr>
              <a:t>© NASA</a:t>
            </a:r>
            <a:endParaRPr lang="en-US" sz="1100" dirty="0">
              <a:solidFill>
                <a:schemeClr val="bg1"/>
              </a:solidFill>
            </a:endParaRPr>
          </a:p>
        </p:txBody>
      </p:sp>
    </p:spTree>
    <p:extLst>
      <p:ext uri="{BB962C8B-B14F-4D97-AF65-F5344CB8AC3E}">
        <p14:creationId xmlns:p14="http://schemas.microsoft.com/office/powerpoint/2010/main" val="24499550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Life in exotic water worlds?</a:t>
            </a:r>
            <a:endParaRPr lang="en-US" dirty="0"/>
          </a:p>
        </p:txBody>
      </p:sp>
      <p:sp>
        <p:nvSpPr>
          <p:cNvPr id="4" name="Content Placeholder 3"/>
          <p:cNvSpPr>
            <a:spLocks noGrp="1"/>
          </p:cNvSpPr>
          <p:nvPr>
            <p:ph idx="1"/>
          </p:nvPr>
        </p:nvSpPr>
        <p:spPr/>
        <p:txBody>
          <a:bodyPr/>
          <a:lstStyle/>
          <a:p>
            <a:endParaRPr lang="en-US"/>
          </a:p>
        </p:txBody>
      </p:sp>
      <p:pic>
        <p:nvPicPr>
          <p:cNvPr id="15" name="Picture 2"/>
          <p:cNvPicPr>
            <a:picLocks noChangeAspect="1" noChangeArrowheads="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48332" t="41570" r="27816" b="29810"/>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C:\Users\lenano\AppData\Local\Microsoft\Windows\Temporary Internet Files\Content.IE5\OUUVTA6R\MC90037105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60432" y="771387"/>
            <a:ext cx="447270" cy="49068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7504" y="1412776"/>
            <a:ext cx="8928992" cy="5328592"/>
          </a:xfrm>
          <a:prstGeom prst="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12" name="Picture 5" descr="C:\Users\lenano\AppData\Local\Microsoft\Windows\Temporary Internet Files\Content.IE5\OUUVTA6R\MC90037105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412776"/>
            <a:ext cx="982072" cy="10774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47664" y="1484784"/>
            <a:ext cx="6840760" cy="584775"/>
          </a:xfrm>
          <a:prstGeom prst="rect">
            <a:avLst/>
          </a:prstGeom>
          <a:noFill/>
        </p:spPr>
        <p:txBody>
          <a:bodyPr wrap="square" rtlCol="0">
            <a:spAutoFit/>
          </a:bodyPr>
          <a:lstStyle/>
          <a:p>
            <a:r>
              <a:rPr lang="en-US" sz="3200" b="1" dirty="0" smtClean="0"/>
              <a:t>References</a:t>
            </a:r>
            <a:endParaRPr lang="en-US" sz="3200" b="1" dirty="0"/>
          </a:p>
        </p:txBody>
      </p:sp>
      <p:sp>
        <p:nvSpPr>
          <p:cNvPr id="6" name="TextBox 5"/>
          <p:cNvSpPr txBox="1"/>
          <p:nvPr/>
        </p:nvSpPr>
        <p:spPr>
          <a:xfrm>
            <a:off x="539552" y="2132856"/>
            <a:ext cx="8280920" cy="4278094"/>
          </a:xfrm>
          <a:prstGeom prst="rect">
            <a:avLst/>
          </a:prstGeom>
          <a:noFill/>
        </p:spPr>
        <p:txBody>
          <a:bodyPr wrap="square" rtlCol="0">
            <a:spAutoFit/>
          </a:bodyPr>
          <a:lstStyle/>
          <a:p>
            <a:r>
              <a:rPr lang="en-US" sz="1600" b="1" dirty="0" smtClean="0"/>
              <a:t>Rivoldini </a:t>
            </a:r>
            <a:r>
              <a:rPr lang="en-US" sz="1600" b="1" dirty="0"/>
              <a:t>A., Van Hoolst T., Verhoeven O., Mocquet A., and Dehant V., 2011, “Geodesy constraints on the interior structure and composition of Mars.”, Icarus, 213, 451-472, DOI: 10.1016/j.icarus.2011.03.024</a:t>
            </a:r>
            <a:r>
              <a:rPr lang="en-US" sz="1600" b="1" dirty="0" smtClean="0"/>
              <a:t>.</a:t>
            </a:r>
          </a:p>
          <a:p>
            <a:endParaRPr lang="en-US" sz="1600" b="1" dirty="0"/>
          </a:p>
          <a:p>
            <a:pPr lvl="0"/>
            <a:r>
              <a:rPr lang="en-US" sz="1600" b="1" dirty="0"/>
              <a:t>Le Maistre S., Rosenblatt P., Rivoldini A., Dehant V., Marty J.C., and Karatekin Ö., 2012, “Lander Radio science experiment with a direct link between Mars and the Earth.”, Planet. Space Sci., 68(1), 105-122, DOI: 10.1016/j.pss.2011.12.020.</a:t>
            </a:r>
          </a:p>
          <a:p>
            <a:endParaRPr lang="en-US" sz="1600" b="1" dirty="0"/>
          </a:p>
          <a:p>
            <a:r>
              <a:rPr lang="en-US" sz="1600" b="1" dirty="0" smtClean="0"/>
              <a:t>Dehant </a:t>
            </a:r>
            <a:r>
              <a:rPr lang="en-US" sz="1600" b="1" dirty="0"/>
              <a:t>V., Banerdt B., Lognonné P., </a:t>
            </a:r>
            <a:r>
              <a:rPr lang="en-US" sz="1600" b="1" dirty="0" err="1"/>
              <a:t>Grott</a:t>
            </a:r>
            <a:r>
              <a:rPr lang="en-US" sz="1600" b="1" dirty="0"/>
              <a:t> M., Asmar S., </a:t>
            </a:r>
            <a:r>
              <a:rPr lang="en-US" sz="1600" b="1" dirty="0" err="1"/>
              <a:t>Biele</a:t>
            </a:r>
            <a:r>
              <a:rPr lang="en-US" sz="1600" b="1" dirty="0"/>
              <a:t> J., Breuer D., Forget F., </a:t>
            </a:r>
            <a:r>
              <a:rPr lang="en-US" sz="1600" b="1" dirty="0" err="1"/>
              <a:t>Jaumann</a:t>
            </a:r>
            <a:r>
              <a:rPr lang="en-US" sz="1600" b="1" dirty="0"/>
              <a:t> R., Johnson C., </a:t>
            </a:r>
            <a:r>
              <a:rPr lang="en-US" sz="1600" b="1" dirty="0" err="1"/>
              <a:t>Knapmeyer</a:t>
            </a:r>
            <a:r>
              <a:rPr lang="en-US" sz="1600" b="1" dirty="0"/>
              <a:t> M., </a:t>
            </a:r>
            <a:r>
              <a:rPr lang="en-US" sz="1600" b="1" dirty="0" err="1"/>
              <a:t>Lefeuvre</a:t>
            </a:r>
            <a:r>
              <a:rPr lang="en-US" sz="1600" b="1" dirty="0"/>
              <a:t> M., Mimoun D., Mocquet A., Read P., Rivoldini A., Romberg O., Schubert G., </a:t>
            </a:r>
            <a:r>
              <a:rPr lang="en-US" sz="1600" b="1" dirty="0" err="1"/>
              <a:t>Smrekar</a:t>
            </a:r>
            <a:r>
              <a:rPr lang="en-US" sz="1600" b="1" dirty="0"/>
              <a:t> S., Spohn T., </a:t>
            </a:r>
            <a:r>
              <a:rPr lang="en-US" sz="1600" b="1" dirty="0" err="1"/>
              <a:t>Tortora</a:t>
            </a:r>
            <a:r>
              <a:rPr lang="en-US" sz="1600" b="1" dirty="0"/>
              <a:t> P., </a:t>
            </a:r>
            <a:r>
              <a:rPr lang="en-US" sz="1600" b="1" dirty="0" err="1"/>
              <a:t>Ulamec</a:t>
            </a:r>
            <a:r>
              <a:rPr lang="en-US" sz="1600" b="1" dirty="0"/>
              <a:t> S., and </a:t>
            </a:r>
            <a:r>
              <a:rPr lang="en-US" sz="1600" b="1" dirty="0" err="1"/>
              <a:t>Vennerstrøm</a:t>
            </a:r>
            <a:r>
              <a:rPr lang="en-US" sz="1600" b="1" dirty="0"/>
              <a:t> S., 2012, Future Mars geophysical observatories for understanding its internal structure, rotation, and evolution, Planet. Space Sci., 68(1), 123-145, DOI: 10.1016/j.pss.2011.10.016</a:t>
            </a:r>
            <a:r>
              <a:rPr lang="en-US" sz="1600" b="1" dirty="0" smtClean="0"/>
              <a:t>.</a:t>
            </a:r>
          </a:p>
          <a:p>
            <a:endParaRPr lang="en-US" sz="1600" dirty="0"/>
          </a:p>
          <a:p>
            <a:r>
              <a:rPr lang="en-US" sz="1600" b="1" dirty="0" smtClean="0"/>
              <a:t>Konopliv </a:t>
            </a:r>
            <a:r>
              <a:rPr lang="en-US" sz="1600" b="1" dirty="0"/>
              <a:t>A.S., Asmar S.W., Folkner W.M., Karatekin Ö., </a:t>
            </a:r>
            <a:r>
              <a:rPr lang="en-US" sz="1600" b="1" dirty="0" err="1"/>
              <a:t>Nunes</a:t>
            </a:r>
            <a:r>
              <a:rPr lang="en-US" sz="1600" b="1" dirty="0"/>
              <a:t> D.C., </a:t>
            </a:r>
            <a:r>
              <a:rPr lang="en-US" sz="1600" b="1" dirty="0" err="1"/>
              <a:t>Smrekar</a:t>
            </a:r>
            <a:r>
              <a:rPr lang="en-US" sz="1600" b="1" dirty="0"/>
              <a:t> S.E., Yoder C.F., Zuber M.T., 2011, “Mars High Resolution Gravity Fields from MRO, Mars Seasonal Gravity, and Other Dynamical Parameters.”, Icarus, 211(1), pp. 401-428, DOI: 10.1016/j.icarus.2010.10.004.</a:t>
            </a:r>
            <a:endParaRPr lang="en-US" sz="1600" dirty="0" smtClean="0"/>
          </a:p>
        </p:txBody>
      </p:sp>
      <p:pic>
        <p:nvPicPr>
          <p:cNvPr id="2050" name="Picture 2" descr="C:\Users\lenano\AppData\Local\Microsoft\Windows\Temporary Internet Files\Content.IE5\FQAC5QYE\MM900395748[1].gif">
            <a:hlinkClick r:id="rId5" action="ppaction://hlinksldjump"/>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028384" y="6237312"/>
            <a:ext cx="952500" cy="476250"/>
          </a:xfrm>
          <a:prstGeom prst="rect">
            <a:avLst/>
          </a:prstGeom>
          <a:noFill/>
          <a:extLst>
            <a:ext uri="{909E8E84-426E-40DD-AFC4-6F175D3DCCD1}">
              <a14:hiddenFill xmlns:a14="http://schemas.microsoft.com/office/drawing/2010/main">
                <a:solidFill>
                  <a:srgbClr val="FFFFFF"/>
                </a:solidFill>
              </a14:hiddenFill>
            </a:ext>
          </a:extLst>
        </p:spPr>
      </p:pic>
      <p:sp>
        <p:nvSpPr>
          <p:cNvPr id="18" name="Action Button: Back or Previous 17">
            <a:hlinkClick r:id="" action="ppaction://hlinkshowjump?jump=lastslideviewed" highlightClick="1"/>
          </p:cNvPr>
          <p:cNvSpPr/>
          <p:nvPr/>
        </p:nvSpPr>
        <p:spPr>
          <a:xfrm>
            <a:off x="6588224" y="6237312"/>
            <a:ext cx="1224136" cy="1152128"/>
          </a:xfrm>
          <a:prstGeom prst="actionButtonBackPrevious">
            <a:avLst/>
          </a:prstGeom>
          <a:blipFill dpi="0" rotWithShape="1">
            <a:blip r:embed="rId7">
              <a:duotone>
                <a:prstClr val="black"/>
                <a:schemeClr val="accent3">
                  <a:tint val="45000"/>
                  <a:satMod val="400000"/>
                </a:schemeClr>
              </a:duotone>
            </a:blip>
            <a:srcRect/>
            <a:stretch>
              <a:fillRect l="-4000" t="-13000" r="44000" b="4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3" descr="C:\Users\lenano\AppData\Local\Microsoft\Windows\Temporary Internet Files\Content.IE5\XJINCJF2\MC900432675[1].png"/>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7236296" y="6093296"/>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C:\Users\lenano\AppData\Local\Microsoft\Windows\Temporary Internet Files\Content.IE5\OUUVTA6R\MC900371050[1].wmf">
            <a:hlinkClick r:id="" action="ppaction://noaction"/>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4149080"/>
            <a:ext cx="250046" cy="2743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lenano\AppData\Local\Microsoft\Windows\Temporary Internet Files\Content.IE5\OUUVTA6R\MC900371050[1].wmf">
            <a:hlinkClick r:id="rId9"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5589240"/>
            <a:ext cx="250046" cy="2743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lenano\AppData\Local\Microsoft\Windows\Temporary Internet Files\Content.IE5\OUUVTA6R\MC900371050[1].wmf">
            <a:hlinkClick r:id="rId10"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3140968"/>
            <a:ext cx="250046" cy="2743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C:\Users\lenano\AppData\Local\Microsoft\Windows\Temporary Internet Files\Content.IE5\OUUVTA6R\MC900371050[1].wmf">
            <a:hlinkClick r:id="rId11"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2420888"/>
            <a:ext cx="250046" cy="274320"/>
          </a:xfrm>
          <a:prstGeom prst="rect">
            <a:avLst/>
          </a:prstGeom>
          <a:noFill/>
          <a:extLst>
            <a:ext uri="{909E8E84-426E-40DD-AFC4-6F175D3DCCD1}">
              <a14:hiddenFill xmlns:a14="http://schemas.microsoft.com/office/drawing/2010/main">
                <a:solidFill>
                  <a:srgbClr val="FFFFFF"/>
                </a:solidFill>
              </a14:hiddenFill>
            </a:ext>
          </a:extLst>
        </p:spPr>
      </p:pic>
      <p:sp>
        <p:nvSpPr>
          <p:cNvPr id="24" name="Titel 1"/>
          <p:cNvSpPr txBox="1">
            <a:spLocks/>
          </p:cNvSpPr>
          <p:nvPr/>
        </p:nvSpPr>
        <p:spPr>
          <a:xfrm>
            <a:off x="0" y="44624"/>
            <a:ext cx="9144000"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dirty="0"/>
              <a:t>Planetary deep interiors, geodesy, and habitability</a:t>
            </a:r>
          </a:p>
        </p:txBody>
      </p:sp>
      <p:sp>
        <p:nvSpPr>
          <p:cNvPr id="25" name="Untertitel 2"/>
          <p:cNvSpPr txBox="1">
            <a:spLocks/>
          </p:cNvSpPr>
          <p:nvPr/>
        </p:nvSpPr>
        <p:spPr>
          <a:xfrm>
            <a:off x="0" y="836712"/>
            <a:ext cx="9144000" cy="360040"/>
          </a:xfrm>
          <a:prstGeom prst="rect">
            <a:avLst/>
          </a:prstGeom>
        </p:spPr>
        <p:txBody>
          <a:bodyPr vert="horz" lIns="91440" tIns="45720" rIns="91440" bIns="45720" rtlCol="0">
            <a:normAutofit fontScale="3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de-DE" sz="6000" dirty="0"/>
              <a:t>Véronique Dehant   </a:t>
            </a:r>
            <a:r>
              <a:rPr lang="de-DE" dirty="0"/>
              <a:t>Royal Observatory </a:t>
            </a:r>
            <a:r>
              <a:rPr lang="de-DE" dirty="0" err="1"/>
              <a:t>of</a:t>
            </a:r>
            <a:r>
              <a:rPr lang="de-DE" dirty="0"/>
              <a:t> </a:t>
            </a:r>
            <a:r>
              <a:rPr lang="de-DE" dirty="0" err="1"/>
              <a:t>Belgium</a:t>
            </a:r>
            <a:endParaRPr lang="de-DE" dirty="0"/>
          </a:p>
        </p:txBody>
      </p:sp>
    </p:spTree>
    <p:extLst>
      <p:ext uri="{BB962C8B-B14F-4D97-AF65-F5344CB8AC3E}">
        <p14:creationId xmlns:p14="http://schemas.microsoft.com/office/powerpoint/2010/main" val="15284944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Life in exotic water worlds?</a:t>
            </a:r>
            <a:endParaRPr lang="en-US" dirty="0"/>
          </a:p>
        </p:txBody>
      </p:sp>
      <p:sp>
        <p:nvSpPr>
          <p:cNvPr id="4" name="Content Placeholder 3"/>
          <p:cNvSpPr>
            <a:spLocks noGrp="1"/>
          </p:cNvSpPr>
          <p:nvPr>
            <p:ph idx="1"/>
          </p:nvPr>
        </p:nvSpPr>
        <p:spPr/>
        <p:txBody>
          <a:bodyPr/>
          <a:lstStyle/>
          <a:p>
            <a:endParaRPr lang="en-US"/>
          </a:p>
        </p:txBody>
      </p:sp>
      <p:pic>
        <p:nvPicPr>
          <p:cNvPr id="15" name="Picture 2"/>
          <p:cNvPicPr>
            <a:picLocks noChangeAspect="1" noChangeArrowheads="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48332" t="41570" r="27816" b="29810"/>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5" descr="C:\Users\lenano\AppData\Local\Microsoft\Windows\Temporary Internet Files\Content.IE5\OUUVTA6R\MC900371050[1].wmf">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0432" y="771387"/>
            <a:ext cx="447270" cy="49068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lenano\AppData\Local\Microsoft\Windows\Temporary Internet Files\Content.IE5\FQAC5QYE\MM900395748[1].gif">
            <a:hlinkClick r:id="rId6" action="ppaction://hlinksldjump"/>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028384" y="6237312"/>
            <a:ext cx="9525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lenano\AppData\Local\Microsoft\Windows\Temporary Internet Files\Content.IE5\XJINCJF2\MC900432675[1].png">
            <a:hlinkClick r:id="rId8" action="ppaction://hlinksldjump"/>
          </p:cNvPr>
          <p:cNvPicPr>
            <a:picLocks noChangeAspect="1" noChangeArrowheads="1"/>
          </p:cNvPicPr>
          <p:nvPr/>
        </p:nvPicPr>
        <p:blipFill>
          <a:blip r:embed="rId9"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flipH="1">
            <a:off x="7236296" y="6093296"/>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lenano\AppData\Local\Microsoft\Windows\Temporary Internet Files\Content.IE5\XJINCJF2\MC900432675[1].png">
            <a:hlinkClick r:id="rId6" action="ppaction://hlinksldjump"/>
          </p:cNvPr>
          <p:cNvPicPr>
            <a:picLocks noChangeAspect="1" noChangeArrowheads="1"/>
          </p:cNvPicPr>
          <p:nvPr/>
        </p:nvPicPr>
        <p:blipFill>
          <a:blip r:embed="rId9"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6547104" y="6089904"/>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8" name="Titel 1"/>
          <p:cNvSpPr txBox="1">
            <a:spLocks/>
          </p:cNvSpPr>
          <p:nvPr/>
        </p:nvSpPr>
        <p:spPr>
          <a:xfrm>
            <a:off x="0" y="44624"/>
            <a:ext cx="9144000"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dirty="0"/>
              <a:t>Planetary deep interiors, geodesy, and habitability</a:t>
            </a:r>
          </a:p>
        </p:txBody>
      </p:sp>
      <p:sp>
        <p:nvSpPr>
          <p:cNvPr id="22" name="Untertitel 2"/>
          <p:cNvSpPr txBox="1">
            <a:spLocks/>
          </p:cNvSpPr>
          <p:nvPr/>
        </p:nvSpPr>
        <p:spPr>
          <a:xfrm>
            <a:off x="0" y="764704"/>
            <a:ext cx="9144000" cy="360040"/>
          </a:xfrm>
          <a:prstGeom prst="rect">
            <a:avLst/>
          </a:prstGeom>
        </p:spPr>
        <p:txBody>
          <a:bodyPr vert="horz" lIns="91440" tIns="45720" rIns="91440" bIns="45720" rtlCol="0">
            <a:normAutofit fontScale="3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de-DE" sz="6000" dirty="0"/>
              <a:t>Véronique Dehant   </a:t>
            </a:r>
            <a:r>
              <a:rPr lang="de-DE" dirty="0"/>
              <a:t>Royal Observatory </a:t>
            </a:r>
            <a:r>
              <a:rPr lang="de-DE" dirty="0" err="1"/>
              <a:t>of</a:t>
            </a:r>
            <a:r>
              <a:rPr lang="de-DE" dirty="0"/>
              <a:t> </a:t>
            </a:r>
            <a:r>
              <a:rPr lang="de-DE" dirty="0" err="1"/>
              <a:t>Belgium</a:t>
            </a:r>
            <a:endParaRPr lang="de-DE" dirty="0"/>
          </a:p>
        </p:txBody>
      </p:sp>
      <p:sp>
        <p:nvSpPr>
          <p:cNvPr id="3" name="TextBox 2"/>
          <p:cNvSpPr txBox="1"/>
          <p:nvPr/>
        </p:nvSpPr>
        <p:spPr>
          <a:xfrm>
            <a:off x="539552" y="3310384"/>
            <a:ext cx="2771913" cy="600164"/>
          </a:xfrm>
          <a:prstGeom prst="rect">
            <a:avLst/>
          </a:prstGeom>
          <a:solidFill>
            <a:schemeClr val="tx1"/>
          </a:solidFill>
        </p:spPr>
        <p:txBody>
          <a:bodyPr wrap="none" rtlCol="0">
            <a:spAutoFit/>
          </a:bodyPr>
          <a:lstStyle/>
          <a:p>
            <a:r>
              <a:rPr lang="en-US" sz="1100" dirty="0">
                <a:solidFill>
                  <a:schemeClr val="bg1"/>
                </a:solidFill>
              </a:rPr>
              <a:t>An artist’s impression of an extra solar planet</a:t>
            </a:r>
            <a:br>
              <a:rPr lang="en-US" sz="1100" dirty="0">
                <a:solidFill>
                  <a:schemeClr val="bg1"/>
                </a:solidFill>
              </a:rPr>
            </a:br>
            <a:r>
              <a:rPr lang="en-US" sz="1100" dirty="0">
                <a:solidFill>
                  <a:schemeClr val="bg1"/>
                </a:solidFill>
              </a:rPr>
              <a:t>Photo credit: David A Hardy, astroart.org</a:t>
            </a:r>
            <a:br>
              <a:rPr lang="en-US" sz="1100" dirty="0">
                <a:solidFill>
                  <a:schemeClr val="bg1"/>
                </a:solidFill>
              </a:rPr>
            </a:br>
            <a:r>
              <a:rPr lang="en-US" sz="1100" dirty="0">
                <a:solidFill>
                  <a:schemeClr val="bg1"/>
                </a:solidFill>
              </a:rPr>
              <a:t>Copyright: STFC</a:t>
            </a:r>
            <a:r>
              <a:rPr lang="en-US" sz="1100" dirty="0" smtClean="0">
                <a:solidFill>
                  <a:schemeClr val="bg1"/>
                </a:solidFill>
              </a:rPr>
              <a:t>.</a:t>
            </a:r>
            <a:endParaRPr lang="en-US" sz="1100" dirty="0">
              <a:solidFill>
                <a:schemeClr val="bg1"/>
              </a:solidFill>
            </a:endParaRPr>
          </a:p>
        </p:txBody>
      </p:sp>
      <p:pic>
        <p:nvPicPr>
          <p:cNvPr id="25"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4221" y="1052736"/>
            <a:ext cx="3241675"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sp>
        <p:nvSpPr>
          <p:cNvPr id="27" name="Text Box 7"/>
          <p:cNvSpPr txBox="1">
            <a:spLocks noChangeArrowheads="1"/>
          </p:cNvSpPr>
          <p:nvPr/>
        </p:nvSpPr>
        <p:spPr bwMode="auto">
          <a:xfrm>
            <a:off x="539552" y="2769890"/>
            <a:ext cx="8423399"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r" eaLnBrk="1" fontAlgn="base" hangingPunct="1">
              <a:spcBef>
                <a:spcPct val="0"/>
              </a:spcBef>
              <a:spcAft>
                <a:spcPct val="0"/>
              </a:spcAft>
            </a:pPr>
            <a:r>
              <a:rPr lang="en-US" sz="3200" b="1" u="sng" dirty="0" smtClean="0">
                <a:solidFill>
                  <a:srgbClr val="FFFFFF"/>
                </a:solidFill>
                <a:latin typeface="Book Antiqua" pitchFamily="18" charset="0"/>
              </a:rPr>
              <a:t>Definition of habitability</a:t>
            </a:r>
            <a:r>
              <a:rPr lang="fr-FR" sz="3200" b="1" u="sng" dirty="0" smtClean="0">
                <a:solidFill>
                  <a:srgbClr val="FFFFFF"/>
                </a:solidFill>
                <a:latin typeface="Book Antiqua" pitchFamily="18" charset="0"/>
              </a:rPr>
              <a:t>: </a:t>
            </a:r>
            <a:endParaRPr lang="fr-FR" sz="3200" b="1" u="sng" dirty="0">
              <a:solidFill>
                <a:srgbClr val="FFFFFF"/>
              </a:solidFill>
              <a:latin typeface="Book Antiqua" pitchFamily="18" charset="0"/>
            </a:endParaRPr>
          </a:p>
          <a:p>
            <a:pPr algn="r" eaLnBrk="1" fontAlgn="base" hangingPunct="1">
              <a:spcBef>
                <a:spcPct val="0"/>
              </a:spcBef>
              <a:spcAft>
                <a:spcPct val="0"/>
              </a:spcAft>
            </a:pPr>
            <a:endParaRPr lang="fr-FR" sz="3200" b="1" u="sng" dirty="0">
              <a:solidFill>
                <a:srgbClr val="FFFFFF"/>
              </a:solidFill>
              <a:latin typeface="Book Antiqua" pitchFamily="18" charset="0"/>
            </a:endParaRPr>
          </a:p>
          <a:p>
            <a:pPr algn="r" eaLnBrk="1" fontAlgn="base" hangingPunct="1">
              <a:spcBef>
                <a:spcPct val="0"/>
              </a:spcBef>
              <a:spcAft>
                <a:spcPct val="0"/>
              </a:spcAft>
            </a:pPr>
            <a:r>
              <a:rPr lang="en-US" sz="3200" dirty="0">
                <a:solidFill>
                  <a:srgbClr val="FFFFFF"/>
                </a:solidFill>
                <a:latin typeface="Book Antiqua" pitchFamily="18" charset="0"/>
              </a:rPr>
              <a:t>All necessary and sufficient conditions </a:t>
            </a:r>
            <a:r>
              <a:rPr lang="en-US" sz="3200" dirty="0" smtClean="0">
                <a:solidFill>
                  <a:srgbClr val="FFFFFF"/>
                </a:solidFill>
                <a:latin typeface="Book Antiqua" pitchFamily="18" charset="0"/>
              </a:rPr>
              <a:t>in order that an </a:t>
            </a:r>
            <a:r>
              <a:rPr lang="en-US" sz="3200" dirty="0">
                <a:solidFill>
                  <a:srgbClr val="FFFFFF"/>
                </a:solidFill>
                <a:latin typeface="Book Antiqua" pitchFamily="18" charset="0"/>
              </a:rPr>
              <a:t>active life can exist, even if it does not exist</a:t>
            </a:r>
            <a:r>
              <a:rPr lang="fr-FR" sz="3200" dirty="0" smtClean="0">
                <a:solidFill>
                  <a:srgbClr val="FFFFFF"/>
                </a:solidFill>
                <a:latin typeface="Book Antiqua" pitchFamily="18" charset="0"/>
              </a:rPr>
              <a:t>.</a:t>
            </a:r>
            <a:endParaRPr lang="fr-FR" sz="3200" dirty="0">
              <a:solidFill>
                <a:srgbClr val="FFFFFF"/>
              </a:solidFill>
              <a:latin typeface="Book Antiqua" pitchFamily="18" charset="0"/>
            </a:endParaRPr>
          </a:p>
          <a:p>
            <a:pPr algn="r" eaLnBrk="1" fontAlgn="base" hangingPunct="1">
              <a:spcBef>
                <a:spcPct val="0"/>
              </a:spcBef>
              <a:spcAft>
                <a:spcPct val="0"/>
              </a:spcAft>
            </a:pPr>
            <a:r>
              <a:rPr lang="fr-BE" sz="3200" dirty="0">
                <a:solidFill>
                  <a:srgbClr val="FFFFFF"/>
                </a:solidFill>
                <a:latin typeface="Book Antiqua" pitchFamily="18" charset="0"/>
              </a:rPr>
              <a:t>= </a:t>
            </a:r>
            <a:r>
              <a:rPr lang="en-US" sz="3200" dirty="0" smtClean="0">
                <a:solidFill>
                  <a:srgbClr val="FFFFFF"/>
                </a:solidFill>
                <a:latin typeface="Book Antiqua" pitchFamily="18" charset="0"/>
              </a:rPr>
              <a:t>Measure </a:t>
            </a:r>
            <a:r>
              <a:rPr lang="en-US" sz="3200" dirty="0">
                <a:solidFill>
                  <a:srgbClr val="FFFFFF"/>
                </a:solidFill>
                <a:latin typeface="Book Antiqua" pitchFamily="18" charset="0"/>
              </a:rPr>
              <a:t>of a planet's or a natural satellite's </a:t>
            </a:r>
            <a:r>
              <a:rPr lang="en-US" sz="3200" b="1" i="1" dirty="0">
                <a:solidFill>
                  <a:srgbClr val="FFFFFF"/>
                </a:solidFill>
                <a:latin typeface="Book Antiqua" pitchFamily="18" charset="0"/>
              </a:rPr>
              <a:t>potential</a:t>
            </a:r>
            <a:r>
              <a:rPr lang="en-US" sz="3200" dirty="0">
                <a:solidFill>
                  <a:srgbClr val="FFFFFF"/>
                </a:solidFill>
                <a:latin typeface="Book Antiqua" pitchFamily="18" charset="0"/>
              </a:rPr>
              <a:t> to sustain life</a:t>
            </a:r>
            <a:r>
              <a:rPr lang="fr-BE" sz="3200" dirty="0" smtClean="0">
                <a:solidFill>
                  <a:srgbClr val="FFFFFF"/>
                </a:solidFill>
                <a:latin typeface="Book Antiqua" pitchFamily="18" charset="0"/>
              </a:rPr>
              <a:t>. (Wikipédia)</a:t>
            </a:r>
            <a:endParaRPr lang="fr-FR" sz="3200" dirty="0">
              <a:solidFill>
                <a:srgbClr val="FFFFFF"/>
              </a:solidFill>
              <a:latin typeface="Book Antiqua" pitchFamily="18" charset="0"/>
            </a:endParaRPr>
          </a:p>
        </p:txBody>
      </p:sp>
    </p:spTree>
    <p:extLst>
      <p:ext uri="{BB962C8B-B14F-4D97-AF65-F5344CB8AC3E}">
        <p14:creationId xmlns:p14="http://schemas.microsoft.com/office/powerpoint/2010/main" val="2394593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Life in exotic water worlds?</a:t>
            </a:r>
            <a:endParaRPr lang="en-US" dirty="0"/>
          </a:p>
        </p:txBody>
      </p:sp>
      <p:sp>
        <p:nvSpPr>
          <p:cNvPr id="4" name="Content Placeholder 3"/>
          <p:cNvSpPr>
            <a:spLocks noGrp="1"/>
          </p:cNvSpPr>
          <p:nvPr>
            <p:ph idx="1"/>
          </p:nvPr>
        </p:nvSpPr>
        <p:spPr/>
        <p:txBody>
          <a:bodyPr/>
          <a:lstStyle/>
          <a:p>
            <a:endParaRPr lang="en-US"/>
          </a:p>
        </p:txBody>
      </p:sp>
      <p:pic>
        <p:nvPicPr>
          <p:cNvPr id="15" name="Picture 2"/>
          <p:cNvPicPr>
            <a:picLocks noChangeAspect="1" noChangeArrowheads="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48332" t="41570" r="27816" b="29810"/>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5" descr="C:\Users\lenano\AppData\Local\Microsoft\Windows\Temporary Internet Files\Content.IE5\OUUVTA6R\MC900371050[1].wmf">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0432" y="771387"/>
            <a:ext cx="447270" cy="49068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lenano\AppData\Local\Microsoft\Windows\Temporary Internet Files\Content.IE5\FQAC5QYE\MM900395748[1].gif">
            <a:hlinkClick r:id="rId6" action="ppaction://hlinksldjump"/>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028384" y="6237312"/>
            <a:ext cx="9525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lenano\AppData\Local\Microsoft\Windows\Temporary Internet Files\Content.IE5\XJINCJF2\MC900432675[1].png">
            <a:hlinkClick r:id="rId8" action="ppaction://hlinksldjump"/>
          </p:cNvPr>
          <p:cNvPicPr>
            <a:picLocks noChangeAspect="1" noChangeArrowheads="1"/>
          </p:cNvPicPr>
          <p:nvPr/>
        </p:nvPicPr>
        <p:blipFill>
          <a:blip r:embed="rId9"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flipH="1">
            <a:off x="7236296" y="6093296"/>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lenano\AppData\Local\Microsoft\Windows\Temporary Internet Files\Content.IE5\XJINCJF2\MC900432675[1].png">
            <a:hlinkClick r:id="rId10" action="ppaction://hlinksldjump"/>
          </p:cNvPr>
          <p:cNvPicPr>
            <a:picLocks noChangeAspect="1" noChangeArrowheads="1"/>
          </p:cNvPicPr>
          <p:nvPr/>
        </p:nvPicPr>
        <p:blipFill>
          <a:blip r:embed="rId9"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6547104" y="6089904"/>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8" name="Titel 1"/>
          <p:cNvSpPr txBox="1">
            <a:spLocks/>
          </p:cNvSpPr>
          <p:nvPr/>
        </p:nvSpPr>
        <p:spPr>
          <a:xfrm>
            <a:off x="0" y="44624"/>
            <a:ext cx="9144000"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dirty="0"/>
              <a:t>Planetary deep interiors, geodesy, and habitability</a:t>
            </a:r>
          </a:p>
        </p:txBody>
      </p:sp>
      <p:sp>
        <p:nvSpPr>
          <p:cNvPr id="22" name="Untertitel 2"/>
          <p:cNvSpPr txBox="1">
            <a:spLocks/>
          </p:cNvSpPr>
          <p:nvPr/>
        </p:nvSpPr>
        <p:spPr>
          <a:xfrm>
            <a:off x="0" y="836712"/>
            <a:ext cx="9144000" cy="360040"/>
          </a:xfrm>
          <a:prstGeom prst="rect">
            <a:avLst/>
          </a:prstGeom>
        </p:spPr>
        <p:txBody>
          <a:bodyPr vert="horz" lIns="91440" tIns="45720" rIns="91440" bIns="45720" rtlCol="0">
            <a:normAutofit fontScale="3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de-DE" sz="6000" dirty="0"/>
              <a:t>Véronique Dehant   </a:t>
            </a:r>
            <a:r>
              <a:rPr lang="de-DE" dirty="0"/>
              <a:t>Royal Observatory </a:t>
            </a:r>
            <a:r>
              <a:rPr lang="de-DE" dirty="0" err="1"/>
              <a:t>of</a:t>
            </a:r>
            <a:r>
              <a:rPr lang="de-DE" dirty="0"/>
              <a:t> </a:t>
            </a:r>
            <a:r>
              <a:rPr lang="de-DE" dirty="0" err="1"/>
              <a:t>Belgium</a:t>
            </a:r>
            <a:endParaRPr lang="de-DE" dirty="0"/>
          </a:p>
        </p:txBody>
      </p:sp>
      <p:sp>
        <p:nvSpPr>
          <p:cNvPr id="25" name="Rectangle 3"/>
          <p:cNvSpPr txBox="1">
            <a:spLocks noChangeArrowheads="1"/>
          </p:cNvSpPr>
          <p:nvPr/>
        </p:nvSpPr>
        <p:spPr>
          <a:xfrm>
            <a:off x="468313" y="2160587"/>
            <a:ext cx="8675687" cy="2259013"/>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lvl="1" indent="-342900">
              <a:buFont typeface="Wingdings" pitchFamily="2" charset="2"/>
              <a:buChar char="û"/>
              <a:defRPr/>
            </a:pPr>
            <a:r>
              <a:rPr lang="en-US" sz="3200" smtClean="0">
                <a:solidFill>
                  <a:schemeClr val="bg1"/>
                </a:solidFill>
                <a:latin typeface="Book Antiqua" pitchFamily="18" charset="0"/>
              </a:rPr>
              <a:t>Energy source</a:t>
            </a:r>
            <a:r>
              <a:rPr lang="fr-FR" sz="3200" smtClean="0">
                <a:solidFill>
                  <a:schemeClr val="bg1"/>
                </a:solidFill>
                <a:latin typeface="Book Antiqua" pitchFamily="18" charset="0"/>
              </a:rPr>
              <a:t> (</a:t>
            </a:r>
            <a:r>
              <a:rPr lang="en-US" sz="3200" smtClean="0">
                <a:solidFill>
                  <a:schemeClr val="bg1"/>
                </a:solidFill>
                <a:latin typeface="Book Antiqua" pitchFamily="18" charset="0"/>
              </a:rPr>
              <a:t>solar, volcanism, tidal energy, natural radioactivity</a:t>
            </a:r>
            <a:r>
              <a:rPr lang="fr-BE" sz="3200" smtClean="0">
                <a:solidFill>
                  <a:schemeClr val="bg1"/>
                </a:solidFill>
                <a:latin typeface="Book Antiqua" pitchFamily="18" charset="0"/>
              </a:rPr>
              <a:t>…)</a:t>
            </a:r>
          </a:p>
          <a:p>
            <a:pPr marL="342900" lvl="1" indent="-342900">
              <a:buFont typeface="Wingdings" pitchFamily="2" charset="2"/>
              <a:buChar char="û"/>
              <a:defRPr/>
            </a:pPr>
            <a:r>
              <a:rPr lang="en-US" sz="3200" smtClean="0">
                <a:solidFill>
                  <a:schemeClr val="bg1"/>
                </a:solidFill>
                <a:latin typeface="Book Antiqua" pitchFamily="18" charset="0"/>
              </a:rPr>
              <a:t>Stable liquid water</a:t>
            </a:r>
          </a:p>
          <a:p>
            <a:pPr marL="342900" lvl="1" indent="-342900">
              <a:buFont typeface="Wingdings" pitchFamily="2" charset="2"/>
              <a:buChar char="û"/>
              <a:defRPr/>
            </a:pPr>
            <a:r>
              <a:rPr lang="en-US" sz="3200" smtClean="0">
                <a:solidFill>
                  <a:schemeClr val="bg1"/>
                </a:solidFill>
                <a:latin typeface="Book Antiqua" pitchFamily="18" charset="0"/>
              </a:rPr>
              <a:t>C, H, N, O, P, S, amino-acides … nutriments</a:t>
            </a:r>
            <a:endParaRPr lang="en-US" sz="3200" dirty="0" smtClean="0">
              <a:solidFill>
                <a:schemeClr val="bg1"/>
              </a:solidFill>
              <a:latin typeface="Book Antiqua" pitchFamily="18" charset="0"/>
            </a:endParaRPr>
          </a:p>
        </p:txBody>
      </p:sp>
      <p:sp>
        <p:nvSpPr>
          <p:cNvPr id="27" name="Rectangle 12"/>
          <p:cNvSpPr>
            <a:spLocks noChangeArrowheads="1"/>
          </p:cNvSpPr>
          <p:nvPr/>
        </p:nvSpPr>
        <p:spPr bwMode="auto">
          <a:xfrm>
            <a:off x="228600" y="1447800"/>
            <a:ext cx="822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fontAlgn="base">
              <a:spcBef>
                <a:spcPct val="20000"/>
              </a:spcBef>
              <a:spcAft>
                <a:spcPct val="0"/>
              </a:spcAft>
              <a:buFont typeface="Wingdings" pitchFamily="2" charset="2"/>
              <a:buNone/>
            </a:pPr>
            <a:r>
              <a:rPr lang="en-US" sz="3200" u="sng" dirty="0">
                <a:solidFill>
                  <a:srgbClr val="FFFFFF"/>
                </a:solidFill>
                <a:latin typeface="Book Antiqua" pitchFamily="18" charset="0"/>
                <a:cs typeface="Arial" charset="0"/>
              </a:rPr>
              <a:t>Habitability conditions:</a:t>
            </a:r>
          </a:p>
        </p:txBody>
      </p:sp>
      <p:sp>
        <p:nvSpPr>
          <p:cNvPr id="28" name="Rectangle 10"/>
          <p:cNvSpPr>
            <a:spLocks noChangeArrowheads="1"/>
          </p:cNvSpPr>
          <p:nvPr/>
        </p:nvSpPr>
        <p:spPr bwMode="auto">
          <a:xfrm>
            <a:off x="1982788" y="3243262"/>
            <a:ext cx="2527300" cy="547688"/>
          </a:xfrm>
          <a:prstGeom prst="rect">
            <a:avLst/>
          </a:prstGeom>
          <a:noFill/>
          <a:ln w="38100" algn="ctr">
            <a:solidFill>
              <a:srgbClr val="CC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fr-BE">
              <a:solidFill>
                <a:srgbClr val="000000"/>
              </a:solidFill>
              <a:cs typeface="Arial" charset="0"/>
            </a:endParaRPr>
          </a:p>
        </p:txBody>
      </p:sp>
      <p:sp>
        <p:nvSpPr>
          <p:cNvPr id="29" name="Rectangle 10"/>
          <p:cNvSpPr>
            <a:spLocks noChangeArrowheads="1"/>
          </p:cNvSpPr>
          <p:nvPr/>
        </p:nvSpPr>
        <p:spPr bwMode="auto">
          <a:xfrm>
            <a:off x="862013" y="2260600"/>
            <a:ext cx="1387475" cy="474662"/>
          </a:xfrm>
          <a:prstGeom prst="rect">
            <a:avLst/>
          </a:prstGeom>
          <a:noFill/>
          <a:ln w="38100" algn="ctr">
            <a:solidFill>
              <a:srgbClr val="CC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fr-BE">
              <a:solidFill>
                <a:srgbClr val="000000"/>
              </a:solidFill>
              <a:cs typeface="Arial" charset="0"/>
            </a:endParaRPr>
          </a:p>
        </p:txBody>
      </p:sp>
      <p:sp>
        <p:nvSpPr>
          <p:cNvPr id="30" name="Rectangle 10"/>
          <p:cNvSpPr>
            <a:spLocks noChangeArrowheads="1"/>
          </p:cNvSpPr>
          <p:nvPr/>
        </p:nvSpPr>
        <p:spPr bwMode="auto">
          <a:xfrm>
            <a:off x="6732588" y="3940175"/>
            <a:ext cx="2214562" cy="474662"/>
          </a:xfrm>
          <a:prstGeom prst="rect">
            <a:avLst/>
          </a:prstGeom>
          <a:noFill/>
          <a:ln w="38100" algn="ctr">
            <a:solidFill>
              <a:srgbClr val="CC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fr-BE">
              <a:solidFill>
                <a:srgbClr val="000000"/>
              </a:solidFill>
              <a:cs typeface="Arial" charset="0"/>
            </a:endParaRPr>
          </a:p>
        </p:txBody>
      </p:sp>
    </p:spTree>
    <p:extLst>
      <p:ext uri="{BB962C8B-B14F-4D97-AF65-F5344CB8AC3E}">
        <p14:creationId xmlns:p14="http://schemas.microsoft.com/office/powerpoint/2010/main" val="25492125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Life in exotic water worlds?</a:t>
            </a:r>
            <a:endParaRPr lang="en-US" dirty="0"/>
          </a:p>
        </p:txBody>
      </p:sp>
      <p:pic>
        <p:nvPicPr>
          <p:cNvPr id="15" name="Picture 2"/>
          <p:cNvPicPr>
            <a:picLocks noChangeAspect="1" noChangeArrowheads="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48332" t="41570" r="27816" b="29810"/>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Content Placeholder 2"/>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23334" t="8631" r="23352" b="7749"/>
          <a:stretch/>
        </p:blipFill>
        <p:spPr>
          <a:xfrm>
            <a:off x="5181600" y="1803401"/>
            <a:ext cx="3860800" cy="3784600"/>
          </a:xfrm>
        </p:spPr>
      </p:pic>
      <p:pic>
        <p:nvPicPr>
          <p:cNvPr id="21" name="Picture 5" descr="C:\Users\lenano\AppData\Local\Microsoft\Windows\Temporary Internet Files\Content.IE5\OUUVTA6R\MC900371050[1].wmf">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60432" y="771387"/>
            <a:ext cx="447270" cy="49068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lenano\AppData\Local\Microsoft\Windows\Temporary Internet Files\Content.IE5\FQAC5QYE\MM900395748[1].gif">
            <a:hlinkClick r:id="rId7" action="ppaction://hlinksldjump"/>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028384" y="6237312"/>
            <a:ext cx="9525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lenano\AppData\Local\Microsoft\Windows\Temporary Internet Files\Content.IE5\XJINCJF2\MC900432675[1].png">
            <a:hlinkClick r:id="rId9" action="ppaction://hlinksldjump"/>
          </p:cNvPr>
          <p:cNvPicPr>
            <a:picLocks noChangeAspect="1" noChangeArrowheads="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flipH="1">
            <a:off x="7236296" y="6093296"/>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lenano\AppData\Local\Microsoft\Windows\Temporary Internet Files\Content.IE5\XJINCJF2\MC900432675[1].png">
            <a:hlinkClick r:id="rId11" action="ppaction://hlinksldjump"/>
          </p:cNvPr>
          <p:cNvPicPr>
            <a:picLocks noChangeAspect="1" noChangeArrowheads="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6547104" y="6089904"/>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8" name="Titel 1"/>
          <p:cNvSpPr txBox="1">
            <a:spLocks/>
          </p:cNvSpPr>
          <p:nvPr/>
        </p:nvSpPr>
        <p:spPr>
          <a:xfrm>
            <a:off x="0" y="44624"/>
            <a:ext cx="9144000"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dirty="0"/>
              <a:t>Planetary deep interiors, geodesy, and habitability</a:t>
            </a:r>
          </a:p>
        </p:txBody>
      </p:sp>
      <p:sp>
        <p:nvSpPr>
          <p:cNvPr id="22" name="Untertitel 2"/>
          <p:cNvSpPr txBox="1">
            <a:spLocks/>
          </p:cNvSpPr>
          <p:nvPr/>
        </p:nvSpPr>
        <p:spPr>
          <a:xfrm>
            <a:off x="0" y="836712"/>
            <a:ext cx="9144000" cy="360040"/>
          </a:xfrm>
          <a:prstGeom prst="rect">
            <a:avLst/>
          </a:prstGeom>
        </p:spPr>
        <p:txBody>
          <a:bodyPr vert="horz" lIns="91440" tIns="45720" rIns="91440" bIns="45720" rtlCol="0">
            <a:normAutofit fontScale="3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de-DE" sz="6000" dirty="0"/>
              <a:t>Véronique Dehant   </a:t>
            </a:r>
            <a:r>
              <a:rPr lang="de-DE" dirty="0"/>
              <a:t>Royal Observatory </a:t>
            </a:r>
            <a:r>
              <a:rPr lang="de-DE" dirty="0" err="1"/>
              <a:t>of</a:t>
            </a:r>
            <a:r>
              <a:rPr lang="de-DE" dirty="0"/>
              <a:t> </a:t>
            </a:r>
            <a:r>
              <a:rPr lang="de-DE" dirty="0" err="1"/>
              <a:t>Belgium</a:t>
            </a:r>
            <a:endParaRPr lang="de-DE" dirty="0"/>
          </a:p>
        </p:txBody>
      </p:sp>
      <p:sp>
        <p:nvSpPr>
          <p:cNvPr id="27" name="Rectangle 3"/>
          <p:cNvSpPr txBox="1">
            <a:spLocks noChangeArrowheads="1"/>
          </p:cNvSpPr>
          <p:nvPr/>
        </p:nvSpPr>
        <p:spPr>
          <a:xfrm>
            <a:off x="108521" y="1639888"/>
            <a:ext cx="8229600" cy="5311775"/>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itchFamily="2" charset="2"/>
              <a:buChar char="û"/>
            </a:pPr>
            <a:r>
              <a:rPr lang="en-US" smtClean="0">
                <a:solidFill>
                  <a:schemeClr val="bg1"/>
                </a:solidFill>
                <a:latin typeface="Book Antiqua" pitchFamily="18" charset="0"/>
              </a:rPr>
              <a:t>Magnetic field</a:t>
            </a:r>
          </a:p>
          <a:p>
            <a:pPr>
              <a:buFont typeface="Wingdings" pitchFamily="2" charset="2"/>
              <a:buChar char="û"/>
            </a:pPr>
            <a:r>
              <a:rPr lang="en-US" smtClean="0">
                <a:solidFill>
                  <a:schemeClr val="bg1"/>
                </a:solidFill>
                <a:latin typeface="Book Antiqua" pitchFamily="18" charset="0"/>
              </a:rPr>
              <a:t>Plate tectonic</a:t>
            </a:r>
          </a:p>
          <a:p>
            <a:pPr>
              <a:buFont typeface="Wingdings" pitchFamily="2" charset="2"/>
              <a:buChar char="û"/>
            </a:pPr>
            <a:r>
              <a:rPr lang="en-US" smtClean="0">
                <a:solidFill>
                  <a:schemeClr val="bg1"/>
                </a:solidFill>
                <a:latin typeface="Book Antiqua" pitchFamily="18" charset="0"/>
              </a:rPr>
              <a:t>Volcanism</a:t>
            </a:r>
          </a:p>
          <a:p>
            <a:pPr>
              <a:buFont typeface="Wingdings" pitchFamily="2" charset="2"/>
              <a:buChar char="û"/>
            </a:pPr>
            <a:r>
              <a:rPr lang="en-US" smtClean="0">
                <a:solidFill>
                  <a:schemeClr val="bg1"/>
                </a:solidFill>
                <a:latin typeface="Book Antiqua" pitchFamily="18" charset="0"/>
              </a:rPr>
              <a:t>Atmosphere</a:t>
            </a:r>
          </a:p>
          <a:p>
            <a:pPr>
              <a:buFont typeface="Wingdings" pitchFamily="2" charset="2"/>
              <a:buChar char="û"/>
            </a:pPr>
            <a:r>
              <a:rPr lang="en-US" smtClean="0">
                <a:solidFill>
                  <a:schemeClr val="bg1"/>
                </a:solidFill>
                <a:latin typeface="Book Antiqua" pitchFamily="18" charset="0"/>
              </a:rPr>
              <a:t>Liquid water</a:t>
            </a:r>
          </a:p>
          <a:p>
            <a:pPr>
              <a:buFont typeface="Wingdings" pitchFamily="2" charset="2"/>
              <a:buChar char="û"/>
            </a:pPr>
            <a:r>
              <a:rPr lang="en-US" smtClean="0">
                <a:solidFill>
                  <a:schemeClr val="bg1"/>
                </a:solidFill>
                <a:latin typeface="Book Antiqua" pitchFamily="18" charset="0"/>
              </a:rPr>
              <a:t>Gravity</a:t>
            </a:r>
          </a:p>
          <a:p>
            <a:pPr>
              <a:buFont typeface="Wingdings" pitchFamily="2" charset="2"/>
              <a:buChar char="û"/>
            </a:pPr>
            <a:r>
              <a:rPr lang="en-US" smtClean="0">
                <a:solidFill>
                  <a:schemeClr val="bg1"/>
                </a:solidFill>
                <a:latin typeface="Book Antiqua" pitchFamily="18" charset="0"/>
              </a:rPr>
              <a:t>Carbon cycle</a:t>
            </a:r>
          </a:p>
          <a:p>
            <a:pPr>
              <a:buFont typeface="Wingdings" pitchFamily="2" charset="2"/>
              <a:buChar char="û"/>
            </a:pPr>
            <a:r>
              <a:rPr lang="en-US" smtClean="0">
                <a:solidFill>
                  <a:schemeClr val="bg1"/>
                </a:solidFill>
                <a:latin typeface="Book Antiqua" pitchFamily="18" charset="0"/>
              </a:rPr>
              <a:t>Satellite: the Moon</a:t>
            </a:r>
          </a:p>
          <a:p>
            <a:pPr>
              <a:buFont typeface="Wingdings" pitchFamily="2" charset="2"/>
              <a:buChar char="û"/>
            </a:pPr>
            <a:r>
              <a:rPr lang="en-US" smtClean="0">
                <a:solidFill>
                  <a:schemeClr val="bg1"/>
                </a:solidFill>
                <a:latin typeface="Book Antiqua" pitchFamily="18" charset="0"/>
              </a:rPr>
              <a:t>Impacts </a:t>
            </a:r>
            <a:endParaRPr lang="en-US" dirty="0" smtClean="0">
              <a:solidFill>
                <a:schemeClr val="bg1"/>
              </a:solidFill>
              <a:latin typeface="Book Antiqua" pitchFamily="18" charset="0"/>
            </a:endParaRPr>
          </a:p>
        </p:txBody>
      </p:sp>
      <p:sp>
        <p:nvSpPr>
          <p:cNvPr id="28" name="Rectangle 10"/>
          <p:cNvSpPr>
            <a:spLocks noChangeArrowheads="1"/>
          </p:cNvSpPr>
          <p:nvPr/>
        </p:nvSpPr>
        <p:spPr bwMode="auto">
          <a:xfrm>
            <a:off x="98996" y="4006851"/>
            <a:ext cx="2921000" cy="576262"/>
          </a:xfrm>
          <a:prstGeom prst="rect">
            <a:avLst/>
          </a:prstGeom>
          <a:noFill/>
          <a:ln w="38100" algn="ctr">
            <a:solidFill>
              <a:srgbClr val="CC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fr-BE">
              <a:solidFill>
                <a:srgbClr val="000000"/>
              </a:solidFill>
              <a:cs typeface="Arial" charset="0"/>
            </a:endParaRPr>
          </a:p>
        </p:txBody>
      </p:sp>
      <p:sp>
        <p:nvSpPr>
          <p:cNvPr id="29" name="Rectangle 12"/>
          <p:cNvSpPr>
            <a:spLocks noChangeArrowheads="1"/>
          </p:cNvSpPr>
          <p:nvPr/>
        </p:nvSpPr>
        <p:spPr bwMode="auto">
          <a:xfrm>
            <a:off x="35496" y="1066800"/>
            <a:ext cx="822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fontAlgn="base">
              <a:spcBef>
                <a:spcPct val="20000"/>
              </a:spcBef>
              <a:spcAft>
                <a:spcPct val="0"/>
              </a:spcAft>
              <a:buFont typeface="Wingdings" pitchFamily="2" charset="2"/>
              <a:buNone/>
            </a:pPr>
            <a:r>
              <a:rPr lang="en-US" sz="3200" u="sng" dirty="0">
                <a:solidFill>
                  <a:srgbClr val="FFFFFF"/>
                </a:solidFill>
                <a:latin typeface="Book Antiqua" pitchFamily="18" charset="0"/>
                <a:cs typeface="Arial" charset="0"/>
              </a:rPr>
              <a:t>Earth criterias for habitability:</a:t>
            </a:r>
          </a:p>
        </p:txBody>
      </p:sp>
      <p:grpSp>
        <p:nvGrpSpPr>
          <p:cNvPr id="30" name="Group 29"/>
          <p:cNvGrpSpPr>
            <a:grpSpLocks/>
          </p:cNvGrpSpPr>
          <p:nvPr/>
        </p:nvGrpSpPr>
        <p:grpSpPr bwMode="auto">
          <a:xfrm>
            <a:off x="2746946" y="1897063"/>
            <a:ext cx="1555750" cy="4856163"/>
            <a:chOff x="3107383" y="1622739"/>
            <a:chExt cx="1555105" cy="4855346"/>
          </a:xfrm>
        </p:grpSpPr>
        <p:sp>
          <p:nvSpPr>
            <p:cNvPr id="31" name="Arc 30"/>
            <p:cNvSpPr/>
            <p:nvPr/>
          </p:nvSpPr>
          <p:spPr bwMode="auto">
            <a:xfrm>
              <a:off x="3721490" y="1622739"/>
              <a:ext cx="788661" cy="2449101"/>
            </a:xfrm>
            <a:prstGeom prst="arc">
              <a:avLst>
                <a:gd name="adj1" fmla="val 16200000"/>
                <a:gd name="adj2" fmla="val 5384231"/>
              </a:avLst>
            </a:prstGeom>
            <a:noFill/>
            <a:ln w="38100" cap="flat" cmpd="sng" algn="ctr">
              <a:solidFill>
                <a:srgbClr val="FF3399"/>
              </a:solidFill>
              <a:prstDash val="solid"/>
              <a:round/>
              <a:headEnd type="none" w="med" len="med"/>
              <a:tailEnd type="triangle" w="med" len="med"/>
            </a:ln>
            <a:effectLst/>
          </p:spPr>
          <p:txBody>
            <a:bodyPr/>
            <a:lstStyle/>
            <a:p>
              <a:pPr algn="ctr" fontAlgn="base">
                <a:spcBef>
                  <a:spcPct val="0"/>
                </a:spcBef>
                <a:spcAft>
                  <a:spcPct val="0"/>
                </a:spcAft>
                <a:defRPr/>
              </a:pPr>
              <a:endParaRPr lang="en-US">
                <a:solidFill>
                  <a:srgbClr val="000000"/>
                </a:solidFill>
                <a:cs typeface="Arial" charset="0"/>
              </a:endParaRPr>
            </a:p>
          </p:txBody>
        </p:sp>
        <p:sp>
          <p:nvSpPr>
            <p:cNvPr id="32" name="Arc 31"/>
            <p:cNvSpPr/>
            <p:nvPr/>
          </p:nvSpPr>
          <p:spPr bwMode="auto">
            <a:xfrm>
              <a:off x="3486638" y="2251283"/>
              <a:ext cx="763271" cy="1766591"/>
            </a:xfrm>
            <a:prstGeom prst="arc">
              <a:avLst>
                <a:gd name="adj1" fmla="val 16200000"/>
                <a:gd name="adj2" fmla="val 5384231"/>
              </a:avLst>
            </a:prstGeom>
            <a:noFill/>
            <a:ln w="38100" cap="flat" cmpd="sng" algn="ctr">
              <a:solidFill>
                <a:srgbClr val="FF3399"/>
              </a:solidFill>
              <a:prstDash val="solid"/>
              <a:round/>
              <a:headEnd type="none" w="med" len="med"/>
              <a:tailEnd type="triangle" w="med" len="med"/>
            </a:ln>
            <a:effectLst/>
          </p:spPr>
          <p:txBody>
            <a:bodyPr/>
            <a:lstStyle/>
            <a:p>
              <a:pPr algn="ctr" fontAlgn="base">
                <a:spcBef>
                  <a:spcPct val="0"/>
                </a:spcBef>
                <a:spcAft>
                  <a:spcPct val="0"/>
                </a:spcAft>
                <a:defRPr/>
              </a:pPr>
              <a:endParaRPr lang="en-US">
                <a:solidFill>
                  <a:srgbClr val="000000"/>
                </a:solidFill>
                <a:cs typeface="Arial" charset="0"/>
              </a:endParaRPr>
            </a:p>
          </p:txBody>
        </p:sp>
        <p:sp>
          <p:nvSpPr>
            <p:cNvPr id="33" name="Arc 32"/>
            <p:cNvSpPr/>
            <p:nvPr/>
          </p:nvSpPr>
          <p:spPr bwMode="auto">
            <a:xfrm>
              <a:off x="3283522" y="2840147"/>
              <a:ext cx="610935" cy="1177727"/>
            </a:xfrm>
            <a:prstGeom prst="arc">
              <a:avLst>
                <a:gd name="adj1" fmla="val 16200000"/>
                <a:gd name="adj2" fmla="val 5384231"/>
              </a:avLst>
            </a:prstGeom>
            <a:noFill/>
            <a:ln w="38100" cap="flat" cmpd="sng" algn="ctr">
              <a:solidFill>
                <a:srgbClr val="FF3399"/>
              </a:solidFill>
              <a:prstDash val="solid"/>
              <a:round/>
              <a:headEnd type="none" w="med" len="med"/>
              <a:tailEnd type="triangle" w="med" len="med"/>
            </a:ln>
            <a:effectLst/>
          </p:spPr>
          <p:txBody>
            <a:bodyPr/>
            <a:lstStyle/>
            <a:p>
              <a:pPr algn="ctr" fontAlgn="base">
                <a:spcBef>
                  <a:spcPct val="0"/>
                </a:spcBef>
                <a:spcAft>
                  <a:spcPct val="0"/>
                </a:spcAft>
                <a:defRPr/>
              </a:pPr>
              <a:endParaRPr lang="en-US">
                <a:solidFill>
                  <a:srgbClr val="000000"/>
                </a:solidFill>
                <a:cs typeface="Arial" charset="0"/>
              </a:endParaRPr>
            </a:p>
          </p:txBody>
        </p:sp>
        <p:sp>
          <p:nvSpPr>
            <p:cNvPr id="34" name="Arc 33"/>
            <p:cNvSpPr/>
            <p:nvPr/>
          </p:nvSpPr>
          <p:spPr bwMode="auto">
            <a:xfrm>
              <a:off x="3107383" y="3344887"/>
              <a:ext cx="482400" cy="672987"/>
            </a:xfrm>
            <a:prstGeom prst="arc">
              <a:avLst>
                <a:gd name="adj1" fmla="val 16200000"/>
                <a:gd name="adj2" fmla="val 5384231"/>
              </a:avLst>
            </a:prstGeom>
            <a:noFill/>
            <a:ln w="38100" cap="flat" cmpd="sng" algn="ctr">
              <a:solidFill>
                <a:srgbClr val="FF3399"/>
              </a:solidFill>
              <a:prstDash val="solid"/>
              <a:round/>
              <a:headEnd type="none" w="med" len="med"/>
              <a:tailEnd type="triangle" w="med" len="med"/>
            </a:ln>
            <a:effectLst/>
          </p:spPr>
          <p:txBody>
            <a:bodyPr/>
            <a:lstStyle/>
            <a:p>
              <a:pPr algn="ctr" fontAlgn="base">
                <a:spcBef>
                  <a:spcPct val="0"/>
                </a:spcBef>
                <a:spcAft>
                  <a:spcPct val="0"/>
                </a:spcAft>
                <a:defRPr/>
              </a:pPr>
              <a:endParaRPr lang="en-US">
                <a:solidFill>
                  <a:srgbClr val="000000"/>
                </a:solidFill>
                <a:cs typeface="Arial" charset="0"/>
              </a:endParaRPr>
            </a:p>
          </p:txBody>
        </p:sp>
        <p:sp>
          <p:nvSpPr>
            <p:cNvPr id="35" name="Arc 34"/>
            <p:cNvSpPr/>
            <p:nvPr/>
          </p:nvSpPr>
          <p:spPr bwMode="auto">
            <a:xfrm flipV="1">
              <a:off x="3873827" y="4028984"/>
              <a:ext cx="788661" cy="2449101"/>
            </a:xfrm>
            <a:prstGeom prst="arc">
              <a:avLst>
                <a:gd name="adj1" fmla="val 16200000"/>
                <a:gd name="adj2" fmla="val 5384231"/>
              </a:avLst>
            </a:prstGeom>
            <a:noFill/>
            <a:ln w="38100" cap="flat" cmpd="sng" algn="ctr">
              <a:solidFill>
                <a:srgbClr val="FF3399"/>
              </a:solidFill>
              <a:prstDash val="solid"/>
              <a:round/>
              <a:headEnd type="none" w="med" len="med"/>
              <a:tailEnd type="triangle" w="med" len="med"/>
            </a:ln>
            <a:effectLst/>
          </p:spPr>
          <p:txBody>
            <a:bodyPr/>
            <a:lstStyle/>
            <a:p>
              <a:pPr algn="ctr" fontAlgn="base">
                <a:spcBef>
                  <a:spcPct val="0"/>
                </a:spcBef>
                <a:spcAft>
                  <a:spcPct val="0"/>
                </a:spcAft>
                <a:defRPr/>
              </a:pPr>
              <a:endParaRPr lang="en-US">
                <a:solidFill>
                  <a:srgbClr val="000000"/>
                </a:solidFill>
                <a:cs typeface="Arial" charset="0"/>
              </a:endParaRPr>
            </a:p>
          </p:txBody>
        </p:sp>
        <p:sp>
          <p:nvSpPr>
            <p:cNvPr id="36" name="Arc 35"/>
            <p:cNvSpPr/>
            <p:nvPr/>
          </p:nvSpPr>
          <p:spPr bwMode="auto">
            <a:xfrm flipV="1">
              <a:off x="3638975" y="4040095"/>
              <a:ext cx="763271" cy="1652309"/>
            </a:xfrm>
            <a:prstGeom prst="arc">
              <a:avLst>
                <a:gd name="adj1" fmla="val 16200000"/>
                <a:gd name="adj2" fmla="val 5384231"/>
              </a:avLst>
            </a:prstGeom>
            <a:noFill/>
            <a:ln w="38100" cap="flat" cmpd="sng" algn="ctr">
              <a:solidFill>
                <a:srgbClr val="FF3399"/>
              </a:solidFill>
              <a:prstDash val="solid"/>
              <a:round/>
              <a:headEnd type="none" w="med" len="med"/>
              <a:tailEnd type="triangle" w="med" len="med"/>
            </a:ln>
            <a:effectLst/>
          </p:spPr>
          <p:txBody>
            <a:bodyPr/>
            <a:lstStyle/>
            <a:p>
              <a:pPr algn="ctr" fontAlgn="base">
                <a:spcBef>
                  <a:spcPct val="0"/>
                </a:spcBef>
                <a:spcAft>
                  <a:spcPct val="0"/>
                </a:spcAft>
                <a:defRPr/>
              </a:pPr>
              <a:endParaRPr lang="en-US">
                <a:solidFill>
                  <a:srgbClr val="000000"/>
                </a:solidFill>
                <a:cs typeface="Arial" charset="0"/>
              </a:endParaRPr>
            </a:p>
          </p:txBody>
        </p:sp>
        <p:sp>
          <p:nvSpPr>
            <p:cNvPr id="37" name="Arc 36"/>
            <p:cNvSpPr/>
            <p:nvPr/>
          </p:nvSpPr>
          <p:spPr bwMode="auto">
            <a:xfrm flipV="1">
              <a:off x="3435859" y="3984542"/>
              <a:ext cx="610935" cy="1268200"/>
            </a:xfrm>
            <a:prstGeom prst="arc">
              <a:avLst>
                <a:gd name="adj1" fmla="val 16200000"/>
                <a:gd name="adj2" fmla="val 5384231"/>
              </a:avLst>
            </a:prstGeom>
            <a:noFill/>
            <a:ln w="38100" cap="flat" cmpd="sng" algn="ctr">
              <a:solidFill>
                <a:srgbClr val="FF3399"/>
              </a:solidFill>
              <a:prstDash val="solid"/>
              <a:round/>
              <a:headEnd type="none" w="med" len="med"/>
              <a:tailEnd type="triangle" w="med" len="med"/>
            </a:ln>
            <a:effectLst/>
          </p:spPr>
          <p:txBody>
            <a:bodyPr/>
            <a:lstStyle/>
            <a:p>
              <a:pPr algn="ctr" fontAlgn="base">
                <a:spcBef>
                  <a:spcPct val="0"/>
                </a:spcBef>
                <a:spcAft>
                  <a:spcPct val="0"/>
                </a:spcAft>
                <a:defRPr/>
              </a:pPr>
              <a:endParaRPr lang="en-US">
                <a:solidFill>
                  <a:srgbClr val="000000"/>
                </a:solidFill>
                <a:cs typeface="Arial" charset="0"/>
              </a:endParaRPr>
            </a:p>
          </p:txBody>
        </p:sp>
        <p:sp>
          <p:nvSpPr>
            <p:cNvPr id="38" name="Arc 37"/>
            <p:cNvSpPr/>
            <p:nvPr/>
          </p:nvSpPr>
          <p:spPr bwMode="auto">
            <a:xfrm flipV="1">
              <a:off x="3221636" y="4089299"/>
              <a:ext cx="480813" cy="672987"/>
            </a:xfrm>
            <a:prstGeom prst="arc">
              <a:avLst>
                <a:gd name="adj1" fmla="val 16200000"/>
                <a:gd name="adj2" fmla="val 5384231"/>
              </a:avLst>
            </a:prstGeom>
            <a:noFill/>
            <a:ln w="38100" cap="flat" cmpd="sng" algn="ctr">
              <a:solidFill>
                <a:srgbClr val="FF3399"/>
              </a:solidFill>
              <a:prstDash val="solid"/>
              <a:round/>
              <a:headEnd type="none" w="med" len="med"/>
              <a:tailEnd type="triangle" w="med" len="med"/>
            </a:ln>
            <a:effectLst/>
          </p:spPr>
          <p:txBody>
            <a:bodyPr/>
            <a:lstStyle/>
            <a:p>
              <a:pPr algn="ctr" fontAlgn="base">
                <a:spcBef>
                  <a:spcPct val="0"/>
                </a:spcBef>
                <a:spcAft>
                  <a:spcPct val="0"/>
                </a:spcAft>
                <a:defRPr/>
              </a:pPr>
              <a:endParaRPr lang="en-US">
                <a:solidFill>
                  <a:srgbClr val="000000"/>
                </a:solidFill>
                <a:cs typeface="Arial" charset="0"/>
              </a:endParaRPr>
            </a:p>
          </p:txBody>
        </p:sp>
      </p:grpSp>
      <p:grpSp>
        <p:nvGrpSpPr>
          <p:cNvPr id="39" name="Group 38"/>
          <p:cNvGrpSpPr>
            <a:grpSpLocks/>
          </p:cNvGrpSpPr>
          <p:nvPr/>
        </p:nvGrpSpPr>
        <p:grpSpPr bwMode="auto">
          <a:xfrm>
            <a:off x="3866133" y="1908176"/>
            <a:ext cx="1554163" cy="4854575"/>
            <a:chOff x="3107383" y="1622739"/>
            <a:chExt cx="1555105" cy="4855346"/>
          </a:xfrm>
        </p:grpSpPr>
        <p:sp>
          <p:nvSpPr>
            <p:cNvPr id="40" name="Arc 39"/>
            <p:cNvSpPr/>
            <p:nvPr/>
          </p:nvSpPr>
          <p:spPr bwMode="auto">
            <a:xfrm>
              <a:off x="3722118" y="1622739"/>
              <a:ext cx="787877" cy="2449901"/>
            </a:xfrm>
            <a:prstGeom prst="arc">
              <a:avLst>
                <a:gd name="adj1" fmla="val 16200000"/>
                <a:gd name="adj2" fmla="val 5384231"/>
              </a:avLst>
            </a:prstGeom>
            <a:noFill/>
            <a:ln w="38100" cap="flat" cmpd="sng" algn="ctr">
              <a:solidFill>
                <a:srgbClr val="FF3399"/>
              </a:solidFill>
              <a:prstDash val="solid"/>
              <a:round/>
              <a:headEnd type="triangle" w="med" len="med"/>
              <a:tailEnd type="none" w="med" len="med"/>
            </a:ln>
            <a:effectLst/>
          </p:spPr>
          <p:txBody>
            <a:bodyPr/>
            <a:lstStyle/>
            <a:p>
              <a:pPr algn="ctr" fontAlgn="base">
                <a:spcBef>
                  <a:spcPct val="0"/>
                </a:spcBef>
                <a:spcAft>
                  <a:spcPct val="0"/>
                </a:spcAft>
                <a:defRPr/>
              </a:pPr>
              <a:endParaRPr lang="en-US">
                <a:solidFill>
                  <a:srgbClr val="000000"/>
                </a:solidFill>
                <a:cs typeface="Arial" charset="0"/>
              </a:endParaRPr>
            </a:p>
          </p:txBody>
        </p:sp>
        <p:sp>
          <p:nvSpPr>
            <p:cNvPr id="41" name="Arc 40"/>
            <p:cNvSpPr/>
            <p:nvPr/>
          </p:nvSpPr>
          <p:spPr bwMode="auto">
            <a:xfrm>
              <a:off x="3485437" y="2251489"/>
              <a:ext cx="764051" cy="1767168"/>
            </a:xfrm>
            <a:prstGeom prst="arc">
              <a:avLst>
                <a:gd name="adj1" fmla="val 16200000"/>
                <a:gd name="adj2" fmla="val 5384231"/>
              </a:avLst>
            </a:prstGeom>
            <a:noFill/>
            <a:ln w="38100" cap="flat" cmpd="sng" algn="ctr">
              <a:solidFill>
                <a:srgbClr val="FF3399"/>
              </a:solidFill>
              <a:prstDash val="solid"/>
              <a:round/>
              <a:headEnd type="triangle" w="med" len="med"/>
              <a:tailEnd type="none" w="med" len="med"/>
            </a:ln>
            <a:effectLst/>
          </p:spPr>
          <p:txBody>
            <a:bodyPr/>
            <a:lstStyle/>
            <a:p>
              <a:pPr algn="ctr" fontAlgn="base">
                <a:spcBef>
                  <a:spcPct val="0"/>
                </a:spcBef>
                <a:spcAft>
                  <a:spcPct val="0"/>
                </a:spcAft>
                <a:defRPr/>
              </a:pPr>
              <a:endParaRPr lang="en-US">
                <a:solidFill>
                  <a:srgbClr val="000000"/>
                </a:solidFill>
                <a:cs typeface="Arial" charset="0"/>
              </a:endParaRPr>
            </a:p>
          </p:txBody>
        </p:sp>
        <p:sp>
          <p:nvSpPr>
            <p:cNvPr id="42" name="Arc 41"/>
            <p:cNvSpPr/>
            <p:nvPr/>
          </p:nvSpPr>
          <p:spPr bwMode="auto">
            <a:xfrm>
              <a:off x="3283703" y="2840544"/>
              <a:ext cx="611557" cy="1176525"/>
            </a:xfrm>
            <a:prstGeom prst="arc">
              <a:avLst>
                <a:gd name="adj1" fmla="val 16200000"/>
                <a:gd name="adj2" fmla="val 5384231"/>
              </a:avLst>
            </a:prstGeom>
            <a:noFill/>
            <a:ln w="38100" cap="flat" cmpd="sng" algn="ctr">
              <a:solidFill>
                <a:srgbClr val="FF3399"/>
              </a:solidFill>
              <a:prstDash val="solid"/>
              <a:round/>
              <a:headEnd type="triangle" w="med" len="med"/>
              <a:tailEnd type="none" w="med" len="med"/>
            </a:ln>
            <a:effectLst/>
          </p:spPr>
          <p:txBody>
            <a:bodyPr/>
            <a:lstStyle/>
            <a:p>
              <a:pPr algn="ctr" fontAlgn="base">
                <a:spcBef>
                  <a:spcPct val="0"/>
                </a:spcBef>
                <a:spcAft>
                  <a:spcPct val="0"/>
                </a:spcAft>
                <a:defRPr/>
              </a:pPr>
              <a:endParaRPr lang="en-US">
                <a:solidFill>
                  <a:srgbClr val="000000"/>
                </a:solidFill>
                <a:cs typeface="Arial" charset="0"/>
              </a:endParaRPr>
            </a:p>
          </p:txBody>
        </p:sp>
        <p:sp>
          <p:nvSpPr>
            <p:cNvPr id="43" name="Arc 42"/>
            <p:cNvSpPr/>
            <p:nvPr/>
          </p:nvSpPr>
          <p:spPr bwMode="auto">
            <a:xfrm>
              <a:off x="3107383" y="3343862"/>
              <a:ext cx="481305" cy="674794"/>
            </a:xfrm>
            <a:prstGeom prst="arc">
              <a:avLst>
                <a:gd name="adj1" fmla="val 16200000"/>
                <a:gd name="adj2" fmla="val 5384231"/>
              </a:avLst>
            </a:prstGeom>
            <a:noFill/>
            <a:ln w="38100" cap="flat" cmpd="sng" algn="ctr">
              <a:solidFill>
                <a:srgbClr val="FF3399"/>
              </a:solidFill>
              <a:prstDash val="solid"/>
              <a:round/>
              <a:headEnd type="triangle" w="med" len="med"/>
              <a:tailEnd type="none" w="med" len="med"/>
            </a:ln>
            <a:effectLst/>
          </p:spPr>
          <p:txBody>
            <a:bodyPr/>
            <a:lstStyle/>
            <a:p>
              <a:pPr algn="ctr" fontAlgn="base">
                <a:spcBef>
                  <a:spcPct val="0"/>
                </a:spcBef>
                <a:spcAft>
                  <a:spcPct val="0"/>
                </a:spcAft>
                <a:defRPr/>
              </a:pPr>
              <a:endParaRPr lang="en-US">
                <a:solidFill>
                  <a:srgbClr val="000000"/>
                </a:solidFill>
                <a:cs typeface="Arial" charset="0"/>
              </a:endParaRPr>
            </a:p>
          </p:txBody>
        </p:sp>
        <p:sp>
          <p:nvSpPr>
            <p:cNvPr id="44" name="Arc 43"/>
            <p:cNvSpPr/>
            <p:nvPr/>
          </p:nvSpPr>
          <p:spPr bwMode="auto">
            <a:xfrm flipV="1">
              <a:off x="3874611" y="4028183"/>
              <a:ext cx="787877" cy="2449902"/>
            </a:xfrm>
            <a:prstGeom prst="arc">
              <a:avLst>
                <a:gd name="adj1" fmla="val 16200000"/>
                <a:gd name="adj2" fmla="val 5384231"/>
              </a:avLst>
            </a:prstGeom>
            <a:noFill/>
            <a:ln w="38100" cap="flat" cmpd="sng" algn="ctr">
              <a:solidFill>
                <a:srgbClr val="FF3399"/>
              </a:solidFill>
              <a:prstDash val="solid"/>
              <a:round/>
              <a:headEnd type="triangle" w="med" len="med"/>
              <a:tailEnd type="none" w="med" len="med"/>
            </a:ln>
            <a:effectLst/>
          </p:spPr>
          <p:txBody>
            <a:bodyPr/>
            <a:lstStyle/>
            <a:p>
              <a:pPr algn="ctr" fontAlgn="base">
                <a:spcBef>
                  <a:spcPct val="0"/>
                </a:spcBef>
                <a:spcAft>
                  <a:spcPct val="0"/>
                </a:spcAft>
                <a:defRPr/>
              </a:pPr>
              <a:endParaRPr lang="en-US">
                <a:solidFill>
                  <a:srgbClr val="000000"/>
                </a:solidFill>
                <a:cs typeface="Arial" charset="0"/>
              </a:endParaRPr>
            </a:p>
          </p:txBody>
        </p:sp>
        <p:sp>
          <p:nvSpPr>
            <p:cNvPr id="45" name="Arc 44"/>
            <p:cNvSpPr/>
            <p:nvPr/>
          </p:nvSpPr>
          <p:spPr bwMode="auto">
            <a:xfrm flipV="1">
              <a:off x="3637929" y="4039298"/>
              <a:ext cx="764051" cy="1652849"/>
            </a:xfrm>
            <a:prstGeom prst="arc">
              <a:avLst>
                <a:gd name="adj1" fmla="val 16200000"/>
                <a:gd name="adj2" fmla="val 5384231"/>
              </a:avLst>
            </a:prstGeom>
            <a:noFill/>
            <a:ln w="38100" cap="flat" cmpd="sng" algn="ctr">
              <a:solidFill>
                <a:srgbClr val="FF3399"/>
              </a:solidFill>
              <a:prstDash val="solid"/>
              <a:round/>
              <a:headEnd type="triangle" w="med" len="med"/>
              <a:tailEnd type="none" w="med" len="med"/>
            </a:ln>
            <a:effectLst/>
          </p:spPr>
          <p:txBody>
            <a:bodyPr/>
            <a:lstStyle/>
            <a:p>
              <a:pPr algn="ctr" fontAlgn="base">
                <a:spcBef>
                  <a:spcPct val="0"/>
                </a:spcBef>
                <a:spcAft>
                  <a:spcPct val="0"/>
                </a:spcAft>
                <a:defRPr/>
              </a:pPr>
              <a:endParaRPr lang="en-US">
                <a:solidFill>
                  <a:srgbClr val="000000"/>
                </a:solidFill>
                <a:cs typeface="Arial" charset="0"/>
              </a:endParaRPr>
            </a:p>
          </p:txBody>
        </p:sp>
        <p:sp>
          <p:nvSpPr>
            <p:cNvPr id="46" name="Arc 45"/>
            <p:cNvSpPr/>
            <p:nvPr/>
          </p:nvSpPr>
          <p:spPr bwMode="auto">
            <a:xfrm flipV="1">
              <a:off x="3436195" y="3985314"/>
              <a:ext cx="611557" cy="1268613"/>
            </a:xfrm>
            <a:prstGeom prst="arc">
              <a:avLst>
                <a:gd name="adj1" fmla="val 16200000"/>
                <a:gd name="adj2" fmla="val 5384231"/>
              </a:avLst>
            </a:prstGeom>
            <a:noFill/>
            <a:ln w="38100" cap="flat" cmpd="sng" algn="ctr">
              <a:solidFill>
                <a:srgbClr val="FF3399"/>
              </a:solidFill>
              <a:prstDash val="solid"/>
              <a:round/>
              <a:headEnd type="triangle" w="med" len="med"/>
              <a:tailEnd type="none" w="med" len="med"/>
            </a:ln>
            <a:effectLst/>
          </p:spPr>
          <p:txBody>
            <a:bodyPr/>
            <a:lstStyle/>
            <a:p>
              <a:pPr algn="ctr" fontAlgn="base">
                <a:spcBef>
                  <a:spcPct val="0"/>
                </a:spcBef>
                <a:spcAft>
                  <a:spcPct val="0"/>
                </a:spcAft>
                <a:defRPr/>
              </a:pPr>
              <a:endParaRPr lang="en-US">
                <a:solidFill>
                  <a:srgbClr val="000000"/>
                </a:solidFill>
                <a:cs typeface="Arial" charset="0"/>
              </a:endParaRPr>
            </a:p>
          </p:txBody>
        </p:sp>
        <p:sp>
          <p:nvSpPr>
            <p:cNvPr id="47" name="Arc 46"/>
            <p:cNvSpPr/>
            <p:nvPr/>
          </p:nvSpPr>
          <p:spPr bwMode="auto">
            <a:xfrm flipV="1">
              <a:off x="3221752" y="4088518"/>
              <a:ext cx="481305" cy="674795"/>
            </a:xfrm>
            <a:prstGeom prst="arc">
              <a:avLst>
                <a:gd name="adj1" fmla="val 16200000"/>
                <a:gd name="adj2" fmla="val 5384231"/>
              </a:avLst>
            </a:prstGeom>
            <a:noFill/>
            <a:ln w="38100" cap="flat" cmpd="sng" algn="ctr">
              <a:solidFill>
                <a:srgbClr val="FF3399"/>
              </a:solidFill>
              <a:prstDash val="solid"/>
              <a:round/>
              <a:headEnd type="triangle" w="med" len="med"/>
              <a:tailEnd type="none" w="med" len="med"/>
            </a:ln>
            <a:effectLst/>
          </p:spPr>
          <p:txBody>
            <a:bodyPr/>
            <a:lstStyle/>
            <a:p>
              <a:pPr algn="ctr" fontAlgn="base">
                <a:spcBef>
                  <a:spcPct val="0"/>
                </a:spcBef>
                <a:spcAft>
                  <a:spcPct val="0"/>
                </a:spcAft>
                <a:defRPr/>
              </a:pPr>
              <a:endParaRPr lang="en-US">
                <a:solidFill>
                  <a:srgbClr val="000000"/>
                </a:solidFill>
                <a:cs typeface="Arial" charset="0"/>
              </a:endParaRPr>
            </a:p>
          </p:txBody>
        </p:sp>
      </p:grpSp>
      <p:sp>
        <p:nvSpPr>
          <p:cNvPr id="48" name="TextBox 47"/>
          <p:cNvSpPr txBox="1"/>
          <p:nvPr/>
        </p:nvSpPr>
        <p:spPr>
          <a:xfrm>
            <a:off x="8100392" y="5229200"/>
            <a:ext cx="548548" cy="261610"/>
          </a:xfrm>
          <a:prstGeom prst="rect">
            <a:avLst/>
          </a:prstGeom>
          <a:noFill/>
        </p:spPr>
        <p:txBody>
          <a:bodyPr wrap="none" rtlCol="0">
            <a:spAutoFit/>
          </a:bodyPr>
          <a:lstStyle/>
          <a:p>
            <a:r>
              <a:rPr lang="en-US" sz="1100" dirty="0" smtClean="0">
                <a:solidFill>
                  <a:schemeClr val="bg1"/>
                </a:solidFill>
              </a:rPr>
              <a:t>© ESA</a:t>
            </a:r>
            <a:endParaRPr lang="en-US" sz="1100" dirty="0">
              <a:solidFill>
                <a:schemeClr val="bg1"/>
              </a:solidFill>
            </a:endParaRPr>
          </a:p>
        </p:txBody>
      </p:sp>
    </p:spTree>
    <p:extLst>
      <p:ext uri="{BB962C8B-B14F-4D97-AF65-F5344CB8AC3E}">
        <p14:creationId xmlns:p14="http://schemas.microsoft.com/office/powerpoint/2010/main" val="25492125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Life in exotic water worlds?</a:t>
            </a:r>
            <a:endParaRPr lang="en-US" dirty="0"/>
          </a:p>
        </p:txBody>
      </p:sp>
      <p:pic>
        <p:nvPicPr>
          <p:cNvPr id="15" name="Picture 2"/>
          <p:cNvPicPr>
            <a:picLocks noChangeAspect="1" noChangeArrowheads="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48332" t="41570" r="27816" b="29810"/>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0" y="1196752"/>
            <a:ext cx="9144000" cy="56612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5" descr="C:\Users\lenano\AppData\Local\Microsoft\Windows\Temporary Internet Files\Content.IE5\OUUVTA6R\MC900371050[1].wmf">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0432" y="771387"/>
            <a:ext cx="447270" cy="490689"/>
          </a:xfrm>
          <a:prstGeom prst="rect">
            <a:avLst/>
          </a:prstGeom>
          <a:noFill/>
          <a:extLst>
            <a:ext uri="{909E8E84-426E-40DD-AFC4-6F175D3DCCD1}">
              <a14:hiddenFill xmlns:a14="http://schemas.microsoft.com/office/drawing/2010/main">
                <a:solidFill>
                  <a:srgbClr val="FFFFFF"/>
                </a:solidFill>
              </a14:hiddenFill>
            </a:ext>
          </a:extLst>
        </p:spPr>
      </p:pic>
      <p:sp>
        <p:nvSpPr>
          <p:cNvPr id="18" name="Titel 1"/>
          <p:cNvSpPr txBox="1">
            <a:spLocks/>
          </p:cNvSpPr>
          <p:nvPr/>
        </p:nvSpPr>
        <p:spPr>
          <a:xfrm>
            <a:off x="0" y="44624"/>
            <a:ext cx="9144000"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dirty="0"/>
              <a:t>Planetary deep interiors, geodesy, and habitability</a:t>
            </a:r>
          </a:p>
        </p:txBody>
      </p:sp>
      <p:sp>
        <p:nvSpPr>
          <p:cNvPr id="22" name="Untertitel 2"/>
          <p:cNvSpPr txBox="1">
            <a:spLocks/>
          </p:cNvSpPr>
          <p:nvPr/>
        </p:nvSpPr>
        <p:spPr>
          <a:xfrm>
            <a:off x="0" y="836712"/>
            <a:ext cx="9144000" cy="360040"/>
          </a:xfrm>
          <a:prstGeom prst="rect">
            <a:avLst/>
          </a:prstGeom>
        </p:spPr>
        <p:txBody>
          <a:bodyPr vert="horz" lIns="91440" tIns="45720" rIns="91440" bIns="45720" rtlCol="0">
            <a:normAutofit fontScale="3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de-DE" sz="6000" dirty="0"/>
              <a:t>Véronique Dehant   </a:t>
            </a:r>
            <a:r>
              <a:rPr lang="de-DE" dirty="0"/>
              <a:t>Royal Observatory </a:t>
            </a:r>
            <a:r>
              <a:rPr lang="de-DE" dirty="0" err="1"/>
              <a:t>of</a:t>
            </a:r>
            <a:r>
              <a:rPr lang="de-DE" dirty="0"/>
              <a:t> </a:t>
            </a:r>
            <a:r>
              <a:rPr lang="de-DE" dirty="0" err="1"/>
              <a:t>Belgium</a:t>
            </a:r>
            <a:endParaRPr lang="de-DE" dirty="0"/>
          </a:p>
        </p:txBody>
      </p:sp>
      <p:sp>
        <p:nvSpPr>
          <p:cNvPr id="47" name="Rectangle 5"/>
          <p:cNvSpPr>
            <a:spLocks noChangeArrowheads="1"/>
          </p:cNvSpPr>
          <p:nvPr/>
        </p:nvSpPr>
        <p:spPr bwMode="auto">
          <a:xfrm>
            <a:off x="0" y="1340768"/>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fontAlgn="base" hangingPunct="0">
              <a:spcBef>
                <a:spcPct val="0"/>
              </a:spcBef>
              <a:spcAft>
                <a:spcPct val="0"/>
              </a:spcAft>
            </a:pPr>
            <a:r>
              <a:rPr lang="en-US" sz="2000" dirty="0" smtClean="0">
                <a:solidFill>
                  <a:srgbClr val="000000"/>
                </a:solidFill>
                <a:latin typeface="Arial" panose="020B0604020202020204" pitchFamily="34" charset="0"/>
                <a:cs typeface="Arial" panose="020B0604020202020204" pitchFamily="34" charset="0"/>
              </a:rPr>
              <a:t>Conditions, physical state of water H</a:t>
            </a:r>
            <a:r>
              <a:rPr lang="en-US" sz="2000" baseline="-25000" dirty="0" smtClean="0">
                <a:solidFill>
                  <a:srgbClr val="000000"/>
                </a:solidFill>
                <a:latin typeface="Arial" panose="020B0604020202020204" pitchFamily="34" charset="0"/>
                <a:cs typeface="Arial" panose="020B0604020202020204" pitchFamily="34" charset="0"/>
              </a:rPr>
              <a:t>2</a:t>
            </a:r>
            <a:r>
              <a:rPr lang="en-US" sz="2000" dirty="0" smtClean="0">
                <a:solidFill>
                  <a:srgbClr val="000000"/>
                </a:solidFill>
                <a:latin typeface="Arial" panose="020B0604020202020204" pitchFamily="34" charset="0"/>
                <a:cs typeface="Arial" panose="020B0604020202020204" pitchFamily="34" charset="0"/>
              </a:rPr>
              <a:t>O in function of temperature and pressure</a:t>
            </a:r>
            <a:endParaRPr lang="fr-FR" sz="2000" dirty="0">
              <a:solidFill>
                <a:srgbClr val="000000"/>
              </a:solidFill>
              <a:latin typeface="Arial" panose="020B0604020202020204" pitchFamily="34" charset="0"/>
              <a:cs typeface="Arial" panose="020B0604020202020204" pitchFamily="34" charset="0"/>
            </a:endParaRPr>
          </a:p>
        </p:txBody>
      </p:sp>
      <p:pic>
        <p:nvPicPr>
          <p:cNvPr id="48" name="Picture 47"/>
          <p:cNvPicPr>
            <a:picLocks noChangeAspect="1"/>
          </p:cNvPicPr>
          <p:nvPr/>
        </p:nvPicPr>
        <p:blipFill rotWithShape="1">
          <a:blip r:embed="rId6">
            <a:extLst>
              <a:ext uri="{28A0092B-C50C-407E-A947-70E740481C1C}">
                <a14:useLocalDpi xmlns:a14="http://schemas.microsoft.com/office/drawing/2010/main" val="0"/>
              </a:ext>
            </a:extLst>
          </a:blip>
          <a:srcRect l="-1" t="11939" r="5124"/>
          <a:stretch/>
        </p:blipFill>
        <p:spPr>
          <a:xfrm>
            <a:off x="579343" y="1819809"/>
            <a:ext cx="8072148" cy="5012329"/>
          </a:xfrm>
          <a:prstGeom prst="rect">
            <a:avLst/>
          </a:prstGeom>
        </p:spPr>
      </p:pic>
      <p:sp>
        <p:nvSpPr>
          <p:cNvPr id="49" name="TextBox 48"/>
          <p:cNvSpPr txBox="1"/>
          <p:nvPr/>
        </p:nvSpPr>
        <p:spPr>
          <a:xfrm>
            <a:off x="-95820" y="4365104"/>
            <a:ext cx="2163694" cy="938719"/>
          </a:xfrm>
          <a:prstGeom prst="rect">
            <a:avLst/>
          </a:prstGeom>
          <a:noFill/>
        </p:spPr>
        <p:txBody>
          <a:bodyPr wrap="square" rtlCol="0">
            <a:spAutoFit/>
          </a:bodyPr>
          <a:lstStyle/>
          <a:p>
            <a:pPr fontAlgn="base">
              <a:lnSpc>
                <a:spcPts val="2200"/>
              </a:lnSpc>
              <a:spcBef>
                <a:spcPct val="0"/>
              </a:spcBef>
              <a:spcAft>
                <a:spcPct val="0"/>
              </a:spcAft>
            </a:pPr>
            <a:r>
              <a:rPr lang="en-US" sz="2000" b="1" dirty="0">
                <a:solidFill>
                  <a:srgbClr val="3333CC"/>
                </a:solidFill>
                <a:latin typeface="Arial" pitchFamily="34" charset="0"/>
                <a:cs typeface="Arial" pitchFamily="34" charset="0"/>
              </a:rPr>
              <a:t>Atmospheric pressure on Earth</a:t>
            </a:r>
          </a:p>
        </p:txBody>
      </p:sp>
      <p:sp>
        <p:nvSpPr>
          <p:cNvPr id="50" name="Rectangle 49"/>
          <p:cNvSpPr/>
          <p:nvPr/>
        </p:nvSpPr>
        <p:spPr bwMode="auto">
          <a:xfrm>
            <a:off x="3428841" y="4893725"/>
            <a:ext cx="1201479" cy="74428"/>
          </a:xfrm>
          <a:prstGeom prst="rect">
            <a:avLst/>
          </a:prstGeom>
          <a:solidFill>
            <a:srgbClr val="000099"/>
          </a:solidFill>
          <a:ln w="9525" cap="flat" cmpd="sng" algn="ctr">
            <a:solidFill>
              <a:srgbClr val="00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fr-FR" sz="2400">
              <a:solidFill>
                <a:srgbClr val="000000"/>
              </a:solidFill>
              <a:cs typeface="Arial" charset="0"/>
            </a:endParaRPr>
          </a:p>
        </p:txBody>
      </p:sp>
      <p:sp>
        <p:nvSpPr>
          <p:cNvPr id="51" name="Rectangle 50"/>
          <p:cNvSpPr/>
          <p:nvPr/>
        </p:nvSpPr>
        <p:spPr bwMode="auto">
          <a:xfrm>
            <a:off x="2528619" y="5610269"/>
            <a:ext cx="2027273" cy="74428"/>
          </a:xfrm>
          <a:prstGeom prst="rect">
            <a:avLst/>
          </a:prstGeom>
          <a:solidFill>
            <a:srgbClr val="CC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fr-FR" sz="2400">
              <a:solidFill>
                <a:srgbClr val="000000"/>
              </a:solidFill>
              <a:cs typeface="Arial" charset="0"/>
            </a:endParaRPr>
          </a:p>
        </p:txBody>
      </p:sp>
      <p:sp>
        <p:nvSpPr>
          <p:cNvPr id="52" name="TextBox 51"/>
          <p:cNvSpPr txBox="1"/>
          <p:nvPr/>
        </p:nvSpPr>
        <p:spPr>
          <a:xfrm>
            <a:off x="-79904" y="5229200"/>
            <a:ext cx="2147778" cy="938719"/>
          </a:xfrm>
          <a:prstGeom prst="rect">
            <a:avLst/>
          </a:prstGeom>
          <a:noFill/>
        </p:spPr>
        <p:txBody>
          <a:bodyPr wrap="square" rtlCol="0">
            <a:spAutoFit/>
          </a:bodyPr>
          <a:lstStyle/>
          <a:p>
            <a:pPr fontAlgn="base">
              <a:lnSpc>
                <a:spcPts val="2200"/>
              </a:lnSpc>
              <a:spcBef>
                <a:spcPct val="0"/>
              </a:spcBef>
              <a:spcAft>
                <a:spcPct val="0"/>
              </a:spcAft>
            </a:pPr>
            <a:r>
              <a:rPr lang="en-US" sz="2000" b="1" dirty="0">
                <a:solidFill>
                  <a:srgbClr val="CC00FF"/>
                </a:solidFill>
                <a:latin typeface="Arial" pitchFamily="34" charset="0"/>
                <a:cs typeface="Arial" pitchFamily="34" charset="0"/>
              </a:rPr>
              <a:t>Atmospheric pressure on Mars</a:t>
            </a:r>
          </a:p>
        </p:txBody>
      </p:sp>
      <p:sp>
        <p:nvSpPr>
          <p:cNvPr id="53" name="TextBox 52"/>
          <p:cNvSpPr txBox="1"/>
          <p:nvPr/>
        </p:nvSpPr>
        <p:spPr>
          <a:xfrm>
            <a:off x="-54723" y="2452255"/>
            <a:ext cx="2163694" cy="938719"/>
          </a:xfrm>
          <a:prstGeom prst="rect">
            <a:avLst/>
          </a:prstGeom>
          <a:noFill/>
        </p:spPr>
        <p:txBody>
          <a:bodyPr wrap="square" rtlCol="0">
            <a:spAutoFit/>
          </a:bodyPr>
          <a:lstStyle/>
          <a:p>
            <a:pPr fontAlgn="base">
              <a:lnSpc>
                <a:spcPts val="2200"/>
              </a:lnSpc>
              <a:spcBef>
                <a:spcPct val="0"/>
              </a:spcBef>
              <a:spcAft>
                <a:spcPct val="0"/>
              </a:spcAft>
            </a:pPr>
            <a:r>
              <a:rPr lang="en-US" sz="2000" b="1" dirty="0">
                <a:solidFill>
                  <a:srgbClr val="FFC000"/>
                </a:solidFill>
                <a:latin typeface="Arial" pitchFamily="34" charset="0"/>
                <a:cs typeface="Arial" pitchFamily="34" charset="0"/>
              </a:rPr>
              <a:t>Atmospheric pressure on Venus</a:t>
            </a:r>
          </a:p>
        </p:txBody>
      </p:sp>
      <p:sp>
        <p:nvSpPr>
          <p:cNvPr id="54" name="Rectangle 53"/>
          <p:cNvSpPr/>
          <p:nvPr/>
        </p:nvSpPr>
        <p:spPr bwMode="auto">
          <a:xfrm>
            <a:off x="8370711" y="2847988"/>
            <a:ext cx="1201479" cy="74428"/>
          </a:xfrm>
          <a:prstGeom prst="rect">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fr-FR" sz="2400">
              <a:solidFill>
                <a:srgbClr val="000000"/>
              </a:solidFill>
              <a:cs typeface="Arial" charset="0"/>
            </a:endParaRPr>
          </a:p>
        </p:txBody>
      </p:sp>
      <p:cxnSp>
        <p:nvCxnSpPr>
          <p:cNvPr id="55" name="Straight Arrow Connector 54"/>
          <p:cNvCxnSpPr/>
          <p:nvPr/>
        </p:nvCxnSpPr>
        <p:spPr bwMode="auto">
          <a:xfrm>
            <a:off x="8463358" y="2999338"/>
            <a:ext cx="600739" cy="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56" name="TextBox 55"/>
          <p:cNvSpPr txBox="1"/>
          <p:nvPr/>
        </p:nvSpPr>
        <p:spPr>
          <a:xfrm>
            <a:off x="2553335" y="3785965"/>
            <a:ext cx="1118937" cy="830997"/>
          </a:xfrm>
          <a:prstGeom prst="rect">
            <a:avLst/>
          </a:prstGeom>
          <a:solidFill>
            <a:srgbClr val="FFFF99"/>
          </a:solidFill>
        </p:spPr>
        <p:txBody>
          <a:bodyPr wrap="square" rtlCol="0">
            <a:spAutoFit/>
          </a:bodyPr>
          <a:lstStyle/>
          <a:p>
            <a:pPr algn="ctr" fontAlgn="base">
              <a:spcBef>
                <a:spcPct val="0"/>
              </a:spcBef>
              <a:spcAft>
                <a:spcPct val="0"/>
              </a:spcAft>
            </a:pPr>
            <a:r>
              <a:rPr lang="en-US" sz="2400" dirty="0">
                <a:solidFill>
                  <a:srgbClr val="000000"/>
                </a:solidFill>
                <a:cs typeface="Arial" charset="0"/>
              </a:rPr>
              <a:t>fusion point</a:t>
            </a:r>
          </a:p>
        </p:txBody>
      </p:sp>
      <p:sp>
        <p:nvSpPr>
          <p:cNvPr id="57" name="TextBox 56"/>
          <p:cNvSpPr txBox="1"/>
          <p:nvPr/>
        </p:nvSpPr>
        <p:spPr>
          <a:xfrm>
            <a:off x="2277419" y="5055237"/>
            <a:ext cx="1604398" cy="461665"/>
          </a:xfrm>
          <a:prstGeom prst="rect">
            <a:avLst/>
          </a:prstGeom>
          <a:solidFill>
            <a:srgbClr val="FFFF99"/>
          </a:solidFill>
        </p:spPr>
        <p:txBody>
          <a:bodyPr wrap="square" rtlCol="0">
            <a:spAutoFit/>
          </a:bodyPr>
          <a:lstStyle/>
          <a:p>
            <a:pPr algn="ctr" fontAlgn="base">
              <a:spcBef>
                <a:spcPct val="0"/>
              </a:spcBef>
              <a:spcAft>
                <a:spcPct val="0"/>
              </a:spcAft>
            </a:pPr>
            <a:r>
              <a:rPr lang="en-US" sz="2400" dirty="0">
                <a:solidFill>
                  <a:srgbClr val="000000"/>
                </a:solidFill>
                <a:cs typeface="Arial" charset="0"/>
              </a:rPr>
              <a:t>triple point</a:t>
            </a:r>
          </a:p>
        </p:txBody>
      </p:sp>
      <p:sp>
        <p:nvSpPr>
          <p:cNvPr id="58" name="TextBox 57"/>
          <p:cNvSpPr txBox="1"/>
          <p:nvPr/>
        </p:nvSpPr>
        <p:spPr>
          <a:xfrm>
            <a:off x="2408298" y="2654369"/>
            <a:ext cx="1204029" cy="461665"/>
          </a:xfrm>
          <a:prstGeom prst="rect">
            <a:avLst/>
          </a:prstGeom>
          <a:solidFill>
            <a:srgbClr val="FFFF99"/>
          </a:solidFill>
        </p:spPr>
        <p:txBody>
          <a:bodyPr wrap="square" rtlCol="0">
            <a:spAutoFit/>
          </a:bodyPr>
          <a:lstStyle/>
          <a:p>
            <a:pPr algn="ctr" fontAlgn="base">
              <a:spcBef>
                <a:spcPct val="0"/>
              </a:spcBef>
              <a:spcAft>
                <a:spcPct val="0"/>
              </a:spcAft>
            </a:pPr>
            <a:r>
              <a:rPr lang="en-US" sz="2400" b="1" dirty="0">
                <a:solidFill>
                  <a:srgbClr val="000000"/>
                </a:solidFill>
                <a:cs typeface="Arial" charset="0"/>
              </a:rPr>
              <a:t>SOLID</a:t>
            </a:r>
          </a:p>
        </p:txBody>
      </p:sp>
      <p:sp>
        <p:nvSpPr>
          <p:cNvPr id="59" name="TextBox 58"/>
          <p:cNvSpPr txBox="1"/>
          <p:nvPr/>
        </p:nvSpPr>
        <p:spPr>
          <a:xfrm>
            <a:off x="4643004" y="2847988"/>
            <a:ext cx="1497419" cy="461665"/>
          </a:xfrm>
          <a:prstGeom prst="rect">
            <a:avLst/>
          </a:prstGeom>
          <a:solidFill>
            <a:srgbClr val="97FFFF"/>
          </a:solidFill>
        </p:spPr>
        <p:txBody>
          <a:bodyPr wrap="square" rtlCol="0">
            <a:spAutoFit/>
          </a:bodyPr>
          <a:lstStyle/>
          <a:p>
            <a:pPr algn="ctr" fontAlgn="base">
              <a:spcBef>
                <a:spcPct val="0"/>
              </a:spcBef>
              <a:spcAft>
                <a:spcPct val="0"/>
              </a:spcAft>
            </a:pPr>
            <a:r>
              <a:rPr lang="en-US" sz="2400" b="1" dirty="0">
                <a:solidFill>
                  <a:srgbClr val="000000"/>
                </a:solidFill>
                <a:cs typeface="Arial" charset="0"/>
              </a:rPr>
              <a:t>LIQUID</a:t>
            </a:r>
          </a:p>
        </p:txBody>
      </p:sp>
      <p:sp>
        <p:nvSpPr>
          <p:cNvPr id="60" name="TextBox 59"/>
          <p:cNvSpPr txBox="1"/>
          <p:nvPr/>
        </p:nvSpPr>
        <p:spPr>
          <a:xfrm>
            <a:off x="4268770" y="3507008"/>
            <a:ext cx="1354300" cy="830997"/>
          </a:xfrm>
          <a:prstGeom prst="rect">
            <a:avLst/>
          </a:prstGeom>
          <a:solidFill>
            <a:srgbClr val="97FFFF"/>
          </a:solidFill>
        </p:spPr>
        <p:txBody>
          <a:bodyPr wrap="square" rtlCol="0">
            <a:spAutoFit/>
          </a:bodyPr>
          <a:lstStyle/>
          <a:p>
            <a:pPr algn="ctr" fontAlgn="base">
              <a:spcBef>
                <a:spcPct val="0"/>
              </a:spcBef>
              <a:spcAft>
                <a:spcPct val="0"/>
              </a:spcAft>
            </a:pPr>
            <a:r>
              <a:rPr lang="en-US" sz="2400" dirty="0">
                <a:solidFill>
                  <a:srgbClr val="000000"/>
                </a:solidFill>
                <a:cs typeface="Arial" charset="0"/>
              </a:rPr>
              <a:t>boiling point</a:t>
            </a:r>
          </a:p>
        </p:txBody>
      </p:sp>
      <p:sp>
        <p:nvSpPr>
          <p:cNvPr id="61" name="Rectangle 60"/>
          <p:cNvSpPr/>
          <p:nvPr/>
        </p:nvSpPr>
        <p:spPr bwMode="auto">
          <a:xfrm>
            <a:off x="5513177" y="3392577"/>
            <a:ext cx="627246" cy="732680"/>
          </a:xfrm>
          <a:prstGeom prst="rect">
            <a:avLst/>
          </a:prstGeom>
          <a:solidFill>
            <a:srgbClr val="97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a:solidFill>
                <a:srgbClr val="000000"/>
              </a:solidFill>
              <a:cs typeface="Arial" charset="0"/>
            </a:endParaRPr>
          </a:p>
        </p:txBody>
      </p:sp>
      <p:sp>
        <p:nvSpPr>
          <p:cNvPr id="62" name="TextBox 61"/>
          <p:cNvSpPr txBox="1"/>
          <p:nvPr/>
        </p:nvSpPr>
        <p:spPr>
          <a:xfrm>
            <a:off x="6502284" y="4506488"/>
            <a:ext cx="1497419" cy="461665"/>
          </a:xfrm>
          <a:prstGeom prst="rect">
            <a:avLst/>
          </a:prstGeom>
          <a:solidFill>
            <a:srgbClr val="99FF99"/>
          </a:solidFill>
        </p:spPr>
        <p:txBody>
          <a:bodyPr wrap="square" rtlCol="0">
            <a:spAutoFit/>
          </a:bodyPr>
          <a:lstStyle/>
          <a:p>
            <a:pPr algn="ctr" fontAlgn="base">
              <a:spcBef>
                <a:spcPct val="0"/>
              </a:spcBef>
              <a:spcAft>
                <a:spcPct val="0"/>
              </a:spcAft>
            </a:pPr>
            <a:r>
              <a:rPr lang="en-US" sz="2400" b="1" dirty="0">
                <a:solidFill>
                  <a:srgbClr val="000000"/>
                </a:solidFill>
                <a:cs typeface="Arial" charset="0"/>
              </a:rPr>
              <a:t>VAPOR</a:t>
            </a:r>
          </a:p>
        </p:txBody>
      </p:sp>
      <p:sp>
        <p:nvSpPr>
          <p:cNvPr id="63" name="TextBox 62"/>
          <p:cNvSpPr txBox="1"/>
          <p:nvPr/>
        </p:nvSpPr>
        <p:spPr>
          <a:xfrm>
            <a:off x="379591" y="3494976"/>
            <a:ext cx="1688283" cy="830997"/>
          </a:xfrm>
          <a:prstGeom prst="rect">
            <a:avLst/>
          </a:prstGeom>
          <a:solidFill>
            <a:schemeClr val="bg1"/>
          </a:solidFill>
        </p:spPr>
        <p:txBody>
          <a:bodyPr wrap="none" rtlCol="0">
            <a:spAutoFit/>
          </a:bodyPr>
          <a:lstStyle/>
          <a:p>
            <a:pPr algn="ctr" fontAlgn="base">
              <a:spcBef>
                <a:spcPct val="0"/>
              </a:spcBef>
              <a:spcAft>
                <a:spcPct val="0"/>
              </a:spcAft>
            </a:pPr>
            <a:r>
              <a:rPr lang="en-US" sz="2400" dirty="0">
                <a:solidFill>
                  <a:srgbClr val="000000"/>
                </a:solidFill>
                <a:cs typeface="Arial" charset="0"/>
              </a:rPr>
              <a:t>Pressure in</a:t>
            </a:r>
          </a:p>
          <a:p>
            <a:pPr algn="ctr" fontAlgn="base">
              <a:spcBef>
                <a:spcPct val="0"/>
              </a:spcBef>
              <a:spcAft>
                <a:spcPct val="0"/>
              </a:spcAft>
            </a:pPr>
            <a:r>
              <a:rPr lang="en-US" sz="2400" dirty="0">
                <a:solidFill>
                  <a:srgbClr val="000000"/>
                </a:solidFill>
                <a:cs typeface="Arial" charset="0"/>
              </a:rPr>
              <a:t>Atmosphere</a:t>
            </a:r>
          </a:p>
        </p:txBody>
      </p:sp>
      <p:sp>
        <p:nvSpPr>
          <p:cNvPr id="65" name="TextBox 64"/>
          <p:cNvSpPr txBox="1"/>
          <p:nvPr/>
        </p:nvSpPr>
        <p:spPr>
          <a:xfrm>
            <a:off x="453496" y="6234697"/>
            <a:ext cx="2750352" cy="656590"/>
          </a:xfrm>
          <a:prstGeom prst="rect">
            <a:avLst/>
          </a:prstGeom>
          <a:noFill/>
        </p:spPr>
        <p:txBody>
          <a:bodyPr wrap="square" rtlCol="0">
            <a:spAutoFit/>
          </a:bodyPr>
          <a:lstStyle/>
          <a:p>
            <a:pPr fontAlgn="base">
              <a:lnSpc>
                <a:spcPts val="2200"/>
              </a:lnSpc>
              <a:spcBef>
                <a:spcPct val="0"/>
              </a:spcBef>
              <a:spcAft>
                <a:spcPct val="0"/>
              </a:spcAft>
            </a:pPr>
            <a:r>
              <a:rPr lang="en-US" sz="2000" b="1" dirty="0">
                <a:solidFill>
                  <a:srgbClr val="A46D3E"/>
                </a:solidFill>
                <a:latin typeface="Arial" pitchFamily="34" charset="0"/>
                <a:cs typeface="Arial" pitchFamily="34" charset="0"/>
              </a:rPr>
              <a:t>Atmospheric pressure on Mercury</a:t>
            </a:r>
          </a:p>
        </p:txBody>
      </p:sp>
      <p:sp>
        <p:nvSpPr>
          <p:cNvPr id="66" name="Rectangle 65"/>
          <p:cNvSpPr/>
          <p:nvPr/>
        </p:nvSpPr>
        <p:spPr bwMode="auto">
          <a:xfrm>
            <a:off x="8258474" y="6022598"/>
            <a:ext cx="1201479" cy="74428"/>
          </a:xfrm>
          <a:prstGeom prst="rect">
            <a:avLst/>
          </a:prstGeom>
          <a:solidFill>
            <a:srgbClr val="A46D3E"/>
          </a:solidFill>
          <a:ln w="9525" cap="flat" cmpd="sng" algn="ctr">
            <a:solidFill>
              <a:srgbClr val="A46D3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fr-FR" sz="2400">
              <a:solidFill>
                <a:srgbClr val="000000"/>
              </a:solidFill>
              <a:cs typeface="Arial" charset="0"/>
            </a:endParaRPr>
          </a:p>
        </p:txBody>
      </p:sp>
      <p:sp>
        <p:nvSpPr>
          <p:cNvPr id="7" name="Rectangle 6"/>
          <p:cNvSpPr/>
          <p:nvPr/>
        </p:nvSpPr>
        <p:spPr>
          <a:xfrm>
            <a:off x="4355976" y="6525344"/>
            <a:ext cx="2592288" cy="332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4139952" y="6402387"/>
            <a:ext cx="2453877" cy="461665"/>
          </a:xfrm>
          <a:prstGeom prst="rect">
            <a:avLst/>
          </a:prstGeom>
          <a:noFill/>
        </p:spPr>
        <p:txBody>
          <a:bodyPr wrap="none" rtlCol="0">
            <a:spAutoFit/>
          </a:bodyPr>
          <a:lstStyle/>
          <a:p>
            <a:pPr algn="ctr" fontAlgn="base">
              <a:spcBef>
                <a:spcPct val="0"/>
              </a:spcBef>
              <a:spcAft>
                <a:spcPct val="0"/>
              </a:spcAft>
            </a:pPr>
            <a:r>
              <a:rPr lang="en-US" sz="2400" dirty="0">
                <a:solidFill>
                  <a:srgbClr val="000000"/>
                </a:solidFill>
                <a:cs typeface="Arial" charset="0"/>
              </a:rPr>
              <a:t>Temperature in °C</a:t>
            </a:r>
          </a:p>
        </p:txBody>
      </p:sp>
      <p:pic>
        <p:nvPicPr>
          <p:cNvPr id="2050" name="Picture 2" descr="C:\Users\lenano\AppData\Local\Microsoft\Windows\Temporary Internet Files\Content.IE5\FQAC5QYE\MM900395748[1].gif">
            <a:hlinkClick r:id="rId7" action="ppaction://hlinksldjump"/>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028384" y="6237312"/>
            <a:ext cx="9525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lenano\AppData\Local\Microsoft\Windows\Temporary Internet Files\Content.IE5\XJINCJF2\MC900432675[1].png">
            <a:hlinkClick r:id="rId9" action="ppaction://hlinksldjump"/>
          </p:cNvPr>
          <p:cNvPicPr>
            <a:picLocks noChangeAspect="1" noChangeArrowheads="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flipH="1">
            <a:off x="7236296" y="6093296"/>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lenano\AppData\Local\Microsoft\Windows\Temporary Internet Files\Content.IE5\XJINCJF2\MC900432675[1].png">
            <a:hlinkClick r:id="rId11" action="ppaction://hlinksldjump"/>
          </p:cNvPr>
          <p:cNvPicPr>
            <a:picLocks noChangeAspect="1" noChangeArrowheads="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6547104" y="6089904"/>
            <a:ext cx="731520" cy="731520"/>
          </a:xfrm>
          <a:prstGeom prst="rect">
            <a:avLst/>
          </a:prstGeom>
          <a:noFill/>
          <a:extLst>
            <a:ext uri="{909E8E84-426E-40DD-AFC4-6F175D3DCCD1}">
              <a14:hiddenFill xmlns:a14="http://schemas.microsoft.com/office/drawing/2010/main">
                <a:solidFill>
                  <a:srgbClr val="FFFFFF"/>
                </a:solidFill>
              </a14:hiddenFill>
            </a:ext>
          </a:extLst>
        </p:spPr>
      </p:pic>
      <p:cxnSp>
        <p:nvCxnSpPr>
          <p:cNvPr id="67" name="Straight Arrow Connector 66"/>
          <p:cNvCxnSpPr/>
          <p:nvPr/>
        </p:nvCxnSpPr>
        <p:spPr bwMode="auto">
          <a:xfrm>
            <a:off x="8351121" y="6173948"/>
            <a:ext cx="600739" cy="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33" name="Rectangle 32"/>
          <p:cNvSpPr/>
          <p:nvPr/>
        </p:nvSpPr>
        <p:spPr bwMode="auto">
          <a:xfrm>
            <a:off x="850241" y="6021288"/>
            <a:ext cx="1201479" cy="74428"/>
          </a:xfrm>
          <a:prstGeom prst="rect">
            <a:avLst/>
          </a:prstGeom>
          <a:solidFill>
            <a:srgbClr val="A46D3E"/>
          </a:solidFill>
          <a:ln w="9525" cap="flat" cmpd="sng" algn="ctr">
            <a:solidFill>
              <a:srgbClr val="A46D3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fr-FR" sz="2400">
              <a:solidFill>
                <a:srgbClr val="000000"/>
              </a:solidFill>
              <a:cs typeface="Arial" charset="0"/>
            </a:endParaRPr>
          </a:p>
        </p:txBody>
      </p:sp>
      <p:cxnSp>
        <p:nvCxnSpPr>
          <p:cNvPr id="34" name="Straight Arrow Connector 33"/>
          <p:cNvCxnSpPr/>
          <p:nvPr/>
        </p:nvCxnSpPr>
        <p:spPr bwMode="auto">
          <a:xfrm flipH="1">
            <a:off x="1138273" y="6165304"/>
            <a:ext cx="600739" cy="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5492125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Life in exotic water worlds?</a:t>
            </a:r>
            <a:endParaRPr lang="en-US" dirty="0"/>
          </a:p>
        </p:txBody>
      </p:sp>
      <p:sp>
        <p:nvSpPr>
          <p:cNvPr id="4" name="Content Placeholder 3"/>
          <p:cNvSpPr>
            <a:spLocks noGrp="1"/>
          </p:cNvSpPr>
          <p:nvPr>
            <p:ph idx="1"/>
          </p:nvPr>
        </p:nvSpPr>
        <p:spPr/>
        <p:txBody>
          <a:bodyPr/>
          <a:lstStyle/>
          <a:p>
            <a:endParaRPr lang="en-US"/>
          </a:p>
        </p:txBody>
      </p:sp>
      <p:pic>
        <p:nvPicPr>
          <p:cNvPr id="15" name="Picture 2"/>
          <p:cNvPicPr>
            <a:picLocks noChangeAspect="1" noChangeArrowheads="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48332" t="41570" r="27816" b="29810"/>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5" descr="C:\Users\lenano\AppData\Local\Microsoft\Windows\Temporary Internet Files\Content.IE5\OUUVTA6R\MC900371050[1].wmf">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60432" y="771387"/>
            <a:ext cx="447270" cy="490689"/>
          </a:xfrm>
          <a:prstGeom prst="rect">
            <a:avLst/>
          </a:prstGeom>
          <a:noFill/>
          <a:extLst>
            <a:ext uri="{909E8E84-426E-40DD-AFC4-6F175D3DCCD1}">
              <a14:hiddenFill xmlns:a14="http://schemas.microsoft.com/office/drawing/2010/main">
                <a:solidFill>
                  <a:srgbClr val="FFFFFF"/>
                </a:solidFill>
              </a14:hiddenFill>
            </a:ext>
          </a:extLst>
        </p:spPr>
      </p:pic>
      <p:sp>
        <p:nvSpPr>
          <p:cNvPr id="19" name="Titel 1"/>
          <p:cNvSpPr txBox="1">
            <a:spLocks/>
          </p:cNvSpPr>
          <p:nvPr/>
        </p:nvSpPr>
        <p:spPr>
          <a:xfrm>
            <a:off x="0" y="44624"/>
            <a:ext cx="9144000"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dirty="0"/>
              <a:t>Planetary deep interiors, geodesy, and habitability</a:t>
            </a:r>
          </a:p>
        </p:txBody>
      </p:sp>
      <p:sp>
        <p:nvSpPr>
          <p:cNvPr id="20" name="Untertitel 2"/>
          <p:cNvSpPr txBox="1">
            <a:spLocks/>
          </p:cNvSpPr>
          <p:nvPr/>
        </p:nvSpPr>
        <p:spPr>
          <a:xfrm>
            <a:off x="0" y="836712"/>
            <a:ext cx="9144000" cy="360040"/>
          </a:xfrm>
          <a:prstGeom prst="rect">
            <a:avLst/>
          </a:prstGeom>
        </p:spPr>
        <p:txBody>
          <a:bodyPr vert="horz" lIns="91440" tIns="45720" rIns="91440" bIns="45720" rtlCol="0">
            <a:normAutofit fontScale="3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de-DE" sz="6000" dirty="0"/>
              <a:t>Véronique Dehant   </a:t>
            </a:r>
            <a:r>
              <a:rPr lang="de-DE" dirty="0"/>
              <a:t>Royal Observatory </a:t>
            </a:r>
            <a:r>
              <a:rPr lang="de-DE" dirty="0" err="1"/>
              <a:t>of</a:t>
            </a:r>
            <a:r>
              <a:rPr lang="de-DE" dirty="0"/>
              <a:t> </a:t>
            </a:r>
            <a:r>
              <a:rPr lang="de-DE" dirty="0" err="1"/>
              <a:t>Belgium</a:t>
            </a:r>
            <a:endParaRPr lang="de-DE" dirty="0"/>
          </a:p>
        </p:txBody>
      </p:sp>
      <p:sp>
        <p:nvSpPr>
          <p:cNvPr id="21" name="Rectangle 20"/>
          <p:cNvSpPr/>
          <p:nvPr/>
        </p:nvSpPr>
        <p:spPr bwMode="auto">
          <a:xfrm>
            <a:off x="0" y="1524000"/>
            <a:ext cx="9144000" cy="5334000"/>
          </a:xfrm>
          <a:prstGeom prst="rect">
            <a:avLst/>
          </a:prstGeom>
          <a:solidFill>
            <a:schemeClr val="tx1"/>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22"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8" y="1844675"/>
            <a:ext cx="8353425" cy="493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sp>
        <p:nvSpPr>
          <p:cNvPr id="25" name="TextBox 24"/>
          <p:cNvSpPr txBox="1"/>
          <p:nvPr/>
        </p:nvSpPr>
        <p:spPr>
          <a:xfrm>
            <a:off x="0" y="6565612"/>
            <a:ext cx="4792915" cy="276999"/>
          </a:xfrm>
          <a:prstGeom prst="rect">
            <a:avLst/>
          </a:prstGeom>
          <a:noFill/>
        </p:spPr>
        <p:txBody>
          <a:bodyPr wrap="none" rtlCol="0">
            <a:spAutoFit/>
          </a:bodyPr>
          <a:lstStyle/>
          <a:p>
            <a:pPr fontAlgn="base">
              <a:spcBef>
                <a:spcPct val="0"/>
              </a:spcBef>
              <a:spcAft>
                <a:spcPct val="0"/>
              </a:spcAft>
            </a:pPr>
            <a:r>
              <a:rPr lang="en-US" sz="1200" dirty="0">
                <a:solidFill>
                  <a:srgbClr val="FFFFFF"/>
                </a:solidFill>
                <a:latin typeface="Times New Roman" pitchFamily="18" charset="0"/>
                <a:cs typeface="Arial" charset="0"/>
              </a:rPr>
              <a:t>Sources: http://www.astrobio.net/pressrelease/3157/tidal-habitable-zone</a:t>
            </a:r>
          </a:p>
        </p:txBody>
      </p:sp>
      <p:sp>
        <p:nvSpPr>
          <p:cNvPr id="26" name="Rectangle 9"/>
          <p:cNvSpPr>
            <a:spLocks noChangeArrowheads="1"/>
          </p:cNvSpPr>
          <p:nvPr/>
        </p:nvSpPr>
        <p:spPr bwMode="auto">
          <a:xfrm>
            <a:off x="685800" y="1524000"/>
            <a:ext cx="82296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ctr" fontAlgn="base">
              <a:spcBef>
                <a:spcPct val="20000"/>
              </a:spcBef>
              <a:spcAft>
                <a:spcPct val="0"/>
              </a:spcAft>
            </a:pPr>
            <a:r>
              <a:rPr lang="fr-FR" sz="3200" dirty="0" smtClean="0">
                <a:solidFill>
                  <a:srgbClr val="FFFFFF"/>
                </a:solidFill>
                <a:latin typeface="Book Antiqua" pitchFamily="18" charset="0"/>
                <a:cs typeface="Arial" charset="0"/>
              </a:rPr>
              <a:t>Habitable Zone</a:t>
            </a:r>
            <a:endParaRPr lang="fr-FR" sz="3200" dirty="0">
              <a:solidFill>
                <a:srgbClr val="FFFFFF"/>
              </a:solidFill>
              <a:latin typeface="Book Antiqua" pitchFamily="18" charset="0"/>
              <a:cs typeface="Arial" charset="0"/>
            </a:endParaRPr>
          </a:p>
        </p:txBody>
      </p:sp>
      <p:pic>
        <p:nvPicPr>
          <p:cNvPr id="2050" name="Picture 2" descr="C:\Users\lenano\AppData\Local\Microsoft\Windows\Temporary Internet Files\Content.IE5\FQAC5QYE\MM900395748[1].gif">
            <a:hlinkClick r:id="rId8" action="ppaction://hlinksldjump"/>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028384" y="6237312"/>
            <a:ext cx="9525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C:\Users\lenano\AppData\Local\Microsoft\Windows\Temporary Internet Files\Content.IE5\XJINCJF2\MC900432675[1].png">
            <a:hlinkClick r:id="rId10" action="ppaction://hlinksldjump"/>
          </p:cNvPr>
          <p:cNvPicPr>
            <a:picLocks noChangeAspect="1" noChangeArrowheads="1"/>
          </p:cNvPicPr>
          <p:nvPr/>
        </p:nvPicPr>
        <p:blipFill>
          <a:blip r:embed="rId11"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flipH="1">
            <a:off x="7236296" y="6093296"/>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Users\lenano\AppData\Local\Microsoft\Windows\Temporary Internet Files\Content.IE5\XJINCJF2\MC900432675[1].png">
            <a:hlinkClick r:id="rId12" action="ppaction://hlinksldjump"/>
          </p:cNvPr>
          <p:cNvPicPr>
            <a:picLocks noChangeAspect="1" noChangeArrowheads="1"/>
          </p:cNvPicPr>
          <p:nvPr/>
        </p:nvPicPr>
        <p:blipFill>
          <a:blip r:embed="rId11"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6547104" y="6089904"/>
            <a:ext cx="73152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1677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Life in exotic water worlds?</a:t>
            </a:r>
            <a:endParaRPr lang="en-US" dirty="0"/>
          </a:p>
        </p:txBody>
      </p:sp>
      <p:sp>
        <p:nvSpPr>
          <p:cNvPr id="4" name="Content Placeholder 3"/>
          <p:cNvSpPr>
            <a:spLocks noGrp="1"/>
          </p:cNvSpPr>
          <p:nvPr>
            <p:ph idx="1"/>
          </p:nvPr>
        </p:nvSpPr>
        <p:spPr/>
        <p:txBody>
          <a:bodyPr/>
          <a:lstStyle/>
          <a:p>
            <a:endParaRPr lang="en-US"/>
          </a:p>
        </p:txBody>
      </p:sp>
      <p:pic>
        <p:nvPicPr>
          <p:cNvPr id="15" name="Picture 2"/>
          <p:cNvPicPr>
            <a:picLocks noChangeAspect="1" noChangeArrowheads="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48332" t="41570" r="27816" b="29810"/>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5" descr="C:\Users\lenano\AppData\Local\Microsoft\Windows\Temporary Internet Files\Content.IE5\OUUVTA6R\MC900371050[1].wmf">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60432" y="771387"/>
            <a:ext cx="447270" cy="490689"/>
          </a:xfrm>
          <a:prstGeom prst="rect">
            <a:avLst/>
          </a:prstGeom>
          <a:noFill/>
          <a:extLst>
            <a:ext uri="{909E8E84-426E-40DD-AFC4-6F175D3DCCD1}">
              <a14:hiddenFill xmlns:a14="http://schemas.microsoft.com/office/drawing/2010/main">
                <a:solidFill>
                  <a:srgbClr val="FFFFFF"/>
                </a:solidFill>
              </a14:hiddenFill>
            </a:ext>
          </a:extLst>
        </p:spPr>
      </p:pic>
      <p:sp>
        <p:nvSpPr>
          <p:cNvPr id="19" name="Titel 1"/>
          <p:cNvSpPr txBox="1">
            <a:spLocks/>
          </p:cNvSpPr>
          <p:nvPr/>
        </p:nvSpPr>
        <p:spPr>
          <a:xfrm>
            <a:off x="0" y="44624"/>
            <a:ext cx="9144000"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dirty="0"/>
              <a:t>Planetary deep interiors, geodesy, and habitability</a:t>
            </a:r>
          </a:p>
        </p:txBody>
      </p:sp>
      <p:sp>
        <p:nvSpPr>
          <p:cNvPr id="20" name="Untertitel 2"/>
          <p:cNvSpPr txBox="1">
            <a:spLocks/>
          </p:cNvSpPr>
          <p:nvPr/>
        </p:nvSpPr>
        <p:spPr>
          <a:xfrm>
            <a:off x="0" y="836712"/>
            <a:ext cx="9144000" cy="360040"/>
          </a:xfrm>
          <a:prstGeom prst="rect">
            <a:avLst/>
          </a:prstGeom>
        </p:spPr>
        <p:txBody>
          <a:bodyPr vert="horz" lIns="91440" tIns="45720" rIns="91440" bIns="45720" rtlCol="0">
            <a:normAutofit fontScale="3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de-DE" sz="6000" dirty="0"/>
              <a:t>Véronique Dehant   </a:t>
            </a:r>
            <a:r>
              <a:rPr lang="de-DE" dirty="0"/>
              <a:t>Royal Observatory </a:t>
            </a:r>
            <a:r>
              <a:rPr lang="de-DE" dirty="0" err="1"/>
              <a:t>of</a:t>
            </a:r>
            <a:r>
              <a:rPr lang="de-DE" dirty="0"/>
              <a:t> </a:t>
            </a:r>
            <a:r>
              <a:rPr lang="de-DE" dirty="0" err="1"/>
              <a:t>Belgium</a:t>
            </a:r>
            <a:endParaRPr lang="de-DE" dirty="0"/>
          </a:p>
        </p:txBody>
      </p:sp>
      <p:pic>
        <p:nvPicPr>
          <p:cNvPr id="2050" name="Picture 2" descr="C:\Users\lenano\AppData\Local\Microsoft\Windows\Temporary Internet Files\Content.IE5\FQAC5QYE\MM900395748[1].gif">
            <a:hlinkClick r:id="rId7" action="ppaction://hlinksldjump"/>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028384" y="6237312"/>
            <a:ext cx="9525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C:\Users\lenano\AppData\Local\Microsoft\Windows\Temporary Internet Files\Content.IE5\XJINCJF2\MC900432675[1].png"/>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7236296" y="6093296"/>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6" name="Isosceles Triangle 15"/>
          <p:cNvSpPr/>
          <p:nvPr/>
        </p:nvSpPr>
        <p:spPr>
          <a:xfrm flipV="1">
            <a:off x="21060" y="2944833"/>
            <a:ext cx="2764764" cy="2644407"/>
          </a:xfrm>
          <a:prstGeom prst="triangle">
            <a:avLst/>
          </a:prstGeom>
          <a:solidFill>
            <a:srgbClr val="4F81BD">
              <a:lumMod val="20000"/>
              <a:lumOff val="80000"/>
            </a:srgbClr>
          </a:solidFill>
          <a:ln w="25400" cap="flat" cmpd="sng" algn="ctr">
            <a:solidFill>
              <a:srgbClr val="4F81BD">
                <a:lumMod val="20000"/>
                <a:lumOff val="80000"/>
              </a:srgbClr>
            </a:solidFill>
            <a:prstDash val="solid"/>
          </a:ln>
          <a:effectLst/>
        </p:spPr>
        <p:txBody>
          <a:bodyPr rtlCol="0" anchor="ctr"/>
          <a:lstStyle/>
          <a:p>
            <a:pPr algn="ctr">
              <a:defRPr/>
            </a:pPr>
            <a:endParaRPr lang="en-US" sz="2800" kern="0">
              <a:solidFill>
                <a:prstClr val="white"/>
              </a:solidFill>
            </a:endParaRPr>
          </a:p>
        </p:txBody>
      </p:sp>
      <p:sp>
        <p:nvSpPr>
          <p:cNvPr id="17" name="TextBox 16"/>
          <p:cNvSpPr txBox="1"/>
          <p:nvPr/>
        </p:nvSpPr>
        <p:spPr>
          <a:xfrm>
            <a:off x="649680" y="3237221"/>
            <a:ext cx="1930337" cy="523220"/>
          </a:xfrm>
          <a:prstGeom prst="rect">
            <a:avLst/>
          </a:prstGeom>
          <a:noFill/>
        </p:spPr>
        <p:txBody>
          <a:bodyPr wrap="none" rtlCol="0">
            <a:spAutoFit/>
          </a:bodyPr>
          <a:lstStyle/>
          <a:p>
            <a:pPr>
              <a:defRPr/>
            </a:pPr>
            <a:r>
              <a:rPr lang="en-US" sz="2800" kern="0" dirty="0">
                <a:solidFill>
                  <a:prstClr val="black"/>
                </a:solidFill>
                <a:cs typeface="Arial" charset="0"/>
              </a:rPr>
              <a:t>liquid water</a:t>
            </a:r>
          </a:p>
        </p:txBody>
      </p:sp>
      <p:sp>
        <p:nvSpPr>
          <p:cNvPr id="27" name="TextBox 26"/>
          <p:cNvSpPr txBox="1"/>
          <p:nvPr/>
        </p:nvSpPr>
        <p:spPr>
          <a:xfrm>
            <a:off x="649680" y="4010889"/>
            <a:ext cx="1518364" cy="523220"/>
          </a:xfrm>
          <a:prstGeom prst="rect">
            <a:avLst/>
          </a:prstGeom>
          <a:noFill/>
        </p:spPr>
        <p:txBody>
          <a:bodyPr wrap="none" rtlCol="0">
            <a:spAutoFit/>
          </a:bodyPr>
          <a:lstStyle/>
          <a:p>
            <a:pPr>
              <a:defRPr/>
            </a:pPr>
            <a:r>
              <a:rPr lang="en-US" sz="2800" kern="0" dirty="0">
                <a:solidFill>
                  <a:prstClr val="black"/>
                </a:solidFill>
                <a:cs typeface="Arial" charset="0"/>
              </a:rPr>
              <a:t>nutrients</a:t>
            </a:r>
          </a:p>
        </p:txBody>
      </p:sp>
      <p:sp>
        <p:nvSpPr>
          <p:cNvPr id="28" name="TextBox 27"/>
          <p:cNvSpPr txBox="1"/>
          <p:nvPr/>
        </p:nvSpPr>
        <p:spPr>
          <a:xfrm>
            <a:off x="802080" y="3618221"/>
            <a:ext cx="1184940" cy="523220"/>
          </a:xfrm>
          <a:prstGeom prst="rect">
            <a:avLst/>
          </a:prstGeom>
          <a:noFill/>
        </p:spPr>
        <p:txBody>
          <a:bodyPr wrap="none" rtlCol="0">
            <a:spAutoFit/>
          </a:bodyPr>
          <a:lstStyle/>
          <a:p>
            <a:pPr>
              <a:defRPr/>
            </a:pPr>
            <a:r>
              <a:rPr lang="en-US" sz="2800" kern="0" dirty="0">
                <a:solidFill>
                  <a:prstClr val="black"/>
                </a:solidFill>
                <a:cs typeface="Arial" charset="0"/>
              </a:rPr>
              <a:t>energy</a:t>
            </a:r>
          </a:p>
        </p:txBody>
      </p:sp>
      <p:sp>
        <p:nvSpPr>
          <p:cNvPr id="29" name="TextBox 28"/>
          <p:cNvSpPr txBox="1"/>
          <p:nvPr/>
        </p:nvSpPr>
        <p:spPr>
          <a:xfrm>
            <a:off x="3245961" y="3956031"/>
            <a:ext cx="635110" cy="523220"/>
          </a:xfrm>
          <a:prstGeom prst="rect">
            <a:avLst/>
          </a:prstGeom>
          <a:noFill/>
        </p:spPr>
        <p:txBody>
          <a:bodyPr wrap="none" rtlCol="0">
            <a:spAutoFit/>
          </a:bodyPr>
          <a:lstStyle/>
          <a:p>
            <a:pPr>
              <a:defRPr/>
            </a:pPr>
            <a:r>
              <a:rPr lang="en-US" sz="2800" kern="0" dirty="0">
                <a:solidFill>
                  <a:prstClr val="black"/>
                </a:solidFill>
                <a:cs typeface="Arial" charset="0"/>
              </a:rPr>
              <a:t>life</a:t>
            </a:r>
          </a:p>
        </p:txBody>
      </p:sp>
      <p:sp>
        <p:nvSpPr>
          <p:cNvPr id="30" name="TextBox 29"/>
          <p:cNvSpPr txBox="1"/>
          <p:nvPr/>
        </p:nvSpPr>
        <p:spPr>
          <a:xfrm>
            <a:off x="3781134" y="3237221"/>
            <a:ext cx="5056192" cy="523220"/>
          </a:xfrm>
          <a:prstGeom prst="rect">
            <a:avLst/>
          </a:prstGeom>
          <a:noFill/>
        </p:spPr>
        <p:txBody>
          <a:bodyPr wrap="none" rtlCol="0">
            <a:spAutoFit/>
          </a:bodyPr>
          <a:lstStyle/>
          <a:p>
            <a:pPr>
              <a:defRPr/>
            </a:pPr>
            <a:r>
              <a:rPr lang="en-US" sz="2800" kern="0" dirty="0">
                <a:solidFill>
                  <a:prstClr val="black"/>
                </a:solidFill>
                <a:cs typeface="Arial" charset="0"/>
              </a:rPr>
              <a:t>habitable zone (HZ) around a star</a:t>
            </a:r>
          </a:p>
        </p:txBody>
      </p:sp>
      <p:cxnSp>
        <p:nvCxnSpPr>
          <p:cNvPr id="31" name="Straight Arrow Connector 30"/>
          <p:cNvCxnSpPr>
            <a:stCxn id="17" idx="3"/>
            <a:endCxn id="30" idx="1"/>
          </p:cNvCxnSpPr>
          <p:nvPr/>
        </p:nvCxnSpPr>
        <p:spPr>
          <a:xfrm>
            <a:off x="2580017" y="3498831"/>
            <a:ext cx="1201117" cy="0"/>
          </a:xfrm>
          <a:prstGeom prst="straightConnector1">
            <a:avLst/>
          </a:prstGeom>
          <a:noFill/>
          <a:ln w="28575" cap="flat" cmpd="sng" algn="ctr">
            <a:solidFill>
              <a:srgbClr val="1F497D"/>
            </a:solidFill>
            <a:prstDash val="solid"/>
            <a:tailEnd type="arrow"/>
          </a:ln>
          <a:effectLst/>
        </p:spPr>
      </p:cxnSp>
      <p:sp>
        <p:nvSpPr>
          <p:cNvPr id="32" name="TextBox 31"/>
          <p:cNvSpPr txBox="1"/>
          <p:nvPr/>
        </p:nvSpPr>
        <p:spPr>
          <a:xfrm>
            <a:off x="2312644" y="2975611"/>
            <a:ext cx="1758815" cy="523220"/>
          </a:xfrm>
          <a:prstGeom prst="rect">
            <a:avLst/>
          </a:prstGeom>
          <a:noFill/>
        </p:spPr>
        <p:txBody>
          <a:bodyPr wrap="none" rtlCol="0">
            <a:spAutoFit/>
          </a:bodyPr>
          <a:lstStyle/>
          <a:p>
            <a:pPr>
              <a:defRPr/>
            </a:pPr>
            <a:r>
              <a:rPr lang="en-US" sz="2800" i="1" kern="0" dirty="0">
                <a:solidFill>
                  <a:prstClr val="black"/>
                </a:solidFill>
                <a:cs typeface="Arial" charset="0"/>
              </a:rPr>
              <a:t>astronomy</a:t>
            </a:r>
          </a:p>
        </p:txBody>
      </p:sp>
      <p:cxnSp>
        <p:nvCxnSpPr>
          <p:cNvPr id="33" name="Straight Arrow Connector 32"/>
          <p:cNvCxnSpPr>
            <a:stCxn id="17" idx="3"/>
            <a:endCxn id="29" idx="1"/>
          </p:cNvCxnSpPr>
          <p:nvPr/>
        </p:nvCxnSpPr>
        <p:spPr>
          <a:xfrm>
            <a:off x="2580017" y="3498831"/>
            <a:ext cx="665944" cy="718810"/>
          </a:xfrm>
          <a:prstGeom prst="straightConnector1">
            <a:avLst/>
          </a:prstGeom>
          <a:noFill/>
          <a:ln w="28575" cap="flat" cmpd="sng" algn="ctr">
            <a:solidFill>
              <a:srgbClr val="1F497D"/>
            </a:solidFill>
            <a:prstDash val="solid"/>
            <a:tailEnd type="arrow"/>
          </a:ln>
          <a:effectLst/>
        </p:spPr>
      </p:cxnSp>
      <p:cxnSp>
        <p:nvCxnSpPr>
          <p:cNvPr id="34" name="Straight Arrow Connector 33"/>
          <p:cNvCxnSpPr>
            <a:stCxn id="28" idx="3"/>
            <a:endCxn id="29" idx="1"/>
          </p:cNvCxnSpPr>
          <p:nvPr/>
        </p:nvCxnSpPr>
        <p:spPr>
          <a:xfrm>
            <a:off x="1987020" y="3879831"/>
            <a:ext cx="1258941" cy="337810"/>
          </a:xfrm>
          <a:prstGeom prst="straightConnector1">
            <a:avLst/>
          </a:prstGeom>
          <a:noFill/>
          <a:ln w="28575" cap="flat" cmpd="sng" algn="ctr">
            <a:solidFill>
              <a:srgbClr val="1F497D"/>
            </a:solidFill>
            <a:prstDash val="solid"/>
            <a:tailEnd type="arrow"/>
          </a:ln>
          <a:effectLst/>
        </p:spPr>
      </p:cxnSp>
      <p:cxnSp>
        <p:nvCxnSpPr>
          <p:cNvPr id="35" name="Straight Arrow Connector 34"/>
          <p:cNvCxnSpPr>
            <a:stCxn id="27" idx="3"/>
            <a:endCxn id="29" idx="1"/>
          </p:cNvCxnSpPr>
          <p:nvPr/>
        </p:nvCxnSpPr>
        <p:spPr>
          <a:xfrm flipV="1">
            <a:off x="2168044" y="4217641"/>
            <a:ext cx="1077917" cy="54858"/>
          </a:xfrm>
          <a:prstGeom prst="straightConnector1">
            <a:avLst/>
          </a:prstGeom>
          <a:noFill/>
          <a:ln w="28575" cap="flat" cmpd="sng" algn="ctr">
            <a:solidFill>
              <a:srgbClr val="1F497D"/>
            </a:solidFill>
            <a:prstDash val="solid"/>
            <a:tailEnd type="arrow"/>
          </a:ln>
          <a:effectLst/>
        </p:spPr>
      </p:cxnSp>
      <p:sp>
        <p:nvSpPr>
          <p:cNvPr id="36" name="TextBox 35"/>
          <p:cNvSpPr txBox="1"/>
          <p:nvPr/>
        </p:nvSpPr>
        <p:spPr>
          <a:xfrm>
            <a:off x="-37889" y="4532621"/>
            <a:ext cx="3187091" cy="523220"/>
          </a:xfrm>
          <a:prstGeom prst="rect">
            <a:avLst/>
          </a:prstGeom>
          <a:noFill/>
        </p:spPr>
        <p:txBody>
          <a:bodyPr wrap="none" rtlCol="0">
            <a:spAutoFit/>
          </a:bodyPr>
          <a:lstStyle/>
          <a:p>
            <a:pPr>
              <a:defRPr/>
            </a:pPr>
            <a:r>
              <a:rPr lang="en-US" sz="2800" b="1" kern="0" dirty="0">
                <a:solidFill>
                  <a:schemeClr val="tx2"/>
                </a:solidFill>
                <a:cs typeface="Arial" charset="0"/>
              </a:rPr>
              <a:t>Building blocs of life</a:t>
            </a:r>
          </a:p>
        </p:txBody>
      </p:sp>
      <p:sp>
        <p:nvSpPr>
          <p:cNvPr id="37" name="TextBox 36"/>
          <p:cNvSpPr txBox="1"/>
          <p:nvPr/>
        </p:nvSpPr>
        <p:spPr>
          <a:xfrm>
            <a:off x="4572000" y="3684896"/>
            <a:ext cx="4652236" cy="430887"/>
          </a:xfrm>
          <a:prstGeom prst="rect">
            <a:avLst/>
          </a:prstGeom>
          <a:noFill/>
        </p:spPr>
        <p:txBody>
          <a:bodyPr wrap="none" rtlCol="0">
            <a:spAutoFit/>
          </a:bodyPr>
          <a:lstStyle/>
          <a:p>
            <a:pPr>
              <a:defRPr/>
            </a:pPr>
            <a:r>
              <a:rPr lang="en-US" sz="2200" kern="0" dirty="0">
                <a:solidFill>
                  <a:prstClr val="black"/>
                </a:solidFill>
                <a:cs typeface="Arial" charset="0"/>
              </a:rPr>
              <a:t>solar system: </a:t>
            </a:r>
            <a:r>
              <a:rPr lang="en-US" sz="2200" i="1" kern="0" dirty="0">
                <a:solidFill>
                  <a:prstClr val="black"/>
                </a:solidFill>
                <a:cs typeface="Arial" charset="0"/>
              </a:rPr>
              <a:t>between Venus and Mars</a:t>
            </a:r>
          </a:p>
        </p:txBody>
      </p:sp>
      <p:sp>
        <p:nvSpPr>
          <p:cNvPr id="38" name="TextBox 37"/>
          <p:cNvSpPr txBox="1"/>
          <p:nvPr/>
        </p:nvSpPr>
        <p:spPr>
          <a:xfrm>
            <a:off x="4078541" y="4072183"/>
            <a:ext cx="5120312" cy="523220"/>
          </a:xfrm>
          <a:prstGeom prst="rect">
            <a:avLst/>
          </a:prstGeom>
          <a:noFill/>
        </p:spPr>
        <p:txBody>
          <a:bodyPr wrap="none" rtlCol="0">
            <a:spAutoFit/>
          </a:bodyPr>
          <a:lstStyle/>
          <a:p>
            <a:pPr>
              <a:defRPr/>
            </a:pPr>
            <a:r>
              <a:rPr lang="en-US" sz="2800" kern="0" dirty="0">
                <a:solidFill>
                  <a:prstClr val="black"/>
                </a:solidFill>
                <a:cs typeface="Arial" charset="0"/>
              </a:rPr>
              <a:t>+ atmosphere, greenhouse effect </a:t>
            </a:r>
          </a:p>
        </p:txBody>
      </p:sp>
      <p:sp>
        <p:nvSpPr>
          <p:cNvPr id="39" name="TextBox 38"/>
          <p:cNvSpPr txBox="1"/>
          <p:nvPr/>
        </p:nvSpPr>
        <p:spPr>
          <a:xfrm>
            <a:off x="5038434" y="4466852"/>
            <a:ext cx="2925801" cy="430887"/>
          </a:xfrm>
          <a:prstGeom prst="rect">
            <a:avLst/>
          </a:prstGeom>
          <a:noFill/>
        </p:spPr>
        <p:txBody>
          <a:bodyPr wrap="none" rtlCol="0">
            <a:spAutoFit/>
          </a:bodyPr>
          <a:lstStyle/>
          <a:p>
            <a:pPr>
              <a:defRPr/>
            </a:pPr>
            <a:r>
              <a:rPr lang="en-US" sz="2200" kern="0" dirty="0">
                <a:solidFill>
                  <a:prstClr val="black"/>
                </a:solidFill>
                <a:cs typeface="Arial" charset="0"/>
              </a:rPr>
              <a:t>HZ includes early Mars </a:t>
            </a:r>
          </a:p>
        </p:txBody>
      </p:sp>
      <p:sp>
        <p:nvSpPr>
          <p:cNvPr id="40" name="TextBox 39"/>
          <p:cNvSpPr txBox="1"/>
          <p:nvPr/>
        </p:nvSpPr>
        <p:spPr>
          <a:xfrm>
            <a:off x="3894721" y="5050127"/>
            <a:ext cx="5285421" cy="523220"/>
          </a:xfrm>
          <a:prstGeom prst="rect">
            <a:avLst/>
          </a:prstGeom>
          <a:noFill/>
        </p:spPr>
        <p:txBody>
          <a:bodyPr wrap="none" rtlCol="0">
            <a:spAutoFit/>
          </a:bodyPr>
          <a:lstStyle/>
          <a:p>
            <a:pPr>
              <a:defRPr/>
            </a:pPr>
            <a:r>
              <a:rPr lang="en-US" sz="2800" kern="0" dirty="0">
                <a:solidFill>
                  <a:prstClr val="black"/>
                </a:solidFill>
                <a:cs typeface="Arial" charset="0"/>
              </a:rPr>
              <a:t>+ important geodynamic processes</a:t>
            </a:r>
          </a:p>
        </p:txBody>
      </p:sp>
      <p:sp>
        <p:nvSpPr>
          <p:cNvPr id="41" name="TextBox 40"/>
          <p:cNvSpPr txBox="1"/>
          <p:nvPr/>
        </p:nvSpPr>
        <p:spPr>
          <a:xfrm>
            <a:off x="1682805" y="2370446"/>
            <a:ext cx="5570756" cy="523220"/>
          </a:xfrm>
          <a:prstGeom prst="rect">
            <a:avLst/>
          </a:prstGeom>
          <a:noFill/>
        </p:spPr>
        <p:txBody>
          <a:bodyPr wrap="none" rtlCol="0">
            <a:spAutoFit/>
          </a:bodyPr>
          <a:lstStyle/>
          <a:p>
            <a:pPr>
              <a:defRPr/>
            </a:pPr>
            <a:r>
              <a:rPr lang="en-US" sz="2800" kern="0" dirty="0">
                <a:solidFill>
                  <a:prstClr val="black"/>
                </a:solidFill>
                <a:cs typeface="Arial" charset="0"/>
              </a:rPr>
              <a:t>? habitability conditions of a planet ?</a:t>
            </a:r>
          </a:p>
        </p:txBody>
      </p:sp>
      <p:pic>
        <p:nvPicPr>
          <p:cNvPr id="42" name="Picture 3" descr="C:\Users\lenano\AppData\Local\Microsoft\Windows\Temporary Internet Files\Content.IE5\XJINCJF2\MC900432675[1].png">
            <a:hlinkClick r:id="rId10" action="ppaction://hlinksldjump"/>
          </p:cNvPr>
          <p:cNvPicPr>
            <a:picLocks noChangeAspect="1" noChangeArrowheads="1"/>
          </p:cNvPicPr>
          <p:nvPr/>
        </p:nvPicPr>
        <p:blipFill>
          <a:blip r:embed="rId9"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6547104" y="6089904"/>
            <a:ext cx="73152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8717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Life in exotic water worlds?</a:t>
            </a:r>
            <a:endParaRPr lang="en-US" dirty="0"/>
          </a:p>
        </p:txBody>
      </p:sp>
      <p:sp>
        <p:nvSpPr>
          <p:cNvPr id="4" name="Content Placeholder 3"/>
          <p:cNvSpPr>
            <a:spLocks noGrp="1"/>
          </p:cNvSpPr>
          <p:nvPr>
            <p:ph idx="1"/>
          </p:nvPr>
        </p:nvSpPr>
        <p:spPr/>
        <p:txBody>
          <a:bodyPr/>
          <a:lstStyle/>
          <a:p>
            <a:endParaRPr lang="en-US"/>
          </a:p>
        </p:txBody>
      </p:sp>
      <p:pic>
        <p:nvPicPr>
          <p:cNvPr id="15" name="Picture 2"/>
          <p:cNvPicPr>
            <a:picLocks noChangeAspect="1" noChangeArrowheads="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48332" t="41570" r="27816" b="29810"/>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07504" y="1412776"/>
            <a:ext cx="8928992" cy="5328592"/>
          </a:xfrm>
          <a:prstGeom prst="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21" name="Picture 5" descr="C:\Users\lenano\AppData\Local\Microsoft\Windows\Temporary Internet Files\Content.IE5\OUUVTA6R\MC900371050[1].wmf">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0432" y="771387"/>
            <a:ext cx="447270" cy="49068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lenano\AppData\Local\Microsoft\Windows\Temporary Internet Files\Content.IE5\FQAC5QYE\MM900395748[1].gif">
            <a:hlinkClick r:id="rId6" action="ppaction://hlinksldjump"/>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028384" y="6237312"/>
            <a:ext cx="9525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lenano\AppData\Local\Microsoft\Windows\Temporary Internet Files\Content.IE5\XJINCJF2\MC900432675[1].png"/>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7236296" y="6093296"/>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C:\Users\lenano\AppData\Local\Microsoft\Windows\Temporary Internet Files\Content.IE5\XJINCJF2\MC900432675[1].png">
            <a:hlinkClick r:id="rId9" action="ppaction://hlinksldjump"/>
          </p:cNvPr>
          <p:cNvPicPr>
            <a:picLocks noChangeAspect="1" noChangeArrowheads="1"/>
          </p:cNvPicPr>
          <p:nvPr/>
        </p:nvPicPr>
        <p:blipFill>
          <a:blip r:embed="rId8"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6547104" y="6089904"/>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8" name="Titel 1"/>
          <p:cNvSpPr txBox="1">
            <a:spLocks/>
          </p:cNvSpPr>
          <p:nvPr/>
        </p:nvSpPr>
        <p:spPr>
          <a:xfrm>
            <a:off x="0" y="44624"/>
            <a:ext cx="9144000"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dirty="0"/>
              <a:t>Planetary deep interiors, geodesy, and habitability</a:t>
            </a:r>
          </a:p>
        </p:txBody>
      </p:sp>
      <p:sp>
        <p:nvSpPr>
          <p:cNvPr id="19" name="Untertitel 2"/>
          <p:cNvSpPr txBox="1">
            <a:spLocks/>
          </p:cNvSpPr>
          <p:nvPr/>
        </p:nvSpPr>
        <p:spPr>
          <a:xfrm>
            <a:off x="0" y="836712"/>
            <a:ext cx="9144000" cy="360040"/>
          </a:xfrm>
          <a:prstGeom prst="rect">
            <a:avLst/>
          </a:prstGeom>
        </p:spPr>
        <p:txBody>
          <a:bodyPr vert="horz" lIns="91440" tIns="45720" rIns="91440" bIns="45720" rtlCol="0">
            <a:normAutofit fontScale="3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de-DE" sz="6000" dirty="0"/>
              <a:t>Véronique Dehant   </a:t>
            </a:r>
            <a:r>
              <a:rPr lang="de-DE" dirty="0"/>
              <a:t>Royal Observatory </a:t>
            </a:r>
            <a:r>
              <a:rPr lang="de-DE" dirty="0" err="1"/>
              <a:t>of</a:t>
            </a:r>
            <a:r>
              <a:rPr lang="de-DE" dirty="0"/>
              <a:t> </a:t>
            </a:r>
            <a:r>
              <a:rPr lang="de-DE" dirty="0" err="1"/>
              <a:t>Belgium</a:t>
            </a:r>
            <a:endParaRPr lang="de-DE" dirty="0"/>
          </a:p>
        </p:txBody>
      </p:sp>
      <p:sp>
        <p:nvSpPr>
          <p:cNvPr id="22" name="TextBox 21"/>
          <p:cNvSpPr txBox="1"/>
          <p:nvPr/>
        </p:nvSpPr>
        <p:spPr>
          <a:xfrm>
            <a:off x="208532" y="2895600"/>
            <a:ext cx="2419252" cy="1569660"/>
          </a:xfrm>
          <a:prstGeom prst="rect">
            <a:avLst/>
          </a:prstGeom>
          <a:noFill/>
          <a:ln>
            <a:solidFill>
              <a:sysClr val="windowText" lastClr="000000"/>
            </a:solidFill>
          </a:ln>
        </p:spPr>
        <p:txBody>
          <a:bodyPr wrap="none" rtlCol="0">
            <a:spAutoFit/>
          </a:bodyPr>
          <a:lstStyle/>
          <a:p>
            <a:pPr>
              <a:defRPr/>
            </a:pPr>
            <a:r>
              <a:rPr lang="en-US" sz="3200" kern="0" dirty="0">
                <a:solidFill>
                  <a:prstClr val="black"/>
                </a:solidFill>
                <a:cs typeface="Arial" charset="0"/>
              </a:rPr>
              <a:t>composition, </a:t>
            </a:r>
          </a:p>
          <a:p>
            <a:pPr>
              <a:defRPr/>
            </a:pPr>
            <a:r>
              <a:rPr lang="en-US" sz="3200" kern="0" dirty="0">
                <a:solidFill>
                  <a:prstClr val="black"/>
                </a:solidFill>
                <a:cs typeface="Arial" charset="0"/>
              </a:rPr>
              <a:t>structure, </a:t>
            </a:r>
          </a:p>
          <a:p>
            <a:pPr>
              <a:defRPr/>
            </a:pPr>
            <a:r>
              <a:rPr lang="en-US" sz="3200" kern="0" dirty="0">
                <a:solidFill>
                  <a:prstClr val="black"/>
                </a:solidFill>
                <a:cs typeface="Arial" charset="0"/>
              </a:rPr>
              <a:t>thermal state </a:t>
            </a:r>
          </a:p>
        </p:txBody>
      </p:sp>
      <p:sp>
        <p:nvSpPr>
          <p:cNvPr id="24" name="TextBox 23"/>
          <p:cNvSpPr txBox="1"/>
          <p:nvPr/>
        </p:nvSpPr>
        <p:spPr>
          <a:xfrm>
            <a:off x="1844686" y="4854909"/>
            <a:ext cx="1837362" cy="584775"/>
          </a:xfrm>
          <a:prstGeom prst="rect">
            <a:avLst/>
          </a:prstGeom>
          <a:noFill/>
          <a:ln>
            <a:solidFill>
              <a:sysClr val="windowText" lastClr="000000"/>
            </a:solidFill>
          </a:ln>
        </p:spPr>
        <p:txBody>
          <a:bodyPr wrap="none" rtlCol="0">
            <a:spAutoFit/>
          </a:bodyPr>
          <a:lstStyle/>
          <a:p>
            <a:pPr>
              <a:defRPr/>
            </a:pPr>
            <a:r>
              <a:rPr lang="en-US" sz="3200" kern="0" dirty="0">
                <a:solidFill>
                  <a:prstClr val="black"/>
                </a:solidFill>
                <a:cs typeface="Arial" charset="0"/>
              </a:rPr>
              <a:t>evolution </a:t>
            </a:r>
          </a:p>
        </p:txBody>
      </p:sp>
      <p:sp>
        <p:nvSpPr>
          <p:cNvPr id="28" name="TextBox 27"/>
          <p:cNvSpPr txBox="1"/>
          <p:nvPr/>
        </p:nvSpPr>
        <p:spPr>
          <a:xfrm>
            <a:off x="3671965" y="2875094"/>
            <a:ext cx="2652635" cy="1569660"/>
          </a:xfrm>
          <a:prstGeom prst="rect">
            <a:avLst/>
          </a:prstGeom>
          <a:noFill/>
          <a:ln>
            <a:solidFill>
              <a:sysClr val="windowText" lastClr="000000"/>
            </a:solidFill>
          </a:ln>
        </p:spPr>
        <p:txBody>
          <a:bodyPr wrap="square" rtlCol="0">
            <a:spAutoFit/>
          </a:bodyPr>
          <a:lstStyle/>
          <a:p>
            <a:pPr>
              <a:defRPr/>
            </a:pPr>
            <a:r>
              <a:rPr lang="en-US" sz="3200" kern="0" dirty="0">
                <a:solidFill>
                  <a:prstClr val="black"/>
                </a:solidFill>
                <a:cs typeface="Arial" charset="0"/>
              </a:rPr>
              <a:t>origin and </a:t>
            </a:r>
            <a:r>
              <a:rPr lang="en-US" sz="3200" kern="0" dirty="0" smtClean="0">
                <a:solidFill>
                  <a:prstClr val="black"/>
                </a:solidFill>
                <a:cs typeface="Arial" charset="0"/>
              </a:rPr>
              <a:t>sus-tainability </a:t>
            </a:r>
            <a:r>
              <a:rPr lang="en-US" sz="3200" kern="0" dirty="0">
                <a:solidFill>
                  <a:prstClr val="black"/>
                </a:solidFill>
                <a:cs typeface="Arial" charset="0"/>
              </a:rPr>
              <a:t>of life on planets</a:t>
            </a:r>
          </a:p>
        </p:txBody>
      </p:sp>
      <p:sp>
        <p:nvSpPr>
          <p:cNvPr id="29" name="TextBox 28"/>
          <p:cNvSpPr txBox="1"/>
          <p:nvPr/>
        </p:nvSpPr>
        <p:spPr>
          <a:xfrm>
            <a:off x="611560" y="1916832"/>
            <a:ext cx="4482317" cy="584775"/>
          </a:xfrm>
          <a:prstGeom prst="rect">
            <a:avLst/>
          </a:prstGeom>
          <a:noFill/>
          <a:ln>
            <a:solidFill>
              <a:sysClr val="windowText" lastClr="000000"/>
            </a:solidFill>
          </a:ln>
        </p:spPr>
        <p:txBody>
          <a:bodyPr wrap="none" rtlCol="0">
            <a:spAutoFit/>
          </a:bodyPr>
          <a:lstStyle/>
          <a:p>
            <a:pPr>
              <a:defRPr/>
            </a:pPr>
            <a:r>
              <a:rPr lang="en-US" sz="3200" i="1" kern="0" dirty="0">
                <a:solidFill>
                  <a:prstClr val="black"/>
                </a:solidFill>
                <a:cs typeface="Arial" charset="0"/>
              </a:rPr>
              <a:t>interdisciplinary approach</a:t>
            </a:r>
          </a:p>
        </p:txBody>
      </p:sp>
      <p:sp>
        <p:nvSpPr>
          <p:cNvPr id="30" name="TextBox 29"/>
          <p:cNvSpPr txBox="1"/>
          <p:nvPr/>
        </p:nvSpPr>
        <p:spPr>
          <a:xfrm>
            <a:off x="3275856" y="5807600"/>
            <a:ext cx="2156360" cy="584775"/>
          </a:xfrm>
          <a:prstGeom prst="rect">
            <a:avLst/>
          </a:prstGeom>
          <a:noFill/>
          <a:ln>
            <a:solidFill>
              <a:sysClr val="windowText" lastClr="000000"/>
            </a:solidFill>
          </a:ln>
        </p:spPr>
        <p:txBody>
          <a:bodyPr wrap="none" rtlCol="0">
            <a:spAutoFit/>
          </a:bodyPr>
          <a:lstStyle/>
          <a:p>
            <a:pPr>
              <a:defRPr/>
            </a:pPr>
            <a:r>
              <a:rPr lang="en-US" sz="3200" kern="0" dirty="0">
                <a:solidFill>
                  <a:prstClr val="black"/>
                </a:solidFill>
                <a:cs typeface="Arial" charset="0"/>
              </a:rPr>
              <a:t>habitability </a:t>
            </a:r>
          </a:p>
        </p:txBody>
      </p:sp>
      <p:sp>
        <p:nvSpPr>
          <p:cNvPr id="31" name="Bent Arrow 30"/>
          <p:cNvSpPr/>
          <p:nvPr/>
        </p:nvSpPr>
        <p:spPr>
          <a:xfrm>
            <a:off x="3134936" y="4099312"/>
            <a:ext cx="537029" cy="711045"/>
          </a:xfrm>
          <a:prstGeom prst="ben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3200">
              <a:solidFill>
                <a:srgbClr val="000000"/>
              </a:solidFill>
            </a:endParaRPr>
          </a:p>
        </p:txBody>
      </p:sp>
      <p:sp>
        <p:nvSpPr>
          <p:cNvPr id="32" name="Bent Arrow 31"/>
          <p:cNvSpPr/>
          <p:nvPr/>
        </p:nvSpPr>
        <p:spPr>
          <a:xfrm flipV="1">
            <a:off x="1299540" y="4675155"/>
            <a:ext cx="537029" cy="587748"/>
          </a:xfrm>
          <a:prstGeom prst="ben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3200">
              <a:solidFill>
                <a:srgbClr val="000000"/>
              </a:solidFill>
            </a:endParaRPr>
          </a:p>
        </p:txBody>
      </p:sp>
      <p:sp>
        <p:nvSpPr>
          <p:cNvPr id="33" name="Bent Arrow 32"/>
          <p:cNvSpPr/>
          <p:nvPr/>
        </p:nvSpPr>
        <p:spPr>
          <a:xfrm flipV="1">
            <a:off x="955943" y="4657330"/>
            <a:ext cx="2319913" cy="1723998"/>
          </a:xfrm>
          <a:prstGeom prst="bentArrow">
            <a:avLst>
              <a:gd name="adj1" fmla="val 7454"/>
              <a:gd name="adj2" fmla="val 7150"/>
              <a:gd name="adj3" fmla="val 15264"/>
              <a:gd name="adj4" fmla="val 43750"/>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3200">
              <a:solidFill>
                <a:srgbClr val="000000"/>
              </a:solidFill>
            </a:endParaRPr>
          </a:p>
        </p:txBody>
      </p:sp>
      <p:sp>
        <p:nvSpPr>
          <p:cNvPr id="34" name="Up Arrow 33"/>
          <p:cNvSpPr/>
          <p:nvPr/>
        </p:nvSpPr>
        <p:spPr>
          <a:xfrm>
            <a:off x="4644007" y="4509120"/>
            <a:ext cx="274320" cy="1176885"/>
          </a:xfrm>
          <a:prstGeom prst="up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3200">
              <a:solidFill>
                <a:srgbClr val="FFFFFF"/>
              </a:solidFill>
            </a:endParaRPr>
          </a:p>
        </p:txBody>
      </p:sp>
      <p:sp>
        <p:nvSpPr>
          <p:cNvPr id="35" name="Bent Arrow 34"/>
          <p:cNvSpPr/>
          <p:nvPr/>
        </p:nvSpPr>
        <p:spPr>
          <a:xfrm flipV="1">
            <a:off x="2729714" y="5541575"/>
            <a:ext cx="537029" cy="587748"/>
          </a:xfrm>
          <a:prstGeom prst="ben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3200">
              <a:solidFill>
                <a:srgbClr val="000000"/>
              </a:solidFill>
            </a:endParaRPr>
          </a:p>
        </p:txBody>
      </p:sp>
      <p:sp>
        <p:nvSpPr>
          <p:cNvPr id="36" name="TextBox 35"/>
          <p:cNvSpPr txBox="1"/>
          <p:nvPr/>
        </p:nvSpPr>
        <p:spPr>
          <a:xfrm>
            <a:off x="6516216" y="2133600"/>
            <a:ext cx="2514600" cy="3816429"/>
          </a:xfrm>
          <a:prstGeom prst="rect">
            <a:avLst/>
          </a:prstGeom>
          <a:noFill/>
        </p:spPr>
        <p:txBody>
          <a:bodyPr wrap="square" rtlCol="0">
            <a:spAutoFit/>
          </a:bodyPr>
          <a:lstStyle/>
          <a:p>
            <a:r>
              <a:rPr lang="en-US" sz="2200" dirty="0"/>
              <a:t>The evolution of planets is driven by the composition, structure, and thermal state of their internal core, mantle, lithosphere, crust, and by interactions with possible ocean and atmosphere. </a:t>
            </a:r>
            <a:endParaRPr lang="en-US" sz="2200" dirty="0" smtClean="0"/>
          </a:p>
        </p:txBody>
      </p:sp>
    </p:spTree>
    <p:extLst>
      <p:ext uri="{BB962C8B-B14F-4D97-AF65-F5344CB8AC3E}">
        <p14:creationId xmlns:p14="http://schemas.microsoft.com/office/powerpoint/2010/main" val="17825547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2815</TotalTime>
  <Words>1723</Words>
  <Application>Microsoft Office PowerPoint</Application>
  <PresentationFormat>On-screen Show (4:3)</PresentationFormat>
  <Paragraphs>245</Paragraphs>
  <Slides>23</Slides>
  <Notes>13</Notes>
  <HiddenSlides>0</HiddenSlides>
  <MMClips>5</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Life in exotic water worlds?</vt:lpstr>
      <vt:lpstr>Life in exotic water worlds?</vt:lpstr>
      <vt:lpstr>Life in exotic water worlds?</vt:lpstr>
      <vt:lpstr>Life in exotic water worlds?</vt:lpstr>
      <vt:lpstr>Life in exotic water worlds?</vt:lpstr>
      <vt:lpstr>Life in exotic water worlds?</vt:lpstr>
      <vt:lpstr>Life in exotic water worlds?</vt:lpstr>
      <vt:lpstr>Life in exotic water worlds?</vt:lpstr>
      <vt:lpstr>Life in exotic water worlds?</vt:lpstr>
      <vt:lpstr>Life in exotic water worlds?</vt:lpstr>
      <vt:lpstr>Life in exotic water worlds?</vt:lpstr>
      <vt:lpstr>Life in exotic water worlds?</vt:lpstr>
      <vt:lpstr>Life in exotic water worlds?</vt:lpstr>
      <vt:lpstr>Life in exotic water worlds?</vt:lpstr>
      <vt:lpstr>Life in exotic water worlds?</vt:lpstr>
      <vt:lpstr>Life in exotic water worlds?</vt:lpstr>
      <vt:lpstr>Life in exotic water worlds?</vt:lpstr>
      <vt:lpstr>Life in exotic water worlds?</vt:lpstr>
      <vt:lpstr>Life in exotic water worlds?</vt:lpstr>
      <vt:lpstr>Life in exotic water worlds?</vt:lpstr>
      <vt:lpstr>Life in exotic water worlds?</vt:lpstr>
      <vt:lpstr>Life in exotic water worlds?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Veronique Dehant</dc:creator>
  <cp:lastModifiedBy>veroniq</cp:lastModifiedBy>
  <cp:revision>333</cp:revision>
  <dcterms:created xsi:type="dcterms:W3CDTF">2012-12-14T13:09:11Z</dcterms:created>
  <dcterms:modified xsi:type="dcterms:W3CDTF">2014-05-08T15:27:12Z</dcterms:modified>
</cp:coreProperties>
</file>