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79" r:id="rId4"/>
    <p:sldId id="273" r:id="rId5"/>
    <p:sldId id="276" r:id="rId6"/>
    <p:sldId id="298" r:id="rId7"/>
    <p:sldId id="329" r:id="rId8"/>
    <p:sldId id="337" r:id="rId9"/>
    <p:sldId id="330" r:id="rId10"/>
    <p:sldId id="338" r:id="rId11"/>
    <p:sldId id="332" r:id="rId12"/>
    <p:sldId id="333" r:id="rId13"/>
    <p:sldId id="331" r:id="rId14"/>
    <p:sldId id="334" r:id="rId15"/>
    <p:sldId id="335" r:id="rId16"/>
    <p:sldId id="336" r:id="rId17"/>
    <p:sldId id="323"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921" autoAdjust="0"/>
  </p:normalViewPr>
  <p:slideViewPr>
    <p:cSldViewPr>
      <p:cViewPr varScale="1">
        <p:scale>
          <a:sx n="69" d="100"/>
          <a:sy n="69" d="100"/>
        </p:scale>
        <p:origin x="-1410" y="-108"/>
      </p:cViewPr>
      <p:guideLst>
        <p:guide orient="horz" pos="2160"/>
        <p:guide pos="2880"/>
      </p:guideLst>
    </p:cSldViewPr>
  </p:slideViewPr>
  <p:outlineViewPr>
    <p:cViewPr>
      <p:scale>
        <a:sx n="33" d="100"/>
        <a:sy n="33" d="100"/>
      </p:scale>
      <p:origin x="0" y="112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A0E7630-D22A-4FE8-964A-8E326DDA8070}" type="datetimeFigureOut">
              <a:rPr lang="ru-RU"/>
              <a:pPr>
                <a:defRPr/>
              </a:pPr>
              <a:t>05.05.2015</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ru-R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D357C25-F815-461A-826D-4B312DBC4510}" type="slidenum">
              <a:rPr lang="ru-RU"/>
              <a:pPr>
                <a:defRPr/>
              </a:pPr>
              <a:t>‹#›</a:t>
            </a:fld>
            <a:endParaRPr lang="ru-RU"/>
          </a:p>
        </p:txBody>
      </p:sp>
    </p:spTree>
    <p:extLst>
      <p:ext uri="{BB962C8B-B14F-4D97-AF65-F5344CB8AC3E}">
        <p14:creationId xmlns:p14="http://schemas.microsoft.com/office/powerpoint/2010/main" xmlns="" val="4927748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9CDED3-1458-4912-9A3F-DE41493739C5}" type="slidenum">
              <a:rPr lang="ru-RU"/>
              <a:pPr fontAlgn="base">
                <a:spcBef>
                  <a:spcPct val="0"/>
                </a:spcBef>
                <a:spcAft>
                  <a:spcPct val="0"/>
                </a:spcAft>
                <a:defRPr/>
              </a:pPr>
              <a:t>1</a:t>
            </a:fld>
            <a:endParaRPr lang="ru-RU"/>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ru-RU" sz="800" b="1" dirty="0" smtClean="0"/>
              <a:t>Шифр специальности:</a:t>
            </a:r>
            <a:r>
              <a:rPr lang="ru-RU" sz="800" dirty="0" smtClean="0"/>
              <a:t/>
            </a:r>
            <a:br>
              <a:rPr lang="ru-RU" sz="800" dirty="0" smtClean="0"/>
            </a:br>
            <a:r>
              <a:rPr lang="ru-RU" sz="800" dirty="0" smtClean="0"/>
              <a:t>05.13.18 Математическое моделирование, численные методы и комплексы программ</a:t>
            </a:r>
            <a:br>
              <a:rPr lang="ru-RU" sz="800" dirty="0" smtClean="0"/>
            </a:br>
            <a:r>
              <a:rPr lang="ru-RU" sz="800" b="1" dirty="0" smtClean="0"/>
              <a:t>Формула специальности:</a:t>
            </a:r>
            <a:r>
              <a:rPr lang="ru-RU" sz="800" dirty="0" smtClean="0"/>
              <a:t/>
            </a:r>
            <a:br>
              <a:rPr lang="ru-RU" sz="800" dirty="0" smtClean="0"/>
            </a:br>
            <a:r>
              <a:rPr lang="ru-RU" sz="800" dirty="0" smtClean="0"/>
              <a:t>Содержанием специальности является разработка фундаментальных основ и применение математического моделирования, численных методов и комплексов программ для решения научных и технических, фундаментальных и прикладных проблем, исследование математических моделей физических, химических, биологических и других естественнонаучных, а также социальных, экономических и технических объектов.</a:t>
            </a:r>
            <a:br>
              <a:rPr lang="ru-RU" sz="800" dirty="0" smtClean="0"/>
            </a:br>
            <a:r>
              <a:rPr lang="ru-RU" sz="800" b="1" dirty="0" smtClean="0"/>
              <a:t>Область исследования:</a:t>
            </a:r>
            <a:r>
              <a:rPr lang="ru-RU" sz="800" dirty="0" smtClean="0"/>
              <a:t/>
            </a:r>
            <a:br>
              <a:rPr lang="ru-RU" sz="800" dirty="0" smtClean="0"/>
            </a:br>
            <a:r>
              <a:rPr lang="ru-RU" sz="800" dirty="0" smtClean="0"/>
              <a:t>1. Разработка новых математических методов моделирования объектов и явлений, перечисленных в формуле специальности. 2. Разработка, исследование и обоснование математических объектов, перечисленных в формуле специальности. 3. Развитие качественных и приближенных аналитических методов исследования математических моделей. 4. Разработка, обоснование и тестирование эффективных численных методов с применением ЭВМ. 5. Реализация эффективных численных методов и алгоритмов в виде комплексов проблемно-ориентированных программ для проведения вычислительного эксперимента. 6. Комплексное исследование научных и технических проблем с применением современной технологии математического моделирования и вычислительного эксперимента. 7. Разработка новых математических методов и алгоритмов проверки адекватности математических моделей объектов на основе данных натурного эксперимента. 8. Разработка новых математических методов и алгоритмов интерпретации натурного эксперимента на основе его математической модели. 9. Разработка систем имитационного моделирования.</a:t>
            </a:r>
            <a:br>
              <a:rPr lang="ru-RU" sz="800" dirty="0" smtClean="0"/>
            </a:br>
            <a:r>
              <a:rPr lang="ru-RU" sz="800" b="1" dirty="0" smtClean="0"/>
              <a:t>Смежные специальности:</a:t>
            </a:r>
            <a:r>
              <a:rPr lang="ru-RU" sz="800" dirty="0" smtClean="0"/>
              <a:t/>
            </a:r>
            <a:br>
              <a:rPr lang="ru-RU" sz="800" dirty="0" smtClean="0"/>
            </a:br>
            <a:r>
              <a:rPr lang="ru-RU" sz="800" dirty="0" smtClean="0"/>
              <a:t>Диссертации относятся к другим специальностям в случае преобладания: - методов теории функции и функционального анализа — к специальности 01.01.01 – "Математический анализ" и 01.01.02 — "Дифференциальные уравнения"; – вопросов, связанных с существованием и единственностью решения задач, возникающих при изучении математических моделей в форме дифференциальных уравнений – к специальности 01.01.02 — "Дифференциальные уравнения"; – теоретических аспектов исследования численных методов — к специальности 01.01.07 – "Вычислительная математика"; – вопросов программирования и автоматизации расчетов — к специальности 05.13.11 – "Математическое и программное обеспечение вычислительных машин, комплексов и компьютерных сетей"; – физических, химических, технических, экономических и других аспектов — к соответствующим специальностям "Номенклатуры специальностей научных работников" (например, к специальности 01.04.02 – "Теоретическая физика").</a:t>
            </a:r>
            <a:br>
              <a:rPr lang="ru-RU" sz="800" dirty="0" smtClean="0"/>
            </a:br>
            <a:r>
              <a:rPr lang="ru-RU" sz="800" b="1" dirty="0" smtClean="0"/>
              <a:t>Примечание:</a:t>
            </a:r>
            <a:r>
              <a:rPr lang="ru-RU" sz="800" dirty="0" smtClean="0"/>
              <a:t/>
            </a:r>
            <a:br>
              <a:rPr lang="ru-RU" sz="800" dirty="0" smtClean="0"/>
            </a:br>
            <a:r>
              <a:rPr lang="ru-RU" sz="800" dirty="0" smtClean="0"/>
              <a:t>Специальность не включает исследование в следующих областях: – разработка автоматизированных систем контроля и управления техническими объектами и технологическими процессами по отраслям; – элементы и устройства вычислительной техники и систем управления; – математическое и программное обеспечение общего назначения для вычислительных машин, комплексов и компьютерных сетей.</a:t>
            </a:r>
            <a:br>
              <a:rPr lang="ru-RU" sz="800" dirty="0" smtClean="0"/>
            </a:br>
            <a:r>
              <a:rPr lang="ru-RU" sz="800" b="1" dirty="0" smtClean="0"/>
              <a:t>Отрасль наук:</a:t>
            </a:r>
            <a:r>
              <a:rPr lang="ru-RU" sz="800" dirty="0" smtClean="0"/>
              <a:t/>
            </a:r>
            <a:br>
              <a:rPr lang="ru-RU" sz="800" dirty="0" smtClean="0"/>
            </a:br>
            <a:r>
              <a:rPr lang="ru-RU" sz="800" dirty="0" smtClean="0"/>
              <a:t>технические науки( За исследования по всем пунктам. )</a:t>
            </a:r>
            <a:br>
              <a:rPr lang="ru-RU" sz="800" dirty="0" smtClean="0"/>
            </a:br>
            <a:r>
              <a:rPr lang="ru-RU" sz="800" dirty="0" smtClean="0"/>
              <a:t>химические науки</a:t>
            </a:r>
            <a:br>
              <a:rPr lang="ru-RU" sz="800" dirty="0" smtClean="0"/>
            </a:br>
            <a:r>
              <a:rPr lang="ru-RU" sz="800" dirty="0" smtClean="0"/>
              <a:t>физико-математические науки( За исследования по всем пунктам при преобладании математических методов в качестве аппарата исследований и при получении результатов в виде новых математических методов, вычислительных алгоритмов и новых закономерностей, характеризующих изучаемые объекты. )</a:t>
            </a:r>
            <a:br>
              <a:rPr lang="ru-RU" sz="800" dirty="0" smtClean="0"/>
            </a:br>
            <a:r>
              <a:rPr lang="ru-RU" sz="800" dirty="0" smtClean="0"/>
              <a:t>биологические науки</a:t>
            </a:r>
            <a:br>
              <a:rPr lang="ru-RU" sz="800" dirty="0" smtClean="0"/>
            </a:br>
            <a:r>
              <a:rPr lang="ru-RU" sz="800" dirty="0" smtClean="0"/>
              <a:t>геолого-минералогические науки</a:t>
            </a:r>
          </a:p>
        </p:txBody>
      </p:sp>
    </p:spTree>
    <p:extLst>
      <p:ext uri="{BB962C8B-B14F-4D97-AF65-F5344CB8AC3E}">
        <p14:creationId xmlns:p14="http://schemas.microsoft.com/office/powerpoint/2010/main" xmlns="" val="380553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BC4DC1-23B5-4CCC-AEAA-6786D0A910EA}" type="datetimeFigureOut">
              <a:rPr lang="en-US"/>
              <a:pPr>
                <a:defRPr/>
              </a:pPr>
              <a:t>5/5/2015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BBA806-C577-4307-BD9E-FB24B920FEC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C56ABB-CFEA-4A94-A3E0-D13460F11DF2}" type="datetimeFigureOut">
              <a:rPr lang="en-US"/>
              <a:pPr>
                <a:defRPr/>
              </a:pPr>
              <a:t>5/5/2015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382470-718F-4ECC-9CE7-B2E48DD81C7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936AD9-4B56-4097-9897-9642C0AEC064}" type="datetimeFigureOut">
              <a:rPr lang="en-US"/>
              <a:pPr>
                <a:defRPr/>
              </a:pPr>
              <a:t>5/5/2015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81A827-5F91-4B15-9CAB-9499AD7C43B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fontAlgn="auto">
                <a:spcBef>
                  <a:spcPts val="0"/>
                </a:spcBef>
                <a:spcAft>
                  <a:spcPts val="0"/>
                </a:spcAft>
                <a:defRPr/>
              </a:pPr>
              <a:endParaRPr lang="ru-RU">
                <a:latin typeface="+mn-lt"/>
                <a:cs typeface="+mn-cs"/>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fontAlgn="auto">
                <a:spcBef>
                  <a:spcPts val="0"/>
                </a:spcBef>
                <a:spcAft>
                  <a:spcPts val="0"/>
                </a:spcAft>
                <a:defRPr/>
              </a:pPr>
              <a:endParaRPr lang="ru-RU">
                <a:latin typeface="+mn-lt"/>
                <a:cs typeface="+mn-cs"/>
              </a:endParaRPr>
            </a:p>
          </p:txBody>
        </p:sp>
      </p:grpSp>
      <p:sp>
        <p:nvSpPr>
          <p:cNvPr id="618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ru-RU"/>
              <a:t>Образец заголовка</a:t>
            </a:r>
          </a:p>
        </p:txBody>
      </p:sp>
      <p:sp>
        <p:nvSpPr>
          <p:cNvPr id="618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41" name="Rectangle 41"/>
          <p:cNvSpPr>
            <a:spLocks noGrp="1" noChangeArrowheads="1"/>
          </p:cNvSpPr>
          <p:nvPr>
            <p:ph type="dt" sz="quarter" idx="10"/>
          </p:nvPr>
        </p:nvSpPr>
        <p:spPr/>
        <p:txBody>
          <a:bodyPr/>
          <a:lstStyle>
            <a:lvl1pPr>
              <a:defRPr/>
            </a:lvl1pPr>
          </a:lstStyle>
          <a:p>
            <a:pPr>
              <a:defRPr/>
            </a:pPr>
            <a:endParaRPr lang="ru-RU"/>
          </a:p>
        </p:txBody>
      </p:sp>
      <p:sp>
        <p:nvSpPr>
          <p:cNvPr id="42" name="Rectangle 42"/>
          <p:cNvSpPr>
            <a:spLocks noGrp="1" noChangeArrowheads="1"/>
          </p:cNvSpPr>
          <p:nvPr>
            <p:ph type="ftr" sz="quarter" idx="11"/>
          </p:nvPr>
        </p:nvSpPr>
        <p:spPr/>
        <p:txBody>
          <a:bodyPr/>
          <a:lstStyle>
            <a:lvl1pPr>
              <a:defRPr/>
            </a:lvl1pPr>
          </a:lstStyle>
          <a:p>
            <a:pPr>
              <a:defRPr/>
            </a:pPr>
            <a:endParaRPr lang="ru-RU"/>
          </a:p>
        </p:txBody>
      </p:sp>
      <p:sp>
        <p:nvSpPr>
          <p:cNvPr id="43" name="Rectangle 43"/>
          <p:cNvSpPr>
            <a:spLocks noGrp="1" noChangeArrowheads="1"/>
          </p:cNvSpPr>
          <p:nvPr>
            <p:ph type="sldNum" sz="quarter" idx="12"/>
          </p:nvPr>
        </p:nvSpPr>
        <p:spPr/>
        <p:txBody>
          <a:bodyPr/>
          <a:lstStyle>
            <a:lvl1pPr>
              <a:defRPr/>
            </a:lvl1pPr>
          </a:lstStyle>
          <a:p>
            <a:pPr>
              <a:defRPr/>
            </a:pPr>
            <a:fld id="{24DCAF7B-BDDD-40D9-88B5-2B4BDDF1F978}"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9A41CDE9-418C-4B08-9239-6CD7B107EA15}"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A7353660-9C92-4662-9239-DB7E1F635E03}"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0"/>
          <p:cNvSpPr>
            <a:spLocks noGrp="1" noChangeArrowheads="1"/>
          </p:cNvSpPr>
          <p:nvPr>
            <p:ph type="dt" sz="half" idx="10"/>
          </p:nvPr>
        </p:nvSpPr>
        <p:spPr>
          <a:ln/>
        </p:spPr>
        <p:txBody>
          <a:bodyPr/>
          <a:lstStyle>
            <a:lvl1pPr>
              <a:defRPr/>
            </a:lvl1pPr>
          </a:lstStyle>
          <a:p>
            <a:pPr>
              <a:defRPr/>
            </a:pPr>
            <a:endParaRPr lang="ru-RU"/>
          </a:p>
        </p:txBody>
      </p:sp>
      <p:sp>
        <p:nvSpPr>
          <p:cNvPr id="6" name="Rectangle 41"/>
          <p:cNvSpPr>
            <a:spLocks noGrp="1" noChangeArrowheads="1"/>
          </p:cNvSpPr>
          <p:nvPr>
            <p:ph type="ftr" sz="quarter" idx="11"/>
          </p:nvPr>
        </p:nvSpPr>
        <p:spPr>
          <a:ln/>
        </p:spPr>
        <p:txBody>
          <a:bodyPr/>
          <a:lstStyle>
            <a:lvl1pPr>
              <a:defRPr/>
            </a:lvl1pPr>
          </a:lstStyle>
          <a:p>
            <a:pPr>
              <a:defRPr/>
            </a:pPr>
            <a:endParaRPr lang="ru-RU"/>
          </a:p>
        </p:txBody>
      </p:sp>
      <p:sp>
        <p:nvSpPr>
          <p:cNvPr id="7" name="Rectangle 42"/>
          <p:cNvSpPr>
            <a:spLocks noGrp="1" noChangeArrowheads="1"/>
          </p:cNvSpPr>
          <p:nvPr>
            <p:ph type="sldNum" sz="quarter" idx="12"/>
          </p:nvPr>
        </p:nvSpPr>
        <p:spPr>
          <a:ln/>
        </p:spPr>
        <p:txBody>
          <a:bodyPr/>
          <a:lstStyle>
            <a:lvl1pPr>
              <a:defRPr/>
            </a:lvl1pPr>
          </a:lstStyle>
          <a:p>
            <a:pPr>
              <a:defRPr/>
            </a:pPr>
            <a:fld id="{1D30DBCB-0313-4DE5-9B19-0D37932184A9}"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0"/>
          <p:cNvSpPr>
            <a:spLocks noGrp="1" noChangeArrowheads="1"/>
          </p:cNvSpPr>
          <p:nvPr>
            <p:ph type="dt" sz="half" idx="10"/>
          </p:nvPr>
        </p:nvSpPr>
        <p:spPr>
          <a:ln/>
        </p:spPr>
        <p:txBody>
          <a:bodyPr/>
          <a:lstStyle>
            <a:lvl1pPr>
              <a:defRPr/>
            </a:lvl1pPr>
          </a:lstStyle>
          <a:p>
            <a:pPr>
              <a:defRPr/>
            </a:pPr>
            <a:endParaRPr lang="ru-RU"/>
          </a:p>
        </p:txBody>
      </p:sp>
      <p:sp>
        <p:nvSpPr>
          <p:cNvPr id="8" name="Rectangle 41"/>
          <p:cNvSpPr>
            <a:spLocks noGrp="1" noChangeArrowheads="1"/>
          </p:cNvSpPr>
          <p:nvPr>
            <p:ph type="ftr" sz="quarter" idx="11"/>
          </p:nvPr>
        </p:nvSpPr>
        <p:spPr>
          <a:ln/>
        </p:spPr>
        <p:txBody>
          <a:bodyPr/>
          <a:lstStyle>
            <a:lvl1pPr>
              <a:defRPr/>
            </a:lvl1pPr>
          </a:lstStyle>
          <a:p>
            <a:pPr>
              <a:defRPr/>
            </a:pPr>
            <a:endParaRPr lang="ru-RU"/>
          </a:p>
        </p:txBody>
      </p:sp>
      <p:sp>
        <p:nvSpPr>
          <p:cNvPr id="9" name="Rectangle 42"/>
          <p:cNvSpPr>
            <a:spLocks noGrp="1" noChangeArrowheads="1"/>
          </p:cNvSpPr>
          <p:nvPr>
            <p:ph type="sldNum" sz="quarter" idx="12"/>
          </p:nvPr>
        </p:nvSpPr>
        <p:spPr>
          <a:ln/>
        </p:spPr>
        <p:txBody>
          <a:bodyPr/>
          <a:lstStyle>
            <a:lvl1pPr>
              <a:defRPr/>
            </a:lvl1pPr>
          </a:lstStyle>
          <a:p>
            <a:pPr>
              <a:defRPr/>
            </a:pPr>
            <a:fld id="{89DA68BF-0BAA-4852-BC1A-DCE5BD8C9556}"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0"/>
          <p:cNvSpPr>
            <a:spLocks noGrp="1" noChangeArrowheads="1"/>
          </p:cNvSpPr>
          <p:nvPr>
            <p:ph type="dt" sz="half" idx="10"/>
          </p:nvPr>
        </p:nvSpPr>
        <p:spPr>
          <a:ln/>
        </p:spPr>
        <p:txBody>
          <a:bodyPr/>
          <a:lstStyle>
            <a:lvl1pPr>
              <a:defRPr/>
            </a:lvl1pPr>
          </a:lstStyle>
          <a:p>
            <a:pPr>
              <a:defRPr/>
            </a:pPr>
            <a:endParaRPr lang="ru-RU"/>
          </a:p>
        </p:txBody>
      </p:sp>
      <p:sp>
        <p:nvSpPr>
          <p:cNvPr id="4" name="Rectangle 41"/>
          <p:cNvSpPr>
            <a:spLocks noGrp="1" noChangeArrowheads="1"/>
          </p:cNvSpPr>
          <p:nvPr>
            <p:ph type="ftr" sz="quarter" idx="11"/>
          </p:nvPr>
        </p:nvSpPr>
        <p:spPr>
          <a:ln/>
        </p:spPr>
        <p:txBody>
          <a:bodyPr/>
          <a:lstStyle>
            <a:lvl1pPr>
              <a:defRPr/>
            </a:lvl1pPr>
          </a:lstStyle>
          <a:p>
            <a:pPr>
              <a:defRPr/>
            </a:pPr>
            <a:endParaRPr lang="ru-RU"/>
          </a:p>
        </p:txBody>
      </p:sp>
      <p:sp>
        <p:nvSpPr>
          <p:cNvPr id="5" name="Rectangle 42"/>
          <p:cNvSpPr>
            <a:spLocks noGrp="1" noChangeArrowheads="1"/>
          </p:cNvSpPr>
          <p:nvPr>
            <p:ph type="sldNum" sz="quarter" idx="12"/>
          </p:nvPr>
        </p:nvSpPr>
        <p:spPr>
          <a:ln/>
        </p:spPr>
        <p:txBody>
          <a:bodyPr/>
          <a:lstStyle>
            <a:lvl1pPr>
              <a:defRPr/>
            </a:lvl1pPr>
          </a:lstStyle>
          <a:p>
            <a:pPr>
              <a:defRPr/>
            </a:pPr>
            <a:fld id="{90580179-8133-4ED4-871B-359034B21B7B}"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ru-RU"/>
          </a:p>
        </p:txBody>
      </p:sp>
      <p:sp>
        <p:nvSpPr>
          <p:cNvPr id="3" name="Rectangle 41"/>
          <p:cNvSpPr>
            <a:spLocks noGrp="1" noChangeArrowheads="1"/>
          </p:cNvSpPr>
          <p:nvPr>
            <p:ph type="ftr" sz="quarter" idx="11"/>
          </p:nvPr>
        </p:nvSpPr>
        <p:spPr>
          <a:ln/>
        </p:spPr>
        <p:txBody>
          <a:bodyPr/>
          <a:lstStyle>
            <a:lvl1pPr>
              <a:defRPr/>
            </a:lvl1pPr>
          </a:lstStyle>
          <a:p>
            <a:pPr>
              <a:defRPr/>
            </a:pPr>
            <a:endParaRPr lang="ru-RU"/>
          </a:p>
        </p:txBody>
      </p:sp>
      <p:sp>
        <p:nvSpPr>
          <p:cNvPr id="4" name="Rectangle 42"/>
          <p:cNvSpPr>
            <a:spLocks noGrp="1" noChangeArrowheads="1"/>
          </p:cNvSpPr>
          <p:nvPr>
            <p:ph type="sldNum" sz="quarter" idx="12"/>
          </p:nvPr>
        </p:nvSpPr>
        <p:spPr>
          <a:ln/>
        </p:spPr>
        <p:txBody>
          <a:bodyPr/>
          <a:lstStyle>
            <a:lvl1pPr>
              <a:defRPr/>
            </a:lvl1pPr>
          </a:lstStyle>
          <a:p>
            <a:pPr>
              <a:defRPr/>
            </a:pPr>
            <a:fld id="{EE883421-DC9A-4B43-ADAF-1CBFAFE88C59}"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0"/>
          <p:cNvSpPr>
            <a:spLocks noGrp="1" noChangeArrowheads="1"/>
          </p:cNvSpPr>
          <p:nvPr>
            <p:ph type="dt" sz="half" idx="10"/>
          </p:nvPr>
        </p:nvSpPr>
        <p:spPr>
          <a:ln/>
        </p:spPr>
        <p:txBody>
          <a:bodyPr/>
          <a:lstStyle>
            <a:lvl1pPr>
              <a:defRPr/>
            </a:lvl1pPr>
          </a:lstStyle>
          <a:p>
            <a:pPr>
              <a:defRPr/>
            </a:pPr>
            <a:endParaRPr lang="ru-RU"/>
          </a:p>
        </p:txBody>
      </p:sp>
      <p:sp>
        <p:nvSpPr>
          <p:cNvPr id="6" name="Rectangle 41"/>
          <p:cNvSpPr>
            <a:spLocks noGrp="1" noChangeArrowheads="1"/>
          </p:cNvSpPr>
          <p:nvPr>
            <p:ph type="ftr" sz="quarter" idx="11"/>
          </p:nvPr>
        </p:nvSpPr>
        <p:spPr>
          <a:ln/>
        </p:spPr>
        <p:txBody>
          <a:bodyPr/>
          <a:lstStyle>
            <a:lvl1pPr>
              <a:defRPr/>
            </a:lvl1pPr>
          </a:lstStyle>
          <a:p>
            <a:pPr>
              <a:defRPr/>
            </a:pPr>
            <a:endParaRPr lang="ru-RU"/>
          </a:p>
        </p:txBody>
      </p:sp>
      <p:sp>
        <p:nvSpPr>
          <p:cNvPr id="7" name="Rectangle 42"/>
          <p:cNvSpPr>
            <a:spLocks noGrp="1" noChangeArrowheads="1"/>
          </p:cNvSpPr>
          <p:nvPr>
            <p:ph type="sldNum" sz="quarter" idx="12"/>
          </p:nvPr>
        </p:nvSpPr>
        <p:spPr>
          <a:ln/>
        </p:spPr>
        <p:txBody>
          <a:bodyPr/>
          <a:lstStyle>
            <a:lvl1pPr>
              <a:defRPr/>
            </a:lvl1pPr>
          </a:lstStyle>
          <a:p>
            <a:pPr>
              <a:defRPr/>
            </a:pPr>
            <a:fld id="{23274218-F5AC-47D6-BF70-4740B97BCE1E}"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546EE3-9B2C-41C3-90A9-3E9236CEBFA7}" type="datetimeFigureOut">
              <a:rPr lang="en-US"/>
              <a:pPr>
                <a:defRPr/>
              </a:pPr>
              <a:t>5/5/2015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EB4FAE-53C3-481F-AB1D-D9478D373D6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0"/>
          <p:cNvSpPr>
            <a:spLocks noGrp="1" noChangeArrowheads="1"/>
          </p:cNvSpPr>
          <p:nvPr>
            <p:ph type="dt" sz="half" idx="10"/>
          </p:nvPr>
        </p:nvSpPr>
        <p:spPr>
          <a:ln/>
        </p:spPr>
        <p:txBody>
          <a:bodyPr/>
          <a:lstStyle>
            <a:lvl1pPr>
              <a:defRPr/>
            </a:lvl1pPr>
          </a:lstStyle>
          <a:p>
            <a:pPr>
              <a:defRPr/>
            </a:pPr>
            <a:endParaRPr lang="ru-RU"/>
          </a:p>
        </p:txBody>
      </p:sp>
      <p:sp>
        <p:nvSpPr>
          <p:cNvPr id="6" name="Rectangle 41"/>
          <p:cNvSpPr>
            <a:spLocks noGrp="1" noChangeArrowheads="1"/>
          </p:cNvSpPr>
          <p:nvPr>
            <p:ph type="ftr" sz="quarter" idx="11"/>
          </p:nvPr>
        </p:nvSpPr>
        <p:spPr>
          <a:ln/>
        </p:spPr>
        <p:txBody>
          <a:bodyPr/>
          <a:lstStyle>
            <a:lvl1pPr>
              <a:defRPr/>
            </a:lvl1pPr>
          </a:lstStyle>
          <a:p>
            <a:pPr>
              <a:defRPr/>
            </a:pPr>
            <a:endParaRPr lang="ru-RU"/>
          </a:p>
        </p:txBody>
      </p:sp>
      <p:sp>
        <p:nvSpPr>
          <p:cNvPr id="7" name="Rectangle 42"/>
          <p:cNvSpPr>
            <a:spLocks noGrp="1" noChangeArrowheads="1"/>
          </p:cNvSpPr>
          <p:nvPr>
            <p:ph type="sldNum" sz="quarter" idx="12"/>
          </p:nvPr>
        </p:nvSpPr>
        <p:spPr>
          <a:ln/>
        </p:spPr>
        <p:txBody>
          <a:bodyPr/>
          <a:lstStyle>
            <a:lvl1pPr>
              <a:defRPr/>
            </a:lvl1pPr>
          </a:lstStyle>
          <a:p>
            <a:pPr>
              <a:defRPr/>
            </a:pPr>
            <a:fld id="{AE578A64-F99D-4947-B659-5F70C08C2C7F}"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D68B7879-1665-4E74-A459-63992B3A1466}"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1BF181AB-34D6-4B39-9D7E-66DA2E909EBF}"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0"/>
          <p:cNvSpPr>
            <a:spLocks noGrp="1" noChangeArrowheads="1"/>
          </p:cNvSpPr>
          <p:nvPr>
            <p:ph type="dt" sz="half" idx="10"/>
          </p:nvPr>
        </p:nvSpPr>
        <p:spPr>
          <a:ln/>
        </p:spPr>
        <p:txBody>
          <a:bodyPr/>
          <a:lstStyle>
            <a:lvl1pPr>
              <a:defRPr/>
            </a:lvl1pPr>
          </a:lstStyle>
          <a:p>
            <a:pPr>
              <a:defRPr/>
            </a:pPr>
            <a:endParaRPr lang="ru-RU"/>
          </a:p>
        </p:txBody>
      </p:sp>
      <p:sp>
        <p:nvSpPr>
          <p:cNvPr id="4" name="Rectangle 41"/>
          <p:cNvSpPr>
            <a:spLocks noGrp="1" noChangeArrowheads="1"/>
          </p:cNvSpPr>
          <p:nvPr>
            <p:ph type="ftr" sz="quarter" idx="11"/>
          </p:nvPr>
        </p:nvSpPr>
        <p:spPr>
          <a:ln/>
        </p:spPr>
        <p:txBody>
          <a:bodyPr/>
          <a:lstStyle>
            <a:lvl1pPr>
              <a:defRPr/>
            </a:lvl1pPr>
          </a:lstStyle>
          <a:p>
            <a:pPr>
              <a:defRPr/>
            </a:pPr>
            <a:endParaRPr lang="ru-RU"/>
          </a:p>
        </p:txBody>
      </p:sp>
      <p:sp>
        <p:nvSpPr>
          <p:cNvPr id="5" name="Rectangle 42"/>
          <p:cNvSpPr>
            <a:spLocks noGrp="1" noChangeArrowheads="1"/>
          </p:cNvSpPr>
          <p:nvPr>
            <p:ph type="sldNum" sz="quarter" idx="12"/>
          </p:nvPr>
        </p:nvSpPr>
        <p:spPr>
          <a:ln/>
        </p:spPr>
        <p:txBody>
          <a:bodyPr/>
          <a:lstStyle>
            <a:lvl1pPr>
              <a:defRPr/>
            </a:lvl1pPr>
          </a:lstStyle>
          <a:p>
            <a:pPr>
              <a:defRPr/>
            </a:pPr>
            <a:fld id="{0B565D66-C767-466C-95F8-BFCC0165A17D}"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D0D6B9-925D-4C3A-B812-7819C0C51767}" type="datetimeFigureOut">
              <a:rPr lang="en-US"/>
              <a:pPr>
                <a:defRPr/>
              </a:pPr>
              <a:t>5/5/2015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366A1F-F521-40DB-9F4C-3A44FDCFBE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9C2E8A3-13D0-4FDB-974F-E8BE3310F60B}" type="datetimeFigureOut">
              <a:rPr lang="en-US"/>
              <a:pPr>
                <a:defRPr/>
              </a:pPr>
              <a:t>5/5/2015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1A56D1-9746-4267-8EA7-9EA15FAECAD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B399824-2720-4EB3-A62C-710A3F32EA7E}" type="datetimeFigureOut">
              <a:rPr lang="en-US"/>
              <a:pPr>
                <a:defRPr/>
              </a:pPr>
              <a:t>5/5/2015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69EFC7-4F77-4CC2-AD03-1CF77C7755B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9398BC-DAB5-4E4C-A75B-00A3936B6B72}" type="datetimeFigureOut">
              <a:rPr lang="en-US"/>
              <a:pPr>
                <a:defRPr/>
              </a:pPr>
              <a:t>5/5/2015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23B422-4D40-42D0-B961-C6DB24F4466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1FD27B-4A81-4BEC-8443-9024588741C9}" type="datetimeFigureOut">
              <a:rPr lang="en-US"/>
              <a:pPr>
                <a:defRPr/>
              </a:pPr>
              <a:t>5/5/2015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6AF7FEF-0528-4C84-ABFB-E65572FCDC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7E6BB1-BC11-47D6-B3D0-7C11B52E26A0}" type="datetimeFigureOut">
              <a:rPr lang="en-US"/>
              <a:pPr>
                <a:defRPr/>
              </a:pPr>
              <a:t>5/5/2015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576A09-0AE8-4191-B7BA-FCE54F6760B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59789E-F137-4C25-9008-EA517BE51E3F}" type="datetimeFigureOut">
              <a:rPr lang="en-US"/>
              <a:pPr>
                <a:defRPr/>
              </a:pPr>
              <a:t>5/5/2015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543346-8609-4FF4-B184-67C2A9DEC03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0A200C0-49D7-4E62-B08C-83DBE9DB9787}" type="datetimeFigureOut">
              <a:rPr lang="en-US"/>
              <a:pPr>
                <a:defRPr/>
              </a:pPr>
              <a:t>5/5/2015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1C6141A-CE8C-4636-9971-005B553B56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588" y="0"/>
            <a:ext cx="9148762" cy="6851650"/>
            <a:chOff x="1" y="0"/>
            <a:chExt cx="5763" cy="4316"/>
          </a:xfrm>
        </p:grpSpPr>
        <p:sp>
          <p:nvSpPr>
            <p:cNvPr id="512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2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2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grpSp>
          <p:nvGrpSpPr>
            <p:cNvPr id="2059" name="Group 6"/>
            <p:cNvGrpSpPr>
              <a:grpSpLocks/>
            </p:cNvGrpSpPr>
            <p:nvPr/>
          </p:nvGrpSpPr>
          <p:grpSpPr bwMode="auto">
            <a:xfrm>
              <a:off x="288" y="0"/>
              <a:ext cx="5098" cy="4316"/>
              <a:chOff x="288" y="0"/>
              <a:chExt cx="5098" cy="4316"/>
            </a:xfrm>
          </p:grpSpPr>
          <p:sp>
            <p:nvSpPr>
              <p:cNvPr id="512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2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2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3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grpSp>
        <p:sp>
          <p:nvSpPr>
            <p:cNvPr id="514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514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514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515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fontAlgn="auto">
                <a:spcBef>
                  <a:spcPts val="0"/>
                </a:spcBef>
                <a:spcAft>
                  <a:spcPts val="0"/>
                </a:spcAft>
                <a:defRPr/>
              </a:pPr>
              <a:endParaRPr lang="ru-RU">
                <a:latin typeface="+mn-lt"/>
                <a:cs typeface="+mn-cs"/>
              </a:endParaRPr>
            </a:p>
          </p:txBody>
        </p:sp>
        <p:grpSp>
          <p:nvGrpSpPr>
            <p:cNvPr id="2071" name="Group 31"/>
            <p:cNvGrpSpPr>
              <a:grpSpLocks/>
            </p:cNvGrpSpPr>
            <p:nvPr/>
          </p:nvGrpSpPr>
          <p:grpSpPr bwMode="auto">
            <a:xfrm>
              <a:off x="1" y="392"/>
              <a:ext cx="5758" cy="1571"/>
              <a:chOff x="1" y="392"/>
              <a:chExt cx="5758" cy="1571"/>
            </a:xfrm>
          </p:grpSpPr>
          <p:sp>
            <p:nvSpPr>
              <p:cNvPr id="515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515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515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515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515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fontAlgn="auto">
                  <a:spcBef>
                    <a:spcPts val="0"/>
                  </a:spcBef>
                  <a:spcAft>
                    <a:spcPts val="0"/>
                  </a:spcAft>
                  <a:defRPr/>
                </a:pPr>
                <a:endParaRPr lang="ru-RU">
                  <a:latin typeface="+mn-lt"/>
                  <a:cs typeface="+mn-cs"/>
                </a:endParaRPr>
              </a:p>
            </p:txBody>
          </p:sp>
        </p:grpSp>
        <p:sp>
          <p:nvSpPr>
            <p:cNvPr id="515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fontAlgn="auto">
                <a:spcBef>
                  <a:spcPts val="0"/>
                </a:spcBef>
                <a:spcAft>
                  <a:spcPts val="0"/>
                </a:spcAft>
                <a:defRPr/>
              </a:pPr>
              <a:endParaRPr lang="ru-RU">
                <a:latin typeface="+mn-lt"/>
                <a:cs typeface="+mn-cs"/>
              </a:endParaRPr>
            </a:p>
          </p:txBody>
        </p:sp>
        <p:sp>
          <p:nvSpPr>
            <p:cNvPr id="515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fontAlgn="auto">
                <a:spcBef>
                  <a:spcPts val="0"/>
                </a:spcBef>
                <a:spcAft>
                  <a:spcPts val="0"/>
                </a:spcAft>
                <a:defRPr/>
              </a:pPr>
              <a:endParaRPr lang="ru-RU">
                <a:latin typeface="+mn-lt"/>
                <a:cs typeface="+mn-cs"/>
              </a:endParaRPr>
            </a:p>
          </p:txBody>
        </p:sp>
      </p:grpSp>
      <p:sp>
        <p:nvSpPr>
          <p:cNvPr id="515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516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effectLst>
                  <a:outerShdw blurRad="38100" dist="38100" dir="2700000" algn="tl">
                    <a:srgbClr val="000000"/>
                  </a:outerShdw>
                </a:effectLst>
                <a:latin typeface="+mn-lt"/>
                <a:cs typeface="+mn-cs"/>
              </a:defRPr>
            </a:lvl1pPr>
          </a:lstStyle>
          <a:p>
            <a:pPr>
              <a:defRPr/>
            </a:pPr>
            <a:endParaRPr lang="ru-RU"/>
          </a:p>
        </p:txBody>
      </p:sp>
      <p:sp>
        <p:nvSpPr>
          <p:cNvPr id="516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effectLst>
                  <a:outerShdw blurRad="38100" dist="38100" dir="2700000" algn="tl">
                    <a:srgbClr val="000000"/>
                  </a:outerShdw>
                </a:effectLst>
                <a:latin typeface="+mn-lt"/>
                <a:cs typeface="+mn-cs"/>
              </a:defRPr>
            </a:lvl1pPr>
          </a:lstStyle>
          <a:p>
            <a:pPr>
              <a:defRPr/>
            </a:pPr>
            <a:endParaRPr lang="ru-RU"/>
          </a:p>
        </p:txBody>
      </p:sp>
      <p:sp>
        <p:nvSpPr>
          <p:cNvPr id="516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a:effectLst>
                  <a:outerShdw blurRad="38100" dist="38100" dir="2700000" algn="tl">
                    <a:srgbClr val="000000"/>
                  </a:outerShdw>
                </a:effectLst>
                <a:latin typeface="+mn-lt"/>
                <a:cs typeface="+mn-cs"/>
              </a:defRPr>
            </a:lvl1pPr>
          </a:lstStyle>
          <a:p>
            <a:pPr>
              <a:defRPr/>
            </a:pPr>
            <a:fld id="{086797E2-51B7-444F-A22C-C58D6BCDCABD}" type="slidenum">
              <a:rPr lang="ru-RU"/>
              <a:pPr>
                <a:defRPr/>
              </a:pPr>
              <a:t>‹#›</a:t>
            </a:fld>
            <a:endParaRPr lang="ru-RU"/>
          </a:p>
        </p:txBody>
      </p:sp>
      <p:sp>
        <p:nvSpPr>
          <p:cNvPr id="516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cSld>
  <p:clrMap bg1="dk2" tx1="lt1" bg2="dk1" tx2="lt2" accent1="accent1" accent2="accent2" accent3="accent3" accent4="accent4" accent5="accent5" accent6="accent6" hlink="hlink" folHlink="folHlink"/>
  <p:sldLayoutIdLst>
    <p:sldLayoutId id="2147483768"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atoly.v.gusev@gmail.com"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3.g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19087" y="305336"/>
            <a:ext cx="8520113" cy="6432530"/>
          </a:xfrm>
          <a:prstGeom prst="rect">
            <a:avLst/>
          </a:prstGeom>
          <a:noFill/>
          <a:ln w="9525">
            <a:noFill/>
            <a:miter lim="800000"/>
            <a:headEnd/>
            <a:tailEnd/>
          </a:ln>
        </p:spPr>
        <p:txBody>
          <a:bodyPr wrap="square" anchor="ctr">
            <a:spAutoFit/>
          </a:bodyPr>
          <a:lstStyle/>
          <a:p>
            <a:pPr algn="ctr"/>
            <a:r>
              <a:rPr lang="ru-RU" sz="2400" b="1" i="1" dirty="0">
                <a:latin typeface="Calibri" pitchFamily="34" charset="0"/>
              </a:rPr>
              <a:t> </a:t>
            </a:r>
            <a:r>
              <a:rPr lang="en-US" sz="3600" dirty="0" smtClean="0">
                <a:latin typeface="Calibri" pitchFamily="34" charset="0"/>
              </a:rPr>
              <a:t>The contribution of inertial oscillations in water dynamics in terms of the 2013/03/24 storm situation in the northeastern part of the Black Sea</a:t>
            </a:r>
            <a:endParaRPr lang="ru-RU" sz="3600" dirty="0" smtClean="0">
              <a:latin typeface="Calibri" pitchFamily="34" charset="0"/>
            </a:endParaRPr>
          </a:p>
          <a:p>
            <a:pPr algn="ctr"/>
            <a:endParaRPr lang="en-US" sz="3600" dirty="0" smtClean="0">
              <a:latin typeface="Calibri" pitchFamily="34" charset="0"/>
            </a:endParaRPr>
          </a:p>
          <a:p>
            <a:pPr algn="ctr"/>
            <a:r>
              <a:rPr lang="en-US" sz="2400" dirty="0" err="1" smtClean="0">
                <a:latin typeface="Calibri" pitchFamily="34" charset="0"/>
              </a:rPr>
              <a:t>Diansky</a:t>
            </a:r>
            <a:r>
              <a:rPr lang="en-US" sz="2400" dirty="0" smtClean="0">
                <a:latin typeface="Calibri" pitchFamily="34" charset="0"/>
              </a:rPr>
              <a:t> N.A., </a:t>
            </a:r>
            <a:r>
              <a:rPr lang="en-US" sz="2400" b="1" dirty="0" err="1" smtClean="0">
                <a:latin typeface="Calibri" pitchFamily="34" charset="0"/>
              </a:rPr>
              <a:t>Gusev</a:t>
            </a:r>
            <a:r>
              <a:rPr lang="en-US" sz="2400" b="1" dirty="0" smtClean="0">
                <a:latin typeface="Calibri" pitchFamily="34" charset="0"/>
              </a:rPr>
              <a:t> A.V</a:t>
            </a:r>
            <a:r>
              <a:rPr lang="en-US" sz="2400" dirty="0" smtClean="0">
                <a:latin typeface="Calibri" pitchFamily="34" charset="0"/>
              </a:rPr>
              <a:t>., </a:t>
            </a:r>
            <a:r>
              <a:rPr lang="en-US" sz="2400" dirty="0" err="1" smtClean="0">
                <a:latin typeface="Calibri" pitchFamily="34" charset="0"/>
              </a:rPr>
              <a:t>Borisov</a:t>
            </a:r>
            <a:r>
              <a:rPr lang="en-US" sz="2400" dirty="0" smtClean="0">
                <a:latin typeface="Calibri" pitchFamily="34" charset="0"/>
              </a:rPr>
              <a:t> E.V., </a:t>
            </a:r>
            <a:r>
              <a:rPr lang="en-US" sz="2400" dirty="0" err="1" smtClean="0">
                <a:latin typeface="Calibri" pitchFamily="34" charset="0"/>
              </a:rPr>
              <a:t>Fomin</a:t>
            </a:r>
            <a:r>
              <a:rPr lang="en-US" sz="2400" dirty="0" smtClean="0">
                <a:latin typeface="Calibri" pitchFamily="34" charset="0"/>
              </a:rPr>
              <a:t> V.V., </a:t>
            </a:r>
            <a:r>
              <a:rPr lang="en-US" sz="2400" dirty="0" err="1" smtClean="0">
                <a:latin typeface="Calibri" pitchFamily="34" charset="0"/>
              </a:rPr>
              <a:t>Kabatchenko</a:t>
            </a:r>
            <a:r>
              <a:rPr lang="en-US" sz="2400" dirty="0" smtClean="0">
                <a:latin typeface="Calibri" pitchFamily="34" charset="0"/>
              </a:rPr>
              <a:t> I.M.</a:t>
            </a:r>
            <a:endParaRPr lang="ru-RU" sz="2400" dirty="0" smtClean="0">
              <a:latin typeface="Calibri" pitchFamily="34" charset="0"/>
            </a:endParaRPr>
          </a:p>
          <a:p>
            <a:pPr algn="ctr">
              <a:lnSpc>
                <a:spcPct val="150000"/>
              </a:lnSpc>
            </a:pPr>
            <a:r>
              <a:rPr lang="ru-RU" sz="2000" baseline="30000" dirty="0" smtClean="0">
                <a:latin typeface="Calibri" pitchFamily="34" charset="0"/>
              </a:rPr>
              <a:t>1</a:t>
            </a:r>
            <a:r>
              <a:rPr lang="en-US" sz="2000" dirty="0" smtClean="0"/>
              <a:t>State Oceanography Institute</a:t>
            </a:r>
            <a:endParaRPr lang="ru-RU" sz="2000" dirty="0">
              <a:latin typeface="Calibri" pitchFamily="34" charset="0"/>
            </a:endParaRPr>
          </a:p>
          <a:p>
            <a:pPr algn="ctr">
              <a:lnSpc>
                <a:spcPct val="150000"/>
              </a:lnSpc>
            </a:pPr>
            <a:r>
              <a:rPr lang="ru-RU" sz="2000" baseline="30000" dirty="0" smtClean="0">
                <a:latin typeface="Calibri" pitchFamily="34" charset="0"/>
              </a:rPr>
              <a:t>2</a:t>
            </a:r>
            <a:r>
              <a:rPr lang="en-US" sz="2000" dirty="0" smtClean="0"/>
              <a:t>Institute of Numerical Mathematics</a:t>
            </a:r>
            <a:endParaRPr lang="ru-RU" sz="2000" dirty="0">
              <a:latin typeface="Calibri" pitchFamily="34" charset="0"/>
            </a:endParaRPr>
          </a:p>
          <a:p>
            <a:pPr algn="ctr">
              <a:lnSpc>
                <a:spcPct val="150000"/>
              </a:lnSpc>
            </a:pPr>
            <a:r>
              <a:rPr lang="ru-RU" sz="2000" baseline="30000" dirty="0" smtClean="0">
                <a:latin typeface="Calibri" pitchFamily="34" charset="0"/>
              </a:rPr>
              <a:t>3</a:t>
            </a:r>
            <a:r>
              <a:rPr lang="en-US" sz="2000" dirty="0" smtClean="0"/>
              <a:t>Moscow Institute of Physics and Technology, Moscow</a:t>
            </a:r>
            <a:r>
              <a:rPr lang="ru-RU" sz="2000" dirty="0" smtClean="0">
                <a:latin typeface="Calibri" pitchFamily="34" charset="0"/>
              </a:rPr>
              <a:t>,</a:t>
            </a:r>
            <a:endParaRPr lang="ru-RU" sz="2000" dirty="0">
              <a:latin typeface="Calibri" pitchFamily="34" charset="0"/>
            </a:endParaRPr>
          </a:p>
          <a:p>
            <a:pPr algn="ctr">
              <a:lnSpc>
                <a:spcPct val="150000"/>
              </a:lnSpc>
            </a:pPr>
            <a:r>
              <a:rPr lang="en-US" sz="2400" dirty="0">
                <a:latin typeface="Calibri" pitchFamily="34" charset="0"/>
              </a:rPr>
              <a:t>E-mail: </a:t>
            </a:r>
            <a:r>
              <a:rPr lang="fr-FR" sz="2400" i="1" dirty="0">
                <a:latin typeface="Calibri" pitchFamily="34" charset="0"/>
              </a:rPr>
              <a:t>nikolay</a:t>
            </a:r>
            <a:r>
              <a:rPr lang="en-US" sz="2400" i="1" dirty="0">
                <a:latin typeface="Calibri" pitchFamily="34" charset="0"/>
              </a:rPr>
              <a:t>.</a:t>
            </a:r>
            <a:r>
              <a:rPr lang="fr-FR" sz="2400" i="1" dirty="0">
                <a:latin typeface="Calibri" pitchFamily="34" charset="0"/>
              </a:rPr>
              <a:t>diansky</a:t>
            </a:r>
            <a:r>
              <a:rPr lang="en-US" sz="2400" i="1" dirty="0">
                <a:latin typeface="Calibri" pitchFamily="34" charset="0"/>
              </a:rPr>
              <a:t>@</a:t>
            </a:r>
            <a:r>
              <a:rPr lang="fr-FR" sz="2400" i="1" dirty="0">
                <a:latin typeface="Calibri" pitchFamily="34" charset="0"/>
              </a:rPr>
              <a:t>gmail</a:t>
            </a:r>
            <a:r>
              <a:rPr lang="en-US" sz="2400" i="1" dirty="0">
                <a:latin typeface="Calibri" pitchFamily="34" charset="0"/>
              </a:rPr>
              <a:t>.</a:t>
            </a:r>
            <a:r>
              <a:rPr lang="fr-FR" sz="2400" i="1" dirty="0" smtClean="0">
                <a:latin typeface="Calibri" pitchFamily="34" charset="0"/>
              </a:rPr>
              <a:t>com, </a:t>
            </a:r>
          </a:p>
          <a:p>
            <a:pPr algn="ctr">
              <a:lnSpc>
                <a:spcPct val="150000"/>
              </a:lnSpc>
            </a:pPr>
            <a:r>
              <a:rPr lang="fr-FR" sz="2400" i="1" dirty="0" smtClean="0">
                <a:latin typeface="Calibri" pitchFamily="34" charset="0"/>
              </a:rPr>
              <a:t>             </a:t>
            </a:r>
            <a:r>
              <a:rPr lang="fr-FR" sz="2400" i="1" dirty="0" smtClean="0">
                <a:latin typeface="Calibri" pitchFamily="34" charset="0"/>
                <a:hlinkClick r:id="rId3"/>
              </a:rPr>
              <a:t>anatoly.v.gusev@gmail.com</a:t>
            </a:r>
            <a:r>
              <a:rPr lang="fr-FR" sz="2400" i="1" u="sng" dirty="0" smtClean="0">
                <a:latin typeface="Calibri" pitchFamily="34" charset="0"/>
              </a:rPr>
              <a:t> </a:t>
            </a:r>
            <a:endParaRPr lang="ru-RU" sz="2400" dirty="0">
              <a:latin typeface="Calibri" pitchFamily="34" charset="0"/>
            </a:endParaRPr>
          </a:p>
          <a:p>
            <a:pPr algn="ctr"/>
            <a:r>
              <a:rPr lang="en-US" dirty="0">
                <a:latin typeface="Calibri" pitchFamily="34" charset="0"/>
              </a:rPr>
              <a:t> </a:t>
            </a:r>
            <a:endParaRPr lang="ru-RU" dirty="0">
              <a:latin typeface="Calibri" pitchFamily="34" charset="0"/>
            </a:endParaRPr>
          </a:p>
          <a:p>
            <a:pPr algn="ctr"/>
            <a:r>
              <a:rPr lang="en-US" sz="2800" dirty="0" smtClean="0">
                <a:latin typeface="Calibri" pitchFamily="34" charset="0"/>
              </a:rPr>
              <a:t>Vienna, 2015</a:t>
            </a:r>
            <a:endParaRPr lang="en-US" sz="2800" dirty="0">
              <a:latin typeface="Calibri" pitchFamily="34" charset="0"/>
            </a:endParaRPr>
          </a:p>
        </p:txBody>
      </p:sp>
      <p:pic>
        <p:nvPicPr>
          <p:cNvPr id="4" name="Picture 1"/>
          <p:cNvPicPr>
            <a:picLocks noChangeAspect="1" noChangeArrowheads="1"/>
          </p:cNvPicPr>
          <p:nvPr/>
        </p:nvPicPr>
        <p:blipFill>
          <a:blip r:embed="rId4"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214313" y="800100"/>
            <a:ext cx="4214812" cy="2649538"/>
          </a:xfrm>
          <a:prstGeom prst="rect">
            <a:avLst/>
          </a:prstGeom>
          <a:solidFill>
            <a:schemeClr val="tx1"/>
          </a:solid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214313" y="4038600"/>
            <a:ext cx="4071937" cy="2330450"/>
          </a:xfrm>
          <a:prstGeom prst="rect">
            <a:avLst/>
          </a:prstGeom>
          <a:solidFill>
            <a:schemeClr val="tx1"/>
          </a:solid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4429125" y="1071563"/>
            <a:ext cx="4572000" cy="5443537"/>
          </a:xfrm>
          <a:prstGeom prst="rect">
            <a:avLst/>
          </a:prstGeom>
          <a:solidFill>
            <a:schemeClr val="tx1"/>
          </a:solidFill>
          <a:ln w="9525">
            <a:noFill/>
            <a:miter lim="800000"/>
            <a:headEnd/>
            <a:tailEnd/>
          </a:ln>
        </p:spPr>
      </p:pic>
      <p:sp>
        <p:nvSpPr>
          <p:cNvPr id="23557" name="Rectangle 6"/>
          <p:cNvSpPr>
            <a:spLocks noChangeArrowheads="1"/>
          </p:cNvSpPr>
          <p:nvPr/>
        </p:nvSpPr>
        <p:spPr bwMode="auto">
          <a:xfrm>
            <a:off x="0" y="228600"/>
            <a:ext cx="4572000" cy="584200"/>
          </a:xfrm>
          <a:prstGeom prst="rect">
            <a:avLst/>
          </a:prstGeom>
          <a:noFill/>
          <a:ln w="9525">
            <a:noFill/>
            <a:miter lim="800000"/>
            <a:headEnd/>
            <a:tailEnd/>
          </a:ln>
        </p:spPr>
        <p:txBody>
          <a:bodyPr>
            <a:spAutoFit/>
          </a:bodyPr>
          <a:lstStyle/>
          <a:p>
            <a:pPr algn="ctr"/>
            <a:r>
              <a:rPr lang="en-US" sz="1600" dirty="0" smtClean="0"/>
              <a:t>Wind speed [m/s]</a:t>
            </a:r>
            <a:r>
              <a:rPr lang="ru-RU" sz="1600" dirty="0" smtClean="0"/>
              <a:t> </a:t>
            </a:r>
            <a:r>
              <a:rPr lang="en-US" sz="1600" dirty="0" smtClean="0"/>
              <a:t>by</a:t>
            </a:r>
            <a:r>
              <a:rPr lang="ru-RU" sz="1600" dirty="0" smtClean="0"/>
              <a:t> </a:t>
            </a:r>
            <a:r>
              <a:rPr lang="en-US" sz="1600" dirty="0"/>
              <a:t>WRF,</a:t>
            </a:r>
            <a:endParaRPr lang="ru-RU" sz="1600" dirty="0"/>
          </a:p>
          <a:p>
            <a:pPr algn="ctr"/>
            <a:r>
              <a:rPr lang="en-US" sz="1600" dirty="0"/>
              <a:t> </a:t>
            </a:r>
            <a:r>
              <a:rPr lang="ru-RU" sz="1600" dirty="0"/>
              <a:t>39.2</a:t>
            </a:r>
            <a:r>
              <a:rPr lang="en-US" sz="1600" dirty="0"/>
              <a:t>E</a:t>
            </a:r>
            <a:r>
              <a:rPr lang="ru-RU" sz="1600" dirty="0"/>
              <a:t>,</a:t>
            </a:r>
            <a:r>
              <a:rPr lang="en-US" sz="1600" dirty="0"/>
              <a:t> </a:t>
            </a:r>
            <a:r>
              <a:rPr lang="en-US" sz="1600" dirty="0" smtClean="0"/>
              <a:t>43N</a:t>
            </a:r>
            <a:r>
              <a:rPr lang="ru-RU" sz="1600" dirty="0" smtClean="0"/>
              <a:t> </a:t>
            </a:r>
            <a:endParaRPr lang="ru-RU" sz="1600" dirty="0"/>
          </a:p>
        </p:txBody>
      </p:sp>
      <p:sp>
        <p:nvSpPr>
          <p:cNvPr id="23558" name="Rectangle 7"/>
          <p:cNvSpPr>
            <a:spLocks noChangeArrowheads="1"/>
          </p:cNvSpPr>
          <p:nvPr/>
        </p:nvSpPr>
        <p:spPr bwMode="auto">
          <a:xfrm>
            <a:off x="4572000" y="36493"/>
            <a:ext cx="4572000" cy="954107"/>
          </a:xfrm>
          <a:prstGeom prst="rect">
            <a:avLst/>
          </a:prstGeom>
          <a:noFill/>
          <a:ln w="9525">
            <a:noFill/>
            <a:miter lim="800000"/>
            <a:headEnd/>
            <a:tailEnd/>
          </a:ln>
        </p:spPr>
        <p:txBody>
          <a:bodyPr>
            <a:spAutoFit/>
          </a:bodyPr>
          <a:lstStyle/>
          <a:p>
            <a:pPr algn="ctr"/>
            <a:r>
              <a:rPr lang="en-US" sz="1600" dirty="0" smtClean="0"/>
              <a:t>Zonal </a:t>
            </a:r>
            <a:r>
              <a:rPr lang="ru-RU" sz="1600" dirty="0" smtClean="0"/>
              <a:t>(</a:t>
            </a:r>
            <a:r>
              <a:rPr lang="en-US" sz="1600" dirty="0" smtClean="0"/>
              <a:t>top</a:t>
            </a:r>
            <a:r>
              <a:rPr lang="ru-RU" sz="1600" dirty="0" smtClean="0"/>
              <a:t>) </a:t>
            </a:r>
            <a:r>
              <a:rPr lang="en-US" sz="1600" dirty="0" smtClean="0"/>
              <a:t>and </a:t>
            </a:r>
            <a:r>
              <a:rPr lang="en-US" sz="1600" dirty="0" err="1" smtClean="0"/>
              <a:t>meridional</a:t>
            </a:r>
            <a:r>
              <a:rPr lang="en-US" sz="1600" dirty="0" smtClean="0"/>
              <a:t> </a:t>
            </a:r>
            <a:r>
              <a:rPr lang="ru-RU" sz="1600" dirty="0" smtClean="0"/>
              <a:t>(</a:t>
            </a:r>
            <a:r>
              <a:rPr lang="en-US" sz="1600" dirty="0" smtClean="0"/>
              <a:t>bottom</a:t>
            </a:r>
            <a:r>
              <a:rPr lang="ru-RU" sz="1600" dirty="0" smtClean="0"/>
              <a:t>) </a:t>
            </a:r>
            <a:r>
              <a:rPr lang="en-US" sz="1600" dirty="0" smtClean="0"/>
              <a:t>current</a:t>
            </a:r>
            <a:r>
              <a:rPr lang="ru-RU" sz="1600" dirty="0" smtClean="0"/>
              <a:t> </a:t>
            </a:r>
            <a:r>
              <a:rPr lang="en-US" sz="1600" dirty="0" smtClean="0"/>
              <a:t>component</a:t>
            </a:r>
            <a:r>
              <a:rPr lang="ru-RU" sz="1600" dirty="0" smtClean="0"/>
              <a:t> </a:t>
            </a:r>
            <a:r>
              <a:rPr lang="en-US" sz="1600" dirty="0" smtClean="0"/>
              <a:t>[cm/s]</a:t>
            </a:r>
            <a:r>
              <a:rPr lang="ru-RU" sz="1600" dirty="0" smtClean="0"/>
              <a:t> </a:t>
            </a:r>
            <a:r>
              <a:rPr lang="en-US" sz="1600" dirty="0" smtClean="0"/>
              <a:t>by</a:t>
            </a:r>
            <a:r>
              <a:rPr lang="ru-RU" sz="1600" dirty="0" smtClean="0"/>
              <a:t> </a:t>
            </a:r>
            <a:r>
              <a:rPr lang="en-US" sz="1600" dirty="0"/>
              <a:t>INMOM, </a:t>
            </a:r>
            <a:r>
              <a:rPr lang="ru-RU" sz="1600" dirty="0"/>
              <a:t>39.2</a:t>
            </a:r>
            <a:r>
              <a:rPr lang="en-US" sz="1600" dirty="0"/>
              <a:t>E</a:t>
            </a:r>
            <a:r>
              <a:rPr lang="ru-RU" sz="1600" dirty="0"/>
              <a:t>,</a:t>
            </a:r>
            <a:r>
              <a:rPr lang="en-US" sz="1600" dirty="0"/>
              <a:t> 43N</a:t>
            </a:r>
            <a:r>
              <a:rPr lang="ru-RU" sz="1600" dirty="0"/>
              <a:t> </a:t>
            </a:r>
          </a:p>
          <a:p>
            <a:pPr algn="ctr"/>
            <a:r>
              <a:rPr lang="ru-RU" sz="1200" dirty="0" smtClean="0"/>
              <a:t>(</a:t>
            </a:r>
            <a:r>
              <a:rPr lang="en-US" sz="1200" dirty="0" smtClean="0"/>
              <a:t>black </a:t>
            </a:r>
            <a:r>
              <a:rPr lang="ru-RU" sz="1200" dirty="0" smtClean="0"/>
              <a:t>– 1</a:t>
            </a:r>
            <a:r>
              <a:rPr lang="en-US" sz="1200" dirty="0" smtClean="0"/>
              <a:t>m</a:t>
            </a:r>
            <a:r>
              <a:rPr lang="ru-RU" sz="1200" dirty="0" smtClean="0"/>
              <a:t>, </a:t>
            </a:r>
            <a:r>
              <a:rPr lang="en-US" sz="1200" dirty="0" smtClean="0"/>
              <a:t>green</a:t>
            </a:r>
            <a:r>
              <a:rPr lang="ru-RU" sz="1200" dirty="0" smtClean="0"/>
              <a:t> </a:t>
            </a:r>
            <a:r>
              <a:rPr lang="ru-RU" sz="1200" dirty="0"/>
              <a:t>– </a:t>
            </a:r>
            <a:r>
              <a:rPr lang="ru-RU" sz="1200" dirty="0" smtClean="0"/>
              <a:t>5</a:t>
            </a:r>
            <a:r>
              <a:rPr lang="en-US" sz="1200" dirty="0" smtClean="0"/>
              <a:t>m</a:t>
            </a:r>
            <a:r>
              <a:rPr lang="ru-RU" sz="1200" dirty="0" smtClean="0"/>
              <a:t>, </a:t>
            </a:r>
            <a:r>
              <a:rPr lang="en-US" sz="1200" dirty="0" smtClean="0"/>
              <a:t>yellow</a:t>
            </a:r>
            <a:r>
              <a:rPr lang="ru-RU" sz="1200" dirty="0" smtClean="0"/>
              <a:t> </a:t>
            </a:r>
            <a:r>
              <a:rPr lang="ru-RU" sz="1200" dirty="0"/>
              <a:t>– </a:t>
            </a:r>
            <a:r>
              <a:rPr lang="ru-RU" sz="1200" dirty="0" smtClean="0"/>
              <a:t>10</a:t>
            </a:r>
            <a:r>
              <a:rPr lang="en-US" sz="1200" dirty="0" smtClean="0"/>
              <a:t>m</a:t>
            </a:r>
            <a:r>
              <a:rPr lang="ru-RU" sz="1200" dirty="0" smtClean="0"/>
              <a:t>, </a:t>
            </a:r>
            <a:r>
              <a:rPr lang="en-US" sz="1200" dirty="0" smtClean="0"/>
              <a:t>red</a:t>
            </a:r>
            <a:r>
              <a:rPr lang="ru-RU" sz="1200" dirty="0" smtClean="0"/>
              <a:t> </a:t>
            </a:r>
            <a:r>
              <a:rPr lang="ru-RU" sz="1200" dirty="0"/>
              <a:t>– </a:t>
            </a:r>
            <a:r>
              <a:rPr lang="ru-RU" sz="1200" dirty="0" smtClean="0"/>
              <a:t>15</a:t>
            </a:r>
            <a:r>
              <a:rPr lang="en-US" sz="1200" dirty="0" smtClean="0"/>
              <a:t>m</a:t>
            </a:r>
            <a:r>
              <a:rPr lang="ru-RU" sz="1200" dirty="0" smtClean="0"/>
              <a:t>, </a:t>
            </a:r>
            <a:endParaRPr lang="en-US" sz="1200" dirty="0" smtClean="0"/>
          </a:p>
          <a:p>
            <a:pPr algn="ctr"/>
            <a:r>
              <a:rPr lang="en-US" sz="1200" dirty="0" smtClean="0"/>
              <a:t>magenta</a:t>
            </a:r>
            <a:r>
              <a:rPr lang="ru-RU" sz="1200" dirty="0" smtClean="0"/>
              <a:t> </a:t>
            </a:r>
            <a:r>
              <a:rPr lang="ru-RU" sz="1200" dirty="0"/>
              <a:t>– </a:t>
            </a:r>
            <a:r>
              <a:rPr lang="ru-RU" sz="1200" dirty="0" smtClean="0"/>
              <a:t>20</a:t>
            </a:r>
            <a:r>
              <a:rPr lang="en-US" sz="1200" dirty="0" smtClean="0"/>
              <a:t>m</a:t>
            </a:r>
            <a:r>
              <a:rPr lang="ru-RU" sz="1200" dirty="0" smtClean="0"/>
              <a:t>, </a:t>
            </a:r>
            <a:r>
              <a:rPr lang="en-US" sz="1200" dirty="0" smtClean="0"/>
              <a:t>purple </a:t>
            </a:r>
            <a:r>
              <a:rPr lang="ru-RU" sz="1200" dirty="0" smtClean="0"/>
              <a:t> </a:t>
            </a:r>
            <a:r>
              <a:rPr lang="ru-RU" sz="1200" dirty="0"/>
              <a:t>- </a:t>
            </a:r>
            <a:r>
              <a:rPr lang="ru-RU" sz="1200" dirty="0" smtClean="0"/>
              <a:t>30</a:t>
            </a:r>
            <a:r>
              <a:rPr lang="en-US" sz="1200" dirty="0" smtClean="0"/>
              <a:t>m</a:t>
            </a:r>
            <a:r>
              <a:rPr lang="ru-RU" sz="1200" dirty="0" smtClean="0"/>
              <a:t>)</a:t>
            </a:r>
            <a:endParaRPr lang="ru-RU" sz="1200" dirty="0"/>
          </a:p>
        </p:txBody>
      </p:sp>
      <p:sp>
        <p:nvSpPr>
          <p:cNvPr id="23559" name="Rectangle 8"/>
          <p:cNvSpPr>
            <a:spLocks noChangeArrowheads="1"/>
          </p:cNvSpPr>
          <p:nvPr/>
        </p:nvSpPr>
        <p:spPr bwMode="auto">
          <a:xfrm>
            <a:off x="0" y="3571875"/>
            <a:ext cx="4572000" cy="523220"/>
          </a:xfrm>
          <a:prstGeom prst="rect">
            <a:avLst/>
          </a:prstGeom>
          <a:noFill/>
          <a:ln w="9525">
            <a:noFill/>
            <a:miter lim="800000"/>
            <a:headEnd/>
            <a:tailEnd/>
          </a:ln>
        </p:spPr>
        <p:txBody>
          <a:bodyPr>
            <a:spAutoFit/>
          </a:bodyPr>
          <a:lstStyle/>
          <a:p>
            <a:pPr algn="ctr"/>
            <a:r>
              <a:rPr lang="en-US" sz="1400" dirty="0" smtClean="0"/>
              <a:t>SSH [cm]</a:t>
            </a:r>
            <a:r>
              <a:rPr lang="ru-RU" sz="1400" dirty="0" smtClean="0"/>
              <a:t> </a:t>
            </a:r>
            <a:r>
              <a:rPr lang="en-US" sz="1400" dirty="0" smtClean="0"/>
              <a:t>by</a:t>
            </a:r>
            <a:r>
              <a:rPr lang="ru-RU" sz="1400" dirty="0" smtClean="0"/>
              <a:t> </a:t>
            </a:r>
            <a:r>
              <a:rPr lang="en-US" sz="1400" dirty="0"/>
              <a:t>INMOM, </a:t>
            </a:r>
            <a:r>
              <a:rPr lang="en-US" sz="1400" dirty="0" smtClean="0"/>
              <a:t>in</a:t>
            </a:r>
            <a:r>
              <a:rPr lang="ru-RU" sz="1400" dirty="0" smtClean="0"/>
              <a:t> </a:t>
            </a:r>
            <a:r>
              <a:rPr lang="ru-RU" sz="1400" dirty="0"/>
              <a:t>39.2</a:t>
            </a:r>
            <a:r>
              <a:rPr lang="en-US" sz="1400" dirty="0"/>
              <a:t>E</a:t>
            </a:r>
            <a:r>
              <a:rPr lang="ru-RU" sz="1400" dirty="0"/>
              <a:t>,</a:t>
            </a:r>
            <a:r>
              <a:rPr lang="en-US" sz="1400" dirty="0"/>
              <a:t> 43N</a:t>
            </a:r>
            <a:r>
              <a:rPr lang="ru-RU" sz="1400" dirty="0"/>
              <a:t> </a:t>
            </a:r>
            <a:r>
              <a:rPr lang="ru-RU" sz="1400" dirty="0" smtClean="0"/>
              <a:t>(</a:t>
            </a:r>
            <a:r>
              <a:rPr lang="en-US" sz="1400" dirty="0" smtClean="0"/>
              <a:t>green</a:t>
            </a:r>
            <a:r>
              <a:rPr lang="ru-RU" sz="1400" dirty="0" smtClean="0"/>
              <a:t>), </a:t>
            </a:r>
            <a:endParaRPr lang="en-US" sz="1400" dirty="0" smtClean="0"/>
          </a:p>
          <a:p>
            <a:pPr algn="ctr"/>
            <a:r>
              <a:rPr lang="en-US" sz="1400" dirty="0" smtClean="0"/>
              <a:t>in Sochi region</a:t>
            </a:r>
            <a:r>
              <a:rPr lang="ru-RU" sz="1400" dirty="0" smtClean="0"/>
              <a:t> (</a:t>
            </a:r>
            <a:r>
              <a:rPr lang="en-US" sz="1400" dirty="0" smtClean="0"/>
              <a:t>black</a:t>
            </a:r>
            <a:r>
              <a:rPr lang="ru-RU" sz="1400" dirty="0" smtClean="0"/>
              <a:t>)</a:t>
            </a:r>
            <a:endParaRPr lang="ru-RU" sz="1400" dirty="0"/>
          </a:p>
        </p:txBody>
      </p:sp>
      <p:pic>
        <p:nvPicPr>
          <p:cNvPr id="8" name="Picture 1"/>
          <p:cNvPicPr>
            <a:picLocks noChangeAspect="1" noChangeArrowheads="1"/>
          </p:cNvPicPr>
          <p:nvPr/>
        </p:nvPicPr>
        <p:blipFill>
          <a:blip r:embed="rId5"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52400" y="2362200"/>
            <a:ext cx="3500438" cy="3970338"/>
          </a:xfrm>
          <a:prstGeom prst="rect">
            <a:avLst/>
          </a:prstGeom>
          <a:solidFill>
            <a:schemeClr val="tx1"/>
          </a:solid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3643313" y="2362200"/>
            <a:ext cx="5500687" cy="4076700"/>
          </a:xfrm>
          <a:prstGeom prst="rect">
            <a:avLst/>
          </a:prstGeom>
          <a:solidFill>
            <a:schemeClr val="tx1"/>
          </a:solidFill>
          <a:ln w="9525">
            <a:noFill/>
            <a:miter lim="800000"/>
            <a:headEnd/>
            <a:tailEnd/>
          </a:ln>
        </p:spPr>
      </p:pic>
      <p:sp>
        <p:nvSpPr>
          <p:cNvPr id="24580" name="TextBox 5"/>
          <p:cNvSpPr txBox="1">
            <a:spLocks noChangeArrowheads="1"/>
          </p:cNvSpPr>
          <p:nvPr/>
        </p:nvSpPr>
        <p:spPr bwMode="auto">
          <a:xfrm>
            <a:off x="4724400" y="1905000"/>
            <a:ext cx="2877711" cy="369332"/>
          </a:xfrm>
          <a:prstGeom prst="rect">
            <a:avLst/>
          </a:prstGeom>
          <a:noFill/>
          <a:ln w="9525">
            <a:noFill/>
            <a:miter lim="800000"/>
            <a:headEnd/>
            <a:tailEnd/>
          </a:ln>
        </p:spPr>
        <p:txBody>
          <a:bodyPr wrap="none">
            <a:spAutoFit/>
          </a:bodyPr>
          <a:lstStyle/>
          <a:p>
            <a:r>
              <a:rPr lang="en-US" dirty="0" smtClean="0"/>
              <a:t>Salinity temporal evolution</a:t>
            </a:r>
            <a:endParaRPr lang="ru-RU" dirty="0"/>
          </a:p>
        </p:txBody>
      </p:sp>
      <p:sp>
        <p:nvSpPr>
          <p:cNvPr id="24581" name="TextBox 6"/>
          <p:cNvSpPr txBox="1">
            <a:spLocks noChangeArrowheads="1"/>
          </p:cNvSpPr>
          <p:nvPr/>
        </p:nvSpPr>
        <p:spPr bwMode="auto">
          <a:xfrm>
            <a:off x="1162050" y="2057400"/>
            <a:ext cx="1263487" cy="369332"/>
          </a:xfrm>
          <a:prstGeom prst="rect">
            <a:avLst/>
          </a:prstGeom>
          <a:noFill/>
          <a:ln w="9525">
            <a:noFill/>
            <a:miter lim="800000"/>
            <a:headEnd/>
            <a:tailEnd/>
          </a:ln>
        </p:spPr>
        <p:txBody>
          <a:bodyPr wrap="none">
            <a:spAutoFit/>
          </a:bodyPr>
          <a:lstStyle/>
          <a:p>
            <a:r>
              <a:rPr lang="en-US" dirty="0" smtClean="0"/>
              <a:t>Density </a:t>
            </a:r>
            <a:r>
              <a:rPr lang="el-GR" dirty="0" smtClean="0"/>
              <a:t>σ</a:t>
            </a:r>
            <a:r>
              <a:rPr lang="en-US" sz="1100" dirty="0"/>
              <a:t>t</a:t>
            </a:r>
            <a:r>
              <a:rPr lang="en-US" dirty="0"/>
              <a:t> </a:t>
            </a:r>
            <a:endParaRPr lang="ru-RU" dirty="0"/>
          </a:p>
        </p:txBody>
      </p:sp>
      <p:sp>
        <p:nvSpPr>
          <p:cNvPr id="6" name="Прямоугольник 5"/>
          <p:cNvSpPr/>
          <p:nvPr/>
        </p:nvSpPr>
        <p:spPr>
          <a:xfrm>
            <a:off x="381000" y="1143000"/>
            <a:ext cx="8305800" cy="646331"/>
          </a:xfrm>
          <a:prstGeom prst="rect">
            <a:avLst/>
          </a:prstGeom>
        </p:spPr>
        <p:txBody>
          <a:bodyPr wrap="square">
            <a:spAutoFit/>
          </a:bodyPr>
          <a:lstStyle/>
          <a:p>
            <a:pPr algn="ctr"/>
            <a:r>
              <a:rPr lang="en-US" dirty="0" smtClean="0"/>
              <a:t>Water density and temporal evolution of salinity</a:t>
            </a:r>
            <a:endParaRPr lang="ru-RU" dirty="0" smtClean="0"/>
          </a:p>
          <a:p>
            <a:pPr algn="ctr"/>
            <a:r>
              <a:rPr lang="en-US" dirty="0" smtClean="0"/>
              <a:t>from</a:t>
            </a:r>
            <a:r>
              <a:rPr lang="ru-RU" dirty="0" smtClean="0"/>
              <a:t> 22.03 </a:t>
            </a:r>
            <a:r>
              <a:rPr lang="en-US" dirty="0" smtClean="0"/>
              <a:t>to</a:t>
            </a:r>
            <a:r>
              <a:rPr lang="ru-RU" dirty="0" smtClean="0"/>
              <a:t> 28.03.2014 </a:t>
            </a:r>
            <a:r>
              <a:rPr lang="en-US" dirty="0" smtClean="0"/>
              <a:t>by</a:t>
            </a:r>
            <a:r>
              <a:rPr lang="ru-RU" dirty="0" smtClean="0"/>
              <a:t> </a:t>
            </a:r>
            <a:r>
              <a:rPr lang="en-US" dirty="0" smtClean="0"/>
              <a:t>INMOM</a:t>
            </a:r>
            <a:r>
              <a:rPr lang="ru-RU" dirty="0" smtClean="0"/>
              <a:t> </a:t>
            </a:r>
            <a:r>
              <a:rPr lang="en-US" dirty="0" smtClean="0"/>
              <a:t>in </a:t>
            </a:r>
            <a:r>
              <a:rPr lang="ru-RU" dirty="0" smtClean="0"/>
              <a:t>39.2</a:t>
            </a:r>
            <a:r>
              <a:rPr lang="en-US" dirty="0" smtClean="0"/>
              <a:t>E</a:t>
            </a:r>
            <a:r>
              <a:rPr lang="ru-RU" dirty="0" smtClean="0"/>
              <a:t>,</a:t>
            </a:r>
            <a:r>
              <a:rPr lang="en-US" dirty="0" smtClean="0"/>
              <a:t> 43N</a:t>
            </a:r>
            <a:r>
              <a:rPr lang="ru-RU" dirty="0" smtClean="0"/>
              <a:t> </a:t>
            </a:r>
            <a:endParaRPr lang="ru-RU" dirty="0"/>
          </a:p>
        </p:txBody>
      </p:sp>
      <p:sp>
        <p:nvSpPr>
          <p:cNvPr id="7" name="Прямоугольник 6"/>
          <p:cNvSpPr/>
          <p:nvPr/>
        </p:nvSpPr>
        <p:spPr>
          <a:xfrm>
            <a:off x="609600" y="152400"/>
            <a:ext cx="8001000" cy="830997"/>
          </a:xfrm>
          <a:prstGeom prst="rect">
            <a:avLst/>
          </a:prstGeom>
        </p:spPr>
        <p:txBody>
          <a:bodyPr wrap="square">
            <a:spAutoFit/>
          </a:bodyPr>
          <a:lstStyle/>
          <a:p>
            <a:r>
              <a:rPr lang="en-US" sz="2400" dirty="0" smtClean="0"/>
              <a:t>At the same time, the intensive oscillating inertial currents virtually did not affect the density and sea level gradients</a:t>
            </a:r>
            <a:endParaRPr lang="ru-RU" sz="2400" dirty="0"/>
          </a:p>
        </p:txBody>
      </p:sp>
      <p:pic>
        <p:nvPicPr>
          <p:cNvPr id="8" name="Picture 1"/>
          <p:cNvPicPr>
            <a:picLocks noChangeAspect="1" noChangeArrowheads="1"/>
          </p:cNvPicPr>
          <p:nvPr/>
        </p:nvPicPr>
        <p:blipFill>
          <a:blip r:embed="rId4"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M:\Data\Конференции\SOI_2014\uv_anim.gif"/>
          <p:cNvPicPr>
            <a:picLocks noChangeAspect="1" noChangeArrowheads="1" noCrop="1"/>
          </p:cNvPicPr>
          <p:nvPr/>
        </p:nvPicPr>
        <p:blipFill>
          <a:blip r:embed="rId2" cstate="print"/>
          <a:srcRect/>
          <a:stretch>
            <a:fillRect/>
          </a:stretch>
        </p:blipFill>
        <p:spPr bwMode="auto">
          <a:xfrm>
            <a:off x="0" y="1865313"/>
            <a:ext cx="4714875" cy="4992687"/>
          </a:xfrm>
          <a:prstGeom prst="rect">
            <a:avLst/>
          </a:prstGeom>
          <a:noFill/>
          <a:ln w="9525">
            <a:noFill/>
            <a:miter lim="800000"/>
            <a:headEnd/>
            <a:tailEnd/>
          </a:ln>
        </p:spPr>
      </p:pic>
      <p:pic>
        <p:nvPicPr>
          <p:cNvPr id="3076" name="Picture 3" descr="M:\Data\Конференции\SOI_2014\ssh_anim.gif"/>
          <p:cNvPicPr>
            <a:picLocks noChangeAspect="1" noChangeArrowheads="1" noCrop="1"/>
          </p:cNvPicPr>
          <p:nvPr/>
        </p:nvPicPr>
        <p:blipFill>
          <a:blip r:embed="rId3" cstate="print"/>
          <a:srcRect/>
          <a:stretch>
            <a:fillRect/>
          </a:stretch>
        </p:blipFill>
        <p:spPr bwMode="auto">
          <a:xfrm>
            <a:off x="4500563" y="0"/>
            <a:ext cx="4643437" cy="5143500"/>
          </a:xfrm>
          <a:prstGeom prst="rect">
            <a:avLst/>
          </a:prstGeom>
          <a:noFill/>
          <a:ln w="9525">
            <a:noFill/>
            <a:miter lim="800000"/>
            <a:headEnd/>
            <a:tailEnd/>
          </a:ln>
        </p:spPr>
      </p:pic>
      <p:sp>
        <p:nvSpPr>
          <p:cNvPr id="3077" name="TextBox 5"/>
          <p:cNvSpPr txBox="1">
            <a:spLocks noChangeArrowheads="1"/>
          </p:cNvSpPr>
          <p:nvPr/>
        </p:nvSpPr>
        <p:spPr bwMode="auto">
          <a:xfrm>
            <a:off x="4572000" y="571500"/>
            <a:ext cx="4246563" cy="584200"/>
          </a:xfrm>
          <a:prstGeom prst="rect">
            <a:avLst/>
          </a:prstGeom>
          <a:noFill/>
          <a:ln w="9525">
            <a:noFill/>
            <a:miter lim="800000"/>
            <a:headEnd/>
            <a:tailEnd/>
          </a:ln>
        </p:spPr>
        <p:txBody>
          <a:bodyPr wrap="none">
            <a:spAutoFit/>
          </a:bodyPr>
          <a:lstStyle/>
          <a:p>
            <a:pPr algn="ctr"/>
            <a:r>
              <a:rPr lang="ru-RU" sz="1600"/>
              <a:t>Уровень моря </a:t>
            </a:r>
            <a:r>
              <a:rPr lang="en-US" sz="1600"/>
              <a:t>[</a:t>
            </a:r>
            <a:r>
              <a:rPr lang="ru-RU" sz="1600"/>
              <a:t>см</a:t>
            </a:r>
            <a:r>
              <a:rPr lang="en-US" sz="1600"/>
              <a:t>]</a:t>
            </a:r>
            <a:r>
              <a:rPr lang="ru-RU" sz="1600"/>
              <a:t> по результатам расчета</a:t>
            </a:r>
          </a:p>
          <a:p>
            <a:pPr algn="ctr"/>
            <a:r>
              <a:rPr lang="ru-RU" sz="1600"/>
              <a:t> с 22 по 28 марта 2013 года</a:t>
            </a:r>
          </a:p>
        </p:txBody>
      </p:sp>
      <p:sp>
        <p:nvSpPr>
          <p:cNvPr id="3078" name="Rectangle 6"/>
          <p:cNvSpPr>
            <a:spLocks noChangeArrowheads="1"/>
          </p:cNvSpPr>
          <p:nvPr/>
        </p:nvSpPr>
        <p:spPr bwMode="auto">
          <a:xfrm>
            <a:off x="0" y="2282825"/>
            <a:ext cx="4572000" cy="646113"/>
          </a:xfrm>
          <a:prstGeom prst="rect">
            <a:avLst/>
          </a:prstGeom>
          <a:noFill/>
          <a:ln w="9525">
            <a:noFill/>
            <a:miter lim="800000"/>
            <a:headEnd/>
            <a:tailEnd/>
          </a:ln>
        </p:spPr>
        <p:txBody>
          <a:bodyPr>
            <a:spAutoFit/>
          </a:bodyPr>
          <a:lstStyle/>
          <a:p>
            <a:pPr algn="ctr"/>
            <a:r>
              <a:rPr lang="ru-RU"/>
              <a:t>Скорость течений </a:t>
            </a:r>
            <a:r>
              <a:rPr lang="en-US"/>
              <a:t>[</a:t>
            </a:r>
            <a:r>
              <a:rPr lang="ru-RU"/>
              <a:t>см</a:t>
            </a:r>
            <a:r>
              <a:rPr lang="en-US"/>
              <a:t>/</a:t>
            </a:r>
            <a:r>
              <a:rPr lang="ru-RU"/>
              <a:t>с</a:t>
            </a:r>
            <a:r>
              <a:rPr lang="en-US"/>
              <a:t>]</a:t>
            </a:r>
            <a:r>
              <a:rPr lang="ru-RU"/>
              <a:t> по результатам расчета с 22 по 28 марта 2013 года</a:t>
            </a:r>
          </a:p>
        </p:txBody>
      </p:sp>
      <p:sp>
        <p:nvSpPr>
          <p:cNvPr id="3079" name="TextBox 8"/>
          <p:cNvSpPr txBox="1">
            <a:spLocks noChangeArrowheads="1"/>
          </p:cNvSpPr>
          <p:nvPr/>
        </p:nvSpPr>
        <p:spPr bwMode="auto">
          <a:xfrm>
            <a:off x="4714875" y="4500563"/>
            <a:ext cx="4095750" cy="369887"/>
          </a:xfrm>
          <a:prstGeom prst="rect">
            <a:avLst/>
          </a:prstGeom>
          <a:noFill/>
          <a:ln w="9525">
            <a:noFill/>
            <a:miter lim="800000"/>
            <a:headEnd/>
            <a:tailEnd/>
          </a:ln>
        </p:spPr>
        <p:txBody>
          <a:bodyPr wrap="none">
            <a:spAutoFit/>
          </a:bodyPr>
          <a:lstStyle/>
          <a:p>
            <a:r>
              <a:rPr lang="ru-RU"/>
              <a:t>Уравнения инерционных колебаний:</a:t>
            </a:r>
          </a:p>
        </p:txBody>
      </p:sp>
      <p:sp>
        <p:nvSpPr>
          <p:cNvPr id="3080" name="TextBox 9"/>
          <p:cNvSpPr txBox="1">
            <a:spLocks noChangeArrowheads="1"/>
          </p:cNvSpPr>
          <p:nvPr/>
        </p:nvSpPr>
        <p:spPr bwMode="auto">
          <a:xfrm>
            <a:off x="381000" y="533400"/>
            <a:ext cx="3067050" cy="830997"/>
          </a:xfrm>
          <a:prstGeom prst="rect">
            <a:avLst/>
          </a:prstGeom>
          <a:noFill/>
          <a:ln w="9525">
            <a:noFill/>
            <a:miter lim="800000"/>
            <a:headEnd/>
            <a:tailEnd/>
          </a:ln>
        </p:spPr>
        <p:txBody>
          <a:bodyPr wrap="square">
            <a:spAutoFit/>
          </a:bodyPr>
          <a:lstStyle/>
          <a:p>
            <a:r>
              <a:rPr lang="en-US" sz="2400" b="1" dirty="0" smtClean="0"/>
              <a:t>Inertial response to wind wave forcing</a:t>
            </a:r>
            <a:endParaRPr lang="ru-RU" sz="2400" b="1" dirty="0"/>
          </a:p>
        </p:txBody>
      </p:sp>
      <p:sp>
        <p:nvSpPr>
          <p:cNvPr id="9" name="Прямоугольник 8"/>
          <p:cNvSpPr/>
          <p:nvPr/>
        </p:nvSpPr>
        <p:spPr>
          <a:xfrm>
            <a:off x="4648200" y="5181600"/>
            <a:ext cx="4572000" cy="1477328"/>
          </a:xfrm>
          <a:prstGeom prst="rect">
            <a:avLst/>
          </a:prstGeom>
        </p:spPr>
        <p:txBody>
          <a:bodyPr>
            <a:spAutoFit/>
          </a:bodyPr>
          <a:lstStyle/>
          <a:p>
            <a:r>
              <a:rPr lang="en-US" dirty="0" smtClean="0"/>
              <a:t>This means that the high sea velocity are not presented on the satellite sea surface height maps, widely used, for instance, to estimate the surface velocity field in the seas and oceans.</a:t>
            </a:r>
            <a:endParaRPr lang="ru-RU" dirty="0"/>
          </a:p>
        </p:txBody>
      </p:sp>
      <p:pic>
        <p:nvPicPr>
          <p:cNvPr id="10" name="Picture 1"/>
          <p:cNvPicPr>
            <a:picLocks noChangeAspect="1" noChangeArrowheads="1"/>
          </p:cNvPicPr>
          <p:nvPr/>
        </p:nvPicPr>
        <p:blipFill>
          <a:blip r:embed="rId4"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D:\Conferences\МГИ2014\Presetation\20140916_192756.jpg"/>
          <p:cNvPicPr>
            <a:picLocks noChangeAspect="1" noChangeArrowheads="1"/>
          </p:cNvPicPr>
          <p:nvPr/>
        </p:nvPicPr>
        <p:blipFill>
          <a:blip r:embed="rId2" cstate="print">
            <a:lum bright="40000"/>
          </a:blip>
          <a:srcRect l="2000" t="18312" r="1068" b="15488"/>
          <a:stretch>
            <a:fillRect/>
          </a:stretch>
        </p:blipFill>
        <p:spPr bwMode="auto">
          <a:xfrm>
            <a:off x="493191" y="2204766"/>
            <a:ext cx="8192020" cy="4196067"/>
          </a:xfrm>
          <a:prstGeom prst="rect">
            <a:avLst/>
          </a:prstGeom>
          <a:noFill/>
        </p:spPr>
      </p:pic>
      <p:sp>
        <p:nvSpPr>
          <p:cNvPr id="5" name="TextBox 4"/>
          <p:cNvSpPr txBox="1"/>
          <p:nvPr/>
        </p:nvSpPr>
        <p:spPr>
          <a:xfrm>
            <a:off x="1295400" y="1295400"/>
            <a:ext cx="6378734" cy="646331"/>
          </a:xfrm>
          <a:prstGeom prst="rect">
            <a:avLst/>
          </a:prstGeom>
          <a:noFill/>
        </p:spPr>
        <p:txBody>
          <a:bodyPr wrap="none" rtlCol="0">
            <a:spAutoFit/>
          </a:bodyPr>
          <a:lstStyle/>
          <a:p>
            <a:pPr algn="ctr"/>
            <a:r>
              <a:rPr lang="en-US" dirty="0" smtClean="0"/>
              <a:t>Observations in the North Atlantic (Pollard and Millard, 1970)</a:t>
            </a:r>
          </a:p>
          <a:p>
            <a:pPr algn="ctr"/>
            <a:r>
              <a:rPr lang="en-US" dirty="0" err="1" smtClean="0"/>
              <a:t>Bouy</a:t>
            </a:r>
            <a:r>
              <a:rPr lang="ru-RU" dirty="0" smtClean="0"/>
              <a:t> 39°</a:t>
            </a:r>
            <a:r>
              <a:rPr lang="en-US" dirty="0" smtClean="0"/>
              <a:t>10’N, 70°28’W, 1968, 12 m depth</a:t>
            </a:r>
            <a:endParaRPr lang="ru-RU" dirty="0"/>
          </a:p>
        </p:txBody>
      </p:sp>
      <p:sp>
        <p:nvSpPr>
          <p:cNvPr id="4" name="Прямоугольник 3"/>
          <p:cNvSpPr/>
          <p:nvPr/>
        </p:nvSpPr>
        <p:spPr>
          <a:xfrm>
            <a:off x="304800" y="152400"/>
            <a:ext cx="8763000" cy="707886"/>
          </a:xfrm>
          <a:prstGeom prst="rect">
            <a:avLst/>
          </a:prstGeom>
        </p:spPr>
        <p:txBody>
          <a:bodyPr wrap="square">
            <a:spAutoFit/>
          </a:bodyPr>
          <a:lstStyle/>
          <a:p>
            <a:r>
              <a:rPr lang="en-US" sz="2000" dirty="0" smtClean="0"/>
              <a:t>It was shown that the excitation of inertial oscillations is caused by the rapid change of wind speed. </a:t>
            </a:r>
            <a:endParaRPr lang="ru-RU" sz="2000" dirty="0"/>
          </a:p>
        </p:txBody>
      </p:sp>
      <p:pic>
        <p:nvPicPr>
          <p:cNvPr id="6" name="Picture 1"/>
          <p:cNvPicPr>
            <a:picLocks noChangeAspect="1" noChangeArrowheads="1"/>
          </p:cNvPicPr>
          <p:nvPr/>
        </p:nvPicPr>
        <p:blipFill>
          <a:blip r:embed="rId3"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21" name="Object 5"/>
          <p:cNvGraphicFramePr>
            <a:graphicFrameLocks noChangeAspect="1"/>
          </p:cNvGraphicFramePr>
          <p:nvPr/>
        </p:nvGraphicFramePr>
        <p:xfrm>
          <a:off x="1828800" y="2032000"/>
          <a:ext cx="5562600" cy="1638300"/>
        </p:xfrm>
        <a:graphic>
          <a:graphicData uri="http://schemas.openxmlformats.org/presentationml/2006/ole">
            <p:oleObj spid="_x0000_s138250" name="Equation" r:id="rId3" imgW="3454400" imgH="1016000" progId="Equation.DSMT4">
              <p:embed/>
            </p:oleObj>
          </a:graphicData>
        </a:graphic>
      </p:graphicFrame>
      <p:graphicFrame>
        <p:nvGraphicFramePr>
          <p:cNvPr id="86020" name="Object 4"/>
          <p:cNvGraphicFramePr>
            <a:graphicFrameLocks noChangeAspect="1"/>
          </p:cNvGraphicFramePr>
          <p:nvPr/>
        </p:nvGraphicFramePr>
        <p:xfrm>
          <a:off x="3657600" y="4203700"/>
          <a:ext cx="1295400" cy="822864"/>
        </p:xfrm>
        <a:graphic>
          <a:graphicData uri="http://schemas.openxmlformats.org/presentationml/2006/ole">
            <p:oleObj spid="_x0000_s138251" name="Equation" r:id="rId4" imgW="672808" imgH="431613" progId="Equation.DSMT4">
              <p:embed/>
            </p:oleObj>
          </a:graphicData>
        </a:graphic>
      </p:graphicFrame>
      <p:graphicFrame>
        <p:nvGraphicFramePr>
          <p:cNvPr id="86019" name="Object 3"/>
          <p:cNvGraphicFramePr>
            <a:graphicFrameLocks noChangeAspect="1"/>
          </p:cNvGraphicFramePr>
          <p:nvPr/>
        </p:nvGraphicFramePr>
        <p:xfrm>
          <a:off x="0" y="3971925"/>
          <a:ext cx="114300" cy="180975"/>
        </p:xfrm>
        <a:graphic>
          <a:graphicData uri="http://schemas.openxmlformats.org/presentationml/2006/ole">
            <p:oleObj spid="_x0000_s138252" name="Equation" r:id="rId5" imgW="114102" imgH="177492" progId="Equation.DSMT4">
              <p:embed/>
            </p:oleObj>
          </a:graphicData>
        </a:graphic>
      </p:graphicFrame>
      <p:sp>
        <p:nvSpPr>
          <p:cNvPr id="860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6023" name="Rectangle 7"/>
          <p:cNvSpPr>
            <a:spLocks noChangeArrowheads="1"/>
          </p:cNvSpPr>
          <p:nvPr/>
        </p:nvSpPr>
        <p:spPr bwMode="auto">
          <a:xfrm>
            <a:off x="0" y="20955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6024" name="Rectangle 8"/>
          <p:cNvSpPr>
            <a:spLocks noChangeArrowheads="1"/>
          </p:cNvSpPr>
          <p:nvPr/>
        </p:nvSpPr>
        <p:spPr bwMode="auto">
          <a:xfrm>
            <a:off x="228600" y="3472934"/>
            <a:ext cx="6096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a:p>
        </p:txBody>
      </p:sp>
      <p:sp>
        <p:nvSpPr>
          <p:cNvPr id="12" name="Прямоугольник 11"/>
          <p:cNvSpPr/>
          <p:nvPr/>
        </p:nvSpPr>
        <p:spPr>
          <a:xfrm>
            <a:off x="3355459" y="3758168"/>
            <a:ext cx="1826141" cy="369332"/>
          </a:xfrm>
          <a:prstGeom prst="rect">
            <a:avLst/>
          </a:prstGeom>
        </p:spPr>
        <p:txBody>
          <a:bodyPr wrap="none">
            <a:spAutoFit/>
          </a:bodyPr>
          <a:lstStyle/>
          <a:p>
            <a:r>
              <a:rPr lang="ru-RU" dirty="0"/>
              <a:t>(</a:t>
            </a:r>
            <a:r>
              <a:rPr lang="en-US" dirty="0"/>
              <a:t>Pollard</a:t>
            </a:r>
            <a:r>
              <a:rPr lang="ru-RU" dirty="0"/>
              <a:t>, 1970): </a:t>
            </a:r>
          </a:p>
        </p:txBody>
      </p:sp>
      <p:sp>
        <p:nvSpPr>
          <p:cNvPr id="10" name="TextBox 9"/>
          <p:cNvSpPr txBox="1"/>
          <p:nvPr/>
        </p:nvSpPr>
        <p:spPr>
          <a:xfrm>
            <a:off x="152400" y="152400"/>
            <a:ext cx="9144000" cy="1754326"/>
          </a:xfrm>
          <a:prstGeom prst="rect">
            <a:avLst/>
          </a:prstGeom>
          <a:noFill/>
        </p:spPr>
        <p:txBody>
          <a:bodyPr wrap="square" rtlCol="0">
            <a:spAutoFit/>
          </a:bodyPr>
          <a:lstStyle/>
          <a:p>
            <a:r>
              <a:rPr lang="en-US" sz="2000" dirty="0" smtClean="0"/>
              <a:t>The analytical relation is proposed for the amplitude of the inertial motion velocity and rapid change of wind speed, which is confirmed by numerical simulations.</a:t>
            </a:r>
          </a:p>
          <a:p>
            <a:endParaRPr lang="en-US" sz="2400" dirty="0" smtClean="0"/>
          </a:p>
          <a:p>
            <a:pPr algn="ctr"/>
            <a:r>
              <a:rPr lang="en-US" sz="2400" dirty="0" smtClean="0"/>
              <a:t>Simple theory of inertial oscillations</a:t>
            </a:r>
            <a:endParaRPr lang="ru-RU" sz="2400" dirty="0"/>
          </a:p>
        </p:txBody>
      </p:sp>
      <p:sp>
        <p:nvSpPr>
          <p:cNvPr id="2"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Object 8"/>
          <p:cNvGraphicFramePr>
            <a:graphicFrameLocks noChangeAspect="1"/>
          </p:cNvGraphicFramePr>
          <p:nvPr>
            <p:extLst>
              <p:ext uri="{D42A27DB-BD31-4B8C-83A1-F6EECF244321}">
                <p14:modId xmlns:p14="http://schemas.microsoft.com/office/powerpoint/2010/main" xmlns="" val="1468359069"/>
              </p:ext>
            </p:extLst>
          </p:nvPr>
        </p:nvGraphicFramePr>
        <p:xfrm>
          <a:off x="1458912" y="5257800"/>
          <a:ext cx="6389688" cy="1447800"/>
        </p:xfrm>
        <a:graphic>
          <a:graphicData uri="http://schemas.openxmlformats.org/presentationml/2006/ole">
            <p:oleObj spid="_x0000_s138253" name="Equation" r:id="rId6" imgW="3479760" imgH="787320" progId="Equation.DSMT4">
              <p:embed/>
            </p:oleObj>
          </a:graphicData>
        </a:graphic>
      </p:graphicFrame>
      <p:pic>
        <p:nvPicPr>
          <p:cNvPr id="13" name="Picture 1"/>
          <p:cNvPicPr>
            <a:picLocks noChangeAspect="1" noChangeArrowheads="1"/>
          </p:cNvPicPr>
          <p:nvPr/>
        </p:nvPicPr>
        <p:blipFill>
          <a:blip r:embed="rId7"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228600" y="152400"/>
            <a:ext cx="8686800" cy="6247864"/>
          </a:xfrm>
          <a:prstGeom prst="rect">
            <a:avLst/>
          </a:prstGeom>
          <a:noFill/>
          <a:ln w="9525">
            <a:noFill/>
            <a:miter lim="800000"/>
            <a:headEnd/>
            <a:tailEnd/>
          </a:ln>
        </p:spPr>
        <p:txBody>
          <a:bodyPr>
            <a:spAutoFit/>
          </a:bodyPr>
          <a:lstStyle/>
          <a:p>
            <a:pPr algn="ctr"/>
            <a:r>
              <a:rPr lang="en-US" sz="2000" dirty="0" smtClean="0">
                <a:latin typeface="Verdana" pitchFamily="34" charset="0"/>
              </a:rPr>
              <a:t>Conclusions:</a:t>
            </a:r>
          </a:p>
          <a:p>
            <a:pPr algn="ctr"/>
            <a:endParaRPr lang="en-US" sz="2000" dirty="0" smtClean="0">
              <a:latin typeface="Verdana" pitchFamily="34" charset="0"/>
            </a:endParaRPr>
          </a:p>
          <a:p>
            <a:r>
              <a:rPr lang="en-US" sz="2000" dirty="0" smtClean="0">
                <a:latin typeface="Verdana" pitchFamily="34" charset="0"/>
              </a:rPr>
              <a:t>It is shown that the excitation of inertial oscillations is caused by the rapid change of wind speed. The analytical relation between the amplitude of the velocity of inertial motions with the rapid change of the wind stress magnitude that is confirmed by numerical calculations.</a:t>
            </a:r>
          </a:p>
          <a:p>
            <a:endParaRPr lang="en-US" sz="2000" dirty="0" smtClean="0">
              <a:latin typeface="Verdana" pitchFamily="34" charset="0"/>
            </a:endParaRPr>
          </a:p>
          <a:p>
            <a:r>
              <a:rPr lang="en-US" sz="2000" dirty="0" smtClean="0">
                <a:latin typeface="Verdana" pitchFamily="34" charset="0"/>
              </a:rPr>
              <a:t>Inertial current velocity in storm conditions can be more than 2 times  exceed the speed of intense quasi-</a:t>
            </a:r>
            <a:r>
              <a:rPr lang="en-US" sz="2000" dirty="0" err="1" smtClean="0">
                <a:latin typeface="Verdana" pitchFamily="34" charset="0"/>
              </a:rPr>
              <a:t>geostrophic</a:t>
            </a:r>
            <a:r>
              <a:rPr lang="en-US" sz="2000" dirty="0" smtClean="0">
                <a:latin typeface="Verdana" pitchFamily="34" charset="0"/>
              </a:rPr>
              <a:t> vortex motions.</a:t>
            </a:r>
          </a:p>
          <a:p>
            <a:endParaRPr lang="en-US" sz="2000" dirty="0" smtClean="0">
              <a:latin typeface="Verdana" pitchFamily="34" charset="0"/>
            </a:endParaRPr>
          </a:p>
          <a:p>
            <a:r>
              <a:rPr lang="en-US" sz="2000" dirty="0" smtClean="0">
                <a:latin typeface="Verdana" pitchFamily="34" charset="0"/>
              </a:rPr>
              <a:t>The intensive of the oscillating inertial currents do not influence  depth of the density jump and sea level. This means that the high current velocity does not appear on the satellite maps of sea level, used, in particular, to estimate the surface velocity field in the seas and oceans. </a:t>
            </a:r>
          </a:p>
          <a:p>
            <a:endParaRPr lang="en-US" sz="2000" dirty="0" smtClean="0">
              <a:latin typeface="Verdana" pitchFamily="34" charset="0"/>
            </a:endParaRPr>
          </a:p>
          <a:p>
            <a:r>
              <a:rPr lang="en-US" sz="2000" dirty="0" smtClean="0">
                <a:latin typeface="Verdana" pitchFamily="34" charset="0"/>
              </a:rPr>
              <a:t>Consequently, without using numerical </a:t>
            </a:r>
            <a:r>
              <a:rPr lang="en-US" sz="2000" dirty="0" err="1" smtClean="0">
                <a:latin typeface="Verdana" pitchFamily="34" charset="0"/>
              </a:rPr>
              <a:t>similation</a:t>
            </a:r>
            <a:r>
              <a:rPr lang="en-US" sz="2000" dirty="0" smtClean="0">
                <a:latin typeface="Verdana" pitchFamily="34" charset="0"/>
              </a:rPr>
              <a:t> it is a problem to get realistic current velocity field.</a:t>
            </a:r>
            <a:endParaRPr lang="en-US" sz="2000" dirty="0">
              <a:latin typeface="Verdana" pitchFamily="34" charset="0"/>
            </a:endParaRPr>
          </a:p>
        </p:txBody>
      </p:sp>
      <p:pic>
        <p:nvPicPr>
          <p:cNvPr id="3" name="Picture 1"/>
          <p:cNvPicPr>
            <a:picLocks noChangeAspect="1" noChangeArrowheads="1"/>
          </p:cNvPicPr>
          <p:nvPr/>
        </p:nvPicPr>
        <p:blipFill>
          <a:blip r:embed="rId2"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hlino2003 138"/>
          <p:cNvPicPr>
            <a:picLocks noChangeAspect="1" noChangeArrowheads="1"/>
          </p:cNvPicPr>
          <p:nvPr/>
        </p:nvPicPr>
        <p:blipFill>
          <a:blip r:embed="rId2" cstate="print"/>
          <a:srcRect/>
          <a:stretch>
            <a:fillRect/>
          </a:stretch>
        </p:blipFill>
        <p:spPr bwMode="auto">
          <a:xfrm>
            <a:off x="0" y="0"/>
            <a:ext cx="9144000" cy="6964363"/>
          </a:xfrm>
          <a:prstGeom prst="rect">
            <a:avLst/>
          </a:prstGeom>
          <a:noFill/>
          <a:ln w="9525">
            <a:noFill/>
            <a:miter lim="800000"/>
            <a:headEnd/>
            <a:tailEnd/>
          </a:ln>
        </p:spPr>
      </p:pic>
      <p:sp>
        <p:nvSpPr>
          <p:cNvPr id="27651" name="Text Box 3"/>
          <p:cNvSpPr txBox="1">
            <a:spLocks noChangeArrowheads="1"/>
          </p:cNvSpPr>
          <p:nvPr/>
        </p:nvSpPr>
        <p:spPr bwMode="auto">
          <a:xfrm>
            <a:off x="1447800" y="3352800"/>
            <a:ext cx="7058025" cy="1200329"/>
          </a:xfrm>
          <a:prstGeom prst="rect">
            <a:avLst/>
          </a:prstGeom>
          <a:noFill/>
          <a:ln w="9525">
            <a:noFill/>
            <a:miter lim="800000"/>
            <a:headEnd/>
            <a:tailEnd/>
          </a:ln>
        </p:spPr>
        <p:txBody>
          <a:bodyPr wrap="square">
            <a:spAutoFit/>
          </a:bodyPr>
          <a:lstStyle/>
          <a:p>
            <a:r>
              <a:rPr lang="en-US" sz="7200" b="1" dirty="0" err="1" smtClean="0">
                <a:solidFill>
                  <a:srgbClr val="C00000"/>
                </a:solidFill>
                <a:latin typeface="Segoe Print" pitchFamily="2" charset="0"/>
              </a:rPr>
              <a:t>Danke</a:t>
            </a:r>
            <a:r>
              <a:rPr lang="en-US" sz="7200" b="1" dirty="0" smtClean="0">
                <a:solidFill>
                  <a:srgbClr val="C00000"/>
                </a:solidFill>
                <a:latin typeface="Segoe Print" pitchFamily="2" charset="0"/>
              </a:rPr>
              <a:t> </a:t>
            </a:r>
            <a:r>
              <a:rPr lang="en-US" sz="7200" b="1" dirty="0" err="1" smtClean="0">
                <a:solidFill>
                  <a:srgbClr val="C00000"/>
                </a:solidFill>
                <a:latin typeface="Segoe Print" pitchFamily="2" charset="0"/>
              </a:rPr>
              <a:t>schön</a:t>
            </a:r>
            <a:r>
              <a:rPr lang="en-US" sz="7200" b="1" dirty="0" smtClean="0">
                <a:solidFill>
                  <a:srgbClr val="C00000"/>
                </a:solidFill>
                <a:latin typeface="Segoe Print" pitchFamily="2" charset="0"/>
              </a:rPr>
              <a:t>!</a:t>
            </a:r>
            <a:endParaRPr lang="ru-RU" sz="7200" b="1" dirty="0">
              <a:solidFill>
                <a:srgbClr val="C00000"/>
              </a:solidFill>
              <a:latin typeface="Segoe Print" pitchFamily="2" charset="0"/>
            </a:endParaRPr>
          </a:p>
        </p:txBody>
      </p:sp>
      <p:pic>
        <p:nvPicPr>
          <p:cNvPr id="4" name="Picture 1"/>
          <p:cNvPicPr>
            <a:picLocks noChangeAspect="1" noChangeArrowheads="1"/>
          </p:cNvPicPr>
          <p:nvPr/>
        </p:nvPicPr>
        <p:blipFill>
          <a:blip r:embed="rId3" cstate="print"/>
          <a:srcRect/>
          <a:stretch>
            <a:fillRect/>
          </a:stretch>
        </p:blipFill>
        <p:spPr bwMode="auto">
          <a:xfrm>
            <a:off x="0" y="64541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304800" y="228600"/>
            <a:ext cx="8570913" cy="3570208"/>
          </a:xfrm>
          <a:prstGeom prst="rect">
            <a:avLst/>
          </a:prstGeom>
          <a:noFill/>
          <a:ln w="9525">
            <a:noFill/>
            <a:miter lim="800000"/>
            <a:headEnd/>
            <a:tailEnd/>
          </a:ln>
        </p:spPr>
        <p:txBody>
          <a:bodyPr>
            <a:spAutoFit/>
          </a:bodyPr>
          <a:lstStyle/>
          <a:p>
            <a:pPr marL="342900" indent="-342900">
              <a:buFont typeface="+mj-lt"/>
              <a:buAutoNum type="arabicPeriod"/>
            </a:pPr>
            <a:r>
              <a:rPr lang="en-US" sz="1600" dirty="0" smtClean="0"/>
              <a:t>The results of sea dynamics numerical simulation for the northeastern part of the Black Sea (BS) are presented for period of strong storm </a:t>
            </a:r>
            <a:r>
              <a:rPr lang="en-US" sz="1600" dirty="0" err="1" smtClean="0"/>
              <a:t>occured</a:t>
            </a:r>
            <a:r>
              <a:rPr lang="en-US" sz="1600" dirty="0" smtClean="0"/>
              <a:t> on 22 - 28 March 2013. </a:t>
            </a:r>
          </a:p>
          <a:p>
            <a:pPr marL="342900" indent="-342900">
              <a:buFont typeface="+mj-lt"/>
              <a:buAutoNum type="arabicPeriod"/>
            </a:pPr>
            <a:endParaRPr lang="en-US" sz="1600" dirty="0" smtClean="0"/>
          </a:p>
          <a:p>
            <a:pPr marL="342900" indent="-342900">
              <a:buFont typeface="+mj-lt"/>
              <a:buAutoNum type="arabicPeriod"/>
            </a:pPr>
            <a:r>
              <a:rPr lang="en-US" sz="1600" dirty="0" smtClean="0"/>
              <a:t>The INMOM (Institute Numerical Mathematics Ocean Model) was used, implemented for the whole of the Black and Azov Sea (BAS) basin with a spatial resolution about 4 km. </a:t>
            </a:r>
          </a:p>
          <a:p>
            <a:pPr marL="342900" indent="-342900">
              <a:buFont typeface="+mj-lt"/>
              <a:buAutoNum type="arabicPeriod"/>
            </a:pPr>
            <a:endParaRPr lang="en-US" sz="1600" dirty="0" smtClean="0"/>
          </a:p>
          <a:p>
            <a:pPr marL="342900" indent="-342900">
              <a:buFont typeface="+mj-lt"/>
              <a:buAutoNum type="arabicPeriod"/>
            </a:pPr>
            <a:r>
              <a:rPr lang="en-US" sz="1600" dirty="0" smtClean="0"/>
              <a:t>This INMOM version is the main component of the system for operational diagnosis and prognosis of meteorological characteristics in the BAS implemented in the State Oceanography Institute (SOI). </a:t>
            </a:r>
          </a:p>
          <a:p>
            <a:pPr marL="342900" indent="-342900">
              <a:buFont typeface="+mj-lt"/>
              <a:buAutoNum type="arabicPeriod"/>
            </a:pPr>
            <a:endParaRPr lang="en-US" sz="1600" dirty="0" smtClean="0"/>
          </a:p>
          <a:p>
            <a:pPr marL="342900" indent="-342900">
              <a:buFont typeface="+mj-lt"/>
              <a:buAutoNum type="arabicPeriod"/>
            </a:pPr>
            <a:r>
              <a:rPr lang="en-US" sz="1600" dirty="0" smtClean="0"/>
              <a:t>This system also includes Weather Research and Forecasting (WRF) model for computation of atmospheric forcing and Russian airwave model (RAWM) for computation of the wind wave characteristics</a:t>
            </a:r>
            <a:endParaRPr lang="en-US" sz="1600" dirty="0"/>
          </a:p>
          <a:p>
            <a:endParaRPr lang="ru-RU" dirty="0"/>
          </a:p>
        </p:txBody>
      </p:sp>
      <p:pic>
        <p:nvPicPr>
          <p:cNvPr id="6152" name="Picture 5"/>
          <p:cNvPicPr>
            <a:picLocks noChangeAspect="1" noChangeArrowheads="1"/>
          </p:cNvPicPr>
          <p:nvPr/>
        </p:nvPicPr>
        <p:blipFill>
          <a:blip r:embed="rId2" cstate="print"/>
          <a:srcRect r="35379" b="24138"/>
          <a:stretch>
            <a:fillRect/>
          </a:stretch>
        </p:blipFill>
        <p:spPr bwMode="auto">
          <a:xfrm>
            <a:off x="1806895" y="3886200"/>
            <a:ext cx="6228362" cy="2971800"/>
          </a:xfrm>
          <a:prstGeom prst="rect">
            <a:avLst/>
          </a:prstGeom>
          <a:solidFill>
            <a:schemeClr val="tx1"/>
          </a:solid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4"/>
          <p:cNvSpPr>
            <a:spLocks noChangeArrowheads="1"/>
          </p:cNvSpPr>
          <p:nvPr/>
        </p:nvSpPr>
        <p:spPr bwMode="auto">
          <a:xfrm>
            <a:off x="0" y="228600"/>
            <a:ext cx="9144000" cy="338554"/>
          </a:xfrm>
          <a:prstGeom prst="rect">
            <a:avLst/>
          </a:prstGeom>
          <a:noFill/>
          <a:ln w="9525">
            <a:noFill/>
            <a:miter lim="800000"/>
            <a:headEnd/>
            <a:tailEnd/>
          </a:ln>
        </p:spPr>
        <p:txBody>
          <a:bodyPr anchor="ctr">
            <a:spAutoFit/>
          </a:bodyPr>
          <a:lstStyle/>
          <a:p>
            <a:pPr algn="ctr"/>
            <a:r>
              <a:rPr lang="en-US" sz="1600" b="1" dirty="0" smtClean="0">
                <a:latin typeface="Verdana" pitchFamily="34" charset="0"/>
              </a:rPr>
              <a:t>Operational information at </a:t>
            </a:r>
            <a:r>
              <a:rPr lang="ru-RU" sz="1600" b="1" dirty="0" smtClean="0">
                <a:latin typeface="Verdana" pitchFamily="34" charset="0"/>
              </a:rPr>
              <a:t>12:00</a:t>
            </a:r>
            <a:r>
              <a:rPr lang="en-US" sz="1600" b="1" dirty="0">
                <a:latin typeface="Verdana" pitchFamily="34" charset="0"/>
              </a:rPr>
              <a:t>GMT </a:t>
            </a:r>
            <a:r>
              <a:rPr lang="ru-RU" sz="1600" b="1" dirty="0">
                <a:latin typeface="Verdana" pitchFamily="34" charset="0"/>
              </a:rPr>
              <a:t>06.09.2013.</a:t>
            </a:r>
          </a:p>
        </p:txBody>
      </p:sp>
      <p:sp>
        <p:nvSpPr>
          <p:cNvPr id="12291" name="TextBox 24"/>
          <p:cNvSpPr txBox="1">
            <a:spLocks noChangeArrowheads="1"/>
          </p:cNvSpPr>
          <p:nvPr/>
        </p:nvSpPr>
        <p:spPr bwMode="auto">
          <a:xfrm>
            <a:off x="1752600" y="6291263"/>
            <a:ext cx="1715598" cy="369332"/>
          </a:xfrm>
          <a:prstGeom prst="rect">
            <a:avLst/>
          </a:prstGeom>
          <a:noFill/>
          <a:ln w="9525">
            <a:noFill/>
            <a:miter lim="800000"/>
            <a:headEnd/>
            <a:tailEnd/>
          </a:ln>
        </p:spPr>
        <p:txBody>
          <a:bodyPr wrap="none">
            <a:spAutoFit/>
          </a:bodyPr>
          <a:lstStyle/>
          <a:p>
            <a:r>
              <a:rPr lang="en-US" dirty="0" smtClean="0">
                <a:latin typeface="Calibri" pitchFamily="34" charset="0"/>
              </a:rPr>
              <a:t>Temperature, °C</a:t>
            </a:r>
            <a:endParaRPr lang="ru-RU" dirty="0">
              <a:latin typeface="Calibri" pitchFamily="34" charset="0"/>
            </a:endParaRPr>
          </a:p>
        </p:txBody>
      </p:sp>
      <p:sp>
        <p:nvSpPr>
          <p:cNvPr id="12292" name="TextBox 25"/>
          <p:cNvSpPr txBox="1">
            <a:spLocks noChangeArrowheads="1"/>
          </p:cNvSpPr>
          <p:nvPr/>
        </p:nvSpPr>
        <p:spPr bwMode="auto">
          <a:xfrm>
            <a:off x="6019800" y="6291263"/>
            <a:ext cx="1328762" cy="369332"/>
          </a:xfrm>
          <a:prstGeom prst="rect">
            <a:avLst/>
          </a:prstGeom>
          <a:noFill/>
          <a:ln w="9525">
            <a:noFill/>
            <a:miter lim="800000"/>
            <a:headEnd/>
            <a:tailEnd/>
          </a:ln>
        </p:spPr>
        <p:txBody>
          <a:bodyPr wrap="none">
            <a:spAutoFit/>
          </a:bodyPr>
          <a:lstStyle/>
          <a:p>
            <a:r>
              <a:rPr lang="en-US" dirty="0" smtClean="0">
                <a:latin typeface="Calibri" pitchFamily="34" charset="0"/>
              </a:rPr>
              <a:t>Salinity</a:t>
            </a:r>
            <a:r>
              <a:rPr lang="ru-RU" dirty="0" smtClean="0">
                <a:latin typeface="Calibri" pitchFamily="34" charset="0"/>
              </a:rPr>
              <a:t>, </a:t>
            </a:r>
            <a:r>
              <a:rPr lang="en-US" dirty="0">
                <a:latin typeface="Calibri" pitchFamily="34" charset="0"/>
              </a:rPr>
              <a:t>PSU</a:t>
            </a:r>
            <a:endParaRPr lang="ru-RU" dirty="0">
              <a:latin typeface="Calibri" pitchFamily="34" charset="0"/>
            </a:endParaRPr>
          </a:p>
        </p:txBody>
      </p:sp>
      <p:sp>
        <p:nvSpPr>
          <p:cNvPr id="12293" name="TextBox 26"/>
          <p:cNvSpPr txBox="1">
            <a:spLocks noChangeArrowheads="1"/>
          </p:cNvSpPr>
          <p:nvPr/>
        </p:nvSpPr>
        <p:spPr bwMode="auto">
          <a:xfrm>
            <a:off x="1143000" y="533400"/>
            <a:ext cx="2227469" cy="369332"/>
          </a:xfrm>
          <a:prstGeom prst="rect">
            <a:avLst/>
          </a:prstGeom>
          <a:noFill/>
          <a:ln w="9525">
            <a:noFill/>
            <a:miter lim="800000"/>
            <a:headEnd/>
            <a:tailEnd/>
          </a:ln>
        </p:spPr>
        <p:txBody>
          <a:bodyPr wrap="none">
            <a:spAutoFit/>
          </a:bodyPr>
          <a:lstStyle/>
          <a:p>
            <a:r>
              <a:rPr lang="en-US" dirty="0" smtClean="0">
                <a:latin typeface="Calibri" pitchFamily="34" charset="0"/>
              </a:rPr>
              <a:t>Current velocity, cm/s</a:t>
            </a:r>
            <a:endParaRPr lang="ru-RU" dirty="0">
              <a:latin typeface="Calibri" pitchFamily="34" charset="0"/>
            </a:endParaRPr>
          </a:p>
        </p:txBody>
      </p:sp>
      <p:sp>
        <p:nvSpPr>
          <p:cNvPr id="12294" name="TextBox 27"/>
          <p:cNvSpPr txBox="1">
            <a:spLocks noChangeArrowheads="1"/>
          </p:cNvSpPr>
          <p:nvPr/>
        </p:nvSpPr>
        <p:spPr bwMode="auto">
          <a:xfrm>
            <a:off x="5943600" y="533400"/>
            <a:ext cx="933269" cy="369332"/>
          </a:xfrm>
          <a:prstGeom prst="rect">
            <a:avLst/>
          </a:prstGeom>
          <a:noFill/>
          <a:ln w="9525">
            <a:noFill/>
            <a:miter lim="800000"/>
            <a:headEnd/>
            <a:tailEnd/>
          </a:ln>
        </p:spPr>
        <p:txBody>
          <a:bodyPr wrap="none">
            <a:spAutoFit/>
          </a:bodyPr>
          <a:lstStyle/>
          <a:p>
            <a:r>
              <a:rPr lang="en-US" dirty="0" smtClean="0">
                <a:latin typeface="Calibri" pitchFamily="34" charset="0"/>
              </a:rPr>
              <a:t>SSH, cm</a:t>
            </a:r>
            <a:endParaRPr lang="ru-RU" dirty="0">
              <a:latin typeface="Calibri" pitchFamily="34" charset="0"/>
            </a:endParaRPr>
          </a:p>
        </p:txBody>
      </p:sp>
      <p:pic>
        <p:nvPicPr>
          <p:cNvPr id="14364" name="Picture 28"/>
          <p:cNvPicPr>
            <a:picLocks noChangeAspect="1" noChangeArrowheads="1"/>
          </p:cNvPicPr>
          <p:nvPr/>
        </p:nvPicPr>
        <p:blipFill>
          <a:blip r:embed="rId2" cstate="print"/>
          <a:srcRect/>
          <a:stretch>
            <a:fillRect/>
          </a:stretch>
        </p:blipFill>
        <p:spPr bwMode="auto">
          <a:xfrm>
            <a:off x="76200" y="914400"/>
            <a:ext cx="8947150" cy="5410200"/>
          </a:xfrm>
          <a:prstGeom prst="rect">
            <a:avLst/>
          </a:prstGeom>
          <a:solidFill>
            <a:schemeClr val="accent2">
              <a:lumMod val="20000"/>
              <a:lumOff val="80000"/>
            </a:schemeClr>
          </a:solidFill>
          <a:ln w="9525">
            <a:noFill/>
            <a:miter lim="800000"/>
            <a:headEnd/>
            <a:tailEnd/>
          </a:ln>
          <a:effectLst/>
        </p:spPr>
      </p:pic>
      <p:pic>
        <p:nvPicPr>
          <p:cNvPr id="9" name="Picture 1"/>
          <p:cNvPicPr>
            <a:picLocks noChangeAspect="1" noChangeArrowheads="1"/>
          </p:cNvPicPr>
          <p:nvPr/>
        </p:nvPicPr>
        <p:blipFill>
          <a:blip r:embed="rId3"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ransition spd="slow" advClick="0"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Users\Talan\Application Data\SSH\temp\Temperature+9deep_10.0.gif"/>
          <p:cNvPicPr>
            <a:picLocks noChangeAspect="1" noChangeArrowheads="1"/>
          </p:cNvPicPr>
          <p:nvPr/>
        </p:nvPicPr>
        <p:blipFill>
          <a:blip r:embed="rId2" cstate="print"/>
          <a:srcRect/>
          <a:stretch>
            <a:fillRect/>
          </a:stretch>
        </p:blipFill>
        <p:spPr bwMode="auto">
          <a:xfrm>
            <a:off x="2641600" y="3200400"/>
            <a:ext cx="6502400" cy="3657600"/>
          </a:xfrm>
          <a:prstGeom prst="rect">
            <a:avLst/>
          </a:prstGeom>
          <a:noFill/>
          <a:ln w="9525">
            <a:noFill/>
            <a:miter lim="800000"/>
            <a:headEnd/>
            <a:tailEnd/>
          </a:ln>
        </p:spPr>
      </p:pic>
      <p:sp>
        <p:nvSpPr>
          <p:cNvPr id="14339" name="TextBox 7"/>
          <p:cNvSpPr txBox="1">
            <a:spLocks noChangeArrowheads="1"/>
          </p:cNvSpPr>
          <p:nvPr/>
        </p:nvSpPr>
        <p:spPr bwMode="auto">
          <a:xfrm>
            <a:off x="4876800" y="2743200"/>
            <a:ext cx="3419475" cy="369888"/>
          </a:xfrm>
          <a:prstGeom prst="rect">
            <a:avLst/>
          </a:prstGeom>
          <a:noFill/>
          <a:ln w="9525">
            <a:noFill/>
            <a:miter lim="800000"/>
            <a:headEnd/>
            <a:tailEnd/>
          </a:ln>
        </p:spPr>
        <p:txBody>
          <a:bodyPr wrap="none">
            <a:spAutoFit/>
          </a:bodyPr>
          <a:lstStyle/>
          <a:p>
            <a:r>
              <a:rPr lang="en-US"/>
              <a:t>INMOM Black and Azov Sea model</a:t>
            </a:r>
            <a:endParaRPr lang="ru-RU"/>
          </a:p>
        </p:txBody>
      </p:sp>
      <p:pic>
        <p:nvPicPr>
          <p:cNvPr id="14340" name="Picture 2"/>
          <p:cNvPicPr>
            <a:picLocks noChangeAspect="1" noChangeArrowheads="1"/>
          </p:cNvPicPr>
          <p:nvPr/>
        </p:nvPicPr>
        <p:blipFill>
          <a:blip r:embed="rId3" cstate="print"/>
          <a:srcRect r="9525"/>
          <a:stretch>
            <a:fillRect/>
          </a:stretch>
        </p:blipFill>
        <p:spPr bwMode="auto">
          <a:xfrm>
            <a:off x="0" y="0"/>
            <a:ext cx="4876800" cy="3413125"/>
          </a:xfrm>
          <a:prstGeom prst="rect">
            <a:avLst/>
          </a:prstGeom>
          <a:noFill/>
          <a:ln w="9525">
            <a:noFill/>
            <a:miter lim="800000"/>
            <a:headEnd/>
            <a:tailEnd/>
          </a:ln>
        </p:spPr>
      </p:pic>
      <p:pic>
        <p:nvPicPr>
          <p:cNvPr id="5" name="Picture 1"/>
          <p:cNvPicPr>
            <a:picLocks noChangeAspect="1" noChangeArrowheads="1"/>
          </p:cNvPicPr>
          <p:nvPr/>
        </p:nvPicPr>
        <p:blipFill>
          <a:blip r:embed="rId4"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Users\Talan\Application Data\SSH\temp\Current_field+0deep_5.0.gif"/>
          <p:cNvPicPr>
            <a:picLocks noChangeAspect="1" noChangeArrowheads="1"/>
          </p:cNvPicPr>
          <p:nvPr/>
        </p:nvPicPr>
        <p:blipFill>
          <a:blip r:embed="rId2" cstate="print"/>
          <a:srcRect/>
          <a:stretch>
            <a:fillRect/>
          </a:stretch>
        </p:blipFill>
        <p:spPr bwMode="auto">
          <a:xfrm>
            <a:off x="3319463" y="3581400"/>
            <a:ext cx="5824537" cy="3276600"/>
          </a:xfrm>
          <a:prstGeom prst="rect">
            <a:avLst/>
          </a:prstGeom>
          <a:noFill/>
          <a:ln w="9525">
            <a:noFill/>
            <a:miter lim="800000"/>
            <a:headEnd/>
            <a:tailEnd/>
          </a:ln>
        </p:spPr>
      </p:pic>
      <p:pic>
        <p:nvPicPr>
          <p:cNvPr id="15363" name="Picture 5"/>
          <p:cNvPicPr>
            <a:picLocks noChangeAspect="1" noChangeArrowheads="1"/>
          </p:cNvPicPr>
          <p:nvPr/>
        </p:nvPicPr>
        <p:blipFill>
          <a:blip r:embed="rId3" cstate="print"/>
          <a:srcRect r="5641"/>
          <a:stretch>
            <a:fillRect/>
          </a:stretch>
        </p:blipFill>
        <p:spPr bwMode="auto">
          <a:xfrm>
            <a:off x="0" y="0"/>
            <a:ext cx="5791200" cy="3887788"/>
          </a:xfrm>
          <a:prstGeom prst="rect">
            <a:avLst/>
          </a:prstGeom>
          <a:noFill/>
          <a:ln w="9525">
            <a:noFill/>
            <a:miter lim="800000"/>
            <a:headEnd/>
            <a:tailEnd/>
          </a:ln>
        </p:spPr>
      </p:pic>
      <p:pic>
        <p:nvPicPr>
          <p:cNvPr id="4" name="Picture 1"/>
          <p:cNvPicPr>
            <a:picLocks noChangeAspect="1" noChangeArrowheads="1"/>
          </p:cNvPicPr>
          <p:nvPr/>
        </p:nvPicPr>
        <p:blipFill>
          <a:blip r:embed="rId4"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4"/>
          <p:cNvSpPr>
            <a:spLocks noChangeArrowheads="1"/>
          </p:cNvSpPr>
          <p:nvPr/>
        </p:nvSpPr>
        <p:spPr bwMode="auto">
          <a:xfrm>
            <a:off x="6553200" y="1447800"/>
            <a:ext cx="2743200" cy="3785652"/>
          </a:xfrm>
          <a:prstGeom prst="rect">
            <a:avLst/>
          </a:prstGeom>
          <a:noFill/>
          <a:ln w="9525">
            <a:noFill/>
            <a:miter lim="800000"/>
            <a:headEnd/>
            <a:tailEnd/>
          </a:ln>
        </p:spPr>
        <p:txBody>
          <a:bodyPr wrap="square">
            <a:spAutoFit/>
          </a:bodyPr>
          <a:lstStyle/>
          <a:p>
            <a:r>
              <a:rPr lang="en-US" sz="1600" b="1" dirty="0" smtClean="0">
                <a:latin typeface="Calibri" pitchFamily="34" charset="0"/>
              </a:rPr>
              <a:t>Analysis of the causes of the destruction of bank protection structures 24.03.2013, in the region of Sochi:</a:t>
            </a:r>
          </a:p>
          <a:p>
            <a:endParaRPr lang="en-US" sz="1600" b="1" dirty="0" smtClean="0">
              <a:latin typeface="Calibri" pitchFamily="34" charset="0"/>
            </a:endParaRPr>
          </a:p>
          <a:p>
            <a:r>
              <a:rPr lang="en-US" sz="1600" b="1" dirty="0" smtClean="0">
                <a:latin typeface="Calibri" pitchFamily="34" charset="0"/>
              </a:rPr>
              <a:t>Under the influence of intensive wind pump and a large acceleration , high wind waves and surges were formed. Rising sea levels significantly increased wave energy. Taken together, all this led to the destroying effects of the storm.</a:t>
            </a:r>
            <a:endParaRPr lang="ru-RU" sz="1600" b="1" dirty="0">
              <a:latin typeface="Calibri" pitchFamily="34" charset="0"/>
            </a:endParaRPr>
          </a:p>
        </p:txBody>
      </p:sp>
      <p:pic>
        <p:nvPicPr>
          <p:cNvPr id="13315" name="Рисунок 7" descr="Storm.jpg"/>
          <p:cNvPicPr>
            <a:picLocks noChangeAspect="1" noChangeArrowheads="1"/>
          </p:cNvPicPr>
          <p:nvPr/>
        </p:nvPicPr>
        <p:blipFill>
          <a:blip r:embed="rId2" cstate="print"/>
          <a:srcRect/>
          <a:stretch>
            <a:fillRect/>
          </a:stretch>
        </p:blipFill>
        <p:spPr bwMode="auto">
          <a:xfrm>
            <a:off x="6705600" y="76200"/>
            <a:ext cx="2362200" cy="1412400"/>
          </a:xfrm>
          <a:prstGeom prst="rect">
            <a:avLst/>
          </a:prstGeom>
          <a:noFill/>
          <a:ln w="9525">
            <a:noFill/>
            <a:miter lim="800000"/>
            <a:headEnd/>
            <a:tailEnd/>
          </a:ln>
        </p:spPr>
      </p:pic>
      <p:sp>
        <p:nvSpPr>
          <p:cNvPr id="13316" name="Прямоугольник 1"/>
          <p:cNvSpPr>
            <a:spLocks noChangeArrowheads="1"/>
          </p:cNvSpPr>
          <p:nvPr/>
        </p:nvSpPr>
        <p:spPr bwMode="auto">
          <a:xfrm>
            <a:off x="0" y="152400"/>
            <a:ext cx="6781800" cy="461665"/>
          </a:xfrm>
          <a:prstGeom prst="rect">
            <a:avLst/>
          </a:prstGeom>
          <a:solidFill>
            <a:schemeClr val="bg1"/>
          </a:solidFill>
          <a:ln w="9525">
            <a:noFill/>
            <a:miter lim="800000"/>
            <a:headEnd/>
            <a:tailEnd/>
          </a:ln>
        </p:spPr>
        <p:txBody>
          <a:bodyPr wrap="square">
            <a:spAutoFit/>
          </a:bodyPr>
          <a:lstStyle/>
          <a:p>
            <a:r>
              <a:rPr lang="en-US" sz="2400" b="1" dirty="0" smtClean="0">
                <a:latin typeface="Calibri" pitchFamily="34" charset="0"/>
              </a:rPr>
              <a:t>Analysis of storm situation March 24, 2013 in Sochi</a:t>
            </a:r>
            <a:endParaRPr lang="ru-RU" sz="2400" b="1" dirty="0">
              <a:latin typeface="Calibri" pitchFamily="34" charset="0"/>
            </a:endParaRPr>
          </a:p>
        </p:txBody>
      </p:sp>
      <p:pic>
        <p:nvPicPr>
          <p:cNvPr id="13317" name="Picture 21" descr="C:\Users\User\Desktop\Презентация\Рисунки\Sochi.gif"/>
          <p:cNvPicPr>
            <a:picLocks noChangeAspect="1" noChangeArrowheads="1"/>
          </p:cNvPicPr>
          <p:nvPr/>
        </p:nvPicPr>
        <p:blipFill>
          <a:blip r:embed="rId3" cstate="print"/>
          <a:srcRect/>
          <a:stretch>
            <a:fillRect/>
          </a:stretch>
        </p:blipFill>
        <p:spPr bwMode="auto">
          <a:xfrm>
            <a:off x="0" y="914400"/>
            <a:ext cx="6415087" cy="4687887"/>
          </a:xfrm>
          <a:prstGeom prst="rect">
            <a:avLst/>
          </a:prstGeom>
          <a:noFill/>
          <a:ln w="9525">
            <a:noFill/>
            <a:miter lim="800000"/>
            <a:headEnd/>
            <a:tailEnd/>
          </a:ln>
        </p:spPr>
      </p:pic>
      <p:sp>
        <p:nvSpPr>
          <p:cNvPr id="6" name="Прямоугольник 5"/>
          <p:cNvSpPr/>
          <p:nvPr/>
        </p:nvSpPr>
        <p:spPr>
          <a:xfrm>
            <a:off x="152400" y="5569803"/>
            <a:ext cx="8839200" cy="830997"/>
          </a:xfrm>
          <a:prstGeom prst="rect">
            <a:avLst/>
          </a:prstGeom>
        </p:spPr>
        <p:txBody>
          <a:bodyPr wrap="square">
            <a:spAutoFit/>
          </a:bodyPr>
          <a:lstStyle/>
          <a:p>
            <a:r>
              <a:rPr lang="en-US" sz="1600" dirty="0" smtClean="0"/>
              <a:t>The simulations of the wind wave height, performed for this period using RWWM, revealed strong wind wave intensification with heights over 6 m. This was the main factor that led to the destruction of coast-protecting structures in the area </a:t>
            </a:r>
            <a:r>
              <a:rPr lang="en-US" sz="1600" dirty="0" err="1" smtClean="0"/>
              <a:t>Imeretinsky</a:t>
            </a:r>
            <a:r>
              <a:rPr lang="en-US" sz="1600" dirty="0" smtClean="0"/>
              <a:t> coast.</a:t>
            </a:r>
            <a:endParaRPr lang="ru-RU" sz="1600" dirty="0"/>
          </a:p>
        </p:txBody>
      </p:sp>
      <p:pic>
        <p:nvPicPr>
          <p:cNvPr id="7" name="Picture 1"/>
          <p:cNvPicPr>
            <a:picLocks noChangeAspect="1" noChangeArrowheads="1"/>
          </p:cNvPicPr>
          <p:nvPr/>
        </p:nvPicPr>
        <p:blipFill>
          <a:blip r:embed="rId4"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 y="1219200"/>
            <a:ext cx="8686800" cy="4524315"/>
          </a:xfrm>
          <a:prstGeom prst="rect">
            <a:avLst/>
          </a:prstGeom>
        </p:spPr>
        <p:txBody>
          <a:bodyPr wrap="square">
            <a:spAutoFit/>
          </a:bodyPr>
          <a:lstStyle/>
          <a:p>
            <a:r>
              <a:rPr lang="en-US" sz="2400" dirty="0" smtClean="0"/>
              <a:t>During the storm, the extensive cyclone appeared with the center located northward to the Sea of Azov. </a:t>
            </a:r>
          </a:p>
          <a:p>
            <a:endParaRPr lang="en-US" sz="2400" dirty="0" smtClean="0"/>
          </a:p>
          <a:p>
            <a:r>
              <a:rPr lang="en-US" sz="2400" dirty="0" smtClean="0"/>
              <a:t>Its southern periphery, covering almost the whole BS, formed airflow, which lead to the domination of the southeast wind in the eastern part of the BS with speed more than 20 m/s over the open sea. </a:t>
            </a:r>
          </a:p>
          <a:p>
            <a:endParaRPr lang="en-US" sz="2400" dirty="0" smtClean="0"/>
          </a:p>
          <a:p>
            <a:r>
              <a:rPr lang="en-US" sz="2400" dirty="0" smtClean="0"/>
              <a:t>At the same time, the strong wind intensification occurred on the night of 2013/03/23. It lead to the excitement of inertial oscillations in the wind influence zone with sea velocities up to 100-120 cm/s. </a:t>
            </a:r>
            <a:endParaRPr lang="ru-RU" sz="2400" dirty="0"/>
          </a:p>
        </p:txBody>
      </p:sp>
      <p:pic>
        <p:nvPicPr>
          <p:cNvPr id="3" name="Picture 1"/>
          <p:cNvPicPr>
            <a:picLocks noChangeAspect="1" noChangeArrowheads="1"/>
          </p:cNvPicPr>
          <p:nvPr/>
        </p:nvPicPr>
        <p:blipFill>
          <a:blip r:embed="rId2"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p:cNvPicPr>
            <a:picLocks noChangeAspect="1" noChangeArrowheads="1"/>
          </p:cNvPicPr>
          <p:nvPr/>
        </p:nvPicPr>
        <p:blipFill>
          <a:blip r:embed="rId2" cstate="print"/>
          <a:srcRect t="12799"/>
          <a:stretch>
            <a:fillRect/>
          </a:stretch>
        </p:blipFill>
        <p:spPr bwMode="auto">
          <a:xfrm>
            <a:off x="4724971" y="3836105"/>
            <a:ext cx="4038030" cy="2640895"/>
          </a:xfrm>
          <a:prstGeom prst="rect">
            <a:avLst/>
          </a:prstGeom>
          <a:noFill/>
          <a:ln w="9525">
            <a:noFill/>
            <a:miter lim="800000"/>
            <a:headEnd/>
            <a:tailEnd/>
          </a:ln>
        </p:spPr>
      </p:pic>
      <p:pic>
        <p:nvPicPr>
          <p:cNvPr id="87047" name="Picture 7"/>
          <p:cNvPicPr>
            <a:picLocks noChangeAspect="1" noChangeArrowheads="1"/>
          </p:cNvPicPr>
          <p:nvPr/>
        </p:nvPicPr>
        <p:blipFill>
          <a:blip r:embed="rId3" cstate="print"/>
          <a:srcRect t="13334"/>
          <a:stretch>
            <a:fillRect/>
          </a:stretch>
        </p:blipFill>
        <p:spPr bwMode="auto">
          <a:xfrm>
            <a:off x="152400" y="3851902"/>
            <a:ext cx="4038030" cy="2624669"/>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t="13334" b="-12"/>
          <a:stretch>
            <a:fillRect/>
          </a:stretch>
        </p:blipFill>
        <p:spPr bwMode="auto">
          <a:xfrm>
            <a:off x="152401" y="663220"/>
            <a:ext cx="4038030" cy="2625047"/>
          </a:xfrm>
          <a:prstGeom prst="rect">
            <a:avLst/>
          </a:prstGeom>
          <a:noFill/>
          <a:ln w="9525">
            <a:noFill/>
            <a:miter lim="800000"/>
            <a:headEnd/>
            <a:tailEnd/>
          </a:ln>
        </p:spPr>
      </p:pic>
      <p:pic>
        <p:nvPicPr>
          <p:cNvPr id="11" name="Picture 2" descr="D:\Seminars\SOI_2014\2013_03_23\black\Wind_2013_03_23__0.gif"/>
          <p:cNvPicPr>
            <a:picLocks noChangeAspect="1" noChangeArrowheads="1"/>
          </p:cNvPicPr>
          <p:nvPr/>
        </p:nvPicPr>
        <p:blipFill>
          <a:blip r:embed="rId5" cstate="print"/>
          <a:srcRect t="13333"/>
          <a:stretch>
            <a:fillRect/>
          </a:stretch>
        </p:blipFill>
        <p:spPr bwMode="auto">
          <a:xfrm>
            <a:off x="4724467" y="663220"/>
            <a:ext cx="4038534" cy="2625047"/>
          </a:xfrm>
          <a:prstGeom prst="rect">
            <a:avLst/>
          </a:prstGeom>
          <a:noFill/>
        </p:spPr>
      </p:pic>
      <p:sp>
        <p:nvSpPr>
          <p:cNvPr id="12" name="TextBox 11"/>
          <p:cNvSpPr txBox="1"/>
          <p:nvPr/>
        </p:nvSpPr>
        <p:spPr>
          <a:xfrm>
            <a:off x="1143000" y="0"/>
            <a:ext cx="6647974" cy="369332"/>
          </a:xfrm>
          <a:prstGeom prst="rect">
            <a:avLst/>
          </a:prstGeom>
          <a:noFill/>
        </p:spPr>
        <p:txBody>
          <a:bodyPr wrap="none" rtlCol="0">
            <a:spAutoFit/>
          </a:bodyPr>
          <a:lstStyle/>
          <a:p>
            <a:r>
              <a:rPr lang="en-US" dirty="0" smtClean="0"/>
              <a:t>Wind field over the Black Sea from 23 to</a:t>
            </a:r>
            <a:r>
              <a:rPr lang="ru-RU" dirty="0" smtClean="0"/>
              <a:t> 24 </a:t>
            </a:r>
            <a:r>
              <a:rPr lang="en-US" dirty="0" smtClean="0"/>
              <a:t>March </a:t>
            </a:r>
            <a:r>
              <a:rPr lang="ru-RU" dirty="0" smtClean="0"/>
              <a:t>2013 </a:t>
            </a:r>
            <a:r>
              <a:rPr lang="en-US" dirty="0" smtClean="0"/>
              <a:t>(WRF) </a:t>
            </a:r>
            <a:endParaRPr lang="ru-RU" dirty="0"/>
          </a:p>
        </p:txBody>
      </p:sp>
      <p:sp>
        <p:nvSpPr>
          <p:cNvPr id="14" name="TextBox 13"/>
          <p:cNvSpPr txBox="1"/>
          <p:nvPr/>
        </p:nvSpPr>
        <p:spPr>
          <a:xfrm>
            <a:off x="1089154" y="381000"/>
            <a:ext cx="2416046" cy="369332"/>
          </a:xfrm>
          <a:prstGeom prst="rect">
            <a:avLst/>
          </a:prstGeom>
          <a:noFill/>
        </p:spPr>
        <p:txBody>
          <a:bodyPr wrap="none" rtlCol="0">
            <a:spAutoFit/>
          </a:bodyPr>
          <a:lstStyle/>
          <a:p>
            <a:r>
              <a:rPr lang="en-US" dirty="0" smtClean="0"/>
              <a:t>24:00UMT22.03.2013</a:t>
            </a:r>
            <a:endParaRPr lang="ru-RU" dirty="0"/>
          </a:p>
        </p:txBody>
      </p:sp>
      <p:sp>
        <p:nvSpPr>
          <p:cNvPr id="15" name="TextBox 14"/>
          <p:cNvSpPr txBox="1"/>
          <p:nvPr/>
        </p:nvSpPr>
        <p:spPr>
          <a:xfrm>
            <a:off x="5638800" y="381000"/>
            <a:ext cx="2416046" cy="369332"/>
          </a:xfrm>
          <a:prstGeom prst="rect">
            <a:avLst/>
          </a:prstGeom>
          <a:noFill/>
        </p:spPr>
        <p:txBody>
          <a:bodyPr wrap="none" rtlCol="0">
            <a:spAutoFit/>
          </a:bodyPr>
          <a:lstStyle/>
          <a:p>
            <a:r>
              <a:rPr lang="en-US" dirty="0" smtClean="0"/>
              <a:t>18:00UMT23.03.2013</a:t>
            </a:r>
            <a:endParaRPr lang="ru-RU" dirty="0"/>
          </a:p>
        </p:txBody>
      </p:sp>
      <p:sp>
        <p:nvSpPr>
          <p:cNvPr id="16" name="TextBox 15"/>
          <p:cNvSpPr txBox="1"/>
          <p:nvPr/>
        </p:nvSpPr>
        <p:spPr>
          <a:xfrm>
            <a:off x="1143000" y="3569732"/>
            <a:ext cx="2416046" cy="369332"/>
          </a:xfrm>
          <a:prstGeom prst="rect">
            <a:avLst/>
          </a:prstGeom>
          <a:noFill/>
        </p:spPr>
        <p:txBody>
          <a:bodyPr wrap="none" rtlCol="0">
            <a:spAutoFit/>
          </a:bodyPr>
          <a:lstStyle/>
          <a:p>
            <a:r>
              <a:rPr lang="en-US" dirty="0" smtClean="0"/>
              <a:t>24:00UMT23.03.2013</a:t>
            </a:r>
            <a:endParaRPr lang="ru-RU" dirty="0"/>
          </a:p>
        </p:txBody>
      </p:sp>
      <p:sp>
        <p:nvSpPr>
          <p:cNvPr id="17" name="TextBox 16"/>
          <p:cNvSpPr txBox="1"/>
          <p:nvPr/>
        </p:nvSpPr>
        <p:spPr>
          <a:xfrm>
            <a:off x="5638800" y="3569732"/>
            <a:ext cx="2416046" cy="369332"/>
          </a:xfrm>
          <a:prstGeom prst="rect">
            <a:avLst/>
          </a:prstGeom>
          <a:noFill/>
        </p:spPr>
        <p:txBody>
          <a:bodyPr wrap="none" rtlCol="0">
            <a:spAutoFit/>
          </a:bodyPr>
          <a:lstStyle/>
          <a:p>
            <a:r>
              <a:rPr lang="en-US" dirty="0" smtClean="0"/>
              <a:t>18:00UMT24.03.2013</a:t>
            </a:r>
            <a:endParaRPr lang="ru-RU" dirty="0"/>
          </a:p>
        </p:txBody>
      </p:sp>
      <p:pic>
        <p:nvPicPr>
          <p:cNvPr id="13" name="Picture 1"/>
          <p:cNvPicPr>
            <a:picLocks noChangeAspect="1" noChangeArrowheads="1"/>
          </p:cNvPicPr>
          <p:nvPr/>
        </p:nvPicPr>
        <p:blipFill>
          <a:blip r:embed="rId6"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0"/>
            <a:ext cx="8915400" cy="6370975"/>
          </a:xfrm>
          <a:prstGeom prst="rect">
            <a:avLst/>
          </a:prstGeom>
        </p:spPr>
        <p:txBody>
          <a:bodyPr wrap="square">
            <a:spAutoFit/>
          </a:bodyPr>
          <a:lstStyle/>
          <a:p>
            <a:r>
              <a:rPr lang="en-US" sz="2400" dirty="0" smtClean="0"/>
              <a:t>At the same time, the sea level was not greater than 20 cm, which is nevertheless also led to the destruction of coast-protecting structures. </a:t>
            </a:r>
            <a:endParaRPr lang="ru-RU" sz="2400" dirty="0" smtClean="0"/>
          </a:p>
          <a:p>
            <a:endParaRPr lang="en-US" sz="2400" dirty="0" smtClean="0"/>
          </a:p>
          <a:p>
            <a:r>
              <a:rPr lang="en-US" sz="2400" dirty="0" smtClean="0"/>
              <a:t>The oscillation period of sea velocity in the active layer corresponds to the </a:t>
            </a:r>
            <a:r>
              <a:rPr lang="en-US" sz="2400" dirty="0" err="1" smtClean="0"/>
              <a:t>Coriolis</a:t>
            </a:r>
            <a:r>
              <a:rPr lang="en-US" sz="2400" dirty="0" smtClean="0"/>
              <a:t> frequency. </a:t>
            </a:r>
          </a:p>
          <a:p>
            <a:endParaRPr lang="en-US" sz="2400" dirty="0" smtClean="0"/>
          </a:p>
          <a:p>
            <a:r>
              <a:rPr lang="en-US" sz="2400" dirty="0" smtClean="0"/>
              <a:t>The field of velocity inertial oscillation covered the whole open eastern part of the BS. Following the physical nature of inertial oscillations, a few hours after the storm beginning, the sea velocity field in the 0-30m layer stopped corresponding to the storm wind, and changed its direction and magnitude by forming vortex formations along the coast and throughout the eastern part of the sea. </a:t>
            </a:r>
          </a:p>
          <a:p>
            <a:endParaRPr lang="en-US" sz="2400" dirty="0" smtClean="0"/>
          </a:p>
          <a:p>
            <a:r>
              <a:rPr lang="en-US" sz="2400" dirty="0" smtClean="0"/>
              <a:t>It was shown that the excitation of inertial oscillations is caused by the rapid change of wind speed. </a:t>
            </a:r>
            <a:endParaRPr lang="ru-RU" sz="2400" dirty="0"/>
          </a:p>
        </p:txBody>
      </p:sp>
      <p:pic>
        <p:nvPicPr>
          <p:cNvPr id="3" name="Picture 1"/>
          <p:cNvPicPr>
            <a:picLocks noChangeAspect="1" noChangeArrowheads="1"/>
          </p:cNvPicPr>
          <p:nvPr/>
        </p:nvPicPr>
        <p:blipFill>
          <a:blip r:embed="rId2" cstate="print"/>
          <a:srcRect/>
          <a:stretch>
            <a:fillRect/>
          </a:stretch>
        </p:blipFill>
        <p:spPr bwMode="auto">
          <a:xfrm>
            <a:off x="0" y="6377940"/>
            <a:ext cx="1371600" cy="48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Глобус">
  <a:themeElements>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Глобус">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Глобус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Глобус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Глобус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Глобус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Глобус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Глобус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Глобус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2107</TotalTime>
  <Words>953</Words>
  <Application>Microsoft Office PowerPoint</Application>
  <PresentationFormat>Экран (4:3)</PresentationFormat>
  <Paragraphs>82</Paragraphs>
  <Slides>16</Slides>
  <Notes>1</Notes>
  <HiddenSlides>0</HiddenSlides>
  <MMClips>0</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16</vt:i4>
      </vt:variant>
    </vt:vector>
  </HeadingPairs>
  <TitlesOfParts>
    <vt:vector size="19" baseType="lpstr">
      <vt:lpstr>Office Theme</vt:lpstr>
      <vt:lpstr>Глобус</vt:lpstr>
      <vt:lpstr>Equation</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Dinar</dc:creator>
  <cp:lastModifiedBy>Anatoly Gusev</cp:lastModifiedBy>
  <cp:revision>216</cp:revision>
  <dcterms:created xsi:type="dcterms:W3CDTF">2006-08-16T00:00:00Z</dcterms:created>
  <dcterms:modified xsi:type="dcterms:W3CDTF">2015-05-05T19:25:34Z</dcterms:modified>
</cp:coreProperties>
</file>