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43565763" cy="32907288"/>
  <p:notesSz cx="6858000" cy="9144000"/>
  <p:defaultTextStyle>
    <a:defPPr>
      <a:defRPr lang="nl-NL"/>
    </a:defPPr>
    <a:lvl1pPr marL="0" algn="l" defTabSz="436982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84913" algn="l" defTabSz="436982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69826" algn="l" defTabSz="436982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54739" algn="l" defTabSz="436982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39652" algn="l" defTabSz="436982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24565" algn="l" defTabSz="436982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09478" algn="l" defTabSz="436982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294392" algn="l" defTabSz="436982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479305" algn="l" defTabSz="436982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5">
          <p15:clr>
            <a:srgbClr val="A4A3A4"/>
          </p15:clr>
        </p15:guide>
        <p15:guide id="2" pos="137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T" initials="TPG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834" autoAdjust="0"/>
  </p:normalViewPr>
  <p:slideViewPr>
    <p:cSldViewPr>
      <p:cViewPr>
        <p:scale>
          <a:sx n="66" d="100"/>
          <a:sy n="66" d="100"/>
        </p:scale>
        <p:origin x="54" y="-1104"/>
      </p:cViewPr>
      <p:guideLst>
        <p:guide orient="horz" pos="10365"/>
        <p:guide pos="137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4C873-A76C-4926-A125-957A2CAAF6FD}" type="datetimeFigureOut">
              <a:rPr lang="en-GB" smtClean="0"/>
              <a:pPr/>
              <a:t>21/05/2015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5800"/>
            <a:ext cx="4540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80F96-EB89-42A5-BE37-A4321CDDE9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33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80F96-EB89-42A5-BE37-A4321CDDE94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11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981200" y="4932363"/>
            <a:ext cx="18434050" cy="1224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6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Authors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980977" y="6445201"/>
            <a:ext cx="11088936" cy="1079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en-US" sz="3600" b="0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Affiliation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-7919799" y="21673604"/>
            <a:ext cx="17784887" cy="1584325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pPr lvl="0"/>
            <a:r>
              <a:rPr lang="en-US" smtClean="0"/>
              <a:t>Event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1980257" y="2124052"/>
            <a:ext cx="3312792" cy="2448271"/>
          </a:xfrm>
          <a:prstGeom prst="rect">
            <a:avLst/>
          </a:prstGeom>
        </p:spPr>
        <p:txBody>
          <a:bodyPr/>
          <a:lstStyle>
            <a:lvl1pPr marL="84138" indent="-38100">
              <a:defRPr sz="8800" b="1" baseline="0">
                <a:latin typeface="Arial Narrow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Title  tttt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288" y="1317817"/>
            <a:ext cx="39209187" cy="548454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78288" y="7678370"/>
            <a:ext cx="39209187" cy="2171728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78288" y="30500183"/>
            <a:ext cx="10165345" cy="1752008"/>
          </a:xfrm>
          <a:prstGeom prst="rect">
            <a:avLst/>
          </a:prstGeom>
        </p:spPr>
        <p:txBody>
          <a:bodyPr/>
          <a:lstStyle/>
          <a:p>
            <a:fld id="{9EB9CC24-440C-4346-B1C2-14799B515D19}" type="datetimeFigureOut">
              <a:rPr lang="en-GB" smtClean="0"/>
              <a:pPr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84969" y="30500183"/>
            <a:ext cx="13795825" cy="17520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22130" y="30500183"/>
            <a:ext cx="10165345" cy="1752008"/>
          </a:xfrm>
          <a:prstGeom prst="rect">
            <a:avLst/>
          </a:prstGeom>
        </p:spPr>
        <p:txBody>
          <a:bodyPr/>
          <a:lstStyle/>
          <a:p>
            <a:fld id="{B7D962F0-773A-4D52-8B4A-121DB6DD7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0490975" y="6322467"/>
            <a:ext cx="46697052" cy="13472944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77123" y="6322467"/>
            <a:ext cx="139387753" cy="13472944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78288" y="30500183"/>
            <a:ext cx="10165345" cy="1752008"/>
          </a:xfrm>
          <a:prstGeom prst="rect">
            <a:avLst/>
          </a:prstGeom>
        </p:spPr>
        <p:txBody>
          <a:bodyPr/>
          <a:lstStyle/>
          <a:p>
            <a:fld id="{9EB9CC24-440C-4346-B1C2-14799B515D19}" type="datetimeFigureOut">
              <a:rPr lang="en-GB" smtClean="0"/>
              <a:pPr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84969" y="30500183"/>
            <a:ext cx="13795825" cy="17520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22130" y="30500183"/>
            <a:ext cx="10165345" cy="1752008"/>
          </a:xfrm>
          <a:prstGeom prst="rect">
            <a:avLst/>
          </a:prstGeom>
        </p:spPr>
        <p:txBody>
          <a:bodyPr/>
          <a:lstStyle/>
          <a:p>
            <a:fld id="{B7D962F0-773A-4D52-8B4A-121DB6DD7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288" y="1317817"/>
            <a:ext cx="39209187" cy="548454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288" y="7678370"/>
            <a:ext cx="39209187" cy="217172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78288" y="30500183"/>
            <a:ext cx="10165345" cy="1752008"/>
          </a:xfrm>
          <a:prstGeom prst="rect">
            <a:avLst/>
          </a:prstGeom>
        </p:spPr>
        <p:txBody>
          <a:bodyPr/>
          <a:lstStyle/>
          <a:p>
            <a:fld id="{9EB9CC24-440C-4346-B1C2-14799B515D19}" type="datetimeFigureOut">
              <a:rPr lang="en-GB" smtClean="0"/>
              <a:pPr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84969" y="30500183"/>
            <a:ext cx="13795825" cy="17520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22130" y="30500183"/>
            <a:ext cx="10165345" cy="1752008"/>
          </a:xfrm>
          <a:prstGeom prst="rect">
            <a:avLst/>
          </a:prstGeom>
        </p:spPr>
        <p:txBody>
          <a:bodyPr/>
          <a:lstStyle/>
          <a:p>
            <a:fld id="{B7D962F0-773A-4D52-8B4A-121DB6DD7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395" y="21145982"/>
            <a:ext cx="37030899" cy="6535753"/>
          </a:xfrm>
          <a:prstGeom prst="rect">
            <a:avLst/>
          </a:prstGeom>
        </p:spPr>
        <p:txBody>
          <a:bodyPr anchor="t"/>
          <a:lstStyle>
            <a:lvl1pPr algn="l">
              <a:defRPr sz="191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1395" y="13947515"/>
            <a:ext cx="37030899" cy="71984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84913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69826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55473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3965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2456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09478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29439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47930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78288" y="30500183"/>
            <a:ext cx="10165345" cy="1752008"/>
          </a:xfrm>
          <a:prstGeom prst="rect">
            <a:avLst/>
          </a:prstGeom>
        </p:spPr>
        <p:txBody>
          <a:bodyPr/>
          <a:lstStyle/>
          <a:p>
            <a:fld id="{9EB9CC24-440C-4346-B1C2-14799B515D19}" type="datetimeFigureOut">
              <a:rPr lang="en-GB" smtClean="0"/>
              <a:pPr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84969" y="30500183"/>
            <a:ext cx="13795825" cy="17520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22130" y="30500183"/>
            <a:ext cx="10165345" cy="1752008"/>
          </a:xfrm>
          <a:prstGeom prst="rect">
            <a:avLst/>
          </a:prstGeom>
        </p:spPr>
        <p:txBody>
          <a:bodyPr/>
          <a:lstStyle/>
          <a:p>
            <a:fld id="{B7D962F0-773A-4D52-8B4A-121DB6DD7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288" y="1317817"/>
            <a:ext cx="39209187" cy="548454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77123" y="36845501"/>
            <a:ext cx="93038622" cy="10420641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1844" y="36845501"/>
            <a:ext cx="93046183" cy="10420641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8288" y="30500183"/>
            <a:ext cx="10165345" cy="1752008"/>
          </a:xfrm>
          <a:prstGeom prst="rect">
            <a:avLst/>
          </a:prstGeom>
        </p:spPr>
        <p:txBody>
          <a:bodyPr/>
          <a:lstStyle/>
          <a:p>
            <a:fld id="{9EB9CC24-440C-4346-B1C2-14799B515D19}" type="datetimeFigureOut">
              <a:rPr lang="en-GB" smtClean="0"/>
              <a:pPr/>
              <a:t>21/05/2015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884969" y="30500183"/>
            <a:ext cx="13795825" cy="17520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222130" y="30500183"/>
            <a:ext cx="10165345" cy="1752008"/>
          </a:xfrm>
          <a:prstGeom prst="rect">
            <a:avLst/>
          </a:prstGeom>
        </p:spPr>
        <p:txBody>
          <a:bodyPr/>
          <a:lstStyle/>
          <a:p>
            <a:fld id="{B7D962F0-773A-4D52-8B4A-121DB6DD7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288" y="1317817"/>
            <a:ext cx="39209187" cy="54845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8288" y="7366055"/>
            <a:ext cx="19249111" cy="30698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84913" indent="0">
              <a:buNone/>
              <a:defRPr sz="9600" b="1"/>
            </a:lvl2pPr>
            <a:lvl3pPr marL="4369826" indent="0">
              <a:buNone/>
              <a:defRPr sz="8600" b="1"/>
            </a:lvl3pPr>
            <a:lvl4pPr marL="6554739" indent="0">
              <a:buNone/>
              <a:defRPr sz="7600" b="1"/>
            </a:lvl4pPr>
            <a:lvl5pPr marL="8739652" indent="0">
              <a:buNone/>
              <a:defRPr sz="7600" b="1"/>
            </a:lvl5pPr>
            <a:lvl6pPr marL="10924565" indent="0">
              <a:buNone/>
              <a:defRPr sz="7600" b="1"/>
            </a:lvl6pPr>
            <a:lvl7pPr marL="13109478" indent="0">
              <a:buNone/>
              <a:defRPr sz="7600" b="1"/>
            </a:lvl7pPr>
            <a:lvl8pPr marL="15294392" indent="0">
              <a:buNone/>
              <a:defRPr sz="7600" b="1"/>
            </a:lvl8pPr>
            <a:lvl9pPr marL="17479305" indent="0">
              <a:buNone/>
              <a:defRPr sz="7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8288" y="10435876"/>
            <a:ext cx="19249111" cy="18959780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130805" y="7366055"/>
            <a:ext cx="19256672" cy="30698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84913" indent="0">
              <a:buNone/>
              <a:defRPr sz="9600" b="1"/>
            </a:lvl2pPr>
            <a:lvl3pPr marL="4369826" indent="0">
              <a:buNone/>
              <a:defRPr sz="8600" b="1"/>
            </a:lvl3pPr>
            <a:lvl4pPr marL="6554739" indent="0">
              <a:buNone/>
              <a:defRPr sz="7600" b="1"/>
            </a:lvl4pPr>
            <a:lvl5pPr marL="8739652" indent="0">
              <a:buNone/>
              <a:defRPr sz="7600" b="1"/>
            </a:lvl5pPr>
            <a:lvl6pPr marL="10924565" indent="0">
              <a:buNone/>
              <a:defRPr sz="7600" b="1"/>
            </a:lvl6pPr>
            <a:lvl7pPr marL="13109478" indent="0">
              <a:buNone/>
              <a:defRPr sz="7600" b="1"/>
            </a:lvl7pPr>
            <a:lvl8pPr marL="15294392" indent="0">
              <a:buNone/>
              <a:defRPr sz="7600" b="1"/>
            </a:lvl8pPr>
            <a:lvl9pPr marL="17479305" indent="0">
              <a:buNone/>
              <a:defRPr sz="7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130805" y="10435876"/>
            <a:ext cx="19256672" cy="18959780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178288" y="30500183"/>
            <a:ext cx="10165345" cy="1752008"/>
          </a:xfrm>
          <a:prstGeom prst="rect">
            <a:avLst/>
          </a:prstGeom>
        </p:spPr>
        <p:txBody>
          <a:bodyPr/>
          <a:lstStyle/>
          <a:p>
            <a:fld id="{9EB9CC24-440C-4346-B1C2-14799B515D19}" type="datetimeFigureOut">
              <a:rPr lang="en-GB" smtClean="0"/>
              <a:pPr/>
              <a:t>21/05/2015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84969" y="30500183"/>
            <a:ext cx="13795825" cy="17520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1222130" y="30500183"/>
            <a:ext cx="10165345" cy="1752008"/>
          </a:xfrm>
          <a:prstGeom prst="rect">
            <a:avLst/>
          </a:prstGeom>
        </p:spPr>
        <p:txBody>
          <a:bodyPr/>
          <a:lstStyle/>
          <a:p>
            <a:fld id="{B7D962F0-773A-4D52-8B4A-121DB6DD7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288" y="1317817"/>
            <a:ext cx="39209187" cy="548454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78288" y="30500183"/>
            <a:ext cx="10165345" cy="1752008"/>
          </a:xfrm>
          <a:prstGeom prst="rect">
            <a:avLst/>
          </a:prstGeom>
        </p:spPr>
        <p:txBody>
          <a:bodyPr/>
          <a:lstStyle/>
          <a:p>
            <a:fld id="{9EB9CC24-440C-4346-B1C2-14799B515D19}" type="datetimeFigureOut">
              <a:rPr lang="en-GB" smtClean="0"/>
              <a:pPr/>
              <a:t>21/05/2015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84969" y="30500183"/>
            <a:ext cx="13795825" cy="17520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22130" y="30500183"/>
            <a:ext cx="10165345" cy="1752008"/>
          </a:xfrm>
          <a:prstGeom prst="rect">
            <a:avLst/>
          </a:prstGeom>
        </p:spPr>
        <p:txBody>
          <a:bodyPr/>
          <a:lstStyle/>
          <a:p>
            <a:fld id="{B7D962F0-773A-4D52-8B4A-121DB6DD7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78288" y="30500183"/>
            <a:ext cx="10165345" cy="1752008"/>
          </a:xfrm>
          <a:prstGeom prst="rect">
            <a:avLst/>
          </a:prstGeom>
        </p:spPr>
        <p:txBody>
          <a:bodyPr/>
          <a:lstStyle/>
          <a:p>
            <a:fld id="{9EB9CC24-440C-4346-B1C2-14799B515D19}" type="datetimeFigureOut">
              <a:rPr lang="en-GB" smtClean="0"/>
              <a:pPr/>
              <a:t>21/05/2015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884969" y="30500183"/>
            <a:ext cx="13795825" cy="17520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22130" y="30500183"/>
            <a:ext cx="10165345" cy="1752008"/>
          </a:xfrm>
          <a:prstGeom prst="rect">
            <a:avLst/>
          </a:prstGeom>
        </p:spPr>
        <p:txBody>
          <a:bodyPr/>
          <a:lstStyle/>
          <a:p>
            <a:fld id="{B7D962F0-773A-4D52-8B4A-121DB6DD7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290" y="1310198"/>
            <a:ext cx="14332836" cy="5575957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3003" y="1310200"/>
            <a:ext cx="24354472" cy="28085459"/>
          </a:xfrm>
          <a:prstGeom prst="rect">
            <a:avLst/>
          </a:prstGeom>
        </p:spPr>
        <p:txBody>
          <a:bodyPr/>
          <a:lstStyle>
            <a:lvl1pPr>
              <a:defRPr sz="153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8290" y="6886157"/>
            <a:ext cx="14332836" cy="22509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84913" indent="0">
              <a:buNone/>
              <a:defRPr sz="5700"/>
            </a:lvl2pPr>
            <a:lvl3pPr marL="4369826" indent="0">
              <a:buNone/>
              <a:defRPr sz="4800"/>
            </a:lvl3pPr>
            <a:lvl4pPr marL="6554739" indent="0">
              <a:buNone/>
              <a:defRPr sz="4300"/>
            </a:lvl4pPr>
            <a:lvl5pPr marL="8739652" indent="0">
              <a:buNone/>
              <a:defRPr sz="4300"/>
            </a:lvl5pPr>
            <a:lvl6pPr marL="10924565" indent="0">
              <a:buNone/>
              <a:defRPr sz="4300"/>
            </a:lvl6pPr>
            <a:lvl7pPr marL="13109478" indent="0">
              <a:buNone/>
              <a:defRPr sz="4300"/>
            </a:lvl7pPr>
            <a:lvl8pPr marL="15294392" indent="0">
              <a:buNone/>
              <a:defRPr sz="4300"/>
            </a:lvl8pPr>
            <a:lvl9pPr marL="17479305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8288" y="30500183"/>
            <a:ext cx="10165345" cy="1752008"/>
          </a:xfrm>
          <a:prstGeom prst="rect">
            <a:avLst/>
          </a:prstGeom>
        </p:spPr>
        <p:txBody>
          <a:bodyPr/>
          <a:lstStyle/>
          <a:p>
            <a:fld id="{9EB9CC24-440C-4346-B1C2-14799B515D19}" type="datetimeFigureOut">
              <a:rPr lang="en-GB" smtClean="0"/>
              <a:pPr/>
              <a:t>21/05/2015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884969" y="30500183"/>
            <a:ext cx="13795825" cy="17520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222130" y="30500183"/>
            <a:ext cx="10165345" cy="1752008"/>
          </a:xfrm>
          <a:prstGeom prst="rect">
            <a:avLst/>
          </a:prstGeom>
        </p:spPr>
        <p:txBody>
          <a:bodyPr/>
          <a:lstStyle/>
          <a:p>
            <a:fld id="{B7D962F0-773A-4D52-8B4A-121DB6DD7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194" y="23035102"/>
            <a:ext cx="26139458" cy="2719424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39194" y="2940327"/>
            <a:ext cx="26139458" cy="1974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0"/>
            </a:lvl1pPr>
            <a:lvl2pPr marL="2184913" indent="0">
              <a:buNone/>
              <a:defRPr sz="13400"/>
            </a:lvl2pPr>
            <a:lvl3pPr marL="4369826" indent="0">
              <a:buNone/>
              <a:defRPr sz="11500"/>
            </a:lvl3pPr>
            <a:lvl4pPr marL="6554739" indent="0">
              <a:buNone/>
              <a:defRPr sz="9600"/>
            </a:lvl4pPr>
            <a:lvl5pPr marL="8739652" indent="0">
              <a:buNone/>
              <a:defRPr sz="9600"/>
            </a:lvl5pPr>
            <a:lvl6pPr marL="10924565" indent="0">
              <a:buNone/>
              <a:defRPr sz="9600"/>
            </a:lvl6pPr>
            <a:lvl7pPr marL="13109478" indent="0">
              <a:buNone/>
              <a:defRPr sz="9600"/>
            </a:lvl7pPr>
            <a:lvl8pPr marL="15294392" indent="0">
              <a:buNone/>
              <a:defRPr sz="9600"/>
            </a:lvl8pPr>
            <a:lvl9pPr marL="17479305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9194" y="25754526"/>
            <a:ext cx="26139458" cy="3862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84913" indent="0">
              <a:buNone/>
              <a:defRPr sz="5700"/>
            </a:lvl2pPr>
            <a:lvl3pPr marL="4369826" indent="0">
              <a:buNone/>
              <a:defRPr sz="4800"/>
            </a:lvl3pPr>
            <a:lvl4pPr marL="6554739" indent="0">
              <a:buNone/>
              <a:defRPr sz="4300"/>
            </a:lvl4pPr>
            <a:lvl5pPr marL="8739652" indent="0">
              <a:buNone/>
              <a:defRPr sz="4300"/>
            </a:lvl5pPr>
            <a:lvl6pPr marL="10924565" indent="0">
              <a:buNone/>
              <a:defRPr sz="4300"/>
            </a:lvl6pPr>
            <a:lvl7pPr marL="13109478" indent="0">
              <a:buNone/>
              <a:defRPr sz="4300"/>
            </a:lvl7pPr>
            <a:lvl8pPr marL="15294392" indent="0">
              <a:buNone/>
              <a:defRPr sz="4300"/>
            </a:lvl8pPr>
            <a:lvl9pPr marL="17479305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8288" y="30500183"/>
            <a:ext cx="10165345" cy="1752008"/>
          </a:xfrm>
          <a:prstGeom prst="rect">
            <a:avLst/>
          </a:prstGeom>
        </p:spPr>
        <p:txBody>
          <a:bodyPr/>
          <a:lstStyle/>
          <a:p>
            <a:fld id="{9EB9CC24-440C-4346-B1C2-14799B515D19}" type="datetimeFigureOut">
              <a:rPr lang="en-GB" smtClean="0"/>
              <a:pPr/>
              <a:t>21/05/2015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884969" y="30500183"/>
            <a:ext cx="13795825" cy="17520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222130" y="30500183"/>
            <a:ext cx="10165345" cy="1752008"/>
          </a:xfrm>
          <a:prstGeom prst="rect">
            <a:avLst/>
          </a:prstGeom>
        </p:spPr>
        <p:txBody>
          <a:bodyPr/>
          <a:lstStyle/>
          <a:p>
            <a:fld id="{B7D962F0-773A-4D52-8B4A-121DB6DD7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p-ees-external-right-cmyk-hr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472513" y="35820"/>
            <a:ext cx="7116672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KULEUVEN_CMYK_LOG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5225" y="144052"/>
            <a:ext cx="5549872" cy="1980000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 flipH="1">
            <a:off x="-1" y="2268068"/>
            <a:ext cx="43565763" cy="30639220"/>
          </a:xfrm>
          <a:prstGeom prst="round2DiagRect">
            <a:avLst>
              <a:gd name="adj1" fmla="val 8161"/>
              <a:gd name="adj2" fmla="val 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980681" y="4860356"/>
            <a:ext cx="41585082" cy="280469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algn="l" defTabSz="4369826" rtl="0" eaLnBrk="1" latinLnBrk="0" hangingPunct="1">
        <a:spcBef>
          <a:spcPct val="0"/>
        </a:spcBef>
        <a:buNone/>
        <a:defRPr lang="en-GB" sz="8800" kern="1200" smtClean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marL="1638685" indent="-1638685" algn="l" defTabSz="4369826" rtl="0" eaLnBrk="1" latinLnBrk="0" hangingPunct="1">
        <a:spcBef>
          <a:spcPct val="20000"/>
        </a:spcBef>
        <a:buFont typeface="Arial" pitchFamily="34" charset="0"/>
        <a:buNone/>
        <a:defRPr lang="en-US" sz="6600" kern="1200" smtClean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3550484" indent="-1365571" algn="l" defTabSz="4369826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62283" indent="-1092457" algn="l" defTabSz="4369826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47196" indent="-1092457" algn="l" defTabSz="4369826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32109" indent="-1092457" algn="l" defTabSz="4369826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17022" indent="-1092457" algn="l" defTabSz="436982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01935" indent="-1092457" algn="l" defTabSz="436982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386848" indent="-1092457" algn="l" defTabSz="436982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571761" indent="-1092457" algn="l" defTabSz="436982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36982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84913" algn="l" defTabSz="436982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69826" algn="l" defTabSz="436982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54739" algn="l" defTabSz="436982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39652" algn="l" defTabSz="436982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24565" algn="l" defTabSz="436982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09478" algn="l" defTabSz="436982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294392" algn="l" defTabSz="436982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479305" algn="l" defTabSz="436982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"/><Relationship Id="rId3" Type="http://schemas.openxmlformats.org/officeDocument/2006/relationships/image" Target="../media/image3.tiff"/><Relationship Id="rId7" Type="http://schemas.openxmlformats.org/officeDocument/2006/relationships/image" Target="../media/image7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"/><Relationship Id="rId5" Type="http://schemas.openxmlformats.org/officeDocument/2006/relationships/image" Target="../media/image5.tiff"/><Relationship Id="rId10" Type="http://schemas.openxmlformats.org/officeDocument/2006/relationships/image" Target="../media/image10.png"/><Relationship Id="rId4" Type="http://schemas.openxmlformats.org/officeDocument/2006/relationships/image" Target="../media/image4.tiff"/><Relationship Id="rId9" Type="http://schemas.openxmlformats.org/officeDocument/2006/relationships/image" Target="../media/image9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944215" y="5076379"/>
            <a:ext cx="41801106" cy="1080121"/>
          </a:xfrm>
          <a:ln>
            <a:noFill/>
          </a:ln>
        </p:spPr>
        <p:txBody>
          <a:bodyPr/>
          <a:lstStyle/>
          <a:p>
            <a:pPr marL="1588" indent="-1588"/>
            <a:r>
              <a:rPr lang="en-GB" sz="6400" dirty="0" smtClean="0"/>
              <a:t>Gustavo Tenorio P. </a:t>
            </a:r>
            <a:r>
              <a:rPr lang="en-GB" sz="6400" baseline="30000" dirty="0"/>
              <a:t>(</a:t>
            </a:r>
            <a:r>
              <a:rPr lang="en-GB" sz="6400" baseline="30000" dirty="0" smtClean="0"/>
              <a:t>1,2)*</a:t>
            </a:r>
            <a:r>
              <a:rPr lang="en-GB" sz="6400" dirty="0" smtClean="0"/>
              <a:t>, Gerard </a:t>
            </a:r>
            <a:r>
              <a:rPr lang="en-GB" sz="6400" dirty="0" err="1" smtClean="0"/>
              <a:t>Govers</a:t>
            </a:r>
            <a:r>
              <a:rPr lang="en-GB" sz="6400" dirty="0" smtClean="0"/>
              <a:t> </a:t>
            </a:r>
            <a:r>
              <a:rPr lang="en-GB" sz="6400" baseline="30000" dirty="0"/>
              <a:t>(</a:t>
            </a:r>
            <a:r>
              <a:rPr lang="en-GB" sz="6400" baseline="30000" dirty="0" smtClean="0"/>
              <a:t>1)</a:t>
            </a:r>
            <a:r>
              <a:rPr lang="en-GB" sz="6400" dirty="0" smtClean="0"/>
              <a:t>, </a:t>
            </a:r>
            <a:r>
              <a:rPr lang="en-GB" sz="6400" dirty="0" err="1" smtClean="0"/>
              <a:t>Veerle</a:t>
            </a:r>
            <a:r>
              <a:rPr lang="en-GB" sz="6400" dirty="0" smtClean="0"/>
              <a:t> </a:t>
            </a:r>
            <a:r>
              <a:rPr lang="en-GB" sz="6400" dirty="0" err="1" smtClean="0"/>
              <a:t>Vanacker</a:t>
            </a:r>
            <a:r>
              <a:rPr lang="en-GB" sz="6400" dirty="0" smtClean="0"/>
              <a:t> </a:t>
            </a:r>
            <a:r>
              <a:rPr lang="en-GB" sz="6400" baseline="30000" dirty="0" smtClean="0"/>
              <a:t>(3)</a:t>
            </a:r>
            <a:r>
              <a:rPr lang="en-GB" sz="6400" dirty="0" smtClean="0"/>
              <a:t>, Steven Bouillon </a:t>
            </a:r>
            <a:r>
              <a:rPr lang="en-GB" sz="6400" baseline="30000" dirty="0" smtClean="0"/>
              <a:t>(1)</a:t>
            </a:r>
            <a:r>
              <a:rPr lang="en-GB" sz="6400" dirty="0" smtClean="0"/>
              <a:t>, </a:t>
            </a:r>
            <a:r>
              <a:rPr lang="en-GB" sz="6400" dirty="0" err="1" smtClean="0"/>
              <a:t>Lenín</a:t>
            </a:r>
            <a:r>
              <a:rPr lang="en-GB" sz="6400" dirty="0" smtClean="0"/>
              <a:t> </a:t>
            </a:r>
            <a:r>
              <a:rPr lang="en-GB" sz="6400" dirty="0" err="1" smtClean="0"/>
              <a:t>Álvarez</a:t>
            </a:r>
            <a:r>
              <a:rPr lang="en-GB" sz="6400" dirty="0" smtClean="0"/>
              <a:t> </a:t>
            </a:r>
            <a:r>
              <a:rPr lang="en-GB" sz="6400" baseline="30000" dirty="0" smtClean="0"/>
              <a:t>(4)</a:t>
            </a:r>
            <a:r>
              <a:rPr lang="en-GB" sz="6400" dirty="0" smtClean="0"/>
              <a:t>, and Santiago </a:t>
            </a:r>
            <a:r>
              <a:rPr lang="en-GB" sz="6400" dirty="0" err="1" smtClean="0"/>
              <a:t>Zhiminaicela</a:t>
            </a:r>
            <a:r>
              <a:rPr lang="en-GB" sz="6400" dirty="0" smtClean="0"/>
              <a:t> </a:t>
            </a:r>
            <a:r>
              <a:rPr lang="en-GB" sz="6400" baseline="30000" dirty="0" smtClean="0"/>
              <a:t>(4)</a:t>
            </a:r>
            <a:endParaRPr lang="en-GB" sz="6400" baseline="30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196705" y="6156500"/>
            <a:ext cx="25202800" cy="2664296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742950" indent="-742950">
              <a:buAutoNum type="arabicParenBoth"/>
            </a:pPr>
            <a:r>
              <a:rPr lang="en-US" dirty="0" smtClean="0">
                <a:solidFill>
                  <a:schemeClr val="tx1"/>
                </a:solidFill>
              </a:rPr>
              <a:t>KU </a:t>
            </a:r>
            <a:r>
              <a:rPr lang="en-US" dirty="0">
                <a:solidFill>
                  <a:schemeClr val="tx1"/>
                </a:solidFill>
              </a:rPr>
              <a:t>Leuven, Department of Earth and Environmental Sciences, </a:t>
            </a:r>
            <a:r>
              <a:rPr lang="en-US" dirty="0" err="1">
                <a:solidFill>
                  <a:schemeClr val="tx1"/>
                </a:solidFill>
              </a:rPr>
              <a:t>Celestijnenlaan</a:t>
            </a:r>
            <a:r>
              <a:rPr lang="en-US" dirty="0">
                <a:solidFill>
                  <a:schemeClr val="tx1"/>
                </a:solidFill>
              </a:rPr>
              <a:t> 200E, 3001 Leuven, </a:t>
            </a:r>
            <a:r>
              <a:rPr lang="en-US" dirty="0" smtClean="0">
                <a:solidFill>
                  <a:schemeClr val="tx1"/>
                </a:solidFill>
              </a:rPr>
              <a:t>Belgium</a:t>
            </a:r>
            <a:endParaRPr lang="en-US" dirty="0">
              <a:solidFill>
                <a:schemeClr val="tx1"/>
              </a:solidFill>
            </a:endParaRPr>
          </a:p>
          <a:p>
            <a:pPr marL="742950" indent="-742950">
              <a:buAutoNum type="arabicParenBoth"/>
            </a:pPr>
            <a:r>
              <a:rPr lang="en-US" dirty="0" smtClean="0">
                <a:solidFill>
                  <a:schemeClr val="tx1"/>
                </a:solidFill>
              </a:rPr>
              <a:t>Proyecto CUD – </a:t>
            </a:r>
            <a:r>
              <a:rPr lang="en-US" dirty="0" err="1" smtClean="0">
                <a:solidFill>
                  <a:schemeClr val="tx1"/>
                </a:solidFill>
              </a:rPr>
              <a:t>Bélgica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Facultad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Ciencias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Agropecuarias</a:t>
            </a:r>
            <a:r>
              <a:rPr lang="en-US" dirty="0" smtClean="0">
                <a:solidFill>
                  <a:schemeClr val="tx1"/>
                </a:solidFill>
              </a:rPr>
              <a:t> – Universidad de Cuenca </a:t>
            </a:r>
            <a:r>
              <a:rPr lang="en-GB" dirty="0" smtClean="0">
                <a:solidFill>
                  <a:schemeClr val="tx1"/>
                </a:solidFill>
              </a:rPr>
              <a:t>, Cuenca, Ecuador</a:t>
            </a:r>
          </a:p>
          <a:p>
            <a:pPr marL="742950" indent="-742950">
              <a:buAutoNum type="arabicParenBoth"/>
            </a:pPr>
            <a:r>
              <a:rPr lang="nl-NL" dirty="0" smtClean="0">
                <a:solidFill>
                  <a:schemeClr val="tx1"/>
                </a:solidFill>
              </a:rPr>
              <a:t>Earth </a:t>
            </a:r>
            <a:r>
              <a:rPr lang="nl-NL" dirty="0" err="1" smtClean="0">
                <a:solidFill>
                  <a:schemeClr val="tx1"/>
                </a:solidFill>
              </a:rPr>
              <a:t>and</a:t>
            </a:r>
            <a:r>
              <a:rPr lang="nl-NL" dirty="0" smtClean="0">
                <a:solidFill>
                  <a:schemeClr val="tx1"/>
                </a:solidFill>
              </a:rPr>
              <a:t> Life </a:t>
            </a:r>
            <a:r>
              <a:rPr lang="nl-NL" dirty="0" err="1" smtClean="0">
                <a:solidFill>
                  <a:schemeClr val="tx1"/>
                </a:solidFill>
              </a:rPr>
              <a:t>Institute</a:t>
            </a:r>
            <a:r>
              <a:rPr lang="nl-NL" dirty="0" smtClean="0">
                <a:solidFill>
                  <a:schemeClr val="tx1"/>
                </a:solidFill>
              </a:rPr>
              <a:t>, Georges Lemaître Center </a:t>
            </a:r>
            <a:r>
              <a:rPr lang="nl-NL" dirty="0" err="1" smtClean="0">
                <a:solidFill>
                  <a:schemeClr val="tx1"/>
                </a:solidFill>
              </a:rPr>
              <a:t>for</a:t>
            </a:r>
            <a:r>
              <a:rPr lang="nl-NL" dirty="0" smtClean="0">
                <a:solidFill>
                  <a:schemeClr val="tx1"/>
                </a:solidFill>
              </a:rPr>
              <a:t> Earth </a:t>
            </a:r>
            <a:r>
              <a:rPr lang="nl-NL" dirty="0" err="1" smtClean="0">
                <a:solidFill>
                  <a:schemeClr val="tx1"/>
                </a:solidFill>
              </a:rPr>
              <a:t>and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Climate</a:t>
            </a:r>
            <a:r>
              <a:rPr lang="nl-NL" dirty="0" smtClean="0">
                <a:solidFill>
                  <a:schemeClr val="tx1"/>
                </a:solidFill>
              </a:rPr>
              <a:t> Research, </a:t>
            </a:r>
            <a:r>
              <a:rPr lang="nl-NL" dirty="0" err="1" smtClean="0">
                <a:solidFill>
                  <a:schemeClr val="tx1"/>
                </a:solidFill>
              </a:rPr>
              <a:t>Université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Catholique</a:t>
            </a:r>
            <a:r>
              <a:rPr lang="nl-NL" dirty="0" smtClean="0">
                <a:solidFill>
                  <a:schemeClr val="tx1"/>
                </a:solidFill>
              </a:rPr>
              <a:t> de </a:t>
            </a:r>
            <a:r>
              <a:rPr lang="nl-NL" dirty="0" err="1" smtClean="0">
                <a:solidFill>
                  <a:schemeClr val="tx1"/>
                </a:solidFill>
              </a:rPr>
              <a:t>Louvain</a:t>
            </a:r>
            <a:r>
              <a:rPr lang="nl-NL" dirty="0" smtClean="0">
                <a:solidFill>
                  <a:schemeClr val="tx1"/>
                </a:solidFill>
              </a:rPr>
              <a:t>, </a:t>
            </a:r>
            <a:r>
              <a:rPr lang="nl-NL" dirty="0" err="1" smtClean="0">
                <a:solidFill>
                  <a:schemeClr val="tx1"/>
                </a:solidFill>
              </a:rPr>
              <a:t>Louvain</a:t>
            </a:r>
            <a:r>
              <a:rPr lang="nl-NL" dirty="0" smtClean="0">
                <a:solidFill>
                  <a:schemeClr val="tx1"/>
                </a:solidFill>
              </a:rPr>
              <a:t>-la </a:t>
            </a:r>
            <a:r>
              <a:rPr lang="nl-NL" dirty="0" err="1" smtClean="0">
                <a:solidFill>
                  <a:schemeClr val="tx1"/>
                </a:solidFill>
              </a:rPr>
              <a:t>Neuve</a:t>
            </a:r>
            <a:r>
              <a:rPr lang="nl-NL" dirty="0" smtClean="0">
                <a:solidFill>
                  <a:schemeClr val="tx1"/>
                </a:solidFill>
              </a:rPr>
              <a:t>, Belgium</a:t>
            </a:r>
            <a:endParaRPr lang="en-US" dirty="0" smtClean="0">
              <a:solidFill>
                <a:schemeClr val="tx1"/>
              </a:solidFill>
            </a:endParaRPr>
          </a:p>
          <a:p>
            <a:pPr marL="742950" indent="-742950">
              <a:buAutoNum type="arabicParenBoth"/>
            </a:pPr>
            <a:r>
              <a:rPr lang="en-US" dirty="0" smtClean="0">
                <a:solidFill>
                  <a:schemeClr val="tx1"/>
                </a:solidFill>
              </a:rPr>
              <a:t>Red </a:t>
            </a:r>
            <a:r>
              <a:rPr lang="en-US" dirty="0" err="1" smtClean="0">
                <a:solidFill>
                  <a:schemeClr val="tx1"/>
                </a:solidFill>
              </a:rPr>
              <a:t>Hidrometeorológica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Subgerencia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Gestión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Ambiental</a:t>
            </a:r>
            <a:r>
              <a:rPr lang="en-US" dirty="0" smtClean="0">
                <a:solidFill>
                  <a:schemeClr val="tx1"/>
                </a:solidFill>
              </a:rPr>
              <a:t>, ETAPA EP, Cuenca, Ecuador</a:t>
            </a:r>
          </a:p>
          <a:p>
            <a:pPr marL="0" indent="0"/>
            <a:r>
              <a:rPr lang="en-US" dirty="0" smtClean="0">
                <a:solidFill>
                  <a:schemeClr val="tx1"/>
                </a:solidFill>
              </a:rPr>
              <a:t>* </a:t>
            </a:r>
            <a:r>
              <a:rPr lang="en-US" dirty="0" smtClean="0">
                <a:solidFill>
                  <a:schemeClr val="tx1"/>
                </a:solidFill>
              </a:rPr>
              <a:t>gustavo.tenorio@ees.kuleuven.be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EGU 2015, Vienna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980257" y="2052044"/>
            <a:ext cx="37084544" cy="2520281"/>
          </a:xfrm>
        </p:spPr>
        <p:txBody>
          <a:bodyPr/>
          <a:lstStyle/>
          <a:p>
            <a:pPr algn="ctr"/>
            <a:r>
              <a:rPr lang="en-GB" sz="9600" dirty="0" smtClean="0"/>
              <a:t>Geochemical composition of river loads in the Tropical Andes: first insights from the Ecuadorian Andes</a:t>
            </a:r>
            <a:r>
              <a:rPr lang="en-GB" dirty="0" smtClean="0"/>
              <a:t> (Paute River, Ecuador)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12729" y="9252844"/>
            <a:ext cx="12600000" cy="102643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GB" sz="6600" b="1" dirty="0" smtClean="0">
                <a:solidFill>
                  <a:schemeClr val="tx1">
                    <a:lumMod val="50000"/>
                  </a:schemeClr>
                </a:solidFill>
              </a:rPr>
              <a:t>Introduction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 smtClean="0"/>
              <a:t>  Several </a:t>
            </a:r>
            <a:r>
              <a:rPr lang="en-US" sz="3600" dirty="0"/>
              <a:t>studies performed in the Amazon basin have suggested the importance of suspended and dissolved loads eroded from the Andean regions, and their effects on the bio-geochemistry of </a:t>
            </a:r>
            <a:r>
              <a:rPr lang="en-US" sz="3600" dirty="0" smtClean="0"/>
              <a:t>the Amazon </a:t>
            </a:r>
            <a:r>
              <a:rPr lang="en-US" sz="3600" dirty="0"/>
              <a:t>rivers (</a:t>
            </a:r>
            <a:r>
              <a:rPr lang="nl-NL" sz="3600" dirty="0" err="1"/>
              <a:t>McClain</a:t>
            </a:r>
            <a:r>
              <a:rPr lang="nl-NL" sz="3600" dirty="0"/>
              <a:t> et al., 2001; </a:t>
            </a:r>
            <a:r>
              <a:rPr lang="nl-NL" sz="3600" dirty="0" err="1"/>
              <a:t>Moquet</a:t>
            </a:r>
            <a:r>
              <a:rPr lang="nl-NL" sz="3600" dirty="0"/>
              <a:t> et al</a:t>
            </a:r>
            <a:r>
              <a:rPr lang="en-US" sz="3600" dirty="0"/>
              <a:t>., 2011, and </a:t>
            </a:r>
            <a:r>
              <a:rPr lang="en-US" sz="3600" dirty="0" err="1"/>
              <a:t>Armijos</a:t>
            </a:r>
            <a:r>
              <a:rPr lang="en-US" sz="3600" dirty="0"/>
              <a:t> et al., 2013). </a:t>
            </a:r>
          </a:p>
          <a:p>
            <a:pPr marL="88900" indent="-88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l-NL" sz="3600" dirty="0" smtClean="0"/>
              <a:t>  Nevertheless</a:t>
            </a:r>
            <a:r>
              <a:rPr lang="nl-NL" sz="3600" dirty="0"/>
              <a:t>, the processes governing the transport of total suspended matter (TSM), total </a:t>
            </a:r>
            <a:r>
              <a:rPr lang="en-US" sz="3600" dirty="0" smtClean="0"/>
              <a:t>dissolved</a:t>
            </a:r>
            <a:r>
              <a:rPr lang="nl-NL" sz="3600" dirty="0" smtClean="0"/>
              <a:t> </a:t>
            </a:r>
            <a:r>
              <a:rPr lang="en-US" sz="3600" dirty="0" smtClean="0"/>
              <a:t>solids</a:t>
            </a:r>
            <a:r>
              <a:rPr lang="nl-NL" sz="3600" dirty="0" smtClean="0"/>
              <a:t> </a:t>
            </a:r>
            <a:r>
              <a:rPr lang="nl-NL" sz="3600" dirty="0"/>
              <a:t>(TDS) and particulate organic carbon (POC) are not well known for Tropical Andean </a:t>
            </a:r>
            <a:r>
              <a:rPr lang="nl-NL" sz="3600" dirty="0" smtClean="0"/>
              <a:t>headwater rivers</a:t>
            </a:r>
            <a:r>
              <a:rPr lang="en-US" sz="3600" dirty="0" smtClean="0"/>
              <a:t>. </a:t>
            </a:r>
            <a:r>
              <a:rPr lang="nl-NL" sz="3600" dirty="0"/>
              <a:t> 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 smtClean="0"/>
              <a:t>  </a:t>
            </a:r>
            <a:r>
              <a:rPr lang="en-US" sz="3600" dirty="0"/>
              <a:t>Human impact on sediment yield </a:t>
            </a:r>
            <a:r>
              <a:rPr lang="en-US" sz="3600" dirty="0" smtClean="0"/>
              <a:t>has been assessed </a:t>
            </a:r>
            <a:r>
              <a:rPr lang="en-US" sz="3600" dirty="0"/>
              <a:t>in </a:t>
            </a:r>
            <a:r>
              <a:rPr lang="en-US" sz="3600" dirty="0" smtClean="0"/>
              <a:t>the Ecuadorian </a:t>
            </a:r>
            <a:r>
              <a:rPr lang="en-US" sz="3600" dirty="0"/>
              <a:t>Andes (Vanacker et al., 2005 and Molina et al., 2012), but its implications in the geochemical properties of both suspended and dissolved loads remain unknown.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3600" b="1" dirty="0"/>
              <a:t> </a:t>
            </a:r>
            <a:r>
              <a:rPr lang="en-GB" sz="3600" b="1" dirty="0" smtClean="0"/>
              <a:t> Research </a:t>
            </a:r>
            <a:r>
              <a:rPr lang="en-GB" sz="3600" b="1" dirty="0"/>
              <a:t>question: what are the main processes involved in the dynamics of TSM, TDS and POC loads in Ecuadorian Andes?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2729" y="19766012"/>
            <a:ext cx="126000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GB" sz="6600" b="1" dirty="0" smtClean="0">
                <a:solidFill>
                  <a:schemeClr val="tx1">
                    <a:lumMod val="50000"/>
                  </a:schemeClr>
                </a:solidFill>
              </a:rPr>
              <a:t>Study area and methods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06217" y="9252844"/>
            <a:ext cx="126000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GB" sz="6600" b="1" dirty="0" smtClean="0">
                <a:solidFill>
                  <a:schemeClr val="tx1">
                    <a:lumMod val="50000"/>
                  </a:schemeClr>
                </a:solidFill>
              </a:rPr>
              <a:t>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66257" y="26174724"/>
            <a:ext cx="126000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GB" sz="6600" b="1" dirty="0" smtClean="0">
                <a:solidFill>
                  <a:schemeClr val="tx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21185" y="26318740"/>
            <a:ext cx="12600000" cy="43704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4800" b="1" dirty="0" smtClean="0">
                <a:solidFill>
                  <a:schemeClr val="tx1">
                    <a:lumMod val="50000"/>
                  </a:schemeClr>
                </a:solidFill>
              </a:rPr>
              <a:t>References</a:t>
            </a:r>
            <a:endParaRPr lang="en-GB" sz="66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68288" indent="-268288"/>
            <a:r>
              <a:rPr lang="nl-NL" sz="2000" dirty="0" err="1"/>
              <a:t>Armijos</a:t>
            </a:r>
            <a:r>
              <a:rPr lang="nl-NL" sz="2000" dirty="0"/>
              <a:t>, E., </a:t>
            </a:r>
            <a:r>
              <a:rPr lang="nl-NL" sz="2000" dirty="0" err="1"/>
              <a:t>Laraque</a:t>
            </a:r>
            <a:r>
              <a:rPr lang="nl-NL" sz="2000" dirty="0"/>
              <a:t>, A., </a:t>
            </a:r>
            <a:r>
              <a:rPr lang="nl-NL" sz="2000" dirty="0" err="1"/>
              <a:t>Barba</a:t>
            </a:r>
            <a:r>
              <a:rPr lang="nl-NL" sz="2000" dirty="0"/>
              <a:t>, S., </a:t>
            </a:r>
            <a:r>
              <a:rPr lang="nl-NL" sz="2000" dirty="0" err="1"/>
              <a:t>Bourrel</a:t>
            </a:r>
            <a:r>
              <a:rPr lang="nl-NL" sz="2000" dirty="0"/>
              <a:t>, L., </a:t>
            </a:r>
            <a:r>
              <a:rPr lang="nl-NL" sz="2000" dirty="0" err="1"/>
              <a:t>Ceron</a:t>
            </a:r>
            <a:r>
              <a:rPr lang="nl-NL" sz="2000" dirty="0"/>
              <a:t>, C., </a:t>
            </a:r>
            <a:r>
              <a:rPr lang="nl-NL" sz="2000" dirty="0" err="1"/>
              <a:t>Lagane</a:t>
            </a:r>
            <a:r>
              <a:rPr lang="nl-NL" sz="2000" dirty="0"/>
              <a:t>, C., ... &amp; </a:t>
            </a:r>
            <a:r>
              <a:rPr lang="nl-NL" sz="2000" dirty="0" err="1"/>
              <a:t>Guyot</a:t>
            </a:r>
            <a:r>
              <a:rPr lang="nl-NL" sz="2000" dirty="0"/>
              <a:t>, J. L. (2013). </a:t>
            </a:r>
            <a:r>
              <a:rPr lang="nl-NL" sz="2000" dirty="0" err="1"/>
              <a:t>Yields</a:t>
            </a:r>
            <a:r>
              <a:rPr lang="nl-NL" sz="2000" dirty="0"/>
              <a:t> of </a:t>
            </a:r>
            <a:r>
              <a:rPr lang="nl-NL" sz="2000" dirty="0" err="1"/>
              <a:t>suspended</a:t>
            </a:r>
            <a:r>
              <a:rPr lang="nl-NL" sz="2000" dirty="0"/>
              <a:t> sediment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dissolved</a:t>
            </a:r>
            <a:r>
              <a:rPr lang="nl-NL" sz="2000" dirty="0"/>
              <a:t> </a:t>
            </a:r>
            <a:r>
              <a:rPr lang="nl-NL" sz="2000" dirty="0" err="1"/>
              <a:t>solids</a:t>
            </a:r>
            <a:r>
              <a:rPr lang="nl-NL" sz="2000" dirty="0"/>
              <a:t> </a:t>
            </a:r>
            <a:r>
              <a:rPr lang="nl-NL" sz="2000" dirty="0" err="1"/>
              <a:t>from</a:t>
            </a:r>
            <a:r>
              <a:rPr lang="nl-NL" sz="2000" dirty="0"/>
              <a:t> the </a:t>
            </a:r>
            <a:r>
              <a:rPr lang="nl-NL" sz="2000" dirty="0" err="1"/>
              <a:t>Andean</a:t>
            </a:r>
            <a:r>
              <a:rPr lang="nl-NL" sz="2000" dirty="0"/>
              <a:t> </a:t>
            </a:r>
            <a:r>
              <a:rPr lang="nl-NL" sz="2000" dirty="0" err="1"/>
              <a:t>basins</a:t>
            </a:r>
            <a:r>
              <a:rPr lang="nl-NL" sz="2000" dirty="0"/>
              <a:t> of Ecuador. </a:t>
            </a:r>
            <a:r>
              <a:rPr lang="nl-NL" sz="2000" i="1" dirty="0" err="1"/>
              <a:t>Hydrological</a:t>
            </a:r>
            <a:r>
              <a:rPr lang="nl-NL" sz="2000" i="1" dirty="0"/>
              <a:t> Sciences Journal</a:t>
            </a:r>
            <a:r>
              <a:rPr lang="nl-NL" sz="2000" dirty="0"/>
              <a:t>, </a:t>
            </a:r>
            <a:r>
              <a:rPr lang="nl-NL" sz="2000" i="1" dirty="0"/>
              <a:t>58</a:t>
            </a:r>
            <a:r>
              <a:rPr lang="nl-NL" sz="2000" dirty="0"/>
              <a:t>(7), 1478-1494.</a:t>
            </a:r>
          </a:p>
          <a:p>
            <a:pPr marL="268288" indent="-268288"/>
            <a:r>
              <a:rPr lang="en-US" sz="2000" dirty="0" smtClean="0"/>
              <a:t>McClain</a:t>
            </a:r>
            <a:r>
              <a:rPr lang="en-US" sz="2000" dirty="0"/>
              <a:t>, M. E., Victoria, R. L., &amp; Richey, J. E. (Eds.). (2001). </a:t>
            </a:r>
            <a:r>
              <a:rPr lang="en-US" sz="2000" i="1" dirty="0"/>
              <a:t>The biogeochemistry of the Amazon basin</a:t>
            </a:r>
            <a:r>
              <a:rPr lang="en-US" sz="2000" dirty="0"/>
              <a:t> (pp. 3-16). New York: Oxford University Press.</a:t>
            </a:r>
          </a:p>
          <a:p>
            <a:pPr marL="268288" indent="-268288"/>
            <a:r>
              <a:rPr lang="en-US" sz="2000" dirty="0" smtClean="0"/>
              <a:t>Molina</a:t>
            </a:r>
            <a:r>
              <a:rPr lang="en-US" sz="2000" dirty="0"/>
              <a:t>, A., </a:t>
            </a:r>
            <a:r>
              <a:rPr lang="en-US" sz="2000" dirty="0" err="1"/>
              <a:t>Vanacker</a:t>
            </a:r>
            <a:r>
              <a:rPr lang="en-US" sz="2000" dirty="0"/>
              <a:t>, V., Balthazar, V., </a:t>
            </a:r>
            <a:r>
              <a:rPr lang="en-US" sz="2000" dirty="0" err="1"/>
              <a:t>Mora</a:t>
            </a:r>
            <a:r>
              <a:rPr lang="en-US" sz="2000" dirty="0"/>
              <a:t>, D., &amp; </a:t>
            </a:r>
            <a:r>
              <a:rPr lang="en-US" sz="2000" dirty="0" err="1"/>
              <a:t>Govers</a:t>
            </a:r>
            <a:r>
              <a:rPr lang="en-US" sz="2000" dirty="0"/>
              <a:t>, G. (2012). Complex land cover change, water and sediment yield in a degraded Andean environment. </a:t>
            </a:r>
            <a:r>
              <a:rPr lang="en-US" sz="2000" i="1" dirty="0"/>
              <a:t>Journal of Hydrology</a:t>
            </a:r>
            <a:r>
              <a:rPr lang="en-US" sz="2000" dirty="0"/>
              <a:t>, </a:t>
            </a:r>
            <a:r>
              <a:rPr lang="en-US" sz="2000" i="1" dirty="0"/>
              <a:t>472</a:t>
            </a:r>
            <a:r>
              <a:rPr lang="en-US" sz="2000" dirty="0"/>
              <a:t>, 25-35</a:t>
            </a:r>
            <a:r>
              <a:rPr lang="en-US" sz="2000" dirty="0" smtClean="0"/>
              <a:t>.</a:t>
            </a:r>
          </a:p>
          <a:p>
            <a:pPr marL="268288" indent="-268288"/>
            <a:r>
              <a:rPr lang="en-US" sz="2000" dirty="0" err="1"/>
              <a:t>Moquet</a:t>
            </a:r>
            <a:r>
              <a:rPr lang="en-US" sz="2000" dirty="0"/>
              <a:t>, J. S., Crave, A., </a:t>
            </a:r>
            <a:r>
              <a:rPr lang="en-US" sz="2000" dirty="0" err="1"/>
              <a:t>Viers</a:t>
            </a:r>
            <a:r>
              <a:rPr lang="en-US" sz="2000" dirty="0"/>
              <a:t>, J., </a:t>
            </a:r>
            <a:r>
              <a:rPr lang="en-US" sz="2000" dirty="0" err="1"/>
              <a:t>Seyler</a:t>
            </a:r>
            <a:r>
              <a:rPr lang="en-US" sz="2000" dirty="0"/>
              <a:t>, P., </a:t>
            </a:r>
            <a:r>
              <a:rPr lang="en-US" sz="2000" dirty="0" err="1"/>
              <a:t>Armijos</a:t>
            </a:r>
            <a:r>
              <a:rPr lang="en-US" sz="2000" dirty="0"/>
              <a:t>, E., </a:t>
            </a:r>
            <a:r>
              <a:rPr lang="en-US" sz="2000" dirty="0" err="1"/>
              <a:t>Bourrel</a:t>
            </a:r>
            <a:r>
              <a:rPr lang="en-US" sz="2000" dirty="0"/>
              <a:t>, L., ... &amp; </a:t>
            </a:r>
            <a:r>
              <a:rPr lang="en-US" sz="2000" dirty="0" err="1"/>
              <a:t>Guyot</a:t>
            </a:r>
            <a:r>
              <a:rPr lang="en-US" sz="2000" dirty="0"/>
              <a:t>, J. L. (2011). Chemical weathering and atmospheric/soil CO 2 uptake in the Andean and Foreland Amazon basins. </a:t>
            </a:r>
            <a:r>
              <a:rPr lang="en-US" sz="2000" i="1" dirty="0"/>
              <a:t>Chemical Geology</a:t>
            </a:r>
            <a:r>
              <a:rPr lang="en-US" sz="2000" dirty="0"/>
              <a:t>, </a:t>
            </a:r>
            <a:r>
              <a:rPr lang="en-US" sz="2000" i="1" dirty="0"/>
              <a:t>287</a:t>
            </a:r>
            <a:r>
              <a:rPr lang="en-US" sz="2000" dirty="0"/>
              <a:t>(1), 1-26.</a:t>
            </a:r>
          </a:p>
          <a:p>
            <a:pPr marL="268288" indent="-268288"/>
            <a:r>
              <a:rPr lang="en-US" sz="2000" dirty="0" err="1"/>
              <a:t>Vanacker</a:t>
            </a:r>
            <a:r>
              <a:rPr lang="en-US" sz="2000" dirty="0"/>
              <a:t>, V., Molina, A., </a:t>
            </a:r>
            <a:r>
              <a:rPr lang="en-US" sz="2000" dirty="0" err="1"/>
              <a:t>Govers</a:t>
            </a:r>
            <a:r>
              <a:rPr lang="en-US" sz="2000" dirty="0"/>
              <a:t>, G., </a:t>
            </a:r>
            <a:r>
              <a:rPr lang="en-US" sz="2000" dirty="0" err="1"/>
              <a:t>Poesen</a:t>
            </a:r>
            <a:r>
              <a:rPr lang="en-US" sz="2000" dirty="0"/>
              <a:t>, J., </a:t>
            </a:r>
            <a:r>
              <a:rPr lang="en-US" sz="2000" dirty="0" err="1"/>
              <a:t>Dercon</a:t>
            </a:r>
            <a:r>
              <a:rPr lang="en-US" sz="2000" dirty="0"/>
              <a:t>, G., &amp; </a:t>
            </a:r>
            <a:r>
              <a:rPr lang="en-US" sz="2000" dirty="0" err="1"/>
              <a:t>Deckers</a:t>
            </a:r>
            <a:r>
              <a:rPr lang="en-US" sz="2000" dirty="0"/>
              <a:t>, S. (2005). River channel response to short-term human-induced change in landscape connectivity in Andean ecosystems. </a:t>
            </a:r>
            <a:r>
              <a:rPr lang="en-US" sz="2000" i="1" dirty="0"/>
              <a:t>Geomorphology</a:t>
            </a:r>
            <a:r>
              <a:rPr lang="en-US" sz="2000" dirty="0"/>
              <a:t>, </a:t>
            </a:r>
            <a:r>
              <a:rPr lang="en-US" sz="2000" i="1" dirty="0"/>
              <a:t>72</a:t>
            </a:r>
            <a:r>
              <a:rPr lang="en-US" sz="2000" dirty="0"/>
              <a:t>(1), 340-353.</a:t>
            </a:r>
          </a:p>
          <a:p>
            <a:pPr marL="268288" indent="-268288"/>
            <a:endParaRPr lang="en-GB" sz="2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2729" y="25995276"/>
            <a:ext cx="12600000" cy="59400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3600" dirty="0" smtClean="0"/>
              <a:t>  A large dataset was gathered by regularly sampling 8 rivers flowing through: Y, T1 and M in preserved areas (100-300 Km²);  TC in an intensive grassland and arable zone (142 Km²); B and T2 downstream of two cities (1,611 and 443 Km²); and two degraded basins at J and P (286 and 2,492 Km²)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3600" dirty="0" smtClean="0"/>
              <a:t>  TSM </a:t>
            </a:r>
            <a:r>
              <a:rPr lang="en-GB" sz="3600" dirty="0"/>
              <a:t>and POC samples were filtered on CA membranes and GF/F filters with pore sizes of 0.2 and 0.7 µm, respectively.  Major elements were determined on an ICP-MS, while </a:t>
            </a:r>
            <a:r>
              <a:rPr lang="nl-NL" sz="3600" dirty="0"/>
              <a:t>the </a:t>
            </a:r>
            <a:r>
              <a:rPr lang="nl-NL" sz="3600" dirty="0" smtClean="0"/>
              <a:t>δ</a:t>
            </a:r>
            <a:r>
              <a:rPr lang="nl-NL" sz="3600" baseline="30000" dirty="0" smtClean="0"/>
              <a:t>13</a:t>
            </a:r>
            <a:r>
              <a:rPr lang="nl-NL" sz="3600" dirty="0" smtClean="0"/>
              <a:t>C </a:t>
            </a:r>
            <a:r>
              <a:rPr lang="en-US" sz="3600" dirty="0" smtClean="0"/>
              <a:t>signature</a:t>
            </a:r>
            <a:r>
              <a:rPr lang="nl-NL" sz="3600" dirty="0" smtClean="0"/>
              <a:t> of the </a:t>
            </a:r>
            <a:r>
              <a:rPr lang="en-GB" sz="3600" dirty="0" smtClean="0"/>
              <a:t>Dissolved </a:t>
            </a:r>
            <a:r>
              <a:rPr lang="en-GB" sz="3600" dirty="0"/>
              <a:t>Inorganic </a:t>
            </a:r>
            <a:r>
              <a:rPr lang="en-GB" sz="3600" dirty="0" smtClean="0"/>
              <a:t>Carbon </a:t>
            </a:r>
            <a:r>
              <a:rPr lang="en-GB" sz="3600" dirty="0"/>
              <a:t>(DIC) and POC were measured on an EA-IRMS.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12729" y="21016852"/>
            <a:ext cx="5832648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3600" dirty="0" smtClean="0"/>
              <a:t>  </a:t>
            </a:r>
            <a:r>
              <a:rPr lang="en-GB" sz="3600" dirty="0"/>
              <a:t>The upper area of the Paute River basin (2,500 Km²) in the southern Ecuadorian Andes was selected for this study </a:t>
            </a:r>
            <a:r>
              <a:rPr lang="en-GB" sz="3600" dirty="0" smtClean="0"/>
              <a:t>as it is characterised by steep slopes, contrasting geology, and the </a:t>
            </a:r>
            <a:r>
              <a:rPr lang="en-GB" sz="3600" dirty="0"/>
              <a:t>high </a:t>
            </a:r>
            <a:r>
              <a:rPr lang="en-GB" sz="3600" dirty="0" smtClean="0"/>
              <a:t>diversity </a:t>
            </a:r>
            <a:r>
              <a:rPr lang="en-GB" sz="3600" dirty="0"/>
              <a:t>of vegetation </a:t>
            </a:r>
            <a:r>
              <a:rPr lang="en-GB" sz="3600" dirty="0" smtClean="0"/>
              <a:t>cover </a:t>
            </a:r>
            <a:r>
              <a:rPr lang="en-GB" sz="3600" dirty="0"/>
              <a:t>and land </a:t>
            </a:r>
            <a:r>
              <a:rPr lang="en-GB" sz="3600" dirty="0" smtClean="0"/>
              <a:t>use in different river basins.</a:t>
            </a:r>
            <a:endParaRPr lang="en-GB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16094249" y="27667142"/>
            <a:ext cx="12600000" cy="41242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3600" dirty="0" smtClean="0"/>
              <a:t>Our results suggest that anthropogenic disturbances change the sediment and carbon riverine load, while topographic effects seem to be less important</a:t>
            </a:r>
          </a:p>
          <a:p>
            <a:pPr marL="571500" indent="-5715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3600" dirty="0" smtClean="0"/>
              <a:t>However, these effects may confound with differences in lithology, as the disturbed catchments are underlain by relatively soft, carbonate-rich sedimentary rocks while the less disturbed  catchments are underlain by the silicate-rich rocks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631753" y="17317740"/>
            <a:ext cx="12600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3600" dirty="0"/>
              <a:t>The </a:t>
            </a:r>
            <a:r>
              <a:rPr lang="nl-NL" sz="3600" dirty="0" smtClean="0"/>
              <a:t>δ</a:t>
            </a:r>
            <a:r>
              <a:rPr lang="nl-NL" sz="3600" baseline="30000" dirty="0" smtClean="0"/>
              <a:t>13</a:t>
            </a:r>
            <a:r>
              <a:rPr lang="nl-NL" sz="3600" dirty="0" smtClean="0"/>
              <a:t>C signature of the POC suggests that </a:t>
            </a:r>
            <a:r>
              <a:rPr lang="nl-NL" sz="3600" dirty="0"/>
              <a:t>the POC in most rivers is mainly derived from eroded soil organic </a:t>
            </a:r>
            <a:r>
              <a:rPr lang="nl-NL" sz="3600" dirty="0" smtClean="0"/>
              <a:t>matter</a:t>
            </a:r>
            <a:endParaRPr lang="en-GB" sz="36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6667" r="8019" b="16667"/>
          <a:stretch/>
        </p:blipFill>
        <p:spPr>
          <a:xfrm>
            <a:off x="13286689" y="21756094"/>
            <a:ext cx="1730947" cy="190266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461401" y="21158680"/>
            <a:ext cx="6652800" cy="4800020"/>
            <a:chOff x="1057273" y="1943100"/>
            <a:chExt cx="6652800" cy="4800020"/>
          </a:xfrm>
        </p:grpSpPr>
        <p:pic>
          <p:nvPicPr>
            <p:cNvPr id="45" name="Content Placeholder 3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" t="2261" r="1826" b="2080"/>
            <a:stretch/>
          </p:blipFill>
          <p:spPr>
            <a:xfrm>
              <a:off x="1057273" y="1943100"/>
              <a:ext cx="6652800" cy="480002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3" t="16805" r="7802" b="17222"/>
            <a:stretch/>
          </p:blipFill>
          <p:spPr>
            <a:xfrm>
              <a:off x="5810249" y="2419350"/>
              <a:ext cx="1838273" cy="19800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6166257" y="10355611"/>
            <a:ext cx="9433048" cy="769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4400" b="1" dirty="0" smtClean="0"/>
              <a:t>TSM, POC and TDS loads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779025" y="21854244"/>
            <a:ext cx="1123324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3600" dirty="0" smtClean="0"/>
              <a:t>Dissolved solid concentrations far exceed suspended solid in undisturbed catchments (Y, T1 and M)</a:t>
            </a:r>
          </a:p>
          <a:p>
            <a:pPr marL="571500" indent="-57150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3600" dirty="0" smtClean="0"/>
              <a:t>TSM and POC concentrations increase with the fraction of agricultural land (TC)</a:t>
            </a:r>
          </a:p>
          <a:p>
            <a:pPr marL="571500" indent="-57150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3600" dirty="0"/>
              <a:t>E</a:t>
            </a:r>
            <a:r>
              <a:rPr lang="en-GB" sz="3600" dirty="0" smtClean="0"/>
              <a:t>stimated yields show the impact of cities (T2 and B) on the POC load in the Paute river (P)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919785" y="30351188"/>
            <a:ext cx="12025336" cy="25237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4800" b="1" dirty="0" smtClean="0">
                <a:solidFill>
                  <a:schemeClr val="tx1">
                    <a:lumMod val="50000"/>
                  </a:schemeClr>
                </a:solidFill>
              </a:rPr>
              <a:t>Acknowledgements</a:t>
            </a:r>
          </a:p>
          <a:p>
            <a:pPr algn="just"/>
            <a:r>
              <a:rPr lang="en-GB" sz="2000" dirty="0" smtClean="0"/>
              <a:t>This work was funded by the </a:t>
            </a:r>
            <a:r>
              <a:rPr lang="fr-FR" sz="2000" dirty="0" smtClean="0"/>
              <a:t>Commission </a:t>
            </a:r>
            <a:r>
              <a:rPr lang="fr-FR" sz="2000" dirty="0"/>
              <a:t>universitaire pour le </a:t>
            </a:r>
            <a:r>
              <a:rPr lang="fr-FR" sz="2000" dirty="0" smtClean="0"/>
              <a:t>Développement (CIUF-CUD, </a:t>
            </a:r>
            <a:r>
              <a:rPr lang="fr-FR" sz="2000" dirty="0" err="1" smtClean="0"/>
              <a:t>Belgium</a:t>
            </a:r>
            <a:r>
              <a:rPr lang="fr-FR" sz="2000" dirty="0" smtClean="0"/>
              <a:t>) </a:t>
            </a:r>
            <a:r>
              <a:rPr lang="fr-FR" sz="2000" dirty="0" err="1" smtClean="0"/>
              <a:t>through</a:t>
            </a:r>
            <a:r>
              <a:rPr lang="fr-FR" sz="2000" dirty="0" smtClean="0"/>
              <a:t> the </a:t>
            </a:r>
            <a:r>
              <a:rPr lang="fr-FR" sz="2000" dirty="0" err="1" smtClean="0"/>
              <a:t>proyect</a:t>
            </a:r>
            <a:r>
              <a:rPr lang="fr-FR" sz="2000" dirty="0" smtClean="0"/>
              <a:t> PIC-2009 </a:t>
            </a:r>
            <a:r>
              <a:rPr lang="en-US" sz="2000" dirty="0"/>
              <a:t>“Strengthen the scientific and technological capacities to implement </a:t>
            </a:r>
            <a:r>
              <a:rPr lang="en-US" sz="2000" dirty="0" smtClean="0"/>
              <a:t>spatially integrated </a:t>
            </a:r>
            <a:r>
              <a:rPr lang="en-US" sz="2000" dirty="0"/>
              <a:t>land and water management schemes adapted to local socio-economic </a:t>
            </a:r>
            <a:r>
              <a:rPr lang="en-US" sz="2000" dirty="0" smtClean="0"/>
              <a:t>and </a:t>
            </a:r>
            <a:r>
              <a:rPr lang="nl-NL" sz="2000" dirty="0" err="1" smtClean="0"/>
              <a:t>physical</a:t>
            </a:r>
            <a:r>
              <a:rPr lang="nl-NL" sz="2000" dirty="0" smtClean="0"/>
              <a:t> </a:t>
            </a:r>
            <a:r>
              <a:rPr lang="nl-NL" sz="2000" dirty="0" err="1"/>
              <a:t>settings</a:t>
            </a:r>
            <a:r>
              <a:rPr lang="nl-NL" sz="2000" dirty="0" smtClean="0"/>
              <a:t>”.</a:t>
            </a:r>
          </a:p>
          <a:p>
            <a:r>
              <a:rPr lang="nl-NL" sz="2000" dirty="0" smtClean="0"/>
              <a:t>GTP is </a:t>
            </a:r>
            <a:r>
              <a:rPr lang="nl-NL" sz="2000" dirty="0" err="1" smtClean="0"/>
              <a:t>funding</a:t>
            </a:r>
            <a:r>
              <a:rPr lang="nl-NL" sz="2000" dirty="0" smtClean="0"/>
              <a:t>  </a:t>
            </a:r>
            <a:r>
              <a:rPr lang="nl-NL" sz="2000" dirty="0" err="1" smtClean="0"/>
              <a:t>by</a:t>
            </a:r>
            <a:r>
              <a:rPr lang="nl-NL" sz="2000" dirty="0" smtClean="0"/>
              <a:t> the National </a:t>
            </a:r>
            <a:r>
              <a:rPr lang="nl-NL" sz="2000" dirty="0" err="1" smtClean="0"/>
              <a:t>Secretary</a:t>
            </a:r>
            <a:r>
              <a:rPr lang="nl-NL" sz="2000" dirty="0" smtClean="0"/>
              <a:t> </a:t>
            </a:r>
            <a:r>
              <a:rPr lang="nl-NL" sz="2000" dirty="0" err="1" smtClean="0"/>
              <a:t>for</a:t>
            </a:r>
            <a:r>
              <a:rPr lang="nl-NL" sz="2000" dirty="0" smtClean="0"/>
              <a:t> </a:t>
            </a:r>
            <a:r>
              <a:rPr lang="nl-NL" sz="2000" dirty="0" err="1" smtClean="0"/>
              <a:t>Science</a:t>
            </a:r>
            <a:r>
              <a:rPr lang="nl-NL" sz="2000" dirty="0" smtClean="0"/>
              <a:t>, Technology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Innovation</a:t>
            </a:r>
            <a:r>
              <a:rPr lang="nl-NL" sz="2000" dirty="0" smtClean="0"/>
              <a:t> of Ecuador (SENESCYT).</a:t>
            </a:r>
          </a:p>
          <a:p>
            <a:endParaRPr lang="en-GB" sz="20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487737" y="8892804"/>
            <a:ext cx="12600000" cy="769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4400" b="1" dirty="0" smtClean="0"/>
              <a:t>δ</a:t>
            </a:r>
            <a:r>
              <a:rPr lang="nl-NL" sz="4400" b="1" baseline="30000" dirty="0" smtClean="0"/>
              <a:t>13</a:t>
            </a:r>
            <a:r>
              <a:rPr lang="nl-NL" sz="4400" b="1" dirty="0" smtClean="0"/>
              <a:t>C</a:t>
            </a:r>
            <a:r>
              <a:rPr lang="en-US" sz="4400" b="1" dirty="0" smtClean="0"/>
              <a:t> in suspended and dissolved loads:</a:t>
            </a:r>
            <a:r>
              <a:rPr lang="en-US" sz="4400" dirty="0" smtClean="0"/>
              <a:t> </a:t>
            </a:r>
            <a:endParaRPr lang="nl-NL" sz="4400" b="1" dirty="0">
              <a:solidFill>
                <a:srgbClr val="FF0000"/>
              </a:solidFill>
            </a:endParaRPr>
          </a:p>
        </p:txBody>
      </p:sp>
      <p:pic>
        <p:nvPicPr>
          <p:cNvPr id="46" name="Picture 4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521" y="19046732"/>
            <a:ext cx="6120000" cy="72000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6688537" y="18890371"/>
            <a:ext cx="5832648" cy="74481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3600" dirty="0" smtClean="0"/>
              <a:t>Low </a:t>
            </a:r>
            <a:r>
              <a:rPr lang="en-GB" sz="3600" dirty="0" err="1" smtClean="0"/>
              <a:t>Ca:Si</a:t>
            </a:r>
            <a:r>
              <a:rPr lang="en-GB" sz="3600" dirty="0" smtClean="0"/>
              <a:t> ratios and high </a:t>
            </a:r>
            <a:r>
              <a:rPr lang="nl-NL" sz="3600" dirty="0" smtClean="0"/>
              <a:t>δ</a:t>
            </a:r>
            <a:r>
              <a:rPr lang="nl-NL" sz="3600" baseline="30000" dirty="0" smtClean="0"/>
              <a:t>13</a:t>
            </a:r>
            <a:r>
              <a:rPr lang="nl-NL" sz="3600" dirty="0" smtClean="0"/>
              <a:t>CDIC </a:t>
            </a:r>
            <a:r>
              <a:rPr lang="nl-NL" sz="3600" dirty="0" err="1" smtClean="0"/>
              <a:t>values</a:t>
            </a:r>
            <a:r>
              <a:rPr lang="nl-NL" sz="3600" dirty="0" smtClean="0"/>
              <a:t> in the </a:t>
            </a:r>
            <a:r>
              <a:rPr lang="nl-NL" sz="3600" dirty="0" err="1" smtClean="0"/>
              <a:t>three</a:t>
            </a:r>
            <a:r>
              <a:rPr lang="nl-NL" sz="3600" dirty="0" smtClean="0"/>
              <a:t> </a:t>
            </a:r>
            <a:r>
              <a:rPr lang="nl-NL" sz="3600" dirty="0" err="1" smtClean="0"/>
              <a:t>preserved</a:t>
            </a:r>
            <a:r>
              <a:rPr lang="nl-NL" sz="3600" dirty="0" smtClean="0"/>
              <a:t> </a:t>
            </a:r>
            <a:r>
              <a:rPr lang="nl-NL" sz="3600" dirty="0" err="1" smtClean="0"/>
              <a:t>basins</a:t>
            </a:r>
            <a:r>
              <a:rPr lang="nl-NL" sz="3600" dirty="0" smtClean="0"/>
              <a:t> </a:t>
            </a:r>
            <a:r>
              <a:rPr lang="nl-NL" sz="3600" dirty="0" err="1" smtClean="0"/>
              <a:t>suggest</a:t>
            </a:r>
            <a:r>
              <a:rPr lang="nl-NL" sz="3600" dirty="0" smtClean="0"/>
              <a:t> </a:t>
            </a:r>
            <a:r>
              <a:rPr lang="nl-NL" sz="3600" dirty="0" err="1" smtClean="0"/>
              <a:t>that</a:t>
            </a:r>
            <a:r>
              <a:rPr lang="nl-NL" sz="3600" dirty="0" smtClean="0"/>
              <a:t> </a:t>
            </a:r>
            <a:r>
              <a:rPr lang="en-US" sz="3600" dirty="0" smtClean="0"/>
              <a:t>weathering</a:t>
            </a:r>
            <a:r>
              <a:rPr lang="nl-NL" sz="3600" dirty="0" smtClean="0"/>
              <a:t> of silica </a:t>
            </a:r>
            <a:r>
              <a:rPr lang="nl-NL" sz="3600" dirty="0" err="1" smtClean="0"/>
              <a:t>rocks</a:t>
            </a:r>
            <a:r>
              <a:rPr lang="nl-NL" sz="3600" dirty="0" smtClean="0"/>
              <a:t> is dominant, </a:t>
            </a:r>
            <a:r>
              <a:rPr lang="nl-NL" sz="3600" dirty="0" err="1" smtClean="0"/>
              <a:t>and</a:t>
            </a:r>
            <a:r>
              <a:rPr lang="nl-NL" sz="3600" dirty="0" smtClean="0"/>
              <a:t> </a:t>
            </a:r>
            <a:r>
              <a:rPr lang="nl-NL" sz="3600" dirty="0" err="1" smtClean="0"/>
              <a:t>that</a:t>
            </a:r>
            <a:r>
              <a:rPr lang="nl-NL" sz="3600" dirty="0" smtClean="0"/>
              <a:t> DIC is </a:t>
            </a:r>
            <a:r>
              <a:rPr lang="nl-NL" sz="3600" dirty="0" err="1" smtClean="0"/>
              <a:t>mainly</a:t>
            </a:r>
            <a:r>
              <a:rPr lang="nl-NL" sz="3600" dirty="0" smtClean="0"/>
              <a:t> </a:t>
            </a:r>
            <a:r>
              <a:rPr lang="nl-NL" sz="3600" dirty="0" err="1" smtClean="0"/>
              <a:t>derived</a:t>
            </a:r>
            <a:r>
              <a:rPr lang="nl-NL" sz="3600" dirty="0" smtClean="0"/>
              <a:t> </a:t>
            </a:r>
            <a:r>
              <a:rPr lang="nl-NL" sz="3600" dirty="0" err="1" smtClean="0"/>
              <a:t>from</a:t>
            </a:r>
            <a:r>
              <a:rPr lang="nl-NL" sz="3600" dirty="0" smtClean="0"/>
              <a:t> </a:t>
            </a:r>
            <a:r>
              <a:rPr lang="nl-NL" sz="3600" dirty="0" err="1" smtClean="0"/>
              <a:t>soil</a:t>
            </a:r>
            <a:r>
              <a:rPr lang="nl-NL" sz="3600" dirty="0" smtClean="0"/>
              <a:t> </a:t>
            </a:r>
            <a:r>
              <a:rPr lang="nl-NL" sz="3600" dirty="0"/>
              <a:t>CO</a:t>
            </a:r>
            <a:r>
              <a:rPr lang="nl-NL" sz="3600" baseline="-25000" dirty="0"/>
              <a:t>2</a:t>
            </a:r>
            <a:r>
              <a:rPr lang="nl-NL" sz="3600" dirty="0"/>
              <a:t> </a:t>
            </a:r>
            <a:endParaRPr lang="nl-NL" sz="3600" dirty="0" smtClean="0"/>
          </a:p>
          <a:p>
            <a:pPr marL="571500" indent="-5715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nl-NL" sz="3600" dirty="0" smtClean="0"/>
              <a:t>In contrast, </a:t>
            </a:r>
            <a:r>
              <a:rPr lang="nl-NL" sz="3600" dirty="0" err="1" smtClean="0"/>
              <a:t>degraded</a:t>
            </a:r>
            <a:r>
              <a:rPr lang="nl-NL" sz="3600" dirty="0" smtClean="0"/>
              <a:t> </a:t>
            </a:r>
            <a:r>
              <a:rPr lang="nl-NL" sz="3600" dirty="0" err="1" smtClean="0"/>
              <a:t>areas</a:t>
            </a:r>
            <a:r>
              <a:rPr lang="nl-NL" sz="3600" dirty="0" smtClean="0"/>
              <a:t> (B </a:t>
            </a:r>
            <a:r>
              <a:rPr lang="nl-NL" sz="3600" dirty="0" err="1" smtClean="0"/>
              <a:t>and</a:t>
            </a:r>
            <a:r>
              <a:rPr lang="nl-NL" sz="3600" dirty="0" smtClean="0"/>
              <a:t> J) have high </a:t>
            </a:r>
            <a:r>
              <a:rPr lang="nl-NL" sz="3600" dirty="0" err="1" smtClean="0"/>
              <a:t>Ca:Si</a:t>
            </a:r>
            <a:r>
              <a:rPr lang="nl-NL" sz="3600" dirty="0" smtClean="0"/>
              <a:t>  </a:t>
            </a:r>
            <a:r>
              <a:rPr lang="nl-NL" sz="3600" dirty="0" err="1" smtClean="0"/>
              <a:t>ratios</a:t>
            </a:r>
            <a:r>
              <a:rPr lang="nl-NL" sz="3600" dirty="0" smtClean="0"/>
              <a:t> </a:t>
            </a:r>
            <a:r>
              <a:rPr lang="nl-NL" sz="3600" dirty="0" err="1" smtClean="0"/>
              <a:t>and</a:t>
            </a:r>
            <a:r>
              <a:rPr lang="nl-NL" sz="3600" dirty="0" smtClean="0"/>
              <a:t> low δ</a:t>
            </a:r>
            <a:r>
              <a:rPr lang="nl-NL" sz="3600" baseline="30000" dirty="0" smtClean="0"/>
              <a:t>13</a:t>
            </a:r>
            <a:r>
              <a:rPr lang="nl-NL" sz="3600" dirty="0" smtClean="0"/>
              <a:t>CDIC </a:t>
            </a:r>
            <a:r>
              <a:rPr lang="nl-NL" sz="3600" dirty="0" err="1" smtClean="0"/>
              <a:t>values</a:t>
            </a:r>
            <a:r>
              <a:rPr lang="nl-NL" sz="3600" dirty="0" smtClean="0"/>
              <a:t>, </a:t>
            </a:r>
            <a:r>
              <a:rPr lang="nl-NL" sz="3600" dirty="0" err="1" smtClean="0"/>
              <a:t>suggest</a:t>
            </a:r>
            <a:r>
              <a:rPr lang="nl-NL" sz="3600" dirty="0" smtClean="0"/>
              <a:t> a dominant </a:t>
            </a:r>
            <a:r>
              <a:rPr lang="nl-NL" sz="3600" dirty="0" err="1" smtClean="0"/>
              <a:t>weathering</a:t>
            </a:r>
            <a:r>
              <a:rPr lang="nl-NL" sz="3600" dirty="0" smtClean="0"/>
              <a:t> of </a:t>
            </a:r>
            <a:r>
              <a:rPr lang="nl-NL" sz="3600" dirty="0" err="1" smtClean="0"/>
              <a:t>carbonate</a:t>
            </a:r>
            <a:r>
              <a:rPr lang="nl-NL" sz="3600" dirty="0" smtClean="0"/>
              <a:t> </a:t>
            </a:r>
            <a:r>
              <a:rPr lang="nl-NL" sz="3600" dirty="0" err="1" smtClean="0"/>
              <a:t>rocks</a:t>
            </a:r>
            <a:r>
              <a:rPr lang="nl-NL" sz="3600" dirty="0" smtClean="0"/>
              <a:t> in these </a:t>
            </a:r>
            <a:r>
              <a:rPr lang="nl-NL" sz="3600" dirty="0" err="1" smtClean="0"/>
              <a:t>catchments</a:t>
            </a:r>
            <a:endParaRPr lang="nl-NL" sz="3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9991793" y="9908895"/>
            <a:ext cx="12168672" cy="7200174"/>
            <a:chOff x="29991793" y="9908895"/>
            <a:chExt cx="12168672" cy="7200174"/>
          </a:xfrm>
        </p:grpSpPr>
        <p:pic>
          <p:nvPicPr>
            <p:cNvPr id="36" name="Picture 35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40465" y="9909069"/>
              <a:ext cx="6120000" cy="72000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1793" y="9908895"/>
              <a:ext cx="6120000" cy="7200000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337" y="11485092"/>
            <a:ext cx="11152800" cy="9925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9615" y="31982579"/>
            <a:ext cx="2539682" cy="8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S_poster">
  <a:themeElements>
    <a:clrScheme name="ees_poster">
      <a:dk1>
        <a:srgbClr val="006600"/>
      </a:dk1>
      <a:lt1>
        <a:sysClr val="window" lastClr="FFFFFF"/>
      </a:lt1>
      <a:dk2>
        <a:srgbClr val="1F497D"/>
      </a:dk2>
      <a:lt2>
        <a:srgbClr val="EEECE1"/>
      </a:lt2>
      <a:accent1>
        <a:srgbClr val="006600"/>
      </a:accent1>
      <a:accent2>
        <a:srgbClr val="EEF7D5"/>
      </a:accent2>
      <a:accent3>
        <a:srgbClr val="CBE57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00000"/>
          </a:lnSpc>
          <a:spcAft>
            <a:spcPts val="3000"/>
          </a:spcAft>
          <a:defRPr sz="6600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EES_poster</Template>
  <TotalTime>2524</TotalTime>
  <Words>919</Words>
  <Application>Microsoft Office PowerPoint</Application>
  <PresentationFormat>Custom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Wingdings</vt:lpstr>
      <vt:lpstr>EES_poster</vt:lpstr>
      <vt:lpstr>PowerPoint Presentation</vt:lpstr>
    </vt:vector>
  </TitlesOfParts>
  <Company>KULeuven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GT</dc:creator>
  <cp:lastModifiedBy>GT</cp:lastModifiedBy>
  <cp:revision>207</cp:revision>
  <dcterms:created xsi:type="dcterms:W3CDTF">2014-03-19T13:52:52Z</dcterms:created>
  <dcterms:modified xsi:type="dcterms:W3CDTF">2015-05-21T14:20:15Z</dcterms:modified>
</cp:coreProperties>
</file>