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858000" cy="91440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28A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2696" autoAdjust="0"/>
    <p:restoredTop sz="94743" autoAdjust="0"/>
  </p:normalViewPr>
  <p:slideViewPr>
    <p:cSldViewPr>
      <p:cViewPr>
        <p:scale>
          <a:sx n="66" d="100"/>
          <a:sy n="66" d="100"/>
        </p:scale>
        <p:origin x="3150" y="4836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640" y="9406420"/>
            <a:ext cx="36387246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6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03730" y="5355072"/>
            <a:ext cx="45090158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8386" y="5355072"/>
            <a:ext cx="134571871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1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0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5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8386" y="31198189"/>
            <a:ext cx="89831017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2876" y="31198189"/>
            <a:ext cx="89831012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2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5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3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1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7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8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D3E91-7FC7-4DB1-B5DE-11690B013F63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3472-E1F8-4ADE-BFAB-215C9CD98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tif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hyperlink" Target="http://www.project-hydra.net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ti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saturation sat="120000"/>
                    </a14:imgEffect>
                    <a14:imgEffect>
                      <a14:brightnessContrast bright="21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296" y="1"/>
            <a:ext cx="42816902" cy="5706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12952" y="292388"/>
            <a:ext cx="41813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Surface water types in the Western Canadian Arctic:</a:t>
            </a:r>
          </a:p>
          <a:p>
            <a:pPr algn="ctr"/>
            <a:r>
              <a:rPr lang="en-GB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geochemical evolution and aquatic carbon transport</a:t>
            </a:r>
            <a:endParaRPr lang="en-GB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78488"/>
            <a:ext cx="428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Joshua F. Dean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(joshua.dean@stir.ac.uk), Mike F. Billett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Kerry J. Dinsmore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Jason S. Lessels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Lorna Street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Ian Washbourne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Jens-Arne Subke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Doerthe Tetzlaff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Robert Baxter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and Philip A. Wookey</a:t>
            </a:r>
            <a:r>
              <a:rPr lang="en-GB" sz="4800" baseline="300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en-GB" sz="48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GB" sz="4800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51" y="4948148"/>
            <a:ext cx="4276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aseline="30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1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University of Stirling, </a:t>
            </a:r>
            <a:r>
              <a:rPr lang="en-GB" sz="3200" baseline="30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2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Centre for Ecology and Hydrology, </a:t>
            </a:r>
            <a:r>
              <a:rPr lang="en-GB" sz="3200" baseline="30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3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University of Aberdeen, </a:t>
            </a:r>
            <a:r>
              <a:rPr lang="en-GB" sz="3200" baseline="30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4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Heriot Watt University, </a:t>
            </a:r>
            <a:r>
              <a:rPr lang="en-GB" sz="3200" baseline="30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5</a:t>
            </a:r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University of Durham</a:t>
            </a:r>
            <a:endParaRPr lang="en-GB" sz="3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6182" y="1114757"/>
            <a:ext cx="2304256" cy="160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52" y="1315245"/>
            <a:ext cx="5040560" cy="1204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402" y="38677"/>
            <a:ext cx="42765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EGU2015-13454</a:t>
            </a:r>
            <a:endParaRPr lang="en-GB" sz="3200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50983" y="14024635"/>
            <a:ext cx="10264116" cy="72133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5071" y="28675814"/>
            <a:ext cx="42816902" cy="1608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1174" y="10632458"/>
            <a:ext cx="12157783" cy="5875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290" y="17386398"/>
            <a:ext cx="6679326" cy="59762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4056" y="17386399"/>
            <a:ext cx="4125902" cy="5976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733" y="12789631"/>
            <a:ext cx="9848530" cy="693485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49934" y="13017684"/>
            <a:ext cx="3816424" cy="2578666"/>
            <a:chOff x="886644" y="9758871"/>
            <a:chExt cx="5328592" cy="3600401"/>
          </a:xfrm>
        </p:grpSpPr>
        <p:pic>
          <p:nvPicPr>
            <p:cNvPr id="27" name="Picture 26" descr="canada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6644" y="9758871"/>
              <a:ext cx="5328592" cy="360040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28" name="Oval 27"/>
            <p:cNvSpPr/>
            <p:nvPr/>
          </p:nvSpPr>
          <p:spPr>
            <a:xfrm>
              <a:off x="1966764" y="10709490"/>
              <a:ext cx="144016" cy="14401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8388" y="12696700"/>
              <a:ext cx="2700682" cy="51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Study area</a:t>
              </a:r>
              <a:endParaRPr lang="en-GB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Arrow Connector 29"/>
            <p:cNvCxnSpPr>
              <a:stCxn id="29" idx="0"/>
            </p:cNvCxnSpPr>
            <p:nvPr/>
          </p:nvCxnSpPr>
          <p:spPr>
            <a:xfrm flipH="1" flipV="1">
              <a:off x="2038771" y="10853507"/>
              <a:ext cx="239958" cy="18431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79552" y="5847338"/>
            <a:ext cx="13363870" cy="46474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algn="just"/>
            <a:r>
              <a:rPr lang="en-GB" sz="3200" dirty="0">
                <a:latin typeface="Cambria" panose="02040503050406030204" pitchFamily="18" charset="0"/>
              </a:rPr>
              <a:t>Arctic surface waters are a substantial conduit for terrestrial C flow as well as a potential source of GHGs to </a:t>
            </a:r>
            <a:r>
              <a:rPr lang="en-GB" sz="3200" dirty="0" smtClean="0">
                <a:latin typeface="Cambria" panose="02040503050406030204" pitchFamily="18" charset="0"/>
              </a:rPr>
              <a:t>the atmosphere. The </a:t>
            </a:r>
            <a:r>
              <a:rPr lang="en-GB" sz="3200" dirty="0">
                <a:latin typeface="Cambria" panose="02040503050406030204" pitchFamily="18" charset="0"/>
              </a:rPr>
              <a:t>HYDRA project (“Permafrost catchments in </a:t>
            </a:r>
            <a:r>
              <a:rPr lang="en-GB" sz="3200" dirty="0" smtClean="0">
                <a:latin typeface="Cambria" panose="02040503050406030204" pitchFamily="18" charset="0"/>
              </a:rPr>
              <a:t>transition: Hydrological </a:t>
            </a:r>
            <a:r>
              <a:rPr lang="en-GB" sz="3200" dirty="0">
                <a:latin typeface="Cambria" panose="02040503050406030204" pitchFamily="18" charset="0"/>
              </a:rPr>
              <a:t>controls on carbon cycling and greenhouse gas budgets”), aims to quantify </a:t>
            </a:r>
            <a:r>
              <a:rPr lang="en-GB" sz="3200" dirty="0" smtClean="0">
                <a:latin typeface="Cambria" panose="02040503050406030204" pitchFamily="18" charset="0"/>
              </a:rPr>
              <a:t>the assimilation and movement of C through </a:t>
            </a:r>
            <a:r>
              <a:rPr lang="en-GB" sz="3200" dirty="0">
                <a:latin typeface="Cambria" panose="02040503050406030204" pitchFamily="18" charset="0"/>
              </a:rPr>
              <a:t>the plant-soil-water-atmosphere </a:t>
            </a:r>
            <a:r>
              <a:rPr lang="en-GB" sz="3200" dirty="0" smtClean="0">
                <a:latin typeface="Cambria" panose="02040503050406030204" pitchFamily="18" charset="0"/>
              </a:rPr>
              <a:t>continuum.</a:t>
            </a:r>
            <a:endParaRPr lang="en-GB" sz="32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3200" b="1" dirty="0" smtClean="0">
                <a:latin typeface="Cambria" panose="02040503050406030204" pitchFamily="18" charset="0"/>
              </a:rPr>
              <a:t>Here we consider the evolution of different surface water types in the Western Canadian Arctic, and their potential significance to catchment-scale aquatic C fluxes in a warming Arctic</a:t>
            </a:r>
            <a:r>
              <a:rPr lang="en-GB" sz="3200" dirty="0" smtClean="0">
                <a:latin typeface="Cambria" panose="02040503050406030204" pitchFamily="18" charset="0"/>
              </a:rPr>
              <a:t>.</a:t>
            </a:r>
            <a:endParaRPr lang="en-GB" sz="3200" dirty="0"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6750" y="10604417"/>
            <a:ext cx="13393488" cy="218521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Research Questions</a:t>
            </a:r>
            <a:endParaRPr lang="en-GB" sz="3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  <a:cs typeface="Arial" panose="020B0604020202020204" pitchFamily="34" charset="0"/>
              </a:rPr>
              <a:t>Are there </a:t>
            </a:r>
            <a:r>
              <a:rPr lang="en-GB" sz="3200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biogeochemically</a:t>
            </a:r>
            <a:r>
              <a:rPr lang="en-GB" sz="3200" dirty="0" smtClean="0">
                <a:latin typeface="Cambria" panose="02040503050406030204" pitchFamily="18" charset="0"/>
                <a:cs typeface="Arial" panose="020B0604020202020204" pitchFamily="34" charset="0"/>
              </a:rPr>
              <a:t> distinct surface water types in the Arctic?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  <a:cs typeface="Arial" panose="020B0604020202020204" pitchFamily="34" charset="0"/>
              </a:rPr>
              <a:t>How are these water types linked in space and time?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  <a:cs typeface="Arial" panose="020B0604020202020204" pitchFamily="34" charset="0"/>
              </a:rPr>
              <a:t>What is the significance of water evolution pathways to C fluxes?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9832" y="19625963"/>
            <a:ext cx="13393488" cy="41549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Site</a:t>
            </a:r>
            <a:endParaRPr lang="en-GB" sz="4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The area is located </a:t>
            </a:r>
            <a:r>
              <a:rPr lang="en-GB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55 </a:t>
            </a:r>
            <a:r>
              <a:rPr lang="en-GB" sz="3200" dirty="0">
                <a:solidFill>
                  <a:prstClr val="black"/>
                </a:solidFill>
                <a:latin typeface="Cambria" panose="02040503050406030204" pitchFamily="18" charset="0"/>
              </a:rPr>
              <a:t>km NNE of Inuvik, NWT, </a:t>
            </a:r>
            <a:r>
              <a:rPr lang="en-GB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Canada (68</a:t>
            </a:r>
            <a:r>
              <a:rPr lang="en-GB" sz="3200" dirty="0">
                <a:solidFill>
                  <a:prstClr val="black"/>
                </a:solidFill>
                <a:latin typeface="Cambria" panose="02040503050406030204" pitchFamily="18" charset="0"/>
              </a:rPr>
              <a:t>° 44’ N, 133° </a:t>
            </a:r>
            <a:r>
              <a:rPr lang="en-GB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38’W). Sampling focused on the smaller (&lt;1 km</a:t>
            </a:r>
            <a:r>
              <a:rPr lang="en-GB" sz="3200" baseline="30000" dirty="0" smtClean="0">
                <a:solidFill>
                  <a:prstClr val="black"/>
                </a:solidFill>
                <a:latin typeface="Cambria" panose="02040503050406030204" pitchFamily="18" charset="0"/>
              </a:rPr>
              <a:t>2</a:t>
            </a:r>
            <a:r>
              <a:rPr lang="en-GB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) </a:t>
            </a:r>
            <a:r>
              <a:rPr lang="en-GB" sz="32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Siksik</a:t>
            </a:r>
            <a:r>
              <a:rPr lang="en-GB" sz="32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Creek, surrounding lakes and polygonal pools, and the larger river system these drain into (Trail Valley Creek; Fig. 1).</a:t>
            </a:r>
            <a:endParaRPr lang="en-GB" sz="3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The land surface is dominated by mineral hummocks overlying glacial tills, with peat soils filling the inter-hummocks. </a:t>
            </a:r>
            <a:r>
              <a:rPr lang="en-GB" sz="3200" dirty="0" smtClean="0">
                <a:latin typeface="Cambria"/>
                <a:cs typeface="Cambria"/>
              </a:rPr>
              <a:t>The average </a:t>
            </a:r>
            <a:r>
              <a:rPr lang="en-GB" sz="3200" dirty="0">
                <a:latin typeface="Cambria"/>
                <a:cs typeface="Cambria"/>
              </a:rPr>
              <a:t>permafrost active layer depth </a:t>
            </a:r>
            <a:r>
              <a:rPr lang="en-GB" sz="3200" dirty="0" smtClean="0">
                <a:latin typeface="Cambria"/>
                <a:cs typeface="Cambria"/>
              </a:rPr>
              <a:t>is 5 to </a:t>
            </a:r>
            <a:r>
              <a:rPr lang="en-GB" sz="3200" dirty="0">
                <a:latin typeface="Cambria"/>
                <a:cs typeface="Cambria"/>
              </a:rPr>
              <a:t>40 cm </a:t>
            </a:r>
            <a:r>
              <a:rPr lang="en-GB" sz="3200" dirty="0" smtClean="0">
                <a:latin typeface="Cambria"/>
                <a:cs typeface="Cambria"/>
              </a:rPr>
              <a:t>during </a:t>
            </a:r>
            <a:r>
              <a:rPr lang="en-GB" sz="3200" dirty="0">
                <a:latin typeface="Cambria"/>
                <a:cs typeface="Cambria"/>
              </a:rPr>
              <a:t>the </a:t>
            </a:r>
            <a:r>
              <a:rPr lang="en-GB" sz="3200" dirty="0" smtClean="0">
                <a:latin typeface="Cambria"/>
                <a:cs typeface="Cambria"/>
              </a:rPr>
              <a:t>summer.</a:t>
            </a:r>
            <a:endParaRPr lang="en-GB" sz="3200" dirty="0">
              <a:latin typeface="Cambria"/>
              <a:cs typeface="Cambri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965102" y="5847338"/>
            <a:ext cx="13435877" cy="36625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chemistry – Reducing </a:t>
            </a:r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 </a:t>
            </a:r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omplexity</a:t>
            </a:r>
            <a:endParaRPr lang="en-GB" sz="4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3200" dirty="0">
                <a:latin typeface="Cambria" panose="02040503050406030204" pitchFamily="18" charset="0"/>
              </a:rPr>
              <a:t>A principal component </a:t>
            </a:r>
            <a:r>
              <a:rPr lang="en-GB" sz="3200" dirty="0" smtClean="0">
                <a:latin typeface="Cambria" panose="02040503050406030204" pitchFamily="18" charset="0"/>
              </a:rPr>
              <a:t>analysis (PCA) </a:t>
            </a:r>
            <a:r>
              <a:rPr lang="en-GB" sz="3200" dirty="0">
                <a:latin typeface="Cambria" panose="02040503050406030204" pitchFamily="18" charset="0"/>
              </a:rPr>
              <a:t>was applied to sampling </a:t>
            </a:r>
            <a:r>
              <a:rPr lang="en-GB" sz="3200" dirty="0" smtClean="0">
                <a:latin typeface="Cambria" panose="02040503050406030204" pitchFamily="18" charset="0"/>
              </a:rPr>
              <a:t>dates </a:t>
            </a:r>
            <a:r>
              <a:rPr lang="en-GB" sz="3200" dirty="0">
                <a:latin typeface="Cambria" panose="02040503050406030204" pitchFamily="18" charset="0"/>
              </a:rPr>
              <a:t>with full records (</a:t>
            </a:r>
            <a:r>
              <a:rPr lang="en-GB" sz="3200" dirty="0" smtClean="0">
                <a:latin typeface="Cambria" panose="02040503050406030204" pitchFamily="18" charset="0"/>
              </a:rPr>
              <a:t>n=181</a:t>
            </a:r>
            <a:r>
              <a:rPr lang="en-GB" sz="3200" dirty="0">
                <a:latin typeface="Cambria" panose="02040503050406030204" pitchFamily="18" charset="0"/>
              </a:rPr>
              <a:t>), and a canonical discriminant </a:t>
            </a:r>
            <a:r>
              <a:rPr lang="en-GB" sz="3200" dirty="0" smtClean="0">
                <a:latin typeface="Cambria" panose="02040503050406030204" pitchFamily="18" charset="0"/>
              </a:rPr>
              <a:t>analysis (CDA) </a:t>
            </a:r>
            <a:r>
              <a:rPr lang="en-GB" sz="3200" dirty="0">
                <a:latin typeface="Cambria" panose="02040503050406030204" pitchFamily="18" charset="0"/>
              </a:rPr>
              <a:t>was applied to the principal </a:t>
            </a:r>
            <a:r>
              <a:rPr lang="en-GB" sz="3200" dirty="0" smtClean="0">
                <a:latin typeface="Cambria" panose="02040503050406030204" pitchFamily="18" charset="0"/>
              </a:rPr>
              <a:t>components (Fig. 6).</a:t>
            </a:r>
            <a:endParaRPr lang="en-GB" sz="3200" dirty="0">
              <a:latin typeface="Cambria" panose="02040503050406030204" pitchFamily="18" charset="0"/>
            </a:endParaRPr>
          </a:p>
          <a:p>
            <a:pPr marL="457200" indent="-457200" algn="just">
              <a:buFont typeface="Arial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The first 6 principal components </a:t>
            </a:r>
            <a:r>
              <a:rPr lang="en-GB" sz="3200" dirty="0">
                <a:latin typeface="Cambria" panose="02040503050406030204" pitchFamily="18" charset="0"/>
              </a:rPr>
              <a:t>describe 84% of </a:t>
            </a:r>
            <a:r>
              <a:rPr lang="en-GB" sz="3200" dirty="0" smtClean="0">
                <a:latin typeface="Cambria" panose="02040503050406030204" pitchFamily="18" charset="0"/>
              </a:rPr>
              <a:t>biogeochemical variability, and include significant contributions from almost every variable (n=15), rather than a few specific variables.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521790" y="24294605"/>
            <a:ext cx="13653528" cy="41549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Species</a:t>
            </a:r>
            <a:endParaRPr lang="en-GB" sz="4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Cambria" panose="02040503050406030204" pitchFamily="18" charset="0"/>
              </a:rPr>
              <a:t>Total C </a:t>
            </a:r>
            <a:r>
              <a:rPr lang="en-GB" sz="3200" dirty="0" smtClean="0">
                <a:latin typeface="Cambria" panose="02040503050406030204" pitchFamily="18" charset="0"/>
              </a:rPr>
              <a:t>concentrations varied from 20 to 41 mg l</a:t>
            </a:r>
            <a:r>
              <a:rPr lang="en-GB" sz="3200" baseline="30000" dirty="0" smtClean="0">
                <a:latin typeface="Cambria" panose="02040503050406030204" pitchFamily="18" charset="0"/>
              </a:rPr>
              <a:t>-1</a:t>
            </a:r>
            <a:r>
              <a:rPr lang="en-GB" sz="3200" dirty="0" smtClean="0">
                <a:latin typeface="Cambria" panose="02040503050406030204" pitchFamily="18" charset="0"/>
              </a:rPr>
              <a:t> C (Fig. 4 and 5);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Poly had highest C concentrations – these pools have low water volumes and allow water to interact with organic soils for longer;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Cambria" panose="02040503050406030204" pitchFamily="18" charset="0"/>
              </a:rPr>
              <a:t>Sik</a:t>
            </a:r>
            <a:r>
              <a:rPr lang="en-GB" sz="3200" dirty="0" smtClean="0">
                <a:latin typeface="Cambria" panose="02040503050406030204" pitchFamily="18" charset="0"/>
              </a:rPr>
              <a:t> has high C concentrations – water has low </a:t>
            </a:r>
            <a:r>
              <a:rPr lang="en-GB" sz="3200" dirty="0">
                <a:latin typeface="Cambria"/>
                <a:cs typeface="Cambria"/>
              </a:rPr>
              <a:t>direct/indirect atmospheric </a:t>
            </a:r>
            <a:r>
              <a:rPr lang="en-GB" sz="3200" dirty="0" smtClean="0">
                <a:latin typeface="Cambria"/>
                <a:cs typeface="Cambria"/>
              </a:rPr>
              <a:t>interaction </a:t>
            </a:r>
            <a:r>
              <a:rPr lang="en-GB" sz="3200" dirty="0" smtClean="0">
                <a:latin typeface="Cambria" panose="02040503050406030204" pitchFamily="18" charset="0"/>
              </a:rPr>
              <a:t>when C mineralisation and degassing can occur;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Cambria" panose="02040503050406030204" pitchFamily="18" charset="0"/>
              </a:rPr>
              <a:t>L</a:t>
            </a:r>
            <a:r>
              <a:rPr lang="en-GB" sz="3200" dirty="0" smtClean="0">
                <a:latin typeface="Cambria" panose="02040503050406030204" pitchFamily="18" charset="0"/>
              </a:rPr>
              <a:t>owest C concentrations were In, Lake, Out and TVC where flow paths are longer, increasing </a:t>
            </a:r>
            <a:r>
              <a:rPr lang="en-GB" sz="3200" dirty="0">
                <a:latin typeface="Cambria"/>
                <a:cs typeface="Cambria"/>
              </a:rPr>
              <a:t>direct/indirect atmospheric interaction</a:t>
            </a:r>
            <a:r>
              <a:rPr lang="en-GB" sz="3200" dirty="0" smtClean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747452" y="23430099"/>
            <a:ext cx="13653528" cy="51398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Conclusions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mbria"/>
                <a:cs typeface="Cambria"/>
              </a:rPr>
              <a:t>Surface water types are </a:t>
            </a:r>
            <a:r>
              <a:rPr lang="en-GB" sz="3200" b="1" dirty="0">
                <a:latin typeface="Cambria"/>
                <a:cs typeface="Cambria"/>
              </a:rPr>
              <a:t>statistically </a:t>
            </a:r>
            <a:r>
              <a:rPr lang="en-GB" sz="3200" b="1" dirty="0" smtClean="0">
                <a:latin typeface="Cambria"/>
                <a:cs typeface="Cambria"/>
              </a:rPr>
              <a:t>significantly different</a:t>
            </a:r>
            <a:r>
              <a:rPr lang="en-GB" sz="3200" dirty="0" smtClean="0">
                <a:latin typeface="Cambria"/>
                <a:cs typeface="Cambria"/>
              </a:rPr>
              <a:t> (</a:t>
            </a:r>
            <a:r>
              <a:rPr lang="en-GB" sz="3200" dirty="0">
                <a:latin typeface="Cambria"/>
                <a:cs typeface="Cambria"/>
              </a:rPr>
              <a:t>Wilks’ </a:t>
            </a:r>
            <a:r>
              <a:rPr lang="en-GB" sz="3200" i="1" dirty="0">
                <a:latin typeface="Cambria"/>
                <a:cs typeface="Cambria"/>
              </a:rPr>
              <a:t>λ</a:t>
            </a:r>
            <a:r>
              <a:rPr lang="en-GB" sz="3200" dirty="0">
                <a:latin typeface="Cambria"/>
                <a:cs typeface="Cambria"/>
              </a:rPr>
              <a:t> = </a:t>
            </a:r>
            <a:r>
              <a:rPr lang="en-GB" sz="3200" dirty="0" smtClean="0">
                <a:latin typeface="Cambria"/>
                <a:cs typeface="Cambria"/>
              </a:rPr>
              <a:t>0.16</a:t>
            </a:r>
            <a:r>
              <a:rPr lang="en-GB" sz="3200" dirty="0">
                <a:latin typeface="Cambria"/>
                <a:cs typeface="Cambria"/>
              </a:rPr>
              <a:t>, degrees of freedom = 30, </a:t>
            </a:r>
            <a:r>
              <a:rPr lang="en-GB" sz="3200" i="1" dirty="0">
                <a:latin typeface="Cambria"/>
                <a:cs typeface="Cambria"/>
              </a:rPr>
              <a:t>P</a:t>
            </a:r>
            <a:r>
              <a:rPr lang="en-GB" sz="3200" dirty="0">
                <a:latin typeface="Cambria"/>
                <a:cs typeface="Cambria"/>
              </a:rPr>
              <a:t> &lt; </a:t>
            </a:r>
            <a:r>
              <a:rPr lang="en-GB" sz="3200" dirty="0" smtClean="0">
                <a:latin typeface="Cambria"/>
                <a:cs typeface="Cambria"/>
              </a:rPr>
              <a:t>0.0001</a:t>
            </a:r>
            <a:r>
              <a:rPr lang="en-AU" sz="3200" dirty="0" smtClean="0">
                <a:latin typeface="Cambria"/>
                <a:cs typeface="Cambria"/>
              </a:rPr>
              <a:t>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mbria"/>
                <a:cs typeface="Cambria"/>
              </a:rPr>
              <a:t>The PCA and canonical discriminant analysis suggest the water types align in 2 different ways: </a:t>
            </a:r>
            <a:r>
              <a:rPr lang="en-GB" sz="3200" dirty="0" smtClean="0">
                <a:latin typeface="Cambria"/>
                <a:cs typeface="Cambria"/>
              </a:rPr>
              <a:t>(a) where direct/indirect atmospheric interaction is short [Poly </a:t>
            </a:r>
            <a:r>
              <a:rPr lang="en-GB" sz="3200" dirty="0">
                <a:latin typeface="Cambria"/>
                <a:cs typeface="Cambria"/>
              </a:rPr>
              <a:t>&gt; </a:t>
            </a:r>
            <a:r>
              <a:rPr lang="en-GB" sz="3200" dirty="0" err="1" smtClean="0">
                <a:latin typeface="Cambria"/>
                <a:cs typeface="Cambria"/>
              </a:rPr>
              <a:t>Sik</a:t>
            </a:r>
            <a:r>
              <a:rPr lang="en-GB" sz="3200" dirty="0" smtClean="0">
                <a:latin typeface="Cambria"/>
                <a:cs typeface="Cambria"/>
              </a:rPr>
              <a:t> </a:t>
            </a:r>
            <a:r>
              <a:rPr lang="en-GB" sz="3200" dirty="0">
                <a:latin typeface="Cambria"/>
                <a:cs typeface="Cambria"/>
              </a:rPr>
              <a:t>&gt; </a:t>
            </a:r>
            <a:r>
              <a:rPr lang="en-GB" sz="3200" dirty="0" smtClean="0">
                <a:latin typeface="Cambria"/>
                <a:cs typeface="Cambria"/>
              </a:rPr>
              <a:t>TVC], or (b) long [In </a:t>
            </a:r>
            <a:r>
              <a:rPr lang="en-GB" sz="3200" dirty="0">
                <a:latin typeface="Cambria"/>
                <a:cs typeface="Cambria"/>
              </a:rPr>
              <a:t>&gt; Lake &gt; </a:t>
            </a:r>
            <a:r>
              <a:rPr lang="en-GB" sz="3200" dirty="0" smtClean="0">
                <a:latin typeface="Cambria"/>
                <a:cs typeface="Cambria"/>
              </a:rPr>
              <a:t>Out].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/>
                <a:cs typeface="Cambria"/>
              </a:rPr>
              <a:t>Our initial interpretation suggests that the evolution of the aquatic system in the Arctic will have significant implication for aquatic C cycling and connectivity.</a:t>
            </a:r>
          </a:p>
          <a:p>
            <a:pPr algn="just"/>
            <a:endParaRPr lang="en-GB" sz="3200" dirty="0" smtClean="0">
              <a:latin typeface="Cambria"/>
              <a:cs typeface="Cambri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934" y="15820763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latin typeface="Cambria" panose="02040503050406030204" pitchFamily="18" charset="0"/>
              </a:rPr>
              <a:t>Figure 1. Above – location of the study area in the Western Canadian Arctic. Right – location of the sampling points for each water type. </a:t>
            </a:r>
            <a:r>
              <a:rPr lang="en-GB" sz="2400" b="1" dirty="0" err="1" smtClean="0">
                <a:latin typeface="Cambria" panose="02040503050406030204" pitchFamily="18" charset="0"/>
              </a:rPr>
              <a:t>Siksik</a:t>
            </a:r>
            <a:r>
              <a:rPr lang="en-GB" sz="2400" b="1" dirty="0" smtClean="0">
                <a:latin typeface="Cambria" panose="02040503050406030204" pitchFamily="18" charset="0"/>
              </a:rPr>
              <a:t> Creek catchment is outlined, and drains into Trail Valley Creek.</a:t>
            </a:r>
            <a:endParaRPr lang="en-GB" sz="2400" b="1" dirty="0"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11174" y="16555402"/>
            <a:ext cx="1215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/>
                <a:cs typeface="Cambria"/>
              </a:rPr>
              <a:t>Figure 3. </a:t>
            </a:r>
            <a:r>
              <a:rPr lang="en-GB" sz="2400" b="1" dirty="0">
                <a:latin typeface="Cambria"/>
                <a:cs typeface="Cambria"/>
              </a:rPr>
              <a:t>Boxplots of pH and primary ion concentrations in water samples collected during both the 2013 and 2014 field campaigns</a:t>
            </a:r>
            <a:r>
              <a:rPr lang="en-AU" sz="2400" b="1" dirty="0">
                <a:latin typeface="Cambria"/>
                <a:cs typeface="Cambria"/>
              </a:rPr>
              <a:t> </a:t>
            </a:r>
            <a:endParaRPr lang="en-GB" sz="2400" b="1" dirty="0">
              <a:latin typeface="Cambria"/>
              <a:cs typeface="Cambri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981373" y="23390181"/>
            <a:ext cx="618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/>
                <a:cs typeface="Cambria"/>
              </a:rPr>
              <a:t>Figure 4. </a:t>
            </a:r>
            <a:r>
              <a:rPr lang="en-GB" sz="2400" b="1" dirty="0">
                <a:latin typeface="Cambria"/>
                <a:cs typeface="Cambria"/>
              </a:rPr>
              <a:t>Boxplots of dissolved C species concentrations</a:t>
            </a:r>
            <a:r>
              <a:rPr lang="en-AU" sz="2400" b="1" dirty="0">
                <a:latin typeface="Cambria"/>
                <a:cs typeface="Cambria"/>
              </a:rPr>
              <a:t> </a:t>
            </a:r>
            <a:endParaRPr lang="en-GB" sz="2400" b="1" dirty="0">
              <a:latin typeface="Cambria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04720" y="2340393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Figure 5. Relative proportion of C species and total C concentrations</a:t>
            </a:r>
            <a:endParaRPr lang="en-GB" sz="2400" b="1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073927" y="21292257"/>
            <a:ext cx="13435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Figure 6. CDA results </a:t>
            </a:r>
            <a:r>
              <a:rPr lang="en-GB" sz="2400" b="1" dirty="0">
                <a:latin typeface="Cambria" panose="02040503050406030204" pitchFamily="18" charset="0"/>
              </a:rPr>
              <a:t>comparing water types classified by the </a:t>
            </a:r>
            <a:r>
              <a:rPr lang="en-GB" sz="2400" b="1" dirty="0" smtClean="0">
                <a:latin typeface="Cambria" panose="02040503050406030204" pitchFamily="18" charset="0"/>
              </a:rPr>
              <a:t>PCA. </a:t>
            </a:r>
            <a:r>
              <a:rPr lang="en-GB" sz="2400" b="1" dirty="0">
                <a:latin typeface="Cambria" panose="02040503050406030204" pitchFamily="18" charset="0"/>
              </a:rPr>
              <a:t>The circles indicate the 95% confidence interval for each water </a:t>
            </a:r>
            <a:r>
              <a:rPr lang="en-GB" sz="2400" b="1" dirty="0" smtClean="0">
                <a:latin typeface="Cambria" panose="02040503050406030204" pitchFamily="18" charset="0"/>
              </a:rPr>
              <a:t>type. Direction </a:t>
            </a:r>
            <a:r>
              <a:rPr lang="en-GB" sz="2400" b="1" dirty="0">
                <a:latin typeface="Cambria" panose="02040503050406030204" pitchFamily="18" charset="0"/>
              </a:rPr>
              <a:t>and length of each ray </a:t>
            </a:r>
            <a:r>
              <a:rPr lang="en-GB" sz="2400" b="1" dirty="0" smtClean="0">
                <a:latin typeface="Cambria" panose="02040503050406030204" pitchFamily="18" charset="0"/>
              </a:rPr>
              <a:t>indicates </a:t>
            </a:r>
            <a:r>
              <a:rPr lang="en-GB" sz="2400" b="1" dirty="0">
                <a:latin typeface="Cambria" panose="02040503050406030204" pitchFamily="18" charset="0"/>
              </a:rPr>
              <a:t>the magnitude and sign of the correlation between the first </a:t>
            </a:r>
            <a:r>
              <a:rPr lang="en-GB" sz="2400" b="1" dirty="0" smtClean="0">
                <a:latin typeface="Cambria" panose="02040503050406030204" pitchFamily="18" charset="0"/>
              </a:rPr>
              <a:t>6 </a:t>
            </a:r>
            <a:r>
              <a:rPr lang="en-GB" sz="2400" b="1" dirty="0">
                <a:latin typeface="Cambria" panose="02040503050406030204" pitchFamily="18" charset="0"/>
              </a:rPr>
              <a:t>principal components and the first 2</a:t>
            </a:r>
            <a:r>
              <a:rPr lang="en-GB" sz="2400" b="1" dirty="0" smtClean="0">
                <a:latin typeface="Cambria" panose="02040503050406030204" pitchFamily="18" charset="0"/>
              </a:rPr>
              <a:t> canonicals. </a:t>
            </a:r>
            <a:r>
              <a:rPr lang="en-GB" sz="2400" b="1" dirty="0">
                <a:latin typeface="Cambria" panose="02040503050406030204" pitchFamily="18" charset="0"/>
              </a:rPr>
              <a:t>C1 describes 73%, and C2 14% of the variability in the PCs</a:t>
            </a:r>
            <a:r>
              <a:rPr lang="en-GB" sz="2400" b="1" dirty="0" smtClean="0">
                <a:latin typeface="Cambria" panose="02040503050406030204" pitchFamily="18" charset="0"/>
              </a:rPr>
              <a:t>; C1 identifies 3 groups </a:t>
            </a:r>
            <a:r>
              <a:rPr lang="en-GB" sz="2400" b="1" dirty="0" err="1" smtClean="0">
                <a:latin typeface="Cambria" panose="02040503050406030204" pitchFamily="18" charset="0"/>
              </a:rPr>
              <a:t>Sik</a:t>
            </a:r>
            <a:r>
              <a:rPr lang="en-GB" sz="2400" b="1" dirty="0" smtClean="0">
                <a:latin typeface="Cambria" panose="02040503050406030204" pitchFamily="18" charset="0"/>
              </a:rPr>
              <a:t>/Poly from TVC/In, Lake/Out; C2 only distinguishes TVC from the rest of the groups.</a:t>
            </a:r>
            <a:endParaRPr lang="en-GB" sz="2400" b="1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552" y="23780947"/>
            <a:ext cx="13363870" cy="46474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Collection</a:t>
            </a:r>
            <a:endParaRPr lang="en-GB" sz="4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200" dirty="0" smtClean="0">
                <a:latin typeface="Cambria" panose="02040503050406030204" pitchFamily="18" charset="0"/>
              </a:rPr>
              <a:t>Samples were collected during the thaw season (June-September) of 2013 and 2014 from </a:t>
            </a:r>
            <a:r>
              <a:rPr lang="en-GB" sz="3200" b="1" dirty="0" smtClean="0">
                <a:latin typeface="Cambria" panose="02040503050406030204" pitchFamily="18" charset="0"/>
              </a:rPr>
              <a:t>6 water types </a:t>
            </a:r>
            <a:r>
              <a:rPr lang="en-GB" sz="3200" dirty="0" smtClean="0">
                <a:latin typeface="Cambria" panose="02040503050406030204" pitchFamily="18" charset="0"/>
              </a:rPr>
              <a:t>(Fig. 1 and 2):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Lake inlets [“In”]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Lakes [“Lake”]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Lake outlets [“Out”]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Polygonal (ice-wedge) pools [“Poly”]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err="1" smtClean="0">
                <a:latin typeface="Cambria" panose="02040503050406030204" pitchFamily="18" charset="0"/>
              </a:rPr>
              <a:t>Siksik</a:t>
            </a:r>
            <a:r>
              <a:rPr lang="en-GB" sz="3200" dirty="0" smtClean="0">
                <a:latin typeface="Cambria" panose="02040503050406030204" pitchFamily="18" charset="0"/>
              </a:rPr>
              <a:t> Creek (small headwater catchment) [“</a:t>
            </a:r>
            <a:r>
              <a:rPr lang="en-GB" sz="3200" dirty="0" err="1" smtClean="0">
                <a:latin typeface="Cambria" panose="02040503050406030204" pitchFamily="18" charset="0"/>
              </a:rPr>
              <a:t>Sik</a:t>
            </a:r>
            <a:r>
              <a:rPr lang="en-GB" sz="3200" dirty="0" smtClean="0">
                <a:latin typeface="Cambria" panose="02040503050406030204" pitchFamily="18" charset="0"/>
              </a:rPr>
              <a:t>”]</a:t>
            </a:r>
          </a:p>
          <a:p>
            <a:pPr marL="2545415" lvl="1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Trail Valley Creek (large stream system) [“TVC”]</a:t>
            </a:r>
          </a:p>
        </p:txBody>
      </p:sp>
      <p:pic>
        <p:nvPicPr>
          <p:cNvPr id="33" name="Picture 32" descr="IMG_2257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0190" y="6138987"/>
            <a:ext cx="4704523" cy="3528392"/>
          </a:xfrm>
          <a:prstGeom prst="rect">
            <a:avLst/>
          </a:prstGeom>
        </p:spPr>
      </p:pic>
      <p:pic>
        <p:nvPicPr>
          <p:cNvPr id="34" name="Picture 33" descr="IMG_2268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1487" y="6138987"/>
            <a:ext cx="4704523" cy="3528392"/>
          </a:xfrm>
          <a:prstGeom prst="rect">
            <a:avLst/>
          </a:prstGeom>
        </p:spPr>
      </p:pic>
      <p:pic>
        <p:nvPicPr>
          <p:cNvPr id="35" name="Picture 34" descr="IMG_2255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984" y="6138987"/>
            <a:ext cx="4704524" cy="35283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4520984" y="9667379"/>
            <a:ext cx="1409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 panose="02040503050406030204" pitchFamily="18" charset="0"/>
              </a:rPr>
              <a:t>Figure 2. Water types at the study site (from left to right): A polygonal pool next to a lake; A lake inlet; A view of a lake within the tundra landscape.</a:t>
            </a:r>
            <a:endParaRPr lang="en-GB" sz="2400" b="1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6358" y="28823287"/>
            <a:ext cx="114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Methods</a:t>
            </a:r>
          </a:p>
          <a:p>
            <a:pPr algn="just"/>
            <a:r>
              <a:rPr lang="en-US" sz="2400" dirty="0" smtClean="0">
                <a:latin typeface="Cambria"/>
                <a:cs typeface="Cambria"/>
              </a:rPr>
              <a:t>Water samples were collected and filtered in the field, along with dissolved gas samples using the headspace method; samples were </a:t>
            </a:r>
            <a:r>
              <a:rPr lang="en-US" sz="2400" dirty="0" err="1" smtClean="0">
                <a:latin typeface="Cambria"/>
                <a:cs typeface="Cambria"/>
              </a:rPr>
              <a:t>analysed</a:t>
            </a:r>
            <a:r>
              <a:rPr lang="en-US" sz="2400" dirty="0" smtClean="0">
                <a:latin typeface="Cambria"/>
                <a:cs typeface="Cambria"/>
              </a:rPr>
              <a:t> in the UK.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427653" y="28675814"/>
            <a:ext cx="1497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Acknowledgements</a:t>
            </a:r>
          </a:p>
          <a:p>
            <a:pPr algn="just"/>
            <a:r>
              <a:rPr lang="en-GB" sz="2400" dirty="0">
                <a:latin typeface="Cambria"/>
                <a:cs typeface="Cambria"/>
              </a:rPr>
              <a:t>This work was supported by the </a:t>
            </a:r>
            <a:r>
              <a:rPr lang="en-GB" sz="2400" dirty="0" smtClean="0">
                <a:latin typeface="Cambria"/>
                <a:cs typeface="Cambria"/>
              </a:rPr>
              <a:t>UK Natural </a:t>
            </a:r>
            <a:r>
              <a:rPr lang="en-GB" sz="2400" dirty="0">
                <a:latin typeface="Cambria"/>
                <a:cs typeface="Cambria"/>
              </a:rPr>
              <a:t>Environment Research Council  (</a:t>
            </a:r>
            <a:r>
              <a:rPr lang="en-GB" sz="2400" dirty="0" smtClean="0">
                <a:latin typeface="Cambria"/>
                <a:cs typeface="Cambria"/>
              </a:rPr>
              <a:t>grant  </a:t>
            </a:r>
            <a:r>
              <a:rPr lang="en-GB" sz="2400" dirty="0">
                <a:latin typeface="Cambria"/>
                <a:cs typeface="Cambria"/>
              </a:rPr>
              <a:t>number NE/K000268/</a:t>
            </a:r>
            <a:r>
              <a:rPr lang="en-GB" sz="2400" dirty="0" smtClean="0">
                <a:latin typeface="Cambria"/>
                <a:cs typeface="Cambria"/>
              </a:rPr>
              <a:t>1). We would also like to thank the Aurora Research Institute in Inuvik and </a:t>
            </a:r>
            <a:r>
              <a:rPr lang="en-GB" sz="2400" dirty="0" err="1">
                <a:latin typeface="Cambria"/>
                <a:cs typeface="Cambria"/>
              </a:rPr>
              <a:t>Prof.</a:t>
            </a:r>
            <a:r>
              <a:rPr lang="en-GB" sz="2400" dirty="0">
                <a:latin typeface="Cambria"/>
                <a:cs typeface="Cambria"/>
              </a:rPr>
              <a:t> Philip Marsh of Wilfrid Laurier </a:t>
            </a:r>
            <a:r>
              <a:rPr lang="en-GB" sz="2400" dirty="0" smtClean="0">
                <a:latin typeface="Cambria"/>
                <a:cs typeface="Cambria"/>
              </a:rPr>
              <a:t>University for their support during the field campaigns.</a:t>
            </a:r>
            <a:endParaRPr lang="en-GB" sz="2400" b="1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43289" y="28860478"/>
            <a:ext cx="979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/>
                <a:cs typeface="Cambria"/>
              </a:rPr>
              <a:t>For more information</a:t>
            </a:r>
          </a:p>
          <a:p>
            <a:pPr algn="ctr"/>
            <a:r>
              <a:rPr lang="en-US" sz="3600" b="1" dirty="0">
                <a:latin typeface="Cambria"/>
                <a:cs typeface="Cambria"/>
              </a:rPr>
              <a:t>p</a:t>
            </a:r>
            <a:r>
              <a:rPr lang="en-US" sz="3600" b="1" dirty="0" smtClean="0">
                <a:latin typeface="Cambria"/>
                <a:cs typeface="Cambria"/>
              </a:rPr>
              <a:t>lease </a:t>
            </a:r>
            <a:r>
              <a:rPr lang="en-US" sz="3600" b="1" dirty="0">
                <a:latin typeface="Cambria"/>
                <a:cs typeface="Cambria"/>
              </a:rPr>
              <a:t>visit </a:t>
            </a:r>
            <a:r>
              <a:rPr lang="en-US" sz="3600" b="1" dirty="0">
                <a:latin typeface="Cambria"/>
                <a:cs typeface="Cambria"/>
                <a:hlinkClick r:id="rId15"/>
              </a:rPr>
              <a:t>http://www.project-</a:t>
            </a:r>
            <a:r>
              <a:rPr lang="en-US" sz="3600" b="1" dirty="0" smtClean="0">
                <a:latin typeface="Cambria"/>
                <a:cs typeface="Cambria"/>
                <a:hlinkClick r:id="rId15"/>
              </a:rPr>
              <a:t>hydra.net</a:t>
            </a:r>
            <a:r>
              <a:rPr lang="en-US" sz="3200" b="1" dirty="0" smtClean="0">
                <a:latin typeface="Cambria"/>
                <a:cs typeface="Cambria"/>
              </a:rPr>
              <a:t> 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65102" y="9667379"/>
            <a:ext cx="13653528" cy="41549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Distinguishing Water </a:t>
            </a:r>
            <a:r>
              <a:rPr lang="en-GB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ypes</a:t>
            </a:r>
            <a:endParaRPr lang="en-GB" sz="4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Canonical 1 groups </a:t>
            </a:r>
            <a:r>
              <a:rPr lang="en-GB" sz="3200" dirty="0" err="1" smtClean="0">
                <a:latin typeface="Cambria" panose="02040503050406030204" pitchFamily="18" charset="0"/>
              </a:rPr>
              <a:t>Sik</a:t>
            </a:r>
            <a:r>
              <a:rPr lang="en-GB" sz="3200" dirty="0" smtClean="0">
                <a:latin typeface="Cambria" panose="02040503050406030204" pitchFamily="18" charset="0"/>
              </a:rPr>
              <a:t> and Poly, In and TVC and Lake and Out together, respectively (Fig. 6); Canonical 2 helps separate </a:t>
            </a:r>
            <a:r>
              <a:rPr lang="en-GB" sz="3200" dirty="0" err="1" smtClean="0">
                <a:latin typeface="Cambria" panose="02040503050406030204" pitchFamily="18" charset="0"/>
              </a:rPr>
              <a:t>Sik</a:t>
            </a:r>
            <a:r>
              <a:rPr lang="en-GB" sz="3200" dirty="0" smtClean="0">
                <a:latin typeface="Cambria" panose="02040503050406030204" pitchFamily="18" charset="0"/>
              </a:rPr>
              <a:t> from Poly, but only distinguishes TVC from the other groups.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This supports what we see in the C chemistry</a:t>
            </a:r>
            <a:r>
              <a:rPr lang="en-GB" sz="3200" dirty="0">
                <a:latin typeface="Cambria" panose="02040503050406030204" pitchFamily="18" charset="0"/>
              </a:rPr>
              <a:t>:</a:t>
            </a:r>
            <a:r>
              <a:rPr lang="en-GB" sz="3200" dirty="0" smtClean="0">
                <a:latin typeface="Cambria" panose="02040503050406030204" pitchFamily="18" charset="0"/>
              </a:rPr>
              <a:t> The </a:t>
            </a:r>
            <a:r>
              <a:rPr lang="en-GB" sz="3200" dirty="0">
                <a:latin typeface="Cambria" panose="02040503050406030204" pitchFamily="18" charset="0"/>
              </a:rPr>
              <a:t>waters grouped by canonical 1 have similar flow path </a:t>
            </a:r>
            <a:r>
              <a:rPr lang="en-GB" sz="3200" dirty="0" smtClean="0">
                <a:latin typeface="Cambria" panose="02040503050406030204" pitchFamily="18" charset="0"/>
              </a:rPr>
              <a:t>timescales, and geochemical inputs.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 smtClean="0">
                <a:latin typeface="Cambria" panose="02040503050406030204" pitchFamily="18" charset="0"/>
              </a:rPr>
              <a:t>Canonical 1 and 2 suggest TVC receives inputs from the water types defined here and elsewhere upstream.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6" y="29035794"/>
            <a:ext cx="2539683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1001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Stirling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Dean</dc:creator>
  <cp:lastModifiedBy>Joshua Dean</cp:lastModifiedBy>
  <cp:revision>57</cp:revision>
  <dcterms:created xsi:type="dcterms:W3CDTF">2015-03-27T10:11:00Z</dcterms:created>
  <dcterms:modified xsi:type="dcterms:W3CDTF">2015-05-05T13:37:00Z</dcterms:modified>
</cp:coreProperties>
</file>