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6" r:id="rId4"/>
    <p:sldId id="268" r:id="rId5"/>
    <p:sldId id="269" r:id="rId6"/>
    <p:sldId id="270" r:id="rId7"/>
    <p:sldId id="261" r:id="rId8"/>
    <p:sldId id="273" r:id="rId9"/>
    <p:sldId id="275" r:id="rId10"/>
    <p:sldId id="274" r:id="rId11"/>
    <p:sldId id="276" r:id="rId12"/>
    <p:sldId id="257" r:id="rId13"/>
    <p:sldId id="277" r:id="rId14"/>
    <p:sldId id="278" r:id="rId15"/>
    <p:sldId id="280" r:id="rId16"/>
    <p:sldId id="281" r:id="rId1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DCEF3-8639-4397-8AA8-A94BE6BE2B7F}" type="datetimeFigureOut">
              <a:rPr lang="es-ES" smtClean="0"/>
              <a:t>14/04/2015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0CD4-EEDC-4555-BD27-A9B25A6F56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23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DCEF3-8639-4397-8AA8-A94BE6BE2B7F}" type="datetimeFigureOut">
              <a:rPr lang="es-ES" smtClean="0"/>
              <a:t>14/04/2015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0CD4-EEDC-4555-BD27-A9B25A6F56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34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DCEF3-8639-4397-8AA8-A94BE6BE2B7F}" type="datetimeFigureOut">
              <a:rPr lang="es-ES" smtClean="0"/>
              <a:t>14/04/2015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0CD4-EEDC-4555-BD27-A9B25A6F56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6120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DCEF3-8639-4397-8AA8-A94BE6BE2B7F}" type="datetimeFigureOut">
              <a:rPr lang="es-ES" smtClean="0"/>
              <a:t>14/04/2015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0CD4-EEDC-4555-BD27-A9B25A6F56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7683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DCEF3-8639-4397-8AA8-A94BE6BE2B7F}" type="datetimeFigureOut">
              <a:rPr lang="es-ES" smtClean="0"/>
              <a:t>14/04/2015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0CD4-EEDC-4555-BD27-A9B25A6F56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063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DCEF3-8639-4397-8AA8-A94BE6BE2B7F}" type="datetimeFigureOut">
              <a:rPr lang="es-ES" smtClean="0"/>
              <a:t>14/04/2015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0CD4-EEDC-4555-BD27-A9B25A6F56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2871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DCEF3-8639-4397-8AA8-A94BE6BE2B7F}" type="datetimeFigureOut">
              <a:rPr lang="es-ES" smtClean="0"/>
              <a:t>14/04/2015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0CD4-EEDC-4555-BD27-A9B25A6F56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918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DCEF3-8639-4397-8AA8-A94BE6BE2B7F}" type="datetimeFigureOut">
              <a:rPr lang="es-ES" smtClean="0"/>
              <a:t>14/04/2015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0CD4-EEDC-4555-BD27-A9B25A6F56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313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DCEF3-8639-4397-8AA8-A94BE6BE2B7F}" type="datetimeFigureOut">
              <a:rPr lang="es-ES" smtClean="0"/>
              <a:t>14/04/2015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0CD4-EEDC-4555-BD27-A9B25A6F56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7791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DCEF3-8639-4397-8AA8-A94BE6BE2B7F}" type="datetimeFigureOut">
              <a:rPr lang="es-ES" smtClean="0"/>
              <a:t>14/04/2015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0CD4-EEDC-4555-BD27-A9B25A6F56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3335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DCEF3-8639-4397-8AA8-A94BE6BE2B7F}" type="datetimeFigureOut">
              <a:rPr lang="es-ES" smtClean="0"/>
              <a:t>14/04/2015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0CD4-EEDC-4555-BD27-A9B25A6F56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177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DCEF3-8639-4397-8AA8-A94BE6BE2B7F}" type="datetimeFigureOut">
              <a:rPr lang="es-ES" smtClean="0"/>
              <a:t>14/04/2015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60CD4-EEDC-4555-BD27-A9B25A6F56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111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2.xml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slide" Target="slide7.xml"/><Relationship Id="rId10" Type="http://schemas.openxmlformats.org/officeDocument/2006/relationships/image" Target="../media/image17.png"/><Relationship Id="rId4" Type="http://schemas.openxmlformats.org/officeDocument/2006/relationships/slide" Target="slide12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2.xml"/><Relationship Id="rId7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2.xml"/><Relationship Id="rId7" Type="http://schemas.openxmlformats.org/officeDocument/2006/relationships/slide" Target="slide1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7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.xml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7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slide" Target="slide1.xml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7.xml"/><Relationship Id="rId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0.png"/><Relationship Id="rId7" Type="http://schemas.openxmlformats.org/officeDocument/2006/relationships/slide" Target="slide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2.xml"/><Relationship Id="rId4" Type="http://schemas.openxmlformats.org/officeDocument/2006/relationships/image" Target="../media/image11.png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2.xml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uario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>
            <a:grpSpLocks noChangeAspect="1"/>
          </p:cNvGrpSpPr>
          <p:nvPr/>
        </p:nvGrpSpPr>
        <p:grpSpPr>
          <a:xfrm>
            <a:off x="3059832" y="6381328"/>
            <a:ext cx="2983205" cy="465509"/>
            <a:chOff x="46804" y="6282257"/>
            <a:chExt cx="3689637" cy="575743"/>
          </a:xfrm>
          <a:noFill/>
        </p:grpSpPr>
        <p:pic>
          <p:nvPicPr>
            <p:cNvPr id="20" name="Picture 158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710" y="6395193"/>
              <a:ext cx="687731" cy="43623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grpSp>
          <p:nvGrpSpPr>
            <p:cNvPr id="21" name="Agrupa 4"/>
            <p:cNvGrpSpPr>
              <a:grpSpLocks noChangeAspect="1"/>
            </p:cNvGrpSpPr>
            <p:nvPr/>
          </p:nvGrpSpPr>
          <p:grpSpPr bwMode="auto">
            <a:xfrm>
              <a:off x="2321587" y="6350263"/>
              <a:ext cx="666232" cy="504771"/>
              <a:chOff x="22430099" y="3888707"/>
              <a:chExt cx="3169215" cy="2401425"/>
            </a:xfrm>
            <a:grpFill/>
          </p:grpSpPr>
          <p:sp>
            <p:nvSpPr>
              <p:cNvPr id="22" name="Rectangle 5"/>
              <p:cNvSpPr>
                <a:spLocks noChangeArrowheads="1"/>
              </p:cNvSpPr>
              <p:nvPr/>
            </p:nvSpPr>
            <p:spPr bwMode="auto">
              <a:xfrm>
                <a:off x="22430099" y="3888707"/>
                <a:ext cx="3169215" cy="2303657"/>
              </a:xfrm>
              <a:prstGeom prst="rect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3328988">
                  <a:defRPr/>
                </a:pPr>
                <a:endParaRPr lang="ca-ES" sz="7200"/>
              </a:p>
            </p:txBody>
          </p:sp>
          <p:pic>
            <p:nvPicPr>
              <p:cNvPr id="23" name="Imatge 6" descr="Logo_RIUS_V2.2.tif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646731" y="4167239"/>
                <a:ext cx="2808311" cy="212289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4" name="Picture 2" descr="C:\Users\usuario\Desktop\Liverpool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301" y="6554445"/>
              <a:ext cx="1012687" cy="289838"/>
            </a:xfrm>
            <a:prstGeom prst="rect">
              <a:avLst/>
            </a:prstGeom>
            <a:grp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C:\Users\usuario\Desktop\UP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41" y="6282257"/>
              <a:ext cx="580386" cy="575743"/>
            </a:xfrm>
            <a:prstGeom prst="rect">
              <a:avLst/>
            </a:prstGeom>
            <a:grp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C:\Users\usuario\Desktop\UP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4" y="6282257"/>
              <a:ext cx="538598" cy="575743"/>
            </a:xfrm>
            <a:prstGeom prst="rect">
              <a:avLst/>
            </a:prstGeom>
            <a:grp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282584" y="188640"/>
            <a:ext cx="85689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EFFECTS OF GLOBAL CHANGE ON HYDRO-GEOMORPHOLOGICAL HAZARDS IN MEDITERRANEAN RIVERS (FLOODHAZARDS</a:t>
            </a:r>
            <a:r>
              <a:rPr lang="en-US" sz="2400" b="1" dirty="0" smtClean="0"/>
              <a:t>)</a:t>
            </a:r>
          </a:p>
          <a:p>
            <a:pPr algn="ctr"/>
            <a:endParaRPr lang="en-US" sz="1200" b="1" dirty="0" smtClean="0"/>
          </a:p>
          <a:p>
            <a:pPr algn="ctr"/>
            <a:r>
              <a:rPr lang="en-US" sz="2400" b="1" dirty="0" smtClean="0"/>
              <a:t>DR</a:t>
            </a:r>
            <a:r>
              <a:rPr lang="en-US" sz="2400" b="1" dirty="0"/>
              <a:t>. JOSÉ ANDRÉS LÓPEZ-TARAZÓN</a:t>
            </a:r>
          </a:p>
          <a:p>
            <a:pPr algn="ctr"/>
            <a:r>
              <a:rPr lang="en-US" sz="2400" b="1" dirty="0" smtClean="0"/>
              <a:t>jalopez@uni-potsdam.de</a:t>
            </a:r>
            <a:endParaRPr lang="es-ES" sz="2400" b="1" dirty="0"/>
          </a:p>
        </p:txBody>
      </p:sp>
      <p:sp>
        <p:nvSpPr>
          <p:cNvPr id="2" name="1 CuadroTexto">
            <a:hlinkClick r:id="" action="ppaction://hlinkshowjump?jump=nextslide"/>
          </p:cNvPr>
          <p:cNvSpPr txBox="1"/>
          <p:nvPr/>
        </p:nvSpPr>
        <p:spPr>
          <a:xfrm>
            <a:off x="135560" y="5517232"/>
            <a:ext cx="218615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INTRODUCTION</a:t>
            </a:r>
            <a:endParaRPr lang="es-ES" sz="2000" b="1" dirty="0"/>
          </a:p>
        </p:txBody>
      </p:sp>
      <p:sp>
        <p:nvSpPr>
          <p:cNvPr id="14" name="13 CuadroTexto">
            <a:hlinkClick r:id="" action="ppaction://hlinkshowjump?jump=nextslide"/>
          </p:cNvPr>
          <p:cNvSpPr txBox="1"/>
          <p:nvPr/>
        </p:nvSpPr>
        <p:spPr>
          <a:xfrm>
            <a:off x="2555776" y="5517232"/>
            <a:ext cx="1728192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OBJECTIVES</a:t>
            </a:r>
            <a:endParaRPr lang="es-ES" sz="2000" b="1" dirty="0"/>
          </a:p>
        </p:txBody>
      </p:sp>
      <p:sp>
        <p:nvSpPr>
          <p:cNvPr id="17" name="16 CuadroTexto">
            <a:hlinkClick r:id="rId8" action="ppaction://hlinksldjump"/>
          </p:cNvPr>
          <p:cNvSpPr txBox="1"/>
          <p:nvPr/>
        </p:nvSpPr>
        <p:spPr>
          <a:xfrm>
            <a:off x="6425951" y="5517232"/>
            <a:ext cx="253853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RESEARCH DESIGN</a:t>
            </a:r>
            <a:endParaRPr lang="es-ES" sz="2000" b="1" dirty="0"/>
          </a:p>
        </p:txBody>
      </p:sp>
      <p:sp>
        <p:nvSpPr>
          <p:cNvPr id="18" name="17 CuadroTexto">
            <a:hlinkClick r:id="" action="ppaction://hlinkshowjump?jump=nextslide"/>
          </p:cNvPr>
          <p:cNvSpPr txBox="1"/>
          <p:nvPr/>
        </p:nvSpPr>
        <p:spPr>
          <a:xfrm>
            <a:off x="4499992" y="5517232"/>
            <a:ext cx="1728192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STUDY AREA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17514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6 CuadroTexto">
            <a:hlinkClick r:id="rId3" action="ppaction://hlinksldjump"/>
          </p:cNvPr>
          <p:cNvSpPr txBox="1"/>
          <p:nvPr/>
        </p:nvSpPr>
        <p:spPr>
          <a:xfrm>
            <a:off x="1619672" y="6165304"/>
            <a:ext cx="218615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INTRODUCTION</a:t>
            </a:r>
            <a:endParaRPr lang="es-ES" sz="2000" b="1" dirty="0"/>
          </a:p>
        </p:txBody>
      </p:sp>
      <p:sp>
        <p:nvSpPr>
          <p:cNvPr id="8" name="7 CuadroTexto">
            <a:hlinkClick r:id="rId4" action="ppaction://hlinksldjump"/>
          </p:cNvPr>
          <p:cNvSpPr txBox="1"/>
          <p:nvPr/>
        </p:nvSpPr>
        <p:spPr>
          <a:xfrm>
            <a:off x="6425951" y="6175184"/>
            <a:ext cx="253853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RESEARCH DESIGN</a:t>
            </a:r>
            <a:endParaRPr lang="es-ES" sz="2000" b="1" dirty="0"/>
          </a:p>
        </p:txBody>
      </p:sp>
      <p:grpSp>
        <p:nvGrpSpPr>
          <p:cNvPr id="10" name="9 Grupo"/>
          <p:cNvGrpSpPr/>
          <p:nvPr/>
        </p:nvGrpSpPr>
        <p:grpSpPr>
          <a:xfrm>
            <a:off x="107504" y="6165304"/>
            <a:ext cx="1093079" cy="648072"/>
            <a:chOff x="497068" y="6165589"/>
            <a:chExt cx="1093079" cy="648072"/>
          </a:xfrm>
        </p:grpSpPr>
        <p:sp>
          <p:nvSpPr>
            <p:cNvPr id="11" name="10 CuadroTexto">
              <a:hlinkClick r:id="" action="ppaction://hlinkshowjump?jump=nextslide"/>
            </p:cNvPr>
            <p:cNvSpPr txBox="1"/>
            <p:nvPr/>
          </p:nvSpPr>
          <p:spPr>
            <a:xfrm>
              <a:off x="497068" y="6165589"/>
              <a:ext cx="1093079" cy="64807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s-ES" sz="2000" b="1" dirty="0"/>
            </a:p>
          </p:txBody>
        </p:sp>
        <p:sp>
          <p:nvSpPr>
            <p:cNvPr id="12" name="11 Flecha izquierda">
              <a:hlinkClick r:id="rId5" action="ppaction://hlinksldjump"/>
            </p:cNvPr>
            <p:cNvSpPr/>
            <p:nvPr/>
          </p:nvSpPr>
          <p:spPr>
            <a:xfrm>
              <a:off x="683568" y="6264608"/>
              <a:ext cx="720080" cy="432048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12 CuadroTexto">
            <a:hlinkClick r:id="rId6" action="ppaction://hlinksldjump"/>
          </p:cNvPr>
          <p:cNvSpPr txBox="1"/>
          <p:nvPr/>
        </p:nvSpPr>
        <p:spPr>
          <a:xfrm>
            <a:off x="4270320" y="6165304"/>
            <a:ext cx="1728192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OBJECTIVES</a:t>
            </a:r>
            <a:endParaRPr lang="es-ES" sz="2000" b="1" dirty="0"/>
          </a:p>
        </p:txBody>
      </p:sp>
      <p:grpSp>
        <p:nvGrpSpPr>
          <p:cNvPr id="22" name="21 Grupo"/>
          <p:cNvGrpSpPr>
            <a:grpSpLocks noChangeAspect="1"/>
          </p:cNvGrpSpPr>
          <p:nvPr/>
        </p:nvGrpSpPr>
        <p:grpSpPr>
          <a:xfrm>
            <a:off x="84277" y="116632"/>
            <a:ext cx="3721552" cy="2632876"/>
            <a:chOff x="611560" y="836712"/>
            <a:chExt cx="8244408" cy="5832648"/>
          </a:xfrm>
        </p:grpSpPr>
        <p:sp>
          <p:nvSpPr>
            <p:cNvPr id="23" name="22 Rectángulo"/>
            <p:cNvSpPr/>
            <p:nvPr/>
          </p:nvSpPr>
          <p:spPr>
            <a:xfrm>
              <a:off x="611560" y="836712"/>
              <a:ext cx="720080" cy="3888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4" name="23 Imagen" descr="ebre.png"/>
            <p:cNvPicPr>
              <a:picLocks noChangeAspect="1"/>
            </p:cNvPicPr>
            <p:nvPr/>
          </p:nvPicPr>
          <p:blipFill>
            <a:blip r:embed="rId7" cstate="print"/>
            <a:srcRect l="5901" t="2145" r="4326" b="3258"/>
            <a:stretch>
              <a:fillRect/>
            </a:stretch>
          </p:blipFill>
          <p:spPr>
            <a:xfrm>
              <a:off x="1043608" y="836712"/>
              <a:ext cx="7812360" cy="582500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1560" y="4725144"/>
              <a:ext cx="2391805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1 Rectángulo"/>
          <p:cNvSpPr/>
          <p:nvPr/>
        </p:nvSpPr>
        <p:spPr>
          <a:xfrm>
            <a:off x="246800" y="3402866"/>
            <a:ext cx="4325201" cy="1754326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b="1" dirty="0" smtClean="0"/>
              <a:t>Ésera</a:t>
            </a:r>
            <a:r>
              <a:rPr lang="en-GB" dirty="0" smtClean="0"/>
              <a:t> </a:t>
            </a:r>
            <a:r>
              <a:rPr lang="en-GB" dirty="0"/>
              <a:t>(i.e. </a:t>
            </a:r>
            <a:r>
              <a:rPr lang="en-GB" dirty="0" smtClean="0"/>
              <a:t>1,535 </a:t>
            </a:r>
            <a:r>
              <a:rPr lang="en-GB" dirty="0"/>
              <a:t>km</a:t>
            </a:r>
            <a:r>
              <a:rPr lang="en-GB" baseline="30000" dirty="0"/>
              <a:t>2</a:t>
            </a:r>
            <a:r>
              <a:rPr lang="en-GB" dirty="0" smtClean="0"/>
              <a:t>), sharing the same badland stripe of the Isábena, usually delivering huge suspended sediment yields generating the siltation of the Barasona reservoir. (</a:t>
            </a:r>
            <a:r>
              <a:rPr lang="en-GB" i="1" dirty="0" err="1" smtClean="0"/>
              <a:t>López-Tarazón</a:t>
            </a:r>
            <a:r>
              <a:rPr lang="en-GB" i="1" dirty="0" smtClean="0"/>
              <a:t> et al., 2015</a:t>
            </a:r>
            <a:r>
              <a:rPr lang="en-GB" dirty="0" smtClean="0"/>
              <a:t>) .</a:t>
            </a:r>
            <a:endParaRPr lang="es-ES" dirty="0"/>
          </a:p>
        </p:txBody>
      </p:sp>
      <p:grpSp>
        <p:nvGrpSpPr>
          <p:cNvPr id="17" name="21 Grupo"/>
          <p:cNvGrpSpPr/>
          <p:nvPr/>
        </p:nvGrpSpPr>
        <p:grpSpPr>
          <a:xfrm>
            <a:off x="4774626" y="219447"/>
            <a:ext cx="4258353" cy="5668465"/>
            <a:chOff x="714375" y="22860"/>
            <a:chExt cx="3160395" cy="4206240"/>
          </a:xfrm>
        </p:grpSpPr>
        <p:grpSp>
          <p:nvGrpSpPr>
            <p:cNvPr id="20" name="18 Grupo"/>
            <p:cNvGrpSpPr/>
            <p:nvPr/>
          </p:nvGrpSpPr>
          <p:grpSpPr>
            <a:xfrm>
              <a:off x="714375" y="22860"/>
              <a:ext cx="3160395" cy="4206240"/>
              <a:chOff x="714375" y="0"/>
              <a:chExt cx="3160395" cy="4206240"/>
            </a:xfrm>
          </p:grpSpPr>
          <p:grpSp>
            <p:nvGrpSpPr>
              <p:cNvPr id="28" name="17 Grupo"/>
              <p:cNvGrpSpPr/>
              <p:nvPr/>
            </p:nvGrpSpPr>
            <p:grpSpPr>
              <a:xfrm>
                <a:off x="714375" y="0"/>
                <a:ext cx="3160395" cy="4206240"/>
                <a:chOff x="0" y="0"/>
                <a:chExt cx="3160395" cy="4206240"/>
              </a:xfrm>
            </p:grpSpPr>
            <p:pic>
              <p:nvPicPr>
                <p:cNvPr id="30" name="66 Imagen" descr="Figure1.png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980" b="2513"/>
                <a:stretch>
                  <a:fillRect/>
                </a:stretch>
              </p:blipFill>
              <p:spPr>
                <a:xfrm>
                  <a:off x="0" y="0"/>
                  <a:ext cx="3160395" cy="420624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31" name="16 Rectángulo"/>
                <p:cNvSpPr/>
                <p:nvPr/>
              </p:nvSpPr>
              <p:spPr>
                <a:xfrm>
                  <a:off x="2000250" y="2417445"/>
                  <a:ext cx="1097280" cy="17887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s-ES"/>
                </a:p>
              </p:txBody>
            </p:sp>
          </p:grpSp>
          <p:pic>
            <p:nvPicPr>
              <p:cNvPr id="29" name="66 Imagen" descr="Figure1.png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43" t="58208" r="2355" b="2513"/>
              <a:stretch/>
            </p:blipFill>
            <p:spPr bwMode="auto">
              <a:xfrm>
                <a:off x="2732374" y="2381624"/>
                <a:ext cx="1091565" cy="172593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21" name="20 Imagen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41" t="1087" r="14917" b="95787"/>
            <a:stretch/>
          </p:blipFill>
          <p:spPr bwMode="auto">
            <a:xfrm>
              <a:off x="896894" y="219680"/>
              <a:ext cx="725805" cy="1314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7" name="20 Rectángulo"/>
            <p:cNvSpPr/>
            <p:nvPr/>
          </p:nvSpPr>
          <p:spPr>
            <a:xfrm>
              <a:off x="2687293" y="68580"/>
              <a:ext cx="644304" cy="131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  <p:sp>
        <p:nvSpPr>
          <p:cNvPr id="32" name="31 Rectángulo">
            <a:hlinkClick r:id="rId5" action="ppaction://hlinksldjump"/>
          </p:cNvPr>
          <p:cNvSpPr/>
          <p:nvPr/>
        </p:nvSpPr>
        <p:spPr>
          <a:xfrm>
            <a:off x="107504" y="6093296"/>
            <a:ext cx="1096527" cy="720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42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6 CuadroTexto">
            <a:hlinkClick r:id="rId3" action="ppaction://hlinksldjump"/>
          </p:cNvPr>
          <p:cNvSpPr txBox="1"/>
          <p:nvPr/>
        </p:nvSpPr>
        <p:spPr>
          <a:xfrm>
            <a:off x="1619672" y="6165304"/>
            <a:ext cx="218615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INTRODUCTION</a:t>
            </a:r>
            <a:endParaRPr lang="es-ES" sz="2000" b="1" dirty="0"/>
          </a:p>
        </p:txBody>
      </p:sp>
      <p:sp>
        <p:nvSpPr>
          <p:cNvPr id="8" name="7 CuadroTexto">
            <a:hlinkClick r:id="rId4" action="ppaction://hlinksldjump"/>
          </p:cNvPr>
          <p:cNvSpPr txBox="1"/>
          <p:nvPr/>
        </p:nvSpPr>
        <p:spPr>
          <a:xfrm>
            <a:off x="6425951" y="6175184"/>
            <a:ext cx="253853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RESEARCH DESIGN</a:t>
            </a:r>
            <a:endParaRPr lang="es-ES" sz="2000" b="1" dirty="0"/>
          </a:p>
        </p:txBody>
      </p:sp>
      <p:grpSp>
        <p:nvGrpSpPr>
          <p:cNvPr id="10" name="9 Grupo"/>
          <p:cNvGrpSpPr/>
          <p:nvPr/>
        </p:nvGrpSpPr>
        <p:grpSpPr>
          <a:xfrm>
            <a:off x="107504" y="6165304"/>
            <a:ext cx="1093079" cy="648072"/>
            <a:chOff x="497068" y="6165589"/>
            <a:chExt cx="1093079" cy="648072"/>
          </a:xfrm>
        </p:grpSpPr>
        <p:sp>
          <p:nvSpPr>
            <p:cNvPr id="11" name="10 CuadroTexto">
              <a:hlinkClick r:id="rId5" action="ppaction://hlinksldjump"/>
            </p:cNvPr>
            <p:cNvSpPr txBox="1"/>
            <p:nvPr/>
          </p:nvSpPr>
          <p:spPr>
            <a:xfrm>
              <a:off x="497068" y="6165589"/>
              <a:ext cx="1093079" cy="64807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s-ES" sz="2000" b="1" dirty="0"/>
            </a:p>
          </p:txBody>
        </p:sp>
        <p:sp>
          <p:nvSpPr>
            <p:cNvPr id="12" name="11 Flecha izquierda">
              <a:hlinkClick r:id="" action="ppaction://hlinkshowjump?jump=previousslide"/>
            </p:cNvPr>
            <p:cNvSpPr/>
            <p:nvPr/>
          </p:nvSpPr>
          <p:spPr>
            <a:xfrm>
              <a:off x="683568" y="6264608"/>
              <a:ext cx="720080" cy="432048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12 CuadroTexto">
            <a:hlinkClick r:id="rId6" action="ppaction://hlinksldjump"/>
          </p:cNvPr>
          <p:cNvSpPr txBox="1"/>
          <p:nvPr/>
        </p:nvSpPr>
        <p:spPr>
          <a:xfrm>
            <a:off x="4270320" y="6165304"/>
            <a:ext cx="1728192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OBJECTIVES</a:t>
            </a:r>
            <a:endParaRPr lang="es-ES" sz="2000" b="1" dirty="0"/>
          </a:p>
        </p:txBody>
      </p:sp>
      <p:sp>
        <p:nvSpPr>
          <p:cNvPr id="2" name="1 Rectángulo"/>
          <p:cNvSpPr/>
          <p:nvPr/>
        </p:nvSpPr>
        <p:spPr>
          <a:xfrm>
            <a:off x="490626" y="3402866"/>
            <a:ext cx="3217278" cy="2308324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b="1" dirty="0" err="1" smtClean="0"/>
              <a:t>Siurana</a:t>
            </a:r>
            <a:r>
              <a:rPr lang="en-GB" dirty="0" smtClean="0"/>
              <a:t> </a:t>
            </a:r>
            <a:r>
              <a:rPr lang="en-GB" dirty="0"/>
              <a:t>(i.e. </a:t>
            </a:r>
            <a:r>
              <a:rPr lang="en-GB" dirty="0" smtClean="0"/>
              <a:t>610 km</a:t>
            </a:r>
            <a:r>
              <a:rPr lang="en-GB" baseline="30000" dirty="0" smtClean="0"/>
              <a:t>2</a:t>
            </a:r>
            <a:r>
              <a:rPr lang="en-GB" dirty="0" smtClean="0"/>
              <a:t>) is a very Mediterranean river (even drying up in summer) highly affected by impoundment (</a:t>
            </a:r>
            <a:r>
              <a:rPr lang="en-GB" i="1" dirty="0" err="1" smtClean="0"/>
              <a:t>Lobera</a:t>
            </a:r>
            <a:r>
              <a:rPr lang="en-GB" i="1" dirty="0" smtClean="0"/>
              <a:t> et al., 2015a, 2015b</a:t>
            </a:r>
            <a:r>
              <a:rPr lang="en-GB" dirty="0" smtClean="0"/>
              <a:t>) but suffering catastrophic flood events often .</a:t>
            </a:r>
            <a:endParaRPr lang="es-ES" dirty="0"/>
          </a:p>
        </p:txBody>
      </p:sp>
      <p:pic>
        <p:nvPicPr>
          <p:cNvPr id="16" name="5 Imagen" descr="spain.png"/>
          <p:cNvPicPr preferRelativeResize="0">
            <a:picLocks noChangeAspect="1"/>
          </p:cNvPicPr>
          <p:nvPr/>
        </p:nvPicPr>
        <p:blipFill rotWithShape="1">
          <a:blip r:embed="rId7" cstate="print"/>
          <a:srcRect l="11483" t="11768" r="13397" b="39661"/>
          <a:stretch/>
        </p:blipFill>
        <p:spPr>
          <a:xfrm>
            <a:off x="626241" y="290722"/>
            <a:ext cx="2909844" cy="2656265"/>
          </a:xfrm>
          <a:prstGeom prst="rect">
            <a:avLst/>
          </a:prstGeom>
        </p:spPr>
      </p:pic>
      <p:grpSp>
        <p:nvGrpSpPr>
          <p:cNvPr id="4" name="3 Grupo"/>
          <p:cNvGrpSpPr/>
          <p:nvPr/>
        </p:nvGrpSpPr>
        <p:grpSpPr>
          <a:xfrm>
            <a:off x="4115193" y="288412"/>
            <a:ext cx="4849295" cy="5472608"/>
            <a:chOff x="4115193" y="288412"/>
            <a:chExt cx="4849295" cy="5472608"/>
          </a:xfrm>
        </p:grpSpPr>
        <p:pic>
          <p:nvPicPr>
            <p:cNvPr id="17" name="1 Imagen" descr="siu_mdt2.png"/>
            <p:cNvPicPr preferRelativeResize="0">
              <a:picLocks noChangeAspect="1"/>
            </p:cNvPicPr>
            <p:nvPr/>
          </p:nvPicPr>
          <p:blipFill>
            <a:blip r:embed="rId8" cstate="print"/>
            <a:srcRect l="14799" t="17927" r="15515" b="26796"/>
            <a:stretch>
              <a:fillRect/>
            </a:stretch>
          </p:blipFill>
          <p:spPr>
            <a:xfrm>
              <a:off x="4115193" y="288412"/>
              <a:ext cx="4849295" cy="5472608"/>
            </a:xfrm>
            <a:prstGeom prst="rect">
              <a:avLst/>
            </a:prstGeom>
          </p:spPr>
        </p:pic>
        <p:sp>
          <p:nvSpPr>
            <p:cNvPr id="3" name="2 CuadroTexto"/>
            <p:cNvSpPr txBox="1"/>
            <p:nvPr/>
          </p:nvSpPr>
          <p:spPr>
            <a:xfrm>
              <a:off x="4716016" y="476672"/>
              <a:ext cx="15295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Siurana</a:t>
              </a:r>
              <a:r>
                <a:rPr lang="es-E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basin</a:t>
              </a:r>
              <a:endParaRPr lang="es-E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31 Rectángulo">
            <a:hlinkClick r:id="rId5" action="ppaction://hlinksldjump"/>
          </p:cNvPr>
          <p:cNvSpPr/>
          <p:nvPr/>
        </p:nvSpPr>
        <p:spPr>
          <a:xfrm>
            <a:off x="107504" y="6093296"/>
            <a:ext cx="1096527" cy="720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5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/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t="4172" r="2292" b="46498"/>
          <a:stretch/>
        </p:blipFill>
        <p:spPr bwMode="auto">
          <a:xfrm>
            <a:off x="850687" y="563538"/>
            <a:ext cx="7393721" cy="55297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CuadroTexto">
            <a:hlinkClick r:id="rId3" action="ppaction://hlinksldjump"/>
          </p:cNvPr>
          <p:cNvSpPr txBox="1"/>
          <p:nvPr/>
        </p:nvSpPr>
        <p:spPr>
          <a:xfrm>
            <a:off x="513635" y="6165304"/>
            <a:ext cx="218615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INTRODUCTION</a:t>
            </a:r>
            <a:endParaRPr lang="es-ES" sz="2000" b="1" dirty="0"/>
          </a:p>
        </p:txBody>
      </p:sp>
      <p:sp>
        <p:nvSpPr>
          <p:cNvPr id="7" name="6 CuadroTexto">
            <a:hlinkClick r:id="rId4" action="ppaction://hlinksldjump"/>
          </p:cNvPr>
          <p:cNvSpPr txBox="1"/>
          <p:nvPr/>
        </p:nvSpPr>
        <p:spPr>
          <a:xfrm>
            <a:off x="3851920" y="6165304"/>
            <a:ext cx="1728192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OBJECTIVES</a:t>
            </a:r>
            <a:endParaRPr lang="es-ES" sz="2000" b="1" dirty="0"/>
          </a:p>
        </p:txBody>
      </p:sp>
      <p:sp>
        <p:nvSpPr>
          <p:cNvPr id="9" name="8 CuadroTexto">
            <a:hlinkClick r:id="rId5" action="ppaction://hlinksldjump"/>
          </p:cNvPr>
          <p:cNvSpPr txBox="1"/>
          <p:nvPr/>
        </p:nvSpPr>
        <p:spPr>
          <a:xfrm>
            <a:off x="6804248" y="6165304"/>
            <a:ext cx="1728192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STUDY AREA</a:t>
            </a:r>
            <a:endParaRPr lang="es-ES" sz="2000" b="1" dirty="0"/>
          </a:p>
        </p:txBody>
      </p:sp>
      <p:sp>
        <p:nvSpPr>
          <p:cNvPr id="2" name="1 Botón de acción: Hacia delante o Siguiente">
            <a:hlinkClick r:id="" action="ppaction://hlinkshowjump?jump=nextslide" highlightClick="1"/>
          </p:cNvPr>
          <p:cNvSpPr/>
          <p:nvPr/>
        </p:nvSpPr>
        <p:spPr>
          <a:xfrm rot="5400000">
            <a:off x="2558001" y="61707"/>
            <a:ext cx="446905" cy="4127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Botón de acción: Hacia delante o Siguiente">
            <a:hlinkClick r:id="rId6" action="ppaction://hlinksldjump" highlightClick="1"/>
          </p:cNvPr>
          <p:cNvSpPr/>
          <p:nvPr/>
        </p:nvSpPr>
        <p:spPr>
          <a:xfrm>
            <a:off x="1307129" y="5646081"/>
            <a:ext cx="599167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Botón de acción: Hacia delante o Siguiente">
            <a:hlinkClick r:id="rId7" action="ppaction://hlinksldjump" highlightClick="1"/>
          </p:cNvPr>
          <p:cNvSpPr/>
          <p:nvPr/>
        </p:nvSpPr>
        <p:spPr>
          <a:xfrm rot="5400000">
            <a:off x="4502217" y="46849"/>
            <a:ext cx="446905" cy="4127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Botón de acción: Hacia delante o Siguiente">
            <a:hlinkClick r:id="rId8" action="ppaction://hlinksldjump" highlightClick="1"/>
          </p:cNvPr>
          <p:cNvSpPr/>
          <p:nvPr/>
        </p:nvSpPr>
        <p:spPr>
          <a:xfrm rot="5400000">
            <a:off x="6230409" y="61707"/>
            <a:ext cx="446905" cy="4127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68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0 Imagen"/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t="4171" r="53050" b="54018"/>
          <a:stretch/>
        </p:blipFill>
        <p:spPr bwMode="auto">
          <a:xfrm>
            <a:off x="1403648" y="419"/>
            <a:ext cx="5099543" cy="6857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6" name="15 Grupo"/>
          <p:cNvGrpSpPr/>
          <p:nvPr/>
        </p:nvGrpSpPr>
        <p:grpSpPr>
          <a:xfrm>
            <a:off x="107504" y="6165304"/>
            <a:ext cx="1093079" cy="648072"/>
            <a:chOff x="497068" y="6165589"/>
            <a:chExt cx="1093079" cy="648072"/>
          </a:xfrm>
        </p:grpSpPr>
        <p:sp>
          <p:nvSpPr>
            <p:cNvPr id="17" name="16 CuadroTexto">
              <a:hlinkClick r:id="rId3" action="ppaction://hlinksldjump"/>
            </p:cNvPr>
            <p:cNvSpPr txBox="1"/>
            <p:nvPr/>
          </p:nvSpPr>
          <p:spPr>
            <a:xfrm>
              <a:off x="497068" y="6165589"/>
              <a:ext cx="1093079" cy="64807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s-ES" sz="2000" b="1" dirty="0"/>
            </a:p>
          </p:txBody>
        </p:sp>
        <p:sp>
          <p:nvSpPr>
            <p:cNvPr id="18" name="17 Flecha izquierda">
              <a:hlinkClick r:id="" action="ppaction://hlinkshowjump?jump=previousslide"/>
            </p:cNvPr>
            <p:cNvSpPr/>
            <p:nvPr/>
          </p:nvSpPr>
          <p:spPr>
            <a:xfrm>
              <a:off x="683568" y="6264608"/>
              <a:ext cx="720080" cy="432048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" name="18 Rectángulo">
            <a:hlinkClick r:id="rId4" action="ppaction://hlinksldjump"/>
          </p:cNvPr>
          <p:cNvSpPr/>
          <p:nvPr/>
        </p:nvSpPr>
        <p:spPr>
          <a:xfrm>
            <a:off x="107504" y="6165019"/>
            <a:ext cx="1096527" cy="720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3" name="22 Grupo"/>
          <p:cNvGrpSpPr/>
          <p:nvPr/>
        </p:nvGrpSpPr>
        <p:grpSpPr>
          <a:xfrm>
            <a:off x="7740352" y="6048777"/>
            <a:ext cx="1093079" cy="648072"/>
            <a:chOff x="497068" y="6165589"/>
            <a:chExt cx="1093079" cy="648072"/>
          </a:xfrm>
        </p:grpSpPr>
        <p:sp>
          <p:nvSpPr>
            <p:cNvPr id="24" name="23 CuadroTexto">
              <a:hlinkClick r:id="rId3" action="ppaction://hlinksldjump"/>
            </p:cNvPr>
            <p:cNvSpPr txBox="1"/>
            <p:nvPr/>
          </p:nvSpPr>
          <p:spPr>
            <a:xfrm>
              <a:off x="497068" y="6165589"/>
              <a:ext cx="1093079" cy="64807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s-ES" sz="2000" b="1" dirty="0"/>
            </a:p>
          </p:txBody>
        </p:sp>
        <p:sp>
          <p:nvSpPr>
            <p:cNvPr id="25" name="24 Flecha izquierda">
              <a:hlinkClick r:id="" action="ppaction://hlinkshowjump?jump=previousslide"/>
            </p:cNvPr>
            <p:cNvSpPr/>
            <p:nvPr/>
          </p:nvSpPr>
          <p:spPr>
            <a:xfrm rot="10800000">
              <a:off x="683568" y="6264608"/>
              <a:ext cx="720080" cy="432048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6" name="25 Rectángulo">
            <a:hlinkClick r:id="rId5" action="ppaction://hlinksldjump"/>
          </p:cNvPr>
          <p:cNvSpPr/>
          <p:nvPr/>
        </p:nvSpPr>
        <p:spPr>
          <a:xfrm>
            <a:off x="7524328" y="5733256"/>
            <a:ext cx="1309103" cy="999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793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/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2" t="4172" r="36290" b="54807"/>
          <a:stretch/>
        </p:blipFill>
        <p:spPr bwMode="auto">
          <a:xfrm>
            <a:off x="2627784" y="44624"/>
            <a:ext cx="3856541" cy="67741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107504" y="6165304"/>
            <a:ext cx="1093079" cy="648072"/>
            <a:chOff x="497068" y="6165589"/>
            <a:chExt cx="1093079" cy="648072"/>
          </a:xfrm>
        </p:grpSpPr>
        <p:sp>
          <p:nvSpPr>
            <p:cNvPr id="7" name="6 CuadroTexto">
              <a:hlinkClick r:id="rId3" action="ppaction://hlinksldjump"/>
            </p:cNvPr>
            <p:cNvSpPr txBox="1"/>
            <p:nvPr/>
          </p:nvSpPr>
          <p:spPr>
            <a:xfrm>
              <a:off x="497068" y="6165589"/>
              <a:ext cx="1093079" cy="64807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s-ES" sz="2000" b="1" dirty="0"/>
            </a:p>
          </p:txBody>
        </p:sp>
        <p:sp>
          <p:nvSpPr>
            <p:cNvPr id="8" name="7 Flecha izquierda">
              <a:hlinkClick r:id="rId4" action="ppaction://hlinksldjump"/>
            </p:cNvPr>
            <p:cNvSpPr/>
            <p:nvPr/>
          </p:nvSpPr>
          <p:spPr>
            <a:xfrm>
              <a:off x="683568" y="6264608"/>
              <a:ext cx="720080" cy="432048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8 Rectángulo">
            <a:hlinkClick r:id="rId4" action="ppaction://hlinksldjump"/>
          </p:cNvPr>
          <p:cNvSpPr/>
          <p:nvPr/>
        </p:nvSpPr>
        <p:spPr>
          <a:xfrm>
            <a:off x="107504" y="6093296"/>
            <a:ext cx="1096527" cy="720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1" name="10 Grupo"/>
          <p:cNvGrpSpPr/>
          <p:nvPr/>
        </p:nvGrpSpPr>
        <p:grpSpPr>
          <a:xfrm>
            <a:off x="7740352" y="6048777"/>
            <a:ext cx="1093079" cy="648072"/>
            <a:chOff x="497068" y="6165589"/>
            <a:chExt cx="1093079" cy="648072"/>
          </a:xfrm>
        </p:grpSpPr>
        <p:sp>
          <p:nvSpPr>
            <p:cNvPr id="12" name="11 CuadroTexto">
              <a:hlinkClick r:id="rId3" action="ppaction://hlinksldjump"/>
            </p:cNvPr>
            <p:cNvSpPr txBox="1"/>
            <p:nvPr/>
          </p:nvSpPr>
          <p:spPr>
            <a:xfrm>
              <a:off x="497068" y="6165589"/>
              <a:ext cx="1093079" cy="64807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s-ES" sz="2000" b="1" dirty="0"/>
            </a:p>
          </p:txBody>
        </p:sp>
        <p:sp>
          <p:nvSpPr>
            <p:cNvPr id="13" name="12 Flecha izquierda">
              <a:hlinkClick r:id="" action="ppaction://hlinkshowjump?jump=previousslide"/>
            </p:cNvPr>
            <p:cNvSpPr/>
            <p:nvPr/>
          </p:nvSpPr>
          <p:spPr>
            <a:xfrm rot="10800000">
              <a:off x="683568" y="6264608"/>
              <a:ext cx="720080" cy="432048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13 Rectángulo">
            <a:hlinkClick r:id="rId5" action="ppaction://hlinksldjump"/>
          </p:cNvPr>
          <p:cNvSpPr/>
          <p:nvPr/>
        </p:nvSpPr>
        <p:spPr>
          <a:xfrm>
            <a:off x="7524328" y="5733256"/>
            <a:ext cx="1309103" cy="999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761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/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0" t="4172" r="2292" b="53886"/>
          <a:stretch/>
        </p:blipFill>
        <p:spPr bwMode="auto">
          <a:xfrm>
            <a:off x="2627784" y="-27384"/>
            <a:ext cx="3888432" cy="6848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107504" y="6165304"/>
            <a:ext cx="1093079" cy="648072"/>
            <a:chOff x="497068" y="6165589"/>
            <a:chExt cx="1093079" cy="648072"/>
          </a:xfrm>
        </p:grpSpPr>
        <p:sp>
          <p:nvSpPr>
            <p:cNvPr id="6" name="5 CuadroTexto">
              <a:hlinkClick r:id="rId3" action="ppaction://hlinksldjump"/>
            </p:cNvPr>
            <p:cNvSpPr txBox="1"/>
            <p:nvPr/>
          </p:nvSpPr>
          <p:spPr>
            <a:xfrm>
              <a:off x="497068" y="6165589"/>
              <a:ext cx="1093079" cy="64807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s-ES" sz="2000" b="1" dirty="0"/>
            </a:p>
          </p:txBody>
        </p:sp>
        <p:sp>
          <p:nvSpPr>
            <p:cNvPr id="7" name="6 Flecha izquierda">
              <a:hlinkClick r:id="rId4" action="ppaction://hlinksldjump"/>
            </p:cNvPr>
            <p:cNvSpPr/>
            <p:nvPr/>
          </p:nvSpPr>
          <p:spPr>
            <a:xfrm>
              <a:off x="683568" y="6264608"/>
              <a:ext cx="720080" cy="432048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7 Rectángulo">
            <a:hlinkClick r:id="rId4" action="ppaction://hlinksldjump"/>
          </p:cNvPr>
          <p:cNvSpPr/>
          <p:nvPr/>
        </p:nvSpPr>
        <p:spPr>
          <a:xfrm>
            <a:off x="107504" y="6093296"/>
            <a:ext cx="1096527" cy="720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" name="9 Grupo"/>
          <p:cNvGrpSpPr/>
          <p:nvPr/>
        </p:nvGrpSpPr>
        <p:grpSpPr>
          <a:xfrm>
            <a:off x="7740352" y="6048777"/>
            <a:ext cx="1093079" cy="648072"/>
            <a:chOff x="497068" y="6165589"/>
            <a:chExt cx="1093079" cy="648072"/>
          </a:xfrm>
        </p:grpSpPr>
        <p:sp>
          <p:nvSpPr>
            <p:cNvPr id="11" name="10 CuadroTexto">
              <a:hlinkClick r:id="rId3" action="ppaction://hlinksldjump"/>
            </p:cNvPr>
            <p:cNvSpPr txBox="1"/>
            <p:nvPr/>
          </p:nvSpPr>
          <p:spPr>
            <a:xfrm>
              <a:off x="497068" y="6165589"/>
              <a:ext cx="1093079" cy="64807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s-ES" sz="2000" b="1" dirty="0"/>
            </a:p>
          </p:txBody>
        </p:sp>
        <p:sp>
          <p:nvSpPr>
            <p:cNvPr id="12" name="11 Flecha izquierda">
              <a:hlinkClick r:id="" action="ppaction://hlinkshowjump?jump=previousslide"/>
            </p:cNvPr>
            <p:cNvSpPr/>
            <p:nvPr/>
          </p:nvSpPr>
          <p:spPr>
            <a:xfrm rot="10800000">
              <a:off x="683568" y="6264608"/>
              <a:ext cx="720080" cy="432048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12 Rectángulo">
            <a:hlinkClick r:id="rId5" action="ppaction://hlinksldjump"/>
          </p:cNvPr>
          <p:cNvSpPr/>
          <p:nvPr/>
        </p:nvSpPr>
        <p:spPr>
          <a:xfrm>
            <a:off x="7524328" y="5733256"/>
            <a:ext cx="1309103" cy="999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045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/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3" t="39404" r="14359" b="46498"/>
          <a:stretch/>
        </p:blipFill>
        <p:spPr bwMode="auto">
          <a:xfrm>
            <a:off x="352898" y="2132856"/>
            <a:ext cx="8467574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CuadroTexto">
            <a:hlinkClick r:id="rId3" action="ppaction://hlinksldjump"/>
          </p:cNvPr>
          <p:cNvSpPr txBox="1"/>
          <p:nvPr/>
        </p:nvSpPr>
        <p:spPr>
          <a:xfrm>
            <a:off x="1763688" y="6165304"/>
            <a:ext cx="218615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INTRODUCTION</a:t>
            </a:r>
            <a:endParaRPr lang="es-ES" sz="2000" b="1" dirty="0"/>
          </a:p>
        </p:txBody>
      </p:sp>
      <p:sp>
        <p:nvSpPr>
          <p:cNvPr id="6" name="5 CuadroTexto">
            <a:hlinkClick r:id="rId4" action="ppaction://hlinksldjump"/>
          </p:cNvPr>
          <p:cNvSpPr txBox="1"/>
          <p:nvPr/>
        </p:nvSpPr>
        <p:spPr>
          <a:xfrm>
            <a:off x="4788024" y="6165304"/>
            <a:ext cx="1728192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OBJECTIVES</a:t>
            </a:r>
            <a:endParaRPr lang="es-ES" sz="2000" b="1" dirty="0"/>
          </a:p>
        </p:txBody>
      </p:sp>
      <p:sp>
        <p:nvSpPr>
          <p:cNvPr id="7" name="6 CuadroTexto">
            <a:hlinkClick r:id="rId5" action="ppaction://hlinksldjump"/>
          </p:cNvPr>
          <p:cNvSpPr txBox="1"/>
          <p:nvPr/>
        </p:nvSpPr>
        <p:spPr>
          <a:xfrm>
            <a:off x="7308304" y="6165304"/>
            <a:ext cx="1728192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STUDY AREA</a:t>
            </a:r>
            <a:endParaRPr lang="es-ES" sz="2000" b="1" dirty="0"/>
          </a:p>
        </p:txBody>
      </p:sp>
      <p:grpSp>
        <p:nvGrpSpPr>
          <p:cNvPr id="8" name="7 Grupo"/>
          <p:cNvGrpSpPr/>
          <p:nvPr/>
        </p:nvGrpSpPr>
        <p:grpSpPr>
          <a:xfrm>
            <a:off x="107504" y="6165304"/>
            <a:ext cx="1093079" cy="648072"/>
            <a:chOff x="497068" y="6165589"/>
            <a:chExt cx="1093079" cy="648072"/>
          </a:xfrm>
        </p:grpSpPr>
        <p:sp>
          <p:nvSpPr>
            <p:cNvPr id="9" name="8 CuadroTexto">
              <a:hlinkClick r:id="rId5" action="ppaction://hlinksldjump"/>
            </p:cNvPr>
            <p:cNvSpPr txBox="1"/>
            <p:nvPr/>
          </p:nvSpPr>
          <p:spPr>
            <a:xfrm>
              <a:off x="497068" y="6165589"/>
              <a:ext cx="1093079" cy="64807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s-ES" sz="2000" b="1" dirty="0"/>
            </a:p>
          </p:txBody>
        </p:sp>
        <p:sp>
          <p:nvSpPr>
            <p:cNvPr id="10" name="9 Flecha izquierda">
              <a:hlinkClick r:id="rId6" action="ppaction://hlinksldjump"/>
            </p:cNvPr>
            <p:cNvSpPr/>
            <p:nvPr/>
          </p:nvSpPr>
          <p:spPr>
            <a:xfrm>
              <a:off x="683568" y="6264608"/>
              <a:ext cx="720080" cy="432048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10 Rectángulo">
            <a:hlinkClick r:id="rId6" action="ppaction://hlinksldjump"/>
          </p:cNvPr>
          <p:cNvSpPr/>
          <p:nvPr/>
        </p:nvSpPr>
        <p:spPr>
          <a:xfrm>
            <a:off x="107504" y="6093296"/>
            <a:ext cx="1096527" cy="720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84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248072" y="980728"/>
            <a:ext cx="8684308" cy="646331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b="1" dirty="0" smtClean="0"/>
              <a:t> </a:t>
            </a:r>
            <a:r>
              <a:rPr lang="en-GB" b="1" dirty="0" err="1" smtClean="0"/>
              <a:t>Floodhazards</a:t>
            </a:r>
            <a:r>
              <a:rPr lang="en-GB" dirty="0" smtClean="0"/>
              <a:t> </a:t>
            </a:r>
            <a:r>
              <a:rPr lang="en-GB" dirty="0"/>
              <a:t>aims to predict and assess the hydro-geomorphological hazards associated with global change in Mediterranean regions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248072" y="2852936"/>
            <a:ext cx="8684308" cy="1631216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 Key focal points are:</a:t>
            </a:r>
          </a:p>
          <a:p>
            <a:pPr marL="182563" algn="just">
              <a:spcAft>
                <a:spcPts val="600"/>
              </a:spcAft>
              <a:buAutoNum type="romanLcParenR"/>
            </a:pPr>
            <a:r>
              <a:rPr lang="en-GB" dirty="0" smtClean="0"/>
              <a:t> understanding the evolution of the river </a:t>
            </a:r>
            <a:r>
              <a:rPr lang="en-GB" dirty="0"/>
              <a:t>features </a:t>
            </a:r>
            <a:r>
              <a:rPr lang="en-GB" dirty="0" smtClean="0"/>
              <a:t>(e.g. </a:t>
            </a:r>
            <a:r>
              <a:rPr lang="en-GB" dirty="0"/>
              <a:t>water, sediment, channel deformation) </a:t>
            </a:r>
            <a:r>
              <a:rPr lang="en-GB" dirty="0" smtClean="0"/>
              <a:t>which determine the hydro-geomorphological flooding hazards</a:t>
            </a:r>
          </a:p>
          <a:p>
            <a:pPr marL="182563" algn="just">
              <a:spcAft>
                <a:spcPts val="600"/>
              </a:spcAft>
              <a:buAutoNum type="romanLcParenR"/>
            </a:pPr>
            <a:r>
              <a:rPr lang="en-GB" dirty="0" smtClean="0"/>
              <a:t> change of these hazards as a result of global change (i.e. rainfall, temperature and human-based changes). </a:t>
            </a:r>
            <a:endParaRPr lang="en-GB" dirty="0"/>
          </a:p>
        </p:txBody>
      </p:sp>
      <p:sp>
        <p:nvSpPr>
          <p:cNvPr id="11" name="10 CuadroTexto">
            <a:hlinkClick r:id="" action="ppaction://hlinkshowjump?jump=nextslide"/>
          </p:cNvPr>
          <p:cNvSpPr txBox="1"/>
          <p:nvPr/>
        </p:nvSpPr>
        <p:spPr>
          <a:xfrm>
            <a:off x="1907704" y="6165304"/>
            <a:ext cx="1728192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OBJECTIVES</a:t>
            </a:r>
            <a:endParaRPr lang="es-ES" sz="2000" b="1" dirty="0"/>
          </a:p>
        </p:txBody>
      </p:sp>
      <p:sp>
        <p:nvSpPr>
          <p:cNvPr id="12" name="11 CuadroTexto">
            <a:hlinkClick r:id="rId3" action="ppaction://hlinksldjump"/>
          </p:cNvPr>
          <p:cNvSpPr txBox="1"/>
          <p:nvPr/>
        </p:nvSpPr>
        <p:spPr>
          <a:xfrm>
            <a:off x="6425951" y="6165304"/>
            <a:ext cx="253853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RESEARCH DESIGN</a:t>
            </a:r>
            <a:endParaRPr lang="es-ES" sz="2000" b="1" dirty="0"/>
          </a:p>
        </p:txBody>
      </p:sp>
      <p:sp>
        <p:nvSpPr>
          <p:cNvPr id="13" name="12 CuadroTexto">
            <a:hlinkClick r:id="rId4" action="ppaction://hlinksldjump"/>
          </p:cNvPr>
          <p:cNvSpPr txBox="1"/>
          <p:nvPr/>
        </p:nvSpPr>
        <p:spPr>
          <a:xfrm>
            <a:off x="4139952" y="6165304"/>
            <a:ext cx="1728192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STUDY AREA</a:t>
            </a:r>
            <a:endParaRPr lang="es-ES" sz="20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251520" y="6165589"/>
            <a:ext cx="1093079" cy="648072"/>
            <a:chOff x="497068" y="6165589"/>
            <a:chExt cx="1093079" cy="648072"/>
          </a:xfrm>
        </p:grpSpPr>
        <p:sp>
          <p:nvSpPr>
            <p:cNvPr id="10" name="9 CuadroTexto">
              <a:hlinkClick r:id="" action="ppaction://hlinkshowjump?jump=nextslide"/>
            </p:cNvPr>
            <p:cNvSpPr txBox="1"/>
            <p:nvPr/>
          </p:nvSpPr>
          <p:spPr>
            <a:xfrm>
              <a:off x="497068" y="6165589"/>
              <a:ext cx="1093079" cy="64807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s-ES" sz="2000" b="1" dirty="0"/>
            </a:p>
          </p:txBody>
        </p:sp>
        <p:sp>
          <p:nvSpPr>
            <p:cNvPr id="3" name="2 Flecha izquierda">
              <a:hlinkClick r:id="" action="ppaction://hlinkshowjump?jump=previousslide"/>
            </p:cNvPr>
            <p:cNvSpPr/>
            <p:nvPr/>
          </p:nvSpPr>
          <p:spPr>
            <a:xfrm>
              <a:off x="683568" y="6264608"/>
              <a:ext cx="720080" cy="432048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3" name="22 Rectángulo">
            <a:hlinkClick r:id="rId5" action="ppaction://hlinksldjump"/>
          </p:cNvPr>
          <p:cNvSpPr/>
          <p:nvPr/>
        </p:nvSpPr>
        <p:spPr>
          <a:xfrm>
            <a:off x="248072" y="6093296"/>
            <a:ext cx="1096527" cy="720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1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uario\Desktop\accesos-benasq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0" y="0"/>
            <a:ext cx="91582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35546" y="404664"/>
            <a:ext cx="8640960" cy="175432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b="1" dirty="0" smtClean="0"/>
              <a:t>Objectives:</a:t>
            </a:r>
          </a:p>
          <a:p>
            <a:pPr algn="just"/>
            <a:r>
              <a:rPr lang="en-GB" b="1" dirty="0" smtClean="0"/>
              <a:t>- </a:t>
            </a:r>
            <a:r>
              <a:rPr lang="en-GB" dirty="0" smtClean="0"/>
              <a:t>Analyse </a:t>
            </a:r>
            <a:r>
              <a:rPr lang="en-GB" dirty="0"/>
              <a:t>the </a:t>
            </a:r>
            <a:r>
              <a:rPr lang="en-GB" b="1" dirty="0"/>
              <a:t>historical</a:t>
            </a:r>
            <a:r>
              <a:rPr lang="en-GB" dirty="0"/>
              <a:t> </a:t>
            </a:r>
            <a:r>
              <a:rPr lang="en-GB" dirty="0" smtClean="0"/>
              <a:t>and </a:t>
            </a:r>
            <a:r>
              <a:rPr lang="en-GB" b="1" dirty="0" smtClean="0"/>
              <a:t>contemporary</a:t>
            </a:r>
            <a:r>
              <a:rPr lang="en-GB" dirty="0" smtClean="0"/>
              <a:t> conditions, </a:t>
            </a:r>
            <a:r>
              <a:rPr lang="en-GB" b="1" dirty="0" smtClean="0"/>
              <a:t>modelling </a:t>
            </a:r>
            <a:r>
              <a:rPr lang="en-GB" dirty="0" smtClean="0"/>
              <a:t>their </a:t>
            </a:r>
            <a:r>
              <a:rPr lang="en-GB" dirty="0"/>
              <a:t>hydro-morphological </a:t>
            </a:r>
            <a:r>
              <a:rPr lang="en-GB" dirty="0" smtClean="0"/>
              <a:t>patterns and </a:t>
            </a:r>
            <a:r>
              <a:rPr lang="en-GB" b="1" dirty="0" smtClean="0"/>
              <a:t>transfer </a:t>
            </a:r>
            <a:r>
              <a:rPr lang="en-GB" b="1" dirty="0"/>
              <a:t>of water and sediments </a:t>
            </a:r>
            <a:r>
              <a:rPr lang="en-GB" dirty="0" smtClean="0"/>
              <a:t>at </a:t>
            </a:r>
            <a:r>
              <a:rPr lang="en-GB" dirty="0"/>
              <a:t>the</a:t>
            </a:r>
            <a:r>
              <a:rPr lang="en-GB" b="1" dirty="0"/>
              <a:t> catchment </a:t>
            </a:r>
            <a:r>
              <a:rPr lang="en-GB" b="1" dirty="0" smtClean="0"/>
              <a:t>scale </a:t>
            </a:r>
            <a:r>
              <a:rPr lang="en-GB" dirty="0" smtClean="0"/>
              <a:t>(by using </a:t>
            </a:r>
            <a:r>
              <a:rPr lang="en-GB" b="1" dirty="0" smtClean="0"/>
              <a:t>WASA-SED</a:t>
            </a:r>
            <a:r>
              <a:rPr lang="en-GB" dirty="0" smtClean="0"/>
              <a:t>),</a:t>
            </a:r>
            <a:r>
              <a:rPr lang="en-GB" b="1" dirty="0" smtClean="0"/>
              <a:t> </a:t>
            </a:r>
            <a:r>
              <a:rPr lang="en-GB" dirty="0" smtClean="0"/>
              <a:t>and </a:t>
            </a:r>
            <a:r>
              <a:rPr lang="en-GB" b="1" dirty="0" smtClean="0"/>
              <a:t>modelling</a:t>
            </a:r>
            <a:r>
              <a:rPr lang="en-GB" dirty="0" smtClean="0"/>
              <a:t> the</a:t>
            </a:r>
            <a:r>
              <a:rPr lang="en-GB" b="1" dirty="0" smtClean="0"/>
              <a:t> </a:t>
            </a:r>
            <a:r>
              <a:rPr lang="en-GB" dirty="0"/>
              <a:t>effects at critical </a:t>
            </a:r>
            <a:r>
              <a:rPr lang="en-GB" dirty="0" smtClean="0"/>
              <a:t>points</a:t>
            </a:r>
            <a:r>
              <a:rPr lang="en-GB" b="1" dirty="0" smtClean="0"/>
              <a:t> </a:t>
            </a:r>
            <a:r>
              <a:rPr lang="en-GB" dirty="0" smtClean="0"/>
              <a:t>at the</a:t>
            </a:r>
            <a:r>
              <a:rPr lang="en-GB" b="1" dirty="0" smtClean="0"/>
              <a:t> reach-scale</a:t>
            </a:r>
            <a:r>
              <a:rPr lang="en-GB" dirty="0" smtClean="0"/>
              <a:t> (by using </a:t>
            </a:r>
            <a:r>
              <a:rPr lang="en-GB" b="1" dirty="0" smtClean="0"/>
              <a:t>IBER).</a:t>
            </a:r>
          </a:p>
          <a:p>
            <a:pPr algn="just"/>
            <a:r>
              <a:rPr lang="en-GB" b="1" dirty="0" smtClean="0"/>
              <a:t>- </a:t>
            </a:r>
            <a:r>
              <a:rPr lang="en-GB" b="1" dirty="0" smtClean="0"/>
              <a:t>Forecast</a:t>
            </a:r>
            <a:r>
              <a:rPr lang="en-GB" dirty="0" smtClean="0"/>
              <a:t> </a:t>
            </a:r>
            <a:r>
              <a:rPr lang="en-GB" dirty="0"/>
              <a:t>the impacts of</a:t>
            </a:r>
            <a:r>
              <a:rPr lang="en-GB" b="1" dirty="0"/>
              <a:t> global change on flooding </a:t>
            </a:r>
            <a:r>
              <a:rPr lang="en-GB" dirty="0"/>
              <a:t>hydro-geomorphological</a:t>
            </a:r>
            <a:r>
              <a:rPr lang="en-GB" b="1" dirty="0"/>
              <a:t> hazards</a:t>
            </a:r>
            <a:r>
              <a:rPr lang="en-GB" dirty="0" smtClean="0"/>
              <a:t>.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235546" y="4824155"/>
            <a:ext cx="3256334" cy="369332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b="1" dirty="0" smtClean="0"/>
              <a:t>Questions we intend to answer:</a:t>
            </a:r>
            <a:endParaRPr lang="es-ES" dirty="0"/>
          </a:p>
        </p:txBody>
      </p:sp>
      <p:sp>
        <p:nvSpPr>
          <p:cNvPr id="6" name="5 CuadroTexto">
            <a:hlinkClick r:id="rId3" action="ppaction://hlinksldjump"/>
          </p:cNvPr>
          <p:cNvSpPr txBox="1"/>
          <p:nvPr/>
        </p:nvSpPr>
        <p:spPr>
          <a:xfrm>
            <a:off x="1665763" y="6165304"/>
            <a:ext cx="218615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INTRODUCTION</a:t>
            </a:r>
            <a:endParaRPr lang="es-ES" sz="2000" b="1" dirty="0"/>
          </a:p>
        </p:txBody>
      </p:sp>
      <p:sp>
        <p:nvSpPr>
          <p:cNvPr id="7" name="6 CuadroTexto">
            <a:hlinkClick r:id="rId4" action="ppaction://hlinksldjump"/>
          </p:cNvPr>
          <p:cNvSpPr txBox="1"/>
          <p:nvPr/>
        </p:nvSpPr>
        <p:spPr>
          <a:xfrm>
            <a:off x="6425951" y="6165304"/>
            <a:ext cx="253853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RESEARCH DESIGN</a:t>
            </a:r>
            <a:endParaRPr lang="es-ES" sz="2000" b="1" dirty="0"/>
          </a:p>
        </p:txBody>
      </p:sp>
      <p:sp>
        <p:nvSpPr>
          <p:cNvPr id="8" name="7 CuadroTexto">
            <a:hlinkClick r:id="rId5" action="ppaction://hlinksldjump"/>
          </p:cNvPr>
          <p:cNvSpPr txBox="1"/>
          <p:nvPr/>
        </p:nvSpPr>
        <p:spPr>
          <a:xfrm>
            <a:off x="4283968" y="6165304"/>
            <a:ext cx="1728192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STUDY AREA</a:t>
            </a:r>
            <a:endParaRPr lang="es-ES" sz="2000" b="1" dirty="0"/>
          </a:p>
        </p:txBody>
      </p:sp>
      <p:grpSp>
        <p:nvGrpSpPr>
          <p:cNvPr id="9" name="8 Grupo"/>
          <p:cNvGrpSpPr/>
          <p:nvPr/>
        </p:nvGrpSpPr>
        <p:grpSpPr>
          <a:xfrm>
            <a:off x="251520" y="6165589"/>
            <a:ext cx="1093079" cy="648072"/>
            <a:chOff x="497068" y="6165589"/>
            <a:chExt cx="1093079" cy="648072"/>
          </a:xfrm>
        </p:grpSpPr>
        <p:sp>
          <p:nvSpPr>
            <p:cNvPr id="10" name="9 CuadroTexto">
              <a:hlinkClick r:id="" action="ppaction://hlinkshowjump?jump=nextslide"/>
            </p:cNvPr>
            <p:cNvSpPr txBox="1"/>
            <p:nvPr/>
          </p:nvSpPr>
          <p:spPr>
            <a:xfrm>
              <a:off x="497068" y="6165589"/>
              <a:ext cx="1093079" cy="64807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s-ES" sz="2000" b="1" dirty="0"/>
            </a:p>
          </p:txBody>
        </p:sp>
        <p:sp>
          <p:nvSpPr>
            <p:cNvPr id="11" name="10 Flecha izquierda"/>
            <p:cNvSpPr/>
            <p:nvPr/>
          </p:nvSpPr>
          <p:spPr>
            <a:xfrm>
              <a:off x="683568" y="6264608"/>
              <a:ext cx="720080" cy="432048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1 CuadroTexto">
            <a:hlinkClick r:id="" action="ppaction://hlinkshowjump?jump=nextslide" highlightClick="1"/>
          </p:cNvPr>
          <p:cNvSpPr txBox="1"/>
          <p:nvPr/>
        </p:nvSpPr>
        <p:spPr>
          <a:xfrm>
            <a:off x="4139952" y="4709635"/>
            <a:ext cx="864096" cy="5847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Q1</a:t>
            </a:r>
          </a:p>
        </p:txBody>
      </p:sp>
      <p:sp>
        <p:nvSpPr>
          <p:cNvPr id="12" name="11 CuadroTexto">
            <a:hlinkClick r:id="rId6" action="ppaction://hlinksldjump"/>
          </p:cNvPr>
          <p:cNvSpPr txBox="1"/>
          <p:nvPr/>
        </p:nvSpPr>
        <p:spPr>
          <a:xfrm>
            <a:off x="5652120" y="4716433"/>
            <a:ext cx="864096" cy="5847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 b="1"/>
            </a:lvl1pPr>
          </a:lstStyle>
          <a:p>
            <a:r>
              <a:rPr lang="es-ES" dirty="0"/>
              <a:t>Q2</a:t>
            </a:r>
          </a:p>
        </p:txBody>
      </p:sp>
      <p:sp>
        <p:nvSpPr>
          <p:cNvPr id="13" name="12 CuadroTexto">
            <a:hlinkClick r:id="rId7" action="ppaction://hlinksldjump"/>
          </p:cNvPr>
          <p:cNvSpPr txBox="1"/>
          <p:nvPr/>
        </p:nvSpPr>
        <p:spPr>
          <a:xfrm>
            <a:off x="7236296" y="4716433"/>
            <a:ext cx="864096" cy="5847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 b="1"/>
            </a:lvl1pPr>
          </a:lstStyle>
          <a:p>
            <a:r>
              <a:rPr lang="es-ES" dirty="0"/>
              <a:t>Q3</a:t>
            </a:r>
          </a:p>
        </p:txBody>
      </p:sp>
      <p:sp>
        <p:nvSpPr>
          <p:cNvPr id="14" name="13 Rectángulo">
            <a:hlinkClick r:id="" action="ppaction://hlinkshowjump?jump=firstslide"/>
          </p:cNvPr>
          <p:cNvSpPr/>
          <p:nvPr/>
        </p:nvSpPr>
        <p:spPr>
          <a:xfrm>
            <a:off x="248072" y="6093296"/>
            <a:ext cx="1096527" cy="720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949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uario\Desktop\accesos-benasq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0" y="0"/>
            <a:ext cx="91582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35546" y="404664"/>
            <a:ext cx="8640960" cy="175432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b="1" dirty="0" smtClean="0"/>
              <a:t>Objectives:</a:t>
            </a:r>
          </a:p>
          <a:p>
            <a:pPr algn="just"/>
            <a:r>
              <a:rPr lang="en-GB" b="1" dirty="0" smtClean="0"/>
              <a:t>- </a:t>
            </a:r>
            <a:r>
              <a:rPr lang="en-GB" dirty="0" smtClean="0"/>
              <a:t>Analyse </a:t>
            </a:r>
            <a:r>
              <a:rPr lang="en-GB" dirty="0"/>
              <a:t>the </a:t>
            </a:r>
            <a:r>
              <a:rPr lang="en-GB" b="1" dirty="0"/>
              <a:t>historical</a:t>
            </a:r>
            <a:r>
              <a:rPr lang="en-GB" dirty="0"/>
              <a:t> </a:t>
            </a:r>
            <a:r>
              <a:rPr lang="en-GB" dirty="0" smtClean="0"/>
              <a:t>and </a:t>
            </a:r>
            <a:r>
              <a:rPr lang="en-GB" b="1" dirty="0" smtClean="0"/>
              <a:t>contemporary</a:t>
            </a:r>
            <a:r>
              <a:rPr lang="en-GB" dirty="0" smtClean="0"/>
              <a:t> conditions, </a:t>
            </a:r>
            <a:r>
              <a:rPr lang="en-GB" b="1" dirty="0" smtClean="0"/>
              <a:t>modelling </a:t>
            </a:r>
            <a:r>
              <a:rPr lang="en-GB" dirty="0" smtClean="0"/>
              <a:t>their </a:t>
            </a:r>
            <a:r>
              <a:rPr lang="en-GB" dirty="0"/>
              <a:t>hydro-morphological </a:t>
            </a:r>
            <a:r>
              <a:rPr lang="en-GB" dirty="0" smtClean="0"/>
              <a:t>patterns and </a:t>
            </a:r>
            <a:r>
              <a:rPr lang="en-GB" b="1" dirty="0" smtClean="0"/>
              <a:t>transfer </a:t>
            </a:r>
            <a:r>
              <a:rPr lang="en-GB" b="1" dirty="0"/>
              <a:t>of water and sediments </a:t>
            </a:r>
            <a:r>
              <a:rPr lang="en-GB" dirty="0" smtClean="0"/>
              <a:t>at </a:t>
            </a:r>
            <a:r>
              <a:rPr lang="en-GB" dirty="0"/>
              <a:t>the</a:t>
            </a:r>
            <a:r>
              <a:rPr lang="en-GB" b="1" dirty="0"/>
              <a:t> catchment </a:t>
            </a:r>
            <a:r>
              <a:rPr lang="en-GB" b="1" dirty="0" smtClean="0"/>
              <a:t>scale </a:t>
            </a:r>
            <a:r>
              <a:rPr lang="en-GB" dirty="0" smtClean="0"/>
              <a:t>(by using </a:t>
            </a:r>
            <a:r>
              <a:rPr lang="en-GB" b="1" dirty="0" smtClean="0"/>
              <a:t>WASA-SED</a:t>
            </a:r>
            <a:r>
              <a:rPr lang="en-GB" dirty="0" smtClean="0"/>
              <a:t>),</a:t>
            </a:r>
            <a:r>
              <a:rPr lang="en-GB" b="1" dirty="0" smtClean="0"/>
              <a:t> </a:t>
            </a:r>
            <a:r>
              <a:rPr lang="en-GB" dirty="0" smtClean="0"/>
              <a:t>and </a:t>
            </a:r>
            <a:r>
              <a:rPr lang="en-GB" b="1" dirty="0" smtClean="0"/>
              <a:t>modelling</a:t>
            </a:r>
            <a:r>
              <a:rPr lang="en-GB" dirty="0" smtClean="0"/>
              <a:t> the</a:t>
            </a:r>
            <a:r>
              <a:rPr lang="en-GB" b="1" dirty="0" smtClean="0"/>
              <a:t> </a:t>
            </a:r>
            <a:r>
              <a:rPr lang="en-GB" dirty="0"/>
              <a:t>effects at critical </a:t>
            </a:r>
            <a:r>
              <a:rPr lang="en-GB" dirty="0" smtClean="0"/>
              <a:t>points</a:t>
            </a:r>
            <a:r>
              <a:rPr lang="en-GB" b="1" dirty="0" smtClean="0"/>
              <a:t> </a:t>
            </a:r>
            <a:r>
              <a:rPr lang="en-GB" dirty="0" smtClean="0"/>
              <a:t>at the</a:t>
            </a:r>
            <a:r>
              <a:rPr lang="en-GB" b="1" dirty="0" smtClean="0"/>
              <a:t> reach-scale</a:t>
            </a:r>
            <a:r>
              <a:rPr lang="en-GB" dirty="0" smtClean="0"/>
              <a:t> (by using </a:t>
            </a:r>
            <a:r>
              <a:rPr lang="en-GB" b="1" dirty="0" smtClean="0"/>
              <a:t>IBER).</a:t>
            </a:r>
          </a:p>
          <a:p>
            <a:pPr algn="just"/>
            <a:r>
              <a:rPr lang="en-GB" b="1" dirty="0" smtClean="0"/>
              <a:t>- </a:t>
            </a:r>
            <a:r>
              <a:rPr lang="en-GB" b="1" dirty="0" smtClean="0"/>
              <a:t>Forecast</a:t>
            </a:r>
            <a:r>
              <a:rPr lang="en-GB" dirty="0" smtClean="0"/>
              <a:t> </a:t>
            </a:r>
            <a:r>
              <a:rPr lang="en-GB" dirty="0"/>
              <a:t>the impacts of</a:t>
            </a:r>
            <a:r>
              <a:rPr lang="en-GB" b="1" dirty="0"/>
              <a:t> global change on flooding </a:t>
            </a:r>
            <a:r>
              <a:rPr lang="en-GB" dirty="0"/>
              <a:t>hydro-geomorphological</a:t>
            </a:r>
            <a:r>
              <a:rPr lang="en-GB" b="1" dirty="0"/>
              <a:t> hazards</a:t>
            </a:r>
            <a:r>
              <a:rPr lang="en-GB" dirty="0" smtClean="0"/>
              <a:t>.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235546" y="4824155"/>
            <a:ext cx="3256334" cy="369332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b="1" dirty="0" smtClean="0"/>
              <a:t>Questions we intend to answer:</a:t>
            </a:r>
            <a:endParaRPr lang="es-ES" dirty="0"/>
          </a:p>
        </p:txBody>
      </p:sp>
      <p:sp>
        <p:nvSpPr>
          <p:cNvPr id="6" name="5 CuadroTexto">
            <a:hlinkClick r:id="rId3" action="ppaction://hlinksldjump"/>
          </p:cNvPr>
          <p:cNvSpPr txBox="1"/>
          <p:nvPr/>
        </p:nvSpPr>
        <p:spPr>
          <a:xfrm>
            <a:off x="1665763" y="6165304"/>
            <a:ext cx="218615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INTRODUCTION</a:t>
            </a:r>
            <a:endParaRPr lang="es-ES" sz="2000" b="1" dirty="0"/>
          </a:p>
        </p:txBody>
      </p:sp>
      <p:sp>
        <p:nvSpPr>
          <p:cNvPr id="7" name="6 CuadroTexto">
            <a:hlinkClick r:id="rId4" action="ppaction://hlinksldjump"/>
          </p:cNvPr>
          <p:cNvSpPr txBox="1"/>
          <p:nvPr/>
        </p:nvSpPr>
        <p:spPr>
          <a:xfrm>
            <a:off x="6425951" y="6165304"/>
            <a:ext cx="253853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RESEARCH DESIGN</a:t>
            </a:r>
            <a:endParaRPr lang="es-ES" sz="2000" b="1" dirty="0"/>
          </a:p>
        </p:txBody>
      </p:sp>
      <p:sp>
        <p:nvSpPr>
          <p:cNvPr id="8" name="7 CuadroTexto">
            <a:hlinkClick r:id="rId5" action="ppaction://hlinksldjump"/>
          </p:cNvPr>
          <p:cNvSpPr txBox="1"/>
          <p:nvPr/>
        </p:nvSpPr>
        <p:spPr>
          <a:xfrm>
            <a:off x="4283968" y="6165304"/>
            <a:ext cx="1728192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STUDY AREA</a:t>
            </a:r>
            <a:endParaRPr lang="es-ES" sz="2000" b="1" dirty="0"/>
          </a:p>
        </p:txBody>
      </p:sp>
      <p:grpSp>
        <p:nvGrpSpPr>
          <p:cNvPr id="9" name="8 Grupo"/>
          <p:cNvGrpSpPr/>
          <p:nvPr/>
        </p:nvGrpSpPr>
        <p:grpSpPr>
          <a:xfrm>
            <a:off x="251520" y="6165589"/>
            <a:ext cx="1093079" cy="648072"/>
            <a:chOff x="497068" y="6165589"/>
            <a:chExt cx="1093079" cy="648072"/>
          </a:xfrm>
        </p:grpSpPr>
        <p:sp>
          <p:nvSpPr>
            <p:cNvPr id="10" name="9 CuadroTexto">
              <a:hlinkClick r:id="" action="ppaction://hlinkshowjump?jump=nextslide"/>
            </p:cNvPr>
            <p:cNvSpPr txBox="1"/>
            <p:nvPr/>
          </p:nvSpPr>
          <p:spPr>
            <a:xfrm>
              <a:off x="497068" y="6165589"/>
              <a:ext cx="1093079" cy="64807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s-ES" sz="2000" b="1" dirty="0"/>
            </a:p>
          </p:txBody>
        </p:sp>
        <p:sp>
          <p:nvSpPr>
            <p:cNvPr id="11" name="10 Flecha izquierda">
              <a:hlinkClick r:id="rId6" action="ppaction://hlinksldjump"/>
            </p:cNvPr>
            <p:cNvSpPr/>
            <p:nvPr/>
          </p:nvSpPr>
          <p:spPr>
            <a:xfrm>
              <a:off x="683568" y="6264608"/>
              <a:ext cx="720080" cy="432048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1 CuadroTexto">
            <a:hlinkClick r:id="" action="ppaction://noaction" highlightClick="1"/>
          </p:cNvPr>
          <p:cNvSpPr txBox="1"/>
          <p:nvPr/>
        </p:nvSpPr>
        <p:spPr>
          <a:xfrm>
            <a:off x="4139952" y="4709635"/>
            <a:ext cx="864096" cy="5847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Q1</a:t>
            </a:r>
          </a:p>
        </p:txBody>
      </p:sp>
      <p:sp>
        <p:nvSpPr>
          <p:cNvPr id="12" name="11 CuadroTexto">
            <a:hlinkClick r:id="" action="ppaction://hlinkshowjump?jump=nextslide"/>
          </p:cNvPr>
          <p:cNvSpPr txBox="1"/>
          <p:nvPr/>
        </p:nvSpPr>
        <p:spPr>
          <a:xfrm>
            <a:off x="5652120" y="4716433"/>
            <a:ext cx="864096" cy="5847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 b="1"/>
            </a:lvl1pPr>
          </a:lstStyle>
          <a:p>
            <a:r>
              <a:rPr lang="es-ES" dirty="0"/>
              <a:t>Q2</a:t>
            </a:r>
          </a:p>
        </p:txBody>
      </p:sp>
      <p:sp>
        <p:nvSpPr>
          <p:cNvPr id="13" name="12 CuadroTexto">
            <a:hlinkClick r:id="rId7" action="ppaction://hlinksldjump"/>
          </p:cNvPr>
          <p:cNvSpPr txBox="1"/>
          <p:nvPr/>
        </p:nvSpPr>
        <p:spPr>
          <a:xfrm>
            <a:off x="7236296" y="4716433"/>
            <a:ext cx="864096" cy="5847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 b="1"/>
            </a:lvl1pPr>
          </a:lstStyle>
          <a:p>
            <a:r>
              <a:rPr lang="es-ES" dirty="0"/>
              <a:t>Q3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1520" y="2708920"/>
            <a:ext cx="8624986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/>
              <a:t>How </a:t>
            </a:r>
            <a:r>
              <a:rPr lang="en-GB" sz="3200" b="1" dirty="0"/>
              <a:t>does global change and basin size affect hydro-geomorphological hazards?</a:t>
            </a:r>
            <a:endParaRPr lang="en-GB" sz="3200" b="1" dirty="0"/>
          </a:p>
        </p:txBody>
      </p:sp>
      <p:sp>
        <p:nvSpPr>
          <p:cNvPr id="16" name="15 Rectángulo">
            <a:hlinkClick r:id="" action="ppaction://hlinkshowjump?jump=previousslide"/>
          </p:cNvPr>
          <p:cNvSpPr/>
          <p:nvPr/>
        </p:nvSpPr>
        <p:spPr>
          <a:xfrm>
            <a:off x="248072" y="6093296"/>
            <a:ext cx="1096527" cy="720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31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uario\Desktop\accesos-benasq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0" y="0"/>
            <a:ext cx="91582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35546" y="404664"/>
            <a:ext cx="8640960" cy="175432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b="1" dirty="0" smtClean="0"/>
              <a:t>Objectives:</a:t>
            </a:r>
          </a:p>
          <a:p>
            <a:pPr algn="just"/>
            <a:r>
              <a:rPr lang="en-GB" b="1" dirty="0" smtClean="0"/>
              <a:t>- </a:t>
            </a:r>
            <a:r>
              <a:rPr lang="en-GB" dirty="0" smtClean="0"/>
              <a:t>Analyse </a:t>
            </a:r>
            <a:r>
              <a:rPr lang="en-GB" dirty="0"/>
              <a:t>the </a:t>
            </a:r>
            <a:r>
              <a:rPr lang="en-GB" b="1" dirty="0"/>
              <a:t>historical</a:t>
            </a:r>
            <a:r>
              <a:rPr lang="en-GB" dirty="0"/>
              <a:t> </a:t>
            </a:r>
            <a:r>
              <a:rPr lang="en-GB" dirty="0" smtClean="0"/>
              <a:t>and </a:t>
            </a:r>
            <a:r>
              <a:rPr lang="en-GB" b="1" dirty="0" smtClean="0"/>
              <a:t>contemporary</a:t>
            </a:r>
            <a:r>
              <a:rPr lang="en-GB" dirty="0" smtClean="0"/>
              <a:t> conditions, </a:t>
            </a:r>
            <a:r>
              <a:rPr lang="en-GB" b="1" dirty="0" smtClean="0"/>
              <a:t>modelling </a:t>
            </a:r>
            <a:r>
              <a:rPr lang="en-GB" dirty="0" smtClean="0"/>
              <a:t>their </a:t>
            </a:r>
            <a:r>
              <a:rPr lang="en-GB" dirty="0"/>
              <a:t>hydro-morphological </a:t>
            </a:r>
            <a:r>
              <a:rPr lang="en-GB" dirty="0" smtClean="0"/>
              <a:t>patterns and </a:t>
            </a:r>
            <a:r>
              <a:rPr lang="en-GB" b="1" dirty="0" smtClean="0"/>
              <a:t>transfer </a:t>
            </a:r>
            <a:r>
              <a:rPr lang="en-GB" b="1" dirty="0"/>
              <a:t>of water and sediments </a:t>
            </a:r>
            <a:r>
              <a:rPr lang="en-GB" dirty="0" smtClean="0"/>
              <a:t>at </a:t>
            </a:r>
            <a:r>
              <a:rPr lang="en-GB" dirty="0"/>
              <a:t>the</a:t>
            </a:r>
            <a:r>
              <a:rPr lang="en-GB" b="1" dirty="0"/>
              <a:t> catchment </a:t>
            </a:r>
            <a:r>
              <a:rPr lang="en-GB" b="1" dirty="0" smtClean="0"/>
              <a:t>scale </a:t>
            </a:r>
            <a:r>
              <a:rPr lang="en-GB" dirty="0" smtClean="0"/>
              <a:t>(by using </a:t>
            </a:r>
            <a:r>
              <a:rPr lang="en-GB" b="1" dirty="0" smtClean="0"/>
              <a:t>WASA-SED</a:t>
            </a:r>
            <a:r>
              <a:rPr lang="en-GB" dirty="0" smtClean="0"/>
              <a:t>),</a:t>
            </a:r>
            <a:r>
              <a:rPr lang="en-GB" b="1" dirty="0" smtClean="0"/>
              <a:t> </a:t>
            </a:r>
            <a:r>
              <a:rPr lang="en-GB" dirty="0" smtClean="0"/>
              <a:t>and </a:t>
            </a:r>
            <a:r>
              <a:rPr lang="en-GB" b="1" dirty="0" smtClean="0"/>
              <a:t>modelling</a:t>
            </a:r>
            <a:r>
              <a:rPr lang="en-GB" dirty="0" smtClean="0"/>
              <a:t> the</a:t>
            </a:r>
            <a:r>
              <a:rPr lang="en-GB" b="1" dirty="0" smtClean="0"/>
              <a:t> </a:t>
            </a:r>
            <a:r>
              <a:rPr lang="en-GB" dirty="0"/>
              <a:t>effects at critical </a:t>
            </a:r>
            <a:r>
              <a:rPr lang="en-GB" dirty="0" smtClean="0"/>
              <a:t>points</a:t>
            </a:r>
            <a:r>
              <a:rPr lang="en-GB" b="1" dirty="0" smtClean="0"/>
              <a:t> </a:t>
            </a:r>
            <a:r>
              <a:rPr lang="en-GB" dirty="0" smtClean="0"/>
              <a:t>at the</a:t>
            </a:r>
            <a:r>
              <a:rPr lang="en-GB" b="1" dirty="0" smtClean="0"/>
              <a:t> reach-scale</a:t>
            </a:r>
            <a:r>
              <a:rPr lang="en-GB" dirty="0" smtClean="0"/>
              <a:t> (by using </a:t>
            </a:r>
            <a:r>
              <a:rPr lang="en-GB" b="1" dirty="0" smtClean="0"/>
              <a:t>IBER).</a:t>
            </a:r>
          </a:p>
          <a:p>
            <a:pPr algn="just"/>
            <a:r>
              <a:rPr lang="en-GB" b="1" dirty="0" smtClean="0"/>
              <a:t>- </a:t>
            </a:r>
            <a:r>
              <a:rPr lang="en-GB" b="1" dirty="0" smtClean="0"/>
              <a:t>Forecast</a:t>
            </a:r>
            <a:r>
              <a:rPr lang="en-GB" dirty="0" smtClean="0"/>
              <a:t> </a:t>
            </a:r>
            <a:r>
              <a:rPr lang="en-GB" dirty="0"/>
              <a:t>the impacts of</a:t>
            </a:r>
            <a:r>
              <a:rPr lang="en-GB" b="1" dirty="0"/>
              <a:t> global change on flooding </a:t>
            </a:r>
            <a:r>
              <a:rPr lang="en-GB" dirty="0"/>
              <a:t>hydro-geomorphological</a:t>
            </a:r>
            <a:r>
              <a:rPr lang="en-GB" b="1" dirty="0"/>
              <a:t> hazards</a:t>
            </a:r>
            <a:r>
              <a:rPr lang="en-GB" dirty="0" smtClean="0"/>
              <a:t>.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235546" y="4824155"/>
            <a:ext cx="3256334" cy="369332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b="1" dirty="0" smtClean="0"/>
              <a:t>Questions we intend to answer:</a:t>
            </a:r>
            <a:endParaRPr lang="es-ES" dirty="0"/>
          </a:p>
        </p:txBody>
      </p:sp>
      <p:sp>
        <p:nvSpPr>
          <p:cNvPr id="6" name="5 CuadroTexto">
            <a:hlinkClick r:id="rId3" action="ppaction://hlinksldjump"/>
          </p:cNvPr>
          <p:cNvSpPr txBox="1"/>
          <p:nvPr/>
        </p:nvSpPr>
        <p:spPr>
          <a:xfrm>
            <a:off x="1665763" y="6165304"/>
            <a:ext cx="218615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INTRODUCTION</a:t>
            </a:r>
            <a:endParaRPr lang="es-ES" sz="2000" b="1" dirty="0"/>
          </a:p>
        </p:txBody>
      </p:sp>
      <p:sp>
        <p:nvSpPr>
          <p:cNvPr id="7" name="6 CuadroTexto">
            <a:hlinkClick r:id="rId4" action="ppaction://hlinksldjump"/>
          </p:cNvPr>
          <p:cNvSpPr txBox="1"/>
          <p:nvPr/>
        </p:nvSpPr>
        <p:spPr>
          <a:xfrm>
            <a:off x="6425951" y="6165304"/>
            <a:ext cx="253853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RESEARCH DESIGN</a:t>
            </a:r>
            <a:endParaRPr lang="es-ES" sz="2000" b="1" dirty="0"/>
          </a:p>
        </p:txBody>
      </p:sp>
      <p:sp>
        <p:nvSpPr>
          <p:cNvPr id="8" name="7 CuadroTexto">
            <a:hlinkClick r:id="rId5" action="ppaction://hlinksldjump"/>
          </p:cNvPr>
          <p:cNvSpPr txBox="1"/>
          <p:nvPr/>
        </p:nvSpPr>
        <p:spPr>
          <a:xfrm>
            <a:off x="4283968" y="6165304"/>
            <a:ext cx="1728192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STUDY AREA</a:t>
            </a:r>
            <a:endParaRPr lang="es-ES" sz="2000" b="1" dirty="0"/>
          </a:p>
        </p:txBody>
      </p:sp>
      <p:grpSp>
        <p:nvGrpSpPr>
          <p:cNvPr id="9" name="8 Grupo"/>
          <p:cNvGrpSpPr/>
          <p:nvPr/>
        </p:nvGrpSpPr>
        <p:grpSpPr>
          <a:xfrm>
            <a:off x="251520" y="6165589"/>
            <a:ext cx="1093079" cy="648072"/>
            <a:chOff x="497068" y="6165589"/>
            <a:chExt cx="1093079" cy="648072"/>
          </a:xfrm>
        </p:grpSpPr>
        <p:sp>
          <p:nvSpPr>
            <p:cNvPr id="10" name="9 CuadroTexto">
              <a:hlinkClick r:id="" action="ppaction://hlinkshowjump?jump=nextslide"/>
            </p:cNvPr>
            <p:cNvSpPr txBox="1"/>
            <p:nvPr/>
          </p:nvSpPr>
          <p:spPr>
            <a:xfrm>
              <a:off x="497068" y="6165589"/>
              <a:ext cx="1093079" cy="64807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s-ES" sz="2000" b="1" dirty="0"/>
            </a:p>
          </p:txBody>
        </p:sp>
        <p:sp>
          <p:nvSpPr>
            <p:cNvPr id="11" name="10 Flecha izquierda">
              <a:hlinkClick r:id="rId6" action="ppaction://hlinksldjump"/>
            </p:cNvPr>
            <p:cNvSpPr/>
            <p:nvPr/>
          </p:nvSpPr>
          <p:spPr>
            <a:xfrm>
              <a:off x="683568" y="6264608"/>
              <a:ext cx="720080" cy="432048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1 CuadroTexto">
            <a:hlinkClick r:id="" action="ppaction://hlinkshowjump?jump=previousslide" highlightClick="1"/>
          </p:cNvPr>
          <p:cNvSpPr txBox="1"/>
          <p:nvPr/>
        </p:nvSpPr>
        <p:spPr>
          <a:xfrm>
            <a:off x="4139952" y="4709635"/>
            <a:ext cx="864096" cy="5847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Q1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652120" y="4716433"/>
            <a:ext cx="864096" cy="5847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 b="1"/>
            </a:lvl1pPr>
          </a:lstStyle>
          <a:p>
            <a:r>
              <a:rPr lang="es-ES" dirty="0"/>
              <a:t>Q2</a:t>
            </a:r>
          </a:p>
        </p:txBody>
      </p:sp>
      <p:sp>
        <p:nvSpPr>
          <p:cNvPr id="13" name="12 CuadroTexto">
            <a:hlinkClick r:id="" action="ppaction://hlinkshowjump?jump=nextslide"/>
          </p:cNvPr>
          <p:cNvSpPr txBox="1"/>
          <p:nvPr/>
        </p:nvSpPr>
        <p:spPr>
          <a:xfrm>
            <a:off x="7236296" y="4716433"/>
            <a:ext cx="864096" cy="5847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 b="1"/>
            </a:lvl1pPr>
          </a:lstStyle>
          <a:p>
            <a:r>
              <a:rPr lang="es-ES" dirty="0"/>
              <a:t>Q3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251520" y="2708920"/>
            <a:ext cx="8624986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b="1" dirty="0"/>
              <a:t>Which are the most important variables affecting hazards?</a:t>
            </a:r>
            <a:endParaRPr lang="en-GB" sz="3200" b="1" dirty="0"/>
          </a:p>
        </p:txBody>
      </p:sp>
      <p:sp>
        <p:nvSpPr>
          <p:cNvPr id="15" name="14 Rectángulo">
            <a:hlinkClick r:id="rId6" action="ppaction://hlinksldjump"/>
          </p:cNvPr>
          <p:cNvSpPr/>
          <p:nvPr/>
        </p:nvSpPr>
        <p:spPr>
          <a:xfrm>
            <a:off x="248072" y="6093296"/>
            <a:ext cx="1096527" cy="720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31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uario\Desktop\accesos-benasq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0" y="0"/>
            <a:ext cx="91582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35546" y="404664"/>
            <a:ext cx="8640960" cy="175432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b="1" dirty="0" smtClean="0"/>
              <a:t>Objectives:</a:t>
            </a:r>
          </a:p>
          <a:p>
            <a:pPr algn="just"/>
            <a:r>
              <a:rPr lang="en-GB" b="1" dirty="0" smtClean="0"/>
              <a:t>- </a:t>
            </a:r>
            <a:r>
              <a:rPr lang="en-GB" dirty="0" smtClean="0"/>
              <a:t>Analyse </a:t>
            </a:r>
            <a:r>
              <a:rPr lang="en-GB" dirty="0"/>
              <a:t>the </a:t>
            </a:r>
            <a:r>
              <a:rPr lang="en-GB" b="1" dirty="0"/>
              <a:t>historical</a:t>
            </a:r>
            <a:r>
              <a:rPr lang="en-GB" dirty="0"/>
              <a:t> </a:t>
            </a:r>
            <a:r>
              <a:rPr lang="en-GB" dirty="0" smtClean="0"/>
              <a:t>and </a:t>
            </a:r>
            <a:r>
              <a:rPr lang="en-GB" b="1" dirty="0" smtClean="0"/>
              <a:t>contemporary</a:t>
            </a:r>
            <a:r>
              <a:rPr lang="en-GB" dirty="0" smtClean="0"/>
              <a:t> conditions, </a:t>
            </a:r>
            <a:r>
              <a:rPr lang="en-GB" b="1" dirty="0" smtClean="0"/>
              <a:t>modelling </a:t>
            </a:r>
            <a:r>
              <a:rPr lang="en-GB" dirty="0" smtClean="0"/>
              <a:t>their </a:t>
            </a:r>
            <a:r>
              <a:rPr lang="en-GB" dirty="0"/>
              <a:t>hydro-morphological </a:t>
            </a:r>
            <a:r>
              <a:rPr lang="en-GB" dirty="0" smtClean="0"/>
              <a:t>patterns and </a:t>
            </a:r>
            <a:r>
              <a:rPr lang="en-GB" b="1" dirty="0" smtClean="0"/>
              <a:t>transfer </a:t>
            </a:r>
            <a:r>
              <a:rPr lang="en-GB" b="1" dirty="0"/>
              <a:t>of water and sediments </a:t>
            </a:r>
            <a:r>
              <a:rPr lang="en-GB" dirty="0" smtClean="0"/>
              <a:t>at </a:t>
            </a:r>
            <a:r>
              <a:rPr lang="en-GB" dirty="0"/>
              <a:t>the</a:t>
            </a:r>
            <a:r>
              <a:rPr lang="en-GB" b="1" dirty="0"/>
              <a:t> catchment </a:t>
            </a:r>
            <a:r>
              <a:rPr lang="en-GB" b="1" dirty="0" smtClean="0"/>
              <a:t>scale </a:t>
            </a:r>
            <a:r>
              <a:rPr lang="en-GB" dirty="0" smtClean="0"/>
              <a:t>(by using </a:t>
            </a:r>
            <a:r>
              <a:rPr lang="en-GB" b="1" dirty="0" smtClean="0"/>
              <a:t>WASA-SED</a:t>
            </a:r>
            <a:r>
              <a:rPr lang="en-GB" dirty="0" smtClean="0"/>
              <a:t>),</a:t>
            </a:r>
            <a:r>
              <a:rPr lang="en-GB" b="1" dirty="0" smtClean="0"/>
              <a:t> </a:t>
            </a:r>
            <a:r>
              <a:rPr lang="en-GB" dirty="0" smtClean="0"/>
              <a:t>and </a:t>
            </a:r>
            <a:r>
              <a:rPr lang="en-GB" b="1" dirty="0" smtClean="0"/>
              <a:t>modelling</a:t>
            </a:r>
            <a:r>
              <a:rPr lang="en-GB" dirty="0" smtClean="0"/>
              <a:t> the</a:t>
            </a:r>
            <a:r>
              <a:rPr lang="en-GB" b="1" dirty="0" smtClean="0"/>
              <a:t> </a:t>
            </a:r>
            <a:r>
              <a:rPr lang="en-GB" dirty="0"/>
              <a:t>effects at critical </a:t>
            </a:r>
            <a:r>
              <a:rPr lang="en-GB" dirty="0" smtClean="0"/>
              <a:t>points</a:t>
            </a:r>
            <a:r>
              <a:rPr lang="en-GB" b="1" dirty="0" smtClean="0"/>
              <a:t> </a:t>
            </a:r>
            <a:r>
              <a:rPr lang="en-GB" dirty="0" smtClean="0"/>
              <a:t>at the</a:t>
            </a:r>
            <a:r>
              <a:rPr lang="en-GB" b="1" dirty="0" smtClean="0"/>
              <a:t> reach-scale</a:t>
            </a:r>
            <a:r>
              <a:rPr lang="en-GB" dirty="0" smtClean="0"/>
              <a:t> (by using </a:t>
            </a:r>
            <a:r>
              <a:rPr lang="en-GB" b="1" dirty="0" smtClean="0"/>
              <a:t>IBER).</a:t>
            </a:r>
          </a:p>
          <a:p>
            <a:pPr algn="just"/>
            <a:r>
              <a:rPr lang="en-GB" b="1" dirty="0" smtClean="0"/>
              <a:t>- </a:t>
            </a:r>
            <a:r>
              <a:rPr lang="en-GB" b="1" dirty="0" smtClean="0"/>
              <a:t>Forecast</a:t>
            </a:r>
            <a:r>
              <a:rPr lang="en-GB" dirty="0" smtClean="0"/>
              <a:t> </a:t>
            </a:r>
            <a:r>
              <a:rPr lang="en-GB" dirty="0"/>
              <a:t>the impacts of</a:t>
            </a:r>
            <a:r>
              <a:rPr lang="en-GB" b="1" dirty="0"/>
              <a:t> global change on flooding </a:t>
            </a:r>
            <a:r>
              <a:rPr lang="en-GB" dirty="0"/>
              <a:t>hydro-geomorphological</a:t>
            </a:r>
            <a:r>
              <a:rPr lang="en-GB" b="1" dirty="0"/>
              <a:t> hazards</a:t>
            </a:r>
            <a:r>
              <a:rPr lang="en-GB" dirty="0" smtClean="0"/>
              <a:t>.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235546" y="4824155"/>
            <a:ext cx="3256334" cy="369332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b="1" dirty="0" smtClean="0"/>
              <a:t>Questions we intend to answer:</a:t>
            </a:r>
            <a:endParaRPr lang="es-ES" dirty="0"/>
          </a:p>
        </p:txBody>
      </p:sp>
      <p:sp>
        <p:nvSpPr>
          <p:cNvPr id="6" name="5 CuadroTexto">
            <a:hlinkClick r:id="rId3" action="ppaction://hlinksldjump"/>
          </p:cNvPr>
          <p:cNvSpPr txBox="1"/>
          <p:nvPr/>
        </p:nvSpPr>
        <p:spPr>
          <a:xfrm>
            <a:off x="1665763" y="6165304"/>
            <a:ext cx="218615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INTRODUCTION</a:t>
            </a:r>
            <a:endParaRPr lang="es-ES" sz="2000" b="1" dirty="0"/>
          </a:p>
        </p:txBody>
      </p:sp>
      <p:sp>
        <p:nvSpPr>
          <p:cNvPr id="7" name="6 CuadroTexto">
            <a:hlinkClick r:id="rId4" action="ppaction://hlinksldjump"/>
          </p:cNvPr>
          <p:cNvSpPr txBox="1"/>
          <p:nvPr/>
        </p:nvSpPr>
        <p:spPr>
          <a:xfrm>
            <a:off x="6425951" y="6165304"/>
            <a:ext cx="253853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RESEARCH DESIGN</a:t>
            </a:r>
            <a:endParaRPr lang="es-ES" sz="2000" b="1" dirty="0"/>
          </a:p>
        </p:txBody>
      </p:sp>
      <p:sp>
        <p:nvSpPr>
          <p:cNvPr id="8" name="7 CuadroTexto">
            <a:hlinkClick r:id="rId5" action="ppaction://hlinksldjump"/>
          </p:cNvPr>
          <p:cNvSpPr txBox="1"/>
          <p:nvPr/>
        </p:nvSpPr>
        <p:spPr>
          <a:xfrm>
            <a:off x="4283968" y="6165304"/>
            <a:ext cx="1728192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STUDY AREA</a:t>
            </a:r>
            <a:endParaRPr lang="es-ES" sz="2000" b="1" dirty="0"/>
          </a:p>
        </p:txBody>
      </p:sp>
      <p:grpSp>
        <p:nvGrpSpPr>
          <p:cNvPr id="9" name="8 Grupo"/>
          <p:cNvGrpSpPr/>
          <p:nvPr/>
        </p:nvGrpSpPr>
        <p:grpSpPr>
          <a:xfrm>
            <a:off x="251520" y="6165589"/>
            <a:ext cx="1093079" cy="648072"/>
            <a:chOff x="497068" y="6165589"/>
            <a:chExt cx="1093079" cy="648072"/>
          </a:xfrm>
        </p:grpSpPr>
        <p:sp>
          <p:nvSpPr>
            <p:cNvPr id="10" name="9 CuadroTexto">
              <a:hlinkClick r:id="" action="ppaction://hlinkshowjump?jump=nextslide"/>
            </p:cNvPr>
            <p:cNvSpPr txBox="1"/>
            <p:nvPr/>
          </p:nvSpPr>
          <p:spPr>
            <a:xfrm>
              <a:off x="497068" y="6165589"/>
              <a:ext cx="1093079" cy="64807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s-ES" sz="2000" b="1" dirty="0"/>
            </a:p>
          </p:txBody>
        </p:sp>
        <p:sp>
          <p:nvSpPr>
            <p:cNvPr id="11" name="10 Flecha izquierda">
              <a:hlinkClick r:id="rId6" action="ppaction://hlinksldjump"/>
            </p:cNvPr>
            <p:cNvSpPr/>
            <p:nvPr/>
          </p:nvSpPr>
          <p:spPr>
            <a:xfrm>
              <a:off x="683568" y="6264608"/>
              <a:ext cx="720080" cy="432048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1 CuadroTexto">
            <a:hlinkClick r:id="rId7" action="ppaction://hlinksldjump" highlightClick="1"/>
          </p:cNvPr>
          <p:cNvSpPr txBox="1"/>
          <p:nvPr/>
        </p:nvSpPr>
        <p:spPr>
          <a:xfrm>
            <a:off x="4139952" y="4709635"/>
            <a:ext cx="864096" cy="5847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Q1</a:t>
            </a:r>
          </a:p>
        </p:txBody>
      </p:sp>
      <p:sp>
        <p:nvSpPr>
          <p:cNvPr id="12" name="11 CuadroTexto">
            <a:hlinkClick r:id="" action="ppaction://hlinkshowjump?jump=previousslide"/>
          </p:cNvPr>
          <p:cNvSpPr txBox="1"/>
          <p:nvPr/>
        </p:nvSpPr>
        <p:spPr>
          <a:xfrm>
            <a:off x="5652120" y="4716433"/>
            <a:ext cx="864096" cy="5847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 b="1"/>
            </a:lvl1pPr>
          </a:lstStyle>
          <a:p>
            <a:r>
              <a:rPr lang="es-ES" dirty="0"/>
              <a:t>Q2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7236296" y="4716433"/>
            <a:ext cx="864096" cy="5847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 b="1"/>
            </a:lvl1pPr>
          </a:lstStyle>
          <a:p>
            <a:r>
              <a:rPr lang="es-ES" dirty="0"/>
              <a:t>Q3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251520" y="2708920"/>
            <a:ext cx="8624986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b="1" dirty="0"/>
              <a:t>Will </a:t>
            </a:r>
            <a:r>
              <a:rPr lang="en-GB" sz="3200" b="1" dirty="0" err="1" smtClean="0"/>
              <a:t>hydrogeomorphological</a:t>
            </a:r>
            <a:r>
              <a:rPr lang="en-GB" sz="3200" b="1" dirty="0" smtClean="0"/>
              <a:t> </a:t>
            </a:r>
            <a:r>
              <a:rPr lang="en-GB" sz="3200" b="1" dirty="0"/>
              <a:t>hazards change if global change predictions are borne out?</a:t>
            </a:r>
            <a:endParaRPr lang="es-ES" sz="3200" b="1" dirty="0"/>
          </a:p>
        </p:txBody>
      </p:sp>
      <p:sp>
        <p:nvSpPr>
          <p:cNvPr id="15" name="14 Rectángulo">
            <a:hlinkClick r:id="rId6" action="ppaction://hlinksldjump"/>
          </p:cNvPr>
          <p:cNvSpPr/>
          <p:nvPr/>
        </p:nvSpPr>
        <p:spPr>
          <a:xfrm>
            <a:off x="248072" y="6093296"/>
            <a:ext cx="1096527" cy="720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31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3 Rectángulo"/>
          <p:cNvSpPr/>
          <p:nvPr/>
        </p:nvSpPr>
        <p:spPr>
          <a:xfrm>
            <a:off x="181763" y="153213"/>
            <a:ext cx="8566701" cy="646331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Four </a:t>
            </a:r>
            <a:r>
              <a:rPr lang="en-GB" dirty="0" smtClean="0"/>
              <a:t>basins in the Iberian </a:t>
            </a:r>
            <a:r>
              <a:rPr lang="en-GB" dirty="0" smtClean="0"/>
              <a:t>Peninsula </a:t>
            </a:r>
            <a:r>
              <a:rPr lang="en-GB" dirty="0" smtClean="0"/>
              <a:t>with very different geological and climatological characteristics and </a:t>
            </a:r>
            <a:r>
              <a:rPr lang="en-GB" dirty="0" smtClean="0"/>
              <a:t>affected </a:t>
            </a:r>
            <a:r>
              <a:rPr lang="en-GB" dirty="0" smtClean="0"/>
              <a:t>by different anthropogenic </a:t>
            </a:r>
            <a:r>
              <a:rPr lang="en-GB" dirty="0" smtClean="0"/>
              <a:t>impacts</a:t>
            </a:r>
            <a:endParaRPr lang="es-ES" dirty="0"/>
          </a:p>
        </p:txBody>
      </p:sp>
      <p:pic>
        <p:nvPicPr>
          <p:cNvPr id="5" name="0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t="44077" r="1791" b="2017"/>
          <a:stretch/>
        </p:blipFill>
        <p:spPr bwMode="auto">
          <a:xfrm>
            <a:off x="50244" y="980728"/>
            <a:ext cx="5825626" cy="25285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tge 12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29788" r="42837" b="40885"/>
          <a:stretch/>
        </p:blipFill>
        <p:spPr bwMode="auto">
          <a:xfrm>
            <a:off x="5914804" y="980728"/>
            <a:ext cx="3194800" cy="2528516"/>
          </a:xfrm>
          <a:prstGeom prst="rect">
            <a:avLst/>
          </a:prstGeom>
          <a:ln w="15875">
            <a:solidFill>
              <a:schemeClr val="bg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CuadroTexto">
            <a:hlinkClick r:id="rId5" action="ppaction://hlinksldjump"/>
          </p:cNvPr>
          <p:cNvSpPr txBox="1"/>
          <p:nvPr/>
        </p:nvSpPr>
        <p:spPr>
          <a:xfrm>
            <a:off x="611560" y="6165304"/>
            <a:ext cx="218615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INTRODUCTION</a:t>
            </a:r>
            <a:endParaRPr lang="es-ES" sz="2000" b="1" dirty="0"/>
          </a:p>
        </p:txBody>
      </p:sp>
      <p:sp>
        <p:nvSpPr>
          <p:cNvPr id="8" name="7 CuadroTexto">
            <a:hlinkClick r:id="rId6" action="ppaction://hlinksldjump"/>
          </p:cNvPr>
          <p:cNvSpPr txBox="1"/>
          <p:nvPr/>
        </p:nvSpPr>
        <p:spPr>
          <a:xfrm>
            <a:off x="6425951" y="6175184"/>
            <a:ext cx="253853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RESEARCH DESIGN</a:t>
            </a:r>
            <a:endParaRPr lang="es-ES" sz="2000" b="1" dirty="0"/>
          </a:p>
        </p:txBody>
      </p:sp>
      <p:sp>
        <p:nvSpPr>
          <p:cNvPr id="13" name="12 CuadroTexto">
            <a:hlinkClick r:id="rId7" action="ppaction://hlinksldjump"/>
          </p:cNvPr>
          <p:cNvSpPr txBox="1"/>
          <p:nvPr/>
        </p:nvSpPr>
        <p:spPr>
          <a:xfrm>
            <a:off x="3779912" y="6165304"/>
            <a:ext cx="1728192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OBJECTIVES</a:t>
            </a:r>
            <a:endParaRPr lang="es-ES" sz="2000" b="1" dirty="0"/>
          </a:p>
        </p:txBody>
      </p:sp>
      <p:sp>
        <p:nvSpPr>
          <p:cNvPr id="16" name="15 CuadroTexto">
            <a:hlinkClick r:id="" action="ppaction://hlinkshowjump?jump=nextslide"/>
          </p:cNvPr>
          <p:cNvSpPr txBox="1"/>
          <p:nvPr/>
        </p:nvSpPr>
        <p:spPr>
          <a:xfrm>
            <a:off x="827584" y="4895209"/>
            <a:ext cx="179126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>
            <a:defPPr>
              <a:defRPr lang="es-ES"/>
            </a:defPPr>
            <a:lvl1pPr marL="285750" indent="-285750">
              <a:buFont typeface="Arial" panose="020B0604020202020204" pitchFamily="34" charset="0"/>
              <a:buChar char="•"/>
            </a:lvl1pPr>
          </a:lstStyle>
          <a:p>
            <a:r>
              <a:rPr lang="es-ES" b="1" dirty="0"/>
              <a:t> THE ISÁBENA</a:t>
            </a:r>
          </a:p>
        </p:txBody>
      </p:sp>
      <p:sp>
        <p:nvSpPr>
          <p:cNvPr id="17" name="16 CuadroTexto">
            <a:hlinkClick r:id="rId8" action="ppaction://hlinksldjump"/>
          </p:cNvPr>
          <p:cNvSpPr txBox="1"/>
          <p:nvPr/>
        </p:nvSpPr>
        <p:spPr>
          <a:xfrm>
            <a:off x="827584" y="5435932"/>
            <a:ext cx="179126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marL="285750" indent="-285750">
              <a:buFont typeface="Arial" panose="020B0604020202020204" pitchFamily="34" charset="0"/>
              <a:buChar char="•"/>
            </a:lvl1pPr>
          </a:lstStyle>
          <a:p>
            <a:r>
              <a:rPr lang="es-ES" b="1" dirty="0"/>
              <a:t> THE ÉSERA</a:t>
            </a:r>
          </a:p>
        </p:txBody>
      </p:sp>
      <p:sp>
        <p:nvSpPr>
          <p:cNvPr id="19" name="18 CuadroTexto">
            <a:hlinkClick r:id="rId9" action="ppaction://hlinksldjump"/>
          </p:cNvPr>
          <p:cNvSpPr txBox="1"/>
          <p:nvPr/>
        </p:nvSpPr>
        <p:spPr>
          <a:xfrm>
            <a:off x="5914804" y="4895209"/>
            <a:ext cx="183255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 THE SIURANA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181762" y="3717032"/>
            <a:ext cx="4606261" cy="92333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 Two Pyrenean nested catchments (the most important tributaries of the Cinca river, in turn the second largest tributary of the Ebro basin)</a:t>
            </a:r>
            <a:endParaRPr lang="es-ES" dirty="0"/>
          </a:p>
        </p:txBody>
      </p:sp>
      <p:sp>
        <p:nvSpPr>
          <p:cNvPr id="21" name="20 Rectángulo"/>
          <p:cNvSpPr/>
          <p:nvPr/>
        </p:nvSpPr>
        <p:spPr>
          <a:xfrm>
            <a:off x="5006299" y="3717032"/>
            <a:ext cx="3814173" cy="646331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dirty="0" smtClean="0"/>
              <a:t> The very last tributary of the Ebro basin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988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6 CuadroTexto">
            <a:hlinkClick r:id="rId3" action="ppaction://hlinksldjump"/>
          </p:cNvPr>
          <p:cNvSpPr txBox="1"/>
          <p:nvPr/>
        </p:nvSpPr>
        <p:spPr>
          <a:xfrm>
            <a:off x="1619672" y="6165304"/>
            <a:ext cx="218615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INTRODUCTION</a:t>
            </a:r>
            <a:endParaRPr lang="es-ES" sz="2000" b="1" dirty="0"/>
          </a:p>
        </p:txBody>
      </p:sp>
      <p:sp>
        <p:nvSpPr>
          <p:cNvPr id="8" name="7 CuadroTexto">
            <a:hlinkClick r:id="rId4" action="ppaction://hlinksldjump"/>
          </p:cNvPr>
          <p:cNvSpPr txBox="1"/>
          <p:nvPr/>
        </p:nvSpPr>
        <p:spPr>
          <a:xfrm>
            <a:off x="6425951" y="6175184"/>
            <a:ext cx="2538537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RESEARCH DESIGN</a:t>
            </a:r>
            <a:endParaRPr lang="es-ES" sz="2000" b="1" dirty="0"/>
          </a:p>
        </p:txBody>
      </p:sp>
      <p:grpSp>
        <p:nvGrpSpPr>
          <p:cNvPr id="10" name="9 Grupo"/>
          <p:cNvGrpSpPr/>
          <p:nvPr/>
        </p:nvGrpSpPr>
        <p:grpSpPr>
          <a:xfrm>
            <a:off x="107504" y="6165304"/>
            <a:ext cx="1093079" cy="648072"/>
            <a:chOff x="497068" y="6165589"/>
            <a:chExt cx="1093079" cy="648072"/>
          </a:xfrm>
        </p:grpSpPr>
        <p:sp>
          <p:nvSpPr>
            <p:cNvPr id="11" name="10 CuadroTexto">
              <a:hlinkClick r:id="" action="ppaction://hlinkshowjump?jump=nextslide"/>
            </p:cNvPr>
            <p:cNvSpPr txBox="1"/>
            <p:nvPr/>
          </p:nvSpPr>
          <p:spPr>
            <a:xfrm>
              <a:off x="497068" y="6165589"/>
              <a:ext cx="1093079" cy="64807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es-ES" sz="2000" b="1" dirty="0"/>
            </a:p>
          </p:txBody>
        </p:sp>
        <p:sp>
          <p:nvSpPr>
            <p:cNvPr id="12" name="11 Flecha izquierda">
              <a:hlinkClick r:id="" action="ppaction://hlinkshowjump?jump=previousslide"/>
            </p:cNvPr>
            <p:cNvSpPr/>
            <p:nvPr/>
          </p:nvSpPr>
          <p:spPr>
            <a:xfrm>
              <a:off x="683568" y="6264608"/>
              <a:ext cx="720080" cy="432048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12 CuadroTexto">
            <a:hlinkClick r:id="rId5" action="ppaction://hlinksldjump"/>
          </p:cNvPr>
          <p:cNvSpPr txBox="1"/>
          <p:nvPr/>
        </p:nvSpPr>
        <p:spPr>
          <a:xfrm>
            <a:off x="4270320" y="6165304"/>
            <a:ext cx="1728192" cy="648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2000" b="1" dirty="0" smtClean="0"/>
              <a:t>OBJECTIVES</a:t>
            </a:r>
            <a:endParaRPr lang="es-ES" sz="2000" b="1" dirty="0"/>
          </a:p>
        </p:txBody>
      </p:sp>
      <p:grpSp>
        <p:nvGrpSpPr>
          <p:cNvPr id="22" name="21 Grupo"/>
          <p:cNvGrpSpPr>
            <a:grpSpLocks noChangeAspect="1"/>
          </p:cNvGrpSpPr>
          <p:nvPr/>
        </p:nvGrpSpPr>
        <p:grpSpPr>
          <a:xfrm>
            <a:off x="84277" y="116632"/>
            <a:ext cx="3721552" cy="2632876"/>
            <a:chOff x="611560" y="836712"/>
            <a:chExt cx="8244408" cy="5832648"/>
          </a:xfrm>
        </p:grpSpPr>
        <p:sp>
          <p:nvSpPr>
            <p:cNvPr id="23" name="22 Rectángulo"/>
            <p:cNvSpPr/>
            <p:nvPr/>
          </p:nvSpPr>
          <p:spPr>
            <a:xfrm>
              <a:off x="611560" y="836712"/>
              <a:ext cx="720080" cy="3888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4" name="23 Imagen" descr="ebre.png"/>
            <p:cNvPicPr>
              <a:picLocks noChangeAspect="1"/>
            </p:cNvPicPr>
            <p:nvPr/>
          </p:nvPicPr>
          <p:blipFill>
            <a:blip r:embed="rId6" cstate="print"/>
            <a:srcRect l="5901" t="2145" r="4326" b="3258"/>
            <a:stretch>
              <a:fillRect/>
            </a:stretch>
          </p:blipFill>
          <p:spPr>
            <a:xfrm>
              <a:off x="1043608" y="836712"/>
              <a:ext cx="7812360" cy="582500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1560" y="4725144"/>
              <a:ext cx="2391805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25 Imagen" descr="isaben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89336" y="116632"/>
            <a:ext cx="3996875" cy="5652977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318807" y="3068960"/>
            <a:ext cx="4325201" cy="2031325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b="1" dirty="0"/>
              <a:t>Isábena</a:t>
            </a:r>
            <a:r>
              <a:rPr lang="en-GB" dirty="0"/>
              <a:t> (i.e. </a:t>
            </a:r>
            <a:r>
              <a:rPr lang="en-GB" dirty="0"/>
              <a:t>445 km</a:t>
            </a:r>
            <a:r>
              <a:rPr lang="en-GB" baseline="30000" dirty="0"/>
              <a:t>2</a:t>
            </a:r>
            <a:r>
              <a:rPr lang="en-GB" dirty="0" smtClean="0"/>
              <a:t>), running through a badland stripe, usually generating </a:t>
            </a:r>
            <a:r>
              <a:rPr lang="en-GB" dirty="0" err="1" smtClean="0"/>
              <a:t>hyperconcentrated</a:t>
            </a:r>
            <a:r>
              <a:rPr lang="en-GB" dirty="0" smtClean="0"/>
              <a:t> flows, and delivering huge suspended sediment yields into the Barasona reservoir. (</a:t>
            </a:r>
            <a:r>
              <a:rPr lang="en-GB" i="1" dirty="0" err="1" smtClean="0"/>
              <a:t>López-Tarazón</a:t>
            </a:r>
            <a:r>
              <a:rPr lang="en-GB" i="1" dirty="0" smtClean="0"/>
              <a:t> et al., 2009, 2010, 2011, 2012, 2014</a:t>
            </a:r>
            <a:r>
              <a:rPr lang="en-GB" dirty="0" smtClean="0"/>
              <a:t>) .</a:t>
            </a:r>
            <a:endParaRPr lang="es-ES" dirty="0"/>
          </a:p>
        </p:txBody>
      </p:sp>
      <p:sp>
        <p:nvSpPr>
          <p:cNvPr id="9" name="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2149700" y="5155834"/>
            <a:ext cx="694107" cy="64943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Rectángulo">
            <a:hlinkClick r:id="" action="ppaction://hlinkshowjump?jump=previousslide"/>
          </p:cNvPr>
          <p:cNvSpPr/>
          <p:nvPr/>
        </p:nvSpPr>
        <p:spPr>
          <a:xfrm>
            <a:off x="107504" y="6093296"/>
            <a:ext cx="1096527" cy="720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318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sediment_fi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323" y="102172"/>
            <a:ext cx="8213633" cy="6160224"/>
          </a:xfrm>
          <a:prstGeom prst="rect">
            <a:avLst/>
          </a:prstGeom>
        </p:spPr>
      </p:pic>
      <p:sp>
        <p:nvSpPr>
          <p:cNvPr id="5" name="4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3995936" y="6336704"/>
            <a:ext cx="1152128" cy="40466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914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624</Words>
  <Application>Microsoft Office PowerPoint</Application>
  <PresentationFormat>Presentación en pantalla (4:3)</PresentationFormat>
  <Paragraphs>86</Paragraphs>
  <Slides>16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32</cp:revision>
  <dcterms:created xsi:type="dcterms:W3CDTF">2014-12-04T09:03:06Z</dcterms:created>
  <dcterms:modified xsi:type="dcterms:W3CDTF">2015-04-14T13:39:05Z</dcterms:modified>
</cp:coreProperties>
</file>