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8"/>
  </p:notesMasterIdLst>
  <p:handoutMasterIdLst>
    <p:handoutMasterId r:id="rId19"/>
  </p:handoutMasterIdLst>
  <p:sldIdLst>
    <p:sldId id="623" r:id="rId2"/>
    <p:sldId id="722" r:id="rId3"/>
    <p:sldId id="723" r:id="rId4"/>
    <p:sldId id="725" r:id="rId5"/>
    <p:sldId id="726" r:id="rId6"/>
    <p:sldId id="727" r:id="rId7"/>
    <p:sldId id="724" r:id="rId8"/>
    <p:sldId id="729" r:id="rId9"/>
    <p:sldId id="606" r:id="rId10"/>
    <p:sldId id="730" r:id="rId11"/>
    <p:sldId id="734" r:id="rId12"/>
    <p:sldId id="735" r:id="rId13"/>
    <p:sldId id="732" r:id="rId14"/>
    <p:sldId id="731" r:id="rId15"/>
    <p:sldId id="736" r:id="rId16"/>
    <p:sldId id="717" r:id="rId17"/>
  </p:sldIdLst>
  <p:sldSz cx="9144000" cy="6858000" type="screen4x3"/>
  <p:notesSz cx="6797675" cy="9929813"/>
  <p:defaultTextStyle>
    <a:defPPr>
      <a:defRPr lang="it-IT"/>
    </a:defPPr>
    <a:lvl1pPr algn="ctr" rtl="0" fontAlgn="base">
      <a:spcBef>
        <a:spcPct val="50000"/>
      </a:spcBef>
      <a:spcAft>
        <a:spcPct val="0"/>
      </a:spcAft>
      <a:defRPr sz="1600" b="1" kern="1200">
        <a:solidFill>
          <a:schemeClr val="tx1"/>
        </a:solidFill>
        <a:latin typeface="Arial" charset="0"/>
        <a:ea typeface="+mn-ea"/>
        <a:cs typeface="Arial" charset="0"/>
      </a:defRPr>
    </a:lvl1pPr>
    <a:lvl2pPr marL="457200" algn="ctr" rtl="0" fontAlgn="base">
      <a:spcBef>
        <a:spcPct val="50000"/>
      </a:spcBef>
      <a:spcAft>
        <a:spcPct val="0"/>
      </a:spcAft>
      <a:defRPr sz="1600" b="1" kern="1200">
        <a:solidFill>
          <a:schemeClr val="tx1"/>
        </a:solidFill>
        <a:latin typeface="Arial" charset="0"/>
        <a:ea typeface="+mn-ea"/>
        <a:cs typeface="Arial" charset="0"/>
      </a:defRPr>
    </a:lvl2pPr>
    <a:lvl3pPr marL="914400" algn="ctr" rtl="0" fontAlgn="base">
      <a:spcBef>
        <a:spcPct val="50000"/>
      </a:spcBef>
      <a:spcAft>
        <a:spcPct val="0"/>
      </a:spcAft>
      <a:defRPr sz="1600" b="1" kern="1200">
        <a:solidFill>
          <a:schemeClr val="tx1"/>
        </a:solidFill>
        <a:latin typeface="Arial" charset="0"/>
        <a:ea typeface="+mn-ea"/>
        <a:cs typeface="Arial" charset="0"/>
      </a:defRPr>
    </a:lvl3pPr>
    <a:lvl4pPr marL="1371600" algn="ctr" rtl="0" fontAlgn="base">
      <a:spcBef>
        <a:spcPct val="50000"/>
      </a:spcBef>
      <a:spcAft>
        <a:spcPct val="0"/>
      </a:spcAft>
      <a:defRPr sz="1600" b="1" kern="1200">
        <a:solidFill>
          <a:schemeClr val="tx1"/>
        </a:solidFill>
        <a:latin typeface="Arial" charset="0"/>
        <a:ea typeface="+mn-ea"/>
        <a:cs typeface="Arial" charset="0"/>
      </a:defRPr>
    </a:lvl4pPr>
    <a:lvl5pPr marL="1828800" algn="ctr" rtl="0" fontAlgn="base">
      <a:spcBef>
        <a:spcPct val="50000"/>
      </a:spcBef>
      <a:spcAft>
        <a:spcPct val="0"/>
      </a:spcAft>
      <a:defRPr sz="1600" b="1" kern="1200">
        <a:solidFill>
          <a:schemeClr val="tx1"/>
        </a:solidFill>
        <a:latin typeface="Arial" charset="0"/>
        <a:ea typeface="+mn-ea"/>
        <a:cs typeface="Arial" charset="0"/>
      </a:defRPr>
    </a:lvl5pPr>
    <a:lvl6pPr marL="2286000" algn="l" defTabSz="914400" rtl="0" eaLnBrk="1" latinLnBrk="0" hangingPunct="1">
      <a:defRPr sz="1600" b="1" kern="1200">
        <a:solidFill>
          <a:schemeClr val="tx1"/>
        </a:solidFill>
        <a:latin typeface="Arial" charset="0"/>
        <a:ea typeface="+mn-ea"/>
        <a:cs typeface="Arial" charset="0"/>
      </a:defRPr>
    </a:lvl6pPr>
    <a:lvl7pPr marL="2743200" algn="l" defTabSz="914400" rtl="0" eaLnBrk="1" latinLnBrk="0" hangingPunct="1">
      <a:defRPr sz="1600" b="1" kern="1200">
        <a:solidFill>
          <a:schemeClr val="tx1"/>
        </a:solidFill>
        <a:latin typeface="Arial" charset="0"/>
        <a:ea typeface="+mn-ea"/>
        <a:cs typeface="Arial" charset="0"/>
      </a:defRPr>
    </a:lvl7pPr>
    <a:lvl8pPr marL="3200400" algn="l" defTabSz="914400" rtl="0" eaLnBrk="1" latinLnBrk="0" hangingPunct="1">
      <a:defRPr sz="1600" b="1" kern="1200">
        <a:solidFill>
          <a:schemeClr val="tx1"/>
        </a:solidFill>
        <a:latin typeface="Arial" charset="0"/>
        <a:ea typeface="+mn-ea"/>
        <a:cs typeface="Arial" charset="0"/>
      </a:defRPr>
    </a:lvl8pPr>
    <a:lvl9pPr marL="3657600" algn="l" defTabSz="914400" rtl="0" eaLnBrk="1" latinLnBrk="0" hangingPunct="1">
      <a:defRPr sz="1600"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0033CC"/>
    <a:srgbClr val="3399FF"/>
    <a:srgbClr val="3366FF"/>
    <a:srgbClr val="E28700"/>
    <a:srgbClr val="CCFFFF"/>
    <a:srgbClr val="000099"/>
    <a:srgbClr val="FF0000"/>
    <a:srgbClr val="FF66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57" autoAdjust="0"/>
    <p:restoredTop sz="99421" autoAdjust="0"/>
  </p:normalViewPr>
  <p:slideViewPr>
    <p:cSldViewPr>
      <p:cViewPr>
        <p:scale>
          <a:sx n="66" d="100"/>
          <a:sy n="66" d="100"/>
        </p:scale>
        <p:origin x="-1326" y="-192"/>
      </p:cViewPr>
      <p:guideLst>
        <p:guide orient="horz" pos="230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88"/>
    </p:cViewPr>
  </p:sorterViewPr>
  <p:notesViewPr>
    <p:cSldViewPr>
      <p:cViewPr varScale="1">
        <p:scale>
          <a:sx n="77" d="100"/>
          <a:sy n="77" d="100"/>
        </p:scale>
        <p:origin x="-330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45553" cy="49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57" tIns="45931" rIns="91857" bIns="45931" numCol="1" anchor="t" anchorCtr="0" compatLnSpc="1">
            <a:prstTxWarp prst="textNoShape">
              <a:avLst/>
            </a:prstTxWarp>
          </a:bodyPr>
          <a:lstStyle>
            <a:lvl1pPr algn="l">
              <a:spcBef>
                <a:spcPct val="0"/>
              </a:spcBef>
              <a:defRPr sz="1200" b="0"/>
            </a:lvl1pPr>
          </a:lstStyle>
          <a:p>
            <a:endParaRPr lang="it-IT" altLang="it-IT" dirty="0">
              <a:latin typeface="Calibri Light" panose="020F0302020204030204" pitchFamily="34" charset="0"/>
            </a:endParaRPr>
          </a:p>
        </p:txBody>
      </p:sp>
      <p:sp>
        <p:nvSpPr>
          <p:cNvPr id="94211" name="Rectangle 3"/>
          <p:cNvSpPr>
            <a:spLocks noGrp="1" noChangeArrowheads="1"/>
          </p:cNvSpPr>
          <p:nvPr>
            <p:ph type="dt" sz="quarter" idx="1"/>
          </p:nvPr>
        </p:nvSpPr>
        <p:spPr bwMode="auto">
          <a:xfrm>
            <a:off x="3850532" y="0"/>
            <a:ext cx="2945553" cy="49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57" tIns="45931" rIns="91857" bIns="45931" numCol="1" anchor="t" anchorCtr="0" compatLnSpc="1">
            <a:prstTxWarp prst="textNoShape">
              <a:avLst/>
            </a:prstTxWarp>
          </a:bodyPr>
          <a:lstStyle>
            <a:lvl1pPr algn="r">
              <a:spcBef>
                <a:spcPct val="0"/>
              </a:spcBef>
              <a:defRPr sz="1200" b="0"/>
            </a:lvl1pPr>
          </a:lstStyle>
          <a:p>
            <a:endParaRPr lang="it-IT" altLang="it-IT" dirty="0">
              <a:latin typeface="Calibri Light" panose="020F0302020204030204" pitchFamily="34" charset="0"/>
            </a:endParaRPr>
          </a:p>
        </p:txBody>
      </p:sp>
      <p:sp>
        <p:nvSpPr>
          <p:cNvPr id="94212" name="Rectangle 4"/>
          <p:cNvSpPr>
            <a:spLocks noGrp="1" noChangeArrowheads="1"/>
          </p:cNvSpPr>
          <p:nvPr>
            <p:ph type="ftr" sz="quarter" idx="2"/>
          </p:nvPr>
        </p:nvSpPr>
        <p:spPr bwMode="auto">
          <a:xfrm>
            <a:off x="0" y="9430843"/>
            <a:ext cx="2945553" cy="49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57" tIns="45931" rIns="91857" bIns="45931" numCol="1" anchor="b" anchorCtr="0" compatLnSpc="1">
            <a:prstTxWarp prst="textNoShape">
              <a:avLst/>
            </a:prstTxWarp>
          </a:bodyPr>
          <a:lstStyle>
            <a:lvl1pPr algn="l">
              <a:spcBef>
                <a:spcPct val="0"/>
              </a:spcBef>
              <a:defRPr sz="1200" b="0"/>
            </a:lvl1pPr>
          </a:lstStyle>
          <a:p>
            <a:endParaRPr lang="it-IT" altLang="it-IT" dirty="0">
              <a:latin typeface="Calibri Light" panose="020F0302020204030204" pitchFamily="34" charset="0"/>
            </a:endParaRPr>
          </a:p>
        </p:txBody>
      </p:sp>
      <p:sp>
        <p:nvSpPr>
          <p:cNvPr id="94213" name="Rectangle 5"/>
          <p:cNvSpPr>
            <a:spLocks noGrp="1" noChangeArrowheads="1"/>
          </p:cNvSpPr>
          <p:nvPr>
            <p:ph type="sldNum" sz="quarter" idx="3"/>
          </p:nvPr>
        </p:nvSpPr>
        <p:spPr bwMode="auto">
          <a:xfrm>
            <a:off x="3850532" y="9430843"/>
            <a:ext cx="2945553" cy="49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57" tIns="45931" rIns="91857" bIns="45931" numCol="1" anchor="b" anchorCtr="0" compatLnSpc="1">
            <a:prstTxWarp prst="textNoShape">
              <a:avLst/>
            </a:prstTxWarp>
          </a:bodyPr>
          <a:lstStyle>
            <a:lvl1pPr algn="r">
              <a:spcBef>
                <a:spcPct val="0"/>
              </a:spcBef>
              <a:defRPr sz="1200" b="0"/>
            </a:lvl1pPr>
          </a:lstStyle>
          <a:p>
            <a:fld id="{AACB3CD8-5A01-45BF-9191-9549F722653D}" type="slidenum">
              <a:rPr lang="it-IT" altLang="it-IT">
                <a:latin typeface="Calibri Light" panose="020F0302020204030204" pitchFamily="34" charset="0"/>
              </a:rPr>
              <a:pPr/>
              <a:t>‹N›</a:t>
            </a:fld>
            <a:endParaRPr lang="it-IT" altLang="it-IT" dirty="0">
              <a:latin typeface="Calibri Light" panose="020F0302020204030204" pitchFamily="34" charset="0"/>
            </a:endParaRPr>
          </a:p>
        </p:txBody>
      </p:sp>
    </p:spTree>
    <p:extLst>
      <p:ext uri="{BB962C8B-B14F-4D97-AF65-F5344CB8AC3E}">
        <p14:creationId xmlns:p14="http://schemas.microsoft.com/office/powerpoint/2010/main" val="9895216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hdr" sz="quarter"/>
          </p:nvPr>
        </p:nvSpPr>
        <p:spPr bwMode="auto">
          <a:xfrm>
            <a:off x="0" y="0"/>
            <a:ext cx="2945553" cy="49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92" tIns="45945" rIns="91892" bIns="45945" numCol="1" anchor="t" anchorCtr="0" compatLnSpc="1">
            <a:prstTxWarp prst="textNoShape">
              <a:avLst/>
            </a:prstTxWarp>
          </a:bodyPr>
          <a:lstStyle>
            <a:lvl1pPr algn="l">
              <a:spcBef>
                <a:spcPct val="0"/>
              </a:spcBef>
              <a:defRPr sz="1200" b="0">
                <a:latin typeface="Calibri Light" panose="020F0302020204030204" pitchFamily="34" charset="0"/>
              </a:defRPr>
            </a:lvl1pPr>
          </a:lstStyle>
          <a:p>
            <a:endParaRPr lang="it-IT" altLang="it-IT" dirty="0"/>
          </a:p>
        </p:txBody>
      </p:sp>
      <p:sp>
        <p:nvSpPr>
          <p:cNvPr id="369667" name="Rectangle 3"/>
          <p:cNvSpPr>
            <a:spLocks noGrp="1" noChangeArrowheads="1"/>
          </p:cNvSpPr>
          <p:nvPr>
            <p:ph type="dt" idx="1"/>
          </p:nvPr>
        </p:nvSpPr>
        <p:spPr bwMode="auto">
          <a:xfrm>
            <a:off x="3850532" y="0"/>
            <a:ext cx="2945553" cy="49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92" tIns="45945" rIns="91892" bIns="45945" numCol="1" anchor="t" anchorCtr="0" compatLnSpc="1">
            <a:prstTxWarp prst="textNoShape">
              <a:avLst/>
            </a:prstTxWarp>
          </a:bodyPr>
          <a:lstStyle>
            <a:lvl1pPr algn="r">
              <a:spcBef>
                <a:spcPct val="0"/>
              </a:spcBef>
              <a:defRPr sz="1200" b="0">
                <a:latin typeface="Calibri Light" panose="020F0302020204030204" pitchFamily="34" charset="0"/>
              </a:defRPr>
            </a:lvl1pPr>
          </a:lstStyle>
          <a:p>
            <a:endParaRPr lang="it-IT" altLang="it-IT" dirty="0"/>
          </a:p>
        </p:txBody>
      </p:sp>
      <p:sp>
        <p:nvSpPr>
          <p:cNvPr id="369668" name="Rectangle 4"/>
          <p:cNvSpPr>
            <a:spLocks noGrp="1" noRot="1" noChangeAspect="1" noChangeArrowheads="1" noTextEdit="1"/>
          </p:cNvSpPr>
          <p:nvPr>
            <p:ph type="sldImg" idx="2"/>
          </p:nvPr>
        </p:nvSpPr>
        <p:spPr bwMode="auto">
          <a:xfrm>
            <a:off x="917575" y="744538"/>
            <a:ext cx="4965700" cy="3724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9669" name="Rectangle 5"/>
          <p:cNvSpPr>
            <a:spLocks noGrp="1" noChangeArrowheads="1"/>
          </p:cNvSpPr>
          <p:nvPr>
            <p:ph type="body" sz="quarter" idx="3"/>
          </p:nvPr>
        </p:nvSpPr>
        <p:spPr bwMode="auto">
          <a:xfrm>
            <a:off x="679132" y="4716222"/>
            <a:ext cx="5439412" cy="4468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92" tIns="45945" rIns="91892" bIns="45945" numCol="1" anchor="t" anchorCtr="0" compatLnSpc="1">
            <a:prstTxWarp prst="textNoShape">
              <a:avLst/>
            </a:prstTxWarp>
          </a:bodyPr>
          <a:lstStyle/>
          <a:p>
            <a:pPr lvl="0"/>
            <a:r>
              <a:rPr lang="it-IT" altLang="it-IT" dirty="0" smtClean="0"/>
              <a:t>Fare clic per modificare gli stili del testo dello schema</a:t>
            </a:r>
          </a:p>
          <a:p>
            <a:pPr lvl="1"/>
            <a:r>
              <a:rPr lang="it-IT" altLang="it-IT" dirty="0" smtClean="0"/>
              <a:t>Secondo livello</a:t>
            </a:r>
          </a:p>
          <a:p>
            <a:pPr lvl="2"/>
            <a:r>
              <a:rPr lang="it-IT" altLang="it-IT" dirty="0" smtClean="0"/>
              <a:t>Terzo livello</a:t>
            </a:r>
          </a:p>
          <a:p>
            <a:pPr lvl="3"/>
            <a:r>
              <a:rPr lang="it-IT" altLang="it-IT" dirty="0" smtClean="0"/>
              <a:t>Quarto livello</a:t>
            </a:r>
          </a:p>
          <a:p>
            <a:pPr lvl="4"/>
            <a:r>
              <a:rPr lang="it-IT" altLang="it-IT" dirty="0" smtClean="0"/>
              <a:t>Quinto livello</a:t>
            </a:r>
          </a:p>
        </p:txBody>
      </p:sp>
      <p:sp>
        <p:nvSpPr>
          <p:cNvPr id="369670" name="Rectangle 6"/>
          <p:cNvSpPr>
            <a:spLocks noGrp="1" noChangeArrowheads="1"/>
          </p:cNvSpPr>
          <p:nvPr>
            <p:ph type="ftr" sz="quarter" idx="4"/>
          </p:nvPr>
        </p:nvSpPr>
        <p:spPr bwMode="auto">
          <a:xfrm>
            <a:off x="0" y="9430843"/>
            <a:ext cx="2945553" cy="49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92" tIns="45945" rIns="91892" bIns="45945" numCol="1" anchor="b" anchorCtr="0" compatLnSpc="1">
            <a:prstTxWarp prst="textNoShape">
              <a:avLst/>
            </a:prstTxWarp>
          </a:bodyPr>
          <a:lstStyle>
            <a:lvl1pPr algn="l">
              <a:spcBef>
                <a:spcPct val="0"/>
              </a:spcBef>
              <a:defRPr sz="1200" b="0">
                <a:latin typeface="Calibri Light" panose="020F0302020204030204" pitchFamily="34" charset="0"/>
              </a:defRPr>
            </a:lvl1pPr>
          </a:lstStyle>
          <a:p>
            <a:endParaRPr lang="it-IT" altLang="it-IT" dirty="0"/>
          </a:p>
        </p:txBody>
      </p:sp>
      <p:sp>
        <p:nvSpPr>
          <p:cNvPr id="369671" name="Rectangle 7"/>
          <p:cNvSpPr>
            <a:spLocks noGrp="1" noChangeArrowheads="1"/>
          </p:cNvSpPr>
          <p:nvPr>
            <p:ph type="sldNum" sz="quarter" idx="5"/>
          </p:nvPr>
        </p:nvSpPr>
        <p:spPr bwMode="auto">
          <a:xfrm>
            <a:off x="3850532" y="9430843"/>
            <a:ext cx="2945553" cy="49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92" tIns="45945" rIns="91892" bIns="45945" numCol="1" anchor="b" anchorCtr="0" compatLnSpc="1">
            <a:prstTxWarp prst="textNoShape">
              <a:avLst/>
            </a:prstTxWarp>
          </a:bodyPr>
          <a:lstStyle>
            <a:lvl1pPr algn="r">
              <a:spcBef>
                <a:spcPct val="0"/>
              </a:spcBef>
              <a:defRPr sz="1200" b="0">
                <a:latin typeface="Calibri Light" panose="020F0302020204030204" pitchFamily="34" charset="0"/>
              </a:defRPr>
            </a:lvl1pPr>
          </a:lstStyle>
          <a:p>
            <a:fld id="{106D8935-3E1B-4214-AA56-47C3B2FECBC0}" type="slidenum">
              <a:rPr lang="it-IT" altLang="it-IT" smtClean="0"/>
              <a:pPr/>
              <a:t>‹N›</a:t>
            </a:fld>
            <a:endParaRPr lang="it-IT" altLang="it-IT" dirty="0"/>
          </a:p>
        </p:txBody>
      </p:sp>
    </p:spTree>
    <p:extLst>
      <p:ext uri="{BB962C8B-B14F-4D97-AF65-F5344CB8AC3E}">
        <p14:creationId xmlns:p14="http://schemas.microsoft.com/office/powerpoint/2010/main" val="3440724623"/>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Calibri Light" panose="020F0302020204030204" pitchFamily="34" charset="0"/>
        <a:ea typeface="+mn-ea"/>
        <a:cs typeface="Arial" charset="0"/>
      </a:defRPr>
    </a:lvl1pPr>
    <a:lvl2pPr marL="457200" algn="l" rtl="0" fontAlgn="base">
      <a:spcBef>
        <a:spcPct val="30000"/>
      </a:spcBef>
      <a:spcAft>
        <a:spcPct val="0"/>
      </a:spcAft>
      <a:defRPr sz="1200" kern="1200">
        <a:solidFill>
          <a:schemeClr val="tx1"/>
        </a:solidFill>
        <a:latin typeface="Calibri Light" panose="020F0302020204030204" pitchFamily="34" charset="0"/>
        <a:ea typeface="+mn-ea"/>
        <a:cs typeface="Arial" charset="0"/>
      </a:defRPr>
    </a:lvl2pPr>
    <a:lvl3pPr marL="914400" algn="l" rtl="0" fontAlgn="base">
      <a:spcBef>
        <a:spcPct val="30000"/>
      </a:spcBef>
      <a:spcAft>
        <a:spcPct val="0"/>
      </a:spcAft>
      <a:defRPr sz="1200" kern="1200">
        <a:solidFill>
          <a:schemeClr val="tx1"/>
        </a:solidFill>
        <a:latin typeface="Calibri Light" panose="020F0302020204030204" pitchFamily="34" charset="0"/>
        <a:ea typeface="+mn-ea"/>
        <a:cs typeface="Arial" charset="0"/>
      </a:defRPr>
    </a:lvl3pPr>
    <a:lvl4pPr marL="1371600" algn="l" rtl="0" fontAlgn="base">
      <a:spcBef>
        <a:spcPct val="30000"/>
      </a:spcBef>
      <a:spcAft>
        <a:spcPct val="0"/>
      </a:spcAft>
      <a:defRPr sz="1200" kern="1200">
        <a:solidFill>
          <a:schemeClr val="tx1"/>
        </a:solidFill>
        <a:latin typeface="Calibri Light" panose="020F0302020204030204" pitchFamily="34" charset="0"/>
        <a:ea typeface="+mn-ea"/>
        <a:cs typeface="Arial" charset="0"/>
      </a:defRPr>
    </a:lvl4pPr>
    <a:lvl5pPr marL="1828800" algn="l" rtl="0" fontAlgn="base">
      <a:spcBef>
        <a:spcPct val="30000"/>
      </a:spcBef>
      <a:spcAft>
        <a:spcPct val="0"/>
      </a:spcAft>
      <a:defRPr sz="1200" kern="1200">
        <a:solidFill>
          <a:schemeClr val="tx1"/>
        </a:solidFill>
        <a:latin typeface="Calibri Light" panose="020F0302020204030204" pitchFamily="34"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7"/>
          <p:cNvSpPr txBox="1">
            <a:spLocks noGrp="1" noChangeArrowheads="1"/>
          </p:cNvSpPr>
          <p:nvPr/>
        </p:nvSpPr>
        <p:spPr bwMode="auto">
          <a:xfrm>
            <a:off x="3850532" y="9430843"/>
            <a:ext cx="2945553" cy="49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906" tIns="45953" rIns="91906" bIns="45953" anchor="b"/>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28398D16-50C8-4EE4-9282-FEE4DF0F4D81}" type="slidenum">
              <a:rPr lang="en-GB" altLang="it-IT" sz="1200" b="0">
                <a:latin typeface="Calibri Light" panose="020F0302020204030204" pitchFamily="34" charset="0"/>
              </a:rPr>
              <a:pPr algn="r"/>
              <a:t>1</a:t>
            </a:fld>
            <a:endParaRPr lang="en-GB" altLang="it-IT" sz="1200" b="0" dirty="0">
              <a:latin typeface="Calibri Light" panose="020F0302020204030204" pitchFamily="34" charset="0"/>
            </a:endParaRPr>
          </a:p>
        </p:txBody>
      </p:sp>
      <p:sp>
        <p:nvSpPr>
          <p:cNvPr id="892931" name="Rectangle 2"/>
          <p:cNvSpPr>
            <a:spLocks noGrp="1" noRot="1" noChangeAspect="1" noChangeArrowheads="1" noTextEdit="1"/>
          </p:cNvSpPr>
          <p:nvPr>
            <p:ph type="sldImg"/>
          </p:nvPr>
        </p:nvSpPr>
        <p:spPr>
          <a:ln/>
        </p:spPr>
      </p:sp>
      <p:sp>
        <p:nvSpPr>
          <p:cNvPr id="892932" name="Rectangle 3"/>
          <p:cNvSpPr>
            <a:spLocks noGrp="1" noChangeArrowheads="1"/>
          </p:cNvSpPr>
          <p:nvPr>
            <p:ph type="body" idx="1"/>
          </p:nvPr>
        </p:nvSpPr>
        <p:spPr/>
        <p:txBody>
          <a:bodyPr lIns="91906" tIns="45953" rIns="91906" bIns="45953"/>
          <a:lstStyle/>
          <a:p>
            <a:endParaRPr lang="en-GB" alt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p:txBody>
          <a:bodyPr/>
          <a:lstStyle/>
          <a:p>
            <a:endParaRPr lang="en-GB" altLang="it-I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p:txBody>
          <a:bodyPr/>
          <a:lstStyle/>
          <a:p>
            <a:endParaRPr lang="en-GB" alt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p:txBody>
          <a:bodyPr/>
          <a:lstStyle/>
          <a:p>
            <a:endParaRPr lang="en-GB" altLang="it-IT"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p:txBody>
          <a:bodyPr/>
          <a:lstStyle/>
          <a:p>
            <a:endParaRPr lang="en-GB" altLang="it-IT"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Wit</a:t>
            </a:r>
            <a:r>
              <a:rPr lang="en-GB" baseline="0" dirty="0" smtClean="0"/>
              <a:t>h this term we refer to the relative wetness or dryness of a watershed. In Mediterranean regions they are high variable and can have significant effect on the flow response in these systems during wet weather</a:t>
            </a:r>
            <a:endParaRPr lang="en-GB" dirty="0"/>
          </a:p>
        </p:txBody>
      </p:sp>
    </p:spTree>
    <p:extLst>
      <p:ext uri="{BB962C8B-B14F-4D97-AF65-F5344CB8AC3E}">
        <p14:creationId xmlns:p14="http://schemas.microsoft.com/office/powerpoint/2010/main" val="374781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7"/>
          <p:cNvSpPr txBox="1">
            <a:spLocks noGrp="1" noChangeArrowheads="1"/>
          </p:cNvSpPr>
          <p:nvPr/>
        </p:nvSpPr>
        <p:spPr bwMode="auto">
          <a:xfrm>
            <a:off x="3850532" y="9430843"/>
            <a:ext cx="2945553" cy="49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92" tIns="45945" rIns="91892" bIns="45945" anchor="b"/>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EAE4185-86C2-48F5-829D-5A88A56DF161}" type="slidenum">
              <a:rPr lang="it-IT" altLang="it-IT" sz="1200" b="0">
                <a:latin typeface="Calibri Light" panose="020F0302020204030204" pitchFamily="34" charset="0"/>
              </a:rPr>
              <a:pPr algn="r"/>
              <a:t>3</a:t>
            </a:fld>
            <a:endParaRPr lang="it-IT" altLang="it-IT" sz="1200" b="0" dirty="0">
              <a:latin typeface="Calibri Light" panose="020F0302020204030204" pitchFamily="34" charset="0"/>
            </a:endParaRPr>
          </a:p>
        </p:txBody>
      </p:sp>
      <p:sp>
        <p:nvSpPr>
          <p:cNvPr id="956419" name="Rectangle 2"/>
          <p:cNvSpPr>
            <a:spLocks noGrp="1" noRot="1" noChangeAspect="1" noChangeArrowheads="1" noTextEdit="1"/>
          </p:cNvSpPr>
          <p:nvPr>
            <p:ph type="sldImg"/>
          </p:nvPr>
        </p:nvSpPr>
        <p:spPr>
          <a:xfrm>
            <a:off x="917575" y="744538"/>
            <a:ext cx="4965700" cy="3724275"/>
          </a:xfrm>
          <a:ln/>
        </p:spPr>
      </p:sp>
      <p:sp>
        <p:nvSpPr>
          <p:cNvPr id="956420" name="Rectangle 3"/>
          <p:cNvSpPr>
            <a:spLocks noGrp="1" noChangeArrowheads="1"/>
          </p:cNvSpPr>
          <p:nvPr>
            <p:ph type="body" idx="1"/>
          </p:nvPr>
        </p:nvSpPr>
        <p:spPr>
          <a:xfrm>
            <a:off x="679132" y="4717821"/>
            <a:ext cx="5439412" cy="4468336"/>
          </a:xfrm>
        </p:spPr>
        <p:txBody>
          <a:bodyPr/>
          <a:lstStyle/>
          <a:p>
            <a:endParaRPr lang="en-GB" alt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7"/>
          <p:cNvSpPr txBox="1">
            <a:spLocks noGrp="1" noChangeArrowheads="1"/>
          </p:cNvSpPr>
          <p:nvPr/>
        </p:nvSpPr>
        <p:spPr bwMode="auto">
          <a:xfrm>
            <a:off x="3850532" y="9430843"/>
            <a:ext cx="2945553" cy="49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92" tIns="45945" rIns="91892" bIns="45945" anchor="b"/>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3CDD10BA-9315-4223-97E8-DBDCD8F338AF}" type="slidenum">
              <a:rPr lang="it-IT" altLang="it-IT" sz="1200" b="0">
                <a:latin typeface="Calibri Light" panose="020F0302020204030204" pitchFamily="34" charset="0"/>
              </a:rPr>
              <a:pPr algn="r"/>
              <a:t>4</a:t>
            </a:fld>
            <a:endParaRPr lang="it-IT" altLang="it-IT" sz="1200" b="0" dirty="0">
              <a:latin typeface="Calibri Light" panose="020F0302020204030204" pitchFamily="34" charset="0"/>
            </a:endParaRPr>
          </a:p>
        </p:txBody>
      </p:sp>
      <p:sp>
        <p:nvSpPr>
          <p:cNvPr id="933891" name="Rectangle 2"/>
          <p:cNvSpPr>
            <a:spLocks noGrp="1" noRot="1" noChangeAspect="1" noChangeArrowheads="1" noTextEdit="1"/>
          </p:cNvSpPr>
          <p:nvPr>
            <p:ph type="sldImg"/>
          </p:nvPr>
        </p:nvSpPr>
        <p:spPr>
          <a:xfrm>
            <a:off x="917575" y="744538"/>
            <a:ext cx="4965700" cy="3724275"/>
          </a:xfrm>
          <a:ln/>
        </p:spPr>
      </p:sp>
      <p:sp>
        <p:nvSpPr>
          <p:cNvPr id="933892" name="Rectangle 3"/>
          <p:cNvSpPr>
            <a:spLocks noGrp="1" noChangeArrowheads="1"/>
          </p:cNvSpPr>
          <p:nvPr>
            <p:ph type="body" idx="1"/>
          </p:nvPr>
        </p:nvSpPr>
        <p:spPr>
          <a:xfrm>
            <a:off x="679132" y="4717821"/>
            <a:ext cx="5439412" cy="4468336"/>
          </a:xfrm>
        </p:spPr>
        <p:txBody>
          <a:bodyPr/>
          <a:lstStyle/>
          <a:p>
            <a:endParaRPr lang="en-GB" altLang="it-IT"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7"/>
          <p:cNvSpPr txBox="1">
            <a:spLocks noGrp="1" noChangeArrowheads="1"/>
          </p:cNvSpPr>
          <p:nvPr/>
        </p:nvSpPr>
        <p:spPr bwMode="auto">
          <a:xfrm>
            <a:off x="3850532" y="9430843"/>
            <a:ext cx="2945553" cy="49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92" tIns="45945" rIns="91892" bIns="45945" anchor="b"/>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B3709750-F040-41B8-A3A0-566DE89B22CB}" type="slidenum">
              <a:rPr lang="it-IT" altLang="it-IT" sz="1200" b="0">
                <a:latin typeface="Calibri Light" panose="020F0302020204030204" pitchFamily="34" charset="0"/>
              </a:rPr>
              <a:pPr algn="r"/>
              <a:t>5</a:t>
            </a:fld>
            <a:endParaRPr lang="it-IT" altLang="it-IT" sz="1200" b="0" dirty="0">
              <a:latin typeface="Calibri Light" panose="020F0302020204030204" pitchFamily="34" charset="0"/>
            </a:endParaRPr>
          </a:p>
        </p:txBody>
      </p:sp>
      <p:sp>
        <p:nvSpPr>
          <p:cNvPr id="945155" name="Rectangle 2"/>
          <p:cNvSpPr>
            <a:spLocks noGrp="1" noRot="1" noChangeAspect="1" noChangeArrowheads="1" noTextEdit="1"/>
          </p:cNvSpPr>
          <p:nvPr>
            <p:ph type="sldImg"/>
          </p:nvPr>
        </p:nvSpPr>
        <p:spPr>
          <a:xfrm>
            <a:off x="917575" y="744538"/>
            <a:ext cx="4965700" cy="3724275"/>
          </a:xfrm>
          <a:ln/>
        </p:spPr>
      </p:sp>
      <p:sp>
        <p:nvSpPr>
          <p:cNvPr id="945156" name="Rectangle 3"/>
          <p:cNvSpPr>
            <a:spLocks noGrp="1" noChangeArrowheads="1"/>
          </p:cNvSpPr>
          <p:nvPr>
            <p:ph type="body" idx="1"/>
          </p:nvPr>
        </p:nvSpPr>
        <p:spPr>
          <a:xfrm>
            <a:off x="679132" y="4717821"/>
            <a:ext cx="5439412" cy="4468336"/>
          </a:xfrm>
        </p:spPr>
        <p:txBody>
          <a:bodyPr/>
          <a:lstStyle/>
          <a:p>
            <a:endParaRPr lang="en-GB" altLang="it-IT"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7"/>
          <p:cNvSpPr txBox="1">
            <a:spLocks noGrp="1" noChangeArrowheads="1"/>
          </p:cNvSpPr>
          <p:nvPr/>
        </p:nvSpPr>
        <p:spPr bwMode="auto">
          <a:xfrm>
            <a:off x="3850532" y="9430843"/>
            <a:ext cx="2945553" cy="49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92" tIns="45945" rIns="91892" bIns="45945" anchor="b"/>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B3709750-F040-41B8-A3A0-566DE89B22CB}" type="slidenum">
              <a:rPr lang="it-IT" altLang="it-IT" sz="1200" b="0">
                <a:latin typeface="Calibri Light" panose="020F0302020204030204" pitchFamily="34" charset="0"/>
              </a:rPr>
              <a:pPr algn="r"/>
              <a:t>6</a:t>
            </a:fld>
            <a:endParaRPr lang="it-IT" altLang="it-IT" sz="1200" b="0" dirty="0">
              <a:latin typeface="Calibri Light" panose="020F0302020204030204" pitchFamily="34" charset="0"/>
            </a:endParaRPr>
          </a:p>
        </p:txBody>
      </p:sp>
      <p:sp>
        <p:nvSpPr>
          <p:cNvPr id="945155" name="Rectangle 2"/>
          <p:cNvSpPr>
            <a:spLocks noGrp="1" noRot="1" noChangeAspect="1" noChangeArrowheads="1" noTextEdit="1"/>
          </p:cNvSpPr>
          <p:nvPr>
            <p:ph type="sldImg"/>
          </p:nvPr>
        </p:nvSpPr>
        <p:spPr>
          <a:xfrm>
            <a:off x="917575" y="744538"/>
            <a:ext cx="4965700" cy="3724275"/>
          </a:xfrm>
          <a:ln/>
        </p:spPr>
      </p:sp>
      <p:sp>
        <p:nvSpPr>
          <p:cNvPr id="945156" name="Rectangle 3"/>
          <p:cNvSpPr>
            <a:spLocks noGrp="1" noChangeArrowheads="1"/>
          </p:cNvSpPr>
          <p:nvPr>
            <p:ph type="body" idx="1"/>
          </p:nvPr>
        </p:nvSpPr>
        <p:spPr>
          <a:xfrm>
            <a:off x="679132" y="4717821"/>
            <a:ext cx="5439412" cy="4468336"/>
          </a:xfrm>
        </p:spPr>
        <p:txBody>
          <a:bodyPr/>
          <a:lstStyle/>
          <a:p>
            <a:endParaRPr lang="en-GB" altLang="it-IT"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7"/>
          <p:cNvSpPr txBox="1">
            <a:spLocks noGrp="1" noChangeArrowheads="1"/>
          </p:cNvSpPr>
          <p:nvPr/>
        </p:nvSpPr>
        <p:spPr bwMode="auto">
          <a:xfrm>
            <a:off x="3850532" y="9430843"/>
            <a:ext cx="2945553" cy="49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92" tIns="45945" rIns="91892" bIns="45945" anchor="b"/>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FF09C5D0-1A80-45D0-B78F-5521B4578FF1}" type="slidenum">
              <a:rPr lang="it-IT" altLang="it-IT" sz="1200" b="0">
                <a:latin typeface="Calibri Light" panose="020F0302020204030204" pitchFamily="34" charset="0"/>
              </a:rPr>
              <a:pPr algn="r"/>
              <a:t>7</a:t>
            </a:fld>
            <a:endParaRPr lang="it-IT" altLang="it-IT" sz="1200" b="0" dirty="0">
              <a:latin typeface="Calibri Light" panose="020F0302020204030204" pitchFamily="34" charset="0"/>
            </a:endParaRPr>
          </a:p>
        </p:txBody>
      </p:sp>
      <p:sp>
        <p:nvSpPr>
          <p:cNvPr id="948227" name="Rectangle 2"/>
          <p:cNvSpPr>
            <a:spLocks noGrp="1" noRot="1" noChangeAspect="1" noChangeArrowheads="1" noTextEdit="1"/>
          </p:cNvSpPr>
          <p:nvPr>
            <p:ph type="sldImg"/>
          </p:nvPr>
        </p:nvSpPr>
        <p:spPr>
          <a:xfrm>
            <a:off x="917575" y="744538"/>
            <a:ext cx="4965700" cy="3724275"/>
          </a:xfrm>
          <a:ln/>
        </p:spPr>
      </p:sp>
      <p:sp>
        <p:nvSpPr>
          <p:cNvPr id="948228" name="Rectangle 3"/>
          <p:cNvSpPr>
            <a:spLocks noGrp="1" noChangeArrowheads="1"/>
          </p:cNvSpPr>
          <p:nvPr>
            <p:ph type="body" idx="1"/>
          </p:nvPr>
        </p:nvSpPr>
        <p:spPr>
          <a:xfrm>
            <a:off x="679132" y="4717821"/>
            <a:ext cx="5439412" cy="4468336"/>
          </a:xfrm>
        </p:spPr>
        <p:txBody>
          <a:bodyPr/>
          <a:lstStyle/>
          <a:p>
            <a:endParaRPr lang="en-GB" alt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7"/>
          <p:cNvSpPr txBox="1">
            <a:spLocks noGrp="1" noChangeArrowheads="1"/>
          </p:cNvSpPr>
          <p:nvPr/>
        </p:nvSpPr>
        <p:spPr bwMode="auto">
          <a:xfrm>
            <a:off x="3850532" y="9430843"/>
            <a:ext cx="2945553" cy="49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92" tIns="45945" rIns="91892" bIns="45945" anchor="b"/>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FF09C5D0-1A80-45D0-B78F-5521B4578FF1}" type="slidenum">
              <a:rPr lang="it-IT" altLang="it-IT" sz="1200" b="0">
                <a:latin typeface="Calibri Light" panose="020F0302020204030204" pitchFamily="34" charset="0"/>
              </a:rPr>
              <a:pPr algn="r"/>
              <a:t>8</a:t>
            </a:fld>
            <a:endParaRPr lang="it-IT" altLang="it-IT" sz="1200" b="0" dirty="0">
              <a:latin typeface="Calibri Light" panose="020F0302020204030204" pitchFamily="34" charset="0"/>
            </a:endParaRPr>
          </a:p>
        </p:txBody>
      </p:sp>
      <p:sp>
        <p:nvSpPr>
          <p:cNvPr id="948227" name="Rectangle 2"/>
          <p:cNvSpPr>
            <a:spLocks noGrp="1" noRot="1" noChangeAspect="1" noChangeArrowheads="1" noTextEdit="1"/>
          </p:cNvSpPr>
          <p:nvPr>
            <p:ph type="sldImg"/>
          </p:nvPr>
        </p:nvSpPr>
        <p:spPr>
          <a:xfrm>
            <a:off x="917575" y="744538"/>
            <a:ext cx="4965700" cy="3724275"/>
          </a:xfrm>
          <a:ln/>
        </p:spPr>
      </p:sp>
      <p:sp>
        <p:nvSpPr>
          <p:cNvPr id="948228" name="Rectangle 3"/>
          <p:cNvSpPr>
            <a:spLocks noGrp="1" noChangeArrowheads="1"/>
          </p:cNvSpPr>
          <p:nvPr>
            <p:ph type="body" idx="1"/>
          </p:nvPr>
        </p:nvSpPr>
        <p:spPr>
          <a:xfrm>
            <a:off x="679132" y="4717821"/>
            <a:ext cx="5439412" cy="4468336"/>
          </a:xfrm>
        </p:spPr>
        <p:txBody>
          <a:bodyPr/>
          <a:lstStyle/>
          <a:p>
            <a:endParaRPr lang="en-GB" altLang="it-IT"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p:txBody>
          <a:bodyPr/>
          <a:lstStyle/>
          <a:p>
            <a:endParaRPr lang="en-GB" altLang="it-I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p:txBody>
          <a:bodyPr/>
          <a:lstStyle/>
          <a:p>
            <a:endParaRPr lang="en-GB" altLang="it-IT"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lvl1pPr>
              <a:defRPr>
                <a:latin typeface="Calibri Light" panose="020F0302020204030204" pitchFamily="34" charset="0"/>
              </a:defRPr>
            </a:lvl1pPr>
          </a:lstStyle>
          <a:p>
            <a:r>
              <a:rPr lang="it-IT" dirty="0" smtClean="0"/>
              <a:t>Fare clic per modificare lo stile del titolo</a:t>
            </a:r>
            <a:endParaRPr lang="it-IT" dirty="0"/>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atin typeface="Calibri Light" panose="020F03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dirty="0" smtClean="0"/>
              <a:t>Fare clic per modificare lo stile del sottotitolo dello schema</a:t>
            </a:r>
            <a:endParaRPr lang="it-IT" dirty="0"/>
          </a:p>
        </p:txBody>
      </p:sp>
      <p:sp>
        <p:nvSpPr>
          <p:cNvPr id="4" name="Segnaposto numero diapositiva 6"/>
          <p:cNvSpPr>
            <a:spLocks noGrp="1"/>
          </p:cNvSpPr>
          <p:nvPr>
            <p:ph type="sldNum" sz="quarter" idx="4"/>
          </p:nvPr>
        </p:nvSpPr>
        <p:spPr>
          <a:xfrm>
            <a:off x="6974904" y="6453336"/>
            <a:ext cx="2133600" cy="365125"/>
          </a:xfrm>
          <a:prstGeom prst="rect">
            <a:avLst/>
          </a:prstGeom>
        </p:spPr>
        <p:txBody>
          <a:bodyPr/>
          <a:lstStyle/>
          <a:p>
            <a:pPr algn="r"/>
            <a:fld id="{AA8F193B-4E54-4368-A624-3CC98D7D4311}" type="slidenum">
              <a:rPr lang="en-GB" smtClean="0"/>
              <a:pPr algn="r"/>
              <a:t>‹N›</a:t>
            </a:fld>
            <a:endParaRPr lang="en-GB" dirty="0"/>
          </a:p>
        </p:txBody>
      </p:sp>
    </p:spTree>
    <p:extLst>
      <p:ext uri="{BB962C8B-B14F-4D97-AF65-F5344CB8AC3E}">
        <p14:creationId xmlns:p14="http://schemas.microsoft.com/office/powerpoint/2010/main" val="4264602398"/>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atin typeface="Calibri Light" panose="020F0302020204030204" pitchFamily="34" charset="0"/>
              </a:defRPr>
            </a:lvl1pPr>
          </a:lstStyle>
          <a:p>
            <a:r>
              <a:rPr lang="it-IT" dirty="0" smtClean="0"/>
              <a:t>Fare clic per modificare lo stile del titolo</a:t>
            </a:r>
            <a:endParaRPr lang="it-IT" dirty="0"/>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numero diapositiva 6"/>
          <p:cNvSpPr>
            <a:spLocks noGrp="1"/>
          </p:cNvSpPr>
          <p:nvPr>
            <p:ph type="sldNum" sz="quarter" idx="4"/>
          </p:nvPr>
        </p:nvSpPr>
        <p:spPr>
          <a:xfrm>
            <a:off x="6974904" y="6453336"/>
            <a:ext cx="2133600" cy="365125"/>
          </a:xfrm>
          <a:prstGeom prst="rect">
            <a:avLst/>
          </a:prstGeom>
        </p:spPr>
        <p:txBody>
          <a:bodyPr/>
          <a:lstStyle/>
          <a:p>
            <a:pPr algn="r"/>
            <a:fld id="{AA8F193B-4E54-4368-A624-3CC98D7D4311}" type="slidenum">
              <a:rPr lang="en-GB" smtClean="0"/>
              <a:pPr algn="r"/>
              <a:t>‹N›</a:t>
            </a:fld>
            <a:endParaRPr lang="en-GB" dirty="0"/>
          </a:p>
        </p:txBody>
      </p:sp>
    </p:spTree>
    <p:extLst>
      <p:ext uri="{BB962C8B-B14F-4D97-AF65-F5344CB8AC3E}">
        <p14:creationId xmlns:p14="http://schemas.microsoft.com/office/powerpoint/2010/main" val="29501426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lvl1pPr>
              <a:defRPr>
                <a:latin typeface="Calibri Light" panose="020F0302020204030204" pitchFamily="34" charset="0"/>
              </a:defRPr>
            </a:lvl1pPr>
          </a:lstStyle>
          <a:p>
            <a:r>
              <a:rPr lang="it-IT" dirty="0" smtClean="0"/>
              <a:t>Fare clic per modificare lo stile del titolo</a:t>
            </a:r>
            <a:endParaRPr lang="it-IT" dirty="0"/>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numero diapositiva 6"/>
          <p:cNvSpPr>
            <a:spLocks noGrp="1"/>
          </p:cNvSpPr>
          <p:nvPr>
            <p:ph type="sldNum" sz="quarter" idx="4"/>
          </p:nvPr>
        </p:nvSpPr>
        <p:spPr>
          <a:xfrm>
            <a:off x="6974904" y="6453336"/>
            <a:ext cx="2133600" cy="365125"/>
          </a:xfrm>
          <a:prstGeom prst="rect">
            <a:avLst/>
          </a:prstGeom>
        </p:spPr>
        <p:txBody>
          <a:bodyPr/>
          <a:lstStyle/>
          <a:p>
            <a:pPr algn="r"/>
            <a:fld id="{AA8F193B-4E54-4368-A624-3CC98D7D4311}" type="slidenum">
              <a:rPr lang="en-GB" smtClean="0"/>
              <a:pPr algn="r"/>
              <a:t>‹N›</a:t>
            </a:fld>
            <a:endParaRPr lang="en-GB" dirty="0"/>
          </a:p>
        </p:txBody>
      </p:sp>
    </p:spTree>
    <p:extLst>
      <p:ext uri="{BB962C8B-B14F-4D97-AF65-F5344CB8AC3E}">
        <p14:creationId xmlns:p14="http://schemas.microsoft.com/office/powerpoint/2010/main" val="100582919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atin typeface="Calibri Light" panose="020F0302020204030204" pitchFamily="34" charset="0"/>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457200" y="1600200"/>
            <a:ext cx="8229600" cy="4525963"/>
          </a:xfrm>
          <a:prstGeom prst="rect">
            <a:avLst/>
          </a:prstGeom>
        </p:spPr>
        <p:txBody>
          <a:bodyPr/>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numero diapositiva 6"/>
          <p:cNvSpPr>
            <a:spLocks noGrp="1"/>
          </p:cNvSpPr>
          <p:nvPr>
            <p:ph type="sldNum" sz="quarter" idx="4"/>
          </p:nvPr>
        </p:nvSpPr>
        <p:spPr>
          <a:xfrm>
            <a:off x="6974904" y="6453336"/>
            <a:ext cx="2133600" cy="365125"/>
          </a:xfrm>
          <a:prstGeom prst="rect">
            <a:avLst/>
          </a:prstGeom>
        </p:spPr>
        <p:txBody>
          <a:bodyPr/>
          <a:lstStyle/>
          <a:p>
            <a:pPr algn="r"/>
            <a:fld id="{AA8F193B-4E54-4368-A624-3CC98D7D4311}" type="slidenum">
              <a:rPr lang="en-GB" smtClean="0"/>
              <a:pPr algn="r"/>
              <a:t>‹N›</a:t>
            </a:fld>
            <a:endParaRPr lang="en-GB" dirty="0"/>
          </a:p>
        </p:txBody>
      </p:sp>
    </p:spTree>
    <p:extLst>
      <p:ext uri="{BB962C8B-B14F-4D97-AF65-F5344CB8AC3E}">
        <p14:creationId xmlns:p14="http://schemas.microsoft.com/office/powerpoint/2010/main" val="457840103"/>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atin typeface="Calibri Light" panose="020F0302020204030204" pitchFamily="34" charset="0"/>
              </a:defRPr>
            </a:lvl1p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Light" panose="020F03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dirty="0" smtClean="0"/>
              <a:t>Fare clic per modificare stili del testo dello schema</a:t>
            </a:r>
          </a:p>
        </p:txBody>
      </p:sp>
      <p:sp>
        <p:nvSpPr>
          <p:cNvPr id="4" name="Segnaposto numero diapositiva 6"/>
          <p:cNvSpPr>
            <a:spLocks noGrp="1"/>
          </p:cNvSpPr>
          <p:nvPr>
            <p:ph type="sldNum" sz="quarter" idx="4"/>
          </p:nvPr>
        </p:nvSpPr>
        <p:spPr>
          <a:xfrm>
            <a:off x="6974904" y="6453336"/>
            <a:ext cx="2133600" cy="365125"/>
          </a:xfrm>
          <a:prstGeom prst="rect">
            <a:avLst/>
          </a:prstGeom>
        </p:spPr>
        <p:txBody>
          <a:bodyPr/>
          <a:lstStyle/>
          <a:p>
            <a:pPr algn="r"/>
            <a:fld id="{AA8F193B-4E54-4368-A624-3CC98D7D4311}" type="slidenum">
              <a:rPr lang="en-GB" smtClean="0"/>
              <a:pPr algn="r"/>
              <a:t>‹N›</a:t>
            </a:fld>
            <a:endParaRPr lang="en-GB" dirty="0"/>
          </a:p>
        </p:txBody>
      </p:sp>
    </p:spTree>
    <p:extLst>
      <p:ext uri="{BB962C8B-B14F-4D97-AF65-F5344CB8AC3E}">
        <p14:creationId xmlns:p14="http://schemas.microsoft.com/office/powerpoint/2010/main" val="49114738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atin typeface="Calibri Light" panose="020F0302020204030204" pitchFamily="34" charset="0"/>
              </a:defRPr>
            </a:lvl1pPr>
          </a:lstStyle>
          <a:p>
            <a:r>
              <a:rPr lang="it-IT" dirty="0" smtClean="0"/>
              <a:t>Fare clic per modificare lo stile del titolo</a:t>
            </a:r>
            <a:endParaRPr lang="it-IT" dirty="0"/>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atin typeface="Calibri Light" panose="020F0302020204030204" pitchFamily="34" charset="0"/>
              </a:defRPr>
            </a:lvl1pPr>
            <a:lvl2pPr>
              <a:defRPr sz="2400">
                <a:latin typeface="Calibri Light" panose="020F0302020204030204" pitchFamily="34" charset="0"/>
              </a:defRPr>
            </a:lvl2pPr>
            <a:lvl3pPr>
              <a:defRPr sz="2000">
                <a:latin typeface="Calibri Light" panose="020F0302020204030204" pitchFamily="34" charset="0"/>
              </a:defRPr>
            </a:lvl3pPr>
            <a:lvl4pPr>
              <a:defRPr sz="1800">
                <a:latin typeface="Calibri Light" panose="020F0302020204030204" pitchFamily="34" charset="0"/>
              </a:defRPr>
            </a:lvl4pPr>
            <a:lvl5pPr>
              <a:defRPr sz="1800">
                <a:latin typeface="Calibri Light" panose="020F0302020204030204" pitchFamily="34" charset="0"/>
              </a:defRPr>
            </a:lvl5pPr>
            <a:lvl6pPr>
              <a:defRPr sz="1800"/>
            </a:lvl6pPr>
            <a:lvl7pPr>
              <a:defRPr sz="1800"/>
            </a:lvl7pPr>
            <a:lvl8pPr>
              <a:defRPr sz="1800"/>
            </a:lvl8pPr>
            <a:lvl9pPr>
              <a:defRPr sz="18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atin typeface="Calibri Light" panose="020F0302020204030204" pitchFamily="34" charset="0"/>
              </a:defRPr>
            </a:lvl1pPr>
            <a:lvl2pPr>
              <a:defRPr sz="2400">
                <a:latin typeface="Calibri Light" panose="020F0302020204030204" pitchFamily="34" charset="0"/>
              </a:defRPr>
            </a:lvl2pPr>
            <a:lvl3pPr>
              <a:defRPr sz="2000">
                <a:latin typeface="Calibri Light" panose="020F0302020204030204" pitchFamily="34" charset="0"/>
              </a:defRPr>
            </a:lvl3pPr>
            <a:lvl4pPr>
              <a:defRPr sz="1800">
                <a:latin typeface="Calibri Light" panose="020F0302020204030204" pitchFamily="34" charset="0"/>
              </a:defRPr>
            </a:lvl4pPr>
            <a:lvl5pPr>
              <a:defRPr sz="1800">
                <a:latin typeface="Calibri Light" panose="020F0302020204030204" pitchFamily="34" charset="0"/>
              </a:defRPr>
            </a:lvl5pPr>
            <a:lvl6pPr>
              <a:defRPr sz="1800"/>
            </a:lvl6pPr>
            <a:lvl7pPr>
              <a:defRPr sz="1800"/>
            </a:lvl7pPr>
            <a:lvl8pPr>
              <a:defRPr sz="1800"/>
            </a:lvl8pPr>
            <a:lvl9pPr>
              <a:defRPr sz="18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numero diapositiva 6"/>
          <p:cNvSpPr>
            <a:spLocks noGrp="1"/>
          </p:cNvSpPr>
          <p:nvPr>
            <p:ph type="sldNum" sz="quarter" idx="4"/>
          </p:nvPr>
        </p:nvSpPr>
        <p:spPr>
          <a:xfrm>
            <a:off x="6974904" y="6453336"/>
            <a:ext cx="2133600" cy="365125"/>
          </a:xfrm>
          <a:prstGeom prst="rect">
            <a:avLst/>
          </a:prstGeom>
        </p:spPr>
        <p:txBody>
          <a:bodyPr/>
          <a:lstStyle/>
          <a:p>
            <a:pPr algn="r"/>
            <a:fld id="{AA8F193B-4E54-4368-A624-3CC98D7D4311}" type="slidenum">
              <a:rPr lang="en-GB" smtClean="0"/>
              <a:pPr algn="r"/>
              <a:t>‹N›</a:t>
            </a:fld>
            <a:endParaRPr lang="en-GB" dirty="0"/>
          </a:p>
        </p:txBody>
      </p:sp>
    </p:spTree>
    <p:extLst>
      <p:ext uri="{BB962C8B-B14F-4D97-AF65-F5344CB8AC3E}">
        <p14:creationId xmlns:p14="http://schemas.microsoft.com/office/powerpoint/2010/main" val="388169532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atin typeface="Calibri Light" panose="020F0302020204030204" pitchFamily="34" charset="0"/>
              </a:defRPr>
            </a:lvl1p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atin typeface="Calibri Light" panose="020F0302020204030204" pitchFamily="34" charset="0"/>
              </a:defRPr>
            </a:lvl1pPr>
            <a:lvl2pPr>
              <a:defRPr sz="2000">
                <a:latin typeface="Calibri Light" panose="020F0302020204030204" pitchFamily="34" charset="0"/>
              </a:defRPr>
            </a:lvl2pPr>
            <a:lvl3pPr>
              <a:defRPr sz="1800">
                <a:latin typeface="Calibri Light" panose="020F0302020204030204" pitchFamily="34" charset="0"/>
              </a:defRPr>
            </a:lvl3pPr>
            <a:lvl4pPr>
              <a:defRPr sz="1600">
                <a:latin typeface="Calibri Light" panose="020F0302020204030204" pitchFamily="34" charset="0"/>
              </a:defRPr>
            </a:lvl4pPr>
            <a:lvl5pPr>
              <a:defRPr sz="1600">
                <a:latin typeface="Calibri Light" panose="020F0302020204030204" pitchFamily="34" charset="0"/>
              </a:defRPr>
            </a:lvl5pPr>
            <a:lvl6pPr>
              <a:defRPr sz="1600"/>
            </a:lvl6pPr>
            <a:lvl7pPr>
              <a:defRPr sz="1600"/>
            </a:lvl7pPr>
            <a:lvl8pPr>
              <a:defRPr sz="1600"/>
            </a:lvl8pPr>
            <a:lvl9pPr>
              <a:defRPr sz="16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atin typeface="Calibri Light" panose="020F0302020204030204" pitchFamily="34" charset="0"/>
              </a:defRPr>
            </a:lvl1pPr>
            <a:lvl2pPr>
              <a:defRPr sz="2000">
                <a:latin typeface="Calibri Light" panose="020F0302020204030204" pitchFamily="34" charset="0"/>
              </a:defRPr>
            </a:lvl2pPr>
            <a:lvl3pPr>
              <a:defRPr sz="1800">
                <a:latin typeface="Calibri Light" panose="020F0302020204030204" pitchFamily="34" charset="0"/>
              </a:defRPr>
            </a:lvl3pPr>
            <a:lvl4pPr>
              <a:defRPr sz="1600">
                <a:latin typeface="Calibri Light" panose="020F0302020204030204" pitchFamily="34" charset="0"/>
              </a:defRPr>
            </a:lvl4pPr>
            <a:lvl5pPr>
              <a:defRPr sz="1600">
                <a:latin typeface="Calibri Light" panose="020F0302020204030204" pitchFamily="34" charset="0"/>
              </a:defRPr>
            </a:lvl5pPr>
            <a:lvl6pPr>
              <a:defRPr sz="1600"/>
            </a:lvl6pPr>
            <a:lvl7pPr>
              <a:defRPr sz="1600"/>
            </a:lvl7pPr>
            <a:lvl8pPr>
              <a:defRPr sz="1600"/>
            </a:lvl8pPr>
            <a:lvl9pPr>
              <a:defRPr sz="16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7" name="Segnaposto numero diapositiva 6"/>
          <p:cNvSpPr>
            <a:spLocks noGrp="1"/>
          </p:cNvSpPr>
          <p:nvPr>
            <p:ph type="sldNum" sz="quarter" idx="10"/>
          </p:nvPr>
        </p:nvSpPr>
        <p:spPr>
          <a:xfrm>
            <a:off x="6974904" y="6453336"/>
            <a:ext cx="2133600" cy="365125"/>
          </a:xfrm>
          <a:prstGeom prst="rect">
            <a:avLst/>
          </a:prstGeom>
        </p:spPr>
        <p:txBody>
          <a:bodyPr/>
          <a:lstStyle/>
          <a:p>
            <a:pPr algn="r"/>
            <a:fld id="{AA8F193B-4E54-4368-A624-3CC98D7D4311}" type="slidenum">
              <a:rPr lang="en-GB" smtClean="0"/>
              <a:pPr algn="r"/>
              <a:t>‹N›</a:t>
            </a:fld>
            <a:endParaRPr lang="en-GB" dirty="0"/>
          </a:p>
        </p:txBody>
      </p:sp>
    </p:spTree>
    <p:extLst>
      <p:ext uri="{BB962C8B-B14F-4D97-AF65-F5344CB8AC3E}">
        <p14:creationId xmlns:p14="http://schemas.microsoft.com/office/powerpoint/2010/main" val="356538478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atin typeface="Calibri Light" panose="020F0302020204030204" pitchFamily="34" charset="0"/>
              </a:defRPr>
            </a:lvl1pPr>
          </a:lstStyle>
          <a:p>
            <a:r>
              <a:rPr lang="it-IT" dirty="0" smtClean="0"/>
              <a:t>Fare clic per modificare lo stile del titolo</a:t>
            </a:r>
            <a:endParaRPr lang="it-IT" dirty="0"/>
          </a:p>
        </p:txBody>
      </p:sp>
      <p:sp>
        <p:nvSpPr>
          <p:cNvPr id="3" name="Segnaposto numero diapositiva 6"/>
          <p:cNvSpPr>
            <a:spLocks noGrp="1"/>
          </p:cNvSpPr>
          <p:nvPr>
            <p:ph type="sldNum" sz="quarter" idx="4"/>
          </p:nvPr>
        </p:nvSpPr>
        <p:spPr>
          <a:xfrm>
            <a:off x="6974904" y="6453336"/>
            <a:ext cx="2133600" cy="365125"/>
          </a:xfrm>
          <a:prstGeom prst="rect">
            <a:avLst/>
          </a:prstGeom>
        </p:spPr>
        <p:txBody>
          <a:bodyPr/>
          <a:lstStyle/>
          <a:p>
            <a:pPr algn="r"/>
            <a:fld id="{AA8F193B-4E54-4368-A624-3CC98D7D4311}" type="slidenum">
              <a:rPr lang="en-GB" smtClean="0"/>
              <a:pPr algn="r"/>
              <a:t>‹N›</a:t>
            </a:fld>
            <a:endParaRPr lang="en-GB" dirty="0"/>
          </a:p>
        </p:txBody>
      </p:sp>
    </p:spTree>
    <p:extLst>
      <p:ext uri="{BB962C8B-B14F-4D97-AF65-F5344CB8AC3E}">
        <p14:creationId xmlns:p14="http://schemas.microsoft.com/office/powerpoint/2010/main" val="121608741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050162"/>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atin typeface="Calibri Light" panose="020F0302020204030204" pitchFamily="34" charset="0"/>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atin typeface="Calibri Light" panose="020F0302020204030204" pitchFamily="34" charset="0"/>
              </a:defRPr>
            </a:lvl1pPr>
            <a:lvl2pPr>
              <a:defRPr sz="2800">
                <a:latin typeface="Calibri Light" panose="020F0302020204030204" pitchFamily="34" charset="0"/>
              </a:defRPr>
            </a:lvl2pPr>
            <a:lvl3pPr>
              <a:defRPr sz="2400">
                <a:latin typeface="Calibri Light" panose="020F0302020204030204" pitchFamily="34" charset="0"/>
              </a:defRPr>
            </a:lvl3pPr>
            <a:lvl4pPr>
              <a:defRPr sz="2000">
                <a:latin typeface="Calibri Light" panose="020F0302020204030204" pitchFamily="34" charset="0"/>
              </a:defRPr>
            </a:lvl4pPr>
            <a:lvl5pPr>
              <a:defRPr sz="2000">
                <a:latin typeface="Calibri Light" panose="020F0302020204030204" pitchFamily="34" charset="0"/>
              </a:defRPr>
            </a:lvl5pPr>
            <a:lvl6pPr>
              <a:defRPr sz="2000"/>
            </a:lvl6pPr>
            <a:lvl7pPr>
              <a:defRPr sz="2000"/>
            </a:lvl7pPr>
            <a:lvl8pPr>
              <a:defRPr sz="2000"/>
            </a:lvl8pPr>
            <a:lvl9pPr>
              <a:defRPr sz="20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atin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stili del testo dello schema</a:t>
            </a:r>
          </a:p>
        </p:txBody>
      </p:sp>
      <p:sp>
        <p:nvSpPr>
          <p:cNvPr id="5" name="Segnaposto numero diapositiva 6"/>
          <p:cNvSpPr>
            <a:spLocks noGrp="1"/>
          </p:cNvSpPr>
          <p:nvPr>
            <p:ph type="sldNum" sz="quarter" idx="4"/>
          </p:nvPr>
        </p:nvSpPr>
        <p:spPr>
          <a:xfrm>
            <a:off x="6974904" y="6453336"/>
            <a:ext cx="2133600" cy="365125"/>
          </a:xfrm>
          <a:prstGeom prst="rect">
            <a:avLst/>
          </a:prstGeom>
        </p:spPr>
        <p:txBody>
          <a:bodyPr/>
          <a:lstStyle/>
          <a:p>
            <a:pPr algn="r"/>
            <a:fld id="{AA8F193B-4E54-4368-A624-3CC98D7D4311}" type="slidenum">
              <a:rPr lang="en-GB" smtClean="0"/>
              <a:pPr algn="r"/>
              <a:t>‹N›</a:t>
            </a:fld>
            <a:endParaRPr lang="en-GB" dirty="0"/>
          </a:p>
        </p:txBody>
      </p:sp>
    </p:spTree>
    <p:extLst>
      <p:ext uri="{BB962C8B-B14F-4D97-AF65-F5344CB8AC3E}">
        <p14:creationId xmlns:p14="http://schemas.microsoft.com/office/powerpoint/2010/main" val="331274869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atin typeface="Calibri Light" panose="020F0302020204030204" pitchFamily="34" charset="0"/>
              </a:defRPr>
            </a:lvl1pPr>
          </a:lstStyle>
          <a:p>
            <a:r>
              <a:rPr lang="it-IT" dirty="0" smtClean="0"/>
              <a:t>Fare clic per modificare lo stile del titolo</a:t>
            </a:r>
            <a:endParaRPr lang="it-IT" dirty="0"/>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atin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stili del testo dello schema</a:t>
            </a:r>
          </a:p>
        </p:txBody>
      </p:sp>
      <p:sp>
        <p:nvSpPr>
          <p:cNvPr id="5" name="Segnaposto numero diapositiva 6"/>
          <p:cNvSpPr>
            <a:spLocks noGrp="1"/>
          </p:cNvSpPr>
          <p:nvPr>
            <p:ph type="sldNum" sz="quarter" idx="4"/>
          </p:nvPr>
        </p:nvSpPr>
        <p:spPr>
          <a:xfrm>
            <a:off x="6974904" y="6453336"/>
            <a:ext cx="2133600" cy="365125"/>
          </a:xfrm>
          <a:prstGeom prst="rect">
            <a:avLst/>
          </a:prstGeom>
        </p:spPr>
        <p:txBody>
          <a:bodyPr/>
          <a:lstStyle/>
          <a:p>
            <a:pPr algn="r"/>
            <a:fld id="{AA8F193B-4E54-4368-A624-3CC98D7D4311}" type="slidenum">
              <a:rPr lang="en-GB" smtClean="0"/>
              <a:pPr algn="r"/>
              <a:t>‹N›</a:t>
            </a:fld>
            <a:endParaRPr lang="en-GB" dirty="0"/>
          </a:p>
        </p:txBody>
      </p:sp>
    </p:spTree>
    <p:extLst>
      <p:ext uri="{BB962C8B-B14F-4D97-AF65-F5344CB8AC3E}">
        <p14:creationId xmlns:p14="http://schemas.microsoft.com/office/powerpoint/2010/main" val="348854342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0371" name="Picture 67" descr="624595main_igr_full"/>
          <p:cNvPicPr>
            <a:picLocks noChangeAspect="1" noChangeArrowheads="1"/>
          </p:cNvPicPr>
          <p:nvPr userDrawn="1"/>
        </p:nvPicPr>
        <p:blipFill>
          <a:blip r:embed="rId13" cstate="screen">
            <a:lum bright="70000" contrast="32000"/>
            <a:extLst>
              <a:ext uri="{28A0092B-C50C-407E-A947-70E740481C1C}">
                <a14:useLocalDpi xmlns:a14="http://schemas.microsoft.com/office/drawing/2010/main"/>
              </a:ext>
            </a:extLst>
          </a:blip>
          <a:srcRect/>
          <a:stretch>
            <a:fillRect/>
          </a:stretch>
        </p:blipFill>
        <p:spPr bwMode="auto">
          <a:xfrm>
            <a:off x="0" y="-1588"/>
            <a:ext cx="9144000" cy="890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2"/>
          <p:cNvSpPr txBox="1">
            <a:spLocks noChangeArrowheads="1"/>
          </p:cNvSpPr>
          <p:nvPr userDrawn="1"/>
        </p:nvSpPr>
        <p:spPr bwMode="auto">
          <a:xfrm>
            <a:off x="7884368" y="71438"/>
            <a:ext cx="1224136" cy="765175"/>
          </a:xfrm>
          <a:prstGeom prst="rect">
            <a:avLst/>
          </a:prstGeom>
          <a:noFill/>
          <a:ln>
            <a:noFill/>
          </a:ln>
          <a:effectLst/>
          <a:extLst>
            <a:ext uri="{909E8E84-426E-40DD-AFC4-6F175D3DCCD1}">
              <a14:hiddenFill xmlns:a14="http://schemas.microsoft.com/office/drawing/2010/main">
                <a:solidFill>
                  <a:srgbClr val="33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spcBef>
                <a:spcPct val="0"/>
              </a:spcBef>
              <a:tabLst>
                <a:tab pos="8966200" algn="r"/>
              </a:tabLst>
              <a:defRPr>
                <a:solidFill>
                  <a:schemeClr val="tx1"/>
                </a:solidFill>
                <a:latin typeface="Arial" charset="0"/>
              </a:defRPr>
            </a:lvl1pPr>
            <a:lvl2pPr algn="l">
              <a:spcBef>
                <a:spcPct val="0"/>
              </a:spcBef>
              <a:tabLst>
                <a:tab pos="8966200" algn="r"/>
              </a:tabLst>
              <a:defRPr>
                <a:solidFill>
                  <a:schemeClr val="tx1"/>
                </a:solidFill>
                <a:latin typeface="Arial" charset="0"/>
              </a:defRPr>
            </a:lvl2pPr>
            <a:lvl3pPr algn="l">
              <a:spcBef>
                <a:spcPct val="0"/>
              </a:spcBef>
              <a:tabLst>
                <a:tab pos="8966200" algn="r"/>
              </a:tabLst>
              <a:defRPr>
                <a:solidFill>
                  <a:schemeClr val="tx1"/>
                </a:solidFill>
                <a:latin typeface="Arial" charset="0"/>
              </a:defRPr>
            </a:lvl3pPr>
            <a:lvl4pPr algn="l">
              <a:spcBef>
                <a:spcPct val="0"/>
              </a:spcBef>
              <a:tabLst>
                <a:tab pos="8966200" algn="r"/>
              </a:tabLst>
              <a:defRPr>
                <a:solidFill>
                  <a:schemeClr val="tx1"/>
                </a:solidFill>
                <a:latin typeface="Arial" charset="0"/>
              </a:defRPr>
            </a:lvl4pPr>
            <a:lvl5pPr algn="l">
              <a:spcBef>
                <a:spcPct val="0"/>
              </a:spcBef>
              <a:tabLst>
                <a:tab pos="8966200" algn="r"/>
              </a:tabLst>
              <a:defRPr>
                <a:solidFill>
                  <a:schemeClr val="tx1"/>
                </a:solidFill>
                <a:latin typeface="Arial" charset="0"/>
              </a:defRPr>
            </a:lvl5pPr>
            <a:lvl6pPr fontAlgn="base">
              <a:spcBef>
                <a:spcPct val="0"/>
              </a:spcBef>
              <a:spcAft>
                <a:spcPct val="0"/>
              </a:spcAft>
              <a:tabLst>
                <a:tab pos="8966200" algn="r"/>
              </a:tabLst>
              <a:defRPr>
                <a:solidFill>
                  <a:schemeClr val="tx1"/>
                </a:solidFill>
                <a:latin typeface="Arial" charset="0"/>
              </a:defRPr>
            </a:lvl6pPr>
            <a:lvl7pPr fontAlgn="base">
              <a:spcBef>
                <a:spcPct val="0"/>
              </a:spcBef>
              <a:spcAft>
                <a:spcPct val="0"/>
              </a:spcAft>
              <a:tabLst>
                <a:tab pos="8966200" algn="r"/>
              </a:tabLst>
              <a:defRPr>
                <a:solidFill>
                  <a:schemeClr val="tx1"/>
                </a:solidFill>
                <a:latin typeface="Arial" charset="0"/>
              </a:defRPr>
            </a:lvl7pPr>
            <a:lvl8pPr fontAlgn="base">
              <a:spcBef>
                <a:spcPct val="0"/>
              </a:spcBef>
              <a:spcAft>
                <a:spcPct val="0"/>
              </a:spcAft>
              <a:tabLst>
                <a:tab pos="8966200" algn="r"/>
              </a:tabLst>
              <a:defRPr>
                <a:solidFill>
                  <a:schemeClr val="tx1"/>
                </a:solidFill>
                <a:latin typeface="Arial" charset="0"/>
              </a:defRPr>
            </a:lvl8pPr>
            <a:lvl9pPr fontAlgn="base">
              <a:spcBef>
                <a:spcPct val="0"/>
              </a:spcBef>
              <a:spcAft>
                <a:spcPct val="0"/>
              </a:spcAft>
              <a:tabLst>
                <a:tab pos="8966200" algn="r"/>
              </a:tabLst>
              <a:defRPr>
                <a:solidFill>
                  <a:schemeClr val="tx1"/>
                </a:solidFill>
                <a:latin typeface="Arial" charset="0"/>
              </a:defRPr>
            </a:lvl9pPr>
          </a:lstStyle>
          <a:p>
            <a:pPr algn="r">
              <a:spcBef>
                <a:spcPct val="10000"/>
              </a:spcBef>
            </a:pPr>
            <a:r>
              <a:rPr lang="en-US" altLang="it-IT" sz="1200" dirty="0">
                <a:solidFill>
                  <a:schemeClr val="tx2"/>
                </a:solidFill>
                <a:effectLst>
                  <a:outerShdw blurRad="38100" dist="38100" dir="2700000" algn="tl">
                    <a:srgbClr val="C0C0C0"/>
                  </a:outerShdw>
                </a:effectLst>
              </a:rPr>
              <a:t>EGU </a:t>
            </a:r>
            <a:r>
              <a:rPr lang="en-US" altLang="it-IT" sz="1200" dirty="0" smtClean="0">
                <a:solidFill>
                  <a:schemeClr val="tx2"/>
                </a:solidFill>
                <a:effectLst>
                  <a:outerShdw blurRad="38100" dist="38100" dir="2700000" algn="tl">
                    <a:srgbClr val="C0C0C0"/>
                  </a:outerShdw>
                </a:effectLst>
              </a:rPr>
              <a:t>2015</a:t>
            </a:r>
            <a:r>
              <a:rPr lang="en-US" altLang="it-IT" sz="1200" dirty="0">
                <a:solidFill>
                  <a:schemeClr val="tx2"/>
                </a:solidFill>
                <a:effectLst>
                  <a:outerShdw blurRad="38100" dist="38100" dir="2700000" algn="tl">
                    <a:srgbClr val="C0C0C0"/>
                  </a:outerShdw>
                </a:effectLst>
              </a:rPr>
              <a:t/>
            </a:r>
            <a:br>
              <a:rPr lang="en-US" altLang="it-IT" sz="1200" dirty="0">
                <a:solidFill>
                  <a:schemeClr val="tx2"/>
                </a:solidFill>
                <a:effectLst>
                  <a:outerShdw blurRad="38100" dist="38100" dir="2700000" algn="tl">
                    <a:srgbClr val="C0C0C0"/>
                  </a:outerShdw>
                </a:effectLst>
              </a:rPr>
            </a:br>
            <a:r>
              <a:rPr lang="en-US" altLang="it-IT" sz="1200" dirty="0">
                <a:solidFill>
                  <a:schemeClr val="tx2"/>
                </a:solidFill>
                <a:effectLst>
                  <a:outerShdw blurRad="38100" dist="38100" dir="2700000" algn="tl">
                    <a:srgbClr val="C0C0C0"/>
                  </a:outerShdw>
                </a:effectLst>
              </a:rPr>
              <a:t>Vienna</a:t>
            </a:r>
            <a:br>
              <a:rPr lang="en-US" altLang="it-IT" sz="1200" dirty="0">
                <a:solidFill>
                  <a:schemeClr val="tx2"/>
                </a:solidFill>
                <a:effectLst>
                  <a:outerShdw blurRad="38100" dist="38100" dir="2700000" algn="tl">
                    <a:srgbClr val="C0C0C0"/>
                  </a:outerShdw>
                </a:effectLst>
              </a:rPr>
            </a:br>
            <a:r>
              <a:rPr lang="en-US" altLang="it-IT" sz="1200" dirty="0" smtClean="0">
                <a:solidFill>
                  <a:schemeClr val="tx2"/>
                </a:solidFill>
                <a:effectLst>
                  <a:outerShdw blurRad="38100" dist="38100" dir="2700000" algn="tl">
                    <a:srgbClr val="C0C0C0"/>
                  </a:outerShdw>
                </a:effectLst>
              </a:rPr>
              <a:t>15</a:t>
            </a:r>
            <a:r>
              <a:rPr lang="en-US" altLang="it-IT" sz="1200" baseline="30000" dirty="0" smtClean="0">
                <a:solidFill>
                  <a:schemeClr val="tx2"/>
                </a:solidFill>
                <a:effectLst>
                  <a:outerShdw blurRad="38100" dist="38100" dir="2700000" algn="tl">
                    <a:srgbClr val="C0C0C0"/>
                  </a:outerShdw>
                </a:effectLst>
              </a:rPr>
              <a:t>th</a:t>
            </a:r>
            <a:r>
              <a:rPr lang="en-US" altLang="it-IT" sz="1200" baseline="0" dirty="0" smtClean="0">
                <a:solidFill>
                  <a:schemeClr val="tx2"/>
                </a:solidFill>
                <a:effectLst>
                  <a:outerShdw blurRad="38100" dist="38100" dir="2700000" algn="tl">
                    <a:srgbClr val="C0C0C0"/>
                  </a:outerShdw>
                </a:effectLst>
              </a:rPr>
              <a:t> Apr</a:t>
            </a:r>
            <a:r>
              <a:rPr lang="en-US" altLang="it-IT" sz="1200" dirty="0" smtClean="0">
                <a:solidFill>
                  <a:schemeClr val="tx2"/>
                </a:solidFill>
                <a:effectLst>
                  <a:outerShdw blurRad="38100" dist="38100" dir="2700000" algn="tl">
                    <a:srgbClr val="C0C0C0"/>
                  </a:outerShdw>
                </a:effectLst>
              </a:rPr>
              <a:t> 2015</a:t>
            </a:r>
            <a:endParaRPr lang="en-US" altLang="it-IT" sz="1200" dirty="0">
              <a:solidFill>
                <a:schemeClr val="tx2"/>
              </a:solidFill>
              <a:effectLst>
                <a:outerShdw blurRad="38100" dist="38100" dir="2700000" algn="tl">
                  <a:srgbClr val="C0C0C0"/>
                </a:outerShdw>
              </a:effectLst>
            </a:endParaRPr>
          </a:p>
          <a:p>
            <a:pPr algn="r">
              <a:spcBef>
                <a:spcPct val="10000"/>
              </a:spcBef>
            </a:pPr>
            <a:r>
              <a:rPr lang="en-US" altLang="it-IT" sz="1200" dirty="0">
                <a:solidFill>
                  <a:srgbClr val="FF6600"/>
                </a:solidFill>
                <a:effectLst>
                  <a:outerShdw blurRad="38100" dist="38100" dir="2700000" algn="tl">
                    <a:srgbClr val="C0C0C0"/>
                  </a:outerShdw>
                </a:effectLst>
              </a:rPr>
              <a:t>Brocca Luca</a:t>
            </a:r>
          </a:p>
        </p:txBody>
      </p:sp>
      <p:pic>
        <p:nvPicPr>
          <p:cNvPr id="4" name="Picture 2" descr="E:\z_scambio_files\Luca\CreativeCommons_Attribution_License.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6574557"/>
            <a:ext cx="809836" cy="28344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cs typeface="Arial" charset="0"/>
        </a:defRPr>
      </a:lvl2pPr>
      <a:lvl3pPr algn="l" rtl="0" fontAlgn="base">
        <a:spcBef>
          <a:spcPct val="0"/>
        </a:spcBef>
        <a:spcAft>
          <a:spcPct val="0"/>
        </a:spcAft>
        <a:defRPr sz="4400">
          <a:solidFill>
            <a:schemeClr val="tx2"/>
          </a:solidFill>
          <a:latin typeface="Arial" charset="0"/>
          <a:cs typeface="Arial" charset="0"/>
        </a:defRPr>
      </a:lvl3pPr>
      <a:lvl4pPr algn="l" rtl="0" fontAlgn="base">
        <a:spcBef>
          <a:spcPct val="0"/>
        </a:spcBef>
        <a:spcAft>
          <a:spcPct val="0"/>
        </a:spcAft>
        <a:defRPr sz="4400">
          <a:solidFill>
            <a:schemeClr val="tx2"/>
          </a:solidFill>
          <a:latin typeface="Arial" charset="0"/>
          <a:cs typeface="Arial" charset="0"/>
        </a:defRPr>
      </a:lvl4pPr>
      <a:lvl5pPr algn="l" rtl="0" fontAlgn="base">
        <a:spcBef>
          <a:spcPct val="0"/>
        </a:spcBef>
        <a:spcAft>
          <a:spcPct val="0"/>
        </a:spcAft>
        <a:defRPr sz="4400">
          <a:solidFill>
            <a:schemeClr val="tx2"/>
          </a:solidFill>
          <a:latin typeface="Arial" charset="0"/>
          <a:cs typeface="Arial" charset="0"/>
        </a:defRPr>
      </a:lvl5pPr>
      <a:lvl6pPr marL="457200" algn="l" rtl="0" fontAlgn="base">
        <a:spcBef>
          <a:spcPct val="0"/>
        </a:spcBef>
        <a:spcAft>
          <a:spcPct val="0"/>
        </a:spcAft>
        <a:defRPr sz="4400">
          <a:solidFill>
            <a:schemeClr val="tx2"/>
          </a:solidFill>
          <a:latin typeface="Arial" charset="0"/>
          <a:cs typeface="Arial" charset="0"/>
        </a:defRPr>
      </a:lvl6pPr>
      <a:lvl7pPr marL="914400" algn="l" rtl="0" fontAlgn="base">
        <a:spcBef>
          <a:spcPct val="0"/>
        </a:spcBef>
        <a:spcAft>
          <a:spcPct val="0"/>
        </a:spcAft>
        <a:defRPr sz="4400">
          <a:solidFill>
            <a:schemeClr val="tx2"/>
          </a:solidFill>
          <a:latin typeface="Arial" charset="0"/>
          <a:cs typeface="Arial" charset="0"/>
        </a:defRPr>
      </a:lvl7pPr>
      <a:lvl8pPr marL="1371600" algn="l" rtl="0" fontAlgn="base">
        <a:spcBef>
          <a:spcPct val="0"/>
        </a:spcBef>
        <a:spcAft>
          <a:spcPct val="0"/>
        </a:spcAft>
        <a:defRPr sz="4400">
          <a:solidFill>
            <a:schemeClr val="tx2"/>
          </a:solidFill>
          <a:latin typeface="Arial" charset="0"/>
          <a:cs typeface="Arial" charset="0"/>
        </a:defRPr>
      </a:lvl8pPr>
      <a:lvl9pPr marL="1828800" algn="l"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2.png"/><Relationship Id="rId5" Type="http://schemas.openxmlformats.org/officeDocument/2006/relationships/image" Target="../media/image5.gif"/><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emf"/><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wmf"/></Relationships>
</file>

<file path=ppt/slides/_rels/slide16.xml.rels><?xml version="1.0" encoding="UTF-8" standalone="yes"?>
<Relationships xmlns="http://schemas.openxmlformats.org/package/2006/relationships"><Relationship Id="rId8" Type="http://schemas.openxmlformats.org/officeDocument/2006/relationships/hyperlink" Target="http://hydrology.irpi.cnr.it/" TargetMode="External"/><Relationship Id="rId3" Type="http://schemas.openxmlformats.org/officeDocument/2006/relationships/image" Target="../media/image65.png"/><Relationship Id="rId7" Type="http://schemas.openxmlformats.org/officeDocument/2006/relationships/hyperlink" Target="http://hydrology.irpi.cnr.it/people/l.brocc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wmf"/><Relationship Id="rId5" Type="http://schemas.openxmlformats.org/officeDocument/2006/relationships/image" Target="../media/image22.png"/><Relationship Id="rId4" Type="http://schemas.openxmlformats.org/officeDocument/2006/relationships/image" Target="../media/image21.wmf"/><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1916" name="Picture 2" descr="624595main_igr_full"/>
          <p:cNvPicPr>
            <a:picLocks noChangeAspect="1" noChangeArrowheads="1"/>
          </p:cNvPicPr>
          <p:nvPr/>
        </p:nvPicPr>
        <p:blipFill>
          <a:blip r:embed="rId3" cstate="screen">
            <a:lum bright="36000" contrast="20000"/>
            <a:extLst>
              <a:ext uri="{28A0092B-C50C-407E-A947-70E740481C1C}">
                <a14:useLocalDpi xmlns:a14="http://schemas.microsoft.com/office/drawing/2010/main"/>
              </a:ext>
            </a:extLst>
          </a:blip>
          <a:srcRect/>
          <a:stretch>
            <a:fillRect/>
          </a:stretch>
        </p:blipFill>
        <p:spPr bwMode="auto">
          <a:xfrm>
            <a:off x="0" y="0"/>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935" name="Rectangle 31"/>
          <p:cNvSpPr>
            <a:spLocks noChangeArrowheads="1"/>
          </p:cNvSpPr>
          <p:nvPr/>
        </p:nvSpPr>
        <p:spPr bwMode="auto">
          <a:xfrm>
            <a:off x="7658100" y="63500"/>
            <a:ext cx="1460500" cy="59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36000" tIns="36000" rIns="36000" bIns="36000">
            <a:spAutoFit/>
          </a:bodyPr>
          <a:lstStyle/>
          <a:p>
            <a:pPr algn="r"/>
            <a:r>
              <a:rPr lang="en-GB" altLang="it-IT" sz="1700" dirty="0">
                <a:solidFill>
                  <a:srgbClr val="CCFFFF"/>
                </a:solidFill>
                <a:effectLst>
                  <a:outerShdw blurRad="38100" dist="38100" dir="2700000" algn="tl">
                    <a:srgbClr val="C0C0C0"/>
                  </a:outerShdw>
                </a:effectLst>
                <a:latin typeface="Calibri" pitchFamily="34" charset="0"/>
              </a:rPr>
              <a:t>Vienna</a:t>
            </a:r>
            <a:br>
              <a:rPr lang="en-GB" altLang="it-IT" sz="1700" dirty="0">
                <a:solidFill>
                  <a:srgbClr val="CCFFFF"/>
                </a:solidFill>
                <a:effectLst>
                  <a:outerShdw blurRad="38100" dist="38100" dir="2700000" algn="tl">
                    <a:srgbClr val="C0C0C0"/>
                  </a:outerShdw>
                </a:effectLst>
                <a:latin typeface="Calibri" pitchFamily="34" charset="0"/>
              </a:rPr>
            </a:br>
            <a:r>
              <a:rPr lang="en-GB" altLang="it-IT" sz="1700" dirty="0" smtClean="0">
                <a:solidFill>
                  <a:srgbClr val="CCFFFF"/>
                </a:solidFill>
                <a:effectLst>
                  <a:outerShdw blurRad="38100" dist="38100" dir="2700000" algn="tl">
                    <a:srgbClr val="C0C0C0"/>
                  </a:outerShdw>
                </a:effectLst>
                <a:latin typeface="Calibri" pitchFamily="34" charset="0"/>
              </a:rPr>
              <a:t>15</a:t>
            </a:r>
            <a:r>
              <a:rPr lang="en-GB" altLang="it-IT" sz="1700" baseline="30000" dirty="0" smtClean="0">
                <a:solidFill>
                  <a:srgbClr val="CCFFFF"/>
                </a:solidFill>
                <a:effectLst>
                  <a:outerShdw blurRad="38100" dist="38100" dir="2700000" algn="tl">
                    <a:srgbClr val="C0C0C0"/>
                  </a:outerShdw>
                </a:effectLst>
                <a:latin typeface="Calibri" pitchFamily="34" charset="0"/>
              </a:rPr>
              <a:t>th</a:t>
            </a:r>
            <a:r>
              <a:rPr lang="en-GB" altLang="it-IT" sz="1700" dirty="0" smtClean="0">
                <a:solidFill>
                  <a:srgbClr val="CCFFFF"/>
                </a:solidFill>
                <a:effectLst>
                  <a:outerShdw blurRad="38100" dist="38100" dir="2700000" algn="tl">
                    <a:srgbClr val="C0C0C0"/>
                  </a:outerShdw>
                </a:effectLst>
                <a:latin typeface="Calibri" pitchFamily="34" charset="0"/>
              </a:rPr>
              <a:t> April 2015</a:t>
            </a:r>
            <a:endParaRPr lang="en-GB" altLang="it-IT" sz="1700" dirty="0">
              <a:solidFill>
                <a:srgbClr val="CCFFFF"/>
              </a:solidFill>
              <a:effectLst>
                <a:outerShdw blurRad="38100" dist="38100" dir="2700000" algn="tl">
                  <a:srgbClr val="C0C0C0"/>
                </a:outerShdw>
              </a:effectLst>
              <a:latin typeface="Calibri" pitchFamily="34" charset="0"/>
            </a:endParaRPr>
          </a:p>
        </p:txBody>
      </p:sp>
      <p:pic>
        <p:nvPicPr>
          <p:cNvPr id="26" name="Picture 2" descr="https://explore.researchgate.net/download/attachments/4947990/oso%20landslide.jpg?version=1&amp;modificationDate=1416924385467&amp;api=v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75290" y="4838700"/>
            <a:ext cx="2774379" cy="2032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9"/>
          <p:cNvSpPr>
            <a:spLocks noChangeArrowheads="1"/>
          </p:cNvSpPr>
          <p:nvPr/>
        </p:nvSpPr>
        <p:spPr bwMode="auto">
          <a:xfrm>
            <a:off x="6686227" y="6525344"/>
            <a:ext cx="2149425" cy="31892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none" lIns="36000" tIns="36000" rIns="36000" bIns="3600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spcBef>
                <a:spcPct val="50000"/>
              </a:spcBef>
            </a:pPr>
            <a:r>
              <a:rPr lang="en-GB" altLang="it-IT" sz="1600" b="1" i="1" dirty="0">
                <a:solidFill>
                  <a:schemeClr val="bg1"/>
                </a:solidFill>
                <a:effectLst>
                  <a:glow rad="139700">
                    <a:schemeClr val="accent4">
                      <a:satMod val="175000"/>
                      <a:alpha val="40000"/>
                    </a:schemeClr>
                  </a:glow>
                  <a:outerShdw blurRad="38100" dist="38100" dir="2700000" algn="tl">
                    <a:srgbClr val="C0C0C0"/>
                  </a:outerShdw>
                </a:effectLst>
                <a:latin typeface="Calibri Light" panose="020F0302020204030204" pitchFamily="34" charset="0"/>
              </a:rPr>
              <a:t>http://hydrology.irpi.cnr.it</a:t>
            </a:r>
          </a:p>
        </p:txBody>
      </p:sp>
      <p:pic>
        <p:nvPicPr>
          <p:cNvPr id="33" name="Picture 3" descr="D:\LUCA\RICERCA\SM2RAIN\elab_JGRpaper\Pdata_ALL\monthly_MAP_SM2RAIN1.gif"/>
          <p:cNvPicPr>
            <a:picLocks noChangeAspect="1" noChangeArrowheads="1" noCrop="1"/>
          </p:cNvPicPr>
          <p:nvPr/>
        </p:nvPicPr>
        <p:blipFill>
          <a:blip r:embed="rId5" cstate="screen">
            <a:clrChange>
              <a:clrFrom>
                <a:srgbClr val="DADADA"/>
              </a:clrFrom>
              <a:clrTo>
                <a:srgbClr val="DADADA">
                  <a:alpha val="0"/>
                </a:srgbClr>
              </a:clrTo>
            </a:clrChange>
            <a:extLst>
              <a:ext uri="{28A0092B-C50C-407E-A947-70E740481C1C}">
                <a14:useLocalDpi xmlns:a14="http://schemas.microsoft.com/office/drawing/2010/main"/>
              </a:ext>
            </a:extLst>
          </a:blip>
          <a:srcRect/>
          <a:stretch>
            <a:fillRect/>
          </a:stretch>
        </p:blipFill>
        <p:spPr bwMode="auto">
          <a:xfrm>
            <a:off x="2123728" y="4822552"/>
            <a:ext cx="2468520" cy="203289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
          <p:cNvSpPr>
            <a:spLocks noChangeArrowheads="1"/>
          </p:cNvSpPr>
          <p:nvPr/>
        </p:nvSpPr>
        <p:spPr bwMode="auto">
          <a:xfrm>
            <a:off x="35496" y="2564904"/>
            <a:ext cx="8970985" cy="769441"/>
          </a:xfrm>
          <a:prstGeom prst="rect">
            <a:avLst/>
          </a:prstGeom>
          <a:noFill/>
          <a:ln>
            <a:noFill/>
          </a:ln>
          <a:effectLst>
            <a:outerShdw dist="35921" dir="2700000" algn="ctr" rotWithShape="0">
              <a:sysClr val="window" lastClr="FFFFFF"/>
            </a:outerShdw>
          </a:effectLs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it-IT" sz="2200" b="0" i="0" u="none" strike="noStrike" kern="0" cap="none" spc="0" normalizeH="0" baseline="0" noProof="1" smtClean="0">
                <a:ln>
                  <a:noFill/>
                </a:ln>
                <a:solidFill>
                  <a:srgbClr val="0070C0"/>
                </a:solidFill>
                <a:effectLst/>
                <a:uLnTx/>
                <a:uFillTx/>
                <a:latin typeface="Calibri" panose="020F0502020204030204" pitchFamily="34" charset="0"/>
                <a:ea typeface="Adobe Fan Heiti Std B" pitchFamily="34" charset="-128"/>
              </a:rPr>
              <a:t>Luca Brocca(1)</a:t>
            </a:r>
            <a:r>
              <a:rPr lang="en-US" altLang="it-IT" sz="2200" b="0" kern="0" noProof="1">
                <a:solidFill>
                  <a:prstClr val="black"/>
                </a:solidFill>
                <a:latin typeface="Calibri Light" panose="020F0302020204030204" pitchFamily="34" charset="0"/>
                <a:ea typeface="Adobe Fan Heiti Std B" pitchFamily="34" charset="-128"/>
              </a:rPr>
              <a:t>, Clement Albergel(2), Christian Massari(1), Luca </a:t>
            </a:r>
            <a:r>
              <a:rPr lang="en-US" altLang="it-IT" sz="2200" b="0" kern="0" noProof="1" smtClean="0">
                <a:solidFill>
                  <a:prstClr val="black"/>
                </a:solidFill>
                <a:latin typeface="Calibri Light" panose="020F0302020204030204" pitchFamily="34" charset="0"/>
                <a:ea typeface="Adobe Fan Heiti Std B" pitchFamily="34" charset="-128"/>
              </a:rPr>
              <a:t>Ciabatta(1), </a:t>
            </a:r>
            <a:r>
              <a:rPr lang="en-US" altLang="it-IT" sz="2200" b="0" kern="0" noProof="1">
                <a:solidFill>
                  <a:prstClr val="black"/>
                </a:solidFill>
                <a:latin typeface="Calibri Light" panose="020F0302020204030204" pitchFamily="34" charset="0"/>
                <a:ea typeface="Adobe Fan Heiti Std B" pitchFamily="34" charset="-128"/>
              </a:rPr>
              <a:t>Tommaso Moramarco (</a:t>
            </a:r>
            <a:r>
              <a:rPr lang="en-US" altLang="it-IT" sz="2200" b="0" kern="0" noProof="1" smtClean="0">
                <a:solidFill>
                  <a:prstClr val="black"/>
                </a:solidFill>
                <a:latin typeface="Calibri Light" panose="020F0302020204030204" pitchFamily="34" charset="0"/>
                <a:ea typeface="Adobe Fan Heiti Std B" pitchFamily="34" charset="-128"/>
              </a:rPr>
              <a:t>1), Patricia </a:t>
            </a:r>
            <a:r>
              <a:rPr lang="en-US" altLang="it-IT" sz="2200" b="0" kern="0" noProof="1">
                <a:solidFill>
                  <a:prstClr val="black"/>
                </a:solidFill>
                <a:latin typeface="Calibri Light" panose="020F0302020204030204" pitchFamily="34" charset="0"/>
                <a:ea typeface="Adobe Fan Heiti Std B" pitchFamily="34" charset="-128"/>
              </a:rPr>
              <a:t>de </a:t>
            </a:r>
            <a:r>
              <a:rPr lang="en-US" altLang="it-IT" sz="2200" b="0" kern="0" noProof="1" smtClean="0">
                <a:solidFill>
                  <a:prstClr val="black"/>
                </a:solidFill>
                <a:latin typeface="Calibri Light" panose="020F0302020204030204" pitchFamily="34" charset="0"/>
                <a:ea typeface="Adobe Fan Heiti Std B" pitchFamily="34" charset="-128"/>
              </a:rPr>
              <a:t>Rosnay(2)</a:t>
            </a:r>
            <a:endParaRPr kumimoji="0" lang="en-US" altLang="it-IT" sz="2200" b="0" i="0" u="none" strike="noStrike" kern="0" cap="none" spc="0" normalizeH="0" baseline="0" noProof="1" smtClean="0">
              <a:ln>
                <a:noFill/>
              </a:ln>
              <a:solidFill>
                <a:prstClr val="black"/>
              </a:solidFill>
              <a:effectLst/>
              <a:uLnTx/>
              <a:uFillTx/>
              <a:latin typeface="Calibri Light" panose="020F0302020204030204" pitchFamily="34" charset="0"/>
              <a:ea typeface="Adobe Fan Heiti Std B" pitchFamily="34" charset="-128"/>
            </a:endParaRPr>
          </a:p>
        </p:txBody>
      </p:sp>
      <p:sp>
        <p:nvSpPr>
          <p:cNvPr id="37" name="Rettangolo 36"/>
          <p:cNvSpPr/>
          <p:nvPr/>
        </p:nvSpPr>
        <p:spPr>
          <a:xfrm>
            <a:off x="35497" y="659820"/>
            <a:ext cx="8944518" cy="1938992"/>
          </a:xfrm>
          <a:prstGeom prst="rect">
            <a:avLst/>
          </a:prstGeom>
        </p:spPr>
        <p:txBody>
          <a:bodyPr wrap="square">
            <a:spAutoFit/>
          </a:bodyPr>
          <a:lstStyle/>
          <a:p>
            <a:pPr algn="r" fontAlgn="auto">
              <a:spcBef>
                <a:spcPts val="0"/>
              </a:spcBef>
              <a:spcAft>
                <a:spcPts val="0"/>
              </a:spcAft>
            </a:pPr>
            <a:r>
              <a:rPr lang="en-GB" altLang="it-IT" sz="4000" cap="all" noProof="1">
                <a:ln w="9000" cmpd="sng">
                  <a:solidFill>
                    <a:schemeClr val="accent4">
                      <a:shade val="50000"/>
                      <a:satMod val="120000"/>
                    </a:schemeClr>
                  </a:solidFill>
                  <a:prstDash val="solid"/>
                </a:ln>
                <a:solidFill>
                  <a:srgbClr val="000099"/>
                </a:solidFill>
                <a:effectLst>
                  <a:reflection blurRad="12700" stA="28000" endPos="45000" dist="1000" dir="5400000" sy="-100000" algn="bl" rotWithShape="0"/>
                </a:effectLst>
                <a:latin typeface="Calibri" panose="020F0502020204030204" pitchFamily="34" charset="0"/>
                <a:ea typeface="Adobe Fan Heiti Std B" pitchFamily="34" charset="-128"/>
                <a:cs typeface="+mn-cs"/>
              </a:rPr>
              <a:t>Rainfall estimation from soil moisture </a:t>
            </a:r>
            <a:r>
              <a:rPr lang="en-GB" altLang="it-IT" sz="4000" cap="all" noProof="1" smtClean="0">
                <a:ln w="9000" cmpd="sng">
                  <a:solidFill>
                    <a:schemeClr val="accent4">
                      <a:shade val="50000"/>
                      <a:satMod val="120000"/>
                    </a:schemeClr>
                  </a:solidFill>
                  <a:prstDash val="solid"/>
                </a:ln>
                <a:solidFill>
                  <a:srgbClr val="000099"/>
                </a:solidFill>
                <a:effectLst>
                  <a:reflection blurRad="12700" stA="28000" endPos="45000" dist="1000" dir="5400000" sy="-100000" algn="bl" rotWithShape="0"/>
                </a:effectLst>
                <a:latin typeface="Calibri" panose="020F0502020204030204" pitchFamily="34" charset="0"/>
                <a:ea typeface="Adobe Fan Heiti Std B" pitchFamily="34" charset="-128"/>
                <a:cs typeface="+mn-cs"/>
              </a:rPr>
              <a:t>data:</a:t>
            </a:r>
            <a:br>
              <a:rPr lang="en-GB" altLang="it-IT" sz="4000" cap="all" noProof="1" smtClean="0">
                <a:ln w="9000" cmpd="sng">
                  <a:solidFill>
                    <a:schemeClr val="accent4">
                      <a:shade val="50000"/>
                      <a:satMod val="120000"/>
                    </a:schemeClr>
                  </a:solidFill>
                  <a:prstDash val="solid"/>
                </a:ln>
                <a:solidFill>
                  <a:srgbClr val="000099"/>
                </a:solidFill>
                <a:effectLst>
                  <a:reflection blurRad="12700" stA="28000" endPos="45000" dist="1000" dir="5400000" sy="-100000" algn="bl" rotWithShape="0"/>
                </a:effectLst>
                <a:latin typeface="Calibri" panose="020F0502020204030204" pitchFamily="34" charset="0"/>
                <a:ea typeface="Adobe Fan Heiti Std B" pitchFamily="34" charset="-128"/>
                <a:cs typeface="+mn-cs"/>
              </a:rPr>
            </a:br>
            <a:r>
              <a:rPr lang="en-GB" altLang="it-IT" sz="4000" cap="all" noProof="1"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Calibri" panose="020F0502020204030204" pitchFamily="34" charset="0"/>
                <a:ea typeface="Adobe Fan Heiti Std B" pitchFamily="34" charset="-128"/>
                <a:cs typeface="+mn-cs"/>
              </a:rPr>
              <a:t>crash </a:t>
            </a:r>
            <a:r>
              <a:rPr lang="en-GB" altLang="it-IT" sz="4000" cap="all" noProof="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Calibri" panose="020F0502020204030204" pitchFamily="34" charset="0"/>
                <a:ea typeface="Adobe Fan Heiti Std B" pitchFamily="34" charset="-128"/>
                <a:cs typeface="+mn-cs"/>
              </a:rPr>
              <a:t>test </a:t>
            </a:r>
            <a:r>
              <a:rPr lang="en-GB" altLang="it-IT" sz="4000" cap="all" noProof="1">
                <a:ln w="9000" cmpd="sng">
                  <a:solidFill>
                    <a:schemeClr val="accent4">
                      <a:shade val="50000"/>
                      <a:satMod val="120000"/>
                    </a:schemeClr>
                  </a:solidFill>
                  <a:prstDash val="solid"/>
                </a:ln>
                <a:solidFill>
                  <a:srgbClr val="000099"/>
                </a:solidFill>
                <a:effectLst>
                  <a:reflection blurRad="12700" stA="28000" endPos="45000" dist="1000" dir="5400000" sy="-100000" algn="bl" rotWithShape="0"/>
                </a:effectLst>
                <a:latin typeface="Calibri" panose="020F0502020204030204" pitchFamily="34" charset="0"/>
                <a:ea typeface="Adobe Fan Heiti Std B" pitchFamily="34" charset="-128"/>
                <a:cs typeface="+mn-cs"/>
              </a:rPr>
              <a:t>for </a:t>
            </a:r>
            <a:r>
              <a:rPr lang="en-GB" altLang="it-IT" sz="4000" cap="all" noProof="1"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Calibri" panose="020F0502020204030204" pitchFamily="34" charset="0"/>
                <a:ea typeface="Adobe Fan Heiti Std B" pitchFamily="34" charset="-128"/>
                <a:cs typeface="+mn-cs"/>
              </a:rPr>
              <a:t>SM2RAIN</a:t>
            </a:r>
            <a:r>
              <a:rPr lang="en-GB" altLang="it-IT" sz="4000" cap="all" noProof="1" smtClean="0">
                <a:ln w="9000" cmpd="sng">
                  <a:solidFill>
                    <a:schemeClr val="accent4">
                      <a:shade val="50000"/>
                      <a:satMod val="120000"/>
                    </a:schemeClr>
                  </a:solidFill>
                  <a:prstDash val="solid"/>
                </a:ln>
                <a:solidFill>
                  <a:srgbClr val="000099"/>
                </a:solidFill>
                <a:effectLst>
                  <a:reflection blurRad="12700" stA="28000" endPos="45000" dist="1000" dir="5400000" sy="-100000" algn="bl" rotWithShape="0"/>
                </a:effectLst>
                <a:latin typeface="Calibri" panose="020F0502020204030204" pitchFamily="34" charset="0"/>
                <a:ea typeface="Adobe Fan Heiti Std B" pitchFamily="34" charset="-128"/>
                <a:cs typeface="+mn-cs"/>
              </a:rPr>
              <a:t> algorithm</a:t>
            </a:r>
            <a:endParaRPr lang="en-US" sz="4000" cap="all" dirty="0">
              <a:ln w="9000" cmpd="sng">
                <a:solidFill>
                  <a:schemeClr val="accent4">
                    <a:shade val="50000"/>
                    <a:satMod val="120000"/>
                  </a:schemeClr>
                </a:solidFill>
                <a:prstDash val="solid"/>
              </a:ln>
              <a:solidFill>
                <a:srgbClr val="000099"/>
              </a:solidFill>
              <a:effectLst>
                <a:reflection blurRad="12700" stA="28000" endPos="45000" dist="1000" dir="5400000" sy="-100000" algn="bl" rotWithShape="0"/>
              </a:effectLst>
              <a:latin typeface="Calibri" panose="020F0502020204030204" pitchFamily="34" charset="0"/>
              <a:cs typeface="+mn-cs"/>
            </a:endParaRPr>
          </a:p>
        </p:txBody>
      </p:sp>
      <p:pic>
        <p:nvPicPr>
          <p:cNvPr id="1028" name="Picture 4" descr="http://polaris.irpi.cnr.it/wp-content/uploads/tevere-flood-evidenza-181x170.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824451"/>
            <a:ext cx="2195736" cy="2062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49902" y="4824450"/>
            <a:ext cx="1850290" cy="202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nettore 1 3"/>
          <p:cNvCxnSpPr/>
          <p:nvPr/>
        </p:nvCxnSpPr>
        <p:spPr bwMode="auto">
          <a:xfrm>
            <a:off x="0" y="4824450"/>
            <a:ext cx="9144000"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ttangolo 4"/>
          <p:cNvSpPr/>
          <p:nvPr/>
        </p:nvSpPr>
        <p:spPr>
          <a:xfrm>
            <a:off x="1524413" y="3467416"/>
            <a:ext cx="7446076" cy="338554"/>
          </a:xfrm>
          <a:prstGeom prst="rect">
            <a:avLst/>
          </a:prstGeom>
        </p:spPr>
        <p:txBody>
          <a:bodyPr wrap="square">
            <a:spAutoFit/>
          </a:bodyPr>
          <a:lstStyle/>
          <a:p>
            <a:pPr lvl="0" algn="r" fontAlgn="auto">
              <a:spcBef>
                <a:spcPts val="0"/>
              </a:spcBef>
              <a:spcAft>
                <a:spcPts val="0"/>
              </a:spcAft>
              <a:defRPr/>
            </a:pPr>
            <a:r>
              <a:rPr lang="en-US" altLang="it-IT" b="0" kern="0" noProof="1" smtClean="0">
                <a:solidFill>
                  <a:srgbClr val="C00000"/>
                </a:solidFill>
                <a:effectLst>
                  <a:outerShdw blurRad="38100" dist="38100" dir="2700000" algn="tl">
                    <a:srgbClr val="C0C0C0"/>
                  </a:outerShdw>
                </a:effectLst>
                <a:latin typeface="Calibri Light" panose="020F0302020204030204" pitchFamily="34" charset="0"/>
              </a:rPr>
              <a:t>(1) Research </a:t>
            </a:r>
            <a:r>
              <a:rPr lang="en-US" altLang="it-IT" b="0" kern="0" noProof="1">
                <a:solidFill>
                  <a:srgbClr val="C00000"/>
                </a:solidFill>
                <a:effectLst>
                  <a:outerShdw blurRad="38100" dist="38100" dir="2700000" algn="tl">
                    <a:srgbClr val="C0C0C0"/>
                  </a:outerShdw>
                </a:effectLst>
                <a:latin typeface="Calibri Light" panose="020F0302020204030204" pitchFamily="34" charset="0"/>
              </a:rPr>
              <a:t>Institute for Geo-Hydrological Protection (</a:t>
            </a:r>
            <a:r>
              <a:rPr lang="en-US" altLang="it-IT" b="0" kern="0" noProof="1" smtClean="0">
                <a:solidFill>
                  <a:srgbClr val="C00000"/>
                </a:solidFill>
                <a:effectLst>
                  <a:outerShdw blurRad="38100" dist="38100" dir="2700000" algn="tl">
                    <a:srgbClr val="C0C0C0"/>
                  </a:outerShdw>
                </a:effectLst>
                <a:latin typeface="Calibri Light" panose="020F0302020204030204" pitchFamily="34" charset="0"/>
              </a:rPr>
              <a:t>IRPI-CNR)</a:t>
            </a:r>
            <a:r>
              <a:rPr lang="en-US" altLang="it-IT" b="0" kern="0" noProof="1" smtClean="0">
                <a:solidFill>
                  <a:prstClr val="black"/>
                </a:solidFill>
                <a:effectLst>
                  <a:outerShdw blurRad="38100" dist="38100" dir="2700000" algn="tl">
                    <a:srgbClr val="C0C0C0"/>
                  </a:outerShdw>
                </a:effectLst>
                <a:latin typeface="Calibri Light" panose="020F0302020204030204" pitchFamily="34" charset="0"/>
              </a:rPr>
              <a:t>, Perugia</a:t>
            </a:r>
            <a:r>
              <a:rPr lang="en-US" altLang="it-IT" b="0" kern="0" noProof="1">
                <a:solidFill>
                  <a:prstClr val="black"/>
                </a:solidFill>
                <a:effectLst>
                  <a:outerShdw blurRad="38100" dist="38100" dir="2700000" algn="tl">
                    <a:srgbClr val="C0C0C0"/>
                  </a:outerShdw>
                </a:effectLst>
                <a:latin typeface="Calibri Light" panose="020F0302020204030204" pitchFamily="34" charset="0"/>
              </a:rPr>
              <a:t>, Italy</a:t>
            </a:r>
            <a:r>
              <a:rPr lang="en-US" altLang="it-IT" b="0" kern="0" noProof="1">
                <a:solidFill>
                  <a:srgbClr val="000099"/>
                </a:solidFill>
                <a:effectLst>
                  <a:outerShdw blurRad="38100" dist="38100" dir="2700000" algn="tl">
                    <a:srgbClr val="C0C0C0"/>
                  </a:outerShdw>
                </a:effectLst>
                <a:latin typeface="Calibri Light" panose="020F0302020204030204" pitchFamily="34" charset="0"/>
              </a:rPr>
              <a:t>  </a:t>
            </a:r>
          </a:p>
        </p:txBody>
      </p:sp>
      <p:pic>
        <p:nvPicPr>
          <p:cNvPr id="16" name="Picture 43" descr="egu_logo20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684213" cy="68421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3"/>
          <p:cNvSpPr>
            <a:spLocks noChangeArrowheads="1"/>
          </p:cNvSpPr>
          <p:nvPr/>
        </p:nvSpPr>
        <p:spPr bwMode="auto">
          <a:xfrm>
            <a:off x="827088" y="36513"/>
            <a:ext cx="8316912" cy="6223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Lst>
        </p:spPr>
        <p:txBody>
          <a:bodyPr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altLang="it-IT" sz="1800" dirty="0">
                <a:solidFill>
                  <a:srgbClr val="CCFFFF"/>
                </a:solidFill>
                <a:effectLst>
                  <a:outerShdw blurRad="38100" dist="38100" dir="2700000" algn="tl">
                    <a:srgbClr val="C0C0C0"/>
                  </a:outerShdw>
                </a:effectLst>
                <a:latin typeface="Calibri" pitchFamily="34" charset="0"/>
              </a:rPr>
              <a:t>European Geosciences Union</a:t>
            </a:r>
            <a:br>
              <a:rPr lang="en-GB" altLang="it-IT" sz="1800" dirty="0">
                <a:solidFill>
                  <a:srgbClr val="CCFFFF"/>
                </a:solidFill>
                <a:effectLst>
                  <a:outerShdw blurRad="38100" dist="38100" dir="2700000" algn="tl">
                    <a:srgbClr val="C0C0C0"/>
                  </a:outerShdw>
                </a:effectLst>
                <a:latin typeface="Calibri" pitchFamily="34" charset="0"/>
              </a:rPr>
            </a:br>
            <a:r>
              <a:rPr lang="en-GB" altLang="it-IT" sz="1800" dirty="0">
                <a:solidFill>
                  <a:srgbClr val="CCFFFF"/>
                </a:solidFill>
                <a:effectLst>
                  <a:outerShdw blurRad="38100" dist="38100" dir="2700000" algn="tl">
                    <a:srgbClr val="C0C0C0"/>
                  </a:outerShdw>
                </a:effectLst>
                <a:latin typeface="Calibri" pitchFamily="34" charset="0"/>
              </a:rPr>
              <a:t>General Assembly </a:t>
            </a:r>
            <a:r>
              <a:rPr lang="en-GB" altLang="it-IT" sz="1800" dirty="0" smtClean="0">
                <a:solidFill>
                  <a:srgbClr val="CCFFFF"/>
                </a:solidFill>
                <a:effectLst>
                  <a:outerShdw blurRad="38100" dist="38100" dir="2700000" algn="tl">
                    <a:srgbClr val="C0C0C0"/>
                  </a:outerShdw>
                </a:effectLst>
                <a:latin typeface="Calibri" pitchFamily="34" charset="0"/>
              </a:rPr>
              <a:t>2015</a:t>
            </a:r>
            <a:endParaRPr lang="en-GB" altLang="it-IT" sz="1800" dirty="0">
              <a:solidFill>
                <a:srgbClr val="CCFFFF"/>
              </a:solidFill>
              <a:effectLst>
                <a:outerShdw blurRad="38100" dist="38100" dir="2700000" algn="tl">
                  <a:srgbClr val="C0C0C0"/>
                </a:outerShdw>
              </a:effectLst>
              <a:latin typeface="Calibri" pitchFamily="34" charset="0"/>
            </a:endParaRPr>
          </a:p>
        </p:txBody>
      </p:sp>
      <p:sp>
        <p:nvSpPr>
          <p:cNvPr id="19" name="Rettangolo 18"/>
          <p:cNvSpPr/>
          <p:nvPr/>
        </p:nvSpPr>
        <p:spPr>
          <a:xfrm>
            <a:off x="1835696" y="4157031"/>
            <a:ext cx="7128792" cy="338554"/>
          </a:xfrm>
          <a:prstGeom prst="rect">
            <a:avLst/>
          </a:prstGeom>
        </p:spPr>
        <p:txBody>
          <a:bodyPr wrap="square">
            <a:spAutoFit/>
          </a:bodyPr>
          <a:lstStyle/>
          <a:p>
            <a:pPr lvl="0" algn="r" fontAlgn="auto">
              <a:spcBef>
                <a:spcPts val="0"/>
              </a:spcBef>
              <a:spcAft>
                <a:spcPts val="0"/>
              </a:spcAft>
              <a:defRPr/>
            </a:pPr>
            <a:r>
              <a:rPr lang="en-US" altLang="it-IT" b="0" kern="0" noProof="1" smtClean="0">
                <a:solidFill>
                  <a:srgbClr val="C00000"/>
                </a:solidFill>
                <a:effectLst>
                  <a:outerShdw blurRad="38100" dist="38100" dir="2700000" algn="tl">
                    <a:srgbClr val="C0C0C0"/>
                  </a:outerShdw>
                </a:effectLst>
                <a:latin typeface="Calibri Light" panose="020F0302020204030204" pitchFamily="34" charset="0"/>
              </a:rPr>
              <a:t>(2) </a:t>
            </a:r>
            <a:r>
              <a:rPr lang="en-GB" altLang="it-IT" b="0" kern="0" noProof="1">
                <a:solidFill>
                  <a:srgbClr val="C00000"/>
                </a:solidFill>
                <a:effectLst>
                  <a:outerShdw blurRad="38100" dist="38100" dir="2700000" algn="tl">
                    <a:srgbClr val="C0C0C0"/>
                  </a:outerShdw>
                </a:effectLst>
                <a:latin typeface="Calibri Light" panose="020F0302020204030204" pitchFamily="34" charset="0"/>
              </a:rPr>
              <a:t>European Centre for Medium-Range Weather Forecasts (ECMWF</a:t>
            </a:r>
            <a:r>
              <a:rPr lang="en-GB" altLang="it-IT" b="0" kern="0" noProof="1" smtClean="0">
                <a:solidFill>
                  <a:srgbClr val="C00000"/>
                </a:solidFill>
                <a:effectLst>
                  <a:outerShdw blurRad="38100" dist="38100" dir="2700000" algn="tl">
                    <a:srgbClr val="C0C0C0"/>
                  </a:outerShdw>
                </a:effectLst>
                <a:latin typeface="Calibri Light" panose="020F0302020204030204" pitchFamily="34" charset="0"/>
              </a:rPr>
              <a:t>)</a:t>
            </a:r>
            <a:r>
              <a:rPr lang="en-US" altLang="it-IT" b="0" kern="0" noProof="1" smtClean="0">
                <a:solidFill>
                  <a:prstClr val="black"/>
                </a:solidFill>
                <a:effectLst>
                  <a:outerShdw blurRad="38100" dist="38100" dir="2700000" algn="tl">
                    <a:srgbClr val="C0C0C0"/>
                  </a:outerShdw>
                </a:effectLst>
                <a:latin typeface="Calibri Light" panose="020F0302020204030204" pitchFamily="34" charset="0"/>
              </a:rPr>
              <a:t>, Reading, UK</a:t>
            </a:r>
            <a:endParaRPr lang="en-US" altLang="it-IT" b="0" kern="0" noProof="1">
              <a:solidFill>
                <a:srgbClr val="000099"/>
              </a:solidFill>
              <a:effectLst>
                <a:outerShdw blurRad="38100" dist="38100" dir="2700000" algn="tl">
                  <a:srgbClr val="C0C0C0"/>
                </a:outerShdw>
              </a:effectLst>
              <a:latin typeface="Calibri Light" panose="020F0302020204030204" pitchFamily="34" charset="0"/>
            </a:endParaRP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0073" y="4498972"/>
            <a:ext cx="1232761" cy="23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D:\WORK\PROGETTI\ESA\WACMOS_MED\MyContributions\logo_IRPI_NEW.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35267" y="3767870"/>
            <a:ext cx="444748" cy="44474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E:\z_scambio_files\Luca\CreativeCommons_Attribution_Licens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4128" y="13592"/>
            <a:ext cx="1916063" cy="6706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4"/>
          <p:cNvSpPr txBox="1">
            <a:spLocks noChangeArrowheads="1"/>
          </p:cNvSpPr>
          <p:nvPr/>
        </p:nvSpPr>
        <p:spPr bwMode="auto">
          <a:xfrm>
            <a:off x="467544" y="115894"/>
            <a:ext cx="7523931"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smtClean="0"/>
              <a:t>CRASH TEST: 1 layer vs 3 layers</a:t>
            </a:r>
            <a:endParaRPr lang="en-GB" altLang="it-IT" dirty="0"/>
          </a:p>
        </p:txBody>
      </p:sp>
      <p:pic>
        <p:nvPicPr>
          <p:cNvPr id="7" name="Picture 6" descr="D:\LUCA\RICERCA\SM2RAIN\crash_test\SM2RAIN_crashtest_pd_1d_1dc_1L_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4" b="30924"/>
          <a:stretch/>
        </p:blipFill>
        <p:spPr bwMode="auto">
          <a:xfrm>
            <a:off x="8059" y="1340768"/>
            <a:ext cx="5215512" cy="373012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D:\LUCA\RICERCA\SM2RAIN\crash_test\SM2RAIN_crashtest_pd_1d_1dc_3L_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33" r="11396" b="30924"/>
          <a:stretch/>
        </p:blipFill>
        <p:spPr bwMode="auto">
          <a:xfrm>
            <a:off x="4575499" y="1340768"/>
            <a:ext cx="4559249" cy="373012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991746" y="940658"/>
            <a:ext cx="2575641" cy="400110"/>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smtClean="0">
                <a:solidFill>
                  <a:srgbClr val="0070C0"/>
                </a:solidFill>
                <a:effectLst>
                  <a:outerShdw blurRad="38100" dist="38100" dir="2700000" algn="tl">
                    <a:srgbClr val="000000">
                      <a:alpha val="43137"/>
                    </a:srgbClr>
                  </a:outerShdw>
                </a:effectLst>
                <a:latin typeface="Calibri" panose="020F0502020204030204" pitchFamily="34" charset="0"/>
              </a:rPr>
              <a:t>First soil layer (0-7 cm)</a:t>
            </a:r>
            <a:endParaRPr lang="en-US" sz="2000" dirty="0">
              <a:solidFill>
                <a:srgbClr val="0070C0"/>
              </a:solidFill>
              <a:effectLst>
                <a:outerShdw blurRad="38100" dist="38100" dir="2700000" algn="tl">
                  <a:srgbClr val="000000">
                    <a:alpha val="43137"/>
                  </a:srgbClr>
                </a:outerShdw>
              </a:effectLst>
              <a:latin typeface="Calibri" panose="020F0502020204030204" pitchFamily="34" charset="0"/>
            </a:endParaRPr>
          </a:p>
        </p:txBody>
      </p:sp>
      <p:sp>
        <p:nvSpPr>
          <p:cNvPr id="8" name="CasellaDiTesto 7"/>
          <p:cNvSpPr txBox="1"/>
          <p:nvPr/>
        </p:nvSpPr>
        <p:spPr>
          <a:xfrm>
            <a:off x="5586024" y="940658"/>
            <a:ext cx="2460097" cy="400110"/>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solidFill>
                  <a:srgbClr val="0070C0"/>
                </a:solidFill>
                <a:effectLst>
                  <a:outerShdw blurRad="38100" dist="38100" dir="2700000" algn="tl">
                    <a:srgbClr val="000000">
                      <a:alpha val="43137"/>
                    </a:srgbClr>
                  </a:outerShdw>
                </a:effectLst>
                <a:latin typeface="Calibri" panose="020F0502020204030204" pitchFamily="34" charset="0"/>
              </a:rPr>
              <a:t>Root-zone (0-100 cm)</a:t>
            </a:r>
            <a:endParaRPr lang="en-US" sz="2000" dirty="0">
              <a:solidFill>
                <a:srgbClr val="0070C0"/>
              </a:solidFill>
              <a:effectLst>
                <a:outerShdw blurRad="38100" dist="38100" dir="2700000" algn="tl">
                  <a:srgbClr val="000000">
                    <a:alpha val="43137"/>
                  </a:srgbClr>
                </a:outerShdw>
              </a:effectLst>
              <a:latin typeface="Calibri" panose="020F0502020204030204" pitchFamily="34" charset="0"/>
            </a:endParaRPr>
          </a:p>
        </p:txBody>
      </p:sp>
      <p:sp>
        <p:nvSpPr>
          <p:cNvPr id="9" name="Rectangle 10"/>
          <p:cNvSpPr>
            <a:spLocks noChangeArrowheads="1"/>
          </p:cNvSpPr>
          <p:nvPr/>
        </p:nvSpPr>
        <p:spPr bwMode="auto">
          <a:xfrm>
            <a:off x="899592" y="5157192"/>
            <a:ext cx="3228564" cy="62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a:spcBef>
                <a:spcPct val="0"/>
              </a:spcBef>
            </a:pPr>
            <a:r>
              <a:rPr lang="en-US" altLang="it-IT" sz="1800" b="0" dirty="0" smtClean="0">
                <a:latin typeface="Calibri Light" panose="020F0302020204030204" pitchFamily="34" charset="0"/>
              </a:rPr>
              <a:t>Proxy of the investigation depth of satellite sensors</a:t>
            </a:r>
            <a:endParaRPr lang="en-US" altLang="it-IT" sz="1800" b="0" dirty="0">
              <a:latin typeface="Calibri Light" panose="020F0302020204030204" pitchFamily="34" charset="0"/>
            </a:endParaRPr>
          </a:p>
        </p:txBody>
      </p:sp>
      <p:sp>
        <p:nvSpPr>
          <p:cNvPr id="10" name="Rectangle 10"/>
          <p:cNvSpPr>
            <a:spLocks noChangeArrowheads="1"/>
          </p:cNvSpPr>
          <p:nvPr/>
        </p:nvSpPr>
        <p:spPr bwMode="auto">
          <a:xfrm>
            <a:off x="5087852" y="5157191"/>
            <a:ext cx="3228564" cy="118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a:spcBef>
                <a:spcPct val="0"/>
              </a:spcBef>
            </a:pPr>
            <a:r>
              <a:rPr lang="en-US" altLang="it-IT" sz="1800" b="0" dirty="0" smtClean="0">
                <a:latin typeface="Calibri Light" panose="020F0302020204030204" pitchFamily="34" charset="0"/>
              </a:rPr>
              <a:t>Added-value of root-zone information, with 2 soil layers (0-28 cm) results are similar (median R=0.790.</a:t>
            </a:r>
            <a:endParaRPr lang="en-US" altLang="it-IT" sz="1800" b="0" dirty="0">
              <a:latin typeface="Calibri Light" panose="020F0302020204030204" pitchFamily="34" charset="0"/>
            </a:endParaRPr>
          </a:p>
        </p:txBody>
      </p:sp>
    </p:spTree>
    <p:extLst>
      <p:ext uri="{BB962C8B-B14F-4D97-AF65-F5344CB8AC3E}">
        <p14:creationId xmlns:p14="http://schemas.microsoft.com/office/powerpoint/2010/main" val="27956508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4"/>
          <p:cNvSpPr txBox="1">
            <a:spLocks noChangeArrowheads="1"/>
          </p:cNvSpPr>
          <p:nvPr/>
        </p:nvSpPr>
        <p:spPr bwMode="auto">
          <a:xfrm>
            <a:off x="467544" y="115894"/>
            <a:ext cx="7523931"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smtClean="0"/>
              <a:t>CRASH TEST: timeseries</a:t>
            </a:r>
            <a:endParaRPr lang="en-GB" altLang="it-IT" dirty="0"/>
          </a:p>
        </p:txBody>
      </p:sp>
      <p:pic>
        <p:nvPicPr>
          <p:cNvPr id="22530" name="Picture 2" descr="D:\LUCA\RICERCA\SM2RAIN\crash_test\TS_SM2RAIN_crashtest_1_30_-1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255" y="1213919"/>
            <a:ext cx="4426621" cy="2655713"/>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D:\LUCA\RICERCA\SM2RAIN\crash_test\TS_SM2RAIN_crashtest_1_-30_1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9875" y="3869631"/>
            <a:ext cx="4426621" cy="2655713"/>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D:\LUCA\RICERCA\SM2RAIN\crash_test\TS_SM2RAIN_crashtest_1_42_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254" y="3869630"/>
            <a:ext cx="4426621" cy="2655713"/>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D:\LUCA\RICERCA\SM2RAIN\crash_test\TS_SM2RAIN_crashtest_1_65_1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9874" y="1213918"/>
            <a:ext cx="4426621" cy="2655713"/>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1660272" y="3926894"/>
            <a:ext cx="1472584" cy="400110"/>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solidFill>
                  <a:srgbClr val="0070C0"/>
                </a:solidFill>
                <a:effectLst>
                  <a:outerShdw blurRad="38100" dist="38100" dir="2700000" algn="tl">
                    <a:srgbClr val="000000">
                      <a:alpha val="43137"/>
                    </a:srgbClr>
                  </a:outerShdw>
                </a:effectLst>
                <a:latin typeface="Calibri" panose="020F0502020204030204" pitchFamily="34" charset="0"/>
              </a:rPr>
              <a:t>Central Italy</a:t>
            </a:r>
            <a:endParaRPr lang="en-US" sz="2000" dirty="0">
              <a:solidFill>
                <a:srgbClr val="0070C0"/>
              </a:solidFill>
              <a:effectLst>
                <a:outerShdw blurRad="38100" dist="38100" dir="2700000" algn="tl">
                  <a:srgbClr val="000000">
                    <a:alpha val="43137"/>
                  </a:srgbClr>
                </a:outerShdw>
              </a:effectLst>
              <a:latin typeface="Calibri" panose="020F0502020204030204" pitchFamily="34" charset="0"/>
            </a:endParaRPr>
          </a:p>
        </p:txBody>
      </p:sp>
      <p:sp>
        <p:nvSpPr>
          <p:cNvPr id="9" name="CasellaDiTesto 8"/>
          <p:cNvSpPr txBox="1"/>
          <p:nvPr/>
        </p:nvSpPr>
        <p:spPr>
          <a:xfrm>
            <a:off x="5847056" y="3937248"/>
            <a:ext cx="1952266" cy="400110"/>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solidFill>
                  <a:srgbClr val="0070C0"/>
                </a:solidFill>
                <a:effectLst>
                  <a:outerShdw blurRad="38100" dist="38100" dir="2700000" algn="tl">
                    <a:srgbClr val="000000">
                      <a:alpha val="43137"/>
                    </a:srgbClr>
                  </a:outerShdw>
                </a:effectLst>
                <a:latin typeface="Calibri" panose="020F0502020204030204" pitchFamily="34" charset="0"/>
              </a:rPr>
              <a:t>Central Australia</a:t>
            </a:r>
            <a:endParaRPr lang="en-US" sz="2000" dirty="0">
              <a:solidFill>
                <a:srgbClr val="0070C0"/>
              </a:solidFill>
              <a:effectLst>
                <a:outerShdw blurRad="38100" dist="38100" dir="2700000" algn="tl">
                  <a:srgbClr val="000000">
                    <a:alpha val="43137"/>
                  </a:srgbClr>
                </a:outerShdw>
              </a:effectLst>
              <a:latin typeface="Calibri" panose="020F0502020204030204" pitchFamily="34" charset="0"/>
            </a:endParaRPr>
          </a:p>
        </p:txBody>
      </p:sp>
      <p:sp>
        <p:nvSpPr>
          <p:cNvPr id="10" name="CasellaDiTesto 9"/>
          <p:cNvSpPr txBox="1"/>
          <p:nvPr/>
        </p:nvSpPr>
        <p:spPr>
          <a:xfrm>
            <a:off x="1774557" y="1277268"/>
            <a:ext cx="1306833" cy="400110"/>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solidFill>
                  <a:srgbClr val="0070C0"/>
                </a:solidFill>
                <a:effectLst>
                  <a:outerShdw blurRad="38100" dist="38100" dir="2700000" algn="tl">
                    <a:srgbClr val="000000">
                      <a:alpha val="43137"/>
                    </a:srgbClr>
                  </a:outerShdw>
                </a:effectLst>
                <a:latin typeface="Calibri" panose="020F0502020204030204" pitchFamily="34" charset="0"/>
              </a:rPr>
              <a:t>South USA</a:t>
            </a:r>
            <a:endParaRPr lang="en-US" sz="2000" dirty="0">
              <a:solidFill>
                <a:srgbClr val="0070C0"/>
              </a:solidFill>
              <a:effectLst>
                <a:outerShdw blurRad="38100" dist="38100" dir="2700000" algn="tl">
                  <a:srgbClr val="000000">
                    <a:alpha val="43137"/>
                  </a:srgbClr>
                </a:outerShdw>
              </a:effectLst>
              <a:latin typeface="Calibri" panose="020F0502020204030204" pitchFamily="34" charset="0"/>
            </a:endParaRPr>
          </a:p>
        </p:txBody>
      </p:sp>
      <p:sp>
        <p:nvSpPr>
          <p:cNvPr id="11" name="CasellaDiTesto 10"/>
          <p:cNvSpPr txBox="1"/>
          <p:nvPr/>
        </p:nvSpPr>
        <p:spPr>
          <a:xfrm>
            <a:off x="6395978" y="1287622"/>
            <a:ext cx="917239" cy="400110"/>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solidFill>
                  <a:srgbClr val="0070C0"/>
                </a:solidFill>
                <a:effectLst>
                  <a:outerShdw blurRad="38100" dist="38100" dir="2700000" algn="tl">
                    <a:srgbClr val="000000">
                      <a:alpha val="43137"/>
                    </a:srgbClr>
                  </a:outerShdw>
                </a:effectLst>
                <a:latin typeface="Calibri" panose="020F0502020204030204" pitchFamily="34" charset="0"/>
              </a:rPr>
              <a:t>Siberia</a:t>
            </a:r>
            <a:endParaRPr lang="en-US" sz="2000" dirty="0">
              <a:solidFill>
                <a:srgbClr val="0070C0"/>
              </a:solidFill>
              <a:effectLst>
                <a:outerShdw blurRad="38100" dist="38100" dir="2700000" algn="tl">
                  <a:srgbClr val="000000">
                    <a:alpha val="43137"/>
                  </a:srgbClr>
                </a:outerShdw>
              </a:effectLst>
              <a:latin typeface="Calibri" panose="020F0502020204030204" pitchFamily="34" charset="0"/>
            </a:endParaRPr>
          </a:p>
        </p:txBody>
      </p:sp>
      <p:grpSp>
        <p:nvGrpSpPr>
          <p:cNvPr id="2" name="Gruppo 1"/>
          <p:cNvGrpSpPr/>
          <p:nvPr/>
        </p:nvGrpSpPr>
        <p:grpSpPr>
          <a:xfrm>
            <a:off x="1053782" y="1793448"/>
            <a:ext cx="7112183" cy="4266892"/>
            <a:chOff x="1053782" y="1793448"/>
            <a:chExt cx="7112183" cy="4266892"/>
          </a:xfrm>
        </p:grpSpPr>
        <p:pic>
          <p:nvPicPr>
            <p:cNvPr id="12" name="Picture 2" descr="D:\LUCA\RICERCA\SM2RAIN\crash_test\TS_SM2RAIN_crashtest_1_0_1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782" y="1793448"/>
              <a:ext cx="7112183" cy="4266892"/>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2195858" y="2996952"/>
              <a:ext cx="853824" cy="400110"/>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solidFill>
                    <a:srgbClr val="0070C0"/>
                  </a:solidFill>
                  <a:effectLst>
                    <a:outerShdw blurRad="38100" dist="38100" dir="2700000" algn="tl">
                      <a:srgbClr val="000000">
                        <a:alpha val="43137"/>
                      </a:srgbClr>
                    </a:outerShdw>
                  </a:effectLst>
                  <a:latin typeface="Calibri" panose="020F0502020204030204" pitchFamily="34" charset="0"/>
                </a:rPr>
                <a:t>Congo</a:t>
              </a:r>
              <a:endParaRPr lang="en-US" sz="2000" dirty="0">
                <a:solidFill>
                  <a:srgbClr val="0070C0"/>
                </a:solidFill>
                <a:effectLst>
                  <a:outerShdw blurRad="38100" dist="38100" dir="2700000" algn="tl">
                    <a:srgbClr val="000000">
                      <a:alpha val="43137"/>
                    </a:srgbClr>
                  </a:outerShdw>
                </a:effectLst>
                <a:latin typeface="Calibri" panose="020F0502020204030204" pitchFamily="34" charset="0"/>
              </a:endParaRPr>
            </a:p>
          </p:txBody>
        </p:sp>
      </p:grpSp>
    </p:spTree>
    <p:extLst>
      <p:ext uri="{BB962C8B-B14F-4D97-AF65-F5344CB8AC3E}">
        <p14:creationId xmlns:p14="http://schemas.microsoft.com/office/powerpoint/2010/main" val="15903865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4"/>
          <p:cNvSpPr txBox="1">
            <a:spLocks noChangeArrowheads="1"/>
          </p:cNvSpPr>
          <p:nvPr/>
        </p:nvSpPr>
        <p:spPr bwMode="auto">
          <a:xfrm>
            <a:off x="467544" y="115894"/>
            <a:ext cx="7560840"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a:t>Error estimation of </a:t>
            </a:r>
            <a:r>
              <a:rPr lang="en-GB" altLang="it-IT" dirty="0" smtClean="0"/>
              <a:t>SM products</a:t>
            </a:r>
            <a:endParaRPr lang="en-GB" altLang="it-IT" dirty="0"/>
          </a:p>
        </p:txBody>
      </p:sp>
      <p:pic>
        <p:nvPicPr>
          <p:cNvPr id="24578" name="Picture 2" descr="D:\LUCA\RICERCA\SM2RAIN\crash_test\SAT_data\ASCATvsERAI.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1" r="10722" b="30688"/>
          <a:stretch/>
        </p:blipFill>
        <p:spPr bwMode="auto">
          <a:xfrm>
            <a:off x="4494212" y="1610350"/>
            <a:ext cx="4648200" cy="3742824"/>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1" r="11898" b="30670"/>
          <a:stretch/>
        </p:blipFill>
        <p:spPr bwMode="auto">
          <a:xfrm>
            <a:off x="0" y="1610350"/>
            <a:ext cx="4584700" cy="374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07" t="-1" r="14247" b="30678"/>
          <a:stretch/>
        </p:blipFill>
        <p:spPr bwMode="auto">
          <a:xfrm>
            <a:off x="20764" y="1609750"/>
            <a:ext cx="4438972" cy="374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23" r="14248" b="30677"/>
          <a:stretch/>
        </p:blipFill>
        <p:spPr bwMode="auto">
          <a:xfrm>
            <a:off x="97284" y="1609750"/>
            <a:ext cx="4362450" cy="374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bwMode="auto">
          <a:xfrm>
            <a:off x="323528" y="927770"/>
            <a:ext cx="8712968" cy="715888"/>
          </a:xfrm>
          <a:prstGeom prst="rect">
            <a:avLst/>
          </a:prstGeom>
          <a:gradFill>
            <a:gsLst>
              <a:gs pos="0">
                <a:schemeClr val="tx2">
                  <a:lumMod val="50000"/>
                </a:schemeClr>
              </a:gs>
              <a:gs pos="80000">
                <a:schemeClr val="tx2">
                  <a:lumMod val="60000"/>
                  <a:lumOff val="40000"/>
                </a:schemeClr>
              </a:gs>
              <a:gs pos="100000">
                <a:schemeClr val="tx2">
                  <a:lumMod val="20000"/>
                  <a:lumOff val="80000"/>
                </a:schemeClr>
              </a:gs>
            </a:gsLst>
          </a:gradFill>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36000" tIns="36000" rIns="36000" bIns="36000" numCol="1" rtlCol="0" anchor="t" anchorCtr="0" compatLnSpc="1">
            <a:prstTxWarp prst="textNoShape">
              <a:avLst/>
            </a:prstTxWarp>
            <a:noAutofit/>
          </a:bodyPr>
          <a:lstStyle/>
          <a:p>
            <a:pPr marL="444500" indent="-444500" algn="l"/>
            <a:r>
              <a:rPr kumimoji="0" lang="en-US" sz="2200" b="1" i="0" u="none" strike="noStrike" cap="none" normalizeH="0" baseline="0" dirty="0" smtClean="0">
                <a:ln>
                  <a:noFill/>
                </a:ln>
                <a:solidFill>
                  <a:schemeClr val="bg1"/>
                </a:solidFill>
                <a:effectLst/>
                <a:latin typeface="Calibri" panose="020F0502020204030204" pitchFamily="34" charset="0"/>
                <a:cs typeface="Arial" charset="0"/>
              </a:rPr>
              <a:t>5)	Adding random perturbation to modelled soil moisture data the error in the satellite products can be estimated </a:t>
            </a:r>
          </a:p>
        </p:txBody>
      </p:sp>
      <p:grpSp>
        <p:nvGrpSpPr>
          <p:cNvPr id="22" name="Gruppo 21"/>
          <p:cNvGrpSpPr/>
          <p:nvPr/>
        </p:nvGrpSpPr>
        <p:grpSpPr>
          <a:xfrm>
            <a:off x="331275" y="3212976"/>
            <a:ext cx="8038865" cy="3540850"/>
            <a:chOff x="331275" y="3284984"/>
            <a:chExt cx="8038865" cy="3540850"/>
          </a:xfrm>
        </p:grpSpPr>
        <p:pic>
          <p:nvPicPr>
            <p:cNvPr id="10" name="Picture 3" descr="D:\LUCA\RICERCA\SM2RAIN\crash_test\R_revtim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2612" y="3284984"/>
              <a:ext cx="3948297" cy="29620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LUCA\RICERCA\SM2RAIN\crash_test\R_accurac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562"/>
            <a:stretch/>
          </p:blipFill>
          <p:spPr bwMode="auto">
            <a:xfrm>
              <a:off x="848792" y="3316025"/>
              <a:ext cx="3670283" cy="291563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649189" y="6474822"/>
              <a:ext cx="1354859" cy="338554"/>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altLang="it-IT" dirty="0" smtClean="0">
                  <a:latin typeface="Calibri Light" panose="020F0302020204030204" pitchFamily="34" charset="0"/>
                </a:rPr>
                <a:t>ASCAT/AMSR2</a:t>
              </a:r>
              <a:endParaRPr lang="en-GB" dirty="0"/>
            </a:p>
          </p:txBody>
        </p:sp>
        <p:sp>
          <p:nvSpPr>
            <p:cNvPr id="11" name="Rettangolo 10"/>
            <p:cNvSpPr/>
            <p:nvPr/>
          </p:nvSpPr>
          <p:spPr>
            <a:xfrm>
              <a:off x="5364088" y="6487280"/>
              <a:ext cx="1237839" cy="338554"/>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altLang="it-IT" dirty="0" smtClean="0">
                  <a:latin typeface="Calibri Light" panose="020F0302020204030204" pitchFamily="34" charset="0"/>
                </a:rPr>
                <a:t>SMOS/SMAP</a:t>
              </a:r>
              <a:endParaRPr lang="en-GB" dirty="0"/>
            </a:p>
          </p:txBody>
        </p:sp>
        <p:sp>
          <p:nvSpPr>
            <p:cNvPr id="12" name="Rettangolo 11"/>
            <p:cNvSpPr/>
            <p:nvPr/>
          </p:nvSpPr>
          <p:spPr>
            <a:xfrm>
              <a:off x="7368327" y="6391232"/>
              <a:ext cx="1001813" cy="338554"/>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altLang="it-IT" dirty="0" smtClean="0">
                  <a:latin typeface="Calibri Light" panose="020F0302020204030204" pitchFamily="34" charset="0"/>
                </a:rPr>
                <a:t>Sentinel-1</a:t>
              </a:r>
              <a:endParaRPr lang="en-GB" dirty="0"/>
            </a:p>
          </p:txBody>
        </p:sp>
        <p:cxnSp>
          <p:nvCxnSpPr>
            <p:cNvPr id="4" name="Connettore 2 3"/>
            <p:cNvCxnSpPr>
              <a:stCxn id="2" idx="0"/>
            </p:cNvCxnSpPr>
            <p:nvPr/>
          </p:nvCxnSpPr>
          <p:spPr bwMode="auto">
            <a:xfrm flipV="1">
              <a:off x="4326619" y="6049459"/>
              <a:ext cx="677429" cy="425363"/>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Connettore 2 15"/>
            <p:cNvCxnSpPr>
              <a:stCxn id="11" idx="0"/>
            </p:cNvCxnSpPr>
            <p:nvPr/>
          </p:nvCxnSpPr>
          <p:spPr bwMode="auto">
            <a:xfrm flipH="1" flipV="1">
              <a:off x="5626475" y="6021288"/>
              <a:ext cx="356533" cy="465992"/>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ttore 2 18"/>
            <p:cNvCxnSpPr>
              <a:stCxn id="12" idx="0"/>
            </p:cNvCxnSpPr>
            <p:nvPr/>
          </p:nvCxnSpPr>
          <p:spPr bwMode="auto">
            <a:xfrm flipH="1" flipV="1">
              <a:off x="6497792" y="6021288"/>
              <a:ext cx="1371442" cy="369944"/>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Rettangolo 24"/>
            <p:cNvSpPr/>
            <p:nvPr/>
          </p:nvSpPr>
          <p:spPr>
            <a:xfrm>
              <a:off x="331275" y="6391232"/>
              <a:ext cx="1790363" cy="338554"/>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altLang="it-IT" dirty="0" smtClean="0">
                  <a:latin typeface="Calibri Light" panose="020F0302020204030204" pitchFamily="34" charset="0"/>
                </a:rPr>
                <a:t>SMOS /SMAP target</a:t>
              </a:r>
              <a:endParaRPr lang="en-GB" dirty="0"/>
            </a:p>
          </p:txBody>
        </p:sp>
        <p:cxnSp>
          <p:nvCxnSpPr>
            <p:cNvPr id="26" name="Connettore 2 25"/>
            <p:cNvCxnSpPr>
              <a:stCxn id="25" idx="0"/>
            </p:cNvCxnSpPr>
            <p:nvPr/>
          </p:nvCxnSpPr>
          <p:spPr bwMode="auto">
            <a:xfrm flipV="1">
              <a:off x="1226457" y="6053860"/>
              <a:ext cx="753255" cy="337372"/>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875731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fade">
                                      <p:cBhvr>
                                        <p:cTn id="7" dur="500"/>
                                        <p:tgtEl>
                                          <p:spTgt spid="245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3"/>
                                        </p:tgtEl>
                                        <p:attrNameLst>
                                          <p:attrName>style.visibility</p:attrName>
                                        </p:attrNameLst>
                                      </p:cBhvr>
                                      <p:to>
                                        <p:strVal val="visible"/>
                                      </p:to>
                                    </p:set>
                                    <p:animEffect transition="in" filter="fade">
                                      <p:cBhvr>
                                        <p:cTn id="12" dur="500"/>
                                        <p:tgtEl>
                                          <p:spTgt spid="245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0"/>
          <p:cNvSpPr>
            <a:spLocks noChangeArrowheads="1"/>
          </p:cNvSpPr>
          <p:nvPr/>
        </p:nvSpPr>
        <p:spPr bwMode="auto">
          <a:xfrm>
            <a:off x="1343436" y="919058"/>
            <a:ext cx="3228564" cy="34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algn="l">
              <a:spcBef>
                <a:spcPct val="0"/>
              </a:spcBef>
            </a:pPr>
            <a:r>
              <a:rPr lang="en-US" altLang="it-IT" sz="1800" dirty="0" smtClean="0">
                <a:latin typeface="Calibri Light" panose="020F0302020204030204" pitchFamily="34" charset="0"/>
              </a:rPr>
              <a:t>For each land pixel…</a:t>
            </a:r>
            <a:endParaRPr lang="en-US" altLang="it-IT" sz="1800" dirty="0">
              <a:latin typeface="Calibri Light" panose="020F0302020204030204" pitchFamily="34" charset="0"/>
            </a:endParaRPr>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933056"/>
            <a:ext cx="4968552" cy="2871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D:\LUCA\RICERCA\SM2RAIN\crash_test\SAT_data\ERR_COMP561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357431"/>
            <a:ext cx="3528392" cy="26476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LUCA\RICERCA\SM2RAIN\crash_test\SAT_data\ERR_COMP673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1340768"/>
            <a:ext cx="3528392" cy="2647633"/>
          </a:xfrm>
          <a:prstGeom prst="rect">
            <a:avLst/>
          </a:prstGeom>
          <a:noFill/>
          <a:extLst>
            <a:ext uri="{909E8E84-426E-40DD-AFC4-6F175D3DCCD1}">
              <a14:hiddenFill xmlns:a14="http://schemas.microsoft.com/office/drawing/2010/main">
                <a:solidFill>
                  <a:srgbClr val="FFFFFF"/>
                </a:solidFill>
              </a14:hiddenFill>
            </a:ext>
          </a:extLst>
        </p:spPr>
      </p:pic>
      <p:sp>
        <p:nvSpPr>
          <p:cNvPr id="10" name="Ovale 9"/>
          <p:cNvSpPr/>
          <p:nvPr/>
        </p:nvSpPr>
        <p:spPr bwMode="auto">
          <a:xfrm>
            <a:off x="3059832" y="2771403"/>
            <a:ext cx="207640" cy="226875"/>
          </a:xfrm>
          <a:prstGeom prst="ellipse">
            <a:avLst/>
          </a:prstGeom>
          <a:solidFill>
            <a:srgbClr val="FFFF00">
              <a:alpha val="30000"/>
            </a:srgbClr>
          </a:solidFill>
          <a:ln w="25400" cap="flat" cmpd="sng" algn="ctr">
            <a:solidFill>
              <a:srgbClr val="C00000"/>
            </a:solidFill>
            <a:prstDash val="solid"/>
            <a:round/>
            <a:headEnd type="none" w="med" len="med"/>
            <a:tailEnd type="none" w="med" len="med"/>
          </a:ln>
          <a:effectLst/>
          <a:extLst/>
        </p:spPr>
        <p:txBody>
          <a:bodyPr vert="horz" wrap="square" lIns="36000" tIns="36000" rIns="36000" bIns="360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GB" sz="1600" b="1" i="0" u="none" strike="noStrike" cap="none" normalizeH="0" baseline="0" smtClean="0">
              <a:ln>
                <a:noFill/>
              </a:ln>
              <a:solidFill>
                <a:schemeClr val="tx1"/>
              </a:solidFill>
              <a:effectLst/>
              <a:latin typeface="Arial" charset="0"/>
              <a:cs typeface="Arial" charset="0"/>
            </a:endParaRPr>
          </a:p>
        </p:txBody>
      </p:sp>
      <p:sp>
        <p:nvSpPr>
          <p:cNvPr id="12" name="CasellaDiTesto 11"/>
          <p:cNvSpPr txBox="1"/>
          <p:nvPr/>
        </p:nvSpPr>
        <p:spPr>
          <a:xfrm>
            <a:off x="1285631" y="2843411"/>
            <a:ext cx="2029466" cy="30777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1400" dirty="0" smtClean="0">
                <a:solidFill>
                  <a:srgbClr val="0070C0"/>
                </a:solidFill>
                <a:latin typeface="Calibri" panose="020F0502020204030204" pitchFamily="34" charset="0"/>
              </a:rPr>
              <a:t>ASCAT/SMOS correlation</a:t>
            </a:r>
            <a:endParaRPr lang="en-US" sz="1400" dirty="0">
              <a:solidFill>
                <a:srgbClr val="0070C0"/>
              </a:solidFill>
              <a:latin typeface="Calibri" panose="020F0502020204030204" pitchFamily="34" charset="0"/>
            </a:endParaRPr>
          </a:p>
        </p:txBody>
      </p:sp>
      <p:sp>
        <p:nvSpPr>
          <p:cNvPr id="13" name="CasellaDiTesto 12"/>
          <p:cNvSpPr txBox="1"/>
          <p:nvPr/>
        </p:nvSpPr>
        <p:spPr>
          <a:xfrm>
            <a:off x="5661645" y="2050975"/>
            <a:ext cx="2029466" cy="30777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1400" dirty="0" smtClean="0">
                <a:solidFill>
                  <a:srgbClr val="0070C0"/>
                </a:solidFill>
                <a:latin typeface="Calibri" panose="020F0502020204030204" pitchFamily="34" charset="0"/>
              </a:rPr>
              <a:t>ASCAT/SMOS correlation</a:t>
            </a:r>
            <a:endParaRPr lang="en-US" sz="1400" dirty="0">
              <a:solidFill>
                <a:srgbClr val="0070C0"/>
              </a:solidFill>
              <a:latin typeface="Calibri" panose="020F0502020204030204" pitchFamily="34" charset="0"/>
            </a:endParaRPr>
          </a:p>
        </p:txBody>
      </p:sp>
      <p:sp>
        <p:nvSpPr>
          <p:cNvPr id="14" name="CasellaDiTesto 13"/>
          <p:cNvSpPr txBox="1"/>
          <p:nvPr/>
        </p:nvSpPr>
        <p:spPr>
          <a:xfrm>
            <a:off x="2475384" y="1708200"/>
            <a:ext cx="1584176" cy="523220"/>
          </a:xfrm>
          <a:prstGeom prst="rect">
            <a:avLst/>
          </a:prstGeom>
          <a:noFill/>
          <a:ln>
            <a:solidFill>
              <a:srgbClr val="C0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l"/>
            <a:r>
              <a:rPr lang="en-US" sz="1400" dirty="0" smtClean="0">
                <a:solidFill>
                  <a:srgbClr val="C00000"/>
                </a:solidFill>
                <a:effectLst>
                  <a:outerShdw blurRad="38100" dist="38100" dir="2700000" algn="tl">
                    <a:srgbClr val="000000">
                      <a:alpha val="43137"/>
                    </a:srgbClr>
                  </a:outerShdw>
                </a:effectLst>
                <a:latin typeface="Calibri" panose="020F0502020204030204" pitchFamily="34" charset="0"/>
              </a:rPr>
              <a:t>Estimated </a:t>
            </a:r>
            <a:br>
              <a:rPr lang="en-US" sz="1400" dirty="0" smtClean="0">
                <a:solidFill>
                  <a:srgbClr val="C00000"/>
                </a:solidFill>
                <a:effectLst>
                  <a:outerShdw blurRad="38100" dist="38100" dir="2700000" algn="tl">
                    <a:srgbClr val="000000">
                      <a:alpha val="43137"/>
                    </a:srgbClr>
                  </a:outerShdw>
                </a:effectLst>
                <a:latin typeface="Calibri" panose="020F0502020204030204" pitchFamily="34" charset="0"/>
              </a:rPr>
            </a:br>
            <a:r>
              <a:rPr lang="en-US" sz="1400" dirty="0" smtClean="0">
                <a:solidFill>
                  <a:srgbClr val="C00000"/>
                </a:solidFill>
                <a:effectLst>
                  <a:outerShdw blurRad="38100" dist="38100" dir="2700000" algn="tl">
                    <a:srgbClr val="000000">
                      <a:alpha val="43137"/>
                    </a:srgbClr>
                  </a:outerShdw>
                </a:effectLst>
                <a:latin typeface="Calibri" panose="020F0502020204030204" pitchFamily="34" charset="0"/>
              </a:rPr>
              <a:t>ERROR=0.14 m</a:t>
            </a:r>
            <a:r>
              <a:rPr lang="en-US" sz="1400" baseline="30000" dirty="0" smtClean="0">
                <a:solidFill>
                  <a:srgbClr val="C00000"/>
                </a:solidFill>
                <a:effectLst>
                  <a:outerShdw blurRad="38100" dist="38100" dir="2700000" algn="tl">
                    <a:srgbClr val="000000">
                      <a:alpha val="43137"/>
                    </a:srgbClr>
                  </a:outerShdw>
                </a:effectLst>
                <a:latin typeface="Calibri" panose="020F0502020204030204" pitchFamily="34" charset="0"/>
              </a:rPr>
              <a:t>3</a:t>
            </a:r>
            <a:r>
              <a:rPr lang="en-US" sz="1400" dirty="0" smtClean="0">
                <a:solidFill>
                  <a:srgbClr val="C00000"/>
                </a:solidFill>
                <a:effectLst>
                  <a:outerShdw blurRad="38100" dist="38100" dir="2700000" algn="tl">
                    <a:srgbClr val="000000">
                      <a:alpha val="43137"/>
                    </a:srgbClr>
                  </a:outerShdw>
                </a:effectLst>
                <a:latin typeface="Calibri" panose="020F0502020204030204" pitchFamily="34" charset="0"/>
              </a:rPr>
              <a:t>m</a:t>
            </a:r>
            <a:r>
              <a:rPr lang="en-US" sz="1400" baseline="30000" dirty="0" smtClean="0">
                <a:solidFill>
                  <a:srgbClr val="C00000"/>
                </a:solidFill>
                <a:effectLst>
                  <a:outerShdw blurRad="38100" dist="38100" dir="2700000" algn="tl">
                    <a:srgbClr val="000000">
                      <a:alpha val="43137"/>
                    </a:srgbClr>
                  </a:outerShdw>
                </a:effectLst>
                <a:latin typeface="Calibri" panose="020F0502020204030204" pitchFamily="34" charset="0"/>
              </a:rPr>
              <a:t>-3</a:t>
            </a:r>
            <a:endParaRPr lang="en-US" sz="1400" baseline="30000" dirty="0">
              <a:solidFill>
                <a:srgbClr val="C00000"/>
              </a:solidFill>
              <a:effectLst>
                <a:outerShdw blurRad="38100" dist="38100" dir="2700000" algn="tl">
                  <a:srgbClr val="000000">
                    <a:alpha val="43137"/>
                  </a:srgbClr>
                </a:outerShdw>
              </a:effectLst>
              <a:latin typeface="Calibri" panose="020F0502020204030204" pitchFamily="34" charset="0"/>
            </a:endParaRPr>
          </a:p>
        </p:txBody>
      </p:sp>
      <p:cxnSp>
        <p:nvCxnSpPr>
          <p:cNvPr id="4" name="Connettore 2 3"/>
          <p:cNvCxnSpPr>
            <a:stCxn id="14" idx="2"/>
            <a:endCxn id="10" idx="0"/>
          </p:cNvCxnSpPr>
          <p:nvPr/>
        </p:nvCxnSpPr>
        <p:spPr bwMode="auto">
          <a:xfrm flipH="1">
            <a:off x="3163652" y="2231420"/>
            <a:ext cx="103820" cy="539983"/>
          </a:xfrm>
          <a:prstGeom prst="straightConnector1">
            <a:avLst/>
          </a:prstGeom>
          <a:solidFill>
            <a:schemeClr val="accent1"/>
          </a:solidFill>
          <a:ln w="254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Ovale 17"/>
          <p:cNvSpPr/>
          <p:nvPr/>
        </p:nvSpPr>
        <p:spPr bwMode="auto">
          <a:xfrm>
            <a:off x="5240598" y="2181591"/>
            <a:ext cx="207640" cy="226875"/>
          </a:xfrm>
          <a:prstGeom prst="ellipse">
            <a:avLst/>
          </a:prstGeom>
          <a:solidFill>
            <a:srgbClr val="FFFF00">
              <a:alpha val="30000"/>
            </a:srgbClr>
          </a:solidFill>
          <a:ln w="25400" cap="flat" cmpd="sng" algn="ctr">
            <a:solidFill>
              <a:srgbClr val="C00000"/>
            </a:solidFill>
            <a:prstDash val="solid"/>
            <a:round/>
            <a:headEnd type="none" w="med" len="med"/>
            <a:tailEnd type="none" w="med" len="med"/>
          </a:ln>
          <a:effectLst/>
          <a:extLst/>
        </p:spPr>
        <p:txBody>
          <a:bodyPr vert="horz" wrap="square" lIns="36000" tIns="36000" rIns="36000" bIns="360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GB" sz="1600" b="1" i="0" u="none" strike="noStrike" cap="none" normalizeH="0" baseline="0" smtClean="0">
              <a:ln>
                <a:noFill/>
              </a:ln>
              <a:solidFill>
                <a:schemeClr val="tx1"/>
              </a:solidFill>
              <a:effectLst/>
              <a:latin typeface="Arial" charset="0"/>
              <a:cs typeface="Arial" charset="0"/>
            </a:endParaRPr>
          </a:p>
        </p:txBody>
      </p:sp>
      <p:sp>
        <p:nvSpPr>
          <p:cNvPr id="19" name="CasellaDiTesto 18"/>
          <p:cNvSpPr txBox="1"/>
          <p:nvPr/>
        </p:nvSpPr>
        <p:spPr>
          <a:xfrm>
            <a:off x="4318633" y="2997299"/>
            <a:ext cx="1621485" cy="523220"/>
          </a:xfrm>
          <a:prstGeom prst="rect">
            <a:avLst/>
          </a:prstGeom>
          <a:solidFill>
            <a:schemeClr val="bg1"/>
          </a:solidFill>
          <a:ln>
            <a:solidFill>
              <a:srgbClr val="C0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l"/>
            <a:r>
              <a:rPr lang="en-US" sz="1400" dirty="0" smtClean="0">
                <a:solidFill>
                  <a:srgbClr val="C00000"/>
                </a:solidFill>
                <a:effectLst>
                  <a:outerShdw blurRad="38100" dist="38100" dir="2700000" algn="tl">
                    <a:srgbClr val="000000">
                      <a:alpha val="43137"/>
                    </a:srgbClr>
                  </a:outerShdw>
                </a:effectLst>
                <a:latin typeface="Calibri" panose="020F0502020204030204" pitchFamily="34" charset="0"/>
              </a:rPr>
              <a:t>Estimated ERROR=0.04 m</a:t>
            </a:r>
            <a:r>
              <a:rPr lang="en-US" sz="1400" baseline="30000" dirty="0" smtClean="0">
                <a:solidFill>
                  <a:srgbClr val="C00000"/>
                </a:solidFill>
                <a:effectLst>
                  <a:outerShdw blurRad="38100" dist="38100" dir="2700000" algn="tl">
                    <a:srgbClr val="000000">
                      <a:alpha val="43137"/>
                    </a:srgbClr>
                  </a:outerShdw>
                </a:effectLst>
                <a:latin typeface="Calibri" panose="020F0502020204030204" pitchFamily="34" charset="0"/>
              </a:rPr>
              <a:t>3</a:t>
            </a:r>
            <a:r>
              <a:rPr lang="en-US" sz="1400" dirty="0" smtClean="0">
                <a:solidFill>
                  <a:srgbClr val="C00000"/>
                </a:solidFill>
                <a:effectLst>
                  <a:outerShdw blurRad="38100" dist="38100" dir="2700000" algn="tl">
                    <a:srgbClr val="000000">
                      <a:alpha val="43137"/>
                    </a:srgbClr>
                  </a:outerShdw>
                </a:effectLst>
                <a:latin typeface="Calibri" panose="020F0502020204030204" pitchFamily="34" charset="0"/>
              </a:rPr>
              <a:t>m</a:t>
            </a:r>
            <a:r>
              <a:rPr lang="en-US" sz="1400" baseline="30000" dirty="0" smtClean="0">
                <a:solidFill>
                  <a:srgbClr val="C00000"/>
                </a:solidFill>
                <a:effectLst>
                  <a:outerShdw blurRad="38100" dist="38100" dir="2700000" algn="tl">
                    <a:srgbClr val="000000">
                      <a:alpha val="43137"/>
                    </a:srgbClr>
                  </a:outerShdw>
                </a:effectLst>
                <a:latin typeface="Calibri" panose="020F0502020204030204" pitchFamily="34" charset="0"/>
              </a:rPr>
              <a:t>-3</a:t>
            </a:r>
            <a:endParaRPr lang="en-US" sz="1400" baseline="30000" dirty="0">
              <a:solidFill>
                <a:srgbClr val="C00000"/>
              </a:solidFill>
              <a:effectLst>
                <a:outerShdw blurRad="38100" dist="38100" dir="2700000" algn="tl">
                  <a:srgbClr val="000000">
                    <a:alpha val="43137"/>
                  </a:srgbClr>
                </a:outerShdw>
              </a:effectLst>
              <a:latin typeface="Calibri" panose="020F0502020204030204" pitchFamily="34" charset="0"/>
            </a:endParaRPr>
          </a:p>
        </p:txBody>
      </p:sp>
      <p:cxnSp>
        <p:nvCxnSpPr>
          <p:cNvPr id="20" name="Connettore 2 19"/>
          <p:cNvCxnSpPr>
            <a:stCxn id="19" idx="0"/>
            <a:endCxn id="18" idx="4"/>
          </p:cNvCxnSpPr>
          <p:nvPr/>
        </p:nvCxnSpPr>
        <p:spPr bwMode="auto">
          <a:xfrm flipV="1">
            <a:off x="5129376" y="2408466"/>
            <a:ext cx="215042" cy="588833"/>
          </a:xfrm>
          <a:prstGeom prst="straightConnector1">
            <a:avLst/>
          </a:prstGeom>
          <a:solidFill>
            <a:schemeClr val="accent1"/>
          </a:solidFill>
          <a:ln w="254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8" name="Picture 4" descr="D:\LUCA\RICERCA\SM2RAIN\crash_test\SAT_data\ASCAT error MAP R.png"/>
          <p:cNvPicPr>
            <a:picLocks noChangeAspect="1" noChangeArrowheads="1"/>
          </p:cNvPicPr>
          <p:nvPr/>
        </p:nvPicPr>
        <p:blipFill rotWithShape="1">
          <a:blip r:embed="rId6">
            <a:extLst>
              <a:ext uri="{28A0092B-C50C-407E-A947-70E740481C1C}">
                <a14:useLocalDpi xmlns:a14="http://schemas.microsoft.com/office/drawing/2010/main" val="0"/>
              </a:ext>
            </a:extLst>
          </a:blip>
          <a:srcRect t="-1" b="-4906"/>
          <a:stretch/>
        </p:blipFill>
        <p:spPr bwMode="auto">
          <a:xfrm>
            <a:off x="251520" y="980728"/>
            <a:ext cx="8655050" cy="3024336"/>
          </a:xfrm>
          <a:prstGeom prst="rect">
            <a:avLst/>
          </a:prstGeom>
          <a:solidFill>
            <a:schemeClr val="bg1"/>
          </a:solidFill>
          <a:extLst/>
        </p:spPr>
      </p:pic>
      <p:sp>
        <p:nvSpPr>
          <p:cNvPr id="38" name="Text Box 14"/>
          <p:cNvSpPr txBox="1">
            <a:spLocks noChangeArrowheads="1"/>
          </p:cNvSpPr>
          <p:nvPr/>
        </p:nvSpPr>
        <p:spPr bwMode="auto">
          <a:xfrm>
            <a:off x="467544" y="115894"/>
            <a:ext cx="7560840"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a:t>Error estimation </a:t>
            </a:r>
            <a:r>
              <a:rPr lang="en-GB" altLang="it-IT" dirty="0" smtClean="0"/>
              <a:t>ASCAT &amp; SMOS</a:t>
            </a:r>
            <a:endParaRPr lang="en-GB" altLang="it-IT" dirty="0"/>
          </a:p>
        </p:txBody>
      </p:sp>
      <p:grpSp>
        <p:nvGrpSpPr>
          <p:cNvPr id="32" name="Gruppo 31"/>
          <p:cNvGrpSpPr/>
          <p:nvPr/>
        </p:nvGrpSpPr>
        <p:grpSpPr>
          <a:xfrm>
            <a:off x="428801" y="3967979"/>
            <a:ext cx="8655050" cy="2882901"/>
            <a:chOff x="428801" y="3967979"/>
            <a:chExt cx="8655050" cy="2882901"/>
          </a:xfrm>
        </p:grpSpPr>
        <p:pic>
          <p:nvPicPr>
            <p:cNvPr id="1029" name="Picture 5" descr="D:\LUCA\RICERCA\SM2RAIN\crash_test\SAT_data\SMOS error MAP 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801" y="3967979"/>
              <a:ext cx="8655050" cy="2882901"/>
            </a:xfrm>
            <a:prstGeom prst="rect">
              <a:avLst/>
            </a:prstGeom>
            <a:noFill/>
            <a:extLst>
              <a:ext uri="{909E8E84-426E-40DD-AFC4-6F175D3DCCD1}">
                <a14:hiddenFill xmlns:a14="http://schemas.microsoft.com/office/drawing/2010/main">
                  <a:solidFill>
                    <a:srgbClr val="FFFFFF"/>
                  </a:solidFill>
                </a14:hiddenFill>
              </a:ext>
            </a:extLst>
          </p:spPr>
        </p:pic>
        <p:sp>
          <p:nvSpPr>
            <p:cNvPr id="31" name="Rettangolo 30"/>
            <p:cNvSpPr/>
            <p:nvPr/>
          </p:nvSpPr>
          <p:spPr>
            <a:xfrm>
              <a:off x="1853086" y="5622339"/>
              <a:ext cx="1062730" cy="830997"/>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l"/>
              <a:r>
                <a:rPr lang="en-US" altLang="it-IT" dirty="0" smtClean="0">
                  <a:latin typeface="Calibri Light" panose="020F0302020204030204" pitchFamily="34" charset="0"/>
                </a:rPr>
                <a:t>Lower temporal resolution</a:t>
              </a:r>
              <a:endParaRPr lang="en-GB" dirty="0"/>
            </a:p>
          </p:txBody>
        </p:sp>
      </p:grpSp>
    </p:spTree>
    <p:extLst>
      <p:ext uri="{BB962C8B-B14F-4D97-AF65-F5344CB8AC3E}">
        <p14:creationId xmlns:p14="http://schemas.microsoft.com/office/powerpoint/2010/main" val="15903865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26628"/>
                                        </p:tgtEl>
                                        <p:attrNameLst>
                                          <p:attrName>style.visibility</p:attrName>
                                        </p:attrNameLst>
                                      </p:cBhvr>
                                      <p:to>
                                        <p:strVal val="visible"/>
                                      </p:to>
                                    </p:set>
                                    <p:animEffect transition="in" filter="fade">
                                      <p:cBhvr>
                                        <p:cTn id="10" dur="500"/>
                                        <p:tgtEl>
                                          <p:spTgt spid="266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LUCA\RICERCA\SM2RAIN\crash_test\SAT_data\SMOS error MAP R Australia.png"/>
          <p:cNvPicPr>
            <a:picLocks noChangeAspect="1" noChangeArrowheads="1"/>
          </p:cNvPicPr>
          <p:nvPr/>
        </p:nvPicPr>
        <p:blipFill rotWithShape="1">
          <a:blip r:embed="rId3">
            <a:extLst>
              <a:ext uri="{28A0092B-C50C-407E-A947-70E740481C1C}">
                <a14:useLocalDpi xmlns:a14="http://schemas.microsoft.com/office/drawing/2010/main" val="0"/>
              </a:ext>
            </a:extLst>
          </a:blip>
          <a:srcRect l="11152" r="15040"/>
          <a:stretch/>
        </p:blipFill>
        <p:spPr bwMode="auto">
          <a:xfrm>
            <a:off x="82104" y="3937783"/>
            <a:ext cx="638810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LUCA\RICERCA\SM2RAIN\crash_test\SAT_data\ASCAT error MAP R Australia.png"/>
          <p:cNvPicPr>
            <a:picLocks noChangeAspect="1" noChangeArrowheads="1"/>
          </p:cNvPicPr>
          <p:nvPr/>
        </p:nvPicPr>
        <p:blipFill rotWithShape="1">
          <a:blip r:embed="rId4">
            <a:extLst>
              <a:ext uri="{28A0092B-C50C-407E-A947-70E740481C1C}">
                <a14:useLocalDpi xmlns:a14="http://schemas.microsoft.com/office/drawing/2010/main" val="0"/>
              </a:ext>
            </a:extLst>
          </a:blip>
          <a:srcRect l="11152" r="15040"/>
          <a:stretch/>
        </p:blipFill>
        <p:spPr bwMode="auto">
          <a:xfrm>
            <a:off x="82104" y="921420"/>
            <a:ext cx="6388100" cy="2882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p:cNvSpPr txBox="1">
            <a:spLocks noChangeArrowheads="1"/>
          </p:cNvSpPr>
          <p:nvPr/>
        </p:nvSpPr>
        <p:spPr bwMode="auto">
          <a:xfrm>
            <a:off x="467544" y="115894"/>
            <a:ext cx="7560840"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a:t>Error estimation </a:t>
            </a:r>
            <a:r>
              <a:rPr lang="en-GB" altLang="it-IT" dirty="0" smtClean="0"/>
              <a:t>ASCAT &amp; SMOS</a:t>
            </a:r>
            <a:endParaRPr lang="en-GB" altLang="it-IT" dirty="0"/>
          </a:p>
        </p:txBody>
      </p:sp>
      <p:sp>
        <p:nvSpPr>
          <p:cNvPr id="11" name="Rectangle 10"/>
          <p:cNvSpPr>
            <a:spLocks noChangeArrowheads="1"/>
          </p:cNvSpPr>
          <p:nvPr/>
        </p:nvSpPr>
        <p:spPr bwMode="auto">
          <a:xfrm>
            <a:off x="5652120" y="4365104"/>
            <a:ext cx="3228564" cy="62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algn="r">
              <a:spcBef>
                <a:spcPct val="0"/>
              </a:spcBef>
            </a:pPr>
            <a:r>
              <a:rPr lang="en-US" altLang="it-IT" sz="1800" b="0" dirty="0" smtClean="0">
                <a:latin typeface="Calibri Light" panose="020F0302020204030204" pitchFamily="34" charset="0"/>
              </a:rPr>
              <a:t>Higher error of SMOS along the coast (spatial resolution issue)</a:t>
            </a:r>
            <a:endParaRPr lang="en-US" altLang="it-IT" sz="1800" b="0" dirty="0">
              <a:latin typeface="Calibri Light" panose="020F0302020204030204" pitchFamily="34" charset="0"/>
            </a:endParaRPr>
          </a:p>
        </p:txBody>
      </p:sp>
      <p:sp>
        <p:nvSpPr>
          <p:cNvPr id="12" name="Rectangle 10"/>
          <p:cNvSpPr>
            <a:spLocks noChangeArrowheads="1"/>
          </p:cNvSpPr>
          <p:nvPr/>
        </p:nvSpPr>
        <p:spPr bwMode="auto">
          <a:xfrm>
            <a:off x="5652120" y="1340768"/>
            <a:ext cx="3228564" cy="9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algn="r">
              <a:spcBef>
                <a:spcPct val="0"/>
              </a:spcBef>
            </a:pPr>
            <a:r>
              <a:rPr lang="en-US" altLang="it-IT" sz="1800" b="0" dirty="0" smtClean="0">
                <a:latin typeface="Calibri Light" panose="020F0302020204030204" pitchFamily="34" charset="0"/>
              </a:rPr>
              <a:t>Good performance of both sensors except in the central region</a:t>
            </a:r>
            <a:endParaRPr lang="en-US" altLang="it-IT" sz="1800" b="0" dirty="0">
              <a:latin typeface="Calibri Light" panose="020F0302020204030204" pitchFamily="34" charset="0"/>
            </a:endParaRPr>
          </a:p>
        </p:txBody>
      </p:sp>
    </p:spTree>
    <p:extLst>
      <p:ext uri="{BB962C8B-B14F-4D97-AF65-F5344CB8AC3E}">
        <p14:creationId xmlns:p14="http://schemas.microsoft.com/office/powerpoint/2010/main" val="1590386543"/>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900" name="Immagine 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5175"/>
            <a:ext cx="4086225"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6902" name="Rectangle 21"/>
          <p:cNvSpPr>
            <a:spLocks noChangeArrowheads="1"/>
          </p:cNvSpPr>
          <p:nvPr/>
        </p:nvSpPr>
        <p:spPr bwMode="auto">
          <a:xfrm>
            <a:off x="6948488" y="4581525"/>
            <a:ext cx="1944687" cy="1219200"/>
          </a:xfrm>
          <a:prstGeom prst="rect">
            <a:avLst/>
          </a:prstGeom>
          <a:solidFill>
            <a:srgbClr val="FFFF00">
              <a:alpha val="89803"/>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spcBef>
                <a:spcPct val="0"/>
              </a:spcBef>
            </a:pPr>
            <a:r>
              <a:rPr lang="en-GB" sz="2000" b="0">
                <a:solidFill>
                  <a:schemeClr val="tx2"/>
                </a:solidFill>
                <a:effectLst>
                  <a:outerShdw blurRad="38100" dist="38100" dir="2700000" algn="tl">
                    <a:srgbClr val="000000"/>
                  </a:outerShdw>
                </a:effectLst>
                <a:latin typeface="Calibri" pitchFamily="34" charset="0"/>
              </a:rPr>
              <a:t>Early Warning System for Flood and Fire forecasting</a:t>
            </a:r>
          </a:p>
        </p:txBody>
      </p:sp>
      <p:pic>
        <p:nvPicPr>
          <p:cNvPr id="976913"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775" y="4365625"/>
            <a:ext cx="3313113"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6914"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2600"/>
            <a:ext cx="2808288"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6898" name="Picture 15" descr="FL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5876925"/>
            <a:ext cx="21240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6915" name="Rectangle 19"/>
          <p:cNvSpPr>
            <a:spLocks noChangeArrowheads="1"/>
          </p:cNvSpPr>
          <p:nvPr/>
        </p:nvSpPr>
        <p:spPr bwMode="auto">
          <a:xfrm>
            <a:off x="0" y="2938463"/>
            <a:ext cx="1709738"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p>
            <a:pPr algn="l"/>
            <a:r>
              <a:rPr lang="en-US">
                <a:solidFill>
                  <a:srgbClr val="006600"/>
                </a:solidFill>
              </a:rPr>
              <a:t>Massari et al. (2014, HESS)</a:t>
            </a:r>
            <a:endParaRPr lang="en-GB">
              <a:solidFill>
                <a:srgbClr val="006600"/>
              </a:solidFill>
            </a:endParaRPr>
          </a:p>
        </p:txBody>
      </p:sp>
      <p:sp>
        <p:nvSpPr>
          <p:cNvPr id="976917" name="Rectangle 21"/>
          <p:cNvSpPr>
            <a:spLocks noChangeArrowheads="1"/>
          </p:cNvSpPr>
          <p:nvPr/>
        </p:nvSpPr>
        <p:spPr bwMode="auto">
          <a:xfrm>
            <a:off x="17463" y="3803650"/>
            <a:ext cx="3833812"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p>
            <a:pPr algn="l"/>
            <a:r>
              <a:rPr lang="en-GB" b="0"/>
              <a:t>Use of different soil moisture dataset for flood forecasting</a:t>
            </a:r>
          </a:p>
        </p:txBody>
      </p:sp>
      <p:grpSp>
        <p:nvGrpSpPr>
          <p:cNvPr id="2" name="Gruppo 1"/>
          <p:cNvGrpSpPr/>
          <p:nvPr/>
        </p:nvGrpSpPr>
        <p:grpSpPr>
          <a:xfrm>
            <a:off x="3924300" y="908050"/>
            <a:ext cx="5219700" cy="3557588"/>
            <a:chOff x="3924300" y="908050"/>
            <a:chExt cx="5219700" cy="3557588"/>
          </a:xfrm>
        </p:grpSpPr>
        <p:pic>
          <p:nvPicPr>
            <p:cNvPr id="976916" name="Picture 20"/>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8231"/>
            <a:stretch>
              <a:fillRect/>
            </a:stretch>
          </p:blipFill>
          <p:spPr bwMode="auto">
            <a:xfrm>
              <a:off x="3924300" y="908050"/>
              <a:ext cx="5219700" cy="355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6918" name="Rectangle 22"/>
            <p:cNvSpPr>
              <a:spLocks noChangeArrowheads="1"/>
            </p:cNvSpPr>
            <p:nvPr/>
          </p:nvSpPr>
          <p:spPr bwMode="auto">
            <a:xfrm>
              <a:off x="6192639" y="1326719"/>
              <a:ext cx="1728192" cy="71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algn="l"/>
              <a:r>
                <a:rPr lang="en-GB" sz="1400" b="0" dirty="0"/>
                <a:t>Sensor at 25 cm depth: missing summer rainfall</a:t>
              </a:r>
            </a:p>
          </p:txBody>
        </p:sp>
        <p:sp>
          <p:nvSpPr>
            <p:cNvPr id="13" name="Line 22"/>
            <p:cNvSpPr>
              <a:spLocks noChangeShapeType="1"/>
            </p:cNvSpPr>
            <p:nvPr/>
          </p:nvSpPr>
          <p:spPr bwMode="auto">
            <a:xfrm>
              <a:off x="6948488" y="2045753"/>
              <a:ext cx="1439937" cy="1173697"/>
            </a:xfrm>
            <a:prstGeom prst="line">
              <a:avLst/>
            </a:prstGeom>
            <a:noFill/>
            <a:ln w="222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nchor="ctr">
              <a:spAutoFit/>
            </a:bodyPr>
            <a:lstStyle/>
            <a:p>
              <a:endParaRPr lang="it-IT"/>
            </a:p>
          </p:txBody>
        </p:sp>
        <p:sp>
          <p:nvSpPr>
            <p:cNvPr id="14" name="Line 22"/>
            <p:cNvSpPr>
              <a:spLocks noChangeShapeType="1"/>
            </p:cNvSpPr>
            <p:nvPr/>
          </p:nvSpPr>
          <p:spPr bwMode="auto">
            <a:xfrm flipH="1">
              <a:off x="6732240" y="2058560"/>
              <a:ext cx="216248" cy="879903"/>
            </a:xfrm>
            <a:prstGeom prst="line">
              <a:avLst/>
            </a:prstGeom>
            <a:noFill/>
            <a:ln w="222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nchor="ctr">
              <a:spAutoFit/>
            </a:bodyPr>
            <a:lstStyle/>
            <a:p>
              <a:endParaRPr lang="it-IT"/>
            </a:p>
          </p:txBody>
        </p:sp>
      </p:grpSp>
      <p:sp>
        <p:nvSpPr>
          <p:cNvPr id="16" name="Text Box 14"/>
          <p:cNvSpPr txBox="1">
            <a:spLocks noChangeArrowheads="1"/>
          </p:cNvSpPr>
          <p:nvPr/>
        </p:nvSpPr>
        <p:spPr bwMode="auto">
          <a:xfrm>
            <a:off x="467544" y="115894"/>
            <a:ext cx="7560840"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it-IT" altLang="it-IT" dirty="0" smtClean="0"/>
              <a:t>FLOOD MODELLING APPLICATION</a:t>
            </a:r>
            <a:endParaRPr lang="en-GB" altLang="it-IT" dirty="0"/>
          </a:p>
        </p:txBody>
      </p:sp>
    </p:spTree>
    <p:extLst>
      <p:ext uri="{BB962C8B-B14F-4D97-AF65-F5344CB8AC3E}">
        <p14:creationId xmlns:p14="http://schemas.microsoft.com/office/powerpoint/2010/main" val="32824588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over image expansion"/>
          <p:cNvPicPr>
            <a:picLocks noChangeAspect="1" noChangeArrowheads="1"/>
          </p:cNvPicPr>
          <p:nvPr/>
        </p:nvPicPr>
        <p:blipFill>
          <a:blip r:embed="rId3">
            <a:extLst>
              <a:ext uri="{BEBA8EAE-BF5A-486C-A8C5-ECC9F3942E4B}">
                <a14:imgProps xmlns:a14="http://schemas.microsoft.com/office/drawing/2010/main">
                  <a14:imgLayer r:embed="rId4">
                    <a14:imgEffect>
                      <a14:artisticPaintBrush/>
                    </a14:imgEffect>
                    <a14:imgEffect>
                      <a14:brightnessContrast bright="7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4"/>
          <p:cNvSpPr txBox="1">
            <a:spLocks noChangeArrowheads="1"/>
          </p:cNvSpPr>
          <p:nvPr/>
        </p:nvSpPr>
        <p:spPr bwMode="auto">
          <a:xfrm>
            <a:off x="0" y="6524"/>
            <a:ext cx="9144000" cy="861774"/>
          </a:xfrm>
          <a:prstGeom prst="rect">
            <a:avLst/>
          </a:prstGeom>
          <a:extLst/>
        </p:spPr>
        <p:txBody>
          <a:bodyPr wrap="square">
            <a:spAutoFit/>
          </a:bodyPr>
          <a:lstStyle>
            <a:defPPr>
              <a:defRPr lang="it-IT"/>
            </a:defPPr>
            <a:lvl1pPr algn="r" fontAlgn="auto">
              <a:spcBef>
                <a:spcPts val="0"/>
              </a:spcBef>
              <a:spcAft>
                <a:spcPts val="0"/>
              </a:spcAft>
              <a:defRPr sz="4000" cap="all">
                <a:ln w="9000" cmpd="sng">
                  <a:solidFill>
                    <a:schemeClr val="accent4">
                      <a:shade val="50000"/>
                      <a:satMod val="120000"/>
                    </a:schemeClr>
                  </a:solidFill>
                  <a:prstDash val="solid"/>
                </a:ln>
                <a:solidFill>
                  <a:srgbClr val="000099"/>
                </a:solidFill>
                <a:effectLst>
                  <a:reflection blurRad="12700" stA="28000" endPos="45000" dist="1000" dir="5400000" sy="-100000" algn="bl" rotWithShape="0"/>
                </a:effectLst>
                <a:latin typeface="Calibri" panose="020F0502020204030204" pitchFamily="34" charset="0"/>
                <a:ea typeface="Adobe Fan Heiti Std B" pitchFamily="34" charset="-128"/>
                <a:cs typeface="+mn-cs"/>
              </a:defRPr>
            </a:lvl1pPr>
          </a:lstStyle>
          <a:p>
            <a:pPr algn="ctr"/>
            <a:r>
              <a:rPr lang="en-GB" altLang="it-IT" sz="5000" dirty="0" smtClean="0">
                <a:effectLst>
                  <a:glow rad="228600">
                    <a:schemeClr val="accent3">
                      <a:satMod val="175000"/>
                      <a:alpha val="40000"/>
                    </a:schemeClr>
                  </a:glow>
                  <a:reflection blurRad="12700" stA="28000" endPos="45000" dist="1000" dir="5400000" sy="-100000" algn="bl" rotWithShape="0"/>
                </a:effectLst>
              </a:rPr>
              <a:t>Conclusions</a:t>
            </a:r>
            <a:endParaRPr lang="en-GB" altLang="it-IT" sz="5000" dirty="0">
              <a:solidFill>
                <a:srgbClr val="C00000"/>
              </a:solidFill>
              <a:effectLst>
                <a:glow rad="228600">
                  <a:schemeClr val="accent3">
                    <a:satMod val="175000"/>
                    <a:alpha val="40000"/>
                  </a:schemeClr>
                </a:glow>
                <a:reflection blurRad="12700" stA="28000" endPos="45000" dist="1000" dir="5400000" sy="-100000" algn="bl" rotWithShape="0"/>
              </a:effectLst>
            </a:endParaRPr>
          </a:p>
        </p:txBody>
      </p:sp>
      <p:sp>
        <p:nvSpPr>
          <p:cNvPr id="14" name="Rectangle 8"/>
          <p:cNvSpPr>
            <a:spLocks noChangeArrowheads="1"/>
          </p:cNvSpPr>
          <p:nvPr/>
        </p:nvSpPr>
        <p:spPr bwMode="auto">
          <a:xfrm>
            <a:off x="1" y="6237475"/>
            <a:ext cx="9180512" cy="62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algn="l"/>
            <a:r>
              <a:rPr lang="en-GB" altLang="it-IT" sz="1800" dirty="0">
                <a:solidFill>
                  <a:srgbClr val="000099"/>
                </a:solidFill>
                <a:effectLst>
                  <a:glow rad="228600">
                    <a:schemeClr val="accent5">
                      <a:satMod val="175000"/>
                      <a:alpha val="40000"/>
                    </a:schemeClr>
                  </a:glow>
                  <a:outerShdw blurRad="38100" dist="38100" dir="2700000" algn="tl">
                    <a:srgbClr val="000000">
                      <a:alpha val="43137"/>
                    </a:srgbClr>
                  </a:outerShdw>
                </a:effectLst>
                <a:latin typeface="Calibri Light" panose="020F0302020204030204" pitchFamily="34" charset="0"/>
              </a:rPr>
              <a:t>This presentation is available for download at: </a:t>
            </a:r>
            <a:br>
              <a:rPr lang="en-GB" altLang="it-IT" sz="1800" dirty="0">
                <a:solidFill>
                  <a:srgbClr val="000099"/>
                </a:solidFill>
                <a:effectLst>
                  <a:glow rad="228600">
                    <a:schemeClr val="accent5">
                      <a:satMod val="175000"/>
                      <a:alpha val="40000"/>
                    </a:schemeClr>
                  </a:glow>
                  <a:outerShdw blurRad="38100" dist="38100" dir="2700000" algn="tl">
                    <a:srgbClr val="000000">
                      <a:alpha val="43137"/>
                    </a:srgbClr>
                  </a:outerShdw>
                </a:effectLst>
                <a:latin typeface="Calibri Light" panose="020F0302020204030204" pitchFamily="34" charset="0"/>
              </a:rPr>
            </a:br>
            <a:r>
              <a:rPr lang="en-GB" altLang="it-IT" sz="1800" dirty="0">
                <a:solidFill>
                  <a:srgbClr val="000099"/>
                </a:solidFill>
                <a:effectLst>
                  <a:glow rad="228600">
                    <a:schemeClr val="accent5">
                      <a:satMod val="175000"/>
                      <a:alpha val="40000"/>
                    </a:schemeClr>
                  </a:glow>
                  <a:outerShdw blurRad="38100" dist="38100" dir="2700000" algn="tl">
                    <a:srgbClr val="000000">
                      <a:alpha val="43137"/>
                    </a:srgbClr>
                  </a:outerShdw>
                </a:effectLst>
                <a:latin typeface="Calibri Light" panose="020F0302020204030204" pitchFamily="34" charset="0"/>
              </a:rPr>
              <a:t>http://</a:t>
            </a:r>
            <a:r>
              <a:rPr lang="en-GB" altLang="it-IT" sz="1800" dirty="0" smtClean="0">
                <a:solidFill>
                  <a:srgbClr val="000099"/>
                </a:solidFill>
                <a:effectLst>
                  <a:glow rad="228600">
                    <a:schemeClr val="accent5">
                      <a:satMod val="175000"/>
                      <a:alpha val="40000"/>
                    </a:schemeClr>
                  </a:glow>
                  <a:outerShdw blurRad="38100" dist="38100" dir="2700000" algn="tl">
                    <a:srgbClr val="000000">
                      <a:alpha val="43137"/>
                    </a:srgbClr>
                  </a:outerShdw>
                </a:effectLst>
                <a:latin typeface="Calibri Light" panose="020F0302020204030204" pitchFamily="34" charset="0"/>
              </a:rPr>
              <a:t>hydrology.irpi.cnr.it/repository/public/presentations/2015/egu-2015-l</a:t>
            </a:r>
            <a:r>
              <a:rPr lang="en-GB" altLang="it-IT" sz="1800" dirty="0">
                <a:solidFill>
                  <a:srgbClr val="000099"/>
                </a:solidFill>
                <a:effectLst>
                  <a:glow rad="228600">
                    <a:schemeClr val="accent5">
                      <a:satMod val="175000"/>
                      <a:alpha val="40000"/>
                    </a:schemeClr>
                  </a:glow>
                  <a:outerShdw blurRad="38100" dist="38100" dir="2700000" algn="tl">
                    <a:srgbClr val="000000">
                      <a:alpha val="43137"/>
                    </a:srgbClr>
                  </a:outerShdw>
                </a:effectLst>
                <a:latin typeface="Calibri Light" panose="020F0302020204030204" pitchFamily="34" charset="0"/>
              </a:rPr>
              <a:t>.-brocca</a:t>
            </a:r>
          </a:p>
        </p:txBody>
      </p:sp>
      <p:sp>
        <p:nvSpPr>
          <p:cNvPr id="6" name="Rettangolo 5"/>
          <p:cNvSpPr/>
          <p:nvPr/>
        </p:nvSpPr>
        <p:spPr bwMode="auto">
          <a:xfrm>
            <a:off x="107504" y="963712"/>
            <a:ext cx="8100000" cy="1008112"/>
          </a:xfrm>
          <a:prstGeom prst="rect">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36000" tIns="36000" rIns="36000" bIns="36000" numCol="1" rtlCol="0" anchor="t" anchorCtr="0" compatLnSpc="1">
            <a:prstTxWarp prst="textNoShape">
              <a:avLst/>
            </a:prstTxWarp>
            <a:noAutofit/>
          </a:bodyPr>
          <a:lstStyle/>
          <a:p>
            <a:pPr marL="444500" marR="0" indent="-444500" algn="l" defTabSz="914400" rtl="0" eaLnBrk="1" fontAlgn="base" latinLnBrk="0" hangingPunct="1">
              <a:lnSpc>
                <a:spcPct val="100000"/>
              </a:lnSpc>
              <a:spcBef>
                <a:spcPct val="50000"/>
              </a:spcBef>
              <a:spcAft>
                <a:spcPct val="0"/>
              </a:spcAft>
              <a:buClrTx/>
              <a:buSzTx/>
              <a:buFontTx/>
              <a:buNone/>
              <a:tabLst/>
            </a:pPr>
            <a:r>
              <a:rPr kumimoji="0" lang="en-US" sz="3000" b="1" i="0" u="none" strike="noStrike" cap="none" normalizeH="0" baseline="0" dirty="0" smtClean="0">
                <a:ln>
                  <a:noFill/>
                </a:ln>
                <a:solidFill>
                  <a:schemeClr val="tx1"/>
                </a:solidFill>
                <a:effectLst/>
                <a:latin typeface="Calibri" panose="020F0502020204030204" pitchFamily="34" charset="0"/>
                <a:cs typeface="Arial" charset="0"/>
              </a:rPr>
              <a:t>○	</a:t>
            </a:r>
            <a:r>
              <a:rPr lang="en-US" sz="3000" dirty="0" smtClean="0">
                <a:solidFill>
                  <a:schemeClr val="tx1"/>
                </a:solidFill>
                <a:latin typeface="Calibri" panose="020F0502020204030204" pitchFamily="34" charset="0"/>
                <a:cs typeface="Arial" charset="0"/>
              </a:rPr>
              <a:t>SM2RAIN algorithm shows consistent results on a global scale </a:t>
            </a:r>
            <a:endParaRPr kumimoji="0" lang="en-US" sz="3000" b="1" i="0" u="none" strike="noStrike" cap="none" normalizeH="0" baseline="0" dirty="0" smtClean="0">
              <a:ln>
                <a:noFill/>
              </a:ln>
              <a:solidFill>
                <a:schemeClr val="tx1"/>
              </a:solidFill>
              <a:effectLst/>
              <a:latin typeface="Calibri" panose="020F0502020204030204" pitchFamily="34" charset="0"/>
              <a:cs typeface="Arial" charset="0"/>
            </a:endParaRPr>
          </a:p>
        </p:txBody>
      </p:sp>
      <p:sp>
        <p:nvSpPr>
          <p:cNvPr id="8" name="Rettangolo 7"/>
          <p:cNvSpPr/>
          <p:nvPr/>
        </p:nvSpPr>
        <p:spPr bwMode="auto">
          <a:xfrm>
            <a:off x="647564" y="2043832"/>
            <a:ext cx="8100900" cy="1457176"/>
          </a:xfrm>
          <a:prstGeom prst="rect">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36000" tIns="36000" rIns="36000" bIns="36000" numCol="1" rtlCol="0" anchor="t" anchorCtr="0" compatLnSpc="1">
            <a:prstTxWarp prst="textNoShape">
              <a:avLst/>
            </a:prstTxWarp>
            <a:noAutofit/>
          </a:bodyPr>
          <a:lstStyle/>
          <a:p>
            <a:pPr marL="444500" indent="-444500" algn="l"/>
            <a:r>
              <a:rPr lang="en-US" sz="3000" dirty="0" smtClean="0">
                <a:solidFill>
                  <a:schemeClr val="tx1"/>
                </a:solidFill>
                <a:latin typeface="Calibri" panose="020F0502020204030204" pitchFamily="34" charset="0"/>
                <a:cs typeface="Arial" charset="0"/>
              </a:rPr>
              <a:t>○</a:t>
            </a:r>
            <a:r>
              <a:rPr kumimoji="0" lang="en-US" sz="3000" b="1" i="0" u="none" strike="noStrike" cap="none" normalizeH="0" baseline="0" dirty="0" smtClean="0">
                <a:ln>
                  <a:noFill/>
                </a:ln>
                <a:solidFill>
                  <a:schemeClr val="tx1"/>
                </a:solidFill>
                <a:effectLst/>
                <a:latin typeface="Calibri" panose="020F0502020204030204" pitchFamily="34" charset="0"/>
                <a:cs typeface="Arial" charset="0"/>
              </a:rPr>
              <a:t>	</a:t>
            </a:r>
            <a:r>
              <a:rPr lang="en-US" sz="3000" dirty="0">
                <a:solidFill>
                  <a:schemeClr val="tx1"/>
                </a:solidFill>
                <a:latin typeface="Calibri" panose="020F0502020204030204" pitchFamily="34" charset="0"/>
                <a:cs typeface="Arial" charset="0"/>
              </a:rPr>
              <a:t>Runoff and evapotranspiration seems </a:t>
            </a:r>
            <a:r>
              <a:rPr lang="en-US" sz="3000" dirty="0" smtClean="0">
                <a:solidFill>
                  <a:schemeClr val="tx1"/>
                </a:solidFill>
                <a:latin typeface="Calibri" panose="020F0502020204030204" pitchFamily="34" charset="0"/>
                <a:cs typeface="Arial" charset="0"/>
              </a:rPr>
              <a:t>not to </a:t>
            </a:r>
            <a:r>
              <a:rPr lang="en-US" sz="3000" dirty="0">
                <a:solidFill>
                  <a:schemeClr val="tx1"/>
                </a:solidFill>
                <a:latin typeface="Calibri" panose="020F0502020204030204" pitchFamily="34" charset="0"/>
                <a:cs typeface="Arial" charset="0"/>
              </a:rPr>
              <a:t>play a </a:t>
            </a:r>
            <a:r>
              <a:rPr lang="en-US" sz="3000" dirty="0" smtClean="0">
                <a:solidFill>
                  <a:schemeClr val="tx1"/>
                </a:solidFill>
                <a:latin typeface="Calibri" panose="020F0502020204030204" pitchFamily="34" charset="0"/>
                <a:cs typeface="Arial" charset="0"/>
              </a:rPr>
              <a:t>significant role, while temporal resolution and saturation have a greater impact</a:t>
            </a:r>
            <a:endParaRPr kumimoji="0" lang="en-US" sz="3000" b="1" i="0" u="none" strike="noStrike" cap="none" normalizeH="0" baseline="0" dirty="0" smtClean="0">
              <a:ln>
                <a:noFill/>
              </a:ln>
              <a:solidFill>
                <a:schemeClr val="tx1"/>
              </a:solidFill>
              <a:effectLst/>
              <a:latin typeface="Calibri" panose="020F0502020204030204" pitchFamily="34" charset="0"/>
              <a:cs typeface="Arial" charset="0"/>
            </a:endParaRPr>
          </a:p>
        </p:txBody>
      </p:sp>
      <p:sp>
        <p:nvSpPr>
          <p:cNvPr id="9" name="Rettangolo 8"/>
          <p:cNvSpPr/>
          <p:nvPr/>
        </p:nvSpPr>
        <p:spPr bwMode="auto">
          <a:xfrm>
            <a:off x="1008504" y="3573016"/>
            <a:ext cx="8100000" cy="1872208"/>
          </a:xfrm>
          <a:prstGeom prst="rect">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36000" tIns="36000" rIns="36000" bIns="36000" numCol="1" rtlCol="0" anchor="t" anchorCtr="0" compatLnSpc="1">
            <a:prstTxWarp prst="textNoShape">
              <a:avLst/>
            </a:prstTxWarp>
            <a:noAutofit/>
          </a:bodyPr>
          <a:lstStyle/>
          <a:p>
            <a:pPr marL="444500" indent="-444500" algn="l"/>
            <a:r>
              <a:rPr lang="en-US" sz="3000" dirty="0" smtClean="0">
                <a:solidFill>
                  <a:schemeClr val="tx1"/>
                </a:solidFill>
                <a:latin typeface="Calibri" panose="020F0502020204030204" pitchFamily="34" charset="0"/>
                <a:cs typeface="Arial" charset="0"/>
              </a:rPr>
              <a:t>○</a:t>
            </a:r>
            <a:r>
              <a:rPr kumimoji="0" lang="en-US" sz="3000" b="1" i="0" u="none" strike="noStrike" cap="none" normalizeH="0" baseline="0" dirty="0" smtClean="0">
                <a:ln>
                  <a:noFill/>
                </a:ln>
                <a:solidFill>
                  <a:schemeClr val="tx1"/>
                </a:solidFill>
                <a:effectLst/>
                <a:latin typeface="Calibri" panose="020F0502020204030204" pitchFamily="34" charset="0"/>
                <a:cs typeface="Arial" charset="0"/>
              </a:rPr>
              <a:t>	The application of the crash</a:t>
            </a:r>
            <a:r>
              <a:rPr kumimoji="0" lang="en-US" sz="3000" b="1" i="0" u="none" strike="noStrike" cap="none" normalizeH="0" dirty="0" smtClean="0">
                <a:ln>
                  <a:noFill/>
                </a:ln>
                <a:solidFill>
                  <a:schemeClr val="tx1"/>
                </a:solidFill>
                <a:effectLst/>
                <a:latin typeface="Calibri" panose="020F0502020204030204" pitchFamily="34" charset="0"/>
                <a:cs typeface="Arial" charset="0"/>
              </a:rPr>
              <a:t> test together with </a:t>
            </a:r>
            <a:r>
              <a:rPr kumimoji="0" lang="en-US" sz="3000" b="1" i="0" u="none" strike="noStrike" cap="none" normalizeH="0" baseline="0" dirty="0" smtClean="0">
                <a:ln>
                  <a:noFill/>
                </a:ln>
                <a:solidFill>
                  <a:schemeClr val="tx1"/>
                </a:solidFill>
                <a:effectLst/>
                <a:latin typeface="Calibri" panose="020F0502020204030204" pitchFamily="34" charset="0"/>
                <a:cs typeface="Arial" charset="0"/>
              </a:rPr>
              <a:t>SM2RAIN algorithm</a:t>
            </a:r>
            <a:r>
              <a:rPr kumimoji="0" lang="en-US" sz="3000" b="1" i="0" u="none" strike="noStrike" cap="none" normalizeH="0" dirty="0" smtClean="0">
                <a:ln>
                  <a:noFill/>
                </a:ln>
                <a:solidFill>
                  <a:schemeClr val="tx1"/>
                </a:solidFill>
                <a:effectLst/>
                <a:latin typeface="Calibri" panose="020F0502020204030204" pitchFamily="34" charset="0"/>
                <a:cs typeface="Arial" charset="0"/>
              </a:rPr>
              <a:t> can be exploited for estimating the error in satellite soil moisture products</a:t>
            </a:r>
            <a:endParaRPr kumimoji="0" lang="en-US" sz="3000" b="1" i="0" u="none" strike="noStrike" cap="none" normalizeH="0" baseline="0" dirty="0" smtClean="0">
              <a:ln>
                <a:noFill/>
              </a:ln>
              <a:solidFill>
                <a:schemeClr val="tx1"/>
              </a:solidFill>
              <a:effectLst/>
              <a:latin typeface="Calibri" panose="020F0502020204030204" pitchFamily="34" charset="0"/>
              <a:cs typeface="Arial" charset="0"/>
            </a:endParaRPr>
          </a:p>
        </p:txBody>
      </p:sp>
      <p:pic>
        <p:nvPicPr>
          <p:cNvPr id="10" name="Picture 2" descr="D:\WORK\PROGETTI\ESA\WACMOS_MED\MyContributions\logo_IRPI_NEW.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6524"/>
            <a:ext cx="899592" cy="8995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p:cNvSpPr>
            <a:spLocks noChangeArrowheads="1"/>
          </p:cNvSpPr>
          <p:nvPr/>
        </p:nvSpPr>
        <p:spPr bwMode="auto">
          <a:xfrm>
            <a:off x="5058504" y="5653206"/>
            <a:ext cx="4050000" cy="738664"/>
          </a:xfrm>
          <a:prstGeom prst="rect">
            <a:avLst/>
          </a:prstGeom>
          <a:noFill/>
          <a:ln>
            <a:noFill/>
          </a:ln>
          <a:extLst/>
        </p:spPr>
        <p:style>
          <a:lnRef idx="2">
            <a:schemeClr val="dk1"/>
          </a:lnRef>
          <a:fillRef idx="1">
            <a:schemeClr val="lt1"/>
          </a:fillRef>
          <a:effectRef idx="0">
            <a:schemeClr val="dk1"/>
          </a:effectRef>
          <a:fontRef idx="minor">
            <a:schemeClr val="dk1"/>
          </a:fontRef>
        </p:style>
        <p:txBody>
          <a:bodyPr wrap="square" lIns="90000" tIns="0" rIns="90000" bIns="0" anchor="ctr">
            <a:spAutoFit/>
          </a:bodyPr>
          <a:lstStyle/>
          <a:p>
            <a:pPr algn="r">
              <a:spcBef>
                <a:spcPct val="0"/>
              </a:spcBef>
              <a:defRPr/>
            </a:pPr>
            <a:r>
              <a:rPr lang="it-IT" dirty="0">
                <a:solidFill>
                  <a:schemeClr val="tx2"/>
                </a:solidFill>
                <a:effectLst>
                  <a:glow rad="228600">
                    <a:schemeClr val="accent6">
                      <a:satMod val="175000"/>
                      <a:alpha val="40000"/>
                    </a:schemeClr>
                  </a:glow>
                  <a:outerShdw blurRad="38100" dist="38100" dir="2700000" algn="tl">
                    <a:srgbClr val="C0C0C0"/>
                  </a:outerShdw>
                </a:effectLst>
                <a:latin typeface="Calibri Light" panose="020F0302020204030204" pitchFamily="34" charset="0"/>
              </a:rPr>
              <a:t>FOR FURTHER INFORMATION</a:t>
            </a:r>
            <a:r>
              <a:rPr lang="it-IT" dirty="0">
                <a:solidFill>
                  <a:schemeClr val="tx2"/>
                </a:solidFill>
                <a:effectLst>
                  <a:glow rad="228600">
                    <a:schemeClr val="accent6">
                      <a:satMod val="175000"/>
                      <a:alpha val="40000"/>
                    </a:schemeClr>
                  </a:glow>
                </a:effectLst>
                <a:latin typeface="Calibri Light" panose="020F0302020204030204" pitchFamily="34" charset="0"/>
              </a:rPr>
              <a:t/>
            </a:r>
            <a:br>
              <a:rPr lang="it-IT" dirty="0">
                <a:solidFill>
                  <a:schemeClr val="tx2"/>
                </a:solidFill>
                <a:effectLst>
                  <a:glow rad="228600">
                    <a:schemeClr val="accent6">
                      <a:satMod val="175000"/>
                      <a:alpha val="40000"/>
                    </a:schemeClr>
                  </a:glow>
                </a:effectLst>
                <a:latin typeface="Calibri Light" panose="020F0302020204030204" pitchFamily="34" charset="0"/>
              </a:rPr>
            </a:br>
            <a:r>
              <a:rPr lang="it-IT" dirty="0">
                <a:solidFill>
                  <a:schemeClr val="tx2"/>
                </a:solidFill>
                <a:effectLst>
                  <a:glow rad="228600">
                    <a:schemeClr val="accent6">
                      <a:satMod val="175000"/>
                      <a:alpha val="40000"/>
                    </a:schemeClr>
                  </a:glow>
                </a:effectLst>
                <a:latin typeface="Calibri Light" panose="020F0302020204030204" pitchFamily="34" charset="0"/>
              </a:rPr>
              <a:t>URL: </a:t>
            </a:r>
            <a:r>
              <a:rPr lang="it-IT" dirty="0">
                <a:solidFill>
                  <a:schemeClr val="tx2"/>
                </a:solidFill>
                <a:effectLst>
                  <a:glow rad="228600">
                    <a:schemeClr val="accent6">
                      <a:satMod val="175000"/>
                      <a:alpha val="40000"/>
                    </a:schemeClr>
                  </a:glow>
                </a:effectLst>
                <a:latin typeface="Calibri Light" panose="020F0302020204030204" pitchFamily="34" charset="0"/>
                <a:hlinkClick r:id="rId7"/>
              </a:rPr>
              <a:t>http://</a:t>
            </a:r>
            <a:r>
              <a:rPr lang="it-IT" dirty="0" smtClean="0">
                <a:solidFill>
                  <a:schemeClr val="tx2"/>
                </a:solidFill>
                <a:effectLst>
                  <a:glow rad="228600">
                    <a:schemeClr val="accent6">
                      <a:satMod val="175000"/>
                      <a:alpha val="40000"/>
                    </a:schemeClr>
                  </a:glow>
                </a:effectLst>
                <a:latin typeface="Calibri Light" panose="020F0302020204030204" pitchFamily="34" charset="0"/>
                <a:hlinkClick r:id="rId7"/>
              </a:rPr>
              <a:t>hydrology.irpi.cnr.it/people/l.brocca</a:t>
            </a:r>
            <a:r>
              <a:rPr lang="it-IT" dirty="0">
                <a:solidFill>
                  <a:schemeClr val="tx2"/>
                </a:solidFill>
                <a:effectLst>
                  <a:glow rad="228600">
                    <a:schemeClr val="accent6">
                      <a:satMod val="175000"/>
                      <a:alpha val="40000"/>
                    </a:schemeClr>
                  </a:glow>
                </a:effectLst>
                <a:latin typeface="Calibri Light" panose="020F0302020204030204" pitchFamily="34" charset="0"/>
              </a:rPr>
              <a:t/>
            </a:r>
            <a:br>
              <a:rPr lang="it-IT" dirty="0">
                <a:solidFill>
                  <a:schemeClr val="tx2"/>
                </a:solidFill>
                <a:effectLst>
                  <a:glow rad="228600">
                    <a:schemeClr val="accent6">
                      <a:satMod val="175000"/>
                      <a:alpha val="40000"/>
                    </a:schemeClr>
                  </a:glow>
                </a:effectLst>
                <a:latin typeface="Calibri Light" panose="020F0302020204030204" pitchFamily="34" charset="0"/>
              </a:rPr>
            </a:br>
            <a:r>
              <a:rPr lang="it-IT" dirty="0" smtClean="0">
                <a:solidFill>
                  <a:schemeClr val="tx2"/>
                </a:solidFill>
                <a:effectLst>
                  <a:glow rad="228600">
                    <a:schemeClr val="accent6">
                      <a:satMod val="175000"/>
                      <a:alpha val="40000"/>
                    </a:schemeClr>
                  </a:glow>
                </a:effectLst>
                <a:latin typeface="Calibri Light" panose="020F0302020204030204" pitchFamily="34" charset="0"/>
              </a:rPr>
              <a:t>URL IRPI: </a:t>
            </a:r>
            <a:r>
              <a:rPr lang="it-IT" dirty="0" smtClean="0">
                <a:solidFill>
                  <a:schemeClr val="tx2"/>
                </a:solidFill>
                <a:effectLst>
                  <a:glow rad="228600">
                    <a:schemeClr val="accent6">
                      <a:satMod val="175000"/>
                      <a:alpha val="40000"/>
                    </a:schemeClr>
                  </a:glow>
                </a:effectLst>
                <a:latin typeface="Calibri Light" panose="020F0302020204030204" pitchFamily="34" charset="0"/>
                <a:hlinkClick r:id="rId8"/>
              </a:rPr>
              <a:t>http</a:t>
            </a:r>
            <a:r>
              <a:rPr lang="it-IT" dirty="0">
                <a:solidFill>
                  <a:schemeClr val="tx2"/>
                </a:solidFill>
                <a:effectLst>
                  <a:glow rad="228600">
                    <a:schemeClr val="accent6">
                      <a:satMod val="175000"/>
                      <a:alpha val="40000"/>
                    </a:schemeClr>
                  </a:glow>
                </a:effectLst>
                <a:latin typeface="Calibri Light" panose="020F0302020204030204" pitchFamily="34" charset="0"/>
                <a:hlinkClick r:id="rId8"/>
              </a:rPr>
              <a:t>://</a:t>
            </a:r>
            <a:r>
              <a:rPr lang="it-IT" dirty="0" smtClean="0">
                <a:solidFill>
                  <a:schemeClr val="tx2"/>
                </a:solidFill>
                <a:effectLst>
                  <a:glow rad="228600">
                    <a:schemeClr val="accent6">
                      <a:satMod val="175000"/>
                      <a:alpha val="40000"/>
                    </a:schemeClr>
                  </a:glow>
                </a:effectLst>
                <a:latin typeface="Calibri Light" panose="020F0302020204030204" pitchFamily="34" charset="0"/>
                <a:hlinkClick r:id="rId8"/>
              </a:rPr>
              <a:t>hydrology.irpi.cnr.it</a:t>
            </a:r>
            <a:r>
              <a:rPr lang="it-IT" dirty="0" smtClean="0">
                <a:solidFill>
                  <a:schemeClr val="tx2"/>
                </a:solidFill>
                <a:effectLst>
                  <a:glow rad="228600">
                    <a:schemeClr val="accent6">
                      <a:satMod val="175000"/>
                      <a:alpha val="40000"/>
                    </a:schemeClr>
                  </a:glow>
                </a:effectLst>
                <a:latin typeface="Calibri Light" panose="020F0302020204030204" pitchFamily="34" charset="0"/>
              </a:rPr>
              <a:t> </a:t>
            </a:r>
            <a:endParaRPr lang="it-IT" dirty="0">
              <a:solidFill>
                <a:schemeClr val="tx2"/>
              </a:solidFill>
              <a:effectLst>
                <a:glow rad="228600">
                  <a:schemeClr val="accent6">
                    <a:satMod val="175000"/>
                    <a:alpha val="40000"/>
                  </a:schemeClr>
                </a:glow>
              </a:effectLst>
              <a:latin typeface="Calibri Light" panose="020F0302020204030204" pitchFamily="34" charset="0"/>
            </a:endParaRPr>
          </a:p>
        </p:txBody>
      </p:sp>
    </p:spTree>
    <p:extLst>
      <p:ext uri="{BB962C8B-B14F-4D97-AF65-F5344CB8AC3E}">
        <p14:creationId xmlns:p14="http://schemas.microsoft.com/office/powerpoint/2010/main" val="339312891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9" name="AutoShape 3"/>
          <p:cNvSpPr>
            <a:spLocks noChangeArrowheads="1"/>
          </p:cNvSpPr>
          <p:nvPr/>
        </p:nvSpPr>
        <p:spPr bwMode="auto">
          <a:xfrm>
            <a:off x="755650" y="979488"/>
            <a:ext cx="2376488" cy="504825"/>
          </a:xfrm>
          <a:prstGeom prst="foldedCorner">
            <a:avLst>
              <a:gd name="adj" fmla="val 12500"/>
            </a:avLst>
          </a:prstGeom>
          <a:solidFill>
            <a:srgbClr val="FFFF00"/>
          </a:solidFill>
          <a:ln w="38100">
            <a:solidFill>
              <a:schemeClr val="hlink"/>
            </a:solidFill>
            <a:round/>
            <a:headEnd/>
            <a:tailEnd/>
          </a:ln>
          <a:effectLst/>
          <a:extLst/>
        </p:spPr>
        <p:txBody>
          <a:bodyPr wrap="none"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altLang="it-IT" sz="2000">
                <a:effectLst>
                  <a:outerShdw blurRad="38100" dist="38100" dir="2700000" algn="tl">
                    <a:srgbClr val="FFFFFF"/>
                  </a:outerShdw>
                </a:effectLst>
              </a:rPr>
              <a:t>RAINFALL</a:t>
            </a:r>
          </a:p>
        </p:txBody>
      </p:sp>
      <p:sp>
        <p:nvSpPr>
          <p:cNvPr id="1033220" name="AutoShape 4"/>
          <p:cNvSpPr>
            <a:spLocks noChangeArrowheads="1"/>
          </p:cNvSpPr>
          <p:nvPr/>
        </p:nvSpPr>
        <p:spPr bwMode="auto">
          <a:xfrm>
            <a:off x="4932363" y="981075"/>
            <a:ext cx="3168650" cy="504825"/>
          </a:xfrm>
          <a:prstGeom prst="foldedCorner">
            <a:avLst>
              <a:gd name="adj" fmla="val 12500"/>
            </a:avLst>
          </a:prstGeom>
          <a:solidFill>
            <a:srgbClr val="FFFF00"/>
          </a:solidFill>
          <a:ln w="38100">
            <a:solidFill>
              <a:schemeClr val="hlink"/>
            </a:solidFill>
            <a:round/>
            <a:headEnd/>
            <a:tailEnd/>
          </a:ln>
          <a:effectLst/>
          <a:extLst/>
        </p:spPr>
        <p:txBody>
          <a:bodyPr wrap="none"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altLang="it-IT" sz="2000">
                <a:effectLst>
                  <a:outerShdw blurRad="38100" dist="38100" dir="2700000" algn="tl">
                    <a:srgbClr val="FFFFFF"/>
                  </a:outerShdw>
                </a:effectLst>
              </a:rPr>
              <a:t>SOIL MOISTURE</a:t>
            </a:r>
          </a:p>
        </p:txBody>
      </p:sp>
      <p:sp>
        <p:nvSpPr>
          <p:cNvPr id="1033222" name="AutoShape 6"/>
          <p:cNvSpPr>
            <a:spLocks noChangeArrowheads="1"/>
          </p:cNvSpPr>
          <p:nvPr/>
        </p:nvSpPr>
        <p:spPr bwMode="auto">
          <a:xfrm>
            <a:off x="3205163" y="1125538"/>
            <a:ext cx="1584325" cy="325437"/>
          </a:xfrm>
          <a:prstGeom prst="notchedRightArrow">
            <a:avLst>
              <a:gd name="adj1" fmla="val 50000"/>
              <a:gd name="adj2" fmla="val 121708"/>
            </a:avLst>
          </a:prstGeom>
          <a:solidFill>
            <a:srgbClr val="FF6600"/>
          </a:solidFill>
          <a:ln w="9525">
            <a:solidFill>
              <a:schemeClr val="tx1"/>
            </a:solidFill>
            <a:miter lim="800000"/>
            <a:headEnd/>
            <a:tailEnd/>
          </a:ln>
        </p:spPr>
        <p:txBody>
          <a:bodyPr wrap="none"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endParaRPr lang="en-GB" altLang="it-IT" sz="2000"/>
          </a:p>
        </p:txBody>
      </p:sp>
      <p:pic>
        <p:nvPicPr>
          <p:cNvPr id="925729" name="Picture 2" descr="env-crbunique-Hydrocyc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6013" y="2060575"/>
            <a:ext cx="6624637"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6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2988" y="1916113"/>
            <a:ext cx="6948487"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5700" name="Freeform 4"/>
          <p:cNvSpPr>
            <a:spLocks/>
          </p:cNvSpPr>
          <p:nvPr/>
        </p:nvSpPr>
        <p:spPr bwMode="auto">
          <a:xfrm>
            <a:off x="1998663" y="4081463"/>
            <a:ext cx="1104900" cy="449262"/>
          </a:xfrm>
          <a:custGeom>
            <a:avLst/>
            <a:gdLst>
              <a:gd name="T0" fmla="*/ 0 w 499"/>
              <a:gd name="T1" fmla="*/ 0 h 273"/>
              <a:gd name="T2" fmla="*/ 136 w 499"/>
              <a:gd name="T3" fmla="*/ 137 h 273"/>
              <a:gd name="T4" fmla="*/ 318 w 499"/>
              <a:gd name="T5" fmla="*/ 227 h 273"/>
              <a:gd name="T6" fmla="*/ 499 w 499"/>
              <a:gd name="T7" fmla="*/ 273 h 273"/>
            </a:gdLst>
            <a:ahLst/>
            <a:cxnLst>
              <a:cxn ang="0">
                <a:pos x="T0" y="T1"/>
              </a:cxn>
              <a:cxn ang="0">
                <a:pos x="T2" y="T3"/>
              </a:cxn>
              <a:cxn ang="0">
                <a:pos x="T4" y="T5"/>
              </a:cxn>
              <a:cxn ang="0">
                <a:pos x="T6" y="T7"/>
              </a:cxn>
            </a:cxnLst>
            <a:rect l="0" t="0" r="r" b="b"/>
            <a:pathLst>
              <a:path w="499" h="273">
                <a:moveTo>
                  <a:pt x="0" y="0"/>
                </a:moveTo>
                <a:cubicBezTo>
                  <a:pt x="41" y="49"/>
                  <a:pt x="83" y="99"/>
                  <a:pt x="136" y="137"/>
                </a:cubicBezTo>
                <a:cubicBezTo>
                  <a:pt x="189" y="175"/>
                  <a:pt x="258" y="204"/>
                  <a:pt x="318" y="227"/>
                </a:cubicBezTo>
                <a:cubicBezTo>
                  <a:pt x="378" y="250"/>
                  <a:pt x="461" y="265"/>
                  <a:pt x="499" y="273"/>
                </a:cubicBezTo>
              </a:path>
            </a:pathLst>
          </a:cu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925701" name="Group 5"/>
          <p:cNvGrpSpPr>
            <a:grpSpLocks/>
          </p:cNvGrpSpPr>
          <p:nvPr/>
        </p:nvGrpSpPr>
        <p:grpSpPr bwMode="auto">
          <a:xfrm>
            <a:off x="1728788" y="3417888"/>
            <a:ext cx="720725" cy="788987"/>
            <a:chOff x="431" y="1436"/>
            <a:chExt cx="454" cy="497"/>
          </a:xfrm>
        </p:grpSpPr>
        <p:pic>
          <p:nvPicPr>
            <p:cNvPr id="3" name="Picture 15" descr="F:\METOP_lo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1" y="1436"/>
              <a:ext cx="454"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39700" dir="2700000" algn="tl" rotWithShape="0">
                      <a:srgbClr val="333333">
                        <a:alpha val="64999"/>
                      </a:srgbClr>
                    </a:outerShdw>
                  </a:effectLst>
                </a14:hiddenEffects>
              </a:ext>
            </a:extLst>
          </p:spPr>
        </p:pic>
        <p:sp>
          <p:nvSpPr>
            <p:cNvPr id="925703" name="Oval 7"/>
            <p:cNvSpPr>
              <a:spLocks noChangeArrowheads="1"/>
            </p:cNvSpPr>
            <p:nvPr/>
          </p:nvSpPr>
          <p:spPr bwMode="auto">
            <a:xfrm>
              <a:off x="521" y="1797"/>
              <a:ext cx="136" cy="136"/>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25704" name="Freeform 8"/>
          <p:cNvSpPr>
            <a:spLocks/>
          </p:cNvSpPr>
          <p:nvPr/>
        </p:nvSpPr>
        <p:spPr bwMode="auto">
          <a:xfrm>
            <a:off x="3113088" y="2914650"/>
            <a:ext cx="150812" cy="1635125"/>
          </a:xfrm>
          <a:custGeom>
            <a:avLst/>
            <a:gdLst>
              <a:gd name="T0" fmla="*/ 0 w 95"/>
              <a:gd name="T1" fmla="*/ 1030 h 1030"/>
              <a:gd name="T2" fmla="*/ 58 w 95"/>
              <a:gd name="T3" fmla="*/ 540 h 1030"/>
              <a:gd name="T4" fmla="*/ 86 w 95"/>
              <a:gd name="T5" fmla="*/ 174 h 1030"/>
              <a:gd name="T6" fmla="*/ 95 w 95"/>
              <a:gd name="T7" fmla="*/ 0 h 1030"/>
            </a:gdLst>
            <a:ahLst/>
            <a:cxnLst>
              <a:cxn ang="0">
                <a:pos x="T0" y="T1"/>
              </a:cxn>
              <a:cxn ang="0">
                <a:pos x="T2" y="T3"/>
              </a:cxn>
              <a:cxn ang="0">
                <a:pos x="T4" y="T5"/>
              </a:cxn>
              <a:cxn ang="0">
                <a:pos x="T6" y="T7"/>
              </a:cxn>
            </a:cxnLst>
            <a:rect l="0" t="0" r="r" b="b"/>
            <a:pathLst>
              <a:path w="95" h="1030">
                <a:moveTo>
                  <a:pt x="0" y="1030"/>
                </a:moveTo>
                <a:cubicBezTo>
                  <a:pt x="10" y="948"/>
                  <a:pt x="44" y="683"/>
                  <a:pt x="58" y="540"/>
                </a:cubicBezTo>
                <a:cubicBezTo>
                  <a:pt x="72" y="397"/>
                  <a:pt x="80" y="264"/>
                  <a:pt x="86" y="174"/>
                </a:cubicBezTo>
                <a:cubicBezTo>
                  <a:pt x="92" y="84"/>
                  <a:pt x="93" y="36"/>
                  <a:pt x="95" y="0"/>
                </a:cubicBezTo>
              </a:path>
            </a:pathLst>
          </a:cu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 name="Rettangolo 1"/>
          <p:cNvSpPr>
            <a:spLocks noChangeArrowheads="1"/>
          </p:cNvSpPr>
          <p:nvPr/>
        </p:nvSpPr>
        <p:spPr bwMode="auto">
          <a:xfrm>
            <a:off x="2840038" y="2032000"/>
            <a:ext cx="196850" cy="1214438"/>
          </a:xfrm>
          <a:prstGeom prst="rect">
            <a:avLst/>
          </a:prstGeom>
          <a:solidFill>
            <a:srgbClr val="C0C0C0"/>
          </a:solidFill>
          <a:ln w="38100" algn="ctr">
            <a:solidFill>
              <a:schemeClr val="tx2"/>
            </a:solidFill>
            <a:round/>
            <a:headEnd/>
            <a:tailEnd/>
          </a:ln>
        </p:spPr>
        <p:txBody>
          <a:bodyPr lIns="36000" tIns="36000" rIns="36000" bIns="36000" anchor="ct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endParaRPr lang="en-GB" altLang="it-IT"/>
          </a:p>
        </p:txBody>
      </p:sp>
      <p:pic>
        <p:nvPicPr>
          <p:cNvPr id="7" name="Immagin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23013" y="966788"/>
            <a:ext cx="2820987" cy="453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30755" dir="3656724" algn="ctr" rotWithShape="0">
                    <a:srgbClr val="FF9933"/>
                  </a:outerShdw>
                </a:effectLst>
              </a14:hiddenEffects>
            </a:ext>
          </a:extLst>
        </p:spPr>
      </p:pic>
      <p:sp>
        <p:nvSpPr>
          <p:cNvPr id="925707" name="Freeform 11"/>
          <p:cNvSpPr>
            <a:spLocks/>
          </p:cNvSpPr>
          <p:nvPr/>
        </p:nvSpPr>
        <p:spPr bwMode="auto">
          <a:xfrm>
            <a:off x="3275013" y="2911475"/>
            <a:ext cx="1174750" cy="796925"/>
          </a:xfrm>
          <a:custGeom>
            <a:avLst/>
            <a:gdLst>
              <a:gd name="T0" fmla="*/ 740 w 740"/>
              <a:gd name="T1" fmla="*/ 502 h 502"/>
              <a:gd name="T2" fmla="*/ 496 w 740"/>
              <a:gd name="T3" fmla="*/ 377 h 502"/>
              <a:gd name="T4" fmla="*/ 240 w 740"/>
              <a:gd name="T5" fmla="*/ 176 h 502"/>
              <a:gd name="T6" fmla="*/ 0 w 740"/>
              <a:gd name="T7" fmla="*/ 0 h 502"/>
            </a:gdLst>
            <a:ahLst/>
            <a:cxnLst>
              <a:cxn ang="0">
                <a:pos x="T0" y="T1"/>
              </a:cxn>
              <a:cxn ang="0">
                <a:pos x="T2" y="T3"/>
              </a:cxn>
              <a:cxn ang="0">
                <a:pos x="T4" y="T5"/>
              </a:cxn>
              <a:cxn ang="0">
                <a:pos x="T6" y="T7"/>
              </a:cxn>
            </a:cxnLst>
            <a:rect l="0" t="0" r="r" b="b"/>
            <a:pathLst>
              <a:path w="740" h="502">
                <a:moveTo>
                  <a:pt x="740" y="502"/>
                </a:moveTo>
                <a:cubicBezTo>
                  <a:pt x="699" y="481"/>
                  <a:pt x="579" y="431"/>
                  <a:pt x="496" y="377"/>
                </a:cubicBezTo>
                <a:cubicBezTo>
                  <a:pt x="413" y="323"/>
                  <a:pt x="323" y="239"/>
                  <a:pt x="240" y="176"/>
                </a:cubicBezTo>
                <a:cubicBezTo>
                  <a:pt x="157" y="113"/>
                  <a:pt x="50" y="37"/>
                  <a:pt x="0" y="0"/>
                </a:cubicBezTo>
              </a:path>
            </a:pathLst>
          </a:cu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5708" name="Freeform 12"/>
          <p:cNvSpPr>
            <a:spLocks/>
          </p:cNvSpPr>
          <p:nvPr/>
        </p:nvSpPr>
        <p:spPr bwMode="auto">
          <a:xfrm>
            <a:off x="4500563" y="3703638"/>
            <a:ext cx="1463675" cy="633412"/>
          </a:xfrm>
          <a:custGeom>
            <a:avLst/>
            <a:gdLst>
              <a:gd name="T0" fmla="*/ 922 w 922"/>
              <a:gd name="T1" fmla="*/ 399 h 399"/>
              <a:gd name="T2" fmla="*/ 547 w 922"/>
              <a:gd name="T3" fmla="*/ 308 h 399"/>
              <a:gd name="T4" fmla="*/ 240 w 922"/>
              <a:gd name="T5" fmla="*/ 176 h 399"/>
              <a:gd name="T6" fmla="*/ 0 w 922"/>
              <a:gd name="T7" fmla="*/ 0 h 399"/>
            </a:gdLst>
            <a:ahLst/>
            <a:cxnLst>
              <a:cxn ang="0">
                <a:pos x="T0" y="T1"/>
              </a:cxn>
              <a:cxn ang="0">
                <a:pos x="T2" y="T3"/>
              </a:cxn>
              <a:cxn ang="0">
                <a:pos x="T4" y="T5"/>
              </a:cxn>
              <a:cxn ang="0">
                <a:pos x="T6" y="T7"/>
              </a:cxn>
            </a:cxnLst>
            <a:rect l="0" t="0" r="r" b="b"/>
            <a:pathLst>
              <a:path w="922" h="399">
                <a:moveTo>
                  <a:pt x="922" y="399"/>
                </a:moveTo>
                <a:cubicBezTo>
                  <a:pt x="861" y="384"/>
                  <a:pt x="661" y="345"/>
                  <a:pt x="547" y="308"/>
                </a:cubicBezTo>
                <a:cubicBezTo>
                  <a:pt x="433" y="271"/>
                  <a:pt x="331" y="227"/>
                  <a:pt x="240" y="176"/>
                </a:cubicBezTo>
                <a:cubicBezTo>
                  <a:pt x="149" y="125"/>
                  <a:pt x="50" y="37"/>
                  <a:pt x="0" y="0"/>
                </a:cubicBezTo>
              </a:path>
            </a:pathLst>
          </a:cu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925709" name="Group 13"/>
          <p:cNvGrpSpPr>
            <a:grpSpLocks/>
          </p:cNvGrpSpPr>
          <p:nvPr/>
        </p:nvGrpSpPr>
        <p:grpSpPr bwMode="auto">
          <a:xfrm>
            <a:off x="5680075" y="3633788"/>
            <a:ext cx="720725" cy="788987"/>
            <a:chOff x="431" y="1436"/>
            <a:chExt cx="454" cy="497"/>
          </a:xfrm>
        </p:grpSpPr>
        <p:pic>
          <p:nvPicPr>
            <p:cNvPr id="4" name="Picture 15" descr="F:\METOP_lo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1" y="1436"/>
              <a:ext cx="454"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39700" dir="2700000" algn="tl" rotWithShape="0">
                      <a:srgbClr val="333333">
                        <a:alpha val="64999"/>
                      </a:srgbClr>
                    </a:outerShdw>
                  </a:effectLst>
                </a14:hiddenEffects>
              </a:ext>
            </a:extLst>
          </p:spPr>
        </p:pic>
        <p:sp>
          <p:nvSpPr>
            <p:cNvPr id="925711" name="Oval 15"/>
            <p:cNvSpPr>
              <a:spLocks noChangeArrowheads="1"/>
            </p:cNvSpPr>
            <p:nvPr/>
          </p:nvSpPr>
          <p:spPr bwMode="auto">
            <a:xfrm>
              <a:off x="521" y="1797"/>
              <a:ext cx="136" cy="136"/>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25712" name="Group 16"/>
          <p:cNvGrpSpPr>
            <a:grpSpLocks/>
          </p:cNvGrpSpPr>
          <p:nvPr/>
        </p:nvGrpSpPr>
        <p:grpSpPr bwMode="auto">
          <a:xfrm>
            <a:off x="4211638" y="3054350"/>
            <a:ext cx="720725" cy="788988"/>
            <a:chOff x="431" y="1436"/>
            <a:chExt cx="454" cy="497"/>
          </a:xfrm>
        </p:grpSpPr>
        <p:pic>
          <p:nvPicPr>
            <p:cNvPr id="5" name="Picture 15" descr="F:\METOP_lo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1" y="1436"/>
              <a:ext cx="454"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39700" dir="2700000" algn="tl" rotWithShape="0">
                      <a:srgbClr val="333333">
                        <a:alpha val="64999"/>
                      </a:srgbClr>
                    </a:outerShdw>
                  </a:effectLst>
                </a14:hiddenEffects>
              </a:ext>
            </a:extLst>
          </p:spPr>
        </p:pic>
        <p:sp>
          <p:nvSpPr>
            <p:cNvPr id="925714" name="Oval 18"/>
            <p:cNvSpPr>
              <a:spLocks noChangeArrowheads="1"/>
            </p:cNvSpPr>
            <p:nvPr/>
          </p:nvSpPr>
          <p:spPr bwMode="auto">
            <a:xfrm>
              <a:off x="521" y="1797"/>
              <a:ext cx="136" cy="136"/>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25715" name="Group 19"/>
          <p:cNvGrpSpPr>
            <a:grpSpLocks/>
          </p:cNvGrpSpPr>
          <p:nvPr/>
        </p:nvGrpSpPr>
        <p:grpSpPr bwMode="auto">
          <a:xfrm>
            <a:off x="3059113" y="2262188"/>
            <a:ext cx="720725" cy="788987"/>
            <a:chOff x="431" y="1436"/>
            <a:chExt cx="454" cy="497"/>
          </a:xfrm>
        </p:grpSpPr>
        <p:pic>
          <p:nvPicPr>
            <p:cNvPr id="6" name="Picture 15" descr="F:\METOP_lo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1" y="1436"/>
              <a:ext cx="454"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39700" dir="2700000" algn="tl" rotWithShape="0">
                      <a:srgbClr val="333333">
                        <a:alpha val="64999"/>
                      </a:srgbClr>
                    </a:outerShdw>
                  </a:effectLst>
                </a14:hiddenEffects>
              </a:ext>
            </a:extLst>
          </p:spPr>
        </p:pic>
        <p:sp>
          <p:nvSpPr>
            <p:cNvPr id="925717" name="Oval 21"/>
            <p:cNvSpPr>
              <a:spLocks noChangeArrowheads="1"/>
            </p:cNvSpPr>
            <p:nvPr/>
          </p:nvSpPr>
          <p:spPr bwMode="auto">
            <a:xfrm>
              <a:off x="521" y="1797"/>
              <a:ext cx="136" cy="136"/>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25718" name="Group 22"/>
          <p:cNvGrpSpPr>
            <a:grpSpLocks/>
          </p:cNvGrpSpPr>
          <p:nvPr/>
        </p:nvGrpSpPr>
        <p:grpSpPr bwMode="auto">
          <a:xfrm>
            <a:off x="2843213" y="3846513"/>
            <a:ext cx="720725" cy="788987"/>
            <a:chOff x="431" y="1436"/>
            <a:chExt cx="454" cy="497"/>
          </a:xfrm>
        </p:grpSpPr>
        <p:pic>
          <p:nvPicPr>
            <p:cNvPr id="9" name="Picture 15" descr="F:\METOP_low.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1" y="1436"/>
              <a:ext cx="454"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39700" dir="2700000" algn="tl" rotWithShape="0">
                      <a:srgbClr val="333333">
                        <a:alpha val="64999"/>
                      </a:srgbClr>
                    </a:outerShdw>
                  </a:effectLst>
                </a14:hiddenEffects>
              </a:ext>
            </a:extLst>
          </p:spPr>
        </p:pic>
        <p:sp>
          <p:nvSpPr>
            <p:cNvPr id="925720" name="Oval 24"/>
            <p:cNvSpPr>
              <a:spLocks noChangeArrowheads="1"/>
            </p:cNvSpPr>
            <p:nvPr/>
          </p:nvSpPr>
          <p:spPr bwMode="auto">
            <a:xfrm>
              <a:off x="521" y="1797"/>
              <a:ext cx="136" cy="136"/>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25721" name="Rectangle 3"/>
          <p:cNvSpPr>
            <a:spLocks noChangeArrowheads="1"/>
          </p:cNvSpPr>
          <p:nvPr/>
        </p:nvSpPr>
        <p:spPr bwMode="auto">
          <a:xfrm>
            <a:off x="179388" y="5300663"/>
            <a:ext cx="8713787" cy="99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altLang="it-IT" sz="2000" dirty="0">
                <a:solidFill>
                  <a:schemeClr val="tx2"/>
                </a:solidFill>
                <a:latin typeface="Calibri Light" panose="020F0302020204030204" pitchFamily="34" charset="0"/>
              </a:rPr>
              <a:t>The soil moisture variations are strongly related to the amount of rainfall falling into the soil. Therefore, we can use soil moisture observations for estimating rainfall by considering the “soil as a natural raingauge”.</a:t>
            </a:r>
          </a:p>
        </p:txBody>
      </p:sp>
      <p:pic>
        <p:nvPicPr>
          <p:cNvPr id="15" name="Immagine 1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84438" y="765175"/>
            <a:ext cx="10033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4"/>
          <p:cNvSpPr txBox="1">
            <a:spLocks noChangeArrowheads="1"/>
          </p:cNvSpPr>
          <p:nvPr/>
        </p:nvSpPr>
        <p:spPr bwMode="auto">
          <a:xfrm>
            <a:off x="467544" y="115894"/>
            <a:ext cx="7523931"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a:t>What is SM2RAIN?</a:t>
            </a:r>
          </a:p>
        </p:txBody>
      </p:sp>
      <p:sp>
        <p:nvSpPr>
          <p:cNvPr id="34" name="Rettangolo 33"/>
          <p:cNvSpPr/>
          <p:nvPr/>
        </p:nvSpPr>
        <p:spPr>
          <a:xfrm>
            <a:off x="5868144" y="6269417"/>
            <a:ext cx="2151551" cy="553998"/>
          </a:xfrm>
          <a:prstGeom prst="rect">
            <a:avLst/>
          </a:prstGeom>
        </p:spPr>
        <p:txBody>
          <a:bodyPr wrap="none">
            <a:spAutoFit/>
          </a:bodyPr>
          <a:lstStyle/>
          <a:p>
            <a:pPr algn="l" defTabSz="1069848" fontAlgn="auto">
              <a:spcBef>
                <a:spcPts val="0"/>
              </a:spcBef>
              <a:spcAft>
                <a:spcPts val="0"/>
              </a:spcAft>
            </a:pPr>
            <a:r>
              <a:rPr lang="en-US" sz="3000" cap="all" dirty="0" smtClean="0">
                <a:ln w="9000" cmpd="sng">
                  <a:solidFill>
                    <a:prstClr val="black"/>
                  </a:solidFill>
                  <a:prstDash val="solid"/>
                </a:ln>
                <a:solidFill>
                  <a:srgbClr val="C00000"/>
                </a:solidFill>
                <a:effectLst>
                  <a:reflection blurRad="12700" stA="28000" endPos="45000" dist="1000" dir="5400000" sy="-100000" algn="bl" rotWithShape="0"/>
                </a:effectLst>
                <a:latin typeface="Arial Black" panose="020B0A04020102020204" pitchFamily="34" charset="0"/>
                <a:cs typeface="+mn-cs"/>
              </a:rPr>
              <a:t>SM2RAIN</a:t>
            </a:r>
            <a:endParaRPr lang="en-GB" sz="3000" b="0" dirty="0">
              <a:solidFill>
                <a:srgbClr val="C00000"/>
              </a:solidFill>
              <a:latin typeface="Calibri"/>
              <a:cs typeface="+mn-cs"/>
            </a:endParaRPr>
          </a:p>
        </p:txBody>
      </p:sp>
      <p:pic>
        <p:nvPicPr>
          <p:cNvPr id="36"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09918" y="628824"/>
            <a:ext cx="4038879" cy="257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49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33222"/>
                                        </p:tgtEl>
                                        <p:attrNameLst>
                                          <p:attrName>style.visibility</p:attrName>
                                        </p:attrNameLst>
                                      </p:cBhvr>
                                      <p:to>
                                        <p:strVal val="visible"/>
                                      </p:to>
                                    </p:set>
                                    <p:anim calcmode="lin" valueType="num">
                                      <p:cBhvr additive="base">
                                        <p:cTn id="7" dur="500" fill="hold"/>
                                        <p:tgtEl>
                                          <p:spTgt spid="1033222"/>
                                        </p:tgtEl>
                                        <p:attrNameLst>
                                          <p:attrName>ppt_x</p:attrName>
                                        </p:attrNameLst>
                                      </p:cBhvr>
                                      <p:tavLst>
                                        <p:tav tm="0">
                                          <p:val>
                                            <p:strVal val="1+#ppt_w/2"/>
                                          </p:val>
                                        </p:tav>
                                        <p:tav tm="100000">
                                          <p:val>
                                            <p:strVal val="#ppt_x"/>
                                          </p:val>
                                        </p:tav>
                                      </p:tavLst>
                                    </p:anim>
                                    <p:anim calcmode="lin" valueType="num">
                                      <p:cBhvr additive="base">
                                        <p:cTn id="8" dur="500" fill="hold"/>
                                        <p:tgtEl>
                                          <p:spTgt spid="10332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220"/>
                                        </p:tgtEl>
                                        <p:attrNameLst>
                                          <p:attrName>style.visibility</p:attrName>
                                        </p:attrNameLst>
                                      </p:cBhvr>
                                      <p:to>
                                        <p:strVal val="visible"/>
                                      </p:to>
                                    </p:set>
                                    <p:anim calcmode="lin" valueType="num">
                                      <p:cBhvr additive="base">
                                        <p:cTn id="12" dur="500" fill="hold"/>
                                        <p:tgtEl>
                                          <p:spTgt spid="1033220"/>
                                        </p:tgtEl>
                                        <p:attrNameLst>
                                          <p:attrName>ppt_x</p:attrName>
                                        </p:attrNameLst>
                                      </p:cBhvr>
                                      <p:tavLst>
                                        <p:tav tm="0">
                                          <p:val>
                                            <p:strVal val="1+#ppt_w/2"/>
                                          </p:val>
                                        </p:tav>
                                        <p:tav tm="100000">
                                          <p:val>
                                            <p:strVal val="#ppt_x"/>
                                          </p:val>
                                        </p:tav>
                                      </p:tavLst>
                                    </p:anim>
                                    <p:anim calcmode="lin" valueType="num">
                                      <p:cBhvr additive="base">
                                        <p:cTn id="13" dur="500" fill="hold"/>
                                        <p:tgtEl>
                                          <p:spTgt spid="103322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mph" presetSubtype="0" fill="hold" grpId="1" nodeType="clickEffect">
                                  <p:stCondLst>
                                    <p:cond delay="0"/>
                                  </p:stCondLst>
                                  <p:childTnLst>
                                    <p:animRot by="10800000">
                                      <p:cBhvr>
                                        <p:cTn id="17" dur="500" fill="hold"/>
                                        <p:tgtEl>
                                          <p:spTgt spid="1033222"/>
                                        </p:tgtEl>
                                        <p:attrNameLst>
                                          <p:attrName>r</p:attrName>
                                        </p:attrNameLst>
                                      </p:cBhvr>
                                    </p:animRo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nodeType="clickEffect">
                                  <p:stCondLst>
                                    <p:cond delay="0"/>
                                  </p:stCondLst>
                                  <p:childTnLst>
                                    <p:animEffect transition="out" filter="dissolve">
                                      <p:cBhvr>
                                        <p:cTn id="21" dur="500"/>
                                        <p:tgtEl>
                                          <p:spTgt spid="925729"/>
                                        </p:tgtEl>
                                      </p:cBhvr>
                                    </p:animEffect>
                                    <p:set>
                                      <p:cBhvr>
                                        <p:cTn id="22" dur="1" fill="hold">
                                          <p:stCondLst>
                                            <p:cond delay="499"/>
                                          </p:stCondLst>
                                        </p:cTn>
                                        <p:tgtEl>
                                          <p:spTgt spid="925729"/>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1033219"/>
                                        </p:tgtEl>
                                      </p:cBhvr>
                                    </p:animEffect>
                                    <p:set>
                                      <p:cBhvr>
                                        <p:cTn id="25" dur="1" fill="hold">
                                          <p:stCondLst>
                                            <p:cond delay="499"/>
                                          </p:stCondLst>
                                        </p:cTn>
                                        <p:tgtEl>
                                          <p:spTgt spid="1033219"/>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1033220"/>
                                        </p:tgtEl>
                                      </p:cBhvr>
                                    </p:animEffect>
                                    <p:set>
                                      <p:cBhvr>
                                        <p:cTn id="28" dur="1" fill="hold">
                                          <p:stCondLst>
                                            <p:cond delay="499"/>
                                          </p:stCondLst>
                                        </p:cTn>
                                        <p:tgtEl>
                                          <p:spTgt spid="1033220"/>
                                        </p:tgtEl>
                                        <p:attrNameLst>
                                          <p:attrName>style.visibility</p:attrName>
                                        </p:attrNameLst>
                                      </p:cBhvr>
                                      <p:to>
                                        <p:strVal val="hidden"/>
                                      </p:to>
                                    </p:set>
                                  </p:childTnLst>
                                </p:cTn>
                              </p:par>
                              <p:par>
                                <p:cTn id="29" presetID="9" presetClass="exit" presetSubtype="0" fill="hold" grpId="2" nodeType="withEffect">
                                  <p:stCondLst>
                                    <p:cond delay="0"/>
                                  </p:stCondLst>
                                  <p:childTnLst>
                                    <p:animEffect transition="out" filter="dissolve">
                                      <p:cBhvr>
                                        <p:cTn id="30" dur="500"/>
                                        <p:tgtEl>
                                          <p:spTgt spid="1033222"/>
                                        </p:tgtEl>
                                      </p:cBhvr>
                                    </p:animEffect>
                                    <p:set>
                                      <p:cBhvr>
                                        <p:cTn id="31" dur="1" fill="hold">
                                          <p:stCondLst>
                                            <p:cond delay="499"/>
                                          </p:stCondLst>
                                        </p:cTn>
                                        <p:tgtEl>
                                          <p:spTgt spid="1033222"/>
                                        </p:tgtEl>
                                        <p:attrNameLst>
                                          <p:attrName>style.visibility</p:attrName>
                                        </p:attrNameLst>
                                      </p:cBhvr>
                                      <p:to>
                                        <p:strVal val="hidden"/>
                                      </p:to>
                                    </p:set>
                                  </p:childTnLst>
                                </p:cTn>
                              </p:par>
                            </p:childTnLst>
                          </p:cTn>
                        </p:par>
                        <p:par>
                          <p:cTn id="32" fill="hold" nodeType="afterGroup">
                            <p:stCondLst>
                              <p:cond delay="500"/>
                            </p:stCondLst>
                            <p:childTnLst>
                              <p:par>
                                <p:cTn id="33" presetID="9" presetClass="entr" presetSubtype="0" fill="hold" nodeType="afterEffect">
                                  <p:stCondLst>
                                    <p:cond delay="0"/>
                                  </p:stCondLst>
                                  <p:childTnLst>
                                    <p:set>
                                      <p:cBhvr>
                                        <p:cTn id="34" dur="1" fill="hold">
                                          <p:stCondLst>
                                            <p:cond delay="0"/>
                                          </p:stCondLst>
                                        </p:cTn>
                                        <p:tgtEl>
                                          <p:spTgt spid="925701"/>
                                        </p:tgtEl>
                                        <p:attrNameLst>
                                          <p:attrName>style.visibility</p:attrName>
                                        </p:attrNameLst>
                                      </p:cBhvr>
                                      <p:to>
                                        <p:strVal val="visible"/>
                                      </p:to>
                                    </p:set>
                                    <p:animEffect transition="in" filter="dissolve">
                                      <p:cBhvr>
                                        <p:cTn id="35" dur="500"/>
                                        <p:tgtEl>
                                          <p:spTgt spid="925701"/>
                                        </p:tgtEl>
                                      </p:cBhvr>
                                    </p:animEffect>
                                  </p:childTnLst>
                                </p:cTn>
                              </p:par>
                            </p:childTnLst>
                          </p:cTn>
                        </p:par>
                        <p:par>
                          <p:cTn id="36" fill="hold" nodeType="afterGroup">
                            <p:stCondLst>
                              <p:cond delay="1000"/>
                            </p:stCondLst>
                            <p:childTnLst>
                              <p:par>
                                <p:cTn id="37" presetID="2" presetClass="entr" presetSubtype="4" fill="hold" grpId="0" nodeType="afterEffect">
                                  <p:stCondLst>
                                    <p:cond delay="0"/>
                                  </p:stCondLst>
                                  <p:childTnLst>
                                    <p:set>
                                      <p:cBhvr>
                                        <p:cTn id="38" dur="1" fill="hold">
                                          <p:stCondLst>
                                            <p:cond delay="0"/>
                                          </p:stCondLst>
                                        </p:cTn>
                                        <p:tgtEl>
                                          <p:spTgt spid="925721"/>
                                        </p:tgtEl>
                                        <p:attrNameLst>
                                          <p:attrName>style.visibility</p:attrName>
                                        </p:attrNameLst>
                                      </p:cBhvr>
                                      <p:to>
                                        <p:strVal val="visible"/>
                                      </p:to>
                                    </p:set>
                                    <p:anim calcmode="lin" valueType="num">
                                      <p:cBhvr additive="base">
                                        <p:cTn id="39" dur="500" fill="hold"/>
                                        <p:tgtEl>
                                          <p:spTgt spid="925721"/>
                                        </p:tgtEl>
                                        <p:attrNameLst>
                                          <p:attrName>ppt_x</p:attrName>
                                        </p:attrNameLst>
                                      </p:cBhvr>
                                      <p:tavLst>
                                        <p:tav tm="0">
                                          <p:val>
                                            <p:strVal val="#ppt_x"/>
                                          </p:val>
                                        </p:tav>
                                        <p:tav tm="100000">
                                          <p:val>
                                            <p:strVal val="#ppt_x"/>
                                          </p:val>
                                        </p:tav>
                                      </p:tavLst>
                                    </p:anim>
                                    <p:anim calcmode="lin" valueType="num">
                                      <p:cBhvr additive="base">
                                        <p:cTn id="40" dur="500" fill="hold"/>
                                        <p:tgtEl>
                                          <p:spTgt spid="925721"/>
                                        </p:tgtEl>
                                        <p:attrNameLst>
                                          <p:attrName>ppt_y</p:attrName>
                                        </p:attrNameLst>
                                      </p:cBhvr>
                                      <p:tavLst>
                                        <p:tav tm="0">
                                          <p:val>
                                            <p:strVal val="1+#ppt_h/2"/>
                                          </p:val>
                                        </p:tav>
                                        <p:tav tm="100000">
                                          <p:val>
                                            <p:strVal val="#ppt_y"/>
                                          </p:val>
                                        </p:tav>
                                      </p:tavLst>
                                    </p:anim>
                                  </p:childTnLst>
                                </p:cTn>
                              </p:par>
                            </p:childTnLst>
                          </p:cTn>
                        </p:par>
                        <p:par>
                          <p:cTn id="41" fill="hold" nodeType="afterGroup">
                            <p:stCondLst>
                              <p:cond delay="1500"/>
                            </p:stCondLst>
                            <p:childTnLst>
                              <p:par>
                                <p:cTn id="42" presetID="9" presetClass="entr" presetSubtype="0" fill="hold" nodeType="afterEffect">
                                  <p:stCondLst>
                                    <p:cond delay="0"/>
                                  </p:stCondLst>
                                  <p:childTnLst>
                                    <p:set>
                                      <p:cBhvr>
                                        <p:cTn id="43" dur="1" fill="hold">
                                          <p:stCondLst>
                                            <p:cond delay="0"/>
                                          </p:stCondLst>
                                        </p:cTn>
                                        <p:tgtEl>
                                          <p:spTgt spid="925699"/>
                                        </p:tgtEl>
                                        <p:attrNameLst>
                                          <p:attrName>style.visibility</p:attrName>
                                        </p:attrNameLst>
                                      </p:cBhvr>
                                      <p:to>
                                        <p:strVal val="visible"/>
                                      </p:to>
                                    </p:set>
                                    <p:animEffect transition="in" filter="dissolve">
                                      <p:cBhvr>
                                        <p:cTn id="44" dur="500"/>
                                        <p:tgtEl>
                                          <p:spTgt spid="925699"/>
                                        </p:tgtEl>
                                      </p:cBhvr>
                                    </p:animEffect>
                                  </p:childTnLst>
                                </p:cTn>
                              </p:par>
                            </p:childTnLst>
                          </p:cTn>
                        </p:par>
                        <p:par>
                          <p:cTn id="45" fill="hold" nodeType="afterGroup">
                            <p:stCondLst>
                              <p:cond delay="2000"/>
                            </p:stCondLst>
                            <p:childTnLst>
                              <p:par>
                                <p:cTn id="46" presetID="10" presetClass="entr" presetSubtype="0" fill="hold" nodeType="afterEffect">
                                  <p:stCondLst>
                                    <p:cond delay="0"/>
                                  </p:stCondLst>
                                  <p:childTnLst>
                                    <p:set>
                                      <p:cBhvr>
                                        <p:cTn id="47" dur="1" fill="hold">
                                          <p:stCondLst>
                                            <p:cond delay="0"/>
                                          </p:stCondLst>
                                        </p:cTn>
                                        <p:tgtEl>
                                          <p:spTgt spid="925718"/>
                                        </p:tgtEl>
                                        <p:attrNameLst>
                                          <p:attrName>style.visibility</p:attrName>
                                        </p:attrNameLst>
                                      </p:cBhvr>
                                      <p:to>
                                        <p:strVal val="visible"/>
                                      </p:to>
                                    </p:set>
                                    <p:animEffect transition="in" filter="fade">
                                      <p:cBhvr>
                                        <p:cTn id="48" dur="500"/>
                                        <p:tgtEl>
                                          <p:spTgt spid="925718"/>
                                        </p:tgtEl>
                                      </p:cBhvr>
                                    </p:animEffect>
                                  </p:childTnLst>
                                </p:cTn>
                              </p:par>
                            </p:childTnLst>
                          </p:cTn>
                        </p:par>
                        <p:par>
                          <p:cTn id="49" fill="hold" nodeType="afterGroup">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925700"/>
                                        </p:tgtEl>
                                        <p:attrNameLst>
                                          <p:attrName>style.visibility</p:attrName>
                                        </p:attrNameLst>
                                      </p:cBhvr>
                                      <p:to>
                                        <p:strVal val="visible"/>
                                      </p:to>
                                    </p:set>
                                    <p:animEffect transition="in" filter="fade">
                                      <p:cBhvr>
                                        <p:cTn id="52" dur="500"/>
                                        <p:tgtEl>
                                          <p:spTgt spid="92570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par>
                          <p:cTn id="58" fill="hold" nodeType="afterGroup">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childTnLst>
                          </p:cTn>
                        </p:par>
                        <p:par>
                          <p:cTn id="62" fill="hold" nodeType="afterGroup">
                            <p:stCondLst>
                              <p:cond delay="1000"/>
                            </p:stCondLst>
                            <p:childTnLst>
                              <p:par>
                                <p:cTn id="63" presetID="10" presetClass="entr" presetSubtype="0" fill="hold" nodeType="afterEffect">
                                  <p:stCondLst>
                                    <p:cond delay="0"/>
                                  </p:stCondLst>
                                  <p:childTnLst>
                                    <p:set>
                                      <p:cBhvr>
                                        <p:cTn id="64" dur="1" fill="hold">
                                          <p:stCondLst>
                                            <p:cond delay="0"/>
                                          </p:stCondLst>
                                        </p:cTn>
                                        <p:tgtEl>
                                          <p:spTgt spid="925715"/>
                                        </p:tgtEl>
                                        <p:attrNameLst>
                                          <p:attrName>style.visibility</p:attrName>
                                        </p:attrNameLst>
                                      </p:cBhvr>
                                      <p:to>
                                        <p:strVal val="visible"/>
                                      </p:to>
                                    </p:set>
                                    <p:animEffect transition="in" filter="fade">
                                      <p:cBhvr>
                                        <p:cTn id="65" dur="500"/>
                                        <p:tgtEl>
                                          <p:spTgt spid="925715"/>
                                        </p:tgtEl>
                                      </p:cBhvr>
                                    </p:animEffect>
                                  </p:childTnLst>
                                </p:cTn>
                              </p:par>
                            </p:childTnLst>
                          </p:cTn>
                        </p:par>
                        <p:par>
                          <p:cTn id="66" fill="hold" nodeType="afterGroup">
                            <p:stCondLst>
                              <p:cond delay="1500"/>
                            </p:stCondLst>
                            <p:childTnLst>
                              <p:par>
                                <p:cTn id="67" presetID="10" presetClass="entr" presetSubtype="0" fill="hold" grpId="0" nodeType="afterEffect">
                                  <p:stCondLst>
                                    <p:cond delay="0"/>
                                  </p:stCondLst>
                                  <p:childTnLst>
                                    <p:set>
                                      <p:cBhvr>
                                        <p:cTn id="68" dur="1" fill="hold">
                                          <p:stCondLst>
                                            <p:cond delay="0"/>
                                          </p:stCondLst>
                                        </p:cTn>
                                        <p:tgtEl>
                                          <p:spTgt spid="925704"/>
                                        </p:tgtEl>
                                        <p:attrNameLst>
                                          <p:attrName>style.visibility</p:attrName>
                                        </p:attrNameLst>
                                      </p:cBhvr>
                                      <p:to>
                                        <p:strVal val="visible"/>
                                      </p:to>
                                    </p:set>
                                    <p:animEffect transition="in" filter="fade">
                                      <p:cBhvr>
                                        <p:cTn id="69" dur="500"/>
                                        <p:tgtEl>
                                          <p:spTgt spid="92570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925712"/>
                                        </p:tgtEl>
                                        <p:attrNameLst>
                                          <p:attrName>style.visibility</p:attrName>
                                        </p:attrNameLst>
                                      </p:cBhvr>
                                      <p:to>
                                        <p:strVal val="visible"/>
                                      </p:to>
                                    </p:set>
                                    <p:animEffect transition="in" filter="fade">
                                      <p:cBhvr>
                                        <p:cTn id="74" dur="500"/>
                                        <p:tgtEl>
                                          <p:spTgt spid="925712"/>
                                        </p:tgtEl>
                                      </p:cBhvr>
                                    </p:animEffect>
                                  </p:childTnLst>
                                </p:cTn>
                              </p:par>
                            </p:childTnLst>
                          </p:cTn>
                        </p:par>
                        <p:par>
                          <p:cTn id="75" fill="hold" nodeType="afterGroup">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925707"/>
                                        </p:tgtEl>
                                        <p:attrNameLst>
                                          <p:attrName>style.visibility</p:attrName>
                                        </p:attrNameLst>
                                      </p:cBhvr>
                                      <p:to>
                                        <p:strVal val="visible"/>
                                      </p:to>
                                    </p:set>
                                    <p:animEffect transition="in" filter="fade">
                                      <p:cBhvr>
                                        <p:cTn id="78" dur="500"/>
                                        <p:tgtEl>
                                          <p:spTgt spid="925707"/>
                                        </p:tgtEl>
                                      </p:cBhvr>
                                    </p:animEffect>
                                  </p:childTnLst>
                                </p:cTn>
                              </p:par>
                            </p:childTnLst>
                          </p:cTn>
                        </p:par>
                        <p:par>
                          <p:cTn id="79" fill="hold" nodeType="afterGroup">
                            <p:stCondLst>
                              <p:cond delay="1000"/>
                            </p:stCondLst>
                            <p:childTnLst>
                              <p:par>
                                <p:cTn id="80" presetID="10" presetClass="entr" presetSubtype="0" fill="hold" nodeType="afterEffect">
                                  <p:stCondLst>
                                    <p:cond delay="0"/>
                                  </p:stCondLst>
                                  <p:childTnLst>
                                    <p:set>
                                      <p:cBhvr>
                                        <p:cTn id="81" dur="1" fill="hold">
                                          <p:stCondLst>
                                            <p:cond delay="0"/>
                                          </p:stCondLst>
                                        </p:cTn>
                                        <p:tgtEl>
                                          <p:spTgt spid="925709"/>
                                        </p:tgtEl>
                                        <p:attrNameLst>
                                          <p:attrName>style.visibility</p:attrName>
                                        </p:attrNameLst>
                                      </p:cBhvr>
                                      <p:to>
                                        <p:strVal val="visible"/>
                                      </p:to>
                                    </p:set>
                                    <p:animEffect transition="in" filter="fade">
                                      <p:cBhvr>
                                        <p:cTn id="82" dur="500"/>
                                        <p:tgtEl>
                                          <p:spTgt spid="925709"/>
                                        </p:tgtEl>
                                      </p:cBhvr>
                                    </p:animEffect>
                                  </p:childTnLst>
                                </p:cTn>
                              </p:par>
                            </p:childTnLst>
                          </p:cTn>
                        </p:par>
                        <p:par>
                          <p:cTn id="83" fill="hold" nodeType="afterGroup">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925708"/>
                                        </p:tgtEl>
                                        <p:attrNameLst>
                                          <p:attrName>style.visibility</p:attrName>
                                        </p:attrNameLst>
                                      </p:cBhvr>
                                      <p:to>
                                        <p:strVal val="visible"/>
                                      </p:to>
                                    </p:set>
                                    <p:animEffect transition="in" filter="fade">
                                      <p:cBhvr>
                                        <p:cTn id="86" dur="500"/>
                                        <p:tgtEl>
                                          <p:spTgt spid="925708"/>
                                        </p:tgtEl>
                                      </p:cBhvr>
                                    </p:animEffect>
                                  </p:childTnLst>
                                </p:cTn>
                              </p:par>
                              <p:par>
                                <p:cTn id="87" presetID="14" presetClass="entr" presetSubtype="10" fill="hold" nodeType="with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randombar(horizontal)">
                                      <p:cBhvr>
                                        <p:cTn id="89" dur="500"/>
                                        <p:tgtEl>
                                          <p:spTgt spid="7"/>
                                        </p:tgtEl>
                                      </p:cBhvr>
                                    </p:animEffect>
                                  </p:childTnLst>
                                </p:cTn>
                              </p:par>
                            </p:childTnLst>
                          </p:cTn>
                        </p:par>
                        <p:par>
                          <p:cTn id="90" fill="hold">
                            <p:stCondLst>
                              <p:cond delay="2000"/>
                            </p:stCondLst>
                            <p:childTnLst>
                              <p:par>
                                <p:cTn id="91" presetID="31" presetClass="entr" presetSubtype="0" fill="hold" nodeType="after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000" fill="hold"/>
                                        <p:tgtEl>
                                          <p:spTgt spid="36"/>
                                        </p:tgtEl>
                                        <p:attrNameLst>
                                          <p:attrName>ppt_w</p:attrName>
                                        </p:attrNameLst>
                                      </p:cBhvr>
                                      <p:tavLst>
                                        <p:tav tm="0">
                                          <p:val>
                                            <p:fltVal val="0"/>
                                          </p:val>
                                        </p:tav>
                                        <p:tav tm="100000">
                                          <p:val>
                                            <p:strVal val="#ppt_w"/>
                                          </p:val>
                                        </p:tav>
                                      </p:tavLst>
                                    </p:anim>
                                    <p:anim calcmode="lin" valueType="num">
                                      <p:cBhvr>
                                        <p:cTn id="94" dur="1000" fill="hold"/>
                                        <p:tgtEl>
                                          <p:spTgt spid="36"/>
                                        </p:tgtEl>
                                        <p:attrNameLst>
                                          <p:attrName>ppt_h</p:attrName>
                                        </p:attrNameLst>
                                      </p:cBhvr>
                                      <p:tavLst>
                                        <p:tav tm="0">
                                          <p:val>
                                            <p:fltVal val="0"/>
                                          </p:val>
                                        </p:tav>
                                        <p:tav tm="100000">
                                          <p:val>
                                            <p:strVal val="#ppt_h"/>
                                          </p:val>
                                        </p:tav>
                                      </p:tavLst>
                                    </p:anim>
                                    <p:anim calcmode="lin" valueType="num">
                                      <p:cBhvr>
                                        <p:cTn id="95" dur="1000" fill="hold"/>
                                        <p:tgtEl>
                                          <p:spTgt spid="36"/>
                                        </p:tgtEl>
                                        <p:attrNameLst>
                                          <p:attrName>style.rotation</p:attrName>
                                        </p:attrNameLst>
                                      </p:cBhvr>
                                      <p:tavLst>
                                        <p:tav tm="0">
                                          <p:val>
                                            <p:fltVal val="90"/>
                                          </p:val>
                                        </p:tav>
                                        <p:tav tm="100000">
                                          <p:val>
                                            <p:fltVal val="0"/>
                                          </p:val>
                                        </p:tav>
                                      </p:tavLst>
                                    </p:anim>
                                    <p:animEffect transition="in" filter="fade">
                                      <p:cBhvr>
                                        <p:cTn id="9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19" grpId="0" animBg="1"/>
      <p:bldP spid="1033220" grpId="0" animBg="1"/>
      <p:bldP spid="1033220" grpId="1" animBg="1"/>
      <p:bldP spid="1033222" grpId="0" animBg="1"/>
      <p:bldP spid="1033222" grpId="1" animBg="1"/>
      <p:bldP spid="1033222" grpId="2" animBg="1"/>
      <p:bldP spid="925700" grpId="0" animBg="1"/>
      <p:bldP spid="925704" grpId="0" animBg="1"/>
      <p:bldP spid="2" grpId="0" animBg="1"/>
      <p:bldP spid="925707" grpId="0" animBg="1"/>
      <p:bldP spid="925708" grpId="0" animBg="1"/>
      <p:bldP spid="9257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0" descr="D:\WORK\PROGETTI\ERC\materiale\FIG_01.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70" y="1412776"/>
            <a:ext cx="7946659" cy="4968552"/>
          </a:xfrm>
          <a:prstGeom prst="rect">
            <a:avLst/>
          </a:prstGeom>
          <a:noFill/>
          <a:extLst>
            <a:ext uri="{909E8E84-426E-40DD-AFC4-6F175D3DCCD1}">
              <a14:hiddenFill xmlns:a14="http://schemas.microsoft.com/office/drawing/2010/main">
                <a:solidFill>
                  <a:srgbClr val="FFFFFF"/>
                </a:solidFill>
              </a14:hiddenFill>
            </a:ext>
          </a:extLst>
        </p:spPr>
      </p:pic>
      <p:sp>
        <p:nvSpPr>
          <p:cNvPr id="97" name="CasellaDiTesto 96"/>
          <p:cNvSpPr txBox="1"/>
          <p:nvPr/>
        </p:nvSpPr>
        <p:spPr>
          <a:xfrm>
            <a:off x="873714" y="3501008"/>
            <a:ext cx="2238113" cy="553998"/>
          </a:xfrm>
          <a:prstGeom prst="rect">
            <a:avLst/>
          </a:prstGeom>
          <a:solidFill>
            <a:srgbClr val="FFFF00"/>
          </a:solidFill>
          <a:ln>
            <a:solidFill>
              <a:sysClr val="windowText" lastClr="000000"/>
            </a:solidFill>
          </a:ln>
        </p:spPr>
        <p:txBody>
          <a:bodyPr wrap="none" rtlCol="0">
            <a:spAutoFit/>
          </a:bodyPr>
          <a:lstStyle/>
          <a:p>
            <a:pPr marL="0" marR="0" lvl="0" indent="0" algn="l" defTabSz="1069848" eaLnBrk="1" fontAlgn="auto" latinLnBrk="0" hangingPunct="1">
              <a:lnSpc>
                <a:spcPct val="100000"/>
              </a:lnSpc>
              <a:spcBef>
                <a:spcPts val="0"/>
              </a:spcBef>
              <a:spcAft>
                <a:spcPts val="0"/>
              </a:spcAft>
              <a:buClrTx/>
              <a:buSzTx/>
              <a:buFontTx/>
              <a:buNone/>
              <a:tabLst/>
              <a:defRPr/>
            </a:pPr>
            <a:r>
              <a:rPr kumimoji="0" lang="it-IT" sz="3000" b="0" i="0" u="none" strike="noStrike" kern="0" cap="none" spc="0" normalizeH="0" baseline="0" noProof="0" dirty="0" err="1" smtClean="0">
                <a:ln>
                  <a:noFill/>
                </a:ln>
                <a:solidFill>
                  <a:prstClr val="black">
                    <a:lumMod val="95000"/>
                    <a:lumOff val="5000"/>
                  </a:prst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a:t>
            </a:r>
            <a:r>
              <a:rPr kumimoji="0" lang="it-IT" sz="1800" b="0" i="0" u="none" strike="noStrike" kern="0" cap="none" spc="0" normalizeH="0" baseline="0" noProof="0" dirty="0" err="1" smtClean="0">
                <a:ln>
                  <a:noFill/>
                </a:ln>
                <a:solidFill>
                  <a:prstClr val="black">
                    <a:lumMod val="95000"/>
                    <a:lumOff val="5000"/>
                  </a:prst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true</a:t>
            </a:r>
            <a:r>
              <a:rPr kumimoji="0" lang="it-IT" sz="3000" b="0" i="0" u="none" strike="noStrike" kern="0" cap="none" spc="0" normalizeH="0" baseline="0" noProof="0" dirty="0" smtClean="0">
                <a:ln>
                  <a:noFill/>
                </a:ln>
                <a:solidFill>
                  <a:prstClr val="black">
                    <a:lumMod val="95000"/>
                    <a:lumOff val="5000"/>
                  </a:prst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=94 mm</a:t>
            </a:r>
            <a:endParaRPr kumimoji="0" lang="en-GB" sz="3000" b="0" i="0" u="none" strike="noStrike" kern="0" cap="none" spc="0" normalizeH="0" baseline="0" noProof="0" dirty="0" smtClean="0">
              <a:ln>
                <a:noFill/>
              </a:ln>
              <a:solidFill>
                <a:prstClr val="black">
                  <a:lumMod val="95000"/>
                  <a:lumOff val="5000"/>
                </a:prst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16" name="Gruppo 15"/>
          <p:cNvGrpSpPr/>
          <p:nvPr/>
        </p:nvGrpSpPr>
        <p:grpSpPr>
          <a:xfrm>
            <a:off x="5113775" y="3933056"/>
            <a:ext cx="4030225" cy="2544078"/>
            <a:chOff x="5113775" y="3933056"/>
            <a:chExt cx="4030225" cy="2544078"/>
          </a:xfrm>
        </p:grpSpPr>
        <p:sp>
          <p:nvSpPr>
            <p:cNvPr id="106" name="CasellaDiTesto 105"/>
            <p:cNvSpPr txBox="1"/>
            <p:nvPr/>
          </p:nvSpPr>
          <p:spPr>
            <a:xfrm>
              <a:off x="7319913" y="3933056"/>
              <a:ext cx="1824087" cy="1384995"/>
            </a:xfrm>
            <a:prstGeom prst="rect">
              <a:avLst/>
            </a:prstGeom>
            <a:noFill/>
          </p:spPr>
          <p:txBody>
            <a:bodyPr wrap="square" rtlCol="0">
              <a:spAutoFit/>
            </a:bodyPr>
            <a:lstStyle/>
            <a:p>
              <a:pPr algn="l" defTabSz="1069848" fontAlgn="auto">
                <a:spcBef>
                  <a:spcPts val="0"/>
                </a:spcBef>
                <a:spcAft>
                  <a:spcPts val="0"/>
                </a:spcAft>
              </a:pPr>
              <a:r>
                <a:rPr lang="en-US" sz="1400" b="0" i="1" dirty="0" smtClean="0">
                  <a:solidFill>
                    <a:srgbClr val="4F81BD">
                      <a:lumMod val="50000"/>
                    </a:srgbClr>
                  </a:solidFill>
                  <a:latin typeface="Arial" panose="020B0604020202020204" pitchFamily="34" charset="0"/>
                  <a:cs typeface="Arial" panose="020B0604020202020204" pitchFamily="34" charset="0"/>
                </a:rPr>
                <a:t>With only two overpasses the bottom up approach provides a better estimate of the accumulated rainfall</a:t>
              </a:r>
              <a:endParaRPr lang="en-US" sz="1400" b="0" i="1" dirty="0">
                <a:solidFill>
                  <a:srgbClr val="4F81BD">
                    <a:lumMod val="50000"/>
                  </a:srgbClr>
                </a:solidFill>
                <a:latin typeface="Arial" panose="020B0604020202020204" pitchFamily="34" charset="0"/>
                <a:cs typeface="Arial" panose="020B0604020202020204" pitchFamily="34" charset="0"/>
              </a:endParaRPr>
            </a:p>
          </p:txBody>
        </p:sp>
        <p:sp>
          <p:nvSpPr>
            <p:cNvPr id="103" name="CasellaDiTesto 102"/>
            <p:cNvSpPr txBox="1"/>
            <p:nvPr/>
          </p:nvSpPr>
          <p:spPr>
            <a:xfrm>
              <a:off x="5113775" y="6000080"/>
              <a:ext cx="3489295" cy="477054"/>
            </a:xfrm>
            <a:prstGeom prst="rect">
              <a:avLst/>
            </a:prstGeom>
            <a:solidFill>
              <a:sysClr val="window" lastClr="FFFFFF"/>
            </a:solidFill>
            <a:ln>
              <a:solidFill>
                <a:sysClr val="windowText" lastClr="000000"/>
              </a:solidFill>
            </a:ln>
          </p:spPr>
          <p:txBody>
            <a:bodyPr wrap="none" rtlCol="0">
              <a:noAutofit/>
            </a:bodyPr>
            <a:lstStyle/>
            <a:p>
              <a:pPr marL="0" marR="0" lvl="0" indent="0" algn="l" defTabSz="1069848" eaLnBrk="1" fontAlgn="auto" latinLnBrk="0" hangingPunct="1">
                <a:lnSpc>
                  <a:spcPct val="100000"/>
                </a:lnSpc>
                <a:spcBef>
                  <a:spcPts val="0"/>
                </a:spcBef>
                <a:spcAft>
                  <a:spcPts val="0"/>
                </a:spcAft>
                <a:buClrTx/>
                <a:buSzTx/>
                <a:buFontTx/>
                <a:buNone/>
                <a:tabLst/>
                <a:defRPr/>
              </a:pPr>
              <a:r>
                <a:rPr kumimoji="0" lang="it-IT" sz="2500" b="0" i="0" u="none" strike="noStrike" kern="0" cap="none" spc="0" normalizeH="0" baseline="0" noProof="0" dirty="0" err="1" smtClean="0">
                  <a:ln>
                    <a:noFill/>
                  </a:ln>
                  <a:solidFill>
                    <a:srgbClr val="1F497D">
                      <a:lumMod val="75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a:t>
              </a:r>
              <a:r>
                <a:rPr kumimoji="0" lang="it-IT" sz="1200" b="0" i="0" u="none" strike="noStrike" kern="0" cap="none" spc="0" normalizeH="0" baseline="0" noProof="0" dirty="0" err="1" smtClean="0">
                  <a:ln>
                    <a:noFill/>
                  </a:ln>
                  <a:solidFill>
                    <a:srgbClr val="1F497D">
                      <a:lumMod val="75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bottom</a:t>
              </a:r>
              <a:r>
                <a:rPr kumimoji="0" lang="it-IT" sz="1200" b="0" i="0" u="none" strike="noStrike" kern="0" cap="none" spc="0" normalizeH="0" baseline="0" noProof="0" dirty="0" smtClean="0">
                  <a:ln>
                    <a:noFill/>
                  </a:ln>
                  <a:solidFill>
                    <a:srgbClr val="1F497D">
                      <a:lumMod val="75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-up</a:t>
              </a:r>
              <a:r>
                <a:rPr kumimoji="0" lang="it-IT" sz="2500" b="0" i="0" u="none" strike="noStrike" kern="0" cap="none" spc="0" normalizeH="0" baseline="0" noProof="0" dirty="0" smtClean="0">
                  <a:ln>
                    <a:noFill/>
                  </a:ln>
                  <a:solidFill>
                    <a:srgbClr val="1F497D">
                      <a:lumMod val="75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=(92-2)= 90 mm</a:t>
              </a:r>
              <a:endParaRPr kumimoji="0" lang="en-GB" sz="2500" b="0" i="0" u="none" strike="noStrike" kern="0" cap="none" spc="0" normalizeH="0" baseline="0" noProof="0" dirty="0" smtClean="0">
                <a:ln>
                  <a:noFill/>
                </a:ln>
                <a:solidFill>
                  <a:srgbClr val="1F497D">
                    <a:lumMod val="75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31" name="Text Box 14"/>
          <p:cNvSpPr txBox="1">
            <a:spLocks noChangeArrowheads="1"/>
          </p:cNvSpPr>
          <p:nvPr/>
        </p:nvSpPr>
        <p:spPr bwMode="auto">
          <a:xfrm>
            <a:off x="467544" y="115894"/>
            <a:ext cx="7523931"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a:t>“Top down” vs “Bottom up” perspective</a:t>
            </a:r>
          </a:p>
        </p:txBody>
      </p:sp>
      <p:grpSp>
        <p:nvGrpSpPr>
          <p:cNvPr id="13" name="Gruppo 12"/>
          <p:cNvGrpSpPr/>
          <p:nvPr/>
        </p:nvGrpSpPr>
        <p:grpSpPr>
          <a:xfrm>
            <a:off x="821215" y="917581"/>
            <a:ext cx="8287289" cy="1249310"/>
            <a:chOff x="821215" y="917581"/>
            <a:chExt cx="8287289" cy="1249310"/>
          </a:xfrm>
        </p:grpSpPr>
        <p:pic>
          <p:nvPicPr>
            <p:cNvPr id="11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5476" y="1026982"/>
              <a:ext cx="951962" cy="52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Rettangolo 81"/>
            <p:cNvSpPr/>
            <p:nvPr/>
          </p:nvSpPr>
          <p:spPr>
            <a:xfrm>
              <a:off x="5665574" y="917581"/>
              <a:ext cx="3442930" cy="369332"/>
            </a:xfrm>
            <a:prstGeom prst="rect">
              <a:avLst/>
            </a:prstGeom>
          </p:spPr>
          <p:txBody>
            <a:bodyPr wrap="none">
              <a:spAutoFit/>
            </a:bodyPr>
            <a:lstStyle/>
            <a:p>
              <a:pPr algn="l" defTabSz="1069848" fontAlgn="auto">
                <a:spcBef>
                  <a:spcPts val="0"/>
                </a:spcBef>
                <a:spcAft>
                  <a:spcPts val="0"/>
                </a:spcAft>
              </a:pPr>
              <a:r>
                <a:rPr lang="en-US" sz="1800" cap="all" dirty="0" smtClean="0">
                  <a:ln w="9000" cmpd="sng">
                    <a:solidFill>
                      <a:prstClr val="black"/>
                    </a:solidFill>
                    <a:prstDash val="solid"/>
                  </a:ln>
                  <a:solidFill>
                    <a:srgbClr val="C0504D">
                      <a:lumMod val="60000"/>
                      <a:lumOff val="40000"/>
                    </a:srgbClr>
                  </a:solidFill>
                  <a:effectLst>
                    <a:reflection blurRad="12700" stA="28000" endPos="45000" dist="1000" dir="5400000" sy="-100000" algn="bl" rotWithShape="0"/>
                  </a:effectLst>
                  <a:latin typeface="Arial Black" panose="020B0A04020102020204" pitchFamily="34" charset="0"/>
                  <a:cs typeface="+mn-cs"/>
                </a:rPr>
                <a:t>TOP DOWN PERSPECTIVE</a:t>
              </a:r>
              <a:endParaRPr lang="en-GB" sz="1800" dirty="0">
                <a:solidFill>
                  <a:srgbClr val="C0504D">
                    <a:lumMod val="60000"/>
                    <a:lumOff val="40000"/>
                  </a:srgbClr>
                </a:solidFill>
                <a:latin typeface="Calibri"/>
                <a:cs typeface="+mn-cs"/>
              </a:endParaRPr>
            </a:p>
          </p:txBody>
        </p:sp>
        <p:sp>
          <p:nvSpPr>
            <p:cNvPr id="84" name="Freccia in giù 83"/>
            <p:cNvSpPr/>
            <p:nvPr/>
          </p:nvSpPr>
          <p:spPr>
            <a:xfrm>
              <a:off x="1541315" y="1112909"/>
              <a:ext cx="288040" cy="720613"/>
            </a:xfrm>
            <a:prstGeom prst="downArrow">
              <a:avLst/>
            </a:prstGeom>
            <a:solidFill>
              <a:srgbClr val="C0504D">
                <a:lumMod val="40000"/>
                <a:lumOff val="60000"/>
              </a:srgbClr>
            </a:solidFill>
            <a:ln w="25400" cap="flat" cmpd="sng" algn="ctr">
              <a:solidFill>
                <a:srgbClr val="C0504D">
                  <a:lumMod val="75000"/>
                </a:srgbClr>
              </a:solidFill>
              <a:prstDash val="solid"/>
            </a:ln>
            <a:effectLst/>
          </p:spPr>
          <p:txBody>
            <a:bodyPr rtlCol="0" anchor="ctr"/>
            <a:lstStyle/>
            <a:p>
              <a:pPr marL="0" marR="0" lvl="0" indent="0" defTabSz="1069848"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smtClean="0">
                <a:ln>
                  <a:noFill/>
                </a:ln>
                <a:solidFill>
                  <a:prstClr val="white"/>
                </a:solidFill>
                <a:effectLst/>
                <a:uLnTx/>
                <a:uFillTx/>
                <a:latin typeface="Calibri"/>
                <a:ea typeface="+mn-ea"/>
                <a:cs typeface="+mn-cs"/>
              </a:endParaRPr>
            </a:p>
          </p:txBody>
        </p:sp>
        <p:sp>
          <p:nvSpPr>
            <p:cNvPr id="85" name="Freccia in giù 84"/>
            <p:cNvSpPr/>
            <p:nvPr/>
          </p:nvSpPr>
          <p:spPr>
            <a:xfrm>
              <a:off x="4141995" y="1108746"/>
              <a:ext cx="288040" cy="720613"/>
            </a:xfrm>
            <a:prstGeom prst="downArrow">
              <a:avLst/>
            </a:prstGeom>
            <a:solidFill>
              <a:srgbClr val="C0504D">
                <a:lumMod val="40000"/>
                <a:lumOff val="60000"/>
              </a:srgbClr>
            </a:solidFill>
            <a:ln w="25400" cap="flat" cmpd="sng" algn="ctr">
              <a:solidFill>
                <a:srgbClr val="C0504D">
                  <a:lumMod val="75000"/>
                </a:srgbClr>
              </a:solidFill>
              <a:prstDash val="solid"/>
            </a:ln>
            <a:effectLst/>
          </p:spPr>
          <p:txBody>
            <a:bodyPr rtlCol="0" anchor="ctr"/>
            <a:lstStyle/>
            <a:p>
              <a:pPr marL="0" marR="0" lvl="0" indent="0" defTabSz="1069848"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smtClean="0">
                <a:ln>
                  <a:noFill/>
                </a:ln>
                <a:solidFill>
                  <a:prstClr val="white"/>
                </a:solidFill>
                <a:effectLst/>
                <a:uLnTx/>
                <a:uFillTx/>
                <a:latin typeface="Calibri"/>
                <a:ea typeface="+mn-ea"/>
                <a:cs typeface="+mn-cs"/>
              </a:endParaRPr>
            </a:p>
          </p:txBody>
        </p:sp>
        <p:sp>
          <p:nvSpPr>
            <p:cNvPr id="86" name="Freccia in giù 85"/>
            <p:cNvSpPr/>
            <p:nvPr/>
          </p:nvSpPr>
          <p:spPr>
            <a:xfrm>
              <a:off x="5310958" y="1115863"/>
              <a:ext cx="288040" cy="720613"/>
            </a:xfrm>
            <a:prstGeom prst="downArrow">
              <a:avLst/>
            </a:prstGeom>
            <a:solidFill>
              <a:srgbClr val="C0504D">
                <a:lumMod val="40000"/>
                <a:lumOff val="60000"/>
              </a:srgbClr>
            </a:solidFill>
            <a:ln w="25400" cap="flat" cmpd="sng" algn="ctr">
              <a:solidFill>
                <a:srgbClr val="C0504D">
                  <a:lumMod val="75000"/>
                </a:srgbClr>
              </a:solidFill>
              <a:prstDash val="solid"/>
            </a:ln>
            <a:effectLst/>
          </p:spPr>
          <p:txBody>
            <a:bodyPr rtlCol="0" anchor="ctr"/>
            <a:lstStyle/>
            <a:p>
              <a:pPr marL="0" marR="0" lvl="0" indent="0" defTabSz="1069848"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smtClean="0">
                <a:ln>
                  <a:noFill/>
                </a:ln>
                <a:solidFill>
                  <a:prstClr val="white"/>
                </a:solidFill>
                <a:effectLst/>
                <a:uLnTx/>
                <a:uFillTx/>
                <a:latin typeface="Calibri"/>
                <a:ea typeface="+mn-ea"/>
                <a:cs typeface="+mn-cs"/>
              </a:endParaRPr>
            </a:p>
          </p:txBody>
        </p:sp>
        <p:sp>
          <p:nvSpPr>
            <p:cNvPr id="87" name="Freccia in giù 86"/>
            <p:cNvSpPr/>
            <p:nvPr/>
          </p:nvSpPr>
          <p:spPr>
            <a:xfrm>
              <a:off x="2774934" y="1115862"/>
              <a:ext cx="288040" cy="720613"/>
            </a:xfrm>
            <a:prstGeom prst="downArrow">
              <a:avLst/>
            </a:prstGeom>
            <a:solidFill>
              <a:srgbClr val="C0504D">
                <a:lumMod val="40000"/>
                <a:lumOff val="60000"/>
              </a:srgbClr>
            </a:solidFill>
            <a:ln w="25400" cap="flat" cmpd="sng" algn="ctr">
              <a:solidFill>
                <a:srgbClr val="C0504D">
                  <a:lumMod val="75000"/>
                </a:srgbClr>
              </a:solidFill>
              <a:prstDash val="solid"/>
            </a:ln>
            <a:effectLst/>
          </p:spPr>
          <p:txBody>
            <a:bodyPr rtlCol="0" anchor="ctr"/>
            <a:lstStyle/>
            <a:p>
              <a:pPr marL="0" marR="0" lvl="0" indent="0" defTabSz="1069848"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1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43948" y="1026981"/>
              <a:ext cx="951962" cy="52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1215" y="1044110"/>
              <a:ext cx="951962" cy="52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16322" y="1005350"/>
              <a:ext cx="951962" cy="52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CasellaDiTesto 40"/>
            <p:cNvSpPr txBox="1"/>
            <p:nvPr/>
          </p:nvSpPr>
          <p:spPr>
            <a:xfrm>
              <a:off x="1587260" y="1847967"/>
              <a:ext cx="223110" cy="318924"/>
            </a:xfrm>
            <a:prstGeom prst="rect">
              <a:avLst/>
            </a:prstGeom>
            <a:solidFill>
              <a:sysClr val="window" lastClr="FFFFFF"/>
            </a:solidFill>
            <a:ln>
              <a:solidFill>
                <a:srgbClr val="C0504D">
                  <a:lumMod val="75000"/>
                </a:srgbClr>
              </a:solidFill>
            </a:ln>
          </p:spPr>
          <p:txBody>
            <a:bodyPr wrap="square" lIns="36000" tIns="36000" rIns="36000" bIns="36000" rtlCol="0">
              <a:spAutoFit/>
            </a:bodyPr>
            <a:lstStyle/>
            <a:p>
              <a:pPr marL="0" marR="0" lvl="0" indent="0" defTabSz="1069848" eaLnBrk="1" fontAlgn="auto" latinLnBrk="0" hangingPunct="1">
                <a:lnSpc>
                  <a:spcPct val="100000"/>
                </a:lnSpc>
                <a:spcBef>
                  <a:spcPts val="0"/>
                </a:spcBef>
                <a:spcAft>
                  <a:spcPts val="0"/>
                </a:spcAft>
                <a:buClrTx/>
                <a:buSzTx/>
                <a:buFontTx/>
                <a:buNone/>
                <a:tabLst/>
                <a:defRPr/>
              </a:pPr>
              <a:r>
                <a:rPr kumimoji="0" lang="it-IT" i="0" u="none" strike="noStrike" kern="0" cap="none" spc="0" normalizeH="0" baseline="0" noProof="0" dirty="0" smtClean="0">
                  <a:ln>
                    <a:noFill/>
                  </a:ln>
                  <a:solidFill>
                    <a:srgbClr val="C0504D">
                      <a:lumMod val="75000"/>
                    </a:srgbClr>
                  </a:solidFill>
                  <a:effectLst/>
                  <a:uLnTx/>
                  <a:uFillTx/>
                  <a:latin typeface="Calibri" panose="020F0502020204030204" pitchFamily="34" charset="0"/>
                  <a:cs typeface="Arial" panose="020B0604020202020204" pitchFamily="34" charset="0"/>
                </a:rPr>
                <a:t>5</a:t>
              </a:r>
              <a:endParaRPr kumimoji="0" lang="en-GB" i="0" u="none" strike="noStrike" kern="0" cap="none" spc="0" normalizeH="0" baseline="0" noProof="0" dirty="0" smtClean="0">
                <a:ln>
                  <a:noFill/>
                </a:ln>
                <a:solidFill>
                  <a:srgbClr val="C0504D">
                    <a:lumMod val="75000"/>
                  </a:srgbClr>
                </a:solidFill>
                <a:effectLst/>
                <a:uLnTx/>
                <a:uFillTx/>
                <a:latin typeface="Calibri" panose="020F0502020204030204" pitchFamily="34" charset="0"/>
                <a:cs typeface="Arial" panose="020B0604020202020204" pitchFamily="34" charset="0"/>
              </a:endParaRPr>
            </a:p>
          </p:txBody>
        </p:sp>
        <p:sp>
          <p:nvSpPr>
            <p:cNvPr id="42" name="CasellaDiTesto 41"/>
            <p:cNvSpPr txBox="1"/>
            <p:nvPr/>
          </p:nvSpPr>
          <p:spPr>
            <a:xfrm>
              <a:off x="2792353" y="1847967"/>
              <a:ext cx="254695" cy="318924"/>
            </a:xfrm>
            <a:prstGeom prst="rect">
              <a:avLst/>
            </a:prstGeom>
            <a:solidFill>
              <a:sysClr val="window" lastClr="FFFFFF"/>
            </a:solidFill>
            <a:ln>
              <a:solidFill>
                <a:srgbClr val="C0504D">
                  <a:lumMod val="75000"/>
                </a:srgbClr>
              </a:solidFill>
            </a:ln>
          </p:spPr>
          <p:txBody>
            <a:bodyPr wrap="square" lIns="36000" tIns="36000" rIns="36000" bIns="36000" rtlCol="0">
              <a:spAutoFit/>
            </a:bodyPr>
            <a:lstStyle/>
            <a:p>
              <a:pPr marL="0" marR="0" lvl="0" indent="0" defTabSz="1069848" eaLnBrk="1" fontAlgn="auto" latinLnBrk="0" hangingPunct="1">
                <a:lnSpc>
                  <a:spcPct val="100000"/>
                </a:lnSpc>
                <a:spcBef>
                  <a:spcPts val="0"/>
                </a:spcBef>
                <a:spcAft>
                  <a:spcPts val="0"/>
                </a:spcAft>
                <a:buClrTx/>
                <a:buSzTx/>
                <a:buFontTx/>
                <a:buNone/>
                <a:tabLst/>
                <a:defRPr/>
              </a:pPr>
              <a:r>
                <a:rPr kumimoji="0" lang="it-IT" i="0" u="none" strike="noStrike" kern="0" cap="none" spc="0" normalizeH="0" baseline="0" noProof="0" dirty="0" smtClean="0">
                  <a:ln>
                    <a:noFill/>
                  </a:ln>
                  <a:solidFill>
                    <a:srgbClr val="C0504D">
                      <a:lumMod val="75000"/>
                    </a:srgbClr>
                  </a:solidFill>
                  <a:effectLst/>
                  <a:uLnTx/>
                  <a:uFillTx/>
                  <a:latin typeface="Calibri" panose="020F0502020204030204" pitchFamily="34" charset="0"/>
                  <a:cs typeface="Arial" panose="020B0604020202020204" pitchFamily="34" charset="0"/>
                </a:rPr>
                <a:t>0</a:t>
              </a:r>
              <a:endParaRPr kumimoji="0" lang="en-GB" i="0" u="none" strike="noStrike" kern="0" cap="none" spc="0" normalizeH="0" baseline="0" noProof="0" dirty="0" smtClean="0">
                <a:ln>
                  <a:noFill/>
                </a:ln>
                <a:solidFill>
                  <a:srgbClr val="C0504D">
                    <a:lumMod val="75000"/>
                  </a:srgbClr>
                </a:solidFill>
                <a:effectLst/>
                <a:uLnTx/>
                <a:uFillTx/>
                <a:latin typeface="Calibri" panose="020F0502020204030204" pitchFamily="34" charset="0"/>
                <a:cs typeface="Arial" panose="020B0604020202020204" pitchFamily="34" charset="0"/>
              </a:endParaRPr>
            </a:p>
          </p:txBody>
        </p:sp>
        <p:sp>
          <p:nvSpPr>
            <p:cNvPr id="43" name="CasellaDiTesto 42"/>
            <p:cNvSpPr txBox="1"/>
            <p:nvPr/>
          </p:nvSpPr>
          <p:spPr>
            <a:xfrm>
              <a:off x="4178213" y="1847967"/>
              <a:ext cx="241827" cy="318924"/>
            </a:xfrm>
            <a:prstGeom prst="rect">
              <a:avLst/>
            </a:prstGeom>
            <a:solidFill>
              <a:sysClr val="window" lastClr="FFFFFF"/>
            </a:solidFill>
            <a:ln>
              <a:solidFill>
                <a:srgbClr val="C0504D">
                  <a:lumMod val="75000"/>
                </a:srgbClr>
              </a:solidFill>
            </a:ln>
          </p:spPr>
          <p:txBody>
            <a:bodyPr wrap="square" lIns="36000" tIns="36000" rIns="36000" bIns="36000" rtlCol="0">
              <a:spAutoFit/>
            </a:bodyPr>
            <a:lstStyle>
              <a:defPPr>
                <a:defRPr lang="en-US"/>
              </a:defPPr>
              <a:lvl1pPr algn="ctr">
                <a:defRPr sz="1800" b="1">
                  <a:solidFill>
                    <a:schemeClr val="accent2">
                      <a:lumMod val="75000"/>
                    </a:schemeClr>
                  </a:solidFill>
                  <a:latin typeface="Arial" panose="020B0604020202020204" pitchFamily="34" charset="0"/>
                  <a:cs typeface="Arial" panose="020B0604020202020204" pitchFamily="34" charset="0"/>
                </a:defRPr>
              </a:lvl1pPr>
            </a:lstStyle>
            <a:p>
              <a:pPr marL="0" marR="0" lvl="0" indent="0" algn="ctr" defTabSz="1069848" eaLnBrk="1" fontAlgn="auto" latinLnBrk="0" hangingPunct="1">
                <a:lnSpc>
                  <a:spcPct val="100000"/>
                </a:lnSpc>
                <a:spcBef>
                  <a:spcPts val="0"/>
                </a:spcBef>
                <a:spcAft>
                  <a:spcPts val="0"/>
                </a:spcAft>
                <a:buClrTx/>
                <a:buSzTx/>
                <a:buFontTx/>
                <a:buNone/>
                <a:tabLst/>
                <a:defRPr/>
              </a:pPr>
              <a:r>
                <a:rPr kumimoji="0" lang="it-IT" sz="1600" i="0" u="none" strike="noStrike" kern="0" cap="none" spc="0" normalizeH="0" baseline="0" noProof="0" dirty="0" smtClean="0">
                  <a:ln>
                    <a:noFill/>
                  </a:ln>
                  <a:solidFill>
                    <a:srgbClr val="C0504D">
                      <a:lumMod val="75000"/>
                    </a:srgbClr>
                  </a:solidFill>
                  <a:effectLst/>
                  <a:uLnTx/>
                  <a:uFillTx/>
                  <a:latin typeface="Calibri" panose="020F0502020204030204" pitchFamily="34" charset="0"/>
                </a:rPr>
                <a:t>2</a:t>
              </a:r>
              <a:endParaRPr kumimoji="0" lang="en-GB" sz="1600" i="0" u="none" strike="noStrike" kern="0" cap="none" spc="0" normalizeH="0" baseline="0" noProof="0" dirty="0">
                <a:ln>
                  <a:noFill/>
                </a:ln>
                <a:solidFill>
                  <a:srgbClr val="C0504D">
                    <a:lumMod val="75000"/>
                  </a:srgbClr>
                </a:solidFill>
                <a:effectLst/>
                <a:uLnTx/>
                <a:uFillTx/>
                <a:latin typeface="Calibri" panose="020F0502020204030204" pitchFamily="34" charset="0"/>
              </a:endParaRPr>
            </a:p>
          </p:txBody>
        </p:sp>
        <p:sp>
          <p:nvSpPr>
            <p:cNvPr id="44" name="CasellaDiTesto 43"/>
            <p:cNvSpPr txBox="1"/>
            <p:nvPr/>
          </p:nvSpPr>
          <p:spPr>
            <a:xfrm>
              <a:off x="5343836" y="1847967"/>
              <a:ext cx="228928" cy="318924"/>
            </a:xfrm>
            <a:prstGeom prst="rect">
              <a:avLst/>
            </a:prstGeom>
            <a:solidFill>
              <a:sysClr val="window" lastClr="FFFFFF"/>
            </a:solidFill>
            <a:ln>
              <a:solidFill>
                <a:srgbClr val="C0504D">
                  <a:lumMod val="75000"/>
                </a:srgbClr>
              </a:solidFill>
            </a:ln>
          </p:spPr>
          <p:txBody>
            <a:bodyPr wrap="square" lIns="36000" tIns="36000" rIns="36000" bIns="36000" rtlCol="0">
              <a:spAutoFit/>
            </a:bodyPr>
            <a:lstStyle/>
            <a:p>
              <a:pPr marL="0" marR="0" lvl="0" indent="0" defTabSz="1069848" eaLnBrk="1" fontAlgn="auto" latinLnBrk="0" hangingPunct="1">
                <a:lnSpc>
                  <a:spcPct val="100000"/>
                </a:lnSpc>
                <a:spcBef>
                  <a:spcPts val="0"/>
                </a:spcBef>
                <a:spcAft>
                  <a:spcPts val="0"/>
                </a:spcAft>
                <a:buClrTx/>
                <a:buSzTx/>
                <a:buFontTx/>
                <a:buNone/>
                <a:tabLst/>
                <a:defRPr/>
              </a:pPr>
              <a:r>
                <a:rPr kumimoji="0" lang="it-IT" i="0" u="none" strike="noStrike" kern="0" cap="none" spc="0" normalizeH="0" baseline="0" noProof="0" dirty="0" smtClean="0">
                  <a:ln>
                    <a:noFill/>
                  </a:ln>
                  <a:solidFill>
                    <a:srgbClr val="C0504D">
                      <a:lumMod val="75000"/>
                    </a:srgbClr>
                  </a:solidFill>
                  <a:effectLst/>
                  <a:uLnTx/>
                  <a:uFillTx/>
                  <a:latin typeface="Calibri" panose="020F0502020204030204" pitchFamily="34" charset="0"/>
                  <a:cs typeface="Arial" panose="020B0604020202020204" pitchFamily="34" charset="0"/>
                </a:rPr>
                <a:t>8</a:t>
              </a:r>
              <a:endParaRPr kumimoji="0" lang="en-GB" i="0" u="none" strike="noStrike" kern="0" cap="none" spc="0" normalizeH="0" baseline="0" noProof="0" dirty="0" smtClean="0">
                <a:ln>
                  <a:noFill/>
                </a:ln>
                <a:solidFill>
                  <a:srgbClr val="C0504D">
                    <a:lumMod val="75000"/>
                  </a:srgbClr>
                </a:solidFill>
                <a:effectLst/>
                <a:uLnTx/>
                <a:uFillTx/>
                <a:latin typeface="Calibri" panose="020F0502020204030204" pitchFamily="34" charset="0"/>
                <a:cs typeface="Arial" panose="020B0604020202020204" pitchFamily="34" charset="0"/>
              </a:endParaRPr>
            </a:p>
          </p:txBody>
        </p:sp>
      </p:grpSp>
      <p:cxnSp>
        <p:nvCxnSpPr>
          <p:cNvPr id="45" name="Connettore 1 44"/>
          <p:cNvCxnSpPr/>
          <p:nvPr/>
        </p:nvCxnSpPr>
        <p:spPr>
          <a:xfrm>
            <a:off x="1293062" y="1712912"/>
            <a:ext cx="0" cy="1719404"/>
          </a:xfrm>
          <a:prstGeom prst="line">
            <a:avLst/>
          </a:prstGeom>
          <a:noFill/>
          <a:ln w="38100" cap="flat" cmpd="sng" algn="ctr">
            <a:solidFill>
              <a:srgbClr val="C0504D">
                <a:lumMod val="50000"/>
              </a:srgbClr>
            </a:solidFill>
            <a:prstDash val="sysDash"/>
          </a:ln>
          <a:effectLst/>
        </p:spPr>
      </p:cxnSp>
      <p:cxnSp>
        <p:nvCxnSpPr>
          <p:cNvPr id="46" name="Connettore 1 45"/>
          <p:cNvCxnSpPr/>
          <p:nvPr/>
        </p:nvCxnSpPr>
        <p:spPr>
          <a:xfrm>
            <a:off x="2412603" y="1735231"/>
            <a:ext cx="0" cy="1719404"/>
          </a:xfrm>
          <a:prstGeom prst="line">
            <a:avLst/>
          </a:prstGeom>
          <a:noFill/>
          <a:ln w="38100" cap="flat" cmpd="sng" algn="ctr">
            <a:solidFill>
              <a:srgbClr val="C0504D">
                <a:lumMod val="50000"/>
              </a:srgbClr>
            </a:solidFill>
            <a:prstDash val="sysDash"/>
          </a:ln>
          <a:effectLst/>
        </p:spPr>
      </p:cxnSp>
      <p:cxnSp>
        <p:nvCxnSpPr>
          <p:cNvPr id="47" name="Connettore 1 46"/>
          <p:cNvCxnSpPr/>
          <p:nvPr/>
        </p:nvCxnSpPr>
        <p:spPr>
          <a:xfrm>
            <a:off x="3572353" y="1728417"/>
            <a:ext cx="0" cy="1719404"/>
          </a:xfrm>
          <a:prstGeom prst="line">
            <a:avLst/>
          </a:prstGeom>
          <a:noFill/>
          <a:ln w="38100" cap="flat" cmpd="sng" algn="ctr">
            <a:solidFill>
              <a:srgbClr val="C0504D">
                <a:lumMod val="50000"/>
              </a:srgbClr>
            </a:solidFill>
            <a:prstDash val="sysDash"/>
          </a:ln>
          <a:effectLst/>
        </p:spPr>
      </p:cxnSp>
      <p:cxnSp>
        <p:nvCxnSpPr>
          <p:cNvPr id="48" name="Connettore 1 47"/>
          <p:cNvCxnSpPr/>
          <p:nvPr/>
        </p:nvCxnSpPr>
        <p:spPr>
          <a:xfrm>
            <a:off x="4724642" y="1733484"/>
            <a:ext cx="0" cy="1719404"/>
          </a:xfrm>
          <a:prstGeom prst="line">
            <a:avLst/>
          </a:prstGeom>
          <a:noFill/>
          <a:ln w="38100" cap="flat" cmpd="sng" algn="ctr">
            <a:solidFill>
              <a:srgbClr val="C0504D">
                <a:lumMod val="50000"/>
              </a:srgbClr>
            </a:solidFill>
            <a:prstDash val="sysDash"/>
          </a:ln>
          <a:effectLst/>
        </p:spPr>
      </p:cxnSp>
      <p:cxnSp>
        <p:nvCxnSpPr>
          <p:cNvPr id="49" name="Connettore 1 48"/>
          <p:cNvCxnSpPr/>
          <p:nvPr/>
        </p:nvCxnSpPr>
        <p:spPr>
          <a:xfrm>
            <a:off x="5871144" y="1743857"/>
            <a:ext cx="0" cy="1712590"/>
          </a:xfrm>
          <a:prstGeom prst="line">
            <a:avLst/>
          </a:prstGeom>
          <a:noFill/>
          <a:ln w="38100" cap="flat" cmpd="sng" algn="ctr">
            <a:solidFill>
              <a:srgbClr val="C0504D">
                <a:lumMod val="50000"/>
              </a:srgbClr>
            </a:solidFill>
            <a:prstDash val="sysDash"/>
          </a:ln>
          <a:effectLst/>
        </p:spPr>
      </p:cxnSp>
      <p:grpSp>
        <p:nvGrpSpPr>
          <p:cNvPr id="14" name="Gruppo 13"/>
          <p:cNvGrpSpPr/>
          <p:nvPr/>
        </p:nvGrpSpPr>
        <p:grpSpPr>
          <a:xfrm>
            <a:off x="4690803" y="1295768"/>
            <a:ext cx="4345702" cy="1880824"/>
            <a:chOff x="4690803" y="1295768"/>
            <a:chExt cx="4345702" cy="1880824"/>
          </a:xfrm>
        </p:grpSpPr>
        <p:sp>
          <p:nvSpPr>
            <p:cNvPr id="105" name="CasellaDiTesto 104"/>
            <p:cNvSpPr txBox="1"/>
            <p:nvPr/>
          </p:nvSpPr>
          <p:spPr>
            <a:xfrm>
              <a:off x="7308313" y="1791597"/>
              <a:ext cx="1728192" cy="1384995"/>
            </a:xfrm>
            <a:prstGeom prst="rect">
              <a:avLst/>
            </a:prstGeom>
            <a:noFill/>
          </p:spPr>
          <p:txBody>
            <a:bodyPr wrap="square" rtlCol="0">
              <a:spAutoFit/>
            </a:bodyPr>
            <a:lstStyle/>
            <a:p>
              <a:pPr algn="l" defTabSz="1069848" fontAlgn="auto">
                <a:spcBef>
                  <a:spcPts val="0"/>
                </a:spcBef>
                <a:spcAft>
                  <a:spcPts val="0"/>
                </a:spcAft>
              </a:pPr>
              <a:r>
                <a:rPr lang="en-US" sz="1400" b="0" i="1" dirty="0" smtClean="0">
                  <a:solidFill>
                    <a:srgbClr val="C0504D">
                      <a:lumMod val="50000"/>
                    </a:srgbClr>
                  </a:solidFill>
                  <a:latin typeface="Arial" panose="020B0604020202020204" pitchFamily="34" charset="0"/>
                  <a:cs typeface="Arial" panose="020B0604020202020204" pitchFamily="34" charset="0"/>
                </a:rPr>
                <a:t>The underestimation is due to the satellite overpasses in period with low rainfall</a:t>
              </a:r>
              <a:endParaRPr lang="en-US" sz="1400" b="0" i="1" dirty="0">
                <a:solidFill>
                  <a:srgbClr val="C0504D">
                    <a:lumMod val="50000"/>
                  </a:srgbClr>
                </a:solidFill>
                <a:latin typeface="Arial" panose="020B0604020202020204" pitchFamily="34" charset="0"/>
                <a:cs typeface="Arial" panose="020B0604020202020204" pitchFamily="34" charset="0"/>
              </a:endParaRPr>
            </a:p>
          </p:txBody>
        </p:sp>
        <p:sp>
          <p:nvSpPr>
            <p:cNvPr id="104" name="CasellaDiTesto 103"/>
            <p:cNvSpPr txBox="1"/>
            <p:nvPr/>
          </p:nvSpPr>
          <p:spPr>
            <a:xfrm>
              <a:off x="4690803" y="1295768"/>
              <a:ext cx="4265911" cy="477054"/>
            </a:xfrm>
            <a:prstGeom prst="rect">
              <a:avLst/>
            </a:prstGeom>
            <a:solidFill>
              <a:sysClr val="window" lastClr="FFFFFF"/>
            </a:solidFill>
            <a:ln>
              <a:solidFill>
                <a:sysClr val="windowText" lastClr="000000"/>
              </a:solidFill>
            </a:ln>
          </p:spPr>
          <p:txBody>
            <a:bodyPr wrap="none" rtlCol="0">
              <a:spAutoFit/>
            </a:bodyPr>
            <a:lstStyle/>
            <a:p>
              <a:pPr marL="0" marR="0" lvl="0" indent="0" algn="l" defTabSz="1069848" eaLnBrk="1" fontAlgn="auto" latinLnBrk="0" hangingPunct="1">
                <a:lnSpc>
                  <a:spcPct val="100000"/>
                </a:lnSpc>
                <a:spcBef>
                  <a:spcPts val="0"/>
                </a:spcBef>
                <a:spcAft>
                  <a:spcPts val="0"/>
                </a:spcAft>
                <a:buClrTx/>
                <a:buSzTx/>
                <a:buFontTx/>
                <a:buNone/>
                <a:tabLst/>
                <a:defRPr/>
              </a:pPr>
              <a:r>
                <a:rPr kumimoji="0" lang="it-IT" sz="2500" b="0" i="0" u="none" strike="noStrike" kern="0" cap="none" spc="0" normalizeH="0" baseline="0" noProof="0" dirty="0" err="1" smtClean="0">
                  <a:ln>
                    <a:noFill/>
                  </a:ln>
                  <a:solidFill>
                    <a:srgbClr val="C0504D">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a:t>
              </a:r>
              <a:r>
                <a:rPr kumimoji="0" lang="it-IT" sz="1200" b="0" i="0" u="none" strike="noStrike" kern="0" cap="none" spc="0" normalizeH="0" baseline="0" noProof="0" dirty="0" err="1" smtClean="0">
                  <a:ln>
                    <a:noFill/>
                  </a:ln>
                  <a:solidFill>
                    <a:srgbClr val="C0504D">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top</a:t>
              </a:r>
              <a:r>
                <a:rPr kumimoji="0" lang="it-IT" sz="1200" b="0" i="0" u="none" strike="noStrike" kern="0" cap="none" spc="0" normalizeH="0" baseline="0" noProof="0" dirty="0" smtClean="0">
                  <a:ln>
                    <a:noFill/>
                  </a:ln>
                  <a:solidFill>
                    <a:srgbClr val="C0504D">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-down</a:t>
              </a:r>
              <a:r>
                <a:rPr kumimoji="0" lang="it-IT" sz="2500" b="0" i="0" u="none" strike="noStrike" kern="0" cap="none" spc="0" normalizeH="0" baseline="0" noProof="0" dirty="0" smtClean="0">
                  <a:ln>
                    <a:noFill/>
                  </a:ln>
                  <a:solidFill>
                    <a:srgbClr val="C0504D">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=(5+0+2+8)*4= 60 mm</a:t>
              </a:r>
              <a:endParaRPr kumimoji="0" lang="en-GB" sz="2500" b="0" i="0" u="none" strike="noStrike" kern="0" cap="none" spc="0" normalizeH="0" baseline="0" noProof="0" dirty="0" smtClean="0">
                <a:ln>
                  <a:noFill/>
                </a:ln>
                <a:solidFill>
                  <a:srgbClr val="C0504D">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15" name="Gruppo 14"/>
          <p:cNvGrpSpPr/>
          <p:nvPr/>
        </p:nvGrpSpPr>
        <p:grpSpPr>
          <a:xfrm>
            <a:off x="965681" y="3618545"/>
            <a:ext cx="7633197" cy="3225331"/>
            <a:chOff x="965681" y="3618545"/>
            <a:chExt cx="7633197" cy="3225331"/>
          </a:xfrm>
        </p:grpSpPr>
        <p:sp>
          <p:nvSpPr>
            <p:cNvPr id="83" name="Rettangolo 82"/>
            <p:cNvSpPr/>
            <p:nvPr/>
          </p:nvSpPr>
          <p:spPr>
            <a:xfrm>
              <a:off x="5004048" y="6474544"/>
              <a:ext cx="3594830" cy="369332"/>
            </a:xfrm>
            <a:prstGeom prst="rect">
              <a:avLst/>
            </a:prstGeom>
          </p:spPr>
          <p:txBody>
            <a:bodyPr wrap="none">
              <a:spAutoFit/>
            </a:bodyPr>
            <a:lstStyle/>
            <a:p>
              <a:pPr algn="l" defTabSz="1069848" fontAlgn="auto">
                <a:spcBef>
                  <a:spcPts val="0"/>
                </a:spcBef>
                <a:spcAft>
                  <a:spcPts val="0"/>
                </a:spcAft>
              </a:pPr>
              <a:r>
                <a:rPr lang="en-US" sz="1800" cap="all" dirty="0" smtClean="0">
                  <a:ln w="9000" cmpd="sng">
                    <a:solidFill>
                      <a:prstClr val="black"/>
                    </a:solidFill>
                    <a:prstDash val="solid"/>
                  </a:ln>
                  <a:solidFill>
                    <a:srgbClr val="4F81BD">
                      <a:lumMod val="60000"/>
                      <a:lumOff val="40000"/>
                    </a:srgbClr>
                  </a:solidFill>
                  <a:effectLst>
                    <a:reflection blurRad="12700" stA="28000" endPos="45000" dist="1000" dir="5400000" sy="-100000" algn="bl" rotWithShape="0"/>
                  </a:effectLst>
                  <a:latin typeface="Arial Black" panose="020B0A04020102020204" pitchFamily="34" charset="0"/>
                  <a:cs typeface="+mn-cs"/>
                </a:rPr>
                <a:t>BOTTOM UP PERSPECTIVE</a:t>
              </a:r>
              <a:endParaRPr lang="en-GB" sz="1800" b="0" dirty="0">
                <a:solidFill>
                  <a:srgbClr val="4F81BD">
                    <a:lumMod val="60000"/>
                    <a:lumOff val="40000"/>
                  </a:srgbClr>
                </a:solidFill>
                <a:latin typeface="Calibri"/>
                <a:cs typeface="+mn-cs"/>
              </a:endParaRPr>
            </a:p>
          </p:txBody>
        </p:sp>
        <p:sp>
          <p:nvSpPr>
            <p:cNvPr id="88" name="Freccia in giù 87"/>
            <p:cNvSpPr/>
            <p:nvPr/>
          </p:nvSpPr>
          <p:spPr>
            <a:xfrm rot="10800000">
              <a:off x="1253721" y="5661248"/>
              <a:ext cx="288040" cy="720613"/>
            </a:xfrm>
            <a:prstGeom prst="downArrow">
              <a:avLst/>
            </a:prstGeom>
            <a:solidFill>
              <a:srgbClr val="4F81BD">
                <a:lumMod val="60000"/>
                <a:lumOff val="40000"/>
              </a:srgbClr>
            </a:solidFill>
            <a:ln w="25400" cap="flat" cmpd="sng" algn="ctr">
              <a:solidFill>
                <a:srgbClr val="4F81BD">
                  <a:shade val="50000"/>
                </a:srgbClr>
              </a:solidFill>
              <a:prstDash val="solid"/>
            </a:ln>
            <a:effectLst/>
          </p:spPr>
          <p:txBody>
            <a:bodyPr rtlCol="0" anchor="ctr"/>
            <a:lstStyle/>
            <a:p>
              <a:pPr marL="0" marR="0" lvl="0" indent="0" defTabSz="1069848"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smtClean="0">
                <a:ln>
                  <a:noFill/>
                </a:ln>
                <a:solidFill>
                  <a:prstClr val="white"/>
                </a:solidFill>
                <a:effectLst/>
                <a:uLnTx/>
                <a:uFillTx/>
                <a:latin typeface="Calibri"/>
                <a:ea typeface="+mn-ea"/>
                <a:cs typeface="+mn-cs"/>
              </a:endParaRPr>
            </a:p>
          </p:txBody>
        </p:sp>
        <p:sp>
          <p:nvSpPr>
            <p:cNvPr id="89" name="Freccia in giù 88"/>
            <p:cNvSpPr/>
            <p:nvPr/>
          </p:nvSpPr>
          <p:spPr>
            <a:xfrm rot="10800000">
              <a:off x="5290724" y="4149080"/>
              <a:ext cx="288040" cy="720613"/>
            </a:xfrm>
            <a:prstGeom prst="downArrow">
              <a:avLst/>
            </a:prstGeom>
            <a:solidFill>
              <a:srgbClr val="4F81BD">
                <a:lumMod val="60000"/>
                <a:lumOff val="40000"/>
              </a:srgbClr>
            </a:solidFill>
            <a:ln w="25400" cap="flat" cmpd="sng" algn="ctr">
              <a:solidFill>
                <a:srgbClr val="4F81BD">
                  <a:shade val="50000"/>
                </a:srgbClr>
              </a:solidFill>
              <a:prstDash val="solid"/>
            </a:ln>
            <a:effectLst/>
          </p:spPr>
          <p:txBody>
            <a:bodyPr rtlCol="0" anchor="ctr"/>
            <a:lstStyle/>
            <a:p>
              <a:pPr marL="0" marR="0" lvl="0" indent="0" defTabSz="1069848"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07" name="Picture 15" descr="F:\METOP_low.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5681" y="6043561"/>
              <a:ext cx="861389" cy="561037"/>
            </a:xfrm>
            <a:prstGeom prst="rect">
              <a:avLst/>
            </a:prstGeom>
            <a:noFill/>
            <a:ln>
              <a:noFill/>
            </a:ln>
            <a:effectLst/>
            <a:scene3d>
              <a:camera prst="orthographicFront"/>
              <a:lightRig rig="threePt" dir="t"/>
            </a:scene3d>
            <a:sp3d prstMaterial="matte"/>
          </p:spPr>
        </p:pic>
        <p:pic>
          <p:nvPicPr>
            <p:cNvPr id="108" name="Picture 15" descr="F:\METOP_low.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4048" y="4531393"/>
              <a:ext cx="861389" cy="561037"/>
            </a:xfrm>
            <a:prstGeom prst="rect">
              <a:avLst/>
            </a:prstGeom>
            <a:noFill/>
            <a:ln>
              <a:noFill/>
            </a:ln>
            <a:effectLst/>
            <a:scene3d>
              <a:camera prst="orthographicFront"/>
              <a:lightRig rig="threePt" dir="t"/>
            </a:scene3d>
            <a:sp3d prstMaterial="matte"/>
          </p:spPr>
        </p:pic>
        <p:sp>
          <p:nvSpPr>
            <p:cNvPr id="62" name="CasellaDiTesto 61"/>
            <p:cNvSpPr txBox="1"/>
            <p:nvPr/>
          </p:nvSpPr>
          <p:spPr>
            <a:xfrm>
              <a:off x="1255939" y="5109736"/>
              <a:ext cx="288040" cy="318924"/>
            </a:xfrm>
            <a:prstGeom prst="rect">
              <a:avLst/>
            </a:prstGeom>
            <a:solidFill>
              <a:sysClr val="window" lastClr="FFFFFF"/>
            </a:solidFill>
            <a:ln>
              <a:solidFill>
                <a:srgbClr val="4F81BD">
                  <a:lumMod val="50000"/>
                </a:srgbClr>
              </a:solidFill>
            </a:ln>
          </p:spPr>
          <p:txBody>
            <a:bodyPr wrap="square" lIns="36000" tIns="36000" rIns="36000" bIns="36000" rtlCol="0">
              <a:spAutoFit/>
            </a:bodyPr>
            <a:lstStyle/>
            <a:p>
              <a:pPr marL="0" marR="0" lvl="0" indent="0" defTabSz="1069848" eaLnBrk="1" fontAlgn="auto" latinLnBrk="0" hangingPunct="1">
                <a:lnSpc>
                  <a:spcPct val="100000"/>
                </a:lnSpc>
                <a:spcBef>
                  <a:spcPts val="0"/>
                </a:spcBef>
                <a:spcAft>
                  <a:spcPts val="0"/>
                </a:spcAft>
                <a:buClrTx/>
                <a:buSzTx/>
                <a:buFontTx/>
                <a:buNone/>
                <a:tabLst/>
                <a:defRPr/>
              </a:pPr>
              <a:r>
                <a:rPr kumimoji="0" lang="it-IT" b="0" i="0" u="none" strike="noStrike" kern="0" cap="none" spc="0" normalizeH="0" baseline="0" noProof="0" dirty="0" smtClean="0">
                  <a:ln>
                    <a:noFill/>
                  </a:ln>
                  <a:solidFill>
                    <a:srgbClr val="4F81BD">
                      <a:lumMod val="75000"/>
                    </a:srgbClr>
                  </a:solidFill>
                  <a:effectLst/>
                  <a:uLnTx/>
                  <a:uFillTx/>
                  <a:latin typeface="Calibri" panose="020F0502020204030204" pitchFamily="34" charset="0"/>
                  <a:cs typeface="Arial" panose="020B0604020202020204" pitchFamily="34" charset="0"/>
                </a:rPr>
                <a:t>2</a:t>
              </a:r>
              <a:endParaRPr kumimoji="0" lang="en-GB" b="0" i="0" u="none" strike="noStrike" kern="0" cap="none" spc="0" normalizeH="0" baseline="0" noProof="0" dirty="0" smtClean="0">
                <a:ln>
                  <a:noFill/>
                </a:ln>
                <a:solidFill>
                  <a:srgbClr val="4F81BD">
                    <a:lumMod val="75000"/>
                  </a:srgbClr>
                </a:solidFill>
                <a:effectLst/>
                <a:uLnTx/>
                <a:uFillTx/>
                <a:latin typeface="Calibri" panose="020F0502020204030204" pitchFamily="34" charset="0"/>
                <a:cs typeface="Arial" panose="020B0604020202020204" pitchFamily="34" charset="0"/>
              </a:endParaRPr>
            </a:p>
          </p:txBody>
        </p:sp>
        <p:sp>
          <p:nvSpPr>
            <p:cNvPr id="63" name="CasellaDiTesto 62"/>
            <p:cNvSpPr txBox="1"/>
            <p:nvPr/>
          </p:nvSpPr>
          <p:spPr>
            <a:xfrm>
              <a:off x="5238949" y="3618545"/>
              <a:ext cx="360049" cy="318924"/>
            </a:xfrm>
            <a:prstGeom prst="rect">
              <a:avLst/>
            </a:prstGeom>
            <a:solidFill>
              <a:sysClr val="window" lastClr="FFFFFF"/>
            </a:solidFill>
            <a:ln>
              <a:solidFill>
                <a:srgbClr val="4F81BD">
                  <a:lumMod val="50000"/>
                </a:srgbClr>
              </a:solidFill>
            </a:ln>
          </p:spPr>
          <p:txBody>
            <a:bodyPr wrap="square" lIns="36000" tIns="36000" rIns="36000" bIns="36000" rtlCol="0">
              <a:spAutoFit/>
            </a:bodyPr>
            <a:lstStyle/>
            <a:p>
              <a:pPr marL="0" marR="0" lvl="0" indent="0" defTabSz="1069848" eaLnBrk="1" fontAlgn="auto" latinLnBrk="0" hangingPunct="1">
                <a:lnSpc>
                  <a:spcPct val="100000"/>
                </a:lnSpc>
                <a:spcBef>
                  <a:spcPts val="0"/>
                </a:spcBef>
                <a:spcAft>
                  <a:spcPts val="0"/>
                </a:spcAft>
                <a:buClrTx/>
                <a:buSzTx/>
                <a:buFontTx/>
                <a:buNone/>
                <a:tabLst/>
                <a:defRPr/>
              </a:pPr>
              <a:r>
                <a:rPr kumimoji="0" lang="it-IT" b="0" i="0" u="none" strike="noStrike" kern="0" cap="none" spc="0" normalizeH="0" baseline="0" noProof="0" dirty="0" smtClean="0">
                  <a:ln>
                    <a:noFill/>
                  </a:ln>
                  <a:solidFill>
                    <a:srgbClr val="4F81BD">
                      <a:lumMod val="75000"/>
                    </a:srgbClr>
                  </a:solidFill>
                  <a:effectLst/>
                  <a:uLnTx/>
                  <a:uFillTx/>
                  <a:latin typeface="Calibri" panose="020F0502020204030204" pitchFamily="34" charset="0"/>
                  <a:cs typeface="Arial" panose="020B0604020202020204" pitchFamily="34" charset="0"/>
                </a:rPr>
                <a:t>92</a:t>
              </a:r>
              <a:endParaRPr kumimoji="0" lang="en-GB" b="0" i="0" u="none" strike="noStrike" kern="0" cap="none" spc="0" normalizeH="0" baseline="0" noProof="0" dirty="0" smtClean="0">
                <a:ln>
                  <a:noFill/>
                </a:ln>
                <a:solidFill>
                  <a:srgbClr val="4F81BD">
                    <a:lumMod val="75000"/>
                  </a:srgbClr>
                </a:solidFill>
                <a:effectLst/>
                <a:uLnTx/>
                <a:uFillTx/>
                <a:latin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6702391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069" y="1392312"/>
            <a:ext cx="66421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4"/>
          <p:cNvSpPr>
            <a:spLocks noChangeArrowheads="1"/>
          </p:cNvSpPr>
          <p:nvPr/>
        </p:nvSpPr>
        <p:spPr bwMode="auto">
          <a:xfrm>
            <a:off x="2242448" y="1124744"/>
            <a:ext cx="1097021"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GB" altLang="it-IT" dirty="0">
                <a:latin typeface="Calibri Light" panose="020F0302020204030204" pitchFamily="34" charset="0"/>
              </a:rPr>
              <a:t>precipitation</a:t>
            </a:r>
          </a:p>
        </p:txBody>
      </p:sp>
      <p:sp>
        <p:nvSpPr>
          <p:cNvPr id="31" name="Rectangle 5"/>
          <p:cNvSpPr>
            <a:spLocks noChangeArrowheads="1"/>
          </p:cNvSpPr>
          <p:nvPr/>
        </p:nvSpPr>
        <p:spPr bwMode="auto">
          <a:xfrm>
            <a:off x="3724028" y="932409"/>
            <a:ext cx="1217561"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GB" altLang="it-IT" dirty="0">
                <a:latin typeface="Calibri Light" panose="020F0302020204030204" pitchFamily="34" charset="0"/>
              </a:rPr>
              <a:t>surface runoff</a:t>
            </a:r>
          </a:p>
        </p:txBody>
      </p:sp>
      <p:sp>
        <p:nvSpPr>
          <p:cNvPr id="32" name="Rectangle 6"/>
          <p:cNvSpPr>
            <a:spLocks noChangeArrowheads="1"/>
          </p:cNvSpPr>
          <p:nvPr/>
        </p:nvSpPr>
        <p:spPr bwMode="auto">
          <a:xfrm>
            <a:off x="4112692" y="2599573"/>
            <a:ext cx="2302037"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GB" altLang="it-IT" dirty="0" smtClean="0">
                <a:latin typeface="Calibri Light" panose="020F0302020204030204" pitchFamily="34" charset="0"/>
              </a:rPr>
              <a:t>evapotranspiration</a:t>
            </a:r>
            <a:endParaRPr lang="en-GB" altLang="it-IT" dirty="0">
              <a:latin typeface="Calibri Light" panose="020F0302020204030204" pitchFamily="34" charset="0"/>
            </a:endParaRPr>
          </a:p>
        </p:txBody>
      </p:sp>
      <p:sp>
        <p:nvSpPr>
          <p:cNvPr id="33" name="Rectangle 7"/>
          <p:cNvSpPr>
            <a:spLocks noChangeArrowheads="1"/>
          </p:cNvSpPr>
          <p:nvPr/>
        </p:nvSpPr>
        <p:spPr bwMode="auto">
          <a:xfrm>
            <a:off x="5659071" y="1157463"/>
            <a:ext cx="77251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GB" altLang="it-IT" dirty="0">
                <a:latin typeface="Calibri Light" panose="020F0302020204030204" pitchFamily="34" charset="0"/>
              </a:rPr>
              <a:t>drainage</a:t>
            </a:r>
          </a:p>
        </p:txBody>
      </p:sp>
      <p:sp>
        <p:nvSpPr>
          <p:cNvPr id="34" name="Rectangle 8"/>
          <p:cNvSpPr>
            <a:spLocks noChangeArrowheads="1"/>
          </p:cNvSpPr>
          <p:nvPr/>
        </p:nvSpPr>
        <p:spPr bwMode="auto">
          <a:xfrm>
            <a:off x="35502" y="2387440"/>
            <a:ext cx="1213927" cy="56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GB" altLang="it-IT" dirty="0">
                <a:latin typeface="Calibri Light" panose="020F0302020204030204" pitchFamily="34" charset="0"/>
              </a:rPr>
              <a:t>soil </a:t>
            </a:r>
            <a:r>
              <a:rPr lang="en-GB" altLang="it-IT" dirty="0" smtClean="0">
                <a:latin typeface="Calibri Light" panose="020F0302020204030204" pitchFamily="34" charset="0"/>
              </a:rPr>
              <a:t>water capacity</a:t>
            </a:r>
            <a:endParaRPr lang="en-GB" altLang="it-IT" dirty="0">
              <a:latin typeface="Calibri Light" panose="020F0302020204030204" pitchFamily="34" charset="0"/>
            </a:endParaRPr>
          </a:p>
        </p:txBody>
      </p:sp>
      <p:sp>
        <p:nvSpPr>
          <p:cNvPr id="35" name="Rectangle 9"/>
          <p:cNvSpPr>
            <a:spLocks noChangeArrowheads="1"/>
          </p:cNvSpPr>
          <p:nvPr/>
        </p:nvSpPr>
        <p:spPr bwMode="auto">
          <a:xfrm>
            <a:off x="77118" y="866940"/>
            <a:ext cx="20510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GB" altLang="it-IT" dirty="0">
                <a:latin typeface="Calibri Light" panose="020F0302020204030204" pitchFamily="34" charset="0"/>
              </a:rPr>
              <a:t>relative saturation</a:t>
            </a:r>
          </a:p>
        </p:txBody>
      </p:sp>
      <p:sp>
        <p:nvSpPr>
          <p:cNvPr id="36" name="Line 10"/>
          <p:cNvSpPr>
            <a:spLocks noChangeShapeType="1"/>
          </p:cNvSpPr>
          <p:nvPr/>
        </p:nvSpPr>
        <p:spPr bwMode="auto">
          <a:xfrm flipH="1">
            <a:off x="923256" y="1246156"/>
            <a:ext cx="144462" cy="57573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36000" tIns="36000" rIns="36000" bIns="36000" anchor="ctr">
            <a:spAutoFit/>
          </a:bodyPr>
          <a:lstStyle/>
          <a:p>
            <a:endParaRPr lang="it-IT" dirty="0">
              <a:latin typeface="Calibri Light" panose="020F0302020204030204" pitchFamily="34" charset="0"/>
            </a:endParaRPr>
          </a:p>
        </p:txBody>
      </p:sp>
      <p:sp>
        <p:nvSpPr>
          <p:cNvPr id="37" name="Line 11"/>
          <p:cNvSpPr>
            <a:spLocks noChangeShapeType="1"/>
          </p:cNvSpPr>
          <p:nvPr/>
        </p:nvSpPr>
        <p:spPr bwMode="auto">
          <a:xfrm flipH="1" flipV="1">
            <a:off x="472415" y="2229476"/>
            <a:ext cx="170053" cy="2104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36000" tIns="36000" rIns="36000" bIns="36000" anchor="ctr">
            <a:spAutoFit/>
          </a:bodyPr>
          <a:lstStyle/>
          <a:p>
            <a:endParaRPr lang="it-IT" dirty="0">
              <a:latin typeface="Calibri Light" panose="020F0302020204030204" pitchFamily="34" charset="0"/>
            </a:endParaRPr>
          </a:p>
        </p:txBody>
      </p:sp>
      <p:grpSp>
        <p:nvGrpSpPr>
          <p:cNvPr id="46" name="Group 20"/>
          <p:cNvGrpSpPr>
            <a:grpSpLocks/>
          </p:cNvGrpSpPr>
          <p:nvPr/>
        </p:nvGrpSpPr>
        <p:grpSpPr bwMode="auto">
          <a:xfrm>
            <a:off x="271466" y="3188476"/>
            <a:ext cx="4805266" cy="941885"/>
            <a:chOff x="69" y="1585"/>
            <a:chExt cx="4061" cy="597"/>
          </a:xfrm>
        </p:grpSpPr>
        <p:pic>
          <p:nvPicPr>
            <p:cNvPr id="47" name="Picture 2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 y="1675"/>
              <a:ext cx="4017"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22"/>
            <p:cNvSpPr>
              <a:spLocks noChangeArrowheads="1"/>
            </p:cNvSpPr>
            <p:nvPr/>
          </p:nvSpPr>
          <p:spPr bwMode="auto">
            <a:xfrm>
              <a:off x="69" y="1585"/>
              <a:ext cx="152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GB" altLang="it-IT" sz="2000" dirty="0">
                  <a:solidFill>
                    <a:schemeClr val="tx2"/>
                  </a:solidFill>
                  <a:latin typeface="Calibri Light" panose="020F0302020204030204" pitchFamily="34" charset="0"/>
                </a:rPr>
                <a:t>Inverting for </a:t>
              </a:r>
              <a:r>
                <a:rPr lang="en-GB" altLang="it-IT" sz="2000" i="1" dirty="0">
                  <a:solidFill>
                    <a:schemeClr val="tx2"/>
                  </a:solidFill>
                  <a:latin typeface="Calibri Light" panose="020F0302020204030204" pitchFamily="34" charset="0"/>
                </a:rPr>
                <a:t>p(t):</a:t>
              </a:r>
            </a:p>
          </p:txBody>
        </p:sp>
      </p:grpSp>
      <p:pic>
        <p:nvPicPr>
          <p:cNvPr id="49" name="Picture 24"/>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49126" y="5730761"/>
            <a:ext cx="3926164" cy="57612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51" name="Rectangle 4"/>
          <p:cNvSpPr>
            <a:spLocks noChangeArrowheads="1"/>
          </p:cNvSpPr>
          <p:nvPr/>
        </p:nvSpPr>
        <p:spPr bwMode="auto">
          <a:xfrm>
            <a:off x="1283100" y="2574980"/>
            <a:ext cx="186300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GB" altLang="it-IT" dirty="0" smtClean="0">
                <a:latin typeface="Calibri Light" panose="020F0302020204030204" pitchFamily="34" charset="0"/>
              </a:rPr>
              <a:t>= soil depth X porosity</a:t>
            </a:r>
            <a:endParaRPr lang="en-GB" altLang="it-IT" dirty="0">
              <a:latin typeface="Calibri Light" panose="020F0302020204030204" pitchFamily="34" charset="0"/>
            </a:endParaRPr>
          </a:p>
        </p:txBody>
      </p:sp>
      <p:grpSp>
        <p:nvGrpSpPr>
          <p:cNvPr id="38" name="Group 12"/>
          <p:cNvGrpSpPr>
            <a:grpSpLocks/>
          </p:cNvGrpSpPr>
          <p:nvPr/>
        </p:nvGrpSpPr>
        <p:grpSpPr bwMode="auto">
          <a:xfrm>
            <a:off x="317065" y="4361785"/>
            <a:ext cx="5249919" cy="667578"/>
            <a:chOff x="84" y="2335"/>
            <a:chExt cx="3974" cy="379"/>
          </a:xfrm>
        </p:grpSpPr>
        <p:pic>
          <p:nvPicPr>
            <p:cNvPr id="39"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20" y="2335"/>
              <a:ext cx="1312"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14"/>
            <p:cNvGrpSpPr>
              <a:grpSpLocks/>
            </p:cNvGrpSpPr>
            <p:nvPr/>
          </p:nvGrpSpPr>
          <p:grpSpPr bwMode="auto">
            <a:xfrm>
              <a:off x="84" y="2391"/>
              <a:ext cx="3974" cy="243"/>
              <a:chOff x="84" y="2391"/>
              <a:chExt cx="3974" cy="243"/>
            </a:xfrm>
          </p:grpSpPr>
          <p:sp>
            <p:nvSpPr>
              <p:cNvPr id="41" name="Rectangle 15"/>
              <p:cNvSpPr>
                <a:spLocks noChangeArrowheads="1"/>
              </p:cNvSpPr>
              <p:nvPr/>
            </p:nvSpPr>
            <p:spPr bwMode="auto">
              <a:xfrm>
                <a:off x="84" y="2391"/>
                <a:ext cx="84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GB" altLang="it-IT" sz="2000" dirty="0">
                    <a:solidFill>
                      <a:schemeClr val="tx2"/>
                    </a:solidFill>
                    <a:latin typeface="Calibri Light" panose="020F0302020204030204" pitchFamily="34" charset="0"/>
                  </a:rPr>
                  <a:t>Assuming:</a:t>
                </a:r>
              </a:p>
            </p:txBody>
          </p:sp>
          <p:pic>
            <p:nvPicPr>
              <p:cNvPr id="42" name="Picture 16"/>
              <p:cNvPicPr>
                <a:picLocks noChangeAspect="1" noChangeArrowheads="1"/>
              </p:cNvPicPr>
              <p:nvPr/>
            </p:nvPicPr>
            <p:blipFill>
              <a:blip r:embed="rId7" cstate="screen">
                <a:extLst>
                  <a:ext uri="{28A0092B-C50C-407E-A947-70E740481C1C}">
                    <a14:useLocalDpi xmlns:a14="http://schemas.microsoft.com/office/drawing/2010/main"/>
                  </a:ext>
                </a:extLst>
              </a:blip>
              <a:srcRect l="1697" r="3676"/>
              <a:stretch>
                <a:fillRect/>
              </a:stretch>
            </p:blipFill>
            <p:spPr bwMode="auto">
              <a:xfrm>
                <a:off x="2433" y="2394"/>
                <a:ext cx="66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7"/>
              <p:cNvPicPr>
                <a:picLocks noChangeAspect="1" noChangeArrowheads="1"/>
              </p:cNvPicPr>
              <p:nvPr/>
            </p:nvPicPr>
            <p:blipFill>
              <a:blip r:embed="rId8" cstate="screen">
                <a:extLst>
                  <a:ext uri="{28A0092B-C50C-407E-A947-70E740481C1C}">
                    <a14:useLocalDpi xmlns:a14="http://schemas.microsoft.com/office/drawing/2010/main"/>
                  </a:ext>
                </a:extLst>
              </a:blip>
              <a:srcRect r="1418"/>
              <a:stretch>
                <a:fillRect/>
              </a:stretch>
            </p:blipFill>
            <p:spPr bwMode="auto">
              <a:xfrm>
                <a:off x="3437" y="2436"/>
                <a:ext cx="621"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8"/>
              <p:cNvSpPr>
                <a:spLocks noChangeArrowheads="1"/>
              </p:cNvSpPr>
              <p:nvPr/>
            </p:nvSpPr>
            <p:spPr bwMode="auto">
              <a:xfrm>
                <a:off x="2215" y="2401"/>
                <a:ext cx="15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GB" altLang="it-IT" sz="2200" dirty="0">
                    <a:solidFill>
                      <a:schemeClr val="tx2"/>
                    </a:solidFill>
                    <a:latin typeface="Calibri Light" panose="020F0302020204030204" pitchFamily="34" charset="0"/>
                  </a:rPr>
                  <a:t>+</a:t>
                </a:r>
              </a:p>
            </p:txBody>
          </p:sp>
          <p:sp>
            <p:nvSpPr>
              <p:cNvPr id="45" name="Rectangle 19"/>
              <p:cNvSpPr>
                <a:spLocks noChangeArrowheads="1"/>
              </p:cNvSpPr>
              <p:nvPr/>
            </p:nvSpPr>
            <p:spPr bwMode="auto">
              <a:xfrm>
                <a:off x="3141" y="2401"/>
                <a:ext cx="15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GB" altLang="it-IT" sz="2200" dirty="0">
                    <a:solidFill>
                      <a:schemeClr val="tx2"/>
                    </a:solidFill>
                    <a:latin typeface="Calibri Light" panose="020F0302020204030204" pitchFamily="34" charset="0"/>
                  </a:rPr>
                  <a:t>+</a:t>
                </a:r>
              </a:p>
            </p:txBody>
          </p:sp>
        </p:grpSp>
      </p:grpSp>
      <p:sp>
        <p:nvSpPr>
          <p:cNvPr id="2" name="Rettangolo 1"/>
          <p:cNvSpPr/>
          <p:nvPr/>
        </p:nvSpPr>
        <p:spPr>
          <a:xfrm>
            <a:off x="3851928" y="4869160"/>
            <a:ext cx="1298817" cy="338554"/>
          </a:xfrm>
          <a:prstGeom prst="rect">
            <a:avLst/>
          </a:prstGeom>
        </p:spPr>
        <p:txBody>
          <a:bodyPr wrap="none">
            <a:spAutoFit/>
          </a:bodyPr>
          <a:lstStyle/>
          <a:p>
            <a:r>
              <a:rPr lang="en-GB" altLang="it-IT" dirty="0" smtClean="0">
                <a:solidFill>
                  <a:srgbClr val="C00000"/>
                </a:solidFill>
                <a:latin typeface="Calibri Light" panose="020F0302020204030204" pitchFamily="34" charset="0"/>
              </a:rPr>
              <a:t>during rainfall</a:t>
            </a:r>
            <a:endParaRPr lang="it-IT" dirty="0">
              <a:solidFill>
                <a:srgbClr val="C00000"/>
              </a:solidFill>
              <a:latin typeface="Calibri Light" panose="020F0302020204030204" pitchFamily="34" charset="0"/>
            </a:endParaRPr>
          </a:p>
        </p:txBody>
      </p:sp>
      <p:sp>
        <p:nvSpPr>
          <p:cNvPr id="50" name="AutoShape 25"/>
          <p:cNvSpPr>
            <a:spLocks noChangeArrowheads="1"/>
          </p:cNvSpPr>
          <p:nvPr/>
        </p:nvSpPr>
        <p:spPr bwMode="auto">
          <a:xfrm rot="5400000">
            <a:off x="1680657" y="5143857"/>
            <a:ext cx="386781" cy="355352"/>
          </a:xfrm>
          <a:prstGeom prst="rightArrow">
            <a:avLst>
              <a:gd name="adj1" fmla="val 50000"/>
              <a:gd name="adj2" fmla="val 39886"/>
            </a:avLst>
          </a:prstGeom>
          <a:solidFill>
            <a:srgbClr val="FFFF99"/>
          </a:solidFill>
          <a:ln w="38100" algn="ctr">
            <a:solidFill>
              <a:schemeClr val="tx2"/>
            </a:solidFill>
            <a:miter lim="800000"/>
            <a:headEnd/>
            <a:tailEnd/>
          </a:ln>
        </p:spPr>
        <p:txBody>
          <a:bodyPr rot="10800000" vert="eaVert" wrap="square" lIns="36000" tIns="36000" rIns="36000" bIns="36000" anchor="ctr">
            <a:spAutoFit/>
          </a:bodyPr>
          <a:lstStyle>
            <a:lvl1pPr algn="l">
              <a:spcBef>
                <a:spcPct val="0"/>
              </a:spcBef>
              <a:defRPr>
                <a:solidFill>
                  <a:schemeClr val="tx1"/>
                </a:solidFill>
                <a:latin typeface="Arial" charset="0"/>
              </a:defRPr>
            </a:lvl1pPr>
            <a:lvl2pPr marL="742950" indent="-285750" algn="l">
              <a:spcBef>
                <a:spcPct val="0"/>
              </a:spcBef>
              <a:defRPr>
                <a:solidFill>
                  <a:schemeClr val="tx1"/>
                </a:solidFill>
                <a:latin typeface="Arial" charset="0"/>
              </a:defRPr>
            </a:lvl2pPr>
            <a:lvl3pPr marL="1143000" indent="-228600" algn="l">
              <a:spcBef>
                <a:spcPct val="0"/>
              </a:spcBef>
              <a:defRPr>
                <a:solidFill>
                  <a:schemeClr val="tx1"/>
                </a:solidFill>
                <a:latin typeface="Arial" charset="0"/>
              </a:defRPr>
            </a:lvl3pPr>
            <a:lvl4pPr marL="1600200" indent="-228600" algn="l">
              <a:spcBef>
                <a:spcPct val="0"/>
              </a:spcBef>
              <a:defRPr>
                <a:solidFill>
                  <a:schemeClr val="tx1"/>
                </a:solidFill>
                <a:latin typeface="Arial" charset="0"/>
              </a:defRPr>
            </a:lvl4pPr>
            <a:lvl5pPr marL="2057400" indent="-228600" algn="l">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endParaRPr lang="en-GB" altLang="it-IT" dirty="0">
              <a:latin typeface="Calibri Light" panose="020F0302020204030204" pitchFamily="34" charset="0"/>
            </a:endParaRPr>
          </a:p>
        </p:txBody>
      </p:sp>
      <p:sp>
        <p:nvSpPr>
          <p:cNvPr id="93" name="Line 11"/>
          <p:cNvSpPr>
            <a:spLocks noChangeShapeType="1"/>
          </p:cNvSpPr>
          <p:nvPr/>
        </p:nvSpPr>
        <p:spPr bwMode="auto">
          <a:xfrm flipH="1" flipV="1">
            <a:off x="4737820" y="2259025"/>
            <a:ext cx="208258" cy="40216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36000" tIns="36000" rIns="36000" bIns="36000" anchor="ctr">
            <a:spAutoFit/>
          </a:bodyPr>
          <a:lstStyle/>
          <a:p>
            <a:endParaRPr lang="it-IT" dirty="0">
              <a:latin typeface="Calibri Light" panose="020F0302020204030204" pitchFamily="34" charset="0"/>
            </a:endParaRPr>
          </a:p>
        </p:txBody>
      </p:sp>
      <p:sp>
        <p:nvSpPr>
          <p:cNvPr id="95" name="Line 10"/>
          <p:cNvSpPr>
            <a:spLocks noChangeShapeType="1"/>
          </p:cNvSpPr>
          <p:nvPr/>
        </p:nvSpPr>
        <p:spPr bwMode="auto">
          <a:xfrm flipH="1">
            <a:off x="3876021" y="1343075"/>
            <a:ext cx="102641" cy="4788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36000" tIns="36000" rIns="36000" bIns="36000" anchor="ctr">
            <a:spAutoFit/>
          </a:bodyPr>
          <a:lstStyle/>
          <a:p>
            <a:endParaRPr lang="it-IT" dirty="0">
              <a:latin typeface="Calibri Light" panose="020F0302020204030204" pitchFamily="34" charset="0"/>
            </a:endParaRPr>
          </a:p>
        </p:txBody>
      </p:sp>
      <p:sp>
        <p:nvSpPr>
          <p:cNvPr id="96" name="Line 10"/>
          <p:cNvSpPr>
            <a:spLocks noChangeShapeType="1"/>
          </p:cNvSpPr>
          <p:nvPr/>
        </p:nvSpPr>
        <p:spPr bwMode="auto">
          <a:xfrm flipH="1">
            <a:off x="2614299" y="1500188"/>
            <a:ext cx="72231" cy="35880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36000" tIns="36000" rIns="36000" bIns="36000" anchor="ctr">
            <a:spAutoFit/>
          </a:bodyPr>
          <a:lstStyle/>
          <a:p>
            <a:endParaRPr lang="it-IT" dirty="0">
              <a:latin typeface="Calibri Light" panose="020F0302020204030204" pitchFamily="34" charset="0"/>
            </a:endParaRPr>
          </a:p>
        </p:txBody>
      </p:sp>
      <p:sp>
        <p:nvSpPr>
          <p:cNvPr id="53" name="Text Box 3"/>
          <p:cNvSpPr txBox="1">
            <a:spLocks noChangeArrowheads="1"/>
          </p:cNvSpPr>
          <p:nvPr/>
        </p:nvSpPr>
        <p:spPr bwMode="auto">
          <a:xfrm>
            <a:off x="6753225" y="1385893"/>
            <a:ext cx="1563688" cy="996033"/>
          </a:xfrm>
          <a:prstGeom prst="rect">
            <a:avLst/>
          </a:prstGeom>
          <a:noFill/>
          <a:ln>
            <a:noFill/>
          </a:ln>
          <a:effectLst/>
          <a:extLst/>
        </p:spPr>
        <p:txBody>
          <a:bodyPr lIns="36000" tIns="36000" rIns="36000" bIns="36000">
            <a:spAutoFit/>
          </a:bodyPr>
          <a:lstStyle/>
          <a:p>
            <a:pPr algn="l">
              <a:defRPr/>
            </a:pPr>
            <a:r>
              <a:rPr lang="en-GB" sz="2000" dirty="0">
                <a:solidFill>
                  <a:srgbClr val="C00000"/>
                </a:solidFill>
                <a:effectLst>
                  <a:outerShdw blurRad="38100" dist="38100" dir="2700000" algn="tl">
                    <a:srgbClr val="C0C0C0"/>
                  </a:outerShdw>
                </a:effectLst>
                <a:latin typeface="Calibri Light" panose="020F0302020204030204" pitchFamily="34" charset="0"/>
              </a:rPr>
              <a:t>Soil water balance equation</a:t>
            </a:r>
          </a:p>
        </p:txBody>
      </p:sp>
      <p:pic>
        <p:nvPicPr>
          <p:cNvPr id="3"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724128" y="2966681"/>
            <a:ext cx="3194050" cy="3597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 Box 14"/>
          <p:cNvSpPr txBox="1">
            <a:spLocks noChangeArrowheads="1"/>
          </p:cNvSpPr>
          <p:nvPr/>
        </p:nvSpPr>
        <p:spPr bwMode="auto">
          <a:xfrm>
            <a:off x="467544" y="115894"/>
            <a:ext cx="7523931"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smtClean="0"/>
              <a:t>SM2RAIN algorithm</a:t>
            </a:r>
            <a:endParaRPr lang="en-GB" altLang="it-IT" dirty="0"/>
          </a:p>
        </p:txBody>
      </p:sp>
      <p:grpSp>
        <p:nvGrpSpPr>
          <p:cNvPr id="9" name="Gruppo 8"/>
          <p:cNvGrpSpPr/>
          <p:nvPr/>
        </p:nvGrpSpPr>
        <p:grpSpPr>
          <a:xfrm>
            <a:off x="3264777" y="1963440"/>
            <a:ext cx="2443833" cy="3396193"/>
            <a:chOff x="3264777" y="1963440"/>
            <a:chExt cx="2443833" cy="3396193"/>
          </a:xfrm>
        </p:grpSpPr>
        <p:sp>
          <p:nvSpPr>
            <p:cNvPr id="6" name="CasellaDiTesto 5"/>
            <p:cNvSpPr txBox="1"/>
            <p:nvPr/>
          </p:nvSpPr>
          <p:spPr>
            <a:xfrm>
              <a:off x="3274975" y="1963440"/>
              <a:ext cx="2433635" cy="212365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it-IT" sz="2200" dirty="0" smtClean="0">
                  <a:solidFill>
                    <a:schemeClr val="bg1"/>
                  </a:solidFill>
                  <a:latin typeface="Calibri" panose="020F0502020204030204" pitchFamily="34" charset="0"/>
                </a:rPr>
                <a:t>THESE ASSUMPTIONS WERE FREQUENTLY CRITICIZED BY REVIEWERS … AND COLLEAGUES</a:t>
              </a:r>
              <a:endParaRPr lang="en-GB" sz="2200" dirty="0">
                <a:solidFill>
                  <a:schemeClr val="bg1"/>
                </a:solidFill>
                <a:latin typeface="Calibri" panose="020F0502020204030204" pitchFamily="34" charset="0"/>
              </a:endParaRPr>
            </a:p>
          </p:txBody>
        </p:sp>
        <p:sp>
          <p:nvSpPr>
            <p:cNvPr id="8" name="Rettangolo arrotondato 7"/>
            <p:cNvSpPr/>
            <p:nvPr/>
          </p:nvSpPr>
          <p:spPr bwMode="auto">
            <a:xfrm>
              <a:off x="3264777" y="4150955"/>
              <a:ext cx="2443833" cy="1208678"/>
            </a:xfrm>
            <a:prstGeom prst="roundRect">
              <a:avLst/>
            </a:prstGeom>
            <a:noFill/>
            <a:ln w="76200">
              <a:solidFill>
                <a:schemeClr val="tx1"/>
              </a:solidFill>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36000" tIns="36000" rIns="36000" bIns="36000" numCol="1" rtlCol="0" anchor="ctr" anchorCtr="0" compatLnSpc="1">
              <a:prstTxWarp prst="textNoShape">
                <a:avLst/>
              </a:prstTxWarp>
              <a:noAutofit/>
            </a:bodyPr>
            <a:lstStyle/>
            <a:p>
              <a:endParaRPr lang="en-GB"/>
            </a:p>
          </p:txBody>
        </p:sp>
      </p:grpSp>
    </p:spTree>
    <p:extLst>
      <p:ext uri="{BB962C8B-B14F-4D97-AF65-F5344CB8AC3E}">
        <p14:creationId xmlns:p14="http://schemas.microsoft.com/office/powerpoint/2010/main" val="163379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6" presetClass="emph" presetSubtype="0" fill="hold" grpId="1" nodeType="afterEffect">
                                  <p:stCondLst>
                                    <p:cond delay="0"/>
                                  </p:stCondLst>
                                  <p:childTnLst>
                                    <p:animEffect transition="out" filter="fade">
                                      <p:cBhvr>
                                        <p:cTn id="21" dur="3000" tmFilter="0, 0; .2, .5; .8, .5; 1, 0"/>
                                        <p:tgtEl>
                                          <p:spTgt spid="2"/>
                                        </p:tgtEl>
                                      </p:cBhvr>
                                    </p:animEffect>
                                    <p:animScale>
                                      <p:cBhvr>
                                        <p:cTn id="22" dur="150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47" name="AutoShape 19" descr="Z"/>
          <p:cNvSpPr>
            <a:spLocks noChangeAspect="1" noChangeArrowheads="1"/>
          </p:cNvSpPr>
          <p:nvPr/>
        </p:nvSpPr>
        <p:spPr bwMode="auto">
          <a:xfrm>
            <a:off x="1590675" y="1214440"/>
            <a:ext cx="5962650" cy="4429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dirty="0">
              <a:latin typeface="Calibri Light" panose="020F0302020204030204" pitchFamily="34" charset="0"/>
            </a:endParaRPr>
          </a:p>
        </p:txBody>
      </p:sp>
      <p:sp>
        <p:nvSpPr>
          <p:cNvPr id="944149" name="AutoShape 21" descr="Z"/>
          <p:cNvSpPr>
            <a:spLocks noChangeAspect="1" noChangeArrowheads="1"/>
          </p:cNvSpPr>
          <p:nvPr/>
        </p:nvSpPr>
        <p:spPr bwMode="auto">
          <a:xfrm>
            <a:off x="1590675" y="1214440"/>
            <a:ext cx="5962650" cy="4429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dirty="0">
              <a:latin typeface="Calibri Light" panose="020F0302020204030204" pitchFamily="34" charset="0"/>
            </a:endParaRPr>
          </a:p>
        </p:txBody>
      </p:sp>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5146" y="836712"/>
            <a:ext cx="4189994" cy="16853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35497" y="908720"/>
            <a:ext cx="1075936" cy="630942"/>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altLang="en-US" sz="3500" cap="all" dirty="0" smtClean="0">
                <a:ln w="0">
                  <a:solidFill>
                    <a:srgbClr val="C00000"/>
                  </a:solidFill>
                </a:ln>
                <a:solidFill>
                  <a:srgbClr val="C00000"/>
                </a:solidFill>
                <a:effectLst>
                  <a:reflection blurRad="12700" stA="50000" endPos="50000" dist="5000" dir="5400000" sy="-100000" rotWithShape="0"/>
                </a:effectLst>
                <a:latin typeface="Calibri Light" panose="020F0302020204030204" pitchFamily="34" charset="0"/>
                <a:ea typeface="Adobe Fan Heiti Std B" pitchFamily="34" charset="-128"/>
              </a:rPr>
              <a:t>2013</a:t>
            </a:r>
            <a:endParaRPr lang="en-GB" sz="3500" cap="all" dirty="0">
              <a:ln w="0">
                <a:solidFill>
                  <a:srgbClr val="C00000"/>
                </a:solidFill>
              </a:ln>
              <a:solidFill>
                <a:srgbClr val="C00000"/>
              </a:solidFill>
              <a:effectLst>
                <a:reflection blurRad="12700" stA="50000" endPos="50000" dist="5000" dir="5400000" sy="-100000" rotWithShape="0"/>
              </a:effectLst>
              <a:latin typeface="Calibri Light" panose="020F0302020204030204" pitchFamily="34" charset="0"/>
            </a:endParaRPr>
          </a:p>
        </p:txBody>
      </p:sp>
      <p:sp>
        <p:nvSpPr>
          <p:cNvPr id="17" name="Rettangolo 16"/>
          <p:cNvSpPr/>
          <p:nvPr/>
        </p:nvSpPr>
        <p:spPr>
          <a:xfrm>
            <a:off x="25878" y="2965785"/>
            <a:ext cx="1075936" cy="630942"/>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altLang="en-US" sz="3500" cap="all" dirty="0">
                <a:ln w="0">
                  <a:solidFill>
                    <a:srgbClr val="C00000"/>
                  </a:solidFill>
                </a:ln>
                <a:solidFill>
                  <a:srgbClr val="C00000"/>
                </a:solidFill>
                <a:effectLst>
                  <a:reflection blurRad="12700" stA="50000" endPos="50000" dist="5000" dir="5400000" sy="-100000" rotWithShape="0"/>
                </a:effectLst>
                <a:latin typeface="Calibri Light" panose="020F0302020204030204" pitchFamily="34" charset="0"/>
                <a:ea typeface="Adobe Fan Heiti Std B" pitchFamily="34" charset="-128"/>
              </a:rPr>
              <a:t>2014</a:t>
            </a:r>
          </a:p>
        </p:txBody>
      </p:sp>
      <p:sp>
        <p:nvSpPr>
          <p:cNvPr id="18" name="Rettangolo 17"/>
          <p:cNvSpPr/>
          <p:nvPr/>
        </p:nvSpPr>
        <p:spPr>
          <a:xfrm>
            <a:off x="25878" y="4894184"/>
            <a:ext cx="1075936" cy="630942"/>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altLang="en-US" sz="3500" cap="all" dirty="0">
                <a:ln w="0">
                  <a:solidFill>
                    <a:srgbClr val="C00000"/>
                  </a:solidFill>
                </a:ln>
                <a:solidFill>
                  <a:srgbClr val="C00000"/>
                </a:solidFill>
                <a:effectLst>
                  <a:reflection blurRad="12700" stA="50000" endPos="50000" dist="5000" dir="5400000" sy="-100000" rotWithShape="0"/>
                </a:effectLst>
                <a:latin typeface="Calibri Light" panose="020F0302020204030204" pitchFamily="34" charset="0"/>
                <a:ea typeface="Adobe Fan Heiti Std B" pitchFamily="34" charset="-128"/>
              </a:rPr>
              <a:t>2015</a:t>
            </a:r>
          </a:p>
        </p:txBody>
      </p:sp>
      <p:pic>
        <p:nvPicPr>
          <p:cNvPr id="1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87624" y="2473285"/>
            <a:ext cx="3431582" cy="185233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07660" y="2580863"/>
            <a:ext cx="3945876" cy="19574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1600" y="5008998"/>
            <a:ext cx="3660036" cy="10122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ttangolo 13"/>
          <p:cNvSpPr/>
          <p:nvPr/>
        </p:nvSpPr>
        <p:spPr>
          <a:xfrm>
            <a:off x="8" y="6425334"/>
            <a:ext cx="9132469" cy="43088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altLang="it-IT" sz="2200" dirty="0" smtClean="0">
                <a:solidFill>
                  <a:schemeClr val="tx2"/>
                </a:solidFill>
                <a:effectLst>
                  <a:outerShdw blurRad="38100" dist="38100" dir="2700000" algn="tl">
                    <a:srgbClr val="000000">
                      <a:alpha val="43137"/>
                    </a:srgbClr>
                  </a:outerShdw>
                </a:effectLst>
                <a:latin typeface="Calibri Light" panose="020F0302020204030204" pitchFamily="34" charset="0"/>
              </a:rPr>
              <a:t>SM2RAIN dataset from ASCAT, 0.25°, 2007-2013, freely available</a:t>
            </a:r>
            <a:endParaRPr lang="en-GB" sz="2200" dirty="0">
              <a:solidFill>
                <a:schemeClr val="tx2"/>
              </a:solidFill>
              <a:effectLst>
                <a:outerShdw blurRad="38100" dist="38100" dir="2700000" algn="tl">
                  <a:srgbClr val="000000">
                    <a:alpha val="43137"/>
                  </a:srgbClr>
                </a:outerShdw>
              </a:effectLst>
              <a:latin typeface="Calibri Light" panose="020F0302020204030204" pitchFamily="34" charset="0"/>
            </a:endParaRPr>
          </a:p>
        </p:txBody>
      </p:sp>
      <p:pic>
        <p:nvPicPr>
          <p:cNvPr id="3076"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17658" y="1275575"/>
            <a:ext cx="2926342" cy="1865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14"/>
          <p:cNvSpPr txBox="1">
            <a:spLocks noChangeArrowheads="1"/>
          </p:cNvSpPr>
          <p:nvPr/>
        </p:nvSpPr>
        <p:spPr bwMode="auto">
          <a:xfrm>
            <a:off x="467544" y="115894"/>
            <a:ext cx="7523931"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a:t>SM2RAIN papers…so far!</a:t>
            </a:r>
          </a:p>
        </p:txBody>
      </p:sp>
      <p:pic>
        <p:nvPicPr>
          <p:cNvPr id="8193"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4048" y="4691295"/>
            <a:ext cx="3530187" cy="19045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9453254"/>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47" name="AutoShape 19" descr="Z"/>
          <p:cNvSpPr>
            <a:spLocks noChangeAspect="1" noChangeArrowheads="1"/>
          </p:cNvSpPr>
          <p:nvPr/>
        </p:nvSpPr>
        <p:spPr bwMode="auto">
          <a:xfrm>
            <a:off x="1590675" y="1214440"/>
            <a:ext cx="5962650" cy="4429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dirty="0">
              <a:latin typeface="Calibri Light" panose="020F0302020204030204" pitchFamily="34" charset="0"/>
            </a:endParaRPr>
          </a:p>
        </p:txBody>
      </p:sp>
      <p:pic>
        <p:nvPicPr>
          <p:cNvPr id="21" name="Immagine 20" descr="D:\LUCA\PUBBLICAZIONI\ARTICOLI\Journals\Preparation\JHH_SM2RAIN_insitu\figures\Fig03.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6728" y="1084171"/>
            <a:ext cx="3601963" cy="1105396"/>
          </a:xfrm>
          <a:prstGeom prst="rect">
            <a:avLst/>
          </a:prstGeom>
          <a:noFill/>
          <a:ln>
            <a:noFill/>
          </a:ln>
        </p:spPr>
      </p:pic>
      <p:sp>
        <p:nvSpPr>
          <p:cNvPr id="5" name="Rettangolo 4"/>
          <p:cNvSpPr/>
          <p:nvPr/>
        </p:nvSpPr>
        <p:spPr>
          <a:xfrm>
            <a:off x="5406720" y="829732"/>
            <a:ext cx="1326710" cy="338554"/>
          </a:xfrm>
          <a:prstGeom prst="rect">
            <a:avLst/>
          </a:prstGeom>
        </p:spPr>
        <p:txBody>
          <a:bodyPr wrap="none">
            <a:spAutoFit/>
          </a:bodyPr>
          <a:lstStyle/>
          <a:p>
            <a:r>
              <a:rPr lang="en-US" altLang="it-IT" dirty="0" smtClean="0">
                <a:solidFill>
                  <a:srgbClr val="C00000"/>
                </a:solidFill>
                <a:latin typeface="Calibri Light" panose="020F0302020204030204" pitchFamily="34" charset="0"/>
              </a:rPr>
              <a:t>Synthetic data</a:t>
            </a:r>
            <a:endParaRPr lang="en-GB" dirty="0">
              <a:solidFill>
                <a:srgbClr val="C00000"/>
              </a:solidFill>
              <a:latin typeface="Calibri Light" panose="020F0302020204030204" pitchFamily="34" charset="0"/>
            </a:endParaRPr>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839" y="836712"/>
            <a:ext cx="5372919" cy="148604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ttangolo 31"/>
          <p:cNvSpPr/>
          <p:nvPr/>
        </p:nvSpPr>
        <p:spPr>
          <a:xfrm>
            <a:off x="6649618" y="2214073"/>
            <a:ext cx="2389500" cy="307777"/>
          </a:xfrm>
          <a:prstGeom prst="rect">
            <a:avLst/>
          </a:prstGeom>
        </p:spPr>
        <p:txBody>
          <a:bodyPr wrap="none">
            <a:spAutoFit/>
          </a:bodyPr>
          <a:lstStyle/>
          <a:p>
            <a:r>
              <a:rPr lang="en-US" altLang="it-IT" sz="1400" dirty="0" smtClean="0">
                <a:latin typeface="Calibri Light" panose="020F0302020204030204" pitchFamily="34" charset="0"/>
              </a:rPr>
              <a:t>Average daily correlation=0.94!</a:t>
            </a:r>
            <a:endParaRPr lang="en-GB" sz="1400" dirty="0">
              <a:latin typeface="Calibri Light" panose="020F0302020204030204" pitchFamily="34" charset="0"/>
            </a:endParaRPr>
          </a:p>
        </p:txBody>
      </p:sp>
      <p:grpSp>
        <p:nvGrpSpPr>
          <p:cNvPr id="8" name="Gruppo 7"/>
          <p:cNvGrpSpPr/>
          <p:nvPr/>
        </p:nvGrpSpPr>
        <p:grpSpPr>
          <a:xfrm>
            <a:off x="-4890" y="2214068"/>
            <a:ext cx="9044008" cy="4643932"/>
            <a:chOff x="-4890" y="2214068"/>
            <a:chExt cx="9044008" cy="4643932"/>
          </a:xfrm>
        </p:grpSpPr>
        <p:sp>
          <p:nvSpPr>
            <p:cNvPr id="24" name="Rettangolo 23"/>
            <p:cNvSpPr/>
            <p:nvPr/>
          </p:nvSpPr>
          <p:spPr>
            <a:xfrm>
              <a:off x="107512" y="2214068"/>
              <a:ext cx="925831" cy="338554"/>
            </a:xfrm>
            <a:prstGeom prst="rect">
              <a:avLst/>
            </a:prstGeom>
          </p:spPr>
          <p:txBody>
            <a:bodyPr wrap="none">
              <a:spAutoFit/>
            </a:bodyPr>
            <a:lstStyle/>
            <a:p>
              <a:r>
                <a:rPr lang="en-US" altLang="it-IT" dirty="0" smtClean="0">
                  <a:solidFill>
                    <a:srgbClr val="C00000"/>
                  </a:solidFill>
                  <a:latin typeface="Calibri Light" panose="020F0302020204030204" pitchFamily="34" charset="0"/>
                </a:rPr>
                <a:t>Real data</a:t>
              </a:r>
              <a:endParaRPr lang="en-GB" dirty="0">
                <a:solidFill>
                  <a:srgbClr val="C00000"/>
                </a:solidFill>
                <a:latin typeface="Calibri Light" panose="020F0302020204030204" pitchFamily="34" charset="0"/>
              </a:endParaRPr>
            </a:p>
          </p:txBody>
        </p:sp>
        <p:pic>
          <p:nvPicPr>
            <p:cNvPr id="25" name="Immagine 24" descr="D:\LUCA\PUBBLICAZIONI\ARTICOLI\Journals\Preparation\JHH_SM2RAIN_insitu\figures\Fig01.png"/>
            <p:cNvPicPr/>
            <p:nvPr/>
          </p:nvPicPr>
          <p:blipFill>
            <a:blip r:embed="rId5" cstate="screen">
              <a:extLst>
                <a:ext uri="{28A0092B-C50C-407E-A947-70E740481C1C}">
                  <a14:useLocalDpi xmlns:a14="http://schemas.microsoft.com/office/drawing/2010/main"/>
                </a:ext>
              </a:extLst>
            </a:blip>
            <a:srcRect/>
            <a:stretch>
              <a:fillRect/>
            </a:stretch>
          </p:blipFill>
          <p:spPr bwMode="auto">
            <a:xfrm>
              <a:off x="8" y="5085184"/>
              <a:ext cx="1587473" cy="1772816"/>
            </a:xfrm>
            <a:prstGeom prst="rect">
              <a:avLst/>
            </a:prstGeom>
            <a:noFill/>
            <a:ln>
              <a:noFill/>
            </a:ln>
          </p:spPr>
        </p:pic>
        <p:pic>
          <p:nvPicPr>
            <p:cNvPr id="26" name="Immagine 25" descr="D:\LUCA\PUBBLICAZIONI\ARTICOLI\Journals\2014\JHH_SM2RAIN_insitu\figures\Fig04.png"/>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90" y="2723812"/>
              <a:ext cx="3892814" cy="2505389"/>
            </a:xfrm>
            <a:prstGeom prst="rect">
              <a:avLst/>
            </a:prstGeom>
            <a:noFill/>
            <a:ln>
              <a:noFill/>
            </a:ln>
          </p:spPr>
        </p:pic>
        <p:sp>
          <p:nvSpPr>
            <p:cNvPr id="12" name="Rettangolo 11"/>
            <p:cNvSpPr/>
            <p:nvPr/>
          </p:nvSpPr>
          <p:spPr>
            <a:xfrm>
              <a:off x="516214" y="2476500"/>
              <a:ext cx="1034257" cy="338554"/>
            </a:xfrm>
            <a:prstGeom prst="rect">
              <a:avLst/>
            </a:prstGeom>
          </p:spPr>
          <p:txBody>
            <a:bodyPr wrap="none">
              <a:spAutoFit/>
            </a:bodyPr>
            <a:lstStyle/>
            <a:p>
              <a:r>
                <a:rPr lang="en-US" altLang="it-IT" dirty="0" smtClean="0">
                  <a:solidFill>
                    <a:srgbClr val="000099"/>
                  </a:solidFill>
                  <a:latin typeface="Calibri Light" panose="020F0302020204030204" pitchFamily="34" charset="0"/>
                </a:rPr>
                <a:t>calibration</a:t>
              </a:r>
              <a:endParaRPr lang="en-GB" dirty="0">
                <a:solidFill>
                  <a:srgbClr val="000099"/>
                </a:solidFill>
                <a:latin typeface="Calibri Light" panose="020F0302020204030204" pitchFamily="34" charset="0"/>
              </a:endParaRPr>
            </a:p>
          </p:txBody>
        </p:sp>
        <p:sp>
          <p:nvSpPr>
            <p:cNvPr id="31" name="Rettangolo 30"/>
            <p:cNvSpPr/>
            <p:nvPr/>
          </p:nvSpPr>
          <p:spPr>
            <a:xfrm>
              <a:off x="2483768" y="2464320"/>
              <a:ext cx="971548" cy="338554"/>
            </a:xfrm>
            <a:prstGeom prst="rect">
              <a:avLst/>
            </a:prstGeom>
          </p:spPr>
          <p:txBody>
            <a:bodyPr wrap="none">
              <a:spAutoFit/>
            </a:bodyPr>
            <a:lstStyle/>
            <a:p>
              <a:r>
                <a:rPr lang="en-US" altLang="it-IT" dirty="0" smtClean="0">
                  <a:solidFill>
                    <a:srgbClr val="000099"/>
                  </a:solidFill>
                  <a:latin typeface="Calibri Light" panose="020F0302020204030204" pitchFamily="34" charset="0"/>
                </a:rPr>
                <a:t>validation</a:t>
              </a:r>
              <a:endParaRPr lang="en-GB" dirty="0">
                <a:solidFill>
                  <a:srgbClr val="000099"/>
                </a:solidFill>
                <a:latin typeface="Calibri Light" panose="020F0302020204030204" pitchFamily="34" charset="0"/>
              </a:endParaRPr>
            </a:p>
          </p:txBody>
        </p:sp>
        <p:sp>
          <p:nvSpPr>
            <p:cNvPr id="33" name="Rettangolo 32"/>
            <p:cNvSpPr/>
            <p:nvPr/>
          </p:nvSpPr>
          <p:spPr>
            <a:xfrm>
              <a:off x="1938610" y="5643563"/>
              <a:ext cx="1334020" cy="369332"/>
            </a:xfrm>
            <a:prstGeom prst="rect">
              <a:avLst/>
            </a:prstGeom>
          </p:spPr>
          <p:txBody>
            <a:bodyPr wrap="none">
              <a:spAutoFit/>
            </a:bodyPr>
            <a:lstStyle/>
            <a:p>
              <a:r>
                <a:rPr lang="en-US" altLang="it-IT" sz="1800" dirty="0" smtClean="0">
                  <a:effectLst>
                    <a:outerShdw blurRad="38100" dist="38100" dir="2700000" algn="tl">
                      <a:srgbClr val="000000">
                        <a:alpha val="43137"/>
                      </a:srgbClr>
                    </a:outerShdw>
                  </a:effectLst>
                  <a:latin typeface="Calibri Light" panose="020F0302020204030204" pitchFamily="34" charset="0"/>
                </a:rPr>
                <a:t>0.75&lt;R&lt;0.95</a:t>
              </a:r>
              <a:endParaRPr lang="en-GB" sz="1800" dirty="0">
                <a:effectLst>
                  <a:outerShdw blurRad="38100" dist="38100" dir="2700000" algn="tl">
                    <a:srgbClr val="000000">
                      <a:alpha val="43137"/>
                    </a:srgbClr>
                  </a:outerShdw>
                </a:effectLst>
                <a:latin typeface="Calibri Light" panose="020F0302020204030204" pitchFamily="34" charset="0"/>
              </a:endParaRPr>
            </a:p>
          </p:txBody>
        </p:sp>
        <p:pic>
          <p:nvPicPr>
            <p:cNvPr id="19"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885094" y="3191495"/>
              <a:ext cx="5154024" cy="334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ttangolo 19"/>
            <p:cNvSpPr/>
            <p:nvPr/>
          </p:nvSpPr>
          <p:spPr>
            <a:xfrm>
              <a:off x="3923929" y="2852936"/>
              <a:ext cx="2840906" cy="338554"/>
            </a:xfrm>
            <a:prstGeom prst="rect">
              <a:avLst/>
            </a:prstGeom>
          </p:spPr>
          <p:txBody>
            <a:bodyPr wrap="none">
              <a:spAutoFit/>
            </a:bodyPr>
            <a:lstStyle/>
            <a:p>
              <a:r>
                <a:rPr lang="en-US" altLang="it-IT" dirty="0" smtClean="0">
                  <a:solidFill>
                    <a:srgbClr val="C00000"/>
                  </a:solidFill>
                  <a:latin typeface="Calibri Light" panose="020F0302020204030204" pitchFamily="34" charset="0"/>
                </a:rPr>
                <a:t>In situ soil moisture observations</a:t>
              </a:r>
              <a:endParaRPr lang="en-GB" dirty="0">
                <a:solidFill>
                  <a:srgbClr val="C00000"/>
                </a:solidFill>
                <a:latin typeface="Calibri Light" panose="020F0302020204030204" pitchFamily="34" charset="0"/>
              </a:endParaRPr>
            </a:p>
          </p:txBody>
        </p:sp>
      </p:grpSp>
      <p:sp>
        <p:nvSpPr>
          <p:cNvPr id="18" name="Text Box 14"/>
          <p:cNvSpPr txBox="1">
            <a:spLocks noChangeArrowheads="1"/>
          </p:cNvSpPr>
          <p:nvPr/>
        </p:nvSpPr>
        <p:spPr bwMode="auto">
          <a:xfrm>
            <a:off x="467544" y="115894"/>
            <a:ext cx="7523931"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a:t>SM2RAIN: in situ observations</a:t>
            </a:r>
          </a:p>
        </p:txBody>
      </p:sp>
      <p:grpSp>
        <p:nvGrpSpPr>
          <p:cNvPr id="43" name="Gruppo 42"/>
          <p:cNvGrpSpPr/>
          <p:nvPr/>
        </p:nvGrpSpPr>
        <p:grpSpPr>
          <a:xfrm>
            <a:off x="295092" y="1084171"/>
            <a:ext cx="8553816" cy="5680915"/>
            <a:chOff x="361584" y="1060453"/>
            <a:chExt cx="8553816" cy="5680915"/>
          </a:xfrm>
        </p:grpSpPr>
        <p:pic>
          <p:nvPicPr>
            <p:cNvPr id="409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1" r="-40344"/>
            <a:stretch/>
          </p:blipFill>
          <p:spPr bwMode="auto">
            <a:xfrm>
              <a:off x="361584" y="1060453"/>
              <a:ext cx="8553816" cy="5680915"/>
            </a:xfrm>
            <a:prstGeom prst="rect">
              <a:avLst/>
            </a:prstGeom>
            <a:solidFill>
              <a:schemeClr val="bg1"/>
            </a:solidFill>
            <a:ln>
              <a:solidFill>
                <a:schemeClr val="tx1"/>
              </a:solidFill>
            </a:ln>
            <a:effectLst>
              <a:outerShdw blurRad="292100" dist="139700" dir="2700000" algn="tl" rotWithShape="0">
                <a:srgbClr val="333333">
                  <a:alpha val="65000"/>
                </a:srgbClr>
              </a:outerShdw>
            </a:effectLst>
          </p:spPr>
        </p:pic>
        <p:sp>
          <p:nvSpPr>
            <p:cNvPr id="4" name="CasellaDiTesto 3"/>
            <p:cNvSpPr txBox="1"/>
            <p:nvPr/>
          </p:nvSpPr>
          <p:spPr>
            <a:xfrm>
              <a:off x="4239451" y="3700855"/>
              <a:ext cx="2689454" cy="707886"/>
            </a:xfrm>
            <a:prstGeom prst="rect">
              <a:avLst/>
            </a:prstGeom>
            <a:ln>
              <a:solidFill>
                <a:schemeClr val="bg2">
                  <a:lumMod val="50000"/>
                  <a:lumOff val="50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solidFill>
                    <a:schemeClr val="bg1">
                      <a:lumMod val="50000"/>
                    </a:schemeClr>
                  </a:solidFill>
                  <a:latin typeface="Calibri" panose="020F0502020204030204" pitchFamily="34" charset="0"/>
                </a:rPr>
                <a:t>Soil moisture variations</a:t>
              </a:r>
              <a:br>
                <a:rPr lang="en-US" sz="2000" dirty="0" smtClean="0">
                  <a:solidFill>
                    <a:schemeClr val="bg1">
                      <a:lumMod val="50000"/>
                    </a:schemeClr>
                  </a:solidFill>
                  <a:latin typeface="Calibri" panose="020F0502020204030204" pitchFamily="34" charset="0"/>
                </a:rPr>
              </a:br>
              <a:r>
                <a:rPr lang="en-US" sz="2000" dirty="0" smtClean="0">
                  <a:solidFill>
                    <a:schemeClr val="bg1">
                      <a:lumMod val="50000"/>
                    </a:schemeClr>
                  </a:solidFill>
                  <a:latin typeface="Calibri" panose="020F0502020204030204" pitchFamily="34" charset="0"/>
                </a:rPr>
                <a:t>64%</a:t>
              </a:r>
              <a:endParaRPr lang="en-US" sz="2000" dirty="0">
                <a:solidFill>
                  <a:schemeClr val="bg1">
                    <a:lumMod val="50000"/>
                  </a:schemeClr>
                </a:solidFill>
                <a:latin typeface="Calibri" panose="020F0502020204030204" pitchFamily="34" charset="0"/>
              </a:endParaRPr>
            </a:p>
          </p:txBody>
        </p:sp>
        <p:cxnSp>
          <p:nvCxnSpPr>
            <p:cNvPr id="7" name="Connettore 2 6"/>
            <p:cNvCxnSpPr/>
            <p:nvPr/>
          </p:nvCxnSpPr>
          <p:spPr bwMode="auto">
            <a:xfrm flipH="1">
              <a:off x="3491882" y="3340100"/>
              <a:ext cx="1600818" cy="508472"/>
            </a:xfrm>
            <a:prstGeom prst="straightConnector1">
              <a:avLst/>
            </a:prstGeom>
            <a:solidFill>
              <a:schemeClr val="accent1"/>
            </a:solidFill>
            <a:ln w="31750" cap="flat" cmpd="sng" algn="ctr">
              <a:solidFill>
                <a:schemeClr val="bg2">
                  <a:lumMod val="50000"/>
                  <a:lumOff val="50000"/>
                </a:schemeClr>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CasellaDiTesto 33"/>
            <p:cNvSpPr txBox="1"/>
            <p:nvPr/>
          </p:nvSpPr>
          <p:spPr>
            <a:xfrm>
              <a:off x="4042669" y="2425080"/>
              <a:ext cx="1134862" cy="707886"/>
            </a:xfrm>
            <a:prstGeom prst="rect">
              <a:avLst/>
            </a:prstGeom>
            <a:ln>
              <a:solidFill>
                <a:srgbClr val="3399FF"/>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solidFill>
                    <a:srgbClr val="3399FF"/>
                  </a:solidFill>
                  <a:latin typeface="Calibri" panose="020F0502020204030204" pitchFamily="34" charset="0"/>
                </a:rPr>
                <a:t>Drainage</a:t>
              </a:r>
              <a:br>
                <a:rPr lang="en-US" sz="2000" dirty="0" smtClean="0">
                  <a:solidFill>
                    <a:srgbClr val="3399FF"/>
                  </a:solidFill>
                  <a:latin typeface="Calibri" panose="020F0502020204030204" pitchFamily="34" charset="0"/>
                </a:rPr>
              </a:br>
              <a:r>
                <a:rPr lang="en-US" sz="2000" dirty="0" smtClean="0">
                  <a:solidFill>
                    <a:srgbClr val="3399FF"/>
                  </a:solidFill>
                  <a:latin typeface="Calibri" panose="020F0502020204030204" pitchFamily="34" charset="0"/>
                </a:rPr>
                <a:t>30%</a:t>
              </a:r>
              <a:endParaRPr lang="en-US" sz="2000" dirty="0">
                <a:solidFill>
                  <a:srgbClr val="3399FF"/>
                </a:solidFill>
                <a:latin typeface="Calibri" panose="020F0502020204030204" pitchFamily="34" charset="0"/>
              </a:endParaRPr>
            </a:p>
          </p:txBody>
        </p:sp>
        <p:cxnSp>
          <p:nvCxnSpPr>
            <p:cNvPr id="35" name="Connettore 2 34"/>
            <p:cNvCxnSpPr/>
            <p:nvPr/>
          </p:nvCxnSpPr>
          <p:spPr bwMode="auto">
            <a:xfrm flipH="1">
              <a:off x="5016747" y="3107186"/>
              <a:ext cx="432049" cy="139698"/>
            </a:xfrm>
            <a:prstGeom prst="straightConnector1">
              <a:avLst/>
            </a:prstGeom>
            <a:solidFill>
              <a:schemeClr val="accent1"/>
            </a:solidFill>
            <a:ln w="31750" cap="flat" cmpd="sng" algn="ctr">
              <a:solidFill>
                <a:srgbClr val="3399FF"/>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CasellaDiTesto 35"/>
            <p:cNvSpPr txBox="1"/>
            <p:nvPr/>
          </p:nvSpPr>
          <p:spPr>
            <a:xfrm>
              <a:off x="5593275" y="5417929"/>
              <a:ext cx="3299205" cy="132343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r"/>
              <a:r>
                <a:rPr lang="en-GB" sz="2000" dirty="0">
                  <a:solidFill>
                    <a:schemeClr val="tx2">
                      <a:lumMod val="75000"/>
                    </a:schemeClr>
                  </a:solidFill>
                  <a:latin typeface="Calibri Light" panose="020F0302020204030204" pitchFamily="34" charset="0"/>
                </a:rPr>
                <a:t>Percentage contribution to the total simulated rainfall of </a:t>
              </a:r>
              <a:r>
                <a:rPr lang="en-GB" sz="2000" dirty="0" smtClean="0">
                  <a:solidFill>
                    <a:schemeClr val="tx2">
                      <a:lumMod val="75000"/>
                    </a:schemeClr>
                  </a:solidFill>
                  <a:latin typeface="Calibri Light" panose="020F0302020204030204" pitchFamily="34" charset="0"/>
                </a:rPr>
                <a:t>the different components of the water balance</a:t>
              </a:r>
              <a:endParaRPr lang="en-US" sz="2000" dirty="0">
                <a:solidFill>
                  <a:schemeClr val="tx2">
                    <a:lumMod val="75000"/>
                  </a:schemeClr>
                </a:solidFill>
                <a:latin typeface="Calibri Light" panose="020F0302020204030204" pitchFamily="34" charset="0"/>
              </a:endParaRPr>
            </a:p>
          </p:txBody>
        </p:sp>
        <p:cxnSp>
          <p:nvCxnSpPr>
            <p:cNvPr id="37" name="Connettore 2 36"/>
            <p:cNvCxnSpPr/>
            <p:nvPr/>
          </p:nvCxnSpPr>
          <p:spPr bwMode="auto">
            <a:xfrm flipH="1">
              <a:off x="5511800" y="2383345"/>
              <a:ext cx="697852" cy="817055"/>
            </a:xfrm>
            <a:prstGeom prst="straightConnector1">
              <a:avLst/>
            </a:prstGeom>
            <a:solidFill>
              <a:schemeClr val="accent1"/>
            </a:solidFill>
            <a:ln w="31750" cap="flat" cmpd="sng" algn="ctr">
              <a:solidFill>
                <a:srgbClr val="0033CC"/>
              </a:solidFill>
              <a:prstDash val="solid"/>
              <a:round/>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CasellaDiTesto 40"/>
            <p:cNvSpPr txBox="1"/>
            <p:nvPr/>
          </p:nvSpPr>
          <p:spPr>
            <a:xfrm>
              <a:off x="5783275" y="1983235"/>
              <a:ext cx="2201179" cy="707886"/>
            </a:xfrm>
            <a:prstGeom prst="rect">
              <a:avLst/>
            </a:prstGeom>
            <a:ln>
              <a:solidFill>
                <a:srgbClr val="0033CC"/>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solidFill>
                    <a:srgbClr val="3333FF"/>
                  </a:solidFill>
                  <a:latin typeface="Calibri" panose="020F0502020204030204" pitchFamily="34" charset="0"/>
                </a:rPr>
                <a:t>Evapotranspiration</a:t>
              </a:r>
              <a:br>
                <a:rPr lang="en-US" sz="2000" dirty="0" smtClean="0">
                  <a:solidFill>
                    <a:srgbClr val="3333FF"/>
                  </a:solidFill>
                  <a:latin typeface="Calibri" panose="020F0502020204030204" pitchFamily="34" charset="0"/>
                </a:rPr>
              </a:br>
              <a:r>
                <a:rPr lang="en-US" sz="2000" dirty="0" smtClean="0">
                  <a:solidFill>
                    <a:srgbClr val="3333FF"/>
                  </a:solidFill>
                  <a:latin typeface="Calibri" panose="020F0502020204030204" pitchFamily="34" charset="0"/>
                </a:rPr>
                <a:t>4%</a:t>
              </a:r>
              <a:endParaRPr lang="en-US" sz="2000" dirty="0">
                <a:solidFill>
                  <a:srgbClr val="3333FF"/>
                </a:solidFill>
                <a:latin typeface="Calibri" panose="020F0502020204030204" pitchFamily="34" charset="0"/>
              </a:endParaRPr>
            </a:p>
          </p:txBody>
        </p:sp>
        <p:cxnSp>
          <p:nvCxnSpPr>
            <p:cNvPr id="44" name="Connettore 2 43"/>
            <p:cNvCxnSpPr>
              <a:stCxn id="45" idx="1"/>
            </p:cNvCxnSpPr>
            <p:nvPr/>
          </p:nvCxnSpPr>
          <p:spPr bwMode="auto">
            <a:xfrm flipH="1" flipV="1">
              <a:off x="5651500" y="3175000"/>
              <a:ext cx="1614883" cy="404113"/>
            </a:xfrm>
            <a:prstGeom prst="straightConnector1">
              <a:avLst/>
            </a:prstGeom>
            <a:solidFill>
              <a:schemeClr val="accent1"/>
            </a:solidFill>
            <a:ln w="31750" cap="flat" cmpd="sng" algn="ctr">
              <a:solidFill>
                <a:schemeClr val="tx1"/>
              </a:solidFill>
              <a:prstDash val="solid"/>
              <a:round/>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CasellaDiTesto 44"/>
            <p:cNvSpPr txBox="1"/>
            <p:nvPr/>
          </p:nvSpPr>
          <p:spPr>
            <a:xfrm>
              <a:off x="7266383" y="3225170"/>
              <a:ext cx="906017" cy="707886"/>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smtClean="0">
                  <a:solidFill>
                    <a:schemeClr val="tx1">
                      <a:lumMod val="95000"/>
                      <a:lumOff val="5000"/>
                    </a:schemeClr>
                  </a:solidFill>
                  <a:latin typeface="Calibri" panose="020F0502020204030204" pitchFamily="34" charset="0"/>
                </a:rPr>
                <a:t>Runoff</a:t>
              </a:r>
              <a:br>
                <a:rPr lang="en-US" sz="2000" dirty="0" smtClean="0">
                  <a:solidFill>
                    <a:schemeClr val="tx1">
                      <a:lumMod val="95000"/>
                      <a:lumOff val="5000"/>
                    </a:schemeClr>
                  </a:solidFill>
                  <a:latin typeface="Calibri" panose="020F0502020204030204" pitchFamily="34" charset="0"/>
                </a:rPr>
              </a:br>
              <a:r>
                <a:rPr lang="en-US" sz="2000" dirty="0" smtClean="0">
                  <a:solidFill>
                    <a:schemeClr val="tx1">
                      <a:lumMod val="95000"/>
                      <a:lumOff val="5000"/>
                    </a:schemeClr>
                  </a:solidFill>
                  <a:latin typeface="Calibri" panose="020F0502020204030204" pitchFamily="34" charset="0"/>
                </a:rPr>
                <a:t>2%</a:t>
              </a:r>
              <a:endParaRPr lang="en-US" sz="2000" dirty="0">
                <a:solidFill>
                  <a:schemeClr val="tx1">
                    <a:lumMod val="95000"/>
                    <a:lumOff val="5000"/>
                  </a:schemeClr>
                </a:solidFill>
                <a:latin typeface="Calibri" panose="020F0502020204030204" pitchFamily="34" charset="0"/>
              </a:endParaRPr>
            </a:p>
          </p:txBody>
        </p:sp>
      </p:grpSp>
    </p:spTree>
    <p:extLst>
      <p:ext uri="{BB962C8B-B14F-4D97-AF65-F5344CB8AC3E}">
        <p14:creationId xmlns:p14="http://schemas.microsoft.com/office/powerpoint/2010/main" val="4284868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heel(1)">
                                      <p:cBhvr>
                                        <p:cTn id="1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Figure03_Rmap_vs_GPCC"/>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3350" t="9445" r="15142" b="29981"/>
          <a:stretch/>
        </p:blipFill>
        <p:spPr bwMode="auto">
          <a:xfrm>
            <a:off x="43058" y="910704"/>
            <a:ext cx="4890893" cy="59166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0"/>
          <p:cNvSpPr>
            <a:spLocks noChangeArrowheads="1"/>
          </p:cNvSpPr>
          <p:nvPr/>
        </p:nvSpPr>
        <p:spPr bwMode="auto">
          <a:xfrm>
            <a:off x="5364088" y="920038"/>
            <a:ext cx="3804628" cy="173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p>
            <a:pPr algn="l">
              <a:spcBef>
                <a:spcPct val="0"/>
              </a:spcBef>
            </a:pPr>
            <a:r>
              <a:rPr lang="en-US" altLang="it-IT" sz="1800" b="0" dirty="0">
                <a:latin typeface="Calibri Light" panose="020F0302020204030204" pitchFamily="34" charset="0"/>
              </a:rPr>
              <a:t>Correlation map between 5-day rainfall from </a:t>
            </a:r>
            <a:r>
              <a:rPr lang="en-US" altLang="it-IT" sz="1800" b="0" dirty="0">
                <a:solidFill>
                  <a:srgbClr val="C00000"/>
                </a:solidFill>
                <a:latin typeface="Calibri Light" panose="020F0302020204030204" pitchFamily="34" charset="0"/>
              </a:rPr>
              <a:t>GPCC </a:t>
            </a:r>
            <a:r>
              <a:rPr lang="en-US" altLang="it-IT" sz="1800" b="0" dirty="0">
                <a:latin typeface="Calibri Light" panose="020F0302020204030204" pitchFamily="34" charset="0"/>
              </a:rPr>
              <a:t>and the rainfall product obtained from the application of SM2RAIN algorithm to </a:t>
            </a:r>
            <a:r>
              <a:rPr lang="en-US" altLang="it-IT" sz="1800" b="0" dirty="0">
                <a:solidFill>
                  <a:srgbClr val="C00000"/>
                </a:solidFill>
                <a:latin typeface="Calibri Light" panose="020F0302020204030204" pitchFamily="34" charset="0"/>
              </a:rPr>
              <a:t>ASCAT, AMSR-E </a:t>
            </a:r>
            <a:r>
              <a:rPr lang="en-US" altLang="it-IT" sz="1800" b="0" dirty="0">
                <a:latin typeface="Calibri Light" panose="020F0302020204030204" pitchFamily="34" charset="0"/>
              </a:rPr>
              <a:t>and </a:t>
            </a:r>
            <a:r>
              <a:rPr lang="en-US" altLang="it-IT" sz="1800" b="0" dirty="0">
                <a:solidFill>
                  <a:srgbClr val="C00000"/>
                </a:solidFill>
                <a:latin typeface="Calibri Light" panose="020F0302020204030204" pitchFamily="34" charset="0"/>
              </a:rPr>
              <a:t>SMOS </a:t>
            </a:r>
            <a:r>
              <a:rPr lang="en-US" altLang="it-IT" sz="1800" b="0" dirty="0">
                <a:latin typeface="Calibri Light" panose="020F0302020204030204" pitchFamily="34" charset="0"/>
              </a:rPr>
              <a:t>data plus </a:t>
            </a:r>
            <a:r>
              <a:rPr lang="en-US" altLang="it-IT" sz="1800" b="0" dirty="0">
                <a:solidFill>
                  <a:srgbClr val="C00000"/>
                </a:solidFill>
                <a:latin typeface="Calibri Light" panose="020F0302020204030204" pitchFamily="34" charset="0"/>
              </a:rPr>
              <a:t>TMPA 3B42RT</a:t>
            </a:r>
            <a:r>
              <a:rPr lang="en-US" altLang="it-IT" sz="1800" b="0" dirty="0">
                <a:latin typeface="Calibri Light" panose="020F0302020204030204" pitchFamily="34" charset="0"/>
              </a:rPr>
              <a:t/>
            </a:r>
            <a:br>
              <a:rPr lang="en-US" altLang="it-IT" sz="1800" b="0" dirty="0">
                <a:latin typeface="Calibri Light" panose="020F0302020204030204" pitchFamily="34" charset="0"/>
              </a:rPr>
            </a:br>
            <a:r>
              <a:rPr lang="en-US" altLang="it-IT" sz="1800" b="0" dirty="0">
                <a:latin typeface="Calibri Light" panose="020F0302020204030204" pitchFamily="34" charset="0"/>
              </a:rPr>
              <a:t>(</a:t>
            </a:r>
            <a:r>
              <a:rPr lang="en-US" altLang="it-IT" sz="1800" b="0" i="1" dirty="0">
                <a:latin typeface="Calibri Light" panose="020F0302020204030204" pitchFamily="34" charset="0"/>
              </a:rPr>
              <a:t>VALIDATION period 2010-2011</a:t>
            </a:r>
            <a:r>
              <a:rPr lang="en-US" altLang="it-IT" sz="1800" b="0" dirty="0">
                <a:latin typeface="Calibri Light" panose="020F0302020204030204" pitchFamily="34" charset="0"/>
              </a:rPr>
              <a:t>)</a:t>
            </a:r>
          </a:p>
        </p:txBody>
      </p:sp>
      <p:pic>
        <p:nvPicPr>
          <p:cNvPr id="19" name="Picture 4" descr="Figure03_Rmap_vs_GPCC"/>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4769" t="8489" r="7509" b="8286"/>
          <a:stretch/>
        </p:blipFill>
        <p:spPr bwMode="auto">
          <a:xfrm>
            <a:off x="4932040" y="908725"/>
            <a:ext cx="382910" cy="5893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gure03_Rmap_vs_GPCC"/>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3308" t="70160" r="15273" b="8286"/>
          <a:stretch/>
        </p:blipFill>
        <p:spPr bwMode="auto">
          <a:xfrm>
            <a:off x="5220072" y="3068960"/>
            <a:ext cx="3842810" cy="16561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p:cNvSpPr txBox="1">
            <a:spLocks noChangeArrowheads="1"/>
          </p:cNvSpPr>
          <p:nvPr/>
        </p:nvSpPr>
        <p:spPr bwMode="auto">
          <a:xfrm>
            <a:off x="467544" y="115894"/>
            <a:ext cx="7523931"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a:t>SM2RAIN: </a:t>
            </a:r>
            <a:r>
              <a:rPr lang="en-GB" altLang="it-IT" dirty="0" smtClean="0"/>
              <a:t>satellite </a:t>
            </a:r>
            <a:r>
              <a:rPr lang="en-GB" altLang="it-IT" dirty="0"/>
              <a:t>observations</a:t>
            </a:r>
          </a:p>
        </p:txBody>
      </p:sp>
      <p:pic>
        <p:nvPicPr>
          <p:cNvPr id="1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4949" y="4869160"/>
            <a:ext cx="3628885" cy="1800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196090"/>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LUCA\RICERCA\SM2RAIN\elab_JGRpaper\Pdata_ALL\monthly_MAP_SM2RAIN1.gif"/>
          <p:cNvPicPr>
            <a:picLocks noChangeAspect="1" noChangeArrowheads="1" noCrop="1"/>
          </p:cNvPicPr>
          <p:nvPr/>
        </p:nvPicPr>
        <p:blipFill>
          <a:blip r:embed="rId3">
            <a:clrChange>
              <a:clrFrom>
                <a:srgbClr val="DADADA"/>
              </a:clrFrom>
              <a:clrTo>
                <a:srgbClr val="DADADA">
                  <a:alpha val="0"/>
                </a:srgbClr>
              </a:clrTo>
            </a:clrChange>
            <a:extLst>
              <a:ext uri="{28A0092B-C50C-407E-A947-70E740481C1C}">
                <a14:useLocalDpi xmlns:a14="http://schemas.microsoft.com/office/drawing/2010/main"/>
              </a:ext>
            </a:extLst>
          </a:blip>
          <a:srcRect/>
          <a:stretch>
            <a:fillRect/>
          </a:stretch>
        </p:blipFill>
        <p:spPr bwMode="auto">
          <a:xfrm>
            <a:off x="1020282" y="899195"/>
            <a:ext cx="7224126" cy="5949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p:cNvSpPr txBox="1">
            <a:spLocks noChangeArrowheads="1"/>
          </p:cNvSpPr>
          <p:nvPr/>
        </p:nvSpPr>
        <p:spPr bwMode="auto">
          <a:xfrm>
            <a:off x="467544" y="115894"/>
            <a:ext cx="7523931"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a:t>Global monthly </a:t>
            </a:r>
            <a:r>
              <a:rPr lang="en-GB" altLang="it-IT" dirty="0" smtClean="0"/>
              <a:t>rainfall from ASCAT</a:t>
            </a:r>
            <a:endParaRPr lang="en-GB" altLang="it-IT" dirty="0"/>
          </a:p>
        </p:txBody>
      </p:sp>
    </p:spTree>
    <p:extLst>
      <p:ext uri="{BB962C8B-B14F-4D97-AF65-F5344CB8AC3E}">
        <p14:creationId xmlns:p14="http://schemas.microsoft.com/office/powerpoint/2010/main" val="204940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4"/>
          <p:cNvSpPr txBox="1">
            <a:spLocks noChangeArrowheads="1"/>
          </p:cNvSpPr>
          <p:nvPr/>
        </p:nvSpPr>
        <p:spPr bwMode="auto">
          <a:xfrm>
            <a:off x="467544" y="115894"/>
            <a:ext cx="7523931" cy="5847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it-IT"/>
            </a:defPPr>
            <a:lvl1pPr indent="447675">
              <a:spcBef>
                <a:spcPct val="0"/>
              </a:spcBef>
              <a:defRPr sz="3200">
                <a:solidFill>
                  <a:srgbClr val="3333CC"/>
                </a:solidFill>
                <a:effectLst>
                  <a:outerShdw blurRad="38100" dist="38100" dir="2700000" algn="tl">
                    <a:srgbClr val="C0C0C0"/>
                  </a:outerShdw>
                </a:effectLst>
                <a:latin typeface="Calibri" panose="020F0502020204030204" pitchFamily="34" charset="0"/>
              </a:defRPr>
            </a:lvl1pPr>
            <a:lvl2pPr marL="1179513" indent="-285750" algn="l">
              <a:spcBef>
                <a:spcPct val="0"/>
              </a:spcBef>
            </a:lvl2pPr>
            <a:lvl3pPr marL="1587500" indent="-228600" algn="l">
              <a:spcBef>
                <a:spcPct val="0"/>
              </a:spcBef>
            </a:lvl3pPr>
            <a:lvl4pPr marL="1995488" indent="-228600" algn="l">
              <a:spcBef>
                <a:spcPct val="0"/>
              </a:spcBef>
            </a:lvl4pPr>
            <a:lvl5pPr marL="2403475" indent="-228600" algn="l">
              <a:spcBef>
                <a:spcPct val="0"/>
              </a:spcBef>
            </a:lvl5pPr>
            <a:lvl6pPr marL="2860675" indent="-228600" fontAlgn="base">
              <a:spcBef>
                <a:spcPct val="0"/>
              </a:spcBef>
              <a:spcAft>
                <a:spcPct val="0"/>
              </a:spcAft>
            </a:lvl6pPr>
            <a:lvl7pPr marL="3317875" indent="-228600" fontAlgn="base">
              <a:spcBef>
                <a:spcPct val="0"/>
              </a:spcBef>
              <a:spcAft>
                <a:spcPct val="0"/>
              </a:spcAft>
            </a:lvl7pPr>
            <a:lvl8pPr marL="3775075" indent="-228600" fontAlgn="base">
              <a:spcBef>
                <a:spcPct val="0"/>
              </a:spcBef>
              <a:spcAft>
                <a:spcPct val="0"/>
              </a:spcAft>
            </a:lvl8pPr>
            <a:lvl9pPr marL="4232275" indent="-228600" fontAlgn="base">
              <a:spcBef>
                <a:spcPct val="0"/>
              </a:spcBef>
              <a:spcAft>
                <a:spcPct val="0"/>
              </a:spcAft>
            </a:lvl9pPr>
          </a:lstStyle>
          <a:p>
            <a:r>
              <a:rPr lang="en-GB" altLang="it-IT" dirty="0" smtClean="0"/>
              <a:t>SM2RAIN CRASH TEST</a:t>
            </a:r>
            <a:endParaRPr lang="en-GB" altLang="it-IT" dirty="0"/>
          </a:p>
        </p:txBody>
      </p:sp>
      <p:sp>
        <p:nvSpPr>
          <p:cNvPr id="2" name="Rettangolo 1"/>
          <p:cNvSpPr/>
          <p:nvPr/>
        </p:nvSpPr>
        <p:spPr bwMode="auto">
          <a:xfrm>
            <a:off x="107504" y="1205137"/>
            <a:ext cx="4680520" cy="1440160"/>
          </a:xfrm>
          <a:prstGeom prst="rect">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36000" tIns="36000" rIns="36000" bIns="36000" numCol="1" rtlCol="0" anchor="t" anchorCtr="0" compatLnSpc="1">
            <a:prstTxWarp prst="textNoShape">
              <a:avLst/>
            </a:prstTxWarp>
            <a:noAutofit/>
          </a:bodyPr>
          <a:lstStyle/>
          <a:p>
            <a:pPr marL="444500" marR="0" indent="-444500" algn="l" defTabSz="914400" rtl="0" eaLnBrk="1" fontAlgn="base" latinLnBrk="0" hangingPunct="1">
              <a:lnSpc>
                <a:spcPct val="100000"/>
              </a:lnSpc>
              <a:spcBef>
                <a:spcPct val="50000"/>
              </a:spcBef>
              <a:spcAft>
                <a:spcPct val="0"/>
              </a:spcAft>
              <a:buClrTx/>
              <a:buSzTx/>
              <a:buFontTx/>
              <a:buNone/>
              <a:tabLst/>
            </a:pPr>
            <a:r>
              <a:rPr kumimoji="0" lang="en-US" sz="2200" b="1" i="0" u="none" strike="noStrike" cap="none" normalizeH="0" baseline="0" dirty="0" smtClean="0">
                <a:ln>
                  <a:noFill/>
                </a:ln>
                <a:solidFill>
                  <a:schemeClr val="tx1"/>
                </a:solidFill>
                <a:effectLst/>
                <a:latin typeface="Calibri" panose="020F0502020204030204" pitchFamily="34" charset="0"/>
                <a:cs typeface="Arial" charset="0"/>
              </a:rPr>
              <a:t>1)	Global land surface</a:t>
            </a:r>
            <a:r>
              <a:rPr kumimoji="0" lang="en-US" sz="2200" b="1" i="0" u="none" strike="noStrike" cap="none" normalizeH="0" dirty="0" smtClean="0">
                <a:ln>
                  <a:noFill/>
                </a:ln>
                <a:solidFill>
                  <a:schemeClr val="tx1"/>
                </a:solidFill>
                <a:effectLst/>
                <a:latin typeface="Calibri" panose="020F0502020204030204" pitchFamily="34" charset="0"/>
                <a:cs typeface="Arial" charset="0"/>
              </a:rPr>
              <a:t> simulation with the latest ECMWF land surface model</a:t>
            </a:r>
            <a:r>
              <a:rPr kumimoji="0" lang="en-US" sz="2200" b="1" i="0" u="none" strike="noStrike" cap="none" normalizeH="0" baseline="0" dirty="0" smtClean="0">
                <a:ln>
                  <a:noFill/>
                </a:ln>
                <a:solidFill>
                  <a:schemeClr val="tx1"/>
                </a:solidFill>
                <a:effectLst/>
                <a:latin typeface="Calibri" panose="020F0502020204030204" pitchFamily="34" charset="0"/>
                <a:cs typeface="Arial" charset="0"/>
              </a:rPr>
              <a:t> (</a:t>
            </a:r>
            <a:r>
              <a:rPr kumimoji="0" lang="en-US" sz="2200" b="1" i="0" u="none" strike="noStrike" cap="none" normalizeH="0" dirty="0" smtClean="0">
                <a:ln>
                  <a:noFill/>
                </a:ln>
                <a:solidFill>
                  <a:schemeClr val="tx1"/>
                </a:solidFill>
                <a:effectLst/>
                <a:latin typeface="Calibri" panose="020F0502020204030204" pitchFamily="34" charset="0"/>
                <a:cs typeface="Arial" charset="0"/>
              </a:rPr>
              <a:t>period 2010-2013) driven by ERA-Interim atmospheric reanalysis</a:t>
            </a:r>
            <a:endParaRPr kumimoji="0" lang="en-US" sz="2200" b="1" i="0" u="none" strike="noStrike" cap="none" normalizeH="0" baseline="0" dirty="0" smtClean="0">
              <a:ln>
                <a:noFill/>
              </a:ln>
              <a:solidFill>
                <a:schemeClr val="tx1"/>
              </a:solidFill>
              <a:effectLst/>
              <a:latin typeface="Calibri" panose="020F0502020204030204" pitchFamily="34" charset="0"/>
              <a:cs typeface="Arial" charset="0"/>
            </a:endParaRPr>
          </a:p>
        </p:txBody>
      </p:sp>
      <p:sp>
        <p:nvSpPr>
          <p:cNvPr id="12" name="Rettangolo 11"/>
          <p:cNvSpPr/>
          <p:nvPr/>
        </p:nvSpPr>
        <p:spPr bwMode="auto">
          <a:xfrm>
            <a:off x="647564" y="2738500"/>
            <a:ext cx="4680000" cy="1130932"/>
          </a:xfrm>
          <a:prstGeom prst="rect">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36000" tIns="36000" rIns="36000" bIns="36000" numCol="1" rtlCol="0" anchor="t" anchorCtr="0" compatLnSpc="1">
            <a:prstTxWarp prst="textNoShape">
              <a:avLst/>
            </a:prstTxWarp>
            <a:noAutofit/>
          </a:bodyPr>
          <a:lstStyle/>
          <a:p>
            <a:pPr marL="444500" marR="0" indent="-444500" algn="l" defTabSz="914400" rtl="0" eaLnBrk="1" fontAlgn="base" latinLnBrk="0" hangingPunct="1">
              <a:lnSpc>
                <a:spcPct val="100000"/>
              </a:lnSpc>
              <a:spcBef>
                <a:spcPct val="50000"/>
              </a:spcBef>
              <a:spcAft>
                <a:spcPct val="0"/>
              </a:spcAft>
              <a:buClrTx/>
              <a:buSzTx/>
              <a:buFontTx/>
              <a:buNone/>
              <a:tabLst/>
            </a:pPr>
            <a:r>
              <a:rPr lang="en-US" sz="2200" dirty="0">
                <a:solidFill>
                  <a:schemeClr val="tx1"/>
                </a:solidFill>
                <a:latin typeface="Calibri" panose="020F0502020204030204" pitchFamily="34" charset="0"/>
                <a:cs typeface="Arial" charset="0"/>
              </a:rPr>
              <a:t>2</a:t>
            </a:r>
            <a:r>
              <a:rPr kumimoji="0" lang="en-US" sz="2200" b="1" i="0" u="none" strike="noStrike" cap="none" normalizeH="0" baseline="0" dirty="0" smtClean="0">
                <a:ln>
                  <a:noFill/>
                </a:ln>
                <a:solidFill>
                  <a:schemeClr val="tx1"/>
                </a:solidFill>
                <a:effectLst/>
                <a:latin typeface="Calibri" panose="020F0502020204030204" pitchFamily="34" charset="0"/>
                <a:cs typeface="Arial" charset="0"/>
              </a:rPr>
              <a:t>)	Extraction of modelled soil moisture data for the first three</a:t>
            </a:r>
            <a:r>
              <a:rPr kumimoji="0" lang="en-US" sz="2200" b="1" i="0" u="none" strike="noStrike" cap="none" normalizeH="0" dirty="0" smtClean="0">
                <a:ln>
                  <a:noFill/>
                </a:ln>
                <a:solidFill>
                  <a:schemeClr val="tx1"/>
                </a:solidFill>
                <a:effectLst/>
                <a:latin typeface="Calibri" panose="020F0502020204030204" pitchFamily="34" charset="0"/>
                <a:cs typeface="Arial" charset="0"/>
              </a:rPr>
              <a:t> soil layers (0-7, 0-28, 0-100 cm)</a:t>
            </a:r>
            <a:endParaRPr kumimoji="0" lang="en-US" sz="2200" b="1" i="0" u="none" strike="noStrike" cap="none" normalizeH="0" baseline="0" dirty="0" smtClean="0">
              <a:ln>
                <a:noFill/>
              </a:ln>
              <a:solidFill>
                <a:schemeClr val="tx1"/>
              </a:solidFill>
              <a:effectLst/>
              <a:latin typeface="Calibri" panose="020F0502020204030204" pitchFamily="34" charset="0"/>
              <a:cs typeface="Arial" charset="0"/>
            </a:endParaRPr>
          </a:p>
        </p:txBody>
      </p:sp>
      <p:sp>
        <p:nvSpPr>
          <p:cNvPr id="14" name="Rettangolo 13"/>
          <p:cNvSpPr/>
          <p:nvPr/>
        </p:nvSpPr>
        <p:spPr bwMode="auto">
          <a:xfrm>
            <a:off x="1116136" y="3941440"/>
            <a:ext cx="4680000" cy="1152128"/>
          </a:xfrm>
          <a:prstGeom prst="rect">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36000" tIns="36000" rIns="36000" bIns="36000" numCol="1" rtlCol="0" anchor="t" anchorCtr="0" compatLnSpc="1">
            <a:prstTxWarp prst="textNoShape">
              <a:avLst/>
            </a:prstTxWarp>
            <a:noAutofit/>
          </a:bodyPr>
          <a:lstStyle/>
          <a:p>
            <a:pPr marL="444500" indent="-444500" algn="l"/>
            <a:r>
              <a:rPr lang="en-US" sz="2200" dirty="0" smtClean="0">
                <a:solidFill>
                  <a:schemeClr val="tx1"/>
                </a:solidFill>
                <a:latin typeface="Calibri" panose="020F0502020204030204" pitchFamily="34" charset="0"/>
                <a:cs typeface="Arial" charset="0"/>
              </a:rPr>
              <a:t>3</a:t>
            </a:r>
            <a:r>
              <a:rPr kumimoji="0" lang="en-US" sz="2200" b="1" i="0" u="none" strike="noStrike" cap="none" normalizeH="0" baseline="0" dirty="0" smtClean="0">
                <a:ln>
                  <a:noFill/>
                </a:ln>
                <a:solidFill>
                  <a:schemeClr val="tx1"/>
                </a:solidFill>
                <a:effectLst/>
                <a:latin typeface="Calibri" panose="020F0502020204030204" pitchFamily="34" charset="0"/>
                <a:cs typeface="Arial" charset="0"/>
              </a:rPr>
              <a:t>)	Application of SM2RAIN to modelled soil moisture data for each soi</a:t>
            </a:r>
            <a:r>
              <a:rPr lang="en-US" sz="2200" dirty="0">
                <a:solidFill>
                  <a:schemeClr val="tx1"/>
                </a:solidFill>
                <a:latin typeface="Calibri" panose="020F0502020204030204" pitchFamily="34" charset="0"/>
                <a:cs typeface="Arial" charset="0"/>
              </a:rPr>
              <a:t>l </a:t>
            </a:r>
            <a:r>
              <a:rPr lang="en-US" sz="2200" dirty="0" smtClean="0">
                <a:solidFill>
                  <a:schemeClr val="tx1"/>
                </a:solidFill>
                <a:latin typeface="Calibri" panose="020F0502020204030204" pitchFamily="34" charset="0"/>
                <a:cs typeface="Arial" charset="0"/>
              </a:rPr>
              <a:t>layer (</a:t>
            </a:r>
            <a:r>
              <a:rPr lang="en-US" sz="2200" dirty="0">
                <a:solidFill>
                  <a:schemeClr val="tx1"/>
                </a:solidFill>
                <a:latin typeface="Calibri" panose="020F0502020204030204" pitchFamily="34" charset="0"/>
                <a:cs typeface="Arial" charset="0"/>
              </a:rPr>
              <a:t>0-7, 0-28, 0-100 cm)</a:t>
            </a:r>
            <a:endParaRPr kumimoji="0" lang="en-US" sz="2200" b="1" i="0" u="none" strike="noStrike" cap="none" normalizeH="0" baseline="0" dirty="0" smtClean="0">
              <a:ln>
                <a:noFill/>
              </a:ln>
              <a:solidFill>
                <a:schemeClr val="tx1"/>
              </a:solidFill>
              <a:effectLst/>
              <a:latin typeface="Calibri" panose="020F0502020204030204" pitchFamily="34" charset="0"/>
              <a:cs typeface="Arial" charset="0"/>
            </a:endParaRPr>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933" y="859347"/>
            <a:ext cx="3761828" cy="23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ttangolo 18"/>
          <p:cNvSpPr/>
          <p:nvPr/>
        </p:nvSpPr>
        <p:spPr bwMode="auto">
          <a:xfrm>
            <a:off x="1620192" y="5165576"/>
            <a:ext cx="4680000" cy="1431776"/>
          </a:xfrm>
          <a:prstGeom prst="rect">
            <a:avLst/>
          </a:prstGeom>
          <a:ln>
            <a:headEnd type="none" w="med" len="med"/>
            <a:tailEnd type="none" w="med" len="med"/>
          </a:ln>
          <a:extLst/>
        </p:spPr>
        <p:style>
          <a:lnRef idx="0">
            <a:schemeClr val="accent4"/>
          </a:lnRef>
          <a:fillRef idx="3">
            <a:schemeClr val="accent4"/>
          </a:fillRef>
          <a:effectRef idx="3">
            <a:schemeClr val="accent4"/>
          </a:effectRef>
          <a:fontRef idx="minor">
            <a:schemeClr val="lt1"/>
          </a:fontRef>
        </p:style>
        <p:txBody>
          <a:bodyPr vert="horz" wrap="square" lIns="36000" tIns="36000" rIns="36000" bIns="36000" numCol="1" rtlCol="0" anchor="t" anchorCtr="0" compatLnSpc="1">
            <a:prstTxWarp prst="textNoShape">
              <a:avLst/>
            </a:prstTxWarp>
            <a:noAutofit/>
          </a:bodyPr>
          <a:lstStyle/>
          <a:p>
            <a:pPr marL="444500" indent="-444500" algn="l"/>
            <a:r>
              <a:rPr lang="en-US" sz="2200" dirty="0" smtClean="0">
                <a:solidFill>
                  <a:schemeClr val="bg1"/>
                </a:solidFill>
                <a:latin typeface="Calibri" panose="020F0502020204030204" pitchFamily="34" charset="0"/>
                <a:cs typeface="Arial" charset="0"/>
              </a:rPr>
              <a:t>4</a:t>
            </a:r>
            <a:r>
              <a:rPr kumimoji="0" lang="en-US" sz="2200" b="1" i="0" u="none" strike="noStrike" cap="none" normalizeH="0" baseline="0" dirty="0" smtClean="0">
                <a:ln>
                  <a:noFill/>
                </a:ln>
                <a:solidFill>
                  <a:schemeClr val="bg1"/>
                </a:solidFill>
                <a:effectLst/>
                <a:latin typeface="Calibri" panose="020F0502020204030204" pitchFamily="34" charset="0"/>
                <a:cs typeface="Arial" charset="0"/>
              </a:rPr>
              <a:t>)	Comparison of SM2RAIN-derived rainfall with true</a:t>
            </a:r>
            <a:r>
              <a:rPr kumimoji="0" lang="en-US" sz="2200" b="1" i="0" u="none" strike="noStrike" cap="none" normalizeH="0" dirty="0" smtClean="0">
                <a:ln>
                  <a:noFill/>
                </a:ln>
                <a:solidFill>
                  <a:schemeClr val="bg1"/>
                </a:solidFill>
                <a:effectLst/>
                <a:latin typeface="Calibri" panose="020F0502020204030204" pitchFamily="34" charset="0"/>
                <a:cs typeface="Arial" charset="0"/>
              </a:rPr>
              <a:t> rainfall data (from ERA-Interim) used to drive the land surface simulations</a:t>
            </a:r>
            <a:endParaRPr kumimoji="0" lang="en-US" sz="2200" b="1" i="0" u="none" strike="noStrike" cap="none" normalizeH="0" baseline="0" dirty="0" smtClean="0">
              <a:ln>
                <a:noFill/>
              </a:ln>
              <a:solidFill>
                <a:schemeClr val="bg1"/>
              </a:solidFill>
              <a:effectLst/>
              <a:latin typeface="Calibri" panose="020F0502020204030204"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Sfumature">
  <a:themeElements>
    <a:clrScheme name="Sfumatur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Sfumatur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000" tIns="36000" rIns="36000" bIns="3600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000" tIns="36000" rIns="36000" bIns="3600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fumatur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fumatur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fumatur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fumatur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Sfumatur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fumatur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14369</TotalTime>
  <Words>546</Words>
  <Application>Microsoft Office PowerPoint</Application>
  <PresentationFormat>Presentazione su schermo (4:3)</PresentationFormat>
  <Paragraphs>113</Paragraphs>
  <Slides>16</Slides>
  <Notes>14</Notes>
  <HiddenSlides>0</HiddenSlides>
  <MMClips>0</MMClips>
  <ScaleCrop>false</ScaleCrop>
  <HeadingPairs>
    <vt:vector size="4" baseType="variant">
      <vt:variant>
        <vt:lpstr>Tema</vt:lpstr>
      </vt:variant>
      <vt:variant>
        <vt:i4>1</vt:i4>
      </vt:variant>
      <vt:variant>
        <vt:lpstr>Titoli diapositive</vt:lpstr>
      </vt:variant>
      <vt:variant>
        <vt:i4>16</vt:i4>
      </vt:variant>
    </vt:vector>
  </HeadingPairs>
  <TitlesOfParts>
    <vt:vector size="17" baseType="lpstr">
      <vt:lpstr>Sfumature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Irpi</dc:creator>
  <cp:lastModifiedBy>Luca</cp:lastModifiedBy>
  <cp:revision>1282</cp:revision>
  <cp:lastPrinted>2015-02-11T15:56:22Z</cp:lastPrinted>
  <dcterms:created xsi:type="dcterms:W3CDTF">2005-12-14T07:47:29Z</dcterms:created>
  <dcterms:modified xsi:type="dcterms:W3CDTF">2015-04-20T07:17:05Z</dcterms:modified>
</cp:coreProperties>
</file>