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205400" cy="28803600"/>
  <p:notesSz cx="6858000" cy="9144000"/>
  <p:defaultTextStyle>
    <a:defPPr>
      <a:defRPr lang="ru-RU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616" y="1720"/>
      </p:cViewPr>
      <p:guideLst>
        <p:guide orient="horz" pos="9072"/>
        <p:guide pos="13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0405" y="8947787"/>
            <a:ext cx="36724590" cy="61741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0810" y="16322040"/>
            <a:ext cx="3024378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D02C-5917-42E5-A84A-B82201D68273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0993-348F-4402-BB2D-E57420D3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2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D02C-5917-42E5-A84A-B82201D68273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0993-348F-4402-BB2D-E57420D3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78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8008501" y="4847277"/>
            <a:ext cx="45928243" cy="1032195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208779" y="4847277"/>
            <a:ext cx="137079630" cy="1032195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D02C-5917-42E5-A84A-B82201D68273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0993-348F-4402-BB2D-E57420D3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2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D02C-5917-42E5-A84A-B82201D68273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0993-348F-4402-BB2D-E57420D3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7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2929" y="18508982"/>
            <a:ext cx="36724590" cy="5720715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2929" y="12208197"/>
            <a:ext cx="36724590" cy="6300785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D02C-5917-42E5-A84A-B82201D68273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0993-348F-4402-BB2D-E57420D3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6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08778" y="28230197"/>
            <a:ext cx="91503934" cy="7983664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432805" y="28230197"/>
            <a:ext cx="91503939" cy="7983664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D02C-5917-42E5-A84A-B82201D68273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0993-348F-4402-BB2D-E57420D3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1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270" y="1153480"/>
            <a:ext cx="38884860" cy="480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0270" y="6447475"/>
            <a:ext cx="19089888" cy="2687000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60270" y="9134475"/>
            <a:ext cx="19089888" cy="16595410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1947745" y="6447475"/>
            <a:ext cx="19097387" cy="2687000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1947745" y="9134475"/>
            <a:ext cx="19097387" cy="16595410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D02C-5917-42E5-A84A-B82201D68273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0993-348F-4402-BB2D-E57420D3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9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D02C-5917-42E5-A84A-B82201D68273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0993-348F-4402-BB2D-E57420D3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1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D02C-5917-42E5-A84A-B82201D68273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0993-348F-4402-BB2D-E57420D3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272" y="1146810"/>
            <a:ext cx="14214279" cy="4880610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92111" y="1146812"/>
            <a:ext cx="24153019" cy="24583075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60272" y="6027422"/>
            <a:ext cx="14214279" cy="19702465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D02C-5917-42E5-A84A-B82201D68273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0993-348F-4402-BB2D-E57420D3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4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8561" y="20162520"/>
            <a:ext cx="25923240" cy="2380300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468561" y="2573655"/>
            <a:ext cx="25923240" cy="1728216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68561" y="22542820"/>
            <a:ext cx="25923240" cy="3380420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D02C-5917-42E5-A84A-B82201D68273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0993-348F-4402-BB2D-E57420D3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1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270" y="1153480"/>
            <a:ext cx="38884860" cy="48006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0270" y="6720842"/>
            <a:ext cx="38884860" cy="19009045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160270" y="26696672"/>
            <a:ext cx="10081260" cy="153352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D02C-5917-42E5-A84A-B82201D68273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761845" y="26696672"/>
            <a:ext cx="13681710" cy="153352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0963870" y="26696672"/>
            <a:ext cx="10081260" cy="153352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90993-348F-4402-BB2D-E57420D3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9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w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0134" y="20831715"/>
            <a:ext cx="25492418" cy="736092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discovery of the kimberlite dykes in </a:t>
            </a:r>
            <a:r>
              <a:rPr lang="en-US" sz="2400" dirty="0"/>
              <a:t>G</a:t>
            </a:r>
            <a:r>
              <a:rPr lang="en-US" sz="2400" dirty="0" smtClean="0"/>
              <a:t>uinea in the basin of the Lao river means finding of the new diamondiferous</a:t>
            </a:r>
            <a:r>
              <a:rPr lang="ru-RU" sz="2400" dirty="0" smtClean="0"/>
              <a:t> </a:t>
            </a:r>
            <a:r>
              <a:rPr lang="en-US" sz="2400" dirty="0" smtClean="0"/>
              <a:t>kimberlite field in the West Africa. It is locating 100 km SW from </a:t>
            </a:r>
            <a:r>
              <a:rPr lang="en-US" sz="2400" dirty="0" err="1" smtClean="0"/>
              <a:t>Bubudu</a:t>
            </a:r>
            <a:r>
              <a:rPr lang="en-US" sz="2400" dirty="0" smtClean="0"/>
              <a:t> and contains large dykes and</a:t>
            </a:r>
            <a:r>
              <a:rPr lang="ru-RU" sz="2400" dirty="0" smtClean="0"/>
              <a:t> </a:t>
            </a:r>
            <a:r>
              <a:rPr lang="en-US" sz="2400" dirty="0" smtClean="0"/>
              <a:t>placers in Lao river.</a:t>
            </a:r>
            <a:r>
              <a:rPr lang="ru-RU" sz="2400" dirty="0" smtClean="0"/>
              <a:t> </a:t>
            </a:r>
            <a:r>
              <a:rPr lang="en-US" sz="2400" dirty="0" smtClean="0"/>
              <a:t>The kimberlite concentrate and diamondiferous placers are containing pyropes, </a:t>
            </a:r>
            <a:r>
              <a:rPr lang="en-US" sz="2400" dirty="0" err="1" smtClean="0"/>
              <a:t>chromites</a:t>
            </a:r>
            <a:r>
              <a:rPr lang="en-US" sz="2400" dirty="0" smtClean="0"/>
              <a:t>, Ilmenites and Cr</a:t>
            </a:r>
            <a:r>
              <a:rPr lang="ru-RU" sz="2400" dirty="0" smtClean="0"/>
              <a:t> </a:t>
            </a:r>
            <a:r>
              <a:rPr lang="en-US" sz="2400" dirty="0" err="1" smtClean="0"/>
              <a:t>diosides</a:t>
            </a:r>
            <a:r>
              <a:rPr lang="en-US" sz="2400" dirty="0" smtClean="0"/>
              <a:t> and low Cr- pyroxenes.</a:t>
            </a:r>
            <a:r>
              <a:rPr lang="ru-RU" sz="2400" dirty="0" smtClean="0"/>
              <a:t> </a:t>
            </a:r>
            <a:r>
              <a:rPr lang="en-US" sz="2400" dirty="0" smtClean="0"/>
              <a:t>Two river placers in Lao  river basin and tributary </a:t>
            </a:r>
            <a:r>
              <a:rPr lang="en-US" sz="2400" dirty="0" err="1" smtClean="0"/>
              <a:t>Bobeko</a:t>
            </a:r>
            <a:r>
              <a:rPr lang="en-US" sz="2400" dirty="0" smtClean="0"/>
              <a:t> and newly discovered dyke slightly differ in compositions of minerals. </a:t>
            </a:r>
            <a:r>
              <a:rPr lang="en-US" sz="2400" dirty="0"/>
              <a:t>The </a:t>
            </a:r>
            <a:r>
              <a:rPr lang="en-US" sz="2400" dirty="0" smtClean="0"/>
              <a:t>concentrates from </a:t>
            </a:r>
            <a:r>
              <a:rPr lang="en-US" sz="2400" dirty="0"/>
              <a:t>and </a:t>
            </a:r>
            <a:r>
              <a:rPr lang="en-US" sz="2400" dirty="0" err="1"/>
              <a:t>Druzhba</a:t>
            </a:r>
            <a:r>
              <a:rPr lang="en-US" sz="2400" dirty="0"/>
              <a:t> pipe (</a:t>
            </a:r>
            <a:r>
              <a:rPr lang="en-US" sz="2400" dirty="0" err="1"/>
              <a:t>Bunudu</a:t>
            </a:r>
            <a:r>
              <a:rPr lang="en-US" sz="2400" dirty="0"/>
              <a:t>) contains mainly ilmenite and more are </a:t>
            </a:r>
            <a:r>
              <a:rPr lang="en-US" sz="2400" dirty="0" smtClean="0"/>
              <a:t>pyropes. Garnets </a:t>
            </a:r>
            <a:r>
              <a:rPr lang="en-US" sz="2400" dirty="0"/>
              <a:t>from all localities are close and belong mainly to the </a:t>
            </a:r>
            <a:r>
              <a:rPr lang="en-US" sz="2400" dirty="0" err="1"/>
              <a:t>lherzolite</a:t>
            </a:r>
            <a:r>
              <a:rPr lang="en-US" sz="2400" dirty="0"/>
              <a:t> field to 10 wt%Cr2O3. But the </a:t>
            </a:r>
            <a:r>
              <a:rPr lang="en-US" sz="2400" dirty="0" smtClean="0"/>
              <a:t>dyke contains </a:t>
            </a:r>
            <a:r>
              <a:rPr lang="en-US" sz="2400" dirty="0"/>
              <a:t>essential amount of harzburgitic garnets starting from 2 %</a:t>
            </a:r>
            <a:r>
              <a:rPr lang="en-US" sz="2400" dirty="0" err="1"/>
              <a:t>wt</a:t>
            </a:r>
            <a:r>
              <a:rPr lang="en-US" sz="2400" dirty="0"/>
              <a:t> Cr2O3 and they became prevailing from </a:t>
            </a:r>
            <a:r>
              <a:rPr lang="en-US" sz="2400" dirty="0" smtClean="0"/>
              <a:t>6 </a:t>
            </a:r>
            <a:r>
              <a:rPr lang="en-US" sz="2400" dirty="0" err="1" smtClean="0"/>
              <a:t>wt</a:t>
            </a:r>
            <a:r>
              <a:rPr lang="en-US" sz="2400" dirty="0" smtClean="0"/>
              <a:t> </a:t>
            </a:r>
            <a:r>
              <a:rPr lang="en-US" sz="2400" dirty="0"/>
              <a:t>%Cr2O3. There are also </a:t>
            </a:r>
            <a:r>
              <a:rPr lang="en-US" sz="2400" dirty="0" err="1"/>
              <a:t>megacrystic</a:t>
            </a:r>
            <a:r>
              <a:rPr lang="en-US" sz="2400" dirty="0"/>
              <a:t> low – Cr pyropes in dyke </a:t>
            </a:r>
            <a:r>
              <a:rPr lang="en-US" sz="2400" dirty="0" smtClean="0"/>
              <a:t>concentrate. Dyke </a:t>
            </a:r>
            <a:r>
              <a:rPr lang="en-US" sz="2400" dirty="0"/>
              <a:t>is rich in peridotites and coarse grained garnet pyroxenite xenoliths which are ranging from the low Cr –</a:t>
            </a:r>
            <a:r>
              <a:rPr lang="en-US" sz="2400" dirty="0" smtClean="0"/>
              <a:t>to Cr </a:t>
            </a:r>
            <a:r>
              <a:rPr lang="en-US" sz="2400" dirty="0"/>
              <a:t>–</a:t>
            </a:r>
            <a:r>
              <a:rPr lang="en-US" sz="2400" dirty="0" err="1"/>
              <a:t>diopside</a:t>
            </a:r>
            <a:r>
              <a:rPr lang="en-US" sz="2400" dirty="0"/>
              <a:t> </a:t>
            </a:r>
            <a:r>
              <a:rPr lang="en-US" sz="2400" dirty="0" smtClean="0"/>
              <a:t>type </a:t>
            </a:r>
            <a:r>
              <a:rPr lang="en-US" sz="2400" dirty="0" err="1" smtClean="0"/>
              <a:t>Chromites</a:t>
            </a:r>
            <a:r>
              <a:rPr lang="en-US" sz="2400" dirty="0" smtClean="0"/>
              <a:t> </a:t>
            </a:r>
            <a:r>
              <a:rPr lang="en-US" sz="2400" dirty="0"/>
              <a:t>from Dyke are </a:t>
            </a:r>
            <a:r>
              <a:rPr lang="en-US" sz="2400" dirty="0" err="1"/>
              <a:t>Ti</a:t>
            </a:r>
            <a:r>
              <a:rPr lang="en-US" sz="2400" dirty="0"/>
              <a:t> – low but are often Al rich. While </a:t>
            </a:r>
            <a:r>
              <a:rPr lang="en-US" sz="2400" dirty="0" err="1"/>
              <a:t>chromites</a:t>
            </a:r>
            <a:r>
              <a:rPr lang="en-US" sz="2400" dirty="0"/>
              <a:t> from </a:t>
            </a:r>
            <a:r>
              <a:rPr lang="en-US" sz="2400" dirty="0" err="1"/>
              <a:t>Bobeko</a:t>
            </a:r>
            <a:r>
              <a:rPr lang="en-US" sz="2400" dirty="0"/>
              <a:t> and especially </a:t>
            </a:r>
            <a:r>
              <a:rPr lang="en-US" sz="2400" dirty="0" smtClean="0"/>
              <a:t>Lao placers </a:t>
            </a:r>
            <a:r>
              <a:rPr lang="en-US" sz="2400" dirty="0"/>
              <a:t>define the Cr- rich trend from 60 to 40 wt%Cr2O3 and demonstrate the deviation to </a:t>
            </a:r>
            <a:r>
              <a:rPr lang="en-US" sz="2400" dirty="0" err="1"/>
              <a:t>ulvospinel</a:t>
            </a:r>
            <a:r>
              <a:rPr lang="en-US" sz="2400" dirty="0"/>
              <a:t> trends </a:t>
            </a:r>
            <a:r>
              <a:rPr lang="en-US" sz="2400" dirty="0" smtClean="0"/>
              <a:t>with increasing </a:t>
            </a:r>
            <a:r>
              <a:rPr lang="en-US" sz="2400" dirty="0"/>
              <a:t>of Al2O3 . Cr - </a:t>
            </a:r>
            <a:r>
              <a:rPr lang="en-US" sz="2400" dirty="0" err="1"/>
              <a:t>Diopsides</a:t>
            </a:r>
            <a:r>
              <a:rPr lang="en-US" sz="2400" dirty="0"/>
              <a:t> </a:t>
            </a:r>
            <a:r>
              <a:rPr lang="en-US" sz="2400" dirty="0" err="1"/>
              <a:t>clinopyroxenites</a:t>
            </a:r>
            <a:r>
              <a:rPr lang="en-US" sz="2400" dirty="0"/>
              <a:t> trace the Fe- </a:t>
            </a:r>
            <a:r>
              <a:rPr lang="en-US" sz="2400" dirty="0" err="1"/>
              <a:t>Ti</a:t>
            </a:r>
            <a:r>
              <a:rPr lang="en-US" sz="2400" dirty="0"/>
              <a:t>-Na-Al enrichment </a:t>
            </a:r>
            <a:r>
              <a:rPr lang="en-US" sz="2400" dirty="0" smtClean="0"/>
              <a:t>trend. Ilmenites </a:t>
            </a:r>
            <a:r>
              <a:rPr lang="en-US" sz="2400" dirty="0"/>
              <a:t>from three localities – define close trends splitting to the two intervals 60-40 </a:t>
            </a:r>
            <a:r>
              <a:rPr lang="en-US" sz="2400" dirty="0" err="1"/>
              <a:t>wt</a:t>
            </a:r>
            <a:r>
              <a:rPr lang="en-US" sz="2400" dirty="0"/>
              <a:t>% TiO2 and </a:t>
            </a:r>
            <a:r>
              <a:rPr lang="en-US" sz="2400" dirty="0" smtClean="0"/>
              <a:t>33-27 TiO2 </a:t>
            </a:r>
            <a:r>
              <a:rPr lang="en-US" sz="2400" dirty="0"/>
              <a:t>which are enriched in Cr2O3 to 5wt% reflecting the crystallization of </a:t>
            </a:r>
            <a:r>
              <a:rPr lang="en-US" sz="2400" dirty="0" err="1"/>
              <a:t>megacrystalline</a:t>
            </a:r>
            <a:r>
              <a:rPr lang="en-US" sz="2400" dirty="0"/>
              <a:t> association at </a:t>
            </a:r>
            <a:r>
              <a:rPr lang="en-US" sz="2400" dirty="0" smtClean="0"/>
              <a:t>the lithosphere </a:t>
            </a:r>
            <a:r>
              <a:rPr lang="en-US" sz="2400" dirty="0"/>
              <a:t>base and </a:t>
            </a:r>
            <a:r>
              <a:rPr lang="en-US" sz="2400" dirty="0" err="1"/>
              <a:t>Ilm</a:t>
            </a:r>
            <a:r>
              <a:rPr lang="en-US" sz="2400" dirty="0"/>
              <a:t> metasomatic vein </a:t>
            </a:r>
            <a:r>
              <a:rPr lang="en-US" sz="2400" dirty="0" err="1"/>
              <a:t>stockwark</a:t>
            </a:r>
            <a:r>
              <a:rPr lang="en-US" sz="2400" dirty="0"/>
              <a:t> near the Moho in pre-eruption feeding system. The </a:t>
            </a:r>
            <a:r>
              <a:rPr lang="en-US" sz="2400" dirty="0" smtClean="0"/>
              <a:t>Dyke ilmenites </a:t>
            </a:r>
            <a:r>
              <a:rPr lang="en-US" sz="2400" dirty="0"/>
              <a:t>are Mg rich and mainly are captured from the deep part of the mantle section. </a:t>
            </a:r>
            <a:r>
              <a:rPr lang="en-US" sz="2400" dirty="0" err="1"/>
              <a:t>Babeko</a:t>
            </a:r>
            <a:r>
              <a:rPr lang="en-US" sz="2400" dirty="0"/>
              <a:t> and </a:t>
            </a:r>
            <a:r>
              <a:rPr lang="en-US" sz="2400" dirty="0" err="1" smtClean="0"/>
              <a:t>Druzhba</a:t>
            </a:r>
            <a:r>
              <a:rPr lang="en-US" sz="2400" dirty="0" smtClean="0"/>
              <a:t> localities </a:t>
            </a:r>
            <a:r>
              <a:rPr lang="en-US" sz="2400" dirty="0"/>
              <a:t>are similar variations of ilmenite trends. Some ilmenites from Lao and </a:t>
            </a:r>
            <a:r>
              <a:rPr lang="en-US" sz="2400" dirty="0" err="1"/>
              <a:t>Druzhba</a:t>
            </a:r>
            <a:r>
              <a:rPr lang="en-US" sz="2400" dirty="0"/>
              <a:t> are </a:t>
            </a:r>
            <a:r>
              <a:rPr lang="en-US" sz="2400" dirty="0" err="1"/>
              <a:t>Mn</a:t>
            </a:r>
            <a:r>
              <a:rPr lang="en-US" sz="2400" dirty="0"/>
              <a:t> – rich and </a:t>
            </a:r>
            <a:r>
              <a:rPr lang="en-US" sz="2400" dirty="0" smtClean="0"/>
              <a:t>are less </a:t>
            </a:r>
            <a:r>
              <a:rPr lang="en-US" sz="2400" dirty="0"/>
              <a:t>in Cr possibly reflecting the interaction protokimberlite magma with subducted </a:t>
            </a:r>
            <a:r>
              <a:rPr lang="en-US" sz="2400" dirty="0" smtClean="0"/>
              <a:t>material. The </a:t>
            </a:r>
            <a:r>
              <a:rPr lang="en-US" sz="2400" dirty="0"/>
              <a:t>calculated PTXFO2 diagrams with </a:t>
            </a:r>
            <a:r>
              <a:rPr lang="en-US" sz="2400" dirty="0" err="1"/>
              <a:t>monominreral</a:t>
            </a:r>
            <a:r>
              <a:rPr lang="en-US" sz="2400" dirty="0"/>
              <a:t> methods (Ashchepkov et al ., 2010 -2014) the </a:t>
            </a:r>
            <a:r>
              <a:rPr lang="en-US" sz="2400" dirty="0" smtClean="0"/>
              <a:t>layered structure </a:t>
            </a:r>
            <a:r>
              <a:rPr lang="en-US" sz="2400" dirty="0"/>
              <a:t>and presence of thick pyroxenite enriched lens in the middle part of mantle section which also </a:t>
            </a:r>
            <a:r>
              <a:rPr lang="en-US" sz="2400" dirty="0" smtClean="0"/>
              <a:t>contain </a:t>
            </a:r>
            <a:r>
              <a:rPr lang="en-US" sz="2400" dirty="0" err="1" smtClean="0"/>
              <a:t>harzburgite</a:t>
            </a:r>
            <a:r>
              <a:rPr lang="en-US" sz="2400" dirty="0" smtClean="0"/>
              <a:t> </a:t>
            </a:r>
            <a:r>
              <a:rPr lang="en-US" sz="2400" dirty="0"/>
              <a:t>associations. He interval 4.5-5.5 GPa contains the </a:t>
            </a:r>
            <a:r>
              <a:rPr lang="en-US" sz="2400" dirty="0" err="1"/>
              <a:t>Crromite</a:t>
            </a:r>
            <a:r>
              <a:rPr lang="en-US" sz="2400" dirty="0"/>
              <a:t> bearing peridotites together with </a:t>
            </a:r>
            <a:r>
              <a:rPr lang="en-US" sz="2400" dirty="0" err="1" smtClean="0"/>
              <a:t>Garzburghites</a:t>
            </a:r>
            <a:r>
              <a:rPr lang="en-US" sz="2400" dirty="0" smtClean="0"/>
              <a:t>. Cr- </a:t>
            </a:r>
            <a:r>
              <a:rPr lang="en-US" sz="2400" dirty="0"/>
              <a:t>low pyroxenites </a:t>
            </a:r>
            <a:r>
              <a:rPr lang="en-US" sz="2400" dirty="0" err="1"/>
              <a:t>probablly</a:t>
            </a:r>
            <a:r>
              <a:rPr lang="en-US" sz="2400" dirty="0"/>
              <a:t> are associated with the ilmenites while some of them are more Fe </a:t>
            </a:r>
            <a:r>
              <a:rPr lang="en-US" sz="2400" dirty="0" smtClean="0"/>
              <a:t>rich and </a:t>
            </a:r>
            <a:r>
              <a:rPr lang="en-US" sz="2400" dirty="0"/>
              <a:t>reflects the de –</a:t>
            </a:r>
            <a:r>
              <a:rPr lang="en-US" sz="2400" dirty="0" err="1"/>
              <a:t>eclogitization</a:t>
            </a:r>
            <a:r>
              <a:rPr lang="en-US" sz="2400" dirty="0"/>
              <a:t>. The typical deformed peridotite association were not detected but heating </a:t>
            </a:r>
            <a:r>
              <a:rPr lang="en-US" sz="2400" dirty="0" smtClean="0"/>
              <a:t>for the </a:t>
            </a:r>
            <a:r>
              <a:rPr lang="en-US" sz="2400" dirty="0"/>
              <a:t>garnets is found along the magma feeder traced by </a:t>
            </a:r>
            <a:r>
              <a:rPr lang="en-US" sz="2400" dirty="0" smtClean="0"/>
              <a:t>ilmenites. The </a:t>
            </a:r>
            <a:r>
              <a:rPr lang="en-US" sz="2400" dirty="0"/>
              <a:t>TRE geochemistry show that most of Cr clinopyroxenes are typical for Ga- bearing peridotites with </a:t>
            </a:r>
            <a:r>
              <a:rPr lang="en-US" sz="2400" dirty="0" smtClean="0"/>
              <a:t>concave upward </a:t>
            </a:r>
            <a:r>
              <a:rPr lang="en-US" sz="2400" dirty="0"/>
              <a:t>REE patterns. They are also are rich in Nb – Ba- U and </a:t>
            </a:r>
            <a:r>
              <a:rPr lang="en-US" sz="2400" dirty="0" smtClean="0"/>
              <a:t>extremely depleted </a:t>
            </a:r>
            <a:r>
              <a:rPr lang="en-US" sz="2400" dirty="0"/>
              <a:t>in Zr suggesting probably </a:t>
            </a:r>
            <a:r>
              <a:rPr lang="en-US" sz="2400" dirty="0" smtClean="0"/>
              <a:t>the preceding </a:t>
            </a:r>
            <a:r>
              <a:rPr lang="en-US" sz="2400" dirty="0"/>
              <a:t>depletion with the H2O rich melts . Zircon is abundant in concentrates what corresponds to large scale</a:t>
            </a:r>
          </a:p>
          <a:p>
            <a:pPr algn="just"/>
            <a:r>
              <a:rPr lang="en-US" sz="2400" dirty="0"/>
              <a:t>H2O bearing </a:t>
            </a:r>
            <a:r>
              <a:rPr lang="en-US" sz="2400" dirty="0" err="1"/>
              <a:t>metasomatism</a:t>
            </a:r>
            <a:r>
              <a:rPr lang="en-US" sz="2400" dirty="0"/>
              <a:t>. Garnets demonstrates semi round HREE – high patterns with MREE humper </a:t>
            </a:r>
            <a:r>
              <a:rPr lang="en-US" sz="2400" dirty="0" smtClean="0"/>
              <a:t>typical for </a:t>
            </a:r>
            <a:r>
              <a:rPr lang="en-US" sz="2400" dirty="0"/>
              <a:t>pyroxenites and small LREE- enrichment</a:t>
            </a:r>
            <a:r>
              <a:rPr lang="en-US" sz="2400" dirty="0" smtClean="0"/>
              <a:t>.  RFBR </a:t>
            </a:r>
            <a:r>
              <a:rPr lang="en-US" sz="2400" dirty="0"/>
              <a:t>grants 05-05-64718, 03-05-64146; 11 -05-00060a 11-05-91060-PICS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73" y="5551868"/>
            <a:ext cx="14977664" cy="454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54865" y="0"/>
            <a:ext cx="290971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B050"/>
                </a:solidFill>
              </a:rPr>
              <a:t>Concentrates and mantle xenocrysts from the Lao river Guinea </a:t>
            </a:r>
            <a:r>
              <a:rPr lang="en-US" sz="8800" b="1" dirty="0" smtClean="0">
                <a:solidFill>
                  <a:srgbClr val="00B050"/>
                </a:solidFill>
              </a:rPr>
              <a:t>and reconstructions </a:t>
            </a:r>
            <a:r>
              <a:rPr lang="en-US" sz="8800" b="1" dirty="0">
                <a:solidFill>
                  <a:srgbClr val="00B050"/>
                </a:solidFill>
              </a:rPr>
              <a:t>of the mantle </a:t>
            </a:r>
            <a:r>
              <a:rPr lang="en-US" sz="8800" b="1" dirty="0" smtClean="0">
                <a:solidFill>
                  <a:srgbClr val="00B050"/>
                </a:solidFill>
              </a:rPr>
              <a:t>structure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Valentin 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Afanasiev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gor Ashchepkov (1),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Eugeny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Nikolenko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(1) </a:t>
            </a:r>
            <a:endParaRPr lang="ru-RU" sz="66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5400" b="1" i="1" dirty="0" err="1" smtClean="0">
                <a:solidFill>
                  <a:srgbClr val="7030A0"/>
                </a:solidFill>
              </a:rPr>
              <a:t>Sobolev</a:t>
            </a:r>
            <a:r>
              <a:rPr lang="en-US" sz="5400" b="1" i="1" dirty="0" smtClean="0">
                <a:solidFill>
                  <a:srgbClr val="7030A0"/>
                </a:solidFill>
              </a:rPr>
              <a:t> Institute of Geology and Mineralogy SD RAS,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Koptyug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ave</a:t>
            </a:r>
            <a:r>
              <a:rPr lang="en-US" sz="5400" b="1" i="1" dirty="0" smtClean="0">
                <a:solidFill>
                  <a:srgbClr val="7030A0"/>
                </a:solidFill>
              </a:rPr>
              <a:t> 3, Novosibirsk, Russia (1)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17" y="10403042"/>
            <a:ext cx="15404347" cy="467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84" y="15535251"/>
            <a:ext cx="15769159" cy="448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087" y="9481393"/>
            <a:ext cx="8097896" cy="406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192" y="1485247"/>
            <a:ext cx="6890009" cy="7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1" y="-1439962"/>
            <a:ext cx="7050562" cy="1295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88" y="4397425"/>
            <a:ext cx="5482038" cy="1490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72" y="20198914"/>
            <a:ext cx="5358183" cy="681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980" y="19017927"/>
            <a:ext cx="8928991" cy="917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492" y="15073206"/>
            <a:ext cx="5813058" cy="361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991" y="14571715"/>
            <a:ext cx="5978019" cy="371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412" y="5805413"/>
            <a:ext cx="16373780" cy="42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977" y="10516043"/>
            <a:ext cx="16385216" cy="42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916" y="15769106"/>
            <a:ext cx="12185018" cy="38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2388" y="712506"/>
            <a:ext cx="2025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Garnets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27117" y="480185"/>
            <a:ext cx="3758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Clinopyroxenes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575537" y="8721784"/>
            <a:ext cx="25754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Chromites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374297" y="13283473"/>
            <a:ext cx="82616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Trace elements of </a:t>
            </a:r>
            <a:r>
              <a:rPr lang="en-US" sz="4400" b="1" dirty="0" err="1" smtClean="0">
                <a:solidFill>
                  <a:srgbClr val="FF0000"/>
                </a:solidFill>
              </a:rPr>
              <a:t>Clinopyroxcenes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829196" y="18220403"/>
            <a:ext cx="2353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Ilmenites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62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81F27D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587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Ащепков Игорь Викторович</dc:creator>
  <cp:lastModifiedBy>Ащепков Игорь Викторович</cp:lastModifiedBy>
  <cp:revision>12</cp:revision>
  <dcterms:created xsi:type="dcterms:W3CDTF">2015-04-09T14:01:52Z</dcterms:created>
  <dcterms:modified xsi:type="dcterms:W3CDTF">2015-04-10T08:23:04Z</dcterms:modified>
</cp:coreProperties>
</file>