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1" r:id="rId4"/>
    <p:sldId id="365" r:id="rId5"/>
    <p:sldId id="366" r:id="rId6"/>
    <p:sldId id="367" r:id="rId7"/>
    <p:sldId id="324" r:id="rId8"/>
    <p:sldId id="348" r:id="rId9"/>
    <p:sldId id="349" r:id="rId10"/>
    <p:sldId id="329" r:id="rId11"/>
    <p:sldId id="354" r:id="rId12"/>
    <p:sldId id="368" r:id="rId13"/>
    <p:sldId id="369" r:id="rId14"/>
    <p:sldId id="351" r:id="rId1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8421" autoAdjust="0"/>
  </p:normalViewPr>
  <p:slideViewPr>
    <p:cSldViewPr>
      <p:cViewPr varScale="1">
        <p:scale>
          <a:sx n="97" d="100"/>
          <a:sy n="97" d="100"/>
        </p:scale>
        <p:origin x="-19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C382E4A-2B99-4961-905F-B98D27971181}" type="datetimeFigureOut">
              <a:rPr lang="zh-CN" altLang="en-US"/>
              <a:pPr>
                <a:defRPr/>
              </a:pPr>
              <a:t>2015/5/6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3F3C6A2-D03F-428B-9E79-86E82CE484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196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F57CAB6B-0CC9-4F78-A290-58E747869587}" type="slidenum">
              <a:rPr lang="zh-CN" altLang="en-US" smtClean="0"/>
              <a:pPr eaLnBrk="1" hangingPunct="1"/>
              <a:t>1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F3C6A2-D03F-428B-9E79-86E82CE48406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30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F3C6A2-D03F-428B-9E79-86E82CE48406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43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F3C6A2-D03F-428B-9E79-86E82CE48406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07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C5293B7E-2D4A-4656-8D97-8ACEF5FC911B}" type="slidenum">
              <a:rPr lang="zh-CN" altLang="en-US" smtClean="0"/>
              <a:pPr eaLnBrk="1" hangingPunct="1"/>
              <a:t>3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en-US" dirty="0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C5293B7E-2D4A-4656-8D97-8ACEF5FC911B}" type="slidenum">
              <a:rPr lang="zh-CN" altLang="en-US" smtClean="0"/>
              <a:pPr eaLnBrk="1" hangingPunct="1"/>
              <a:t>4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C5293B7E-2D4A-4656-8D97-8ACEF5FC911B}" type="slidenum">
              <a:rPr lang="zh-CN" altLang="en-US" smtClean="0"/>
              <a:pPr eaLnBrk="1" hangingPunct="1"/>
              <a:t>5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79" name="备注占位符 2"/>
              <p:cNvSpPr>
                <a:spLocks noGrp="1"/>
              </p:cNvSpPr>
              <p:nvPr>
                <p:ph type="body" idx="1"/>
              </p:nvPr>
            </p:nvSpPr>
            <p:spPr bwMode="auto"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 smtClean="0"/>
              </a:p>
            </p:txBody>
          </p:sp>
        </mc:Choice>
        <mc:Fallback xmlns="">
          <p:sp>
            <p:nvSpPr>
              <p:cNvPr id="50179" name="备注占位符 2"/>
              <p:cNvSpPr>
                <a:spLocks noGrp="1"/>
              </p:cNvSpPr>
              <p:nvPr>
                <p:ph type="body" idx="1"/>
              </p:nvPr>
            </p:nvSpPr>
            <p:spPr bwMode="auto"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P6: To minimize the difference between observed and simulated temperatures, we use a automatic parameter estimation techniques to calibrate the VS2DH models, the Genetic Algorithm (or GA) method. GA, one of intelligence artificial algorithm, has been proved to be an effective method in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multiobjective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model calibration. In this paper, the ﬁtness function used in GA was the sum of square differences (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Errsum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between calculated and observed temperatures, shown as the equation. 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</a:t>
                </a:r>
                <a:r>
                  <a:rPr lang="zh-CN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obs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</a:t>
                </a:r>
                <a:r>
                  <a:rPr lang="zh-CN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cal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represent the observed and calculated temperature, respectively. The general procedure of GA-VS2DH is shown in Figure 1 and the procedure was achieved in Microsoft Visual Basic 6.0.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zh-CN" altLang="en-US" dirty="0" smtClean="0"/>
              </a:p>
            </p:txBody>
          </p:sp>
        </mc:Fallback>
      </mc:AlternateContent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C5293B7E-2D4A-4656-8D97-8ACEF5FC911B}" type="slidenum">
              <a:rPr lang="zh-CN" altLang="en-US" smtClean="0"/>
              <a:pPr eaLnBrk="1" hangingPunct="1"/>
              <a:t>6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F3C6A2-D03F-428B-9E79-86E82CE48406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827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P8: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Sensitivity analysis can be used to evaluate the reliability of the parameter estimation and to evaluate the model responses of </a:t>
                </a:r>
                <a:r>
                  <a:rPr lang="en-US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paramete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Generally, if a parameter has a greater sensitivity coefﬁcient, the derived parameter has higher reliability than the insensitive one. Parameters were changed 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±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10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%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±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20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%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on the basis of initial values, respectively, to investigate their effects on temperature profiles (Table 2). It can be seen from Table 2 that the hydraulic conductivity (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and </a:t>
                </a:r>
                <a:r>
                  <a:rPr lang="en-US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dispersivity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(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F3C6A2-D03F-428B-9E79-86E82CE48406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65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F3C6A2-D03F-428B-9E79-86E82CE48406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67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a_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/>
          <a:stretch>
            <a:fillRect/>
          </a:stretch>
        </p:blipFill>
        <p:spPr bwMode="auto">
          <a:xfrm>
            <a:off x="0" y="0"/>
            <a:ext cx="914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2"/>
          <p:cNvSpPr>
            <a:spLocks noChangeArrowheads="1"/>
          </p:cNvSpPr>
          <p:nvPr userDrawn="1"/>
        </p:nvSpPr>
        <p:spPr bwMode="gray">
          <a:xfrm>
            <a:off x="0" y="2590800"/>
            <a:ext cx="9144000" cy="1066800"/>
          </a:xfrm>
          <a:prstGeom prst="rect">
            <a:avLst/>
          </a:prstGeom>
          <a:gradFill rotWithShape="1">
            <a:gsLst>
              <a:gs pos="0">
                <a:srgbClr val="3191D3"/>
              </a:gs>
              <a:gs pos="100000">
                <a:srgbClr val="3191D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Line 26"/>
          <p:cNvSpPr>
            <a:spLocks noChangeShapeType="1"/>
          </p:cNvSpPr>
          <p:nvPr userDrawn="1"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Line 27"/>
          <p:cNvSpPr>
            <a:spLocks noChangeShapeType="1"/>
          </p:cNvSpPr>
          <p:nvPr userDrawn="1"/>
        </p:nvSpPr>
        <p:spPr bwMode="auto">
          <a:xfrm>
            <a:off x="0" y="259080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Rectangle 29"/>
          <p:cNvSpPr>
            <a:spLocks noChangeArrowheads="1"/>
          </p:cNvSpPr>
          <p:nvPr userDrawn="1"/>
        </p:nvSpPr>
        <p:spPr bwMode="gray">
          <a:xfrm>
            <a:off x="0" y="0"/>
            <a:ext cx="9142413" cy="1447800"/>
          </a:xfrm>
          <a:prstGeom prst="rect">
            <a:avLst/>
          </a:prstGeom>
          <a:gradFill rotWithShape="1">
            <a:gsLst>
              <a:gs pos="0">
                <a:srgbClr val="81CFEB">
                  <a:alpha val="19000"/>
                </a:srgbClr>
              </a:gs>
              <a:gs pos="100000">
                <a:srgbClr val="81CFEB">
                  <a:gamma/>
                  <a:tint val="0"/>
                  <a:invGamma/>
                </a:srgb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" name="Rectangle 33"/>
          <p:cNvSpPr>
            <a:spLocks noChangeArrowheads="1"/>
          </p:cNvSpPr>
          <p:nvPr userDrawn="1"/>
        </p:nvSpPr>
        <p:spPr bwMode="auto">
          <a:xfrm>
            <a:off x="0" y="0"/>
            <a:ext cx="9144000" cy="2590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1" name="Line 34"/>
          <p:cNvSpPr>
            <a:spLocks noChangeShapeType="1"/>
          </p:cNvSpPr>
          <p:nvPr userDrawn="1"/>
        </p:nvSpPr>
        <p:spPr bwMode="auto">
          <a:xfrm>
            <a:off x="0" y="259080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743200"/>
            <a:ext cx="7772400" cy="685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2007</a:t>
            </a:r>
            <a:r>
              <a:rPr lang="zh-CN" altLang="en-US" dirty="0"/>
              <a:t>年度硕士论文答辩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533400"/>
          </a:xfrm>
        </p:spPr>
        <p:txBody>
          <a:bodyPr/>
          <a:lstStyle>
            <a:lvl1pPr marL="0" indent="0" algn="ctr">
              <a:buFontTx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528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008C2-D00B-423F-BB31-19567C71AE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9024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91350" y="152400"/>
            <a:ext cx="2000250" cy="5867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848350" cy="5867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DE8DC-2A24-44F1-A7A3-10BF4171883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242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0600" y="914400"/>
            <a:ext cx="8001000" cy="5181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74A9-D0B2-4347-B29F-0B5E2BE460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296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1A68B-42D0-4741-85A6-970144A7C4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70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90600" y="838200"/>
            <a:ext cx="39243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67300" y="838200"/>
            <a:ext cx="39243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95D2-E285-4C3C-8C23-E144EF1F42A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3162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D1AED-C3C1-4242-B167-7087421534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48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134C3-B0FF-440C-B809-68166DF3C0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289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17823-B6E7-4FF5-82F7-AFEB8298CD6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405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C661B-4209-45F8-99BC-D14198BB632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399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29EAB-1F2B-4721-ACF9-8B9B600E37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517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33"/>
          <p:cNvSpPr>
            <a:spLocks noChangeArrowheads="1"/>
          </p:cNvSpPr>
          <p:nvPr userDrawn="1"/>
        </p:nvSpPr>
        <p:spPr bwMode="gray">
          <a:xfrm>
            <a:off x="838200" y="685800"/>
            <a:ext cx="8305800" cy="5562600"/>
          </a:xfrm>
          <a:prstGeom prst="rect">
            <a:avLst/>
          </a:prstGeom>
          <a:gradFill rotWithShape="1">
            <a:gsLst>
              <a:gs pos="0">
                <a:srgbClr val="81CFEB">
                  <a:alpha val="19000"/>
                </a:srgbClr>
              </a:gs>
              <a:gs pos="100000">
                <a:srgbClr val="81CFEB">
                  <a:gamma/>
                  <a:tint val="0"/>
                  <a:invGamma/>
                </a:srgb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838200"/>
            <a:ext cx="8001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23F1839-660E-4271-85F7-7E09C5D97D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035" name="Picture 11" descr="a_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/>
          <a:stretch>
            <a:fillRect/>
          </a:stretch>
        </p:blipFill>
        <p:spPr bwMode="auto">
          <a:xfrm>
            <a:off x="685800" y="685800"/>
            <a:ext cx="84582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3"/>
          <p:cNvSpPr>
            <a:spLocks noChangeArrowheads="1"/>
          </p:cNvSpPr>
          <p:nvPr userDrawn="1"/>
        </p:nvSpPr>
        <p:spPr bwMode="gray">
          <a:xfrm>
            <a:off x="0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81CFEB"/>
              </a:gs>
              <a:gs pos="100000">
                <a:srgbClr val="81CFEB">
                  <a:gamma/>
                  <a:tint val="0"/>
                  <a:invGamma/>
                </a:srgb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2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609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grpSp>
        <p:nvGrpSpPr>
          <p:cNvPr id="10250" name="Group 31"/>
          <p:cNvGrpSpPr>
            <a:grpSpLocks/>
          </p:cNvGrpSpPr>
          <p:nvPr userDrawn="1"/>
        </p:nvGrpSpPr>
        <p:grpSpPr bwMode="auto">
          <a:xfrm rot="10800000">
            <a:off x="8382000" y="0"/>
            <a:ext cx="762000" cy="685800"/>
            <a:chOff x="5216" y="628"/>
            <a:chExt cx="546" cy="543"/>
          </a:xfrm>
        </p:grpSpPr>
        <p:sp>
          <p:nvSpPr>
            <p:cNvPr id="1038" name="Rectangle 14"/>
            <p:cNvSpPr>
              <a:spLocks noChangeArrowheads="1"/>
            </p:cNvSpPr>
            <p:nvPr userDrawn="1"/>
          </p:nvSpPr>
          <p:spPr bwMode="gray">
            <a:xfrm rot="-5400000">
              <a:off x="5221" y="630"/>
              <a:ext cx="166" cy="166"/>
            </a:xfrm>
            <a:prstGeom prst="rect">
              <a:avLst/>
            </a:prstGeom>
            <a:solidFill>
              <a:srgbClr val="297CDD">
                <a:alpha val="89999"/>
              </a:srgbClr>
            </a:solidFill>
            <a:ln w="19050" algn="ctr">
              <a:solidFill>
                <a:schemeClr val="bg1">
                  <a:alpha val="7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gray">
            <a:xfrm rot="-5400000">
              <a:off x="5411" y="630"/>
              <a:ext cx="166" cy="166"/>
            </a:xfrm>
            <a:prstGeom prst="rect">
              <a:avLst/>
            </a:prstGeom>
            <a:solidFill>
              <a:srgbClr val="297CDD">
                <a:alpha val="60001"/>
              </a:srgbClr>
            </a:solidFill>
            <a:ln w="19050" algn="ctr">
              <a:solidFill>
                <a:schemeClr val="bg1">
                  <a:alpha val="7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gray">
            <a:xfrm rot="-5400000">
              <a:off x="5595" y="627"/>
              <a:ext cx="165" cy="168"/>
            </a:xfrm>
            <a:prstGeom prst="rect">
              <a:avLst/>
            </a:prstGeom>
            <a:solidFill>
              <a:srgbClr val="297CDD">
                <a:alpha val="85001"/>
              </a:srgbClr>
            </a:solidFill>
            <a:ln w="19050" algn="ctr">
              <a:solidFill>
                <a:schemeClr val="bg1">
                  <a:alpha val="7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041" name="Rectangle 17"/>
            <p:cNvSpPr>
              <a:spLocks noChangeArrowheads="1"/>
            </p:cNvSpPr>
            <p:nvPr userDrawn="1"/>
          </p:nvSpPr>
          <p:spPr bwMode="gray">
            <a:xfrm rot="-5400000">
              <a:off x="5406" y="815"/>
              <a:ext cx="166" cy="168"/>
            </a:xfrm>
            <a:prstGeom prst="rect">
              <a:avLst/>
            </a:prstGeom>
            <a:solidFill>
              <a:srgbClr val="297CDD"/>
            </a:solidFill>
            <a:ln w="19050" algn="ctr">
              <a:solidFill>
                <a:schemeClr val="bg1">
                  <a:alpha val="7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042" name="Rectangle 18"/>
            <p:cNvSpPr>
              <a:spLocks noChangeArrowheads="1"/>
            </p:cNvSpPr>
            <p:nvPr userDrawn="1"/>
          </p:nvSpPr>
          <p:spPr bwMode="gray">
            <a:xfrm rot="-5400000">
              <a:off x="5222" y="850"/>
              <a:ext cx="167" cy="165"/>
            </a:xfrm>
            <a:prstGeom prst="rect">
              <a:avLst/>
            </a:prstGeom>
            <a:solidFill>
              <a:srgbClr val="297CDD">
                <a:alpha val="60001"/>
              </a:srgbClr>
            </a:solidFill>
            <a:ln w="19050" algn="ctr">
              <a:solidFill>
                <a:schemeClr val="bg1">
                  <a:alpha val="7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043" name="Rectangle 19"/>
            <p:cNvSpPr>
              <a:spLocks noChangeArrowheads="1"/>
            </p:cNvSpPr>
            <p:nvPr userDrawn="1"/>
          </p:nvSpPr>
          <p:spPr bwMode="gray">
            <a:xfrm rot="-5400000">
              <a:off x="5231" y="1048"/>
              <a:ext cx="167" cy="165"/>
            </a:xfrm>
            <a:prstGeom prst="rect">
              <a:avLst/>
            </a:prstGeom>
            <a:solidFill>
              <a:srgbClr val="297CDD">
                <a:alpha val="89999"/>
              </a:srgbClr>
            </a:solidFill>
            <a:ln w="19050" algn="ctr">
              <a:solidFill>
                <a:schemeClr val="bg1">
                  <a:alpha val="7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1050" name="Rectangle 26"/>
          <p:cNvSpPr>
            <a:spLocks noChangeArrowheads="1"/>
          </p:cNvSpPr>
          <p:nvPr userDrawn="1"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rgbClr val="4A9ACC">
              <a:alpha val="80000"/>
            </a:srgb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51" name="Rectangle 27"/>
          <p:cNvSpPr>
            <a:spLocks noChangeArrowheads="1"/>
          </p:cNvSpPr>
          <p:nvPr userDrawn="1"/>
        </p:nvSpPr>
        <p:spPr bwMode="gray">
          <a:xfrm>
            <a:off x="-12700" y="0"/>
            <a:ext cx="330200" cy="6884988"/>
          </a:xfrm>
          <a:prstGeom prst="rect">
            <a:avLst/>
          </a:prstGeom>
          <a:gradFill rotWithShape="1">
            <a:gsLst>
              <a:gs pos="0">
                <a:srgbClr val="4A9ACC">
                  <a:gamma/>
                  <a:shade val="28627"/>
                  <a:invGamma/>
                </a:srgbClr>
              </a:gs>
              <a:gs pos="100000">
                <a:srgbClr val="4A9ACC"/>
              </a:gs>
            </a:gsLst>
            <a:lin ang="189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52" name="Rectangle 28"/>
          <p:cNvSpPr>
            <a:spLocks noChangeArrowheads="1"/>
          </p:cNvSpPr>
          <p:nvPr userDrawn="1"/>
        </p:nvSpPr>
        <p:spPr bwMode="gray">
          <a:xfrm>
            <a:off x="749300" y="23813"/>
            <a:ext cx="71438" cy="6872287"/>
          </a:xfrm>
          <a:prstGeom prst="rect">
            <a:avLst/>
          </a:prstGeom>
          <a:solidFill>
            <a:srgbClr val="4A9ACC">
              <a:alpha val="20000"/>
            </a:srgb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53" name="Rectangle 29"/>
          <p:cNvSpPr>
            <a:spLocks noChangeArrowheads="1"/>
          </p:cNvSpPr>
          <p:nvPr userDrawn="1"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rgbClr val="4A9ACC">
              <a:alpha val="53999"/>
            </a:srgb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54" name="Rectangle 30"/>
          <p:cNvSpPr>
            <a:spLocks noChangeArrowheads="1"/>
          </p:cNvSpPr>
          <p:nvPr userDrawn="1"/>
        </p:nvSpPr>
        <p:spPr bwMode="gray">
          <a:xfrm>
            <a:off x="685800" y="0"/>
            <a:ext cx="114300" cy="6872288"/>
          </a:xfrm>
          <a:prstGeom prst="rect">
            <a:avLst/>
          </a:prstGeom>
          <a:solidFill>
            <a:srgbClr val="4A9ACC">
              <a:alpha val="37000"/>
            </a:srgb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026" name="Picture 2" descr="C:\Users\123\Desktop\CreativeCommons_Attribution_License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535" y="6502262"/>
            <a:ext cx="754321" cy="26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华文中宋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华文中宋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华文中宋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华文中宋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华文中宋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华文中宋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华文中宋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华文中宋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Interpreting </a:t>
            </a:r>
            <a:r>
              <a:rPr lang="en-US" altLang="zh-CN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lateral 2-D bank </a:t>
            </a:r>
            <a:r>
              <a:rPr lang="en-US" altLang="zh-CN" dirty="0" err="1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hyporheic</a:t>
            </a:r>
            <a:r>
              <a:rPr lang="en-US" altLang="zh-CN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flux based on GA-VS2DH</a:t>
            </a:r>
            <a:endParaRPr lang="zh-CN" altLang="en-US" dirty="0" smtClean="0"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2426616" y="4554108"/>
            <a:ext cx="457200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zh-CN" sz="2000" dirty="0" err="1" smtClean="0">
                <a:latin typeface="Cambria" pitchFamily="18" charset="0"/>
                <a:ea typeface="华文楷体" pitchFamily="2" charset="-122"/>
              </a:rPr>
              <a:t>Longcang</a:t>
            </a:r>
            <a:r>
              <a:rPr lang="en-US" altLang="zh-CN" sz="2000" dirty="0" smtClean="0">
                <a:latin typeface="Cambria" pitchFamily="18" charset="0"/>
                <a:ea typeface="华文楷体" pitchFamily="2" charset="-122"/>
              </a:rPr>
              <a:t> Shu, </a:t>
            </a:r>
            <a:r>
              <a:rPr lang="en-US" altLang="zh-CN" sz="2000" dirty="0" err="1">
                <a:latin typeface="Cambria" pitchFamily="18" charset="0"/>
                <a:ea typeface="华文楷体" pitchFamily="2" charset="-122"/>
              </a:rPr>
              <a:t>Xiaoru</a:t>
            </a:r>
            <a:r>
              <a:rPr lang="en-US" altLang="zh-CN" sz="2000" dirty="0">
                <a:latin typeface="Cambria" pitchFamily="18" charset="0"/>
                <a:ea typeface="华文楷体" pitchFamily="2" charset="-122"/>
              </a:rPr>
              <a:t> Su, </a:t>
            </a:r>
            <a:r>
              <a:rPr lang="en-US" altLang="zh-CN" sz="2000" dirty="0" err="1">
                <a:latin typeface="Cambria" pitchFamily="18" charset="0"/>
                <a:ea typeface="华文楷体" pitchFamily="2" charset="-122"/>
              </a:rPr>
              <a:t>Zhonghui</a:t>
            </a:r>
            <a:r>
              <a:rPr lang="en-US" altLang="zh-CN" sz="2000" dirty="0">
                <a:latin typeface="Cambria" pitchFamily="18" charset="0"/>
                <a:ea typeface="华文楷体" pitchFamily="2" charset="-122"/>
              </a:rPr>
              <a:t> </a:t>
            </a:r>
            <a:r>
              <a:rPr lang="en-US" altLang="zh-CN" sz="2000" dirty="0" smtClean="0">
                <a:latin typeface="Cambria" pitchFamily="18" charset="0"/>
                <a:ea typeface="华文楷体" pitchFamily="2" charset="-122"/>
              </a:rPr>
              <a:t>Wen</a:t>
            </a:r>
          </a:p>
          <a:p>
            <a:pPr eaLnBrk="1" hangingPunct="1">
              <a:lnSpc>
                <a:spcPct val="125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25000"/>
              </a:lnSpc>
            </a:pPr>
            <a:r>
              <a:rPr lang="en-US" altLang="zh-CN" sz="2000" dirty="0" smtClean="0">
                <a:latin typeface="Cambria" pitchFamily="18" charset="0"/>
                <a:ea typeface="华文楷体" pitchFamily="2" charset="-122"/>
              </a:rPr>
              <a:t> </a:t>
            </a:r>
            <a:endParaRPr lang="zh-CN" altLang="en-US" sz="2000" dirty="0">
              <a:latin typeface="Cambria" pitchFamily="18" charset="0"/>
              <a:ea typeface="华文楷体" pitchFamily="2" charset="-122"/>
            </a:endParaRPr>
          </a:p>
        </p:txBody>
      </p:sp>
      <p:pic>
        <p:nvPicPr>
          <p:cNvPr id="26626" name="Picture 2" descr="http://img.sj33.cn/uploads/allimg/201401/7-140129232SD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43" y="76200"/>
            <a:ext cx="2498957" cy="190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C:\Users\123\AppData\Roaming\Tencent\Users\1192569439\QQ\WinTemp\RichOle\{@%UAFEZURA0%S[M0~}UY0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0567"/>
            <a:ext cx="866092" cy="87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0103" y="5274709"/>
            <a:ext cx="794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Department of College of Hydrology and Water Resources, </a:t>
            </a:r>
            <a:r>
              <a:rPr lang="en-US" altLang="zh-CN" i="1" dirty="0" err="1"/>
              <a:t>Hohai</a:t>
            </a:r>
            <a:r>
              <a:rPr lang="en-US" altLang="zh-CN" i="1" dirty="0"/>
              <a:t> </a:t>
            </a:r>
            <a:r>
              <a:rPr lang="en-US" altLang="zh-CN" i="1" dirty="0" smtClean="0"/>
              <a:t>University</a:t>
            </a:r>
            <a:endParaRPr lang="zh-CN" altLang="en-US" i="1" dirty="0"/>
          </a:p>
        </p:txBody>
      </p:sp>
      <p:sp>
        <p:nvSpPr>
          <p:cNvPr id="11" name="矩形 10"/>
          <p:cNvSpPr/>
          <p:nvPr/>
        </p:nvSpPr>
        <p:spPr>
          <a:xfrm>
            <a:off x="2100538" y="68717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European Geosciences Union</a:t>
            </a:r>
          </a:p>
          <a:p>
            <a:r>
              <a:rPr lang="en-US" altLang="zh-CN" sz="2000" b="1" dirty="0">
                <a:solidFill>
                  <a:srgbClr val="FFC000"/>
                </a:solidFill>
              </a:rPr>
              <a:t>General Assembly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17823-B6E7-4FF5-82F7-AFEB8298CD6F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  <p:pic>
        <p:nvPicPr>
          <p:cNvPr id="9" name="图片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45" y="3124200"/>
            <a:ext cx="5880755" cy="3086457"/>
          </a:xfrm>
          <a:prstGeom prst="rect">
            <a:avLst/>
          </a:prstGeom>
        </p:spPr>
      </p:pic>
      <p:sp>
        <p:nvSpPr>
          <p:cNvPr id="16" name="标题 1"/>
          <p:cNvSpPr txBox="1">
            <a:spLocks/>
          </p:cNvSpPr>
          <p:nvPr/>
        </p:nvSpPr>
        <p:spPr>
          <a:xfrm>
            <a:off x="916405" y="152400"/>
            <a:ext cx="60960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9pPr>
          </a:lstStyle>
          <a:p>
            <a:r>
              <a:rPr lang="en-US" altLang="zh-CN" kern="0" dirty="0">
                <a:solidFill>
                  <a:srgbClr val="0070C0"/>
                </a:solidFill>
              </a:rPr>
              <a:t>Experiments</a:t>
            </a:r>
            <a:r>
              <a:rPr lang="en-US" altLang="zh-CN" kern="0" dirty="0" smtClean="0">
                <a:solidFill>
                  <a:srgbClr val="0070C0"/>
                </a:solidFill>
              </a:rPr>
              <a:t> and </a:t>
            </a:r>
            <a:r>
              <a:rPr lang="en-US" altLang="zh-CN" kern="0" dirty="0" smtClean="0">
                <a:solidFill>
                  <a:srgbClr val="7030A0"/>
                </a:solidFill>
              </a:rPr>
              <a:t>Application</a:t>
            </a:r>
            <a:endParaRPr lang="zh-CN" altLang="en-US" kern="0" dirty="0" smtClean="0">
              <a:solidFill>
                <a:srgbClr val="7030A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43000" y="947057"/>
            <a:ext cx="75438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2060"/>
                </a:solidFill>
              </a:rPr>
              <a:t>GA-VS2DH was applied in bank area of the </a:t>
            </a:r>
            <a:r>
              <a:rPr lang="en-US" altLang="zh-CN" dirty="0" err="1">
                <a:solidFill>
                  <a:srgbClr val="002060"/>
                </a:solidFill>
              </a:rPr>
              <a:t>Dawen</a:t>
            </a:r>
            <a:r>
              <a:rPr lang="en-US" altLang="zh-CN" dirty="0">
                <a:solidFill>
                  <a:srgbClr val="002060"/>
                </a:solidFill>
              </a:rPr>
              <a:t> River </a:t>
            </a:r>
            <a:r>
              <a:rPr lang="en-US" altLang="zh-CN" dirty="0" smtClean="0">
                <a:solidFill>
                  <a:srgbClr val="002060"/>
                </a:solidFill>
              </a:rPr>
              <a:t>and the </a:t>
            </a:r>
            <a:r>
              <a:rPr lang="en-US" altLang="zh-CN" dirty="0" err="1" smtClean="0">
                <a:solidFill>
                  <a:srgbClr val="002060"/>
                </a:solidFill>
              </a:rPr>
              <a:t>Qinhuai</a:t>
            </a:r>
            <a:r>
              <a:rPr lang="en-US" altLang="zh-CN" dirty="0" smtClean="0">
                <a:solidFill>
                  <a:srgbClr val="002060"/>
                </a:solidFill>
              </a:rPr>
              <a:t> </a:t>
            </a:r>
            <a:r>
              <a:rPr lang="en-US" altLang="zh-CN" dirty="0">
                <a:solidFill>
                  <a:srgbClr val="002060"/>
                </a:solidFill>
              </a:rPr>
              <a:t>River</a:t>
            </a:r>
            <a:r>
              <a:rPr lang="en-US" altLang="zh-CN" dirty="0" smtClean="0">
                <a:solidFill>
                  <a:srgbClr val="002060"/>
                </a:solidFill>
              </a:rPr>
              <a:t>. The </a:t>
            </a:r>
            <a:r>
              <a:rPr lang="en-US" altLang="zh-CN" dirty="0">
                <a:solidFill>
                  <a:srgbClr val="002060"/>
                </a:solidFill>
              </a:rPr>
              <a:t>bank sediments of the former consist mainly of </a:t>
            </a:r>
            <a:r>
              <a:rPr lang="en-US" altLang="zh-CN" dirty="0" smtClean="0">
                <a:solidFill>
                  <a:srgbClr val="002060"/>
                </a:solidFill>
              </a:rPr>
              <a:t>sand </a:t>
            </a:r>
            <a:r>
              <a:rPr lang="en-US" altLang="zh-CN" dirty="0">
                <a:solidFill>
                  <a:srgbClr val="002060"/>
                </a:solidFill>
              </a:rPr>
              <a:t>and the bank sediments of the latter consist largely of </a:t>
            </a:r>
            <a:r>
              <a:rPr lang="en-US" altLang="zh-CN" dirty="0" smtClean="0">
                <a:solidFill>
                  <a:srgbClr val="002060"/>
                </a:solidFill>
              </a:rPr>
              <a:t>clay. </a:t>
            </a:r>
            <a:endParaRPr lang="en-US" altLang="zh-CN" dirty="0">
              <a:solidFill>
                <a:srgbClr val="002060"/>
              </a:solidFill>
            </a:endParaRP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002060"/>
                </a:solidFill>
              </a:rPr>
              <a:t>The </a:t>
            </a:r>
            <a:r>
              <a:rPr lang="en-US" altLang="zh-CN" dirty="0">
                <a:solidFill>
                  <a:srgbClr val="002060"/>
                </a:solidFill>
              </a:rPr>
              <a:t>application of GA-VS2DH to the two different sediments could be used to evaluate the effects of </a:t>
            </a:r>
            <a:r>
              <a:rPr lang="en-US" altLang="zh-CN" dirty="0" smtClean="0">
                <a:solidFill>
                  <a:srgbClr val="002060"/>
                </a:solidFill>
              </a:rPr>
              <a:t>the method.</a:t>
            </a:r>
            <a:endParaRPr lang="zh-CN" altLang="zh-CN" dirty="0">
              <a:solidFill>
                <a:srgbClr val="00206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87002" y="6241205"/>
            <a:ext cx="5255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(a) The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Dawen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River                 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(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The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Qinhuai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River </a:t>
            </a:r>
            <a:endParaRPr lang="zh-CN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9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17823-B6E7-4FF5-82F7-AFEB8298CD6F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4724400" y="1219198"/>
            <a:ext cx="3502016" cy="2690153"/>
            <a:chOff x="0" y="0"/>
            <a:chExt cx="5543976" cy="410081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2880000" cy="410081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976" y="0"/>
              <a:ext cx="2880000" cy="4100815"/>
            </a:xfrm>
            <a:prstGeom prst="rect">
              <a:avLst/>
            </a:prstGeom>
          </p:spPr>
        </p:pic>
      </p:grpSp>
      <p:sp>
        <p:nvSpPr>
          <p:cNvPr id="14" name="标题 1"/>
          <p:cNvSpPr txBox="1">
            <a:spLocks/>
          </p:cNvSpPr>
          <p:nvPr/>
        </p:nvSpPr>
        <p:spPr>
          <a:xfrm>
            <a:off x="916405" y="152400"/>
            <a:ext cx="60960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9pPr>
          </a:lstStyle>
          <a:p>
            <a:r>
              <a:rPr lang="en-US" altLang="zh-CN" kern="0" dirty="0">
                <a:solidFill>
                  <a:srgbClr val="0070C0"/>
                </a:solidFill>
              </a:rPr>
              <a:t>Experiments</a:t>
            </a:r>
            <a:r>
              <a:rPr lang="en-US" altLang="zh-CN" kern="0" dirty="0" smtClean="0">
                <a:solidFill>
                  <a:srgbClr val="0070C0"/>
                </a:solidFill>
              </a:rPr>
              <a:t> and </a:t>
            </a:r>
            <a:r>
              <a:rPr lang="en-US" altLang="zh-CN" kern="0" dirty="0" smtClean="0">
                <a:solidFill>
                  <a:srgbClr val="7030A0"/>
                </a:solidFill>
              </a:rPr>
              <a:t>Application</a:t>
            </a:r>
            <a:endParaRPr lang="zh-CN" altLang="en-US" kern="0" dirty="0" smtClean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2170929"/>
                  </p:ext>
                </p:extLst>
              </p:nvPr>
            </p:nvGraphicFramePr>
            <p:xfrm>
              <a:off x="916405" y="4419600"/>
              <a:ext cx="7313195" cy="1600200"/>
            </p:xfrm>
            <a:graphic>
              <a:graphicData uri="http://schemas.openxmlformats.org/drawingml/2006/table">
                <a:tbl>
                  <a:tblPr firstRow="1" firstCol="1" bandRow="1">
                    <a:tableStyleId>{68D230F3-CF80-4859-8CE7-A43EE81993B5}</a:tableStyleId>
                  </a:tblPr>
                  <a:tblGrid>
                    <a:gridCol w="1491873"/>
                    <a:gridCol w="752984"/>
                    <a:gridCol w="709862"/>
                    <a:gridCol w="853276"/>
                    <a:gridCol w="990600"/>
                    <a:gridCol w="1143000"/>
                    <a:gridCol w="1371600"/>
                  </a:tblGrid>
                  <a:tr h="7012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Simulated</a:t>
                          </a:r>
                          <a:endParaRPr lang="zh-CN" sz="1600" kern="1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Parameter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K</m:t>
                                </m:r>
                              </m:oMath>
                            </m:oMathPara>
                          </a14:m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(m/d)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∅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(m)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S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kern="100">
                              <a:effectLst/>
                            </a:rPr>
                            <a:t> </a:t>
                          </a:r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 kern="100">
                              <a:effectLst/>
                            </a:rPr>
                            <a:t>10</a:t>
                          </a:r>
                          <a:r>
                            <a:rPr lang="en-US" sz="1200" kern="100" baseline="30000">
                              <a:effectLst/>
                            </a:rPr>
                            <a:t>6</a:t>
                          </a:r>
                          <a:r>
                            <a:rPr lang="en-US" sz="1200" kern="100">
                              <a:effectLst/>
                            </a:rPr>
                            <a:t>J/m</a:t>
                          </a:r>
                          <a:r>
                            <a:rPr lang="en-US" sz="1200" kern="100" baseline="30000">
                              <a:effectLst/>
                            </a:rPr>
                            <a:t>3</a:t>
                          </a:r>
                          <a:r>
                            <a:rPr lang="zh-CN" sz="1200" kern="100">
                              <a:effectLst/>
                            </a:rPr>
                            <a:t>℃</a:t>
                          </a:r>
                          <a:r>
                            <a:rPr lang="en-US" sz="12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K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t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 kern="100">
                              <a:effectLst/>
                            </a:rPr>
                            <a:t>10</a:t>
                          </a:r>
                          <a:r>
                            <a:rPr lang="en-US" sz="1200" kern="100" baseline="30000">
                              <a:effectLst/>
                            </a:rPr>
                            <a:t>5</a:t>
                          </a:r>
                          <a:r>
                            <a:rPr lang="en-US" sz="1200" kern="100">
                              <a:effectLst/>
                            </a:rPr>
                            <a:t>W/m</a:t>
                          </a:r>
                          <a:r>
                            <a:rPr lang="zh-CN" sz="1200" kern="100">
                              <a:effectLst/>
                            </a:rPr>
                            <a:t>℃</a:t>
                          </a:r>
                          <a:r>
                            <a:rPr lang="en-US" sz="12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W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 kern="100">
                              <a:effectLst/>
                            </a:rPr>
                            <a:t>10</a:t>
                          </a:r>
                          <a:r>
                            <a:rPr lang="en-US" sz="1200" kern="100" baseline="30000">
                              <a:effectLst/>
                            </a:rPr>
                            <a:t>6</a:t>
                          </a:r>
                          <a:r>
                            <a:rPr lang="en-US" sz="1200" kern="100">
                              <a:effectLst/>
                            </a:rPr>
                            <a:t>J/m</a:t>
                          </a:r>
                          <a:r>
                            <a:rPr lang="en-US" sz="1200" kern="100" baseline="30000">
                              <a:effectLst/>
                            </a:rPr>
                            <a:t>3</a:t>
                          </a:r>
                          <a:r>
                            <a:rPr lang="zh-CN" sz="1200" kern="100">
                              <a:effectLst/>
                            </a:rPr>
                            <a:t>℃</a:t>
                          </a:r>
                          <a:r>
                            <a:rPr lang="en-US" sz="12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  <a:tr h="4494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The Dawen River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1.293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0.109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1.615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22.235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1.900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40.146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  <a:tr h="4494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The Qinhuai River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0.019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0.107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19.750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20.283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1.812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41.012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2170929"/>
                  </p:ext>
                </p:extLst>
              </p:nvPr>
            </p:nvGraphicFramePr>
            <p:xfrm>
              <a:off x="916405" y="4419600"/>
              <a:ext cx="7313195" cy="1600200"/>
            </p:xfrm>
            <a:graphic>
              <a:graphicData uri="http://schemas.openxmlformats.org/drawingml/2006/table">
                <a:tbl>
                  <a:tblPr firstRow="1" firstCol="1" bandRow="1">
                    <a:tableStyleId>{68D230F3-CF80-4859-8CE7-A43EE81993B5}</a:tableStyleId>
                  </a:tblPr>
                  <a:tblGrid>
                    <a:gridCol w="1491873"/>
                    <a:gridCol w="752984"/>
                    <a:gridCol w="709862"/>
                    <a:gridCol w="853276"/>
                    <a:gridCol w="990600"/>
                    <a:gridCol w="1143000"/>
                    <a:gridCol w="1371600"/>
                  </a:tblGrid>
                  <a:tr h="7012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Simulated</a:t>
                          </a:r>
                          <a:endParaRPr lang="zh-CN" sz="1600" kern="1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Parameter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9525" marB="0" anchor="ctr">
                        <a:blipFill rotWithShape="1">
                          <a:blip r:embed="rId5"/>
                          <a:stretch>
                            <a:fillRect l="-199187" r="-676423" b="-13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9525" marB="0" anchor="ctr">
                        <a:blipFill rotWithShape="1">
                          <a:blip r:embed="rId5"/>
                          <a:stretch>
                            <a:fillRect l="-314530" r="-611111" b="-13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9525" marB="0" anchor="ctr">
                        <a:blipFill rotWithShape="1">
                          <a:blip r:embed="rId5"/>
                          <a:stretch>
                            <a:fillRect l="-346429" r="-410714" b="-13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blipFill rotWithShape="1">
                          <a:blip r:embed="rId5"/>
                          <a:stretch>
                            <a:fillRect l="-385802" r="-254938" b="-13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blipFill rotWithShape="1">
                          <a:blip r:embed="rId5"/>
                          <a:stretch>
                            <a:fillRect l="-418617" r="-119681" b="-13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9525" marB="0" anchor="ctr">
                        <a:blipFill rotWithShape="1">
                          <a:blip r:embed="rId5"/>
                          <a:stretch>
                            <a:fillRect l="-433333" b="-131304"/>
                          </a:stretch>
                        </a:blipFill>
                      </a:tcPr>
                    </a:tc>
                  </a:tr>
                  <a:tr h="4494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The Dawen River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1.293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0.109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1.615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22.235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1.900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40.146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  <a:tr h="4494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The Qinhuai River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0.019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0.107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19.750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20.283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1.812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41.012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矩形 3"/>
          <p:cNvSpPr/>
          <p:nvPr/>
        </p:nvSpPr>
        <p:spPr>
          <a:xfrm>
            <a:off x="762000" y="1195412"/>
            <a:ext cx="3886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2060"/>
                </a:solidFill>
              </a:rPr>
              <a:t>The </a:t>
            </a:r>
            <a:r>
              <a:rPr lang="en-US" altLang="zh-CN" dirty="0">
                <a:solidFill>
                  <a:srgbClr val="002060"/>
                </a:solidFill>
              </a:rPr>
              <a:t>observed temperatures (red line) and simulated temperatures (blue line) </a:t>
            </a:r>
            <a:r>
              <a:rPr lang="en-US" altLang="zh-CN" dirty="0" smtClean="0">
                <a:solidFill>
                  <a:srgbClr val="002060"/>
                </a:solidFill>
              </a:rPr>
              <a:t>agree </a:t>
            </a:r>
            <a:r>
              <a:rPr lang="en-US" altLang="zh-CN" dirty="0">
                <a:solidFill>
                  <a:srgbClr val="002060"/>
                </a:solidFill>
              </a:rPr>
              <a:t>well with observed temperatures for the two sites</a:t>
            </a:r>
            <a:r>
              <a:rPr lang="en-US" altLang="zh-CN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</a:rPr>
              <a:t>The hydraulic conductivity was 1.293 and </a:t>
            </a:r>
            <a:r>
              <a:rPr lang="en-US" altLang="zh-CN" dirty="0" smtClean="0">
                <a:solidFill>
                  <a:srgbClr val="002060"/>
                </a:solidFill>
              </a:rPr>
              <a:t>0.019 m/d, respectively</a:t>
            </a:r>
            <a:r>
              <a:rPr lang="en-US" altLang="zh-CN" dirty="0">
                <a:solidFill>
                  <a:srgbClr val="002060"/>
                </a:solidFill>
              </a:rPr>
              <a:t>, which correspond to sand and clay in the two </a:t>
            </a:r>
            <a:r>
              <a:rPr lang="en-US" altLang="zh-CN" dirty="0" smtClean="0">
                <a:solidFill>
                  <a:srgbClr val="002060"/>
                </a:solidFill>
              </a:rPr>
              <a:t>sites.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76120" y="3909351"/>
            <a:ext cx="3605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(a) The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Dawen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River    (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The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Qinhuai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River </a:t>
            </a:r>
            <a:endParaRPr lang="zh-CN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6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17823-B6E7-4FF5-82F7-AFEB8298CD6F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916405" y="152400"/>
            <a:ext cx="60960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9pPr>
          </a:lstStyle>
          <a:p>
            <a:r>
              <a:rPr lang="en-US" altLang="zh-CN" kern="0" dirty="0" smtClean="0">
                <a:solidFill>
                  <a:srgbClr val="0070C0"/>
                </a:solidFill>
              </a:rPr>
              <a:t>Conclusions </a:t>
            </a:r>
            <a:endParaRPr lang="zh-CN" altLang="en-US" kern="0" dirty="0" smtClean="0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92838" y="1371600"/>
            <a:ext cx="8153400" cy="5181600"/>
          </a:xfrm>
        </p:spPr>
        <p:txBody>
          <a:bodyPr/>
          <a:lstStyle/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In the hypothetical case, the identified parameter values and </a:t>
            </a:r>
            <a:r>
              <a:rPr lang="en-US" altLang="zh-CN" sz="2000" kern="1200" dirty="0" err="1">
                <a:solidFill>
                  <a:srgbClr val="002060"/>
                </a:solidFill>
                <a:latin typeface="Arial" charset="0"/>
                <a:ea typeface="宋体" pitchFamily="2" charset="-122"/>
              </a:rPr>
              <a:t>hyporheic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 flux agree well with the original values.  The study suggested that the simulating results using GA-VS2DH were acceptable and reliable. </a:t>
            </a:r>
            <a:endParaRPr lang="en-US" altLang="zh-CN" sz="2000" kern="1200" dirty="0" smtClean="0">
              <a:solidFill>
                <a:srgbClr val="002060"/>
              </a:solidFill>
              <a:latin typeface="Arial" charset="0"/>
              <a:ea typeface="宋体" pitchFamily="2" charset="-122"/>
            </a:endParaRP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In this paper, hydraulic conductivity (K) and </a:t>
            </a:r>
            <a:r>
              <a:rPr lang="en-US" altLang="zh-CN" sz="2000" kern="1200" dirty="0" err="1">
                <a:solidFill>
                  <a:srgbClr val="002060"/>
                </a:solidFill>
                <a:latin typeface="Arial" charset="0"/>
                <a:ea typeface="宋体" pitchFamily="2" charset="-122"/>
              </a:rPr>
              <a:t>dispersivity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 (D) are sensitive parameters and have a high </a:t>
            </a: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reliability.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The 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hydraulic conductivity in the </a:t>
            </a:r>
            <a:r>
              <a:rPr lang="en-US" altLang="zh-CN" sz="2000" kern="1200" dirty="0" err="1">
                <a:solidFill>
                  <a:srgbClr val="002060"/>
                </a:solidFill>
                <a:latin typeface="Arial" charset="0"/>
                <a:ea typeface="宋体" pitchFamily="2" charset="-122"/>
              </a:rPr>
              <a:t>Dawen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 River and the </a:t>
            </a:r>
            <a:r>
              <a:rPr lang="en-US" altLang="zh-CN" sz="2000" kern="1200" dirty="0" err="1">
                <a:solidFill>
                  <a:srgbClr val="002060"/>
                </a:solidFill>
                <a:latin typeface="Arial" charset="0"/>
                <a:ea typeface="宋体" pitchFamily="2" charset="-122"/>
              </a:rPr>
              <a:t>Qinhuai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 River banks corresponded to the sediments in the two sites, which indicates the simulated results in the field sites </a:t>
            </a: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were reasonable.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The GA-VS2DH could be applied to simulate lateral 2-D (vertical and lateral) </a:t>
            </a:r>
            <a:r>
              <a:rPr lang="en-US" altLang="zh-CN" sz="2000" kern="1200" dirty="0" err="1">
                <a:solidFill>
                  <a:srgbClr val="002060"/>
                </a:solidFill>
                <a:latin typeface="Arial" charset="0"/>
                <a:ea typeface="宋体" pitchFamily="2" charset="-122"/>
              </a:rPr>
              <a:t>hyporheic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 </a:t>
            </a: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flux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.</a:t>
            </a:r>
            <a:endParaRPr lang="zh-CN" altLang="en-US" sz="2000" kern="1200" dirty="0">
              <a:solidFill>
                <a:srgbClr val="002060"/>
              </a:solidFill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5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17823-B6E7-4FF5-82F7-AFEB8298CD6F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916405" y="152400"/>
            <a:ext cx="60960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9pPr>
          </a:lstStyle>
          <a:p>
            <a:r>
              <a:rPr lang="en-US" altLang="zh-CN" kern="0" dirty="0" smtClean="0">
                <a:solidFill>
                  <a:srgbClr val="0070C0"/>
                </a:solidFill>
              </a:rPr>
              <a:t>Acknowledgements</a:t>
            </a:r>
            <a:endParaRPr lang="en-US" altLang="zh-CN" kern="0" dirty="0">
              <a:solidFill>
                <a:srgbClr val="0070C0"/>
              </a:solidFill>
            </a:endParaRPr>
          </a:p>
          <a:p>
            <a:r>
              <a:rPr lang="en-US" altLang="zh-CN" kern="0" dirty="0" smtClean="0">
                <a:solidFill>
                  <a:srgbClr val="0070C0"/>
                </a:solidFill>
              </a:rPr>
              <a:t> </a:t>
            </a:r>
            <a:endParaRPr lang="zh-CN" altLang="en-US" kern="0" dirty="0" smtClean="0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6405" y="1447800"/>
            <a:ext cx="8153400" cy="5181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This research was supported by </a:t>
            </a:r>
            <a:endParaRPr lang="en-US" altLang="zh-CN" sz="2400" kern="1200" dirty="0" smtClean="0">
              <a:solidFill>
                <a:srgbClr val="002060"/>
              </a:solidFill>
              <a:latin typeface="Arial" charset="0"/>
              <a:ea typeface="宋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National 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Natural Science Foundation of China </a:t>
            </a: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grants: 41172203 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and </a:t>
            </a: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41201029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Specialized 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Research Fund for the Doctoral Program of Higher </a:t>
            </a: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Education 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of </a:t>
            </a: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China: 20120094120019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Fundamental 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Research Funds for the Central Universities of </a:t>
            </a: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China: 2012B00314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China </a:t>
            </a:r>
            <a:r>
              <a:rPr lang="en-US" altLang="zh-CN" sz="2000" kern="1200" dirty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Postdoctoral Science </a:t>
            </a:r>
            <a:r>
              <a:rPr lang="en-US" altLang="zh-CN" sz="2000" kern="1200" dirty="0" smtClean="0">
                <a:solidFill>
                  <a:srgbClr val="002060"/>
                </a:solidFill>
                <a:latin typeface="Arial" charset="0"/>
                <a:ea typeface="宋体" pitchFamily="2" charset="-122"/>
              </a:rPr>
              <a:t>Foundation: 2013M540410</a:t>
            </a:r>
            <a:endParaRPr lang="zh-CN" altLang="en-US" sz="2000" kern="1200" dirty="0">
              <a:solidFill>
                <a:srgbClr val="002060"/>
              </a:solidFill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67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41485" y="2667000"/>
            <a:ext cx="938904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Thank You </a:t>
            </a:r>
            <a:r>
              <a:rPr lang="en-US" altLang="zh-CN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</a:t>
            </a:r>
            <a:r>
              <a:rPr lang="en-US" altLang="zh-CN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or Your Attention!</a:t>
            </a:r>
            <a:endParaRPr lang="zh-CN" altLang="en-US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12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6096000" cy="381000"/>
          </a:xfrm>
        </p:spPr>
        <p:txBody>
          <a:bodyPr/>
          <a:lstStyle/>
          <a:p>
            <a:pPr algn="ctr" eaLnBrk="1" hangingPunct="1"/>
            <a:r>
              <a:rPr lang="en-US" altLang="zh-CN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2144598" y="2209800"/>
            <a:ext cx="6324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SzPct val="110000"/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SzPct val="110000"/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GA-VS2DH Method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SzPct val="110000"/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and Application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SzPct val="110000"/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rgbClr val="0070C0"/>
              </a:buClr>
              <a:buSzPct val="110000"/>
              <a:buFont typeface="Wingdings" panose="05000000000000000000" pitchFamily="2" charset="2"/>
              <a:buChar char="Ø"/>
            </a:pP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6478E5CA-88A4-4D06-ACEA-7B264F1F9A26}" type="slidenum">
              <a:rPr lang="en-US" altLang="zh-CN" smtClean="0"/>
              <a:pPr eaLnBrk="1" hangingPunct="1"/>
              <a:t>2</a:t>
            </a:fld>
            <a:endParaRPr lang="en-US" altLang="zh-CN" dirty="0" smtClean="0"/>
          </a:p>
        </p:txBody>
      </p:sp>
      <p:sp>
        <p:nvSpPr>
          <p:cNvPr id="2" name="矩形 1"/>
          <p:cNvSpPr/>
          <p:nvPr/>
        </p:nvSpPr>
        <p:spPr>
          <a:xfrm>
            <a:off x="2286000" y="1143000"/>
            <a:ext cx="5105400" cy="247650"/>
          </a:xfrm>
          <a:prstGeom prst="rect">
            <a:avLst/>
          </a:prstGeom>
          <a:solidFill>
            <a:srgbClr val="97D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标题 1"/>
          <p:cNvSpPr>
            <a:spLocks noGrp="1"/>
          </p:cNvSpPr>
          <p:nvPr>
            <p:ph type="title"/>
          </p:nvPr>
        </p:nvSpPr>
        <p:spPr>
          <a:xfrm>
            <a:off x="916405" y="152400"/>
            <a:ext cx="6096000" cy="38100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Background</a:t>
            </a:r>
            <a:endParaRPr lang="zh-CN" altLang="en-US" dirty="0" smtClean="0">
              <a:solidFill>
                <a:srgbClr val="0070C0"/>
              </a:solidFill>
            </a:endParaRPr>
          </a:p>
        </p:txBody>
      </p:sp>
      <p:sp>
        <p:nvSpPr>
          <p:cNvPr id="14348" name="灯片编号占位符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B31DB139-A726-472A-8210-263252B17DB2}" type="slidenum">
              <a:rPr lang="en-US" altLang="zh-CN" smtClean="0"/>
              <a:pPr eaLnBrk="1" hangingPunct="1"/>
              <a:t>3</a:t>
            </a:fld>
            <a:endParaRPr lang="en-US" altLang="zh-CN" dirty="0" smtClean="0"/>
          </a:p>
        </p:txBody>
      </p:sp>
      <p:pic>
        <p:nvPicPr>
          <p:cNvPr id="1026" name="Picture 2" descr="C:\Users\123\AppData\Roaming\Tencent\Users\1192569439\QQ\WinTemp\RichOle\[RRYKXZU[_D649SX$]W[){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00" y="1160238"/>
            <a:ext cx="3124200" cy="269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AppData\Roaming\Tencent\Users\1192569439\QQ\WinTemp\RichOle\T1`1P_H[LMUQA9{[YKI2L]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01519"/>
            <a:ext cx="2971800" cy="278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110589" y="762000"/>
            <a:ext cx="3690011" cy="339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a) Watershed or Basin scale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203494" y="744640"/>
            <a:ext cx="3690011" cy="339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b) Stream reach </a:t>
            </a:r>
            <a:r>
              <a:rPr lang="en-US" altLang="zh-CN" dirty="0">
                <a:solidFill>
                  <a:schemeClr val="tx1"/>
                </a:solidFill>
              </a:rPr>
              <a:t>scale</a:t>
            </a:r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10589" y="3913456"/>
            <a:ext cx="3438630" cy="2667921"/>
            <a:chOff x="981173" y="4055175"/>
            <a:chExt cx="3690011" cy="2762802"/>
          </a:xfrm>
        </p:grpSpPr>
        <p:pic>
          <p:nvPicPr>
            <p:cNvPr id="17" name="Picture 2" descr="C:\Users\123\AppData\Roaming\Tencent\Users\1192569439\QQ\WinTemp\RichOle\XNE([IZ31YJ`3`MQQ2XI}9I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173" y="4055175"/>
              <a:ext cx="3690011" cy="2762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任意多边形 5"/>
            <p:cNvSpPr/>
            <p:nvPr/>
          </p:nvSpPr>
          <p:spPr>
            <a:xfrm>
              <a:off x="1835150" y="5333829"/>
              <a:ext cx="2011364" cy="1222571"/>
            </a:xfrm>
            <a:custGeom>
              <a:avLst/>
              <a:gdLst>
                <a:gd name="connsiteX0" fmla="*/ 63500 w 2011364"/>
                <a:gd name="connsiteY0" fmla="*/ 171 h 1222571"/>
                <a:gd name="connsiteX1" fmla="*/ 0 w 2011364"/>
                <a:gd name="connsiteY1" fmla="*/ 177971 h 1222571"/>
                <a:gd name="connsiteX2" fmla="*/ 0 w 2011364"/>
                <a:gd name="connsiteY2" fmla="*/ 387521 h 1222571"/>
                <a:gd name="connsiteX3" fmla="*/ 63500 w 2011364"/>
                <a:gd name="connsiteY3" fmla="*/ 603421 h 1222571"/>
                <a:gd name="connsiteX4" fmla="*/ 133350 w 2011364"/>
                <a:gd name="connsiteY4" fmla="*/ 736771 h 1222571"/>
                <a:gd name="connsiteX5" fmla="*/ 215900 w 2011364"/>
                <a:gd name="connsiteY5" fmla="*/ 863771 h 1222571"/>
                <a:gd name="connsiteX6" fmla="*/ 374650 w 2011364"/>
                <a:gd name="connsiteY6" fmla="*/ 1009821 h 1222571"/>
                <a:gd name="connsiteX7" fmla="*/ 571500 w 2011364"/>
                <a:gd name="connsiteY7" fmla="*/ 1136821 h 1222571"/>
                <a:gd name="connsiteX8" fmla="*/ 819150 w 2011364"/>
                <a:gd name="connsiteY8" fmla="*/ 1213021 h 1222571"/>
                <a:gd name="connsiteX9" fmla="*/ 1035050 w 2011364"/>
                <a:gd name="connsiteY9" fmla="*/ 1219371 h 1222571"/>
                <a:gd name="connsiteX10" fmla="*/ 1263650 w 2011364"/>
                <a:gd name="connsiteY10" fmla="*/ 1193971 h 1222571"/>
                <a:gd name="connsiteX11" fmla="*/ 1511300 w 2011364"/>
                <a:gd name="connsiteY11" fmla="*/ 1086021 h 1222571"/>
                <a:gd name="connsiteX12" fmla="*/ 1676400 w 2011364"/>
                <a:gd name="connsiteY12" fmla="*/ 959021 h 1222571"/>
                <a:gd name="connsiteX13" fmla="*/ 1809750 w 2011364"/>
                <a:gd name="connsiteY13" fmla="*/ 800271 h 1222571"/>
                <a:gd name="connsiteX14" fmla="*/ 1905000 w 2011364"/>
                <a:gd name="connsiteY14" fmla="*/ 616121 h 1222571"/>
                <a:gd name="connsiteX15" fmla="*/ 2006600 w 2011364"/>
                <a:gd name="connsiteY15" fmla="*/ 336721 h 1222571"/>
                <a:gd name="connsiteX16" fmla="*/ 1987550 w 2011364"/>
                <a:gd name="connsiteY16" fmla="*/ 203371 h 1222571"/>
                <a:gd name="connsiteX17" fmla="*/ 1924050 w 2011364"/>
                <a:gd name="connsiteY17" fmla="*/ 6521 h 1222571"/>
                <a:gd name="connsiteX18" fmla="*/ 1828800 w 2011364"/>
                <a:gd name="connsiteY18" fmla="*/ 190671 h 1222571"/>
                <a:gd name="connsiteX19" fmla="*/ 1676400 w 2011364"/>
                <a:gd name="connsiteY19" fmla="*/ 355771 h 1222571"/>
                <a:gd name="connsiteX20" fmla="*/ 1485900 w 2011364"/>
                <a:gd name="connsiteY20" fmla="*/ 508171 h 1222571"/>
                <a:gd name="connsiteX21" fmla="*/ 1206500 w 2011364"/>
                <a:gd name="connsiteY21" fmla="*/ 616121 h 1222571"/>
                <a:gd name="connsiteX22" fmla="*/ 1022350 w 2011364"/>
                <a:gd name="connsiteY22" fmla="*/ 635171 h 1222571"/>
                <a:gd name="connsiteX23" fmla="*/ 819150 w 2011364"/>
                <a:gd name="connsiteY23" fmla="*/ 635171 h 1222571"/>
                <a:gd name="connsiteX24" fmla="*/ 685800 w 2011364"/>
                <a:gd name="connsiteY24" fmla="*/ 578021 h 1222571"/>
                <a:gd name="connsiteX25" fmla="*/ 533400 w 2011364"/>
                <a:gd name="connsiteY25" fmla="*/ 514521 h 1222571"/>
                <a:gd name="connsiteX26" fmla="*/ 349250 w 2011364"/>
                <a:gd name="connsiteY26" fmla="*/ 311321 h 1222571"/>
                <a:gd name="connsiteX27" fmla="*/ 228600 w 2011364"/>
                <a:gd name="connsiteY27" fmla="*/ 209721 h 1222571"/>
                <a:gd name="connsiteX28" fmla="*/ 63500 w 2011364"/>
                <a:gd name="connsiteY28" fmla="*/ 171 h 12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11364" h="1222571">
                  <a:moveTo>
                    <a:pt x="63500" y="171"/>
                  </a:moveTo>
                  <a:cubicBezTo>
                    <a:pt x="25400" y="-5121"/>
                    <a:pt x="10583" y="113413"/>
                    <a:pt x="0" y="177971"/>
                  </a:cubicBezTo>
                  <a:cubicBezTo>
                    <a:pt x="-10583" y="242529"/>
                    <a:pt x="-10583" y="316613"/>
                    <a:pt x="0" y="387521"/>
                  </a:cubicBezTo>
                  <a:cubicBezTo>
                    <a:pt x="10583" y="458429"/>
                    <a:pt x="41275" y="545213"/>
                    <a:pt x="63500" y="603421"/>
                  </a:cubicBezTo>
                  <a:cubicBezTo>
                    <a:pt x="85725" y="661629"/>
                    <a:pt x="107950" y="693380"/>
                    <a:pt x="133350" y="736771"/>
                  </a:cubicBezTo>
                  <a:cubicBezTo>
                    <a:pt x="158750" y="780162"/>
                    <a:pt x="175683" y="818263"/>
                    <a:pt x="215900" y="863771"/>
                  </a:cubicBezTo>
                  <a:cubicBezTo>
                    <a:pt x="256117" y="909279"/>
                    <a:pt x="315383" y="964313"/>
                    <a:pt x="374650" y="1009821"/>
                  </a:cubicBezTo>
                  <a:cubicBezTo>
                    <a:pt x="433917" y="1055329"/>
                    <a:pt x="497417" y="1102954"/>
                    <a:pt x="571500" y="1136821"/>
                  </a:cubicBezTo>
                  <a:cubicBezTo>
                    <a:pt x="645583" y="1170688"/>
                    <a:pt x="741892" y="1199263"/>
                    <a:pt x="819150" y="1213021"/>
                  </a:cubicBezTo>
                  <a:cubicBezTo>
                    <a:pt x="896408" y="1226779"/>
                    <a:pt x="960967" y="1222546"/>
                    <a:pt x="1035050" y="1219371"/>
                  </a:cubicBezTo>
                  <a:cubicBezTo>
                    <a:pt x="1109133" y="1216196"/>
                    <a:pt x="1184275" y="1216196"/>
                    <a:pt x="1263650" y="1193971"/>
                  </a:cubicBezTo>
                  <a:cubicBezTo>
                    <a:pt x="1343025" y="1171746"/>
                    <a:pt x="1442508" y="1125179"/>
                    <a:pt x="1511300" y="1086021"/>
                  </a:cubicBezTo>
                  <a:cubicBezTo>
                    <a:pt x="1580092" y="1046863"/>
                    <a:pt x="1626658" y="1006646"/>
                    <a:pt x="1676400" y="959021"/>
                  </a:cubicBezTo>
                  <a:cubicBezTo>
                    <a:pt x="1726142" y="911396"/>
                    <a:pt x="1771650" y="857421"/>
                    <a:pt x="1809750" y="800271"/>
                  </a:cubicBezTo>
                  <a:cubicBezTo>
                    <a:pt x="1847850" y="743121"/>
                    <a:pt x="1872192" y="693379"/>
                    <a:pt x="1905000" y="616121"/>
                  </a:cubicBezTo>
                  <a:cubicBezTo>
                    <a:pt x="1937808" y="538863"/>
                    <a:pt x="1992842" y="405513"/>
                    <a:pt x="2006600" y="336721"/>
                  </a:cubicBezTo>
                  <a:cubicBezTo>
                    <a:pt x="2020358" y="267929"/>
                    <a:pt x="2001308" y="258404"/>
                    <a:pt x="1987550" y="203371"/>
                  </a:cubicBezTo>
                  <a:cubicBezTo>
                    <a:pt x="1973792" y="148338"/>
                    <a:pt x="1950508" y="8638"/>
                    <a:pt x="1924050" y="6521"/>
                  </a:cubicBezTo>
                  <a:cubicBezTo>
                    <a:pt x="1897592" y="4404"/>
                    <a:pt x="1870075" y="132463"/>
                    <a:pt x="1828800" y="190671"/>
                  </a:cubicBezTo>
                  <a:cubicBezTo>
                    <a:pt x="1787525" y="248879"/>
                    <a:pt x="1733550" y="302854"/>
                    <a:pt x="1676400" y="355771"/>
                  </a:cubicBezTo>
                  <a:cubicBezTo>
                    <a:pt x="1619250" y="408688"/>
                    <a:pt x="1564217" y="464779"/>
                    <a:pt x="1485900" y="508171"/>
                  </a:cubicBezTo>
                  <a:cubicBezTo>
                    <a:pt x="1407583" y="551563"/>
                    <a:pt x="1283758" y="594954"/>
                    <a:pt x="1206500" y="616121"/>
                  </a:cubicBezTo>
                  <a:cubicBezTo>
                    <a:pt x="1129242" y="637288"/>
                    <a:pt x="1086908" y="631996"/>
                    <a:pt x="1022350" y="635171"/>
                  </a:cubicBezTo>
                  <a:cubicBezTo>
                    <a:pt x="957792" y="638346"/>
                    <a:pt x="875242" y="644696"/>
                    <a:pt x="819150" y="635171"/>
                  </a:cubicBezTo>
                  <a:cubicBezTo>
                    <a:pt x="763058" y="625646"/>
                    <a:pt x="685800" y="578021"/>
                    <a:pt x="685800" y="578021"/>
                  </a:cubicBezTo>
                  <a:cubicBezTo>
                    <a:pt x="638175" y="557913"/>
                    <a:pt x="589492" y="558971"/>
                    <a:pt x="533400" y="514521"/>
                  </a:cubicBezTo>
                  <a:cubicBezTo>
                    <a:pt x="477308" y="470071"/>
                    <a:pt x="400050" y="362121"/>
                    <a:pt x="349250" y="311321"/>
                  </a:cubicBezTo>
                  <a:cubicBezTo>
                    <a:pt x="298450" y="260521"/>
                    <a:pt x="273050" y="257346"/>
                    <a:pt x="228600" y="209721"/>
                  </a:cubicBezTo>
                  <a:cubicBezTo>
                    <a:pt x="184150" y="162096"/>
                    <a:pt x="101600" y="5463"/>
                    <a:pt x="63500" y="171"/>
                  </a:cubicBezTo>
                  <a:close/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52360" y="4132535"/>
            <a:ext cx="459163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2060"/>
                </a:solidFill>
              </a:rPr>
              <a:t>Groundwater and surface water could exchange with each other at various spatial scales.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 err="1" smtClean="0">
                <a:solidFill>
                  <a:srgbClr val="002060"/>
                </a:solidFill>
              </a:rPr>
              <a:t>Hyporheic</a:t>
            </a:r>
            <a:r>
              <a:rPr lang="en-US" altLang="zh-CN" dirty="0" smtClean="0">
                <a:solidFill>
                  <a:srgbClr val="002060"/>
                </a:solidFill>
              </a:rPr>
              <a:t> flux is the transport of surface   water through sediments in flow paths that return to surface water.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标题 1"/>
          <p:cNvSpPr>
            <a:spLocks noGrp="1"/>
          </p:cNvSpPr>
          <p:nvPr>
            <p:ph type="title"/>
          </p:nvPr>
        </p:nvSpPr>
        <p:spPr>
          <a:xfrm>
            <a:off x="916405" y="152400"/>
            <a:ext cx="6096000" cy="38100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Background</a:t>
            </a:r>
            <a:endParaRPr lang="zh-CN" altLang="en-US" dirty="0" smtClean="0">
              <a:solidFill>
                <a:srgbClr val="0070C0"/>
              </a:solidFill>
            </a:endParaRPr>
          </a:p>
        </p:txBody>
      </p:sp>
      <p:sp>
        <p:nvSpPr>
          <p:cNvPr id="14348" name="灯片编号占位符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B31DB139-A726-472A-8210-263252B17DB2}" type="slidenum">
              <a:rPr lang="en-US" altLang="zh-CN" smtClean="0"/>
              <a:pPr eaLnBrk="1" hangingPunct="1"/>
              <a:t>4</a:t>
            </a:fld>
            <a:endParaRPr lang="en-US" altLang="zh-CN" dirty="0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62" y="2605661"/>
            <a:ext cx="2274406" cy="182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Administrator\Desktop\购买温度记录仪\记录仪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62" y="4521565"/>
            <a:ext cx="2274405" cy="177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8560" y="633326"/>
            <a:ext cx="80772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</a:rPr>
              <a:t>H</a:t>
            </a:r>
            <a:r>
              <a:rPr lang="en-US" altLang="zh-CN" dirty="0" smtClean="0">
                <a:solidFill>
                  <a:srgbClr val="002060"/>
                </a:solidFill>
              </a:rPr>
              <a:t>eat </a:t>
            </a:r>
            <a:r>
              <a:rPr lang="en-US" altLang="zh-CN" dirty="0">
                <a:solidFill>
                  <a:srgbClr val="002060"/>
                </a:solidFill>
              </a:rPr>
              <a:t>as a tracer method </a:t>
            </a:r>
            <a:r>
              <a:rPr lang="en-US" altLang="zh-CN" dirty="0" smtClean="0">
                <a:solidFill>
                  <a:srgbClr val="002060"/>
                </a:solidFill>
              </a:rPr>
              <a:t>has </a:t>
            </a:r>
            <a:r>
              <a:rPr lang="en-US" altLang="zh-CN" dirty="0">
                <a:solidFill>
                  <a:srgbClr val="002060"/>
                </a:solidFill>
              </a:rPr>
              <a:t>been demonstrated to be a robust method </a:t>
            </a:r>
            <a:r>
              <a:rPr lang="en-US" altLang="zh-CN" dirty="0" smtClean="0">
                <a:solidFill>
                  <a:srgbClr val="002060"/>
                </a:solidFill>
              </a:rPr>
              <a:t>in estimating </a:t>
            </a:r>
            <a:r>
              <a:rPr lang="en-US" altLang="zh-CN" dirty="0" err="1" smtClean="0">
                <a:solidFill>
                  <a:srgbClr val="002060"/>
                </a:solidFill>
              </a:rPr>
              <a:t>hyporheic</a:t>
            </a:r>
            <a:r>
              <a:rPr lang="en-US" altLang="zh-CN" dirty="0">
                <a:solidFill>
                  <a:srgbClr val="002060"/>
                </a:solidFill>
              </a:rPr>
              <a:t> </a:t>
            </a:r>
            <a:r>
              <a:rPr lang="en-US" altLang="zh-CN" dirty="0" smtClean="0">
                <a:solidFill>
                  <a:srgbClr val="002060"/>
                </a:solidFill>
              </a:rPr>
              <a:t>flux for the relatively </a:t>
            </a:r>
            <a:r>
              <a:rPr lang="en-US" altLang="zh-CN" dirty="0">
                <a:solidFill>
                  <a:srgbClr val="002060"/>
                </a:solidFill>
              </a:rPr>
              <a:t>low cost </a:t>
            </a:r>
            <a:r>
              <a:rPr lang="en-US" altLang="zh-CN" dirty="0" smtClean="0">
                <a:solidFill>
                  <a:srgbClr val="002060"/>
                </a:solidFill>
              </a:rPr>
              <a:t>and </a:t>
            </a:r>
            <a:r>
              <a:rPr lang="en-US" altLang="zh-CN" dirty="0">
                <a:solidFill>
                  <a:srgbClr val="002060"/>
                </a:solidFill>
              </a:rPr>
              <a:t>ease of </a:t>
            </a:r>
            <a:r>
              <a:rPr lang="en-US" altLang="zh-CN" dirty="0" smtClean="0">
                <a:solidFill>
                  <a:srgbClr val="002060"/>
                </a:solidFill>
              </a:rPr>
              <a:t>deployment.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2060"/>
                </a:solidFill>
              </a:rPr>
              <a:t>In our study a </a:t>
            </a:r>
            <a:r>
              <a:rPr lang="en-US" altLang="zh-CN" dirty="0">
                <a:solidFill>
                  <a:srgbClr val="002060"/>
                </a:solidFill>
              </a:rPr>
              <a:t>new GA-VS2DH nested loop method was proposed based on Microsoft Visual Basic 6.0 to simulate </a:t>
            </a:r>
            <a:r>
              <a:rPr lang="en-US" altLang="zh-CN" dirty="0" err="1">
                <a:solidFill>
                  <a:srgbClr val="002060"/>
                </a:solidFill>
              </a:rPr>
              <a:t>hyporheic</a:t>
            </a:r>
            <a:r>
              <a:rPr lang="en-US" altLang="zh-CN" dirty="0">
                <a:solidFill>
                  <a:srgbClr val="002060"/>
                </a:solidFill>
              </a:rPr>
              <a:t> flux and parameters in </a:t>
            </a:r>
            <a:r>
              <a:rPr lang="en-US" altLang="zh-CN" dirty="0" smtClean="0">
                <a:solidFill>
                  <a:srgbClr val="002060"/>
                </a:solidFill>
              </a:rPr>
              <a:t>bank </a:t>
            </a:r>
            <a:r>
              <a:rPr lang="en-US" altLang="zh-CN" dirty="0" err="1" smtClean="0">
                <a:solidFill>
                  <a:srgbClr val="002060"/>
                </a:solidFill>
              </a:rPr>
              <a:t>hyporheic</a:t>
            </a:r>
            <a:r>
              <a:rPr lang="en-US" altLang="zh-CN" dirty="0" smtClean="0">
                <a:solidFill>
                  <a:srgbClr val="002060"/>
                </a:solidFill>
              </a:rPr>
              <a:t> zone.</a:t>
            </a:r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8" name="图片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72" y="2743200"/>
            <a:ext cx="4499728" cy="355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9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标题 1"/>
          <p:cNvSpPr>
            <a:spLocks noGrp="1"/>
          </p:cNvSpPr>
          <p:nvPr>
            <p:ph type="title"/>
          </p:nvPr>
        </p:nvSpPr>
        <p:spPr>
          <a:xfrm>
            <a:off x="916405" y="152400"/>
            <a:ext cx="6096000" cy="38100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GA-VS2DH Method</a:t>
            </a:r>
            <a:endParaRPr lang="zh-CN" altLang="en-US" dirty="0" smtClean="0">
              <a:solidFill>
                <a:srgbClr val="0070C0"/>
              </a:solidFill>
            </a:endParaRPr>
          </a:p>
        </p:txBody>
      </p:sp>
      <p:sp>
        <p:nvSpPr>
          <p:cNvPr id="14348" name="灯片编号占位符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B31DB139-A726-472A-8210-263252B17DB2}" type="slidenum">
              <a:rPr lang="en-US" altLang="zh-CN" smtClean="0"/>
              <a:pPr eaLnBrk="1" hangingPunct="1"/>
              <a:t>5</a:t>
            </a:fld>
            <a:endParaRPr lang="en-US" altLang="zh-CN" dirty="0" smtClean="0"/>
          </a:p>
        </p:txBody>
      </p:sp>
      <p:sp>
        <p:nvSpPr>
          <p:cNvPr id="2" name="矩形 1"/>
          <p:cNvSpPr/>
          <p:nvPr/>
        </p:nvSpPr>
        <p:spPr>
          <a:xfrm>
            <a:off x="1143000" y="886120"/>
            <a:ext cx="7391400" cy="818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2060"/>
                </a:solidFill>
              </a:rPr>
              <a:t>VS2DH is a two-dimensional ﬁnite difference model that simulates heat transport and water ﬂow in variably saturated </a:t>
            </a:r>
            <a:r>
              <a:rPr lang="en-US" altLang="zh-CN" dirty="0" smtClean="0">
                <a:solidFill>
                  <a:srgbClr val="002060"/>
                </a:solidFill>
              </a:rPr>
              <a:t>sediments.</a:t>
            </a:r>
          </a:p>
        </p:txBody>
      </p:sp>
      <p:pic>
        <p:nvPicPr>
          <p:cNvPr id="1026" name="Picture 2" descr="C:\Users\123\Desktop\地表水补给地下水.avi_142751122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35" y="3183746"/>
            <a:ext cx="4088392" cy="253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509074" y="1981200"/>
                <a:ext cx="6720526" cy="82157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16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𝜕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zh-CN" altLang="zh-CN" sz="16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160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θ</m:t>
                            </m:r>
                            <m:sSub>
                              <m:sSubPr>
                                <m:ctrlPr>
                                  <a:rPr lang="zh-CN" altLang="zh-CN" sz="16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W</m:t>
                                </m:r>
                              </m:sub>
                            </m:sSub>
                            <m:r>
                              <a:rPr lang="en-US" altLang="zh-CN" sz="160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zh-CN" altLang="zh-CN" sz="16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altLang="zh-CN" sz="16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CN" sz="160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∅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zh-CN" altLang="zh-CN" sz="16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S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T</m:t>
                        </m:r>
                      </m:num>
                      <m:den>
                        <m: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t</m:t>
                        </m:r>
                      </m:den>
                    </m:f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𝛻</m:t>
                    </m:r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zh-CN" altLang="zh-CN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t</m:t>
                        </m:r>
                      </m:sub>
                    </m:sSub>
                    <m:d>
                      <m:dPr>
                        <m:ctrlPr>
                          <a:rPr lang="zh-CN" altLang="zh-CN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θ</m:t>
                        </m:r>
                      </m:e>
                    </m:d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𝛻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T</m:t>
                    </m:r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+</m:t>
                    </m:r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𝛻</m:t>
                    </m:r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θ</m:t>
                    </m:r>
                    <m:sSub>
                      <m:sSubPr>
                        <m:ctrlPr>
                          <a:rPr lang="zh-CN" altLang="zh-CN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W</m:t>
                        </m:r>
                      </m:sub>
                    </m:sSub>
                    <m:sSub>
                      <m:sSubPr>
                        <m:ctrlPr>
                          <a:rPr lang="zh-CN" altLang="zh-CN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h</m:t>
                        </m:r>
                      </m:sub>
                    </m:sSub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𝛻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T</m:t>
                    </m:r>
                    <m:r>
                      <a:rPr lang="en-US" altLang="zh-CN" sz="1600" i="1">
                        <a:solidFill>
                          <a:schemeClr val="tx2"/>
                        </a:solidFill>
                        <a:latin typeface="Cambria Math"/>
                      </a:rPr>
                      <m:t>−</m:t>
                    </m:r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𝛻</m:t>
                    </m:r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θ</m:t>
                    </m:r>
                    <m:sSub>
                      <m:sSubPr>
                        <m:ctrlPr>
                          <a:rPr lang="zh-CN" altLang="zh-CN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W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Tv</m:t>
                    </m:r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Q</m:t>
                    </m:r>
                    <m:sSub>
                      <m:sSubPr>
                        <m:ctrlPr>
                          <a:rPr lang="zh-CN" altLang="zh-CN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W</m:t>
                        </m:r>
                      </m:sub>
                    </m:sSub>
                    <m:sSup>
                      <m:sSupPr>
                        <m:ctrlPr>
                          <a:rPr lang="zh-CN" altLang="zh-CN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T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US" altLang="zh-CN" sz="1600" dirty="0" smtClean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C</m:t>
                    </m:r>
                    <m:d>
                      <m:dPr>
                        <m:ctrlPr>
                          <a:rPr lang="zh-CN" altLang="zh-CN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ψ</m:t>
                        </m:r>
                      </m:e>
                    </m:d>
                    <m:f>
                      <m:fPr>
                        <m:ctrlPr>
                          <a:rPr lang="zh-CN" altLang="zh-CN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h</m:t>
                        </m:r>
                      </m:num>
                      <m:den>
                        <m: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  <a:hlinkClick r:id="" action="ppaction://noaction"/>
                          </a:rPr>
                          <m:t>t</m:t>
                        </m:r>
                      </m:den>
                    </m:f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altLang="zh-CN" sz="1600">
                        <a:solidFill>
                          <a:schemeClr val="tx2"/>
                        </a:solidFill>
                        <a:latin typeface="Cambria Math"/>
                      </a:rPr>
                      <m:t>𝛻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1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  <a:hlinkClick r:id="" action="ppaction://noaction"/>
                          </a:rPr>
                          <m:t>K</m:t>
                        </m:r>
                        <m:d>
                          <m:dPr>
                            <m:ctrlPr>
                              <a:rPr lang="zh-CN" altLang="zh-CN" sz="16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160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ψ</m:t>
                            </m:r>
                          </m:e>
                        </m:d>
                        <m: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×</m:t>
                        </m:r>
                        <m: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𝛻</m:t>
                        </m:r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2"/>
                            </a:solidFill>
                            <a:latin typeface="Cambria Math"/>
                          </a:rPr>
                          <m:t>h</m:t>
                        </m:r>
                      </m:e>
                    </m:d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074" y="1981200"/>
                <a:ext cx="6720526" cy="821572"/>
              </a:xfrm>
              <a:prstGeom prst="rect">
                <a:avLst/>
              </a:prstGeom>
              <a:blipFill rotWithShape="1">
                <a:blip r:embed="rId4"/>
                <a:stretch>
                  <a:fillRect l="-27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5511102" y="3124200"/>
            <a:ext cx="332809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2060"/>
                </a:solidFill>
              </a:rPr>
              <a:t>By model calibration, hydraulic parameters and thermal parameters could be obtained by fitting simulated temperatures to the observed temperatures in river bank area. 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915" y="5755689"/>
            <a:ext cx="447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02060"/>
                </a:solidFill>
              </a:rPr>
              <a:t>Groundwater recharged by surface water </a:t>
            </a:r>
          </a:p>
          <a:p>
            <a:pPr algn="ctr"/>
            <a:r>
              <a:rPr lang="en-US" altLang="zh-CN" sz="1400" dirty="0" smtClean="0">
                <a:solidFill>
                  <a:srgbClr val="002060"/>
                </a:solidFill>
              </a:rPr>
              <a:t>Simulated by VS2DH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标题 1"/>
          <p:cNvSpPr>
            <a:spLocks noGrp="1"/>
          </p:cNvSpPr>
          <p:nvPr>
            <p:ph type="title"/>
          </p:nvPr>
        </p:nvSpPr>
        <p:spPr>
          <a:xfrm>
            <a:off x="916405" y="152400"/>
            <a:ext cx="6096000" cy="38100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GA-VS2DH Method</a:t>
            </a:r>
            <a:endParaRPr lang="zh-CN" altLang="en-US" dirty="0" smtClean="0">
              <a:solidFill>
                <a:srgbClr val="0070C0"/>
              </a:solidFill>
            </a:endParaRPr>
          </a:p>
        </p:txBody>
      </p:sp>
      <p:sp>
        <p:nvSpPr>
          <p:cNvPr id="14348" name="灯片编号占位符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B31DB139-A726-472A-8210-263252B17DB2}" type="slidenum">
              <a:rPr lang="en-US" altLang="zh-CN" smtClean="0"/>
              <a:pPr eaLnBrk="1" hangingPunct="1"/>
              <a:t>6</a:t>
            </a:fld>
            <a:endParaRPr lang="en-US" altLang="zh-CN" dirty="0" smtClean="0"/>
          </a:p>
        </p:txBody>
      </p:sp>
      <p:pic>
        <p:nvPicPr>
          <p:cNvPr id="5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05200"/>
            <a:ext cx="5257800" cy="295859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95400" y="940474"/>
            <a:ext cx="73152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2060"/>
                </a:solidFill>
              </a:rPr>
              <a:t>GA (</a:t>
            </a:r>
            <a:r>
              <a:rPr lang="en-US" altLang="zh-CN" dirty="0">
                <a:solidFill>
                  <a:srgbClr val="002060"/>
                </a:solidFill>
              </a:rPr>
              <a:t>Genetic Algorithm) is a search technique used to obtain the approximate solutions for optimization and search </a:t>
            </a:r>
            <a:r>
              <a:rPr lang="en-US" altLang="zh-CN" dirty="0" smtClean="0">
                <a:solidFill>
                  <a:srgbClr val="002060"/>
                </a:solidFill>
              </a:rPr>
              <a:t>problems.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2060"/>
                </a:solidFill>
              </a:rPr>
              <a:t>The model </a:t>
            </a:r>
            <a:r>
              <a:rPr lang="en-US" altLang="zh-CN" dirty="0">
                <a:solidFill>
                  <a:srgbClr val="002060"/>
                </a:solidFill>
              </a:rPr>
              <a:t>calibration procedure is to minimize the difference between observed and simulated </a:t>
            </a:r>
            <a:r>
              <a:rPr lang="en-US" altLang="zh-CN" dirty="0" smtClean="0">
                <a:solidFill>
                  <a:srgbClr val="002060"/>
                </a:solidFill>
              </a:rPr>
              <a:t>temperatures.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zh-CN" altLang="en-US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926501" y="2635983"/>
                <a:ext cx="3578779" cy="847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solidFill>
                            <a:srgbClr val="002060"/>
                          </a:solidFill>
                          <a:latin typeface="Cambria Math"/>
                        </a:rPr>
                        <m:t>Errsum</m:t>
                      </m:r>
                      <m:r>
                        <a:rPr lang="en-US" altLang="zh-CN" sz="1600" smtClean="0">
                          <a:solidFill>
                            <a:srgbClr val="00206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zh-CN" altLang="zh-CN" sz="16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zh-CN" altLang="zh-CN" sz="1600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zh-CN" altLang="zh-CN" sz="1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sup>
                                <m:e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nary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zh-CN" sz="1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1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𝑐𝑎𝑙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501" y="2635983"/>
                <a:ext cx="3578779" cy="847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444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17823-B6E7-4FF5-82F7-AFEB8298CD6F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3" name="图片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8" y="1447800"/>
            <a:ext cx="3866211" cy="2743912"/>
          </a:xfrm>
          <a:prstGeom prst="rect">
            <a:avLst/>
          </a:prstGeom>
        </p:spPr>
      </p:pic>
      <p:sp>
        <p:nvSpPr>
          <p:cNvPr id="13" name="标题 1"/>
          <p:cNvSpPr txBox="1">
            <a:spLocks/>
          </p:cNvSpPr>
          <p:nvPr/>
        </p:nvSpPr>
        <p:spPr>
          <a:xfrm>
            <a:off x="916405" y="152400"/>
            <a:ext cx="60960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9pPr>
          </a:lstStyle>
          <a:p>
            <a:r>
              <a:rPr lang="en-US" altLang="zh-CN" kern="0" dirty="0" smtClean="0">
                <a:solidFill>
                  <a:srgbClr val="7030A0"/>
                </a:solidFill>
              </a:rPr>
              <a:t>Experiments</a:t>
            </a:r>
            <a:r>
              <a:rPr lang="en-US" altLang="zh-CN" kern="0" dirty="0" smtClean="0">
                <a:solidFill>
                  <a:srgbClr val="0070C0"/>
                </a:solidFill>
              </a:rPr>
              <a:t> and Application</a:t>
            </a:r>
            <a:endParaRPr lang="zh-CN" altLang="en-US" kern="0" dirty="0" smtClean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745847"/>
                  </p:ext>
                </p:extLst>
              </p:nvPr>
            </p:nvGraphicFramePr>
            <p:xfrm>
              <a:off x="1066800" y="4343400"/>
              <a:ext cx="7315201" cy="1828799"/>
            </p:xfrm>
            <a:graphic>
              <a:graphicData uri="http://schemas.openxmlformats.org/drawingml/2006/table">
                <a:tbl>
                  <a:tblPr firstRow="1" firstCol="1" bandRow="1">
                    <a:tableStyleId>{0E3FDE45-AF77-4B5C-9715-49D594BDF05E}</a:tableStyleId>
                  </a:tblPr>
                  <a:tblGrid>
                    <a:gridCol w="1552624"/>
                    <a:gridCol w="783648"/>
                    <a:gridCol w="738770"/>
                    <a:gridCol w="693028"/>
                    <a:gridCol w="1182377"/>
                    <a:gridCol w="1182377"/>
                    <a:gridCol w="1182377"/>
                  </a:tblGrid>
                  <a:tr h="6057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Parameter  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K</m:t>
                                </m:r>
                              </m:oMath>
                            </m:oMathPara>
                          </a14:m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(m/d)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∅</m:t>
                                </m:r>
                              </m:oMath>
                            </m:oMathPara>
                          </a14:m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(m)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S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kern="100" dirty="0">
                              <a:effectLst/>
                            </a:rPr>
                            <a:t> </a:t>
                          </a:r>
                          <a:endParaRPr lang="zh-CN" sz="1600" kern="1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 kern="100" dirty="0" smtClean="0">
                              <a:effectLst/>
                            </a:rPr>
                            <a:t>10</a:t>
                          </a:r>
                          <a:r>
                            <a:rPr lang="en-US" sz="1200" kern="100" baseline="30000" dirty="0">
                              <a:effectLst/>
                            </a:rPr>
                            <a:t>5</a:t>
                          </a:r>
                          <a:r>
                            <a:rPr lang="en-US" sz="1200" kern="100" dirty="0" smtClean="0">
                              <a:effectLst/>
                            </a:rPr>
                            <a:t>J/m</a:t>
                          </a:r>
                          <a:r>
                            <a:rPr lang="en-US" sz="1200" kern="100" baseline="30000" dirty="0" smtClean="0">
                              <a:effectLst/>
                            </a:rPr>
                            <a:t>3</a:t>
                          </a:r>
                          <a:r>
                            <a:rPr lang="zh-CN" sz="1200" kern="100" dirty="0">
                              <a:effectLst/>
                            </a:rPr>
                            <a:t>℃</a:t>
                          </a:r>
                          <a:r>
                            <a:rPr lang="en-US" sz="1200" kern="100" dirty="0">
                              <a:effectLst/>
                            </a:rPr>
                            <a:t>)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K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t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kern="1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 kern="100" dirty="0">
                              <a:effectLst/>
                            </a:rPr>
                            <a:t>10</a:t>
                          </a:r>
                          <a:r>
                            <a:rPr lang="en-US" sz="1200" kern="100" baseline="30000" dirty="0">
                              <a:effectLst/>
                            </a:rPr>
                            <a:t>5</a:t>
                          </a:r>
                          <a:r>
                            <a:rPr lang="en-US" sz="1200" kern="100" dirty="0">
                              <a:effectLst/>
                            </a:rPr>
                            <a:t>W/m</a:t>
                          </a:r>
                          <a:r>
                            <a:rPr lang="zh-CN" sz="1200" kern="100" dirty="0">
                              <a:effectLst/>
                            </a:rPr>
                            <a:t>℃</a:t>
                          </a:r>
                          <a:r>
                            <a:rPr lang="en-US" sz="1200" kern="100" dirty="0">
                              <a:effectLst/>
                            </a:rPr>
                            <a:t>)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W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kern="1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 kern="100" dirty="0" smtClean="0">
                              <a:effectLst/>
                            </a:rPr>
                            <a:t>10</a:t>
                          </a:r>
                          <a:r>
                            <a:rPr lang="en-US" sz="1200" kern="100" baseline="30000" dirty="0">
                              <a:effectLst/>
                            </a:rPr>
                            <a:t>5</a:t>
                          </a:r>
                          <a:r>
                            <a:rPr lang="en-US" sz="1200" kern="100" dirty="0" smtClean="0">
                              <a:effectLst/>
                            </a:rPr>
                            <a:t>J/m</a:t>
                          </a:r>
                          <a:r>
                            <a:rPr lang="en-US" sz="1200" kern="100" baseline="30000" dirty="0" smtClean="0">
                              <a:effectLst/>
                            </a:rPr>
                            <a:t>3</a:t>
                          </a:r>
                          <a:r>
                            <a:rPr lang="zh-CN" sz="1200" kern="100" dirty="0">
                              <a:effectLst/>
                            </a:rPr>
                            <a:t>℃</a:t>
                          </a:r>
                          <a:r>
                            <a:rPr lang="en-US" sz="1200" kern="100" dirty="0">
                              <a:effectLst/>
                            </a:rPr>
                            <a:t>)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  <a:tr h="407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Search bounds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smtClean="0">
                              <a:effectLst/>
                            </a:rPr>
                            <a:t>0.01~10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0.1~0.4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0.1~20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20~23.6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1.2~1.9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40~42.4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  <a:tr h="407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Initial value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0.100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0.200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8.000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 smtClean="0">
                              <a:effectLst/>
                            </a:rPr>
                            <a:t>21.800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1.296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42.000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  <a:tr h="407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Simulated value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0.087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0.178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8.578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20.309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1.801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42.107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745847"/>
                  </p:ext>
                </p:extLst>
              </p:nvPr>
            </p:nvGraphicFramePr>
            <p:xfrm>
              <a:off x="1066800" y="4343400"/>
              <a:ext cx="7315201" cy="1828799"/>
            </p:xfrm>
            <a:graphic>
              <a:graphicData uri="http://schemas.openxmlformats.org/drawingml/2006/table">
                <a:tbl>
                  <a:tblPr firstRow="1" firstCol="1" bandRow="1">
                    <a:tableStyleId>{0E3FDE45-AF77-4B5C-9715-49D594BDF05E}</a:tableStyleId>
                  </a:tblPr>
                  <a:tblGrid>
                    <a:gridCol w="1552624"/>
                    <a:gridCol w="783648"/>
                    <a:gridCol w="738770"/>
                    <a:gridCol w="693028"/>
                    <a:gridCol w="1182377"/>
                    <a:gridCol w="1182377"/>
                    <a:gridCol w="1182377"/>
                  </a:tblGrid>
                  <a:tr h="6057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Parameter  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9525" marB="0" anchor="ctr">
                        <a:blipFill rotWithShape="1">
                          <a:blip r:embed="rId4"/>
                          <a:stretch>
                            <a:fillRect l="-199219" t="-1010" r="-638281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9525" marB="0" anchor="ctr">
                        <a:blipFill rotWithShape="1">
                          <a:blip r:embed="rId4"/>
                          <a:stretch>
                            <a:fillRect l="-316529" t="-1010" r="-575207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9525" marB="0" anchor="ctr">
                        <a:blipFill rotWithShape="1">
                          <a:blip r:embed="rId4"/>
                          <a:stretch>
                            <a:fillRect l="-442105" t="-1010" r="-510526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blipFill rotWithShape="1">
                          <a:blip r:embed="rId4"/>
                          <a:stretch>
                            <a:fillRect l="-318557" t="-1010" r="-200000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blipFill rotWithShape="1">
                          <a:blip r:embed="rId4"/>
                          <a:stretch>
                            <a:fillRect l="-418557" t="-1010" r="-100000" b="-2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9525" marB="0" anchor="ctr">
                        <a:blipFill rotWithShape="1">
                          <a:blip r:embed="rId4"/>
                          <a:stretch>
                            <a:fillRect l="-518557" t="-1010" b="-203030"/>
                          </a:stretch>
                        </a:blipFill>
                      </a:tcPr>
                    </a:tc>
                  </a:tr>
                  <a:tr h="407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Search bounds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0.01~10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0.1~0.4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0.1~20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20~23.6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1.2~1.9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40~42.4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  <a:tr h="407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Initial value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0.100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0.200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8.000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21.800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1.296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42.000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  <a:tr h="407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Simulated value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0.087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0.178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8.578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20.309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1.801</a:t>
                          </a:r>
                          <a:endParaRPr lang="zh-CN" sz="16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42.107</a:t>
                          </a:r>
                          <a:endParaRPr lang="zh-CN" sz="16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9525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矩形 5"/>
          <p:cNvSpPr/>
          <p:nvPr/>
        </p:nvSpPr>
        <p:spPr>
          <a:xfrm>
            <a:off x="1179134" y="743634"/>
            <a:ext cx="7660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</a:rPr>
              <a:t>A</a:t>
            </a:r>
            <a:r>
              <a:rPr lang="en-US" altLang="zh-CN" dirty="0" smtClean="0">
                <a:solidFill>
                  <a:srgbClr val="002060"/>
                </a:solidFill>
              </a:rPr>
              <a:t> </a:t>
            </a:r>
            <a:r>
              <a:rPr lang="en-US" altLang="zh-CN" dirty="0">
                <a:solidFill>
                  <a:srgbClr val="002060"/>
                </a:solidFill>
              </a:rPr>
              <a:t>2-D hypothetical model was built to assess the reliability of </a:t>
            </a:r>
            <a:r>
              <a:rPr lang="en-US" altLang="zh-CN" dirty="0" smtClean="0">
                <a:solidFill>
                  <a:srgbClr val="002060"/>
                </a:solidFill>
              </a:rPr>
              <a:t>GA-VS2DH. </a:t>
            </a:r>
            <a:endParaRPr lang="zh-CN" altLang="en-US" dirty="0"/>
          </a:p>
        </p:txBody>
      </p:sp>
      <p:pic>
        <p:nvPicPr>
          <p:cNvPr id="8" name="Picture 2" descr="C:\Users\123\Desktop\12345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432400" cy="25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7118868" y="23607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Temperature </a:t>
            </a:r>
            <a:r>
              <a:rPr lang="zh-CN" altLang="zh-CN" sz="1400" kern="100" dirty="0"/>
              <a:t>℃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704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17823-B6E7-4FF5-82F7-AFEB8298CD6F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sp>
        <p:nvSpPr>
          <p:cNvPr id="15" name="矩形 14"/>
          <p:cNvSpPr/>
          <p:nvPr/>
        </p:nvSpPr>
        <p:spPr>
          <a:xfrm>
            <a:off x="6718636" y="3486346"/>
            <a:ext cx="3048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916405" y="152400"/>
            <a:ext cx="60960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9pPr>
          </a:lstStyle>
          <a:p>
            <a:r>
              <a:rPr lang="en-US" altLang="zh-CN" kern="0" dirty="0" smtClean="0">
                <a:solidFill>
                  <a:srgbClr val="7030A0"/>
                </a:solidFill>
              </a:rPr>
              <a:t>Experiments</a:t>
            </a:r>
            <a:r>
              <a:rPr lang="en-US" altLang="zh-CN" kern="0" dirty="0" smtClean="0">
                <a:solidFill>
                  <a:srgbClr val="0070C0"/>
                </a:solidFill>
              </a:rPr>
              <a:t> and Application</a:t>
            </a:r>
            <a:endParaRPr lang="zh-CN" altLang="en-US" kern="0" dirty="0" smtClean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8915178"/>
                  </p:ext>
                </p:extLst>
              </p:nvPr>
            </p:nvGraphicFramePr>
            <p:xfrm>
              <a:off x="1303664" y="4495800"/>
              <a:ext cx="7068066" cy="1600200"/>
            </p:xfrm>
            <a:graphic>
              <a:graphicData uri="http://schemas.openxmlformats.org/drawingml/2006/table">
                <a:tbl>
                  <a:tblPr firstRow="1" firstCol="1" bandRow="1">
                    <a:tableStyleId>{68D230F3-CF80-4859-8CE7-A43EE81993B5}</a:tableStyleId>
                  </a:tblPr>
                  <a:tblGrid>
                    <a:gridCol w="946908"/>
                    <a:gridCol w="805415"/>
                    <a:gridCol w="885957"/>
                    <a:gridCol w="885957"/>
                    <a:gridCol w="1127582"/>
                    <a:gridCol w="1288665"/>
                    <a:gridCol w="1127582"/>
                  </a:tblGrid>
                  <a:tr h="3002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400" b="1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kern="100">
                                      <a:effectLst/>
                                      <a:latin typeface="Cambria Math"/>
                                    </a:rPr>
                                    <m:t>𝑼</m:t>
                                  </m:r>
                                </m:e>
                                <m:sub>
                                  <m:r>
                                    <a:rPr lang="en-US" sz="1400" b="1" i="1" kern="100">
                                      <a:effectLst/>
                                      <a:latin typeface="Cambria Math"/>
                                    </a:rPr>
                                    <m:t>𝜹</m:t>
                                  </m:r>
                                </m:sub>
                              </m:sSub>
                              <m:r>
                                <a:rPr lang="en-US" sz="1400" b="1" kern="100">
                                  <a:effectLst/>
                                  <a:latin typeface="Cambria Math"/>
                                </a:rPr>
                                <m:t>(</m:t>
                              </m:r>
                            </m:oMath>
                          </a14:m>
                          <a:r>
                            <a:rPr lang="zh-CN" sz="1400" b="1" kern="100" dirty="0">
                              <a:effectLst/>
                            </a:rPr>
                            <a:t>℃</a:t>
                          </a:r>
                          <a:r>
                            <a:rPr lang="en-US" sz="1400" b="1" kern="100" baseline="30000" dirty="0">
                              <a:effectLst/>
                            </a:rPr>
                            <a:t>2</a:t>
                          </a:r>
                          <a:r>
                            <a:rPr lang="en-US" sz="1400" b="1" kern="100" dirty="0">
                              <a:effectLst/>
                            </a:rPr>
                            <a:t>)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kern="100">
                                    <a:effectLst/>
                                    <a:latin typeface="Cambria Math"/>
                                  </a:rPr>
                                  <m:t>K</m:t>
                                </m:r>
                              </m:oMath>
                            </m:oMathPara>
                          </a14:m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kern="100">
                                    <a:effectLst/>
                                    <a:latin typeface="Cambria Math"/>
                                  </a:rPr>
                                  <m:t>∅</m:t>
                                </m:r>
                              </m:oMath>
                            </m:oMathPara>
                          </a14:m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kern="100">
                                    <a:effectLst/>
                                    <a:latin typeface="Cambria Math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4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kern="100">
                                        <a:effectLst/>
                                        <a:latin typeface="Cambria Math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kern="100">
                                        <a:effectLst/>
                                        <a:latin typeface="Cambria Math"/>
                                      </a:rPr>
                                      <m:t>S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4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kern="100">
                                        <a:effectLst/>
                                        <a:latin typeface="Cambria Math"/>
                                      </a:rPr>
                                      <m:t>K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kern="100">
                                        <a:effectLst/>
                                        <a:latin typeface="Cambria Math"/>
                                      </a:rPr>
                                      <m:t>t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4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kern="100">
                                        <a:effectLst/>
                                        <a:latin typeface="Cambria Math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kern="100">
                                        <a:effectLst/>
                                        <a:latin typeface="Cambria Math"/>
                                      </a:rPr>
                                      <m:t>W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6784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effectLst/>
                            </a:rPr>
                            <a:t>-20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kern="100">
                                  <a:effectLst/>
                                  <a:latin typeface="Cambria Math"/>
                                </a:rPr>
                                <m:t>%</m:t>
                              </m:r>
                            </m:oMath>
                          </a14:m>
                          <a:endParaRPr lang="zh-CN" sz="1800" b="1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2.35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-0.05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2.16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-0.91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0.09E-02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1.12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6784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effectLst/>
                            </a:rPr>
                            <a:t>-10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kern="100">
                                  <a:effectLst/>
                                  <a:latin typeface="Cambria Math"/>
                                </a:rPr>
                                <m:t>%</m:t>
                              </m:r>
                            </m:oMath>
                          </a14:m>
                          <a:endParaRPr lang="zh-CN" sz="1800" b="1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1.02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-0.02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0.93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-0.43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0.05</a:t>
                          </a:r>
                          <a:r>
                            <a:rPr lang="en-US" sz="1400" kern="100" dirty="0">
                              <a:effectLst/>
                            </a:rPr>
                            <a:t>E-02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0.47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6784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>
                              <a:effectLst/>
                            </a:rPr>
                            <a:t>10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kern="100">
                                  <a:effectLst/>
                                  <a:latin typeface="Cambria Math"/>
                                </a:rPr>
                                <m:t>%</m:t>
                              </m:r>
                            </m:oMath>
                          </a14:m>
                          <a:endParaRPr lang="zh-CN" sz="1800" b="1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-0.77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0.02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effectLst/>
                            </a:rPr>
                            <a:t>-0.72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0">
                              <a:effectLst/>
                            </a:rPr>
                            <a:t>0.39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0">
                              <a:effectLst/>
                            </a:rPr>
                            <a:t>-0.05</a:t>
                          </a:r>
                          <a:r>
                            <a:rPr lang="en-US" sz="1400" kern="100">
                              <a:effectLst/>
                            </a:rPr>
                            <a:t>E-02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0">
                              <a:effectLst/>
                            </a:rPr>
                            <a:t>-0.35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6784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20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kern="100">
                                  <a:effectLst/>
                                  <a:latin typeface="Cambria Math"/>
                                </a:rPr>
                                <m:t>%</m:t>
                              </m:r>
                            </m:oMath>
                          </a14:m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-1.39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0.04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-1.28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0.75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-0.09E-02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-0.61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8915178"/>
                  </p:ext>
                </p:extLst>
              </p:nvPr>
            </p:nvGraphicFramePr>
            <p:xfrm>
              <a:off x="1303664" y="4495800"/>
              <a:ext cx="7068066" cy="1462280"/>
            </p:xfrm>
            <a:graphic>
              <a:graphicData uri="http://schemas.openxmlformats.org/drawingml/2006/table">
                <a:tbl>
                  <a:tblPr firstRow="1" firstCol="1" bandRow="1">
                    <a:tableStyleId>{68D230F3-CF80-4859-8CE7-A43EE81993B5}</a:tableStyleId>
                  </a:tblPr>
                  <a:tblGrid>
                    <a:gridCol w="946908"/>
                    <a:gridCol w="805415"/>
                    <a:gridCol w="885957"/>
                    <a:gridCol w="885957"/>
                    <a:gridCol w="1127582"/>
                    <a:gridCol w="1288665"/>
                    <a:gridCol w="1127582"/>
                  </a:tblGrid>
                  <a:tr h="320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645" t="-1923" r="-648387" b="-3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118182" t="-1923" r="-661364" b="-3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197260" t="-1923" r="-497945" b="-3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299310" t="-1923" r="-401379" b="-3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312973" t="-1923" r="-214595" b="-3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362085" t="-1923" r="-88152" b="-3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527027" t="-1923" r="-541" b="-392308"/>
                          </a:stretch>
                        </a:blipFill>
                      </a:tcPr>
                    </a:tc>
                  </a:tr>
                  <a:tr h="2855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645" t="-112766" r="-648387" b="-334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2.35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-0.05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2.16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-0.91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0.09E-02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1.12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855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645" t="-212766" r="-648387" b="-234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1.02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-0.02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0.93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-0.43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0.05</a:t>
                          </a:r>
                          <a:r>
                            <a:rPr lang="en-US" sz="1400" kern="100" dirty="0">
                              <a:effectLst/>
                            </a:rPr>
                            <a:t>E-02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0.47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855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645" t="-319565" r="-648387" b="-13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-0.77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0.02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effectLst/>
                            </a:rPr>
                            <a:t>-0.72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0">
                              <a:effectLst/>
                            </a:rPr>
                            <a:t>0.39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0">
                              <a:effectLst/>
                            </a:rPr>
                            <a:t>-0.05</a:t>
                          </a:r>
                          <a:r>
                            <a:rPr lang="en-US" sz="1400" kern="100">
                              <a:effectLst/>
                            </a:rPr>
                            <a:t>E-02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0">
                              <a:effectLst/>
                            </a:rPr>
                            <a:t>-0.35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855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645" t="-410638" r="-648387" b="-36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-1.39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0.04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100" dirty="0">
                              <a:effectLst/>
                            </a:rPr>
                            <a:t>-1.28</a:t>
                          </a:r>
                          <a:endParaRPr lang="zh-CN" sz="1800" b="1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0.75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-0.09E-02</a:t>
                          </a:r>
                          <a:endParaRPr lang="zh-CN" sz="1800" kern="10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-0.61</a:t>
                          </a:r>
                          <a:endParaRPr lang="zh-CN" sz="1800" kern="1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矩形 3"/>
          <p:cNvSpPr/>
          <p:nvPr/>
        </p:nvSpPr>
        <p:spPr>
          <a:xfrm>
            <a:off x="1088571" y="1214439"/>
            <a:ext cx="7850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002060"/>
                </a:solidFill>
              </a:rPr>
              <a:t>Sensitivity </a:t>
            </a:r>
            <a:r>
              <a:rPr lang="en-US" altLang="zh-CN" dirty="0">
                <a:solidFill>
                  <a:srgbClr val="002060"/>
                </a:solidFill>
              </a:rPr>
              <a:t>analysis can be used to evaluate the reliability of the parameter </a:t>
            </a:r>
            <a:r>
              <a:rPr lang="en-US" altLang="zh-CN" dirty="0" smtClean="0">
                <a:solidFill>
                  <a:srgbClr val="002060"/>
                </a:solidFill>
              </a:rPr>
              <a:t>estimation.</a:t>
            </a:r>
            <a:endParaRPr lang="en-US" altLang="zh-CN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370863" y="3372313"/>
                <a:ext cx="2695546" cy="837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/>
                        </a:rPr>
                        <m:t>𝜕</m:t>
                      </m:r>
                      <m:sSub>
                        <m:sSubPr>
                          <m:ctrlPr>
                            <a:rPr lang="zh-CN" altLang="zh-CN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i="1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CN" sz="2000">
                          <a:latin typeface="Cambria Math"/>
                        </a:rPr>
                        <m:t>=</m:t>
                      </m:r>
                      <m:r>
                        <a:rPr lang="en-US" altLang="zh-CN" sz="2000" i="1">
                          <a:latin typeface="Cambria Math"/>
                        </a:rPr>
                        <m:t>𝛼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zh-CN" altLang="zh-CN" sz="2000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zh-CN" altLang="zh-CN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CN" sz="2000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zh-CN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00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00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000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20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863" y="3372313"/>
                <a:ext cx="2695546" cy="837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854046" y="2434773"/>
                <a:ext cx="1729180" cy="729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altLang="zh-CN" sz="2000" i="1">
                              <a:latin typeface="Cambria Math"/>
                            </a:rPr>
                            <m:t>𝛿</m:t>
                          </m:r>
                        </m:sub>
                      </m:sSub>
                      <m:r>
                        <a:rPr lang="en-US" altLang="zh-CN" sz="2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zh-CN" altLang="zh-CN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i="1">
                              <a:latin typeface="Cambria Math"/>
                            </a:rPr>
                            <m:t>𝜕𝛿</m:t>
                          </m:r>
                          <m:r>
                            <a:rPr lang="en-US" altLang="zh-CN" sz="2000">
                              <a:latin typeface="Cambria Math"/>
                            </a:rPr>
                            <m:t>/</m:t>
                          </m:r>
                          <m:r>
                            <a:rPr lang="en-US" altLang="zh-CN" sz="2000" i="1">
                              <a:latin typeface="Cambria Math"/>
                            </a:rPr>
                            <m:t>𝛿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046" y="2434773"/>
                <a:ext cx="1729180" cy="7294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066800" y="2370396"/>
            <a:ext cx="4227863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2060"/>
                </a:solidFill>
              </a:rPr>
              <a:t>Parameters were changed ±10% and ±20% on the basis of initial values, respectively, to investigate their effects on temperature profiles </a:t>
            </a:r>
          </a:p>
        </p:txBody>
      </p:sp>
    </p:spTree>
    <p:extLst>
      <p:ext uri="{BB962C8B-B14F-4D97-AF65-F5344CB8AC3E}">
        <p14:creationId xmlns:p14="http://schemas.microsoft.com/office/powerpoint/2010/main" val="17756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17823-B6E7-4FF5-82F7-AFEB8298CD6F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916405" y="152400"/>
            <a:ext cx="60960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华文中宋" pitchFamily="2" charset="-122"/>
              </a:defRPr>
            </a:lvl9pPr>
          </a:lstStyle>
          <a:p>
            <a:r>
              <a:rPr lang="en-US" altLang="zh-CN" kern="0" dirty="0" smtClean="0">
                <a:solidFill>
                  <a:srgbClr val="7030A0"/>
                </a:solidFill>
              </a:rPr>
              <a:t>Experiments</a:t>
            </a:r>
            <a:r>
              <a:rPr lang="en-US" altLang="zh-CN" kern="0" dirty="0" smtClean="0">
                <a:solidFill>
                  <a:srgbClr val="0070C0"/>
                </a:solidFill>
              </a:rPr>
              <a:t> and Application</a:t>
            </a:r>
            <a:endParaRPr lang="zh-CN" altLang="en-US" kern="0" dirty="0" smtClean="0">
              <a:solidFill>
                <a:srgbClr val="0070C0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04877"/>
              </p:ext>
            </p:extLst>
          </p:nvPr>
        </p:nvGraphicFramePr>
        <p:xfrm>
          <a:off x="1165780" y="4450616"/>
          <a:ext cx="6858002" cy="182880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120220"/>
                <a:gridCol w="891597"/>
                <a:gridCol w="1035041"/>
                <a:gridCol w="870531"/>
                <a:gridCol w="1035041"/>
                <a:gridCol w="1035041"/>
                <a:gridCol w="870531"/>
              </a:tblGrid>
              <a:tr h="17145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Observation points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Initial </a:t>
                      </a:r>
                      <a:r>
                        <a:rPr lang="en-US" sz="1200" kern="100" dirty="0" err="1">
                          <a:effectLst/>
                        </a:rPr>
                        <a:t>hyporheic</a:t>
                      </a:r>
                      <a:r>
                        <a:rPr lang="en-US" sz="1200" kern="100" dirty="0">
                          <a:effectLst/>
                        </a:rPr>
                        <a:t> flux (m/d)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Simulated </a:t>
                      </a:r>
                      <a:r>
                        <a:rPr lang="en-US" sz="1200" kern="100" dirty="0" err="1">
                          <a:effectLst/>
                        </a:rPr>
                        <a:t>hyporheic</a:t>
                      </a:r>
                      <a:r>
                        <a:rPr lang="en-US" sz="1200" kern="100" dirty="0">
                          <a:effectLst/>
                        </a:rPr>
                        <a:t> flux (m/d)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714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q</a:t>
                      </a:r>
                      <a:r>
                        <a:rPr lang="en-US" sz="1200" kern="100" baseline="-25000">
                          <a:effectLst/>
                        </a:rPr>
                        <a:t>x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q</a:t>
                      </a:r>
                      <a:r>
                        <a:rPr lang="en-US" sz="1200" kern="100" baseline="-25000">
                          <a:effectLst/>
                        </a:rPr>
                        <a:t>z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q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q</a:t>
                      </a:r>
                      <a:r>
                        <a:rPr lang="en-US" sz="1200" kern="100" baseline="-25000">
                          <a:effectLst/>
                        </a:rPr>
                        <a:t>x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baseline="0" dirty="0" err="1" smtClean="0">
                          <a:effectLst/>
                        </a:rPr>
                        <a:t>q</a:t>
                      </a:r>
                      <a:r>
                        <a:rPr lang="en-US" sz="1200" kern="100" baseline="-25000" dirty="0" err="1" smtClean="0">
                          <a:effectLst/>
                        </a:rPr>
                        <a:t>z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q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 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0.394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0.084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0.403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0.394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0.09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0.403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 </a:t>
                      </a:r>
                      <a:endParaRPr lang="zh-CN" sz="16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0.221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0.169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0.278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0.221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0.169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0.278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 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0.260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0.204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0.330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0.259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0.203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0.329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 </a:t>
                      </a:r>
                      <a:endParaRPr lang="zh-CN" sz="16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0.442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0.131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0.461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0.442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0.130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0.460 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4800600" y="1263564"/>
            <a:ext cx="43434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</a:rPr>
              <a:t>T</a:t>
            </a:r>
            <a:r>
              <a:rPr lang="en-US" altLang="zh-CN" dirty="0" smtClean="0">
                <a:solidFill>
                  <a:srgbClr val="002060"/>
                </a:solidFill>
              </a:rPr>
              <a:t>he </a:t>
            </a:r>
            <a:r>
              <a:rPr lang="en-US" altLang="zh-CN" dirty="0" err="1">
                <a:solidFill>
                  <a:srgbClr val="002060"/>
                </a:solidFill>
              </a:rPr>
              <a:t>hyporheic</a:t>
            </a:r>
            <a:r>
              <a:rPr lang="en-US" altLang="zh-CN" dirty="0">
                <a:solidFill>
                  <a:srgbClr val="002060"/>
                </a:solidFill>
              </a:rPr>
              <a:t> flux shows </a:t>
            </a:r>
            <a:r>
              <a:rPr lang="en-US" altLang="zh-CN" dirty="0" smtClean="0">
                <a:solidFill>
                  <a:srgbClr val="002060"/>
                </a:solidFill>
              </a:rPr>
              <a:t>a spatial</a:t>
            </a:r>
            <a:r>
              <a:rPr lang="en-US" altLang="zh-CN" dirty="0">
                <a:solidFill>
                  <a:srgbClr val="002060"/>
                </a:solidFill>
              </a:rPr>
              <a:t> heterogeneity both in value and flow path</a:t>
            </a:r>
            <a:r>
              <a:rPr lang="en-US" altLang="zh-CN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2060"/>
                </a:solidFill>
              </a:rPr>
              <a:t>The </a:t>
            </a:r>
            <a:r>
              <a:rPr lang="en-US" altLang="zh-CN" dirty="0">
                <a:solidFill>
                  <a:srgbClr val="002060"/>
                </a:solidFill>
              </a:rPr>
              <a:t>initial </a:t>
            </a:r>
            <a:r>
              <a:rPr lang="en-US" altLang="zh-CN" dirty="0" err="1">
                <a:solidFill>
                  <a:srgbClr val="002060"/>
                </a:solidFill>
              </a:rPr>
              <a:t>hyporheic</a:t>
            </a:r>
            <a:r>
              <a:rPr lang="en-US" altLang="zh-CN" dirty="0">
                <a:solidFill>
                  <a:srgbClr val="002060"/>
                </a:solidFill>
              </a:rPr>
              <a:t> flux and simulated ones agree well and it indicates the reliability of GA-VS2DH in simulating </a:t>
            </a:r>
            <a:r>
              <a:rPr lang="en-US" altLang="zh-CN" dirty="0" err="1">
                <a:solidFill>
                  <a:srgbClr val="002060"/>
                </a:solidFill>
              </a:rPr>
              <a:t>hyporheic</a:t>
            </a:r>
            <a:r>
              <a:rPr lang="en-US" altLang="zh-CN" dirty="0">
                <a:solidFill>
                  <a:srgbClr val="002060"/>
                </a:solidFill>
              </a:rPr>
              <a:t> flux.</a:t>
            </a:r>
            <a:endParaRPr lang="zh-CN" altLang="zh-CN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123\Desktop\Backup_of_理想模型结果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49913"/>
            <a:ext cx="3682622" cy="261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99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中宋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7491</TotalTime>
  <Words>1024</Words>
  <Application>Microsoft Office PowerPoint</Application>
  <PresentationFormat>全屏显示(4:3)</PresentationFormat>
  <Paragraphs>220</Paragraphs>
  <Slides>14</Slides>
  <Notes>11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默认设计模板</vt:lpstr>
      <vt:lpstr>Interpreting lateral 2-D bank hyporheic flux based on GA-VS2DH</vt:lpstr>
      <vt:lpstr>Outline</vt:lpstr>
      <vt:lpstr>Background</vt:lpstr>
      <vt:lpstr>Background</vt:lpstr>
      <vt:lpstr>GA-VS2DH Method</vt:lpstr>
      <vt:lpstr>GA-VS2DH Method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123</dc:creator>
  <cp:lastModifiedBy>123</cp:lastModifiedBy>
  <cp:revision>586</cp:revision>
  <cp:lastPrinted>1601-01-01T00:00:00Z</cp:lastPrinted>
  <dcterms:created xsi:type="dcterms:W3CDTF">1601-01-01T00:00:00Z</dcterms:created>
  <dcterms:modified xsi:type="dcterms:W3CDTF">2015-05-06T00:30:13Z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