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0" r:id="rId4"/>
    <p:sldId id="271" r:id="rId5"/>
    <p:sldId id="264" r:id="rId6"/>
    <p:sldId id="262" r:id="rId7"/>
    <p:sldId id="273" r:id="rId8"/>
    <p:sldId id="265" r:id="rId9"/>
    <p:sldId id="268" r:id="rId10"/>
    <p:sldId id="263" r:id="rId11"/>
    <p:sldId id="266" r:id="rId12"/>
    <p:sldId id="269" r:id="rId13"/>
    <p:sldId id="272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0F5FA"/>
    <a:srgbClr val="AC9953"/>
    <a:srgbClr val="3B2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2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8E17-3C3D-4820-A0AC-A0B3450A7CF5}" type="datetimeFigureOut">
              <a:rPr lang="ko-KR" altLang="en-US" smtClean="0"/>
              <a:t>4/13/15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4A0E-FCB3-4137-AFE3-2E2EAE9A5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74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94A0E-FCB3-4137-AFE3-2E2EAE9A5D1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63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94A0E-FCB3-4137-AFE3-2E2EAE9A5D1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6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6E8C-0BE6-F24B-AD86-F09F3E3961F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D364-49AA-FB41-A1ED-73E84B463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1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0129 PT 템플릿_현수막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5898" y="2109023"/>
            <a:ext cx="82645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-100" dirty="0" smtClean="0">
                <a:ln w="1524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???"/>
              </a:rPr>
              <a:t>A stochastic prediction of in situ stress magnitudes from the distributions of rock strength and breakout width at IODP Hole C0002A in </a:t>
            </a:r>
            <a:r>
              <a:rPr lang="en-US" sz="2800" i="1" spc="-100" dirty="0" err="1" smtClean="0">
                <a:ln w="1524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???"/>
              </a:rPr>
              <a:t>Nankai</a:t>
            </a:r>
            <a:r>
              <a:rPr lang="en-US" sz="2800" i="1" spc="-100" dirty="0" smtClean="0">
                <a:ln w="1524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???"/>
              </a:rPr>
              <a:t> </a:t>
            </a:r>
            <a:r>
              <a:rPr lang="en-US" sz="2800" i="1" spc="-100" dirty="0" err="1" smtClean="0">
                <a:ln w="1524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???"/>
              </a:rPr>
              <a:t>accretionary</a:t>
            </a:r>
            <a:r>
              <a:rPr lang="en-US" sz="2800" i="1" spc="-100" dirty="0" smtClean="0">
                <a:ln w="1524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???"/>
              </a:rPr>
              <a:t> prism, SW Japan</a:t>
            </a:r>
            <a:endParaRPr lang="en-US" sz="2800" i="1" spc="-100" dirty="0">
              <a:ln w="1524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+mj-ea"/>
              <a:cs typeface="???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344" y="4126223"/>
            <a:ext cx="2786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latin typeface="+mn-ea"/>
                <a:cs typeface="???"/>
              </a:rPr>
              <a:t>April 14, 2015</a:t>
            </a:r>
            <a:endParaRPr lang="en-US" spc="1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latin typeface="+mn-ea"/>
              <a:cs typeface="???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4003" y="4631395"/>
            <a:ext cx="5732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>
                <a:latin typeface="Kozuka Gothic Pro M" pitchFamily="34" charset="-128"/>
                <a:ea typeface="Kozuka Gothic Pro M" pitchFamily="34" charset="-128"/>
              </a:rPr>
              <a:t>Insun</a:t>
            </a:r>
            <a:r>
              <a:rPr lang="en-US" altLang="ko-KR" b="1" dirty="0" smtClean="0">
                <a:latin typeface="Kozuka Gothic Pro M" pitchFamily="34" charset="-128"/>
                <a:ea typeface="Kozuka Gothic Pro M" pitchFamily="34" charset="-128"/>
              </a:rPr>
              <a:t> Song</a:t>
            </a:r>
            <a:r>
              <a:rPr lang="en-US" altLang="ko-KR" b="1" baseline="30000" dirty="0" smtClean="0">
                <a:latin typeface="Kozuka Gothic Pro M" pitchFamily="34" charset="-128"/>
                <a:ea typeface="Kozuka Gothic Pro M" pitchFamily="34" charset="-128"/>
              </a:rPr>
              <a:t>1</a:t>
            </a:r>
            <a:r>
              <a:rPr lang="en-US" altLang="ko-KR" b="1" dirty="0" smtClean="0">
                <a:latin typeface="Kozuka Gothic Pro M" pitchFamily="34" charset="-128"/>
                <a:ea typeface="Kozuka Gothic Pro M" pitchFamily="34" charset="-128"/>
              </a:rPr>
              <a:t>, </a:t>
            </a:r>
            <a:r>
              <a:rPr lang="en-US" altLang="ko-KR" b="1" dirty="0" err="1" smtClean="0">
                <a:latin typeface="Kozuka Gothic Pro M" pitchFamily="34" charset="-128"/>
                <a:ea typeface="Kozuka Gothic Pro M" pitchFamily="34" charset="-128"/>
              </a:rPr>
              <a:t>Chandong</a:t>
            </a:r>
            <a:r>
              <a:rPr lang="en-US" altLang="ko-KR" b="1" dirty="0" smtClean="0">
                <a:latin typeface="Kozuka Gothic Pro M" pitchFamily="34" charset="-128"/>
                <a:ea typeface="Kozuka Gothic Pro M" pitchFamily="34" charset="-128"/>
              </a:rPr>
              <a:t> Chang</a:t>
            </a:r>
            <a:r>
              <a:rPr lang="en-US" altLang="ko-KR" b="1" baseline="30000" dirty="0" smtClean="0">
                <a:latin typeface="Kozuka Gothic Pro M" pitchFamily="34" charset="-128"/>
                <a:ea typeface="Kozuka Gothic Pro M" pitchFamily="34" charset="-128"/>
              </a:rPr>
              <a:t>2</a:t>
            </a:r>
            <a:r>
              <a:rPr lang="en-US" altLang="ko-KR" b="1" dirty="0" smtClean="0">
                <a:latin typeface="Kozuka Gothic Pro M" pitchFamily="34" charset="-128"/>
                <a:ea typeface="Kozuka Gothic Pro M" pitchFamily="34" charset="-128"/>
              </a:rPr>
              <a:t>, and </a:t>
            </a:r>
            <a:r>
              <a:rPr lang="en-US" altLang="ko-KR" b="1" dirty="0" err="1" smtClean="0">
                <a:latin typeface="Kozuka Gothic Pro M" pitchFamily="34" charset="-128"/>
                <a:ea typeface="Kozuka Gothic Pro M" pitchFamily="34" charset="-128"/>
              </a:rPr>
              <a:t>Hikweon</a:t>
            </a:r>
            <a:r>
              <a:rPr lang="en-US" altLang="ko-KR" b="1" dirty="0" smtClean="0">
                <a:latin typeface="Kozuka Gothic Pro M" pitchFamily="34" charset="-128"/>
                <a:ea typeface="Kozuka Gothic Pro M" pitchFamily="34" charset="-128"/>
              </a:rPr>
              <a:t> Lee</a:t>
            </a:r>
            <a:r>
              <a:rPr lang="en-US" altLang="ko-KR" b="1" baseline="30000" dirty="0" smtClean="0">
                <a:latin typeface="Kozuka Gothic Pro M" pitchFamily="34" charset="-128"/>
                <a:ea typeface="Kozuka Gothic Pro M" pitchFamily="34" charset="-128"/>
              </a:rPr>
              <a:t>1</a:t>
            </a:r>
          </a:p>
          <a:p>
            <a:endParaRPr lang="en-US" altLang="ko-KR" sz="1400" b="1" dirty="0" smtClean="0">
              <a:latin typeface="Kozuka Gothic Pro M" pitchFamily="34" charset="-128"/>
              <a:ea typeface="Kozuka Gothic Pro M" pitchFamily="34" charset="-128"/>
            </a:endParaRPr>
          </a:p>
          <a:p>
            <a:r>
              <a:rPr lang="en-US" altLang="ko-KR" sz="1400" b="1" dirty="0" smtClean="0">
                <a:latin typeface="Kozuka Gothic Pro M" pitchFamily="34" charset="-128"/>
                <a:ea typeface="Kozuka Gothic Pro M" pitchFamily="34" charset="-128"/>
              </a:rPr>
              <a:t>(1) Korea Institute of Geoscience and Mineral Resources</a:t>
            </a:r>
          </a:p>
          <a:p>
            <a:r>
              <a:rPr lang="en-US" altLang="ko-KR" sz="1400" b="1" dirty="0" smtClean="0">
                <a:latin typeface="Kozuka Gothic Pro M" pitchFamily="34" charset="-128"/>
                <a:ea typeface="Kozuka Gothic Pro M" pitchFamily="34" charset="-128"/>
              </a:rPr>
              <a:t>(2) </a:t>
            </a:r>
            <a:r>
              <a:rPr lang="en-US" altLang="ko-KR" sz="1400" b="1" dirty="0" err="1" smtClean="0">
                <a:latin typeface="Kozuka Gothic Pro M" pitchFamily="34" charset="-128"/>
                <a:ea typeface="Kozuka Gothic Pro M" pitchFamily="34" charset="-128"/>
              </a:rPr>
              <a:t>Chungnam</a:t>
            </a:r>
            <a:r>
              <a:rPr lang="en-US" altLang="ko-KR" sz="1400" b="1" dirty="0" smtClean="0">
                <a:latin typeface="Kozuka Gothic Pro M" pitchFamily="34" charset="-128"/>
                <a:ea typeface="Kozuka Gothic Pro M" pitchFamily="34" charset="-128"/>
              </a:rPr>
              <a:t> National University, Korea</a:t>
            </a:r>
            <a:endParaRPr lang="ko-KR" altLang="en-US" sz="1400" b="1" dirty="0">
              <a:latin typeface="Kozuka Gothic Pro M" pitchFamily="34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060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399673" y="223590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Examples of grid searching method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3" y="730545"/>
            <a:ext cx="3848106" cy="28860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7" y="3616625"/>
            <a:ext cx="3811472" cy="285860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5" y="3571335"/>
            <a:ext cx="3986877" cy="29901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25616" y="224477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Eras Demi ITC" pitchFamily="34" charset="0"/>
              </a:rPr>
              <a:t>335 </a:t>
            </a:r>
            <a:r>
              <a:rPr lang="en-US" altLang="ko-KR" sz="1200" dirty="0" err="1" smtClean="0">
                <a:latin typeface="Eras Demi ITC" pitchFamily="34" charset="0"/>
              </a:rPr>
              <a:t>mbsf</a:t>
            </a:r>
            <a:endParaRPr lang="ko-KR" altLang="en-US" sz="1200" dirty="0">
              <a:latin typeface="Eras Demi ITC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92" y="730545"/>
            <a:ext cx="3937246" cy="29529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6936" y="210627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Eras Demi ITC" pitchFamily="34" charset="0"/>
              </a:rPr>
              <a:t>484 </a:t>
            </a:r>
            <a:r>
              <a:rPr lang="en-US" altLang="ko-KR" sz="1200" dirty="0" err="1" smtClean="0">
                <a:latin typeface="Eras Demi ITC" pitchFamily="34" charset="0"/>
              </a:rPr>
              <a:t>mbsf</a:t>
            </a:r>
            <a:endParaRPr lang="ko-KR" altLang="en-US" sz="1200" dirty="0">
              <a:latin typeface="Eras Demi IT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0326" y="4820239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Eras Demi ITC" pitchFamily="34" charset="0"/>
              </a:rPr>
              <a:t>1295 </a:t>
            </a:r>
            <a:r>
              <a:rPr lang="en-US" altLang="ko-KR" sz="1200" dirty="0" err="1" smtClean="0">
                <a:latin typeface="Eras Demi ITC" pitchFamily="34" charset="0"/>
              </a:rPr>
              <a:t>mbsf</a:t>
            </a:r>
            <a:endParaRPr lang="ko-KR" altLang="en-US" sz="1200" dirty="0">
              <a:latin typeface="Eras Demi IT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2266" y="4838439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Eras Demi ITC" pitchFamily="34" charset="0"/>
              </a:rPr>
              <a:t>1172 </a:t>
            </a:r>
            <a:r>
              <a:rPr lang="en-US" altLang="ko-KR" sz="1200" dirty="0" err="1" smtClean="0">
                <a:latin typeface="Eras Demi ITC" pitchFamily="34" charset="0"/>
              </a:rPr>
              <a:t>mbsf</a:t>
            </a:r>
            <a:endParaRPr lang="ko-KR" altLang="en-US" sz="1200" dirty="0">
              <a:latin typeface="Eras Demi ITC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4047" y="716890"/>
            <a:ext cx="8128000" cy="6096000"/>
            <a:chOff x="374047" y="716890"/>
            <a:chExt cx="8128000" cy="6096000"/>
          </a:xfrm>
        </p:grpSpPr>
        <p:pic>
          <p:nvPicPr>
            <p:cNvPr id="3" name="Picture 2" descr="BO83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47" y="716890"/>
              <a:ext cx="8128000" cy="609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06702" y="3706880"/>
              <a:ext cx="1248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venir Black Oblique"/>
                  <a:cs typeface="Avenir Black Oblique"/>
                </a:rPr>
                <a:t>845 </a:t>
              </a:r>
              <a:r>
                <a:rPr lang="en-US" dirty="0" err="1" smtClean="0">
                  <a:latin typeface="Avenir Black Oblique"/>
                  <a:cs typeface="Avenir Black Oblique"/>
                </a:rPr>
                <a:t>mbsf</a:t>
              </a:r>
              <a:endParaRPr lang="en-US" dirty="0">
                <a:latin typeface="Avenir Black Oblique"/>
                <a:cs typeface="Avenir Black Oblique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88625" y="1191522"/>
            <a:ext cx="458602" cy="4983913"/>
            <a:chOff x="2340756" y="1160637"/>
            <a:chExt cx="458602" cy="4983913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785702" y="1160637"/>
              <a:ext cx="13656" cy="49839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1758193" y="2337104"/>
              <a:ext cx="153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</a:t>
              </a:r>
              <a:r>
                <a:rPr lang="en-US" baseline="-25000" dirty="0" err="1" smtClean="0"/>
                <a:t>hmin</a:t>
              </a:r>
              <a:r>
                <a:rPr lang="en-US" dirty="0" smtClean="0"/>
                <a:t> from LOT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2362" y="717070"/>
            <a:ext cx="8127759" cy="6095819"/>
            <a:chOff x="372362" y="717070"/>
            <a:chExt cx="8127759" cy="6095819"/>
          </a:xfrm>
        </p:grpSpPr>
        <p:pic>
          <p:nvPicPr>
            <p:cNvPr id="24" name="Picture 23" descr="BO860.png"/>
            <p:cNvPicPr>
              <a:picLocks noChangeAspect="1"/>
            </p:cNvPicPr>
            <p:nvPr/>
          </p:nvPicPr>
          <p:blipFill>
            <a:blip r:embed="rId8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62" y="717070"/>
              <a:ext cx="8127759" cy="60958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808897" y="3709075"/>
              <a:ext cx="1248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venir Black Oblique"/>
                  <a:cs typeface="Avenir Black Oblique"/>
                </a:rPr>
                <a:t>875 </a:t>
              </a:r>
              <a:r>
                <a:rPr lang="en-US" dirty="0" err="1" smtClean="0">
                  <a:latin typeface="Avenir Black Oblique"/>
                  <a:cs typeface="Avenir Black Oblique"/>
                </a:rPr>
                <a:t>mbsf</a:t>
              </a:r>
              <a:endParaRPr lang="en-US" dirty="0">
                <a:latin typeface="Avenir Black Oblique"/>
                <a:cs typeface="Avenir Black Obliq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28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" y="5765"/>
            <a:ext cx="9144000" cy="6858000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399673" y="223590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Stress profiles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7925" r="10566" b="5031"/>
          <a:stretch/>
        </p:blipFill>
        <p:spPr>
          <a:xfrm>
            <a:off x="698739" y="810883"/>
            <a:ext cx="3830129" cy="596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422581">
            <a:off x="2544799" y="5098212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 smtClean="0">
                <a:latin typeface="Symbol" pitchFamily="18" charset="2"/>
              </a:rPr>
              <a:t>m</a:t>
            </a:r>
            <a:r>
              <a:rPr lang="en-US" altLang="ko-KR" sz="1600" baseline="-25000" dirty="0" err="1" smtClean="0"/>
              <a:t>s</a:t>
            </a:r>
            <a:r>
              <a:rPr lang="en-US" altLang="ko-KR" sz="1600" dirty="0" smtClean="0"/>
              <a:t>=0.6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 rot="4667096">
            <a:off x="1285589" y="3027873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hydrostatic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016852">
            <a:off x="2177981" y="2921480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Eras Demi ITC" pitchFamily="34" charset="0"/>
              </a:rPr>
              <a:t>Lithostatic</a:t>
            </a:r>
            <a:endParaRPr lang="ko-KR" altLang="en-US" sz="1400" dirty="0">
              <a:latin typeface="Eras Demi IT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14" y="810883"/>
            <a:ext cx="3694330" cy="583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85490" y="1285832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(Chang et al., 2009)</a:t>
            </a:r>
            <a:endParaRPr lang="ko-KR" altLang="en-US" sz="1400" dirty="0">
              <a:latin typeface="Eras Demi ITC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371600" y="4157932"/>
            <a:ext cx="2950234" cy="2587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8272" y="3904686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unconformity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474986" y="3871451"/>
            <a:ext cx="67741" cy="67741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2570037" y="3709358"/>
            <a:ext cx="495936" cy="195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5973" y="3535354"/>
            <a:ext cx="54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605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399673" y="223590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Stress polygon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36" y="840220"/>
            <a:ext cx="3364298" cy="560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17862" r="11007"/>
          <a:stretch/>
        </p:blipFill>
        <p:spPr>
          <a:xfrm>
            <a:off x="569342" y="1237036"/>
            <a:ext cx="4741990" cy="4663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3494" y="383259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C0002A</a:t>
            </a:r>
            <a:endParaRPr lang="ko-KR" altLang="en-US" sz="1400" dirty="0">
              <a:latin typeface="Eras Demi ITC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2027208" y="1354347"/>
            <a:ext cx="8626" cy="378699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1761688" y="3131388"/>
            <a:ext cx="548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LOP</a:t>
            </a:r>
            <a:endParaRPr lang="ko-KR" altLang="en-US" dirty="0"/>
          </a:p>
        </p:txBody>
      </p:sp>
      <p:sp>
        <p:nvSpPr>
          <p:cNvPr id="7" name="Striped Right Arrow 6"/>
          <p:cNvSpPr/>
          <p:nvPr/>
        </p:nvSpPr>
        <p:spPr>
          <a:xfrm rot="18879159">
            <a:off x="1079308" y="3072277"/>
            <a:ext cx="2696082" cy="446265"/>
          </a:xfrm>
          <a:prstGeom prst="stripedRightArrow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399673" y="22359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Conclusions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8614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Eras Demi ITC" pitchFamily="34" charset="0"/>
              </a:rPr>
              <a:t>Using the distributions of rock strength and breakout width instead of their averages, we were able to determine both </a:t>
            </a:r>
            <a:r>
              <a:rPr lang="en-US" altLang="ko-KR" sz="2400" dirty="0" err="1" smtClean="0">
                <a:latin typeface="Eras Demi ITC" pitchFamily="34" charset="0"/>
              </a:rPr>
              <a:t>S</a:t>
            </a:r>
            <a:r>
              <a:rPr lang="en-US" altLang="ko-KR" sz="2400" baseline="-25000" dirty="0" err="1" smtClean="0">
                <a:latin typeface="Eras Demi ITC" pitchFamily="34" charset="0"/>
              </a:rPr>
              <a:t>hmin</a:t>
            </a:r>
            <a:r>
              <a:rPr lang="en-US" altLang="ko-KR" sz="2400" dirty="0" smtClean="0">
                <a:latin typeface="Eras Demi ITC" pitchFamily="34" charset="0"/>
              </a:rPr>
              <a:t> and </a:t>
            </a:r>
            <a:r>
              <a:rPr lang="en-US" altLang="ko-KR" sz="2400" dirty="0" err="1" smtClean="0">
                <a:latin typeface="Eras Demi ITC" pitchFamily="34" charset="0"/>
              </a:rPr>
              <a:t>S</a:t>
            </a:r>
            <a:r>
              <a:rPr lang="en-US" altLang="ko-KR" sz="2400" baseline="-25000" dirty="0" err="1" smtClean="0">
                <a:latin typeface="Eras Demi ITC" pitchFamily="34" charset="0"/>
              </a:rPr>
              <a:t>Hmax</a:t>
            </a:r>
            <a:r>
              <a:rPr lang="en-US" altLang="ko-KR" sz="2400" dirty="0" smtClean="0">
                <a:latin typeface="Eras Demi ITC" pitchFamily="34" charset="0"/>
              </a:rPr>
              <a:t>  simultaneously.</a:t>
            </a:r>
          </a:p>
          <a:p>
            <a:r>
              <a:rPr lang="en-US" altLang="ko-KR" sz="2400" dirty="0">
                <a:latin typeface="Eras Demi ITC" pitchFamily="34" charset="0"/>
              </a:rPr>
              <a:t>In normal faulting stress regime, </a:t>
            </a:r>
            <a:r>
              <a:rPr lang="en-US" altLang="ko-KR" sz="2400" dirty="0" err="1">
                <a:latin typeface="Eras Demi ITC" pitchFamily="34" charset="0"/>
              </a:rPr>
              <a:t>S</a:t>
            </a:r>
            <a:r>
              <a:rPr lang="en-US" altLang="ko-KR" sz="2400" baseline="-25000" dirty="0" err="1">
                <a:latin typeface="Eras Demi ITC" pitchFamily="34" charset="0"/>
              </a:rPr>
              <a:t>hmin</a:t>
            </a:r>
            <a:r>
              <a:rPr lang="en-US" altLang="ko-KR" sz="2400" dirty="0">
                <a:latin typeface="Eras Demi ITC" pitchFamily="34" charset="0"/>
              </a:rPr>
              <a:t> is insensitive to error and becomes more sensitive as it goes to the strike-slip faulting stress regime</a:t>
            </a:r>
            <a:r>
              <a:rPr lang="en-US" altLang="ko-KR" sz="2400" dirty="0" smtClean="0">
                <a:latin typeface="Eras Demi ITC" pitchFamily="34" charset="0"/>
              </a:rPr>
              <a:t>.</a:t>
            </a:r>
          </a:p>
          <a:p>
            <a:r>
              <a:rPr lang="en-US" altLang="ko-KR" sz="2400" dirty="0" smtClean="0">
                <a:latin typeface="Eras Demi ITC" pitchFamily="34" charset="0"/>
              </a:rPr>
              <a:t>In </a:t>
            </a:r>
            <a:r>
              <a:rPr lang="en-US" altLang="ko-KR" sz="2400" dirty="0" smtClean="0">
                <a:latin typeface="Eras Demi ITC" pitchFamily="34" charset="0"/>
              </a:rPr>
              <a:t>Kumano </a:t>
            </a:r>
            <a:r>
              <a:rPr lang="en-US" altLang="ko-KR" sz="2400" dirty="0" err="1" smtClean="0">
                <a:latin typeface="Eras Demi ITC" pitchFamily="34" charset="0"/>
              </a:rPr>
              <a:t>forearc</a:t>
            </a:r>
            <a:r>
              <a:rPr lang="en-US" altLang="ko-KR" sz="2400" dirty="0" smtClean="0">
                <a:latin typeface="Eras Demi ITC" pitchFamily="34" charset="0"/>
              </a:rPr>
              <a:t> </a:t>
            </a:r>
            <a:r>
              <a:rPr lang="en-US" altLang="ko-KR" sz="2400" dirty="0" smtClean="0">
                <a:latin typeface="Eras Demi ITC" pitchFamily="34" charset="0"/>
              </a:rPr>
              <a:t>basin in situ stress </a:t>
            </a:r>
            <a:r>
              <a:rPr lang="en-US" altLang="ko-KR" sz="2400" dirty="0" smtClean="0">
                <a:latin typeface="Eras Demi ITC" pitchFamily="34" charset="0"/>
              </a:rPr>
              <a:t>is </a:t>
            </a:r>
            <a:r>
              <a:rPr lang="en-US" altLang="ko-KR" sz="2400" dirty="0" smtClean="0">
                <a:latin typeface="Eras Demi ITC" pitchFamily="34" charset="0"/>
              </a:rPr>
              <a:t>very close to the limit equilibrium condition for normal faulting.</a:t>
            </a:r>
          </a:p>
          <a:p>
            <a:r>
              <a:rPr lang="en-US" altLang="ko-KR" sz="2400" dirty="0" smtClean="0">
                <a:latin typeface="Eras Demi ITC" pitchFamily="34" charset="0"/>
              </a:rPr>
              <a:t>Underneath </a:t>
            </a:r>
            <a:r>
              <a:rPr lang="en-US" altLang="ko-KR" sz="2400" dirty="0">
                <a:latin typeface="Eras Demi ITC" pitchFamily="34" charset="0"/>
              </a:rPr>
              <a:t>the </a:t>
            </a:r>
            <a:r>
              <a:rPr lang="en-US" altLang="ko-KR" sz="2400" dirty="0" smtClean="0">
                <a:latin typeface="Eras Demi ITC" pitchFamily="34" charset="0"/>
              </a:rPr>
              <a:t>unconformity the </a:t>
            </a:r>
            <a:r>
              <a:rPr lang="en-US" altLang="ko-KR" sz="2400" dirty="0" smtClean="0">
                <a:latin typeface="Eras Demi ITC" pitchFamily="34" charset="0"/>
              </a:rPr>
              <a:t>stress condition </a:t>
            </a:r>
            <a:r>
              <a:rPr lang="en-US" altLang="ko-KR" sz="2400" dirty="0" smtClean="0">
                <a:latin typeface="Eras Demi ITC" pitchFamily="34" charset="0"/>
              </a:rPr>
              <a:t>becomes stable and goes </a:t>
            </a:r>
            <a:r>
              <a:rPr lang="en-US" altLang="ko-KR" sz="2400" dirty="0" smtClean="0">
                <a:latin typeface="Eras Demi ITC" pitchFamily="34" charset="0"/>
              </a:rPr>
              <a:t>to the strike-slip </a:t>
            </a:r>
            <a:r>
              <a:rPr lang="en-US" altLang="ko-KR" sz="2400" dirty="0" smtClean="0">
                <a:latin typeface="Eras Demi ITC" pitchFamily="34" charset="0"/>
              </a:rPr>
              <a:t>fault </a:t>
            </a:r>
            <a:r>
              <a:rPr lang="en-US" altLang="ko-KR" sz="2400" dirty="0" smtClean="0">
                <a:latin typeface="Eras Demi ITC" pitchFamily="34" charset="0"/>
              </a:rPr>
              <a:t>stress regime with increasing </a:t>
            </a:r>
            <a:r>
              <a:rPr lang="en-US" altLang="ko-KR" sz="2400" dirty="0" smtClean="0">
                <a:latin typeface="Eras Demi ITC" pitchFamily="34" charset="0"/>
              </a:rPr>
              <a:t>depth.</a:t>
            </a:r>
            <a:endParaRPr lang="en-US" altLang="ko-KR" sz="2400" dirty="0" smtClean="0">
              <a:latin typeface="Eras Demi ITC" pitchFamily="34" charset="0"/>
            </a:endParaRPr>
          </a:p>
          <a:p>
            <a:endParaRPr lang="ko-KR" altLang="en-US" sz="24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7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4385" y="2992758"/>
            <a:ext cx="2948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ras Demi ITC" pitchFamily="34" charset="0"/>
                <a:ea typeface="+mj-ea"/>
                <a:cs typeface="한컴돋움"/>
              </a:rPr>
              <a:t>THANK YOU</a:t>
            </a:r>
            <a:endParaRPr lang="en-US" sz="3600" dirty="0">
              <a:solidFill>
                <a:schemeClr val="bg1"/>
              </a:solidFill>
              <a:latin typeface="Eras Demi ITC" pitchFamily="34" charset="0"/>
              <a:ea typeface="+mj-ea"/>
              <a:cs typeface="한컴돋움"/>
            </a:endParaRPr>
          </a:p>
        </p:txBody>
      </p:sp>
    </p:spTree>
    <p:extLst>
      <p:ext uri="{BB962C8B-B14F-4D97-AF65-F5344CB8AC3E}">
        <p14:creationId xmlns:p14="http://schemas.microsoft.com/office/powerpoint/2010/main" val="60075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673" y="223590"/>
            <a:ext cx="5899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Location</a:t>
            </a:r>
            <a:r>
              <a:rPr lang="ko-KR" altLang="en-US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  </a:t>
            </a:r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of  study area and tectonic setting</a:t>
            </a:r>
            <a:endParaRPr lang="en-US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0"/>
          <a:stretch/>
        </p:blipFill>
        <p:spPr>
          <a:xfrm>
            <a:off x="468681" y="721423"/>
            <a:ext cx="8202286" cy="6067566"/>
          </a:xfrm>
          <a:prstGeom prst="rect">
            <a:avLst/>
          </a:prstGeom>
        </p:spPr>
      </p:pic>
      <p:pic>
        <p:nvPicPr>
          <p:cNvPr id="7" name="Picture 5" descr="Stress_Map.tiff                                                000A1374Ashizuri                       C16F30D3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51" y="3174086"/>
            <a:ext cx="2993366" cy="333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0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673" y="232216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Geologic profile</a:t>
            </a:r>
            <a:endParaRPr lang="en-US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" y="802256"/>
            <a:ext cx="8905171" cy="245520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508" y="3257458"/>
            <a:ext cx="6114073" cy="346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631057" y="1173194"/>
            <a:ext cx="198407" cy="517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58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673" y="223590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Breakouts and in situ stress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379" y="748140"/>
            <a:ext cx="4015723" cy="2970028"/>
            <a:chOff x="862379" y="748140"/>
            <a:chExt cx="4015723" cy="2970028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1097729" y="2003341"/>
              <a:ext cx="354410" cy="49931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 flipH="1">
              <a:off x="4080680" y="2003341"/>
              <a:ext cx="355333" cy="49931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 rot="16200000">
              <a:off x="2668578" y="3356375"/>
              <a:ext cx="202124" cy="33225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 rot="16200000" flipH="1">
              <a:off x="2669501" y="818284"/>
              <a:ext cx="202124" cy="333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937154" y="3317611"/>
              <a:ext cx="693130" cy="40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dirty="0" err="1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2000" baseline="-25000" dirty="0" err="1">
                  <a:ea typeface="굴림" pitchFamily="50" charset="-127"/>
                </a:rPr>
                <a:t>hmin</a:t>
              </a:r>
              <a:endParaRPr lang="en-US" altLang="ko-KR" sz="2000" baseline="-25000" dirty="0">
                <a:ea typeface="굴림" pitchFamily="50" charset="-127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937154" y="748140"/>
              <a:ext cx="693130" cy="40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dirty="0" err="1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2000" baseline="-25000" dirty="0" err="1">
                  <a:ea typeface="굴림" pitchFamily="50" charset="-127"/>
                </a:rPr>
                <a:t>hmin</a:t>
              </a:r>
              <a:endParaRPr lang="en-US" altLang="ko-KR" sz="2000" baseline="-25000" dirty="0">
                <a:ea typeface="굴림" pitchFamily="50" charset="-127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862379" y="2379902"/>
              <a:ext cx="718049" cy="40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dirty="0" err="1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2000" baseline="-25000" dirty="0" err="1">
                  <a:ea typeface="굴림" pitchFamily="50" charset="-127"/>
                </a:rPr>
                <a:t>hmax</a:t>
              </a:r>
              <a:endParaRPr lang="en-US" altLang="ko-KR" sz="2000" baseline="-25000" dirty="0">
                <a:ea typeface="굴림" pitchFamily="50" charset="-127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4160053" y="2379902"/>
              <a:ext cx="718049" cy="40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dirty="0" err="1">
                  <a:latin typeface="Symbol" pitchFamily="18" charset="2"/>
                  <a:ea typeface="굴림" pitchFamily="50" charset="-127"/>
                </a:rPr>
                <a:t>s</a:t>
              </a:r>
              <a:r>
                <a:rPr lang="en-US" altLang="ko-KR" sz="2000" baseline="-25000" dirty="0" err="1">
                  <a:ea typeface="굴림" pitchFamily="50" charset="-127"/>
                </a:rPr>
                <a:t>hmax</a:t>
              </a:r>
              <a:endParaRPr lang="en-US" altLang="ko-KR" sz="2000" baseline="-25000" dirty="0">
                <a:ea typeface="굴림" pitchFamily="50" charset="-127"/>
              </a:endParaRPr>
            </a:p>
          </p:txBody>
        </p:sp>
        <p:pic>
          <p:nvPicPr>
            <p:cNvPr id="15" name="Picture 2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188" y="1204073"/>
              <a:ext cx="2253826" cy="209784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45" name="그룹 44"/>
          <p:cNvGrpSpPr/>
          <p:nvPr/>
        </p:nvGrpSpPr>
        <p:grpSpPr>
          <a:xfrm>
            <a:off x="5658932" y="758290"/>
            <a:ext cx="3096882" cy="5634760"/>
            <a:chOff x="5719314" y="840220"/>
            <a:chExt cx="3096882" cy="56347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314" y="840220"/>
              <a:ext cx="2347817" cy="560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131" y="840220"/>
              <a:ext cx="749065" cy="5634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5719314" y="6308766"/>
            <a:ext cx="333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IODP EXP 314 </a:t>
            </a:r>
            <a:r>
              <a:rPr lang="en-US" altLang="ko-KR" dirty="0" err="1" smtClean="0"/>
              <a:t>NanTroSEIZE</a:t>
            </a:r>
            <a:r>
              <a:rPr lang="en-US" altLang="ko-KR" dirty="0" smtClean="0"/>
              <a:t> report</a:t>
            </a:r>
            <a:endParaRPr lang="ko-KR" altLang="en-US" dirty="0"/>
          </a:p>
        </p:txBody>
      </p:sp>
      <p:grpSp>
        <p:nvGrpSpPr>
          <p:cNvPr id="2055" name="그룹 2054"/>
          <p:cNvGrpSpPr/>
          <p:nvPr/>
        </p:nvGrpSpPr>
        <p:grpSpPr>
          <a:xfrm>
            <a:off x="482492" y="3823246"/>
            <a:ext cx="4291364" cy="2609277"/>
            <a:chOff x="482492" y="3823246"/>
            <a:chExt cx="4291364" cy="2609277"/>
          </a:xfrm>
        </p:grpSpPr>
        <p:sp>
          <p:nvSpPr>
            <p:cNvPr id="47" name="직사각형 46"/>
            <p:cNvSpPr/>
            <p:nvPr/>
          </p:nvSpPr>
          <p:spPr>
            <a:xfrm>
              <a:off x="1113984" y="3944985"/>
              <a:ext cx="3569908" cy="18608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123361" y="3955705"/>
              <a:ext cx="3546545" cy="59234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Rectangle 850"/>
            <p:cNvSpPr>
              <a:spLocks noChangeArrowheads="1"/>
            </p:cNvSpPr>
            <p:nvPr/>
          </p:nvSpPr>
          <p:spPr bwMode="auto">
            <a:xfrm flipH="1">
              <a:off x="1104308" y="5180060"/>
              <a:ext cx="6685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" name="Rectangle 851"/>
            <p:cNvSpPr>
              <a:spLocks noChangeArrowheads="1"/>
            </p:cNvSpPr>
            <p:nvPr/>
          </p:nvSpPr>
          <p:spPr bwMode="auto">
            <a:xfrm flipH="1">
              <a:off x="1104308" y="4554585"/>
              <a:ext cx="6685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52" name="그룹 2051"/>
            <p:cNvGrpSpPr/>
            <p:nvPr/>
          </p:nvGrpSpPr>
          <p:grpSpPr>
            <a:xfrm>
              <a:off x="1701677" y="5697855"/>
              <a:ext cx="2383791" cy="110670"/>
              <a:chOff x="1701677" y="5828167"/>
              <a:chExt cx="2383791" cy="127000"/>
            </a:xfrm>
          </p:grpSpPr>
          <p:sp>
            <p:nvSpPr>
              <p:cNvPr id="240" name="Rectangle 858"/>
              <p:cNvSpPr>
                <a:spLocks noChangeArrowheads="1"/>
              </p:cNvSpPr>
              <p:nvPr/>
            </p:nvSpPr>
            <p:spPr bwMode="auto">
              <a:xfrm>
                <a:off x="1701677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1" name="Rectangle 859"/>
              <p:cNvSpPr>
                <a:spLocks noChangeArrowheads="1"/>
              </p:cNvSpPr>
              <p:nvPr/>
            </p:nvSpPr>
            <p:spPr bwMode="auto">
              <a:xfrm>
                <a:off x="2295974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2" name="Rectangle 860"/>
              <p:cNvSpPr>
                <a:spLocks noChangeArrowheads="1"/>
              </p:cNvSpPr>
              <p:nvPr/>
            </p:nvSpPr>
            <p:spPr bwMode="auto">
              <a:xfrm>
                <a:off x="2890271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3" name="Rectangle 861"/>
              <p:cNvSpPr>
                <a:spLocks noChangeArrowheads="1"/>
              </p:cNvSpPr>
              <p:nvPr/>
            </p:nvSpPr>
            <p:spPr bwMode="auto">
              <a:xfrm>
                <a:off x="3484568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4" name="Rectangle 862"/>
              <p:cNvSpPr>
                <a:spLocks noChangeArrowheads="1"/>
              </p:cNvSpPr>
              <p:nvPr/>
            </p:nvSpPr>
            <p:spPr bwMode="auto">
              <a:xfrm>
                <a:off x="4078865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65" name="Rectangle 873"/>
            <p:cNvSpPr>
              <a:spLocks noChangeArrowheads="1"/>
            </p:cNvSpPr>
            <p:nvPr/>
          </p:nvSpPr>
          <p:spPr bwMode="auto">
            <a:xfrm>
              <a:off x="972689" y="5693321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66" name="Rectangle 874"/>
            <p:cNvSpPr>
              <a:spLocks noChangeArrowheads="1"/>
            </p:cNvSpPr>
            <p:nvPr/>
          </p:nvSpPr>
          <p:spPr bwMode="auto">
            <a:xfrm>
              <a:off x="972689" y="5071021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5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67" name="Rectangle 875"/>
            <p:cNvSpPr>
              <a:spLocks noChangeArrowheads="1"/>
            </p:cNvSpPr>
            <p:nvPr/>
          </p:nvSpPr>
          <p:spPr bwMode="auto">
            <a:xfrm>
              <a:off x="859976" y="444554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10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68" name="Rectangle 876"/>
            <p:cNvSpPr>
              <a:spLocks noChangeArrowheads="1"/>
            </p:cNvSpPr>
            <p:nvPr/>
          </p:nvSpPr>
          <p:spPr bwMode="auto">
            <a:xfrm>
              <a:off x="859976" y="382324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>
                  <a:ea typeface="굴림" charset="-127"/>
                </a:rPr>
                <a:t>15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0" name="Rectangle 878"/>
            <p:cNvSpPr>
              <a:spLocks noChangeArrowheads="1"/>
            </p:cNvSpPr>
            <p:nvPr/>
          </p:nvSpPr>
          <p:spPr bwMode="auto">
            <a:xfrm>
              <a:off x="1012004" y="584866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1" name="Rectangle 879"/>
            <p:cNvSpPr>
              <a:spLocks noChangeArrowheads="1"/>
            </p:cNvSpPr>
            <p:nvPr/>
          </p:nvSpPr>
          <p:spPr bwMode="auto">
            <a:xfrm>
              <a:off x="1591814" y="584866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60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2" name="Rectangle 880"/>
            <p:cNvSpPr>
              <a:spLocks noChangeArrowheads="1"/>
            </p:cNvSpPr>
            <p:nvPr/>
          </p:nvSpPr>
          <p:spPr bwMode="auto">
            <a:xfrm>
              <a:off x="2147439" y="584866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120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3" name="Rectangle 881"/>
            <p:cNvSpPr>
              <a:spLocks noChangeArrowheads="1"/>
            </p:cNvSpPr>
            <p:nvPr/>
          </p:nvSpPr>
          <p:spPr bwMode="auto">
            <a:xfrm>
              <a:off x="2742751" y="584866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180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4" name="Rectangle 882"/>
            <p:cNvSpPr>
              <a:spLocks noChangeArrowheads="1"/>
            </p:cNvSpPr>
            <p:nvPr/>
          </p:nvSpPr>
          <p:spPr bwMode="auto">
            <a:xfrm>
              <a:off x="3336476" y="584866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240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5" name="Rectangle 883"/>
            <p:cNvSpPr>
              <a:spLocks noChangeArrowheads="1"/>
            </p:cNvSpPr>
            <p:nvPr/>
          </p:nvSpPr>
          <p:spPr bwMode="auto">
            <a:xfrm>
              <a:off x="3930201" y="584866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300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6" name="Rectangle 884"/>
            <p:cNvSpPr>
              <a:spLocks noChangeArrowheads="1"/>
            </p:cNvSpPr>
            <p:nvPr/>
          </p:nvSpPr>
          <p:spPr bwMode="auto">
            <a:xfrm>
              <a:off x="4499742" y="584866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>
                  <a:ea typeface="굴림" charset="-127"/>
                </a:rPr>
                <a:t>360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7" name="Rectangle 885"/>
            <p:cNvSpPr>
              <a:spLocks noChangeArrowheads="1"/>
            </p:cNvSpPr>
            <p:nvPr/>
          </p:nvSpPr>
          <p:spPr bwMode="auto">
            <a:xfrm rot="16200000">
              <a:off x="198248" y="4827880"/>
              <a:ext cx="8147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600" b="0" dirty="0" err="1">
                  <a:latin typeface="Symbol" pitchFamily="18" charset="2"/>
                  <a:ea typeface="굴림" charset="-127"/>
                </a:rPr>
                <a:t>s</a:t>
              </a:r>
              <a:r>
                <a:rPr kumimoji="0" lang="en-US" altLang="ko-KR" sz="1600" b="0" baseline="-25000" dirty="0" err="1">
                  <a:latin typeface="Symbol" pitchFamily="18" charset="2"/>
                  <a:ea typeface="굴림" charset="-127"/>
                </a:rPr>
                <a:t>qq</a:t>
              </a:r>
              <a:r>
                <a:rPr kumimoji="0" lang="en-US" altLang="ko-KR" sz="1600" b="0" dirty="0">
                  <a:latin typeface="Symbol" pitchFamily="18" charset="2"/>
                  <a:ea typeface="굴림" charset="-127"/>
                </a:rPr>
                <a:t> </a:t>
              </a:r>
              <a:r>
                <a:rPr kumimoji="0" lang="en-US" altLang="ko-KR" sz="1600" b="0" dirty="0">
                  <a:ea typeface="굴림" charset="-127"/>
                </a:rPr>
                <a:t>(</a:t>
              </a:r>
              <a:r>
                <a:rPr kumimoji="0" lang="en-US" altLang="ko-KR" sz="1600" b="0" dirty="0" err="1" smtClean="0">
                  <a:ea typeface="굴림" charset="-127"/>
                </a:rPr>
                <a:t>MPa</a:t>
              </a:r>
              <a:r>
                <a:rPr kumimoji="0" lang="en-US" altLang="ko-KR" sz="1600" b="0" dirty="0">
                  <a:ea typeface="굴림" charset="-127"/>
                </a:rPr>
                <a:t>)</a:t>
              </a:r>
            </a:p>
          </p:txBody>
        </p:sp>
        <p:sp>
          <p:nvSpPr>
            <p:cNvPr id="278" name="Rectangle 888"/>
            <p:cNvSpPr>
              <a:spLocks noChangeArrowheads="1"/>
            </p:cNvSpPr>
            <p:nvPr/>
          </p:nvSpPr>
          <p:spPr bwMode="auto">
            <a:xfrm>
              <a:off x="2597072" y="6124746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b="0" dirty="0">
                  <a:latin typeface="Symbol" pitchFamily="18" charset="2"/>
                  <a:ea typeface="굴림" charset="-127"/>
                </a:rPr>
                <a:t>q (</a:t>
              </a:r>
              <a:r>
                <a:rPr kumimoji="0" lang="en-US" altLang="ko-KR" sz="2000" b="0" dirty="0">
                  <a:latin typeface="Times New Roman" pitchFamily="18" charset="0"/>
                  <a:ea typeface="굴림" charset="-127"/>
                  <a:cs typeface="Times New Roman" pitchFamily="18" charset="0"/>
                </a:rPr>
                <a:t>º</a:t>
              </a:r>
              <a:r>
                <a:rPr kumimoji="0" lang="en-US" altLang="ko-KR" sz="2000" b="0" dirty="0">
                  <a:latin typeface="Symbol" pitchFamily="18" charset="2"/>
                  <a:ea typeface="굴림" charset="-127"/>
                </a:rPr>
                <a:t>)</a:t>
              </a:r>
              <a:endParaRPr kumimoji="0" lang="en-US" altLang="ko-KR" sz="20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79" name="AutoShape 892"/>
            <p:cNvSpPr>
              <a:spLocks noChangeArrowheads="1"/>
            </p:cNvSpPr>
            <p:nvPr/>
          </p:nvSpPr>
          <p:spPr bwMode="auto">
            <a:xfrm rot="5400000">
              <a:off x="975140" y="6132312"/>
              <a:ext cx="262140" cy="129912"/>
            </a:xfrm>
            <a:prstGeom prst="leftArrow">
              <a:avLst>
                <a:gd name="adj1" fmla="val 50000"/>
                <a:gd name="adj2" fmla="val 8151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0" name="Text Box 893"/>
            <p:cNvSpPr txBox="1">
              <a:spLocks noChangeArrowheads="1"/>
            </p:cNvSpPr>
            <p:nvPr/>
          </p:nvSpPr>
          <p:spPr bwMode="auto">
            <a:xfrm>
              <a:off x="630805" y="6048674"/>
              <a:ext cx="4203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ko-KR" b="0" i="1" dirty="0" err="1">
                  <a:latin typeface="Symbol" pitchFamily="18" charset="2"/>
                  <a:ea typeface="굴림" charset="-127"/>
                </a:rPr>
                <a:t>s</a:t>
              </a:r>
              <a:r>
                <a:rPr kumimoji="0" lang="en-US" altLang="ko-KR" b="0" baseline="-25000" dirty="0" err="1">
                  <a:ea typeface="굴림" charset="-127"/>
                </a:rPr>
                <a:t>H</a:t>
              </a:r>
              <a:endParaRPr kumimoji="0" lang="en-US" altLang="ko-KR" b="0" baseline="-25000" dirty="0">
                <a:ea typeface="굴림" charset="-127"/>
              </a:endParaRPr>
            </a:p>
          </p:txBody>
        </p:sp>
        <p:cxnSp>
          <p:nvCxnSpPr>
            <p:cNvPr id="471" name="직선 화살표 연결선 470"/>
            <p:cNvCxnSpPr/>
            <p:nvPr/>
          </p:nvCxnSpPr>
          <p:spPr>
            <a:xfrm flipV="1">
              <a:off x="1672186" y="4561971"/>
              <a:ext cx="65591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4" name="Group 261"/>
            <p:cNvGrpSpPr>
              <a:grpSpLocks/>
            </p:cNvGrpSpPr>
            <p:nvPr/>
          </p:nvGrpSpPr>
          <p:grpSpPr bwMode="auto">
            <a:xfrm>
              <a:off x="1099317" y="4005883"/>
              <a:ext cx="3584575" cy="1716634"/>
              <a:chOff x="1077" y="1850"/>
              <a:chExt cx="4343" cy="1468"/>
            </a:xfrm>
          </p:grpSpPr>
          <p:sp>
            <p:nvSpPr>
              <p:cNvPr id="845" name="Freeform 262"/>
              <p:cNvSpPr>
                <a:spLocks/>
              </p:cNvSpPr>
              <p:nvPr/>
            </p:nvSpPr>
            <p:spPr bwMode="auto">
              <a:xfrm>
                <a:off x="4485" y="1934"/>
                <a:ext cx="48" cy="50"/>
              </a:xfrm>
              <a:custGeom>
                <a:avLst/>
                <a:gdLst>
                  <a:gd name="T0" fmla="*/ 0 w 144"/>
                  <a:gd name="T1" fmla="*/ 72 h 150"/>
                  <a:gd name="T2" fmla="*/ 0 w 144"/>
                  <a:gd name="T3" fmla="*/ 0 h 150"/>
                  <a:gd name="T4" fmla="*/ 72 w 144"/>
                  <a:gd name="T5" fmla="*/ 0 h 150"/>
                  <a:gd name="T6" fmla="*/ 144 w 144"/>
                  <a:gd name="T7" fmla="*/ 79 h 150"/>
                  <a:gd name="T8" fmla="*/ 144 w 144"/>
                  <a:gd name="T9" fmla="*/ 150 h 150"/>
                  <a:gd name="T10" fmla="*/ 72 w 144"/>
                  <a:gd name="T11" fmla="*/ 150 h 150"/>
                  <a:gd name="T12" fmla="*/ 0 w 144"/>
                  <a:gd name="T13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0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79"/>
                    </a:lnTo>
                    <a:lnTo>
                      <a:pt x="144" y="150"/>
                    </a:lnTo>
                    <a:lnTo>
                      <a:pt x="72" y="15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6" name="Rectangle 263"/>
              <p:cNvSpPr>
                <a:spLocks noChangeArrowheads="1"/>
              </p:cNvSpPr>
              <p:nvPr/>
            </p:nvSpPr>
            <p:spPr bwMode="auto">
              <a:xfrm>
                <a:off x="1077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7" name="Freeform 264"/>
              <p:cNvSpPr>
                <a:spLocks/>
              </p:cNvSpPr>
              <p:nvPr/>
            </p:nvSpPr>
            <p:spPr bwMode="auto">
              <a:xfrm>
                <a:off x="1101" y="3288"/>
                <a:ext cx="48" cy="30"/>
              </a:xfrm>
              <a:custGeom>
                <a:avLst/>
                <a:gdLst>
                  <a:gd name="T0" fmla="*/ 72 w 144"/>
                  <a:gd name="T1" fmla="*/ 89 h 89"/>
                  <a:gd name="T2" fmla="*/ 0 w 144"/>
                  <a:gd name="T3" fmla="*/ 89 h 89"/>
                  <a:gd name="T4" fmla="*/ 0 w 144"/>
                  <a:gd name="T5" fmla="*/ 17 h 89"/>
                  <a:gd name="T6" fmla="*/ 72 w 144"/>
                  <a:gd name="T7" fmla="*/ 0 h 89"/>
                  <a:gd name="T8" fmla="*/ 144 w 144"/>
                  <a:gd name="T9" fmla="*/ 0 h 89"/>
                  <a:gd name="T10" fmla="*/ 144 w 144"/>
                  <a:gd name="T11" fmla="*/ 72 h 89"/>
                  <a:gd name="T12" fmla="*/ 72 w 144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89">
                    <a:moveTo>
                      <a:pt x="72" y="89"/>
                    </a:moveTo>
                    <a:lnTo>
                      <a:pt x="0" y="89"/>
                    </a:lnTo>
                    <a:lnTo>
                      <a:pt x="0" y="1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8" name="Freeform 265"/>
              <p:cNvSpPr>
                <a:spLocks/>
              </p:cNvSpPr>
              <p:nvPr/>
            </p:nvSpPr>
            <p:spPr bwMode="auto">
              <a:xfrm>
                <a:off x="1125" y="3280"/>
                <a:ext cx="48" cy="32"/>
              </a:xfrm>
              <a:custGeom>
                <a:avLst/>
                <a:gdLst>
                  <a:gd name="T0" fmla="*/ 72 w 144"/>
                  <a:gd name="T1" fmla="*/ 97 h 97"/>
                  <a:gd name="T2" fmla="*/ 0 w 144"/>
                  <a:gd name="T3" fmla="*/ 97 h 97"/>
                  <a:gd name="T4" fmla="*/ 0 w 144"/>
                  <a:gd name="T5" fmla="*/ 25 h 97"/>
                  <a:gd name="T6" fmla="*/ 72 w 144"/>
                  <a:gd name="T7" fmla="*/ 0 h 97"/>
                  <a:gd name="T8" fmla="*/ 144 w 144"/>
                  <a:gd name="T9" fmla="*/ 0 h 97"/>
                  <a:gd name="T10" fmla="*/ 144 w 144"/>
                  <a:gd name="T11" fmla="*/ 72 h 97"/>
                  <a:gd name="T12" fmla="*/ 72 w 144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97">
                    <a:moveTo>
                      <a:pt x="72" y="97"/>
                    </a:moveTo>
                    <a:lnTo>
                      <a:pt x="0" y="97"/>
                    </a:lnTo>
                    <a:lnTo>
                      <a:pt x="0" y="2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9" name="Freeform 266"/>
              <p:cNvSpPr>
                <a:spLocks/>
              </p:cNvSpPr>
              <p:nvPr/>
            </p:nvSpPr>
            <p:spPr bwMode="auto">
              <a:xfrm>
                <a:off x="1149" y="3268"/>
                <a:ext cx="48" cy="36"/>
              </a:xfrm>
              <a:custGeom>
                <a:avLst/>
                <a:gdLst>
                  <a:gd name="T0" fmla="*/ 72 w 145"/>
                  <a:gd name="T1" fmla="*/ 108 h 108"/>
                  <a:gd name="T2" fmla="*/ 0 w 145"/>
                  <a:gd name="T3" fmla="*/ 108 h 108"/>
                  <a:gd name="T4" fmla="*/ 0 w 145"/>
                  <a:gd name="T5" fmla="*/ 36 h 108"/>
                  <a:gd name="T6" fmla="*/ 72 w 145"/>
                  <a:gd name="T7" fmla="*/ 0 h 108"/>
                  <a:gd name="T8" fmla="*/ 145 w 145"/>
                  <a:gd name="T9" fmla="*/ 0 h 108"/>
                  <a:gd name="T10" fmla="*/ 145 w 145"/>
                  <a:gd name="T11" fmla="*/ 72 h 108"/>
                  <a:gd name="T12" fmla="*/ 72 w 145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08">
                    <a:moveTo>
                      <a:pt x="72" y="108"/>
                    </a:moveTo>
                    <a:lnTo>
                      <a:pt x="0" y="108"/>
                    </a:lnTo>
                    <a:lnTo>
                      <a:pt x="0" y="36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2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0" name="Freeform 267"/>
              <p:cNvSpPr>
                <a:spLocks/>
              </p:cNvSpPr>
              <p:nvPr/>
            </p:nvSpPr>
            <p:spPr bwMode="auto">
              <a:xfrm>
                <a:off x="1173" y="3252"/>
                <a:ext cx="48" cy="40"/>
              </a:xfrm>
              <a:custGeom>
                <a:avLst/>
                <a:gdLst>
                  <a:gd name="T0" fmla="*/ 73 w 145"/>
                  <a:gd name="T1" fmla="*/ 119 h 119"/>
                  <a:gd name="T2" fmla="*/ 0 w 145"/>
                  <a:gd name="T3" fmla="*/ 119 h 119"/>
                  <a:gd name="T4" fmla="*/ 0 w 145"/>
                  <a:gd name="T5" fmla="*/ 47 h 119"/>
                  <a:gd name="T6" fmla="*/ 73 w 145"/>
                  <a:gd name="T7" fmla="*/ 0 h 119"/>
                  <a:gd name="T8" fmla="*/ 145 w 145"/>
                  <a:gd name="T9" fmla="*/ 0 h 119"/>
                  <a:gd name="T10" fmla="*/ 145 w 145"/>
                  <a:gd name="T11" fmla="*/ 72 h 119"/>
                  <a:gd name="T12" fmla="*/ 73 w 145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9">
                    <a:moveTo>
                      <a:pt x="73" y="119"/>
                    </a:moveTo>
                    <a:lnTo>
                      <a:pt x="0" y="119"/>
                    </a:lnTo>
                    <a:lnTo>
                      <a:pt x="0" y="47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1" name="Freeform 268"/>
              <p:cNvSpPr>
                <a:spLocks/>
              </p:cNvSpPr>
              <p:nvPr/>
            </p:nvSpPr>
            <p:spPr bwMode="auto">
              <a:xfrm>
                <a:off x="1197" y="3232"/>
                <a:ext cx="48" cy="44"/>
              </a:xfrm>
              <a:custGeom>
                <a:avLst/>
                <a:gdLst>
                  <a:gd name="T0" fmla="*/ 72 w 144"/>
                  <a:gd name="T1" fmla="*/ 133 h 133"/>
                  <a:gd name="T2" fmla="*/ 0 w 144"/>
                  <a:gd name="T3" fmla="*/ 133 h 133"/>
                  <a:gd name="T4" fmla="*/ 0 w 144"/>
                  <a:gd name="T5" fmla="*/ 61 h 133"/>
                  <a:gd name="T6" fmla="*/ 72 w 144"/>
                  <a:gd name="T7" fmla="*/ 0 h 133"/>
                  <a:gd name="T8" fmla="*/ 144 w 144"/>
                  <a:gd name="T9" fmla="*/ 0 h 133"/>
                  <a:gd name="T10" fmla="*/ 144 w 144"/>
                  <a:gd name="T11" fmla="*/ 72 h 133"/>
                  <a:gd name="T12" fmla="*/ 72 w 144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72" y="133"/>
                    </a:moveTo>
                    <a:lnTo>
                      <a:pt x="0" y="133"/>
                    </a:lnTo>
                    <a:lnTo>
                      <a:pt x="0" y="6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2" name="Freeform 269"/>
              <p:cNvSpPr>
                <a:spLocks/>
              </p:cNvSpPr>
              <p:nvPr/>
            </p:nvSpPr>
            <p:spPr bwMode="auto">
              <a:xfrm>
                <a:off x="1221" y="3210"/>
                <a:ext cx="48" cy="46"/>
              </a:xfrm>
              <a:custGeom>
                <a:avLst/>
                <a:gdLst>
                  <a:gd name="T0" fmla="*/ 72 w 144"/>
                  <a:gd name="T1" fmla="*/ 138 h 138"/>
                  <a:gd name="T2" fmla="*/ 0 w 144"/>
                  <a:gd name="T3" fmla="*/ 138 h 138"/>
                  <a:gd name="T4" fmla="*/ 0 w 144"/>
                  <a:gd name="T5" fmla="*/ 66 h 138"/>
                  <a:gd name="T6" fmla="*/ 72 w 144"/>
                  <a:gd name="T7" fmla="*/ 0 h 138"/>
                  <a:gd name="T8" fmla="*/ 144 w 144"/>
                  <a:gd name="T9" fmla="*/ 0 h 138"/>
                  <a:gd name="T10" fmla="*/ 144 w 144"/>
                  <a:gd name="T11" fmla="*/ 72 h 138"/>
                  <a:gd name="T12" fmla="*/ 72 w 144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8">
                    <a:moveTo>
                      <a:pt x="72" y="138"/>
                    </a:moveTo>
                    <a:lnTo>
                      <a:pt x="0" y="138"/>
                    </a:lnTo>
                    <a:lnTo>
                      <a:pt x="0" y="66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3" name="Freeform 270"/>
              <p:cNvSpPr>
                <a:spLocks/>
              </p:cNvSpPr>
              <p:nvPr/>
            </p:nvSpPr>
            <p:spPr bwMode="auto">
              <a:xfrm>
                <a:off x="1245" y="3186"/>
                <a:ext cx="48" cy="48"/>
              </a:xfrm>
              <a:custGeom>
                <a:avLst/>
                <a:gdLst>
                  <a:gd name="T0" fmla="*/ 72 w 144"/>
                  <a:gd name="T1" fmla="*/ 143 h 143"/>
                  <a:gd name="T2" fmla="*/ 0 w 144"/>
                  <a:gd name="T3" fmla="*/ 143 h 143"/>
                  <a:gd name="T4" fmla="*/ 0 w 144"/>
                  <a:gd name="T5" fmla="*/ 71 h 143"/>
                  <a:gd name="T6" fmla="*/ 72 w 144"/>
                  <a:gd name="T7" fmla="*/ 0 h 143"/>
                  <a:gd name="T8" fmla="*/ 144 w 144"/>
                  <a:gd name="T9" fmla="*/ 0 h 143"/>
                  <a:gd name="T10" fmla="*/ 144 w 144"/>
                  <a:gd name="T11" fmla="*/ 71 h 143"/>
                  <a:gd name="T12" fmla="*/ 72 w 144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3">
                    <a:moveTo>
                      <a:pt x="72" y="143"/>
                    </a:moveTo>
                    <a:lnTo>
                      <a:pt x="0" y="143"/>
                    </a:lnTo>
                    <a:lnTo>
                      <a:pt x="0" y="7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4" name="Freeform 271"/>
              <p:cNvSpPr>
                <a:spLocks/>
              </p:cNvSpPr>
              <p:nvPr/>
            </p:nvSpPr>
            <p:spPr bwMode="auto">
              <a:xfrm>
                <a:off x="1269" y="3158"/>
                <a:ext cx="48" cy="52"/>
              </a:xfrm>
              <a:custGeom>
                <a:avLst/>
                <a:gdLst>
                  <a:gd name="T0" fmla="*/ 72 w 144"/>
                  <a:gd name="T1" fmla="*/ 156 h 156"/>
                  <a:gd name="T2" fmla="*/ 0 w 144"/>
                  <a:gd name="T3" fmla="*/ 156 h 156"/>
                  <a:gd name="T4" fmla="*/ 0 w 144"/>
                  <a:gd name="T5" fmla="*/ 85 h 156"/>
                  <a:gd name="T6" fmla="*/ 72 w 144"/>
                  <a:gd name="T7" fmla="*/ 0 h 156"/>
                  <a:gd name="T8" fmla="*/ 144 w 144"/>
                  <a:gd name="T9" fmla="*/ 0 h 156"/>
                  <a:gd name="T10" fmla="*/ 144 w 144"/>
                  <a:gd name="T11" fmla="*/ 72 h 156"/>
                  <a:gd name="T12" fmla="*/ 72 w 144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72" y="156"/>
                    </a:moveTo>
                    <a:lnTo>
                      <a:pt x="0" y="156"/>
                    </a:lnTo>
                    <a:lnTo>
                      <a:pt x="0" y="8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5" name="Freeform 272"/>
              <p:cNvSpPr>
                <a:spLocks/>
              </p:cNvSpPr>
              <p:nvPr/>
            </p:nvSpPr>
            <p:spPr bwMode="auto">
              <a:xfrm>
                <a:off x="1293" y="3126"/>
                <a:ext cx="48" cy="56"/>
              </a:xfrm>
              <a:custGeom>
                <a:avLst/>
                <a:gdLst>
                  <a:gd name="T0" fmla="*/ 72 w 144"/>
                  <a:gd name="T1" fmla="*/ 167 h 167"/>
                  <a:gd name="T2" fmla="*/ 0 w 144"/>
                  <a:gd name="T3" fmla="*/ 167 h 167"/>
                  <a:gd name="T4" fmla="*/ 0 w 144"/>
                  <a:gd name="T5" fmla="*/ 95 h 167"/>
                  <a:gd name="T6" fmla="*/ 72 w 144"/>
                  <a:gd name="T7" fmla="*/ 0 h 167"/>
                  <a:gd name="T8" fmla="*/ 144 w 144"/>
                  <a:gd name="T9" fmla="*/ 0 h 167"/>
                  <a:gd name="T10" fmla="*/ 144 w 144"/>
                  <a:gd name="T11" fmla="*/ 72 h 167"/>
                  <a:gd name="T12" fmla="*/ 72 w 144"/>
                  <a:gd name="T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7">
                    <a:moveTo>
                      <a:pt x="72" y="167"/>
                    </a:moveTo>
                    <a:lnTo>
                      <a:pt x="0" y="167"/>
                    </a:lnTo>
                    <a:lnTo>
                      <a:pt x="0" y="9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6" name="Freeform 273"/>
              <p:cNvSpPr>
                <a:spLocks/>
              </p:cNvSpPr>
              <p:nvPr/>
            </p:nvSpPr>
            <p:spPr bwMode="auto">
              <a:xfrm>
                <a:off x="1317" y="3094"/>
                <a:ext cx="48" cy="56"/>
              </a:xfrm>
              <a:custGeom>
                <a:avLst/>
                <a:gdLst>
                  <a:gd name="T0" fmla="*/ 72 w 144"/>
                  <a:gd name="T1" fmla="*/ 169 h 169"/>
                  <a:gd name="T2" fmla="*/ 0 w 144"/>
                  <a:gd name="T3" fmla="*/ 169 h 169"/>
                  <a:gd name="T4" fmla="*/ 0 w 144"/>
                  <a:gd name="T5" fmla="*/ 97 h 169"/>
                  <a:gd name="T6" fmla="*/ 72 w 144"/>
                  <a:gd name="T7" fmla="*/ 0 h 169"/>
                  <a:gd name="T8" fmla="*/ 144 w 144"/>
                  <a:gd name="T9" fmla="*/ 0 h 169"/>
                  <a:gd name="T10" fmla="*/ 144 w 144"/>
                  <a:gd name="T11" fmla="*/ 72 h 169"/>
                  <a:gd name="T12" fmla="*/ 72 w 144"/>
                  <a:gd name="T1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72" y="169"/>
                    </a:moveTo>
                    <a:lnTo>
                      <a:pt x="0" y="169"/>
                    </a:lnTo>
                    <a:lnTo>
                      <a:pt x="0" y="9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7" name="Freeform 274"/>
              <p:cNvSpPr>
                <a:spLocks/>
              </p:cNvSpPr>
              <p:nvPr/>
            </p:nvSpPr>
            <p:spPr bwMode="auto">
              <a:xfrm>
                <a:off x="1341" y="3056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8" name="Freeform 275"/>
              <p:cNvSpPr>
                <a:spLocks/>
              </p:cNvSpPr>
              <p:nvPr/>
            </p:nvSpPr>
            <p:spPr bwMode="auto">
              <a:xfrm>
                <a:off x="1365" y="3018"/>
                <a:ext cx="48" cy="62"/>
              </a:xfrm>
              <a:custGeom>
                <a:avLst/>
                <a:gdLst>
                  <a:gd name="T0" fmla="*/ 72 w 143"/>
                  <a:gd name="T1" fmla="*/ 186 h 186"/>
                  <a:gd name="T2" fmla="*/ 0 w 143"/>
                  <a:gd name="T3" fmla="*/ 186 h 186"/>
                  <a:gd name="T4" fmla="*/ 0 w 143"/>
                  <a:gd name="T5" fmla="*/ 114 h 186"/>
                  <a:gd name="T6" fmla="*/ 72 w 143"/>
                  <a:gd name="T7" fmla="*/ 0 h 186"/>
                  <a:gd name="T8" fmla="*/ 143 w 143"/>
                  <a:gd name="T9" fmla="*/ 0 h 186"/>
                  <a:gd name="T10" fmla="*/ 143 w 143"/>
                  <a:gd name="T11" fmla="*/ 72 h 186"/>
                  <a:gd name="T12" fmla="*/ 72 w 143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9" name="Freeform 276"/>
              <p:cNvSpPr>
                <a:spLocks/>
              </p:cNvSpPr>
              <p:nvPr/>
            </p:nvSpPr>
            <p:spPr bwMode="auto">
              <a:xfrm>
                <a:off x="1389" y="2976"/>
                <a:ext cx="48" cy="66"/>
              </a:xfrm>
              <a:custGeom>
                <a:avLst/>
                <a:gdLst>
                  <a:gd name="T0" fmla="*/ 71 w 143"/>
                  <a:gd name="T1" fmla="*/ 197 h 197"/>
                  <a:gd name="T2" fmla="*/ 0 w 143"/>
                  <a:gd name="T3" fmla="*/ 197 h 197"/>
                  <a:gd name="T4" fmla="*/ 0 w 143"/>
                  <a:gd name="T5" fmla="*/ 125 h 197"/>
                  <a:gd name="T6" fmla="*/ 71 w 143"/>
                  <a:gd name="T7" fmla="*/ 0 h 197"/>
                  <a:gd name="T8" fmla="*/ 143 w 143"/>
                  <a:gd name="T9" fmla="*/ 0 h 197"/>
                  <a:gd name="T10" fmla="*/ 143 w 143"/>
                  <a:gd name="T11" fmla="*/ 72 h 197"/>
                  <a:gd name="T12" fmla="*/ 71 w 143"/>
                  <a:gd name="T1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7">
                    <a:moveTo>
                      <a:pt x="71" y="197"/>
                    </a:moveTo>
                    <a:lnTo>
                      <a:pt x="0" y="197"/>
                    </a:lnTo>
                    <a:lnTo>
                      <a:pt x="0" y="125"/>
                    </a:lnTo>
                    <a:lnTo>
                      <a:pt x="71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1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0" name="Freeform 277"/>
              <p:cNvSpPr>
                <a:spLocks/>
              </p:cNvSpPr>
              <p:nvPr/>
            </p:nvSpPr>
            <p:spPr bwMode="auto">
              <a:xfrm>
                <a:off x="1413" y="2934"/>
                <a:ext cx="48" cy="66"/>
              </a:xfrm>
              <a:custGeom>
                <a:avLst/>
                <a:gdLst>
                  <a:gd name="T0" fmla="*/ 72 w 144"/>
                  <a:gd name="T1" fmla="*/ 199 h 199"/>
                  <a:gd name="T2" fmla="*/ 0 w 144"/>
                  <a:gd name="T3" fmla="*/ 199 h 199"/>
                  <a:gd name="T4" fmla="*/ 0 w 144"/>
                  <a:gd name="T5" fmla="*/ 127 h 199"/>
                  <a:gd name="T6" fmla="*/ 72 w 144"/>
                  <a:gd name="T7" fmla="*/ 0 h 199"/>
                  <a:gd name="T8" fmla="*/ 144 w 144"/>
                  <a:gd name="T9" fmla="*/ 0 h 199"/>
                  <a:gd name="T10" fmla="*/ 144 w 144"/>
                  <a:gd name="T11" fmla="*/ 72 h 199"/>
                  <a:gd name="T12" fmla="*/ 72 w 144"/>
                  <a:gd name="T1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9">
                    <a:moveTo>
                      <a:pt x="72" y="199"/>
                    </a:moveTo>
                    <a:lnTo>
                      <a:pt x="0" y="199"/>
                    </a:lnTo>
                    <a:lnTo>
                      <a:pt x="0" y="12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1" name="Freeform 278"/>
              <p:cNvSpPr>
                <a:spLocks/>
              </p:cNvSpPr>
              <p:nvPr/>
            </p:nvSpPr>
            <p:spPr bwMode="auto">
              <a:xfrm>
                <a:off x="1437" y="2890"/>
                <a:ext cx="48" cy="68"/>
              </a:xfrm>
              <a:custGeom>
                <a:avLst/>
                <a:gdLst>
                  <a:gd name="T0" fmla="*/ 72 w 144"/>
                  <a:gd name="T1" fmla="*/ 203 h 203"/>
                  <a:gd name="T2" fmla="*/ 0 w 144"/>
                  <a:gd name="T3" fmla="*/ 203 h 203"/>
                  <a:gd name="T4" fmla="*/ 0 w 144"/>
                  <a:gd name="T5" fmla="*/ 131 h 203"/>
                  <a:gd name="T6" fmla="*/ 72 w 144"/>
                  <a:gd name="T7" fmla="*/ 0 h 203"/>
                  <a:gd name="T8" fmla="*/ 144 w 144"/>
                  <a:gd name="T9" fmla="*/ 0 h 203"/>
                  <a:gd name="T10" fmla="*/ 144 w 144"/>
                  <a:gd name="T11" fmla="*/ 72 h 203"/>
                  <a:gd name="T12" fmla="*/ 72 w 144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72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2" name="Freeform 279"/>
              <p:cNvSpPr>
                <a:spLocks/>
              </p:cNvSpPr>
              <p:nvPr/>
            </p:nvSpPr>
            <p:spPr bwMode="auto">
              <a:xfrm>
                <a:off x="1461" y="2844"/>
                <a:ext cx="48" cy="70"/>
              </a:xfrm>
              <a:custGeom>
                <a:avLst/>
                <a:gdLst>
                  <a:gd name="T0" fmla="*/ 72 w 144"/>
                  <a:gd name="T1" fmla="*/ 211 h 211"/>
                  <a:gd name="T2" fmla="*/ 0 w 144"/>
                  <a:gd name="T3" fmla="*/ 211 h 211"/>
                  <a:gd name="T4" fmla="*/ 0 w 144"/>
                  <a:gd name="T5" fmla="*/ 139 h 211"/>
                  <a:gd name="T6" fmla="*/ 72 w 144"/>
                  <a:gd name="T7" fmla="*/ 0 h 211"/>
                  <a:gd name="T8" fmla="*/ 144 w 144"/>
                  <a:gd name="T9" fmla="*/ 0 h 211"/>
                  <a:gd name="T10" fmla="*/ 144 w 144"/>
                  <a:gd name="T11" fmla="*/ 72 h 211"/>
                  <a:gd name="T12" fmla="*/ 72 w 144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3" name="Freeform 280"/>
              <p:cNvSpPr>
                <a:spLocks/>
              </p:cNvSpPr>
              <p:nvPr/>
            </p:nvSpPr>
            <p:spPr bwMode="auto">
              <a:xfrm>
                <a:off x="1485" y="2796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4" name="Freeform 281"/>
              <p:cNvSpPr>
                <a:spLocks/>
              </p:cNvSpPr>
              <p:nvPr/>
            </p:nvSpPr>
            <p:spPr bwMode="auto">
              <a:xfrm>
                <a:off x="1509" y="2748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5" name="Freeform 282"/>
              <p:cNvSpPr>
                <a:spLocks/>
              </p:cNvSpPr>
              <p:nvPr/>
            </p:nvSpPr>
            <p:spPr bwMode="auto">
              <a:xfrm>
                <a:off x="1533" y="2698"/>
                <a:ext cx="48" cy="74"/>
              </a:xfrm>
              <a:custGeom>
                <a:avLst/>
                <a:gdLst>
                  <a:gd name="T0" fmla="*/ 72 w 145"/>
                  <a:gd name="T1" fmla="*/ 221 h 221"/>
                  <a:gd name="T2" fmla="*/ 0 w 145"/>
                  <a:gd name="T3" fmla="*/ 221 h 221"/>
                  <a:gd name="T4" fmla="*/ 0 w 145"/>
                  <a:gd name="T5" fmla="*/ 149 h 221"/>
                  <a:gd name="T6" fmla="*/ 72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2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49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6" name="Freeform 283"/>
              <p:cNvSpPr>
                <a:spLocks/>
              </p:cNvSpPr>
              <p:nvPr/>
            </p:nvSpPr>
            <p:spPr bwMode="auto">
              <a:xfrm>
                <a:off x="1557" y="2648"/>
                <a:ext cx="48" cy="74"/>
              </a:xfrm>
              <a:custGeom>
                <a:avLst/>
                <a:gdLst>
                  <a:gd name="T0" fmla="*/ 73 w 145"/>
                  <a:gd name="T1" fmla="*/ 221 h 221"/>
                  <a:gd name="T2" fmla="*/ 0 w 145"/>
                  <a:gd name="T3" fmla="*/ 221 h 221"/>
                  <a:gd name="T4" fmla="*/ 0 w 145"/>
                  <a:gd name="T5" fmla="*/ 150 h 221"/>
                  <a:gd name="T6" fmla="*/ 73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3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3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3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7" name="Freeform 284"/>
              <p:cNvSpPr>
                <a:spLocks/>
              </p:cNvSpPr>
              <p:nvPr/>
            </p:nvSpPr>
            <p:spPr bwMode="auto">
              <a:xfrm>
                <a:off x="1581" y="25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8" name="Freeform 285"/>
              <p:cNvSpPr>
                <a:spLocks/>
              </p:cNvSpPr>
              <p:nvPr/>
            </p:nvSpPr>
            <p:spPr bwMode="auto">
              <a:xfrm>
                <a:off x="1605" y="25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9" name="Freeform 286"/>
              <p:cNvSpPr>
                <a:spLocks/>
              </p:cNvSpPr>
              <p:nvPr/>
            </p:nvSpPr>
            <p:spPr bwMode="auto">
              <a:xfrm>
                <a:off x="1629" y="24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0" name="Freeform 287"/>
              <p:cNvSpPr>
                <a:spLocks/>
              </p:cNvSpPr>
              <p:nvPr/>
            </p:nvSpPr>
            <p:spPr bwMode="auto">
              <a:xfrm>
                <a:off x="1653" y="24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1" name="Freeform 288"/>
              <p:cNvSpPr>
                <a:spLocks/>
              </p:cNvSpPr>
              <p:nvPr/>
            </p:nvSpPr>
            <p:spPr bwMode="auto">
              <a:xfrm>
                <a:off x="1677" y="23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2" name="Freeform 289"/>
              <p:cNvSpPr>
                <a:spLocks/>
              </p:cNvSpPr>
              <p:nvPr/>
            </p:nvSpPr>
            <p:spPr bwMode="auto">
              <a:xfrm>
                <a:off x="1701" y="2350"/>
                <a:ext cx="48" cy="72"/>
              </a:xfrm>
              <a:custGeom>
                <a:avLst/>
                <a:gdLst>
                  <a:gd name="T0" fmla="*/ 72 w 144"/>
                  <a:gd name="T1" fmla="*/ 215 h 215"/>
                  <a:gd name="T2" fmla="*/ 0 w 144"/>
                  <a:gd name="T3" fmla="*/ 215 h 215"/>
                  <a:gd name="T4" fmla="*/ 0 w 144"/>
                  <a:gd name="T5" fmla="*/ 144 h 215"/>
                  <a:gd name="T6" fmla="*/ 72 w 144"/>
                  <a:gd name="T7" fmla="*/ 0 h 215"/>
                  <a:gd name="T8" fmla="*/ 144 w 144"/>
                  <a:gd name="T9" fmla="*/ 0 h 215"/>
                  <a:gd name="T10" fmla="*/ 144 w 144"/>
                  <a:gd name="T11" fmla="*/ 72 h 215"/>
                  <a:gd name="T12" fmla="*/ 72 w 144"/>
                  <a:gd name="T13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72" y="215"/>
                    </a:moveTo>
                    <a:lnTo>
                      <a:pt x="0" y="215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3" name="Freeform 290"/>
              <p:cNvSpPr>
                <a:spLocks/>
              </p:cNvSpPr>
              <p:nvPr/>
            </p:nvSpPr>
            <p:spPr bwMode="auto">
              <a:xfrm>
                <a:off x="1725" y="2302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4" name="Freeform 291"/>
              <p:cNvSpPr>
                <a:spLocks/>
              </p:cNvSpPr>
              <p:nvPr/>
            </p:nvSpPr>
            <p:spPr bwMode="auto">
              <a:xfrm>
                <a:off x="1749" y="2256"/>
                <a:ext cx="48" cy="70"/>
              </a:xfrm>
              <a:custGeom>
                <a:avLst/>
                <a:gdLst>
                  <a:gd name="T0" fmla="*/ 72 w 143"/>
                  <a:gd name="T1" fmla="*/ 211 h 211"/>
                  <a:gd name="T2" fmla="*/ 0 w 143"/>
                  <a:gd name="T3" fmla="*/ 211 h 211"/>
                  <a:gd name="T4" fmla="*/ 0 w 143"/>
                  <a:gd name="T5" fmla="*/ 139 h 211"/>
                  <a:gd name="T6" fmla="*/ 72 w 143"/>
                  <a:gd name="T7" fmla="*/ 0 h 211"/>
                  <a:gd name="T8" fmla="*/ 143 w 143"/>
                  <a:gd name="T9" fmla="*/ 0 h 211"/>
                  <a:gd name="T10" fmla="*/ 143 w 143"/>
                  <a:gd name="T11" fmla="*/ 72 h 211"/>
                  <a:gd name="T12" fmla="*/ 72 w 143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5" name="Freeform 292"/>
              <p:cNvSpPr>
                <a:spLocks/>
              </p:cNvSpPr>
              <p:nvPr/>
            </p:nvSpPr>
            <p:spPr bwMode="auto">
              <a:xfrm>
                <a:off x="1773" y="2212"/>
                <a:ext cx="48" cy="68"/>
              </a:xfrm>
              <a:custGeom>
                <a:avLst/>
                <a:gdLst>
                  <a:gd name="T0" fmla="*/ 71 w 143"/>
                  <a:gd name="T1" fmla="*/ 203 h 203"/>
                  <a:gd name="T2" fmla="*/ 0 w 143"/>
                  <a:gd name="T3" fmla="*/ 203 h 203"/>
                  <a:gd name="T4" fmla="*/ 0 w 143"/>
                  <a:gd name="T5" fmla="*/ 131 h 203"/>
                  <a:gd name="T6" fmla="*/ 71 w 143"/>
                  <a:gd name="T7" fmla="*/ 0 h 203"/>
                  <a:gd name="T8" fmla="*/ 143 w 143"/>
                  <a:gd name="T9" fmla="*/ 0 h 203"/>
                  <a:gd name="T10" fmla="*/ 143 w 143"/>
                  <a:gd name="T11" fmla="*/ 72 h 203"/>
                  <a:gd name="T12" fmla="*/ 71 w 143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03">
                    <a:moveTo>
                      <a:pt x="71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1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1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6" name="Freeform 293"/>
              <p:cNvSpPr>
                <a:spLocks/>
              </p:cNvSpPr>
              <p:nvPr/>
            </p:nvSpPr>
            <p:spPr bwMode="auto">
              <a:xfrm>
                <a:off x="1797" y="2168"/>
                <a:ext cx="48" cy="68"/>
              </a:xfrm>
              <a:custGeom>
                <a:avLst/>
                <a:gdLst>
                  <a:gd name="T0" fmla="*/ 72 w 144"/>
                  <a:gd name="T1" fmla="*/ 205 h 205"/>
                  <a:gd name="T2" fmla="*/ 0 w 144"/>
                  <a:gd name="T3" fmla="*/ 205 h 205"/>
                  <a:gd name="T4" fmla="*/ 0 w 144"/>
                  <a:gd name="T5" fmla="*/ 133 h 205"/>
                  <a:gd name="T6" fmla="*/ 72 w 144"/>
                  <a:gd name="T7" fmla="*/ 0 h 205"/>
                  <a:gd name="T8" fmla="*/ 144 w 144"/>
                  <a:gd name="T9" fmla="*/ 0 h 205"/>
                  <a:gd name="T10" fmla="*/ 144 w 144"/>
                  <a:gd name="T11" fmla="*/ 73 h 205"/>
                  <a:gd name="T12" fmla="*/ 72 w 144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5">
                    <a:moveTo>
                      <a:pt x="72" y="205"/>
                    </a:moveTo>
                    <a:lnTo>
                      <a:pt x="0" y="205"/>
                    </a:lnTo>
                    <a:lnTo>
                      <a:pt x="0" y="133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3"/>
                    </a:lnTo>
                    <a:lnTo>
                      <a:pt x="72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7" name="Freeform 294"/>
              <p:cNvSpPr>
                <a:spLocks/>
              </p:cNvSpPr>
              <p:nvPr/>
            </p:nvSpPr>
            <p:spPr bwMode="auto">
              <a:xfrm>
                <a:off x="1821" y="2128"/>
                <a:ext cx="48" cy="64"/>
              </a:xfrm>
              <a:custGeom>
                <a:avLst/>
                <a:gdLst>
                  <a:gd name="T0" fmla="*/ 72 w 144"/>
                  <a:gd name="T1" fmla="*/ 192 h 192"/>
                  <a:gd name="T2" fmla="*/ 0 w 144"/>
                  <a:gd name="T3" fmla="*/ 192 h 192"/>
                  <a:gd name="T4" fmla="*/ 0 w 144"/>
                  <a:gd name="T5" fmla="*/ 119 h 192"/>
                  <a:gd name="T6" fmla="*/ 72 w 144"/>
                  <a:gd name="T7" fmla="*/ 0 h 192"/>
                  <a:gd name="T8" fmla="*/ 144 w 144"/>
                  <a:gd name="T9" fmla="*/ 0 h 192"/>
                  <a:gd name="T10" fmla="*/ 144 w 144"/>
                  <a:gd name="T11" fmla="*/ 72 h 192"/>
                  <a:gd name="T12" fmla="*/ 72 w 144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2">
                    <a:moveTo>
                      <a:pt x="72" y="192"/>
                    </a:moveTo>
                    <a:lnTo>
                      <a:pt x="0" y="192"/>
                    </a:lnTo>
                    <a:lnTo>
                      <a:pt x="0" y="11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8" name="Freeform 295"/>
              <p:cNvSpPr>
                <a:spLocks/>
              </p:cNvSpPr>
              <p:nvPr/>
            </p:nvSpPr>
            <p:spPr bwMode="auto">
              <a:xfrm>
                <a:off x="1845" y="2090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9" name="Freeform 296"/>
              <p:cNvSpPr>
                <a:spLocks/>
              </p:cNvSpPr>
              <p:nvPr/>
            </p:nvSpPr>
            <p:spPr bwMode="auto">
              <a:xfrm>
                <a:off x="1869" y="2052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0" name="Freeform 297"/>
              <p:cNvSpPr>
                <a:spLocks/>
              </p:cNvSpPr>
              <p:nvPr/>
            </p:nvSpPr>
            <p:spPr bwMode="auto">
              <a:xfrm>
                <a:off x="1893" y="2018"/>
                <a:ext cx="48" cy="58"/>
              </a:xfrm>
              <a:custGeom>
                <a:avLst/>
                <a:gdLst>
                  <a:gd name="T0" fmla="*/ 72 w 144"/>
                  <a:gd name="T1" fmla="*/ 175 h 175"/>
                  <a:gd name="T2" fmla="*/ 0 w 144"/>
                  <a:gd name="T3" fmla="*/ 175 h 175"/>
                  <a:gd name="T4" fmla="*/ 0 w 144"/>
                  <a:gd name="T5" fmla="*/ 103 h 175"/>
                  <a:gd name="T6" fmla="*/ 72 w 144"/>
                  <a:gd name="T7" fmla="*/ 0 h 175"/>
                  <a:gd name="T8" fmla="*/ 144 w 144"/>
                  <a:gd name="T9" fmla="*/ 0 h 175"/>
                  <a:gd name="T10" fmla="*/ 144 w 144"/>
                  <a:gd name="T11" fmla="*/ 73 h 175"/>
                  <a:gd name="T12" fmla="*/ 72 w 144"/>
                  <a:gd name="T1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72" y="175"/>
                    </a:moveTo>
                    <a:lnTo>
                      <a:pt x="0" y="175"/>
                    </a:lnTo>
                    <a:lnTo>
                      <a:pt x="0" y="103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3"/>
                    </a:lnTo>
                    <a:lnTo>
                      <a:pt x="72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1" name="Freeform 298"/>
              <p:cNvSpPr>
                <a:spLocks/>
              </p:cNvSpPr>
              <p:nvPr/>
            </p:nvSpPr>
            <p:spPr bwMode="auto">
              <a:xfrm>
                <a:off x="1917" y="1988"/>
                <a:ext cx="48" cy="54"/>
              </a:xfrm>
              <a:custGeom>
                <a:avLst/>
                <a:gdLst>
                  <a:gd name="T0" fmla="*/ 72 w 145"/>
                  <a:gd name="T1" fmla="*/ 162 h 162"/>
                  <a:gd name="T2" fmla="*/ 0 w 145"/>
                  <a:gd name="T3" fmla="*/ 162 h 162"/>
                  <a:gd name="T4" fmla="*/ 0 w 145"/>
                  <a:gd name="T5" fmla="*/ 89 h 162"/>
                  <a:gd name="T6" fmla="*/ 72 w 145"/>
                  <a:gd name="T7" fmla="*/ 0 h 162"/>
                  <a:gd name="T8" fmla="*/ 145 w 145"/>
                  <a:gd name="T9" fmla="*/ 0 h 162"/>
                  <a:gd name="T10" fmla="*/ 145 w 145"/>
                  <a:gd name="T11" fmla="*/ 72 h 162"/>
                  <a:gd name="T12" fmla="*/ 72 w 145"/>
                  <a:gd name="T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62">
                    <a:moveTo>
                      <a:pt x="72" y="162"/>
                    </a:moveTo>
                    <a:lnTo>
                      <a:pt x="0" y="162"/>
                    </a:lnTo>
                    <a:lnTo>
                      <a:pt x="0" y="89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2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2" name="Freeform 299"/>
              <p:cNvSpPr>
                <a:spLocks/>
              </p:cNvSpPr>
              <p:nvPr/>
            </p:nvSpPr>
            <p:spPr bwMode="auto">
              <a:xfrm>
                <a:off x="1941" y="1960"/>
                <a:ext cx="48" cy="52"/>
              </a:xfrm>
              <a:custGeom>
                <a:avLst/>
                <a:gdLst>
                  <a:gd name="T0" fmla="*/ 73 w 145"/>
                  <a:gd name="T1" fmla="*/ 156 h 156"/>
                  <a:gd name="T2" fmla="*/ 0 w 145"/>
                  <a:gd name="T3" fmla="*/ 156 h 156"/>
                  <a:gd name="T4" fmla="*/ 0 w 145"/>
                  <a:gd name="T5" fmla="*/ 84 h 156"/>
                  <a:gd name="T6" fmla="*/ 73 w 145"/>
                  <a:gd name="T7" fmla="*/ 0 h 156"/>
                  <a:gd name="T8" fmla="*/ 145 w 145"/>
                  <a:gd name="T9" fmla="*/ 0 h 156"/>
                  <a:gd name="T10" fmla="*/ 145 w 145"/>
                  <a:gd name="T11" fmla="*/ 71 h 156"/>
                  <a:gd name="T12" fmla="*/ 73 w 145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56">
                    <a:moveTo>
                      <a:pt x="73" y="156"/>
                    </a:moveTo>
                    <a:lnTo>
                      <a:pt x="0" y="156"/>
                    </a:lnTo>
                    <a:lnTo>
                      <a:pt x="0" y="84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3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3" name="Freeform 300"/>
              <p:cNvSpPr>
                <a:spLocks/>
              </p:cNvSpPr>
              <p:nvPr/>
            </p:nvSpPr>
            <p:spPr bwMode="auto">
              <a:xfrm>
                <a:off x="1965" y="1934"/>
                <a:ext cx="48" cy="50"/>
              </a:xfrm>
              <a:custGeom>
                <a:avLst/>
                <a:gdLst>
                  <a:gd name="T0" fmla="*/ 72 w 144"/>
                  <a:gd name="T1" fmla="*/ 150 h 150"/>
                  <a:gd name="T2" fmla="*/ 0 w 144"/>
                  <a:gd name="T3" fmla="*/ 150 h 150"/>
                  <a:gd name="T4" fmla="*/ 0 w 144"/>
                  <a:gd name="T5" fmla="*/ 79 h 150"/>
                  <a:gd name="T6" fmla="*/ 72 w 144"/>
                  <a:gd name="T7" fmla="*/ 0 h 150"/>
                  <a:gd name="T8" fmla="*/ 144 w 144"/>
                  <a:gd name="T9" fmla="*/ 0 h 150"/>
                  <a:gd name="T10" fmla="*/ 144 w 144"/>
                  <a:gd name="T11" fmla="*/ 72 h 150"/>
                  <a:gd name="T12" fmla="*/ 72 w 144"/>
                  <a:gd name="T1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0">
                    <a:moveTo>
                      <a:pt x="72" y="150"/>
                    </a:moveTo>
                    <a:lnTo>
                      <a:pt x="0" y="150"/>
                    </a:lnTo>
                    <a:lnTo>
                      <a:pt x="0" y="7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884" name="Group 301"/>
              <p:cNvGrpSpPr>
                <a:grpSpLocks/>
              </p:cNvGrpSpPr>
              <p:nvPr/>
            </p:nvGrpSpPr>
            <p:grpSpPr bwMode="auto">
              <a:xfrm>
                <a:off x="1989" y="1850"/>
                <a:ext cx="360" cy="108"/>
                <a:chOff x="1989" y="1822"/>
                <a:chExt cx="360" cy="108"/>
              </a:xfrm>
            </p:grpSpPr>
            <p:sp>
              <p:nvSpPr>
                <p:cNvPr id="1013" name="Freeform 302"/>
                <p:cNvSpPr>
                  <a:spLocks/>
                </p:cNvSpPr>
                <p:nvPr/>
              </p:nvSpPr>
              <p:spPr bwMode="auto">
                <a:xfrm>
                  <a:off x="1989" y="1884"/>
                  <a:ext cx="48" cy="46"/>
                </a:xfrm>
                <a:custGeom>
                  <a:avLst/>
                  <a:gdLst>
                    <a:gd name="T0" fmla="*/ 72 w 144"/>
                    <a:gd name="T1" fmla="*/ 137 h 137"/>
                    <a:gd name="T2" fmla="*/ 0 w 144"/>
                    <a:gd name="T3" fmla="*/ 137 h 137"/>
                    <a:gd name="T4" fmla="*/ 0 w 144"/>
                    <a:gd name="T5" fmla="*/ 65 h 137"/>
                    <a:gd name="T6" fmla="*/ 72 w 144"/>
                    <a:gd name="T7" fmla="*/ 0 h 137"/>
                    <a:gd name="T8" fmla="*/ 144 w 144"/>
                    <a:gd name="T9" fmla="*/ 0 h 137"/>
                    <a:gd name="T10" fmla="*/ 144 w 144"/>
                    <a:gd name="T11" fmla="*/ 72 h 137"/>
                    <a:gd name="T12" fmla="*/ 72 w 144"/>
                    <a:gd name="T13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37">
                      <a:moveTo>
                        <a:pt x="72" y="137"/>
                      </a:moveTo>
                      <a:lnTo>
                        <a:pt x="0" y="137"/>
                      </a:lnTo>
                      <a:lnTo>
                        <a:pt x="0" y="6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4" name="Freeform 303"/>
                <p:cNvSpPr>
                  <a:spLocks/>
                </p:cNvSpPr>
                <p:nvPr/>
              </p:nvSpPr>
              <p:spPr bwMode="auto">
                <a:xfrm>
                  <a:off x="2013" y="1866"/>
                  <a:ext cx="48" cy="42"/>
                </a:xfrm>
                <a:custGeom>
                  <a:avLst/>
                  <a:gdLst>
                    <a:gd name="T0" fmla="*/ 72 w 144"/>
                    <a:gd name="T1" fmla="*/ 127 h 127"/>
                    <a:gd name="T2" fmla="*/ 0 w 144"/>
                    <a:gd name="T3" fmla="*/ 127 h 127"/>
                    <a:gd name="T4" fmla="*/ 0 w 144"/>
                    <a:gd name="T5" fmla="*/ 55 h 127"/>
                    <a:gd name="T6" fmla="*/ 72 w 144"/>
                    <a:gd name="T7" fmla="*/ 0 h 127"/>
                    <a:gd name="T8" fmla="*/ 144 w 144"/>
                    <a:gd name="T9" fmla="*/ 0 h 127"/>
                    <a:gd name="T10" fmla="*/ 144 w 144"/>
                    <a:gd name="T11" fmla="*/ 72 h 127"/>
                    <a:gd name="T12" fmla="*/ 72 w 144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72" y="127"/>
                      </a:moveTo>
                      <a:lnTo>
                        <a:pt x="0" y="127"/>
                      </a:lnTo>
                      <a:lnTo>
                        <a:pt x="0" y="5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5" name="Freeform 304"/>
                <p:cNvSpPr>
                  <a:spLocks/>
                </p:cNvSpPr>
                <p:nvPr/>
              </p:nvSpPr>
              <p:spPr bwMode="auto">
                <a:xfrm>
                  <a:off x="2037" y="1850"/>
                  <a:ext cx="48" cy="40"/>
                </a:xfrm>
                <a:custGeom>
                  <a:avLst/>
                  <a:gdLst>
                    <a:gd name="T0" fmla="*/ 72 w 144"/>
                    <a:gd name="T1" fmla="*/ 119 h 119"/>
                    <a:gd name="T2" fmla="*/ 0 w 144"/>
                    <a:gd name="T3" fmla="*/ 119 h 119"/>
                    <a:gd name="T4" fmla="*/ 0 w 144"/>
                    <a:gd name="T5" fmla="*/ 47 h 119"/>
                    <a:gd name="T6" fmla="*/ 72 w 144"/>
                    <a:gd name="T7" fmla="*/ 0 h 119"/>
                    <a:gd name="T8" fmla="*/ 144 w 144"/>
                    <a:gd name="T9" fmla="*/ 0 h 119"/>
                    <a:gd name="T10" fmla="*/ 144 w 144"/>
                    <a:gd name="T11" fmla="*/ 72 h 119"/>
                    <a:gd name="T12" fmla="*/ 72 w 144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19">
                      <a:moveTo>
                        <a:pt x="72" y="119"/>
                      </a:moveTo>
                      <a:lnTo>
                        <a:pt x="0" y="119"/>
                      </a:lnTo>
                      <a:lnTo>
                        <a:pt x="0" y="47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6" name="Freeform 305"/>
                <p:cNvSpPr>
                  <a:spLocks/>
                </p:cNvSpPr>
                <p:nvPr/>
              </p:nvSpPr>
              <p:spPr bwMode="auto">
                <a:xfrm>
                  <a:off x="2061" y="1838"/>
                  <a:ext cx="48" cy="36"/>
                </a:xfrm>
                <a:custGeom>
                  <a:avLst/>
                  <a:gdLst>
                    <a:gd name="T0" fmla="*/ 72 w 144"/>
                    <a:gd name="T1" fmla="*/ 108 h 108"/>
                    <a:gd name="T2" fmla="*/ 0 w 144"/>
                    <a:gd name="T3" fmla="*/ 108 h 108"/>
                    <a:gd name="T4" fmla="*/ 0 w 144"/>
                    <a:gd name="T5" fmla="*/ 36 h 108"/>
                    <a:gd name="T6" fmla="*/ 72 w 144"/>
                    <a:gd name="T7" fmla="*/ 0 h 108"/>
                    <a:gd name="T8" fmla="*/ 144 w 144"/>
                    <a:gd name="T9" fmla="*/ 0 h 108"/>
                    <a:gd name="T10" fmla="*/ 144 w 144"/>
                    <a:gd name="T11" fmla="*/ 72 h 108"/>
                    <a:gd name="T12" fmla="*/ 72 w 144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08">
                      <a:moveTo>
                        <a:pt x="72" y="108"/>
                      </a:moveTo>
                      <a:lnTo>
                        <a:pt x="0" y="108"/>
                      </a:lnTo>
                      <a:lnTo>
                        <a:pt x="0" y="36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7" name="Freeform 306"/>
                <p:cNvSpPr>
                  <a:spLocks/>
                </p:cNvSpPr>
                <p:nvPr/>
              </p:nvSpPr>
              <p:spPr bwMode="auto">
                <a:xfrm>
                  <a:off x="2085" y="1830"/>
                  <a:ext cx="48" cy="32"/>
                </a:xfrm>
                <a:custGeom>
                  <a:avLst/>
                  <a:gdLst>
                    <a:gd name="T0" fmla="*/ 72 w 143"/>
                    <a:gd name="T1" fmla="*/ 97 h 97"/>
                    <a:gd name="T2" fmla="*/ 0 w 143"/>
                    <a:gd name="T3" fmla="*/ 97 h 97"/>
                    <a:gd name="T4" fmla="*/ 0 w 143"/>
                    <a:gd name="T5" fmla="*/ 25 h 97"/>
                    <a:gd name="T6" fmla="*/ 72 w 143"/>
                    <a:gd name="T7" fmla="*/ 0 h 97"/>
                    <a:gd name="T8" fmla="*/ 143 w 143"/>
                    <a:gd name="T9" fmla="*/ 0 h 97"/>
                    <a:gd name="T10" fmla="*/ 143 w 143"/>
                    <a:gd name="T11" fmla="*/ 72 h 97"/>
                    <a:gd name="T12" fmla="*/ 72 w 143"/>
                    <a:gd name="T1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97">
                      <a:moveTo>
                        <a:pt x="72" y="97"/>
                      </a:moveTo>
                      <a:lnTo>
                        <a:pt x="0" y="97"/>
                      </a:lnTo>
                      <a:lnTo>
                        <a:pt x="0" y="25"/>
                      </a:lnTo>
                      <a:lnTo>
                        <a:pt x="72" y="0"/>
                      </a:lnTo>
                      <a:lnTo>
                        <a:pt x="143" y="0"/>
                      </a:lnTo>
                      <a:lnTo>
                        <a:pt x="143" y="72"/>
                      </a:lnTo>
                      <a:lnTo>
                        <a:pt x="72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8" name="Freeform 307"/>
                <p:cNvSpPr>
                  <a:spLocks/>
                </p:cNvSpPr>
                <p:nvPr/>
              </p:nvSpPr>
              <p:spPr bwMode="auto">
                <a:xfrm>
                  <a:off x="2109" y="1824"/>
                  <a:ext cx="48" cy="30"/>
                </a:xfrm>
                <a:custGeom>
                  <a:avLst/>
                  <a:gdLst>
                    <a:gd name="T0" fmla="*/ 71 w 143"/>
                    <a:gd name="T1" fmla="*/ 89 h 89"/>
                    <a:gd name="T2" fmla="*/ 0 w 143"/>
                    <a:gd name="T3" fmla="*/ 89 h 89"/>
                    <a:gd name="T4" fmla="*/ 0 w 143"/>
                    <a:gd name="T5" fmla="*/ 17 h 89"/>
                    <a:gd name="T6" fmla="*/ 71 w 143"/>
                    <a:gd name="T7" fmla="*/ 0 h 89"/>
                    <a:gd name="T8" fmla="*/ 143 w 143"/>
                    <a:gd name="T9" fmla="*/ 0 h 89"/>
                    <a:gd name="T10" fmla="*/ 143 w 143"/>
                    <a:gd name="T11" fmla="*/ 72 h 89"/>
                    <a:gd name="T12" fmla="*/ 71 w 143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89">
                      <a:moveTo>
                        <a:pt x="71" y="89"/>
                      </a:moveTo>
                      <a:lnTo>
                        <a:pt x="0" y="89"/>
                      </a:lnTo>
                      <a:lnTo>
                        <a:pt x="0" y="17"/>
                      </a:lnTo>
                      <a:lnTo>
                        <a:pt x="71" y="0"/>
                      </a:lnTo>
                      <a:lnTo>
                        <a:pt x="143" y="0"/>
                      </a:lnTo>
                      <a:lnTo>
                        <a:pt x="143" y="72"/>
                      </a:ln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9" name="Freeform 308"/>
                <p:cNvSpPr>
                  <a:spLocks/>
                </p:cNvSpPr>
                <p:nvPr/>
              </p:nvSpPr>
              <p:spPr bwMode="auto">
                <a:xfrm>
                  <a:off x="2133" y="1822"/>
                  <a:ext cx="48" cy="26"/>
                </a:xfrm>
                <a:custGeom>
                  <a:avLst/>
                  <a:gdLst>
                    <a:gd name="T0" fmla="*/ 72 w 144"/>
                    <a:gd name="T1" fmla="*/ 78 h 78"/>
                    <a:gd name="T2" fmla="*/ 0 w 144"/>
                    <a:gd name="T3" fmla="*/ 78 h 78"/>
                    <a:gd name="T4" fmla="*/ 0 w 144"/>
                    <a:gd name="T5" fmla="*/ 6 h 78"/>
                    <a:gd name="T6" fmla="*/ 72 w 144"/>
                    <a:gd name="T7" fmla="*/ 0 h 78"/>
                    <a:gd name="T8" fmla="*/ 144 w 144"/>
                    <a:gd name="T9" fmla="*/ 0 h 78"/>
                    <a:gd name="T10" fmla="*/ 144 w 144"/>
                    <a:gd name="T11" fmla="*/ 72 h 78"/>
                    <a:gd name="T12" fmla="*/ 72 w 144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8">
                      <a:moveTo>
                        <a:pt x="72" y="78"/>
                      </a:moveTo>
                      <a:lnTo>
                        <a:pt x="0" y="78"/>
                      </a:lnTo>
                      <a:lnTo>
                        <a:pt x="0" y="6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0" name="Freeform 309"/>
                <p:cNvSpPr>
                  <a:spLocks/>
                </p:cNvSpPr>
                <p:nvPr/>
              </p:nvSpPr>
              <p:spPr bwMode="auto">
                <a:xfrm>
                  <a:off x="2157" y="1822"/>
                  <a:ext cx="48" cy="26"/>
                </a:xfrm>
                <a:custGeom>
                  <a:avLst/>
                  <a:gdLst>
                    <a:gd name="T0" fmla="*/ 0 w 144"/>
                    <a:gd name="T1" fmla="*/ 72 h 78"/>
                    <a:gd name="T2" fmla="*/ 0 w 144"/>
                    <a:gd name="T3" fmla="*/ 0 h 78"/>
                    <a:gd name="T4" fmla="*/ 72 w 144"/>
                    <a:gd name="T5" fmla="*/ 0 h 78"/>
                    <a:gd name="T6" fmla="*/ 144 w 144"/>
                    <a:gd name="T7" fmla="*/ 6 h 78"/>
                    <a:gd name="T8" fmla="*/ 144 w 144"/>
                    <a:gd name="T9" fmla="*/ 78 h 78"/>
                    <a:gd name="T10" fmla="*/ 72 w 144"/>
                    <a:gd name="T11" fmla="*/ 78 h 78"/>
                    <a:gd name="T12" fmla="*/ 0 w 144"/>
                    <a:gd name="T13" fmla="*/ 7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6"/>
                      </a:lnTo>
                      <a:lnTo>
                        <a:pt x="144" y="78"/>
                      </a:lnTo>
                      <a:lnTo>
                        <a:pt x="72" y="7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1" name="Freeform 310"/>
                <p:cNvSpPr>
                  <a:spLocks/>
                </p:cNvSpPr>
                <p:nvPr/>
              </p:nvSpPr>
              <p:spPr bwMode="auto">
                <a:xfrm>
                  <a:off x="2181" y="1824"/>
                  <a:ext cx="48" cy="30"/>
                </a:xfrm>
                <a:custGeom>
                  <a:avLst/>
                  <a:gdLst>
                    <a:gd name="T0" fmla="*/ 0 w 144"/>
                    <a:gd name="T1" fmla="*/ 72 h 89"/>
                    <a:gd name="T2" fmla="*/ 0 w 144"/>
                    <a:gd name="T3" fmla="*/ 0 h 89"/>
                    <a:gd name="T4" fmla="*/ 72 w 144"/>
                    <a:gd name="T5" fmla="*/ 0 h 89"/>
                    <a:gd name="T6" fmla="*/ 144 w 144"/>
                    <a:gd name="T7" fmla="*/ 17 h 89"/>
                    <a:gd name="T8" fmla="*/ 144 w 144"/>
                    <a:gd name="T9" fmla="*/ 89 h 89"/>
                    <a:gd name="T10" fmla="*/ 72 w 144"/>
                    <a:gd name="T11" fmla="*/ 89 h 89"/>
                    <a:gd name="T12" fmla="*/ 0 w 144"/>
                    <a:gd name="T13" fmla="*/ 7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8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17"/>
                      </a:lnTo>
                      <a:lnTo>
                        <a:pt x="144" y="89"/>
                      </a:lnTo>
                      <a:lnTo>
                        <a:pt x="72" y="8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2" name="Freeform 311"/>
                <p:cNvSpPr>
                  <a:spLocks/>
                </p:cNvSpPr>
                <p:nvPr/>
              </p:nvSpPr>
              <p:spPr bwMode="auto">
                <a:xfrm>
                  <a:off x="2205" y="1830"/>
                  <a:ext cx="48" cy="32"/>
                </a:xfrm>
                <a:custGeom>
                  <a:avLst/>
                  <a:gdLst>
                    <a:gd name="T0" fmla="*/ 0 w 144"/>
                    <a:gd name="T1" fmla="*/ 72 h 97"/>
                    <a:gd name="T2" fmla="*/ 0 w 144"/>
                    <a:gd name="T3" fmla="*/ 0 h 97"/>
                    <a:gd name="T4" fmla="*/ 72 w 144"/>
                    <a:gd name="T5" fmla="*/ 0 h 97"/>
                    <a:gd name="T6" fmla="*/ 144 w 144"/>
                    <a:gd name="T7" fmla="*/ 25 h 97"/>
                    <a:gd name="T8" fmla="*/ 144 w 144"/>
                    <a:gd name="T9" fmla="*/ 97 h 97"/>
                    <a:gd name="T10" fmla="*/ 72 w 144"/>
                    <a:gd name="T11" fmla="*/ 97 h 97"/>
                    <a:gd name="T12" fmla="*/ 0 w 144"/>
                    <a:gd name="T13" fmla="*/ 7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9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25"/>
                      </a:lnTo>
                      <a:lnTo>
                        <a:pt x="144" y="97"/>
                      </a:lnTo>
                      <a:lnTo>
                        <a:pt x="72" y="9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3" name="Freeform 312"/>
                <p:cNvSpPr>
                  <a:spLocks/>
                </p:cNvSpPr>
                <p:nvPr/>
              </p:nvSpPr>
              <p:spPr bwMode="auto">
                <a:xfrm>
                  <a:off x="2229" y="1838"/>
                  <a:ext cx="48" cy="36"/>
                </a:xfrm>
                <a:custGeom>
                  <a:avLst/>
                  <a:gdLst>
                    <a:gd name="T0" fmla="*/ 0 w 144"/>
                    <a:gd name="T1" fmla="*/ 72 h 108"/>
                    <a:gd name="T2" fmla="*/ 0 w 144"/>
                    <a:gd name="T3" fmla="*/ 0 h 108"/>
                    <a:gd name="T4" fmla="*/ 72 w 144"/>
                    <a:gd name="T5" fmla="*/ 0 h 108"/>
                    <a:gd name="T6" fmla="*/ 144 w 144"/>
                    <a:gd name="T7" fmla="*/ 36 h 108"/>
                    <a:gd name="T8" fmla="*/ 144 w 144"/>
                    <a:gd name="T9" fmla="*/ 108 h 108"/>
                    <a:gd name="T10" fmla="*/ 72 w 144"/>
                    <a:gd name="T11" fmla="*/ 108 h 108"/>
                    <a:gd name="T12" fmla="*/ 0 w 144"/>
                    <a:gd name="T13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0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36"/>
                      </a:lnTo>
                      <a:lnTo>
                        <a:pt x="144" y="108"/>
                      </a:lnTo>
                      <a:lnTo>
                        <a:pt x="72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4" name="Freeform 313"/>
                <p:cNvSpPr>
                  <a:spLocks/>
                </p:cNvSpPr>
                <p:nvPr/>
              </p:nvSpPr>
              <p:spPr bwMode="auto">
                <a:xfrm>
                  <a:off x="2253" y="1850"/>
                  <a:ext cx="48" cy="40"/>
                </a:xfrm>
                <a:custGeom>
                  <a:avLst/>
                  <a:gdLst>
                    <a:gd name="T0" fmla="*/ 0 w 144"/>
                    <a:gd name="T1" fmla="*/ 72 h 119"/>
                    <a:gd name="T2" fmla="*/ 0 w 144"/>
                    <a:gd name="T3" fmla="*/ 0 h 119"/>
                    <a:gd name="T4" fmla="*/ 72 w 144"/>
                    <a:gd name="T5" fmla="*/ 0 h 119"/>
                    <a:gd name="T6" fmla="*/ 144 w 144"/>
                    <a:gd name="T7" fmla="*/ 47 h 119"/>
                    <a:gd name="T8" fmla="*/ 144 w 144"/>
                    <a:gd name="T9" fmla="*/ 119 h 119"/>
                    <a:gd name="T10" fmla="*/ 72 w 144"/>
                    <a:gd name="T11" fmla="*/ 119 h 119"/>
                    <a:gd name="T12" fmla="*/ 0 w 144"/>
                    <a:gd name="T13" fmla="*/ 7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1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47"/>
                      </a:lnTo>
                      <a:lnTo>
                        <a:pt x="144" y="119"/>
                      </a:lnTo>
                      <a:lnTo>
                        <a:pt x="72" y="11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5" name="Freeform 314"/>
                <p:cNvSpPr>
                  <a:spLocks/>
                </p:cNvSpPr>
                <p:nvPr/>
              </p:nvSpPr>
              <p:spPr bwMode="auto">
                <a:xfrm>
                  <a:off x="2277" y="1866"/>
                  <a:ext cx="48" cy="42"/>
                </a:xfrm>
                <a:custGeom>
                  <a:avLst/>
                  <a:gdLst>
                    <a:gd name="T0" fmla="*/ 0 w 144"/>
                    <a:gd name="T1" fmla="*/ 72 h 127"/>
                    <a:gd name="T2" fmla="*/ 0 w 144"/>
                    <a:gd name="T3" fmla="*/ 0 h 127"/>
                    <a:gd name="T4" fmla="*/ 72 w 144"/>
                    <a:gd name="T5" fmla="*/ 0 h 127"/>
                    <a:gd name="T6" fmla="*/ 144 w 144"/>
                    <a:gd name="T7" fmla="*/ 55 h 127"/>
                    <a:gd name="T8" fmla="*/ 144 w 144"/>
                    <a:gd name="T9" fmla="*/ 127 h 127"/>
                    <a:gd name="T10" fmla="*/ 72 w 144"/>
                    <a:gd name="T11" fmla="*/ 127 h 127"/>
                    <a:gd name="T12" fmla="*/ 0 w 144"/>
                    <a:gd name="T13" fmla="*/ 7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55"/>
                      </a:lnTo>
                      <a:lnTo>
                        <a:pt x="144" y="127"/>
                      </a:lnTo>
                      <a:lnTo>
                        <a:pt x="72" y="12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6" name="Freeform 315"/>
                <p:cNvSpPr>
                  <a:spLocks/>
                </p:cNvSpPr>
                <p:nvPr/>
              </p:nvSpPr>
              <p:spPr bwMode="auto">
                <a:xfrm>
                  <a:off x="2301" y="1884"/>
                  <a:ext cx="48" cy="46"/>
                </a:xfrm>
                <a:custGeom>
                  <a:avLst/>
                  <a:gdLst>
                    <a:gd name="T0" fmla="*/ 0 w 145"/>
                    <a:gd name="T1" fmla="*/ 72 h 137"/>
                    <a:gd name="T2" fmla="*/ 0 w 145"/>
                    <a:gd name="T3" fmla="*/ 0 h 137"/>
                    <a:gd name="T4" fmla="*/ 72 w 145"/>
                    <a:gd name="T5" fmla="*/ 0 h 137"/>
                    <a:gd name="T6" fmla="*/ 145 w 145"/>
                    <a:gd name="T7" fmla="*/ 65 h 137"/>
                    <a:gd name="T8" fmla="*/ 145 w 145"/>
                    <a:gd name="T9" fmla="*/ 137 h 137"/>
                    <a:gd name="T10" fmla="*/ 72 w 145"/>
                    <a:gd name="T11" fmla="*/ 137 h 137"/>
                    <a:gd name="T12" fmla="*/ 0 w 145"/>
                    <a:gd name="T13" fmla="*/ 7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13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5" y="65"/>
                      </a:lnTo>
                      <a:lnTo>
                        <a:pt x="145" y="137"/>
                      </a:lnTo>
                      <a:lnTo>
                        <a:pt x="72" y="13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885" name="Freeform 316"/>
              <p:cNvSpPr>
                <a:spLocks/>
              </p:cNvSpPr>
              <p:nvPr/>
            </p:nvSpPr>
            <p:spPr bwMode="auto">
              <a:xfrm>
                <a:off x="2325" y="1934"/>
                <a:ext cx="48" cy="50"/>
              </a:xfrm>
              <a:custGeom>
                <a:avLst/>
                <a:gdLst>
                  <a:gd name="T0" fmla="*/ 0 w 145"/>
                  <a:gd name="T1" fmla="*/ 72 h 150"/>
                  <a:gd name="T2" fmla="*/ 0 w 145"/>
                  <a:gd name="T3" fmla="*/ 0 h 150"/>
                  <a:gd name="T4" fmla="*/ 73 w 145"/>
                  <a:gd name="T5" fmla="*/ 0 h 150"/>
                  <a:gd name="T6" fmla="*/ 145 w 145"/>
                  <a:gd name="T7" fmla="*/ 79 h 150"/>
                  <a:gd name="T8" fmla="*/ 145 w 145"/>
                  <a:gd name="T9" fmla="*/ 150 h 150"/>
                  <a:gd name="T10" fmla="*/ 73 w 145"/>
                  <a:gd name="T11" fmla="*/ 150 h 150"/>
                  <a:gd name="T12" fmla="*/ 0 w 145"/>
                  <a:gd name="T13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50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79"/>
                    </a:lnTo>
                    <a:lnTo>
                      <a:pt x="145" y="150"/>
                    </a:lnTo>
                    <a:lnTo>
                      <a:pt x="73" y="15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6" name="Freeform 317"/>
              <p:cNvSpPr>
                <a:spLocks/>
              </p:cNvSpPr>
              <p:nvPr/>
            </p:nvSpPr>
            <p:spPr bwMode="auto">
              <a:xfrm>
                <a:off x="2349" y="1960"/>
                <a:ext cx="48" cy="52"/>
              </a:xfrm>
              <a:custGeom>
                <a:avLst/>
                <a:gdLst>
                  <a:gd name="T0" fmla="*/ 0 w 144"/>
                  <a:gd name="T1" fmla="*/ 71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4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4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7" name="Freeform 318"/>
              <p:cNvSpPr>
                <a:spLocks/>
              </p:cNvSpPr>
              <p:nvPr/>
            </p:nvSpPr>
            <p:spPr bwMode="auto">
              <a:xfrm>
                <a:off x="2373" y="1988"/>
                <a:ext cx="48" cy="54"/>
              </a:xfrm>
              <a:custGeom>
                <a:avLst/>
                <a:gdLst>
                  <a:gd name="T0" fmla="*/ 0 w 144"/>
                  <a:gd name="T1" fmla="*/ 72 h 162"/>
                  <a:gd name="T2" fmla="*/ 0 w 144"/>
                  <a:gd name="T3" fmla="*/ 0 h 162"/>
                  <a:gd name="T4" fmla="*/ 72 w 144"/>
                  <a:gd name="T5" fmla="*/ 0 h 162"/>
                  <a:gd name="T6" fmla="*/ 144 w 144"/>
                  <a:gd name="T7" fmla="*/ 89 h 162"/>
                  <a:gd name="T8" fmla="*/ 144 w 144"/>
                  <a:gd name="T9" fmla="*/ 162 h 162"/>
                  <a:gd name="T10" fmla="*/ 72 w 144"/>
                  <a:gd name="T11" fmla="*/ 162 h 162"/>
                  <a:gd name="T12" fmla="*/ 0 w 144"/>
                  <a:gd name="T13" fmla="*/ 7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2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9"/>
                    </a:lnTo>
                    <a:lnTo>
                      <a:pt x="144" y="162"/>
                    </a:lnTo>
                    <a:lnTo>
                      <a:pt x="72" y="16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8" name="Freeform 319"/>
              <p:cNvSpPr>
                <a:spLocks/>
              </p:cNvSpPr>
              <p:nvPr/>
            </p:nvSpPr>
            <p:spPr bwMode="auto">
              <a:xfrm>
                <a:off x="2397" y="2018"/>
                <a:ext cx="48" cy="58"/>
              </a:xfrm>
              <a:custGeom>
                <a:avLst/>
                <a:gdLst>
                  <a:gd name="T0" fmla="*/ 0 w 144"/>
                  <a:gd name="T1" fmla="*/ 73 h 175"/>
                  <a:gd name="T2" fmla="*/ 0 w 144"/>
                  <a:gd name="T3" fmla="*/ 0 h 175"/>
                  <a:gd name="T4" fmla="*/ 72 w 144"/>
                  <a:gd name="T5" fmla="*/ 0 h 175"/>
                  <a:gd name="T6" fmla="*/ 144 w 144"/>
                  <a:gd name="T7" fmla="*/ 103 h 175"/>
                  <a:gd name="T8" fmla="*/ 144 w 144"/>
                  <a:gd name="T9" fmla="*/ 175 h 175"/>
                  <a:gd name="T10" fmla="*/ 72 w 144"/>
                  <a:gd name="T11" fmla="*/ 175 h 175"/>
                  <a:gd name="T12" fmla="*/ 0 w 144"/>
                  <a:gd name="T13" fmla="*/ 7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03"/>
                    </a:lnTo>
                    <a:lnTo>
                      <a:pt x="144" y="175"/>
                    </a:lnTo>
                    <a:lnTo>
                      <a:pt x="72" y="17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9" name="Freeform 320"/>
              <p:cNvSpPr>
                <a:spLocks/>
              </p:cNvSpPr>
              <p:nvPr/>
            </p:nvSpPr>
            <p:spPr bwMode="auto">
              <a:xfrm>
                <a:off x="2421" y="2052"/>
                <a:ext cx="48" cy="62"/>
              </a:xfrm>
              <a:custGeom>
                <a:avLst/>
                <a:gdLst>
                  <a:gd name="T0" fmla="*/ 0 w 144"/>
                  <a:gd name="T1" fmla="*/ 72 h 186"/>
                  <a:gd name="T2" fmla="*/ 0 w 144"/>
                  <a:gd name="T3" fmla="*/ 0 h 186"/>
                  <a:gd name="T4" fmla="*/ 72 w 144"/>
                  <a:gd name="T5" fmla="*/ 0 h 186"/>
                  <a:gd name="T6" fmla="*/ 144 w 144"/>
                  <a:gd name="T7" fmla="*/ 114 h 186"/>
                  <a:gd name="T8" fmla="*/ 144 w 144"/>
                  <a:gd name="T9" fmla="*/ 186 h 186"/>
                  <a:gd name="T10" fmla="*/ 72 w 144"/>
                  <a:gd name="T11" fmla="*/ 186 h 186"/>
                  <a:gd name="T12" fmla="*/ 0 w 144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14"/>
                    </a:lnTo>
                    <a:lnTo>
                      <a:pt x="144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0" name="Freeform 321"/>
              <p:cNvSpPr>
                <a:spLocks/>
              </p:cNvSpPr>
              <p:nvPr/>
            </p:nvSpPr>
            <p:spPr bwMode="auto">
              <a:xfrm>
                <a:off x="2445" y="2090"/>
                <a:ext cx="48" cy="62"/>
              </a:xfrm>
              <a:custGeom>
                <a:avLst/>
                <a:gdLst>
                  <a:gd name="T0" fmla="*/ 0 w 143"/>
                  <a:gd name="T1" fmla="*/ 72 h 186"/>
                  <a:gd name="T2" fmla="*/ 0 w 143"/>
                  <a:gd name="T3" fmla="*/ 0 h 186"/>
                  <a:gd name="T4" fmla="*/ 72 w 143"/>
                  <a:gd name="T5" fmla="*/ 0 h 186"/>
                  <a:gd name="T6" fmla="*/ 143 w 143"/>
                  <a:gd name="T7" fmla="*/ 114 h 186"/>
                  <a:gd name="T8" fmla="*/ 143 w 143"/>
                  <a:gd name="T9" fmla="*/ 186 h 186"/>
                  <a:gd name="T10" fmla="*/ 72 w 143"/>
                  <a:gd name="T11" fmla="*/ 186 h 186"/>
                  <a:gd name="T12" fmla="*/ 0 w 143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114"/>
                    </a:lnTo>
                    <a:lnTo>
                      <a:pt x="143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1" name="Freeform 322"/>
              <p:cNvSpPr>
                <a:spLocks/>
              </p:cNvSpPr>
              <p:nvPr/>
            </p:nvSpPr>
            <p:spPr bwMode="auto">
              <a:xfrm>
                <a:off x="2469" y="2128"/>
                <a:ext cx="48" cy="64"/>
              </a:xfrm>
              <a:custGeom>
                <a:avLst/>
                <a:gdLst>
                  <a:gd name="T0" fmla="*/ 0 w 143"/>
                  <a:gd name="T1" fmla="*/ 72 h 192"/>
                  <a:gd name="T2" fmla="*/ 0 w 143"/>
                  <a:gd name="T3" fmla="*/ 0 h 192"/>
                  <a:gd name="T4" fmla="*/ 71 w 143"/>
                  <a:gd name="T5" fmla="*/ 0 h 192"/>
                  <a:gd name="T6" fmla="*/ 143 w 143"/>
                  <a:gd name="T7" fmla="*/ 119 h 192"/>
                  <a:gd name="T8" fmla="*/ 143 w 143"/>
                  <a:gd name="T9" fmla="*/ 192 h 192"/>
                  <a:gd name="T10" fmla="*/ 71 w 143"/>
                  <a:gd name="T11" fmla="*/ 192 h 192"/>
                  <a:gd name="T12" fmla="*/ 0 w 143"/>
                  <a:gd name="T13" fmla="*/ 7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2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19"/>
                    </a:lnTo>
                    <a:lnTo>
                      <a:pt x="143" y="192"/>
                    </a:lnTo>
                    <a:lnTo>
                      <a:pt x="71" y="19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2" name="Freeform 323"/>
              <p:cNvSpPr>
                <a:spLocks/>
              </p:cNvSpPr>
              <p:nvPr/>
            </p:nvSpPr>
            <p:spPr bwMode="auto">
              <a:xfrm>
                <a:off x="2493" y="2168"/>
                <a:ext cx="48" cy="68"/>
              </a:xfrm>
              <a:custGeom>
                <a:avLst/>
                <a:gdLst>
                  <a:gd name="T0" fmla="*/ 0 w 144"/>
                  <a:gd name="T1" fmla="*/ 73 h 205"/>
                  <a:gd name="T2" fmla="*/ 0 w 144"/>
                  <a:gd name="T3" fmla="*/ 0 h 205"/>
                  <a:gd name="T4" fmla="*/ 72 w 144"/>
                  <a:gd name="T5" fmla="*/ 0 h 205"/>
                  <a:gd name="T6" fmla="*/ 144 w 144"/>
                  <a:gd name="T7" fmla="*/ 133 h 205"/>
                  <a:gd name="T8" fmla="*/ 144 w 144"/>
                  <a:gd name="T9" fmla="*/ 205 h 205"/>
                  <a:gd name="T10" fmla="*/ 72 w 144"/>
                  <a:gd name="T11" fmla="*/ 205 h 205"/>
                  <a:gd name="T12" fmla="*/ 0 w 144"/>
                  <a:gd name="T13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3"/>
                    </a:lnTo>
                    <a:lnTo>
                      <a:pt x="144" y="205"/>
                    </a:lnTo>
                    <a:lnTo>
                      <a:pt x="72" y="20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3" name="Freeform 324"/>
              <p:cNvSpPr>
                <a:spLocks/>
              </p:cNvSpPr>
              <p:nvPr/>
            </p:nvSpPr>
            <p:spPr bwMode="auto">
              <a:xfrm>
                <a:off x="2517" y="2212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4" name="Freeform 325"/>
              <p:cNvSpPr>
                <a:spLocks/>
              </p:cNvSpPr>
              <p:nvPr/>
            </p:nvSpPr>
            <p:spPr bwMode="auto">
              <a:xfrm>
                <a:off x="2541" y="2256"/>
                <a:ext cx="48" cy="70"/>
              </a:xfrm>
              <a:custGeom>
                <a:avLst/>
                <a:gdLst>
                  <a:gd name="T0" fmla="*/ 0 w 144"/>
                  <a:gd name="T1" fmla="*/ 72 h 211"/>
                  <a:gd name="T2" fmla="*/ 0 w 144"/>
                  <a:gd name="T3" fmla="*/ 0 h 211"/>
                  <a:gd name="T4" fmla="*/ 72 w 144"/>
                  <a:gd name="T5" fmla="*/ 0 h 211"/>
                  <a:gd name="T6" fmla="*/ 144 w 144"/>
                  <a:gd name="T7" fmla="*/ 139 h 211"/>
                  <a:gd name="T8" fmla="*/ 144 w 144"/>
                  <a:gd name="T9" fmla="*/ 211 h 211"/>
                  <a:gd name="T10" fmla="*/ 72 w 144"/>
                  <a:gd name="T11" fmla="*/ 211 h 211"/>
                  <a:gd name="T12" fmla="*/ 0 w 144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1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9"/>
                    </a:lnTo>
                    <a:lnTo>
                      <a:pt x="144" y="211"/>
                    </a:lnTo>
                    <a:lnTo>
                      <a:pt x="72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5" name="Freeform 326"/>
              <p:cNvSpPr>
                <a:spLocks/>
              </p:cNvSpPr>
              <p:nvPr/>
            </p:nvSpPr>
            <p:spPr bwMode="auto">
              <a:xfrm>
                <a:off x="2565" y="2302"/>
                <a:ext cx="48" cy="72"/>
              </a:xfrm>
              <a:custGeom>
                <a:avLst/>
                <a:gdLst>
                  <a:gd name="T0" fmla="*/ 0 w 144"/>
                  <a:gd name="T1" fmla="*/ 72 h 216"/>
                  <a:gd name="T2" fmla="*/ 0 w 144"/>
                  <a:gd name="T3" fmla="*/ 0 h 216"/>
                  <a:gd name="T4" fmla="*/ 72 w 144"/>
                  <a:gd name="T5" fmla="*/ 0 h 216"/>
                  <a:gd name="T6" fmla="*/ 144 w 144"/>
                  <a:gd name="T7" fmla="*/ 144 h 216"/>
                  <a:gd name="T8" fmla="*/ 144 w 144"/>
                  <a:gd name="T9" fmla="*/ 216 h 216"/>
                  <a:gd name="T10" fmla="*/ 72 w 144"/>
                  <a:gd name="T11" fmla="*/ 216 h 216"/>
                  <a:gd name="T12" fmla="*/ 0 w 144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6" name="Freeform 327"/>
              <p:cNvSpPr>
                <a:spLocks/>
              </p:cNvSpPr>
              <p:nvPr/>
            </p:nvSpPr>
            <p:spPr bwMode="auto">
              <a:xfrm>
                <a:off x="2589" y="2350"/>
                <a:ext cx="48" cy="72"/>
              </a:xfrm>
              <a:custGeom>
                <a:avLst/>
                <a:gdLst>
                  <a:gd name="T0" fmla="*/ 0 w 144"/>
                  <a:gd name="T1" fmla="*/ 72 h 215"/>
                  <a:gd name="T2" fmla="*/ 0 w 144"/>
                  <a:gd name="T3" fmla="*/ 0 h 215"/>
                  <a:gd name="T4" fmla="*/ 72 w 144"/>
                  <a:gd name="T5" fmla="*/ 0 h 215"/>
                  <a:gd name="T6" fmla="*/ 144 w 144"/>
                  <a:gd name="T7" fmla="*/ 144 h 215"/>
                  <a:gd name="T8" fmla="*/ 144 w 144"/>
                  <a:gd name="T9" fmla="*/ 215 h 215"/>
                  <a:gd name="T10" fmla="*/ 72 w 144"/>
                  <a:gd name="T11" fmla="*/ 215 h 215"/>
                  <a:gd name="T12" fmla="*/ 0 w 144"/>
                  <a:gd name="T13" fmla="*/ 7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5"/>
                    </a:lnTo>
                    <a:lnTo>
                      <a:pt x="72" y="21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7" name="Freeform 328"/>
              <p:cNvSpPr>
                <a:spLocks/>
              </p:cNvSpPr>
              <p:nvPr/>
            </p:nvSpPr>
            <p:spPr bwMode="auto">
              <a:xfrm>
                <a:off x="2613" y="23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8" name="Freeform 329"/>
              <p:cNvSpPr>
                <a:spLocks/>
              </p:cNvSpPr>
              <p:nvPr/>
            </p:nvSpPr>
            <p:spPr bwMode="auto">
              <a:xfrm>
                <a:off x="2637" y="24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9" name="Freeform 330"/>
              <p:cNvSpPr>
                <a:spLocks/>
              </p:cNvSpPr>
              <p:nvPr/>
            </p:nvSpPr>
            <p:spPr bwMode="auto">
              <a:xfrm>
                <a:off x="2661" y="24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0" name="Freeform 331"/>
              <p:cNvSpPr>
                <a:spLocks/>
              </p:cNvSpPr>
              <p:nvPr/>
            </p:nvSpPr>
            <p:spPr bwMode="auto">
              <a:xfrm>
                <a:off x="2685" y="2548"/>
                <a:ext cx="48" cy="74"/>
              </a:xfrm>
              <a:custGeom>
                <a:avLst/>
                <a:gdLst>
                  <a:gd name="T0" fmla="*/ 0 w 145"/>
                  <a:gd name="T1" fmla="*/ 71 h 221"/>
                  <a:gd name="T2" fmla="*/ 0 w 145"/>
                  <a:gd name="T3" fmla="*/ 0 h 221"/>
                  <a:gd name="T4" fmla="*/ 72 w 145"/>
                  <a:gd name="T5" fmla="*/ 0 h 221"/>
                  <a:gd name="T6" fmla="*/ 145 w 145"/>
                  <a:gd name="T7" fmla="*/ 150 h 221"/>
                  <a:gd name="T8" fmla="*/ 145 w 145"/>
                  <a:gd name="T9" fmla="*/ 221 h 221"/>
                  <a:gd name="T10" fmla="*/ 72 w 145"/>
                  <a:gd name="T11" fmla="*/ 221 h 221"/>
                  <a:gd name="T12" fmla="*/ 0 w 145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50"/>
                    </a:lnTo>
                    <a:lnTo>
                      <a:pt x="145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1" name="Freeform 332"/>
              <p:cNvSpPr>
                <a:spLocks/>
              </p:cNvSpPr>
              <p:nvPr/>
            </p:nvSpPr>
            <p:spPr bwMode="auto">
              <a:xfrm>
                <a:off x="2709" y="2598"/>
                <a:ext cx="48" cy="74"/>
              </a:xfrm>
              <a:custGeom>
                <a:avLst/>
                <a:gdLst>
                  <a:gd name="T0" fmla="*/ 0 w 145"/>
                  <a:gd name="T1" fmla="*/ 71 h 221"/>
                  <a:gd name="T2" fmla="*/ 0 w 145"/>
                  <a:gd name="T3" fmla="*/ 0 h 221"/>
                  <a:gd name="T4" fmla="*/ 73 w 145"/>
                  <a:gd name="T5" fmla="*/ 0 h 221"/>
                  <a:gd name="T6" fmla="*/ 145 w 145"/>
                  <a:gd name="T7" fmla="*/ 150 h 221"/>
                  <a:gd name="T8" fmla="*/ 145 w 145"/>
                  <a:gd name="T9" fmla="*/ 221 h 221"/>
                  <a:gd name="T10" fmla="*/ 73 w 145"/>
                  <a:gd name="T11" fmla="*/ 221 h 221"/>
                  <a:gd name="T12" fmla="*/ 0 w 145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0" y="71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150"/>
                    </a:lnTo>
                    <a:lnTo>
                      <a:pt x="145" y="221"/>
                    </a:lnTo>
                    <a:lnTo>
                      <a:pt x="73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2" name="Freeform 333"/>
              <p:cNvSpPr>
                <a:spLocks/>
              </p:cNvSpPr>
              <p:nvPr/>
            </p:nvSpPr>
            <p:spPr bwMode="auto">
              <a:xfrm>
                <a:off x="2733" y="26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3" name="Freeform 334"/>
              <p:cNvSpPr>
                <a:spLocks/>
              </p:cNvSpPr>
              <p:nvPr/>
            </p:nvSpPr>
            <p:spPr bwMode="auto">
              <a:xfrm>
                <a:off x="2757" y="26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49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9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4" name="Freeform 335"/>
              <p:cNvSpPr>
                <a:spLocks/>
              </p:cNvSpPr>
              <p:nvPr/>
            </p:nvSpPr>
            <p:spPr bwMode="auto">
              <a:xfrm>
                <a:off x="2781" y="2748"/>
                <a:ext cx="48" cy="72"/>
              </a:xfrm>
              <a:custGeom>
                <a:avLst/>
                <a:gdLst>
                  <a:gd name="T0" fmla="*/ 0 w 144"/>
                  <a:gd name="T1" fmla="*/ 72 h 216"/>
                  <a:gd name="T2" fmla="*/ 0 w 144"/>
                  <a:gd name="T3" fmla="*/ 0 h 216"/>
                  <a:gd name="T4" fmla="*/ 72 w 144"/>
                  <a:gd name="T5" fmla="*/ 0 h 216"/>
                  <a:gd name="T6" fmla="*/ 144 w 144"/>
                  <a:gd name="T7" fmla="*/ 144 h 216"/>
                  <a:gd name="T8" fmla="*/ 144 w 144"/>
                  <a:gd name="T9" fmla="*/ 216 h 216"/>
                  <a:gd name="T10" fmla="*/ 72 w 144"/>
                  <a:gd name="T11" fmla="*/ 216 h 216"/>
                  <a:gd name="T12" fmla="*/ 0 w 144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5" name="Freeform 336"/>
              <p:cNvSpPr>
                <a:spLocks/>
              </p:cNvSpPr>
              <p:nvPr/>
            </p:nvSpPr>
            <p:spPr bwMode="auto">
              <a:xfrm>
                <a:off x="2805" y="2796"/>
                <a:ext cx="48" cy="72"/>
              </a:xfrm>
              <a:custGeom>
                <a:avLst/>
                <a:gdLst>
                  <a:gd name="T0" fmla="*/ 0 w 143"/>
                  <a:gd name="T1" fmla="*/ 72 h 216"/>
                  <a:gd name="T2" fmla="*/ 0 w 143"/>
                  <a:gd name="T3" fmla="*/ 0 h 216"/>
                  <a:gd name="T4" fmla="*/ 72 w 143"/>
                  <a:gd name="T5" fmla="*/ 0 h 216"/>
                  <a:gd name="T6" fmla="*/ 143 w 143"/>
                  <a:gd name="T7" fmla="*/ 144 h 216"/>
                  <a:gd name="T8" fmla="*/ 143 w 143"/>
                  <a:gd name="T9" fmla="*/ 216 h 216"/>
                  <a:gd name="T10" fmla="*/ 72 w 143"/>
                  <a:gd name="T11" fmla="*/ 216 h 216"/>
                  <a:gd name="T12" fmla="*/ 0 w 143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144"/>
                    </a:lnTo>
                    <a:lnTo>
                      <a:pt x="143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6" name="Freeform 337"/>
              <p:cNvSpPr>
                <a:spLocks/>
              </p:cNvSpPr>
              <p:nvPr/>
            </p:nvSpPr>
            <p:spPr bwMode="auto">
              <a:xfrm>
                <a:off x="2829" y="2844"/>
                <a:ext cx="48" cy="70"/>
              </a:xfrm>
              <a:custGeom>
                <a:avLst/>
                <a:gdLst>
                  <a:gd name="T0" fmla="*/ 0 w 143"/>
                  <a:gd name="T1" fmla="*/ 72 h 211"/>
                  <a:gd name="T2" fmla="*/ 0 w 143"/>
                  <a:gd name="T3" fmla="*/ 0 h 211"/>
                  <a:gd name="T4" fmla="*/ 71 w 143"/>
                  <a:gd name="T5" fmla="*/ 0 h 211"/>
                  <a:gd name="T6" fmla="*/ 143 w 143"/>
                  <a:gd name="T7" fmla="*/ 139 h 211"/>
                  <a:gd name="T8" fmla="*/ 143 w 143"/>
                  <a:gd name="T9" fmla="*/ 211 h 211"/>
                  <a:gd name="T10" fmla="*/ 71 w 143"/>
                  <a:gd name="T11" fmla="*/ 211 h 211"/>
                  <a:gd name="T12" fmla="*/ 0 w 143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1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39"/>
                    </a:lnTo>
                    <a:lnTo>
                      <a:pt x="143" y="211"/>
                    </a:lnTo>
                    <a:lnTo>
                      <a:pt x="71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7" name="Freeform 338"/>
              <p:cNvSpPr>
                <a:spLocks/>
              </p:cNvSpPr>
              <p:nvPr/>
            </p:nvSpPr>
            <p:spPr bwMode="auto">
              <a:xfrm>
                <a:off x="2853" y="2890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8" name="Freeform 339"/>
              <p:cNvSpPr>
                <a:spLocks/>
              </p:cNvSpPr>
              <p:nvPr/>
            </p:nvSpPr>
            <p:spPr bwMode="auto">
              <a:xfrm>
                <a:off x="2877" y="2934"/>
                <a:ext cx="48" cy="66"/>
              </a:xfrm>
              <a:custGeom>
                <a:avLst/>
                <a:gdLst>
                  <a:gd name="T0" fmla="*/ 0 w 144"/>
                  <a:gd name="T1" fmla="*/ 72 h 199"/>
                  <a:gd name="T2" fmla="*/ 0 w 144"/>
                  <a:gd name="T3" fmla="*/ 0 h 199"/>
                  <a:gd name="T4" fmla="*/ 72 w 144"/>
                  <a:gd name="T5" fmla="*/ 0 h 199"/>
                  <a:gd name="T6" fmla="*/ 144 w 144"/>
                  <a:gd name="T7" fmla="*/ 127 h 199"/>
                  <a:gd name="T8" fmla="*/ 144 w 144"/>
                  <a:gd name="T9" fmla="*/ 199 h 199"/>
                  <a:gd name="T10" fmla="*/ 72 w 144"/>
                  <a:gd name="T11" fmla="*/ 199 h 199"/>
                  <a:gd name="T12" fmla="*/ 0 w 144"/>
                  <a:gd name="T13" fmla="*/ 7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7"/>
                    </a:lnTo>
                    <a:lnTo>
                      <a:pt x="144" y="199"/>
                    </a:lnTo>
                    <a:lnTo>
                      <a:pt x="72" y="19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9" name="Freeform 340"/>
              <p:cNvSpPr>
                <a:spLocks/>
              </p:cNvSpPr>
              <p:nvPr/>
            </p:nvSpPr>
            <p:spPr bwMode="auto">
              <a:xfrm>
                <a:off x="2901" y="2976"/>
                <a:ext cx="48" cy="66"/>
              </a:xfrm>
              <a:custGeom>
                <a:avLst/>
                <a:gdLst>
                  <a:gd name="T0" fmla="*/ 0 w 144"/>
                  <a:gd name="T1" fmla="*/ 72 h 197"/>
                  <a:gd name="T2" fmla="*/ 0 w 144"/>
                  <a:gd name="T3" fmla="*/ 0 h 197"/>
                  <a:gd name="T4" fmla="*/ 72 w 144"/>
                  <a:gd name="T5" fmla="*/ 0 h 197"/>
                  <a:gd name="T6" fmla="*/ 144 w 144"/>
                  <a:gd name="T7" fmla="*/ 125 h 197"/>
                  <a:gd name="T8" fmla="*/ 144 w 144"/>
                  <a:gd name="T9" fmla="*/ 197 h 197"/>
                  <a:gd name="T10" fmla="*/ 72 w 144"/>
                  <a:gd name="T11" fmla="*/ 197 h 197"/>
                  <a:gd name="T12" fmla="*/ 0 w 144"/>
                  <a:gd name="T13" fmla="*/ 7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5"/>
                    </a:lnTo>
                    <a:lnTo>
                      <a:pt x="144" y="197"/>
                    </a:lnTo>
                    <a:lnTo>
                      <a:pt x="72" y="1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0" name="Freeform 341"/>
              <p:cNvSpPr>
                <a:spLocks/>
              </p:cNvSpPr>
              <p:nvPr/>
            </p:nvSpPr>
            <p:spPr bwMode="auto">
              <a:xfrm>
                <a:off x="2925" y="3018"/>
                <a:ext cx="48" cy="62"/>
              </a:xfrm>
              <a:custGeom>
                <a:avLst/>
                <a:gdLst>
                  <a:gd name="T0" fmla="*/ 0 w 144"/>
                  <a:gd name="T1" fmla="*/ 72 h 186"/>
                  <a:gd name="T2" fmla="*/ 0 w 144"/>
                  <a:gd name="T3" fmla="*/ 0 h 186"/>
                  <a:gd name="T4" fmla="*/ 72 w 144"/>
                  <a:gd name="T5" fmla="*/ 0 h 186"/>
                  <a:gd name="T6" fmla="*/ 144 w 144"/>
                  <a:gd name="T7" fmla="*/ 114 h 186"/>
                  <a:gd name="T8" fmla="*/ 144 w 144"/>
                  <a:gd name="T9" fmla="*/ 186 h 186"/>
                  <a:gd name="T10" fmla="*/ 72 w 144"/>
                  <a:gd name="T11" fmla="*/ 186 h 186"/>
                  <a:gd name="T12" fmla="*/ 0 w 144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14"/>
                    </a:lnTo>
                    <a:lnTo>
                      <a:pt x="144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1" name="Freeform 342"/>
              <p:cNvSpPr>
                <a:spLocks/>
              </p:cNvSpPr>
              <p:nvPr/>
            </p:nvSpPr>
            <p:spPr bwMode="auto">
              <a:xfrm>
                <a:off x="2949" y="3056"/>
                <a:ext cx="48" cy="62"/>
              </a:xfrm>
              <a:custGeom>
                <a:avLst/>
                <a:gdLst>
                  <a:gd name="T0" fmla="*/ 0 w 144"/>
                  <a:gd name="T1" fmla="*/ 72 h 186"/>
                  <a:gd name="T2" fmla="*/ 0 w 144"/>
                  <a:gd name="T3" fmla="*/ 0 h 186"/>
                  <a:gd name="T4" fmla="*/ 72 w 144"/>
                  <a:gd name="T5" fmla="*/ 0 h 186"/>
                  <a:gd name="T6" fmla="*/ 144 w 144"/>
                  <a:gd name="T7" fmla="*/ 114 h 186"/>
                  <a:gd name="T8" fmla="*/ 144 w 144"/>
                  <a:gd name="T9" fmla="*/ 186 h 186"/>
                  <a:gd name="T10" fmla="*/ 72 w 144"/>
                  <a:gd name="T11" fmla="*/ 186 h 186"/>
                  <a:gd name="T12" fmla="*/ 0 w 144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14"/>
                    </a:lnTo>
                    <a:lnTo>
                      <a:pt x="144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2" name="Freeform 343"/>
              <p:cNvSpPr>
                <a:spLocks/>
              </p:cNvSpPr>
              <p:nvPr/>
            </p:nvSpPr>
            <p:spPr bwMode="auto">
              <a:xfrm>
                <a:off x="2973" y="3094"/>
                <a:ext cx="48" cy="56"/>
              </a:xfrm>
              <a:custGeom>
                <a:avLst/>
                <a:gdLst>
                  <a:gd name="T0" fmla="*/ 0 w 144"/>
                  <a:gd name="T1" fmla="*/ 72 h 169"/>
                  <a:gd name="T2" fmla="*/ 0 w 144"/>
                  <a:gd name="T3" fmla="*/ 0 h 169"/>
                  <a:gd name="T4" fmla="*/ 72 w 144"/>
                  <a:gd name="T5" fmla="*/ 0 h 169"/>
                  <a:gd name="T6" fmla="*/ 144 w 144"/>
                  <a:gd name="T7" fmla="*/ 97 h 169"/>
                  <a:gd name="T8" fmla="*/ 144 w 144"/>
                  <a:gd name="T9" fmla="*/ 169 h 169"/>
                  <a:gd name="T10" fmla="*/ 72 w 144"/>
                  <a:gd name="T11" fmla="*/ 169 h 169"/>
                  <a:gd name="T12" fmla="*/ 0 w 144"/>
                  <a:gd name="T13" fmla="*/ 7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7"/>
                    </a:lnTo>
                    <a:lnTo>
                      <a:pt x="144" y="169"/>
                    </a:lnTo>
                    <a:lnTo>
                      <a:pt x="72" y="16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3" name="Freeform 344"/>
              <p:cNvSpPr>
                <a:spLocks/>
              </p:cNvSpPr>
              <p:nvPr/>
            </p:nvSpPr>
            <p:spPr bwMode="auto">
              <a:xfrm>
                <a:off x="2997" y="3126"/>
                <a:ext cx="48" cy="56"/>
              </a:xfrm>
              <a:custGeom>
                <a:avLst/>
                <a:gdLst>
                  <a:gd name="T0" fmla="*/ 0 w 144"/>
                  <a:gd name="T1" fmla="*/ 72 h 167"/>
                  <a:gd name="T2" fmla="*/ 0 w 144"/>
                  <a:gd name="T3" fmla="*/ 0 h 167"/>
                  <a:gd name="T4" fmla="*/ 72 w 144"/>
                  <a:gd name="T5" fmla="*/ 0 h 167"/>
                  <a:gd name="T6" fmla="*/ 144 w 144"/>
                  <a:gd name="T7" fmla="*/ 95 h 167"/>
                  <a:gd name="T8" fmla="*/ 144 w 144"/>
                  <a:gd name="T9" fmla="*/ 167 h 167"/>
                  <a:gd name="T10" fmla="*/ 72 w 144"/>
                  <a:gd name="T11" fmla="*/ 167 h 167"/>
                  <a:gd name="T12" fmla="*/ 0 w 144"/>
                  <a:gd name="T13" fmla="*/ 7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5"/>
                    </a:lnTo>
                    <a:lnTo>
                      <a:pt x="144" y="167"/>
                    </a:lnTo>
                    <a:lnTo>
                      <a:pt x="72" y="1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4" name="Freeform 345"/>
              <p:cNvSpPr>
                <a:spLocks/>
              </p:cNvSpPr>
              <p:nvPr/>
            </p:nvSpPr>
            <p:spPr bwMode="auto">
              <a:xfrm>
                <a:off x="3021" y="3158"/>
                <a:ext cx="48" cy="52"/>
              </a:xfrm>
              <a:custGeom>
                <a:avLst/>
                <a:gdLst>
                  <a:gd name="T0" fmla="*/ 0 w 144"/>
                  <a:gd name="T1" fmla="*/ 72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5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5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5" name="Freeform 346"/>
              <p:cNvSpPr>
                <a:spLocks/>
              </p:cNvSpPr>
              <p:nvPr/>
            </p:nvSpPr>
            <p:spPr bwMode="auto">
              <a:xfrm>
                <a:off x="3045" y="3186"/>
                <a:ext cx="48" cy="48"/>
              </a:xfrm>
              <a:custGeom>
                <a:avLst/>
                <a:gdLst>
                  <a:gd name="T0" fmla="*/ 0 w 145"/>
                  <a:gd name="T1" fmla="*/ 71 h 143"/>
                  <a:gd name="T2" fmla="*/ 0 w 145"/>
                  <a:gd name="T3" fmla="*/ 0 h 143"/>
                  <a:gd name="T4" fmla="*/ 72 w 145"/>
                  <a:gd name="T5" fmla="*/ 0 h 143"/>
                  <a:gd name="T6" fmla="*/ 145 w 145"/>
                  <a:gd name="T7" fmla="*/ 71 h 143"/>
                  <a:gd name="T8" fmla="*/ 145 w 145"/>
                  <a:gd name="T9" fmla="*/ 143 h 143"/>
                  <a:gd name="T10" fmla="*/ 72 w 145"/>
                  <a:gd name="T11" fmla="*/ 143 h 143"/>
                  <a:gd name="T12" fmla="*/ 0 w 145"/>
                  <a:gd name="T13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71"/>
                    </a:lnTo>
                    <a:lnTo>
                      <a:pt x="145" y="143"/>
                    </a:lnTo>
                    <a:lnTo>
                      <a:pt x="72" y="14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6" name="Freeform 347"/>
              <p:cNvSpPr>
                <a:spLocks/>
              </p:cNvSpPr>
              <p:nvPr/>
            </p:nvSpPr>
            <p:spPr bwMode="auto">
              <a:xfrm>
                <a:off x="3069" y="3210"/>
                <a:ext cx="48" cy="46"/>
              </a:xfrm>
              <a:custGeom>
                <a:avLst/>
                <a:gdLst>
                  <a:gd name="T0" fmla="*/ 0 w 145"/>
                  <a:gd name="T1" fmla="*/ 72 h 138"/>
                  <a:gd name="T2" fmla="*/ 0 w 145"/>
                  <a:gd name="T3" fmla="*/ 0 h 138"/>
                  <a:gd name="T4" fmla="*/ 73 w 145"/>
                  <a:gd name="T5" fmla="*/ 0 h 138"/>
                  <a:gd name="T6" fmla="*/ 145 w 145"/>
                  <a:gd name="T7" fmla="*/ 66 h 138"/>
                  <a:gd name="T8" fmla="*/ 145 w 145"/>
                  <a:gd name="T9" fmla="*/ 138 h 138"/>
                  <a:gd name="T10" fmla="*/ 73 w 145"/>
                  <a:gd name="T11" fmla="*/ 138 h 138"/>
                  <a:gd name="T12" fmla="*/ 0 w 145"/>
                  <a:gd name="T13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38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66"/>
                    </a:lnTo>
                    <a:lnTo>
                      <a:pt x="145" y="138"/>
                    </a:lnTo>
                    <a:lnTo>
                      <a:pt x="73" y="13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7" name="Freeform 348"/>
              <p:cNvSpPr>
                <a:spLocks/>
              </p:cNvSpPr>
              <p:nvPr/>
            </p:nvSpPr>
            <p:spPr bwMode="auto">
              <a:xfrm>
                <a:off x="3093" y="3232"/>
                <a:ext cx="48" cy="44"/>
              </a:xfrm>
              <a:custGeom>
                <a:avLst/>
                <a:gdLst>
                  <a:gd name="T0" fmla="*/ 0 w 144"/>
                  <a:gd name="T1" fmla="*/ 72 h 133"/>
                  <a:gd name="T2" fmla="*/ 0 w 144"/>
                  <a:gd name="T3" fmla="*/ 0 h 133"/>
                  <a:gd name="T4" fmla="*/ 72 w 144"/>
                  <a:gd name="T5" fmla="*/ 0 h 133"/>
                  <a:gd name="T6" fmla="*/ 144 w 144"/>
                  <a:gd name="T7" fmla="*/ 61 h 133"/>
                  <a:gd name="T8" fmla="*/ 144 w 144"/>
                  <a:gd name="T9" fmla="*/ 133 h 133"/>
                  <a:gd name="T10" fmla="*/ 72 w 144"/>
                  <a:gd name="T11" fmla="*/ 133 h 133"/>
                  <a:gd name="T12" fmla="*/ 0 w 144"/>
                  <a:gd name="T13" fmla="*/ 7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61"/>
                    </a:lnTo>
                    <a:lnTo>
                      <a:pt x="144" y="133"/>
                    </a:lnTo>
                    <a:lnTo>
                      <a:pt x="72" y="13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8" name="Freeform 349"/>
              <p:cNvSpPr>
                <a:spLocks/>
              </p:cNvSpPr>
              <p:nvPr/>
            </p:nvSpPr>
            <p:spPr bwMode="auto">
              <a:xfrm>
                <a:off x="3117" y="3252"/>
                <a:ext cx="48" cy="40"/>
              </a:xfrm>
              <a:custGeom>
                <a:avLst/>
                <a:gdLst>
                  <a:gd name="T0" fmla="*/ 0 w 144"/>
                  <a:gd name="T1" fmla="*/ 72 h 119"/>
                  <a:gd name="T2" fmla="*/ 0 w 144"/>
                  <a:gd name="T3" fmla="*/ 0 h 119"/>
                  <a:gd name="T4" fmla="*/ 72 w 144"/>
                  <a:gd name="T5" fmla="*/ 0 h 119"/>
                  <a:gd name="T6" fmla="*/ 144 w 144"/>
                  <a:gd name="T7" fmla="*/ 47 h 119"/>
                  <a:gd name="T8" fmla="*/ 144 w 144"/>
                  <a:gd name="T9" fmla="*/ 119 h 119"/>
                  <a:gd name="T10" fmla="*/ 72 w 144"/>
                  <a:gd name="T11" fmla="*/ 119 h 119"/>
                  <a:gd name="T12" fmla="*/ 0 w 144"/>
                  <a:gd name="T1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1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47"/>
                    </a:lnTo>
                    <a:lnTo>
                      <a:pt x="144" y="119"/>
                    </a:lnTo>
                    <a:lnTo>
                      <a:pt x="72" y="11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9" name="Freeform 350"/>
              <p:cNvSpPr>
                <a:spLocks/>
              </p:cNvSpPr>
              <p:nvPr/>
            </p:nvSpPr>
            <p:spPr bwMode="auto">
              <a:xfrm>
                <a:off x="3141" y="3268"/>
                <a:ext cx="48" cy="36"/>
              </a:xfrm>
              <a:custGeom>
                <a:avLst/>
                <a:gdLst>
                  <a:gd name="T0" fmla="*/ 0 w 144"/>
                  <a:gd name="T1" fmla="*/ 72 h 108"/>
                  <a:gd name="T2" fmla="*/ 0 w 144"/>
                  <a:gd name="T3" fmla="*/ 0 h 108"/>
                  <a:gd name="T4" fmla="*/ 72 w 144"/>
                  <a:gd name="T5" fmla="*/ 0 h 108"/>
                  <a:gd name="T6" fmla="*/ 144 w 144"/>
                  <a:gd name="T7" fmla="*/ 36 h 108"/>
                  <a:gd name="T8" fmla="*/ 144 w 144"/>
                  <a:gd name="T9" fmla="*/ 108 h 108"/>
                  <a:gd name="T10" fmla="*/ 72 w 144"/>
                  <a:gd name="T11" fmla="*/ 108 h 108"/>
                  <a:gd name="T12" fmla="*/ 0 w 144"/>
                  <a:gd name="T13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08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36"/>
                    </a:lnTo>
                    <a:lnTo>
                      <a:pt x="144" y="108"/>
                    </a:lnTo>
                    <a:lnTo>
                      <a:pt x="72" y="10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0" name="Freeform 351"/>
              <p:cNvSpPr>
                <a:spLocks/>
              </p:cNvSpPr>
              <p:nvPr/>
            </p:nvSpPr>
            <p:spPr bwMode="auto">
              <a:xfrm>
                <a:off x="3165" y="3280"/>
                <a:ext cx="48" cy="32"/>
              </a:xfrm>
              <a:custGeom>
                <a:avLst/>
                <a:gdLst>
                  <a:gd name="T0" fmla="*/ 0 w 143"/>
                  <a:gd name="T1" fmla="*/ 72 h 97"/>
                  <a:gd name="T2" fmla="*/ 0 w 143"/>
                  <a:gd name="T3" fmla="*/ 0 h 97"/>
                  <a:gd name="T4" fmla="*/ 72 w 143"/>
                  <a:gd name="T5" fmla="*/ 0 h 97"/>
                  <a:gd name="T6" fmla="*/ 143 w 143"/>
                  <a:gd name="T7" fmla="*/ 25 h 97"/>
                  <a:gd name="T8" fmla="*/ 143 w 143"/>
                  <a:gd name="T9" fmla="*/ 97 h 97"/>
                  <a:gd name="T10" fmla="*/ 72 w 143"/>
                  <a:gd name="T11" fmla="*/ 97 h 97"/>
                  <a:gd name="T12" fmla="*/ 0 w 143"/>
                  <a:gd name="T13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25"/>
                    </a:lnTo>
                    <a:lnTo>
                      <a:pt x="143" y="97"/>
                    </a:lnTo>
                    <a:lnTo>
                      <a:pt x="72" y="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1" name="Freeform 352"/>
              <p:cNvSpPr>
                <a:spLocks/>
              </p:cNvSpPr>
              <p:nvPr/>
            </p:nvSpPr>
            <p:spPr bwMode="auto">
              <a:xfrm>
                <a:off x="3189" y="3288"/>
                <a:ext cx="48" cy="30"/>
              </a:xfrm>
              <a:custGeom>
                <a:avLst/>
                <a:gdLst>
                  <a:gd name="T0" fmla="*/ 0 w 143"/>
                  <a:gd name="T1" fmla="*/ 72 h 89"/>
                  <a:gd name="T2" fmla="*/ 0 w 143"/>
                  <a:gd name="T3" fmla="*/ 0 h 89"/>
                  <a:gd name="T4" fmla="*/ 71 w 143"/>
                  <a:gd name="T5" fmla="*/ 0 h 89"/>
                  <a:gd name="T6" fmla="*/ 143 w 143"/>
                  <a:gd name="T7" fmla="*/ 17 h 89"/>
                  <a:gd name="T8" fmla="*/ 143 w 143"/>
                  <a:gd name="T9" fmla="*/ 89 h 89"/>
                  <a:gd name="T10" fmla="*/ 71 w 143"/>
                  <a:gd name="T11" fmla="*/ 89 h 89"/>
                  <a:gd name="T12" fmla="*/ 0 w 143"/>
                  <a:gd name="T13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89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7"/>
                    </a:lnTo>
                    <a:lnTo>
                      <a:pt x="143" y="89"/>
                    </a:lnTo>
                    <a:lnTo>
                      <a:pt x="71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2" name="Rectangle 353"/>
              <p:cNvSpPr>
                <a:spLocks noChangeArrowheads="1"/>
              </p:cNvSpPr>
              <p:nvPr/>
            </p:nvSpPr>
            <p:spPr bwMode="auto">
              <a:xfrm>
                <a:off x="3213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3" name="Rectangle 354"/>
              <p:cNvSpPr>
                <a:spLocks noChangeArrowheads="1"/>
              </p:cNvSpPr>
              <p:nvPr/>
            </p:nvSpPr>
            <p:spPr bwMode="auto">
              <a:xfrm>
                <a:off x="3237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4" name="Freeform 355"/>
              <p:cNvSpPr>
                <a:spLocks/>
              </p:cNvSpPr>
              <p:nvPr/>
            </p:nvSpPr>
            <p:spPr bwMode="auto">
              <a:xfrm>
                <a:off x="3261" y="3288"/>
                <a:ext cx="48" cy="30"/>
              </a:xfrm>
              <a:custGeom>
                <a:avLst/>
                <a:gdLst>
                  <a:gd name="T0" fmla="*/ 72 w 144"/>
                  <a:gd name="T1" fmla="*/ 89 h 89"/>
                  <a:gd name="T2" fmla="*/ 0 w 144"/>
                  <a:gd name="T3" fmla="*/ 89 h 89"/>
                  <a:gd name="T4" fmla="*/ 0 w 144"/>
                  <a:gd name="T5" fmla="*/ 17 h 89"/>
                  <a:gd name="T6" fmla="*/ 72 w 144"/>
                  <a:gd name="T7" fmla="*/ 0 h 89"/>
                  <a:gd name="T8" fmla="*/ 144 w 144"/>
                  <a:gd name="T9" fmla="*/ 0 h 89"/>
                  <a:gd name="T10" fmla="*/ 144 w 144"/>
                  <a:gd name="T11" fmla="*/ 72 h 89"/>
                  <a:gd name="T12" fmla="*/ 72 w 144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89">
                    <a:moveTo>
                      <a:pt x="72" y="89"/>
                    </a:moveTo>
                    <a:lnTo>
                      <a:pt x="0" y="89"/>
                    </a:lnTo>
                    <a:lnTo>
                      <a:pt x="0" y="1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5" name="Freeform 356"/>
              <p:cNvSpPr>
                <a:spLocks/>
              </p:cNvSpPr>
              <p:nvPr/>
            </p:nvSpPr>
            <p:spPr bwMode="auto">
              <a:xfrm>
                <a:off x="3285" y="3280"/>
                <a:ext cx="48" cy="32"/>
              </a:xfrm>
              <a:custGeom>
                <a:avLst/>
                <a:gdLst>
                  <a:gd name="T0" fmla="*/ 72 w 144"/>
                  <a:gd name="T1" fmla="*/ 97 h 97"/>
                  <a:gd name="T2" fmla="*/ 0 w 144"/>
                  <a:gd name="T3" fmla="*/ 97 h 97"/>
                  <a:gd name="T4" fmla="*/ 0 w 144"/>
                  <a:gd name="T5" fmla="*/ 25 h 97"/>
                  <a:gd name="T6" fmla="*/ 72 w 144"/>
                  <a:gd name="T7" fmla="*/ 0 h 97"/>
                  <a:gd name="T8" fmla="*/ 144 w 144"/>
                  <a:gd name="T9" fmla="*/ 0 h 97"/>
                  <a:gd name="T10" fmla="*/ 144 w 144"/>
                  <a:gd name="T11" fmla="*/ 72 h 97"/>
                  <a:gd name="T12" fmla="*/ 72 w 144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97">
                    <a:moveTo>
                      <a:pt x="72" y="97"/>
                    </a:moveTo>
                    <a:lnTo>
                      <a:pt x="0" y="97"/>
                    </a:lnTo>
                    <a:lnTo>
                      <a:pt x="0" y="2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6" name="Freeform 357"/>
              <p:cNvSpPr>
                <a:spLocks/>
              </p:cNvSpPr>
              <p:nvPr/>
            </p:nvSpPr>
            <p:spPr bwMode="auto">
              <a:xfrm>
                <a:off x="3309" y="3268"/>
                <a:ext cx="48" cy="36"/>
              </a:xfrm>
              <a:custGeom>
                <a:avLst/>
                <a:gdLst>
                  <a:gd name="T0" fmla="*/ 72 w 144"/>
                  <a:gd name="T1" fmla="*/ 108 h 108"/>
                  <a:gd name="T2" fmla="*/ 0 w 144"/>
                  <a:gd name="T3" fmla="*/ 108 h 108"/>
                  <a:gd name="T4" fmla="*/ 0 w 144"/>
                  <a:gd name="T5" fmla="*/ 36 h 108"/>
                  <a:gd name="T6" fmla="*/ 72 w 144"/>
                  <a:gd name="T7" fmla="*/ 0 h 108"/>
                  <a:gd name="T8" fmla="*/ 144 w 144"/>
                  <a:gd name="T9" fmla="*/ 0 h 108"/>
                  <a:gd name="T10" fmla="*/ 144 w 144"/>
                  <a:gd name="T11" fmla="*/ 72 h 108"/>
                  <a:gd name="T12" fmla="*/ 72 w 144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08">
                    <a:moveTo>
                      <a:pt x="72" y="108"/>
                    </a:moveTo>
                    <a:lnTo>
                      <a:pt x="0" y="108"/>
                    </a:lnTo>
                    <a:lnTo>
                      <a:pt x="0" y="36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7" name="Freeform 358"/>
              <p:cNvSpPr>
                <a:spLocks/>
              </p:cNvSpPr>
              <p:nvPr/>
            </p:nvSpPr>
            <p:spPr bwMode="auto">
              <a:xfrm>
                <a:off x="3333" y="3252"/>
                <a:ext cx="48" cy="40"/>
              </a:xfrm>
              <a:custGeom>
                <a:avLst/>
                <a:gdLst>
                  <a:gd name="T0" fmla="*/ 72 w 144"/>
                  <a:gd name="T1" fmla="*/ 119 h 119"/>
                  <a:gd name="T2" fmla="*/ 0 w 144"/>
                  <a:gd name="T3" fmla="*/ 119 h 119"/>
                  <a:gd name="T4" fmla="*/ 0 w 144"/>
                  <a:gd name="T5" fmla="*/ 47 h 119"/>
                  <a:gd name="T6" fmla="*/ 72 w 144"/>
                  <a:gd name="T7" fmla="*/ 0 h 119"/>
                  <a:gd name="T8" fmla="*/ 144 w 144"/>
                  <a:gd name="T9" fmla="*/ 0 h 119"/>
                  <a:gd name="T10" fmla="*/ 144 w 144"/>
                  <a:gd name="T11" fmla="*/ 72 h 119"/>
                  <a:gd name="T12" fmla="*/ 72 w 144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19">
                    <a:moveTo>
                      <a:pt x="72" y="119"/>
                    </a:moveTo>
                    <a:lnTo>
                      <a:pt x="0" y="119"/>
                    </a:lnTo>
                    <a:lnTo>
                      <a:pt x="0" y="4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8" name="Freeform 359"/>
              <p:cNvSpPr>
                <a:spLocks/>
              </p:cNvSpPr>
              <p:nvPr/>
            </p:nvSpPr>
            <p:spPr bwMode="auto">
              <a:xfrm>
                <a:off x="3357" y="3232"/>
                <a:ext cx="48" cy="44"/>
              </a:xfrm>
              <a:custGeom>
                <a:avLst/>
                <a:gdLst>
                  <a:gd name="T0" fmla="*/ 72 w 144"/>
                  <a:gd name="T1" fmla="*/ 133 h 133"/>
                  <a:gd name="T2" fmla="*/ 0 w 144"/>
                  <a:gd name="T3" fmla="*/ 133 h 133"/>
                  <a:gd name="T4" fmla="*/ 0 w 144"/>
                  <a:gd name="T5" fmla="*/ 61 h 133"/>
                  <a:gd name="T6" fmla="*/ 72 w 144"/>
                  <a:gd name="T7" fmla="*/ 0 h 133"/>
                  <a:gd name="T8" fmla="*/ 144 w 144"/>
                  <a:gd name="T9" fmla="*/ 0 h 133"/>
                  <a:gd name="T10" fmla="*/ 144 w 144"/>
                  <a:gd name="T11" fmla="*/ 72 h 133"/>
                  <a:gd name="T12" fmla="*/ 72 w 144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72" y="133"/>
                    </a:moveTo>
                    <a:lnTo>
                      <a:pt x="0" y="133"/>
                    </a:lnTo>
                    <a:lnTo>
                      <a:pt x="0" y="6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9" name="Freeform 360"/>
              <p:cNvSpPr>
                <a:spLocks/>
              </p:cNvSpPr>
              <p:nvPr/>
            </p:nvSpPr>
            <p:spPr bwMode="auto">
              <a:xfrm>
                <a:off x="3381" y="3210"/>
                <a:ext cx="48" cy="46"/>
              </a:xfrm>
              <a:custGeom>
                <a:avLst/>
                <a:gdLst>
                  <a:gd name="T0" fmla="*/ 72 w 144"/>
                  <a:gd name="T1" fmla="*/ 138 h 138"/>
                  <a:gd name="T2" fmla="*/ 0 w 144"/>
                  <a:gd name="T3" fmla="*/ 138 h 138"/>
                  <a:gd name="T4" fmla="*/ 0 w 144"/>
                  <a:gd name="T5" fmla="*/ 66 h 138"/>
                  <a:gd name="T6" fmla="*/ 72 w 144"/>
                  <a:gd name="T7" fmla="*/ 0 h 138"/>
                  <a:gd name="T8" fmla="*/ 144 w 144"/>
                  <a:gd name="T9" fmla="*/ 0 h 138"/>
                  <a:gd name="T10" fmla="*/ 144 w 144"/>
                  <a:gd name="T11" fmla="*/ 72 h 138"/>
                  <a:gd name="T12" fmla="*/ 72 w 144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8">
                    <a:moveTo>
                      <a:pt x="72" y="138"/>
                    </a:moveTo>
                    <a:lnTo>
                      <a:pt x="0" y="138"/>
                    </a:lnTo>
                    <a:lnTo>
                      <a:pt x="0" y="66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0" name="Freeform 361"/>
              <p:cNvSpPr>
                <a:spLocks/>
              </p:cNvSpPr>
              <p:nvPr/>
            </p:nvSpPr>
            <p:spPr bwMode="auto">
              <a:xfrm>
                <a:off x="3405" y="3186"/>
                <a:ext cx="48" cy="48"/>
              </a:xfrm>
              <a:custGeom>
                <a:avLst/>
                <a:gdLst>
                  <a:gd name="T0" fmla="*/ 72 w 144"/>
                  <a:gd name="T1" fmla="*/ 143 h 143"/>
                  <a:gd name="T2" fmla="*/ 0 w 144"/>
                  <a:gd name="T3" fmla="*/ 143 h 143"/>
                  <a:gd name="T4" fmla="*/ 0 w 144"/>
                  <a:gd name="T5" fmla="*/ 71 h 143"/>
                  <a:gd name="T6" fmla="*/ 72 w 144"/>
                  <a:gd name="T7" fmla="*/ 0 h 143"/>
                  <a:gd name="T8" fmla="*/ 144 w 144"/>
                  <a:gd name="T9" fmla="*/ 0 h 143"/>
                  <a:gd name="T10" fmla="*/ 144 w 144"/>
                  <a:gd name="T11" fmla="*/ 71 h 143"/>
                  <a:gd name="T12" fmla="*/ 72 w 144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3">
                    <a:moveTo>
                      <a:pt x="72" y="143"/>
                    </a:moveTo>
                    <a:lnTo>
                      <a:pt x="0" y="143"/>
                    </a:lnTo>
                    <a:lnTo>
                      <a:pt x="0" y="7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1" name="Freeform 362"/>
              <p:cNvSpPr>
                <a:spLocks/>
              </p:cNvSpPr>
              <p:nvPr/>
            </p:nvSpPr>
            <p:spPr bwMode="auto">
              <a:xfrm>
                <a:off x="3429" y="3158"/>
                <a:ext cx="48" cy="52"/>
              </a:xfrm>
              <a:custGeom>
                <a:avLst/>
                <a:gdLst>
                  <a:gd name="T0" fmla="*/ 72 w 145"/>
                  <a:gd name="T1" fmla="*/ 156 h 156"/>
                  <a:gd name="T2" fmla="*/ 0 w 145"/>
                  <a:gd name="T3" fmla="*/ 156 h 156"/>
                  <a:gd name="T4" fmla="*/ 0 w 145"/>
                  <a:gd name="T5" fmla="*/ 85 h 156"/>
                  <a:gd name="T6" fmla="*/ 72 w 145"/>
                  <a:gd name="T7" fmla="*/ 0 h 156"/>
                  <a:gd name="T8" fmla="*/ 145 w 145"/>
                  <a:gd name="T9" fmla="*/ 0 h 156"/>
                  <a:gd name="T10" fmla="*/ 145 w 145"/>
                  <a:gd name="T11" fmla="*/ 72 h 156"/>
                  <a:gd name="T12" fmla="*/ 72 w 145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56">
                    <a:moveTo>
                      <a:pt x="72" y="156"/>
                    </a:moveTo>
                    <a:lnTo>
                      <a:pt x="0" y="156"/>
                    </a:lnTo>
                    <a:lnTo>
                      <a:pt x="0" y="85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2" name="Freeform 363"/>
              <p:cNvSpPr>
                <a:spLocks/>
              </p:cNvSpPr>
              <p:nvPr/>
            </p:nvSpPr>
            <p:spPr bwMode="auto">
              <a:xfrm>
                <a:off x="3453" y="3126"/>
                <a:ext cx="48" cy="56"/>
              </a:xfrm>
              <a:custGeom>
                <a:avLst/>
                <a:gdLst>
                  <a:gd name="T0" fmla="*/ 73 w 145"/>
                  <a:gd name="T1" fmla="*/ 167 h 167"/>
                  <a:gd name="T2" fmla="*/ 0 w 145"/>
                  <a:gd name="T3" fmla="*/ 167 h 167"/>
                  <a:gd name="T4" fmla="*/ 0 w 145"/>
                  <a:gd name="T5" fmla="*/ 95 h 167"/>
                  <a:gd name="T6" fmla="*/ 73 w 145"/>
                  <a:gd name="T7" fmla="*/ 0 h 167"/>
                  <a:gd name="T8" fmla="*/ 145 w 145"/>
                  <a:gd name="T9" fmla="*/ 0 h 167"/>
                  <a:gd name="T10" fmla="*/ 145 w 145"/>
                  <a:gd name="T11" fmla="*/ 72 h 167"/>
                  <a:gd name="T12" fmla="*/ 73 w 145"/>
                  <a:gd name="T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67">
                    <a:moveTo>
                      <a:pt x="73" y="167"/>
                    </a:moveTo>
                    <a:lnTo>
                      <a:pt x="0" y="167"/>
                    </a:lnTo>
                    <a:lnTo>
                      <a:pt x="0" y="95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3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3" name="Freeform 364"/>
              <p:cNvSpPr>
                <a:spLocks/>
              </p:cNvSpPr>
              <p:nvPr/>
            </p:nvSpPr>
            <p:spPr bwMode="auto">
              <a:xfrm>
                <a:off x="3477" y="3094"/>
                <a:ext cx="48" cy="56"/>
              </a:xfrm>
              <a:custGeom>
                <a:avLst/>
                <a:gdLst>
                  <a:gd name="T0" fmla="*/ 72 w 144"/>
                  <a:gd name="T1" fmla="*/ 169 h 169"/>
                  <a:gd name="T2" fmla="*/ 0 w 144"/>
                  <a:gd name="T3" fmla="*/ 169 h 169"/>
                  <a:gd name="T4" fmla="*/ 0 w 144"/>
                  <a:gd name="T5" fmla="*/ 97 h 169"/>
                  <a:gd name="T6" fmla="*/ 72 w 144"/>
                  <a:gd name="T7" fmla="*/ 0 h 169"/>
                  <a:gd name="T8" fmla="*/ 144 w 144"/>
                  <a:gd name="T9" fmla="*/ 0 h 169"/>
                  <a:gd name="T10" fmla="*/ 144 w 144"/>
                  <a:gd name="T11" fmla="*/ 72 h 169"/>
                  <a:gd name="T12" fmla="*/ 72 w 144"/>
                  <a:gd name="T1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72" y="169"/>
                    </a:moveTo>
                    <a:lnTo>
                      <a:pt x="0" y="169"/>
                    </a:lnTo>
                    <a:lnTo>
                      <a:pt x="0" y="9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4" name="Freeform 365"/>
              <p:cNvSpPr>
                <a:spLocks/>
              </p:cNvSpPr>
              <p:nvPr/>
            </p:nvSpPr>
            <p:spPr bwMode="auto">
              <a:xfrm>
                <a:off x="3501" y="3056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5" name="Freeform 366"/>
              <p:cNvSpPr>
                <a:spLocks/>
              </p:cNvSpPr>
              <p:nvPr/>
            </p:nvSpPr>
            <p:spPr bwMode="auto">
              <a:xfrm>
                <a:off x="3525" y="3018"/>
                <a:ext cx="47" cy="62"/>
              </a:xfrm>
              <a:custGeom>
                <a:avLst/>
                <a:gdLst>
                  <a:gd name="T0" fmla="*/ 72 w 142"/>
                  <a:gd name="T1" fmla="*/ 186 h 186"/>
                  <a:gd name="T2" fmla="*/ 0 w 142"/>
                  <a:gd name="T3" fmla="*/ 186 h 186"/>
                  <a:gd name="T4" fmla="*/ 0 w 142"/>
                  <a:gd name="T5" fmla="*/ 114 h 186"/>
                  <a:gd name="T6" fmla="*/ 72 w 142"/>
                  <a:gd name="T7" fmla="*/ 0 h 186"/>
                  <a:gd name="T8" fmla="*/ 142 w 142"/>
                  <a:gd name="T9" fmla="*/ 0 h 186"/>
                  <a:gd name="T10" fmla="*/ 142 w 142"/>
                  <a:gd name="T11" fmla="*/ 72 h 186"/>
                  <a:gd name="T12" fmla="*/ 72 w 142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2" y="0"/>
                    </a:lnTo>
                    <a:lnTo>
                      <a:pt x="142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6" name="Freeform 367"/>
              <p:cNvSpPr>
                <a:spLocks/>
              </p:cNvSpPr>
              <p:nvPr/>
            </p:nvSpPr>
            <p:spPr bwMode="auto">
              <a:xfrm>
                <a:off x="3549" y="2976"/>
                <a:ext cx="48" cy="66"/>
              </a:xfrm>
              <a:custGeom>
                <a:avLst/>
                <a:gdLst>
                  <a:gd name="T0" fmla="*/ 70 w 143"/>
                  <a:gd name="T1" fmla="*/ 197 h 197"/>
                  <a:gd name="T2" fmla="*/ 0 w 143"/>
                  <a:gd name="T3" fmla="*/ 197 h 197"/>
                  <a:gd name="T4" fmla="*/ 0 w 143"/>
                  <a:gd name="T5" fmla="*/ 125 h 197"/>
                  <a:gd name="T6" fmla="*/ 70 w 143"/>
                  <a:gd name="T7" fmla="*/ 0 h 197"/>
                  <a:gd name="T8" fmla="*/ 143 w 143"/>
                  <a:gd name="T9" fmla="*/ 0 h 197"/>
                  <a:gd name="T10" fmla="*/ 143 w 143"/>
                  <a:gd name="T11" fmla="*/ 72 h 197"/>
                  <a:gd name="T12" fmla="*/ 70 w 143"/>
                  <a:gd name="T1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7">
                    <a:moveTo>
                      <a:pt x="70" y="197"/>
                    </a:moveTo>
                    <a:lnTo>
                      <a:pt x="0" y="197"/>
                    </a:lnTo>
                    <a:lnTo>
                      <a:pt x="0" y="125"/>
                    </a:lnTo>
                    <a:lnTo>
                      <a:pt x="70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0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7" name="Freeform 368"/>
              <p:cNvSpPr>
                <a:spLocks/>
              </p:cNvSpPr>
              <p:nvPr/>
            </p:nvSpPr>
            <p:spPr bwMode="auto">
              <a:xfrm>
                <a:off x="3572" y="2934"/>
                <a:ext cx="49" cy="66"/>
              </a:xfrm>
              <a:custGeom>
                <a:avLst/>
                <a:gdLst>
                  <a:gd name="T0" fmla="*/ 73 w 145"/>
                  <a:gd name="T1" fmla="*/ 199 h 199"/>
                  <a:gd name="T2" fmla="*/ 0 w 145"/>
                  <a:gd name="T3" fmla="*/ 199 h 199"/>
                  <a:gd name="T4" fmla="*/ 0 w 145"/>
                  <a:gd name="T5" fmla="*/ 127 h 199"/>
                  <a:gd name="T6" fmla="*/ 73 w 145"/>
                  <a:gd name="T7" fmla="*/ 0 h 199"/>
                  <a:gd name="T8" fmla="*/ 145 w 145"/>
                  <a:gd name="T9" fmla="*/ 0 h 199"/>
                  <a:gd name="T10" fmla="*/ 145 w 145"/>
                  <a:gd name="T11" fmla="*/ 72 h 199"/>
                  <a:gd name="T12" fmla="*/ 73 w 145"/>
                  <a:gd name="T1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9">
                    <a:moveTo>
                      <a:pt x="73" y="199"/>
                    </a:moveTo>
                    <a:lnTo>
                      <a:pt x="0" y="199"/>
                    </a:lnTo>
                    <a:lnTo>
                      <a:pt x="0" y="127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3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8" name="Freeform 369"/>
              <p:cNvSpPr>
                <a:spLocks/>
              </p:cNvSpPr>
              <p:nvPr/>
            </p:nvSpPr>
            <p:spPr bwMode="auto">
              <a:xfrm>
                <a:off x="3597" y="2890"/>
                <a:ext cx="48" cy="68"/>
              </a:xfrm>
              <a:custGeom>
                <a:avLst/>
                <a:gdLst>
                  <a:gd name="T0" fmla="*/ 72 w 144"/>
                  <a:gd name="T1" fmla="*/ 203 h 203"/>
                  <a:gd name="T2" fmla="*/ 0 w 144"/>
                  <a:gd name="T3" fmla="*/ 203 h 203"/>
                  <a:gd name="T4" fmla="*/ 0 w 144"/>
                  <a:gd name="T5" fmla="*/ 131 h 203"/>
                  <a:gd name="T6" fmla="*/ 72 w 144"/>
                  <a:gd name="T7" fmla="*/ 0 h 203"/>
                  <a:gd name="T8" fmla="*/ 144 w 144"/>
                  <a:gd name="T9" fmla="*/ 0 h 203"/>
                  <a:gd name="T10" fmla="*/ 144 w 144"/>
                  <a:gd name="T11" fmla="*/ 72 h 203"/>
                  <a:gd name="T12" fmla="*/ 72 w 144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72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9" name="Freeform 370"/>
              <p:cNvSpPr>
                <a:spLocks/>
              </p:cNvSpPr>
              <p:nvPr/>
            </p:nvSpPr>
            <p:spPr bwMode="auto">
              <a:xfrm>
                <a:off x="3621" y="2844"/>
                <a:ext cx="48" cy="70"/>
              </a:xfrm>
              <a:custGeom>
                <a:avLst/>
                <a:gdLst>
                  <a:gd name="T0" fmla="*/ 72 w 144"/>
                  <a:gd name="T1" fmla="*/ 211 h 211"/>
                  <a:gd name="T2" fmla="*/ 0 w 144"/>
                  <a:gd name="T3" fmla="*/ 211 h 211"/>
                  <a:gd name="T4" fmla="*/ 0 w 144"/>
                  <a:gd name="T5" fmla="*/ 139 h 211"/>
                  <a:gd name="T6" fmla="*/ 72 w 144"/>
                  <a:gd name="T7" fmla="*/ 0 h 211"/>
                  <a:gd name="T8" fmla="*/ 144 w 144"/>
                  <a:gd name="T9" fmla="*/ 0 h 211"/>
                  <a:gd name="T10" fmla="*/ 144 w 144"/>
                  <a:gd name="T11" fmla="*/ 72 h 211"/>
                  <a:gd name="T12" fmla="*/ 72 w 144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0" name="Freeform 371"/>
              <p:cNvSpPr>
                <a:spLocks/>
              </p:cNvSpPr>
              <p:nvPr/>
            </p:nvSpPr>
            <p:spPr bwMode="auto">
              <a:xfrm>
                <a:off x="3645" y="2796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1" name="Freeform 372"/>
              <p:cNvSpPr>
                <a:spLocks/>
              </p:cNvSpPr>
              <p:nvPr/>
            </p:nvSpPr>
            <p:spPr bwMode="auto">
              <a:xfrm>
                <a:off x="3669" y="2748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2" name="Freeform 373"/>
              <p:cNvSpPr>
                <a:spLocks/>
              </p:cNvSpPr>
              <p:nvPr/>
            </p:nvSpPr>
            <p:spPr bwMode="auto">
              <a:xfrm>
                <a:off x="3693" y="26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49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4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3" name="Freeform 374"/>
              <p:cNvSpPr>
                <a:spLocks/>
              </p:cNvSpPr>
              <p:nvPr/>
            </p:nvSpPr>
            <p:spPr bwMode="auto">
              <a:xfrm>
                <a:off x="3717" y="26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4" name="Freeform 375"/>
              <p:cNvSpPr>
                <a:spLocks/>
              </p:cNvSpPr>
              <p:nvPr/>
            </p:nvSpPr>
            <p:spPr bwMode="auto">
              <a:xfrm>
                <a:off x="3741" y="25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5" name="Freeform 376"/>
              <p:cNvSpPr>
                <a:spLocks/>
              </p:cNvSpPr>
              <p:nvPr/>
            </p:nvSpPr>
            <p:spPr bwMode="auto">
              <a:xfrm>
                <a:off x="3765" y="25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6" name="Freeform 377"/>
              <p:cNvSpPr>
                <a:spLocks/>
              </p:cNvSpPr>
              <p:nvPr/>
            </p:nvSpPr>
            <p:spPr bwMode="auto">
              <a:xfrm>
                <a:off x="3789" y="24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7" name="Freeform 378"/>
              <p:cNvSpPr>
                <a:spLocks/>
              </p:cNvSpPr>
              <p:nvPr/>
            </p:nvSpPr>
            <p:spPr bwMode="auto">
              <a:xfrm>
                <a:off x="3813" y="2448"/>
                <a:ext cx="48" cy="74"/>
              </a:xfrm>
              <a:custGeom>
                <a:avLst/>
                <a:gdLst>
                  <a:gd name="T0" fmla="*/ 72 w 145"/>
                  <a:gd name="T1" fmla="*/ 221 h 221"/>
                  <a:gd name="T2" fmla="*/ 0 w 145"/>
                  <a:gd name="T3" fmla="*/ 221 h 221"/>
                  <a:gd name="T4" fmla="*/ 0 w 145"/>
                  <a:gd name="T5" fmla="*/ 150 h 221"/>
                  <a:gd name="T6" fmla="*/ 72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2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8" name="Freeform 379"/>
              <p:cNvSpPr>
                <a:spLocks/>
              </p:cNvSpPr>
              <p:nvPr/>
            </p:nvSpPr>
            <p:spPr bwMode="auto">
              <a:xfrm>
                <a:off x="3837" y="2398"/>
                <a:ext cx="48" cy="74"/>
              </a:xfrm>
              <a:custGeom>
                <a:avLst/>
                <a:gdLst>
                  <a:gd name="T0" fmla="*/ 73 w 145"/>
                  <a:gd name="T1" fmla="*/ 221 h 221"/>
                  <a:gd name="T2" fmla="*/ 0 w 145"/>
                  <a:gd name="T3" fmla="*/ 221 h 221"/>
                  <a:gd name="T4" fmla="*/ 0 w 145"/>
                  <a:gd name="T5" fmla="*/ 150 h 221"/>
                  <a:gd name="T6" fmla="*/ 73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3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3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3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9" name="Freeform 380"/>
              <p:cNvSpPr>
                <a:spLocks/>
              </p:cNvSpPr>
              <p:nvPr/>
            </p:nvSpPr>
            <p:spPr bwMode="auto">
              <a:xfrm>
                <a:off x="3861" y="2350"/>
                <a:ext cx="48" cy="72"/>
              </a:xfrm>
              <a:custGeom>
                <a:avLst/>
                <a:gdLst>
                  <a:gd name="T0" fmla="*/ 72 w 144"/>
                  <a:gd name="T1" fmla="*/ 215 h 215"/>
                  <a:gd name="T2" fmla="*/ 0 w 144"/>
                  <a:gd name="T3" fmla="*/ 215 h 215"/>
                  <a:gd name="T4" fmla="*/ 0 w 144"/>
                  <a:gd name="T5" fmla="*/ 144 h 215"/>
                  <a:gd name="T6" fmla="*/ 72 w 144"/>
                  <a:gd name="T7" fmla="*/ 0 h 215"/>
                  <a:gd name="T8" fmla="*/ 144 w 144"/>
                  <a:gd name="T9" fmla="*/ 0 h 215"/>
                  <a:gd name="T10" fmla="*/ 144 w 144"/>
                  <a:gd name="T11" fmla="*/ 72 h 215"/>
                  <a:gd name="T12" fmla="*/ 72 w 144"/>
                  <a:gd name="T13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72" y="215"/>
                    </a:moveTo>
                    <a:lnTo>
                      <a:pt x="0" y="215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0" name="Freeform 381"/>
              <p:cNvSpPr>
                <a:spLocks/>
              </p:cNvSpPr>
              <p:nvPr/>
            </p:nvSpPr>
            <p:spPr bwMode="auto">
              <a:xfrm>
                <a:off x="3885" y="2302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1" name="Freeform 382"/>
              <p:cNvSpPr>
                <a:spLocks/>
              </p:cNvSpPr>
              <p:nvPr/>
            </p:nvSpPr>
            <p:spPr bwMode="auto">
              <a:xfrm>
                <a:off x="3909" y="2256"/>
                <a:ext cx="47" cy="70"/>
              </a:xfrm>
              <a:custGeom>
                <a:avLst/>
                <a:gdLst>
                  <a:gd name="T0" fmla="*/ 72 w 142"/>
                  <a:gd name="T1" fmla="*/ 211 h 211"/>
                  <a:gd name="T2" fmla="*/ 0 w 142"/>
                  <a:gd name="T3" fmla="*/ 211 h 211"/>
                  <a:gd name="T4" fmla="*/ 0 w 142"/>
                  <a:gd name="T5" fmla="*/ 139 h 211"/>
                  <a:gd name="T6" fmla="*/ 72 w 142"/>
                  <a:gd name="T7" fmla="*/ 0 h 211"/>
                  <a:gd name="T8" fmla="*/ 142 w 142"/>
                  <a:gd name="T9" fmla="*/ 0 h 211"/>
                  <a:gd name="T10" fmla="*/ 142 w 142"/>
                  <a:gd name="T11" fmla="*/ 72 h 211"/>
                  <a:gd name="T12" fmla="*/ 72 w 142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2" y="0"/>
                    </a:lnTo>
                    <a:lnTo>
                      <a:pt x="142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2" name="Freeform 383"/>
              <p:cNvSpPr>
                <a:spLocks/>
              </p:cNvSpPr>
              <p:nvPr/>
            </p:nvSpPr>
            <p:spPr bwMode="auto">
              <a:xfrm>
                <a:off x="3933" y="2212"/>
                <a:ext cx="48" cy="68"/>
              </a:xfrm>
              <a:custGeom>
                <a:avLst/>
                <a:gdLst>
                  <a:gd name="T0" fmla="*/ 70 w 143"/>
                  <a:gd name="T1" fmla="*/ 203 h 203"/>
                  <a:gd name="T2" fmla="*/ 0 w 143"/>
                  <a:gd name="T3" fmla="*/ 203 h 203"/>
                  <a:gd name="T4" fmla="*/ 0 w 143"/>
                  <a:gd name="T5" fmla="*/ 131 h 203"/>
                  <a:gd name="T6" fmla="*/ 70 w 143"/>
                  <a:gd name="T7" fmla="*/ 0 h 203"/>
                  <a:gd name="T8" fmla="*/ 143 w 143"/>
                  <a:gd name="T9" fmla="*/ 0 h 203"/>
                  <a:gd name="T10" fmla="*/ 143 w 143"/>
                  <a:gd name="T11" fmla="*/ 72 h 203"/>
                  <a:gd name="T12" fmla="*/ 70 w 143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03">
                    <a:moveTo>
                      <a:pt x="70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0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0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3" name="Freeform 384"/>
              <p:cNvSpPr>
                <a:spLocks/>
              </p:cNvSpPr>
              <p:nvPr/>
            </p:nvSpPr>
            <p:spPr bwMode="auto">
              <a:xfrm>
                <a:off x="3956" y="2168"/>
                <a:ext cx="49" cy="68"/>
              </a:xfrm>
              <a:custGeom>
                <a:avLst/>
                <a:gdLst>
                  <a:gd name="T0" fmla="*/ 73 w 145"/>
                  <a:gd name="T1" fmla="*/ 205 h 205"/>
                  <a:gd name="T2" fmla="*/ 0 w 145"/>
                  <a:gd name="T3" fmla="*/ 205 h 205"/>
                  <a:gd name="T4" fmla="*/ 0 w 145"/>
                  <a:gd name="T5" fmla="*/ 133 h 205"/>
                  <a:gd name="T6" fmla="*/ 73 w 145"/>
                  <a:gd name="T7" fmla="*/ 0 h 205"/>
                  <a:gd name="T8" fmla="*/ 145 w 145"/>
                  <a:gd name="T9" fmla="*/ 0 h 205"/>
                  <a:gd name="T10" fmla="*/ 145 w 145"/>
                  <a:gd name="T11" fmla="*/ 73 h 205"/>
                  <a:gd name="T12" fmla="*/ 73 w 145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05">
                    <a:moveTo>
                      <a:pt x="73" y="205"/>
                    </a:moveTo>
                    <a:lnTo>
                      <a:pt x="0" y="205"/>
                    </a:lnTo>
                    <a:lnTo>
                      <a:pt x="0" y="133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3"/>
                    </a:lnTo>
                    <a:lnTo>
                      <a:pt x="73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4" name="Freeform 385"/>
              <p:cNvSpPr>
                <a:spLocks/>
              </p:cNvSpPr>
              <p:nvPr/>
            </p:nvSpPr>
            <p:spPr bwMode="auto">
              <a:xfrm>
                <a:off x="3981" y="2128"/>
                <a:ext cx="48" cy="64"/>
              </a:xfrm>
              <a:custGeom>
                <a:avLst/>
                <a:gdLst>
                  <a:gd name="T0" fmla="*/ 72 w 144"/>
                  <a:gd name="T1" fmla="*/ 192 h 192"/>
                  <a:gd name="T2" fmla="*/ 0 w 144"/>
                  <a:gd name="T3" fmla="*/ 192 h 192"/>
                  <a:gd name="T4" fmla="*/ 0 w 144"/>
                  <a:gd name="T5" fmla="*/ 119 h 192"/>
                  <a:gd name="T6" fmla="*/ 72 w 144"/>
                  <a:gd name="T7" fmla="*/ 0 h 192"/>
                  <a:gd name="T8" fmla="*/ 144 w 144"/>
                  <a:gd name="T9" fmla="*/ 0 h 192"/>
                  <a:gd name="T10" fmla="*/ 144 w 144"/>
                  <a:gd name="T11" fmla="*/ 72 h 192"/>
                  <a:gd name="T12" fmla="*/ 72 w 144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2">
                    <a:moveTo>
                      <a:pt x="72" y="192"/>
                    </a:moveTo>
                    <a:lnTo>
                      <a:pt x="0" y="192"/>
                    </a:lnTo>
                    <a:lnTo>
                      <a:pt x="0" y="11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5" name="Freeform 386"/>
              <p:cNvSpPr>
                <a:spLocks/>
              </p:cNvSpPr>
              <p:nvPr/>
            </p:nvSpPr>
            <p:spPr bwMode="auto">
              <a:xfrm>
                <a:off x="4005" y="2090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6" name="Freeform 387"/>
              <p:cNvSpPr>
                <a:spLocks/>
              </p:cNvSpPr>
              <p:nvPr/>
            </p:nvSpPr>
            <p:spPr bwMode="auto">
              <a:xfrm>
                <a:off x="4029" y="2052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7" name="Freeform 388"/>
              <p:cNvSpPr>
                <a:spLocks/>
              </p:cNvSpPr>
              <p:nvPr/>
            </p:nvSpPr>
            <p:spPr bwMode="auto">
              <a:xfrm>
                <a:off x="4053" y="2018"/>
                <a:ext cx="48" cy="58"/>
              </a:xfrm>
              <a:custGeom>
                <a:avLst/>
                <a:gdLst>
                  <a:gd name="T0" fmla="*/ 72 w 144"/>
                  <a:gd name="T1" fmla="*/ 175 h 175"/>
                  <a:gd name="T2" fmla="*/ 0 w 144"/>
                  <a:gd name="T3" fmla="*/ 175 h 175"/>
                  <a:gd name="T4" fmla="*/ 0 w 144"/>
                  <a:gd name="T5" fmla="*/ 103 h 175"/>
                  <a:gd name="T6" fmla="*/ 72 w 144"/>
                  <a:gd name="T7" fmla="*/ 0 h 175"/>
                  <a:gd name="T8" fmla="*/ 144 w 144"/>
                  <a:gd name="T9" fmla="*/ 0 h 175"/>
                  <a:gd name="T10" fmla="*/ 144 w 144"/>
                  <a:gd name="T11" fmla="*/ 73 h 175"/>
                  <a:gd name="T12" fmla="*/ 72 w 144"/>
                  <a:gd name="T1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72" y="175"/>
                    </a:moveTo>
                    <a:lnTo>
                      <a:pt x="0" y="175"/>
                    </a:lnTo>
                    <a:lnTo>
                      <a:pt x="0" y="103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3"/>
                    </a:lnTo>
                    <a:lnTo>
                      <a:pt x="72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8" name="Freeform 389"/>
              <p:cNvSpPr>
                <a:spLocks/>
              </p:cNvSpPr>
              <p:nvPr/>
            </p:nvSpPr>
            <p:spPr bwMode="auto">
              <a:xfrm>
                <a:off x="4077" y="1988"/>
                <a:ext cx="48" cy="54"/>
              </a:xfrm>
              <a:custGeom>
                <a:avLst/>
                <a:gdLst>
                  <a:gd name="T0" fmla="*/ 72 w 144"/>
                  <a:gd name="T1" fmla="*/ 162 h 162"/>
                  <a:gd name="T2" fmla="*/ 0 w 144"/>
                  <a:gd name="T3" fmla="*/ 162 h 162"/>
                  <a:gd name="T4" fmla="*/ 0 w 144"/>
                  <a:gd name="T5" fmla="*/ 89 h 162"/>
                  <a:gd name="T6" fmla="*/ 72 w 144"/>
                  <a:gd name="T7" fmla="*/ 0 h 162"/>
                  <a:gd name="T8" fmla="*/ 144 w 144"/>
                  <a:gd name="T9" fmla="*/ 0 h 162"/>
                  <a:gd name="T10" fmla="*/ 144 w 144"/>
                  <a:gd name="T11" fmla="*/ 72 h 162"/>
                  <a:gd name="T12" fmla="*/ 72 w 144"/>
                  <a:gd name="T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2">
                    <a:moveTo>
                      <a:pt x="72" y="162"/>
                    </a:moveTo>
                    <a:lnTo>
                      <a:pt x="0" y="162"/>
                    </a:lnTo>
                    <a:lnTo>
                      <a:pt x="0" y="8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9" name="Freeform 390"/>
              <p:cNvSpPr>
                <a:spLocks/>
              </p:cNvSpPr>
              <p:nvPr/>
            </p:nvSpPr>
            <p:spPr bwMode="auto">
              <a:xfrm>
                <a:off x="4101" y="1960"/>
                <a:ext cx="48" cy="52"/>
              </a:xfrm>
              <a:custGeom>
                <a:avLst/>
                <a:gdLst>
                  <a:gd name="T0" fmla="*/ 72 w 144"/>
                  <a:gd name="T1" fmla="*/ 156 h 156"/>
                  <a:gd name="T2" fmla="*/ 0 w 144"/>
                  <a:gd name="T3" fmla="*/ 156 h 156"/>
                  <a:gd name="T4" fmla="*/ 0 w 144"/>
                  <a:gd name="T5" fmla="*/ 84 h 156"/>
                  <a:gd name="T6" fmla="*/ 72 w 144"/>
                  <a:gd name="T7" fmla="*/ 0 h 156"/>
                  <a:gd name="T8" fmla="*/ 144 w 144"/>
                  <a:gd name="T9" fmla="*/ 0 h 156"/>
                  <a:gd name="T10" fmla="*/ 144 w 144"/>
                  <a:gd name="T11" fmla="*/ 71 h 156"/>
                  <a:gd name="T12" fmla="*/ 72 w 144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72" y="156"/>
                    </a:moveTo>
                    <a:lnTo>
                      <a:pt x="0" y="156"/>
                    </a:lnTo>
                    <a:lnTo>
                      <a:pt x="0" y="8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0" name="Freeform 391"/>
              <p:cNvSpPr>
                <a:spLocks/>
              </p:cNvSpPr>
              <p:nvPr/>
            </p:nvSpPr>
            <p:spPr bwMode="auto">
              <a:xfrm>
                <a:off x="4125" y="1934"/>
                <a:ext cx="48" cy="50"/>
              </a:xfrm>
              <a:custGeom>
                <a:avLst/>
                <a:gdLst>
                  <a:gd name="T0" fmla="*/ 72 w 144"/>
                  <a:gd name="T1" fmla="*/ 150 h 150"/>
                  <a:gd name="T2" fmla="*/ 0 w 144"/>
                  <a:gd name="T3" fmla="*/ 150 h 150"/>
                  <a:gd name="T4" fmla="*/ 0 w 144"/>
                  <a:gd name="T5" fmla="*/ 79 h 150"/>
                  <a:gd name="T6" fmla="*/ 72 w 144"/>
                  <a:gd name="T7" fmla="*/ 0 h 150"/>
                  <a:gd name="T8" fmla="*/ 144 w 144"/>
                  <a:gd name="T9" fmla="*/ 0 h 150"/>
                  <a:gd name="T10" fmla="*/ 144 w 144"/>
                  <a:gd name="T11" fmla="*/ 72 h 150"/>
                  <a:gd name="T12" fmla="*/ 72 w 144"/>
                  <a:gd name="T1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0">
                    <a:moveTo>
                      <a:pt x="72" y="150"/>
                    </a:moveTo>
                    <a:lnTo>
                      <a:pt x="0" y="150"/>
                    </a:lnTo>
                    <a:lnTo>
                      <a:pt x="0" y="7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961" name="Group 392"/>
              <p:cNvGrpSpPr>
                <a:grpSpLocks/>
              </p:cNvGrpSpPr>
              <p:nvPr/>
            </p:nvGrpSpPr>
            <p:grpSpPr bwMode="auto">
              <a:xfrm>
                <a:off x="4149" y="1850"/>
                <a:ext cx="360" cy="108"/>
                <a:chOff x="4149" y="1822"/>
                <a:chExt cx="360" cy="108"/>
              </a:xfrm>
            </p:grpSpPr>
            <p:sp>
              <p:nvSpPr>
                <p:cNvPr id="999" name="Freeform 393"/>
                <p:cNvSpPr>
                  <a:spLocks/>
                </p:cNvSpPr>
                <p:nvPr/>
              </p:nvSpPr>
              <p:spPr bwMode="auto">
                <a:xfrm>
                  <a:off x="4149" y="1884"/>
                  <a:ext cx="48" cy="46"/>
                </a:xfrm>
                <a:custGeom>
                  <a:avLst/>
                  <a:gdLst>
                    <a:gd name="T0" fmla="*/ 72 w 144"/>
                    <a:gd name="T1" fmla="*/ 137 h 137"/>
                    <a:gd name="T2" fmla="*/ 0 w 144"/>
                    <a:gd name="T3" fmla="*/ 137 h 137"/>
                    <a:gd name="T4" fmla="*/ 0 w 144"/>
                    <a:gd name="T5" fmla="*/ 65 h 137"/>
                    <a:gd name="T6" fmla="*/ 72 w 144"/>
                    <a:gd name="T7" fmla="*/ 0 h 137"/>
                    <a:gd name="T8" fmla="*/ 144 w 144"/>
                    <a:gd name="T9" fmla="*/ 0 h 137"/>
                    <a:gd name="T10" fmla="*/ 144 w 144"/>
                    <a:gd name="T11" fmla="*/ 72 h 137"/>
                    <a:gd name="T12" fmla="*/ 72 w 144"/>
                    <a:gd name="T13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37">
                      <a:moveTo>
                        <a:pt x="72" y="137"/>
                      </a:moveTo>
                      <a:lnTo>
                        <a:pt x="0" y="137"/>
                      </a:lnTo>
                      <a:lnTo>
                        <a:pt x="0" y="6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0" name="Freeform 394"/>
                <p:cNvSpPr>
                  <a:spLocks/>
                </p:cNvSpPr>
                <p:nvPr/>
              </p:nvSpPr>
              <p:spPr bwMode="auto">
                <a:xfrm>
                  <a:off x="4173" y="1866"/>
                  <a:ext cx="48" cy="42"/>
                </a:xfrm>
                <a:custGeom>
                  <a:avLst/>
                  <a:gdLst>
                    <a:gd name="T0" fmla="*/ 72 w 144"/>
                    <a:gd name="T1" fmla="*/ 127 h 127"/>
                    <a:gd name="T2" fmla="*/ 0 w 144"/>
                    <a:gd name="T3" fmla="*/ 127 h 127"/>
                    <a:gd name="T4" fmla="*/ 0 w 144"/>
                    <a:gd name="T5" fmla="*/ 55 h 127"/>
                    <a:gd name="T6" fmla="*/ 72 w 144"/>
                    <a:gd name="T7" fmla="*/ 0 h 127"/>
                    <a:gd name="T8" fmla="*/ 144 w 144"/>
                    <a:gd name="T9" fmla="*/ 0 h 127"/>
                    <a:gd name="T10" fmla="*/ 144 w 144"/>
                    <a:gd name="T11" fmla="*/ 72 h 127"/>
                    <a:gd name="T12" fmla="*/ 72 w 144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72" y="127"/>
                      </a:moveTo>
                      <a:lnTo>
                        <a:pt x="0" y="127"/>
                      </a:lnTo>
                      <a:lnTo>
                        <a:pt x="0" y="5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1" name="Freeform 395"/>
                <p:cNvSpPr>
                  <a:spLocks/>
                </p:cNvSpPr>
                <p:nvPr/>
              </p:nvSpPr>
              <p:spPr bwMode="auto">
                <a:xfrm>
                  <a:off x="4197" y="1850"/>
                  <a:ext cx="48" cy="40"/>
                </a:xfrm>
                <a:custGeom>
                  <a:avLst/>
                  <a:gdLst>
                    <a:gd name="T0" fmla="*/ 72 w 145"/>
                    <a:gd name="T1" fmla="*/ 119 h 119"/>
                    <a:gd name="T2" fmla="*/ 0 w 145"/>
                    <a:gd name="T3" fmla="*/ 119 h 119"/>
                    <a:gd name="T4" fmla="*/ 0 w 145"/>
                    <a:gd name="T5" fmla="*/ 47 h 119"/>
                    <a:gd name="T6" fmla="*/ 72 w 145"/>
                    <a:gd name="T7" fmla="*/ 0 h 119"/>
                    <a:gd name="T8" fmla="*/ 145 w 145"/>
                    <a:gd name="T9" fmla="*/ 0 h 119"/>
                    <a:gd name="T10" fmla="*/ 145 w 145"/>
                    <a:gd name="T11" fmla="*/ 72 h 119"/>
                    <a:gd name="T12" fmla="*/ 72 w 145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119">
                      <a:moveTo>
                        <a:pt x="72" y="119"/>
                      </a:moveTo>
                      <a:lnTo>
                        <a:pt x="0" y="119"/>
                      </a:lnTo>
                      <a:lnTo>
                        <a:pt x="0" y="47"/>
                      </a:lnTo>
                      <a:lnTo>
                        <a:pt x="72" y="0"/>
                      </a:lnTo>
                      <a:lnTo>
                        <a:pt x="145" y="0"/>
                      </a:lnTo>
                      <a:lnTo>
                        <a:pt x="145" y="72"/>
                      </a:lnTo>
                      <a:lnTo>
                        <a:pt x="72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2" name="Freeform 396"/>
                <p:cNvSpPr>
                  <a:spLocks/>
                </p:cNvSpPr>
                <p:nvPr/>
              </p:nvSpPr>
              <p:spPr bwMode="auto">
                <a:xfrm>
                  <a:off x="4221" y="1838"/>
                  <a:ext cx="48" cy="36"/>
                </a:xfrm>
                <a:custGeom>
                  <a:avLst/>
                  <a:gdLst>
                    <a:gd name="T0" fmla="*/ 73 w 145"/>
                    <a:gd name="T1" fmla="*/ 108 h 108"/>
                    <a:gd name="T2" fmla="*/ 0 w 145"/>
                    <a:gd name="T3" fmla="*/ 108 h 108"/>
                    <a:gd name="T4" fmla="*/ 0 w 145"/>
                    <a:gd name="T5" fmla="*/ 36 h 108"/>
                    <a:gd name="T6" fmla="*/ 73 w 145"/>
                    <a:gd name="T7" fmla="*/ 0 h 108"/>
                    <a:gd name="T8" fmla="*/ 145 w 145"/>
                    <a:gd name="T9" fmla="*/ 0 h 108"/>
                    <a:gd name="T10" fmla="*/ 145 w 145"/>
                    <a:gd name="T11" fmla="*/ 72 h 108"/>
                    <a:gd name="T12" fmla="*/ 73 w 145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108">
                      <a:moveTo>
                        <a:pt x="73" y="108"/>
                      </a:moveTo>
                      <a:lnTo>
                        <a:pt x="0" y="108"/>
                      </a:lnTo>
                      <a:lnTo>
                        <a:pt x="0" y="36"/>
                      </a:lnTo>
                      <a:lnTo>
                        <a:pt x="73" y="0"/>
                      </a:lnTo>
                      <a:lnTo>
                        <a:pt x="145" y="0"/>
                      </a:lnTo>
                      <a:lnTo>
                        <a:pt x="145" y="72"/>
                      </a:lnTo>
                      <a:lnTo>
                        <a:pt x="73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3" name="Freeform 397"/>
                <p:cNvSpPr>
                  <a:spLocks/>
                </p:cNvSpPr>
                <p:nvPr/>
              </p:nvSpPr>
              <p:spPr bwMode="auto">
                <a:xfrm>
                  <a:off x="4245" y="1830"/>
                  <a:ext cx="47" cy="32"/>
                </a:xfrm>
                <a:custGeom>
                  <a:avLst/>
                  <a:gdLst>
                    <a:gd name="T0" fmla="*/ 72 w 142"/>
                    <a:gd name="T1" fmla="*/ 97 h 97"/>
                    <a:gd name="T2" fmla="*/ 0 w 142"/>
                    <a:gd name="T3" fmla="*/ 97 h 97"/>
                    <a:gd name="T4" fmla="*/ 0 w 142"/>
                    <a:gd name="T5" fmla="*/ 25 h 97"/>
                    <a:gd name="T6" fmla="*/ 72 w 142"/>
                    <a:gd name="T7" fmla="*/ 0 h 97"/>
                    <a:gd name="T8" fmla="*/ 142 w 142"/>
                    <a:gd name="T9" fmla="*/ 0 h 97"/>
                    <a:gd name="T10" fmla="*/ 142 w 142"/>
                    <a:gd name="T11" fmla="*/ 72 h 97"/>
                    <a:gd name="T12" fmla="*/ 72 w 142"/>
                    <a:gd name="T1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97">
                      <a:moveTo>
                        <a:pt x="72" y="97"/>
                      </a:moveTo>
                      <a:lnTo>
                        <a:pt x="0" y="97"/>
                      </a:lnTo>
                      <a:lnTo>
                        <a:pt x="0" y="25"/>
                      </a:lnTo>
                      <a:lnTo>
                        <a:pt x="72" y="0"/>
                      </a:lnTo>
                      <a:lnTo>
                        <a:pt x="142" y="0"/>
                      </a:lnTo>
                      <a:lnTo>
                        <a:pt x="142" y="72"/>
                      </a:lnTo>
                      <a:lnTo>
                        <a:pt x="72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4" name="Freeform 398"/>
                <p:cNvSpPr>
                  <a:spLocks/>
                </p:cNvSpPr>
                <p:nvPr/>
              </p:nvSpPr>
              <p:spPr bwMode="auto">
                <a:xfrm>
                  <a:off x="4269" y="1824"/>
                  <a:ext cx="47" cy="30"/>
                </a:xfrm>
                <a:custGeom>
                  <a:avLst/>
                  <a:gdLst>
                    <a:gd name="T0" fmla="*/ 70 w 142"/>
                    <a:gd name="T1" fmla="*/ 89 h 89"/>
                    <a:gd name="T2" fmla="*/ 0 w 142"/>
                    <a:gd name="T3" fmla="*/ 89 h 89"/>
                    <a:gd name="T4" fmla="*/ 0 w 142"/>
                    <a:gd name="T5" fmla="*/ 17 h 89"/>
                    <a:gd name="T6" fmla="*/ 70 w 142"/>
                    <a:gd name="T7" fmla="*/ 0 h 89"/>
                    <a:gd name="T8" fmla="*/ 142 w 142"/>
                    <a:gd name="T9" fmla="*/ 0 h 89"/>
                    <a:gd name="T10" fmla="*/ 142 w 142"/>
                    <a:gd name="T11" fmla="*/ 72 h 89"/>
                    <a:gd name="T12" fmla="*/ 70 w 142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89">
                      <a:moveTo>
                        <a:pt x="70" y="89"/>
                      </a:moveTo>
                      <a:lnTo>
                        <a:pt x="0" y="89"/>
                      </a:lnTo>
                      <a:lnTo>
                        <a:pt x="0" y="17"/>
                      </a:lnTo>
                      <a:lnTo>
                        <a:pt x="70" y="0"/>
                      </a:lnTo>
                      <a:lnTo>
                        <a:pt x="142" y="0"/>
                      </a:lnTo>
                      <a:lnTo>
                        <a:pt x="142" y="72"/>
                      </a:lnTo>
                      <a:lnTo>
                        <a:pt x="70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5" name="Freeform 399"/>
                <p:cNvSpPr>
                  <a:spLocks/>
                </p:cNvSpPr>
                <p:nvPr/>
              </p:nvSpPr>
              <p:spPr bwMode="auto">
                <a:xfrm>
                  <a:off x="4292" y="1822"/>
                  <a:ext cx="48" cy="26"/>
                </a:xfrm>
                <a:custGeom>
                  <a:avLst/>
                  <a:gdLst>
                    <a:gd name="T0" fmla="*/ 72 w 144"/>
                    <a:gd name="T1" fmla="*/ 78 h 78"/>
                    <a:gd name="T2" fmla="*/ 0 w 144"/>
                    <a:gd name="T3" fmla="*/ 78 h 78"/>
                    <a:gd name="T4" fmla="*/ 0 w 144"/>
                    <a:gd name="T5" fmla="*/ 6 h 78"/>
                    <a:gd name="T6" fmla="*/ 72 w 144"/>
                    <a:gd name="T7" fmla="*/ 0 h 78"/>
                    <a:gd name="T8" fmla="*/ 144 w 144"/>
                    <a:gd name="T9" fmla="*/ 0 h 78"/>
                    <a:gd name="T10" fmla="*/ 144 w 144"/>
                    <a:gd name="T11" fmla="*/ 72 h 78"/>
                    <a:gd name="T12" fmla="*/ 72 w 144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8">
                      <a:moveTo>
                        <a:pt x="72" y="78"/>
                      </a:moveTo>
                      <a:lnTo>
                        <a:pt x="0" y="78"/>
                      </a:lnTo>
                      <a:lnTo>
                        <a:pt x="0" y="6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6" name="Freeform 400"/>
                <p:cNvSpPr>
                  <a:spLocks/>
                </p:cNvSpPr>
                <p:nvPr/>
              </p:nvSpPr>
              <p:spPr bwMode="auto">
                <a:xfrm>
                  <a:off x="4316" y="1822"/>
                  <a:ext cx="49" cy="26"/>
                </a:xfrm>
                <a:custGeom>
                  <a:avLst/>
                  <a:gdLst>
                    <a:gd name="T0" fmla="*/ 0 w 145"/>
                    <a:gd name="T1" fmla="*/ 72 h 78"/>
                    <a:gd name="T2" fmla="*/ 0 w 145"/>
                    <a:gd name="T3" fmla="*/ 0 h 78"/>
                    <a:gd name="T4" fmla="*/ 72 w 145"/>
                    <a:gd name="T5" fmla="*/ 0 h 78"/>
                    <a:gd name="T6" fmla="*/ 145 w 145"/>
                    <a:gd name="T7" fmla="*/ 6 h 78"/>
                    <a:gd name="T8" fmla="*/ 145 w 145"/>
                    <a:gd name="T9" fmla="*/ 78 h 78"/>
                    <a:gd name="T10" fmla="*/ 72 w 145"/>
                    <a:gd name="T11" fmla="*/ 78 h 78"/>
                    <a:gd name="T12" fmla="*/ 0 w 145"/>
                    <a:gd name="T13" fmla="*/ 7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7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5" y="6"/>
                      </a:lnTo>
                      <a:lnTo>
                        <a:pt x="145" y="78"/>
                      </a:lnTo>
                      <a:lnTo>
                        <a:pt x="72" y="7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7" name="Freeform 401"/>
                <p:cNvSpPr>
                  <a:spLocks/>
                </p:cNvSpPr>
                <p:nvPr/>
              </p:nvSpPr>
              <p:spPr bwMode="auto">
                <a:xfrm>
                  <a:off x="4340" y="1824"/>
                  <a:ext cx="49" cy="30"/>
                </a:xfrm>
                <a:custGeom>
                  <a:avLst/>
                  <a:gdLst>
                    <a:gd name="T0" fmla="*/ 0 w 145"/>
                    <a:gd name="T1" fmla="*/ 72 h 89"/>
                    <a:gd name="T2" fmla="*/ 0 w 145"/>
                    <a:gd name="T3" fmla="*/ 0 h 89"/>
                    <a:gd name="T4" fmla="*/ 73 w 145"/>
                    <a:gd name="T5" fmla="*/ 0 h 89"/>
                    <a:gd name="T6" fmla="*/ 145 w 145"/>
                    <a:gd name="T7" fmla="*/ 17 h 89"/>
                    <a:gd name="T8" fmla="*/ 145 w 145"/>
                    <a:gd name="T9" fmla="*/ 89 h 89"/>
                    <a:gd name="T10" fmla="*/ 73 w 145"/>
                    <a:gd name="T11" fmla="*/ 89 h 89"/>
                    <a:gd name="T12" fmla="*/ 0 w 145"/>
                    <a:gd name="T13" fmla="*/ 7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8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145" y="17"/>
                      </a:lnTo>
                      <a:lnTo>
                        <a:pt x="145" y="89"/>
                      </a:lnTo>
                      <a:lnTo>
                        <a:pt x="73" y="8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8" name="Freeform 402"/>
                <p:cNvSpPr>
                  <a:spLocks/>
                </p:cNvSpPr>
                <p:nvPr/>
              </p:nvSpPr>
              <p:spPr bwMode="auto">
                <a:xfrm>
                  <a:off x="4365" y="1830"/>
                  <a:ext cx="48" cy="32"/>
                </a:xfrm>
                <a:custGeom>
                  <a:avLst/>
                  <a:gdLst>
                    <a:gd name="T0" fmla="*/ 0 w 144"/>
                    <a:gd name="T1" fmla="*/ 72 h 97"/>
                    <a:gd name="T2" fmla="*/ 0 w 144"/>
                    <a:gd name="T3" fmla="*/ 0 h 97"/>
                    <a:gd name="T4" fmla="*/ 72 w 144"/>
                    <a:gd name="T5" fmla="*/ 0 h 97"/>
                    <a:gd name="T6" fmla="*/ 144 w 144"/>
                    <a:gd name="T7" fmla="*/ 25 h 97"/>
                    <a:gd name="T8" fmla="*/ 144 w 144"/>
                    <a:gd name="T9" fmla="*/ 97 h 97"/>
                    <a:gd name="T10" fmla="*/ 72 w 144"/>
                    <a:gd name="T11" fmla="*/ 97 h 97"/>
                    <a:gd name="T12" fmla="*/ 0 w 144"/>
                    <a:gd name="T13" fmla="*/ 7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9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25"/>
                      </a:lnTo>
                      <a:lnTo>
                        <a:pt x="144" y="97"/>
                      </a:lnTo>
                      <a:lnTo>
                        <a:pt x="72" y="9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9" name="Freeform 403"/>
                <p:cNvSpPr>
                  <a:spLocks/>
                </p:cNvSpPr>
                <p:nvPr/>
              </p:nvSpPr>
              <p:spPr bwMode="auto">
                <a:xfrm>
                  <a:off x="4389" y="1838"/>
                  <a:ext cx="48" cy="36"/>
                </a:xfrm>
                <a:custGeom>
                  <a:avLst/>
                  <a:gdLst>
                    <a:gd name="T0" fmla="*/ 0 w 144"/>
                    <a:gd name="T1" fmla="*/ 72 h 108"/>
                    <a:gd name="T2" fmla="*/ 0 w 144"/>
                    <a:gd name="T3" fmla="*/ 0 h 108"/>
                    <a:gd name="T4" fmla="*/ 72 w 144"/>
                    <a:gd name="T5" fmla="*/ 0 h 108"/>
                    <a:gd name="T6" fmla="*/ 144 w 144"/>
                    <a:gd name="T7" fmla="*/ 36 h 108"/>
                    <a:gd name="T8" fmla="*/ 144 w 144"/>
                    <a:gd name="T9" fmla="*/ 108 h 108"/>
                    <a:gd name="T10" fmla="*/ 72 w 144"/>
                    <a:gd name="T11" fmla="*/ 108 h 108"/>
                    <a:gd name="T12" fmla="*/ 0 w 144"/>
                    <a:gd name="T13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0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36"/>
                      </a:lnTo>
                      <a:lnTo>
                        <a:pt x="144" y="108"/>
                      </a:lnTo>
                      <a:lnTo>
                        <a:pt x="72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0" name="Freeform 404"/>
                <p:cNvSpPr>
                  <a:spLocks/>
                </p:cNvSpPr>
                <p:nvPr/>
              </p:nvSpPr>
              <p:spPr bwMode="auto">
                <a:xfrm>
                  <a:off x="4413" y="1850"/>
                  <a:ext cx="48" cy="40"/>
                </a:xfrm>
                <a:custGeom>
                  <a:avLst/>
                  <a:gdLst>
                    <a:gd name="T0" fmla="*/ 0 w 144"/>
                    <a:gd name="T1" fmla="*/ 72 h 119"/>
                    <a:gd name="T2" fmla="*/ 0 w 144"/>
                    <a:gd name="T3" fmla="*/ 0 h 119"/>
                    <a:gd name="T4" fmla="*/ 72 w 144"/>
                    <a:gd name="T5" fmla="*/ 0 h 119"/>
                    <a:gd name="T6" fmla="*/ 144 w 144"/>
                    <a:gd name="T7" fmla="*/ 47 h 119"/>
                    <a:gd name="T8" fmla="*/ 144 w 144"/>
                    <a:gd name="T9" fmla="*/ 119 h 119"/>
                    <a:gd name="T10" fmla="*/ 72 w 144"/>
                    <a:gd name="T11" fmla="*/ 119 h 119"/>
                    <a:gd name="T12" fmla="*/ 0 w 144"/>
                    <a:gd name="T13" fmla="*/ 7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1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47"/>
                      </a:lnTo>
                      <a:lnTo>
                        <a:pt x="144" y="119"/>
                      </a:lnTo>
                      <a:lnTo>
                        <a:pt x="72" y="11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1" name="Freeform 405"/>
                <p:cNvSpPr>
                  <a:spLocks/>
                </p:cNvSpPr>
                <p:nvPr/>
              </p:nvSpPr>
              <p:spPr bwMode="auto">
                <a:xfrm>
                  <a:off x="4437" y="1866"/>
                  <a:ext cx="48" cy="42"/>
                </a:xfrm>
                <a:custGeom>
                  <a:avLst/>
                  <a:gdLst>
                    <a:gd name="T0" fmla="*/ 0 w 144"/>
                    <a:gd name="T1" fmla="*/ 72 h 127"/>
                    <a:gd name="T2" fmla="*/ 0 w 144"/>
                    <a:gd name="T3" fmla="*/ 0 h 127"/>
                    <a:gd name="T4" fmla="*/ 72 w 144"/>
                    <a:gd name="T5" fmla="*/ 0 h 127"/>
                    <a:gd name="T6" fmla="*/ 144 w 144"/>
                    <a:gd name="T7" fmla="*/ 55 h 127"/>
                    <a:gd name="T8" fmla="*/ 144 w 144"/>
                    <a:gd name="T9" fmla="*/ 127 h 127"/>
                    <a:gd name="T10" fmla="*/ 72 w 144"/>
                    <a:gd name="T11" fmla="*/ 127 h 127"/>
                    <a:gd name="T12" fmla="*/ 0 w 144"/>
                    <a:gd name="T13" fmla="*/ 7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55"/>
                      </a:lnTo>
                      <a:lnTo>
                        <a:pt x="144" y="127"/>
                      </a:lnTo>
                      <a:lnTo>
                        <a:pt x="72" y="12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2" name="Freeform 406"/>
                <p:cNvSpPr>
                  <a:spLocks/>
                </p:cNvSpPr>
                <p:nvPr/>
              </p:nvSpPr>
              <p:spPr bwMode="auto">
                <a:xfrm>
                  <a:off x="4461" y="1884"/>
                  <a:ext cx="48" cy="46"/>
                </a:xfrm>
                <a:custGeom>
                  <a:avLst/>
                  <a:gdLst>
                    <a:gd name="T0" fmla="*/ 0 w 144"/>
                    <a:gd name="T1" fmla="*/ 72 h 137"/>
                    <a:gd name="T2" fmla="*/ 0 w 144"/>
                    <a:gd name="T3" fmla="*/ 0 h 137"/>
                    <a:gd name="T4" fmla="*/ 72 w 144"/>
                    <a:gd name="T5" fmla="*/ 0 h 137"/>
                    <a:gd name="T6" fmla="*/ 144 w 144"/>
                    <a:gd name="T7" fmla="*/ 65 h 137"/>
                    <a:gd name="T8" fmla="*/ 144 w 144"/>
                    <a:gd name="T9" fmla="*/ 137 h 137"/>
                    <a:gd name="T10" fmla="*/ 72 w 144"/>
                    <a:gd name="T11" fmla="*/ 137 h 137"/>
                    <a:gd name="T12" fmla="*/ 0 w 144"/>
                    <a:gd name="T13" fmla="*/ 7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3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65"/>
                      </a:lnTo>
                      <a:lnTo>
                        <a:pt x="144" y="137"/>
                      </a:lnTo>
                      <a:lnTo>
                        <a:pt x="72" y="13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962" name="Freeform 407"/>
              <p:cNvSpPr>
                <a:spLocks/>
              </p:cNvSpPr>
              <p:nvPr/>
            </p:nvSpPr>
            <p:spPr bwMode="auto">
              <a:xfrm>
                <a:off x="4509" y="1960"/>
                <a:ext cx="48" cy="52"/>
              </a:xfrm>
              <a:custGeom>
                <a:avLst/>
                <a:gdLst>
                  <a:gd name="T0" fmla="*/ 0 w 144"/>
                  <a:gd name="T1" fmla="*/ 71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4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4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3" name="Freeform 408"/>
              <p:cNvSpPr>
                <a:spLocks/>
              </p:cNvSpPr>
              <p:nvPr/>
            </p:nvSpPr>
            <p:spPr bwMode="auto">
              <a:xfrm>
                <a:off x="4533" y="1988"/>
                <a:ext cx="48" cy="54"/>
              </a:xfrm>
              <a:custGeom>
                <a:avLst/>
                <a:gdLst>
                  <a:gd name="T0" fmla="*/ 0 w 144"/>
                  <a:gd name="T1" fmla="*/ 72 h 162"/>
                  <a:gd name="T2" fmla="*/ 0 w 144"/>
                  <a:gd name="T3" fmla="*/ 0 h 162"/>
                  <a:gd name="T4" fmla="*/ 72 w 144"/>
                  <a:gd name="T5" fmla="*/ 0 h 162"/>
                  <a:gd name="T6" fmla="*/ 144 w 144"/>
                  <a:gd name="T7" fmla="*/ 89 h 162"/>
                  <a:gd name="T8" fmla="*/ 144 w 144"/>
                  <a:gd name="T9" fmla="*/ 162 h 162"/>
                  <a:gd name="T10" fmla="*/ 72 w 144"/>
                  <a:gd name="T11" fmla="*/ 162 h 162"/>
                  <a:gd name="T12" fmla="*/ 0 w 144"/>
                  <a:gd name="T13" fmla="*/ 7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2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9"/>
                    </a:lnTo>
                    <a:lnTo>
                      <a:pt x="144" y="162"/>
                    </a:lnTo>
                    <a:lnTo>
                      <a:pt x="72" y="16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4" name="Freeform 409"/>
              <p:cNvSpPr>
                <a:spLocks/>
              </p:cNvSpPr>
              <p:nvPr/>
            </p:nvSpPr>
            <p:spPr bwMode="auto">
              <a:xfrm>
                <a:off x="4557" y="2018"/>
                <a:ext cx="48" cy="58"/>
              </a:xfrm>
              <a:custGeom>
                <a:avLst/>
                <a:gdLst>
                  <a:gd name="T0" fmla="*/ 0 w 144"/>
                  <a:gd name="T1" fmla="*/ 73 h 175"/>
                  <a:gd name="T2" fmla="*/ 0 w 144"/>
                  <a:gd name="T3" fmla="*/ 0 h 175"/>
                  <a:gd name="T4" fmla="*/ 72 w 144"/>
                  <a:gd name="T5" fmla="*/ 0 h 175"/>
                  <a:gd name="T6" fmla="*/ 144 w 144"/>
                  <a:gd name="T7" fmla="*/ 103 h 175"/>
                  <a:gd name="T8" fmla="*/ 144 w 144"/>
                  <a:gd name="T9" fmla="*/ 175 h 175"/>
                  <a:gd name="T10" fmla="*/ 72 w 144"/>
                  <a:gd name="T11" fmla="*/ 175 h 175"/>
                  <a:gd name="T12" fmla="*/ 0 w 144"/>
                  <a:gd name="T13" fmla="*/ 7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03"/>
                    </a:lnTo>
                    <a:lnTo>
                      <a:pt x="144" y="175"/>
                    </a:lnTo>
                    <a:lnTo>
                      <a:pt x="72" y="17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5" name="Freeform 410"/>
              <p:cNvSpPr>
                <a:spLocks/>
              </p:cNvSpPr>
              <p:nvPr/>
            </p:nvSpPr>
            <p:spPr bwMode="auto">
              <a:xfrm>
                <a:off x="4581" y="2052"/>
                <a:ext cx="48" cy="62"/>
              </a:xfrm>
              <a:custGeom>
                <a:avLst/>
                <a:gdLst>
                  <a:gd name="T0" fmla="*/ 0 w 145"/>
                  <a:gd name="T1" fmla="*/ 72 h 186"/>
                  <a:gd name="T2" fmla="*/ 0 w 145"/>
                  <a:gd name="T3" fmla="*/ 0 h 186"/>
                  <a:gd name="T4" fmla="*/ 72 w 145"/>
                  <a:gd name="T5" fmla="*/ 0 h 186"/>
                  <a:gd name="T6" fmla="*/ 145 w 145"/>
                  <a:gd name="T7" fmla="*/ 114 h 186"/>
                  <a:gd name="T8" fmla="*/ 145 w 145"/>
                  <a:gd name="T9" fmla="*/ 186 h 186"/>
                  <a:gd name="T10" fmla="*/ 72 w 145"/>
                  <a:gd name="T11" fmla="*/ 186 h 186"/>
                  <a:gd name="T12" fmla="*/ 0 w 145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14"/>
                    </a:lnTo>
                    <a:lnTo>
                      <a:pt x="145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6" name="Freeform 411"/>
              <p:cNvSpPr>
                <a:spLocks/>
              </p:cNvSpPr>
              <p:nvPr/>
            </p:nvSpPr>
            <p:spPr bwMode="auto">
              <a:xfrm>
                <a:off x="4605" y="2090"/>
                <a:ext cx="47" cy="62"/>
              </a:xfrm>
              <a:custGeom>
                <a:avLst/>
                <a:gdLst>
                  <a:gd name="T0" fmla="*/ 0 w 143"/>
                  <a:gd name="T1" fmla="*/ 72 h 186"/>
                  <a:gd name="T2" fmla="*/ 0 w 143"/>
                  <a:gd name="T3" fmla="*/ 0 h 186"/>
                  <a:gd name="T4" fmla="*/ 73 w 143"/>
                  <a:gd name="T5" fmla="*/ 0 h 186"/>
                  <a:gd name="T6" fmla="*/ 143 w 143"/>
                  <a:gd name="T7" fmla="*/ 114 h 186"/>
                  <a:gd name="T8" fmla="*/ 143 w 143"/>
                  <a:gd name="T9" fmla="*/ 186 h 186"/>
                  <a:gd name="T10" fmla="*/ 73 w 143"/>
                  <a:gd name="T11" fmla="*/ 186 h 186"/>
                  <a:gd name="T12" fmla="*/ 0 w 143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86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3" y="114"/>
                    </a:lnTo>
                    <a:lnTo>
                      <a:pt x="143" y="186"/>
                    </a:lnTo>
                    <a:lnTo>
                      <a:pt x="73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7" name="Freeform 412"/>
              <p:cNvSpPr>
                <a:spLocks/>
              </p:cNvSpPr>
              <p:nvPr/>
            </p:nvSpPr>
            <p:spPr bwMode="auto">
              <a:xfrm>
                <a:off x="4629" y="2128"/>
                <a:ext cx="47" cy="64"/>
              </a:xfrm>
              <a:custGeom>
                <a:avLst/>
                <a:gdLst>
                  <a:gd name="T0" fmla="*/ 0 w 142"/>
                  <a:gd name="T1" fmla="*/ 72 h 192"/>
                  <a:gd name="T2" fmla="*/ 0 w 142"/>
                  <a:gd name="T3" fmla="*/ 0 h 192"/>
                  <a:gd name="T4" fmla="*/ 70 w 142"/>
                  <a:gd name="T5" fmla="*/ 0 h 192"/>
                  <a:gd name="T6" fmla="*/ 142 w 142"/>
                  <a:gd name="T7" fmla="*/ 119 h 192"/>
                  <a:gd name="T8" fmla="*/ 142 w 142"/>
                  <a:gd name="T9" fmla="*/ 192 h 192"/>
                  <a:gd name="T10" fmla="*/ 70 w 142"/>
                  <a:gd name="T11" fmla="*/ 192 h 192"/>
                  <a:gd name="T12" fmla="*/ 0 w 142"/>
                  <a:gd name="T13" fmla="*/ 7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92">
                    <a:moveTo>
                      <a:pt x="0" y="72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142" y="119"/>
                    </a:lnTo>
                    <a:lnTo>
                      <a:pt x="142" y="192"/>
                    </a:lnTo>
                    <a:lnTo>
                      <a:pt x="70" y="19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8" name="Freeform 413"/>
              <p:cNvSpPr>
                <a:spLocks/>
              </p:cNvSpPr>
              <p:nvPr/>
            </p:nvSpPr>
            <p:spPr bwMode="auto">
              <a:xfrm>
                <a:off x="4652" y="2168"/>
                <a:ext cx="48" cy="68"/>
              </a:xfrm>
              <a:custGeom>
                <a:avLst/>
                <a:gdLst>
                  <a:gd name="T0" fmla="*/ 0 w 144"/>
                  <a:gd name="T1" fmla="*/ 73 h 205"/>
                  <a:gd name="T2" fmla="*/ 0 w 144"/>
                  <a:gd name="T3" fmla="*/ 0 h 205"/>
                  <a:gd name="T4" fmla="*/ 72 w 144"/>
                  <a:gd name="T5" fmla="*/ 0 h 205"/>
                  <a:gd name="T6" fmla="*/ 144 w 144"/>
                  <a:gd name="T7" fmla="*/ 133 h 205"/>
                  <a:gd name="T8" fmla="*/ 144 w 144"/>
                  <a:gd name="T9" fmla="*/ 205 h 205"/>
                  <a:gd name="T10" fmla="*/ 72 w 144"/>
                  <a:gd name="T11" fmla="*/ 205 h 205"/>
                  <a:gd name="T12" fmla="*/ 0 w 144"/>
                  <a:gd name="T13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3"/>
                    </a:lnTo>
                    <a:lnTo>
                      <a:pt x="144" y="205"/>
                    </a:lnTo>
                    <a:lnTo>
                      <a:pt x="72" y="20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9" name="Freeform 414"/>
              <p:cNvSpPr>
                <a:spLocks/>
              </p:cNvSpPr>
              <p:nvPr/>
            </p:nvSpPr>
            <p:spPr bwMode="auto">
              <a:xfrm>
                <a:off x="4676" y="2212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0" name="Freeform 415"/>
              <p:cNvSpPr>
                <a:spLocks/>
              </p:cNvSpPr>
              <p:nvPr/>
            </p:nvSpPr>
            <p:spPr bwMode="auto">
              <a:xfrm>
                <a:off x="4700" y="2256"/>
                <a:ext cx="49" cy="70"/>
              </a:xfrm>
              <a:custGeom>
                <a:avLst/>
                <a:gdLst>
                  <a:gd name="T0" fmla="*/ 0 w 145"/>
                  <a:gd name="T1" fmla="*/ 72 h 211"/>
                  <a:gd name="T2" fmla="*/ 0 w 145"/>
                  <a:gd name="T3" fmla="*/ 0 h 211"/>
                  <a:gd name="T4" fmla="*/ 72 w 145"/>
                  <a:gd name="T5" fmla="*/ 0 h 211"/>
                  <a:gd name="T6" fmla="*/ 145 w 145"/>
                  <a:gd name="T7" fmla="*/ 139 h 211"/>
                  <a:gd name="T8" fmla="*/ 145 w 145"/>
                  <a:gd name="T9" fmla="*/ 211 h 211"/>
                  <a:gd name="T10" fmla="*/ 72 w 145"/>
                  <a:gd name="T11" fmla="*/ 211 h 211"/>
                  <a:gd name="T12" fmla="*/ 0 w 145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11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39"/>
                    </a:lnTo>
                    <a:lnTo>
                      <a:pt x="145" y="211"/>
                    </a:lnTo>
                    <a:lnTo>
                      <a:pt x="72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1" name="Freeform 416"/>
              <p:cNvSpPr>
                <a:spLocks/>
              </p:cNvSpPr>
              <p:nvPr/>
            </p:nvSpPr>
            <p:spPr bwMode="auto">
              <a:xfrm>
                <a:off x="4724" y="2302"/>
                <a:ext cx="49" cy="72"/>
              </a:xfrm>
              <a:custGeom>
                <a:avLst/>
                <a:gdLst>
                  <a:gd name="T0" fmla="*/ 0 w 145"/>
                  <a:gd name="T1" fmla="*/ 72 h 216"/>
                  <a:gd name="T2" fmla="*/ 0 w 145"/>
                  <a:gd name="T3" fmla="*/ 0 h 216"/>
                  <a:gd name="T4" fmla="*/ 73 w 145"/>
                  <a:gd name="T5" fmla="*/ 0 h 216"/>
                  <a:gd name="T6" fmla="*/ 145 w 145"/>
                  <a:gd name="T7" fmla="*/ 144 h 216"/>
                  <a:gd name="T8" fmla="*/ 145 w 145"/>
                  <a:gd name="T9" fmla="*/ 216 h 216"/>
                  <a:gd name="T10" fmla="*/ 73 w 145"/>
                  <a:gd name="T11" fmla="*/ 216 h 216"/>
                  <a:gd name="T12" fmla="*/ 0 w 145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16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144"/>
                    </a:lnTo>
                    <a:lnTo>
                      <a:pt x="145" y="216"/>
                    </a:lnTo>
                    <a:lnTo>
                      <a:pt x="73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2" name="Freeform 417"/>
              <p:cNvSpPr>
                <a:spLocks/>
              </p:cNvSpPr>
              <p:nvPr/>
            </p:nvSpPr>
            <p:spPr bwMode="auto">
              <a:xfrm>
                <a:off x="4749" y="2350"/>
                <a:ext cx="48" cy="72"/>
              </a:xfrm>
              <a:custGeom>
                <a:avLst/>
                <a:gdLst>
                  <a:gd name="T0" fmla="*/ 0 w 144"/>
                  <a:gd name="T1" fmla="*/ 72 h 215"/>
                  <a:gd name="T2" fmla="*/ 0 w 144"/>
                  <a:gd name="T3" fmla="*/ 0 h 215"/>
                  <a:gd name="T4" fmla="*/ 72 w 144"/>
                  <a:gd name="T5" fmla="*/ 0 h 215"/>
                  <a:gd name="T6" fmla="*/ 144 w 144"/>
                  <a:gd name="T7" fmla="*/ 144 h 215"/>
                  <a:gd name="T8" fmla="*/ 144 w 144"/>
                  <a:gd name="T9" fmla="*/ 215 h 215"/>
                  <a:gd name="T10" fmla="*/ 72 w 144"/>
                  <a:gd name="T11" fmla="*/ 215 h 215"/>
                  <a:gd name="T12" fmla="*/ 0 w 144"/>
                  <a:gd name="T13" fmla="*/ 7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5"/>
                    </a:lnTo>
                    <a:lnTo>
                      <a:pt x="72" y="21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3" name="Freeform 418"/>
              <p:cNvSpPr>
                <a:spLocks/>
              </p:cNvSpPr>
              <p:nvPr/>
            </p:nvSpPr>
            <p:spPr bwMode="auto">
              <a:xfrm>
                <a:off x="4773" y="23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4" name="Freeform 419"/>
              <p:cNvSpPr>
                <a:spLocks/>
              </p:cNvSpPr>
              <p:nvPr/>
            </p:nvSpPr>
            <p:spPr bwMode="auto">
              <a:xfrm>
                <a:off x="4797" y="24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5" name="Freeform 420"/>
              <p:cNvSpPr>
                <a:spLocks/>
              </p:cNvSpPr>
              <p:nvPr/>
            </p:nvSpPr>
            <p:spPr bwMode="auto">
              <a:xfrm>
                <a:off x="4821" y="24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6" name="Freeform 421"/>
              <p:cNvSpPr>
                <a:spLocks/>
              </p:cNvSpPr>
              <p:nvPr/>
            </p:nvSpPr>
            <p:spPr bwMode="auto">
              <a:xfrm>
                <a:off x="4845" y="25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7" name="Freeform 422"/>
              <p:cNvSpPr>
                <a:spLocks/>
              </p:cNvSpPr>
              <p:nvPr/>
            </p:nvSpPr>
            <p:spPr bwMode="auto">
              <a:xfrm>
                <a:off x="4869" y="25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8" name="Freeform 423"/>
              <p:cNvSpPr>
                <a:spLocks/>
              </p:cNvSpPr>
              <p:nvPr/>
            </p:nvSpPr>
            <p:spPr bwMode="auto">
              <a:xfrm>
                <a:off x="4893" y="26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9" name="Freeform 424"/>
              <p:cNvSpPr>
                <a:spLocks/>
              </p:cNvSpPr>
              <p:nvPr/>
            </p:nvSpPr>
            <p:spPr bwMode="auto">
              <a:xfrm>
                <a:off x="4917" y="26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49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9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0" name="Freeform 425"/>
              <p:cNvSpPr>
                <a:spLocks/>
              </p:cNvSpPr>
              <p:nvPr/>
            </p:nvSpPr>
            <p:spPr bwMode="auto">
              <a:xfrm>
                <a:off x="4941" y="2748"/>
                <a:ext cx="48" cy="72"/>
              </a:xfrm>
              <a:custGeom>
                <a:avLst/>
                <a:gdLst>
                  <a:gd name="T0" fmla="*/ 0 w 144"/>
                  <a:gd name="T1" fmla="*/ 72 h 216"/>
                  <a:gd name="T2" fmla="*/ 0 w 144"/>
                  <a:gd name="T3" fmla="*/ 0 h 216"/>
                  <a:gd name="T4" fmla="*/ 72 w 144"/>
                  <a:gd name="T5" fmla="*/ 0 h 216"/>
                  <a:gd name="T6" fmla="*/ 144 w 144"/>
                  <a:gd name="T7" fmla="*/ 144 h 216"/>
                  <a:gd name="T8" fmla="*/ 144 w 144"/>
                  <a:gd name="T9" fmla="*/ 216 h 216"/>
                  <a:gd name="T10" fmla="*/ 72 w 144"/>
                  <a:gd name="T11" fmla="*/ 216 h 216"/>
                  <a:gd name="T12" fmla="*/ 0 w 144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1" name="Freeform 426"/>
              <p:cNvSpPr>
                <a:spLocks/>
              </p:cNvSpPr>
              <p:nvPr/>
            </p:nvSpPr>
            <p:spPr bwMode="auto">
              <a:xfrm>
                <a:off x="4965" y="2796"/>
                <a:ext cx="47" cy="72"/>
              </a:xfrm>
              <a:custGeom>
                <a:avLst/>
                <a:gdLst>
                  <a:gd name="T0" fmla="*/ 0 w 143"/>
                  <a:gd name="T1" fmla="*/ 72 h 216"/>
                  <a:gd name="T2" fmla="*/ 0 w 143"/>
                  <a:gd name="T3" fmla="*/ 0 h 216"/>
                  <a:gd name="T4" fmla="*/ 72 w 143"/>
                  <a:gd name="T5" fmla="*/ 0 h 216"/>
                  <a:gd name="T6" fmla="*/ 143 w 143"/>
                  <a:gd name="T7" fmla="*/ 144 h 216"/>
                  <a:gd name="T8" fmla="*/ 143 w 143"/>
                  <a:gd name="T9" fmla="*/ 216 h 216"/>
                  <a:gd name="T10" fmla="*/ 72 w 143"/>
                  <a:gd name="T11" fmla="*/ 216 h 216"/>
                  <a:gd name="T12" fmla="*/ 0 w 143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144"/>
                    </a:lnTo>
                    <a:lnTo>
                      <a:pt x="143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2" name="Freeform 427"/>
              <p:cNvSpPr>
                <a:spLocks/>
              </p:cNvSpPr>
              <p:nvPr/>
            </p:nvSpPr>
            <p:spPr bwMode="auto">
              <a:xfrm>
                <a:off x="4989" y="2844"/>
                <a:ext cx="47" cy="70"/>
              </a:xfrm>
              <a:custGeom>
                <a:avLst/>
                <a:gdLst>
                  <a:gd name="T0" fmla="*/ 0 w 143"/>
                  <a:gd name="T1" fmla="*/ 72 h 211"/>
                  <a:gd name="T2" fmla="*/ 0 w 143"/>
                  <a:gd name="T3" fmla="*/ 0 h 211"/>
                  <a:gd name="T4" fmla="*/ 71 w 143"/>
                  <a:gd name="T5" fmla="*/ 0 h 211"/>
                  <a:gd name="T6" fmla="*/ 143 w 143"/>
                  <a:gd name="T7" fmla="*/ 139 h 211"/>
                  <a:gd name="T8" fmla="*/ 143 w 143"/>
                  <a:gd name="T9" fmla="*/ 211 h 211"/>
                  <a:gd name="T10" fmla="*/ 71 w 143"/>
                  <a:gd name="T11" fmla="*/ 211 h 211"/>
                  <a:gd name="T12" fmla="*/ 0 w 143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1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39"/>
                    </a:lnTo>
                    <a:lnTo>
                      <a:pt x="143" y="211"/>
                    </a:lnTo>
                    <a:lnTo>
                      <a:pt x="71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3" name="Freeform 428"/>
              <p:cNvSpPr>
                <a:spLocks/>
              </p:cNvSpPr>
              <p:nvPr/>
            </p:nvSpPr>
            <p:spPr bwMode="auto">
              <a:xfrm>
                <a:off x="5012" y="2890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4" name="Freeform 429"/>
              <p:cNvSpPr>
                <a:spLocks/>
              </p:cNvSpPr>
              <p:nvPr/>
            </p:nvSpPr>
            <p:spPr bwMode="auto">
              <a:xfrm>
                <a:off x="5036" y="2934"/>
                <a:ext cx="48" cy="66"/>
              </a:xfrm>
              <a:custGeom>
                <a:avLst/>
                <a:gdLst>
                  <a:gd name="T0" fmla="*/ 0 w 144"/>
                  <a:gd name="T1" fmla="*/ 72 h 199"/>
                  <a:gd name="T2" fmla="*/ 0 w 144"/>
                  <a:gd name="T3" fmla="*/ 0 h 199"/>
                  <a:gd name="T4" fmla="*/ 72 w 144"/>
                  <a:gd name="T5" fmla="*/ 0 h 199"/>
                  <a:gd name="T6" fmla="*/ 144 w 144"/>
                  <a:gd name="T7" fmla="*/ 127 h 199"/>
                  <a:gd name="T8" fmla="*/ 144 w 144"/>
                  <a:gd name="T9" fmla="*/ 199 h 199"/>
                  <a:gd name="T10" fmla="*/ 72 w 144"/>
                  <a:gd name="T11" fmla="*/ 199 h 199"/>
                  <a:gd name="T12" fmla="*/ 0 w 144"/>
                  <a:gd name="T13" fmla="*/ 7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7"/>
                    </a:lnTo>
                    <a:lnTo>
                      <a:pt x="144" y="199"/>
                    </a:lnTo>
                    <a:lnTo>
                      <a:pt x="72" y="19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5" name="Freeform 430"/>
              <p:cNvSpPr>
                <a:spLocks/>
              </p:cNvSpPr>
              <p:nvPr/>
            </p:nvSpPr>
            <p:spPr bwMode="auto">
              <a:xfrm>
                <a:off x="5060" y="2976"/>
                <a:ext cx="48" cy="66"/>
              </a:xfrm>
              <a:custGeom>
                <a:avLst/>
                <a:gdLst>
                  <a:gd name="T0" fmla="*/ 0 w 144"/>
                  <a:gd name="T1" fmla="*/ 72 h 197"/>
                  <a:gd name="T2" fmla="*/ 0 w 144"/>
                  <a:gd name="T3" fmla="*/ 0 h 197"/>
                  <a:gd name="T4" fmla="*/ 72 w 144"/>
                  <a:gd name="T5" fmla="*/ 0 h 197"/>
                  <a:gd name="T6" fmla="*/ 144 w 144"/>
                  <a:gd name="T7" fmla="*/ 125 h 197"/>
                  <a:gd name="T8" fmla="*/ 144 w 144"/>
                  <a:gd name="T9" fmla="*/ 197 h 197"/>
                  <a:gd name="T10" fmla="*/ 72 w 144"/>
                  <a:gd name="T11" fmla="*/ 197 h 197"/>
                  <a:gd name="T12" fmla="*/ 0 w 144"/>
                  <a:gd name="T13" fmla="*/ 7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5"/>
                    </a:lnTo>
                    <a:lnTo>
                      <a:pt x="144" y="197"/>
                    </a:lnTo>
                    <a:lnTo>
                      <a:pt x="72" y="1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6" name="Freeform 431"/>
              <p:cNvSpPr>
                <a:spLocks/>
              </p:cNvSpPr>
              <p:nvPr/>
            </p:nvSpPr>
            <p:spPr bwMode="auto">
              <a:xfrm>
                <a:off x="5084" y="3018"/>
                <a:ext cx="49" cy="62"/>
              </a:xfrm>
              <a:custGeom>
                <a:avLst/>
                <a:gdLst>
                  <a:gd name="T0" fmla="*/ 0 w 145"/>
                  <a:gd name="T1" fmla="*/ 72 h 186"/>
                  <a:gd name="T2" fmla="*/ 0 w 145"/>
                  <a:gd name="T3" fmla="*/ 0 h 186"/>
                  <a:gd name="T4" fmla="*/ 72 w 145"/>
                  <a:gd name="T5" fmla="*/ 0 h 186"/>
                  <a:gd name="T6" fmla="*/ 145 w 145"/>
                  <a:gd name="T7" fmla="*/ 114 h 186"/>
                  <a:gd name="T8" fmla="*/ 145 w 145"/>
                  <a:gd name="T9" fmla="*/ 186 h 186"/>
                  <a:gd name="T10" fmla="*/ 72 w 145"/>
                  <a:gd name="T11" fmla="*/ 186 h 186"/>
                  <a:gd name="T12" fmla="*/ 0 w 145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14"/>
                    </a:lnTo>
                    <a:lnTo>
                      <a:pt x="145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7" name="Freeform 432"/>
              <p:cNvSpPr>
                <a:spLocks/>
              </p:cNvSpPr>
              <p:nvPr/>
            </p:nvSpPr>
            <p:spPr bwMode="auto">
              <a:xfrm>
                <a:off x="5108" y="3056"/>
                <a:ext cx="49" cy="62"/>
              </a:xfrm>
              <a:custGeom>
                <a:avLst/>
                <a:gdLst>
                  <a:gd name="T0" fmla="*/ 0 w 145"/>
                  <a:gd name="T1" fmla="*/ 72 h 186"/>
                  <a:gd name="T2" fmla="*/ 0 w 145"/>
                  <a:gd name="T3" fmla="*/ 0 h 186"/>
                  <a:gd name="T4" fmla="*/ 73 w 145"/>
                  <a:gd name="T5" fmla="*/ 0 h 186"/>
                  <a:gd name="T6" fmla="*/ 145 w 145"/>
                  <a:gd name="T7" fmla="*/ 114 h 186"/>
                  <a:gd name="T8" fmla="*/ 145 w 145"/>
                  <a:gd name="T9" fmla="*/ 186 h 186"/>
                  <a:gd name="T10" fmla="*/ 73 w 145"/>
                  <a:gd name="T11" fmla="*/ 186 h 186"/>
                  <a:gd name="T12" fmla="*/ 0 w 145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86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114"/>
                    </a:lnTo>
                    <a:lnTo>
                      <a:pt x="145" y="186"/>
                    </a:lnTo>
                    <a:lnTo>
                      <a:pt x="73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8" name="Freeform 433"/>
              <p:cNvSpPr>
                <a:spLocks/>
              </p:cNvSpPr>
              <p:nvPr/>
            </p:nvSpPr>
            <p:spPr bwMode="auto">
              <a:xfrm>
                <a:off x="5133" y="3094"/>
                <a:ext cx="48" cy="56"/>
              </a:xfrm>
              <a:custGeom>
                <a:avLst/>
                <a:gdLst>
                  <a:gd name="T0" fmla="*/ 0 w 144"/>
                  <a:gd name="T1" fmla="*/ 72 h 169"/>
                  <a:gd name="T2" fmla="*/ 0 w 144"/>
                  <a:gd name="T3" fmla="*/ 0 h 169"/>
                  <a:gd name="T4" fmla="*/ 72 w 144"/>
                  <a:gd name="T5" fmla="*/ 0 h 169"/>
                  <a:gd name="T6" fmla="*/ 144 w 144"/>
                  <a:gd name="T7" fmla="*/ 97 h 169"/>
                  <a:gd name="T8" fmla="*/ 144 w 144"/>
                  <a:gd name="T9" fmla="*/ 169 h 169"/>
                  <a:gd name="T10" fmla="*/ 72 w 144"/>
                  <a:gd name="T11" fmla="*/ 169 h 169"/>
                  <a:gd name="T12" fmla="*/ 0 w 144"/>
                  <a:gd name="T13" fmla="*/ 7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7"/>
                    </a:lnTo>
                    <a:lnTo>
                      <a:pt x="144" y="169"/>
                    </a:lnTo>
                    <a:lnTo>
                      <a:pt x="72" y="16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9" name="Freeform 434"/>
              <p:cNvSpPr>
                <a:spLocks/>
              </p:cNvSpPr>
              <p:nvPr/>
            </p:nvSpPr>
            <p:spPr bwMode="auto">
              <a:xfrm>
                <a:off x="5157" y="3126"/>
                <a:ext cx="48" cy="56"/>
              </a:xfrm>
              <a:custGeom>
                <a:avLst/>
                <a:gdLst>
                  <a:gd name="T0" fmla="*/ 0 w 144"/>
                  <a:gd name="T1" fmla="*/ 72 h 167"/>
                  <a:gd name="T2" fmla="*/ 0 w 144"/>
                  <a:gd name="T3" fmla="*/ 0 h 167"/>
                  <a:gd name="T4" fmla="*/ 72 w 144"/>
                  <a:gd name="T5" fmla="*/ 0 h 167"/>
                  <a:gd name="T6" fmla="*/ 144 w 144"/>
                  <a:gd name="T7" fmla="*/ 95 h 167"/>
                  <a:gd name="T8" fmla="*/ 144 w 144"/>
                  <a:gd name="T9" fmla="*/ 167 h 167"/>
                  <a:gd name="T10" fmla="*/ 72 w 144"/>
                  <a:gd name="T11" fmla="*/ 167 h 167"/>
                  <a:gd name="T12" fmla="*/ 0 w 144"/>
                  <a:gd name="T13" fmla="*/ 7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5"/>
                    </a:lnTo>
                    <a:lnTo>
                      <a:pt x="144" y="167"/>
                    </a:lnTo>
                    <a:lnTo>
                      <a:pt x="72" y="1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0" name="Freeform 435"/>
              <p:cNvSpPr>
                <a:spLocks/>
              </p:cNvSpPr>
              <p:nvPr/>
            </p:nvSpPr>
            <p:spPr bwMode="auto">
              <a:xfrm>
                <a:off x="5181" y="3158"/>
                <a:ext cx="48" cy="52"/>
              </a:xfrm>
              <a:custGeom>
                <a:avLst/>
                <a:gdLst>
                  <a:gd name="T0" fmla="*/ 0 w 144"/>
                  <a:gd name="T1" fmla="*/ 72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5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5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1" name="Freeform 436"/>
              <p:cNvSpPr>
                <a:spLocks/>
              </p:cNvSpPr>
              <p:nvPr/>
            </p:nvSpPr>
            <p:spPr bwMode="auto">
              <a:xfrm>
                <a:off x="5205" y="3186"/>
                <a:ext cx="48" cy="48"/>
              </a:xfrm>
              <a:custGeom>
                <a:avLst/>
                <a:gdLst>
                  <a:gd name="T0" fmla="*/ 0 w 144"/>
                  <a:gd name="T1" fmla="*/ 71 h 143"/>
                  <a:gd name="T2" fmla="*/ 0 w 144"/>
                  <a:gd name="T3" fmla="*/ 0 h 143"/>
                  <a:gd name="T4" fmla="*/ 72 w 144"/>
                  <a:gd name="T5" fmla="*/ 0 h 143"/>
                  <a:gd name="T6" fmla="*/ 144 w 144"/>
                  <a:gd name="T7" fmla="*/ 71 h 143"/>
                  <a:gd name="T8" fmla="*/ 144 w 144"/>
                  <a:gd name="T9" fmla="*/ 143 h 143"/>
                  <a:gd name="T10" fmla="*/ 72 w 144"/>
                  <a:gd name="T11" fmla="*/ 143 h 143"/>
                  <a:gd name="T12" fmla="*/ 0 w 144"/>
                  <a:gd name="T13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3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71"/>
                    </a:lnTo>
                    <a:lnTo>
                      <a:pt x="144" y="143"/>
                    </a:lnTo>
                    <a:lnTo>
                      <a:pt x="72" y="14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2" name="Freeform 437"/>
              <p:cNvSpPr>
                <a:spLocks/>
              </p:cNvSpPr>
              <p:nvPr/>
            </p:nvSpPr>
            <p:spPr bwMode="auto">
              <a:xfrm>
                <a:off x="5229" y="3210"/>
                <a:ext cx="48" cy="46"/>
              </a:xfrm>
              <a:custGeom>
                <a:avLst/>
                <a:gdLst>
                  <a:gd name="T0" fmla="*/ 0 w 144"/>
                  <a:gd name="T1" fmla="*/ 72 h 138"/>
                  <a:gd name="T2" fmla="*/ 0 w 144"/>
                  <a:gd name="T3" fmla="*/ 0 h 138"/>
                  <a:gd name="T4" fmla="*/ 72 w 144"/>
                  <a:gd name="T5" fmla="*/ 0 h 138"/>
                  <a:gd name="T6" fmla="*/ 144 w 144"/>
                  <a:gd name="T7" fmla="*/ 66 h 138"/>
                  <a:gd name="T8" fmla="*/ 144 w 144"/>
                  <a:gd name="T9" fmla="*/ 138 h 138"/>
                  <a:gd name="T10" fmla="*/ 72 w 144"/>
                  <a:gd name="T11" fmla="*/ 138 h 138"/>
                  <a:gd name="T12" fmla="*/ 0 w 144"/>
                  <a:gd name="T13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8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66"/>
                    </a:lnTo>
                    <a:lnTo>
                      <a:pt x="144" y="138"/>
                    </a:lnTo>
                    <a:lnTo>
                      <a:pt x="72" y="13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3" name="Freeform 438"/>
              <p:cNvSpPr>
                <a:spLocks/>
              </p:cNvSpPr>
              <p:nvPr/>
            </p:nvSpPr>
            <p:spPr bwMode="auto">
              <a:xfrm>
                <a:off x="5253" y="3232"/>
                <a:ext cx="48" cy="44"/>
              </a:xfrm>
              <a:custGeom>
                <a:avLst/>
                <a:gdLst>
                  <a:gd name="T0" fmla="*/ 0 w 144"/>
                  <a:gd name="T1" fmla="*/ 72 h 133"/>
                  <a:gd name="T2" fmla="*/ 0 w 144"/>
                  <a:gd name="T3" fmla="*/ 0 h 133"/>
                  <a:gd name="T4" fmla="*/ 72 w 144"/>
                  <a:gd name="T5" fmla="*/ 0 h 133"/>
                  <a:gd name="T6" fmla="*/ 144 w 144"/>
                  <a:gd name="T7" fmla="*/ 61 h 133"/>
                  <a:gd name="T8" fmla="*/ 144 w 144"/>
                  <a:gd name="T9" fmla="*/ 133 h 133"/>
                  <a:gd name="T10" fmla="*/ 72 w 144"/>
                  <a:gd name="T11" fmla="*/ 133 h 133"/>
                  <a:gd name="T12" fmla="*/ 0 w 144"/>
                  <a:gd name="T13" fmla="*/ 7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61"/>
                    </a:lnTo>
                    <a:lnTo>
                      <a:pt x="144" y="133"/>
                    </a:lnTo>
                    <a:lnTo>
                      <a:pt x="72" y="13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4" name="Freeform 439"/>
              <p:cNvSpPr>
                <a:spLocks/>
              </p:cNvSpPr>
              <p:nvPr/>
            </p:nvSpPr>
            <p:spPr bwMode="auto">
              <a:xfrm>
                <a:off x="5277" y="3252"/>
                <a:ext cx="48" cy="40"/>
              </a:xfrm>
              <a:custGeom>
                <a:avLst/>
                <a:gdLst>
                  <a:gd name="T0" fmla="*/ 0 w 144"/>
                  <a:gd name="T1" fmla="*/ 72 h 119"/>
                  <a:gd name="T2" fmla="*/ 0 w 144"/>
                  <a:gd name="T3" fmla="*/ 0 h 119"/>
                  <a:gd name="T4" fmla="*/ 72 w 144"/>
                  <a:gd name="T5" fmla="*/ 0 h 119"/>
                  <a:gd name="T6" fmla="*/ 144 w 144"/>
                  <a:gd name="T7" fmla="*/ 47 h 119"/>
                  <a:gd name="T8" fmla="*/ 144 w 144"/>
                  <a:gd name="T9" fmla="*/ 119 h 119"/>
                  <a:gd name="T10" fmla="*/ 72 w 144"/>
                  <a:gd name="T11" fmla="*/ 119 h 119"/>
                  <a:gd name="T12" fmla="*/ 0 w 144"/>
                  <a:gd name="T1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1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47"/>
                    </a:lnTo>
                    <a:lnTo>
                      <a:pt x="144" y="119"/>
                    </a:lnTo>
                    <a:lnTo>
                      <a:pt x="72" y="11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5" name="Freeform 440"/>
              <p:cNvSpPr>
                <a:spLocks/>
              </p:cNvSpPr>
              <p:nvPr/>
            </p:nvSpPr>
            <p:spPr bwMode="auto">
              <a:xfrm>
                <a:off x="5301" y="3268"/>
                <a:ext cx="48" cy="36"/>
              </a:xfrm>
              <a:custGeom>
                <a:avLst/>
                <a:gdLst>
                  <a:gd name="T0" fmla="*/ 0 w 144"/>
                  <a:gd name="T1" fmla="*/ 72 h 108"/>
                  <a:gd name="T2" fmla="*/ 0 w 144"/>
                  <a:gd name="T3" fmla="*/ 0 h 108"/>
                  <a:gd name="T4" fmla="*/ 72 w 144"/>
                  <a:gd name="T5" fmla="*/ 0 h 108"/>
                  <a:gd name="T6" fmla="*/ 144 w 144"/>
                  <a:gd name="T7" fmla="*/ 36 h 108"/>
                  <a:gd name="T8" fmla="*/ 144 w 144"/>
                  <a:gd name="T9" fmla="*/ 108 h 108"/>
                  <a:gd name="T10" fmla="*/ 72 w 144"/>
                  <a:gd name="T11" fmla="*/ 108 h 108"/>
                  <a:gd name="T12" fmla="*/ 0 w 144"/>
                  <a:gd name="T13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08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36"/>
                    </a:lnTo>
                    <a:lnTo>
                      <a:pt x="144" y="108"/>
                    </a:lnTo>
                    <a:lnTo>
                      <a:pt x="72" y="10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6" name="Freeform 441"/>
              <p:cNvSpPr>
                <a:spLocks/>
              </p:cNvSpPr>
              <p:nvPr/>
            </p:nvSpPr>
            <p:spPr bwMode="auto">
              <a:xfrm>
                <a:off x="5325" y="3280"/>
                <a:ext cx="47" cy="32"/>
              </a:xfrm>
              <a:custGeom>
                <a:avLst/>
                <a:gdLst>
                  <a:gd name="T0" fmla="*/ 0 w 143"/>
                  <a:gd name="T1" fmla="*/ 72 h 97"/>
                  <a:gd name="T2" fmla="*/ 0 w 143"/>
                  <a:gd name="T3" fmla="*/ 0 h 97"/>
                  <a:gd name="T4" fmla="*/ 72 w 143"/>
                  <a:gd name="T5" fmla="*/ 0 h 97"/>
                  <a:gd name="T6" fmla="*/ 143 w 143"/>
                  <a:gd name="T7" fmla="*/ 25 h 97"/>
                  <a:gd name="T8" fmla="*/ 143 w 143"/>
                  <a:gd name="T9" fmla="*/ 97 h 97"/>
                  <a:gd name="T10" fmla="*/ 72 w 143"/>
                  <a:gd name="T11" fmla="*/ 97 h 97"/>
                  <a:gd name="T12" fmla="*/ 0 w 143"/>
                  <a:gd name="T13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25"/>
                    </a:lnTo>
                    <a:lnTo>
                      <a:pt x="143" y="97"/>
                    </a:lnTo>
                    <a:lnTo>
                      <a:pt x="72" y="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7" name="Freeform 442"/>
              <p:cNvSpPr>
                <a:spLocks/>
              </p:cNvSpPr>
              <p:nvPr/>
            </p:nvSpPr>
            <p:spPr bwMode="auto">
              <a:xfrm>
                <a:off x="5349" y="3288"/>
                <a:ext cx="47" cy="30"/>
              </a:xfrm>
              <a:custGeom>
                <a:avLst/>
                <a:gdLst>
                  <a:gd name="T0" fmla="*/ 0 w 143"/>
                  <a:gd name="T1" fmla="*/ 72 h 89"/>
                  <a:gd name="T2" fmla="*/ 0 w 143"/>
                  <a:gd name="T3" fmla="*/ 0 h 89"/>
                  <a:gd name="T4" fmla="*/ 71 w 143"/>
                  <a:gd name="T5" fmla="*/ 0 h 89"/>
                  <a:gd name="T6" fmla="*/ 143 w 143"/>
                  <a:gd name="T7" fmla="*/ 17 h 89"/>
                  <a:gd name="T8" fmla="*/ 143 w 143"/>
                  <a:gd name="T9" fmla="*/ 89 h 89"/>
                  <a:gd name="T10" fmla="*/ 71 w 143"/>
                  <a:gd name="T11" fmla="*/ 89 h 89"/>
                  <a:gd name="T12" fmla="*/ 0 w 143"/>
                  <a:gd name="T13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89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7"/>
                    </a:lnTo>
                    <a:lnTo>
                      <a:pt x="143" y="89"/>
                    </a:lnTo>
                    <a:lnTo>
                      <a:pt x="71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8" name="Rectangle 443"/>
              <p:cNvSpPr>
                <a:spLocks noChangeArrowheads="1"/>
              </p:cNvSpPr>
              <p:nvPr/>
            </p:nvSpPr>
            <p:spPr bwMode="auto">
              <a:xfrm>
                <a:off x="5372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cxnSp>
          <p:nvCxnSpPr>
            <p:cNvPr id="251" name="직선 화살표 연결선 250"/>
            <p:cNvCxnSpPr/>
            <p:nvPr/>
          </p:nvCxnSpPr>
          <p:spPr>
            <a:xfrm flipV="1">
              <a:off x="3444729" y="4551822"/>
              <a:ext cx="65591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83892" y="432960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rock</a:t>
            </a:r>
          </a:p>
          <a:p>
            <a:r>
              <a:rPr lang="en-US" altLang="ko-KR" sz="1400" dirty="0" smtClean="0">
                <a:latin typeface="Eras Demi ITC" pitchFamily="34" charset="0"/>
              </a:rPr>
              <a:t>strength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253" name="Text Box 21"/>
          <p:cNvSpPr txBox="1">
            <a:spLocks noChangeArrowheads="1"/>
          </p:cNvSpPr>
          <p:nvPr/>
        </p:nvSpPr>
        <p:spPr bwMode="auto">
          <a:xfrm>
            <a:off x="1821262" y="4627191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i="1" dirty="0">
                <a:ea typeface="굴림" pitchFamily="50" charset="-127"/>
                <a:sym typeface="Symbol" pitchFamily="18" charset="2"/>
              </a:rPr>
              <a:t></a:t>
            </a:r>
            <a:r>
              <a:rPr lang="en-US" altLang="ko-KR" i="1" baseline="-25000" dirty="0">
                <a:ea typeface="굴림" pitchFamily="50" charset="-127"/>
                <a:sym typeface="Symbol" pitchFamily="18" charset="2"/>
              </a:rPr>
              <a:t>b</a:t>
            </a:r>
          </a:p>
        </p:txBody>
      </p:sp>
      <p:sp>
        <p:nvSpPr>
          <p:cNvPr id="254" name="Text Box 21"/>
          <p:cNvSpPr txBox="1">
            <a:spLocks noChangeArrowheads="1"/>
          </p:cNvSpPr>
          <p:nvPr/>
        </p:nvSpPr>
        <p:spPr bwMode="auto">
          <a:xfrm>
            <a:off x="3570441" y="4640320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i="1" dirty="0">
                <a:ea typeface="굴림" pitchFamily="50" charset="-127"/>
                <a:sym typeface="Symbol" pitchFamily="18" charset="2"/>
              </a:rPr>
              <a:t></a:t>
            </a:r>
            <a:r>
              <a:rPr lang="en-US" altLang="ko-KR" i="1" baseline="-25000" dirty="0">
                <a:ea typeface="굴림" pitchFamily="50" charset="-127"/>
                <a:sym typeface="Symbol" pitchFamily="18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0212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6" name="Rectangle 9"/>
          <p:cNvSpPr/>
          <p:nvPr/>
        </p:nvSpPr>
        <p:spPr>
          <a:xfrm>
            <a:off x="399673" y="223590"/>
            <a:ext cx="348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Strength vs. sonic  velocity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5791" r="25585" b="8383"/>
          <a:stretch/>
        </p:blipFill>
        <p:spPr>
          <a:xfrm>
            <a:off x="3775376" y="874683"/>
            <a:ext cx="2721729" cy="524144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6918" r="25285" b="8553"/>
          <a:stretch/>
        </p:blipFill>
        <p:spPr>
          <a:xfrm>
            <a:off x="6497106" y="874684"/>
            <a:ext cx="2401485" cy="51724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3068916" y="3220020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Depth (</a:t>
            </a:r>
            <a:r>
              <a:rPr lang="en-US" altLang="ko-KR" sz="1400" dirty="0" err="1" smtClean="0">
                <a:latin typeface="Eras Demi ITC" pitchFamily="34" charset="0"/>
              </a:rPr>
              <a:t>mbsf</a:t>
            </a:r>
            <a:r>
              <a:rPr lang="en-US" altLang="ko-KR" sz="1400" dirty="0" smtClean="0">
                <a:latin typeface="Eras Demi ITC" pitchFamily="34" charset="0"/>
              </a:rPr>
              <a:t>)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0793" y="6064371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V</a:t>
            </a:r>
            <a:r>
              <a:rPr lang="en-US" altLang="ko-KR" sz="1400" baseline="-25000" dirty="0" smtClean="0">
                <a:latin typeface="Eras Demi ITC" pitchFamily="34" charset="0"/>
              </a:rPr>
              <a:t>P</a:t>
            </a:r>
            <a:r>
              <a:rPr lang="en-US" altLang="ko-KR" sz="1400" dirty="0" smtClean="0">
                <a:latin typeface="Eras Demi ITC" pitchFamily="34" charset="0"/>
              </a:rPr>
              <a:t> (m/s)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968" name="TextBox 967"/>
          <p:cNvSpPr txBox="1"/>
          <p:nvPr/>
        </p:nvSpPr>
        <p:spPr>
          <a:xfrm>
            <a:off x="7139797" y="609812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UCS (</a:t>
            </a:r>
            <a:r>
              <a:rPr lang="en-US" altLang="ko-KR" sz="1400" dirty="0" err="1" smtClean="0">
                <a:latin typeface="Eras Demi ITC" pitchFamily="34" charset="0"/>
              </a:rPr>
              <a:t>MPa</a:t>
            </a:r>
            <a:r>
              <a:rPr lang="en-US" altLang="ko-KR" sz="1400" dirty="0" smtClean="0">
                <a:latin typeface="Eras Demi ITC" pitchFamily="34" charset="0"/>
              </a:rPr>
              <a:t>)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969" name="TextBox 968"/>
          <p:cNvSpPr txBox="1"/>
          <p:nvPr/>
        </p:nvSpPr>
        <p:spPr>
          <a:xfrm rot="16200000">
            <a:off x="129636" y="4775306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Counts</a:t>
            </a:r>
            <a:endParaRPr lang="ko-KR" altLang="en-US" sz="1400" dirty="0">
              <a:latin typeface="Eras Demi ITC" pitchFamily="34" charset="0"/>
            </a:endParaRPr>
          </a:p>
        </p:txBody>
      </p:sp>
      <p:sp>
        <p:nvSpPr>
          <p:cNvPr id="970" name="TextBox 969"/>
          <p:cNvSpPr txBox="1"/>
          <p:nvPr/>
        </p:nvSpPr>
        <p:spPr>
          <a:xfrm>
            <a:off x="1619685" y="6329664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Eras Demi ITC" pitchFamily="34" charset="0"/>
              </a:rPr>
              <a:t>V</a:t>
            </a:r>
            <a:r>
              <a:rPr lang="en-US" altLang="ko-KR" sz="1400" baseline="-25000" dirty="0" smtClean="0">
                <a:latin typeface="Eras Demi ITC" pitchFamily="34" charset="0"/>
              </a:rPr>
              <a:t>P</a:t>
            </a:r>
            <a:r>
              <a:rPr lang="en-US" altLang="ko-KR" sz="1400" dirty="0" smtClean="0">
                <a:latin typeface="Eras Demi ITC" pitchFamily="34" charset="0"/>
              </a:rPr>
              <a:t> (m/s)</a:t>
            </a:r>
            <a:endParaRPr lang="ko-KR" altLang="en-US" sz="1400" dirty="0">
              <a:latin typeface="Eras Demi ITC" pitchFamily="34" charset="0"/>
            </a:endParaRPr>
          </a:p>
        </p:txBody>
      </p:sp>
      <p:pic>
        <p:nvPicPr>
          <p:cNvPr id="971" name="그림 97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17194" r="8439" b="7296"/>
          <a:stretch/>
        </p:blipFill>
        <p:spPr>
          <a:xfrm>
            <a:off x="676421" y="3560897"/>
            <a:ext cx="2831517" cy="2744249"/>
          </a:xfrm>
          <a:prstGeom prst="rect">
            <a:avLst/>
          </a:prstGeom>
        </p:spPr>
      </p:pic>
      <p:sp>
        <p:nvSpPr>
          <p:cNvPr id="973" name="TextBox 972"/>
          <p:cNvSpPr txBox="1"/>
          <p:nvPr/>
        </p:nvSpPr>
        <p:spPr>
          <a:xfrm>
            <a:off x="1150190" y="3729181"/>
            <a:ext cx="2076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dirty="0" smtClean="0">
                <a:latin typeface="Eras Demi ITC" pitchFamily="34" charset="0"/>
              </a:rPr>
              <a:t>C0002A 200-230 </a:t>
            </a:r>
            <a:r>
              <a:rPr lang="en-US" altLang="ko-KR" sz="1400" dirty="0" err="1" smtClean="0">
                <a:latin typeface="Eras Demi ITC" pitchFamily="34" charset="0"/>
              </a:rPr>
              <a:t>mbsf</a:t>
            </a:r>
            <a:endParaRPr lang="en-US" altLang="ko-KR" sz="1400" dirty="0" smtClean="0">
              <a:latin typeface="Eras Demi ITC" pitchFamily="34" charset="0"/>
            </a:endParaRPr>
          </a:p>
          <a:p>
            <a:pPr algn="r"/>
            <a:r>
              <a:rPr lang="en-US" altLang="ko-KR" sz="1200" dirty="0" smtClean="0">
                <a:latin typeface="Eras Demi ITC" pitchFamily="34" charset="0"/>
              </a:rPr>
              <a:t>Ave.=1784.4m/s</a:t>
            </a:r>
            <a:endParaRPr lang="ko-KR" altLang="en-US" sz="1200" dirty="0">
              <a:latin typeface="Eras Demi ITC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87530" y="874684"/>
            <a:ext cx="3343275" cy="2762250"/>
            <a:chOff x="712294" y="874683"/>
            <a:chExt cx="3343275" cy="2762250"/>
          </a:xfrm>
        </p:grpSpPr>
        <p:pic>
          <p:nvPicPr>
            <p:cNvPr id="4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94" y="874683"/>
              <a:ext cx="3343275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84570" y="2864465"/>
              <a:ext cx="1851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(Chang et al., 2009)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5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20259" y="3566348"/>
            <a:ext cx="5020485" cy="2950140"/>
            <a:chOff x="3820259" y="3566348"/>
            <a:chExt cx="5020485" cy="2950140"/>
          </a:xfrm>
        </p:grpSpPr>
        <p:sp>
          <p:nvSpPr>
            <p:cNvPr id="5" name="직사각형 4"/>
            <p:cNvSpPr/>
            <p:nvPr/>
          </p:nvSpPr>
          <p:spPr>
            <a:xfrm>
              <a:off x="4562682" y="3704125"/>
              <a:ext cx="4097176" cy="21059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573444" y="3716257"/>
              <a:ext cx="4070362" cy="6703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261"/>
            <p:cNvGrpSpPr>
              <a:grpSpLocks/>
            </p:cNvGrpSpPr>
            <p:nvPr/>
          </p:nvGrpSpPr>
          <p:grpSpPr bwMode="auto">
            <a:xfrm>
              <a:off x="4555866" y="4190360"/>
              <a:ext cx="4114009" cy="1425787"/>
              <a:chOff x="1077" y="1850"/>
              <a:chExt cx="4343" cy="1468"/>
            </a:xfrm>
          </p:grpSpPr>
          <p:sp>
            <p:nvSpPr>
              <p:cNvPr id="585" name="Freeform 262"/>
              <p:cNvSpPr>
                <a:spLocks/>
              </p:cNvSpPr>
              <p:nvPr/>
            </p:nvSpPr>
            <p:spPr bwMode="auto">
              <a:xfrm>
                <a:off x="4485" y="1934"/>
                <a:ext cx="48" cy="50"/>
              </a:xfrm>
              <a:custGeom>
                <a:avLst/>
                <a:gdLst>
                  <a:gd name="T0" fmla="*/ 0 w 144"/>
                  <a:gd name="T1" fmla="*/ 72 h 150"/>
                  <a:gd name="T2" fmla="*/ 0 w 144"/>
                  <a:gd name="T3" fmla="*/ 0 h 150"/>
                  <a:gd name="T4" fmla="*/ 72 w 144"/>
                  <a:gd name="T5" fmla="*/ 0 h 150"/>
                  <a:gd name="T6" fmla="*/ 144 w 144"/>
                  <a:gd name="T7" fmla="*/ 79 h 150"/>
                  <a:gd name="T8" fmla="*/ 144 w 144"/>
                  <a:gd name="T9" fmla="*/ 150 h 150"/>
                  <a:gd name="T10" fmla="*/ 72 w 144"/>
                  <a:gd name="T11" fmla="*/ 150 h 150"/>
                  <a:gd name="T12" fmla="*/ 0 w 144"/>
                  <a:gd name="T13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0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79"/>
                    </a:lnTo>
                    <a:lnTo>
                      <a:pt x="144" y="150"/>
                    </a:lnTo>
                    <a:lnTo>
                      <a:pt x="72" y="15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6" name="Rectangle 263"/>
              <p:cNvSpPr>
                <a:spLocks noChangeArrowheads="1"/>
              </p:cNvSpPr>
              <p:nvPr/>
            </p:nvSpPr>
            <p:spPr bwMode="auto">
              <a:xfrm>
                <a:off x="1077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7" name="Freeform 264"/>
              <p:cNvSpPr>
                <a:spLocks/>
              </p:cNvSpPr>
              <p:nvPr/>
            </p:nvSpPr>
            <p:spPr bwMode="auto">
              <a:xfrm>
                <a:off x="1101" y="3288"/>
                <a:ext cx="48" cy="30"/>
              </a:xfrm>
              <a:custGeom>
                <a:avLst/>
                <a:gdLst>
                  <a:gd name="T0" fmla="*/ 72 w 144"/>
                  <a:gd name="T1" fmla="*/ 89 h 89"/>
                  <a:gd name="T2" fmla="*/ 0 w 144"/>
                  <a:gd name="T3" fmla="*/ 89 h 89"/>
                  <a:gd name="T4" fmla="*/ 0 w 144"/>
                  <a:gd name="T5" fmla="*/ 17 h 89"/>
                  <a:gd name="T6" fmla="*/ 72 w 144"/>
                  <a:gd name="T7" fmla="*/ 0 h 89"/>
                  <a:gd name="T8" fmla="*/ 144 w 144"/>
                  <a:gd name="T9" fmla="*/ 0 h 89"/>
                  <a:gd name="T10" fmla="*/ 144 w 144"/>
                  <a:gd name="T11" fmla="*/ 72 h 89"/>
                  <a:gd name="T12" fmla="*/ 72 w 144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89">
                    <a:moveTo>
                      <a:pt x="72" y="89"/>
                    </a:moveTo>
                    <a:lnTo>
                      <a:pt x="0" y="89"/>
                    </a:lnTo>
                    <a:lnTo>
                      <a:pt x="0" y="1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8" name="Freeform 265"/>
              <p:cNvSpPr>
                <a:spLocks/>
              </p:cNvSpPr>
              <p:nvPr/>
            </p:nvSpPr>
            <p:spPr bwMode="auto">
              <a:xfrm>
                <a:off x="1125" y="3280"/>
                <a:ext cx="48" cy="32"/>
              </a:xfrm>
              <a:custGeom>
                <a:avLst/>
                <a:gdLst>
                  <a:gd name="T0" fmla="*/ 72 w 144"/>
                  <a:gd name="T1" fmla="*/ 97 h 97"/>
                  <a:gd name="T2" fmla="*/ 0 w 144"/>
                  <a:gd name="T3" fmla="*/ 97 h 97"/>
                  <a:gd name="T4" fmla="*/ 0 w 144"/>
                  <a:gd name="T5" fmla="*/ 25 h 97"/>
                  <a:gd name="T6" fmla="*/ 72 w 144"/>
                  <a:gd name="T7" fmla="*/ 0 h 97"/>
                  <a:gd name="T8" fmla="*/ 144 w 144"/>
                  <a:gd name="T9" fmla="*/ 0 h 97"/>
                  <a:gd name="T10" fmla="*/ 144 w 144"/>
                  <a:gd name="T11" fmla="*/ 72 h 97"/>
                  <a:gd name="T12" fmla="*/ 72 w 144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97">
                    <a:moveTo>
                      <a:pt x="72" y="97"/>
                    </a:moveTo>
                    <a:lnTo>
                      <a:pt x="0" y="97"/>
                    </a:lnTo>
                    <a:lnTo>
                      <a:pt x="0" y="2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9" name="Freeform 266"/>
              <p:cNvSpPr>
                <a:spLocks/>
              </p:cNvSpPr>
              <p:nvPr/>
            </p:nvSpPr>
            <p:spPr bwMode="auto">
              <a:xfrm>
                <a:off x="1149" y="3268"/>
                <a:ext cx="48" cy="36"/>
              </a:xfrm>
              <a:custGeom>
                <a:avLst/>
                <a:gdLst>
                  <a:gd name="T0" fmla="*/ 72 w 145"/>
                  <a:gd name="T1" fmla="*/ 108 h 108"/>
                  <a:gd name="T2" fmla="*/ 0 w 145"/>
                  <a:gd name="T3" fmla="*/ 108 h 108"/>
                  <a:gd name="T4" fmla="*/ 0 w 145"/>
                  <a:gd name="T5" fmla="*/ 36 h 108"/>
                  <a:gd name="T6" fmla="*/ 72 w 145"/>
                  <a:gd name="T7" fmla="*/ 0 h 108"/>
                  <a:gd name="T8" fmla="*/ 145 w 145"/>
                  <a:gd name="T9" fmla="*/ 0 h 108"/>
                  <a:gd name="T10" fmla="*/ 145 w 145"/>
                  <a:gd name="T11" fmla="*/ 72 h 108"/>
                  <a:gd name="T12" fmla="*/ 72 w 145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08">
                    <a:moveTo>
                      <a:pt x="72" y="108"/>
                    </a:moveTo>
                    <a:lnTo>
                      <a:pt x="0" y="108"/>
                    </a:lnTo>
                    <a:lnTo>
                      <a:pt x="0" y="36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2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0" name="Freeform 267"/>
              <p:cNvSpPr>
                <a:spLocks/>
              </p:cNvSpPr>
              <p:nvPr/>
            </p:nvSpPr>
            <p:spPr bwMode="auto">
              <a:xfrm>
                <a:off x="1173" y="3252"/>
                <a:ext cx="48" cy="40"/>
              </a:xfrm>
              <a:custGeom>
                <a:avLst/>
                <a:gdLst>
                  <a:gd name="T0" fmla="*/ 73 w 145"/>
                  <a:gd name="T1" fmla="*/ 119 h 119"/>
                  <a:gd name="T2" fmla="*/ 0 w 145"/>
                  <a:gd name="T3" fmla="*/ 119 h 119"/>
                  <a:gd name="T4" fmla="*/ 0 w 145"/>
                  <a:gd name="T5" fmla="*/ 47 h 119"/>
                  <a:gd name="T6" fmla="*/ 73 w 145"/>
                  <a:gd name="T7" fmla="*/ 0 h 119"/>
                  <a:gd name="T8" fmla="*/ 145 w 145"/>
                  <a:gd name="T9" fmla="*/ 0 h 119"/>
                  <a:gd name="T10" fmla="*/ 145 w 145"/>
                  <a:gd name="T11" fmla="*/ 72 h 119"/>
                  <a:gd name="T12" fmla="*/ 73 w 145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9">
                    <a:moveTo>
                      <a:pt x="73" y="119"/>
                    </a:moveTo>
                    <a:lnTo>
                      <a:pt x="0" y="119"/>
                    </a:lnTo>
                    <a:lnTo>
                      <a:pt x="0" y="47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1" name="Freeform 268"/>
              <p:cNvSpPr>
                <a:spLocks/>
              </p:cNvSpPr>
              <p:nvPr/>
            </p:nvSpPr>
            <p:spPr bwMode="auto">
              <a:xfrm>
                <a:off x="1197" y="3232"/>
                <a:ext cx="48" cy="44"/>
              </a:xfrm>
              <a:custGeom>
                <a:avLst/>
                <a:gdLst>
                  <a:gd name="T0" fmla="*/ 72 w 144"/>
                  <a:gd name="T1" fmla="*/ 133 h 133"/>
                  <a:gd name="T2" fmla="*/ 0 w 144"/>
                  <a:gd name="T3" fmla="*/ 133 h 133"/>
                  <a:gd name="T4" fmla="*/ 0 w 144"/>
                  <a:gd name="T5" fmla="*/ 61 h 133"/>
                  <a:gd name="T6" fmla="*/ 72 w 144"/>
                  <a:gd name="T7" fmla="*/ 0 h 133"/>
                  <a:gd name="T8" fmla="*/ 144 w 144"/>
                  <a:gd name="T9" fmla="*/ 0 h 133"/>
                  <a:gd name="T10" fmla="*/ 144 w 144"/>
                  <a:gd name="T11" fmla="*/ 72 h 133"/>
                  <a:gd name="T12" fmla="*/ 72 w 144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72" y="133"/>
                    </a:moveTo>
                    <a:lnTo>
                      <a:pt x="0" y="133"/>
                    </a:lnTo>
                    <a:lnTo>
                      <a:pt x="0" y="6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2" name="Freeform 269"/>
              <p:cNvSpPr>
                <a:spLocks/>
              </p:cNvSpPr>
              <p:nvPr/>
            </p:nvSpPr>
            <p:spPr bwMode="auto">
              <a:xfrm>
                <a:off x="1221" y="3210"/>
                <a:ext cx="48" cy="46"/>
              </a:xfrm>
              <a:custGeom>
                <a:avLst/>
                <a:gdLst>
                  <a:gd name="T0" fmla="*/ 72 w 144"/>
                  <a:gd name="T1" fmla="*/ 138 h 138"/>
                  <a:gd name="T2" fmla="*/ 0 w 144"/>
                  <a:gd name="T3" fmla="*/ 138 h 138"/>
                  <a:gd name="T4" fmla="*/ 0 w 144"/>
                  <a:gd name="T5" fmla="*/ 66 h 138"/>
                  <a:gd name="T6" fmla="*/ 72 w 144"/>
                  <a:gd name="T7" fmla="*/ 0 h 138"/>
                  <a:gd name="T8" fmla="*/ 144 w 144"/>
                  <a:gd name="T9" fmla="*/ 0 h 138"/>
                  <a:gd name="T10" fmla="*/ 144 w 144"/>
                  <a:gd name="T11" fmla="*/ 72 h 138"/>
                  <a:gd name="T12" fmla="*/ 72 w 144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8">
                    <a:moveTo>
                      <a:pt x="72" y="138"/>
                    </a:moveTo>
                    <a:lnTo>
                      <a:pt x="0" y="138"/>
                    </a:lnTo>
                    <a:lnTo>
                      <a:pt x="0" y="66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3" name="Freeform 270"/>
              <p:cNvSpPr>
                <a:spLocks/>
              </p:cNvSpPr>
              <p:nvPr/>
            </p:nvSpPr>
            <p:spPr bwMode="auto">
              <a:xfrm>
                <a:off x="1245" y="3186"/>
                <a:ext cx="48" cy="48"/>
              </a:xfrm>
              <a:custGeom>
                <a:avLst/>
                <a:gdLst>
                  <a:gd name="T0" fmla="*/ 72 w 144"/>
                  <a:gd name="T1" fmla="*/ 143 h 143"/>
                  <a:gd name="T2" fmla="*/ 0 w 144"/>
                  <a:gd name="T3" fmla="*/ 143 h 143"/>
                  <a:gd name="T4" fmla="*/ 0 w 144"/>
                  <a:gd name="T5" fmla="*/ 71 h 143"/>
                  <a:gd name="T6" fmla="*/ 72 w 144"/>
                  <a:gd name="T7" fmla="*/ 0 h 143"/>
                  <a:gd name="T8" fmla="*/ 144 w 144"/>
                  <a:gd name="T9" fmla="*/ 0 h 143"/>
                  <a:gd name="T10" fmla="*/ 144 w 144"/>
                  <a:gd name="T11" fmla="*/ 71 h 143"/>
                  <a:gd name="T12" fmla="*/ 72 w 144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3">
                    <a:moveTo>
                      <a:pt x="72" y="143"/>
                    </a:moveTo>
                    <a:lnTo>
                      <a:pt x="0" y="143"/>
                    </a:lnTo>
                    <a:lnTo>
                      <a:pt x="0" y="7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4" name="Freeform 271"/>
              <p:cNvSpPr>
                <a:spLocks/>
              </p:cNvSpPr>
              <p:nvPr/>
            </p:nvSpPr>
            <p:spPr bwMode="auto">
              <a:xfrm>
                <a:off x="1269" y="3158"/>
                <a:ext cx="48" cy="52"/>
              </a:xfrm>
              <a:custGeom>
                <a:avLst/>
                <a:gdLst>
                  <a:gd name="T0" fmla="*/ 72 w 144"/>
                  <a:gd name="T1" fmla="*/ 156 h 156"/>
                  <a:gd name="T2" fmla="*/ 0 w 144"/>
                  <a:gd name="T3" fmla="*/ 156 h 156"/>
                  <a:gd name="T4" fmla="*/ 0 w 144"/>
                  <a:gd name="T5" fmla="*/ 85 h 156"/>
                  <a:gd name="T6" fmla="*/ 72 w 144"/>
                  <a:gd name="T7" fmla="*/ 0 h 156"/>
                  <a:gd name="T8" fmla="*/ 144 w 144"/>
                  <a:gd name="T9" fmla="*/ 0 h 156"/>
                  <a:gd name="T10" fmla="*/ 144 w 144"/>
                  <a:gd name="T11" fmla="*/ 72 h 156"/>
                  <a:gd name="T12" fmla="*/ 72 w 144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72" y="156"/>
                    </a:moveTo>
                    <a:lnTo>
                      <a:pt x="0" y="156"/>
                    </a:lnTo>
                    <a:lnTo>
                      <a:pt x="0" y="8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5" name="Freeform 272"/>
              <p:cNvSpPr>
                <a:spLocks/>
              </p:cNvSpPr>
              <p:nvPr/>
            </p:nvSpPr>
            <p:spPr bwMode="auto">
              <a:xfrm>
                <a:off x="1293" y="3126"/>
                <a:ext cx="48" cy="56"/>
              </a:xfrm>
              <a:custGeom>
                <a:avLst/>
                <a:gdLst>
                  <a:gd name="T0" fmla="*/ 72 w 144"/>
                  <a:gd name="T1" fmla="*/ 167 h 167"/>
                  <a:gd name="T2" fmla="*/ 0 w 144"/>
                  <a:gd name="T3" fmla="*/ 167 h 167"/>
                  <a:gd name="T4" fmla="*/ 0 w 144"/>
                  <a:gd name="T5" fmla="*/ 95 h 167"/>
                  <a:gd name="T6" fmla="*/ 72 w 144"/>
                  <a:gd name="T7" fmla="*/ 0 h 167"/>
                  <a:gd name="T8" fmla="*/ 144 w 144"/>
                  <a:gd name="T9" fmla="*/ 0 h 167"/>
                  <a:gd name="T10" fmla="*/ 144 w 144"/>
                  <a:gd name="T11" fmla="*/ 72 h 167"/>
                  <a:gd name="T12" fmla="*/ 72 w 144"/>
                  <a:gd name="T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7">
                    <a:moveTo>
                      <a:pt x="72" y="167"/>
                    </a:moveTo>
                    <a:lnTo>
                      <a:pt x="0" y="167"/>
                    </a:lnTo>
                    <a:lnTo>
                      <a:pt x="0" y="9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6" name="Freeform 273"/>
              <p:cNvSpPr>
                <a:spLocks/>
              </p:cNvSpPr>
              <p:nvPr/>
            </p:nvSpPr>
            <p:spPr bwMode="auto">
              <a:xfrm>
                <a:off x="1317" y="3094"/>
                <a:ext cx="48" cy="56"/>
              </a:xfrm>
              <a:custGeom>
                <a:avLst/>
                <a:gdLst>
                  <a:gd name="T0" fmla="*/ 72 w 144"/>
                  <a:gd name="T1" fmla="*/ 169 h 169"/>
                  <a:gd name="T2" fmla="*/ 0 w 144"/>
                  <a:gd name="T3" fmla="*/ 169 h 169"/>
                  <a:gd name="T4" fmla="*/ 0 w 144"/>
                  <a:gd name="T5" fmla="*/ 97 h 169"/>
                  <a:gd name="T6" fmla="*/ 72 w 144"/>
                  <a:gd name="T7" fmla="*/ 0 h 169"/>
                  <a:gd name="T8" fmla="*/ 144 w 144"/>
                  <a:gd name="T9" fmla="*/ 0 h 169"/>
                  <a:gd name="T10" fmla="*/ 144 w 144"/>
                  <a:gd name="T11" fmla="*/ 72 h 169"/>
                  <a:gd name="T12" fmla="*/ 72 w 144"/>
                  <a:gd name="T1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72" y="169"/>
                    </a:moveTo>
                    <a:lnTo>
                      <a:pt x="0" y="169"/>
                    </a:lnTo>
                    <a:lnTo>
                      <a:pt x="0" y="9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7" name="Freeform 274"/>
              <p:cNvSpPr>
                <a:spLocks/>
              </p:cNvSpPr>
              <p:nvPr/>
            </p:nvSpPr>
            <p:spPr bwMode="auto">
              <a:xfrm>
                <a:off x="1341" y="3056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8" name="Freeform 275"/>
              <p:cNvSpPr>
                <a:spLocks/>
              </p:cNvSpPr>
              <p:nvPr/>
            </p:nvSpPr>
            <p:spPr bwMode="auto">
              <a:xfrm>
                <a:off x="1365" y="3018"/>
                <a:ext cx="48" cy="62"/>
              </a:xfrm>
              <a:custGeom>
                <a:avLst/>
                <a:gdLst>
                  <a:gd name="T0" fmla="*/ 72 w 143"/>
                  <a:gd name="T1" fmla="*/ 186 h 186"/>
                  <a:gd name="T2" fmla="*/ 0 w 143"/>
                  <a:gd name="T3" fmla="*/ 186 h 186"/>
                  <a:gd name="T4" fmla="*/ 0 w 143"/>
                  <a:gd name="T5" fmla="*/ 114 h 186"/>
                  <a:gd name="T6" fmla="*/ 72 w 143"/>
                  <a:gd name="T7" fmla="*/ 0 h 186"/>
                  <a:gd name="T8" fmla="*/ 143 w 143"/>
                  <a:gd name="T9" fmla="*/ 0 h 186"/>
                  <a:gd name="T10" fmla="*/ 143 w 143"/>
                  <a:gd name="T11" fmla="*/ 72 h 186"/>
                  <a:gd name="T12" fmla="*/ 72 w 143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9" name="Freeform 276"/>
              <p:cNvSpPr>
                <a:spLocks/>
              </p:cNvSpPr>
              <p:nvPr/>
            </p:nvSpPr>
            <p:spPr bwMode="auto">
              <a:xfrm>
                <a:off x="1389" y="2976"/>
                <a:ext cx="48" cy="66"/>
              </a:xfrm>
              <a:custGeom>
                <a:avLst/>
                <a:gdLst>
                  <a:gd name="T0" fmla="*/ 71 w 143"/>
                  <a:gd name="T1" fmla="*/ 197 h 197"/>
                  <a:gd name="T2" fmla="*/ 0 w 143"/>
                  <a:gd name="T3" fmla="*/ 197 h 197"/>
                  <a:gd name="T4" fmla="*/ 0 w 143"/>
                  <a:gd name="T5" fmla="*/ 125 h 197"/>
                  <a:gd name="T6" fmla="*/ 71 w 143"/>
                  <a:gd name="T7" fmla="*/ 0 h 197"/>
                  <a:gd name="T8" fmla="*/ 143 w 143"/>
                  <a:gd name="T9" fmla="*/ 0 h 197"/>
                  <a:gd name="T10" fmla="*/ 143 w 143"/>
                  <a:gd name="T11" fmla="*/ 72 h 197"/>
                  <a:gd name="T12" fmla="*/ 71 w 143"/>
                  <a:gd name="T1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7">
                    <a:moveTo>
                      <a:pt x="71" y="197"/>
                    </a:moveTo>
                    <a:lnTo>
                      <a:pt x="0" y="197"/>
                    </a:lnTo>
                    <a:lnTo>
                      <a:pt x="0" y="125"/>
                    </a:lnTo>
                    <a:lnTo>
                      <a:pt x="71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1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0" name="Freeform 277"/>
              <p:cNvSpPr>
                <a:spLocks/>
              </p:cNvSpPr>
              <p:nvPr/>
            </p:nvSpPr>
            <p:spPr bwMode="auto">
              <a:xfrm>
                <a:off x="1413" y="2934"/>
                <a:ext cx="48" cy="66"/>
              </a:xfrm>
              <a:custGeom>
                <a:avLst/>
                <a:gdLst>
                  <a:gd name="T0" fmla="*/ 72 w 144"/>
                  <a:gd name="T1" fmla="*/ 199 h 199"/>
                  <a:gd name="T2" fmla="*/ 0 w 144"/>
                  <a:gd name="T3" fmla="*/ 199 h 199"/>
                  <a:gd name="T4" fmla="*/ 0 w 144"/>
                  <a:gd name="T5" fmla="*/ 127 h 199"/>
                  <a:gd name="T6" fmla="*/ 72 w 144"/>
                  <a:gd name="T7" fmla="*/ 0 h 199"/>
                  <a:gd name="T8" fmla="*/ 144 w 144"/>
                  <a:gd name="T9" fmla="*/ 0 h 199"/>
                  <a:gd name="T10" fmla="*/ 144 w 144"/>
                  <a:gd name="T11" fmla="*/ 72 h 199"/>
                  <a:gd name="T12" fmla="*/ 72 w 144"/>
                  <a:gd name="T1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9">
                    <a:moveTo>
                      <a:pt x="72" y="199"/>
                    </a:moveTo>
                    <a:lnTo>
                      <a:pt x="0" y="199"/>
                    </a:lnTo>
                    <a:lnTo>
                      <a:pt x="0" y="12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1" name="Freeform 278"/>
              <p:cNvSpPr>
                <a:spLocks/>
              </p:cNvSpPr>
              <p:nvPr/>
            </p:nvSpPr>
            <p:spPr bwMode="auto">
              <a:xfrm>
                <a:off x="1437" y="2890"/>
                <a:ext cx="48" cy="68"/>
              </a:xfrm>
              <a:custGeom>
                <a:avLst/>
                <a:gdLst>
                  <a:gd name="T0" fmla="*/ 72 w 144"/>
                  <a:gd name="T1" fmla="*/ 203 h 203"/>
                  <a:gd name="T2" fmla="*/ 0 w 144"/>
                  <a:gd name="T3" fmla="*/ 203 h 203"/>
                  <a:gd name="T4" fmla="*/ 0 w 144"/>
                  <a:gd name="T5" fmla="*/ 131 h 203"/>
                  <a:gd name="T6" fmla="*/ 72 w 144"/>
                  <a:gd name="T7" fmla="*/ 0 h 203"/>
                  <a:gd name="T8" fmla="*/ 144 w 144"/>
                  <a:gd name="T9" fmla="*/ 0 h 203"/>
                  <a:gd name="T10" fmla="*/ 144 w 144"/>
                  <a:gd name="T11" fmla="*/ 72 h 203"/>
                  <a:gd name="T12" fmla="*/ 72 w 144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72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2" name="Freeform 279"/>
              <p:cNvSpPr>
                <a:spLocks/>
              </p:cNvSpPr>
              <p:nvPr/>
            </p:nvSpPr>
            <p:spPr bwMode="auto">
              <a:xfrm>
                <a:off x="1461" y="2844"/>
                <a:ext cx="48" cy="70"/>
              </a:xfrm>
              <a:custGeom>
                <a:avLst/>
                <a:gdLst>
                  <a:gd name="T0" fmla="*/ 72 w 144"/>
                  <a:gd name="T1" fmla="*/ 211 h 211"/>
                  <a:gd name="T2" fmla="*/ 0 w 144"/>
                  <a:gd name="T3" fmla="*/ 211 h 211"/>
                  <a:gd name="T4" fmla="*/ 0 w 144"/>
                  <a:gd name="T5" fmla="*/ 139 h 211"/>
                  <a:gd name="T6" fmla="*/ 72 w 144"/>
                  <a:gd name="T7" fmla="*/ 0 h 211"/>
                  <a:gd name="T8" fmla="*/ 144 w 144"/>
                  <a:gd name="T9" fmla="*/ 0 h 211"/>
                  <a:gd name="T10" fmla="*/ 144 w 144"/>
                  <a:gd name="T11" fmla="*/ 72 h 211"/>
                  <a:gd name="T12" fmla="*/ 72 w 144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3" name="Freeform 280"/>
              <p:cNvSpPr>
                <a:spLocks/>
              </p:cNvSpPr>
              <p:nvPr/>
            </p:nvSpPr>
            <p:spPr bwMode="auto">
              <a:xfrm>
                <a:off x="1485" y="2796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4" name="Freeform 281"/>
              <p:cNvSpPr>
                <a:spLocks/>
              </p:cNvSpPr>
              <p:nvPr/>
            </p:nvSpPr>
            <p:spPr bwMode="auto">
              <a:xfrm>
                <a:off x="1509" y="2748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5" name="Freeform 282"/>
              <p:cNvSpPr>
                <a:spLocks/>
              </p:cNvSpPr>
              <p:nvPr/>
            </p:nvSpPr>
            <p:spPr bwMode="auto">
              <a:xfrm>
                <a:off x="1533" y="2698"/>
                <a:ext cx="48" cy="74"/>
              </a:xfrm>
              <a:custGeom>
                <a:avLst/>
                <a:gdLst>
                  <a:gd name="T0" fmla="*/ 72 w 145"/>
                  <a:gd name="T1" fmla="*/ 221 h 221"/>
                  <a:gd name="T2" fmla="*/ 0 w 145"/>
                  <a:gd name="T3" fmla="*/ 221 h 221"/>
                  <a:gd name="T4" fmla="*/ 0 w 145"/>
                  <a:gd name="T5" fmla="*/ 149 h 221"/>
                  <a:gd name="T6" fmla="*/ 72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2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49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6" name="Freeform 283"/>
              <p:cNvSpPr>
                <a:spLocks/>
              </p:cNvSpPr>
              <p:nvPr/>
            </p:nvSpPr>
            <p:spPr bwMode="auto">
              <a:xfrm>
                <a:off x="1557" y="2648"/>
                <a:ext cx="48" cy="74"/>
              </a:xfrm>
              <a:custGeom>
                <a:avLst/>
                <a:gdLst>
                  <a:gd name="T0" fmla="*/ 73 w 145"/>
                  <a:gd name="T1" fmla="*/ 221 h 221"/>
                  <a:gd name="T2" fmla="*/ 0 w 145"/>
                  <a:gd name="T3" fmla="*/ 221 h 221"/>
                  <a:gd name="T4" fmla="*/ 0 w 145"/>
                  <a:gd name="T5" fmla="*/ 150 h 221"/>
                  <a:gd name="T6" fmla="*/ 73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3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3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3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7" name="Freeform 284"/>
              <p:cNvSpPr>
                <a:spLocks/>
              </p:cNvSpPr>
              <p:nvPr/>
            </p:nvSpPr>
            <p:spPr bwMode="auto">
              <a:xfrm>
                <a:off x="1581" y="25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8" name="Freeform 285"/>
              <p:cNvSpPr>
                <a:spLocks/>
              </p:cNvSpPr>
              <p:nvPr/>
            </p:nvSpPr>
            <p:spPr bwMode="auto">
              <a:xfrm>
                <a:off x="1605" y="25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9" name="Freeform 286"/>
              <p:cNvSpPr>
                <a:spLocks/>
              </p:cNvSpPr>
              <p:nvPr/>
            </p:nvSpPr>
            <p:spPr bwMode="auto">
              <a:xfrm>
                <a:off x="1629" y="24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0" name="Freeform 287"/>
              <p:cNvSpPr>
                <a:spLocks/>
              </p:cNvSpPr>
              <p:nvPr/>
            </p:nvSpPr>
            <p:spPr bwMode="auto">
              <a:xfrm>
                <a:off x="1653" y="24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1" name="Freeform 288"/>
              <p:cNvSpPr>
                <a:spLocks/>
              </p:cNvSpPr>
              <p:nvPr/>
            </p:nvSpPr>
            <p:spPr bwMode="auto">
              <a:xfrm>
                <a:off x="1677" y="23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2" name="Freeform 289"/>
              <p:cNvSpPr>
                <a:spLocks/>
              </p:cNvSpPr>
              <p:nvPr/>
            </p:nvSpPr>
            <p:spPr bwMode="auto">
              <a:xfrm>
                <a:off x="1701" y="2350"/>
                <a:ext cx="48" cy="72"/>
              </a:xfrm>
              <a:custGeom>
                <a:avLst/>
                <a:gdLst>
                  <a:gd name="T0" fmla="*/ 72 w 144"/>
                  <a:gd name="T1" fmla="*/ 215 h 215"/>
                  <a:gd name="T2" fmla="*/ 0 w 144"/>
                  <a:gd name="T3" fmla="*/ 215 h 215"/>
                  <a:gd name="T4" fmla="*/ 0 w 144"/>
                  <a:gd name="T5" fmla="*/ 144 h 215"/>
                  <a:gd name="T6" fmla="*/ 72 w 144"/>
                  <a:gd name="T7" fmla="*/ 0 h 215"/>
                  <a:gd name="T8" fmla="*/ 144 w 144"/>
                  <a:gd name="T9" fmla="*/ 0 h 215"/>
                  <a:gd name="T10" fmla="*/ 144 w 144"/>
                  <a:gd name="T11" fmla="*/ 72 h 215"/>
                  <a:gd name="T12" fmla="*/ 72 w 144"/>
                  <a:gd name="T13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72" y="215"/>
                    </a:moveTo>
                    <a:lnTo>
                      <a:pt x="0" y="215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3" name="Freeform 290"/>
              <p:cNvSpPr>
                <a:spLocks/>
              </p:cNvSpPr>
              <p:nvPr/>
            </p:nvSpPr>
            <p:spPr bwMode="auto">
              <a:xfrm>
                <a:off x="1725" y="2302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4" name="Freeform 291"/>
              <p:cNvSpPr>
                <a:spLocks/>
              </p:cNvSpPr>
              <p:nvPr/>
            </p:nvSpPr>
            <p:spPr bwMode="auto">
              <a:xfrm>
                <a:off x="1749" y="2256"/>
                <a:ext cx="48" cy="70"/>
              </a:xfrm>
              <a:custGeom>
                <a:avLst/>
                <a:gdLst>
                  <a:gd name="T0" fmla="*/ 72 w 143"/>
                  <a:gd name="T1" fmla="*/ 211 h 211"/>
                  <a:gd name="T2" fmla="*/ 0 w 143"/>
                  <a:gd name="T3" fmla="*/ 211 h 211"/>
                  <a:gd name="T4" fmla="*/ 0 w 143"/>
                  <a:gd name="T5" fmla="*/ 139 h 211"/>
                  <a:gd name="T6" fmla="*/ 72 w 143"/>
                  <a:gd name="T7" fmla="*/ 0 h 211"/>
                  <a:gd name="T8" fmla="*/ 143 w 143"/>
                  <a:gd name="T9" fmla="*/ 0 h 211"/>
                  <a:gd name="T10" fmla="*/ 143 w 143"/>
                  <a:gd name="T11" fmla="*/ 72 h 211"/>
                  <a:gd name="T12" fmla="*/ 72 w 143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5" name="Freeform 292"/>
              <p:cNvSpPr>
                <a:spLocks/>
              </p:cNvSpPr>
              <p:nvPr/>
            </p:nvSpPr>
            <p:spPr bwMode="auto">
              <a:xfrm>
                <a:off x="1773" y="2212"/>
                <a:ext cx="48" cy="68"/>
              </a:xfrm>
              <a:custGeom>
                <a:avLst/>
                <a:gdLst>
                  <a:gd name="T0" fmla="*/ 71 w 143"/>
                  <a:gd name="T1" fmla="*/ 203 h 203"/>
                  <a:gd name="T2" fmla="*/ 0 w 143"/>
                  <a:gd name="T3" fmla="*/ 203 h 203"/>
                  <a:gd name="T4" fmla="*/ 0 w 143"/>
                  <a:gd name="T5" fmla="*/ 131 h 203"/>
                  <a:gd name="T6" fmla="*/ 71 w 143"/>
                  <a:gd name="T7" fmla="*/ 0 h 203"/>
                  <a:gd name="T8" fmla="*/ 143 w 143"/>
                  <a:gd name="T9" fmla="*/ 0 h 203"/>
                  <a:gd name="T10" fmla="*/ 143 w 143"/>
                  <a:gd name="T11" fmla="*/ 72 h 203"/>
                  <a:gd name="T12" fmla="*/ 71 w 143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03">
                    <a:moveTo>
                      <a:pt x="71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1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1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6" name="Freeform 293"/>
              <p:cNvSpPr>
                <a:spLocks/>
              </p:cNvSpPr>
              <p:nvPr/>
            </p:nvSpPr>
            <p:spPr bwMode="auto">
              <a:xfrm>
                <a:off x="1797" y="2168"/>
                <a:ext cx="48" cy="68"/>
              </a:xfrm>
              <a:custGeom>
                <a:avLst/>
                <a:gdLst>
                  <a:gd name="T0" fmla="*/ 72 w 144"/>
                  <a:gd name="T1" fmla="*/ 205 h 205"/>
                  <a:gd name="T2" fmla="*/ 0 w 144"/>
                  <a:gd name="T3" fmla="*/ 205 h 205"/>
                  <a:gd name="T4" fmla="*/ 0 w 144"/>
                  <a:gd name="T5" fmla="*/ 133 h 205"/>
                  <a:gd name="T6" fmla="*/ 72 w 144"/>
                  <a:gd name="T7" fmla="*/ 0 h 205"/>
                  <a:gd name="T8" fmla="*/ 144 w 144"/>
                  <a:gd name="T9" fmla="*/ 0 h 205"/>
                  <a:gd name="T10" fmla="*/ 144 w 144"/>
                  <a:gd name="T11" fmla="*/ 73 h 205"/>
                  <a:gd name="T12" fmla="*/ 72 w 144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5">
                    <a:moveTo>
                      <a:pt x="72" y="205"/>
                    </a:moveTo>
                    <a:lnTo>
                      <a:pt x="0" y="205"/>
                    </a:lnTo>
                    <a:lnTo>
                      <a:pt x="0" y="133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3"/>
                    </a:lnTo>
                    <a:lnTo>
                      <a:pt x="72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7" name="Freeform 294"/>
              <p:cNvSpPr>
                <a:spLocks/>
              </p:cNvSpPr>
              <p:nvPr/>
            </p:nvSpPr>
            <p:spPr bwMode="auto">
              <a:xfrm>
                <a:off x="1821" y="2128"/>
                <a:ext cx="48" cy="64"/>
              </a:xfrm>
              <a:custGeom>
                <a:avLst/>
                <a:gdLst>
                  <a:gd name="T0" fmla="*/ 72 w 144"/>
                  <a:gd name="T1" fmla="*/ 192 h 192"/>
                  <a:gd name="T2" fmla="*/ 0 w 144"/>
                  <a:gd name="T3" fmla="*/ 192 h 192"/>
                  <a:gd name="T4" fmla="*/ 0 w 144"/>
                  <a:gd name="T5" fmla="*/ 119 h 192"/>
                  <a:gd name="T6" fmla="*/ 72 w 144"/>
                  <a:gd name="T7" fmla="*/ 0 h 192"/>
                  <a:gd name="T8" fmla="*/ 144 w 144"/>
                  <a:gd name="T9" fmla="*/ 0 h 192"/>
                  <a:gd name="T10" fmla="*/ 144 w 144"/>
                  <a:gd name="T11" fmla="*/ 72 h 192"/>
                  <a:gd name="T12" fmla="*/ 72 w 144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2">
                    <a:moveTo>
                      <a:pt x="72" y="192"/>
                    </a:moveTo>
                    <a:lnTo>
                      <a:pt x="0" y="192"/>
                    </a:lnTo>
                    <a:lnTo>
                      <a:pt x="0" y="11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8" name="Freeform 295"/>
              <p:cNvSpPr>
                <a:spLocks/>
              </p:cNvSpPr>
              <p:nvPr/>
            </p:nvSpPr>
            <p:spPr bwMode="auto">
              <a:xfrm>
                <a:off x="1845" y="2090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9" name="Freeform 296"/>
              <p:cNvSpPr>
                <a:spLocks/>
              </p:cNvSpPr>
              <p:nvPr/>
            </p:nvSpPr>
            <p:spPr bwMode="auto">
              <a:xfrm>
                <a:off x="1869" y="2052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0" name="Freeform 297"/>
              <p:cNvSpPr>
                <a:spLocks/>
              </p:cNvSpPr>
              <p:nvPr/>
            </p:nvSpPr>
            <p:spPr bwMode="auto">
              <a:xfrm>
                <a:off x="1893" y="2018"/>
                <a:ext cx="48" cy="58"/>
              </a:xfrm>
              <a:custGeom>
                <a:avLst/>
                <a:gdLst>
                  <a:gd name="T0" fmla="*/ 72 w 144"/>
                  <a:gd name="T1" fmla="*/ 175 h 175"/>
                  <a:gd name="T2" fmla="*/ 0 w 144"/>
                  <a:gd name="T3" fmla="*/ 175 h 175"/>
                  <a:gd name="T4" fmla="*/ 0 w 144"/>
                  <a:gd name="T5" fmla="*/ 103 h 175"/>
                  <a:gd name="T6" fmla="*/ 72 w 144"/>
                  <a:gd name="T7" fmla="*/ 0 h 175"/>
                  <a:gd name="T8" fmla="*/ 144 w 144"/>
                  <a:gd name="T9" fmla="*/ 0 h 175"/>
                  <a:gd name="T10" fmla="*/ 144 w 144"/>
                  <a:gd name="T11" fmla="*/ 73 h 175"/>
                  <a:gd name="T12" fmla="*/ 72 w 144"/>
                  <a:gd name="T1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72" y="175"/>
                    </a:moveTo>
                    <a:lnTo>
                      <a:pt x="0" y="175"/>
                    </a:lnTo>
                    <a:lnTo>
                      <a:pt x="0" y="103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3"/>
                    </a:lnTo>
                    <a:lnTo>
                      <a:pt x="72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" name="Freeform 298"/>
              <p:cNvSpPr>
                <a:spLocks/>
              </p:cNvSpPr>
              <p:nvPr/>
            </p:nvSpPr>
            <p:spPr bwMode="auto">
              <a:xfrm>
                <a:off x="1917" y="1988"/>
                <a:ext cx="48" cy="54"/>
              </a:xfrm>
              <a:custGeom>
                <a:avLst/>
                <a:gdLst>
                  <a:gd name="T0" fmla="*/ 72 w 145"/>
                  <a:gd name="T1" fmla="*/ 162 h 162"/>
                  <a:gd name="T2" fmla="*/ 0 w 145"/>
                  <a:gd name="T3" fmla="*/ 162 h 162"/>
                  <a:gd name="T4" fmla="*/ 0 w 145"/>
                  <a:gd name="T5" fmla="*/ 89 h 162"/>
                  <a:gd name="T6" fmla="*/ 72 w 145"/>
                  <a:gd name="T7" fmla="*/ 0 h 162"/>
                  <a:gd name="T8" fmla="*/ 145 w 145"/>
                  <a:gd name="T9" fmla="*/ 0 h 162"/>
                  <a:gd name="T10" fmla="*/ 145 w 145"/>
                  <a:gd name="T11" fmla="*/ 72 h 162"/>
                  <a:gd name="T12" fmla="*/ 72 w 145"/>
                  <a:gd name="T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62">
                    <a:moveTo>
                      <a:pt x="72" y="162"/>
                    </a:moveTo>
                    <a:lnTo>
                      <a:pt x="0" y="162"/>
                    </a:lnTo>
                    <a:lnTo>
                      <a:pt x="0" y="89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2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2" name="Freeform 299"/>
              <p:cNvSpPr>
                <a:spLocks/>
              </p:cNvSpPr>
              <p:nvPr/>
            </p:nvSpPr>
            <p:spPr bwMode="auto">
              <a:xfrm>
                <a:off x="1941" y="1960"/>
                <a:ext cx="48" cy="52"/>
              </a:xfrm>
              <a:custGeom>
                <a:avLst/>
                <a:gdLst>
                  <a:gd name="T0" fmla="*/ 73 w 145"/>
                  <a:gd name="T1" fmla="*/ 156 h 156"/>
                  <a:gd name="T2" fmla="*/ 0 w 145"/>
                  <a:gd name="T3" fmla="*/ 156 h 156"/>
                  <a:gd name="T4" fmla="*/ 0 w 145"/>
                  <a:gd name="T5" fmla="*/ 84 h 156"/>
                  <a:gd name="T6" fmla="*/ 73 w 145"/>
                  <a:gd name="T7" fmla="*/ 0 h 156"/>
                  <a:gd name="T8" fmla="*/ 145 w 145"/>
                  <a:gd name="T9" fmla="*/ 0 h 156"/>
                  <a:gd name="T10" fmla="*/ 145 w 145"/>
                  <a:gd name="T11" fmla="*/ 71 h 156"/>
                  <a:gd name="T12" fmla="*/ 73 w 145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56">
                    <a:moveTo>
                      <a:pt x="73" y="156"/>
                    </a:moveTo>
                    <a:lnTo>
                      <a:pt x="0" y="156"/>
                    </a:lnTo>
                    <a:lnTo>
                      <a:pt x="0" y="84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3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3" name="Freeform 300"/>
              <p:cNvSpPr>
                <a:spLocks/>
              </p:cNvSpPr>
              <p:nvPr/>
            </p:nvSpPr>
            <p:spPr bwMode="auto">
              <a:xfrm>
                <a:off x="1965" y="1934"/>
                <a:ext cx="48" cy="50"/>
              </a:xfrm>
              <a:custGeom>
                <a:avLst/>
                <a:gdLst>
                  <a:gd name="T0" fmla="*/ 72 w 144"/>
                  <a:gd name="T1" fmla="*/ 150 h 150"/>
                  <a:gd name="T2" fmla="*/ 0 w 144"/>
                  <a:gd name="T3" fmla="*/ 150 h 150"/>
                  <a:gd name="T4" fmla="*/ 0 w 144"/>
                  <a:gd name="T5" fmla="*/ 79 h 150"/>
                  <a:gd name="T6" fmla="*/ 72 w 144"/>
                  <a:gd name="T7" fmla="*/ 0 h 150"/>
                  <a:gd name="T8" fmla="*/ 144 w 144"/>
                  <a:gd name="T9" fmla="*/ 0 h 150"/>
                  <a:gd name="T10" fmla="*/ 144 w 144"/>
                  <a:gd name="T11" fmla="*/ 72 h 150"/>
                  <a:gd name="T12" fmla="*/ 72 w 144"/>
                  <a:gd name="T1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0">
                    <a:moveTo>
                      <a:pt x="72" y="150"/>
                    </a:moveTo>
                    <a:lnTo>
                      <a:pt x="0" y="150"/>
                    </a:lnTo>
                    <a:lnTo>
                      <a:pt x="0" y="7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624" name="Group 301"/>
              <p:cNvGrpSpPr>
                <a:grpSpLocks/>
              </p:cNvGrpSpPr>
              <p:nvPr/>
            </p:nvGrpSpPr>
            <p:grpSpPr bwMode="auto">
              <a:xfrm>
                <a:off x="1989" y="1850"/>
                <a:ext cx="360" cy="108"/>
                <a:chOff x="1989" y="1822"/>
                <a:chExt cx="360" cy="108"/>
              </a:xfrm>
            </p:grpSpPr>
            <p:sp>
              <p:nvSpPr>
                <p:cNvPr id="753" name="Freeform 302"/>
                <p:cNvSpPr>
                  <a:spLocks/>
                </p:cNvSpPr>
                <p:nvPr/>
              </p:nvSpPr>
              <p:spPr bwMode="auto">
                <a:xfrm>
                  <a:off x="1989" y="1884"/>
                  <a:ext cx="48" cy="46"/>
                </a:xfrm>
                <a:custGeom>
                  <a:avLst/>
                  <a:gdLst>
                    <a:gd name="T0" fmla="*/ 72 w 144"/>
                    <a:gd name="T1" fmla="*/ 137 h 137"/>
                    <a:gd name="T2" fmla="*/ 0 w 144"/>
                    <a:gd name="T3" fmla="*/ 137 h 137"/>
                    <a:gd name="T4" fmla="*/ 0 w 144"/>
                    <a:gd name="T5" fmla="*/ 65 h 137"/>
                    <a:gd name="T6" fmla="*/ 72 w 144"/>
                    <a:gd name="T7" fmla="*/ 0 h 137"/>
                    <a:gd name="T8" fmla="*/ 144 w 144"/>
                    <a:gd name="T9" fmla="*/ 0 h 137"/>
                    <a:gd name="T10" fmla="*/ 144 w 144"/>
                    <a:gd name="T11" fmla="*/ 72 h 137"/>
                    <a:gd name="T12" fmla="*/ 72 w 144"/>
                    <a:gd name="T13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37">
                      <a:moveTo>
                        <a:pt x="72" y="137"/>
                      </a:moveTo>
                      <a:lnTo>
                        <a:pt x="0" y="137"/>
                      </a:lnTo>
                      <a:lnTo>
                        <a:pt x="0" y="6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4" name="Freeform 303"/>
                <p:cNvSpPr>
                  <a:spLocks/>
                </p:cNvSpPr>
                <p:nvPr/>
              </p:nvSpPr>
              <p:spPr bwMode="auto">
                <a:xfrm>
                  <a:off x="2013" y="1866"/>
                  <a:ext cx="48" cy="42"/>
                </a:xfrm>
                <a:custGeom>
                  <a:avLst/>
                  <a:gdLst>
                    <a:gd name="T0" fmla="*/ 72 w 144"/>
                    <a:gd name="T1" fmla="*/ 127 h 127"/>
                    <a:gd name="T2" fmla="*/ 0 w 144"/>
                    <a:gd name="T3" fmla="*/ 127 h 127"/>
                    <a:gd name="T4" fmla="*/ 0 w 144"/>
                    <a:gd name="T5" fmla="*/ 55 h 127"/>
                    <a:gd name="T6" fmla="*/ 72 w 144"/>
                    <a:gd name="T7" fmla="*/ 0 h 127"/>
                    <a:gd name="T8" fmla="*/ 144 w 144"/>
                    <a:gd name="T9" fmla="*/ 0 h 127"/>
                    <a:gd name="T10" fmla="*/ 144 w 144"/>
                    <a:gd name="T11" fmla="*/ 72 h 127"/>
                    <a:gd name="T12" fmla="*/ 72 w 144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72" y="127"/>
                      </a:moveTo>
                      <a:lnTo>
                        <a:pt x="0" y="127"/>
                      </a:lnTo>
                      <a:lnTo>
                        <a:pt x="0" y="5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5" name="Freeform 304"/>
                <p:cNvSpPr>
                  <a:spLocks/>
                </p:cNvSpPr>
                <p:nvPr/>
              </p:nvSpPr>
              <p:spPr bwMode="auto">
                <a:xfrm>
                  <a:off x="2037" y="1850"/>
                  <a:ext cx="48" cy="40"/>
                </a:xfrm>
                <a:custGeom>
                  <a:avLst/>
                  <a:gdLst>
                    <a:gd name="T0" fmla="*/ 72 w 144"/>
                    <a:gd name="T1" fmla="*/ 119 h 119"/>
                    <a:gd name="T2" fmla="*/ 0 w 144"/>
                    <a:gd name="T3" fmla="*/ 119 h 119"/>
                    <a:gd name="T4" fmla="*/ 0 w 144"/>
                    <a:gd name="T5" fmla="*/ 47 h 119"/>
                    <a:gd name="T6" fmla="*/ 72 w 144"/>
                    <a:gd name="T7" fmla="*/ 0 h 119"/>
                    <a:gd name="T8" fmla="*/ 144 w 144"/>
                    <a:gd name="T9" fmla="*/ 0 h 119"/>
                    <a:gd name="T10" fmla="*/ 144 w 144"/>
                    <a:gd name="T11" fmla="*/ 72 h 119"/>
                    <a:gd name="T12" fmla="*/ 72 w 144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19">
                      <a:moveTo>
                        <a:pt x="72" y="119"/>
                      </a:moveTo>
                      <a:lnTo>
                        <a:pt x="0" y="119"/>
                      </a:lnTo>
                      <a:lnTo>
                        <a:pt x="0" y="47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6" name="Freeform 305"/>
                <p:cNvSpPr>
                  <a:spLocks/>
                </p:cNvSpPr>
                <p:nvPr/>
              </p:nvSpPr>
              <p:spPr bwMode="auto">
                <a:xfrm>
                  <a:off x="2061" y="1838"/>
                  <a:ext cx="48" cy="36"/>
                </a:xfrm>
                <a:custGeom>
                  <a:avLst/>
                  <a:gdLst>
                    <a:gd name="T0" fmla="*/ 72 w 144"/>
                    <a:gd name="T1" fmla="*/ 108 h 108"/>
                    <a:gd name="T2" fmla="*/ 0 w 144"/>
                    <a:gd name="T3" fmla="*/ 108 h 108"/>
                    <a:gd name="T4" fmla="*/ 0 w 144"/>
                    <a:gd name="T5" fmla="*/ 36 h 108"/>
                    <a:gd name="T6" fmla="*/ 72 w 144"/>
                    <a:gd name="T7" fmla="*/ 0 h 108"/>
                    <a:gd name="T8" fmla="*/ 144 w 144"/>
                    <a:gd name="T9" fmla="*/ 0 h 108"/>
                    <a:gd name="T10" fmla="*/ 144 w 144"/>
                    <a:gd name="T11" fmla="*/ 72 h 108"/>
                    <a:gd name="T12" fmla="*/ 72 w 144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08">
                      <a:moveTo>
                        <a:pt x="72" y="108"/>
                      </a:moveTo>
                      <a:lnTo>
                        <a:pt x="0" y="108"/>
                      </a:lnTo>
                      <a:lnTo>
                        <a:pt x="0" y="36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7" name="Freeform 306"/>
                <p:cNvSpPr>
                  <a:spLocks/>
                </p:cNvSpPr>
                <p:nvPr/>
              </p:nvSpPr>
              <p:spPr bwMode="auto">
                <a:xfrm>
                  <a:off x="2085" y="1830"/>
                  <a:ext cx="48" cy="32"/>
                </a:xfrm>
                <a:custGeom>
                  <a:avLst/>
                  <a:gdLst>
                    <a:gd name="T0" fmla="*/ 72 w 143"/>
                    <a:gd name="T1" fmla="*/ 97 h 97"/>
                    <a:gd name="T2" fmla="*/ 0 w 143"/>
                    <a:gd name="T3" fmla="*/ 97 h 97"/>
                    <a:gd name="T4" fmla="*/ 0 w 143"/>
                    <a:gd name="T5" fmla="*/ 25 h 97"/>
                    <a:gd name="T6" fmla="*/ 72 w 143"/>
                    <a:gd name="T7" fmla="*/ 0 h 97"/>
                    <a:gd name="T8" fmla="*/ 143 w 143"/>
                    <a:gd name="T9" fmla="*/ 0 h 97"/>
                    <a:gd name="T10" fmla="*/ 143 w 143"/>
                    <a:gd name="T11" fmla="*/ 72 h 97"/>
                    <a:gd name="T12" fmla="*/ 72 w 143"/>
                    <a:gd name="T1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97">
                      <a:moveTo>
                        <a:pt x="72" y="97"/>
                      </a:moveTo>
                      <a:lnTo>
                        <a:pt x="0" y="97"/>
                      </a:lnTo>
                      <a:lnTo>
                        <a:pt x="0" y="25"/>
                      </a:lnTo>
                      <a:lnTo>
                        <a:pt x="72" y="0"/>
                      </a:lnTo>
                      <a:lnTo>
                        <a:pt x="143" y="0"/>
                      </a:lnTo>
                      <a:lnTo>
                        <a:pt x="143" y="72"/>
                      </a:lnTo>
                      <a:lnTo>
                        <a:pt x="72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8" name="Freeform 307"/>
                <p:cNvSpPr>
                  <a:spLocks/>
                </p:cNvSpPr>
                <p:nvPr/>
              </p:nvSpPr>
              <p:spPr bwMode="auto">
                <a:xfrm>
                  <a:off x="2109" y="1824"/>
                  <a:ext cx="48" cy="30"/>
                </a:xfrm>
                <a:custGeom>
                  <a:avLst/>
                  <a:gdLst>
                    <a:gd name="T0" fmla="*/ 71 w 143"/>
                    <a:gd name="T1" fmla="*/ 89 h 89"/>
                    <a:gd name="T2" fmla="*/ 0 w 143"/>
                    <a:gd name="T3" fmla="*/ 89 h 89"/>
                    <a:gd name="T4" fmla="*/ 0 w 143"/>
                    <a:gd name="T5" fmla="*/ 17 h 89"/>
                    <a:gd name="T6" fmla="*/ 71 w 143"/>
                    <a:gd name="T7" fmla="*/ 0 h 89"/>
                    <a:gd name="T8" fmla="*/ 143 w 143"/>
                    <a:gd name="T9" fmla="*/ 0 h 89"/>
                    <a:gd name="T10" fmla="*/ 143 w 143"/>
                    <a:gd name="T11" fmla="*/ 72 h 89"/>
                    <a:gd name="T12" fmla="*/ 71 w 143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89">
                      <a:moveTo>
                        <a:pt x="71" y="89"/>
                      </a:moveTo>
                      <a:lnTo>
                        <a:pt x="0" y="89"/>
                      </a:lnTo>
                      <a:lnTo>
                        <a:pt x="0" y="17"/>
                      </a:lnTo>
                      <a:lnTo>
                        <a:pt x="71" y="0"/>
                      </a:lnTo>
                      <a:lnTo>
                        <a:pt x="143" y="0"/>
                      </a:lnTo>
                      <a:lnTo>
                        <a:pt x="143" y="72"/>
                      </a:ln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9" name="Freeform 308"/>
                <p:cNvSpPr>
                  <a:spLocks/>
                </p:cNvSpPr>
                <p:nvPr/>
              </p:nvSpPr>
              <p:spPr bwMode="auto">
                <a:xfrm>
                  <a:off x="2133" y="1822"/>
                  <a:ext cx="48" cy="26"/>
                </a:xfrm>
                <a:custGeom>
                  <a:avLst/>
                  <a:gdLst>
                    <a:gd name="T0" fmla="*/ 72 w 144"/>
                    <a:gd name="T1" fmla="*/ 78 h 78"/>
                    <a:gd name="T2" fmla="*/ 0 w 144"/>
                    <a:gd name="T3" fmla="*/ 78 h 78"/>
                    <a:gd name="T4" fmla="*/ 0 w 144"/>
                    <a:gd name="T5" fmla="*/ 6 h 78"/>
                    <a:gd name="T6" fmla="*/ 72 w 144"/>
                    <a:gd name="T7" fmla="*/ 0 h 78"/>
                    <a:gd name="T8" fmla="*/ 144 w 144"/>
                    <a:gd name="T9" fmla="*/ 0 h 78"/>
                    <a:gd name="T10" fmla="*/ 144 w 144"/>
                    <a:gd name="T11" fmla="*/ 72 h 78"/>
                    <a:gd name="T12" fmla="*/ 72 w 144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8">
                      <a:moveTo>
                        <a:pt x="72" y="78"/>
                      </a:moveTo>
                      <a:lnTo>
                        <a:pt x="0" y="78"/>
                      </a:lnTo>
                      <a:lnTo>
                        <a:pt x="0" y="6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0" name="Freeform 309"/>
                <p:cNvSpPr>
                  <a:spLocks/>
                </p:cNvSpPr>
                <p:nvPr/>
              </p:nvSpPr>
              <p:spPr bwMode="auto">
                <a:xfrm>
                  <a:off x="2157" y="1822"/>
                  <a:ext cx="48" cy="26"/>
                </a:xfrm>
                <a:custGeom>
                  <a:avLst/>
                  <a:gdLst>
                    <a:gd name="T0" fmla="*/ 0 w 144"/>
                    <a:gd name="T1" fmla="*/ 72 h 78"/>
                    <a:gd name="T2" fmla="*/ 0 w 144"/>
                    <a:gd name="T3" fmla="*/ 0 h 78"/>
                    <a:gd name="T4" fmla="*/ 72 w 144"/>
                    <a:gd name="T5" fmla="*/ 0 h 78"/>
                    <a:gd name="T6" fmla="*/ 144 w 144"/>
                    <a:gd name="T7" fmla="*/ 6 h 78"/>
                    <a:gd name="T8" fmla="*/ 144 w 144"/>
                    <a:gd name="T9" fmla="*/ 78 h 78"/>
                    <a:gd name="T10" fmla="*/ 72 w 144"/>
                    <a:gd name="T11" fmla="*/ 78 h 78"/>
                    <a:gd name="T12" fmla="*/ 0 w 144"/>
                    <a:gd name="T13" fmla="*/ 7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6"/>
                      </a:lnTo>
                      <a:lnTo>
                        <a:pt x="144" y="78"/>
                      </a:lnTo>
                      <a:lnTo>
                        <a:pt x="72" y="7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1" name="Freeform 310"/>
                <p:cNvSpPr>
                  <a:spLocks/>
                </p:cNvSpPr>
                <p:nvPr/>
              </p:nvSpPr>
              <p:spPr bwMode="auto">
                <a:xfrm>
                  <a:off x="2181" y="1824"/>
                  <a:ext cx="48" cy="30"/>
                </a:xfrm>
                <a:custGeom>
                  <a:avLst/>
                  <a:gdLst>
                    <a:gd name="T0" fmla="*/ 0 w 144"/>
                    <a:gd name="T1" fmla="*/ 72 h 89"/>
                    <a:gd name="T2" fmla="*/ 0 w 144"/>
                    <a:gd name="T3" fmla="*/ 0 h 89"/>
                    <a:gd name="T4" fmla="*/ 72 w 144"/>
                    <a:gd name="T5" fmla="*/ 0 h 89"/>
                    <a:gd name="T6" fmla="*/ 144 w 144"/>
                    <a:gd name="T7" fmla="*/ 17 h 89"/>
                    <a:gd name="T8" fmla="*/ 144 w 144"/>
                    <a:gd name="T9" fmla="*/ 89 h 89"/>
                    <a:gd name="T10" fmla="*/ 72 w 144"/>
                    <a:gd name="T11" fmla="*/ 89 h 89"/>
                    <a:gd name="T12" fmla="*/ 0 w 144"/>
                    <a:gd name="T13" fmla="*/ 7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8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17"/>
                      </a:lnTo>
                      <a:lnTo>
                        <a:pt x="144" y="89"/>
                      </a:lnTo>
                      <a:lnTo>
                        <a:pt x="72" y="8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2" name="Freeform 311"/>
                <p:cNvSpPr>
                  <a:spLocks/>
                </p:cNvSpPr>
                <p:nvPr/>
              </p:nvSpPr>
              <p:spPr bwMode="auto">
                <a:xfrm>
                  <a:off x="2205" y="1830"/>
                  <a:ext cx="48" cy="32"/>
                </a:xfrm>
                <a:custGeom>
                  <a:avLst/>
                  <a:gdLst>
                    <a:gd name="T0" fmla="*/ 0 w 144"/>
                    <a:gd name="T1" fmla="*/ 72 h 97"/>
                    <a:gd name="T2" fmla="*/ 0 w 144"/>
                    <a:gd name="T3" fmla="*/ 0 h 97"/>
                    <a:gd name="T4" fmla="*/ 72 w 144"/>
                    <a:gd name="T5" fmla="*/ 0 h 97"/>
                    <a:gd name="T6" fmla="*/ 144 w 144"/>
                    <a:gd name="T7" fmla="*/ 25 h 97"/>
                    <a:gd name="T8" fmla="*/ 144 w 144"/>
                    <a:gd name="T9" fmla="*/ 97 h 97"/>
                    <a:gd name="T10" fmla="*/ 72 w 144"/>
                    <a:gd name="T11" fmla="*/ 97 h 97"/>
                    <a:gd name="T12" fmla="*/ 0 w 144"/>
                    <a:gd name="T13" fmla="*/ 7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9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25"/>
                      </a:lnTo>
                      <a:lnTo>
                        <a:pt x="144" y="97"/>
                      </a:lnTo>
                      <a:lnTo>
                        <a:pt x="72" y="9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3" name="Freeform 312"/>
                <p:cNvSpPr>
                  <a:spLocks/>
                </p:cNvSpPr>
                <p:nvPr/>
              </p:nvSpPr>
              <p:spPr bwMode="auto">
                <a:xfrm>
                  <a:off x="2229" y="1838"/>
                  <a:ext cx="48" cy="36"/>
                </a:xfrm>
                <a:custGeom>
                  <a:avLst/>
                  <a:gdLst>
                    <a:gd name="T0" fmla="*/ 0 w 144"/>
                    <a:gd name="T1" fmla="*/ 72 h 108"/>
                    <a:gd name="T2" fmla="*/ 0 w 144"/>
                    <a:gd name="T3" fmla="*/ 0 h 108"/>
                    <a:gd name="T4" fmla="*/ 72 w 144"/>
                    <a:gd name="T5" fmla="*/ 0 h 108"/>
                    <a:gd name="T6" fmla="*/ 144 w 144"/>
                    <a:gd name="T7" fmla="*/ 36 h 108"/>
                    <a:gd name="T8" fmla="*/ 144 w 144"/>
                    <a:gd name="T9" fmla="*/ 108 h 108"/>
                    <a:gd name="T10" fmla="*/ 72 w 144"/>
                    <a:gd name="T11" fmla="*/ 108 h 108"/>
                    <a:gd name="T12" fmla="*/ 0 w 144"/>
                    <a:gd name="T13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0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36"/>
                      </a:lnTo>
                      <a:lnTo>
                        <a:pt x="144" y="108"/>
                      </a:lnTo>
                      <a:lnTo>
                        <a:pt x="72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4" name="Freeform 313"/>
                <p:cNvSpPr>
                  <a:spLocks/>
                </p:cNvSpPr>
                <p:nvPr/>
              </p:nvSpPr>
              <p:spPr bwMode="auto">
                <a:xfrm>
                  <a:off x="2253" y="1850"/>
                  <a:ext cx="48" cy="40"/>
                </a:xfrm>
                <a:custGeom>
                  <a:avLst/>
                  <a:gdLst>
                    <a:gd name="T0" fmla="*/ 0 w 144"/>
                    <a:gd name="T1" fmla="*/ 72 h 119"/>
                    <a:gd name="T2" fmla="*/ 0 w 144"/>
                    <a:gd name="T3" fmla="*/ 0 h 119"/>
                    <a:gd name="T4" fmla="*/ 72 w 144"/>
                    <a:gd name="T5" fmla="*/ 0 h 119"/>
                    <a:gd name="T6" fmla="*/ 144 w 144"/>
                    <a:gd name="T7" fmla="*/ 47 h 119"/>
                    <a:gd name="T8" fmla="*/ 144 w 144"/>
                    <a:gd name="T9" fmla="*/ 119 h 119"/>
                    <a:gd name="T10" fmla="*/ 72 w 144"/>
                    <a:gd name="T11" fmla="*/ 119 h 119"/>
                    <a:gd name="T12" fmla="*/ 0 w 144"/>
                    <a:gd name="T13" fmla="*/ 7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1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47"/>
                      </a:lnTo>
                      <a:lnTo>
                        <a:pt x="144" y="119"/>
                      </a:lnTo>
                      <a:lnTo>
                        <a:pt x="72" y="11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5" name="Freeform 314"/>
                <p:cNvSpPr>
                  <a:spLocks/>
                </p:cNvSpPr>
                <p:nvPr/>
              </p:nvSpPr>
              <p:spPr bwMode="auto">
                <a:xfrm>
                  <a:off x="2277" y="1866"/>
                  <a:ext cx="48" cy="42"/>
                </a:xfrm>
                <a:custGeom>
                  <a:avLst/>
                  <a:gdLst>
                    <a:gd name="T0" fmla="*/ 0 w 144"/>
                    <a:gd name="T1" fmla="*/ 72 h 127"/>
                    <a:gd name="T2" fmla="*/ 0 w 144"/>
                    <a:gd name="T3" fmla="*/ 0 h 127"/>
                    <a:gd name="T4" fmla="*/ 72 w 144"/>
                    <a:gd name="T5" fmla="*/ 0 h 127"/>
                    <a:gd name="T6" fmla="*/ 144 w 144"/>
                    <a:gd name="T7" fmla="*/ 55 h 127"/>
                    <a:gd name="T8" fmla="*/ 144 w 144"/>
                    <a:gd name="T9" fmla="*/ 127 h 127"/>
                    <a:gd name="T10" fmla="*/ 72 w 144"/>
                    <a:gd name="T11" fmla="*/ 127 h 127"/>
                    <a:gd name="T12" fmla="*/ 0 w 144"/>
                    <a:gd name="T13" fmla="*/ 7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55"/>
                      </a:lnTo>
                      <a:lnTo>
                        <a:pt x="144" y="127"/>
                      </a:lnTo>
                      <a:lnTo>
                        <a:pt x="72" y="12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6" name="Freeform 315"/>
                <p:cNvSpPr>
                  <a:spLocks/>
                </p:cNvSpPr>
                <p:nvPr/>
              </p:nvSpPr>
              <p:spPr bwMode="auto">
                <a:xfrm>
                  <a:off x="2301" y="1884"/>
                  <a:ext cx="48" cy="46"/>
                </a:xfrm>
                <a:custGeom>
                  <a:avLst/>
                  <a:gdLst>
                    <a:gd name="T0" fmla="*/ 0 w 145"/>
                    <a:gd name="T1" fmla="*/ 72 h 137"/>
                    <a:gd name="T2" fmla="*/ 0 w 145"/>
                    <a:gd name="T3" fmla="*/ 0 h 137"/>
                    <a:gd name="T4" fmla="*/ 72 w 145"/>
                    <a:gd name="T5" fmla="*/ 0 h 137"/>
                    <a:gd name="T6" fmla="*/ 145 w 145"/>
                    <a:gd name="T7" fmla="*/ 65 h 137"/>
                    <a:gd name="T8" fmla="*/ 145 w 145"/>
                    <a:gd name="T9" fmla="*/ 137 h 137"/>
                    <a:gd name="T10" fmla="*/ 72 w 145"/>
                    <a:gd name="T11" fmla="*/ 137 h 137"/>
                    <a:gd name="T12" fmla="*/ 0 w 145"/>
                    <a:gd name="T13" fmla="*/ 7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13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5" y="65"/>
                      </a:lnTo>
                      <a:lnTo>
                        <a:pt x="145" y="137"/>
                      </a:lnTo>
                      <a:lnTo>
                        <a:pt x="72" y="13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625" name="Freeform 316"/>
              <p:cNvSpPr>
                <a:spLocks/>
              </p:cNvSpPr>
              <p:nvPr/>
            </p:nvSpPr>
            <p:spPr bwMode="auto">
              <a:xfrm>
                <a:off x="2325" y="1934"/>
                <a:ext cx="48" cy="50"/>
              </a:xfrm>
              <a:custGeom>
                <a:avLst/>
                <a:gdLst>
                  <a:gd name="T0" fmla="*/ 0 w 145"/>
                  <a:gd name="T1" fmla="*/ 72 h 150"/>
                  <a:gd name="T2" fmla="*/ 0 w 145"/>
                  <a:gd name="T3" fmla="*/ 0 h 150"/>
                  <a:gd name="T4" fmla="*/ 73 w 145"/>
                  <a:gd name="T5" fmla="*/ 0 h 150"/>
                  <a:gd name="T6" fmla="*/ 145 w 145"/>
                  <a:gd name="T7" fmla="*/ 79 h 150"/>
                  <a:gd name="T8" fmla="*/ 145 w 145"/>
                  <a:gd name="T9" fmla="*/ 150 h 150"/>
                  <a:gd name="T10" fmla="*/ 73 w 145"/>
                  <a:gd name="T11" fmla="*/ 150 h 150"/>
                  <a:gd name="T12" fmla="*/ 0 w 145"/>
                  <a:gd name="T13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50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79"/>
                    </a:lnTo>
                    <a:lnTo>
                      <a:pt x="145" y="150"/>
                    </a:lnTo>
                    <a:lnTo>
                      <a:pt x="73" y="15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6" name="Freeform 317"/>
              <p:cNvSpPr>
                <a:spLocks/>
              </p:cNvSpPr>
              <p:nvPr/>
            </p:nvSpPr>
            <p:spPr bwMode="auto">
              <a:xfrm>
                <a:off x="2349" y="1960"/>
                <a:ext cx="48" cy="52"/>
              </a:xfrm>
              <a:custGeom>
                <a:avLst/>
                <a:gdLst>
                  <a:gd name="T0" fmla="*/ 0 w 144"/>
                  <a:gd name="T1" fmla="*/ 71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4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4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7" name="Freeform 318"/>
              <p:cNvSpPr>
                <a:spLocks/>
              </p:cNvSpPr>
              <p:nvPr/>
            </p:nvSpPr>
            <p:spPr bwMode="auto">
              <a:xfrm>
                <a:off x="2373" y="1988"/>
                <a:ext cx="48" cy="54"/>
              </a:xfrm>
              <a:custGeom>
                <a:avLst/>
                <a:gdLst>
                  <a:gd name="T0" fmla="*/ 0 w 144"/>
                  <a:gd name="T1" fmla="*/ 72 h 162"/>
                  <a:gd name="T2" fmla="*/ 0 w 144"/>
                  <a:gd name="T3" fmla="*/ 0 h 162"/>
                  <a:gd name="T4" fmla="*/ 72 w 144"/>
                  <a:gd name="T5" fmla="*/ 0 h 162"/>
                  <a:gd name="T6" fmla="*/ 144 w 144"/>
                  <a:gd name="T7" fmla="*/ 89 h 162"/>
                  <a:gd name="T8" fmla="*/ 144 w 144"/>
                  <a:gd name="T9" fmla="*/ 162 h 162"/>
                  <a:gd name="T10" fmla="*/ 72 w 144"/>
                  <a:gd name="T11" fmla="*/ 162 h 162"/>
                  <a:gd name="T12" fmla="*/ 0 w 144"/>
                  <a:gd name="T13" fmla="*/ 7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2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9"/>
                    </a:lnTo>
                    <a:lnTo>
                      <a:pt x="144" y="162"/>
                    </a:lnTo>
                    <a:lnTo>
                      <a:pt x="72" y="16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8" name="Freeform 319"/>
              <p:cNvSpPr>
                <a:spLocks/>
              </p:cNvSpPr>
              <p:nvPr/>
            </p:nvSpPr>
            <p:spPr bwMode="auto">
              <a:xfrm>
                <a:off x="2397" y="2018"/>
                <a:ext cx="48" cy="58"/>
              </a:xfrm>
              <a:custGeom>
                <a:avLst/>
                <a:gdLst>
                  <a:gd name="T0" fmla="*/ 0 w 144"/>
                  <a:gd name="T1" fmla="*/ 73 h 175"/>
                  <a:gd name="T2" fmla="*/ 0 w 144"/>
                  <a:gd name="T3" fmla="*/ 0 h 175"/>
                  <a:gd name="T4" fmla="*/ 72 w 144"/>
                  <a:gd name="T5" fmla="*/ 0 h 175"/>
                  <a:gd name="T6" fmla="*/ 144 w 144"/>
                  <a:gd name="T7" fmla="*/ 103 h 175"/>
                  <a:gd name="T8" fmla="*/ 144 w 144"/>
                  <a:gd name="T9" fmla="*/ 175 h 175"/>
                  <a:gd name="T10" fmla="*/ 72 w 144"/>
                  <a:gd name="T11" fmla="*/ 175 h 175"/>
                  <a:gd name="T12" fmla="*/ 0 w 144"/>
                  <a:gd name="T13" fmla="*/ 7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03"/>
                    </a:lnTo>
                    <a:lnTo>
                      <a:pt x="144" y="175"/>
                    </a:lnTo>
                    <a:lnTo>
                      <a:pt x="72" y="17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9" name="Freeform 320"/>
              <p:cNvSpPr>
                <a:spLocks/>
              </p:cNvSpPr>
              <p:nvPr/>
            </p:nvSpPr>
            <p:spPr bwMode="auto">
              <a:xfrm>
                <a:off x="2421" y="2052"/>
                <a:ext cx="48" cy="62"/>
              </a:xfrm>
              <a:custGeom>
                <a:avLst/>
                <a:gdLst>
                  <a:gd name="T0" fmla="*/ 0 w 144"/>
                  <a:gd name="T1" fmla="*/ 72 h 186"/>
                  <a:gd name="T2" fmla="*/ 0 w 144"/>
                  <a:gd name="T3" fmla="*/ 0 h 186"/>
                  <a:gd name="T4" fmla="*/ 72 w 144"/>
                  <a:gd name="T5" fmla="*/ 0 h 186"/>
                  <a:gd name="T6" fmla="*/ 144 w 144"/>
                  <a:gd name="T7" fmla="*/ 114 h 186"/>
                  <a:gd name="T8" fmla="*/ 144 w 144"/>
                  <a:gd name="T9" fmla="*/ 186 h 186"/>
                  <a:gd name="T10" fmla="*/ 72 w 144"/>
                  <a:gd name="T11" fmla="*/ 186 h 186"/>
                  <a:gd name="T12" fmla="*/ 0 w 144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14"/>
                    </a:lnTo>
                    <a:lnTo>
                      <a:pt x="144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0" name="Freeform 321"/>
              <p:cNvSpPr>
                <a:spLocks/>
              </p:cNvSpPr>
              <p:nvPr/>
            </p:nvSpPr>
            <p:spPr bwMode="auto">
              <a:xfrm>
                <a:off x="2445" y="2090"/>
                <a:ext cx="48" cy="62"/>
              </a:xfrm>
              <a:custGeom>
                <a:avLst/>
                <a:gdLst>
                  <a:gd name="T0" fmla="*/ 0 w 143"/>
                  <a:gd name="T1" fmla="*/ 72 h 186"/>
                  <a:gd name="T2" fmla="*/ 0 w 143"/>
                  <a:gd name="T3" fmla="*/ 0 h 186"/>
                  <a:gd name="T4" fmla="*/ 72 w 143"/>
                  <a:gd name="T5" fmla="*/ 0 h 186"/>
                  <a:gd name="T6" fmla="*/ 143 w 143"/>
                  <a:gd name="T7" fmla="*/ 114 h 186"/>
                  <a:gd name="T8" fmla="*/ 143 w 143"/>
                  <a:gd name="T9" fmla="*/ 186 h 186"/>
                  <a:gd name="T10" fmla="*/ 72 w 143"/>
                  <a:gd name="T11" fmla="*/ 186 h 186"/>
                  <a:gd name="T12" fmla="*/ 0 w 143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114"/>
                    </a:lnTo>
                    <a:lnTo>
                      <a:pt x="143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1" name="Freeform 322"/>
              <p:cNvSpPr>
                <a:spLocks/>
              </p:cNvSpPr>
              <p:nvPr/>
            </p:nvSpPr>
            <p:spPr bwMode="auto">
              <a:xfrm>
                <a:off x="2469" y="2128"/>
                <a:ext cx="48" cy="64"/>
              </a:xfrm>
              <a:custGeom>
                <a:avLst/>
                <a:gdLst>
                  <a:gd name="T0" fmla="*/ 0 w 143"/>
                  <a:gd name="T1" fmla="*/ 72 h 192"/>
                  <a:gd name="T2" fmla="*/ 0 w 143"/>
                  <a:gd name="T3" fmla="*/ 0 h 192"/>
                  <a:gd name="T4" fmla="*/ 71 w 143"/>
                  <a:gd name="T5" fmla="*/ 0 h 192"/>
                  <a:gd name="T6" fmla="*/ 143 w 143"/>
                  <a:gd name="T7" fmla="*/ 119 h 192"/>
                  <a:gd name="T8" fmla="*/ 143 w 143"/>
                  <a:gd name="T9" fmla="*/ 192 h 192"/>
                  <a:gd name="T10" fmla="*/ 71 w 143"/>
                  <a:gd name="T11" fmla="*/ 192 h 192"/>
                  <a:gd name="T12" fmla="*/ 0 w 143"/>
                  <a:gd name="T13" fmla="*/ 7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2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19"/>
                    </a:lnTo>
                    <a:lnTo>
                      <a:pt x="143" y="192"/>
                    </a:lnTo>
                    <a:lnTo>
                      <a:pt x="71" y="19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2" name="Freeform 323"/>
              <p:cNvSpPr>
                <a:spLocks/>
              </p:cNvSpPr>
              <p:nvPr/>
            </p:nvSpPr>
            <p:spPr bwMode="auto">
              <a:xfrm>
                <a:off x="2493" y="2168"/>
                <a:ext cx="48" cy="68"/>
              </a:xfrm>
              <a:custGeom>
                <a:avLst/>
                <a:gdLst>
                  <a:gd name="T0" fmla="*/ 0 w 144"/>
                  <a:gd name="T1" fmla="*/ 73 h 205"/>
                  <a:gd name="T2" fmla="*/ 0 w 144"/>
                  <a:gd name="T3" fmla="*/ 0 h 205"/>
                  <a:gd name="T4" fmla="*/ 72 w 144"/>
                  <a:gd name="T5" fmla="*/ 0 h 205"/>
                  <a:gd name="T6" fmla="*/ 144 w 144"/>
                  <a:gd name="T7" fmla="*/ 133 h 205"/>
                  <a:gd name="T8" fmla="*/ 144 w 144"/>
                  <a:gd name="T9" fmla="*/ 205 h 205"/>
                  <a:gd name="T10" fmla="*/ 72 w 144"/>
                  <a:gd name="T11" fmla="*/ 205 h 205"/>
                  <a:gd name="T12" fmla="*/ 0 w 144"/>
                  <a:gd name="T13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3"/>
                    </a:lnTo>
                    <a:lnTo>
                      <a:pt x="144" y="205"/>
                    </a:lnTo>
                    <a:lnTo>
                      <a:pt x="72" y="20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3" name="Freeform 324"/>
              <p:cNvSpPr>
                <a:spLocks/>
              </p:cNvSpPr>
              <p:nvPr/>
            </p:nvSpPr>
            <p:spPr bwMode="auto">
              <a:xfrm>
                <a:off x="2517" y="2212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4" name="Freeform 325"/>
              <p:cNvSpPr>
                <a:spLocks/>
              </p:cNvSpPr>
              <p:nvPr/>
            </p:nvSpPr>
            <p:spPr bwMode="auto">
              <a:xfrm>
                <a:off x="2541" y="2256"/>
                <a:ext cx="48" cy="70"/>
              </a:xfrm>
              <a:custGeom>
                <a:avLst/>
                <a:gdLst>
                  <a:gd name="T0" fmla="*/ 0 w 144"/>
                  <a:gd name="T1" fmla="*/ 72 h 211"/>
                  <a:gd name="T2" fmla="*/ 0 w 144"/>
                  <a:gd name="T3" fmla="*/ 0 h 211"/>
                  <a:gd name="T4" fmla="*/ 72 w 144"/>
                  <a:gd name="T5" fmla="*/ 0 h 211"/>
                  <a:gd name="T6" fmla="*/ 144 w 144"/>
                  <a:gd name="T7" fmla="*/ 139 h 211"/>
                  <a:gd name="T8" fmla="*/ 144 w 144"/>
                  <a:gd name="T9" fmla="*/ 211 h 211"/>
                  <a:gd name="T10" fmla="*/ 72 w 144"/>
                  <a:gd name="T11" fmla="*/ 211 h 211"/>
                  <a:gd name="T12" fmla="*/ 0 w 144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1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9"/>
                    </a:lnTo>
                    <a:lnTo>
                      <a:pt x="144" y="211"/>
                    </a:lnTo>
                    <a:lnTo>
                      <a:pt x="72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5" name="Freeform 326"/>
              <p:cNvSpPr>
                <a:spLocks/>
              </p:cNvSpPr>
              <p:nvPr/>
            </p:nvSpPr>
            <p:spPr bwMode="auto">
              <a:xfrm>
                <a:off x="2565" y="2302"/>
                <a:ext cx="48" cy="72"/>
              </a:xfrm>
              <a:custGeom>
                <a:avLst/>
                <a:gdLst>
                  <a:gd name="T0" fmla="*/ 0 w 144"/>
                  <a:gd name="T1" fmla="*/ 72 h 216"/>
                  <a:gd name="T2" fmla="*/ 0 w 144"/>
                  <a:gd name="T3" fmla="*/ 0 h 216"/>
                  <a:gd name="T4" fmla="*/ 72 w 144"/>
                  <a:gd name="T5" fmla="*/ 0 h 216"/>
                  <a:gd name="T6" fmla="*/ 144 w 144"/>
                  <a:gd name="T7" fmla="*/ 144 h 216"/>
                  <a:gd name="T8" fmla="*/ 144 w 144"/>
                  <a:gd name="T9" fmla="*/ 216 h 216"/>
                  <a:gd name="T10" fmla="*/ 72 w 144"/>
                  <a:gd name="T11" fmla="*/ 216 h 216"/>
                  <a:gd name="T12" fmla="*/ 0 w 144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6" name="Freeform 327"/>
              <p:cNvSpPr>
                <a:spLocks/>
              </p:cNvSpPr>
              <p:nvPr/>
            </p:nvSpPr>
            <p:spPr bwMode="auto">
              <a:xfrm>
                <a:off x="2589" y="2350"/>
                <a:ext cx="48" cy="72"/>
              </a:xfrm>
              <a:custGeom>
                <a:avLst/>
                <a:gdLst>
                  <a:gd name="T0" fmla="*/ 0 w 144"/>
                  <a:gd name="T1" fmla="*/ 72 h 215"/>
                  <a:gd name="T2" fmla="*/ 0 w 144"/>
                  <a:gd name="T3" fmla="*/ 0 h 215"/>
                  <a:gd name="T4" fmla="*/ 72 w 144"/>
                  <a:gd name="T5" fmla="*/ 0 h 215"/>
                  <a:gd name="T6" fmla="*/ 144 w 144"/>
                  <a:gd name="T7" fmla="*/ 144 h 215"/>
                  <a:gd name="T8" fmla="*/ 144 w 144"/>
                  <a:gd name="T9" fmla="*/ 215 h 215"/>
                  <a:gd name="T10" fmla="*/ 72 w 144"/>
                  <a:gd name="T11" fmla="*/ 215 h 215"/>
                  <a:gd name="T12" fmla="*/ 0 w 144"/>
                  <a:gd name="T13" fmla="*/ 7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5"/>
                    </a:lnTo>
                    <a:lnTo>
                      <a:pt x="72" y="21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7" name="Freeform 328"/>
              <p:cNvSpPr>
                <a:spLocks/>
              </p:cNvSpPr>
              <p:nvPr/>
            </p:nvSpPr>
            <p:spPr bwMode="auto">
              <a:xfrm>
                <a:off x="2613" y="23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8" name="Freeform 329"/>
              <p:cNvSpPr>
                <a:spLocks/>
              </p:cNvSpPr>
              <p:nvPr/>
            </p:nvSpPr>
            <p:spPr bwMode="auto">
              <a:xfrm>
                <a:off x="2637" y="24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9" name="Freeform 330"/>
              <p:cNvSpPr>
                <a:spLocks/>
              </p:cNvSpPr>
              <p:nvPr/>
            </p:nvSpPr>
            <p:spPr bwMode="auto">
              <a:xfrm>
                <a:off x="2661" y="24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0" name="Freeform 331"/>
              <p:cNvSpPr>
                <a:spLocks/>
              </p:cNvSpPr>
              <p:nvPr/>
            </p:nvSpPr>
            <p:spPr bwMode="auto">
              <a:xfrm>
                <a:off x="2685" y="2548"/>
                <a:ext cx="48" cy="74"/>
              </a:xfrm>
              <a:custGeom>
                <a:avLst/>
                <a:gdLst>
                  <a:gd name="T0" fmla="*/ 0 w 145"/>
                  <a:gd name="T1" fmla="*/ 71 h 221"/>
                  <a:gd name="T2" fmla="*/ 0 w 145"/>
                  <a:gd name="T3" fmla="*/ 0 h 221"/>
                  <a:gd name="T4" fmla="*/ 72 w 145"/>
                  <a:gd name="T5" fmla="*/ 0 h 221"/>
                  <a:gd name="T6" fmla="*/ 145 w 145"/>
                  <a:gd name="T7" fmla="*/ 150 h 221"/>
                  <a:gd name="T8" fmla="*/ 145 w 145"/>
                  <a:gd name="T9" fmla="*/ 221 h 221"/>
                  <a:gd name="T10" fmla="*/ 72 w 145"/>
                  <a:gd name="T11" fmla="*/ 221 h 221"/>
                  <a:gd name="T12" fmla="*/ 0 w 145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50"/>
                    </a:lnTo>
                    <a:lnTo>
                      <a:pt x="145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1" name="Freeform 332"/>
              <p:cNvSpPr>
                <a:spLocks/>
              </p:cNvSpPr>
              <p:nvPr/>
            </p:nvSpPr>
            <p:spPr bwMode="auto">
              <a:xfrm>
                <a:off x="2709" y="2598"/>
                <a:ext cx="48" cy="74"/>
              </a:xfrm>
              <a:custGeom>
                <a:avLst/>
                <a:gdLst>
                  <a:gd name="T0" fmla="*/ 0 w 145"/>
                  <a:gd name="T1" fmla="*/ 71 h 221"/>
                  <a:gd name="T2" fmla="*/ 0 w 145"/>
                  <a:gd name="T3" fmla="*/ 0 h 221"/>
                  <a:gd name="T4" fmla="*/ 73 w 145"/>
                  <a:gd name="T5" fmla="*/ 0 h 221"/>
                  <a:gd name="T6" fmla="*/ 145 w 145"/>
                  <a:gd name="T7" fmla="*/ 150 h 221"/>
                  <a:gd name="T8" fmla="*/ 145 w 145"/>
                  <a:gd name="T9" fmla="*/ 221 h 221"/>
                  <a:gd name="T10" fmla="*/ 73 w 145"/>
                  <a:gd name="T11" fmla="*/ 221 h 221"/>
                  <a:gd name="T12" fmla="*/ 0 w 145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0" y="71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150"/>
                    </a:lnTo>
                    <a:lnTo>
                      <a:pt x="145" y="221"/>
                    </a:lnTo>
                    <a:lnTo>
                      <a:pt x="73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2" name="Freeform 333"/>
              <p:cNvSpPr>
                <a:spLocks/>
              </p:cNvSpPr>
              <p:nvPr/>
            </p:nvSpPr>
            <p:spPr bwMode="auto">
              <a:xfrm>
                <a:off x="2733" y="26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3" name="Freeform 334"/>
              <p:cNvSpPr>
                <a:spLocks/>
              </p:cNvSpPr>
              <p:nvPr/>
            </p:nvSpPr>
            <p:spPr bwMode="auto">
              <a:xfrm>
                <a:off x="2757" y="26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49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9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4" name="Freeform 335"/>
              <p:cNvSpPr>
                <a:spLocks/>
              </p:cNvSpPr>
              <p:nvPr/>
            </p:nvSpPr>
            <p:spPr bwMode="auto">
              <a:xfrm>
                <a:off x="2781" y="2748"/>
                <a:ext cx="48" cy="72"/>
              </a:xfrm>
              <a:custGeom>
                <a:avLst/>
                <a:gdLst>
                  <a:gd name="T0" fmla="*/ 0 w 144"/>
                  <a:gd name="T1" fmla="*/ 72 h 216"/>
                  <a:gd name="T2" fmla="*/ 0 w 144"/>
                  <a:gd name="T3" fmla="*/ 0 h 216"/>
                  <a:gd name="T4" fmla="*/ 72 w 144"/>
                  <a:gd name="T5" fmla="*/ 0 h 216"/>
                  <a:gd name="T6" fmla="*/ 144 w 144"/>
                  <a:gd name="T7" fmla="*/ 144 h 216"/>
                  <a:gd name="T8" fmla="*/ 144 w 144"/>
                  <a:gd name="T9" fmla="*/ 216 h 216"/>
                  <a:gd name="T10" fmla="*/ 72 w 144"/>
                  <a:gd name="T11" fmla="*/ 216 h 216"/>
                  <a:gd name="T12" fmla="*/ 0 w 144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5" name="Freeform 336"/>
              <p:cNvSpPr>
                <a:spLocks/>
              </p:cNvSpPr>
              <p:nvPr/>
            </p:nvSpPr>
            <p:spPr bwMode="auto">
              <a:xfrm>
                <a:off x="2805" y="2796"/>
                <a:ext cx="48" cy="72"/>
              </a:xfrm>
              <a:custGeom>
                <a:avLst/>
                <a:gdLst>
                  <a:gd name="T0" fmla="*/ 0 w 143"/>
                  <a:gd name="T1" fmla="*/ 72 h 216"/>
                  <a:gd name="T2" fmla="*/ 0 w 143"/>
                  <a:gd name="T3" fmla="*/ 0 h 216"/>
                  <a:gd name="T4" fmla="*/ 72 w 143"/>
                  <a:gd name="T5" fmla="*/ 0 h 216"/>
                  <a:gd name="T6" fmla="*/ 143 w 143"/>
                  <a:gd name="T7" fmla="*/ 144 h 216"/>
                  <a:gd name="T8" fmla="*/ 143 w 143"/>
                  <a:gd name="T9" fmla="*/ 216 h 216"/>
                  <a:gd name="T10" fmla="*/ 72 w 143"/>
                  <a:gd name="T11" fmla="*/ 216 h 216"/>
                  <a:gd name="T12" fmla="*/ 0 w 143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144"/>
                    </a:lnTo>
                    <a:lnTo>
                      <a:pt x="143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6" name="Freeform 337"/>
              <p:cNvSpPr>
                <a:spLocks/>
              </p:cNvSpPr>
              <p:nvPr/>
            </p:nvSpPr>
            <p:spPr bwMode="auto">
              <a:xfrm>
                <a:off x="2829" y="2844"/>
                <a:ext cx="48" cy="70"/>
              </a:xfrm>
              <a:custGeom>
                <a:avLst/>
                <a:gdLst>
                  <a:gd name="T0" fmla="*/ 0 w 143"/>
                  <a:gd name="T1" fmla="*/ 72 h 211"/>
                  <a:gd name="T2" fmla="*/ 0 w 143"/>
                  <a:gd name="T3" fmla="*/ 0 h 211"/>
                  <a:gd name="T4" fmla="*/ 71 w 143"/>
                  <a:gd name="T5" fmla="*/ 0 h 211"/>
                  <a:gd name="T6" fmla="*/ 143 w 143"/>
                  <a:gd name="T7" fmla="*/ 139 h 211"/>
                  <a:gd name="T8" fmla="*/ 143 w 143"/>
                  <a:gd name="T9" fmla="*/ 211 h 211"/>
                  <a:gd name="T10" fmla="*/ 71 w 143"/>
                  <a:gd name="T11" fmla="*/ 211 h 211"/>
                  <a:gd name="T12" fmla="*/ 0 w 143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1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39"/>
                    </a:lnTo>
                    <a:lnTo>
                      <a:pt x="143" y="211"/>
                    </a:lnTo>
                    <a:lnTo>
                      <a:pt x="71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7" name="Freeform 338"/>
              <p:cNvSpPr>
                <a:spLocks/>
              </p:cNvSpPr>
              <p:nvPr/>
            </p:nvSpPr>
            <p:spPr bwMode="auto">
              <a:xfrm>
                <a:off x="2853" y="2890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8" name="Freeform 339"/>
              <p:cNvSpPr>
                <a:spLocks/>
              </p:cNvSpPr>
              <p:nvPr/>
            </p:nvSpPr>
            <p:spPr bwMode="auto">
              <a:xfrm>
                <a:off x="2877" y="2934"/>
                <a:ext cx="48" cy="66"/>
              </a:xfrm>
              <a:custGeom>
                <a:avLst/>
                <a:gdLst>
                  <a:gd name="T0" fmla="*/ 0 w 144"/>
                  <a:gd name="T1" fmla="*/ 72 h 199"/>
                  <a:gd name="T2" fmla="*/ 0 w 144"/>
                  <a:gd name="T3" fmla="*/ 0 h 199"/>
                  <a:gd name="T4" fmla="*/ 72 w 144"/>
                  <a:gd name="T5" fmla="*/ 0 h 199"/>
                  <a:gd name="T6" fmla="*/ 144 w 144"/>
                  <a:gd name="T7" fmla="*/ 127 h 199"/>
                  <a:gd name="T8" fmla="*/ 144 w 144"/>
                  <a:gd name="T9" fmla="*/ 199 h 199"/>
                  <a:gd name="T10" fmla="*/ 72 w 144"/>
                  <a:gd name="T11" fmla="*/ 199 h 199"/>
                  <a:gd name="T12" fmla="*/ 0 w 144"/>
                  <a:gd name="T13" fmla="*/ 7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7"/>
                    </a:lnTo>
                    <a:lnTo>
                      <a:pt x="144" y="199"/>
                    </a:lnTo>
                    <a:lnTo>
                      <a:pt x="72" y="19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9" name="Freeform 340"/>
              <p:cNvSpPr>
                <a:spLocks/>
              </p:cNvSpPr>
              <p:nvPr/>
            </p:nvSpPr>
            <p:spPr bwMode="auto">
              <a:xfrm>
                <a:off x="2901" y="2976"/>
                <a:ext cx="48" cy="66"/>
              </a:xfrm>
              <a:custGeom>
                <a:avLst/>
                <a:gdLst>
                  <a:gd name="T0" fmla="*/ 0 w 144"/>
                  <a:gd name="T1" fmla="*/ 72 h 197"/>
                  <a:gd name="T2" fmla="*/ 0 w 144"/>
                  <a:gd name="T3" fmla="*/ 0 h 197"/>
                  <a:gd name="T4" fmla="*/ 72 w 144"/>
                  <a:gd name="T5" fmla="*/ 0 h 197"/>
                  <a:gd name="T6" fmla="*/ 144 w 144"/>
                  <a:gd name="T7" fmla="*/ 125 h 197"/>
                  <a:gd name="T8" fmla="*/ 144 w 144"/>
                  <a:gd name="T9" fmla="*/ 197 h 197"/>
                  <a:gd name="T10" fmla="*/ 72 w 144"/>
                  <a:gd name="T11" fmla="*/ 197 h 197"/>
                  <a:gd name="T12" fmla="*/ 0 w 144"/>
                  <a:gd name="T13" fmla="*/ 7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5"/>
                    </a:lnTo>
                    <a:lnTo>
                      <a:pt x="144" y="197"/>
                    </a:lnTo>
                    <a:lnTo>
                      <a:pt x="72" y="1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0" name="Freeform 341"/>
              <p:cNvSpPr>
                <a:spLocks/>
              </p:cNvSpPr>
              <p:nvPr/>
            </p:nvSpPr>
            <p:spPr bwMode="auto">
              <a:xfrm>
                <a:off x="2925" y="3018"/>
                <a:ext cx="48" cy="62"/>
              </a:xfrm>
              <a:custGeom>
                <a:avLst/>
                <a:gdLst>
                  <a:gd name="T0" fmla="*/ 0 w 144"/>
                  <a:gd name="T1" fmla="*/ 72 h 186"/>
                  <a:gd name="T2" fmla="*/ 0 w 144"/>
                  <a:gd name="T3" fmla="*/ 0 h 186"/>
                  <a:gd name="T4" fmla="*/ 72 w 144"/>
                  <a:gd name="T5" fmla="*/ 0 h 186"/>
                  <a:gd name="T6" fmla="*/ 144 w 144"/>
                  <a:gd name="T7" fmla="*/ 114 h 186"/>
                  <a:gd name="T8" fmla="*/ 144 w 144"/>
                  <a:gd name="T9" fmla="*/ 186 h 186"/>
                  <a:gd name="T10" fmla="*/ 72 w 144"/>
                  <a:gd name="T11" fmla="*/ 186 h 186"/>
                  <a:gd name="T12" fmla="*/ 0 w 144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14"/>
                    </a:lnTo>
                    <a:lnTo>
                      <a:pt x="144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1" name="Freeform 342"/>
              <p:cNvSpPr>
                <a:spLocks/>
              </p:cNvSpPr>
              <p:nvPr/>
            </p:nvSpPr>
            <p:spPr bwMode="auto">
              <a:xfrm>
                <a:off x="2949" y="3056"/>
                <a:ext cx="48" cy="62"/>
              </a:xfrm>
              <a:custGeom>
                <a:avLst/>
                <a:gdLst>
                  <a:gd name="T0" fmla="*/ 0 w 144"/>
                  <a:gd name="T1" fmla="*/ 72 h 186"/>
                  <a:gd name="T2" fmla="*/ 0 w 144"/>
                  <a:gd name="T3" fmla="*/ 0 h 186"/>
                  <a:gd name="T4" fmla="*/ 72 w 144"/>
                  <a:gd name="T5" fmla="*/ 0 h 186"/>
                  <a:gd name="T6" fmla="*/ 144 w 144"/>
                  <a:gd name="T7" fmla="*/ 114 h 186"/>
                  <a:gd name="T8" fmla="*/ 144 w 144"/>
                  <a:gd name="T9" fmla="*/ 186 h 186"/>
                  <a:gd name="T10" fmla="*/ 72 w 144"/>
                  <a:gd name="T11" fmla="*/ 186 h 186"/>
                  <a:gd name="T12" fmla="*/ 0 w 144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14"/>
                    </a:lnTo>
                    <a:lnTo>
                      <a:pt x="144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2" name="Freeform 343"/>
              <p:cNvSpPr>
                <a:spLocks/>
              </p:cNvSpPr>
              <p:nvPr/>
            </p:nvSpPr>
            <p:spPr bwMode="auto">
              <a:xfrm>
                <a:off x="2973" y="3094"/>
                <a:ext cx="48" cy="56"/>
              </a:xfrm>
              <a:custGeom>
                <a:avLst/>
                <a:gdLst>
                  <a:gd name="T0" fmla="*/ 0 w 144"/>
                  <a:gd name="T1" fmla="*/ 72 h 169"/>
                  <a:gd name="T2" fmla="*/ 0 w 144"/>
                  <a:gd name="T3" fmla="*/ 0 h 169"/>
                  <a:gd name="T4" fmla="*/ 72 w 144"/>
                  <a:gd name="T5" fmla="*/ 0 h 169"/>
                  <a:gd name="T6" fmla="*/ 144 w 144"/>
                  <a:gd name="T7" fmla="*/ 97 h 169"/>
                  <a:gd name="T8" fmla="*/ 144 w 144"/>
                  <a:gd name="T9" fmla="*/ 169 h 169"/>
                  <a:gd name="T10" fmla="*/ 72 w 144"/>
                  <a:gd name="T11" fmla="*/ 169 h 169"/>
                  <a:gd name="T12" fmla="*/ 0 w 144"/>
                  <a:gd name="T13" fmla="*/ 7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7"/>
                    </a:lnTo>
                    <a:lnTo>
                      <a:pt x="144" y="169"/>
                    </a:lnTo>
                    <a:lnTo>
                      <a:pt x="72" y="16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3" name="Freeform 344"/>
              <p:cNvSpPr>
                <a:spLocks/>
              </p:cNvSpPr>
              <p:nvPr/>
            </p:nvSpPr>
            <p:spPr bwMode="auto">
              <a:xfrm>
                <a:off x="2997" y="3126"/>
                <a:ext cx="48" cy="56"/>
              </a:xfrm>
              <a:custGeom>
                <a:avLst/>
                <a:gdLst>
                  <a:gd name="T0" fmla="*/ 0 w 144"/>
                  <a:gd name="T1" fmla="*/ 72 h 167"/>
                  <a:gd name="T2" fmla="*/ 0 w 144"/>
                  <a:gd name="T3" fmla="*/ 0 h 167"/>
                  <a:gd name="T4" fmla="*/ 72 w 144"/>
                  <a:gd name="T5" fmla="*/ 0 h 167"/>
                  <a:gd name="T6" fmla="*/ 144 w 144"/>
                  <a:gd name="T7" fmla="*/ 95 h 167"/>
                  <a:gd name="T8" fmla="*/ 144 w 144"/>
                  <a:gd name="T9" fmla="*/ 167 h 167"/>
                  <a:gd name="T10" fmla="*/ 72 w 144"/>
                  <a:gd name="T11" fmla="*/ 167 h 167"/>
                  <a:gd name="T12" fmla="*/ 0 w 144"/>
                  <a:gd name="T13" fmla="*/ 7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5"/>
                    </a:lnTo>
                    <a:lnTo>
                      <a:pt x="144" y="167"/>
                    </a:lnTo>
                    <a:lnTo>
                      <a:pt x="72" y="1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4" name="Freeform 345"/>
              <p:cNvSpPr>
                <a:spLocks/>
              </p:cNvSpPr>
              <p:nvPr/>
            </p:nvSpPr>
            <p:spPr bwMode="auto">
              <a:xfrm>
                <a:off x="3021" y="3158"/>
                <a:ext cx="48" cy="52"/>
              </a:xfrm>
              <a:custGeom>
                <a:avLst/>
                <a:gdLst>
                  <a:gd name="T0" fmla="*/ 0 w 144"/>
                  <a:gd name="T1" fmla="*/ 72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5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5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5" name="Freeform 346"/>
              <p:cNvSpPr>
                <a:spLocks/>
              </p:cNvSpPr>
              <p:nvPr/>
            </p:nvSpPr>
            <p:spPr bwMode="auto">
              <a:xfrm>
                <a:off x="3045" y="3186"/>
                <a:ext cx="48" cy="48"/>
              </a:xfrm>
              <a:custGeom>
                <a:avLst/>
                <a:gdLst>
                  <a:gd name="T0" fmla="*/ 0 w 145"/>
                  <a:gd name="T1" fmla="*/ 71 h 143"/>
                  <a:gd name="T2" fmla="*/ 0 w 145"/>
                  <a:gd name="T3" fmla="*/ 0 h 143"/>
                  <a:gd name="T4" fmla="*/ 72 w 145"/>
                  <a:gd name="T5" fmla="*/ 0 h 143"/>
                  <a:gd name="T6" fmla="*/ 145 w 145"/>
                  <a:gd name="T7" fmla="*/ 71 h 143"/>
                  <a:gd name="T8" fmla="*/ 145 w 145"/>
                  <a:gd name="T9" fmla="*/ 143 h 143"/>
                  <a:gd name="T10" fmla="*/ 72 w 145"/>
                  <a:gd name="T11" fmla="*/ 143 h 143"/>
                  <a:gd name="T12" fmla="*/ 0 w 145"/>
                  <a:gd name="T13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71"/>
                    </a:lnTo>
                    <a:lnTo>
                      <a:pt x="145" y="143"/>
                    </a:lnTo>
                    <a:lnTo>
                      <a:pt x="72" y="14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6" name="Freeform 347"/>
              <p:cNvSpPr>
                <a:spLocks/>
              </p:cNvSpPr>
              <p:nvPr/>
            </p:nvSpPr>
            <p:spPr bwMode="auto">
              <a:xfrm>
                <a:off x="3069" y="3210"/>
                <a:ext cx="48" cy="46"/>
              </a:xfrm>
              <a:custGeom>
                <a:avLst/>
                <a:gdLst>
                  <a:gd name="T0" fmla="*/ 0 w 145"/>
                  <a:gd name="T1" fmla="*/ 72 h 138"/>
                  <a:gd name="T2" fmla="*/ 0 w 145"/>
                  <a:gd name="T3" fmla="*/ 0 h 138"/>
                  <a:gd name="T4" fmla="*/ 73 w 145"/>
                  <a:gd name="T5" fmla="*/ 0 h 138"/>
                  <a:gd name="T6" fmla="*/ 145 w 145"/>
                  <a:gd name="T7" fmla="*/ 66 h 138"/>
                  <a:gd name="T8" fmla="*/ 145 w 145"/>
                  <a:gd name="T9" fmla="*/ 138 h 138"/>
                  <a:gd name="T10" fmla="*/ 73 w 145"/>
                  <a:gd name="T11" fmla="*/ 138 h 138"/>
                  <a:gd name="T12" fmla="*/ 0 w 145"/>
                  <a:gd name="T13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38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66"/>
                    </a:lnTo>
                    <a:lnTo>
                      <a:pt x="145" y="138"/>
                    </a:lnTo>
                    <a:lnTo>
                      <a:pt x="73" y="13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7" name="Freeform 348"/>
              <p:cNvSpPr>
                <a:spLocks/>
              </p:cNvSpPr>
              <p:nvPr/>
            </p:nvSpPr>
            <p:spPr bwMode="auto">
              <a:xfrm>
                <a:off x="3093" y="3232"/>
                <a:ext cx="48" cy="44"/>
              </a:xfrm>
              <a:custGeom>
                <a:avLst/>
                <a:gdLst>
                  <a:gd name="T0" fmla="*/ 0 w 144"/>
                  <a:gd name="T1" fmla="*/ 72 h 133"/>
                  <a:gd name="T2" fmla="*/ 0 w 144"/>
                  <a:gd name="T3" fmla="*/ 0 h 133"/>
                  <a:gd name="T4" fmla="*/ 72 w 144"/>
                  <a:gd name="T5" fmla="*/ 0 h 133"/>
                  <a:gd name="T6" fmla="*/ 144 w 144"/>
                  <a:gd name="T7" fmla="*/ 61 h 133"/>
                  <a:gd name="T8" fmla="*/ 144 w 144"/>
                  <a:gd name="T9" fmla="*/ 133 h 133"/>
                  <a:gd name="T10" fmla="*/ 72 w 144"/>
                  <a:gd name="T11" fmla="*/ 133 h 133"/>
                  <a:gd name="T12" fmla="*/ 0 w 144"/>
                  <a:gd name="T13" fmla="*/ 7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61"/>
                    </a:lnTo>
                    <a:lnTo>
                      <a:pt x="144" y="133"/>
                    </a:lnTo>
                    <a:lnTo>
                      <a:pt x="72" y="13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8" name="Freeform 349"/>
              <p:cNvSpPr>
                <a:spLocks/>
              </p:cNvSpPr>
              <p:nvPr/>
            </p:nvSpPr>
            <p:spPr bwMode="auto">
              <a:xfrm>
                <a:off x="3117" y="3252"/>
                <a:ext cx="48" cy="40"/>
              </a:xfrm>
              <a:custGeom>
                <a:avLst/>
                <a:gdLst>
                  <a:gd name="T0" fmla="*/ 0 w 144"/>
                  <a:gd name="T1" fmla="*/ 72 h 119"/>
                  <a:gd name="T2" fmla="*/ 0 w 144"/>
                  <a:gd name="T3" fmla="*/ 0 h 119"/>
                  <a:gd name="T4" fmla="*/ 72 w 144"/>
                  <a:gd name="T5" fmla="*/ 0 h 119"/>
                  <a:gd name="T6" fmla="*/ 144 w 144"/>
                  <a:gd name="T7" fmla="*/ 47 h 119"/>
                  <a:gd name="T8" fmla="*/ 144 w 144"/>
                  <a:gd name="T9" fmla="*/ 119 h 119"/>
                  <a:gd name="T10" fmla="*/ 72 w 144"/>
                  <a:gd name="T11" fmla="*/ 119 h 119"/>
                  <a:gd name="T12" fmla="*/ 0 w 144"/>
                  <a:gd name="T1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1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47"/>
                    </a:lnTo>
                    <a:lnTo>
                      <a:pt x="144" y="119"/>
                    </a:lnTo>
                    <a:lnTo>
                      <a:pt x="72" y="11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9" name="Freeform 350"/>
              <p:cNvSpPr>
                <a:spLocks/>
              </p:cNvSpPr>
              <p:nvPr/>
            </p:nvSpPr>
            <p:spPr bwMode="auto">
              <a:xfrm>
                <a:off x="3141" y="3268"/>
                <a:ext cx="48" cy="36"/>
              </a:xfrm>
              <a:custGeom>
                <a:avLst/>
                <a:gdLst>
                  <a:gd name="T0" fmla="*/ 0 w 144"/>
                  <a:gd name="T1" fmla="*/ 72 h 108"/>
                  <a:gd name="T2" fmla="*/ 0 w 144"/>
                  <a:gd name="T3" fmla="*/ 0 h 108"/>
                  <a:gd name="T4" fmla="*/ 72 w 144"/>
                  <a:gd name="T5" fmla="*/ 0 h 108"/>
                  <a:gd name="T6" fmla="*/ 144 w 144"/>
                  <a:gd name="T7" fmla="*/ 36 h 108"/>
                  <a:gd name="T8" fmla="*/ 144 w 144"/>
                  <a:gd name="T9" fmla="*/ 108 h 108"/>
                  <a:gd name="T10" fmla="*/ 72 w 144"/>
                  <a:gd name="T11" fmla="*/ 108 h 108"/>
                  <a:gd name="T12" fmla="*/ 0 w 144"/>
                  <a:gd name="T13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08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36"/>
                    </a:lnTo>
                    <a:lnTo>
                      <a:pt x="144" y="108"/>
                    </a:lnTo>
                    <a:lnTo>
                      <a:pt x="72" y="10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0" name="Freeform 351"/>
              <p:cNvSpPr>
                <a:spLocks/>
              </p:cNvSpPr>
              <p:nvPr/>
            </p:nvSpPr>
            <p:spPr bwMode="auto">
              <a:xfrm>
                <a:off x="3165" y="3280"/>
                <a:ext cx="48" cy="32"/>
              </a:xfrm>
              <a:custGeom>
                <a:avLst/>
                <a:gdLst>
                  <a:gd name="T0" fmla="*/ 0 w 143"/>
                  <a:gd name="T1" fmla="*/ 72 h 97"/>
                  <a:gd name="T2" fmla="*/ 0 w 143"/>
                  <a:gd name="T3" fmla="*/ 0 h 97"/>
                  <a:gd name="T4" fmla="*/ 72 w 143"/>
                  <a:gd name="T5" fmla="*/ 0 h 97"/>
                  <a:gd name="T6" fmla="*/ 143 w 143"/>
                  <a:gd name="T7" fmla="*/ 25 h 97"/>
                  <a:gd name="T8" fmla="*/ 143 w 143"/>
                  <a:gd name="T9" fmla="*/ 97 h 97"/>
                  <a:gd name="T10" fmla="*/ 72 w 143"/>
                  <a:gd name="T11" fmla="*/ 97 h 97"/>
                  <a:gd name="T12" fmla="*/ 0 w 143"/>
                  <a:gd name="T13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25"/>
                    </a:lnTo>
                    <a:lnTo>
                      <a:pt x="143" y="97"/>
                    </a:lnTo>
                    <a:lnTo>
                      <a:pt x="72" y="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1" name="Freeform 352"/>
              <p:cNvSpPr>
                <a:spLocks/>
              </p:cNvSpPr>
              <p:nvPr/>
            </p:nvSpPr>
            <p:spPr bwMode="auto">
              <a:xfrm>
                <a:off x="3189" y="3288"/>
                <a:ext cx="48" cy="30"/>
              </a:xfrm>
              <a:custGeom>
                <a:avLst/>
                <a:gdLst>
                  <a:gd name="T0" fmla="*/ 0 w 143"/>
                  <a:gd name="T1" fmla="*/ 72 h 89"/>
                  <a:gd name="T2" fmla="*/ 0 w 143"/>
                  <a:gd name="T3" fmla="*/ 0 h 89"/>
                  <a:gd name="T4" fmla="*/ 71 w 143"/>
                  <a:gd name="T5" fmla="*/ 0 h 89"/>
                  <a:gd name="T6" fmla="*/ 143 w 143"/>
                  <a:gd name="T7" fmla="*/ 17 h 89"/>
                  <a:gd name="T8" fmla="*/ 143 w 143"/>
                  <a:gd name="T9" fmla="*/ 89 h 89"/>
                  <a:gd name="T10" fmla="*/ 71 w 143"/>
                  <a:gd name="T11" fmla="*/ 89 h 89"/>
                  <a:gd name="T12" fmla="*/ 0 w 143"/>
                  <a:gd name="T13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89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7"/>
                    </a:lnTo>
                    <a:lnTo>
                      <a:pt x="143" y="89"/>
                    </a:lnTo>
                    <a:lnTo>
                      <a:pt x="71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2" name="Rectangle 353"/>
              <p:cNvSpPr>
                <a:spLocks noChangeArrowheads="1"/>
              </p:cNvSpPr>
              <p:nvPr/>
            </p:nvSpPr>
            <p:spPr bwMode="auto">
              <a:xfrm>
                <a:off x="3213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3" name="Rectangle 354"/>
              <p:cNvSpPr>
                <a:spLocks noChangeArrowheads="1"/>
              </p:cNvSpPr>
              <p:nvPr/>
            </p:nvSpPr>
            <p:spPr bwMode="auto">
              <a:xfrm>
                <a:off x="3237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4" name="Freeform 355"/>
              <p:cNvSpPr>
                <a:spLocks/>
              </p:cNvSpPr>
              <p:nvPr/>
            </p:nvSpPr>
            <p:spPr bwMode="auto">
              <a:xfrm>
                <a:off x="3261" y="3288"/>
                <a:ext cx="48" cy="30"/>
              </a:xfrm>
              <a:custGeom>
                <a:avLst/>
                <a:gdLst>
                  <a:gd name="T0" fmla="*/ 72 w 144"/>
                  <a:gd name="T1" fmla="*/ 89 h 89"/>
                  <a:gd name="T2" fmla="*/ 0 w 144"/>
                  <a:gd name="T3" fmla="*/ 89 h 89"/>
                  <a:gd name="T4" fmla="*/ 0 w 144"/>
                  <a:gd name="T5" fmla="*/ 17 h 89"/>
                  <a:gd name="T6" fmla="*/ 72 w 144"/>
                  <a:gd name="T7" fmla="*/ 0 h 89"/>
                  <a:gd name="T8" fmla="*/ 144 w 144"/>
                  <a:gd name="T9" fmla="*/ 0 h 89"/>
                  <a:gd name="T10" fmla="*/ 144 w 144"/>
                  <a:gd name="T11" fmla="*/ 72 h 89"/>
                  <a:gd name="T12" fmla="*/ 72 w 144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89">
                    <a:moveTo>
                      <a:pt x="72" y="89"/>
                    </a:moveTo>
                    <a:lnTo>
                      <a:pt x="0" y="89"/>
                    </a:lnTo>
                    <a:lnTo>
                      <a:pt x="0" y="1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5" name="Freeform 356"/>
              <p:cNvSpPr>
                <a:spLocks/>
              </p:cNvSpPr>
              <p:nvPr/>
            </p:nvSpPr>
            <p:spPr bwMode="auto">
              <a:xfrm>
                <a:off x="3285" y="3280"/>
                <a:ext cx="48" cy="32"/>
              </a:xfrm>
              <a:custGeom>
                <a:avLst/>
                <a:gdLst>
                  <a:gd name="T0" fmla="*/ 72 w 144"/>
                  <a:gd name="T1" fmla="*/ 97 h 97"/>
                  <a:gd name="T2" fmla="*/ 0 w 144"/>
                  <a:gd name="T3" fmla="*/ 97 h 97"/>
                  <a:gd name="T4" fmla="*/ 0 w 144"/>
                  <a:gd name="T5" fmla="*/ 25 h 97"/>
                  <a:gd name="T6" fmla="*/ 72 w 144"/>
                  <a:gd name="T7" fmla="*/ 0 h 97"/>
                  <a:gd name="T8" fmla="*/ 144 w 144"/>
                  <a:gd name="T9" fmla="*/ 0 h 97"/>
                  <a:gd name="T10" fmla="*/ 144 w 144"/>
                  <a:gd name="T11" fmla="*/ 72 h 97"/>
                  <a:gd name="T12" fmla="*/ 72 w 144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97">
                    <a:moveTo>
                      <a:pt x="72" y="97"/>
                    </a:moveTo>
                    <a:lnTo>
                      <a:pt x="0" y="97"/>
                    </a:lnTo>
                    <a:lnTo>
                      <a:pt x="0" y="25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6" name="Freeform 357"/>
              <p:cNvSpPr>
                <a:spLocks/>
              </p:cNvSpPr>
              <p:nvPr/>
            </p:nvSpPr>
            <p:spPr bwMode="auto">
              <a:xfrm>
                <a:off x="3309" y="3268"/>
                <a:ext cx="48" cy="36"/>
              </a:xfrm>
              <a:custGeom>
                <a:avLst/>
                <a:gdLst>
                  <a:gd name="T0" fmla="*/ 72 w 144"/>
                  <a:gd name="T1" fmla="*/ 108 h 108"/>
                  <a:gd name="T2" fmla="*/ 0 w 144"/>
                  <a:gd name="T3" fmla="*/ 108 h 108"/>
                  <a:gd name="T4" fmla="*/ 0 w 144"/>
                  <a:gd name="T5" fmla="*/ 36 h 108"/>
                  <a:gd name="T6" fmla="*/ 72 w 144"/>
                  <a:gd name="T7" fmla="*/ 0 h 108"/>
                  <a:gd name="T8" fmla="*/ 144 w 144"/>
                  <a:gd name="T9" fmla="*/ 0 h 108"/>
                  <a:gd name="T10" fmla="*/ 144 w 144"/>
                  <a:gd name="T11" fmla="*/ 72 h 108"/>
                  <a:gd name="T12" fmla="*/ 72 w 144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08">
                    <a:moveTo>
                      <a:pt x="72" y="108"/>
                    </a:moveTo>
                    <a:lnTo>
                      <a:pt x="0" y="108"/>
                    </a:lnTo>
                    <a:lnTo>
                      <a:pt x="0" y="36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7" name="Freeform 358"/>
              <p:cNvSpPr>
                <a:spLocks/>
              </p:cNvSpPr>
              <p:nvPr/>
            </p:nvSpPr>
            <p:spPr bwMode="auto">
              <a:xfrm>
                <a:off x="3333" y="3252"/>
                <a:ext cx="48" cy="40"/>
              </a:xfrm>
              <a:custGeom>
                <a:avLst/>
                <a:gdLst>
                  <a:gd name="T0" fmla="*/ 72 w 144"/>
                  <a:gd name="T1" fmla="*/ 119 h 119"/>
                  <a:gd name="T2" fmla="*/ 0 w 144"/>
                  <a:gd name="T3" fmla="*/ 119 h 119"/>
                  <a:gd name="T4" fmla="*/ 0 w 144"/>
                  <a:gd name="T5" fmla="*/ 47 h 119"/>
                  <a:gd name="T6" fmla="*/ 72 w 144"/>
                  <a:gd name="T7" fmla="*/ 0 h 119"/>
                  <a:gd name="T8" fmla="*/ 144 w 144"/>
                  <a:gd name="T9" fmla="*/ 0 h 119"/>
                  <a:gd name="T10" fmla="*/ 144 w 144"/>
                  <a:gd name="T11" fmla="*/ 72 h 119"/>
                  <a:gd name="T12" fmla="*/ 72 w 144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19">
                    <a:moveTo>
                      <a:pt x="72" y="119"/>
                    </a:moveTo>
                    <a:lnTo>
                      <a:pt x="0" y="119"/>
                    </a:lnTo>
                    <a:lnTo>
                      <a:pt x="0" y="4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8" name="Freeform 359"/>
              <p:cNvSpPr>
                <a:spLocks/>
              </p:cNvSpPr>
              <p:nvPr/>
            </p:nvSpPr>
            <p:spPr bwMode="auto">
              <a:xfrm>
                <a:off x="3357" y="3232"/>
                <a:ext cx="48" cy="44"/>
              </a:xfrm>
              <a:custGeom>
                <a:avLst/>
                <a:gdLst>
                  <a:gd name="T0" fmla="*/ 72 w 144"/>
                  <a:gd name="T1" fmla="*/ 133 h 133"/>
                  <a:gd name="T2" fmla="*/ 0 w 144"/>
                  <a:gd name="T3" fmla="*/ 133 h 133"/>
                  <a:gd name="T4" fmla="*/ 0 w 144"/>
                  <a:gd name="T5" fmla="*/ 61 h 133"/>
                  <a:gd name="T6" fmla="*/ 72 w 144"/>
                  <a:gd name="T7" fmla="*/ 0 h 133"/>
                  <a:gd name="T8" fmla="*/ 144 w 144"/>
                  <a:gd name="T9" fmla="*/ 0 h 133"/>
                  <a:gd name="T10" fmla="*/ 144 w 144"/>
                  <a:gd name="T11" fmla="*/ 72 h 133"/>
                  <a:gd name="T12" fmla="*/ 72 w 144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72" y="133"/>
                    </a:moveTo>
                    <a:lnTo>
                      <a:pt x="0" y="133"/>
                    </a:lnTo>
                    <a:lnTo>
                      <a:pt x="0" y="6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9" name="Freeform 360"/>
              <p:cNvSpPr>
                <a:spLocks/>
              </p:cNvSpPr>
              <p:nvPr/>
            </p:nvSpPr>
            <p:spPr bwMode="auto">
              <a:xfrm>
                <a:off x="3381" y="3210"/>
                <a:ext cx="48" cy="46"/>
              </a:xfrm>
              <a:custGeom>
                <a:avLst/>
                <a:gdLst>
                  <a:gd name="T0" fmla="*/ 72 w 144"/>
                  <a:gd name="T1" fmla="*/ 138 h 138"/>
                  <a:gd name="T2" fmla="*/ 0 w 144"/>
                  <a:gd name="T3" fmla="*/ 138 h 138"/>
                  <a:gd name="T4" fmla="*/ 0 w 144"/>
                  <a:gd name="T5" fmla="*/ 66 h 138"/>
                  <a:gd name="T6" fmla="*/ 72 w 144"/>
                  <a:gd name="T7" fmla="*/ 0 h 138"/>
                  <a:gd name="T8" fmla="*/ 144 w 144"/>
                  <a:gd name="T9" fmla="*/ 0 h 138"/>
                  <a:gd name="T10" fmla="*/ 144 w 144"/>
                  <a:gd name="T11" fmla="*/ 72 h 138"/>
                  <a:gd name="T12" fmla="*/ 72 w 144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8">
                    <a:moveTo>
                      <a:pt x="72" y="138"/>
                    </a:moveTo>
                    <a:lnTo>
                      <a:pt x="0" y="138"/>
                    </a:lnTo>
                    <a:lnTo>
                      <a:pt x="0" y="66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0" name="Freeform 361"/>
              <p:cNvSpPr>
                <a:spLocks/>
              </p:cNvSpPr>
              <p:nvPr/>
            </p:nvSpPr>
            <p:spPr bwMode="auto">
              <a:xfrm>
                <a:off x="3405" y="3186"/>
                <a:ext cx="48" cy="48"/>
              </a:xfrm>
              <a:custGeom>
                <a:avLst/>
                <a:gdLst>
                  <a:gd name="T0" fmla="*/ 72 w 144"/>
                  <a:gd name="T1" fmla="*/ 143 h 143"/>
                  <a:gd name="T2" fmla="*/ 0 w 144"/>
                  <a:gd name="T3" fmla="*/ 143 h 143"/>
                  <a:gd name="T4" fmla="*/ 0 w 144"/>
                  <a:gd name="T5" fmla="*/ 71 h 143"/>
                  <a:gd name="T6" fmla="*/ 72 w 144"/>
                  <a:gd name="T7" fmla="*/ 0 h 143"/>
                  <a:gd name="T8" fmla="*/ 144 w 144"/>
                  <a:gd name="T9" fmla="*/ 0 h 143"/>
                  <a:gd name="T10" fmla="*/ 144 w 144"/>
                  <a:gd name="T11" fmla="*/ 71 h 143"/>
                  <a:gd name="T12" fmla="*/ 72 w 144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3">
                    <a:moveTo>
                      <a:pt x="72" y="143"/>
                    </a:moveTo>
                    <a:lnTo>
                      <a:pt x="0" y="143"/>
                    </a:lnTo>
                    <a:lnTo>
                      <a:pt x="0" y="7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1" name="Freeform 362"/>
              <p:cNvSpPr>
                <a:spLocks/>
              </p:cNvSpPr>
              <p:nvPr/>
            </p:nvSpPr>
            <p:spPr bwMode="auto">
              <a:xfrm>
                <a:off x="3429" y="3158"/>
                <a:ext cx="48" cy="52"/>
              </a:xfrm>
              <a:custGeom>
                <a:avLst/>
                <a:gdLst>
                  <a:gd name="T0" fmla="*/ 72 w 145"/>
                  <a:gd name="T1" fmla="*/ 156 h 156"/>
                  <a:gd name="T2" fmla="*/ 0 w 145"/>
                  <a:gd name="T3" fmla="*/ 156 h 156"/>
                  <a:gd name="T4" fmla="*/ 0 w 145"/>
                  <a:gd name="T5" fmla="*/ 85 h 156"/>
                  <a:gd name="T6" fmla="*/ 72 w 145"/>
                  <a:gd name="T7" fmla="*/ 0 h 156"/>
                  <a:gd name="T8" fmla="*/ 145 w 145"/>
                  <a:gd name="T9" fmla="*/ 0 h 156"/>
                  <a:gd name="T10" fmla="*/ 145 w 145"/>
                  <a:gd name="T11" fmla="*/ 72 h 156"/>
                  <a:gd name="T12" fmla="*/ 72 w 145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56">
                    <a:moveTo>
                      <a:pt x="72" y="156"/>
                    </a:moveTo>
                    <a:lnTo>
                      <a:pt x="0" y="156"/>
                    </a:lnTo>
                    <a:lnTo>
                      <a:pt x="0" y="85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2" name="Freeform 363"/>
              <p:cNvSpPr>
                <a:spLocks/>
              </p:cNvSpPr>
              <p:nvPr/>
            </p:nvSpPr>
            <p:spPr bwMode="auto">
              <a:xfrm>
                <a:off x="3453" y="3126"/>
                <a:ext cx="48" cy="56"/>
              </a:xfrm>
              <a:custGeom>
                <a:avLst/>
                <a:gdLst>
                  <a:gd name="T0" fmla="*/ 73 w 145"/>
                  <a:gd name="T1" fmla="*/ 167 h 167"/>
                  <a:gd name="T2" fmla="*/ 0 w 145"/>
                  <a:gd name="T3" fmla="*/ 167 h 167"/>
                  <a:gd name="T4" fmla="*/ 0 w 145"/>
                  <a:gd name="T5" fmla="*/ 95 h 167"/>
                  <a:gd name="T6" fmla="*/ 73 w 145"/>
                  <a:gd name="T7" fmla="*/ 0 h 167"/>
                  <a:gd name="T8" fmla="*/ 145 w 145"/>
                  <a:gd name="T9" fmla="*/ 0 h 167"/>
                  <a:gd name="T10" fmla="*/ 145 w 145"/>
                  <a:gd name="T11" fmla="*/ 72 h 167"/>
                  <a:gd name="T12" fmla="*/ 73 w 145"/>
                  <a:gd name="T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67">
                    <a:moveTo>
                      <a:pt x="73" y="167"/>
                    </a:moveTo>
                    <a:lnTo>
                      <a:pt x="0" y="167"/>
                    </a:lnTo>
                    <a:lnTo>
                      <a:pt x="0" y="95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3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3" name="Freeform 364"/>
              <p:cNvSpPr>
                <a:spLocks/>
              </p:cNvSpPr>
              <p:nvPr/>
            </p:nvSpPr>
            <p:spPr bwMode="auto">
              <a:xfrm>
                <a:off x="3477" y="3094"/>
                <a:ext cx="48" cy="56"/>
              </a:xfrm>
              <a:custGeom>
                <a:avLst/>
                <a:gdLst>
                  <a:gd name="T0" fmla="*/ 72 w 144"/>
                  <a:gd name="T1" fmla="*/ 169 h 169"/>
                  <a:gd name="T2" fmla="*/ 0 w 144"/>
                  <a:gd name="T3" fmla="*/ 169 h 169"/>
                  <a:gd name="T4" fmla="*/ 0 w 144"/>
                  <a:gd name="T5" fmla="*/ 97 h 169"/>
                  <a:gd name="T6" fmla="*/ 72 w 144"/>
                  <a:gd name="T7" fmla="*/ 0 h 169"/>
                  <a:gd name="T8" fmla="*/ 144 w 144"/>
                  <a:gd name="T9" fmla="*/ 0 h 169"/>
                  <a:gd name="T10" fmla="*/ 144 w 144"/>
                  <a:gd name="T11" fmla="*/ 72 h 169"/>
                  <a:gd name="T12" fmla="*/ 72 w 144"/>
                  <a:gd name="T1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72" y="169"/>
                    </a:moveTo>
                    <a:lnTo>
                      <a:pt x="0" y="169"/>
                    </a:lnTo>
                    <a:lnTo>
                      <a:pt x="0" y="97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4" name="Freeform 365"/>
              <p:cNvSpPr>
                <a:spLocks/>
              </p:cNvSpPr>
              <p:nvPr/>
            </p:nvSpPr>
            <p:spPr bwMode="auto">
              <a:xfrm>
                <a:off x="3501" y="3056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5" name="Freeform 366"/>
              <p:cNvSpPr>
                <a:spLocks/>
              </p:cNvSpPr>
              <p:nvPr/>
            </p:nvSpPr>
            <p:spPr bwMode="auto">
              <a:xfrm>
                <a:off x="3525" y="3018"/>
                <a:ext cx="47" cy="62"/>
              </a:xfrm>
              <a:custGeom>
                <a:avLst/>
                <a:gdLst>
                  <a:gd name="T0" fmla="*/ 72 w 142"/>
                  <a:gd name="T1" fmla="*/ 186 h 186"/>
                  <a:gd name="T2" fmla="*/ 0 w 142"/>
                  <a:gd name="T3" fmla="*/ 186 h 186"/>
                  <a:gd name="T4" fmla="*/ 0 w 142"/>
                  <a:gd name="T5" fmla="*/ 114 h 186"/>
                  <a:gd name="T6" fmla="*/ 72 w 142"/>
                  <a:gd name="T7" fmla="*/ 0 h 186"/>
                  <a:gd name="T8" fmla="*/ 142 w 142"/>
                  <a:gd name="T9" fmla="*/ 0 h 186"/>
                  <a:gd name="T10" fmla="*/ 142 w 142"/>
                  <a:gd name="T11" fmla="*/ 72 h 186"/>
                  <a:gd name="T12" fmla="*/ 72 w 142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2" y="0"/>
                    </a:lnTo>
                    <a:lnTo>
                      <a:pt x="142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6" name="Freeform 367"/>
              <p:cNvSpPr>
                <a:spLocks/>
              </p:cNvSpPr>
              <p:nvPr/>
            </p:nvSpPr>
            <p:spPr bwMode="auto">
              <a:xfrm>
                <a:off x="3549" y="2976"/>
                <a:ext cx="48" cy="66"/>
              </a:xfrm>
              <a:custGeom>
                <a:avLst/>
                <a:gdLst>
                  <a:gd name="T0" fmla="*/ 70 w 143"/>
                  <a:gd name="T1" fmla="*/ 197 h 197"/>
                  <a:gd name="T2" fmla="*/ 0 w 143"/>
                  <a:gd name="T3" fmla="*/ 197 h 197"/>
                  <a:gd name="T4" fmla="*/ 0 w 143"/>
                  <a:gd name="T5" fmla="*/ 125 h 197"/>
                  <a:gd name="T6" fmla="*/ 70 w 143"/>
                  <a:gd name="T7" fmla="*/ 0 h 197"/>
                  <a:gd name="T8" fmla="*/ 143 w 143"/>
                  <a:gd name="T9" fmla="*/ 0 h 197"/>
                  <a:gd name="T10" fmla="*/ 143 w 143"/>
                  <a:gd name="T11" fmla="*/ 72 h 197"/>
                  <a:gd name="T12" fmla="*/ 70 w 143"/>
                  <a:gd name="T1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7">
                    <a:moveTo>
                      <a:pt x="70" y="197"/>
                    </a:moveTo>
                    <a:lnTo>
                      <a:pt x="0" y="197"/>
                    </a:lnTo>
                    <a:lnTo>
                      <a:pt x="0" y="125"/>
                    </a:lnTo>
                    <a:lnTo>
                      <a:pt x="70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0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7" name="Freeform 368"/>
              <p:cNvSpPr>
                <a:spLocks/>
              </p:cNvSpPr>
              <p:nvPr/>
            </p:nvSpPr>
            <p:spPr bwMode="auto">
              <a:xfrm>
                <a:off x="3572" y="2934"/>
                <a:ext cx="49" cy="66"/>
              </a:xfrm>
              <a:custGeom>
                <a:avLst/>
                <a:gdLst>
                  <a:gd name="T0" fmla="*/ 73 w 145"/>
                  <a:gd name="T1" fmla="*/ 199 h 199"/>
                  <a:gd name="T2" fmla="*/ 0 w 145"/>
                  <a:gd name="T3" fmla="*/ 199 h 199"/>
                  <a:gd name="T4" fmla="*/ 0 w 145"/>
                  <a:gd name="T5" fmla="*/ 127 h 199"/>
                  <a:gd name="T6" fmla="*/ 73 w 145"/>
                  <a:gd name="T7" fmla="*/ 0 h 199"/>
                  <a:gd name="T8" fmla="*/ 145 w 145"/>
                  <a:gd name="T9" fmla="*/ 0 h 199"/>
                  <a:gd name="T10" fmla="*/ 145 w 145"/>
                  <a:gd name="T11" fmla="*/ 72 h 199"/>
                  <a:gd name="T12" fmla="*/ 73 w 145"/>
                  <a:gd name="T1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9">
                    <a:moveTo>
                      <a:pt x="73" y="199"/>
                    </a:moveTo>
                    <a:lnTo>
                      <a:pt x="0" y="199"/>
                    </a:lnTo>
                    <a:lnTo>
                      <a:pt x="0" y="127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2"/>
                    </a:lnTo>
                    <a:lnTo>
                      <a:pt x="73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8" name="Freeform 369"/>
              <p:cNvSpPr>
                <a:spLocks/>
              </p:cNvSpPr>
              <p:nvPr/>
            </p:nvSpPr>
            <p:spPr bwMode="auto">
              <a:xfrm>
                <a:off x="3597" y="2890"/>
                <a:ext cx="48" cy="68"/>
              </a:xfrm>
              <a:custGeom>
                <a:avLst/>
                <a:gdLst>
                  <a:gd name="T0" fmla="*/ 72 w 144"/>
                  <a:gd name="T1" fmla="*/ 203 h 203"/>
                  <a:gd name="T2" fmla="*/ 0 w 144"/>
                  <a:gd name="T3" fmla="*/ 203 h 203"/>
                  <a:gd name="T4" fmla="*/ 0 w 144"/>
                  <a:gd name="T5" fmla="*/ 131 h 203"/>
                  <a:gd name="T6" fmla="*/ 72 w 144"/>
                  <a:gd name="T7" fmla="*/ 0 h 203"/>
                  <a:gd name="T8" fmla="*/ 144 w 144"/>
                  <a:gd name="T9" fmla="*/ 0 h 203"/>
                  <a:gd name="T10" fmla="*/ 144 w 144"/>
                  <a:gd name="T11" fmla="*/ 72 h 203"/>
                  <a:gd name="T12" fmla="*/ 72 w 144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72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9" name="Freeform 370"/>
              <p:cNvSpPr>
                <a:spLocks/>
              </p:cNvSpPr>
              <p:nvPr/>
            </p:nvSpPr>
            <p:spPr bwMode="auto">
              <a:xfrm>
                <a:off x="3621" y="2844"/>
                <a:ext cx="48" cy="70"/>
              </a:xfrm>
              <a:custGeom>
                <a:avLst/>
                <a:gdLst>
                  <a:gd name="T0" fmla="*/ 72 w 144"/>
                  <a:gd name="T1" fmla="*/ 211 h 211"/>
                  <a:gd name="T2" fmla="*/ 0 w 144"/>
                  <a:gd name="T3" fmla="*/ 211 h 211"/>
                  <a:gd name="T4" fmla="*/ 0 w 144"/>
                  <a:gd name="T5" fmla="*/ 139 h 211"/>
                  <a:gd name="T6" fmla="*/ 72 w 144"/>
                  <a:gd name="T7" fmla="*/ 0 h 211"/>
                  <a:gd name="T8" fmla="*/ 144 w 144"/>
                  <a:gd name="T9" fmla="*/ 0 h 211"/>
                  <a:gd name="T10" fmla="*/ 144 w 144"/>
                  <a:gd name="T11" fmla="*/ 72 h 211"/>
                  <a:gd name="T12" fmla="*/ 72 w 144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0" name="Freeform 371"/>
              <p:cNvSpPr>
                <a:spLocks/>
              </p:cNvSpPr>
              <p:nvPr/>
            </p:nvSpPr>
            <p:spPr bwMode="auto">
              <a:xfrm>
                <a:off x="3645" y="2796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1" name="Freeform 372"/>
              <p:cNvSpPr>
                <a:spLocks/>
              </p:cNvSpPr>
              <p:nvPr/>
            </p:nvSpPr>
            <p:spPr bwMode="auto">
              <a:xfrm>
                <a:off x="3669" y="2748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2" name="Freeform 373"/>
              <p:cNvSpPr>
                <a:spLocks/>
              </p:cNvSpPr>
              <p:nvPr/>
            </p:nvSpPr>
            <p:spPr bwMode="auto">
              <a:xfrm>
                <a:off x="3693" y="26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49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4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3" name="Freeform 374"/>
              <p:cNvSpPr>
                <a:spLocks/>
              </p:cNvSpPr>
              <p:nvPr/>
            </p:nvSpPr>
            <p:spPr bwMode="auto">
              <a:xfrm>
                <a:off x="3717" y="26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4" name="Freeform 375"/>
              <p:cNvSpPr>
                <a:spLocks/>
              </p:cNvSpPr>
              <p:nvPr/>
            </p:nvSpPr>
            <p:spPr bwMode="auto">
              <a:xfrm>
                <a:off x="3741" y="25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5" name="Freeform 376"/>
              <p:cNvSpPr>
                <a:spLocks/>
              </p:cNvSpPr>
              <p:nvPr/>
            </p:nvSpPr>
            <p:spPr bwMode="auto">
              <a:xfrm>
                <a:off x="3765" y="254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6" name="Freeform 377"/>
              <p:cNvSpPr>
                <a:spLocks/>
              </p:cNvSpPr>
              <p:nvPr/>
            </p:nvSpPr>
            <p:spPr bwMode="auto">
              <a:xfrm>
                <a:off x="3789" y="2498"/>
                <a:ext cx="48" cy="74"/>
              </a:xfrm>
              <a:custGeom>
                <a:avLst/>
                <a:gdLst>
                  <a:gd name="T0" fmla="*/ 72 w 144"/>
                  <a:gd name="T1" fmla="*/ 221 h 221"/>
                  <a:gd name="T2" fmla="*/ 0 w 144"/>
                  <a:gd name="T3" fmla="*/ 221 h 221"/>
                  <a:gd name="T4" fmla="*/ 0 w 144"/>
                  <a:gd name="T5" fmla="*/ 150 h 221"/>
                  <a:gd name="T6" fmla="*/ 72 w 144"/>
                  <a:gd name="T7" fmla="*/ 0 h 221"/>
                  <a:gd name="T8" fmla="*/ 144 w 144"/>
                  <a:gd name="T9" fmla="*/ 0 h 221"/>
                  <a:gd name="T10" fmla="*/ 144 w 144"/>
                  <a:gd name="T11" fmla="*/ 71 h 221"/>
                  <a:gd name="T12" fmla="*/ 72 w 144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7" name="Freeform 378"/>
              <p:cNvSpPr>
                <a:spLocks/>
              </p:cNvSpPr>
              <p:nvPr/>
            </p:nvSpPr>
            <p:spPr bwMode="auto">
              <a:xfrm>
                <a:off x="3813" y="2448"/>
                <a:ext cx="48" cy="74"/>
              </a:xfrm>
              <a:custGeom>
                <a:avLst/>
                <a:gdLst>
                  <a:gd name="T0" fmla="*/ 72 w 145"/>
                  <a:gd name="T1" fmla="*/ 221 h 221"/>
                  <a:gd name="T2" fmla="*/ 0 w 145"/>
                  <a:gd name="T3" fmla="*/ 221 h 221"/>
                  <a:gd name="T4" fmla="*/ 0 w 145"/>
                  <a:gd name="T5" fmla="*/ 150 h 221"/>
                  <a:gd name="T6" fmla="*/ 72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2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2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2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2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8" name="Freeform 379"/>
              <p:cNvSpPr>
                <a:spLocks/>
              </p:cNvSpPr>
              <p:nvPr/>
            </p:nvSpPr>
            <p:spPr bwMode="auto">
              <a:xfrm>
                <a:off x="3837" y="2398"/>
                <a:ext cx="48" cy="74"/>
              </a:xfrm>
              <a:custGeom>
                <a:avLst/>
                <a:gdLst>
                  <a:gd name="T0" fmla="*/ 73 w 145"/>
                  <a:gd name="T1" fmla="*/ 221 h 221"/>
                  <a:gd name="T2" fmla="*/ 0 w 145"/>
                  <a:gd name="T3" fmla="*/ 221 h 221"/>
                  <a:gd name="T4" fmla="*/ 0 w 145"/>
                  <a:gd name="T5" fmla="*/ 150 h 221"/>
                  <a:gd name="T6" fmla="*/ 73 w 145"/>
                  <a:gd name="T7" fmla="*/ 0 h 221"/>
                  <a:gd name="T8" fmla="*/ 145 w 145"/>
                  <a:gd name="T9" fmla="*/ 0 h 221"/>
                  <a:gd name="T10" fmla="*/ 145 w 145"/>
                  <a:gd name="T11" fmla="*/ 71 h 221"/>
                  <a:gd name="T12" fmla="*/ 73 w 145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21">
                    <a:moveTo>
                      <a:pt x="73" y="221"/>
                    </a:moveTo>
                    <a:lnTo>
                      <a:pt x="0" y="221"/>
                    </a:lnTo>
                    <a:lnTo>
                      <a:pt x="0" y="150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1"/>
                    </a:lnTo>
                    <a:lnTo>
                      <a:pt x="73" y="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9" name="Freeform 380"/>
              <p:cNvSpPr>
                <a:spLocks/>
              </p:cNvSpPr>
              <p:nvPr/>
            </p:nvSpPr>
            <p:spPr bwMode="auto">
              <a:xfrm>
                <a:off x="3861" y="2350"/>
                <a:ext cx="48" cy="72"/>
              </a:xfrm>
              <a:custGeom>
                <a:avLst/>
                <a:gdLst>
                  <a:gd name="T0" fmla="*/ 72 w 144"/>
                  <a:gd name="T1" fmla="*/ 215 h 215"/>
                  <a:gd name="T2" fmla="*/ 0 w 144"/>
                  <a:gd name="T3" fmla="*/ 215 h 215"/>
                  <a:gd name="T4" fmla="*/ 0 w 144"/>
                  <a:gd name="T5" fmla="*/ 144 h 215"/>
                  <a:gd name="T6" fmla="*/ 72 w 144"/>
                  <a:gd name="T7" fmla="*/ 0 h 215"/>
                  <a:gd name="T8" fmla="*/ 144 w 144"/>
                  <a:gd name="T9" fmla="*/ 0 h 215"/>
                  <a:gd name="T10" fmla="*/ 144 w 144"/>
                  <a:gd name="T11" fmla="*/ 72 h 215"/>
                  <a:gd name="T12" fmla="*/ 72 w 144"/>
                  <a:gd name="T13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72" y="215"/>
                    </a:moveTo>
                    <a:lnTo>
                      <a:pt x="0" y="215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0" name="Freeform 381"/>
              <p:cNvSpPr>
                <a:spLocks/>
              </p:cNvSpPr>
              <p:nvPr/>
            </p:nvSpPr>
            <p:spPr bwMode="auto">
              <a:xfrm>
                <a:off x="3885" y="2302"/>
                <a:ext cx="48" cy="72"/>
              </a:xfrm>
              <a:custGeom>
                <a:avLst/>
                <a:gdLst>
                  <a:gd name="T0" fmla="*/ 72 w 144"/>
                  <a:gd name="T1" fmla="*/ 216 h 216"/>
                  <a:gd name="T2" fmla="*/ 0 w 144"/>
                  <a:gd name="T3" fmla="*/ 216 h 216"/>
                  <a:gd name="T4" fmla="*/ 0 w 144"/>
                  <a:gd name="T5" fmla="*/ 144 h 216"/>
                  <a:gd name="T6" fmla="*/ 72 w 144"/>
                  <a:gd name="T7" fmla="*/ 0 h 216"/>
                  <a:gd name="T8" fmla="*/ 144 w 144"/>
                  <a:gd name="T9" fmla="*/ 0 h 216"/>
                  <a:gd name="T10" fmla="*/ 144 w 144"/>
                  <a:gd name="T11" fmla="*/ 72 h 216"/>
                  <a:gd name="T12" fmla="*/ 72 w 144"/>
                  <a:gd name="T1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72" y="216"/>
                    </a:moveTo>
                    <a:lnTo>
                      <a:pt x="0" y="216"/>
                    </a:lnTo>
                    <a:lnTo>
                      <a:pt x="0" y="14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1" name="Freeform 382"/>
              <p:cNvSpPr>
                <a:spLocks/>
              </p:cNvSpPr>
              <p:nvPr/>
            </p:nvSpPr>
            <p:spPr bwMode="auto">
              <a:xfrm>
                <a:off x="3909" y="2256"/>
                <a:ext cx="47" cy="70"/>
              </a:xfrm>
              <a:custGeom>
                <a:avLst/>
                <a:gdLst>
                  <a:gd name="T0" fmla="*/ 72 w 142"/>
                  <a:gd name="T1" fmla="*/ 211 h 211"/>
                  <a:gd name="T2" fmla="*/ 0 w 142"/>
                  <a:gd name="T3" fmla="*/ 211 h 211"/>
                  <a:gd name="T4" fmla="*/ 0 w 142"/>
                  <a:gd name="T5" fmla="*/ 139 h 211"/>
                  <a:gd name="T6" fmla="*/ 72 w 142"/>
                  <a:gd name="T7" fmla="*/ 0 h 211"/>
                  <a:gd name="T8" fmla="*/ 142 w 142"/>
                  <a:gd name="T9" fmla="*/ 0 h 211"/>
                  <a:gd name="T10" fmla="*/ 142 w 142"/>
                  <a:gd name="T11" fmla="*/ 72 h 211"/>
                  <a:gd name="T12" fmla="*/ 72 w 142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11">
                    <a:moveTo>
                      <a:pt x="72" y="211"/>
                    </a:moveTo>
                    <a:lnTo>
                      <a:pt x="0" y="211"/>
                    </a:lnTo>
                    <a:lnTo>
                      <a:pt x="0" y="139"/>
                    </a:lnTo>
                    <a:lnTo>
                      <a:pt x="72" y="0"/>
                    </a:lnTo>
                    <a:lnTo>
                      <a:pt x="142" y="0"/>
                    </a:lnTo>
                    <a:lnTo>
                      <a:pt x="142" y="72"/>
                    </a:lnTo>
                    <a:lnTo>
                      <a:pt x="72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2" name="Freeform 383"/>
              <p:cNvSpPr>
                <a:spLocks/>
              </p:cNvSpPr>
              <p:nvPr/>
            </p:nvSpPr>
            <p:spPr bwMode="auto">
              <a:xfrm>
                <a:off x="3933" y="2212"/>
                <a:ext cx="48" cy="68"/>
              </a:xfrm>
              <a:custGeom>
                <a:avLst/>
                <a:gdLst>
                  <a:gd name="T0" fmla="*/ 70 w 143"/>
                  <a:gd name="T1" fmla="*/ 203 h 203"/>
                  <a:gd name="T2" fmla="*/ 0 w 143"/>
                  <a:gd name="T3" fmla="*/ 203 h 203"/>
                  <a:gd name="T4" fmla="*/ 0 w 143"/>
                  <a:gd name="T5" fmla="*/ 131 h 203"/>
                  <a:gd name="T6" fmla="*/ 70 w 143"/>
                  <a:gd name="T7" fmla="*/ 0 h 203"/>
                  <a:gd name="T8" fmla="*/ 143 w 143"/>
                  <a:gd name="T9" fmla="*/ 0 h 203"/>
                  <a:gd name="T10" fmla="*/ 143 w 143"/>
                  <a:gd name="T11" fmla="*/ 72 h 203"/>
                  <a:gd name="T12" fmla="*/ 70 w 143"/>
                  <a:gd name="T1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03">
                    <a:moveTo>
                      <a:pt x="70" y="203"/>
                    </a:moveTo>
                    <a:lnTo>
                      <a:pt x="0" y="203"/>
                    </a:lnTo>
                    <a:lnTo>
                      <a:pt x="0" y="131"/>
                    </a:lnTo>
                    <a:lnTo>
                      <a:pt x="70" y="0"/>
                    </a:lnTo>
                    <a:lnTo>
                      <a:pt x="143" y="0"/>
                    </a:lnTo>
                    <a:lnTo>
                      <a:pt x="143" y="72"/>
                    </a:lnTo>
                    <a:lnTo>
                      <a:pt x="70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3" name="Freeform 384"/>
              <p:cNvSpPr>
                <a:spLocks/>
              </p:cNvSpPr>
              <p:nvPr/>
            </p:nvSpPr>
            <p:spPr bwMode="auto">
              <a:xfrm>
                <a:off x="3956" y="2168"/>
                <a:ext cx="49" cy="68"/>
              </a:xfrm>
              <a:custGeom>
                <a:avLst/>
                <a:gdLst>
                  <a:gd name="T0" fmla="*/ 73 w 145"/>
                  <a:gd name="T1" fmla="*/ 205 h 205"/>
                  <a:gd name="T2" fmla="*/ 0 w 145"/>
                  <a:gd name="T3" fmla="*/ 205 h 205"/>
                  <a:gd name="T4" fmla="*/ 0 w 145"/>
                  <a:gd name="T5" fmla="*/ 133 h 205"/>
                  <a:gd name="T6" fmla="*/ 73 w 145"/>
                  <a:gd name="T7" fmla="*/ 0 h 205"/>
                  <a:gd name="T8" fmla="*/ 145 w 145"/>
                  <a:gd name="T9" fmla="*/ 0 h 205"/>
                  <a:gd name="T10" fmla="*/ 145 w 145"/>
                  <a:gd name="T11" fmla="*/ 73 h 205"/>
                  <a:gd name="T12" fmla="*/ 73 w 145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05">
                    <a:moveTo>
                      <a:pt x="73" y="205"/>
                    </a:moveTo>
                    <a:lnTo>
                      <a:pt x="0" y="205"/>
                    </a:lnTo>
                    <a:lnTo>
                      <a:pt x="0" y="133"/>
                    </a:lnTo>
                    <a:lnTo>
                      <a:pt x="73" y="0"/>
                    </a:lnTo>
                    <a:lnTo>
                      <a:pt x="145" y="0"/>
                    </a:lnTo>
                    <a:lnTo>
                      <a:pt x="145" y="73"/>
                    </a:lnTo>
                    <a:lnTo>
                      <a:pt x="73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4" name="Freeform 385"/>
              <p:cNvSpPr>
                <a:spLocks/>
              </p:cNvSpPr>
              <p:nvPr/>
            </p:nvSpPr>
            <p:spPr bwMode="auto">
              <a:xfrm>
                <a:off x="3981" y="2128"/>
                <a:ext cx="48" cy="64"/>
              </a:xfrm>
              <a:custGeom>
                <a:avLst/>
                <a:gdLst>
                  <a:gd name="T0" fmla="*/ 72 w 144"/>
                  <a:gd name="T1" fmla="*/ 192 h 192"/>
                  <a:gd name="T2" fmla="*/ 0 w 144"/>
                  <a:gd name="T3" fmla="*/ 192 h 192"/>
                  <a:gd name="T4" fmla="*/ 0 w 144"/>
                  <a:gd name="T5" fmla="*/ 119 h 192"/>
                  <a:gd name="T6" fmla="*/ 72 w 144"/>
                  <a:gd name="T7" fmla="*/ 0 h 192"/>
                  <a:gd name="T8" fmla="*/ 144 w 144"/>
                  <a:gd name="T9" fmla="*/ 0 h 192"/>
                  <a:gd name="T10" fmla="*/ 144 w 144"/>
                  <a:gd name="T11" fmla="*/ 72 h 192"/>
                  <a:gd name="T12" fmla="*/ 72 w 144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2">
                    <a:moveTo>
                      <a:pt x="72" y="192"/>
                    </a:moveTo>
                    <a:lnTo>
                      <a:pt x="0" y="192"/>
                    </a:lnTo>
                    <a:lnTo>
                      <a:pt x="0" y="11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5" name="Freeform 386"/>
              <p:cNvSpPr>
                <a:spLocks/>
              </p:cNvSpPr>
              <p:nvPr/>
            </p:nvSpPr>
            <p:spPr bwMode="auto">
              <a:xfrm>
                <a:off x="4005" y="2090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6" name="Freeform 387"/>
              <p:cNvSpPr>
                <a:spLocks/>
              </p:cNvSpPr>
              <p:nvPr/>
            </p:nvSpPr>
            <p:spPr bwMode="auto">
              <a:xfrm>
                <a:off x="4029" y="2052"/>
                <a:ext cx="48" cy="62"/>
              </a:xfrm>
              <a:custGeom>
                <a:avLst/>
                <a:gdLst>
                  <a:gd name="T0" fmla="*/ 72 w 144"/>
                  <a:gd name="T1" fmla="*/ 186 h 186"/>
                  <a:gd name="T2" fmla="*/ 0 w 144"/>
                  <a:gd name="T3" fmla="*/ 186 h 186"/>
                  <a:gd name="T4" fmla="*/ 0 w 144"/>
                  <a:gd name="T5" fmla="*/ 114 h 186"/>
                  <a:gd name="T6" fmla="*/ 72 w 144"/>
                  <a:gd name="T7" fmla="*/ 0 h 186"/>
                  <a:gd name="T8" fmla="*/ 144 w 144"/>
                  <a:gd name="T9" fmla="*/ 0 h 186"/>
                  <a:gd name="T10" fmla="*/ 144 w 144"/>
                  <a:gd name="T11" fmla="*/ 72 h 186"/>
                  <a:gd name="T12" fmla="*/ 72 w 144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86">
                    <a:moveTo>
                      <a:pt x="72" y="186"/>
                    </a:moveTo>
                    <a:lnTo>
                      <a:pt x="0" y="186"/>
                    </a:lnTo>
                    <a:lnTo>
                      <a:pt x="0" y="11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7" name="Freeform 388"/>
              <p:cNvSpPr>
                <a:spLocks/>
              </p:cNvSpPr>
              <p:nvPr/>
            </p:nvSpPr>
            <p:spPr bwMode="auto">
              <a:xfrm>
                <a:off x="4053" y="2018"/>
                <a:ext cx="48" cy="58"/>
              </a:xfrm>
              <a:custGeom>
                <a:avLst/>
                <a:gdLst>
                  <a:gd name="T0" fmla="*/ 72 w 144"/>
                  <a:gd name="T1" fmla="*/ 175 h 175"/>
                  <a:gd name="T2" fmla="*/ 0 w 144"/>
                  <a:gd name="T3" fmla="*/ 175 h 175"/>
                  <a:gd name="T4" fmla="*/ 0 w 144"/>
                  <a:gd name="T5" fmla="*/ 103 h 175"/>
                  <a:gd name="T6" fmla="*/ 72 w 144"/>
                  <a:gd name="T7" fmla="*/ 0 h 175"/>
                  <a:gd name="T8" fmla="*/ 144 w 144"/>
                  <a:gd name="T9" fmla="*/ 0 h 175"/>
                  <a:gd name="T10" fmla="*/ 144 w 144"/>
                  <a:gd name="T11" fmla="*/ 73 h 175"/>
                  <a:gd name="T12" fmla="*/ 72 w 144"/>
                  <a:gd name="T1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72" y="175"/>
                    </a:moveTo>
                    <a:lnTo>
                      <a:pt x="0" y="175"/>
                    </a:lnTo>
                    <a:lnTo>
                      <a:pt x="0" y="103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3"/>
                    </a:lnTo>
                    <a:lnTo>
                      <a:pt x="72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8" name="Freeform 389"/>
              <p:cNvSpPr>
                <a:spLocks/>
              </p:cNvSpPr>
              <p:nvPr/>
            </p:nvSpPr>
            <p:spPr bwMode="auto">
              <a:xfrm>
                <a:off x="4077" y="1988"/>
                <a:ext cx="48" cy="54"/>
              </a:xfrm>
              <a:custGeom>
                <a:avLst/>
                <a:gdLst>
                  <a:gd name="T0" fmla="*/ 72 w 144"/>
                  <a:gd name="T1" fmla="*/ 162 h 162"/>
                  <a:gd name="T2" fmla="*/ 0 w 144"/>
                  <a:gd name="T3" fmla="*/ 162 h 162"/>
                  <a:gd name="T4" fmla="*/ 0 w 144"/>
                  <a:gd name="T5" fmla="*/ 89 h 162"/>
                  <a:gd name="T6" fmla="*/ 72 w 144"/>
                  <a:gd name="T7" fmla="*/ 0 h 162"/>
                  <a:gd name="T8" fmla="*/ 144 w 144"/>
                  <a:gd name="T9" fmla="*/ 0 h 162"/>
                  <a:gd name="T10" fmla="*/ 144 w 144"/>
                  <a:gd name="T11" fmla="*/ 72 h 162"/>
                  <a:gd name="T12" fmla="*/ 72 w 144"/>
                  <a:gd name="T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2">
                    <a:moveTo>
                      <a:pt x="72" y="162"/>
                    </a:moveTo>
                    <a:lnTo>
                      <a:pt x="0" y="162"/>
                    </a:lnTo>
                    <a:lnTo>
                      <a:pt x="0" y="8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9" name="Freeform 390"/>
              <p:cNvSpPr>
                <a:spLocks/>
              </p:cNvSpPr>
              <p:nvPr/>
            </p:nvSpPr>
            <p:spPr bwMode="auto">
              <a:xfrm>
                <a:off x="4101" y="1960"/>
                <a:ext cx="48" cy="52"/>
              </a:xfrm>
              <a:custGeom>
                <a:avLst/>
                <a:gdLst>
                  <a:gd name="T0" fmla="*/ 72 w 144"/>
                  <a:gd name="T1" fmla="*/ 156 h 156"/>
                  <a:gd name="T2" fmla="*/ 0 w 144"/>
                  <a:gd name="T3" fmla="*/ 156 h 156"/>
                  <a:gd name="T4" fmla="*/ 0 w 144"/>
                  <a:gd name="T5" fmla="*/ 84 h 156"/>
                  <a:gd name="T6" fmla="*/ 72 w 144"/>
                  <a:gd name="T7" fmla="*/ 0 h 156"/>
                  <a:gd name="T8" fmla="*/ 144 w 144"/>
                  <a:gd name="T9" fmla="*/ 0 h 156"/>
                  <a:gd name="T10" fmla="*/ 144 w 144"/>
                  <a:gd name="T11" fmla="*/ 71 h 156"/>
                  <a:gd name="T12" fmla="*/ 72 w 144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72" y="156"/>
                    </a:moveTo>
                    <a:lnTo>
                      <a:pt x="0" y="156"/>
                    </a:lnTo>
                    <a:lnTo>
                      <a:pt x="0" y="84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1"/>
                    </a:lnTo>
                    <a:lnTo>
                      <a:pt x="72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0" name="Freeform 391"/>
              <p:cNvSpPr>
                <a:spLocks/>
              </p:cNvSpPr>
              <p:nvPr/>
            </p:nvSpPr>
            <p:spPr bwMode="auto">
              <a:xfrm>
                <a:off x="4125" y="1934"/>
                <a:ext cx="48" cy="50"/>
              </a:xfrm>
              <a:custGeom>
                <a:avLst/>
                <a:gdLst>
                  <a:gd name="T0" fmla="*/ 72 w 144"/>
                  <a:gd name="T1" fmla="*/ 150 h 150"/>
                  <a:gd name="T2" fmla="*/ 0 w 144"/>
                  <a:gd name="T3" fmla="*/ 150 h 150"/>
                  <a:gd name="T4" fmla="*/ 0 w 144"/>
                  <a:gd name="T5" fmla="*/ 79 h 150"/>
                  <a:gd name="T6" fmla="*/ 72 w 144"/>
                  <a:gd name="T7" fmla="*/ 0 h 150"/>
                  <a:gd name="T8" fmla="*/ 144 w 144"/>
                  <a:gd name="T9" fmla="*/ 0 h 150"/>
                  <a:gd name="T10" fmla="*/ 144 w 144"/>
                  <a:gd name="T11" fmla="*/ 72 h 150"/>
                  <a:gd name="T12" fmla="*/ 72 w 144"/>
                  <a:gd name="T1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0">
                    <a:moveTo>
                      <a:pt x="72" y="150"/>
                    </a:moveTo>
                    <a:lnTo>
                      <a:pt x="0" y="150"/>
                    </a:lnTo>
                    <a:lnTo>
                      <a:pt x="0" y="79"/>
                    </a:lnTo>
                    <a:lnTo>
                      <a:pt x="72" y="0"/>
                    </a:lnTo>
                    <a:lnTo>
                      <a:pt x="144" y="0"/>
                    </a:lnTo>
                    <a:lnTo>
                      <a:pt x="144" y="72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701" name="Group 392"/>
              <p:cNvGrpSpPr>
                <a:grpSpLocks/>
              </p:cNvGrpSpPr>
              <p:nvPr/>
            </p:nvGrpSpPr>
            <p:grpSpPr bwMode="auto">
              <a:xfrm>
                <a:off x="4149" y="1850"/>
                <a:ext cx="360" cy="108"/>
                <a:chOff x="4149" y="1822"/>
                <a:chExt cx="360" cy="108"/>
              </a:xfrm>
            </p:grpSpPr>
            <p:sp>
              <p:nvSpPr>
                <p:cNvPr id="739" name="Freeform 393"/>
                <p:cNvSpPr>
                  <a:spLocks/>
                </p:cNvSpPr>
                <p:nvPr/>
              </p:nvSpPr>
              <p:spPr bwMode="auto">
                <a:xfrm>
                  <a:off x="4149" y="1884"/>
                  <a:ext cx="48" cy="46"/>
                </a:xfrm>
                <a:custGeom>
                  <a:avLst/>
                  <a:gdLst>
                    <a:gd name="T0" fmla="*/ 72 w 144"/>
                    <a:gd name="T1" fmla="*/ 137 h 137"/>
                    <a:gd name="T2" fmla="*/ 0 w 144"/>
                    <a:gd name="T3" fmla="*/ 137 h 137"/>
                    <a:gd name="T4" fmla="*/ 0 w 144"/>
                    <a:gd name="T5" fmla="*/ 65 h 137"/>
                    <a:gd name="T6" fmla="*/ 72 w 144"/>
                    <a:gd name="T7" fmla="*/ 0 h 137"/>
                    <a:gd name="T8" fmla="*/ 144 w 144"/>
                    <a:gd name="T9" fmla="*/ 0 h 137"/>
                    <a:gd name="T10" fmla="*/ 144 w 144"/>
                    <a:gd name="T11" fmla="*/ 72 h 137"/>
                    <a:gd name="T12" fmla="*/ 72 w 144"/>
                    <a:gd name="T13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37">
                      <a:moveTo>
                        <a:pt x="72" y="137"/>
                      </a:moveTo>
                      <a:lnTo>
                        <a:pt x="0" y="137"/>
                      </a:lnTo>
                      <a:lnTo>
                        <a:pt x="0" y="6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0" name="Freeform 394"/>
                <p:cNvSpPr>
                  <a:spLocks/>
                </p:cNvSpPr>
                <p:nvPr/>
              </p:nvSpPr>
              <p:spPr bwMode="auto">
                <a:xfrm>
                  <a:off x="4173" y="1866"/>
                  <a:ext cx="48" cy="42"/>
                </a:xfrm>
                <a:custGeom>
                  <a:avLst/>
                  <a:gdLst>
                    <a:gd name="T0" fmla="*/ 72 w 144"/>
                    <a:gd name="T1" fmla="*/ 127 h 127"/>
                    <a:gd name="T2" fmla="*/ 0 w 144"/>
                    <a:gd name="T3" fmla="*/ 127 h 127"/>
                    <a:gd name="T4" fmla="*/ 0 w 144"/>
                    <a:gd name="T5" fmla="*/ 55 h 127"/>
                    <a:gd name="T6" fmla="*/ 72 w 144"/>
                    <a:gd name="T7" fmla="*/ 0 h 127"/>
                    <a:gd name="T8" fmla="*/ 144 w 144"/>
                    <a:gd name="T9" fmla="*/ 0 h 127"/>
                    <a:gd name="T10" fmla="*/ 144 w 144"/>
                    <a:gd name="T11" fmla="*/ 72 h 127"/>
                    <a:gd name="T12" fmla="*/ 72 w 144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72" y="127"/>
                      </a:moveTo>
                      <a:lnTo>
                        <a:pt x="0" y="127"/>
                      </a:lnTo>
                      <a:lnTo>
                        <a:pt x="0" y="55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1" name="Freeform 395"/>
                <p:cNvSpPr>
                  <a:spLocks/>
                </p:cNvSpPr>
                <p:nvPr/>
              </p:nvSpPr>
              <p:spPr bwMode="auto">
                <a:xfrm>
                  <a:off x="4197" y="1850"/>
                  <a:ext cx="48" cy="40"/>
                </a:xfrm>
                <a:custGeom>
                  <a:avLst/>
                  <a:gdLst>
                    <a:gd name="T0" fmla="*/ 72 w 145"/>
                    <a:gd name="T1" fmla="*/ 119 h 119"/>
                    <a:gd name="T2" fmla="*/ 0 w 145"/>
                    <a:gd name="T3" fmla="*/ 119 h 119"/>
                    <a:gd name="T4" fmla="*/ 0 w 145"/>
                    <a:gd name="T5" fmla="*/ 47 h 119"/>
                    <a:gd name="T6" fmla="*/ 72 w 145"/>
                    <a:gd name="T7" fmla="*/ 0 h 119"/>
                    <a:gd name="T8" fmla="*/ 145 w 145"/>
                    <a:gd name="T9" fmla="*/ 0 h 119"/>
                    <a:gd name="T10" fmla="*/ 145 w 145"/>
                    <a:gd name="T11" fmla="*/ 72 h 119"/>
                    <a:gd name="T12" fmla="*/ 72 w 145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119">
                      <a:moveTo>
                        <a:pt x="72" y="119"/>
                      </a:moveTo>
                      <a:lnTo>
                        <a:pt x="0" y="119"/>
                      </a:lnTo>
                      <a:lnTo>
                        <a:pt x="0" y="47"/>
                      </a:lnTo>
                      <a:lnTo>
                        <a:pt x="72" y="0"/>
                      </a:lnTo>
                      <a:lnTo>
                        <a:pt x="145" y="0"/>
                      </a:lnTo>
                      <a:lnTo>
                        <a:pt x="145" y="72"/>
                      </a:lnTo>
                      <a:lnTo>
                        <a:pt x="72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2" name="Freeform 396"/>
                <p:cNvSpPr>
                  <a:spLocks/>
                </p:cNvSpPr>
                <p:nvPr/>
              </p:nvSpPr>
              <p:spPr bwMode="auto">
                <a:xfrm>
                  <a:off x="4221" y="1838"/>
                  <a:ext cx="48" cy="36"/>
                </a:xfrm>
                <a:custGeom>
                  <a:avLst/>
                  <a:gdLst>
                    <a:gd name="T0" fmla="*/ 73 w 145"/>
                    <a:gd name="T1" fmla="*/ 108 h 108"/>
                    <a:gd name="T2" fmla="*/ 0 w 145"/>
                    <a:gd name="T3" fmla="*/ 108 h 108"/>
                    <a:gd name="T4" fmla="*/ 0 w 145"/>
                    <a:gd name="T5" fmla="*/ 36 h 108"/>
                    <a:gd name="T6" fmla="*/ 73 w 145"/>
                    <a:gd name="T7" fmla="*/ 0 h 108"/>
                    <a:gd name="T8" fmla="*/ 145 w 145"/>
                    <a:gd name="T9" fmla="*/ 0 h 108"/>
                    <a:gd name="T10" fmla="*/ 145 w 145"/>
                    <a:gd name="T11" fmla="*/ 72 h 108"/>
                    <a:gd name="T12" fmla="*/ 73 w 145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108">
                      <a:moveTo>
                        <a:pt x="73" y="108"/>
                      </a:moveTo>
                      <a:lnTo>
                        <a:pt x="0" y="108"/>
                      </a:lnTo>
                      <a:lnTo>
                        <a:pt x="0" y="36"/>
                      </a:lnTo>
                      <a:lnTo>
                        <a:pt x="73" y="0"/>
                      </a:lnTo>
                      <a:lnTo>
                        <a:pt x="145" y="0"/>
                      </a:lnTo>
                      <a:lnTo>
                        <a:pt x="145" y="72"/>
                      </a:lnTo>
                      <a:lnTo>
                        <a:pt x="73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3" name="Freeform 397"/>
                <p:cNvSpPr>
                  <a:spLocks/>
                </p:cNvSpPr>
                <p:nvPr/>
              </p:nvSpPr>
              <p:spPr bwMode="auto">
                <a:xfrm>
                  <a:off x="4245" y="1830"/>
                  <a:ext cx="47" cy="32"/>
                </a:xfrm>
                <a:custGeom>
                  <a:avLst/>
                  <a:gdLst>
                    <a:gd name="T0" fmla="*/ 72 w 142"/>
                    <a:gd name="T1" fmla="*/ 97 h 97"/>
                    <a:gd name="T2" fmla="*/ 0 w 142"/>
                    <a:gd name="T3" fmla="*/ 97 h 97"/>
                    <a:gd name="T4" fmla="*/ 0 w 142"/>
                    <a:gd name="T5" fmla="*/ 25 h 97"/>
                    <a:gd name="T6" fmla="*/ 72 w 142"/>
                    <a:gd name="T7" fmla="*/ 0 h 97"/>
                    <a:gd name="T8" fmla="*/ 142 w 142"/>
                    <a:gd name="T9" fmla="*/ 0 h 97"/>
                    <a:gd name="T10" fmla="*/ 142 w 142"/>
                    <a:gd name="T11" fmla="*/ 72 h 97"/>
                    <a:gd name="T12" fmla="*/ 72 w 142"/>
                    <a:gd name="T1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97">
                      <a:moveTo>
                        <a:pt x="72" y="97"/>
                      </a:moveTo>
                      <a:lnTo>
                        <a:pt x="0" y="97"/>
                      </a:lnTo>
                      <a:lnTo>
                        <a:pt x="0" y="25"/>
                      </a:lnTo>
                      <a:lnTo>
                        <a:pt x="72" y="0"/>
                      </a:lnTo>
                      <a:lnTo>
                        <a:pt x="142" y="0"/>
                      </a:lnTo>
                      <a:lnTo>
                        <a:pt x="142" y="72"/>
                      </a:lnTo>
                      <a:lnTo>
                        <a:pt x="72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4" name="Freeform 398"/>
                <p:cNvSpPr>
                  <a:spLocks/>
                </p:cNvSpPr>
                <p:nvPr/>
              </p:nvSpPr>
              <p:spPr bwMode="auto">
                <a:xfrm>
                  <a:off x="4269" y="1824"/>
                  <a:ext cx="47" cy="30"/>
                </a:xfrm>
                <a:custGeom>
                  <a:avLst/>
                  <a:gdLst>
                    <a:gd name="T0" fmla="*/ 70 w 142"/>
                    <a:gd name="T1" fmla="*/ 89 h 89"/>
                    <a:gd name="T2" fmla="*/ 0 w 142"/>
                    <a:gd name="T3" fmla="*/ 89 h 89"/>
                    <a:gd name="T4" fmla="*/ 0 w 142"/>
                    <a:gd name="T5" fmla="*/ 17 h 89"/>
                    <a:gd name="T6" fmla="*/ 70 w 142"/>
                    <a:gd name="T7" fmla="*/ 0 h 89"/>
                    <a:gd name="T8" fmla="*/ 142 w 142"/>
                    <a:gd name="T9" fmla="*/ 0 h 89"/>
                    <a:gd name="T10" fmla="*/ 142 w 142"/>
                    <a:gd name="T11" fmla="*/ 72 h 89"/>
                    <a:gd name="T12" fmla="*/ 70 w 142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89">
                      <a:moveTo>
                        <a:pt x="70" y="89"/>
                      </a:moveTo>
                      <a:lnTo>
                        <a:pt x="0" y="89"/>
                      </a:lnTo>
                      <a:lnTo>
                        <a:pt x="0" y="17"/>
                      </a:lnTo>
                      <a:lnTo>
                        <a:pt x="70" y="0"/>
                      </a:lnTo>
                      <a:lnTo>
                        <a:pt x="142" y="0"/>
                      </a:lnTo>
                      <a:lnTo>
                        <a:pt x="142" y="72"/>
                      </a:lnTo>
                      <a:lnTo>
                        <a:pt x="70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5" name="Freeform 399"/>
                <p:cNvSpPr>
                  <a:spLocks/>
                </p:cNvSpPr>
                <p:nvPr/>
              </p:nvSpPr>
              <p:spPr bwMode="auto">
                <a:xfrm>
                  <a:off x="4292" y="1822"/>
                  <a:ext cx="48" cy="26"/>
                </a:xfrm>
                <a:custGeom>
                  <a:avLst/>
                  <a:gdLst>
                    <a:gd name="T0" fmla="*/ 72 w 144"/>
                    <a:gd name="T1" fmla="*/ 78 h 78"/>
                    <a:gd name="T2" fmla="*/ 0 w 144"/>
                    <a:gd name="T3" fmla="*/ 78 h 78"/>
                    <a:gd name="T4" fmla="*/ 0 w 144"/>
                    <a:gd name="T5" fmla="*/ 6 h 78"/>
                    <a:gd name="T6" fmla="*/ 72 w 144"/>
                    <a:gd name="T7" fmla="*/ 0 h 78"/>
                    <a:gd name="T8" fmla="*/ 144 w 144"/>
                    <a:gd name="T9" fmla="*/ 0 h 78"/>
                    <a:gd name="T10" fmla="*/ 144 w 144"/>
                    <a:gd name="T11" fmla="*/ 72 h 78"/>
                    <a:gd name="T12" fmla="*/ 72 w 144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8">
                      <a:moveTo>
                        <a:pt x="72" y="78"/>
                      </a:moveTo>
                      <a:lnTo>
                        <a:pt x="0" y="78"/>
                      </a:lnTo>
                      <a:lnTo>
                        <a:pt x="0" y="6"/>
                      </a:lnTo>
                      <a:lnTo>
                        <a:pt x="72" y="0"/>
                      </a:lnTo>
                      <a:lnTo>
                        <a:pt x="144" y="0"/>
                      </a:lnTo>
                      <a:lnTo>
                        <a:pt x="144" y="72"/>
                      </a:lnTo>
                      <a:lnTo>
                        <a:pt x="72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6" name="Freeform 400"/>
                <p:cNvSpPr>
                  <a:spLocks/>
                </p:cNvSpPr>
                <p:nvPr/>
              </p:nvSpPr>
              <p:spPr bwMode="auto">
                <a:xfrm>
                  <a:off x="4316" y="1822"/>
                  <a:ext cx="49" cy="26"/>
                </a:xfrm>
                <a:custGeom>
                  <a:avLst/>
                  <a:gdLst>
                    <a:gd name="T0" fmla="*/ 0 w 145"/>
                    <a:gd name="T1" fmla="*/ 72 h 78"/>
                    <a:gd name="T2" fmla="*/ 0 w 145"/>
                    <a:gd name="T3" fmla="*/ 0 h 78"/>
                    <a:gd name="T4" fmla="*/ 72 w 145"/>
                    <a:gd name="T5" fmla="*/ 0 h 78"/>
                    <a:gd name="T6" fmla="*/ 145 w 145"/>
                    <a:gd name="T7" fmla="*/ 6 h 78"/>
                    <a:gd name="T8" fmla="*/ 145 w 145"/>
                    <a:gd name="T9" fmla="*/ 78 h 78"/>
                    <a:gd name="T10" fmla="*/ 72 w 145"/>
                    <a:gd name="T11" fmla="*/ 78 h 78"/>
                    <a:gd name="T12" fmla="*/ 0 w 145"/>
                    <a:gd name="T13" fmla="*/ 7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7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5" y="6"/>
                      </a:lnTo>
                      <a:lnTo>
                        <a:pt x="145" y="78"/>
                      </a:lnTo>
                      <a:lnTo>
                        <a:pt x="72" y="7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7" name="Freeform 401"/>
                <p:cNvSpPr>
                  <a:spLocks/>
                </p:cNvSpPr>
                <p:nvPr/>
              </p:nvSpPr>
              <p:spPr bwMode="auto">
                <a:xfrm>
                  <a:off x="4340" y="1824"/>
                  <a:ext cx="49" cy="30"/>
                </a:xfrm>
                <a:custGeom>
                  <a:avLst/>
                  <a:gdLst>
                    <a:gd name="T0" fmla="*/ 0 w 145"/>
                    <a:gd name="T1" fmla="*/ 72 h 89"/>
                    <a:gd name="T2" fmla="*/ 0 w 145"/>
                    <a:gd name="T3" fmla="*/ 0 h 89"/>
                    <a:gd name="T4" fmla="*/ 73 w 145"/>
                    <a:gd name="T5" fmla="*/ 0 h 89"/>
                    <a:gd name="T6" fmla="*/ 145 w 145"/>
                    <a:gd name="T7" fmla="*/ 17 h 89"/>
                    <a:gd name="T8" fmla="*/ 145 w 145"/>
                    <a:gd name="T9" fmla="*/ 89 h 89"/>
                    <a:gd name="T10" fmla="*/ 73 w 145"/>
                    <a:gd name="T11" fmla="*/ 89 h 89"/>
                    <a:gd name="T12" fmla="*/ 0 w 145"/>
                    <a:gd name="T13" fmla="*/ 7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8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145" y="17"/>
                      </a:lnTo>
                      <a:lnTo>
                        <a:pt x="145" y="89"/>
                      </a:lnTo>
                      <a:lnTo>
                        <a:pt x="73" y="8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8" name="Freeform 402"/>
                <p:cNvSpPr>
                  <a:spLocks/>
                </p:cNvSpPr>
                <p:nvPr/>
              </p:nvSpPr>
              <p:spPr bwMode="auto">
                <a:xfrm>
                  <a:off x="4365" y="1830"/>
                  <a:ext cx="48" cy="32"/>
                </a:xfrm>
                <a:custGeom>
                  <a:avLst/>
                  <a:gdLst>
                    <a:gd name="T0" fmla="*/ 0 w 144"/>
                    <a:gd name="T1" fmla="*/ 72 h 97"/>
                    <a:gd name="T2" fmla="*/ 0 w 144"/>
                    <a:gd name="T3" fmla="*/ 0 h 97"/>
                    <a:gd name="T4" fmla="*/ 72 w 144"/>
                    <a:gd name="T5" fmla="*/ 0 h 97"/>
                    <a:gd name="T6" fmla="*/ 144 w 144"/>
                    <a:gd name="T7" fmla="*/ 25 h 97"/>
                    <a:gd name="T8" fmla="*/ 144 w 144"/>
                    <a:gd name="T9" fmla="*/ 97 h 97"/>
                    <a:gd name="T10" fmla="*/ 72 w 144"/>
                    <a:gd name="T11" fmla="*/ 97 h 97"/>
                    <a:gd name="T12" fmla="*/ 0 w 144"/>
                    <a:gd name="T13" fmla="*/ 7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9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25"/>
                      </a:lnTo>
                      <a:lnTo>
                        <a:pt x="144" y="97"/>
                      </a:lnTo>
                      <a:lnTo>
                        <a:pt x="72" y="9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9" name="Freeform 403"/>
                <p:cNvSpPr>
                  <a:spLocks/>
                </p:cNvSpPr>
                <p:nvPr/>
              </p:nvSpPr>
              <p:spPr bwMode="auto">
                <a:xfrm>
                  <a:off x="4389" y="1838"/>
                  <a:ext cx="48" cy="36"/>
                </a:xfrm>
                <a:custGeom>
                  <a:avLst/>
                  <a:gdLst>
                    <a:gd name="T0" fmla="*/ 0 w 144"/>
                    <a:gd name="T1" fmla="*/ 72 h 108"/>
                    <a:gd name="T2" fmla="*/ 0 w 144"/>
                    <a:gd name="T3" fmla="*/ 0 h 108"/>
                    <a:gd name="T4" fmla="*/ 72 w 144"/>
                    <a:gd name="T5" fmla="*/ 0 h 108"/>
                    <a:gd name="T6" fmla="*/ 144 w 144"/>
                    <a:gd name="T7" fmla="*/ 36 h 108"/>
                    <a:gd name="T8" fmla="*/ 144 w 144"/>
                    <a:gd name="T9" fmla="*/ 108 h 108"/>
                    <a:gd name="T10" fmla="*/ 72 w 144"/>
                    <a:gd name="T11" fmla="*/ 108 h 108"/>
                    <a:gd name="T12" fmla="*/ 0 w 144"/>
                    <a:gd name="T13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08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36"/>
                      </a:lnTo>
                      <a:lnTo>
                        <a:pt x="144" y="108"/>
                      </a:lnTo>
                      <a:lnTo>
                        <a:pt x="72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0" name="Freeform 404"/>
                <p:cNvSpPr>
                  <a:spLocks/>
                </p:cNvSpPr>
                <p:nvPr/>
              </p:nvSpPr>
              <p:spPr bwMode="auto">
                <a:xfrm>
                  <a:off x="4413" y="1850"/>
                  <a:ext cx="48" cy="40"/>
                </a:xfrm>
                <a:custGeom>
                  <a:avLst/>
                  <a:gdLst>
                    <a:gd name="T0" fmla="*/ 0 w 144"/>
                    <a:gd name="T1" fmla="*/ 72 h 119"/>
                    <a:gd name="T2" fmla="*/ 0 w 144"/>
                    <a:gd name="T3" fmla="*/ 0 h 119"/>
                    <a:gd name="T4" fmla="*/ 72 w 144"/>
                    <a:gd name="T5" fmla="*/ 0 h 119"/>
                    <a:gd name="T6" fmla="*/ 144 w 144"/>
                    <a:gd name="T7" fmla="*/ 47 h 119"/>
                    <a:gd name="T8" fmla="*/ 144 w 144"/>
                    <a:gd name="T9" fmla="*/ 119 h 119"/>
                    <a:gd name="T10" fmla="*/ 72 w 144"/>
                    <a:gd name="T11" fmla="*/ 119 h 119"/>
                    <a:gd name="T12" fmla="*/ 0 w 144"/>
                    <a:gd name="T13" fmla="*/ 7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1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47"/>
                      </a:lnTo>
                      <a:lnTo>
                        <a:pt x="144" y="119"/>
                      </a:lnTo>
                      <a:lnTo>
                        <a:pt x="72" y="11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1" name="Freeform 405"/>
                <p:cNvSpPr>
                  <a:spLocks/>
                </p:cNvSpPr>
                <p:nvPr/>
              </p:nvSpPr>
              <p:spPr bwMode="auto">
                <a:xfrm>
                  <a:off x="4437" y="1866"/>
                  <a:ext cx="48" cy="42"/>
                </a:xfrm>
                <a:custGeom>
                  <a:avLst/>
                  <a:gdLst>
                    <a:gd name="T0" fmla="*/ 0 w 144"/>
                    <a:gd name="T1" fmla="*/ 72 h 127"/>
                    <a:gd name="T2" fmla="*/ 0 w 144"/>
                    <a:gd name="T3" fmla="*/ 0 h 127"/>
                    <a:gd name="T4" fmla="*/ 72 w 144"/>
                    <a:gd name="T5" fmla="*/ 0 h 127"/>
                    <a:gd name="T6" fmla="*/ 144 w 144"/>
                    <a:gd name="T7" fmla="*/ 55 h 127"/>
                    <a:gd name="T8" fmla="*/ 144 w 144"/>
                    <a:gd name="T9" fmla="*/ 127 h 127"/>
                    <a:gd name="T10" fmla="*/ 72 w 144"/>
                    <a:gd name="T11" fmla="*/ 127 h 127"/>
                    <a:gd name="T12" fmla="*/ 0 w 144"/>
                    <a:gd name="T13" fmla="*/ 7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2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55"/>
                      </a:lnTo>
                      <a:lnTo>
                        <a:pt x="144" y="127"/>
                      </a:lnTo>
                      <a:lnTo>
                        <a:pt x="72" y="12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2" name="Freeform 406"/>
                <p:cNvSpPr>
                  <a:spLocks/>
                </p:cNvSpPr>
                <p:nvPr/>
              </p:nvSpPr>
              <p:spPr bwMode="auto">
                <a:xfrm>
                  <a:off x="4461" y="1884"/>
                  <a:ext cx="48" cy="46"/>
                </a:xfrm>
                <a:custGeom>
                  <a:avLst/>
                  <a:gdLst>
                    <a:gd name="T0" fmla="*/ 0 w 144"/>
                    <a:gd name="T1" fmla="*/ 72 h 137"/>
                    <a:gd name="T2" fmla="*/ 0 w 144"/>
                    <a:gd name="T3" fmla="*/ 0 h 137"/>
                    <a:gd name="T4" fmla="*/ 72 w 144"/>
                    <a:gd name="T5" fmla="*/ 0 h 137"/>
                    <a:gd name="T6" fmla="*/ 144 w 144"/>
                    <a:gd name="T7" fmla="*/ 65 h 137"/>
                    <a:gd name="T8" fmla="*/ 144 w 144"/>
                    <a:gd name="T9" fmla="*/ 137 h 137"/>
                    <a:gd name="T10" fmla="*/ 72 w 144"/>
                    <a:gd name="T11" fmla="*/ 137 h 137"/>
                    <a:gd name="T12" fmla="*/ 0 w 144"/>
                    <a:gd name="T13" fmla="*/ 7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3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144" y="65"/>
                      </a:lnTo>
                      <a:lnTo>
                        <a:pt x="144" y="137"/>
                      </a:lnTo>
                      <a:lnTo>
                        <a:pt x="72" y="13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702" name="Freeform 407"/>
              <p:cNvSpPr>
                <a:spLocks/>
              </p:cNvSpPr>
              <p:nvPr/>
            </p:nvSpPr>
            <p:spPr bwMode="auto">
              <a:xfrm>
                <a:off x="4509" y="1960"/>
                <a:ext cx="48" cy="52"/>
              </a:xfrm>
              <a:custGeom>
                <a:avLst/>
                <a:gdLst>
                  <a:gd name="T0" fmla="*/ 0 w 144"/>
                  <a:gd name="T1" fmla="*/ 71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4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4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3" name="Freeform 408"/>
              <p:cNvSpPr>
                <a:spLocks/>
              </p:cNvSpPr>
              <p:nvPr/>
            </p:nvSpPr>
            <p:spPr bwMode="auto">
              <a:xfrm>
                <a:off x="4533" y="1988"/>
                <a:ext cx="48" cy="54"/>
              </a:xfrm>
              <a:custGeom>
                <a:avLst/>
                <a:gdLst>
                  <a:gd name="T0" fmla="*/ 0 w 144"/>
                  <a:gd name="T1" fmla="*/ 72 h 162"/>
                  <a:gd name="T2" fmla="*/ 0 w 144"/>
                  <a:gd name="T3" fmla="*/ 0 h 162"/>
                  <a:gd name="T4" fmla="*/ 72 w 144"/>
                  <a:gd name="T5" fmla="*/ 0 h 162"/>
                  <a:gd name="T6" fmla="*/ 144 w 144"/>
                  <a:gd name="T7" fmla="*/ 89 h 162"/>
                  <a:gd name="T8" fmla="*/ 144 w 144"/>
                  <a:gd name="T9" fmla="*/ 162 h 162"/>
                  <a:gd name="T10" fmla="*/ 72 w 144"/>
                  <a:gd name="T11" fmla="*/ 162 h 162"/>
                  <a:gd name="T12" fmla="*/ 0 w 144"/>
                  <a:gd name="T13" fmla="*/ 7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2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9"/>
                    </a:lnTo>
                    <a:lnTo>
                      <a:pt x="144" y="162"/>
                    </a:lnTo>
                    <a:lnTo>
                      <a:pt x="72" y="16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4" name="Freeform 409"/>
              <p:cNvSpPr>
                <a:spLocks/>
              </p:cNvSpPr>
              <p:nvPr/>
            </p:nvSpPr>
            <p:spPr bwMode="auto">
              <a:xfrm>
                <a:off x="4557" y="2018"/>
                <a:ext cx="48" cy="58"/>
              </a:xfrm>
              <a:custGeom>
                <a:avLst/>
                <a:gdLst>
                  <a:gd name="T0" fmla="*/ 0 w 144"/>
                  <a:gd name="T1" fmla="*/ 73 h 175"/>
                  <a:gd name="T2" fmla="*/ 0 w 144"/>
                  <a:gd name="T3" fmla="*/ 0 h 175"/>
                  <a:gd name="T4" fmla="*/ 72 w 144"/>
                  <a:gd name="T5" fmla="*/ 0 h 175"/>
                  <a:gd name="T6" fmla="*/ 144 w 144"/>
                  <a:gd name="T7" fmla="*/ 103 h 175"/>
                  <a:gd name="T8" fmla="*/ 144 w 144"/>
                  <a:gd name="T9" fmla="*/ 175 h 175"/>
                  <a:gd name="T10" fmla="*/ 72 w 144"/>
                  <a:gd name="T11" fmla="*/ 175 h 175"/>
                  <a:gd name="T12" fmla="*/ 0 w 144"/>
                  <a:gd name="T13" fmla="*/ 7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7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03"/>
                    </a:lnTo>
                    <a:lnTo>
                      <a:pt x="144" y="175"/>
                    </a:lnTo>
                    <a:lnTo>
                      <a:pt x="72" y="17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5" name="Freeform 410"/>
              <p:cNvSpPr>
                <a:spLocks/>
              </p:cNvSpPr>
              <p:nvPr/>
            </p:nvSpPr>
            <p:spPr bwMode="auto">
              <a:xfrm>
                <a:off x="4581" y="2052"/>
                <a:ext cx="48" cy="62"/>
              </a:xfrm>
              <a:custGeom>
                <a:avLst/>
                <a:gdLst>
                  <a:gd name="T0" fmla="*/ 0 w 145"/>
                  <a:gd name="T1" fmla="*/ 72 h 186"/>
                  <a:gd name="T2" fmla="*/ 0 w 145"/>
                  <a:gd name="T3" fmla="*/ 0 h 186"/>
                  <a:gd name="T4" fmla="*/ 72 w 145"/>
                  <a:gd name="T5" fmla="*/ 0 h 186"/>
                  <a:gd name="T6" fmla="*/ 145 w 145"/>
                  <a:gd name="T7" fmla="*/ 114 h 186"/>
                  <a:gd name="T8" fmla="*/ 145 w 145"/>
                  <a:gd name="T9" fmla="*/ 186 h 186"/>
                  <a:gd name="T10" fmla="*/ 72 w 145"/>
                  <a:gd name="T11" fmla="*/ 186 h 186"/>
                  <a:gd name="T12" fmla="*/ 0 w 145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14"/>
                    </a:lnTo>
                    <a:lnTo>
                      <a:pt x="145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6" name="Freeform 411"/>
              <p:cNvSpPr>
                <a:spLocks/>
              </p:cNvSpPr>
              <p:nvPr/>
            </p:nvSpPr>
            <p:spPr bwMode="auto">
              <a:xfrm>
                <a:off x="4605" y="2090"/>
                <a:ext cx="47" cy="62"/>
              </a:xfrm>
              <a:custGeom>
                <a:avLst/>
                <a:gdLst>
                  <a:gd name="T0" fmla="*/ 0 w 143"/>
                  <a:gd name="T1" fmla="*/ 72 h 186"/>
                  <a:gd name="T2" fmla="*/ 0 w 143"/>
                  <a:gd name="T3" fmla="*/ 0 h 186"/>
                  <a:gd name="T4" fmla="*/ 73 w 143"/>
                  <a:gd name="T5" fmla="*/ 0 h 186"/>
                  <a:gd name="T6" fmla="*/ 143 w 143"/>
                  <a:gd name="T7" fmla="*/ 114 h 186"/>
                  <a:gd name="T8" fmla="*/ 143 w 143"/>
                  <a:gd name="T9" fmla="*/ 186 h 186"/>
                  <a:gd name="T10" fmla="*/ 73 w 143"/>
                  <a:gd name="T11" fmla="*/ 186 h 186"/>
                  <a:gd name="T12" fmla="*/ 0 w 143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86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3" y="114"/>
                    </a:lnTo>
                    <a:lnTo>
                      <a:pt x="143" y="186"/>
                    </a:lnTo>
                    <a:lnTo>
                      <a:pt x="73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7" name="Freeform 412"/>
              <p:cNvSpPr>
                <a:spLocks/>
              </p:cNvSpPr>
              <p:nvPr/>
            </p:nvSpPr>
            <p:spPr bwMode="auto">
              <a:xfrm>
                <a:off x="4629" y="2128"/>
                <a:ext cx="47" cy="64"/>
              </a:xfrm>
              <a:custGeom>
                <a:avLst/>
                <a:gdLst>
                  <a:gd name="T0" fmla="*/ 0 w 142"/>
                  <a:gd name="T1" fmla="*/ 72 h 192"/>
                  <a:gd name="T2" fmla="*/ 0 w 142"/>
                  <a:gd name="T3" fmla="*/ 0 h 192"/>
                  <a:gd name="T4" fmla="*/ 70 w 142"/>
                  <a:gd name="T5" fmla="*/ 0 h 192"/>
                  <a:gd name="T6" fmla="*/ 142 w 142"/>
                  <a:gd name="T7" fmla="*/ 119 h 192"/>
                  <a:gd name="T8" fmla="*/ 142 w 142"/>
                  <a:gd name="T9" fmla="*/ 192 h 192"/>
                  <a:gd name="T10" fmla="*/ 70 w 142"/>
                  <a:gd name="T11" fmla="*/ 192 h 192"/>
                  <a:gd name="T12" fmla="*/ 0 w 142"/>
                  <a:gd name="T13" fmla="*/ 7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92">
                    <a:moveTo>
                      <a:pt x="0" y="72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142" y="119"/>
                    </a:lnTo>
                    <a:lnTo>
                      <a:pt x="142" y="192"/>
                    </a:lnTo>
                    <a:lnTo>
                      <a:pt x="70" y="19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8" name="Freeform 413"/>
              <p:cNvSpPr>
                <a:spLocks/>
              </p:cNvSpPr>
              <p:nvPr/>
            </p:nvSpPr>
            <p:spPr bwMode="auto">
              <a:xfrm>
                <a:off x="4652" y="2168"/>
                <a:ext cx="48" cy="68"/>
              </a:xfrm>
              <a:custGeom>
                <a:avLst/>
                <a:gdLst>
                  <a:gd name="T0" fmla="*/ 0 w 144"/>
                  <a:gd name="T1" fmla="*/ 73 h 205"/>
                  <a:gd name="T2" fmla="*/ 0 w 144"/>
                  <a:gd name="T3" fmla="*/ 0 h 205"/>
                  <a:gd name="T4" fmla="*/ 72 w 144"/>
                  <a:gd name="T5" fmla="*/ 0 h 205"/>
                  <a:gd name="T6" fmla="*/ 144 w 144"/>
                  <a:gd name="T7" fmla="*/ 133 h 205"/>
                  <a:gd name="T8" fmla="*/ 144 w 144"/>
                  <a:gd name="T9" fmla="*/ 205 h 205"/>
                  <a:gd name="T10" fmla="*/ 72 w 144"/>
                  <a:gd name="T11" fmla="*/ 205 h 205"/>
                  <a:gd name="T12" fmla="*/ 0 w 144"/>
                  <a:gd name="T13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5">
                    <a:moveTo>
                      <a:pt x="0" y="73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3"/>
                    </a:lnTo>
                    <a:lnTo>
                      <a:pt x="144" y="205"/>
                    </a:lnTo>
                    <a:lnTo>
                      <a:pt x="72" y="20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9" name="Freeform 414"/>
              <p:cNvSpPr>
                <a:spLocks/>
              </p:cNvSpPr>
              <p:nvPr/>
            </p:nvSpPr>
            <p:spPr bwMode="auto">
              <a:xfrm>
                <a:off x="4676" y="2212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0" name="Freeform 415"/>
              <p:cNvSpPr>
                <a:spLocks/>
              </p:cNvSpPr>
              <p:nvPr/>
            </p:nvSpPr>
            <p:spPr bwMode="auto">
              <a:xfrm>
                <a:off x="4700" y="2256"/>
                <a:ext cx="49" cy="70"/>
              </a:xfrm>
              <a:custGeom>
                <a:avLst/>
                <a:gdLst>
                  <a:gd name="T0" fmla="*/ 0 w 145"/>
                  <a:gd name="T1" fmla="*/ 72 h 211"/>
                  <a:gd name="T2" fmla="*/ 0 w 145"/>
                  <a:gd name="T3" fmla="*/ 0 h 211"/>
                  <a:gd name="T4" fmla="*/ 72 w 145"/>
                  <a:gd name="T5" fmla="*/ 0 h 211"/>
                  <a:gd name="T6" fmla="*/ 145 w 145"/>
                  <a:gd name="T7" fmla="*/ 139 h 211"/>
                  <a:gd name="T8" fmla="*/ 145 w 145"/>
                  <a:gd name="T9" fmla="*/ 211 h 211"/>
                  <a:gd name="T10" fmla="*/ 72 w 145"/>
                  <a:gd name="T11" fmla="*/ 211 h 211"/>
                  <a:gd name="T12" fmla="*/ 0 w 145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11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39"/>
                    </a:lnTo>
                    <a:lnTo>
                      <a:pt x="145" y="211"/>
                    </a:lnTo>
                    <a:lnTo>
                      <a:pt x="72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1" name="Freeform 416"/>
              <p:cNvSpPr>
                <a:spLocks/>
              </p:cNvSpPr>
              <p:nvPr/>
            </p:nvSpPr>
            <p:spPr bwMode="auto">
              <a:xfrm>
                <a:off x="4724" y="2302"/>
                <a:ext cx="49" cy="72"/>
              </a:xfrm>
              <a:custGeom>
                <a:avLst/>
                <a:gdLst>
                  <a:gd name="T0" fmla="*/ 0 w 145"/>
                  <a:gd name="T1" fmla="*/ 72 h 216"/>
                  <a:gd name="T2" fmla="*/ 0 w 145"/>
                  <a:gd name="T3" fmla="*/ 0 h 216"/>
                  <a:gd name="T4" fmla="*/ 73 w 145"/>
                  <a:gd name="T5" fmla="*/ 0 h 216"/>
                  <a:gd name="T6" fmla="*/ 145 w 145"/>
                  <a:gd name="T7" fmla="*/ 144 h 216"/>
                  <a:gd name="T8" fmla="*/ 145 w 145"/>
                  <a:gd name="T9" fmla="*/ 216 h 216"/>
                  <a:gd name="T10" fmla="*/ 73 w 145"/>
                  <a:gd name="T11" fmla="*/ 216 h 216"/>
                  <a:gd name="T12" fmla="*/ 0 w 145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16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144"/>
                    </a:lnTo>
                    <a:lnTo>
                      <a:pt x="145" y="216"/>
                    </a:lnTo>
                    <a:lnTo>
                      <a:pt x="73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2" name="Freeform 417"/>
              <p:cNvSpPr>
                <a:spLocks/>
              </p:cNvSpPr>
              <p:nvPr/>
            </p:nvSpPr>
            <p:spPr bwMode="auto">
              <a:xfrm>
                <a:off x="4749" y="2350"/>
                <a:ext cx="48" cy="72"/>
              </a:xfrm>
              <a:custGeom>
                <a:avLst/>
                <a:gdLst>
                  <a:gd name="T0" fmla="*/ 0 w 144"/>
                  <a:gd name="T1" fmla="*/ 72 h 215"/>
                  <a:gd name="T2" fmla="*/ 0 w 144"/>
                  <a:gd name="T3" fmla="*/ 0 h 215"/>
                  <a:gd name="T4" fmla="*/ 72 w 144"/>
                  <a:gd name="T5" fmla="*/ 0 h 215"/>
                  <a:gd name="T6" fmla="*/ 144 w 144"/>
                  <a:gd name="T7" fmla="*/ 144 h 215"/>
                  <a:gd name="T8" fmla="*/ 144 w 144"/>
                  <a:gd name="T9" fmla="*/ 215 h 215"/>
                  <a:gd name="T10" fmla="*/ 72 w 144"/>
                  <a:gd name="T11" fmla="*/ 215 h 215"/>
                  <a:gd name="T12" fmla="*/ 0 w 144"/>
                  <a:gd name="T13" fmla="*/ 7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5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5"/>
                    </a:lnTo>
                    <a:lnTo>
                      <a:pt x="72" y="21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3" name="Freeform 418"/>
              <p:cNvSpPr>
                <a:spLocks/>
              </p:cNvSpPr>
              <p:nvPr/>
            </p:nvSpPr>
            <p:spPr bwMode="auto">
              <a:xfrm>
                <a:off x="4773" y="23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4" name="Freeform 419"/>
              <p:cNvSpPr>
                <a:spLocks/>
              </p:cNvSpPr>
              <p:nvPr/>
            </p:nvSpPr>
            <p:spPr bwMode="auto">
              <a:xfrm>
                <a:off x="4797" y="24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5" name="Freeform 420"/>
              <p:cNvSpPr>
                <a:spLocks/>
              </p:cNvSpPr>
              <p:nvPr/>
            </p:nvSpPr>
            <p:spPr bwMode="auto">
              <a:xfrm>
                <a:off x="4821" y="24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6" name="Freeform 421"/>
              <p:cNvSpPr>
                <a:spLocks/>
              </p:cNvSpPr>
              <p:nvPr/>
            </p:nvSpPr>
            <p:spPr bwMode="auto">
              <a:xfrm>
                <a:off x="4845" y="25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7" name="Freeform 422"/>
              <p:cNvSpPr>
                <a:spLocks/>
              </p:cNvSpPr>
              <p:nvPr/>
            </p:nvSpPr>
            <p:spPr bwMode="auto">
              <a:xfrm>
                <a:off x="4869" y="25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8" name="Freeform 423"/>
              <p:cNvSpPr>
                <a:spLocks/>
              </p:cNvSpPr>
              <p:nvPr/>
            </p:nvSpPr>
            <p:spPr bwMode="auto">
              <a:xfrm>
                <a:off x="4893" y="264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50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50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9" name="Freeform 424"/>
              <p:cNvSpPr>
                <a:spLocks/>
              </p:cNvSpPr>
              <p:nvPr/>
            </p:nvSpPr>
            <p:spPr bwMode="auto">
              <a:xfrm>
                <a:off x="4917" y="2698"/>
                <a:ext cx="48" cy="74"/>
              </a:xfrm>
              <a:custGeom>
                <a:avLst/>
                <a:gdLst>
                  <a:gd name="T0" fmla="*/ 0 w 144"/>
                  <a:gd name="T1" fmla="*/ 71 h 221"/>
                  <a:gd name="T2" fmla="*/ 0 w 144"/>
                  <a:gd name="T3" fmla="*/ 0 h 221"/>
                  <a:gd name="T4" fmla="*/ 72 w 144"/>
                  <a:gd name="T5" fmla="*/ 0 h 221"/>
                  <a:gd name="T6" fmla="*/ 144 w 144"/>
                  <a:gd name="T7" fmla="*/ 149 h 221"/>
                  <a:gd name="T8" fmla="*/ 144 w 144"/>
                  <a:gd name="T9" fmla="*/ 221 h 221"/>
                  <a:gd name="T10" fmla="*/ 72 w 144"/>
                  <a:gd name="T11" fmla="*/ 221 h 221"/>
                  <a:gd name="T12" fmla="*/ 0 w 144"/>
                  <a:gd name="T13" fmla="*/ 7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21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9"/>
                    </a:lnTo>
                    <a:lnTo>
                      <a:pt x="144" y="221"/>
                    </a:lnTo>
                    <a:lnTo>
                      <a:pt x="72" y="22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0" name="Freeform 425"/>
              <p:cNvSpPr>
                <a:spLocks/>
              </p:cNvSpPr>
              <p:nvPr/>
            </p:nvSpPr>
            <p:spPr bwMode="auto">
              <a:xfrm>
                <a:off x="4941" y="2748"/>
                <a:ext cx="48" cy="72"/>
              </a:xfrm>
              <a:custGeom>
                <a:avLst/>
                <a:gdLst>
                  <a:gd name="T0" fmla="*/ 0 w 144"/>
                  <a:gd name="T1" fmla="*/ 72 h 216"/>
                  <a:gd name="T2" fmla="*/ 0 w 144"/>
                  <a:gd name="T3" fmla="*/ 0 h 216"/>
                  <a:gd name="T4" fmla="*/ 72 w 144"/>
                  <a:gd name="T5" fmla="*/ 0 h 216"/>
                  <a:gd name="T6" fmla="*/ 144 w 144"/>
                  <a:gd name="T7" fmla="*/ 144 h 216"/>
                  <a:gd name="T8" fmla="*/ 144 w 144"/>
                  <a:gd name="T9" fmla="*/ 216 h 216"/>
                  <a:gd name="T10" fmla="*/ 72 w 144"/>
                  <a:gd name="T11" fmla="*/ 216 h 216"/>
                  <a:gd name="T12" fmla="*/ 0 w 144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44"/>
                    </a:lnTo>
                    <a:lnTo>
                      <a:pt x="144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1" name="Freeform 426"/>
              <p:cNvSpPr>
                <a:spLocks/>
              </p:cNvSpPr>
              <p:nvPr/>
            </p:nvSpPr>
            <p:spPr bwMode="auto">
              <a:xfrm>
                <a:off x="4965" y="2796"/>
                <a:ext cx="47" cy="72"/>
              </a:xfrm>
              <a:custGeom>
                <a:avLst/>
                <a:gdLst>
                  <a:gd name="T0" fmla="*/ 0 w 143"/>
                  <a:gd name="T1" fmla="*/ 72 h 216"/>
                  <a:gd name="T2" fmla="*/ 0 w 143"/>
                  <a:gd name="T3" fmla="*/ 0 h 216"/>
                  <a:gd name="T4" fmla="*/ 72 w 143"/>
                  <a:gd name="T5" fmla="*/ 0 h 216"/>
                  <a:gd name="T6" fmla="*/ 143 w 143"/>
                  <a:gd name="T7" fmla="*/ 144 h 216"/>
                  <a:gd name="T8" fmla="*/ 143 w 143"/>
                  <a:gd name="T9" fmla="*/ 216 h 216"/>
                  <a:gd name="T10" fmla="*/ 72 w 143"/>
                  <a:gd name="T11" fmla="*/ 216 h 216"/>
                  <a:gd name="T12" fmla="*/ 0 w 143"/>
                  <a:gd name="T13" fmla="*/ 7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144"/>
                    </a:lnTo>
                    <a:lnTo>
                      <a:pt x="143" y="216"/>
                    </a:lnTo>
                    <a:lnTo>
                      <a:pt x="72" y="21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2" name="Freeform 427"/>
              <p:cNvSpPr>
                <a:spLocks/>
              </p:cNvSpPr>
              <p:nvPr/>
            </p:nvSpPr>
            <p:spPr bwMode="auto">
              <a:xfrm>
                <a:off x="4989" y="2844"/>
                <a:ext cx="47" cy="70"/>
              </a:xfrm>
              <a:custGeom>
                <a:avLst/>
                <a:gdLst>
                  <a:gd name="T0" fmla="*/ 0 w 143"/>
                  <a:gd name="T1" fmla="*/ 72 h 211"/>
                  <a:gd name="T2" fmla="*/ 0 w 143"/>
                  <a:gd name="T3" fmla="*/ 0 h 211"/>
                  <a:gd name="T4" fmla="*/ 71 w 143"/>
                  <a:gd name="T5" fmla="*/ 0 h 211"/>
                  <a:gd name="T6" fmla="*/ 143 w 143"/>
                  <a:gd name="T7" fmla="*/ 139 h 211"/>
                  <a:gd name="T8" fmla="*/ 143 w 143"/>
                  <a:gd name="T9" fmla="*/ 211 h 211"/>
                  <a:gd name="T10" fmla="*/ 71 w 143"/>
                  <a:gd name="T11" fmla="*/ 211 h 211"/>
                  <a:gd name="T12" fmla="*/ 0 w 143"/>
                  <a:gd name="T13" fmla="*/ 7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11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39"/>
                    </a:lnTo>
                    <a:lnTo>
                      <a:pt x="143" y="211"/>
                    </a:lnTo>
                    <a:lnTo>
                      <a:pt x="71" y="21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3" name="Freeform 428"/>
              <p:cNvSpPr>
                <a:spLocks/>
              </p:cNvSpPr>
              <p:nvPr/>
            </p:nvSpPr>
            <p:spPr bwMode="auto">
              <a:xfrm>
                <a:off x="5012" y="2890"/>
                <a:ext cx="48" cy="68"/>
              </a:xfrm>
              <a:custGeom>
                <a:avLst/>
                <a:gdLst>
                  <a:gd name="T0" fmla="*/ 0 w 144"/>
                  <a:gd name="T1" fmla="*/ 72 h 203"/>
                  <a:gd name="T2" fmla="*/ 0 w 144"/>
                  <a:gd name="T3" fmla="*/ 0 h 203"/>
                  <a:gd name="T4" fmla="*/ 72 w 144"/>
                  <a:gd name="T5" fmla="*/ 0 h 203"/>
                  <a:gd name="T6" fmla="*/ 144 w 144"/>
                  <a:gd name="T7" fmla="*/ 131 h 203"/>
                  <a:gd name="T8" fmla="*/ 144 w 144"/>
                  <a:gd name="T9" fmla="*/ 203 h 203"/>
                  <a:gd name="T10" fmla="*/ 72 w 144"/>
                  <a:gd name="T11" fmla="*/ 203 h 203"/>
                  <a:gd name="T12" fmla="*/ 0 w 144"/>
                  <a:gd name="T13" fmla="*/ 7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31"/>
                    </a:lnTo>
                    <a:lnTo>
                      <a:pt x="144" y="203"/>
                    </a:lnTo>
                    <a:lnTo>
                      <a:pt x="72" y="20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4" name="Freeform 429"/>
              <p:cNvSpPr>
                <a:spLocks/>
              </p:cNvSpPr>
              <p:nvPr/>
            </p:nvSpPr>
            <p:spPr bwMode="auto">
              <a:xfrm>
                <a:off x="5036" y="2934"/>
                <a:ext cx="48" cy="66"/>
              </a:xfrm>
              <a:custGeom>
                <a:avLst/>
                <a:gdLst>
                  <a:gd name="T0" fmla="*/ 0 w 144"/>
                  <a:gd name="T1" fmla="*/ 72 h 199"/>
                  <a:gd name="T2" fmla="*/ 0 w 144"/>
                  <a:gd name="T3" fmla="*/ 0 h 199"/>
                  <a:gd name="T4" fmla="*/ 72 w 144"/>
                  <a:gd name="T5" fmla="*/ 0 h 199"/>
                  <a:gd name="T6" fmla="*/ 144 w 144"/>
                  <a:gd name="T7" fmla="*/ 127 h 199"/>
                  <a:gd name="T8" fmla="*/ 144 w 144"/>
                  <a:gd name="T9" fmla="*/ 199 h 199"/>
                  <a:gd name="T10" fmla="*/ 72 w 144"/>
                  <a:gd name="T11" fmla="*/ 199 h 199"/>
                  <a:gd name="T12" fmla="*/ 0 w 144"/>
                  <a:gd name="T13" fmla="*/ 7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7"/>
                    </a:lnTo>
                    <a:lnTo>
                      <a:pt x="144" y="199"/>
                    </a:lnTo>
                    <a:lnTo>
                      <a:pt x="72" y="19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5" name="Freeform 430"/>
              <p:cNvSpPr>
                <a:spLocks/>
              </p:cNvSpPr>
              <p:nvPr/>
            </p:nvSpPr>
            <p:spPr bwMode="auto">
              <a:xfrm>
                <a:off x="5060" y="2976"/>
                <a:ext cx="48" cy="66"/>
              </a:xfrm>
              <a:custGeom>
                <a:avLst/>
                <a:gdLst>
                  <a:gd name="T0" fmla="*/ 0 w 144"/>
                  <a:gd name="T1" fmla="*/ 72 h 197"/>
                  <a:gd name="T2" fmla="*/ 0 w 144"/>
                  <a:gd name="T3" fmla="*/ 0 h 197"/>
                  <a:gd name="T4" fmla="*/ 72 w 144"/>
                  <a:gd name="T5" fmla="*/ 0 h 197"/>
                  <a:gd name="T6" fmla="*/ 144 w 144"/>
                  <a:gd name="T7" fmla="*/ 125 h 197"/>
                  <a:gd name="T8" fmla="*/ 144 w 144"/>
                  <a:gd name="T9" fmla="*/ 197 h 197"/>
                  <a:gd name="T10" fmla="*/ 72 w 144"/>
                  <a:gd name="T11" fmla="*/ 197 h 197"/>
                  <a:gd name="T12" fmla="*/ 0 w 144"/>
                  <a:gd name="T13" fmla="*/ 7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125"/>
                    </a:lnTo>
                    <a:lnTo>
                      <a:pt x="144" y="197"/>
                    </a:lnTo>
                    <a:lnTo>
                      <a:pt x="72" y="1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6" name="Freeform 431"/>
              <p:cNvSpPr>
                <a:spLocks/>
              </p:cNvSpPr>
              <p:nvPr/>
            </p:nvSpPr>
            <p:spPr bwMode="auto">
              <a:xfrm>
                <a:off x="5084" y="3018"/>
                <a:ext cx="49" cy="62"/>
              </a:xfrm>
              <a:custGeom>
                <a:avLst/>
                <a:gdLst>
                  <a:gd name="T0" fmla="*/ 0 w 145"/>
                  <a:gd name="T1" fmla="*/ 72 h 186"/>
                  <a:gd name="T2" fmla="*/ 0 w 145"/>
                  <a:gd name="T3" fmla="*/ 0 h 186"/>
                  <a:gd name="T4" fmla="*/ 72 w 145"/>
                  <a:gd name="T5" fmla="*/ 0 h 186"/>
                  <a:gd name="T6" fmla="*/ 145 w 145"/>
                  <a:gd name="T7" fmla="*/ 114 h 186"/>
                  <a:gd name="T8" fmla="*/ 145 w 145"/>
                  <a:gd name="T9" fmla="*/ 186 h 186"/>
                  <a:gd name="T10" fmla="*/ 72 w 145"/>
                  <a:gd name="T11" fmla="*/ 186 h 186"/>
                  <a:gd name="T12" fmla="*/ 0 w 145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8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5" y="114"/>
                    </a:lnTo>
                    <a:lnTo>
                      <a:pt x="145" y="186"/>
                    </a:lnTo>
                    <a:lnTo>
                      <a:pt x="72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" name="Freeform 432"/>
              <p:cNvSpPr>
                <a:spLocks/>
              </p:cNvSpPr>
              <p:nvPr/>
            </p:nvSpPr>
            <p:spPr bwMode="auto">
              <a:xfrm>
                <a:off x="5108" y="3056"/>
                <a:ext cx="49" cy="62"/>
              </a:xfrm>
              <a:custGeom>
                <a:avLst/>
                <a:gdLst>
                  <a:gd name="T0" fmla="*/ 0 w 145"/>
                  <a:gd name="T1" fmla="*/ 72 h 186"/>
                  <a:gd name="T2" fmla="*/ 0 w 145"/>
                  <a:gd name="T3" fmla="*/ 0 h 186"/>
                  <a:gd name="T4" fmla="*/ 73 w 145"/>
                  <a:gd name="T5" fmla="*/ 0 h 186"/>
                  <a:gd name="T6" fmla="*/ 145 w 145"/>
                  <a:gd name="T7" fmla="*/ 114 h 186"/>
                  <a:gd name="T8" fmla="*/ 145 w 145"/>
                  <a:gd name="T9" fmla="*/ 186 h 186"/>
                  <a:gd name="T10" fmla="*/ 73 w 145"/>
                  <a:gd name="T11" fmla="*/ 186 h 186"/>
                  <a:gd name="T12" fmla="*/ 0 w 145"/>
                  <a:gd name="T13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86">
                    <a:moveTo>
                      <a:pt x="0" y="72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145" y="114"/>
                    </a:lnTo>
                    <a:lnTo>
                      <a:pt x="145" y="186"/>
                    </a:lnTo>
                    <a:lnTo>
                      <a:pt x="73" y="18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8" name="Freeform 433"/>
              <p:cNvSpPr>
                <a:spLocks/>
              </p:cNvSpPr>
              <p:nvPr/>
            </p:nvSpPr>
            <p:spPr bwMode="auto">
              <a:xfrm>
                <a:off x="5133" y="3094"/>
                <a:ext cx="48" cy="56"/>
              </a:xfrm>
              <a:custGeom>
                <a:avLst/>
                <a:gdLst>
                  <a:gd name="T0" fmla="*/ 0 w 144"/>
                  <a:gd name="T1" fmla="*/ 72 h 169"/>
                  <a:gd name="T2" fmla="*/ 0 w 144"/>
                  <a:gd name="T3" fmla="*/ 0 h 169"/>
                  <a:gd name="T4" fmla="*/ 72 w 144"/>
                  <a:gd name="T5" fmla="*/ 0 h 169"/>
                  <a:gd name="T6" fmla="*/ 144 w 144"/>
                  <a:gd name="T7" fmla="*/ 97 h 169"/>
                  <a:gd name="T8" fmla="*/ 144 w 144"/>
                  <a:gd name="T9" fmla="*/ 169 h 169"/>
                  <a:gd name="T10" fmla="*/ 72 w 144"/>
                  <a:gd name="T11" fmla="*/ 169 h 169"/>
                  <a:gd name="T12" fmla="*/ 0 w 144"/>
                  <a:gd name="T13" fmla="*/ 7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7"/>
                    </a:lnTo>
                    <a:lnTo>
                      <a:pt x="144" y="169"/>
                    </a:lnTo>
                    <a:lnTo>
                      <a:pt x="72" y="16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9" name="Freeform 434"/>
              <p:cNvSpPr>
                <a:spLocks/>
              </p:cNvSpPr>
              <p:nvPr/>
            </p:nvSpPr>
            <p:spPr bwMode="auto">
              <a:xfrm>
                <a:off x="5157" y="3126"/>
                <a:ext cx="48" cy="56"/>
              </a:xfrm>
              <a:custGeom>
                <a:avLst/>
                <a:gdLst>
                  <a:gd name="T0" fmla="*/ 0 w 144"/>
                  <a:gd name="T1" fmla="*/ 72 h 167"/>
                  <a:gd name="T2" fmla="*/ 0 w 144"/>
                  <a:gd name="T3" fmla="*/ 0 h 167"/>
                  <a:gd name="T4" fmla="*/ 72 w 144"/>
                  <a:gd name="T5" fmla="*/ 0 h 167"/>
                  <a:gd name="T6" fmla="*/ 144 w 144"/>
                  <a:gd name="T7" fmla="*/ 95 h 167"/>
                  <a:gd name="T8" fmla="*/ 144 w 144"/>
                  <a:gd name="T9" fmla="*/ 167 h 167"/>
                  <a:gd name="T10" fmla="*/ 72 w 144"/>
                  <a:gd name="T11" fmla="*/ 167 h 167"/>
                  <a:gd name="T12" fmla="*/ 0 w 144"/>
                  <a:gd name="T13" fmla="*/ 7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6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95"/>
                    </a:lnTo>
                    <a:lnTo>
                      <a:pt x="144" y="167"/>
                    </a:lnTo>
                    <a:lnTo>
                      <a:pt x="72" y="1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0" name="Freeform 435"/>
              <p:cNvSpPr>
                <a:spLocks/>
              </p:cNvSpPr>
              <p:nvPr/>
            </p:nvSpPr>
            <p:spPr bwMode="auto">
              <a:xfrm>
                <a:off x="5181" y="3158"/>
                <a:ext cx="48" cy="52"/>
              </a:xfrm>
              <a:custGeom>
                <a:avLst/>
                <a:gdLst>
                  <a:gd name="T0" fmla="*/ 0 w 144"/>
                  <a:gd name="T1" fmla="*/ 72 h 156"/>
                  <a:gd name="T2" fmla="*/ 0 w 144"/>
                  <a:gd name="T3" fmla="*/ 0 h 156"/>
                  <a:gd name="T4" fmla="*/ 72 w 144"/>
                  <a:gd name="T5" fmla="*/ 0 h 156"/>
                  <a:gd name="T6" fmla="*/ 144 w 144"/>
                  <a:gd name="T7" fmla="*/ 85 h 156"/>
                  <a:gd name="T8" fmla="*/ 144 w 144"/>
                  <a:gd name="T9" fmla="*/ 156 h 156"/>
                  <a:gd name="T10" fmla="*/ 72 w 144"/>
                  <a:gd name="T11" fmla="*/ 156 h 156"/>
                  <a:gd name="T12" fmla="*/ 0 w 144"/>
                  <a:gd name="T13" fmla="*/ 7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56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85"/>
                    </a:lnTo>
                    <a:lnTo>
                      <a:pt x="144" y="156"/>
                    </a:lnTo>
                    <a:lnTo>
                      <a:pt x="72" y="15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1" name="Freeform 436"/>
              <p:cNvSpPr>
                <a:spLocks/>
              </p:cNvSpPr>
              <p:nvPr/>
            </p:nvSpPr>
            <p:spPr bwMode="auto">
              <a:xfrm>
                <a:off x="5205" y="3186"/>
                <a:ext cx="48" cy="48"/>
              </a:xfrm>
              <a:custGeom>
                <a:avLst/>
                <a:gdLst>
                  <a:gd name="T0" fmla="*/ 0 w 144"/>
                  <a:gd name="T1" fmla="*/ 71 h 143"/>
                  <a:gd name="T2" fmla="*/ 0 w 144"/>
                  <a:gd name="T3" fmla="*/ 0 h 143"/>
                  <a:gd name="T4" fmla="*/ 72 w 144"/>
                  <a:gd name="T5" fmla="*/ 0 h 143"/>
                  <a:gd name="T6" fmla="*/ 144 w 144"/>
                  <a:gd name="T7" fmla="*/ 71 h 143"/>
                  <a:gd name="T8" fmla="*/ 144 w 144"/>
                  <a:gd name="T9" fmla="*/ 143 h 143"/>
                  <a:gd name="T10" fmla="*/ 72 w 144"/>
                  <a:gd name="T11" fmla="*/ 143 h 143"/>
                  <a:gd name="T12" fmla="*/ 0 w 144"/>
                  <a:gd name="T13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3">
                    <a:moveTo>
                      <a:pt x="0" y="7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71"/>
                    </a:lnTo>
                    <a:lnTo>
                      <a:pt x="144" y="143"/>
                    </a:lnTo>
                    <a:lnTo>
                      <a:pt x="72" y="14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2" name="Freeform 437"/>
              <p:cNvSpPr>
                <a:spLocks/>
              </p:cNvSpPr>
              <p:nvPr/>
            </p:nvSpPr>
            <p:spPr bwMode="auto">
              <a:xfrm>
                <a:off x="5229" y="3210"/>
                <a:ext cx="48" cy="46"/>
              </a:xfrm>
              <a:custGeom>
                <a:avLst/>
                <a:gdLst>
                  <a:gd name="T0" fmla="*/ 0 w 144"/>
                  <a:gd name="T1" fmla="*/ 72 h 138"/>
                  <a:gd name="T2" fmla="*/ 0 w 144"/>
                  <a:gd name="T3" fmla="*/ 0 h 138"/>
                  <a:gd name="T4" fmla="*/ 72 w 144"/>
                  <a:gd name="T5" fmla="*/ 0 h 138"/>
                  <a:gd name="T6" fmla="*/ 144 w 144"/>
                  <a:gd name="T7" fmla="*/ 66 h 138"/>
                  <a:gd name="T8" fmla="*/ 144 w 144"/>
                  <a:gd name="T9" fmla="*/ 138 h 138"/>
                  <a:gd name="T10" fmla="*/ 72 w 144"/>
                  <a:gd name="T11" fmla="*/ 138 h 138"/>
                  <a:gd name="T12" fmla="*/ 0 w 144"/>
                  <a:gd name="T13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8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66"/>
                    </a:lnTo>
                    <a:lnTo>
                      <a:pt x="144" y="138"/>
                    </a:lnTo>
                    <a:lnTo>
                      <a:pt x="72" y="13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3" name="Freeform 438"/>
              <p:cNvSpPr>
                <a:spLocks/>
              </p:cNvSpPr>
              <p:nvPr/>
            </p:nvSpPr>
            <p:spPr bwMode="auto">
              <a:xfrm>
                <a:off x="5253" y="3232"/>
                <a:ext cx="48" cy="44"/>
              </a:xfrm>
              <a:custGeom>
                <a:avLst/>
                <a:gdLst>
                  <a:gd name="T0" fmla="*/ 0 w 144"/>
                  <a:gd name="T1" fmla="*/ 72 h 133"/>
                  <a:gd name="T2" fmla="*/ 0 w 144"/>
                  <a:gd name="T3" fmla="*/ 0 h 133"/>
                  <a:gd name="T4" fmla="*/ 72 w 144"/>
                  <a:gd name="T5" fmla="*/ 0 h 133"/>
                  <a:gd name="T6" fmla="*/ 144 w 144"/>
                  <a:gd name="T7" fmla="*/ 61 h 133"/>
                  <a:gd name="T8" fmla="*/ 144 w 144"/>
                  <a:gd name="T9" fmla="*/ 133 h 133"/>
                  <a:gd name="T10" fmla="*/ 72 w 144"/>
                  <a:gd name="T11" fmla="*/ 133 h 133"/>
                  <a:gd name="T12" fmla="*/ 0 w 144"/>
                  <a:gd name="T13" fmla="*/ 7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3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61"/>
                    </a:lnTo>
                    <a:lnTo>
                      <a:pt x="144" y="133"/>
                    </a:lnTo>
                    <a:lnTo>
                      <a:pt x="72" y="13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4" name="Freeform 439"/>
              <p:cNvSpPr>
                <a:spLocks/>
              </p:cNvSpPr>
              <p:nvPr/>
            </p:nvSpPr>
            <p:spPr bwMode="auto">
              <a:xfrm>
                <a:off x="5277" y="3252"/>
                <a:ext cx="48" cy="40"/>
              </a:xfrm>
              <a:custGeom>
                <a:avLst/>
                <a:gdLst>
                  <a:gd name="T0" fmla="*/ 0 w 144"/>
                  <a:gd name="T1" fmla="*/ 72 h 119"/>
                  <a:gd name="T2" fmla="*/ 0 w 144"/>
                  <a:gd name="T3" fmla="*/ 0 h 119"/>
                  <a:gd name="T4" fmla="*/ 72 w 144"/>
                  <a:gd name="T5" fmla="*/ 0 h 119"/>
                  <a:gd name="T6" fmla="*/ 144 w 144"/>
                  <a:gd name="T7" fmla="*/ 47 h 119"/>
                  <a:gd name="T8" fmla="*/ 144 w 144"/>
                  <a:gd name="T9" fmla="*/ 119 h 119"/>
                  <a:gd name="T10" fmla="*/ 72 w 144"/>
                  <a:gd name="T11" fmla="*/ 119 h 119"/>
                  <a:gd name="T12" fmla="*/ 0 w 144"/>
                  <a:gd name="T1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19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47"/>
                    </a:lnTo>
                    <a:lnTo>
                      <a:pt x="144" y="119"/>
                    </a:lnTo>
                    <a:lnTo>
                      <a:pt x="72" y="11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5" name="Freeform 440"/>
              <p:cNvSpPr>
                <a:spLocks/>
              </p:cNvSpPr>
              <p:nvPr/>
            </p:nvSpPr>
            <p:spPr bwMode="auto">
              <a:xfrm>
                <a:off x="5301" y="3268"/>
                <a:ext cx="48" cy="36"/>
              </a:xfrm>
              <a:custGeom>
                <a:avLst/>
                <a:gdLst>
                  <a:gd name="T0" fmla="*/ 0 w 144"/>
                  <a:gd name="T1" fmla="*/ 72 h 108"/>
                  <a:gd name="T2" fmla="*/ 0 w 144"/>
                  <a:gd name="T3" fmla="*/ 0 h 108"/>
                  <a:gd name="T4" fmla="*/ 72 w 144"/>
                  <a:gd name="T5" fmla="*/ 0 h 108"/>
                  <a:gd name="T6" fmla="*/ 144 w 144"/>
                  <a:gd name="T7" fmla="*/ 36 h 108"/>
                  <a:gd name="T8" fmla="*/ 144 w 144"/>
                  <a:gd name="T9" fmla="*/ 108 h 108"/>
                  <a:gd name="T10" fmla="*/ 72 w 144"/>
                  <a:gd name="T11" fmla="*/ 108 h 108"/>
                  <a:gd name="T12" fmla="*/ 0 w 144"/>
                  <a:gd name="T13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08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4" y="36"/>
                    </a:lnTo>
                    <a:lnTo>
                      <a:pt x="144" y="108"/>
                    </a:lnTo>
                    <a:lnTo>
                      <a:pt x="72" y="10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6" name="Freeform 441"/>
              <p:cNvSpPr>
                <a:spLocks/>
              </p:cNvSpPr>
              <p:nvPr/>
            </p:nvSpPr>
            <p:spPr bwMode="auto">
              <a:xfrm>
                <a:off x="5325" y="3280"/>
                <a:ext cx="47" cy="32"/>
              </a:xfrm>
              <a:custGeom>
                <a:avLst/>
                <a:gdLst>
                  <a:gd name="T0" fmla="*/ 0 w 143"/>
                  <a:gd name="T1" fmla="*/ 72 h 97"/>
                  <a:gd name="T2" fmla="*/ 0 w 143"/>
                  <a:gd name="T3" fmla="*/ 0 h 97"/>
                  <a:gd name="T4" fmla="*/ 72 w 143"/>
                  <a:gd name="T5" fmla="*/ 0 h 97"/>
                  <a:gd name="T6" fmla="*/ 143 w 143"/>
                  <a:gd name="T7" fmla="*/ 25 h 97"/>
                  <a:gd name="T8" fmla="*/ 143 w 143"/>
                  <a:gd name="T9" fmla="*/ 97 h 97"/>
                  <a:gd name="T10" fmla="*/ 72 w 143"/>
                  <a:gd name="T11" fmla="*/ 97 h 97"/>
                  <a:gd name="T12" fmla="*/ 0 w 143"/>
                  <a:gd name="T13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97">
                    <a:moveTo>
                      <a:pt x="0" y="72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43" y="25"/>
                    </a:lnTo>
                    <a:lnTo>
                      <a:pt x="143" y="97"/>
                    </a:lnTo>
                    <a:lnTo>
                      <a:pt x="72" y="9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7" name="Freeform 442"/>
              <p:cNvSpPr>
                <a:spLocks/>
              </p:cNvSpPr>
              <p:nvPr/>
            </p:nvSpPr>
            <p:spPr bwMode="auto">
              <a:xfrm>
                <a:off x="5349" y="3288"/>
                <a:ext cx="47" cy="30"/>
              </a:xfrm>
              <a:custGeom>
                <a:avLst/>
                <a:gdLst>
                  <a:gd name="T0" fmla="*/ 0 w 143"/>
                  <a:gd name="T1" fmla="*/ 72 h 89"/>
                  <a:gd name="T2" fmla="*/ 0 w 143"/>
                  <a:gd name="T3" fmla="*/ 0 h 89"/>
                  <a:gd name="T4" fmla="*/ 71 w 143"/>
                  <a:gd name="T5" fmla="*/ 0 h 89"/>
                  <a:gd name="T6" fmla="*/ 143 w 143"/>
                  <a:gd name="T7" fmla="*/ 17 h 89"/>
                  <a:gd name="T8" fmla="*/ 143 w 143"/>
                  <a:gd name="T9" fmla="*/ 89 h 89"/>
                  <a:gd name="T10" fmla="*/ 71 w 143"/>
                  <a:gd name="T11" fmla="*/ 89 h 89"/>
                  <a:gd name="T12" fmla="*/ 0 w 143"/>
                  <a:gd name="T13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89">
                    <a:moveTo>
                      <a:pt x="0" y="72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143" y="17"/>
                    </a:lnTo>
                    <a:lnTo>
                      <a:pt x="143" y="89"/>
                    </a:lnTo>
                    <a:lnTo>
                      <a:pt x="71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8" name="Rectangle 443"/>
              <p:cNvSpPr>
                <a:spLocks noChangeArrowheads="1"/>
              </p:cNvSpPr>
              <p:nvPr/>
            </p:nvSpPr>
            <p:spPr bwMode="auto">
              <a:xfrm>
                <a:off x="5372" y="3294"/>
                <a:ext cx="4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" name="Rectangle 850"/>
            <p:cNvSpPr>
              <a:spLocks noChangeArrowheads="1"/>
            </p:cNvSpPr>
            <p:nvPr/>
          </p:nvSpPr>
          <p:spPr bwMode="auto">
            <a:xfrm flipH="1">
              <a:off x="4551577" y="5101905"/>
              <a:ext cx="76733" cy="143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Rectangle 851"/>
            <p:cNvSpPr>
              <a:spLocks noChangeArrowheads="1"/>
            </p:cNvSpPr>
            <p:nvPr/>
          </p:nvSpPr>
          <p:spPr bwMode="auto">
            <a:xfrm flipH="1">
              <a:off x="4551577" y="4394032"/>
              <a:ext cx="76733" cy="143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5237176" y="5687913"/>
              <a:ext cx="2735872" cy="125249"/>
              <a:chOff x="1701677" y="5828167"/>
              <a:chExt cx="2383791" cy="127000"/>
            </a:xfrm>
          </p:grpSpPr>
          <p:sp>
            <p:nvSpPr>
              <p:cNvPr id="580" name="Rectangle 858"/>
              <p:cNvSpPr>
                <a:spLocks noChangeArrowheads="1"/>
              </p:cNvSpPr>
              <p:nvPr/>
            </p:nvSpPr>
            <p:spPr bwMode="auto">
              <a:xfrm>
                <a:off x="1701677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1" name="Rectangle 859"/>
              <p:cNvSpPr>
                <a:spLocks noChangeArrowheads="1"/>
              </p:cNvSpPr>
              <p:nvPr/>
            </p:nvSpPr>
            <p:spPr bwMode="auto">
              <a:xfrm>
                <a:off x="2295974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2" name="Rectangle 860"/>
              <p:cNvSpPr>
                <a:spLocks noChangeArrowheads="1"/>
              </p:cNvSpPr>
              <p:nvPr/>
            </p:nvSpPr>
            <p:spPr bwMode="auto">
              <a:xfrm>
                <a:off x="2890271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3" name="Rectangle 861"/>
              <p:cNvSpPr>
                <a:spLocks noChangeArrowheads="1"/>
              </p:cNvSpPr>
              <p:nvPr/>
            </p:nvSpPr>
            <p:spPr bwMode="auto">
              <a:xfrm>
                <a:off x="3484568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4" name="Rectangle 862"/>
              <p:cNvSpPr>
                <a:spLocks noChangeArrowheads="1"/>
              </p:cNvSpPr>
              <p:nvPr/>
            </p:nvSpPr>
            <p:spPr bwMode="auto">
              <a:xfrm>
                <a:off x="4078865" y="5828167"/>
                <a:ext cx="6603" cy="127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2" name="Rectangle 873"/>
            <p:cNvSpPr>
              <a:spLocks noChangeArrowheads="1"/>
            </p:cNvSpPr>
            <p:nvPr/>
          </p:nvSpPr>
          <p:spPr bwMode="auto">
            <a:xfrm>
              <a:off x="4201979" y="5682782"/>
              <a:ext cx="261246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 smtClean="0">
                  <a:ea typeface="굴림" charset="-127"/>
                </a:rPr>
                <a:t>1.5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3" name="Rectangle 874"/>
            <p:cNvSpPr>
              <a:spLocks noChangeArrowheads="1"/>
            </p:cNvSpPr>
            <p:nvPr/>
          </p:nvSpPr>
          <p:spPr bwMode="auto">
            <a:xfrm>
              <a:off x="4201979" y="4978502"/>
              <a:ext cx="261246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 smtClean="0">
                  <a:ea typeface="굴림" charset="-127"/>
                </a:rPr>
                <a:t>2.0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4" name="Rectangle 875"/>
            <p:cNvSpPr>
              <a:spLocks noChangeArrowheads="1"/>
            </p:cNvSpPr>
            <p:nvPr/>
          </p:nvSpPr>
          <p:spPr bwMode="auto">
            <a:xfrm>
              <a:off x="4201979" y="4270628"/>
              <a:ext cx="261246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 smtClean="0">
                  <a:ea typeface="굴림" charset="-127"/>
                </a:rPr>
                <a:t>3.5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5" name="Rectangle 876"/>
            <p:cNvSpPr>
              <a:spLocks noChangeArrowheads="1"/>
            </p:cNvSpPr>
            <p:nvPr/>
          </p:nvSpPr>
          <p:spPr bwMode="auto">
            <a:xfrm>
              <a:off x="4201979" y="3566348"/>
              <a:ext cx="261246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 smtClean="0">
                  <a:ea typeface="굴림" charset="-127"/>
                </a:rPr>
                <a:t>4.0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6" name="Rectangle 878"/>
            <p:cNvSpPr>
              <a:spLocks noChangeArrowheads="1"/>
            </p:cNvSpPr>
            <p:nvPr/>
          </p:nvSpPr>
          <p:spPr bwMode="auto">
            <a:xfrm>
              <a:off x="4523274" y="5858594"/>
              <a:ext cx="104867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7" name="Rectangle 879"/>
            <p:cNvSpPr>
              <a:spLocks noChangeArrowheads="1"/>
            </p:cNvSpPr>
            <p:nvPr/>
          </p:nvSpPr>
          <p:spPr bwMode="auto">
            <a:xfrm>
              <a:off x="5159143" y="5858594"/>
              <a:ext cx="209733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 dirty="0">
                  <a:ea typeface="굴림" charset="-127"/>
                </a:rPr>
                <a:t>60</a:t>
              </a:r>
              <a:endParaRPr kumimoji="0" lang="en-US" altLang="ko-KR" sz="1400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8" name="Rectangle 880"/>
            <p:cNvSpPr>
              <a:spLocks noChangeArrowheads="1"/>
            </p:cNvSpPr>
            <p:nvPr/>
          </p:nvSpPr>
          <p:spPr bwMode="auto">
            <a:xfrm>
              <a:off x="5796832" y="5858594"/>
              <a:ext cx="314600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120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19" name="Rectangle 881"/>
            <p:cNvSpPr>
              <a:spLocks noChangeArrowheads="1"/>
            </p:cNvSpPr>
            <p:nvPr/>
          </p:nvSpPr>
          <p:spPr bwMode="auto">
            <a:xfrm>
              <a:off x="6480069" y="5858594"/>
              <a:ext cx="314600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180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0" name="Rectangle 882"/>
            <p:cNvSpPr>
              <a:spLocks noChangeArrowheads="1"/>
            </p:cNvSpPr>
            <p:nvPr/>
          </p:nvSpPr>
          <p:spPr bwMode="auto">
            <a:xfrm>
              <a:off x="7161486" y="5858594"/>
              <a:ext cx="314600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240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1" name="Rectangle 883"/>
            <p:cNvSpPr>
              <a:spLocks noChangeArrowheads="1"/>
            </p:cNvSpPr>
            <p:nvPr/>
          </p:nvSpPr>
          <p:spPr bwMode="auto">
            <a:xfrm>
              <a:off x="7842904" y="5858594"/>
              <a:ext cx="314600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300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2" name="Rectangle 884"/>
            <p:cNvSpPr>
              <a:spLocks noChangeArrowheads="1"/>
            </p:cNvSpPr>
            <p:nvPr/>
          </p:nvSpPr>
          <p:spPr bwMode="auto">
            <a:xfrm>
              <a:off x="8526144" y="5858594"/>
              <a:ext cx="314600" cy="24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b="0">
                  <a:ea typeface="굴림" charset="-127"/>
                </a:rPr>
                <a:t>360</a:t>
              </a:r>
              <a:endParaRPr kumimoji="0" lang="en-US" altLang="ko-KR" sz="1400" b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3" name="Rectangle 885"/>
            <p:cNvSpPr>
              <a:spLocks noChangeArrowheads="1"/>
            </p:cNvSpPr>
            <p:nvPr/>
          </p:nvSpPr>
          <p:spPr bwMode="auto">
            <a:xfrm rot="16200000">
              <a:off x="3454010" y="4683703"/>
              <a:ext cx="1050410" cy="31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b="0" dirty="0" err="1">
                  <a:latin typeface="Symbol" pitchFamily="18" charset="2"/>
                  <a:ea typeface="굴림" charset="-127"/>
                </a:rPr>
                <a:t>s</a:t>
              </a:r>
              <a:r>
                <a:rPr kumimoji="0" lang="en-US" altLang="ko-KR" b="0" baseline="-25000" dirty="0" err="1">
                  <a:latin typeface="Symbol" pitchFamily="18" charset="2"/>
                  <a:ea typeface="굴림" charset="-127"/>
                </a:rPr>
                <a:t>qq</a:t>
              </a:r>
              <a:r>
                <a:rPr kumimoji="0" lang="en-US" altLang="ko-KR" b="0" dirty="0">
                  <a:latin typeface="Symbol" pitchFamily="18" charset="2"/>
                  <a:ea typeface="굴림" charset="-127"/>
                </a:rPr>
                <a:t> </a:t>
              </a:r>
              <a:r>
                <a:rPr kumimoji="0" lang="en-US" altLang="ko-KR" b="0" dirty="0">
                  <a:ea typeface="굴림" charset="-127"/>
                </a:rPr>
                <a:t>(</a:t>
              </a:r>
              <a:r>
                <a:rPr kumimoji="0" lang="en-US" altLang="ko-KR" b="0" dirty="0" err="1" smtClean="0">
                  <a:ea typeface="굴림" charset="-127"/>
                </a:rPr>
                <a:t>MPa</a:t>
              </a:r>
              <a:r>
                <a:rPr kumimoji="0" lang="en-US" altLang="ko-KR" b="0" dirty="0">
                  <a:ea typeface="굴림" charset="-127"/>
                </a:rPr>
                <a:t>)</a:t>
              </a:r>
            </a:p>
          </p:txBody>
        </p:sp>
        <p:sp>
          <p:nvSpPr>
            <p:cNvPr id="24" name="Rectangle 888"/>
            <p:cNvSpPr>
              <a:spLocks noChangeArrowheads="1"/>
            </p:cNvSpPr>
            <p:nvPr/>
          </p:nvSpPr>
          <p:spPr bwMode="auto">
            <a:xfrm>
              <a:off x="6432818" y="6118117"/>
              <a:ext cx="463621" cy="3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b="0" dirty="0">
                  <a:latin typeface="Symbol" pitchFamily="18" charset="2"/>
                  <a:ea typeface="굴림" charset="-127"/>
                </a:rPr>
                <a:t>q (</a:t>
              </a:r>
              <a:r>
                <a:rPr kumimoji="0" lang="en-US" altLang="ko-KR" b="0" dirty="0">
                  <a:latin typeface="Times New Roman" pitchFamily="18" charset="0"/>
                  <a:ea typeface="굴림" charset="-127"/>
                  <a:cs typeface="Times New Roman" pitchFamily="18" charset="0"/>
                </a:rPr>
                <a:t>º</a:t>
              </a:r>
              <a:r>
                <a:rPr kumimoji="0" lang="en-US" altLang="ko-KR" b="0" dirty="0">
                  <a:latin typeface="Symbol" pitchFamily="18" charset="2"/>
                  <a:ea typeface="굴림" charset="-127"/>
                </a:rPr>
                <a:t>)</a:t>
              </a:r>
              <a:endParaRPr kumimoji="0" lang="en-US" altLang="ko-KR" b="0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25" name="AutoShape 892"/>
            <p:cNvSpPr>
              <a:spLocks noChangeArrowheads="1"/>
            </p:cNvSpPr>
            <p:nvPr/>
          </p:nvSpPr>
          <p:spPr bwMode="auto">
            <a:xfrm rot="5400000">
              <a:off x="4405423" y="6178568"/>
              <a:ext cx="296674" cy="149100"/>
            </a:xfrm>
            <a:prstGeom prst="leftArrow">
              <a:avLst>
                <a:gd name="adj1" fmla="val 50000"/>
                <a:gd name="adj2" fmla="val 8151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Text Box 893"/>
            <p:cNvSpPr txBox="1">
              <a:spLocks noChangeArrowheads="1"/>
            </p:cNvSpPr>
            <p:nvPr/>
          </p:nvSpPr>
          <p:spPr bwMode="auto">
            <a:xfrm>
              <a:off x="4674120" y="6098501"/>
              <a:ext cx="482387" cy="41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ko-KR" b="0" i="1" dirty="0" err="1">
                  <a:latin typeface="Symbol" pitchFamily="18" charset="2"/>
                  <a:ea typeface="굴림" charset="-127"/>
                </a:rPr>
                <a:t>s</a:t>
              </a:r>
              <a:r>
                <a:rPr kumimoji="0" lang="en-US" altLang="ko-KR" b="0" baseline="-25000" dirty="0" err="1">
                  <a:ea typeface="굴림" charset="-127"/>
                </a:rPr>
                <a:t>H</a:t>
              </a:r>
              <a:endParaRPr kumimoji="0" lang="en-US" altLang="ko-KR" b="0" baseline="-25000" dirty="0">
                <a:ea typeface="굴림" charset="-127"/>
              </a:endParaRP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4562682" y="4389431"/>
              <a:ext cx="788894" cy="7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>
              <a:off x="5339736" y="4395445"/>
              <a:ext cx="489266" cy="145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5372131" y="4358683"/>
              <a:ext cx="444561" cy="415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i="1" dirty="0">
                  <a:ea typeface="굴림" pitchFamily="50" charset="-127"/>
                  <a:sym typeface="Symbol" pitchFamily="18" charset="2"/>
                </a:rPr>
                <a:t></a:t>
              </a:r>
              <a:r>
                <a:rPr lang="en-US" altLang="ko-KR" i="1" baseline="-25000" dirty="0">
                  <a:ea typeface="굴림" pitchFamily="50" charset="-127"/>
                  <a:sym typeface="Symbol" pitchFamily="18" charset="2"/>
                </a:rPr>
                <a:t>b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4603958" y="4358036"/>
              <a:ext cx="444561" cy="415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i="1" dirty="0" smtClean="0">
                  <a:ea typeface="굴림" pitchFamily="50" charset="-127"/>
                  <a:sym typeface="Symbol" pitchFamily="18" charset="2"/>
                </a:rPr>
                <a:t></a:t>
              </a:r>
              <a:r>
                <a:rPr lang="en-US" altLang="ko-KR" i="1" baseline="-25000" dirty="0" smtClean="0">
                  <a:ea typeface="굴림" pitchFamily="50" charset="-127"/>
                  <a:sym typeface="Symbol" pitchFamily="18" charset="2"/>
                </a:rPr>
                <a:t>B</a:t>
              </a:r>
              <a:endParaRPr lang="en-US" altLang="ko-KR" i="1" baseline="-25000" dirty="0">
                <a:ea typeface="굴림" pitchFamily="50" charset="-127"/>
                <a:sym typeface="Symbol" pitchFamily="18" charset="2"/>
              </a:endParaRPr>
            </a:p>
          </p:txBody>
        </p:sp>
      </p:grpSp>
      <p:grpSp>
        <p:nvGrpSpPr>
          <p:cNvPr id="781" name="그룹 780"/>
          <p:cNvGrpSpPr/>
          <p:nvPr/>
        </p:nvGrpSpPr>
        <p:grpSpPr>
          <a:xfrm>
            <a:off x="297736" y="3972263"/>
            <a:ext cx="3539837" cy="2748345"/>
            <a:chOff x="4592689" y="3976035"/>
            <a:chExt cx="3539837" cy="2748345"/>
          </a:xfrm>
        </p:grpSpPr>
        <p:sp>
          <p:nvSpPr>
            <p:cNvPr id="768" name="TextBox 767"/>
            <p:cNvSpPr txBox="1"/>
            <p:nvPr/>
          </p:nvSpPr>
          <p:spPr>
            <a:xfrm rot="16200000">
              <a:off x="4197389" y="5026081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Height (m)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  <p:grpSp>
          <p:nvGrpSpPr>
            <p:cNvPr id="780" name="그룹 779"/>
            <p:cNvGrpSpPr/>
            <p:nvPr/>
          </p:nvGrpSpPr>
          <p:grpSpPr>
            <a:xfrm>
              <a:off x="4903685" y="3976035"/>
              <a:ext cx="3228841" cy="2748345"/>
              <a:chOff x="4903685" y="3976035"/>
              <a:chExt cx="3228841" cy="2748345"/>
            </a:xfrm>
          </p:grpSpPr>
          <p:pic>
            <p:nvPicPr>
              <p:cNvPr id="767" name="그림 76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6" t="5532" r="4393" b="5220"/>
              <a:stretch/>
            </p:blipFill>
            <p:spPr>
              <a:xfrm>
                <a:off x="4903685" y="3994025"/>
                <a:ext cx="3228841" cy="2467155"/>
              </a:xfrm>
              <a:prstGeom prst="rect">
                <a:avLst/>
              </a:prstGeom>
            </p:spPr>
          </p:pic>
          <p:sp>
            <p:nvSpPr>
              <p:cNvPr id="769" name="Text Box 21"/>
              <p:cNvSpPr txBox="1">
                <a:spLocks noChangeArrowheads="1"/>
              </p:cNvSpPr>
              <p:nvPr/>
            </p:nvSpPr>
            <p:spPr bwMode="auto">
              <a:xfrm>
                <a:off x="6480177" y="6357668"/>
                <a:ext cx="3873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i="1" dirty="0" smtClean="0">
                    <a:ea typeface="굴림" pitchFamily="50" charset="-127"/>
                    <a:sym typeface="Symbol" pitchFamily="18" charset="2"/>
                  </a:rPr>
                  <a:t></a:t>
                </a:r>
                <a:r>
                  <a:rPr lang="en-US" altLang="ko-KR" i="1" baseline="-25000" dirty="0" smtClean="0">
                    <a:ea typeface="굴림" pitchFamily="50" charset="-127"/>
                    <a:sym typeface="Symbol" pitchFamily="18" charset="2"/>
                  </a:rPr>
                  <a:t>B</a:t>
                </a:r>
                <a:endParaRPr lang="en-US" altLang="ko-KR" i="1" baseline="-25000" dirty="0">
                  <a:ea typeface="굴림" pitchFamily="50" charset="-127"/>
                  <a:sym typeface="Symbol" pitchFamily="18" charset="2"/>
                </a:endParaRPr>
              </a:p>
            </p:txBody>
          </p:sp>
          <p:sp>
            <p:nvSpPr>
              <p:cNvPr id="770" name="TextBox 769"/>
              <p:cNvSpPr txBox="1"/>
              <p:nvPr/>
            </p:nvSpPr>
            <p:spPr>
              <a:xfrm>
                <a:off x="5239577" y="3976035"/>
                <a:ext cx="2199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 smtClean="0">
                    <a:latin typeface="Eras Demi ITC" pitchFamily="34" charset="0"/>
                  </a:rPr>
                  <a:t>C0002A  (200-230mbsf)</a:t>
                </a:r>
                <a:endParaRPr lang="ko-KR" altLang="en-US" sz="1400" dirty="0">
                  <a:latin typeface="Eras Demi ITC" pitchFamily="34" charset="0"/>
                </a:endParaRPr>
              </a:p>
            </p:txBody>
          </p:sp>
        </p:grpSp>
      </p:grpSp>
      <p:grpSp>
        <p:nvGrpSpPr>
          <p:cNvPr id="779" name="그룹 778"/>
          <p:cNvGrpSpPr/>
          <p:nvPr/>
        </p:nvGrpSpPr>
        <p:grpSpPr>
          <a:xfrm>
            <a:off x="399673" y="781418"/>
            <a:ext cx="3119989" cy="3016158"/>
            <a:chOff x="397064" y="3759306"/>
            <a:chExt cx="3119989" cy="3016158"/>
          </a:xfrm>
        </p:grpSpPr>
        <p:sp>
          <p:nvSpPr>
            <p:cNvPr id="771" name="TextBox 770"/>
            <p:cNvSpPr txBox="1"/>
            <p:nvPr/>
          </p:nvSpPr>
          <p:spPr>
            <a:xfrm rot="16200000">
              <a:off x="158056" y="4913329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Counts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  <p:sp>
          <p:nvSpPr>
            <p:cNvPr id="772" name="TextBox 771"/>
            <p:cNvSpPr txBox="1"/>
            <p:nvPr/>
          </p:nvSpPr>
          <p:spPr>
            <a:xfrm>
              <a:off x="1648105" y="6467687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UCS (</a:t>
              </a:r>
              <a:r>
                <a:rPr lang="en-US" altLang="ko-KR" sz="1400" dirty="0" err="1" smtClean="0">
                  <a:latin typeface="Eras Demi ITC" pitchFamily="34" charset="0"/>
                </a:rPr>
                <a:t>MPa</a:t>
              </a:r>
              <a:r>
                <a:rPr lang="en-US" altLang="ko-KR" sz="1400" dirty="0" smtClean="0">
                  <a:latin typeface="Eras Demi ITC" pitchFamily="34" charset="0"/>
                </a:rPr>
                <a:t>)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8" b="5275"/>
            <a:stretch/>
          </p:blipFill>
          <p:spPr>
            <a:xfrm>
              <a:off x="609951" y="3759306"/>
              <a:ext cx="2907102" cy="2839079"/>
            </a:xfrm>
            <a:prstGeom prst="rect">
              <a:avLst/>
            </a:prstGeom>
          </p:spPr>
        </p:pic>
        <p:sp>
          <p:nvSpPr>
            <p:cNvPr id="777" name="TextBox 776"/>
            <p:cNvSpPr txBox="1"/>
            <p:nvPr/>
          </p:nvSpPr>
          <p:spPr>
            <a:xfrm>
              <a:off x="1314091" y="3822147"/>
              <a:ext cx="2076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 smtClean="0">
                  <a:latin typeface="Eras Demi ITC" pitchFamily="34" charset="0"/>
                </a:rPr>
                <a:t>C0002A 200-230 </a:t>
              </a:r>
              <a:r>
                <a:rPr lang="en-US" altLang="ko-KR" sz="1400" dirty="0" err="1" smtClean="0">
                  <a:latin typeface="Eras Demi ITC" pitchFamily="34" charset="0"/>
                </a:rPr>
                <a:t>mbsf</a:t>
              </a:r>
              <a:endParaRPr lang="en-US" altLang="ko-KR" sz="1400" dirty="0" smtClean="0">
                <a:latin typeface="Eras Demi ITC" pitchFamily="34" charset="0"/>
              </a:endParaRPr>
            </a:p>
          </p:txBody>
        </p:sp>
      </p:grpSp>
      <p:sp>
        <p:nvSpPr>
          <p:cNvPr id="778" name="Rectangle 9"/>
          <p:cNvSpPr/>
          <p:nvPr/>
        </p:nvSpPr>
        <p:spPr>
          <a:xfrm>
            <a:off x="399673" y="223590"/>
            <a:ext cx="578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Determination of far-field stress magnitudes 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grpSp>
        <p:nvGrpSpPr>
          <p:cNvPr id="784" name="그룹 783"/>
          <p:cNvGrpSpPr/>
          <p:nvPr/>
        </p:nvGrpSpPr>
        <p:grpSpPr>
          <a:xfrm>
            <a:off x="4074851" y="1039714"/>
            <a:ext cx="4666450" cy="2297112"/>
            <a:chOff x="507861" y="4389714"/>
            <a:chExt cx="4666450" cy="2297112"/>
          </a:xfrm>
        </p:grpSpPr>
        <p:sp>
          <p:nvSpPr>
            <p:cNvPr id="785" name="Oval 9"/>
            <p:cNvSpPr>
              <a:spLocks noChangeArrowheads="1"/>
            </p:cNvSpPr>
            <p:nvPr/>
          </p:nvSpPr>
          <p:spPr bwMode="auto">
            <a:xfrm>
              <a:off x="2337852" y="4389714"/>
              <a:ext cx="881062" cy="2114550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6" name="Oval 8"/>
            <p:cNvSpPr>
              <a:spLocks noChangeArrowheads="1"/>
            </p:cNvSpPr>
            <p:nvPr/>
          </p:nvSpPr>
          <p:spPr bwMode="auto">
            <a:xfrm>
              <a:off x="1967964" y="4635776"/>
              <a:ext cx="1620838" cy="162083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87" name="Line 10"/>
            <p:cNvSpPr>
              <a:spLocks noChangeShapeType="1"/>
            </p:cNvSpPr>
            <p:nvPr/>
          </p:nvSpPr>
          <p:spPr bwMode="auto">
            <a:xfrm>
              <a:off x="2792423" y="5446989"/>
              <a:ext cx="1333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" name="AutoShape 11"/>
            <p:cNvSpPr>
              <a:spLocks noChangeArrowheads="1"/>
            </p:cNvSpPr>
            <p:nvPr/>
          </p:nvSpPr>
          <p:spPr bwMode="auto">
            <a:xfrm>
              <a:off x="4414302" y="5246964"/>
              <a:ext cx="692536" cy="406400"/>
            </a:xfrm>
            <a:prstGeom prst="leftArrow">
              <a:avLst>
                <a:gd name="adj1" fmla="val 50000"/>
                <a:gd name="adj2" fmla="val 5732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9" name="AutoShape 12"/>
            <p:cNvSpPr>
              <a:spLocks noChangeArrowheads="1"/>
            </p:cNvSpPr>
            <p:nvPr/>
          </p:nvSpPr>
          <p:spPr bwMode="auto">
            <a:xfrm flipH="1">
              <a:off x="507861" y="5235851"/>
              <a:ext cx="681101" cy="406400"/>
            </a:xfrm>
            <a:prstGeom prst="leftArrow">
              <a:avLst>
                <a:gd name="adj1" fmla="val 50000"/>
                <a:gd name="adj2" fmla="val 5732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0" name="Line 14"/>
            <p:cNvSpPr>
              <a:spLocks noChangeShapeType="1"/>
            </p:cNvSpPr>
            <p:nvPr/>
          </p:nvSpPr>
          <p:spPr bwMode="auto">
            <a:xfrm flipV="1">
              <a:off x="2788521" y="4645574"/>
              <a:ext cx="3222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1" name="Line 15"/>
            <p:cNvSpPr>
              <a:spLocks noChangeShapeType="1"/>
            </p:cNvSpPr>
            <p:nvPr/>
          </p:nvSpPr>
          <p:spPr bwMode="auto">
            <a:xfrm>
              <a:off x="2783939" y="5446989"/>
              <a:ext cx="285750" cy="749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2" name="Line 16"/>
            <p:cNvSpPr>
              <a:spLocks noChangeShapeType="1"/>
            </p:cNvSpPr>
            <p:nvPr/>
          </p:nvSpPr>
          <p:spPr bwMode="auto">
            <a:xfrm flipH="1">
              <a:off x="2474377" y="5458101"/>
              <a:ext cx="309562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3" name="Arc 17"/>
            <p:cNvSpPr>
              <a:spLocks/>
            </p:cNvSpPr>
            <p:nvPr/>
          </p:nvSpPr>
          <p:spPr bwMode="auto">
            <a:xfrm>
              <a:off x="2448499" y="5047149"/>
              <a:ext cx="715962" cy="396875"/>
            </a:xfrm>
            <a:custGeom>
              <a:avLst/>
              <a:gdLst>
                <a:gd name="G0" fmla="+- 0 0 0"/>
                <a:gd name="G1" fmla="+- 15214 0 0"/>
                <a:gd name="G2" fmla="+- 21600 0 0"/>
                <a:gd name="T0" fmla="*/ 15333 w 21600"/>
                <a:gd name="T1" fmla="*/ 0 h 15790"/>
                <a:gd name="T2" fmla="*/ 21592 w 21600"/>
                <a:gd name="T3" fmla="*/ 15790 h 15790"/>
                <a:gd name="T4" fmla="*/ 0 w 21600"/>
                <a:gd name="T5" fmla="*/ 15214 h 15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790" fill="none" extrusionOk="0">
                  <a:moveTo>
                    <a:pt x="15332" y="0"/>
                  </a:moveTo>
                  <a:cubicBezTo>
                    <a:pt x="19347" y="4045"/>
                    <a:pt x="21600" y="9514"/>
                    <a:pt x="21600" y="15214"/>
                  </a:cubicBezTo>
                  <a:cubicBezTo>
                    <a:pt x="21600" y="15406"/>
                    <a:pt x="21597" y="15598"/>
                    <a:pt x="21592" y="15790"/>
                  </a:cubicBezTo>
                </a:path>
                <a:path w="21600" h="15790" stroke="0" extrusionOk="0">
                  <a:moveTo>
                    <a:pt x="15332" y="0"/>
                  </a:moveTo>
                  <a:cubicBezTo>
                    <a:pt x="19347" y="4045"/>
                    <a:pt x="21600" y="9514"/>
                    <a:pt x="21600" y="15214"/>
                  </a:cubicBezTo>
                  <a:cubicBezTo>
                    <a:pt x="21600" y="15406"/>
                    <a:pt x="21597" y="15598"/>
                    <a:pt x="21592" y="15790"/>
                  </a:cubicBezTo>
                  <a:lnTo>
                    <a:pt x="0" y="1521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5" name="Arc 20"/>
            <p:cNvSpPr>
              <a:spLocks/>
            </p:cNvSpPr>
            <p:nvPr/>
          </p:nvSpPr>
          <p:spPr bwMode="auto">
            <a:xfrm>
              <a:off x="2615664" y="5461276"/>
              <a:ext cx="309563" cy="419100"/>
            </a:xfrm>
            <a:custGeom>
              <a:avLst/>
              <a:gdLst>
                <a:gd name="G0" fmla="+- 8087 0 0"/>
                <a:gd name="G1" fmla="+- 0 0 0"/>
                <a:gd name="G2" fmla="+- 21600 0 0"/>
                <a:gd name="T0" fmla="*/ 16077 w 16077"/>
                <a:gd name="T1" fmla="*/ 20068 h 21600"/>
                <a:gd name="T2" fmla="*/ 0 w 16077"/>
                <a:gd name="T3" fmla="*/ 20029 h 21600"/>
                <a:gd name="T4" fmla="*/ 8087 w 1607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77" h="21600" fill="none" extrusionOk="0">
                  <a:moveTo>
                    <a:pt x="16076" y="20067"/>
                  </a:moveTo>
                  <a:cubicBezTo>
                    <a:pt x="13534" y="21080"/>
                    <a:pt x="10823" y="21599"/>
                    <a:pt x="8087" y="21600"/>
                  </a:cubicBezTo>
                  <a:cubicBezTo>
                    <a:pt x="5315" y="21600"/>
                    <a:pt x="2569" y="21066"/>
                    <a:pt x="0" y="20028"/>
                  </a:cubicBezTo>
                </a:path>
                <a:path w="16077" h="21600" stroke="0" extrusionOk="0">
                  <a:moveTo>
                    <a:pt x="16076" y="20067"/>
                  </a:moveTo>
                  <a:cubicBezTo>
                    <a:pt x="13534" y="21080"/>
                    <a:pt x="10823" y="21599"/>
                    <a:pt x="8087" y="21600"/>
                  </a:cubicBezTo>
                  <a:cubicBezTo>
                    <a:pt x="5315" y="21600"/>
                    <a:pt x="2569" y="21066"/>
                    <a:pt x="0" y="20028"/>
                  </a:cubicBezTo>
                  <a:lnTo>
                    <a:pt x="808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6" name="Text Box 21"/>
            <p:cNvSpPr txBox="1">
              <a:spLocks noChangeArrowheads="1"/>
            </p:cNvSpPr>
            <p:nvPr/>
          </p:nvSpPr>
          <p:spPr bwMode="auto">
            <a:xfrm>
              <a:off x="2579152" y="5834339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i="1" dirty="0">
                  <a:ea typeface="굴림" pitchFamily="50" charset="-127"/>
                  <a:sym typeface="Symbol" pitchFamily="18" charset="2"/>
                </a:rPr>
                <a:t></a:t>
              </a:r>
              <a:r>
                <a:rPr lang="en-US" altLang="ko-KR" i="1" baseline="-25000" dirty="0">
                  <a:ea typeface="굴림" pitchFamily="50" charset="-127"/>
                  <a:sym typeface="Symbol" pitchFamily="18" charset="2"/>
                </a:rPr>
                <a:t>b</a:t>
              </a:r>
            </a:p>
          </p:txBody>
        </p:sp>
        <p:sp>
          <p:nvSpPr>
            <p:cNvPr id="797" name="Text Box 22"/>
            <p:cNvSpPr txBox="1">
              <a:spLocks noChangeArrowheads="1"/>
            </p:cNvSpPr>
            <p:nvPr/>
          </p:nvSpPr>
          <p:spPr bwMode="auto">
            <a:xfrm>
              <a:off x="4315473" y="5699401"/>
              <a:ext cx="858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400" dirty="0">
                  <a:ea typeface="굴림" pitchFamily="50" charset="-127"/>
                  <a:sym typeface="Symbol" pitchFamily="18" charset="2"/>
                </a:rPr>
                <a:t></a:t>
              </a:r>
              <a:r>
                <a:rPr lang="en-US" altLang="ko-KR" sz="2400" baseline="-25000" dirty="0" err="1">
                  <a:ea typeface="굴림" pitchFamily="50" charset="-127"/>
                  <a:sym typeface="Symbol" pitchFamily="18" charset="2"/>
                </a:rPr>
                <a:t>hmax</a:t>
              </a:r>
              <a:endParaRPr lang="en-US" altLang="ko-KR" sz="2400" baseline="-25000" dirty="0">
                <a:ea typeface="굴림" pitchFamily="50" charset="-127"/>
                <a:sym typeface="Symbol" pitchFamily="18" charset="2"/>
              </a:endParaRPr>
            </a:p>
          </p:txBody>
        </p:sp>
        <p:sp>
          <p:nvSpPr>
            <p:cNvPr id="798" name="Text Box 25"/>
            <p:cNvSpPr txBox="1">
              <a:spLocks noChangeArrowheads="1"/>
            </p:cNvSpPr>
            <p:nvPr/>
          </p:nvSpPr>
          <p:spPr bwMode="auto">
            <a:xfrm>
              <a:off x="3385602" y="6320114"/>
              <a:ext cx="1076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breakout</a:t>
              </a:r>
            </a:p>
          </p:txBody>
        </p:sp>
        <p:sp>
          <p:nvSpPr>
            <p:cNvPr id="799" name="Line 26"/>
            <p:cNvSpPr>
              <a:spLocks noChangeShapeType="1"/>
            </p:cNvSpPr>
            <p:nvPr/>
          </p:nvSpPr>
          <p:spPr bwMode="auto">
            <a:xfrm flipH="1" flipV="1">
              <a:off x="3025239" y="6316939"/>
              <a:ext cx="396875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0" name="Oval 32"/>
            <p:cNvSpPr>
              <a:spLocks noChangeArrowheads="1"/>
            </p:cNvSpPr>
            <p:nvPr/>
          </p:nvSpPr>
          <p:spPr bwMode="auto">
            <a:xfrm>
              <a:off x="2428339" y="6156601"/>
              <a:ext cx="88900" cy="88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1" name="Oval 33"/>
            <p:cNvSpPr>
              <a:spLocks noChangeArrowheads="1"/>
            </p:cNvSpPr>
            <p:nvPr/>
          </p:nvSpPr>
          <p:spPr bwMode="auto">
            <a:xfrm>
              <a:off x="3042702" y="6161364"/>
              <a:ext cx="88900" cy="88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2" name="Oval 34"/>
            <p:cNvSpPr>
              <a:spLocks noChangeArrowheads="1"/>
            </p:cNvSpPr>
            <p:nvPr/>
          </p:nvSpPr>
          <p:spPr bwMode="auto">
            <a:xfrm>
              <a:off x="2414052" y="4654826"/>
              <a:ext cx="88900" cy="88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3" name="Oval 35"/>
            <p:cNvSpPr>
              <a:spLocks noChangeArrowheads="1"/>
            </p:cNvSpPr>
            <p:nvPr/>
          </p:nvSpPr>
          <p:spPr bwMode="auto">
            <a:xfrm>
              <a:off x="3028414" y="4653239"/>
              <a:ext cx="88900" cy="88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48" name="Text Box 21"/>
          <p:cNvSpPr txBox="1">
            <a:spLocks noChangeArrowheads="1"/>
          </p:cNvSpPr>
          <p:nvPr/>
        </p:nvSpPr>
        <p:spPr bwMode="auto">
          <a:xfrm>
            <a:off x="6624711" y="1596410"/>
            <a:ext cx="444561" cy="4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i="1" dirty="0" smtClean="0">
                <a:ea typeface="굴림" pitchFamily="50" charset="-127"/>
                <a:sym typeface="Symbol" pitchFamily="18" charset="2"/>
              </a:rPr>
              <a:t></a:t>
            </a:r>
            <a:r>
              <a:rPr lang="en-US" altLang="ko-KR" i="1" baseline="-25000" dirty="0" smtClean="0">
                <a:ea typeface="굴림" pitchFamily="50" charset="-127"/>
                <a:sym typeface="Symbol" pitchFamily="18" charset="2"/>
              </a:rPr>
              <a:t>B</a:t>
            </a:r>
            <a:endParaRPr lang="en-US" altLang="ko-KR" i="1" baseline="-25000" dirty="0">
              <a:ea typeface="굴림" pitchFamily="50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76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" name="Rectangle 9"/>
          <p:cNvSpPr/>
          <p:nvPr/>
        </p:nvSpPr>
        <p:spPr>
          <a:xfrm>
            <a:off x="399673" y="223590"/>
            <a:ext cx="6013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Average strength  vs. average breakout width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sp>
        <p:nvSpPr>
          <p:cNvPr id="771" name="TextBox 770"/>
          <p:cNvSpPr txBox="1"/>
          <p:nvPr/>
        </p:nvSpPr>
        <p:spPr>
          <a:xfrm rot="16200000">
            <a:off x="1014538" y="322276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Eras Demi ITC" pitchFamily="34" charset="0"/>
              </a:rPr>
              <a:t>Stress (</a:t>
            </a:r>
            <a:r>
              <a:rPr lang="en-US" altLang="ko-KR" dirty="0" err="1" smtClean="0">
                <a:latin typeface="Eras Demi ITC" pitchFamily="34" charset="0"/>
              </a:rPr>
              <a:t>MPa</a:t>
            </a:r>
            <a:r>
              <a:rPr lang="en-US" altLang="ko-KR" dirty="0" smtClean="0">
                <a:latin typeface="Eras Demi ITC" pitchFamily="34" charset="0"/>
              </a:rPr>
              <a:t>)</a:t>
            </a:r>
            <a:endParaRPr lang="ko-KR" altLang="en-US" dirty="0">
              <a:latin typeface="Eras Demi ITC" pitchFamily="34" charset="0"/>
            </a:endParaRPr>
          </a:p>
        </p:txBody>
      </p:sp>
      <p:sp>
        <p:nvSpPr>
          <p:cNvPr id="772" name="TextBox 771"/>
          <p:cNvSpPr txBox="1"/>
          <p:nvPr/>
        </p:nvSpPr>
        <p:spPr>
          <a:xfrm>
            <a:off x="4308167" y="597650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latin typeface="Symbol" pitchFamily="18" charset="2"/>
              </a:rPr>
              <a:t>q</a:t>
            </a:r>
            <a:r>
              <a:rPr lang="en-US" altLang="ko-KR" dirty="0" smtClean="0"/>
              <a:t> (</a:t>
            </a:r>
            <a:r>
              <a:rPr lang="en-US" altLang="ko-KR" baseline="30000" dirty="0" smtClean="0"/>
              <a:t>o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7308" r="11190" b="8590"/>
          <a:stretch/>
        </p:blipFill>
        <p:spPr>
          <a:xfrm>
            <a:off x="1949571" y="883490"/>
            <a:ext cx="5088273" cy="5081953"/>
          </a:xfrm>
          <a:prstGeom prst="rect">
            <a:avLst/>
          </a:prstGeom>
        </p:spPr>
      </p:pic>
      <p:pic>
        <p:nvPicPr>
          <p:cNvPr id="18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8541" r="13556" b="13161"/>
          <a:stretch/>
        </p:blipFill>
        <p:spPr>
          <a:xfrm rot="5400000">
            <a:off x="2332220" y="1570221"/>
            <a:ext cx="1069973" cy="1079136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 flipH="1">
            <a:off x="2327641" y="2079243"/>
            <a:ext cx="32355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9338" y="1727496"/>
            <a:ext cx="177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Average strength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918330" y="2940646"/>
            <a:ext cx="153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Average width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5510459" y="2026491"/>
            <a:ext cx="107827" cy="10782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76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9" t="5532" r="10929" b="10414"/>
          <a:stretch/>
        </p:blipFill>
        <p:spPr>
          <a:xfrm>
            <a:off x="4374735" y="4157801"/>
            <a:ext cx="1913326" cy="148734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5563211" y="2079243"/>
            <a:ext cx="0" cy="3593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6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" name="Rectangle 9"/>
          <p:cNvSpPr/>
          <p:nvPr/>
        </p:nvSpPr>
        <p:spPr>
          <a:xfrm>
            <a:off x="399673" y="223590"/>
            <a:ext cx="6833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Strength distribution vs. breakout width distribution 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grpSp>
        <p:nvGrpSpPr>
          <p:cNvPr id="790" name="그룹 789"/>
          <p:cNvGrpSpPr/>
          <p:nvPr/>
        </p:nvGrpSpPr>
        <p:grpSpPr>
          <a:xfrm>
            <a:off x="1580238" y="879894"/>
            <a:ext cx="5450291" cy="5465940"/>
            <a:chOff x="1580238" y="879894"/>
            <a:chExt cx="5450291" cy="5465940"/>
          </a:xfrm>
        </p:grpSpPr>
        <p:pic>
          <p:nvPicPr>
            <p:cNvPr id="1025" name="그림 10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6" t="16980" r="11006" b="8554"/>
            <a:stretch/>
          </p:blipFill>
          <p:spPr>
            <a:xfrm>
              <a:off x="1949570" y="879894"/>
              <a:ext cx="5080959" cy="5106838"/>
            </a:xfrm>
            <a:prstGeom prst="rect">
              <a:avLst/>
            </a:prstGeom>
          </p:spPr>
        </p:pic>
        <p:cxnSp>
          <p:nvCxnSpPr>
            <p:cNvPr id="1028" name="직선 연결선 1027"/>
            <p:cNvCxnSpPr/>
            <p:nvPr/>
          </p:nvCxnSpPr>
          <p:spPr>
            <a:xfrm>
              <a:off x="2296777" y="2440268"/>
              <a:ext cx="32931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직선 연결선 1029"/>
            <p:cNvCxnSpPr/>
            <p:nvPr/>
          </p:nvCxnSpPr>
          <p:spPr>
            <a:xfrm>
              <a:off x="5564032" y="2410579"/>
              <a:ext cx="2" cy="32456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직선 연결선 1032"/>
            <p:cNvCxnSpPr>
              <a:endCxn id="811" idx="1"/>
            </p:cNvCxnSpPr>
            <p:nvPr/>
          </p:nvCxnSpPr>
          <p:spPr>
            <a:xfrm>
              <a:off x="2331945" y="1906275"/>
              <a:ext cx="4000019" cy="332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직선 연결선 1034"/>
            <p:cNvCxnSpPr/>
            <p:nvPr/>
          </p:nvCxnSpPr>
          <p:spPr>
            <a:xfrm>
              <a:off x="2296777" y="2976132"/>
              <a:ext cx="2681256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직선 연결선 782"/>
            <p:cNvCxnSpPr/>
            <p:nvPr/>
          </p:nvCxnSpPr>
          <p:spPr>
            <a:xfrm>
              <a:off x="6377791" y="1966825"/>
              <a:ext cx="0" cy="368941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직선 연결선 784"/>
            <p:cNvCxnSpPr/>
            <p:nvPr/>
          </p:nvCxnSpPr>
          <p:spPr>
            <a:xfrm>
              <a:off x="4978033" y="2976132"/>
              <a:ext cx="0" cy="268010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1" name="TextBox 770"/>
            <p:cNvSpPr txBox="1"/>
            <p:nvPr/>
          </p:nvSpPr>
          <p:spPr>
            <a:xfrm rot="16200000">
              <a:off x="1014538" y="3222768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Eras Demi ITC" pitchFamily="34" charset="0"/>
                </a:rPr>
                <a:t>Stress (</a:t>
              </a:r>
              <a:r>
                <a:rPr lang="en-US" altLang="ko-KR" dirty="0" err="1" smtClean="0">
                  <a:latin typeface="Eras Demi ITC" pitchFamily="34" charset="0"/>
                </a:rPr>
                <a:t>MPa</a:t>
              </a:r>
              <a:r>
                <a:rPr lang="en-US" altLang="ko-KR" dirty="0" smtClean="0">
                  <a:latin typeface="Eras Demi ITC" pitchFamily="34" charset="0"/>
                </a:rPr>
                <a:t>)</a:t>
              </a:r>
              <a:endParaRPr lang="ko-KR" altLang="en-US" dirty="0">
                <a:latin typeface="Eras Demi ITC" pitchFamily="34" charset="0"/>
              </a:endParaRPr>
            </a:p>
          </p:txBody>
        </p:sp>
        <p:sp>
          <p:nvSpPr>
            <p:cNvPr id="772" name="TextBox 771"/>
            <p:cNvSpPr txBox="1"/>
            <p:nvPr/>
          </p:nvSpPr>
          <p:spPr>
            <a:xfrm>
              <a:off x="4308167" y="5976502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Symbol" pitchFamily="18" charset="2"/>
                </a:rPr>
                <a:t>q</a:t>
              </a:r>
              <a:r>
                <a:rPr lang="en-US" altLang="ko-KR" dirty="0" smtClean="0"/>
                <a:t> (</a:t>
              </a:r>
              <a:r>
                <a:rPr lang="en-US" altLang="ko-KR" baseline="30000" dirty="0" smtClean="0"/>
                <a:t>o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  <p:sp>
          <p:nvSpPr>
            <p:cNvPr id="775" name="타원 774"/>
            <p:cNvSpPr/>
            <p:nvPr/>
          </p:nvSpPr>
          <p:spPr>
            <a:xfrm>
              <a:off x="5495026" y="2410579"/>
              <a:ext cx="94891" cy="9489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0" name="타원 809"/>
            <p:cNvSpPr/>
            <p:nvPr/>
          </p:nvSpPr>
          <p:spPr>
            <a:xfrm>
              <a:off x="4914772" y="2928686"/>
              <a:ext cx="94891" cy="9489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1" name="타원 810"/>
            <p:cNvSpPr/>
            <p:nvPr/>
          </p:nvSpPr>
          <p:spPr>
            <a:xfrm>
              <a:off x="6318068" y="1895706"/>
              <a:ext cx="94891" cy="9489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25" name="직선 연결선 824"/>
            <p:cNvCxnSpPr/>
            <p:nvPr/>
          </p:nvCxnSpPr>
          <p:spPr>
            <a:xfrm>
              <a:off x="2331945" y="2179430"/>
              <a:ext cx="359407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직선 연결선 825"/>
            <p:cNvCxnSpPr/>
            <p:nvPr/>
          </p:nvCxnSpPr>
          <p:spPr>
            <a:xfrm>
              <a:off x="2296777" y="2702898"/>
              <a:ext cx="2961023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직선 연결선 828"/>
            <p:cNvCxnSpPr/>
            <p:nvPr/>
          </p:nvCxnSpPr>
          <p:spPr>
            <a:xfrm rot="16200000">
              <a:off x="4093812" y="3976465"/>
              <a:ext cx="359407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직선 연결선 829"/>
            <p:cNvCxnSpPr/>
            <p:nvPr/>
          </p:nvCxnSpPr>
          <p:spPr>
            <a:xfrm rot="16200000">
              <a:off x="3777290" y="4184519"/>
              <a:ext cx="2961023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1" name="타원 830"/>
            <p:cNvSpPr/>
            <p:nvPr/>
          </p:nvSpPr>
          <p:spPr>
            <a:xfrm>
              <a:off x="5207811" y="2646076"/>
              <a:ext cx="94891" cy="94891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2" name="타원 831"/>
            <p:cNvSpPr/>
            <p:nvPr/>
          </p:nvSpPr>
          <p:spPr>
            <a:xfrm>
              <a:off x="5847271" y="2134024"/>
              <a:ext cx="94891" cy="94891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7373" y="1944524"/>
              <a:ext cx="1932313" cy="993508"/>
            </a:xfrm>
            <a:prstGeom prst="rect">
              <a:avLst/>
            </a:prstGeom>
          </p:spPr>
        </p:pic>
        <p:pic>
          <p:nvPicPr>
            <p:cNvPr id="1024" name="그림 10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777" y="4277392"/>
              <a:ext cx="2035835" cy="1387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25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29 PT 템플릿_현수막ver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8" y="0"/>
            <a:ext cx="9144000" cy="6858000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399673" y="223590"/>
            <a:ext cx="489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kern="600" spc="-150" dirty="0" smtClean="0">
                <a:solidFill>
                  <a:srgbClr val="FFFFFF"/>
                </a:solidFill>
                <a:latin typeface="Eras Demi ITC" pitchFamily="34" charset="0"/>
              </a:rPr>
              <a:t>In situ stress determination algorithm</a:t>
            </a:r>
            <a:endParaRPr lang="en-US" altLang="ko-KR" sz="2400" kern="600" spc="-15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60516" y="812359"/>
            <a:ext cx="3346316" cy="3169816"/>
            <a:chOff x="560516" y="812359"/>
            <a:chExt cx="3346316" cy="316981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0" t="27424" r="11040" b="20629"/>
            <a:stretch/>
          </p:blipFill>
          <p:spPr>
            <a:xfrm>
              <a:off x="899071" y="812359"/>
              <a:ext cx="3007761" cy="29356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21508" y="2095775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Counts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104" y="3674398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UCS (</a:t>
              </a:r>
              <a:r>
                <a:rPr lang="en-US" altLang="ko-KR" sz="1400" dirty="0" err="1" smtClean="0">
                  <a:latin typeface="Eras Demi ITC" pitchFamily="34" charset="0"/>
                </a:rPr>
                <a:t>MPa</a:t>
              </a:r>
              <a:r>
                <a:rPr lang="en-US" altLang="ko-KR" sz="1400" dirty="0" smtClean="0">
                  <a:latin typeface="Eras Demi ITC" pitchFamily="34" charset="0"/>
                </a:rPr>
                <a:t>)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601536" y="3982175"/>
            <a:ext cx="3576306" cy="2555478"/>
            <a:chOff x="2618822" y="3825683"/>
            <a:chExt cx="3576306" cy="255547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9" t="5110" r="7299" b="9058"/>
            <a:stretch/>
          </p:blipFill>
          <p:spPr>
            <a:xfrm>
              <a:off x="2804946" y="3825683"/>
              <a:ext cx="3390182" cy="25554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06915" y="4066197"/>
              <a:ext cx="132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Eras Demi ITC" pitchFamily="34" charset="0"/>
                </a:rPr>
                <a:t>For </a:t>
              </a:r>
              <a:r>
                <a:rPr lang="en-US" altLang="ko-KR" sz="1200" dirty="0" err="1" smtClean="0">
                  <a:latin typeface="Eras Demi ITC" pitchFamily="34" charset="0"/>
                </a:rPr>
                <a:t>S</a:t>
              </a:r>
              <a:r>
                <a:rPr lang="en-US" altLang="ko-KR" sz="1200" baseline="-25000" dirty="0" err="1" smtClean="0">
                  <a:latin typeface="Eras Demi ITC" pitchFamily="34" charset="0"/>
                </a:rPr>
                <a:t>h</a:t>
              </a:r>
              <a:r>
                <a:rPr lang="en-US" altLang="ko-KR" sz="1200" dirty="0" smtClean="0">
                  <a:latin typeface="Eras Demi ITC" pitchFamily="34" charset="0"/>
                </a:rPr>
                <a:t> = 26 </a:t>
              </a:r>
              <a:r>
                <a:rPr lang="en-US" altLang="ko-KR" sz="1200" dirty="0" err="1" smtClean="0">
                  <a:latin typeface="Eras Demi ITC" pitchFamily="34" charset="0"/>
                </a:rPr>
                <a:t>MPa</a:t>
              </a:r>
              <a:endParaRPr lang="en-US" altLang="ko-KR" sz="1200" dirty="0" smtClean="0">
                <a:latin typeface="Eras Demi ITC" pitchFamily="34" charset="0"/>
              </a:endParaRPr>
            </a:p>
            <a:p>
              <a:r>
                <a:rPr lang="en-US" altLang="ko-KR" sz="1200" dirty="0" smtClean="0">
                  <a:latin typeface="Symbol" pitchFamily="18" charset="2"/>
                </a:rPr>
                <a:t>D</a:t>
              </a:r>
              <a:r>
                <a:rPr lang="en-US" altLang="ko-KR" sz="1200" dirty="0" smtClean="0">
                  <a:latin typeface="Eras Demi ITC" pitchFamily="34" charset="0"/>
                </a:rPr>
                <a:t>S</a:t>
              </a:r>
              <a:r>
                <a:rPr lang="en-US" altLang="ko-KR" sz="1200" baseline="-25000" dirty="0" smtClean="0">
                  <a:latin typeface="Eras Demi ITC" pitchFamily="34" charset="0"/>
                </a:rPr>
                <a:t>H</a:t>
              </a:r>
              <a:r>
                <a:rPr lang="en-US" altLang="ko-KR" sz="1200" dirty="0" smtClean="0">
                  <a:latin typeface="Eras Demi ITC" pitchFamily="34" charset="0"/>
                </a:rPr>
                <a:t> = 0.05 </a:t>
              </a:r>
              <a:r>
                <a:rPr lang="en-US" altLang="ko-KR" sz="1200" dirty="0" err="1" smtClean="0">
                  <a:latin typeface="Eras Demi ITC" pitchFamily="34" charset="0"/>
                </a:rPr>
                <a:t>MPa</a:t>
              </a:r>
              <a:endParaRPr lang="ko-KR" altLang="en-US" sz="1200" dirty="0">
                <a:latin typeface="Eras Demi ITC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762358" y="4896485"/>
              <a:ext cx="2020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Integration of all misfits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185755" y="5164090"/>
              <a:ext cx="1191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Eras Demi ITC" pitchFamily="34" charset="0"/>
                </a:rPr>
                <a:t>S</a:t>
              </a:r>
              <a:r>
                <a:rPr lang="en-US" altLang="ko-KR" sz="1200" baseline="-25000" dirty="0" smtClean="0">
                  <a:latin typeface="Eras Demi ITC" pitchFamily="34" charset="0"/>
                </a:rPr>
                <a:t>H</a:t>
              </a:r>
              <a:r>
                <a:rPr lang="en-US" altLang="ko-KR" sz="1200" dirty="0" smtClean="0">
                  <a:latin typeface="Eras Demi ITC" pitchFamily="34" charset="0"/>
                </a:rPr>
                <a:t> = 28.5 </a:t>
              </a:r>
              <a:r>
                <a:rPr lang="en-US" altLang="ko-KR" sz="1200" dirty="0" err="1" smtClean="0">
                  <a:latin typeface="Eras Demi ITC" pitchFamily="34" charset="0"/>
                </a:rPr>
                <a:t>MPa</a:t>
              </a:r>
              <a:endParaRPr lang="en-US" altLang="ko-KR" sz="1200" dirty="0" smtClean="0">
                <a:latin typeface="Eras Demi ITC" pitchFamily="34" charset="0"/>
              </a:endParaRPr>
            </a:p>
          </p:txBody>
        </p:sp>
        <p:sp>
          <p:nvSpPr>
            <p:cNvPr id="17" name="아래쪽 화살표 16"/>
            <p:cNvSpPr/>
            <p:nvPr/>
          </p:nvSpPr>
          <p:spPr>
            <a:xfrm>
              <a:off x="4727278" y="5943600"/>
              <a:ext cx="94891" cy="2846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376795" y="36154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i="1" dirty="0" smtClean="0">
                <a:ea typeface="굴림" pitchFamily="50" charset="-127"/>
                <a:sym typeface="Symbol" pitchFamily="18" charset="2"/>
              </a:rPr>
              <a:t></a:t>
            </a:r>
            <a:r>
              <a:rPr lang="en-US" altLang="ko-KR" i="1" baseline="-25000" dirty="0" smtClean="0">
                <a:ea typeface="굴림" pitchFamily="50" charset="-127"/>
                <a:sym typeface="Symbol" pitchFamily="18" charset="2"/>
              </a:rPr>
              <a:t>B</a:t>
            </a:r>
            <a:endParaRPr lang="en-US" altLang="ko-KR" i="1" baseline="-25000" dirty="0">
              <a:ea typeface="굴림" pitchFamily="50" charset="-127"/>
              <a:sym typeface="Symbol" pitchFamily="18" charset="2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305036" y="769672"/>
            <a:ext cx="4315782" cy="2964276"/>
            <a:chOff x="4154831" y="685255"/>
            <a:chExt cx="4438687" cy="3048693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9" t="4787" r="6495" b="4111"/>
            <a:stretch/>
          </p:blipFill>
          <p:spPr>
            <a:xfrm>
              <a:off x="4462603" y="685255"/>
              <a:ext cx="3818755" cy="304869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87660" y="898319"/>
              <a:ext cx="1322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Eras Demi ITC" pitchFamily="34" charset="0"/>
                </a:rPr>
                <a:t>For </a:t>
              </a:r>
              <a:r>
                <a:rPr lang="en-US" altLang="ko-KR" sz="1200" dirty="0" err="1" smtClean="0">
                  <a:latin typeface="Eras Demi ITC" pitchFamily="34" charset="0"/>
                </a:rPr>
                <a:t>S</a:t>
              </a:r>
              <a:r>
                <a:rPr lang="en-US" altLang="ko-KR" sz="1200" baseline="-25000" dirty="0" err="1" smtClean="0">
                  <a:latin typeface="Eras Demi ITC" pitchFamily="34" charset="0"/>
                </a:rPr>
                <a:t>h</a:t>
              </a:r>
              <a:r>
                <a:rPr lang="en-US" altLang="ko-KR" sz="1200" dirty="0" smtClean="0">
                  <a:latin typeface="Eras Demi ITC" pitchFamily="34" charset="0"/>
                </a:rPr>
                <a:t> = 26 </a:t>
              </a:r>
              <a:r>
                <a:rPr lang="en-US" altLang="ko-KR" sz="1200" dirty="0" err="1" smtClean="0">
                  <a:latin typeface="Eras Demi ITC" pitchFamily="34" charset="0"/>
                </a:rPr>
                <a:t>MPa</a:t>
              </a:r>
              <a:endParaRPr lang="en-US" altLang="ko-KR" sz="1200" dirty="0" smtClean="0">
                <a:latin typeface="Eras Demi ITC" pitchFamily="34" charset="0"/>
              </a:endParaRPr>
            </a:p>
            <a:p>
              <a:r>
                <a:rPr lang="en-US" altLang="ko-KR" sz="1200" dirty="0" smtClean="0">
                  <a:latin typeface="Symbol" pitchFamily="18" charset="2"/>
                </a:rPr>
                <a:t>D</a:t>
              </a:r>
              <a:r>
                <a:rPr lang="en-US" altLang="ko-KR" sz="1200" dirty="0" smtClean="0">
                  <a:latin typeface="Eras Demi ITC" pitchFamily="34" charset="0"/>
                </a:rPr>
                <a:t>S</a:t>
              </a:r>
              <a:r>
                <a:rPr lang="en-US" altLang="ko-KR" sz="1200" baseline="-25000" dirty="0" smtClean="0">
                  <a:latin typeface="Eras Demi ITC" pitchFamily="34" charset="0"/>
                </a:rPr>
                <a:t>H</a:t>
              </a:r>
              <a:r>
                <a:rPr lang="en-US" altLang="ko-KR" sz="1200" dirty="0" smtClean="0">
                  <a:latin typeface="Eras Demi ITC" pitchFamily="34" charset="0"/>
                </a:rPr>
                <a:t> = 0.05 </a:t>
              </a:r>
              <a:r>
                <a:rPr lang="en-US" altLang="ko-KR" sz="1200" dirty="0" err="1" smtClean="0">
                  <a:latin typeface="Eras Demi ITC" pitchFamily="34" charset="0"/>
                </a:rPr>
                <a:t>MPa</a:t>
              </a:r>
              <a:endParaRPr lang="ko-KR" altLang="en-US" sz="1200" dirty="0">
                <a:latin typeface="Eras Demi IT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949069" y="2024589"/>
              <a:ext cx="2719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Eras Demi ITC" pitchFamily="34" charset="0"/>
                </a:rPr>
                <a:t>Cumulated density in height (m)</a:t>
              </a:r>
              <a:endParaRPr lang="ko-KR" altLang="en-US" sz="1400" dirty="0">
                <a:latin typeface="Eras Demi ITC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7443417" y="2013795"/>
              <a:ext cx="1983660" cy="316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solidFill>
                    <a:srgbClr val="008000"/>
                  </a:solidFill>
                  <a:latin typeface="Eras Demi ITC" pitchFamily="34" charset="0"/>
                </a:rPr>
                <a:t>Cumulated probability</a:t>
              </a:r>
              <a:endParaRPr lang="ko-KR" altLang="en-US" sz="1400" dirty="0">
                <a:solidFill>
                  <a:srgbClr val="008000"/>
                </a:solidFill>
                <a:latin typeface="Eras Demi ITC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9673" y="4061605"/>
            <a:ext cx="4146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Eras Demi ITC" pitchFamily="34" charset="0"/>
              </a:rPr>
              <a:t>Assume Gaussian distribution of UCS(P) and </a:t>
            </a:r>
            <a:r>
              <a:rPr lang="en-US" altLang="ko-KR" sz="1600" dirty="0" smtClean="0">
                <a:latin typeface="Symbol" pitchFamily="18" charset="2"/>
              </a:rPr>
              <a:t>m</a:t>
            </a:r>
            <a:r>
              <a:rPr lang="en-US" altLang="ko-KR" sz="1600" baseline="-25000" dirty="0" smtClean="0">
                <a:latin typeface="Eras Demi ITC" pitchFamily="34" charset="0"/>
              </a:rPr>
              <a:t>i</a:t>
            </a:r>
            <a:r>
              <a:rPr lang="en-US" altLang="ko-KR" sz="1600" dirty="0" smtClean="0">
                <a:latin typeface="Eras Demi ITC" pitchFamily="34" charset="0"/>
              </a:rPr>
              <a:t> = 0.6  (Song et al., 2010)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Eras Demi ITC" pitchFamily="34" charset="0"/>
              </a:rPr>
              <a:t>Using the M-C </a:t>
            </a:r>
            <a:r>
              <a:rPr lang="en-US" altLang="ko-KR" sz="1600" dirty="0" smtClean="0">
                <a:latin typeface="Eras Demi ITC" pitchFamily="34" charset="0"/>
              </a:rPr>
              <a:t>failure</a:t>
            </a:r>
            <a:r>
              <a:rPr lang="en-US" altLang="ko-KR" sz="1600" dirty="0" smtClean="0">
                <a:latin typeface="Eras Demi ITC" pitchFamily="34" charset="0"/>
              </a:rPr>
              <a:t> </a:t>
            </a:r>
            <a:r>
              <a:rPr lang="en-US" altLang="ko-KR" sz="1600" dirty="0" smtClean="0">
                <a:latin typeface="Eras Demi ITC" pitchFamily="34" charset="0"/>
              </a:rPr>
              <a:t>criterion with probability, calculate the </a:t>
            </a:r>
            <a:r>
              <a:rPr lang="en-US" altLang="ko-KR" sz="1600" dirty="0" smtClean="0">
                <a:latin typeface="Eras Demi ITC" pitchFamily="34" charset="0"/>
              </a:rPr>
              <a:t>probability function </a:t>
            </a:r>
            <a:r>
              <a:rPr lang="en-US" altLang="ko-KR" sz="1600" dirty="0" smtClean="0">
                <a:latin typeface="Eras Demi ITC" pitchFamily="34" charset="0"/>
              </a:rPr>
              <a:t>of breakout </a:t>
            </a:r>
            <a:r>
              <a:rPr lang="en-US" altLang="ko-KR" sz="1600" dirty="0" smtClean="0">
                <a:latin typeface="Eras Demi ITC" pitchFamily="34" charset="0"/>
              </a:rPr>
              <a:t>width </a:t>
            </a:r>
            <a:r>
              <a:rPr lang="en-US" altLang="ko-KR" sz="1600" dirty="0" smtClean="0">
                <a:latin typeface="Eras Demi ITC" pitchFamily="34" charset="0"/>
              </a:rPr>
              <a:t>for </a:t>
            </a:r>
            <a:r>
              <a:rPr lang="en-US" altLang="ko-KR" sz="1600" dirty="0" smtClean="0">
                <a:latin typeface="Eras Demi ITC" pitchFamily="34" charset="0"/>
              </a:rPr>
              <a:t>given</a:t>
            </a:r>
            <a:r>
              <a:rPr lang="en-US" altLang="ko-KR" sz="1600" dirty="0" smtClean="0">
                <a:latin typeface="Eras Demi ITC" pitchFamily="34" charset="0"/>
              </a:rPr>
              <a:t> </a:t>
            </a:r>
            <a:r>
              <a:rPr lang="en-US" altLang="ko-KR" sz="1600" dirty="0" smtClean="0">
                <a:latin typeface="Eras Demi ITC" pitchFamily="34" charset="0"/>
              </a:rPr>
              <a:t>far-field </a:t>
            </a:r>
            <a:r>
              <a:rPr lang="en-US" altLang="ko-KR" sz="1600" dirty="0" smtClean="0">
                <a:latin typeface="Eras Demi ITC" pitchFamily="34" charset="0"/>
              </a:rPr>
              <a:t>stresses (</a:t>
            </a:r>
            <a:r>
              <a:rPr lang="en-US" altLang="ko-KR" sz="1600" dirty="0" err="1" smtClean="0">
                <a:latin typeface="Eras Demi ITC" pitchFamily="34" charset="0"/>
              </a:rPr>
              <a:t>S</a:t>
            </a:r>
            <a:r>
              <a:rPr lang="en-US" altLang="ko-KR" sz="1600" baseline="-25000" dirty="0" err="1" smtClean="0">
                <a:latin typeface="Eras Demi ITC" pitchFamily="34" charset="0"/>
              </a:rPr>
              <a:t>hmax</a:t>
            </a:r>
            <a:r>
              <a:rPr lang="en-US" altLang="ko-KR" sz="1600" dirty="0" smtClean="0">
                <a:latin typeface="Eras Demi ITC" pitchFamily="34" charset="0"/>
              </a:rPr>
              <a:t> and </a:t>
            </a:r>
            <a:r>
              <a:rPr lang="en-US" altLang="ko-KR" sz="1600" dirty="0" err="1" smtClean="0">
                <a:latin typeface="Eras Demi ITC" pitchFamily="34" charset="0"/>
              </a:rPr>
              <a:t>S</a:t>
            </a:r>
            <a:r>
              <a:rPr lang="en-US" altLang="ko-KR" sz="1600" baseline="-25000" dirty="0" err="1" smtClean="0">
                <a:latin typeface="Eras Demi ITC" pitchFamily="34" charset="0"/>
              </a:rPr>
              <a:t>hmin</a:t>
            </a:r>
            <a:r>
              <a:rPr lang="en-US" altLang="ko-KR" sz="1600" dirty="0" smtClean="0">
                <a:latin typeface="Eras Demi ITC" pitchFamily="34" charset="0"/>
              </a:rPr>
              <a:t>)</a:t>
            </a:r>
            <a:endParaRPr lang="en-US" altLang="ko-KR" sz="1600" dirty="0" smtClean="0">
              <a:latin typeface="Eras Demi IT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Eras Demi ITC" pitchFamily="34" charset="0"/>
              </a:rPr>
              <a:t>Compare the probability with breakout density in height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Eras Demi ITC" pitchFamily="34" charset="0"/>
              </a:rPr>
              <a:t>Select the far-field stress with the minimum misfit</a:t>
            </a:r>
            <a:endParaRPr lang="ko-KR" altLang="en-US" sz="16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499</Words>
  <Application>Microsoft Macintosh PowerPoint</Application>
  <PresentationFormat>On-screen Show (4:3)</PresentationFormat>
  <Paragraphs>118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Insun Song</cp:lastModifiedBy>
  <cp:revision>152</cp:revision>
  <dcterms:created xsi:type="dcterms:W3CDTF">2014-01-21T04:41:33Z</dcterms:created>
  <dcterms:modified xsi:type="dcterms:W3CDTF">2015-04-14T11:05:28Z</dcterms:modified>
</cp:coreProperties>
</file>