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7" r:id="rId2"/>
  </p:sldIdLst>
  <p:sldSz cx="34199513" cy="17819688"/>
  <p:notesSz cx="9144000" cy="6858000"/>
  <p:defaultTextStyle>
    <a:defPPr>
      <a:defRPr lang="ko-KR"/>
    </a:defPPr>
    <a:lvl1pPr marL="0" algn="l" defTabSz="541300" rtl="0" eaLnBrk="1" latinLnBrk="1" hangingPunct="1">
      <a:defRPr sz="1066" kern="1200">
        <a:solidFill>
          <a:schemeClr val="tx1"/>
        </a:solidFill>
        <a:latin typeface="+mn-lt"/>
        <a:ea typeface="+mn-ea"/>
        <a:cs typeface="+mn-cs"/>
      </a:defRPr>
    </a:lvl1pPr>
    <a:lvl2pPr marL="270650" algn="l" defTabSz="541300" rtl="0" eaLnBrk="1" latinLnBrk="1" hangingPunct="1">
      <a:defRPr sz="1066" kern="1200">
        <a:solidFill>
          <a:schemeClr val="tx1"/>
        </a:solidFill>
        <a:latin typeface="+mn-lt"/>
        <a:ea typeface="+mn-ea"/>
        <a:cs typeface="+mn-cs"/>
      </a:defRPr>
    </a:lvl2pPr>
    <a:lvl3pPr marL="541300" algn="l" defTabSz="541300" rtl="0" eaLnBrk="1" latinLnBrk="1" hangingPunct="1">
      <a:defRPr sz="1066" kern="1200">
        <a:solidFill>
          <a:schemeClr val="tx1"/>
        </a:solidFill>
        <a:latin typeface="+mn-lt"/>
        <a:ea typeface="+mn-ea"/>
        <a:cs typeface="+mn-cs"/>
      </a:defRPr>
    </a:lvl3pPr>
    <a:lvl4pPr marL="811950" algn="l" defTabSz="541300" rtl="0" eaLnBrk="1" latinLnBrk="1" hangingPunct="1">
      <a:defRPr sz="1066" kern="1200">
        <a:solidFill>
          <a:schemeClr val="tx1"/>
        </a:solidFill>
        <a:latin typeface="+mn-lt"/>
        <a:ea typeface="+mn-ea"/>
        <a:cs typeface="+mn-cs"/>
      </a:defRPr>
    </a:lvl4pPr>
    <a:lvl5pPr marL="1082600" algn="l" defTabSz="541300" rtl="0" eaLnBrk="1" latinLnBrk="1" hangingPunct="1">
      <a:defRPr sz="1066" kern="1200">
        <a:solidFill>
          <a:schemeClr val="tx1"/>
        </a:solidFill>
        <a:latin typeface="+mn-lt"/>
        <a:ea typeface="+mn-ea"/>
        <a:cs typeface="+mn-cs"/>
      </a:defRPr>
    </a:lvl5pPr>
    <a:lvl6pPr marL="1353250" algn="l" defTabSz="541300" rtl="0" eaLnBrk="1" latinLnBrk="1" hangingPunct="1">
      <a:defRPr sz="1066" kern="1200">
        <a:solidFill>
          <a:schemeClr val="tx1"/>
        </a:solidFill>
        <a:latin typeface="+mn-lt"/>
        <a:ea typeface="+mn-ea"/>
        <a:cs typeface="+mn-cs"/>
      </a:defRPr>
    </a:lvl6pPr>
    <a:lvl7pPr marL="1623899" algn="l" defTabSz="541300" rtl="0" eaLnBrk="1" latinLnBrk="1" hangingPunct="1">
      <a:defRPr sz="1066" kern="1200">
        <a:solidFill>
          <a:schemeClr val="tx1"/>
        </a:solidFill>
        <a:latin typeface="+mn-lt"/>
        <a:ea typeface="+mn-ea"/>
        <a:cs typeface="+mn-cs"/>
      </a:defRPr>
    </a:lvl7pPr>
    <a:lvl8pPr marL="1894549" algn="l" defTabSz="541300" rtl="0" eaLnBrk="1" latinLnBrk="1" hangingPunct="1">
      <a:defRPr sz="1066" kern="1200">
        <a:solidFill>
          <a:schemeClr val="tx1"/>
        </a:solidFill>
        <a:latin typeface="+mn-lt"/>
        <a:ea typeface="+mn-ea"/>
        <a:cs typeface="+mn-cs"/>
      </a:defRPr>
    </a:lvl8pPr>
    <a:lvl9pPr marL="2165199" algn="l" defTabSz="541300" rtl="0" eaLnBrk="1" latinLnBrk="1" hangingPunct="1">
      <a:defRPr sz="106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2942A"/>
    <a:srgbClr val="890AC2"/>
    <a:srgbClr val="FA7F1A"/>
    <a:srgbClr val="039DCD"/>
    <a:srgbClr val="02E0DB"/>
    <a:srgbClr val="C99207"/>
    <a:srgbClr val="1FFD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테마 스타일 1 - 강조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테마 스타일 1 - 강조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테마 스타일 1 - 강조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26" autoAdjust="0"/>
    <p:restoredTop sz="94660"/>
  </p:normalViewPr>
  <p:slideViewPr>
    <p:cSldViewPr snapToGrid="0">
      <p:cViewPr>
        <p:scale>
          <a:sx n="30" d="100"/>
          <a:sy n="30" d="100"/>
        </p:scale>
        <p:origin x="1266" y="9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74939" y="2916325"/>
            <a:ext cx="25649635" cy="6203891"/>
          </a:xfrm>
        </p:spPr>
        <p:txBody>
          <a:bodyPr anchor="b"/>
          <a:lstStyle>
            <a:lvl1pPr algn="ctr">
              <a:defRPr sz="1559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74939" y="9359463"/>
            <a:ext cx="25649635" cy="4302298"/>
          </a:xfrm>
        </p:spPr>
        <p:txBody>
          <a:bodyPr/>
          <a:lstStyle>
            <a:lvl1pPr marL="0" indent="0" algn="ctr">
              <a:buNone/>
              <a:defRPr sz="6236"/>
            </a:lvl1pPr>
            <a:lvl2pPr marL="1187988" indent="0" algn="ctr">
              <a:buNone/>
              <a:defRPr sz="5197"/>
            </a:lvl2pPr>
            <a:lvl3pPr marL="2375977" indent="0" algn="ctr">
              <a:buNone/>
              <a:defRPr sz="4677"/>
            </a:lvl3pPr>
            <a:lvl4pPr marL="3563965" indent="0" algn="ctr">
              <a:buNone/>
              <a:defRPr sz="4157"/>
            </a:lvl4pPr>
            <a:lvl5pPr marL="4751954" indent="0" algn="ctr">
              <a:buNone/>
              <a:defRPr sz="4157"/>
            </a:lvl5pPr>
            <a:lvl6pPr marL="5939942" indent="0" algn="ctr">
              <a:buNone/>
              <a:defRPr sz="4157"/>
            </a:lvl6pPr>
            <a:lvl7pPr marL="7127931" indent="0" algn="ctr">
              <a:buNone/>
              <a:defRPr sz="4157"/>
            </a:lvl7pPr>
            <a:lvl8pPr marL="8315919" indent="0" algn="ctr">
              <a:buNone/>
              <a:defRPr sz="4157"/>
            </a:lvl8pPr>
            <a:lvl9pPr marL="9503908" indent="0" algn="ctr">
              <a:buNone/>
              <a:defRPr sz="4157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EA90A-B93C-454F-8B8E-3316B4DDD4FB}" type="datetimeFigureOut">
              <a:rPr lang="ko-KR" altLang="en-US" smtClean="0"/>
              <a:t>2015-04-06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5C614-0F8F-4D97-88E4-235BE5C0D6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5983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EA90A-B93C-454F-8B8E-3316B4DDD4FB}" type="datetimeFigureOut">
              <a:rPr lang="ko-KR" altLang="en-US" smtClean="0"/>
              <a:t>2015-04-06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5C614-0F8F-4D97-88E4-235BE5C0D6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5142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4474026" y="948733"/>
            <a:ext cx="7374270" cy="15101362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51217" y="948733"/>
            <a:ext cx="21695316" cy="1510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EA90A-B93C-454F-8B8E-3316B4DDD4FB}" type="datetimeFigureOut">
              <a:rPr lang="ko-KR" altLang="en-US" smtClean="0"/>
              <a:t>2015-04-06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5C614-0F8F-4D97-88E4-235BE5C0D6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79920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EA90A-B93C-454F-8B8E-3316B4DDD4FB}" type="datetimeFigureOut">
              <a:rPr lang="ko-KR" altLang="en-US" smtClean="0"/>
              <a:t>2015-04-06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5C614-0F8F-4D97-88E4-235BE5C0D6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33472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3404" y="4442550"/>
            <a:ext cx="29497080" cy="7412494"/>
          </a:xfrm>
        </p:spPr>
        <p:txBody>
          <a:bodyPr anchor="b"/>
          <a:lstStyle>
            <a:lvl1pPr>
              <a:defRPr sz="1559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33404" y="11925169"/>
            <a:ext cx="29497080" cy="3898055"/>
          </a:xfrm>
        </p:spPr>
        <p:txBody>
          <a:bodyPr/>
          <a:lstStyle>
            <a:lvl1pPr marL="0" indent="0">
              <a:buNone/>
              <a:defRPr sz="6236">
                <a:solidFill>
                  <a:schemeClr val="tx1">
                    <a:tint val="75000"/>
                  </a:schemeClr>
                </a:solidFill>
              </a:defRPr>
            </a:lvl1pPr>
            <a:lvl2pPr marL="1187988" indent="0">
              <a:buNone/>
              <a:defRPr sz="5197">
                <a:solidFill>
                  <a:schemeClr val="tx1">
                    <a:tint val="75000"/>
                  </a:schemeClr>
                </a:solidFill>
              </a:defRPr>
            </a:lvl2pPr>
            <a:lvl3pPr marL="2375977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3pPr>
            <a:lvl4pPr marL="3563965" indent="0">
              <a:buNone/>
              <a:defRPr sz="4157">
                <a:solidFill>
                  <a:schemeClr val="tx1">
                    <a:tint val="75000"/>
                  </a:schemeClr>
                </a:solidFill>
              </a:defRPr>
            </a:lvl4pPr>
            <a:lvl5pPr marL="4751954" indent="0">
              <a:buNone/>
              <a:defRPr sz="4157">
                <a:solidFill>
                  <a:schemeClr val="tx1">
                    <a:tint val="75000"/>
                  </a:schemeClr>
                </a:solidFill>
              </a:defRPr>
            </a:lvl5pPr>
            <a:lvl6pPr marL="5939942" indent="0">
              <a:buNone/>
              <a:defRPr sz="4157">
                <a:solidFill>
                  <a:schemeClr val="tx1">
                    <a:tint val="75000"/>
                  </a:schemeClr>
                </a:solidFill>
              </a:defRPr>
            </a:lvl6pPr>
            <a:lvl7pPr marL="7127931" indent="0">
              <a:buNone/>
              <a:defRPr sz="4157">
                <a:solidFill>
                  <a:schemeClr val="tx1">
                    <a:tint val="75000"/>
                  </a:schemeClr>
                </a:solidFill>
              </a:defRPr>
            </a:lvl7pPr>
            <a:lvl8pPr marL="8315919" indent="0">
              <a:buNone/>
              <a:defRPr sz="4157">
                <a:solidFill>
                  <a:schemeClr val="tx1">
                    <a:tint val="75000"/>
                  </a:schemeClr>
                </a:solidFill>
              </a:defRPr>
            </a:lvl8pPr>
            <a:lvl9pPr marL="9503908" indent="0">
              <a:buNone/>
              <a:defRPr sz="415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EA90A-B93C-454F-8B8E-3316B4DDD4FB}" type="datetimeFigureOut">
              <a:rPr lang="ko-KR" altLang="en-US" smtClean="0"/>
              <a:t>2015-04-06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5C614-0F8F-4D97-88E4-235BE5C0D6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4427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51217" y="4743667"/>
            <a:ext cx="14534793" cy="1130642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13503" y="4743667"/>
            <a:ext cx="14534793" cy="1130642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EA90A-B93C-454F-8B8E-3316B4DDD4FB}" type="datetimeFigureOut">
              <a:rPr lang="ko-KR" altLang="en-US" smtClean="0"/>
              <a:t>2015-04-06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5C614-0F8F-4D97-88E4-235BE5C0D6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985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5671" y="948735"/>
            <a:ext cx="29497080" cy="3444316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55672" y="4368300"/>
            <a:ext cx="14467996" cy="2140836"/>
          </a:xfrm>
        </p:spPr>
        <p:txBody>
          <a:bodyPr anchor="b"/>
          <a:lstStyle>
            <a:lvl1pPr marL="0" indent="0">
              <a:buNone/>
              <a:defRPr sz="6236" b="1"/>
            </a:lvl1pPr>
            <a:lvl2pPr marL="1187988" indent="0">
              <a:buNone/>
              <a:defRPr sz="5197" b="1"/>
            </a:lvl2pPr>
            <a:lvl3pPr marL="2375977" indent="0">
              <a:buNone/>
              <a:defRPr sz="4677" b="1"/>
            </a:lvl3pPr>
            <a:lvl4pPr marL="3563965" indent="0">
              <a:buNone/>
              <a:defRPr sz="4157" b="1"/>
            </a:lvl4pPr>
            <a:lvl5pPr marL="4751954" indent="0">
              <a:buNone/>
              <a:defRPr sz="4157" b="1"/>
            </a:lvl5pPr>
            <a:lvl6pPr marL="5939942" indent="0">
              <a:buNone/>
              <a:defRPr sz="4157" b="1"/>
            </a:lvl6pPr>
            <a:lvl7pPr marL="7127931" indent="0">
              <a:buNone/>
              <a:defRPr sz="4157" b="1"/>
            </a:lvl7pPr>
            <a:lvl8pPr marL="8315919" indent="0">
              <a:buNone/>
              <a:defRPr sz="4157" b="1"/>
            </a:lvl8pPr>
            <a:lvl9pPr marL="9503908" indent="0">
              <a:buNone/>
              <a:defRPr sz="4157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55672" y="6509136"/>
            <a:ext cx="14467996" cy="9573959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7313504" y="4368300"/>
            <a:ext cx="14539247" cy="2140836"/>
          </a:xfrm>
        </p:spPr>
        <p:txBody>
          <a:bodyPr anchor="b"/>
          <a:lstStyle>
            <a:lvl1pPr marL="0" indent="0">
              <a:buNone/>
              <a:defRPr sz="6236" b="1"/>
            </a:lvl1pPr>
            <a:lvl2pPr marL="1187988" indent="0">
              <a:buNone/>
              <a:defRPr sz="5197" b="1"/>
            </a:lvl2pPr>
            <a:lvl3pPr marL="2375977" indent="0">
              <a:buNone/>
              <a:defRPr sz="4677" b="1"/>
            </a:lvl3pPr>
            <a:lvl4pPr marL="3563965" indent="0">
              <a:buNone/>
              <a:defRPr sz="4157" b="1"/>
            </a:lvl4pPr>
            <a:lvl5pPr marL="4751954" indent="0">
              <a:buNone/>
              <a:defRPr sz="4157" b="1"/>
            </a:lvl5pPr>
            <a:lvl6pPr marL="5939942" indent="0">
              <a:buNone/>
              <a:defRPr sz="4157" b="1"/>
            </a:lvl6pPr>
            <a:lvl7pPr marL="7127931" indent="0">
              <a:buNone/>
              <a:defRPr sz="4157" b="1"/>
            </a:lvl7pPr>
            <a:lvl8pPr marL="8315919" indent="0">
              <a:buNone/>
              <a:defRPr sz="4157" b="1"/>
            </a:lvl8pPr>
            <a:lvl9pPr marL="9503908" indent="0">
              <a:buNone/>
              <a:defRPr sz="4157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7313504" y="6509136"/>
            <a:ext cx="14539247" cy="9573959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EA90A-B93C-454F-8B8E-3316B4DDD4FB}" type="datetimeFigureOut">
              <a:rPr lang="ko-KR" altLang="en-US" smtClean="0"/>
              <a:t>2015-04-06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5C614-0F8F-4D97-88E4-235BE5C0D6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34863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EA90A-B93C-454F-8B8E-3316B4DDD4FB}" type="datetimeFigureOut">
              <a:rPr lang="ko-KR" altLang="en-US" smtClean="0"/>
              <a:t>2015-04-06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5C614-0F8F-4D97-88E4-235BE5C0D6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70662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EA90A-B93C-454F-8B8E-3316B4DDD4FB}" type="datetimeFigureOut">
              <a:rPr lang="ko-KR" altLang="en-US" smtClean="0"/>
              <a:t>2015-04-06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5C614-0F8F-4D97-88E4-235BE5C0D6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8451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5672" y="1187979"/>
            <a:ext cx="11030232" cy="4157927"/>
          </a:xfrm>
        </p:spPr>
        <p:txBody>
          <a:bodyPr anchor="b"/>
          <a:lstStyle>
            <a:lvl1pPr>
              <a:defRPr sz="8315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39248" y="2565707"/>
            <a:ext cx="17313503" cy="12663528"/>
          </a:xfrm>
        </p:spPr>
        <p:txBody>
          <a:bodyPr/>
          <a:lstStyle>
            <a:lvl1pPr>
              <a:defRPr sz="8315"/>
            </a:lvl1pPr>
            <a:lvl2pPr>
              <a:defRPr sz="7276"/>
            </a:lvl2pPr>
            <a:lvl3pPr>
              <a:defRPr sz="6236"/>
            </a:lvl3pPr>
            <a:lvl4pPr>
              <a:defRPr sz="5197"/>
            </a:lvl4pPr>
            <a:lvl5pPr>
              <a:defRPr sz="5197"/>
            </a:lvl5pPr>
            <a:lvl6pPr>
              <a:defRPr sz="5197"/>
            </a:lvl6pPr>
            <a:lvl7pPr>
              <a:defRPr sz="5197"/>
            </a:lvl7pPr>
            <a:lvl8pPr>
              <a:defRPr sz="5197"/>
            </a:lvl8pPr>
            <a:lvl9pPr>
              <a:defRPr sz="5197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55672" y="5345906"/>
            <a:ext cx="11030232" cy="9903953"/>
          </a:xfrm>
        </p:spPr>
        <p:txBody>
          <a:bodyPr/>
          <a:lstStyle>
            <a:lvl1pPr marL="0" indent="0">
              <a:buNone/>
              <a:defRPr sz="4157"/>
            </a:lvl1pPr>
            <a:lvl2pPr marL="1187988" indent="0">
              <a:buNone/>
              <a:defRPr sz="3638"/>
            </a:lvl2pPr>
            <a:lvl3pPr marL="2375977" indent="0">
              <a:buNone/>
              <a:defRPr sz="3118"/>
            </a:lvl3pPr>
            <a:lvl4pPr marL="3563965" indent="0">
              <a:buNone/>
              <a:defRPr sz="2598"/>
            </a:lvl4pPr>
            <a:lvl5pPr marL="4751954" indent="0">
              <a:buNone/>
              <a:defRPr sz="2598"/>
            </a:lvl5pPr>
            <a:lvl6pPr marL="5939942" indent="0">
              <a:buNone/>
              <a:defRPr sz="2598"/>
            </a:lvl6pPr>
            <a:lvl7pPr marL="7127931" indent="0">
              <a:buNone/>
              <a:defRPr sz="2598"/>
            </a:lvl7pPr>
            <a:lvl8pPr marL="8315919" indent="0">
              <a:buNone/>
              <a:defRPr sz="2598"/>
            </a:lvl8pPr>
            <a:lvl9pPr marL="9503908" indent="0">
              <a:buNone/>
              <a:defRPr sz="2598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EA90A-B93C-454F-8B8E-3316B4DDD4FB}" type="datetimeFigureOut">
              <a:rPr lang="ko-KR" altLang="en-US" smtClean="0"/>
              <a:t>2015-04-06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5C614-0F8F-4D97-88E4-235BE5C0D6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9323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5672" y="1187979"/>
            <a:ext cx="11030232" cy="4157927"/>
          </a:xfrm>
        </p:spPr>
        <p:txBody>
          <a:bodyPr anchor="b"/>
          <a:lstStyle>
            <a:lvl1pPr>
              <a:defRPr sz="8315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4539248" y="2565707"/>
            <a:ext cx="17313503" cy="12663528"/>
          </a:xfrm>
        </p:spPr>
        <p:txBody>
          <a:bodyPr anchor="t"/>
          <a:lstStyle>
            <a:lvl1pPr marL="0" indent="0">
              <a:buNone/>
              <a:defRPr sz="8315"/>
            </a:lvl1pPr>
            <a:lvl2pPr marL="1187988" indent="0">
              <a:buNone/>
              <a:defRPr sz="7276"/>
            </a:lvl2pPr>
            <a:lvl3pPr marL="2375977" indent="0">
              <a:buNone/>
              <a:defRPr sz="6236"/>
            </a:lvl3pPr>
            <a:lvl4pPr marL="3563965" indent="0">
              <a:buNone/>
              <a:defRPr sz="5197"/>
            </a:lvl4pPr>
            <a:lvl5pPr marL="4751954" indent="0">
              <a:buNone/>
              <a:defRPr sz="5197"/>
            </a:lvl5pPr>
            <a:lvl6pPr marL="5939942" indent="0">
              <a:buNone/>
              <a:defRPr sz="5197"/>
            </a:lvl6pPr>
            <a:lvl7pPr marL="7127931" indent="0">
              <a:buNone/>
              <a:defRPr sz="5197"/>
            </a:lvl7pPr>
            <a:lvl8pPr marL="8315919" indent="0">
              <a:buNone/>
              <a:defRPr sz="5197"/>
            </a:lvl8pPr>
            <a:lvl9pPr marL="9503908" indent="0">
              <a:buNone/>
              <a:defRPr sz="5197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55672" y="5345906"/>
            <a:ext cx="11030232" cy="9903953"/>
          </a:xfrm>
        </p:spPr>
        <p:txBody>
          <a:bodyPr/>
          <a:lstStyle>
            <a:lvl1pPr marL="0" indent="0">
              <a:buNone/>
              <a:defRPr sz="4157"/>
            </a:lvl1pPr>
            <a:lvl2pPr marL="1187988" indent="0">
              <a:buNone/>
              <a:defRPr sz="3638"/>
            </a:lvl2pPr>
            <a:lvl3pPr marL="2375977" indent="0">
              <a:buNone/>
              <a:defRPr sz="3118"/>
            </a:lvl3pPr>
            <a:lvl4pPr marL="3563965" indent="0">
              <a:buNone/>
              <a:defRPr sz="2598"/>
            </a:lvl4pPr>
            <a:lvl5pPr marL="4751954" indent="0">
              <a:buNone/>
              <a:defRPr sz="2598"/>
            </a:lvl5pPr>
            <a:lvl6pPr marL="5939942" indent="0">
              <a:buNone/>
              <a:defRPr sz="2598"/>
            </a:lvl6pPr>
            <a:lvl7pPr marL="7127931" indent="0">
              <a:buNone/>
              <a:defRPr sz="2598"/>
            </a:lvl7pPr>
            <a:lvl8pPr marL="8315919" indent="0">
              <a:buNone/>
              <a:defRPr sz="2598"/>
            </a:lvl8pPr>
            <a:lvl9pPr marL="9503908" indent="0">
              <a:buNone/>
              <a:defRPr sz="2598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EA90A-B93C-454F-8B8E-3316B4DDD4FB}" type="datetimeFigureOut">
              <a:rPr lang="ko-KR" altLang="en-US" smtClean="0"/>
              <a:t>2015-04-06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5C614-0F8F-4D97-88E4-235BE5C0D6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64156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51217" y="948735"/>
            <a:ext cx="29497080" cy="34443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51217" y="4743667"/>
            <a:ext cx="29497080" cy="113064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51217" y="16516212"/>
            <a:ext cx="7694890" cy="9487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11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EA90A-B93C-454F-8B8E-3316B4DDD4FB}" type="datetimeFigureOut">
              <a:rPr lang="ko-KR" altLang="en-US" smtClean="0"/>
              <a:t>2015-04-06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28589" y="16516212"/>
            <a:ext cx="11542336" cy="9487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11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4153406" y="16516212"/>
            <a:ext cx="7694890" cy="9487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11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5C614-0F8F-4D97-88E4-235BE5C0D6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00251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2375977" rtl="0" eaLnBrk="1" latinLnBrk="1" hangingPunct="1">
        <a:lnSpc>
          <a:spcPct val="90000"/>
        </a:lnSpc>
        <a:spcBef>
          <a:spcPct val="0"/>
        </a:spcBef>
        <a:buNone/>
        <a:defRPr sz="114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93994" indent="-593994" algn="l" defTabSz="2375977" rtl="0" eaLnBrk="1" latinLnBrk="1" hangingPunct="1">
        <a:lnSpc>
          <a:spcPct val="90000"/>
        </a:lnSpc>
        <a:spcBef>
          <a:spcPts val="2598"/>
        </a:spcBef>
        <a:buFont typeface="Arial" panose="020B0604020202020204" pitchFamily="34" charset="0"/>
        <a:buChar char="•"/>
        <a:defRPr sz="7276" kern="1200">
          <a:solidFill>
            <a:schemeClr val="tx1"/>
          </a:solidFill>
          <a:latin typeface="+mn-lt"/>
          <a:ea typeface="+mn-ea"/>
          <a:cs typeface="+mn-cs"/>
        </a:defRPr>
      </a:lvl1pPr>
      <a:lvl2pPr marL="1781983" indent="-593994" algn="l" defTabSz="2375977" rtl="0" eaLnBrk="1" latinLnBrk="1" hangingPunct="1">
        <a:lnSpc>
          <a:spcPct val="90000"/>
        </a:lnSpc>
        <a:spcBef>
          <a:spcPts val="1299"/>
        </a:spcBef>
        <a:buFont typeface="Arial" panose="020B0604020202020204" pitchFamily="34" charset="0"/>
        <a:buChar char="•"/>
        <a:defRPr sz="6236" kern="1200">
          <a:solidFill>
            <a:schemeClr val="tx1"/>
          </a:solidFill>
          <a:latin typeface="+mn-lt"/>
          <a:ea typeface="+mn-ea"/>
          <a:cs typeface="+mn-cs"/>
        </a:defRPr>
      </a:lvl2pPr>
      <a:lvl3pPr marL="2969971" indent="-593994" algn="l" defTabSz="2375977" rtl="0" eaLnBrk="1" latinLnBrk="1" hangingPunct="1">
        <a:lnSpc>
          <a:spcPct val="90000"/>
        </a:lnSpc>
        <a:spcBef>
          <a:spcPts val="1299"/>
        </a:spcBef>
        <a:buFont typeface="Arial" panose="020B0604020202020204" pitchFamily="34" charset="0"/>
        <a:buChar char="•"/>
        <a:defRPr sz="5197" kern="1200">
          <a:solidFill>
            <a:schemeClr val="tx1"/>
          </a:solidFill>
          <a:latin typeface="+mn-lt"/>
          <a:ea typeface="+mn-ea"/>
          <a:cs typeface="+mn-cs"/>
        </a:defRPr>
      </a:lvl3pPr>
      <a:lvl4pPr marL="4157960" indent="-593994" algn="l" defTabSz="2375977" rtl="0" eaLnBrk="1" latinLnBrk="1" hangingPunct="1">
        <a:lnSpc>
          <a:spcPct val="90000"/>
        </a:lnSpc>
        <a:spcBef>
          <a:spcPts val="129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4pPr>
      <a:lvl5pPr marL="5345948" indent="-593994" algn="l" defTabSz="2375977" rtl="0" eaLnBrk="1" latinLnBrk="1" hangingPunct="1">
        <a:lnSpc>
          <a:spcPct val="90000"/>
        </a:lnSpc>
        <a:spcBef>
          <a:spcPts val="129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5pPr>
      <a:lvl6pPr marL="6533937" indent="-593994" algn="l" defTabSz="2375977" rtl="0" eaLnBrk="1" latinLnBrk="1" hangingPunct="1">
        <a:lnSpc>
          <a:spcPct val="90000"/>
        </a:lnSpc>
        <a:spcBef>
          <a:spcPts val="129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6pPr>
      <a:lvl7pPr marL="7721925" indent="-593994" algn="l" defTabSz="2375977" rtl="0" eaLnBrk="1" latinLnBrk="1" hangingPunct="1">
        <a:lnSpc>
          <a:spcPct val="90000"/>
        </a:lnSpc>
        <a:spcBef>
          <a:spcPts val="129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7pPr>
      <a:lvl8pPr marL="8909914" indent="-593994" algn="l" defTabSz="2375977" rtl="0" eaLnBrk="1" latinLnBrk="1" hangingPunct="1">
        <a:lnSpc>
          <a:spcPct val="90000"/>
        </a:lnSpc>
        <a:spcBef>
          <a:spcPts val="129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8pPr>
      <a:lvl9pPr marL="10097902" indent="-593994" algn="l" defTabSz="2375977" rtl="0" eaLnBrk="1" latinLnBrk="1" hangingPunct="1">
        <a:lnSpc>
          <a:spcPct val="90000"/>
        </a:lnSpc>
        <a:spcBef>
          <a:spcPts val="129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375977" rtl="0" eaLnBrk="1" latinLnBrk="1" hangingPunct="1">
        <a:defRPr sz="4677" kern="1200">
          <a:solidFill>
            <a:schemeClr val="tx1"/>
          </a:solidFill>
          <a:latin typeface="+mn-lt"/>
          <a:ea typeface="+mn-ea"/>
          <a:cs typeface="+mn-cs"/>
        </a:defRPr>
      </a:lvl1pPr>
      <a:lvl2pPr marL="1187988" algn="l" defTabSz="2375977" rtl="0" eaLnBrk="1" latinLnBrk="1" hangingPunct="1">
        <a:defRPr sz="4677" kern="1200">
          <a:solidFill>
            <a:schemeClr val="tx1"/>
          </a:solidFill>
          <a:latin typeface="+mn-lt"/>
          <a:ea typeface="+mn-ea"/>
          <a:cs typeface="+mn-cs"/>
        </a:defRPr>
      </a:lvl2pPr>
      <a:lvl3pPr marL="2375977" algn="l" defTabSz="2375977" rtl="0" eaLnBrk="1" latinLnBrk="1" hangingPunct="1"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563965" algn="l" defTabSz="2375977" rtl="0" eaLnBrk="1" latinLnBrk="1" hangingPunct="1">
        <a:defRPr sz="4677" kern="1200">
          <a:solidFill>
            <a:schemeClr val="tx1"/>
          </a:solidFill>
          <a:latin typeface="+mn-lt"/>
          <a:ea typeface="+mn-ea"/>
          <a:cs typeface="+mn-cs"/>
        </a:defRPr>
      </a:lvl4pPr>
      <a:lvl5pPr marL="4751954" algn="l" defTabSz="2375977" rtl="0" eaLnBrk="1" latinLnBrk="1" hangingPunct="1">
        <a:defRPr sz="4677" kern="1200">
          <a:solidFill>
            <a:schemeClr val="tx1"/>
          </a:solidFill>
          <a:latin typeface="+mn-lt"/>
          <a:ea typeface="+mn-ea"/>
          <a:cs typeface="+mn-cs"/>
        </a:defRPr>
      </a:lvl5pPr>
      <a:lvl6pPr marL="5939942" algn="l" defTabSz="2375977" rtl="0" eaLnBrk="1" latinLnBrk="1" hangingPunct="1">
        <a:defRPr sz="4677" kern="1200">
          <a:solidFill>
            <a:schemeClr val="tx1"/>
          </a:solidFill>
          <a:latin typeface="+mn-lt"/>
          <a:ea typeface="+mn-ea"/>
          <a:cs typeface="+mn-cs"/>
        </a:defRPr>
      </a:lvl6pPr>
      <a:lvl7pPr marL="7127931" algn="l" defTabSz="2375977" rtl="0" eaLnBrk="1" latinLnBrk="1" hangingPunct="1">
        <a:defRPr sz="4677" kern="1200">
          <a:solidFill>
            <a:schemeClr val="tx1"/>
          </a:solidFill>
          <a:latin typeface="+mn-lt"/>
          <a:ea typeface="+mn-ea"/>
          <a:cs typeface="+mn-cs"/>
        </a:defRPr>
      </a:lvl7pPr>
      <a:lvl8pPr marL="8315919" algn="l" defTabSz="2375977" rtl="0" eaLnBrk="1" latinLnBrk="1" hangingPunct="1">
        <a:defRPr sz="4677" kern="1200">
          <a:solidFill>
            <a:schemeClr val="tx1"/>
          </a:solidFill>
          <a:latin typeface="+mn-lt"/>
          <a:ea typeface="+mn-ea"/>
          <a:cs typeface="+mn-cs"/>
        </a:defRPr>
      </a:lvl8pPr>
      <a:lvl9pPr marL="9503908" algn="l" defTabSz="2375977" rtl="0" eaLnBrk="1" latinLnBrk="1" hangingPunct="1">
        <a:defRPr sz="467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jpeg"/><Relationship Id="rId7" Type="http://schemas.openxmlformats.org/officeDocument/2006/relationships/image" Target="../media/image6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Rounded Rectangle 1"/>
          <p:cNvSpPr/>
          <p:nvPr/>
        </p:nvSpPr>
        <p:spPr>
          <a:xfrm>
            <a:off x="8620862" y="9345660"/>
            <a:ext cx="7743718" cy="6562843"/>
          </a:xfrm>
          <a:prstGeom prst="roundRect">
            <a:avLst>
              <a:gd name="adj" fmla="val 5703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533" dirty="0"/>
          </a:p>
        </p:txBody>
      </p:sp>
      <p:grpSp>
        <p:nvGrpSpPr>
          <p:cNvPr id="260" name="Group 259"/>
          <p:cNvGrpSpPr/>
          <p:nvPr/>
        </p:nvGrpSpPr>
        <p:grpSpPr>
          <a:xfrm>
            <a:off x="8632087" y="3335368"/>
            <a:ext cx="7732493" cy="5613357"/>
            <a:chOff x="13011060" y="7155698"/>
            <a:chExt cx="13915615" cy="11075108"/>
          </a:xfrm>
        </p:grpSpPr>
        <p:sp>
          <p:nvSpPr>
            <p:cNvPr id="33" name="Rounded Rectangle 32"/>
            <p:cNvSpPr/>
            <p:nvPr/>
          </p:nvSpPr>
          <p:spPr>
            <a:xfrm>
              <a:off x="13011060" y="7155698"/>
              <a:ext cx="13915615" cy="11075108"/>
            </a:xfrm>
            <a:prstGeom prst="roundRect">
              <a:avLst>
                <a:gd name="adj" fmla="val 8663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533"/>
            </a:p>
          </p:txBody>
        </p:sp>
        <p:sp>
          <p:nvSpPr>
            <p:cNvPr id="230" name="TextBox 229"/>
            <p:cNvSpPr txBox="1"/>
            <p:nvPr/>
          </p:nvSpPr>
          <p:spPr>
            <a:xfrm>
              <a:off x="13175362" y="8937464"/>
              <a:ext cx="13045324" cy="23940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400" dirty="0">
                  <a:latin typeface="Batang" panose="02030600000101010101" pitchFamily="18" charset="-127"/>
                  <a:ea typeface="Batang" panose="02030600000101010101" pitchFamily="18" charset="-127"/>
                </a:rPr>
                <a:t>▶ </a:t>
              </a:r>
              <a:r>
                <a:rPr lang="en-US" altLang="ko-KR" sz="2400" dirty="0">
                  <a:ea typeface="Batang" panose="02030600000101010101" pitchFamily="18" charset="-127"/>
                </a:rPr>
                <a:t>Melt-Refreeze wet extraction line built in SNU</a:t>
              </a:r>
            </a:p>
            <a:p>
              <a:r>
                <a:rPr lang="en-US" altLang="ko-KR" sz="2400" dirty="0">
                  <a:latin typeface="Batang" panose="02030600000101010101" pitchFamily="18" charset="-127"/>
                  <a:ea typeface="Batang" panose="02030600000101010101" pitchFamily="18" charset="-127"/>
                </a:rPr>
                <a:t>▶ </a:t>
              </a:r>
              <a:r>
                <a:rPr lang="en-US" altLang="ko-KR" sz="2400" dirty="0">
                  <a:ea typeface="Batang" panose="02030600000101010101" pitchFamily="18" charset="-127"/>
                </a:rPr>
                <a:t>Suitable for study natural methane budget.</a:t>
              </a:r>
            </a:p>
            <a:p>
              <a:r>
                <a:rPr lang="en-US" altLang="ko-KR" sz="2400" dirty="0">
                  <a:latin typeface="Batang" panose="02030600000101010101" pitchFamily="18" charset="-127"/>
                  <a:ea typeface="Batang" panose="02030600000101010101" pitchFamily="18" charset="-127"/>
                </a:rPr>
                <a:t>▶ </a:t>
              </a:r>
              <a:r>
                <a:rPr lang="en-US" altLang="ko-KR" sz="2400" dirty="0">
                  <a:ea typeface="Batang" panose="02030600000101010101" pitchFamily="18" charset="-127"/>
                </a:rPr>
                <a:t>Replicate precision of 1.01 (1</a:t>
              </a:r>
              <a:r>
                <a:rPr lang="el-GR" altLang="ko-KR" sz="2400" dirty="0">
                  <a:ea typeface="Batang" panose="02030600000101010101" pitchFamily="18" charset="-127"/>
                </a:rPr>
                <a:t>σ</a:t>
              </a:r>
              <a:r>
                <a:rPr lang="en-US" altLang="ko-KR" sz="2400" dirty="0">
                  <a:ea typeface="Batang" panose="02030600000101010101" pitchFamily="18" charset="-127"/>
                </a:rPr>
                <a:t>)</a:t>
              </a:r>
              <a:r>
                <a:rPr lang="en-US" altLang="ko-KR" sz="2400" dirty="0"/>
                <a:t> ppb.</a:t>
              </a:r>
              <a:endParaRPr lang="ko-KR" altLang="en-US" sz="2400" dirty="0"/>
            </a:p>
          </p:txBody>
        </p:sp>
      </p:grpSp>
      <p:sp>
        <p:nvSpPr>
          <p:cNvPr id="6" name="직사각형 5"/>
          <p:cNvSpPr/>
          <p:nvPr/>
        </p:nvSpPr>
        <p:spPr>
          <a:xfrm>
            <a:off x="-1" y="4367"/>
            <a:ext cx="34199513" cy="158611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533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0" y="-46434"/>
            <a:ext cx="34199512" cy="1828800"/>
          </a:xfrm>
        </p:spPr>
        <p:txBody>
          <a:bodyPr>
            <a:noAutofit/>
          </a:bodyPr>
          <a:lstStyle/>
          <a:p>
            <a:pPr algn="ctr"/>
            <a:r>
              <a:rPr lang="en-US" altLang="ko-KR" sz="6600" b="1" dirty="0">
                <a:solidFill>
                  <a:srgbClr val="FFFF00"/>
                </a:solidFill>
                <a:latin typeface="+mn-lt"/>
                <a:ea typeface="나눔고딕 ExtraBold" panose="020D0904000000000000" pitchFamily="50" charset="-127"/>
              </a:rPr>
              <a:t>Centennial to millennial variations of atmospheric </a:t>
            </a:r>
            <a:r>
              <a:rPr lang="en-US" altLang="ko-KR" sz="6600" b="1" dirty="0" smtClean="0">
                <a:solidFill>
                  <a:srgbClr val="FFFF00"/>
                </a:solidFill>
                <a:latin typeface="+mn-lt"/>
                <a:ea typeface="나눔고딕 ExtraBold" panose="020D0904000000000000" pitchFamily="50" charset="-127"/>
              </a:rPr>
              <a:t>methane during </a:t>
            </a:r>
            <a:r>
              <a:rPr lang="en-US" altLang="ko-KR" sz="6600" b="1" dirty="0">
                <a:solidFill>
                  <a:srgbClr val="FFFF00"/>
                </a:solidFill>
                <a:latin typeface="+mn-lt"/>
                <a:ea typeface="나눔고딕 ExtraBold" panose="020D0904000000000000" pitchFamily="50" charset="-127"/>
              </a:rPr>
              <a:t>the early Holocene</a:t>
            </a:r>
            <a:r>
              <a:rPr lang="en-US" altLang="ko-KR" sz="6600" b="1" dirty="0">
                <a:latin typeface="+mn-lt"/>
              </a:rPr>
              <a:t> </a:t>
            </a:r>
            <a:endParaRPr lang="ko-KR" altLang="en-US" sz="6600" b="1" dirty="0">
              <a:latin typeface="+mn-lt"/>
            </a:endParaRPr>
          </a:p>
        </p:txBody>
      </p:sp>
      <p:grpSp>
        <p:nvGrpSpPr>
          <p:cNvPr id="19" name="그룹 18"/>
          <p:cNvGrpSpPr/>
          <p:nvPr/>
        </p:nvGrpSpPr>
        <p:grpSpPr>
          <a:xfrm>
            <a:off x="0" y="1442811"/>
            <a:ext cx="34199512" cy="1469545"/>
            <a:chOff x="0" y="1611252"/>
            <a:chExt cx="34199512" cy="1469545"/>
          </a:xfrm>
        </p:grpSpPr>
        <p:grpSp>
          <p:nvGrpSpPr>
            <p:cNvPr id="18" name="그룹 17"/>
            <p:cNvGrpSpPr/>
            <p:nvPr/>
          </p:nvGrpSpPr>
          <p:grpSpPr>
            <a:xfrm>
              <a:off x="0" y="1611252"/>
              <a:ext cx="34199512" cy="1469545"/>
              <a:chOff x="0" y="1611252"/>
              <a:chExt cx="34199512" cy="1469545"/>
            </a:xfrm>
          </p:grpSpPr>
          <p:sp>
            <p:nvSpPr>
              <p:cNvPr id="7" name="직사각형 6"/>
              <p:cNvSpPr/>
              <p:nvPr/>
            </p:nvSpPr>
            <p:spPr>
              <a:xfrm>
                <a:off x="0" y="1730567"/>
                <a:ext cx="34199512" cy="1350230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533"/>
              </a:p>
            </p:txBody>
          </p:sp>
          <p:sp>
            <p:nvSpPr>
              <p:cNvPr id="8" name="제목 3"/>
              <p:cNvSpPr txBox="1">
                <a:spLocks/>
              </p:cNvSpPr>
              <p:nvPr/>
            </p:nvSpPr>
            <p:spPr>
              <a:xfrm>
                <a:off x="0" y="1611252"/>
                <a:ext cx="34199512" cy="1445694"/>
              </a:xfrm>
              <a:prstGeom prst="rect">
                <a:avLst/>
              </a:prstGeom>
            </p:spPr>
            <p:txBody>
              <a:bodyPr vert="horz" lIns="45720" tIns="22860" rIns="45720" bIns="22860" rtlCol="0" anchor="ctr">
                <a:noAutofit/>
              </a:bodyPr>
              <a:lstStyle>
                <a:lvl1pPr algn="l" defTabSz="4559930" rtl="0" eaLnBrk="1" latinLnBrk="1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21942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>
                  <a:lnSpc>
                    <a:spcPct val="100000"/>
                  </a:lnSpc>
                </a:pPr>
                <a:r>
                  <a:rPr lang="en-US" altLang="ko-KR" sz="4400" dirty="0" err="1">
                    <a:ea typeface="나눔고딕 ExtraBold" panose="020D0904000000000000" pitchFamily="50" charset="-127"/>
                  </a:rPr>
                  <a:t>Ji-Woong</a:t>
                </a:r>
                <a:r>
                  <a:rPr lang="en-US" altLang="ko-KR" sz="4400" dirty="0">
                    <a:ea typeface="나눔고딕 ExtraBold" panose="020D0904000000000000" pitchFamily="50" charset="-127"/>
                  </a:rPr>
                  <a:t> Yang</a:t>
                </a:r>
                <a:r>
                  <a:rPr lang="en-US" altLang="ko-KR" sz="4400" baseline="30000" dirty="0">
                    <a:ea typeface="나눔고딕 ExtraBold" panose="020D0904000000000000" pitchFamily="50" charset="-127"/>
                  </a:rPr>
                  <a:t>1*</a:t>
                </a:r>
                <a:r>
                  <a:rPr lang="en-US" altLang="ko-KR" sz="4400" dirty="0">
                    <a:ea typeface="나눔고딕 ExtraBold" panose="020D0904000000000000" pitchFamily="50" charset="-127"/>
                  </a:rPr>
                  <a:t>, </a:t>
                </a:r>
                <a:r>
                  <a:rPr lang="en-US" altLang="ko-KR" sz="4400" dirty="0" err="1">
                    <a:ea typeface="나눔고딕 ExtraBold" panose="020D0904000000000000" pitchFamily="50" charset="-127"/>
                  </a:rPr>
                  <a:t>Jinho</a:t>
                </a:r>
                <a:r>
                  <a:rPr lang="en-US" altLang="ko-KR" sz="4400" dirty="0">
                    <a:ea typeface="나눔고딕 ExtraBold" panose="020D0904000000000000" pitchFamily="50" charset="-127"/>
                  </a:rPr>
                  <a:t> Ahn</a:t>
                </a:r>
                <a:r>
                  <a:rPr lang="en-US" altLang="ko-KR" sz="4400" baseline="30000" dirty="0">
                    <a:ea typeface="나눔고딕 ExtraBold" panose="020D0904000000000000" pitchFamily="50" charset="-127"/>
                  </a:rPr>
                  <a:t>1</a:t>
                </a:r>
                <a:r>
                  <a:rPr lang="en-US" altLang="ko-KR" sz="4400" dirty="0">
                    <a:ea typeface="나눔고딕 ExtraBold" panose="020D0904000000000000" pitchFamily="50" charset="-127"/>
                  </a:rPr>
                  <a:t> and Edward Brook</a:t>
                </a:r>
                <a:r>
                  <a:rPr lang="en-US" altLang="ko-KR" sz="4400" baseline="30000" dirty="0">
                    <a:ea typeface="나눔고딕 ExtraBold" panose="020D0904000000000000" pitchFamily="50" charset="-127"/>
                  </a:rPr>
                  <a:t>2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altLang="ko-KR" sz="2700" baseline="30000" dirty="0">
                    <a:ea typeface="나눔고딕 ExtraBold" panose="020D0904000000000000" pitchFamily="50" charset="-127"/>
                  </a:rPr>
                  <a:t>1</a:t>
                </a:r>
                <a:r>
                  <a:rPr lang="en-US" altLang="ko-KR" sz="2700" dirty="0">
                    <a:ea typeface="나눔고딕 ExtraBold" panose="020D0904000000000000" pitchFamily="50" charset="-127"/>
                  </a:rPr>
                  <a:t>School of Earth and Environmental Sciences, Seoul National </a:t>
                </a:r>
                <a:r>
                  <a:rPr lang="en-US" altLang="ko-KR" sz="2700" dirty="0">
                    <a:ea typeface="나눔고딕 ExtraBold" panose="020D0904000000000000" pitchFamily="50" charset="-127"/>
                  </a:rPr>
                  <a:t>University (SNU), </a:t>
                </a:r>
                <a:r>
                  <a:rPr lang="en-US" altLang="ko-KR" sz="2700" dirty="0">
                    <a:ea typeface="나눔고딕 ExtraBold" panose="020D0904000000000000" pitchFamily="50" charset="-127"/>
                  </a:rPr>
                  <a:t>Seoul 151-747, South </a:t>
                </a:r>
                <a:r>
                  <a:rPr lang="en-US" altLang="ko-KR" sz="2700" dirty="0" smtClean="0">
                    <a:ea typeface="나눔고딕 ExtraBold" panose="020D0904000000000000" pitchFamily="50" charset="-127"/>
                  </a:rPr>
                  <a:t>Korea </a:t>
                </a:r>
                <a:r>
                  <a:rPr lang="en-US" altLang="ko-KR" sz="2700" baseline="30000" dirty="0" smtClean="0"/>
                  <a:t>2</a:t>
                </a:r>
                <a:r>
                  <a:rPr lang="en-US" altLang="ko-KR" sz="2700" dirty="0" smtClean="0"/>
                  <a:t>Department </a:t>
                </a:r>
                <a:r>
                  <a:rPr lang="en-US" altLang="ko-KR" sz="2700" dirty="0"/>
                  <a:t>of Geosciences, Oregon State </a:t>
                </a:r>
                <a:r>
                  <a:rPr lang="en-US" altLang="ko-KR" sz="2700" dirty="0"/>
                  <a:t>University (OSU), </a:t>
                </a:r>
                <a:r>
                  <a:rPr lang="en-US" altLang="ko-KR" sz="2700" dirty="0"/>
                  <a:t>Corvallis, Oregon 97331-5506, USA </a:t>
                </a:r>
                <a:endParaRPr lang="en-US" altLang="ko-KR" sz="2700" dirty="0">
                  <a:ea typeface="나눔고딕 ExtraBold" panose="020D0904000000000000" pitchFamily="50" charset="-127"/>
                </a:endParaRPr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39844" y="1710177"/>
              <a:ext cx="490888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400" i="1" dirty="0">
                  <a:latin typeface="+mj-lt"/>
                </a:rPr>
                <a:t>*Correspondence to: </a:t>
              </a:r>
              <a:r>
                <a:rPr lang="en-US" altLang="ko-KR" sz="2400" i="1" dirty="0" err="1">
                  <a:latin typeface="+mj-lt"/>
                </a:rPr>
                <a:t>Ji-Woong</a:t>
              </a:r>
              <a:r>
                <a:rPr lang="en-US" altLang="ko-KR" sz="2400" i="1" dirty="0">
                  <a:latin typeface="+mj-lt"/>
                </a:rPr>
                <a:t> Yang (luckyno44@gmail.com)</a:t>
              </a:r>
              <a:endParaRPr lang="ko-KR" altLang="en-US" sz="2400" i="1" dirty="0">
                <a:latin typeface="+mj-lt"/>
              </a:endParaRPr>
            </a:p>
          </p:txBody>
        </p:sp>
      </p:grpSp>
      <p:grpSp>
        <p:nvGrpSpPr>
          <p:cNvPr id="22" name="그룹 21"/>
          <p:cNvGrpSpPr/>
          <p:nvPr/>
        </p:nvGrpSpPr>
        <p:grpSpPr>
          <a:xfrm>
            <a:off x="256617" y="3330812"/>
            <a:ext cx="8300222" cy="5617913"/>
            <a:chOff x="4537964" y="10310612"/>
            <a:chExt cx="7754322" cy="5617913"/>
          </a:xfrm>
        </p:grpSpPr>
        <p:sp>
          <p:nvSpPr>
            <p:cNvPr id="2" name="Rounded Rectangle 1"/>
            <p:cNvSpPr/>
            <p:nvPr/>
          </p:nvSpPr>
          <p:spPr>
            <a:xfrm>
              <a:off x="4537964" y="10434754"/>
              <a:ext cx="7630017" cy="5493771"/>
            </a:xfrm>
            <a:prstGeom prst="roundRect">
              <a:avLst>
                <a:gd name="adj" fmla="val 7694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533" dirty="0"/>
            </a:p>
          </p:txBody>
        </p:sp>
        <p:sp>
          <p:nvSpPr>
            <p:cNvPr id="3" name="Rectangle 2"/>
            <p:cNvSpPr/>
            <p:nvPr/>
          </p:nvSpPr>
          <p:spPr>
            <a:xfrm>
              <a:off x="4537964" y="10310612"/>
              <a:ext cx="7630017" cy="820367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4800" b="1" dirty="0"/>
                <a:t>Siple Dome ice core</a:t>
              </a:r>
              <a:endParaRPr lang="ko-KR" altLang="en-US" sz="5750" b="1" dirty="0"/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4672046" y="11343097"/>
              <a:ext cx="4160123" cy="4168727"/>
              <a:chOff x="1238098" y="21047289"/>
              <a:chExt cx="11334394" cy="11335871"/>
            </a:xfrm>
          </p:grpSpPr>
          <p:grpSp>
            <p:nvGrpSpPr>
              <p:cNvPr id="11" name="그룹 13"/>
              <p:cNvGrpSpPr/>
              <p:nvPr/>
            </p:nvGrpSpPr>
            <p:grpSpPr>
              <a:xfrm>
                <a:off x="1238098" y="21047289"/>
                <a:ext cx="11334394" cy="11335871"/>
                <a:chOff x="139870" y="1622628"/>
                <a:chExt cx="3626053" cy="3626526"/>
              </a:xfrm>
            </p:grpSpPr>
            <p:grpSp>
              <p:nvGrpSpPr>
                <p:cNvPr id="12" name="그룹 3"/>
                <p:cNvGrpSpPr/>
                <p:nvPr/>
              </p:nvGrpSpPr>
              <p:grpSpPr>
                <a:xfrm>
                  <a:off x="139870" y="1622628"/>
                  <a:ext cx="3620650" cy="3620649"/>
                  <a:chOff x="683567" y="2853195"/>
                  <a:chExt cx="2812389" cy="2812388"/>
                </a:xfrm>
              </p:grpSpPr>
              <p:pic>
                <p:nvPicPr>
                  <p:cNvPr id="14" name="그림 5"/>
                  <p:cNvPicPr>
                    <a:picLocks noChangeAspect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683567" y="2853195"/>
                    <a:ext cx="2812389" cy="2812388"/>
                  </a:xfrm>
                  <a:prstGeom prst="rect">
                    <a:avLst/>
                  </a:prstGeom>
                </p:spPr>
              </p:pic>
              <p:sp>
                <p:nvSpPr>
                  <p:cNvPr id="15" name="포인트가 5개인 별 6"/>
                  <p:cNvSpPr/>
                  <p:nvPr/>
                </p:nvSpPr>
                <p:spPr>
                  <a:xfrm>
                    <a:off x="1763832" y="4433777"/>
                    <a:ext cx="152595" cy="162018"/>
                  </a:xfrm>
                  <a:prstGeom prst="star5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 sz="533"/>
                  </a:p>
                </p:txBody>
              </p:sp>
            </p:grpSp>
            <p:sp>
              <p:nvSpPr>
                <p:cNvPr id="13" name="TextBox 12"/>
                <p:cNvSpPr txBox="1"/>
                <p:nvPr/>
              </p:nvSpPr>
              <p:spPr>
                <a:xfrm>
                  <a:off x="2108979" y="5048345"/>
                  <a:ext cx="1656944" cy="20080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altLang="ko-KR" sz="900" i="1" dirty="0"/>
                    <a:t>Modified after </a:t>
                  </a:r>
                  <a:r>
                    <a:rPr lang="en-US" altLang="ko-KR" sz="900" i="1" dirty="0" err="1"/>
                    <a:t>Bertler</a:t>
                  </a:r>
                  <a:r>
                    <a:rPr lang="en-US" altLang="ko-KR" sz="900" i="1" dirty="0"/>
                    <a:t> et al., 2006</a:t>
                  </a:r>
                  <a:endParaRPr lang="ko-KR" altLang="en-US" sz="900" i="1" dirty="0"/>
                </a:p>
              </p:txBody>
            </p:sp>
          </p:grpSp>
          <p:sp>
            <p:nvSpPr>
              <p:cNvPr id="16" name="TextBox 15"/>
              <p:cNvSpPr txBox="1"/>
              <p:nvPr/>
            </p:nvSpPr>
            <p:spPr>
              <a:xfrm>
                <a:off x="5585255" y="26510877"/>
                <a:ext cx="3560333" cy="10043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8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Siple Dome</a:t>
                </a:r>
                <a:endParaRPr lang="ko-KR" altLang="en-US" sz="1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32" name="TextBox 31"/>
            <p:cNvSpPr txBox="1"/>
            <p:nvPr/>
          </p:nvSpPr>
          <p:spPr>
            <a:xfrm>
              <a:off x="8861445" y="11294969"/>
              <a:ext cx="3430841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000" dirty="0">
                  <a:ea typeface="Batang" panose="02030600000101010101" pitchFamily="18" charset="-127"/>
                </a:rPr>
                <a:t>▶</a:t>
              </a:r>
              <a:r>
                <a:rPr lang="en-US" altLang="ko-KR" sz="2200" dirty="0">
                  <a:latin typeface="Batang" panose="02030600000101010101" pitchFamily="18" charset="-127"/>
                  <a:ea typeface="Batang" panose="02030600000101010101" pitchFamily="18" charset="-127"/>
                </a:rPr>
                <a:t> </a:t>
              </a:r>
              <a:r>
                <a:rPr lang="en-US" altLang="ko-KR" sz="2200" dirty="0">
                  <a:ea typeface="Batang" panose="02030600000101010101" pitchFamily="18" charset="-127"/>
                </a:rPr>
                <a:t>H</a:t>
              </a:r>
              <a:r>
                <a:rPr lang="en-US" altLang="ko-KR" sz="2200" dirty="0"/>
                <a:t>igher </a:t>
              </a:r>
              <a:r>
                <a:rPr lang="en-US" altLang="ko-KR" sz="2200" dirty="0"/>
                <a:t>accumulation </a:t>
              </a:r>
              <a:r>
                <a:rPr lang="en-US" altLang="ko-KR" sz="2200" dirty="0"/>
                <a:t>rate than other ice cores allows </a:t>
              </a:r>
              <a:r>
                <a:rPr lang="en-US" altLang="ko-KR" sz="2200" dirty="0"/>
                <a:t>high-resolution study.</a:t>
              </a:r>
              <a:endParaRPr lang="ko-KR" altLang="en-US" sz="22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887017" y="14824715"/>
              <a:ext cx="324925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000" baseline="30000" dirty="0">
                  <a:solidFill>
                    <a:schemeClr val="accent3">
                      <a:lumMod val="75000"/>
                    </a:schemeClr>
                  </a:solidFill>
                </a:rPr>
                <a:t>a</a:t>
              </a:r>
              <a:r>
                <a:rPr lang="en-US" altLang="ko-KR" sz="1000" dirty="0">
                  <a:solidFill>
                    <a:schemeClr val="accent3">
                      <a:lumMod val="75000"/>
                    </a:schemeClr>
                  </a:solidFill>
                </a:rPr>
                <a:t>Jones</a:t>
              </a:r>
              <a:r>
                <a:rPr lang="en-US" altLang="ko-KR" sz="1000" dirty="0">
                  <a:solidFill>
                    <a:schemeClr val="accent3">
                      <a:lumMod val="75000"/>
                    </a:schemeClr>
                  </a:solidFill>
                </a:rPr>
                <a:t> et al., </a:t>
              </a:r>
              <a:r>
                <a:rPr lang="en-US" altLang="ko-KR" sz="1000" dirty="0" smtClean="0">
                  <a:solidFill>
                    <a:schemeClr val="accent3">
                      <a:lumMod val="75000"/>
                    </a:schemeClr>
                  </a:solidFill>
                </a:rPr>
                <a:t>(2014); </a:t>
              </a:r>
              <a:r>
                <a:rPr lang="en-US" altLang="ko-KR" sz="1000" baseline="30000" dirty="0" err="1">
                  <a:solidFill>
                    <a:schemeClr val="accent3">
                      <a:lumMod val="75000"/>
                    </a:schemeClr>
                  </a:solidFill>
                </a:rPr>
                <a:t>b</a:t>
              </a:r>
              <a:r>
                <a:rPr lang="en-US" altLang="ko-KR" sz="1000" dirty="0" err="1">
                  <a:solidFill>
                    <a:schemeClr val="accent3">
                      <a:lumMod val="75000"/>
                    </a:schemeClr>
                  </a:solidFill>
                </a:rPr>
                <a:t>Banta</a:t>
              </a:r>
              <a:r>
                <a:rPr lang="en-US" altLang="ko-KR" sz="1000" dirty="0">
                  <a:solidFill>
                    <a:schemeClr val="accent3">
                      <a:lumMod val="75000"/>
                    </a:schemeClr>
                  </a:solidFill>
                </a:rPr>
                <a:t> et al., </a:t>
              </a:r>
              <a:r>
                <a:rPr lang="en-US" altLang="ko-KR" sz="1000" dirty="0">
                  <a:solidFill>
                    <a:schemeClr val="accent3">
                      <a:lumMod val="75000"/>
                    </a:schemeClr>
                  </a:solidFill>
                </a:rPr>
                <a:t>(</a:t>
              </a:r>
              <a:r>
                <a:rPr lang="en-US" altLang="ko-KR" sz="1000" dirty="0" smtClean="0">
                  <a:solidFill>
                    <a:schemeClr val="accent3">
                      <a:lumMod val="75000"/>
                    </a:schemeClr>
                  </a:solidFill>
                </a:rPr>
                <a:t>2008); </a:t>
              </a:r>
              <a:r>
                <a:rPr lang="en-US" altLang="ko-KR" sz="1000" baseline="30000" dirty="0" err="1">
                  <a:solidFill>
                    <a:schemeClr val="accent3">
                      <a:lumMod val="75000"/>
                    </a:schemeClr>
                  </a:solidFill>
                </a:rPr>
                <a:t>c</a:t>
              </a:r>
              <a:r>
                <a:rPr lang="en-US" altLang="ko-KR" sz="1000" dirty="0" err="1">
                  <a:solidFill>
                    <a:schemeClr val="accent3">
                      <a:lumMod val="75000"/>
                    </a:schemeClr>
                  </a:solidFill>
                </a:rPr>
                <a:t>Frezzoti</a:t>
              </a:r>
              <a:r>
                <a:rPr lang="en-US" altLang="ko-KR" sz="1000" dirty="0">
                  <a:solidFill>
                    <a:schemeClr val="accent3">
                      <a:lumMod val="75000"/>
                    </a:schemeClr>
                  </a:solidFill>
                </a:rPr>
                <a:t> et al., </a:t>
              </a:r>
              <a:r>
                <a:rPr lang="en-US" altLang="ko-KR" sz="1000" dirty="0">
                  <a:solidFill>
                    <a:schemeClr val="accent3">
                      <a:lumMod val="75000"/>
                    </a:schemeClr>
                  </a:solidFill>
                </a:rPr>
                <a:t>(</a:t>
              </a:r>
              <a:r>
                <a:rPr lang="en-US" altLang="ko-KR" sz="1000" dirty="0" smtClean="0">
                  <a:solidFill>
                    <a:schemeClr val="accent3">
                      <a:lumMod val="75000"/>
                    </a:schemeClr>
                  </a:solidFill>
                </a:rPr>
                <a:t>2007); </a:t>
              </a:r>
              <a:r>
                <a:rPr lang="en-US" altLang="ko-KR" sz="1000" baseline="30000" dirty="0" err="1">
                  <a:solidFill>
                    <a:schemeClr val="accent3">
                      <a:lumMod val="75000"/>
                    </a:schemeClr>
                  </a:solidFill>
                </a:rPr>
                <a:t>d</a:t>
              </a:r>
              <a:r>
                <a:rPr lang="en-US" altLang="ko-KR" sz="1000" dirty="0" err="1">
                  <a:solidFill>
                    <a:schemeClr val="accent3">
                      <a:lumMod val="75000"/>
                    </a:schemeClr>
                  </a:solidFill>
                </a:rPr>
                <a:t>Oerter</a:t>
              </a:r>
              <a:r>
                <a:rPr lang="en-US" altLang="ko-KR" sz="1000" dirty="0">
                  <a:solidFill>
                    <a:schemeClr val="accent3">
                      <a:lumMod val="75000"/>
                    </a:schemeClr>
                  </a:solidFill>
                </a:rPr>
                <a:t> et al., </a:t>
              </a:r>
              <a:r>
                <a:rPr lang="en-US" altLang="ko-KR" sz="1000" dirty="0">
                  <a:solidFill>
                    <a:schemeClr val="accent3">
                      <a:lumMod val="75000"/>
                    </a:schemeClr>
                  </a:solidFill>
                </a:rPr>
                <a:t>(</a:t>
              </a:r>
              <a:r>
                <a:rPr lang="en-US" altLang="ko-KR" sz="1000" dirty="0" smtClean="0">
                  <a:solidFill>
                    <a:schemeClr val="accent3">
                      <a:lumMod val="75000"/>
                    </a:schemeClr>
                  </a:solidFill>
                </a:rPr>
                <a:t>2004); </a:t>
              </a:r>
              <a:r>
                <a:rPr lang="en-US" altLang="ko-KR" sz="1000" baseline="30000" dirty="0" err="1">
                  <a:solidFill>
                    <a:schemeClr val="accent3">
                      <a:lumMod val="75000"/>
                    </a:schemeClr>
                  </a:solidFill>
                </a:rPr>
                <a:t>e</a:t>
              </a:r>
              <a:r>
                <a:rPr lang="en-US" altLang="ko-KR" sz="1000" dirty="0" err="1">
                  <a:solidFill>
                    <a:schemeClr val="accent3">
                      <a:lumMod val="75000"/>
                    </a:schemeClr>
                  </a:solidFill>
                </a:rPr>
                <a:t>EPICA</a:t>
              </a:r>
              <a:r>
                <a:rPr lang="en-US" altLang="ko-KR" sz="1000" dirty="0">
                  <a:solidFill>
                    <a:schemeClr val="accent3">
                      <a:lumMod val="75000"/>
                    </a:schemeClr>
                  </a:solidFill>
                </a:rPr>
                <a:t> members, </a:t>
              </a:r>
              <a:r>
                <a:rPr lang="en-US" altLang="ko-KR" sz="1000" dirty="0" smtClean="0">
                  <a:solidFill>
                    <a:schemeClr val="accent3">
                      <a:lumMod val="75000"/>
                    </a:schemeClr>
                  </a:solidFill>
                </a:rPr>
                <a:t>(2004); </a:t>
              </a:r>
              <a:r>
                <a:rPr lang="en-US" altLang="ko-KR" sz="1000" baseline="30000" dirty="0" err="1">
                  <a:solidFill>
                    <a:schemeClr val="accent3">
                      <a:lumMod val="75000"/>
                    </a:schemeClr>
                  </a:solidFill>
                </a:rPr>
                <a:t>g</a:t>
              </a:r>
              <a:r>
                <a:rPr lang="en-US" altLang="ko-KR" sz="1000" dirty="0" err="1">
                  <a:solidFill>
                    <a:schemeClr val="accent3">
                      <a:lumMod val="75000"/>
                    </a:schemeClr>
                  </a:solidFill>
                </a:rPr>
                <a:t>Siegert</a:t>
              </a:r>
              <a:r>
                <a:rPr lang="en-US" altLang="ko-KR" sz="1000" dirty="0">
                  <a:solidFill>
                    <a:schemeClr val="accent3">
                      <a:lumMod val="75000"/>
                    </a:schemeClr>
                  </a:solidFill>
                </a:rPr>
                <a:t>, </a:t>
              </a:r>
              <a:r>
                <a:rPr lang="en-US" altLang="ko-KR" sz="1000" dirty="0" smtClean="0">
                  <a:solidFill>
                    <a:schemeClr val="accent3">
                      <a:lumMod val="75000"/>
                    </a:schemeClr>
                  </a:solidFill>
                </a:rPr>
                <a:t>(2003)</a:t>
              </a:r>
              <a:endParaRPr lang="ko-KR" altLang="en-US" sz="1000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9197582" y="5614387"/>
            <a:ext cx="6553753" cy="3059101"/>
            <a:chOff x="286828" y="1601583"/>
            <a:chExt cx="10123370" cy="4725294"/>
          </a:xfrm>
        </p:grpSpPr>
        <p:grpSp>
          <p:nvGrpSpPr>
            <p:cNvPr id="44" name="Group 43"/>
            <p:cNvGrpSpPr/>
            <p:nvPr/>
          </p:nvGrpSpPr>
          <p:grpSpPr>
            <a:xfrm>
              <a:off x="286828" y="1601583"/>
              <a:ext cx="10123370" cy="4725294"/>
              <a:chOff x="286828" y="1601583"/>
              <a:chExt cx="10123370" cy="4725294"/>
            </a:xfrm>
          </p:grpSpPr>
          <p:cxnSp>
            <p:nvCxnSpPr>
              <p:cNvPr id="49" name="직선 연결선 235"/>
              <p:cNvCxnSpPr/>
              <p:nvPr/>
            </p:nvCxnSpPr>
            <p:spPr>
              <a:xfrm flipH="1">
                <a:off x="7603145" y="1985768"/>
                <a:ext cx="8237" cy="320499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TextBox 49"/>
              <p:cNvSpPr txBox="1"/>
              <p:nvPr/>
            </p:nvSpPr>
            <p:spPr>
              <a:xfrm>
                <a:off x="6794676" y="1627604"/>
                <a:ext cx="988787" cy="399360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ko-KR" sz="1200" dirty="0"/>
                  <a:t>Vacuum</a:t>
                </a:r>
                <a:endParaRPr lang="ko-KR" altLang="en-US" sz="1200" dirty="0"/>
              </a:p>
            </p:txBody>
          </p:sp>
          <p:grpSp>
            <p:nvGrpSpPr>
              <p:cNvPr id="51" name="Group 50"/>
              <p:cNvGrpSpPr/>
              <p:nvPr/>
            </p:nvGrpSpPr>
            <p:grpSpPr>
              <a:xfrm>
                <a:off x="286828" y="1601583"/>
                <a:ext cx="10123370" cy="4725294"/>
                <a:chOff x="286828" y="1636753"/>
                <a:chExt cx="10123370" cy="4725294"/>
              </a:xfrm>
            </p:grpSpPr>
            <p:sp>
              <p:nvSpPr>
                <p:cNvPr id="52" name="정육면체 224"/>
                <p:cNvSpPr/>
                <p:nvPr/>
              </p:nvSpPr>
              <p:spPr>
                <a:xfrm>
                  <a:off x="1383957" y="4576818"/>
                  <a:ext cx="5063410" cy="1785229"/>
                </a:xfrm>
                <a:prstGeom prst="cube">
                  <a:avLst>
                    <a:gd name="adj" fmla="val 5076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ko-KR" sz="2400" dirty="0">
                      <a:solidFill>
                        <a:schemeClr val="tx1"/>
                      </a:solidFill>
                    </a:rPr>
                    <a:t>Ethanol bath</a:t>
                  </a:r>
                  <a:endParaRPr lang="ko-KR" altLang="en-US" sz="2400" dirty="0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53" name="Group 52"/>
                <p:cNvGrpSpPr/>
                <p:nvPr/>
              </p:nvGrpSpPr>
              <p:grpSpPr>
                <a:xfrm>
                  <a:off x="286828" y="1636753"/>
                  <a:ext cx="10123370" cy="4106390"/>
                  <a:chOff x="286828" y="1619168"/>
                  <a:chExt cx="10123370" cy="4106390"/>
                </a:xfrm>
              </p:grpSpPr>
              <p:cxnSp>
                <p:nvCxnSpPr>
                  <p:cNvPr id="55" name="직선 연결선 237"/>
                  <p:cNvCxnSpPr/>
                  <p:nvPr/>
                </p:nvCxnSpPr>
                <p:spPr>
                  <a:xfrm flipH="1">
                    <a:off x="8874726" y="2019278"/>
                    <a:ext cx="8237" cy="320499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56" name="TextBox 55"/>
                  <p:cNvSpPr txBox="1"/>
                  <p:nvPr/>
                </p:nvSpPr>
                <p:spPr>
                  <a:xfrm>
                    <a:off x="8874245" y="1624690"/>
                    <a:ext cx="1517386" cy="399360"/>
                  </a:xfrm>
                  <a:prstGeom prst="rect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</a:ln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en-US" altLang="ko-KR" sz="1200" dirty="0"/>
                      <a:t>Standard tank</a:t>
                    </a:r>
                    <a:endParaRPr lang="ko-KR" altLang="en-US" sz="1200" dirty="0"/>
                  </a:p>
                </p:txBody>
              </p:sp>
              <p:grpSp>
                <p:nvGrpSpPr>
                  <p:cNvPr id="57" name="Group 56"/>
                  <p:cNvGrpSpPr/>
                  <p:nvPr/>
                </p:nvGrpSpPr>
                <p:grpSpPr>
                  <a:xfrm>
                    <a:off x="286828" y="1619168"/>
                    <a:ext cx="10123370" cy="4106390"/>
                    <a:chOff x="286828" y="1619168"/>
                    <a:chExt cx="10123370" cy="4106390"/>
                  </a:xfrm>
                </p:grpSpPr>
                <p:grpSp>
                  <p:nvGrpSpPr>
                    <p:cNvPr id="58" name="Group 57"/>
                    <p:cNvGrpSpPr/>
                    <p:nvPr/>
                  </p:nvGrpSpPr>
                  <p:grpSpPr>
                    <a:xfrm>
                      <a:off x="1515761" y="1619168"/>
                      <a:ext cx="8894437" cy="4106390"/>
                      <a:chOff x="1515761" y="1619168"/>
                      <a:chExt cx="8894437" cy="4106390"/>
                    </a:xfrm>
                  </p:grpSpPr>
                  <p:grpSp>
                    <p:nvGrpSpPr>
                      <p:cNvPr id="64" name="그룹 254"/>
                      <p:cNvGrpSpPr/>
                      <p:nvPr/>
                    </p:nvGrpSpPr>
                    <p:grpSpPr>
                      <a:xfrm>
                        <a:off x="5789760" y="2040268"/>
                        <a:ext cx="641809" cy="840259"/>
                        <a:chOff x="940271" y="2043006"/>
                        <a:chExt cx="641809" cy="840259"/>
                      </a:xfrm>
                    </p:grpSpPr>
                    <p:grpSp>
                      <p:nvGrpSpPr>
                        <p:cNvPr id="219" name="그룹 255"/>
                        <p:cNvGrpSpPr/>
                        <p:nvPr/>
                      </p:nvGrpSpPr>
                      <p:grpSpPr>
                        <a:xfrm>
                          <a:off x="997193" y="2043006"/>
                          <a:ext cx="584887" cy="840259"/>
                          <a:chOff x="469556" y="3962400"/>
                          <a:chExt cx="584887" cy="840259"/>
                        </a:xfrm>
                      </p:grpSpPr>
                      <p:sp>
                        <p:nvSpPr>
                          <p:cNvPr id="227" name="모서리가 둥근 직사각형 263"/>
                          <p:cNvSpPr/>
                          <p:nvPr/>
                        </p:nvSpPr>
                        <p:spPr>
                          <a:xfrm>
                            <a:off x="543697" y="4053015"/>
                            <a:ext cx="453082" cy="749644"/>
                          </a:xfrm>
                          <a:prstGeom prst="roundRect">
                            <a:avLst/>
                          </a:prstGeom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ln w="9525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ko-KR" altLang="en-US" sz="533"/>
                          </a:p>
                        </p:txBody>
                      </p:sp>
                      <p:sp>
                        <p:nvSpPr>
                          <p:cNvPr id="228" name="직사각형 264"/>
                          <p:cNvSpPr/>
                          <p:nvPr/>
                        </p:nvSpPr>
                        <p:spPr>
                          <a:xfrm>
                            <a:off x="469556" y="3962400"/>
                            <a:ext cx="584887" cy="230659"/>
                          </a:xfrm>
                          <a:prstGeom prst="rect">
                            <a:avLst/>
                          </a:prstGeom>
                          <a:solidFill>
                            <a:schemeClr val="bg1">
                              <a:lumMod val="75000"/>
                            </a:schemeClr>
                          </a:solidFill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ko-KR" altLang="en-US" sz="533"/>
                          </a:p>
                        </p:txBody>
                      </p:sp>
                    </p:grpSp>
                    <p:sp>
                      <p:nvSpPr>
                        <p:cNvPr id="220" name="직사각형 256"/>
                        <p:cNvSpPr/>
                        <p:nvPr/>
                      </p:nvSpPr>
                      <p:spPr>
                        <a:xfrm rot="20655088">
                          <a:off x="1191751" y="2330961"/>
                          <a:ext cx="212248" cy="498603"/>
                        </a:xfrm>
                        <a:prstGeom prst="rect">
                          <a:avLst/>
                        </a:prstGeom>
                        <a:blipFill>
                          <a:blip r:embed="rId3" cstate="print"/>
                          <a:tile tx="0" ty="0" sx="100000" sy="100000" flip="none" algn="tl"/>
                        </a:blip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ko-KR" altLang="en-US" sz="533"/>
                        </a:p>
                      </p:txBody>
                    </p:sp>
                    <p:grpSp>
                      <p:nvGrpSpPr>
                        <p:cNvPr id="221" name="그룹 257"/>
                        <p:cNvGrpSpPr/>
                        <p:nvPr/>
                      </p:nvGrpSpPr>
                      <p:grpSpPr>
                        <a:xfrm>
                          <a:off x="940271" y="2133621"/>
                          <a:ext cx="366585" cy="362465"/>
                          <a:chOff x="1807908" y="2199502"/>
                          <a:chExt cx="366585" cy="362465"/>
                        </a:xfrm>
                      </p:grpSpPr>
                      <p:cxnSp>
                        <p:nvCxnSpPr>
                          <p:cNvPr id="222" name="직선 연결선 258"/>
                          <p:cNvCxnSpPr/>
                          <p:nvPr/>
                        </p:nvCxnSpPr>
                        <p:spPr>
                          <a:xfrm flipV="1">
                            <a:off x="1807908" y="2199502"/>
                            <a:ext cx="366585" cy="362465"/>
                          </a:xfrm>
                          <a:prstGeom prst="line">
                            <a:avLst/>
                          </a:prstGeom>
                          <a:ln w="28575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grpSp>
                        <p:nvGrpSpPr>
                          <p:cNvPr id="223" name="그룹 259"/>
                          <p:cNvGrpSpPr/>
                          <p:nvPr/>
                        </p:nvGrpSpPr>
                        <p:grpSpPr>
                          <a:xfrm>
                            <a:off x="1877682" y="2274671"/>
                            <a:ext cx="227035" cy="218303"/>
                            <a:chOff x="3377513" y="1762897"/>
                            <a:chExt cx="428368" cy="411892"/>
                          </a:xfrm>
                        </p:grpSpPr>
                        <p:sp>
                          <p:nvSpPr>
                            <p:cNvPr id="224" name="타원 260"/>
                            <p:cNvSpPr/>
                            <p:nvPr/>
                          </p:nvSpPr>
                          <p:spPr>
                            <a:xfrm>
                              <a:off x="3377513" y="1762897"/>
                              <a:ext cx="428368" cy="411892"/>
                            </a:xfrm>
                            <a:prstGeom prst="ellipse">
                              <a:avLst/>
                            </a:prstGeom>
                            <a:solidFill>
                              <a:schemeClr val="bg1">
                                <a:lumMod val="75000"/>
                              </a:schemeClr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ko-KR" altLang="en-US" sz="533"/>
                            </a:p>
                          </p:txBody>
                        </p:sp>
                        <p:cxnSp>
                          <p:nvCxnSpPr>
                            <p:cNvPr id="225" name="직선 연결선 261"/>
                            <p:cNvCxnSpPr>
                              <a:stCxn id="224" idx="7"/>
                              <a:endCxn id="224" idx="3"/>
                            </p:cNvCxnSpPr>
                            <p:nvPr/>
                          </p:nvCxnSpPr>
                          <p:spPr>
                            <a:xfrm flipH="1">
                              <a:off x="3440246" y="1823217"/>
                              <a:ext cx="302902" cy="291252"/>
                            </a:xfrm>
                            <a:prstGeom prst="line">
                              <a:avLst/>
                            </a:prstGeom>
                            <a:ln w="19050"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226" name="직선 연결선 262"/>
                            <p:cNvCxnSpPr>
                              <a:stCxn id="224" idx="5"/>
                              <a:endCxn id="224" idx="1"/>
                            </p:cNvCxnSpPr>
                            <p:nvPr/>
                          </p:nvCxnSpPr>
                          <p:spPr>
                            <a:xfrm flipH="1" flipV="1">
                              <a:off x="3440246" y="1823217"/>
                              <a:ext cx="302902" cy="291252"/>
                            </a:xfrm>
                            <a:prstGeom prst="line">
                              <a:avLst/>
                            </a:prstGeom>
                            <a:ln w="19050"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</p:grpSp>
                  </p:grpSp>
                  <p:grpSp>
                    <p:nvGrpSpPr>
                      <p:cNvPr id="65" name="그룹 265"/>
                      <p:cNvGrpSpPr/>
                      <p:nvPr/>
                    </p:nvGrpSpPr>
                    <p:grpSpPr>
                      <a:xfrm>
                        <a:off x="5060979" y="2040268"/>
                        <a:ext cx="641809" cy="840259"/>
                        <a:chOff x="940271" y="2043006"/>
                        <a:chExt cx="641809" cy="840259"/>
                      </a:xfrm>
                    </p:grpSpPr>
                    <p:grpSp>
                      <p:nvGrpSpPr>
                        <p:cNvPr id="209" name="그룹 266"/>
                        <p:cNvGrpSpPr/>
                        <p:nvPr/>
                      </p:nvGrpSpPr>
                      <p:grpSpPr>
                        <a:xfrm>
                          <a:off x="997193" y="2043006"/>
                          <a:ext cx="584887" cy="840259"/>
                          <a:chOff x="469556" y="3962400"/>
                          <a:chExt cx="584887" cy="840259"/>
                        </a:xfrm>
                      </p:grpSpPr>
                      <p:sp>
                        <p:nvSpPr>
                          <p:cNvPr id="217" name="모서리가 둥근 직사각형 274"/>
                          <p:cNvSpPr/>
                          <p:nvPr/>
                        </p:nvSpPr>
                        <p:spPr>
                          <a:xfrm>
                            <a:off x="543697" y="4053015"/>
                            <a:ext cx="453082" cy="749644"/>
                          </a:xfrm>
                          <a:prstGeom prst="roundRect">
                            <a:avLst/>
                          </a:prstGeom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ln w="9525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ko-KR" altLang="en-US" sz="533"/>
                          </a:p>
                        </p:txBody>
                      </p:sp>
                      <p:sp>
                        <p:nvSpPr>
                          <p:cNvPr id="218" name="직사각형 275"/>
                          <p:cNvSpPr/>
                          <p:nvPr/>
                        </p:nvSpPr>
                        <p:spPr>
                          <a:xfrm>
                            <a:off x="469556" y="3962400"/>
                            <a:ext cx="584887" cy="230659"/>
                          </a:xfrm>
                          <a:prstGeom prst="rect">
                            <a:avLst/>
                          </a:prstGeom>
                          <a:solidFill>
                            <a:schemeClr val="bg1">
                              <a:lumMod val="75000"/>
                            </a:schemeClr>
                          </a:solidFill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ko-KR" altLang="en-US" sz="533"/>
                          </a:p>
                        </p:txBody>
                      </p:sp>
                    </p:grpSp>
                    <p:sp>
                      <p:nvSpPr>
                        <p:cNvPr id="210" name="직사각형 267"/>
                        <p:cNvSpPr/>
                        <p:nvPr/>
                      </p:nvSpPr>
                      <p:spPr>
                        <a:xfrm rot="20655088">
                          <a:off x="1191751" y="2330961"/>
                          <a:ext cx="212248" cy="498603"/>
                        </a:xfrm>
                        <a:prstGeom prst="rect">
                          <a:avLst/>
                        </a:prstGeom>
                        <a:blipFill>
                          <a:blip r:embed="rId3" cstate="print"/>
                          <a:tile tx="0" ty="0" sx="100000" sy="100000" flip="none" algn="tl"/>
                        </a:blip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ko-KR" altLang="en-US" sz="533"/>
                        </a:p>
                      </p:txBody>
                    </p:sp>
                    <p:grpSp>
                      <p:nvGrpSpPr>
                        <p:cNvPr id="211" name="그룹 268"/>
                        <p:cNvGrpSpPr/>
                        <p:nvPr/>
                      </p:nvGrpSpPr>
                      <p:grpSpPr>
                        <a:xfrm>
                          <a:off x="940271" y="2133621"/>
                          <a:ext cx="366585" cy="362465"/>
                          <a:chOff x="1807908" y="2199502"/>
                          <a:chExt cx="366585" cy="362465"/>
                        </a:xfrm>
                      </p:grpSpPr>
                      <p:cxnSp>
                        <p:nvCxnSpPr>
                          <p:cNvPr id="212" name="직선 연결선 269"/>
                          <p:cNvCxnSpPr/>
                          <p:nvPr/>
                        </p:nvCxnSpPr>
                        <p:spPr>
                          <a:xfrm flipV="1">
                            <a:off x="1807908" y="2199502"/>
                            <a:ext cx="366585" cy="362465"/>
                          </a:xfrm>
                          <a:prstGeom prst="line">
                            <a:avLst/>
                          </a:prstGeom>
                          <a:ln w="28575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grpSp>
                        <p:nvGrpSpPr>
                          <p:cNvPr id="213" name="그룹 270"/>
                          <p:cNvGrpSpPr/>
                          <p:nvPr/>
                        </p:nvGrpSpPr>
                        <p:grpSpPr>
                          <a:xfrm>
                            <a:off x="1877682" y="2274671"/>
                            <a:ext cx="227035" cy="218303"/>
                            <a:chOff x="3377513" y="1762897"/>
                            <a:chExt cx="428368" cy="411892"/>
                          </a:xfrm>
                        </p:grpSpPr>
                        <p:sp>
                          <p:nvSpPr>
                            <p:cNvPr id="214" name="타원 271"/>
                            <p:cNvSpPr/>
                            <p:nvPr/>
                          </p:nvSpPr>
                          <p:spPr>
                            <a:xfrm>
                              <a:off x="3377513" y="1762897"/>
                              <a:ext cx="428368" cy="411892"/>
                            </a:xfrm>
                            <a:prstGeom prst="ellipse">
                              <a:avLst/>
                            </a:prstGeom>
                            <a:solidFill>
                              <a:schemeClr val="bg1">
                                <a:lumMod val="75000"/>
                              </a:schemeClr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ko-KR" altLang="en-US" sz="533"/>
                            </a:p>
                          </p:txBody>
                        </p:sp>
                        <p:cxnSp>
                          <p:nvCxnSpPr>
                            <p:cNvPr id="215" name="직선 연결선 272"/>
                            <p:cNvCxnSpPr>
                              <a:stCxn id="214" idx="7"/>
                              <a:endCxn id="214" idx="3"/>
                            </p:cNvCxnSpPr>
                            <p:nvPr/>
                          </p:nvCxnSpPr>
                          <p:spPr>
                            <a:xfrm flipH="1">
                              <a:off x="3440246" y="1823217"/>
                              <a:ext cx="302902" cy="291252"/>
                            </a:xfrm>
                            <a:prstGeom prst="line">
                              <a:avLst/>
                            </a:prstGeom>
                            <a:ln w="19050"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216" name="직선 연결선 273"/>
                            <p:cNvCxnSpPr>
                              <a:stCxn id="214" idx="5"/>
                              <a:endCxn id="214" idx="1"/>
                            </p:cNvCxnSpPr>
                            <p:nvPr/>
                          </p:nvCxnSpPr>
                          <p:spPr>
                            <a:xfrm flipH="1" flipV="1">
                              <a:off x="3440246" y="1823217"/>
                              <a:ext cx="302902" cy="291252"/>
                            </a:xfrm>
                            <a:prstGeom prst="line">
                              <a:avLst/>
                            </a:prstGeom>
                            <a:ln w="19050"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</p:grpSp>
                  </p:grpSp>
                  <p:grpSp>
                    <p:nvGrpSpPr>
                      <p:cNvPr id="66" name="그룹 225"/>
                      <p:cNvGrpSpPr/>
                      <p:nvPr/>
                    </p:nvGrpSpPr>
                    <p:grpSpPr>
                      <a:xfrm>
                        <a:off x="3391496" y="2028912"/>
                        <a:ext cx="641809" cy="840259"/>
                        <a:chOff x="940271" y="2043006"/>
                        <a:chExt cx="641809" cy="840259"/>
                      </a:xfrm>
                    </p:grpSpPr>
                    <p:grpSp>
                      <p:nvGrpSpPr>
                        <p:cNvPr id="199" name="그룹 227"/>
                        <p:cNvGrpSpPr/>
                        <p:nvPr/>
                      </p:nvGrpSpPr>
                      <p:grpSpPr>
                        <a:xfrm>
                          <a:off x="997193" y="2043006"/>
                          <a:ext cx="584887" cy="840259"/>
                          <a:chOff x="469556" y="3962400"/>
                          <a:chExt cx="584887" cy="840259"/>
                        </a:xfrm>
                      </p:grpSpPr>
                      <p:sp>
                        <p:nvSpPr>
                          <p:cNvPr id="207" name="모서리가 둥근 직사각형 241"/>
                          <p:cNvSpPr/>
                          <p:nvPr/>
                        </p:nvSpPr>
                        <p:spPr>
                          <a:xfrm>
                            <a:off x="543697" y="4053015"/>
                            <a:ext cx="453082" cy="749644"/>
                          </a:xfrm>
                          <a:prstGeom prst="roundRect">
                            <a:avLst/>
                          </a:prstGeom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ln w="9525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ko-KR" altLang="en-US" sz="533"/>
                          </a:p>
                        </p:txBody>
                      </p:sp>
                      <p:sp>
                        <p:nvSpPr>
                          <p:cNvPr id="208" name="직사각형 242"/>
                          <p:cNvSpPr/>
                          <p:nvPr/>
                        </p:nvSpPr>
                        <p:spPr>
                          <a:xfrm>
                            <a:off x="469556" y="3962400"/>
                            <a:ext cx="584887" cy="230659"/>
                          </a:xfrm>
                          <a:prstGeom prst="rect">
                            <a:avLst/>
                          </a:prstGeom>
                          <a:solidFill>
                            <a:schemeClr val="bg1">
                              <a:lumMod val="75000"/>
                            </a:schemeClr>
                          </a:solidFill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ko-KR" altLang="en-US" sz="533"/>
                          </a:p>
                        </p:txBody>
                      </p:sp>
                    </p:grpSp>
                    <p:sp>
                      <p:nvSpPr>
                        <p:cNvPr id="200" name="직사각형 228"/>
                        <p:cNvSpPr/>
                        <p:nvPr/>
                      </p:nvSpPr>
                      <p:spPr>
                        <a:xfrm rot="20655088">
                          <a:off x="1191751" y="2330961"/>
                          <a:ext cx="212248" cy="498603"/>
                        </a:xfrm>
                        <a:prstGeom prst="rect">
                          <a:avLst/>
                        </a:prstGeom>
                        <a:blipFill>
                          <a:blip r:embed="rId3" cstate="print"/>
                          <a:tile tx="0" ty="0" sx="100000" sy="100000" flip="none" algn="tl"/>
                        </a:blip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ko-KR" altLang="en-US" sz="533"/>
                        </a:p>
                      </p:txBody>
                    </p:sp>
                    <p:grpSp>
                      <p:nvGrpSpPr>
                        <p:cNvPr id="201" name="그룹 229"/>
                        <p:cNvGrpSpPr/>
                        <p:nvPr/>
                      </p:nvGrpSpPr>
                      <p:grpSpPr>
                        <a:xfrm>
                          <a:off x="940271" y="2133621"/>
                          <a:ext cx="366585" cy="362465"/>
                          <a:chOff x="1807908" y="2199502"/>
                          <a:chExt cx="366585" cy="362465"/>
                        </a:xfrm>
                      </p:grpSpPr>
                      <p:cxnSp>
                        <p:nvCxnSpPr>
                          <p:cNvPr id="202" name="직선 연결선 233"/>
                          <p:cNvCxnSpPr/>
                          <p:nvPr/>
                        </p:nvCxnSpPr>
                        <p:spPr>
                          <a:xfrm flipV="1">
                            <a:off x="1807908" y="2199502"/>
                            <a:ext cx="366585" cy="362465"/>
                          </a:xfrm>
                          <a:prstGeom prst="line">
                            <a:avLst/>
                          </a:prstGeom>
                          <a:ln w="28575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grpSp>
                        <p:nvGrpSpPr>
                          <p:cNvPr id="203" name="그룹 236"/>
                          <p:cNvGrpSpPr/>
                          <p:nvPr/>
                        </p:nvGrpSpPr>
                        <p:grpSpPr>
                          <a:xfrm>
                            <a:off x="1877682" y="2274671"/>
                            <a:ext cx="227035" cy="218303"/>
                            <a:chOff x="3377513" y="1762897"/>
                            <a:chExt cx="428368" cy="411892"/>
                          </a:xfrm>
                        </p:grpSpPr>
                        <p:sp>
                          <p:nvSpPr>
                            <p:cNvPr id="204" name="타원 238"/>
                            <p:cNvSpPr/>
                            <p:nvPr/>
                          </p:nvSpPr>
                          <p:spPr>
                            <a:xfrm>
                              <a:off x="3377513" y="1762897"/>
                              <a:ext cx="428368" cy="411892"/>
                            </a:xfrm>
                            <a:prstGeom prst="ellipse">
                              <a:avLst/>
                            </a:prstGeom>
                            <a:solidFill>
                              <a:schemeClr val="bg1">
                                <a:lumMod val="75000"/>
                              </a:schemeClr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ko-KR" altLang="en-US" sz="533"/>
                            </a:p>
                          </p:txBody>
                        </p:sp>
                        <p:cxnSp>
                          <p:nvCxnSpPr>
                            <p:cNvPr id="205" name="직선 연결선 239"/>
                            <p:cNvCxnSpPr>
                              <a:stCxn id="204" idx="7"/>
                              <a:endCxn id="204" idx="3"/>
                            </p:cNvCxnSpPr>
                            <p:nvPr/>
                          </p:nvCxnSpPr>
                          <p:spPr>
                            <a:xfrm flipH="1">
                              <a:off x="3440246" y="1823217"/>
                              <a:ext cx="302902" cy="291252"/>
                            </a:xfrm>
                            <a:prstGeom prst="line">
                              <a:avLst/>
                            </a:prstGeom>
                            <a:ln w="19050"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206" name="직선 연결선 240"/>
                            <p:cNvCxnSpPr>
                              <a:stCxn id="204" idx="5"/>
                              <a:endCxn id="204" idx="1"/>
                            </p:cNvCxnSpPr>
                            <p:nvPr/>
                          </p:nvCxnSpPr>
                          <p:spPr>
                            <a:xfrm flipH="1" flipV="1">
                              <a:off x="3440246" y="1823217"/>
                              <a:ext cx="302902" cy="291252"/>
                            </a:xfrm>
                            <a:prstGeom prst="line">
                              <a:avLst/>
                            </a:prstGeom>
                            <a:ln w="19050"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</p:grpSp>
                  </p:grpSp>
                  <p:grpSp>
                    <p:nvGrpSpPr>
                      <p:cNvPr id="67" name="그룹 243"/>
                      <p:cNvGrpSpPr/>
                      <p:nvPr/>
                    </p:nvGrpSpPr>
                    <p:grpSpPr>
                      <a:xfrm>
                        <a:off x="4129256" y="2031558"/>
                        <a:ext cx="641809" cy="840259"/>
                        <a:chOff x="940271" y="2043006"/>
                        <a:chExt cx="641809" cy="840259"/>
                      </a:xfrm>
                    </p:grpSpPr>
                    <p:grpSp>
                      <p:nvGrpSpPr>
                        <p:cNvPr id="189" name="그룹 244"/>
                        <p:cNvGrpSpPr/>
                        <p:nvPr/>
                      </p:nvGrpSpPr>
                      <p:grpSpPr>
                        <a:xfrm>
                          <a:off x="997193" y="2043006"/>
                          <a:ext cx="584887" cy="840259"/>
                          <a:chOff x="469556" y="3962400"/>
                          <a:chExt cx="584887" cy="840259"/>
                        </a:xfrm>
                      </p:grpSpPr>
                      <p:sp>
                        <p:nvSpPr>
                          <p:cNvPr id="197" name="모서리가 둥근 직사각형 252"/>
                          <p:cNvSpPr/>
                          <p:nvPr/>
                        </p:nvSpPr>
                        <p:spPr>
                          <a:xfrm>
                            <a:off x="543697" y="4053015"/>
                            <a:ext cx="453082" cy="749644"/>
                          </a:xfrm>
                          <a:prstGeom prst="roundRect">
                            <a:avLst/>
                          </a:prstGeom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ln w="9525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ko-KR" altLang="en-US" sz="533"/>
                          </a:p>
                        </p:txBody>
                      </p:sp>
                      <p:sp>
                        <p:nvSpPr>
                          <p:cNvPr id="198" name="직사각형 253"/>
                          <p:cNvSpPr/>
                          <p:nvPr/>
                        </p:nvSpPr>
                        <p:spPr>
                          <a:xfrm>
                            <a:off x="469556" y="3962400"/>
                            <a:ext cx="584887" cy="230659"/>
                          </a:xfrm>
                          <a:prstGeom prst="rect">
                            <a:avLst/>
                          </a:prstGeom>
                          <a:solidFill>
                            <a:schemeClr val="bg1">
                              <a:lumMod val="75000"/>
                            </a:schemeClr>
                          </a:solidFill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ko-KR" altLang="en-US" sz="533"/>
                          </a:p>
                        </p:txBody>
                      </p:sp>
                    </p:grpSp>
                    <p:sp>
                      <p:nvSpPr>
                        <p:cNvPr id="190" name="직사각형 245"/>
                        <p:cNvSpPr/>
                        <p:nvPr/>
                      </p:nvSpPr>
                      <p:spPr>
                        <a:xfrm rot="20655088">
                          <a:off x="1191751" y="2330961"/>
                          <a:ext cx="212248" cy="498603"/>
                        </a:xfrm>
                        <a:prstGeom prst="rect">
                          <a:avLst/>
                        </a:prstGeom>
                        <a:blipFill>
                          <a:blip r:embed="rId3" cstate="print"/>
                          <a:tile tx="0" ty="0" sx="100000" sy="100000" flip="none" algn="tl"/>
                        </a:blip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ko-KR" altLang="en-US" sz="533"/>
                        </a:p>
                      </p:txBody>
                    </p:sp>
                    <p:grpSp>
                      <p:nvGrpSpPr>
                        <p:cNvPr id="191" name="그룹 246"/>
                        <p:cNvGrpSpPr/>
                        <p:nvPr/>
                      </p:nvGrpSpPr>
                      <p:grpSpPr>
                        <a:xfrm>
                          <a:off x="940271" y="2133621"/>
                          <a:ext cx="366585" cy="362465"/>
                          <a:chOff x="1807908" y="2199502"/>
                          <a:chExt cx="366585" cy="362465"/>
                        </a:xfrm>
                      </p:grpSpPr>
                      <p:cxnSp>
                        <p:nvCxnSpPr>
                          <p:cNvPr id="192" name="직선 연결선 247"/>
                          <p:cNvCxnSpPr/>
                          <p:nvPr/>
                        </p:nvCxnSpPr>
                        <p:spPr>
                          <a:xfrm flipV="1">
                            <a:off x="1807908" y="2199502"/>
                            <a:ext cx="366585" cy="362465"/>
                          </a:xfrm>
                          <a:prstGeom prst="line">
                            <a:avLst/>
                          </a:prstGeom>
                          <a:ln w="28575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grpSp>
                        <p:nvGrpSpPr>
                          <p:cNvPr id="193" name="그룹 248"/>
                          <p:cNvGrpSpPr/>
                          <p:nvPr/>
                        </p:nvGrpSpPr>
                        <p:grpSpPr>
                          <a:xfrm>
                            <a:off x="1877682" y="2274671"/>
                            <a:ext cx="227035" cy="218303"/>
                            <a:chOff x="3377513" y="1762897"/>
                            <a:chExt cx="428368" cy="411892"/>
                          </a:xfrm>
                        </p:grpSpPr>
                        <p:sp>
                          <p:nvSpPr>
                            <p:cNvPr id="194" name="타원 249"/>
                            <p:cNvSpPr/>
                            <p:nvPr/>
                          </p:nvSpPr>
                          <p:spPr>
                            <a:xfrm>
                              <a:off x="3377513" y="1762897"/>
                              <a:ext cx="428368" cy="411892"/>
                            </a:xfrm>
                            <a:prstGeom prst="ellipse">
                              <a:avLst/>
                            </a:prstGeom>
                            <a:solidFill>
                              <a:schemeClr val="bg1">
                                <a:lumMod val="75000"/>
                              </a:schemeClr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ko-KR" altLang="en-US" sz="533"/>
                            </a:p>
                          </p:txBody>
                        </p:sp>
                        <p:cxnSp>
                          <p:nvCxnSpPr>
                            <p:cNvPr id="195" name="직선 연결선 250"/>
                            <p:cNvCxnSpPr>
                              <a:stCxn id="194" idx="7"/>
                              <a:endCxn id="194" idx="3"/>
                            </p:cNvCxnSpPr>
                            <p:nvPr/>
                          </p:nvCxnSpPr>
                          <p:spPr>
                            <a:xfrm flipH="1">
                              <a:off x="3440246" y="1823217"/>
                              <a:ext cx="302902" cy="291252"/>
                            </a:xfrm>
                            <a:prstGeom prst="line">
                              <a:avLst/>
                            </a:prstGeom>
                            <a:ln w="19050"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196" name="직선 연결선 251"/>
                            <p:cNvCxnSpPr>
                              <a:stCxn id="194" idx="5"/>
                              <a:endCxn id="194" idx="1"/>
                            </p:cNvCxnSpPr>
                            <p:nvPr/>
                          </p:nvCxnSpPr>
                          <p:spPr>
                            <a:xfrm flipH="1" flipV="1">
                              <a:off x="3440246" y="1823217"/>
                              <a:ext cx="302902" cy="291252"/>
                            </a:xfrm>
                            <a:prstGeom prst="line">
                              <a:avLst/>
                            </a:prstGeom>
                            <a:ln w="19050"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</p:grpSp>
                  </p:grpSp>
                  <p:grpSp>
                    <p:nvGrpSpPr>
                      <p:cNvPr id="68" name="그룹 9"/>
                      <p:cNvGrpSpPr/>
                      <p:nvPr/>
                    </p:nvGrpSpPr>
                    <p:grpSpPr>
                      <a:xfrm>
                        <a:off x="2655715" y="2034747"/>
                        <a:ext cx="641809" cy="840259"/>
                        <a:chOff x="940271" y="2043006"/>
                        <a:chExt cx="641809" cy="840259"/>
                      </a:xfrm>
                    </p:grpSpPr>
                    <p:grpSp>
                      <p:nvGrpSpPr>
                        <p:cNvPr id="179" name="그룹 62"/>
                        <p:cNvGrpSpPr/>
                        <p:nvPr/>
                      </p:nvGrpSpPr>
                      <p:grpSpPr>
                        <a:xfrm>
                          <a:off x="997193" y="2043006"/>
                          <a:ext cx="584887" cy="840259"/>
                          <a:chOff x="469556" y="3962400"/>
                          <a:chExt cx="584887" cy="840259"/>
                        </a:xfrm>
                      </p:grpSpPr>
                      <p:sp>
                        <p:nvSpPr>
                          <p:cNvPr id="187" name="모서리가 둥근 직사각형 68"/>
                          <p:cNvSpPr/>
                          <p:nvPr/>
                        </p:nvSpPr>
                        <p:spPr>
                          <a:xfrm>
                            <a:off x="543697" y="4053015"/>
                            <a:ext cx="453082" cy="749644"/>
                          </a:xfrm>
                          <a:prstGeom prst="roundRect">
                            <a:avLst/>
                          </a:prstGeom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ln w="9525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ko-KR" altLang="en-US" sz="533"/>
                          </a:p>
                        </p:txBody>
                      </p:sp>
                      <p:sp>
                        <p:nvSpPr>
                          <p:cNvPr id="188" name="직사각형 69"/>
                          <p:cNvSpPr/>
                          <p:nvPr/>
                        </p:nvSpPr>
                        <p:spPr>
                          <a:xfrm>
                            <a:off x="469556" y="3962400"/>
                            <a:ext cx="584887" cy="230659"/>
                          </a:xfrm>
                          <a:prstGeom prst="rect">
                            <a:avLst/>
                          </a:prstGeom>
                          <a:solidFill>
                            <a:schemeClr val="bg1">
                              <a:lumMod val="75000"/>
                            </a:schemeClr>
                          </a:solidFill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ko-KR" altLang="en-US" sz="533"/>
                          </a:p>
                        </p:txBody>
                      </p:sp>
                    </p:grpSp>
                    <p:sp>
                      <p:nvSpPr>
                        <p:cNvPr id="180" name="직사각형 211"/>
                        <p:cNvSpPr/>
                        <p:nvPr/>
                      </p:nvSpPr>
                      <p:spPr>
                        <a:xfrm rot="20655088">
                          <a:off x="1191751" y="2330961"/>
                          <a:ext cx="212248" cy="498603"/>
                        </a:xfrm>
                        <a:prstGeom prst="rect">
                          <a:avLst/>
                        </a:prstGeom>
                        <a:blipFill>
                          <a:blip r:embed="rId3" cstate="print"/>
                          <a:tile tx="0" ty="0" sx="100000" sy="100000" flip="none" algn="tl"/>
                        </a:blip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ko-KR" altLang="en-US" sz="533"/>
                        </a:p>
                      </p:txBody>
                    </p:sp>
                    <p:grpSp>
                      <p:nvGrpSpPr>
                        <p:cNvPr id="181" name="그룹 70"/>
                        <p:cNvGrpSpPr/>
                        <p:nvPr/>
                      </p:nvGrpSpPr>
                      <p:grpSpPr>
                        <a:xfrm>
                          <a:off x="940271" y="2133621"/>
                          <a:ext cx="366585" cy="362465"/>
                          <a:chOff x="1807908" y="2199502"/>
                          <a:chExt cx="366585" cy="362465"/>
                        </a:xfrm>
                      </p:grpSpPr>
                      <p:cxnSp>
                        <p:nvCxnSpPr>
                          <p:cNvPr id="182" name="직선 연결선 63"/>
                          <p:cNvCxnSpPr/>
                          <p:nvPr/>
                        </p:nvCxnSpPr>
                        <p:spPr>
                          <a:xfrm flipV="1">
                            <a:off x="1807908" y="2199502"/>
                            <a:ext cx="366585" cy="362465"/>
                          </a:xfrm>
                          <a:prstGeom prst="line">
                            <a:avLst/>
                          </a:prstGeom>
                          <a:ln w="28575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grpSp>
                        <p:nvGrpSpPr>
                          <p:cNvPr id="183" name="그룹 64"/>
                          <p:cNvGrpSpPr/>
                          <p:nvPr/>
                        </p:nvGrpSpPr>
                        <p:grpSpPr>
                          <a:xfrm>
                            <a:off x="1877682" y="2274671"/>
                            <a:ext cx="227035" cy="218303"/>
                            <a:chOff x="3377513" y="1762897"/>
                            <a:chExt cx="428368" cy="411892"/>
                          </a:xfrm>
                        </p:grpSpPr>
                        <p:sp>
                          <p:nvSpPr>
                            <p:cNvPr id="184" name="타원 65"/>
                            <p:cNvSpPr/>
                            <p:nvPr/>
                          </p:nvSpPr>
                          <p:spPr>
                            <a:xfrm>
                              <a:off x="3377513" y="1762897"/>
                              <a:ext cx="428368" cy="411892"/>
                            </a:xfrm>
                            <a:prstGeom prst="ellipse">
                              <a:avLst/>
                            </a:prstGeom>
                            <a:solidFill>
                              <a:schemeClr val="bg1">
                                <a:lumMod val="75000"/>
                              </a:schemeClr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ko-KR" altLang="en-US" sz="533"/>
                            </a:p>
                          </p:txBody>
                        </p:sp>
                        <p:cxnSp>
                          <p:nvCxnSpPr>
                            <p:cNvPr id="185" name="직선 연결선 66"/>
                            <p:cNvCxnSpPr>
                              <a:stCxn id="184" idx="7"/>
                              <a:endCxn id="184" idx="3"/>
                            </p:cNvCxnSpPr>
                            <p:nvPr/>
                          </p:nvCxnSpPr>
                          <p:spPr>
                            <a:xfrm flipH="1">
                              <a:off x="3440246" y="1823217"/>
                              <a:ext cx="302902" cy="291252"/>
                            </a:xfrm>
                            <a:prstGeom prst="line">
                              <a:avLst/>
                            </a:prstGeom>
                            <a:ln w="19050"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186" name="직선 연결선 67"/>
                            <p:cNvCxnSpPr>
                              <a:stCxn id="184" idx="5"/>
                              <a:endCxn id="184" idx="1"/>
                            </p:cNvCxnSpPr>
                            <p:nvPr/>
                          </p:nvCxnSpPr>
                          <p:spPr>
                            <a:xfrm flipH="1" flipV="1">
                              <a:off x="3440246" y="1823217"/>
                              <a:ext cx="302902" cy="291252"/>
                            </a:xfrm>
                            <a:prstGeom prst="line">
                              <a:avLst/>
                            </a:prstGeom>
                            <a:ln w="19050"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</p:grpSp>
                  </p:grpSp>
                  <p:cxnSp>
                    <p:nvCxnSpPr>
                      <p:cNvPr id="69" name="직선 연결선 17"/>
                      <p:cNvCxnSpPr/>
                      <p:nvPr/>
                    </p:nvCxnSpPr>
                    <p:spPr>
                      <a:xfrm>
                        <a:off x="1906861" y="3295135"/>
                        <a:ext cx="4296234" cy="0"/>
                      </a:xfrm>
                      <a:prstGeom prst="line">
                        <a:avLst/>
                      </a:prstGeom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grpSp>
                    <p:nvGrpSpPr>
                      <p:cNvPr id="70" name="그룹 22"/>
                      <p:cNvGrpSpPr/>
                      <p:nvPr/>
                    </p:nvGrpSpPr>
                    <p:grpSpPr>
                      <a:xfrm>
                        <a:off x="2244811" y="3286897"/>
                        <a:ext cx="659029" cy="1202724"/>
                        <a:chOff x="527220" y="3550508"/>
                        <a:chExt cx="659029" cy="1202724"/>
                      </a:xfrm>
                    </p:grpSpPr>
                    <p:grpSp>
                      <p:nvGrpSpPr>
                        <p:cNvPr id="171" name="그룹 23"/>
                        <p:cNvGrpSpPr/>
                        <p:nvPr/>
                      </p:nvGrpSpPr>
                      <p:grpSpPr>
                        <a:xfrm>
                          <a:off x="527220" y="3912973"/>
                          <a:ext cx="584887" cy="840259"/>
                          <a:chOff x="469556" y="3962400"/>
                          <a:chExt cx="584887" cy="840259"/>
                        </a:xfrm>
                      </p:grpSpPr>
                      <p:sp>
                        <p:nvSpPr>
                          <p:cNvPr id="177" name="모서리가 둥근 직사각형 29"/>
                          <p:cNvSpPr/>
                          <p:nvPr/>
                        </p:nvSpPr>
                        <p:spPr>
                          <a:xfrm>
                            <a:off x="543697" y="4053015"/>
                            <a:ext cx="453082" cy="749644"/>
                          </a:xfrm>
                          <a:prstGeom prst="roundRect">
                            <a:avLst/>
                          </a:prstGeom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ln w="9525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ko-KR" altLang="en-US" sz="533"/>
                          </a:p>
                        </p:txBody>
                      </p:sp>
                      <p:sp>
                        <p:nvSpPr>
                          <p:cNvPr id="178" name="직사각형 30"/>
                          <p:cNvSpPr/>
                          <p:nvPr/>
                        </p:nvSpPr>
                        <p:spPr>
                          <a:xfrm>
                            <a:off x="469556" y="3962400"/>
                            <a:ext cx="584887" cy="230659"/>
                          </a:xfrm>
                          <a:prstGeom prst="rect">
                            <a:avLst/>
                          </a:prstGeom>
                          <a:solidFill>
                            <a:schemeClr val="bg1">
                              <a:lumMod val="75000"/>
                            </a:schemeClr>
                          </a:solidFill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ko-KR" altLang="en-US" sz="533"/>
                          </a:p>
                        </p:txBody>
                      </p:sp>
                    </p:grpSp>
                    <p:cxnSp>
                      <p:nvCxnSpPr>
                        <p:cNvPr id="172" name="직선 연결선 24"/>
                        <p:cNvCxnSpPr>
                          <a:stCxn id="178" idx="0"/>
                        </p:cNvCxnSpPr>
                        <p:nvPr/>
                      </p:nvCxnSpPr>
                      <p:spPr>
                        <a:xfrm flipV="1">
                          <a:off x="819664" y="3550508"/>
                          <a:ext cx="366585" cy="362465"/>
                        </a:xfrm>
                        <a:prstGeom prst="line">
                          <a:avLst/>
                        </a:prstGeom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grpSp>
                      <p:nvGrpSpPr>
                        <p:cNvPr id="173" name="그룹 25"/>
                        <p:cNvGrpSpPr/>
                        <p:nvPr/>
                      </p:nvGrpSpPr>
                      <p:grpSpPr>
                        <a:xfrm>
                          <a:off x="885072" y="3630826"/>
                          <a:ext cx="227035" cy="218303"/>
                          <a:chOff x="3377513" y="1762897"/>
                          <a:chExt cx="428368" cy="411892"/>
                        </a:xfrm>
                      </p:grpSpPr>
                      <p:sp>
                        <p:nvSpPr>
                          <p:cNvPr id="174" name="타원 26"/>
                          <p:cNvSpPr/>
                          <p:nvPr/>
                        </p:nvSpPr>
                        <p:spPr>
                          <a:xfrm>
                            <a:off x="3377513" y="1762897"/>
                            <a:ext cx="428368" cy="411892"/>
                          </a:xfrm>
                          <a:prstGeom prst="ellipse">
                            <a:avLst/>
                          </a:prstGeom>
                          <a:solidFill>
                            <a:schemeClr val="bg1">
                              <a:lumMod val="75000"/>
                            </a:schemeClr>
                          </a:solidFill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ko-KR" altLang="en-US" sz="533"/>
                          </a:p>
                        </p:txBody>
                      </p:sp>
                      <p:cxnSp>
                        <p:nvCxnSpPr>
                          <p:cNvPr id="175" name="직선 연결선 27"/>
                          <p:cNvCxnSpPr>
                            <a:stCxn id="174" idx="7"/>
                            <a:endCxn id="174" idx="3"/>
                          </p:cNvCxnSpPr>
                          <p:nvPr/>
                        </p:nvCxnSpPr>
                        <p:spPr>
                          <a:xfrm flipH="1">
                            <a:off x="3440246" y="1823217"/>
                            <a:ext cx="302902" cy="291252"/>
                          </a:xfrm>
                          <a:prstGeom prst="line">
                            <a:avLst/>
                          </a:prstGeom>
                          <a:ln w="19050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76" name="직선 연결선 28"/>
                          <p:cNvCxnSpPr>
                            <a:stCxn id="174" idx="5"/>
                            <a:endCxn id="174" idx="1"/>
                          </p:cNvCxnSpPr>
                          <p:nvPr/>
                        </p:nvCxnSpPr>
                        <p:spPr>
                          <a:xfrm flipH="1" flipV="1">
                            <a:off x="3440246" y="1823217"/>
                            <a:ext cx="302902" cy="291252"/>
                          </a:xfrm>
                          <a:prstGeom prst="line">
                            <a:avLst/>
                          </a:prstGeom>
                          <a:ln w="19050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</p:grpSp>
                  <p:grpSp>
                    <p:nvGrpSpPr>
                      <p:cNvPr id="71" name="그룹 222"/>
                      <p:cNvGrpSpPr/>
                      <p:nvPr/>
                    </p:nvGrpSpPr>
                    <p:grpSpPr>
                      <a:xfrm>
                        <a:off x="6187726" y="1619168"/>
                        <a:ext cx="4222472" cy="4106390"/>
                        <a:chOff x="5199185" y="1874541"/>
                        <a:chExt cx="4222472" cy="4106390"/>
                      </a:xfrm>
                    </p:grpSpPr>
                    <p:cxnSp>
                      <p:nvCxnSpPr>
                        <p:cNvPr id="117" name="직선 연결선 132"/>
                        <p:cNvCxnSpPr/>
                        <p:nvPr/>
                      </p:nvCxnSpPr>
                      <p:spPr>
                        <a:xfrm flipH="1">
                          <a:off x="6241408" y="2561967"/>
                          <a:ext cx="377316" cy="489073"/>
                        </a:xfrm>
                        <a:prstGeom prst="line">
                          <a:avLst/>
                        </a:prstGeom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18" name="직선 연결선 134"/>
                        <p:cNvCxnSpPr/>
                        <p:nvPr/>
                      </p:nvCxnSpPr>
                      <p:spPr>
                        <a:xfrm flipH="1">
                          <a:off x="6863074" y="2561967"/>
                          <a:ext cx="382963" cy="493027"/>
                        </a:xfrm>
                        <a:prstGeom prst="line">
                          <a:avLst/>
                        </a:prstGeom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grpSp>
                      <p:nvGrpSpPr>
                        <p:cNvPr id="119" name="그룹 146"/>
                        <p:cNvGrpSpPr/>
                        <p:nvPr/>
                      </p:nvGrpSpPr>
                      <p:grpSpPr>
                        <a:xfrm>
                          <a:off x="6317851" y="2677926"/>
                          <a:ext cx="227035" cy="218303"/>
                          <a:chOff x="3377513" y="1762897"/>
                          <a:chExt cx="428368" cy="411892"/>
                        </a:xfrm>
                      </p:grpSpPr>
                      <p:sp>
                        <p:nvSpPr>
                          <p:cNvPr id="168" name="타원 147"/>
                          <p:cNvSpPr/>
                          <p:nvPr/>
                        </p:nvSpPr>
                        <p:spPr>
                          <a:xfrm>
                            <a:off x="3377513" y="1762897"/>
                            <a:ext cx="428368" cy="411892"/>
                          </a:xfrm>
                          <a:prstGeom prst="ellipse">
                            <a:avLst/>
                          </a:prstGeom>
                          <a:solidFill>
                            <a:schemeClr val="bg1">
                              <a:lumMod val="75000"/>
                            </a:schemeClr>
                          </a:solidFill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ko-KR" altLang="en-US" sz="533"/>
                          </a:p>
                        </p:txBody>
                      </p:sp>
                      <p:cxnSp>
                        <p:nvCxnSpPr>
                          <p:cNvPr id="169" name="직선 연결선 148"/>
                          <p:cNvCxnSpPr>
                            <a:stCxn id="168" idx="7"/>
                            <a:endCxn id="168" idx="3"/>
                          </p:cNvCxnSpPr>
                          <p:nvPr/>
                        </p:nvCxnSpPr>
                        <p:spPr>
                          <a:xfrm flipH="1">
                            <a:off x="3440246" y="1823217"/>
                            <a:ext cx="302902" cy="291252"/>
                          </a:xfrm>
                          <a:prstGeom prst="line">
                            <a:avLst/>
                          </a:prstGeom>
                          <a:ln w="19050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70" name="직선 연결선 149"/>
                          <p:cNvCxnSpPr>
                            <a:stCxn id="168" idx="5"/>
                            <a:endCxn id="168" idx="1"/>
                          </p:cNvCxnSpPr>
                          <p:nvPr/>
                        </p:nvCxnSpPr>
                        <p:spPr>
                          <a:xfrm flipH="1" flipV="1">
                            <a:off x="3440246" y="1823217"/>
                            <a:ext cx="302902" cy="291252"/>
                          </a:xfrm>
                          <a:prstGeom prst="line">
                            <a:avLst/>
                          </a:prstGeom>
                          <a:ln w="19050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cxnSp>
                      <p:nvCxnSpPr>
                        <p:cNvPr id="120" name="직선 연결선 152"/>
                        <p:cNvCxnSpPr/>
                        <p:nvPr/>
                      </p:nvCxnSpPr>
                      <p:spPr>
                        <a:xfrm flipH="1">
                          <a:off x="7490388" y="2580368"/>
                          <a:ext cx="392142" cy="484790"/>
                        </a:xfrm>
                        <a:prstGeom prst="line">
                          <a:avLst/>
                        </a:prstGeom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grpSp>
                      <p:nvGrpSpPr>
                        <p:cNvPr id="121" name="그룹 153"/>
                        <p:cNvGrpSpPr/>
                        <p:nvPr/>
                      </p:nvGrpSpPr>
                      <p:grpSpPr>
                        <a:xfrm>
                          <a:off x="6972595" y="2672360"/>
                          <a:ext cx="227035" cy="218303"/>
                          <a:chOff x="3377513" y="1762897"/>
                          <a:chExt cx="428368" cy="411892"/>
                        </a:xfrm>
                      </p:grpSpPr>
                      <p:sp>
                        <p:nvSpPr>
                          <p:cNvPr id="165" name="타원 154"/>
                          <p:cNvSpPr/>
                          <p:nvPr/>
                        </p:nvSpPr>
                        <p:spPr>
                          <a:xfrm>
                            <a:off x="3377513" y="1762897"/>
                            <a:ext cx="428368" cy="411892"/>
                          </a:xfrm>
                          <a:prstGeom prst="ellipse">
                            <a:avLst/>
                          </a:prstGeom>
                          <a:solidFill>
                            <a:schemeClr val="bg1">
                              <a:lumMod val="75000"/>
                            </a:schemeClr>
                          </a:solidFill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ko-KR" altLang="en-US" sz="533"/>
                          </a:p>
                        </p:txBody>
                      </p:sp>
                      <p:cxnSp>
                        <p:nvCxnSpPr>
                          <p:cNvPr id="166" name="직선 연결선 155"/>
                          <p:cNvCxnSpPr>
                            <a:stCxn id="165" idx="7"/>
                            <a:endCxn id="165" idx="3"/>
                          </p:cNvCxnSpPr>
                          <p:nvPr/>
                        </p:nvCxnSpPr>
                        <p:spPr>
                          <a:xfrm flipH="1">
                            <a:off x="3440246" y="1823217"/>
                            <a:ext cx="302902" cy="291252"/>
                          </a:xfrm>
                          <a:prstGeom prst="line">
                            <a:avLst/>
                          </a:prstGeom>
                          <a:ln w="19050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67" name="직선 연결선 156"/>
                          <p:cNvCxnSpPr>
                            <a:stCxn id="165" idx="5"/>
                            <a:endCxn id="165" idx="1"/>
                          </p:cNvCxnSpPr>
                          <p:nvPr/>
                        </p:nvCxnSpPr>
                        <p:spPr>
                          <a:xfrm flipH="1" flipV="1">
                            <a:off x="3440246" y="1823217"/>
                            <a:ext cx="302902" cy="291252"/>
                          </a:xfrm>
                          <a:prstGeom prst="line">
                            <a:avLst/>
                          </a:prstGeom>
                          <a:ln w="19050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grpSp>
                      <p:nvGrpSpPr>
                        <p:cNvPr id="122" name="그룹 157"/>
                        <p:cNvGrpSpPr/>
                        <p:nvPr/>
                      </p:nvGrpSpPr>
                      <p:grpSpPr>
                        <a:xfrm>
                          <a:off x="7606737" y="2677106"/>
                          <a:ext cx="227035" cy="218303"/>
                          <a:chOff x="3377513" y="1762897"/>
                          <a:chExt cx="428368" cy="411892"/>
                        </a:xfrm>
                      </p:grpSpPr>
                      <p:sp>
                        <p:nvSpPr>
                          <p:cNvPr id="162" name="타원 158"/>
                          <p:cNvSpPr/>
                          <p:nvPr/>
                        </p:nvSpPr>
                        <p:spPr>
                          <a:xfrm>
                            <a:off x="3377513" y="1762897"/>
                            <a:ext cx="428368" cy="411892"/>
                          </a:xfrm>
                          <a:prstGeom prst="ellipse">
                            <a:avLst/>
                          </a:prstGeom>
                          <a:solidFill>
                            <a:schemeClr val="bg1">
                              <a:lumMod val="75000"/>
                            </a:schemeClr>
                          </a:solidFill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ko-KR" altLang="en-US" sz="533"/>
                          </a:p>
                        </p:txBody>
                      </p:sp>
                      <p:cxnSp>
                        <p:nvCxnSpPr>
                          <p:cNvPr id="163" name="직선 연결선 159"/>
                          <p:cNvCxnSpPr>
                            <a:stCxn id="162" idx="7"/>
                            <a:endCxn id="162" idx="3"/>
                          </p:cNvCxnSpPr>
                          <p:nvPr/>
                        </p:nvCxnSpPr>
                        <p:spPr>
                          <a:xfrm flipH="1">
                            <a:off x="3440246" y="1823217"/>
                            <a:ext cx="302902" cy="291252"/>
                          </a:xfrm>
                          <a:prstGeom prst="line">
                            <a:avLst/>
                          </a:prstGeom>
                          <a:ln w="19050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64" name="직선 연결선 160"/>
                          <p:cNvCxnSpPr>
                            <a:stCxn id="162" idx="5"/>
                            <a:endCxn id="162" idx="1"/>
                          </p:cNvCxnSpPr>
                          <p:nvPr/>
                        </p:nvCxnSpPr>
                        <p:spPr>
                          <a:xfrm flipH="1" flipV="1">
                            <a:off x="3440246" y="1823217"/>
                            <a:ext cx="302902" cy="291252"/>
                          </a:xfrm>
                          <a:prstGeom prst="line">
                            <a:avLst/>
                          </a:prstGeom>
                          <a:ln w="19050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cxnSp>
                      <p:nvCxnSpPr>
                        <p:cNvPr id="123" name="직선 연결선 196"/>
                        <p:cNvCxnSpPr/>
                        <p:nvPr/>
                      </p:nvCxnSpPr>
                      <p:spPr>
                        <a:xfrm flipH="1">
                          <a:off x="7237800" y="2259869"/>
                          <a:ext cx="8237" cy="320499"/>
                        </a:xfrm>
                        <a:prstGeom prst="line">
                          <a:avLst/>
                        </a:prstGeom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124" name="직사각형 208"/>
                        <p:cNvSpPr/>
                        <p:nvPr/>
                      </p:nvSpPr>
                      <p:spPr>
                        <a:xfrm>
                          <a:off x="6863074" y="4360137"/>
                          <a:ext cx="2558583" cy="1620794"/>
                        </a:xfrm>
                        <a:prstGeom prst="rect">
                          <a:avLst/>
                        </a:prstGeom>
                        <a:solidFill>
                          <a:schemeClr val="bg1">
                            <a:lumMod val="95000"/>
                          </a:schemeClr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altLang="ko-KR" sz="2700" dirty="0">
                              <a:solidFill>
                                <a:schemeClr val="tx1"/>
                              </a:solidFill>
                            </a:rPr>
                            <a:t>GC – FID</a:t>
                          </a:r>
                        </a:p>
                        <a:p>
                          <a:pPr algn="ctr"/>
                          <a:r>
                            <a:rPr lang="en-US" altLang="ko-KR" sz="1200" dirty="0">
                              <a:solidFill>
                                <a:schemeClr val="tx1"/>
                              </a:solidFill>
                            </a:rPr>
                            <a:t>(Agilent</a:t>
                          </a:r>
                          <a:r>
                            <a:rPr lang="en-US" altLang="ko-KR" sz="1200" baseline="30000" dirty="0">
                              <a:solidFill>
                                <a:schemeClr val="tx1"/>
                              </a:solidFill>
                            </a:rPr>
                            <a:t>®</a:t>
                          </a:r>
                          <a:r>
                            <a:rPr lang="en-US" altLang="ko-KR" sz="1200" dirty="0">
                              <a:solidFill>
                                <a:schemeClr val="tx1"/>
                              </a:solidFill>
                            </a:rPr>
                            <a:t> 7890A)</a:t>
                          </a:r>
                          <a:endParaRPr lang="ko-KR" altLang="en-US" sz="1200" dirty="0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  <p:cxnSp>
                      <p:nvCxnSpPr>
                        <p:cNvPr id="125" name="직선 연결선 212"/>
                        <p:cNvCxnSpPr/>
                        <p:nvPr/>
                      </p:nvCxnSpPr>
                      <p:spPr>
                        <a:xfrm>
                          <a:off x="8573181" y="4008320"/>
                          <a:ext cx="1" cy="340933"/>
                        </a:xfrm>
                        <a:prstGeom prst="line">
                          <a:avLst/>
                        </a:prstGeom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grpSp>
                      <p:nvGrpSpPr>
                        <p:cNvPr id="126" name="그룹 221"/>
                        <p:cNvGrpSpPr/>
                        <p:nvPr/>
                      </p:nvGrpSpPr>
                      <p:grpSpPr>
                        <a:xfrm>
                          <a:off x="5199185" y="2767915"/>
                          <a:ext cx="2545784" cy="1576606"/>
                          <a:chOff x="5199185" y="2767915"/>
                          <a:chExt cx="2545784" cy="1576606"/>
                        </a:xfrm>
                      </p:grpSpPr>
                      <p:cxnSp>
                        <p:nvCxnSpPr>
                          <p:cNvPr id="133" name="직선 연결선 19"/>
                          <p:cNvCxnSpPr/>
                          <p:nvPr/>
                        </p:nvCxnSpPr>
                        <p:spPr>
                          <a:xfrm flipH="1">
                            <a:off x="5199185" y="2767915"/>
                            <a:ext cx="656142" cy="790831"/>
                          </a:xfrm>
                          <a:prstGeom prst="line">
                            <a:avLst/>
                          </a:prstGeom>
                          <a:ln w="28575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grpSp>
                        <p:nvGrpSpPr>
                          <p:cNvPr id="134" name="그룹 52"/>
                          <p:cNvGrpSpPr/>
                          <p:nvPr/>
                        </p:nvGrpSpPr>
                        <p:grpSpPr>
                          <a:xfrm>
                            <a:off x="5231792" y="3286569"/>
                            <a:ext cx="227035" cy="218303"/>
                            <a:chOff x="3377513" y="1762897"/>
                            <a:chExt cx="428368" cy="411892"/>
                          </a:xfrm>
                        </p:grpSpPr>
                        <p:sp>
                          <p:nvSpPr>
                            <p:cNvPr id="159" name="타원 53"/>
                            <p:cNvSpPr/>
                            <p:nvPr/>
                          </p:nvSpPr>
                          <p:spPr>
                            <a:xfrm>
                              <a:off x="3377513" y="1762897"/>
                              <a:ext cx="428368" cy="411892"/>
                            </a:xfrm>
                            <a:prstGeom prst="ellipse">
                              <a:avLst/>
                            </a:prstGeom>
                            <a:solidFill>
                              <a:schemeClr val="bg1">
                                <a:lumMod val="75000"/>
                              </a:schemeClr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ko-KR" altLang="en-US" sz="533"/>
                            </a:p>
                          </p:txBody>
                        </p:sp>
                        <p:cxnSp>
                          <p:nvCxnSpPr>
                            <p:cNvPr id="160" name="직선 연결선 54"/>
                            <p:cNvCxnSpPr>
                              <a:stCxn id="159" idx="7"/>
                              <a:endCxn id="159" idx="3"/>
                            </p:cNvCxnSpPr>
                            <p:nvPr/>
                          </p:nvCxnSpPr>
                          <p:spPr>
                            <a:xfrm flipH="1">
                              <a:off x="3440246" y="1823217"/>
                              <a:ext cx="302902" cy="291252"/>
                            </a:xfrm>
                            <a:prstGeom prst="line">
                              <a:avLst/>
                            </a:prstGeom>
                            <a:ln w="19050"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161" name="직선 연결선 55"/>
                            <p:cNvCxnSpPr>
                              <a:stCxn id="159" idx="5"/>
                              <a:endCxn id="159" idx="1"/>
                            </p:cNvCxnSpPr>
                            <p:nvPr/>
                          </p:nvCxnSpPr>
                          <p:spPr>
                            <a:xfrm flipH="1" flipV="1">
                              <a:off x="3440246" y="1823217"/>
                              <a:ext cx="302902" cy="291252"/>
                            </a:xfrm>
                            <a:prstGeom prst="line">
                              <a:avLst/>
                            </a:prstGeom>
                            <a:ln w="19050"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  <p:cxnSp>
                        <p:nvCxnSpPr>
                          <p:cNvPr id="135" name="직선 연결선 116"/>
                          <p:cNvCxnSpPr/>
                          <p:nvPr/>
                        </p:nvCxnSpPr>
                        <p:spPr>
                          <a:xfrm>
                            <a:off x="5508030" y="3179806"/>
                            <a:ext cx="5150" cy="815544"/>
                          </a:xfrm>
                          <a:prstGeom prst="line">
                            <a:avLst/>
                          </a:prstGeom>
                          <a:ln w="28575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grpSp>
                        <p:nvGrpSpPr>
                          <p:cNvPr id="136" name="그룹 119"/>
                          <p:cNvGrpSpPr/>
                          <p:nvPr/>
                        </p:nvGrpSpPr>
                        <p:grpSpPr>
                          <a:xfrm>
                            <a:off x="5640659" y="2785138"/>
                            <a:ext cx="227035" cy="218303"/>
                            <a:chOff x="3377513" y="1762897"/>
                            <a:chExt cx="428368" cy="411892"/>
                          </a:xfrm>
                        </p:grpSpPr>
                        <p:sp>
                          <p:nvSpPr>
                            <p:cNvPr id="156" name="타원 120"/>
                            <p:cNvSpPr/>
                            <p:nvPr/>
                          </p:nvSpPr>
                          <p:spPr>
                            <a:xfrm>
                              <a:off x="3377513" y="1762897"/>
                              <a:ext cx="428368" cy="411892"/>
                            </a:xfrm>
                            <a:prstGeom prst="ellipse">
                              <a:avLst/>
                            </a:prstGeom>
                            <a:solidFill>
                              <a:schemeClr val="bg1">
                                <a:lumMod val="75000"/>
                              </a:schemeClr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ko-KR" altLang="en-US" sz="533"/>
                            </a:p>
                          </p:txBody>
                        </p:sp>
                        <p:cxnSp>
                          <p:nvCxnSpPr>
                            <p:cNvPr id="157" name="직선 연결선 121"/>
                            <p:cNvCxnSpPr>
                              <a:stCxn id="156" idx="7"/>
                              <a:endCxn id="156" idx="3"/>
                            </p:cNvCxnSpPr>
                            <p:nvPr/>
                          </p:nvCxnSpPr>
                          <p:spPr>
                            <a:xfrm flipH="1">
                              <a:off x="3440246" y="1823217"/>
                              <a:ext cx="302902" cy="291252"/>
                            </a:xfrm>
                            <a:prstGeom prst="line">
                              <a:avLst/>
                            </a:prstGeom>
                            <a:ln w="19050"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158" name="직선 연결선 122"/>
                            <p:cNvCxnSpPr>
                              <a:stCxn id="156" idx="5"/>
                              <a:endCxn id="156" idx="1"/>
                            </p:cNvCxnSpPr>
                            <p:nvPr/>
                          </p:nvCxnSpPr>
                          <p:spPr>
                            <a:xfrm flipH="1" flipV="1">
                              <a:off x="3440246" y="1823217"/>
                              <a:ext cx="302902" cy="291252"/>
                            </a:xfrm>
                            <a:prstGeom prst="line">
                              <a:avLst/>
                            </a:prstGeom>
                            <a:ln w="19050"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  <p:cxnSp>
                        <p:nvCxnSpPr>
                          <p:cNvPr id="137" name="직선 연결선 130"/>
                          <p:cNvCxnSpPr/>
                          <p:nvPr/>
                        </p:nvCxnSpPr>
                        <p:spPr>
                          <a:xfrm>
                            <a:off x="5616142" y="3051041"/>
                            <a:ext cx="2128827" cy="11209"/>
                          </a:xfrm>
                          <a:prstGeom prst="line">
                            <a:avLst/>
                          </a:prstGeom>
                          <a:ln w="28575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grpSp>
                        <p:nvGrpSpPr>
                          <p:cNvPr id="138" name="그룹 141"/>
                          <p:cNvGrpSpPr/>
                          <p:nvPr/>
                        </p:nvGrpSpPr>
                        <p:grpSpPr>
                          <a:xfrm>
                            <a:off x="5941917" y="2948587"/>
                            <a:ext cx="227035" cy="218303"/>
                            <a:chOff x="3377513" y="1762897"/>
                            <a:chExt cx="428368" cy="411892"/>
                          </a:xfrm>
                        </p:grpSpPr>
                        <p:sp>
                          <p:nvSpPr>
                            <p:cNvPr id="153" name="타원 142"/>
                            <p:cNvSpPr/>
                            <p:nvPr/>
                          </p:nvSpPr>
                          <p:spPr>
                            <a:xfrm>
                              <a:off x="3377513" y="1762897"/>
                              <a:ext cx="428368" cy="411892"/>
                            </a:xfrm>
                            <a:prstGeom prst="ellipse">
                              <a:avLst/>
                            </a:prstGeom>
                            <a:solidFill>
                              <a:schemeClr val="bg1">
                                <a:lumMod val="75000"/>
                              </a:schemeClr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ko-KR" altLang="en-US" sz="533"/>
                            </a:p>
                          </p:txBody>
                        </p:sp>
                        <p:cxnSp>
                          <p:nvCxnSpPr>
                            <p:cNvPr id="154" name="직선 연결선 143"/>
                            <p:cNvCxnSpPr>
                              <a:stCxn id="153" idx="7"/>
                              <a:endCxn id="153" idx="3"/>
                            </p:cNvCxnSpPr>
                            <p:nvPr/>
                          </p:nvCxnSpPr>
                          <p:spPr>
                            <a:xfrm flipH="1">
                              <a:off x="3440246" y="1823217"/>
                              <a:ext cx="302902" cy="291252"/>
                            </a:xfrm>
                            <a:prstGeom prst="line">
                              <a:avLst/>
                            </a:prstGeom>
                            <a:ln w="19050"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155" name="직선 연결선 144"/>
                            <p:cNvCxnSpPr>
                              <a:stCxn id="153" idx="5"/>
                              <a:endCxn id="153" idx="1"/>
                            </p:cNvCxnSpPr>
                            <p:nvPr/>
                          </p:nvCxnSpPr>
                          <p:spPr>
                            <a:xfrm flipH="1" flipV="1">
                              <a:off x="3440246" y="1823217"/>
                              <a:ext cx="302902" cy="291252"/>
                            </a:xfrm>
                            <a:prstGeom prst="line">
                              <a:avLst/>
                            </a:prstGeom>
                            <a:ln w="19050"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  <p:grpSp>
                        <p:nvGrpSpPr>
                          <p:cNvPr id="139" name="그룹 161"/>
                          <p:cNvGrpSpPr/>
                          <p:nvPr/>
                        </p:nvGrpSpPr>
                        <p:grpSpPr>
                          <a:xfrm>
                            <a:off x="7166185" y="2956006"/>
                            <a:ext cx="227035" cy="218303"/>
                            <a:chOff x="3377513" y="1762897"/>
                            <a:chExt cx="428368" cy="411892"/>
                          </a:xfrm>
                        </p:grpSpPr>
                        <p:sp>
                          <p:nvSpPr>
                            <p:cNvPr id="150" name="타원 162"/>
                            <p:cNvSpPr/>
                            <p:nvPr/>
                          </p:nvSpPr>
                          <p:spPr>
                            <a:xfrm>
                              <a:off x="3377513" y="1762897"/>
                              <a:ext cx="428368" cy="411892"/>
                            </a:xfrm>
                            <a:prstGeom prst="ellipse">
                              <a:avLst/>
                            </a:prstGeom>
                            <a:solidFill>
                              <a:schemeClr val="bg1">
                                <a:lumMod val="75000"/>
                              </a:schemeClr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ko-KR" altLang="en-US" sz="533"/>
                            </a:p>
                          </p:txBody>
                        </p:sp>
                        <p:cxnSp>
                          <p:nvCxnSpPr>
                            <p:cNvPr id="151" name="직선 연결선 163"/>
                            <p:cNvCxnSpPr>
                              <a:stCxn id="150" idx="7"/>
                              <a:endCxn id="150" idx="3"/>
                            </p:cNvCxnSpPr>
                            <p:nvPr/>
                          </p:nvCxnSpPr>
                          <p:spPr>
                            <a:xfrm flipH="1">
                              <a:off x="3440246" y="1823217"/>
                              <a:ext cx="302902" cy="291252"/>
                            </a:xfrm>
                            <a:prstGeom prst="line">
                              <a:avLst/>
                            </a:prstGeom>
                            <a:ln w="19050"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152" name="직선 연결선 164"/>
                            <p:cNvCxnSpPr>
                              <a:stCxn id="150" idx="5"/>
                              <a:endCxn id="150" idx="1"/>
                            </p:cNvCxnSpPr>
                            <p:nvPr/>
                          </p:nvCxnSpPr>
                          <p:spPr>
                            <a:xfrm flipH="1" flipV="1">
                              <a:off x="3440246" y="1823217"/>
                              <a:ext cx="302902" cy="291252"/>
                            </a:xfrm>
                            <a:prstGeom prst="line">
                              <a:avLst/>
                            </a:prstGeom>
                            <a:ln w="19050"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  <p:grpSp>
                        <p:nvGrpSpPr>
                          <p:cNvPr id="140" name="그룹 165"/>
                          <p:cNvGrpSpPr/>
                          <p:nvPr/>
                        </p:nvGrpSpPr>
                        <p:grpSpPr>
                          <a:xfrm>
                            <a:off x="6528567" y="2943130"/>
                            <a:ext cx="227035" cy="218303"/>
                            <a:chOff x="3377513" y="1762897"/>
                            <a:chExt cx="428368" cy="411892"/>
                          </a:xfrm>
                        </p:grpSpPr>
                        <p:sp>
                          <p:nvSpPr>
                            <p:cNvPr id="147" name="타원 166"/>
                            <p:cNvSpPr/>
                            <p:nvPr/>
                          </p:nvSpPr>
                          <p:spPr>
                            <a:xfrm>
                              <a:off x="3377513" y="1762897"/>
                              <a:ext cx="428368" cy="411892"/>
                            </a:xfrm>
                            <a:prstGeom prst="ellipse">
                              <a:avLst/>
                            </a:prstGeom>
                            <a:solidFill>
                              <a:schemeClr val="bg1">
                                <a:lumMod val="75000"/>
                              </a:schemeClr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ko-KR" altLang="en-US" sz="533"/>
                            </a:p>
                          </p:txBody>
                        </p:sp>
                        <p:cxnSp>
                          <p:nvCxnSpPr>
                            <p:cNvPr id="148" name="직선 연결선 167"/>
                            <p:cNvCxnSpPr>
                              <a:stCxn id="147" idx="7"/>
                              <a:endCxn id="147" idx="3"/>
                            </p:cNvCxnSpPr>
                            <p:nvPr/>
                          </p:nvCxnSpPr>
                          <p:spPr>
                            <a:xfrm flipH="1">
                              <a:off x="3440246" y="1823217"/>
                              <a:ext cx="302902" cy="291252"/>
                            </a:xfrm>
                            <a:prstGeom prst="line">
                              <a:avLst/>
                            </a:prstGeom>
                            <a:ln w="19050"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149" name="직선 연결선 168"/>
                            <p:cNvCxnSpPr>
                              <a:stCxn id="147" idx="5"/>
                              <a:endCxn id="147" idx="1"/>
                            </p:cNvCxnSpPr>
                            <p:nvPr/>
                          </p:nvCxnSpPr>
                          <p:spPr>
                            <a:xfrm flipH="1" flipV="1">
                              <a:off x="3440246" y="1823217"/>
                              <a:ext cx="302902" cy="291252"/>
                            </a:xfrm>
                            <a:prstGeom prst="line">
                              <a:avLst/>
                            </a:prstGeom>
                            <a:ln w="19050"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  <p:cxnSp>
                        <p:nvCxnSpPr>
                          <p:cNvPr id="141" name="직선 연결선 201"/>
                          <p:cNvCxnSpPr/>
                          <p:nvPr/>
                        </p:nvCxnSpPr>
                        <p:spPr>
                          <a:xfrm>
                            <a:off x="5506254" y="3998322"/>
                            <a:ext cx="1579858" cy="4939"/>
                          </a:xfrm>
                          <a:prstGeom prst="line">
                            <a:avLst/>
                          </a:prstGeom>
                          <a:ln w="28575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42" name="직선 연결선 210"/>
                          <p:cNvCxnSpPr/>
                          <p:nvPr/>
                        </p:nvCxnSpPr>
                        <p:spPr>
                          <a:xfrm>
                            <a:off x="7069776" y="4003588"/>
                            <a:ext cx="1" cy="340933"/>
                          </a:xfrm>
                          <a:prstGeom prst="line">
                            <a:avLst/>
                          </a:prstGeom>
                          <a:ln w="28575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grpSp>
                        <p:nvGrpSpPr>
                          <p:cNvPr id="143" name="그룹 126"/>
                          <p:cNvGrpSpPr/>
                          <p:nvPr/>
                        </p:nvGrpSpPr>
                        <p:grpSpPr>
                          <a:xfrm>
                            <a:off x="6227473" y="3895088"/>
                            <a:ext cx="227035" cy="218303"/>
                            <a:chOff x="3377513" y="1762897"/>
                            <a:chExt cx="428368" cy="411892"/>
                          </a:xfrm>
                        </p:grpSpPr>
                        <p:sp>
                          <p:nvSpPr>
                            <p:cNvPr id="144" name="타원 127"/>
                            <p:cNvSpPr/>
                            <p:nvPr/>
                          </p:nvSpPr>
                          <p:spPr>
                            <a:xfrm>
                              <a:off x="3377513" y="1762897"/>
                              <a:ext cx="428368" cy="411892"/>
                            </a:xfrm>
                            <a:prstGeom prst="ellipse">
                              <a:avLst/>
                            </a:prstGeom>
                            <a:solidFill>
                              <a:schemeClr val="bg1">
                                <a:lumMod val="75000"/>
                              </a:schemeClr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ko-KR" altLang="en-US" sz="533"/>
                            </a:p>
                          </p:txBody>
                        </p:sp>
                        <p:cxnSp>
                          <p:nvCxnSpPr>
                            <p:cNvPr id="145" name="직선 연결선 128"/>
                            <p:cNvCxnSpPr>
                              <a:stCxn id="144" idx="7"/>
                              <a:endCxn id="144" idx="3"/>
                            </p:cNvCxnSpPr>
                            <p:nvPr/>
                          </p:nvCxnSpPr>
                          <p:spPr>
                            <a:xfrm flipH="1">
                              <a:off x="3440246" y="1823217"/>
                              <a:ext cx="302902" cy="291252"/>
                            </a:xfrm>
                            <a:prstGeom prst="line">
                              <a:avLst/>
                            </a:prstGeom>
                            <a:ln w="19050"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146" name="직선 연결선 129"/>
                            <p:cNvCxnSpPr>
                              <a:stCxn id="144" idx="5"/>
                              <a:endCxn id="144" idx="1"/>
                            </p:cNvCxnSpPr>
                            <p:nvPr/>
                          </p:nvCxnSpPr>
                          <p:spPr>
                            <a:xfrm flipH="1" flipV="1">
                              <a:off x="3440246" y="1823217"/>
                              <a:ext cx="302902" cy="291252"/>
                            </a:xfrm>
                            <a:prstGeom prst="line">
                              <a:avLst/>
                            </a:prstGeom>
                            <a:ln w="19050"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</p:grpSp>
                    <p:grpSp>
                      <p:nvGrpSpPr>
                        <p:cNvPr id="127" name="그룹 218"/>
                        <p:cNvGrpSpPr/>
                        <p:nvPr/>
                      </p:nvGrpSpPr>
                      <p:grpSpPr>
                        <a:xfrm>
                          <a:off x="8377845" y="3608867"/>
                          <a:ext cx="390672" cy="394394"/>
                          <a:chOff x="8377845" y="3608867"/>
                          <a:chExt cx="390672" cy="394394"/>
                        </a:xfrm>
                      </p:grpSpPr>
                      <p:sp>
                        <p:nvSpPr>
                          <p:cNvPr id="131" name="직사각형 214"/>
                          <p:cNvSpPr/>
                          <p:nvPr/>
                        </p:nvSpPr>
                        <p:spPr>
                          <a:xfrm>
                            <a:off x="8377845" y="3634972"/>
                            <a:ext cx="390672" cy="368289"/>
                          </a:xfrm>
                          <a:prstGeom prst="rect">
                            <a:avLst/>
                          </a:prstGeom>
                          <a:solidFill>
                            <a:schemeClr val="bg1">
                              <a:lumMod val="95000"/>
                            </a:schemeClr>
                          </a:solidFill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ko-KR" altLang="en-US" sz="533"/>
                          </a:p>
                        </p:txBody>
                      </p:sp>
                      <p:sp>
                        <p:nvSpPr>
                          <p:cNvPr id="132" name="TextBox 131"/>
                          <p:cNvSpPr txBox="1"/>
                          <p:nvPr/>
                        </p:nvSpPr>
                        <p:spPr>
                          <a:xfrm>
                            <a:off x="8392683" y="3608867"/>
                            <a:ext cx="360997" cy="354987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none" rtlCol="0">
                            <a:spAutoFit/>
                          </a:bodyPr>
                          <a:lstStyle/>
                          <a:p>
                            <a:pPr algn="ctr"/>
                            <a:r>
                              <a:rPr lang="en-US" altLang="ko-KR" sz="1000" dirty="0"/>
                              <a:t>P</a:t>
                            </a:r>
                            <a:endParaRPr lang="ko-KR" altLang="en-US" sz="1000" dirty="0"/>
                          </a:p>
                        </p:txBody>
                      </p:sp>
                    </p:grpSp>
                    <p:grpSp>
                      <p:nvGrpSpPr>
                        <p:cNvPr id="128" name="그룹 217"/>
                        <p:cNvGrpSpPr/>
                        <p:nvPr/>
                      </p:nvGrpSpPr>
                      <p:grpSpPr>
                        <a:xfrm>
                          <a:off x="7068575" y="1874541"/>
                          <a:ext cx="390672" cy="378072"/>
                          <a:chOff x="7068575" y="1874541"/>
                          <a:chExt cx="390672" cy="378072"/>
                        </a:xfrm>
                      </p:grpSpPr>
                      <p:sp>
                        <p:nvSpPr>
                          <p:cNvPr id="129" name="직사각형 213"/>
                          <p:cNvSpPr/>
                          <p:nvPr/>
                        </p:nvSpPr>
                        <p:spPr>
                          <a:xfrm>
                            <a:off x="7068575" y="1884324"/>
                            <a:ext cx="390672" cy="368289"/>
                          </a:xfrm>
                          <a:prstGeom prst="rect">
                            <a:avLst/>
                          </a:prstGeom>
                          <a:solidFill>
                            <a:schemeClr val="bg1">
                              <a:lumMod val="95000"/>
                            </a:schemeClr>
                          </a:solidFill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ko-KR" altLang="en-US" sz="533"/>
                          </a:p>
                        </p:txBody>
                      </p:sp>
                      <p:sp>
                        <p:nvSpPr>
                          <p:cNvPr id="130" name="TextBox 129"/>
                          <p:cNvSpPr txBox="1"/>
                          <p:nvPr/>
                        </p:nvSpPr>
                        <p:spPr>
                          <a:xfrm>
                            <a:off x="7083413" y="1874541"/>
                            <a:ext cx="360997" cy="354987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none" rtlCol="0">
                            <a:spAutoFit/>
                          </a:bodyPr>
                          <a:lstStyle/>
                          <a:p>
                            <a:pPr algn="ctr"/>
                            <a:r>
                              <a:rPr lang="en-US" altLang="ko-KR" sz="1000" dirty="0"/>
                              <a:t>P</a:t>
                            </a:r>
                            <a:endParaRPr lang="ko-KR" altLang="en-US" sz="1000" dirty="0"/>
                          </a:p>
                        </p:txBody>
                      </p:sp>
                    </p:grpSp>
                  </p:grpSp>
                  <p:grpSp>
                    <p:nvGrpSpPr>
                      <p:cNvPr id="72" name="그룹 7"/>
                      <p:cNvGrpSpPr/>
                      <p:nvPr/>
                    </p:nvGrpSpPr>
                    <p:grpSpPr>
                      <a:xfrm>
                        <a:off x="1515761" y="3295135"/>
                        <a:ext cx="659029" cy="1202724"/>
                        <a:chOff x="1515761" y="3295135"/>
                        <a:chExt cx="659029" cy="1202724"/>
                      </a:xfrm>
                    </p:grpSpPr>
                    <p:grpSp>
                      <p:nvGrpSpPr>
                        <p:cNvPr id="107" name="그룹 15"/>
                        <p:cNvGrpSpPr/>
                        <p:nvPr/>
                      </p:nvGrpSpPr>
                      <p:grpSpPr>
                        <a:xfrm>
                          <a:off x="1515761" y="3295135"/>
                          <a:ext cx="659029" cy="1202724"/>
                          <a:chOff x="527220" y="3550508"/>
                          <a:chExt cx="659029" cy="1202724"/>
                        </a:xfrm>
                      </p:grpSpPr>
                      <p:grpSp>
                        <p:nvGrpSpPr>
                          <p:cNvPr id="109" name="그룹 4"/>
                          <p:cNvGrpSpPr/>
                          <p:nvPr/>
                        </p:nvGrpSpPr>
                        <p:grpSpPr>
                          <a:xfrm>
                            <a:off x="527220" y="3912973"/>
                            <a:ext cx="584887" cy="840259"/>
                            <a:chOff x="469556" y="3962400"/>
                            <a:chExt cx="584887" cy="840259"/>
                          </a:xfrm>
                        </p:grpSpPr>
                        <p:sp>
                          <p:nvSpPr>
                            <p:cNvPr id="115" name="모서리가 둥근 직사각형 2"/>
                            <p:cNvSpPr/>
                            <p:nvPr/>
                          </p:nvSpPr>
                          <p:spPr>
                            <a:xfrm>
                              <a:off x="543697" y="4053015"/>
                              <a:ext cx="453082" cy="749644"/>
                            </a:xfrm>
                            <a:prstGeom prst="roundRect">
                              <a:avLst/>
                            </a:prstGeom>
                            <a:solidFill>
                              <a:schemeClr val="accent1">
                                <a:lumMod val="20000"/>
                                <a:lumOff val="80000"/>
                              </a:schemeClr>
                            </a:solidFill>
                            <a:ln w="9525"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ko-KR" altLang="en-US" sz="533"/>
                            </a:p>
                          </p:txBody>
                        </p:sp>
                        <p:sp>
                          <p:nvSpPr>
                            <p:cNvPr id="116" name="직사각형 3"/>
                            <p:cNvSpPr/>
                            <p:nvPr/>
                          </p:nvSpPr>
                          <p:spPr>
                            <a:xfrm>
                              <a:off x="469556" y="3962400"/>
                              <a:ext cx="584887" cy="230659"/>
                            </a:xfrm>
                            <a:prstGeom prst="rect">
                              <a:avLst/>
                            </a:prstGeom>
                            <a:solidFill>
                              <a:schemeClr val="bg1">
                                <a:lumMod val="75000"/>
                              </a:schemeClr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ko-KR" altLang="en-US" sz="533"/>
                            </a:p>
                          </p:txBody>
                        </p:sp>
                      </p:grpSp>
                      <p:cxnSp>
                        <p:nvCxnSpPr>
                          <p:cNvPr id="110" name="직선 연결선 6"/>
                          <p:cNvCxnSpPr>
                            <a:stCxn id="116" idx="0"/>
                          </p:cNvCxnSpPr>
                          <p:nvPr/>
                        </p:nvCxnSpPr>
                        <p:spPr>
                          <a:xfrm flipV="1">
                            <a:off x="819664" y="3550508"/>
                            <a:ext cx="366585" cy="362465"/>
                          </a:xfrm>
                          <a:prstGeom prst="line">
                            <a:avLst/>
                          </a:prstGeom>
                          <a:ln w="28575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grpSp>
                        <p:nvGrpSpPr>
                          <p:cNvPr id="111" name="그룹 14"/>
                          <p:cNvGrpSpPr/>
                          <p:nvPr/>
                        </p:nvGrpSpPr>
                        <p:grpSpPr>
                          <a:xfrm>
                            <a:off x="885072" y="3630826"/>
                            <a:ext cx="227035" cy="218303"/>
                            <a:chOff x="3377513" y="1762897"/>
                            <a:chExt cx="428368" cy="411892"/>
                          </a:xfrm>
                        </p:grpSpPr>
                        <p:sp>
                          <p:nvSpPr>
                            <p:cNvPr id="112" name="타원 8"/>
                            <p:cNvSpPr/>
                            <p:nvPr/>
                          </p:nvSpPr>
                          <p:spPr>
                            <a:xfrm>
                              <a:off x="3377513" y="1762897"/>
                              <a:ext cx="428368" cy="411892"/>
                            </a:xfrm>
                            <a:prstGeom prst="ellipse">
                              <a:avLst/>
                            </a:prstGeom>
                            <a:solidFill>
                              <a:schemeClr val="bg1">
                                <a:lumMod val="75000"/>
                              </a:schemeClr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ko-KR" altLang="en-US" sz="533"/>
                            </a:p>
                          </p:txBody>
                        </p:sp>
                        <p:cxnSp>
                          <p:nvCxnSpPr>
                            <p:cNvPr id="113" name="직선 연결선 10"/>
                            <p:cNvCxnSpPr>
                              <a:stCxn id="112" idx="7"/>
                              <a:endCxn id="112" idx="3"/>
                            </p:cNvCxnSpPr>
                            <p:nvPr/>
                          </p:nvCxnSpPr>
                          <p:spPr>
                            <a:xfrm flipH="1">
                              <a:off x="3440246" y="1823217"/>
                              <a:ext cx="302902" cy="291252"/>
                            </a:xfrm>
                            <a:prstGeom prst="line">
                              <a:avLst/>
                            </a:prstGeom>
                            <a:ln w="19050"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114" name="직선 연결선 11"/>
                            <p:cNvCxnSpPr>
                              <a:stCxn id="112" idx="5"/>
                              <a:endCxn id="112" idx="1"/>
                            </p:cNvCxnSpPr>
                            <p:nvPr/>
                          </p:nvCxnSpPr>
                          <p:spPr>
                            <a:xfrm flipH="1" flipV="1">
                              <a:off x="3440246" y="1823217"/>
                              <a:ext cx="302902" cy="291252"/>
                            </a:xfrm>
                            <a:prstGeom prst="line">
                              <a:avLst/>
                            </a:prstGeom>
                            <a:ln w="19050"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</p:grpSp>
                    <p:sp>
                      <p:nvSpPr>
                        <p:cNvPr id="108" name="직사각형 5"/>
                        <p:cNvSpPr/>
                        <p:nvPr/>
                      </p:nvSpPr>
                      <p:spPr>
                        <a:xfrm rot="20655088">
                          <a:off x="1718310" y="3953771"/>
                          <a:ext cx="212248" cy="498603"/>
                        </a:xfrm>
                        <a:prstGeom prst="rect">
                          <a:avLst/>
                        </a:prstGeom>
                        <a:blipFill>
                          <a:blip r:embed="rId3" cstate="print"/>
                          <a:tile tx="0" ty="0" sx="100000" sy="100000" flip="none" algn="tl"/>
                        </a:blip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ko-KR" altLang="en-US" sz="533"/>
                        </a:p>
                      </p:txBody>
                    </p:sp>
                  </p:grpSp>
                  <p:sp>
                    <p:nvSpPr>
                      <p:cNvPr id="73" name="직사각형 173"/>
                      <p:cNvSpPr/>
                      <p:nvPr/>
                    </p:nvSpPr>
                    <p:spPr>
                      <a:xfrm rot="20655088">
                        <a:off x="2444619" y="3935519"/>
                        <a:ext cx="212248" cy="498603"/>
                      </a:xfrm>
                      <a:prstGeom prst="rect">
                        <a:avLst/>
                      </a:prstGeom>
                      <a:blipFill>
                        <a:blip r:embed="rId3" cstate="print"/>
                        <a:tile tx="0" ty="0" sx="100000" sy="100000" flip="none" algn="tl"/>
                      </a:blip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ko-KR" altLang="en-US" sz="533"/>
                      </a:p>
                    </p:txBody>
                  </p:sp>
                  <p:grpSp>
                    <p:nvGrpSpPr>
                      <p:cNvPr id="74" name="그룹 174"/>
                      <p:cNvGrpSpPr/>
                      <p:nvPr/>
                    </p:nvGrpSpPr>
                    <p:grpSpPr>
                      <a:xfrm>
                        <a:off x="2984819" y="3303374"/>
                        <a:ext cx="659029" cy="1202724"/>
                        <a:chOff x="1515761" y="3295135"/>
                        <a:chExt cx="659029" cy="1202724"/>
                      </a:xfrm>
                    </p:grpSpPr>
                    <p:grpSp>
                      <p:nvGrpSpPr>
                        <p:cNvPr id="97" name="그룹 175"/>
                        <p:cNvGrpSpPr/>
                        <p:nvPr/>
                      </p:nvGrpSpPr>
                      <p:grpSpPr>
                        <a:xfrm>
                          <a:off x="1515761" y="3295135"/>
                          <a:ext cx="659029" cy="1202724"/>
                          <a:chOff x="527220" y="3550508"/>
                          <a:chExt cx="659029" cy="1202724"/>
                        </a:xfrm>
                      </p:grpSpPr>
                      <p:grpSp>
                        <p:nvGrpSpPr>
                          <p:cNvPr id="99" name="그룹 177"/>
                          <p:cNvGrpSpPr/>
                          <p:nvPr/>
                        </p:nvGrpSpPr>
                        <p:grpSpPr>
                          <a:xfrm>
                            <a:off x="527220" y="3912973"/>
                            <a:ext cx="584887" cy="840259"/>
                            <a:chOff x="469556" y="3962400"/>
                            <a:chExt cx="584887" cy="840259"/>
                          </a:xfrm>
                        </p:grpSpPr>
                        <p:sp>
                          <p:nvSpPr>
                            <p:cNvPr id="105" name="모서리가 둥근 직사각형 183"/>
                            <p:cNvSpPr/>
                            <p:nvPr/>
                          </p:nvSpPr>
                          <p:spPr>
                            <a:xfrm>
                              <a:off x="543697" y="4053015"/>
                              <a:ext cx="453082" cy="749644"/>
                            </a:xfrm>
                            <a:prstGeom prst="roundRect">
                              <a:avLst/>
                            </a:prstGeom>
                            <a:solidFill>
                              <a:schemeClr val="accent1">
                                <a:lumMod val="20000"/>
                                <a:lumOff val="80000"/>
                              </a:schemeClr>
                            </a:solidFill>
                            <a:ln w="9525"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ko-KR" altLang="en-US" sz="533"/>
                            </a:p>
                          </p:txBody>
                        </p:sp>
                        <p:sp>
                          <p:nvSpPr>
                            <p:cNvPr id="106" name="직사각형 184"/>
                            <p:cNvSpPr/>
                            <p:nvPr/>
                          </p:nvSpPr>
                          <p:spPr>
                            <a:xfrm>
                              <a:off x="469556" y="3962400"/>
                              <a:ext cx="584887" cy="230659"/>
                            </a:xfrm>
                            <a:prstGeom prst="rect">
                              <a:avLst/>
                            </a:prstGeom>
                            <a:solidFill>
                              <a:schemeClr val="bg1">
                                <a:lumMod val="75000"/>
                              </a:schemeClr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ko-KR" altLang="en-US" sz="533"/>
                            </a:p>
                          </p:txBody>
                        </p:sp>
                      </p:grpSp>
                      <p:cxnSp>
                        <p:nvCxnSpPr>
                          <p:cNvPr id="100" name="직선 연결선 178"/>
                          <p:cNvCxnSpPr>
                            <a:stCxn id="106" idx="0"/>
                          </p:cNvCxnSpPr>
                          <p:nvPr/>
                        </p:nvCxnSpPr>
                        <p:spPr>
                          <a:xfrm flipV="1">
                            <a:off x="819664" y="3550508"/>
                            <a:ext cx="366585" cy="362465"/>
                          </a:xfrm>
                          <a:prstGeom prst="line">
                            <a:avLst/>
                          </a:prstGeom>
                          <a:ln w="28575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grpSp>
                        <p:nvGrpSpPr>
                          <p:cNvPr id="101" name="그룹 179"/>
                          <p:cNvGrpSpPr/>
                          <p:nvPr/>
                        </p:nvGrpSpPr>
                        <p:grpSpPr>
                          <a:xfrm>
                            <a:off x="885072" y="3630826"/>
                            <a:ext cx="227035" cy="218303"/>
                            <a:chOff x="3377513" y="1762897"/>
                            <a:chExt cx="428368" cy="411892"/>
                          </a:xfrm>
                        </p:grpSpPr>
                        <p:sp>
                          <p:nvSpPr>
                            <p:cNvPr id="102" name="타원 180"/>
                            <p:cNvSpPr/>
                            <p:nvPr/>
                          </p:nvSpPr>
                          <p:spPr>
                            <a:xfrm>
                              <a:off x="3377513" y="1762897"/>
                              <a:ext cx="428368" cy="411892"/>
                            </a:xfrm>
                            <a:prstGeom prst="ellipse">
                              <a:avLst/>
                            </a:prstGeom>
                            <a:solidFill>
                              <a:schemeClr val="bg1">
                                <a:lumMod val="75000"/>
                              </a:schemeClr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ko-KR" altLang="en-US" sz="533"/>
                            </a:p>
                          </p:txBody>
                        </p:sp>
                        <p:cxnSp>
                          <p:nvCxnSpPr>
                            <p:cNvPr id="103" name="직선 연결선 181"/>
                            <p:cNvCxnSpPr>
                              <a:stCxn id="102" idx="7"/>
                              <a:endCxn id="102" idx="3"/>
                            </p:cNvCxnSpPr>
                            <p:nvPr/>
                          </p:nvCxnSpPr>
                          <p:spPr>
                            <a:xfrm flipH="1">
                              <a:off x="3440246" y="1823217"/>
                              <a:ext cx="302902" cy="291252"/>
                            </a:xfrm>
                            <a:prstGeom prst="line">
                              <a:avLst/>
                            </a:prstGeom>
                            <a:ln w="19050"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104" name="직선 연결선 182"/>
                            <p:cNvCxnSpPr>
                              <a:stCxn id="102" idx="5"/>
                              <a:endCxn id="102" idx="1"/>
                            </p:cNvCxnSpPr>
                            <p:nvPr/>
                          </p:nvCxnSpPr>
                          <p:spPr>
                            <a:xfrm flipH="1" flipV="1">
                              <a:off x="3440246" y="1823217"/>
                              <a:ext cx="302902" cy="291252"/>
                            </a:xfrm>
                            <a:prstGeom prst="line">
                              <a:avLst/>
                            </a:prstGeom>
                            <a:ln w="19050"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</p:grpSp>
                    <p:sp>
                      <p:nvSpPr>
                        <p:cNvPr id="98" name="직사각형 176"/>
                        <p:cNvSpPr/>
                        <p:nvPr/>
                      </p:nvSpPr>
                      <p:spPr>
                        <a:xfrm rot="20655088">
                          <a:off x="1718310" y="3953771"/>
                          <a:ext cx="212248" cy="498603"/>
                        </a:xfrm>
                        <a:prstGeom prst="rect">
                          <a:avLst/>
                        </a:prstGeom>
                        <a:blipFill>
                          <a:blip r:embed="rId3" cstate="print"/>
                          <a:tile tx="0" ty="0" sx="100000" sy="100000" flip="none" algn="tl"/>
                        </a:blip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ko-KR" altLang="en-US" sz="533"/>
                        </a:p>
                      </p:txBody>
                    </p:sp>
                  </p:grpSp>
                  <p:grpSp>
                    <p:nvGrpSpPr>
                      <p:cNvPr id="75" name="그룹 185"/>
                      <p:cNvGrpSpPr/>
                      <p:nvPr/>
                    </p:nvGrpSpPr>
                    <p:grpSpPr>
                      <a:xfrm>
                        <a:off x="3894437" y="3291254"/>
                        <a:ext cx="659029" cy="1202724"/>
                        <a:chOff x="1515761" y="3295135"/>
                        <a:chExt cx="659029" cy="1202724"/>
                      </a:xfrm>
                    </p:grpSpPr>
                    <p:grpSp>
                      <p:nvGrpSpPr>
                        <p:cNvPr id="87" name="그룹 186"/>
                        <p:cNvGrpSpPr/>
                        <p:nvPr/>
                      </p:nvGrpSpPr>
                      <p:grpSpPr>
                        <a:xfrm>
                          <a:off x="1515761" y="3295135"/>
                          <a:ext cx="659029" cy="1202724"/>
                          <a:chOff x="527220" y="3550508"/>
                          <a:chExt cx="659029" cy="1202724"/>
                        </a:xfrm>
                      </p:grpSpPr>
                      <p:grpSp>
                        <p:nvGrpSpPr>
                          <p:cNvPr id="89" name="그룹 188"/>
                          <p:cNvGrpSpPr/>
                          <p:nvPr/>
                        </p:nvGrpSpPr>
                        <p:grpSpPr>
                          <a:xfrm>
                            <a:off x="527220" y="3912973"/>
                            <a:ext cx="584887" cy="840259"/>
                            <a:chOff x="469556" y="3962400"/>
                            <a:chExt cx="584887" cy="840259"/>
                          </a:xfrm>
                        </p:grpSpPr>
                        <p:sp>
                          <p:nvSpPr>
                            <p:cNvPr id="95" name="모서리가 둥근 직사각형 194"/>
                            <p:cNvSpPr/>
                            <p:nvPr/>
                          </p:nvSpPr>
                          <p:spPr>
                            <a:xfrm>
                              <a:off x="543697" y="4053015"/>
                              <a:ext cx="453082" cy="749644"/>
                            </a:xfrm>
                            <a:prstGeom prst="roundRect">
                              <a:avLst/>
                            </a:prstGeom>
                            <a:solidFill>
                              <a:schemeClr val="accent1">
                                <a:lumMod val="20000"/>
                                <a:lumOff val="80000"/>
                              </a:schemeClr>
                            </a:solidFill>
                            <a:ln w="9525"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ko-KR" altLang="en-US" sz="533"/>
                            </a:p>
                          </p:txBody>
                        </p:sp>
                        <p:sp>
                          <p:nvSpPr>
                            <p:cNvPr id="96" name="직사각형 195"/>
                            <p:cNvSpPr/>
                            <p:nvPr/>
                          </p:nvSpPr>
                          <p:spPr>
                            <a:xfrm>
                              <a:off x="469556" y="3962400"/>
                              <a:ext cx="584887" cy="230659"/>
                            </a:xfrm>
                            <a:prstGeom prst="rect">
                              <a:avLst/>
                            </a:prstGeom>
                            <a:solidFill>
                              <a:schemeClr val="bg1">
                                <a:lumMod val="75000"/>
                              </a:schemeClr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ko-KR" altLang="en-US" sz="533"/>
                            </a:p>
                          </p:txBody>
                        </p:sp>
                      </p:grpSp>
                      <p:cxnSp>
                        <p:nvCxnSpPr>
                          <p:cNvPr id="90" name="직선 연결선 189"/>
                          <p:cNvCxnSpPr>
                            <a:stCxn id="96" idx="0"/>
                          </p:cNvCxnSpPr>
                          <p:nvPr/>
                        </p:nvCxnSpPr>
                        <p:spPr>
                          <a:xfrm flipV="1">
                            <a:off x="819664" y="3550508"/>
                            <a:ext cx="366585" cy="362465"/>
                          </a:xfrm>
                          <a:prstGeom prst="line">
                            <a:avLst/>
                          </a:prstGeom>
                          <a:ln w="28575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grpSp>
                        <p:nvGrpSpPr>
                          <p:cNvPr id="91" name="그룹 190"/>
                          <p:cNvGrpSpPr/>
                          <p:nvPr/>
                        </p:nvGrpSpPr>
                        <p:grpSpPr>
                          <a:xfrm>
                            <a:off x="885072" y="3630826"/>
                            <a:ext cx="227035" cy="218303"/>
                            <a:chOff x="3377513" y="1762897"/>
                            <a:chExt cx="428368" cy="411892"/>
                          </a:xfrm>
                        </p:grpSpPr>
                        <p:sp>
                          <p:nvSpPr>
                            <p:cNvPr id="92" name="타원 191"/>
                            <p:cNvSpPr/>
                            <p:nvPr/>
                          </p:nvSpPr>
                          <p:spPr>
                            <a:xfrm>
                              <a:off x="3377513" y="1762897"/>
                              <a:ext cx="428368" cy="411892"/>
                            </a:xfrm>
                            <a:prstGeom prst="ellipse">
                              <a:avLst/>
                            </a:prstGeom>
                            <a:solidFill>
                              <a:schemeClr val="bg1">
                                <a:lumMod val="75000"/>
                              </a:schemeClr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ko-KR" altLang="en-US" sz="533"/>
                            </a:p>
                          </p:txBody>
                        </p:sp>
                        <p:cxnSp>
                          <p:nvCxnSpPr>
                            <p:cNvPr id="93" name="직선 연결선 192"/>
                            <p:cNvCxnSpPr>
                              <a:stCxn id="92" idx="7"/>
                              <a:endCxn id="92" idx="3"/>
                            </p:cNvCxnSpPr>
                            <p:nvPr/>
                          </p:nvCxnSpPr>
                          <p:spPr>
                            <a:xfrm flipH="1">
                              <a:off x="3440246" y="1823217"/>
                              <a:ext cx="302902" cy="291252"/>
                            </a:xfrm>
                            <a:prstGeom prst="line">
                              <a:avLst/>
                            </a:prstGeom>
                            <a:ln w="19050"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94" name="직선 연결선 193"/>
                            <p:cNvCxnSpPr>
                              <a:stCxn id="92" idx="5"/>
                              <a:endCxn id="92" idx="1"/>
                            </p:cNvCxnSpPr>
                            <p:nvPr/>
                          </p:nvCxnSpPr>
                          <p:spPr>
                            <a:xfrm flipH="1" flipV="1">
                              <a:off x="3440246" y="1823217"/>
                              <a:ext cx="302902" cy="291252"/>
                            </a:xfrm>
                            <a:prstGeom prst="line">
                              <a:avLst/>
                            </a:prstGeom>
                            <a:ln w="19050"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</p:grpSp>
                    <p:sp>
                      <p:nvSpPr>
                        <p:cNvPr id="88" name="직사각형 187"/>
                        <p:cNvSpPr/>
                        <p:nvPr/>
                      </p:nvSpPr>
                      <p:spPr>
                        <a:xfrm rot="20655088">
                          <a:off x="1718310" y="3953771"/>
                          <a:ext cx="212248" cy="498603"/>
                        </a:xfrm>
                        <a:prstGeom prst="rect">
                          <a:avLst/>
                        </a:prstGeom>
                        <a:blipFill>
                          <a:blip r:embed="rId3" cstate="print"/>
                          <a:tile tx="0" ty="0" sx="100000" sy="100000" flip="none" algn="tl"/>
                        </a:blip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ko-KR" altLang="en-US" sz="533"/>
                        </a:p>
                      </p:txBody>
                    </p:sp>
                  </p:grpSp>
                  <p:grpSp>
                    <p:nvGrpSpPr>
                      <p:cNvPr id="76" name="그룹 197"/>
                      <p:cNvGrpSpPr/>
                      <p:nvPr/>
                    </p:nvGrpSpPr>
                    <p:grpSpPr>
                      <a:xfrm>
                        <a:off x="4633274" y="3295136"/>
                        <a:ext cx="659029" cy="1202724"/>
                        <a:chOff x="1515761" y="3295135"/>
                        <a:chExt cx="659029" cy="1202724"/>
                      </a:xfrm>
                    </p:grpSpPr>
                    <p:grpSp>
                      <p:nvGrpSpPr>
                        <p:cNvPr id="77" name="그룹 198"/>
                        <p:cNvGrpSpPr/>
                        <p:nvPr/>
                      </p:nvGrpSpPr>
                      <p:grpSpPr>
                        <a:xfrm>
                          <a:off x="1515761" y="3295135"/>
                          <a:ext cx="659029" cy="1202724"/>
                          <a:chOff x="527220" y="3550508"/>
                          <a:chExt cx="659029" cy="1202724"/>
                        </a:xfrm>
                      </p:grpSpPr>
                      <p:grpSp>
                        <p:nvGrpSpPr>
                          <p:cNvPr id="79" name="그룹 200"/>
                          <p:cNvGrpSpPr/>
                          <p:nvPr/>
                        </p:nvGrpSpPr>
                        <p:grpSpPr>
                          <a:xfrm>
                            <a:off x="527220" y="3912973"/>
                            <a:ext cx="584887" cy="840259"/>
                            <a:chOff x="469556" y="3962400"/>
                            <a:chExt cx="584887" cy="840259"/>
                          </a:xfrm>
                        </p:grpSpPr>
                        <p:sp>
                          <p:nvSpPr>
                            <p:cNvPr id="85" name="모서리가 둥근 직사각형 207"/>
                            <p:cNvSpPr/>
                            <p:nvPr/>
                          </p:nvSpPr>
                          <p:spPr>
                            <a:xfrm>
                              <a:off x="543697" y="4053015"/>
                              <a:ext cx="453082" cy="749644"/>
                            </a:xfrm>
                            <a:prstGeom prst="roundRect">
                              <a:avLst/>
                            </a:prstGeom>
                            <a:solidFill>
                              <a:schemeClr val="accent1">
                                <a:lumMod val="20000"/>
                                <a:lumOff val="80000"/>
                              </a:schemeClr>
                            </a:solidFill>
                            <a:ln w="9525"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ko-KR" altLang="en-US" sz="533"/>
                            </a:p>
                          </p:txBody>
                        </p:sp>
                        <p:sp>
                          <p:nvSpPr>
                            <p:cNvPr id="86" name="직사각형 209"/>
                            <p:cNvSpPr/>
                            <p:nvPr/>
                          </p:nvSpPr>
                          <p:spPr>
                            <a:xfrm>
                              <a:off x="469556" y="3962400"/>
                              <a:ext cx="584887" cy="230659"/>
                            </a:xfrm>
                            <a:prstGeom prst="rect">
                              <a:avLst/>
                            </a:prstGeom>
                            <a:solidFill>
                              <a:schemeClr val="bg1">
                                <a:lumMod val="75000"/>
                              </a:schemeClr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ko-KR" altLang="en-US" sz="533"/>
                            </a:p>
                          </p:txBody>
                        </p:sp>
                      </p:grpSp>
                      <p:cxnSp>
                        <p:nvCxnSpPr>
                          <p:cNvPr id="80" name="직선 연결선 202"/>
                          <p:cNvCxnSpPr>
                            <a:stCxn id="86" idx="0"/>
                          </p:cNvCxnSpPr>
                          <p:nvPr/>
                        </p:nvCxnSpPr>
                        <p:spPr>
                          <a:xfrm flipV="1">
                            <a:off x="819664" y="3550508"/>
                            <a:ext cx="366585" cy="362465"/>
                          </a:xfrm>
                          <a:prstGeom prst="line">
                            <a:avLst/>
                          </a:prstGeom>
                          <a:ln w="28575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grpSp>
                        <p:nvGrpSpPr>
                          <p:cNvPr id="81" name="그룹 203"/>
                          <p:cNvGrpSpPr/>
                          <p:nvPr/>
                        </p:nvGrpSpPr>
                        <p:grpSpPr>
                          <a:xfrm>
                            <a:off x="885072" y="3630826"/>
                            <a:ext cx="227035" cy="218303"/>
                            <a:chOff x="3377513" y="1762897"/>
                            <a:chExt cx="428368" cy="411892"/>
                          </a:xfrm>
                        </p:grpSpPr>
                        <p:sp>
                          <p:nvSpPr>
                            <p:cNvPr id="82" name="타원 204"/>
                            <p:cNvSpPr/>
                            <p:nvPr/>
                          </p:nvSpPr>
                          <p:spPr>
                            <a:xfrm>
                              <a:off x="3377513" y="1762897"/>
                              <a:ext cx="428368" cy="411892"/>
                            </a:xfrm>
                            <a:prstGeom prst="ellipse">
                              <a:avLst/>
                            </a:prstGeom>
                            <a:solidFill>
                              <a:schemeClr val="bg1">
                                <a:lumMod val="75000"/>
                              </a:schemeClr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ko-KR" altLang="en-US" sz="533"/>
                            </a:p>
                          </p:txBody>
                        </p:sp>
                        <p:cxnSp>
                          <p:nvCxnSpPr>
                            <p:cNvPr id="83" name="직선 연결선 205"/>
                            <p:cNvCxnSpPr>
                              <a:stCxn id="82" idx="7"/>
                              <a:endCxn id="82" idx="3"/>
                            </p:cNvCxnSpPr>
                            <p:nvPr/>
                          </p:nvCxnSpPr>
                          <p:spPr>
                            <a:xfrm flipH="1">
                              <a:off x="3440246" y="1823217"/>
                              <a:ext cx="302902" cy="291252"/>
                            </a:xfrm>
                            <a:prstGeom prst="line">
                              <a:avLst/>
                            </a:prstGeom>
                            <a:ln w="19050"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84" name="직선 연결선 206"/>
                            <p:cNvCxnSpPr>
                              <a:stCxn id="82" idx="5"/>
                              <a:endCxn id="82" idx="1"/>
                            </p:cNvCxnSpPr>
                            <p:nvPr/>
                          </p:nvCxnSpPr>
                          <p:spPr>
                            <a:xfrm flipH="1" flipV="1">
                              <a:off x="3440246" y="1823217"/>
                              <a:ext cx="302902" cy="291252"/>
                            </a:xfrm>
                            <a:prstGeom prst="line">
                              <a:avLst/>
                            </a:prstGeom>
                            <a:ln w="19050"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</p:grpSp>
                    <p:sp>
                      <p:nvSpPr>
                        <p:cNvPr id="78" name="직사각형 199"/>
                        <p:cNvSpPr/>
                        <p:nvPr/>
                      </p:nvSpPr>
                      <p:spPr>
                        <a:xfrm rot="20655088">
                          <a:off x="1718310" y="3953771"/>
                          <a:ext cx="212248" cy="498603"/>
                        </a:xfrm>
                        <a:prstGeom prst="rect">
                          <a:avLst/>
                        </a:prstGeom>
                        <a:blipFill>
                          <a:blip r:embed="rId3" cstate="print"/>
                          <a:tile tx="0" ty="0" sx="100000" sy="100000" flip="none" algn="tl"/>
                        </a:blip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ko-KR" altLang="en-US" sz="533"/>
                        </a:p>
                      </p:txBody>
                    </p:sp>
                  </p:grpSp>
                </p:grpSp>
                <p:sp>
                  <p:nvSpPr>
                    <p:cNvPr id="59" name="직사각형 276"/>
                    <p:cNvSpPr/>
                    <p:nvPr/>
                  </p:nvSpPr>
                  <p:spPr>
                    <a:xfrm rot="20655088">
                      <a:off x="286828" y="1862982"/>
                      <a:ext cx="212248" cy="498603"/>
                    </a:xfrm>
                    <a:prstGeom prst="rect">
                      <a:avLst/>
                    </a:prstGeom>
                    <a:blipFill>
                      <a:blip r:embed="rId3" cstate="print"/>
                      <a:tile tx="0" ty="0" sx="100000" sy="100000" flip="none" algn="tl"/>
                    </a:blip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ko-KR" altLang="en-US" sz="533"/>
                    </a:p>
                  </p:txBody>
                </p:sp>
                <p:sp>
                  <p:nvSpPr>
                    <p:cNvPr id="60" name="TextBox 59"/>
                    <p:cNvSpPr txBox="1"/>
                    <p:nvPr/>
                  </p:nvSpPr>
                  <p:spPr>
                    <a:xfrm>
                      <a:off x="529830" y="1879496"/>
                      <a:ext cx="1657530" cy="488107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altLang="ko-KR" sz="1600" dirty="0"/>
                        <a:t>Ice samples</a:t>
                      </a:r>
                      <a:endParaRPr lang="ko-KR" altLang="en-US" sz="1600" dirty="0"/>
                    </a:p>
                  </p:txBody>
                </p:sp>
                <p:sp>
                  <p:nvSpPr>
                    <p:cNvPr id="61" name="타원 278"/>
                    <p:cNvSpPr/>
                    <p:nvPr/>
                  </p:nvSpPr>
                  <p:spPr>
                    <a:xfrm>
                      <a:off x="335722" y="2591481"/>
                      <a:ext cx="227035" cy="218303"/>
                    </a:xfrm>
                    <a:prstGeom prst="ellipse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ko-KR" altLang="en-US" sz="533"/>
                    </a:p>
                  </p:txBody>
                </p:sp>
                <p:cxnSp>
                  <p:nvCxnSpPr>
                    <p:cNvPr id="62" name="직선 연결선 280"/>
                    <p:cNvCxnSpPr/>
                    <p:nvPr/>
                  </p:nvCxnSpPr>
                  <p:spPr>
                    <a:xfrm flipH="1">
                      <a:off x="375497" y="2619284"/>
                      <a:ext cx="160538" cy="154364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63" name="TextBox 62"/>
                    <p:cNvSpPr txBox="1"/>
                    <p:nvPr/>
                  </p:nvSpPr>
                  <p:spPr>
                    <a:xfrm>
                      <a:off x="594647" y="2518459"/>
                      <a:ext cx="1677961" cy="443734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altLang="ko-KR" sz="1400" dirty="0"/>
                        <a:t>Bellows valve</a:t>
                      </a:r>
                      <a:endParaRPr lang="ko-KR" altLang="en-US" sz="1400" dirty="0"/>
                    </a:p>
                  </p:txBody>
                </p:sp>
              </p:grpSp>
            </p:grpSp>
            <p:cxnSp>
              <p:nvCxnSpPr>
                <p:cNvPr id="54" name="직선 연결선 18"/>
                <p:cNvCxnSpPr/>
                <p:nvPr/>
              </p:nvCxnSpPr>
              <p:spPr>
                <a:xfrm>
                  <a:off x="2537254" y="2491946"/>
                  <a:ext cx="4329482" cy="8239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45" name="직선 화살표 연결선 226"/>
            <p:cNvCxnSpPr/>
            <p:nvPr/>
          </p:nvCxnSpPr>
          <p:spPr>
            <a:xfrm flipV="1">
              <a:off x="1197204" y="5614723"/>
              <a:ext cx="765" cy="654102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왼쪽으로 구부러진 화살표 230"/>
            <p:cNvSpPr/>
            <p:nvPr/>
          </p:nvSpPr>
          <p:spPr>
            <a:xfrm>
              <a:off x="4959172" y="4807477"/>
              <a:ext cx="498493" cy="593889"/>
            </a:xfrm>
            <a:prstGeom prst="curvedLeftArrow">
              <a:avLst>
                <a:gd name="adj1" fmla="val 21098"/>
                <a:gd name="adj2" fmla="val 48094"/>
                <a:gd name="adj3" fmla="val 34455"/>
              </a:avLst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533">
                <a:solidFill>
                  <a:schemeClr val="tx1"/>
                </a:solidFill>
              </a:endParaRPr>
            </a:p>
          </p:txBody>
        </p:sp>
        <p:sp>
          <p:nvSpPr>
            <p:cNvPr id="47" name="왼쪽으로 구부러진 화살표 231"/>
            <p:cNvSpPr/>
            <p:nvPr/>
          </p:nvSpPr>
          <p:spPr>
            <a:xfrm rot="10983219">
              <a:off x="2288008" y="4732867"/>
              <a:ext cx="498493" cy="593889"/>
            </a:xfrm>
            <a:prstGeom prst="curvedLeftArrow">
              <a:avLst>
                <a:gd name="adj1" fmla="val 21098"/>
                <a:gd name="adj2" fmla="val 48094"/>
                <a:gd name="adj3" fmla="val 34455"/>
              </a:avLst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533">
                <a:solidFill>
                  <a:schemeClr val="tx1"/>
                </a:solidFill>
              </a:endParaRPr>
            </a:p>
          </p:txBody>
        </p:sp>
        <p:cxnSp>
          <p:nvCxnSpPr>
            <p:cNvPr id="48" name="직선 연결선 279"/>
            <p:cNvCxnSpPr/>
            <p:nvPr/>
          </p:nvCxnSpPr>
          <p:spPr>
            <a:xfrm flipH="1" flipV="1">
              <a:off x="368987" y="2601910"/>
              <a:ext cx="160538" cy="15436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그룹 20"/>
          <p:cNvGrpSpPr/>
          <p:nvPr/>
        </p:nvGrpSpPr>
        <p:grpSpPr>
          <a:xfrm>
            <a:off x="16638994" y="10110544"/>
            <a:ext cx="6913456" cy="7222195"/>
            <a:chOff x="12404127" y="10271217"/>
            <a:chExt cx="6913456" cy="7222195"/>
          </a:xfrm>
        </p:grpSpPr>
        <p:sp>
          <p:nvSpPr>
            <p:cNvPr id="34" name="Rounded Rectangle 33"/>
            <p:cNvSpPr/>
            <p:nvPr/>
          </p:nvSpPr>
          <p:spPr>
            <a:xfrm>
              <a:off x="12404127" y="10298248"/>
              <a:ext cx="6913456" cy="7195164"/>
            </a:xfrm>
            <a:prstGeom prst="roundRect">
              <a:avLst>
                <a:gd name="adj" fmla="val 12950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533"/>
            </a:p>
          </p:txBody>
        </p:sp>
        <p:pic>
          <p:nvPicPr>
            <p:cNvPr id="233" name="그림 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3273729" y="12440653"/>
              <a:ext cx="5188698" cy="4773865"/>
            </a:xfrm>
            <a:prstGeom prst="rect">
              <a:avLst/>
            </a:prstGeom>
          </p:spPr>
        </p:pic>
        <p:sp>
          <p:nvSpPr>
            <p:cNvPr id="261" name="Rectangle 260"/>
            <p:cNvSpPr/>
            <p:nvPr/>
          </p:nvSpPr>
          <p:spPr>
            <a:xfrm>
              <a:off x="12430675" y="10271217"/>
              <a:ext cx="6886907" cy="864533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4800" b="1" dirty="0"/>
                <a:t>Inter-polar difference</a:t>
              </a:r>
              <a:endParaRPr lang="ko-KR" altLang="en-US" sz="5750" b="1" dirty="0"/>
            </a:p>
          </p:txBody>
        </p:sp>
        <p:sp>
          <p:nvSpPr>
            <p:cNvPr id="262" name="TextBox 261"/>
            <p:cNvSpPr txBox="1"/>
            <p:nvPr/>
          </p:nvSpPr>
          <p:spPr>
            <a:xfrm>
              <a:off x="12598443" y="11195992"/>
              <a:ext cx="671914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400" dirty="0">
                  <a:latin typeface="Batang" panose="02030600000101010101" pitchFamily="18" charset="-127"/>
                  <a:ea typeface="Batang" panose="02030600000101010101" pitchFamily="18" charset="-127"/>
                </a:rPr>
                <a:t>▶ </a:t>
              </a:r>
              <a:r>
                <a:rPr lang="en-US" altLang="ko-KR" sz="2400" dirty="0">
                  <a:ea typeface="Batang" panose="02030600000101010101" pitchFamily="18" charset="-127"/>
                </a:rPr>
                <a:t>Small variation during the early Holocene.</a:t>
              </a:r>
            </a:p>
            <a:p>
              <a:r>
                <a:rPr lang="en-US" altLang="ko-KR" sz="2400" dirty="0">
                  <a:latin typeface="Batang" panose="02030600000101010101" pitchFamily="18" charset="-127"/>
                  <a:ea typeface="Batang" panose="02030600000101010101" pitchFamily="18" charset="-127"/>
                </a:rPr>
                <a:t>▶ </a:t>
              </a:r>
              <a:r>
                <a:rPr lang="en-US" altLang="ko-KR" sz="2400" dirty="0">
                  <a:ea typeface="Batang" panose="02030600000101010101" pitchFamily="18" charset="-127"/>
                </a:rPr>
                <a:t>Mean IPD = 50.5 ± 4.0 ppb (8.7 ~ 11.3 </a:t>
              </a:r>
              <a:r>
                <a:rPr lang="en-US" altLang="ko-KR" sz="2400" dirty="0" err="1">
                  <a:ea typeface="Batang" panose="02030600000101010101" pitchFamily="18" charset="-127"/>
                </a:rPr>
                <a:t>ka</a:t>
              </a:r>
              <a:r>
                <a:rPr lang="en-US" altLang="ko-KR" sz="2400" dirty="0">
                  <a:ea typeface="Batang" panose="02030600000101010101" pitchFamily="18" charset="-127"/>
                </a:rPr>
                <a:t>)</a:t>
              </a:r>
            </a:p>
            <a:p>
              <a:r>
                <a:rPr lang="en-US" altLang="ko-KR" sz="2400" dirty="0">
                  <a:latin typeface="Batang" panose="02030600000101010101" pitchFamily="18" charset="-127"/>
                  <a:ea typeface="Batang" panose="02030600000101010101" pitchFamily="18" charset="-127"/>
                </a:rPr>
                <a:t>▶ </a:t>
              </a:r>
              <a:r>
                <a:rPr lang="en-US" altLang="ko-KR" sz="2400" dirty="0">
                  <a:ea typeface="Batang" panose="02030600000101010101" pitchFamily="18" charset="-127"/>
                </a:rPr>
                <a:t>Consistent with previous estimates.</a:t>
              </a:r>
              <a:endParaRPr lang="ko-KR" altLang="en-US" sz="2400" dirty="0"/>
            </a:p>
          </p:txBody>
        </p:sp>
      </p:grpSp>
      <p:sp>
        <p:nvSpPr>
          <p:cNvPr id="264" name="TextBox 263"/>
          <p:cNvSpPr txBox="1"/>
          <p:nvPr/>
        </p:nvSpPr>
        <p:spPr>
          <a:xfrm>
            <a:off x="19881307" y="14181833"/>
            <a:ext cx="1756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30 year resampled after annual interpolation</a:t>
            </a:r>
            <a:endParaRPr lang="ko-KR" altLang="en-US" sz="1200" dirty="0"/>
          </a:p>
        </p:txBody>
      </p:sp>
      <p:sp>
        <p:nvSpPr>
          <p:cNvPr id="265" name="TextBox 264"/>
          <p:cNvSpPr txBox="1"/>
          <p:nvPr/>
        </p:nvSpPr>
        <p:spPr>
          <a:xfrm>
            <a:off x="18152481" y="15908503"/>
            <a:ext cx="21234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solidFill>
                  <a:srgbClr val="FF0000"/>
                </a:solidFill>
              </a:rPr>
              <a:t>Mean IPD = 51.7 ± 2.7 ppb</a:t>
            </a:r>
          </a:p>
          <a:p>
            <a:pPr algn="ctr"/>
            <a:r>
              <a:rPr lang="en-US" altLang="ko-KR" sz="1400" dirty="0">
                <a:solidFill>
                  <a:srgbClr val="FF0000"/>
                </a:solidFill>
              </a:rPr>
              <a:t>(8.7 ~ 10.0 </a:t>
            </a:r>
            <a:r>
              <a:rPr lang="en-US" altLang="ko-KR" sz="1400" dirty="0" err="1">
                <a:solidFill>
                  <a:srgbClr val="FF0000"/>
                </a:solidFill>
              </a:rPr>
              <a:t>ka</a:t>
            </a:r>
            <a:r>
              <a:rPr lang="en-US" altLang="ko-KR" sz="1400" dirty="0">
                <a:solidFill>
                  <a:srgbClr val="FF0000"/>
                </a:solidFill>
              </a:rPr>
              <a:t>)</a:t>
            </a:r>
            <a:endParaRPr lang="ko-KR" altLang="en-US" sz="1400" dirty="0">
              <a:solidFill>
                <a:srgbClr val="FF0000"/>
              </a:solidFill>
            </a:endParaRPr>
          </a:p>
        </p:txBody>
      </p:sp>
      <p:sp>
        <p:nvSpPr>
          <p:cNvPr id="266" name="Rectangle 265"/>
          <p:cNvSpPr/>
          <p:nvPr/>
        </p:nvSpPr>
        <p:spPr>
          <a:xfrm>
            <a:off x="18389470" y="15410023"/>
            <a:ext cx="1713650" cy="47144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533"/>
          </a:p>
        </p:txBody>
      </p:sp>
      <p:pic>
        <p:nvPicPr>
          <p:cNvPr id="302" name="Picture 301"/>
          <p:cNvPicPr>
            <a:picLocks noChangeAspect="1"/>
          </p:cNvPicPr>
          <p:nvPr/>
        </p:nvPicPr>
        <p:blipFill rotWithShape="1">
          <a:blip r:embed="rId5"/>
          <a:srcRect l="14334" t="16218" r="75961" b="70941"/>
          <a:stretch/>
        </p:blipFill>
        <p:spPr>
          <a:xfrm>
            <a:off x="0" y="101554"/>
            <a:ext cx="1827667" cy="1359630"/>
          </a:xfrm>
          <a:prstGeom prst="rect">
            <a:avLst/>
          </a:prstGeom>
        </p:spPr>
      </p:pic>
      <p:grpSp>
        <p:nvGrpSpPr>
          <p:cNvPr id="20" name="그룹 19"/>
          <p:cNvGrpSpPr/>
          <p:nvPr/>
        </p:nvGrpSpPr>
        <p:grpSpPr>
          <a:xfrm>
            <a:off x="16624967" y="3316674"/>
            <a:ext cx="6888128" cy="6448410"/>
            <a:chOff x="12426695" y="3560367"/>
            <a:chExt cx="6800494" cy="6448410"/>
          </a:xfrm>
        </p:grpSpPr>
        <p:grpSp>
          <p:nvGrpSpPr>
            <p:cNvPr id="41" name="Group 40"/>
            <p:cNvGrpSpPr/>
            <p:nvPr/>
          </p:nvGrpSpPr>
          <p:grpSpPr>
            <a:xfrm>
              <a:off x="12426695" y="3560367"/>
              <a:ext cx="6800494" cy="6448410"/>
              <a:chOff x="449401" y="7156781"/>
              <a:chExt cx="11774683" cy="12782538"/>
            </a:xfrm>
          </p:grpSpPr>
          <p:grpSp>
            <p:nvGrpSpPr>
              <p:cNvPr id="40" name="Group 39"/>
              <p:cNvGrpSpPr/>
              <p:nvPr/>
            </p:nvGrpSpPr>
            <p:grpSpPr>
              <a:xfrm>
                <a:off x="449401" y="7156781"/>
                <a:ext cx="11774683" cy="12782538"/>
                <a:chOff x="449401" y="7156781"/>
                <a:chExt cx="11774683" cy="12782538"/>
              </a:xfrm>
            </p:grpSpPr>
            <p:sp>
              <p:nvSpPr>
                <p:cNvPr id="30" name="Rounded Rectangle 29"/>
                <p:cNvSpPr/>
                <p:nvPr/>
              </p:nvSpPr>
              <p:spPr>
                <a:xfrm>
                  <a:off x="450646" y="7222331"/>
                  <a:ext cx="11773438" cy="12716988"/>
                </a:xfrm>
                <a:prstGeom prst="roundRect">
                  <a:avLst>
                    <a:gd name="adj" fmla="val 12950"/>
                  </a:avLst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533"/>
                </a:p>
              </p:txBody>
            </p:sp>
            <p:sp>
              <p:nvSpPr>
                <p:cNvPr id="35" name="Rectangle 34"/>
                <p:cNvSpPr/>
                <p:nvPr/>
              </p:nvSpPr>
              <p:spPr>
                <a:xfrm>
                  <a:off x="449401" y="7156781"/>
                  <a:ext cx="11774681" cy="1729065"/>
                </a:xfrm>
                <a:prstGeom prst="rect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US" altLang="ko-KR" sz="4800" b="1" dirty="0"/>
                    <a:t>Isotopic constraints</a:t>
                  </a:r>
                  <a:endParaRPr lang="ko-KR" altLang="en-US" sz="5750" b="1" dirty="0"/>
                </a:p>
              </p:txBody>
            </p:sp>
          </p:grpSp>
          <p:sp>
            <p:nvSpPr>
              <p:cNvPr id="39" name="TextBox 38"/>
              <p:cNvSpPr txBox="1"/>
              <p:nvPr/>
            </p:nvSpPr>
            <p:spPr>
              <a:xfrm>
                <a:off x="680769" y="8982211"/>
                <a:ext cx="11409230" cy="31115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2400" dirty="0">
                    <a:latin typeface="Batang" panose="02030600000101010101" pitchFamily="18" charset="-127"/>
                    <a:ea typeface="Batang" panose="02030600000101010101" pitchFamily="18" charset="-127"/>
                  </a:rPr>
                  <a:t>▶ </a:t>
                </a:r>
                <a:r>
                  <a:rPr lang="en-US" altLang="ko-KR" sz="2400" dirty="0"/>
                  <a:t>Gradually depleted </a:t>
                </a:r>
                <a:r>
                  <a:rPr lang="en-US" altLang="ko-KR" sz="2400" baseline="30000" dirty="0"/>
                  <a:t>13</a:t>
                </a:r>
                <a:r>
                  <a:rPr lang="en-US" altLang="ko-KR" sz="2400" dirty="0"/>
                  <a:t>C/</a:t>
                </a:r>
                <a:r>
                  <a:rPr lang="en-US" altLang="ko-KR" sz="2400" baseline="30000" dirty="0"/>
                  <a:t>12</a:t>
                </a:r>
                <a:r>
                  <a:rPr lang="en-US" altLang="ko-KR" sz="2400" dirty="0"/>
                  <a:t>C ratio implies that no abrupt emission from </a:t>
                </a:r>
                <a:r>
                  <a:rPr lang="en-US" altLang="ko-KR" sz="2400" baseline="30000" dirty="0"/>
                  <a:t>13</a:t>
                </a:r>
                <a:r>
                  <a:rPr lang="en-US" altLang="ko-KR" sz="2400" dirty="0"/>
                  <a:t>C-enriched </a:t>
                </a:r>
                <a:r>
                  <a:rPr lang="en-US" altLang="ko-KR" sz="2400" dirty="0"/>
                  <a:t>sources, or pyrogenic and geologic methane.</a:t>
                </a:r>
                <a:endParaRPr lang="en-US" altLang="ko-KR" sz="2400" dirty="0"/>
              </a:p>
              <a:p>
                <a:endParaRPr lang="ko-KR" altLang="en-US" sz="2400" dirty="0"/>
              </a:p>
            </p:txBody>
          </p:sp>
        </p:grpSp>
        <p:grpSp>
          <p:nvGrpSpPr>
            <p:cNvPr id="268" name="Group 267"/>
            <p:cNvGrpSpPr/>
            <p:nvPr/>
          </p:nvGrpSpPr>
          <p:grpSpPr>
            <a:xfrm>
              <a:off x="12999026" y="5660162"/>
              <a:ext cx="5656226" cy="4108443"/>
              <a:chOff x="944071" y="2802572"/>
              <a:chExt cx="5431321" cy="3945081"/>
            </a:xfrm>
          </p:grpSpPr>
          <p:pic>
            <p:nvPicPr>
              <p:cNvPr id="272" name="그림 3"/>
              <p:cNvPicPr>
                <a:picLocks noChangeAspect="1"/>
              </p:cNvPicPr>
              <p:nvPr/>
            </p:nvPicPr>
            <p:blipFill>
              <a:blip r:embed="rId6" cstate="print"/>
              <a:stretch>
                <a:fillRect/>
              </a:stretch>
            </p:blipFill>
            <p:spPr>
              <a:xfrm>
                <a:off x="944071" y="2802572"/>
                <a:ext cx="5431321" cy="3945081"/>
              </a:xfrm>
              <a:prstGeom prst="rect">
                <a:avLst/>
              </a:prstGeom>
            </p:spPr>
          </p:pic>
          <p:sp>
            <p:nvSpPr>
              <p:cNvPr id="303" name="아래쪽 화살표 18"/>
              <p:cNvSpPr/>
              <p:nvPr/>
            </p:nvSpPr>
            <p:spPr>
              <a:xfrm rot="6668326">
                <a:off x="4260217" y="4130349"/>
                <a:ext cx="378941" cy="1492540"/>
              </a:xfrm>
              <a:prstGeom prst="downArrow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533"/>
              </a:p>
            </p:txBody>
          </p:sp>
          <p:sp>
            <p:nvSpPr>
              <p:cNvPr id="304" name="TextBox 303"/>
              <p:cNvSpPr txBox="1"/>
              <p:nvPr/>
            </p:nvSpPr>
            <p:spPr>
              <a:xfrm>
                <a:off x="2678494" y="4174441"/>
                <a:ext cx="2467871" cy="3546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800" b="1" dirty="0"/>
                  <a:t>Gradually depleted in </a:t>
                </a:r>
                <a:r>
                  <a:rPr lang="en-US" altLang="ko-KR" sz="1800" b="1" baseline="30000" dirty="0"/>
                  <a:t>13</a:t>
                </a:r>
                <a:r>
                  <a:rPr lang="en-US" altLang="ko-KR" sz="1800" b="1" dirty="0"/>
                  <a:t>C</a:t>
                </a:r>
                <a:endParaRPr lang="ko-KR" altLang="en-US" sz="1800" b="1" dirty="0"/>
              </a:p>
            </p:txBody>
          </p:sp>
        </p:grpSp>
      </p:grpSp>
      <p:sp>
        <p:nvSpPr>
          <p:cNvPr id="259" name="Rounded Rectangle 258"/>
          <p:cNvSpPr/>
          <p:nvPr/>
        </p:nvSpPr>
        <p:spPr>
          <a:xfrm>
            <a:off x="23853413" y="3392147"/>
            <a:ext cx="10062504" cy="12837662"/>
          </a:xfrm>
          <a:prstGeom prst="roundRect">
            <a:avLst>
              <a:gd name="adj" fmla="val 3855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533" dirty="0"/>
          </a:p>
        </p:txBody>
      </p:sp>
      <p:sp>
        <p:nvSpPr>
          <p:cNvPr id="267" name="Rectangle 266"/>
          <p:cNvSpPr/>
          <p:nvPr/>
        </p:nvSpPr>
        <p:spPr>
          <a:xfrm>
            <a:off x="23853413" y="3340191"/>
            <a:ext cx="10062504" cy="84403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4800" b="1" dirty="0"/>
              <a:t>Millennial-scale variability</a:t>
            </a:r>
            <a:endParaRPr lang="ko-KR" altLang="en-US" sz="5750" b="1" dirty="0"/>
          </a:p>
        </p:txBody>
      </p:sp>
      <p:pic>
        <p:nvPicPr>
          <p:cNvPr id="258" name="그림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555070" y="4332007"/>
            <a:ext cx="6464249" cy="8525570"/>
          </a:xfrm>
          <a:prstGeom prst="rect">
            <a:avLst/>
          </a:prstGeom>
        </p:spPr>
      </p:pic>
      <p:grpSp>
        <p:nvGrpSpPr>
          <p:cNvPr id="275" name="Group 274"/>
          <p:cNvGrpSpPr/>
          <p:nvPr/>
        </p:nvGrpSpPr>
        <p:grpSpPr>
          <a:xfrm>
            <a:off x="31525097" y="6074559"/>
            <a:ext cx="2039025" cy="1691373"/>
            <a:chOff x="46470188" y="14867162"/>
            <a:chExt cx="4078049" cy="3307375"/>
          </a:xfrm>
        </p:grpSpPr>
        <p:sp>
          <p:nvSpPr>
            <p:cNvPr id="269" name="TextBox 268"/>
            <p:cNvSpPr txBox="1"/>
            <p:nvPr/>
          </p:nvSpPr>
          <p:spPr>
            <a:xfrm>
              <a:off x="47169878" y="16013018"/>
              <a:ext cx="3378359" cy="1015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700" b="1" dirty="0">
                  <a:solidFill>
                    <a:srgbClr val="039DCD"/>
                  </a:solidFill>
                </a:rPr>
                <a:t>Greenland</a:t>
              </a:r>
              <a:endParaRPr lang="ko-KR" altLang="en-US" sz="2700" b="1" dirty="0">
                <a:solidFill>
                  <a:srgbClr val="039DCD"/>
                </a:solidFill>
              </a:endParaRPr>
            </a:p>
          </p:txBody>
        </p:sp>
        <p:sp>
          <p:nvSpPr>
            <p:cNvPr id="270" name="Down Arrow 269"/>
            <p:cNvSpPr/>
            <p:nvPr/>
          </p:nvSpPr>
          <p:spPr>
            <a:xfrm rot="10800000">
              <a:off x="46470188" y="15108671"/>
              <a:ext cx="476250" cy="899536"/>
            </a:xfrm>
            <a:prstGeom prst="downArrow">
              <a:avLst/>
            </a:prstGeom>
            <a:solidFill>
              <a:srgbClr val="039DC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533"/>
            </a:p>
          </p:txBody>
        </p:sp>
        <p:sp>
          <p:nvSpPr>
            <p:cNvPr id="271" name="Down Arrow 270"/>
            <p:cNvSpPr/>
            <p:nvPr/>
          </p:nvSpPr>
          <p:spPr>
            <a:xfrm>
              <a:off x="46470188" y="17023673"/>
              <a:ext cx="476250" cy="899536"/>
            </a:xfrm>
            <a:prstGeom prst="downArrow">
              <a:avLst/>
            </a:prstGeom>
            <a:solidFill>
              <a:srgbClr val="039DC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533"/>
            </a:p>
          </p:txBody>
        </p:sp>
        <p:sp>
          <p:nvSpPr>
            <p:cNvPr id="273" name="TextBox 272"/>
            <p:cNvSpPr txBox="1"/>
            <p:nvPr/>
          </p:nvSpPr>
          <p:spPr>
            <a:xfrm>
              <a:off x="47266130" y="14867162"/>
              <a:ext cx="2427973" cy="8617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200" b="1" dirty="0">
                  <a:solidFill>
                    <a:srgbClr val="039DCD"/>
                  </a:solidFill>
                </a:rPr>
                <a:t>warming</a:t>
              </a:r>
              <a:endParaRPr lang="ko-KR" altLang="en-US" sz="2200" b="1" dirty="0">
                <a:solidFill>
                  <a:srgbClr val="039DCD"/>
                </a:solidFill>
              </a:endParaRPr>
            </a:p>
          </p:txBody>
        </p:sp>
        <p:sp>
          <p:nvSpPr>
            <p:cNvPr id="274" name="TextBox 273"/>
            <p:cNvSpPr txBox="1"/>
            <p:nvPr/>
          </p:nvSpPr>
          <p:spPr>
            <a:xfrm>
              <a:off x="47266130" y="17312763"/>
              <a:ext cx="2056203" cy="8617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200" b="1" dirty="0">
                  <a:solidFill>
                    <a:srgbClr val="039DCD"/>
                  </a:solidFill>
                </a:rPr>
                <a:t>cooling</a:t>
              </a:r>
              <a:endParaRPr lang="ko-KR" altLang="en-US" sz="2200" b="1" dirty="0">
                <a:solidFill>
                  <a:srgbClr val="039DCD"/>
                </a:solidFill>
              </a:endParaRPr>
            </a:p>
          </p:txBody>
        </p:sp>
      </p:grpSp>
      <p:grpSp>
        <p:nvGrpSpPr>
          <p:cNvPr id="276" name="Group 275"/>
          <p:cNvGrpSpPr/>
          <p:nvPr/>
        </p:nvGrpSpPr>
        <p:grpSpPr>
          <a:xfrm>
            <a:off x="31538745" y="8216946"/>
            <a:ext cx="2160678" cy="1819570"/>
            <a:chOff x="46470188" y="14811644"/>
            <a:chExt cx="4321356" cy="3558057"/>
          </a:xfrm>
        </p:grpSpPr>
        <p:sp>
          <p:nvSpPr>
            <p:cNvPr id="277" name="TextBox 276"/>
            <p:cNvSpPr txBox="1"/>
            <p:nvPr/>
          </p:nvSpPr>
          <p:spPr>
            <a:xfrm>
              <a:off x="47151830" y="16013018"/>
              <a:ext cx="3639714" cy="1015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700" b="1" dirty="0">
                  <a:solidFill>
                    <a:srgbClr val="890AC2"/>
                  </a:solidFill>
                </a:rPr>
                <a:t>Respiration</a:t>
              </a:r>
              <a:endParaRPr lang="ko-KR" altLang="en-US" sz="2700" b="1" dirty="0">
                <a:solidFill>
                  <a:srgbClr val="890AC2"/>
                </a:solidFill>
              </a:endParaRPr>
            </a:p>
          </p:txBody>
        </p:sp>
        <p:sp>
          <p:nvSpPr>
            <p:cNvPr id="278" name="Down Arrow 277"/>
            <p:cNvSpPr/>
            <p:nvPr/>
          </p:nvSpPr>
          <p:spPr>
            <a:xfrm rot="10800000">
              <a:off x="46470188" y="14811644"/>
              <a:ext cx="476250" cy="899536"/>
            </a:xfrm>
            <a:prstGeom prst="downArrow">
              <a:avLst/>
            </a:prstGeom>
            <a:solidFill>
              <a:srgbClr val="890AC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533"/>
            </a:p>
          </p:txBody>
        </p:sp>
        <p:sp>
          <p:nvSpPr>
            <p:cNvPr id="279" name="Down Arrow 278"/>
            <p:cNvSpPr/>
            <p:nvPr/>
          </p:nvSpPr>
          <p:spPr>
            <a:xfrm>
              <a:off x="46470188" y="17470165"/>
              <a:ext cx="476250" cy="899536"/>
            </a:xfrm>
            <a:prstGeom prst="downArrow">
              <a:avLst/>
            </a:prstGeom>
            <a:solidFill>
              <a:srgbClr val="890AC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533"/>
            </a:p>
          </p:txBody>
        </p:sp>
        <p:sp>
          <p:nvSpPr>
            <p:cNvPr id="280" name="TextBox 279"/>
            <p:cNvSpPr txBox="1"/>
            <p:nvPr/>
          </p:nvSpPr>
          <p:spPr>
            <a:xfrm>
              <a:off x="47266130" y="14867162"/>
              <a:ext cx="2331408" cy="8617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200" b="1" dirty="0">
                  <a:solidFill>
                    <a:srgbClr val="890AC2"/>
                  </a:solidFill>
                </a:rPr>
                <a:t>stronger</a:t>
              </a:r>
              <a:endParaRPr lang="ko-KR" altLang="en-US" sz="2200" b="1" dirty="0">
                <a:solidFill>
                  <a:srgbClr val="890AC2"/>
                </a:solidFill>
              </a:endParaRPr>
            </a:p>
          </p:txBody>
        </p:sp>
        <p:sp>
          <p:nvSpPr>
            <p:cNvPr id="281" name="TextBox 280"/>
            <p:cNvSpPr txBox="1"/>
            <p:nvPr/>
          </p:nvSpPr>
          <p:spPr>
            <a:xfrm>
              <a:off x="47266130" y="17312763"/>
              <a:ext cx="2090446" cy="8617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200" b="1" dirty="0">
                  <a:solidFill>
                    <a:srgbClr val="890AC2"/>
                  </a:solidFill>
                </a:rPr>
                <a:t>weaker</a:t>
              </a:r>
              <a:endParaRPr lang="ko-KR" altLang="en-US" sz="2200" b="1" dirty="0">
                <a:solidFill>
                  <a:srgbClr val="890AC2"/>
                </a:solidFill>
              </a:endParaRPr>
            </a:p>
          </p:txBody>
        </p:sp>
      </p:grpSp>
      <p:grpSp>
        <p:nvGrpSpPr>
          <p:cNvPr id="282" name="Group 281"/>
          <p:cNvGrpSpPr/>
          <p:nvPr/>
        </p:nvGrpSpPr>
        <p:grpSpPr>
          <a:xfrm>
            <a:off x="31620633" y="10234554"/>
            <a:ext cx="2170007" cy="1996261"/>
            <a:chOff x="46470188" y="14634848"/>
            <a:chExt cx="4340014" cy="3903564"/>
          </a:xfrm>
        </p:grpSpPr>
        <p:sp>
          <p:nvSpPr>
            <p:cNvPr id="283" name="TextBox 282"/>
            <p:cNvSpPr txBox="1"/>
            <p:nvPr/>
          </p:nvSpPr>
          <p:spPr>
            <a:xfrm>
              <a:off x="46718696" y="16013018"/>
              <a:ext cx="4091506" cy="1015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700" b="1" dirty="0">
                  <a:solidFill>
                    <a:srgbClr val="A2942A"/>
                  </a:solidFill>
                </a:rPr>
                <a:t>Solar activity</a:t>
              </a:r>
              <a:endParaRPr lang="ko-KR" altLang="en-US" sz="2700" b="1" dirty="0">
                <a:solidFill>
                  <a:srgbClr val="A2942A"/>
                </a:solidFill>
              </a:endParaRPr>
            </a:p>
          </p:txBody>
        </p:sp>
        <p:sp>
          <p:nvSpPr>
            <p:cNvPr id="284" name="Down Arrow 283"/>
            <p:cNvSpPr/>
            <p:nvPr/>
          </p:nvSpPr>
          <p:spPr>
            <a:xfrm rot="10800000">
              <a:off x="46470188" y="14634848"/>
              <a:ext cx="476250" cy="899536"/>
            </a:xfrm>
            <a:prstGeom prst="downArrow">
              <a:avLst/>
            </a:prstGeom>
            <a:solidFill>
              <a:srgbClr val="A2942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533"/>
            </a:p>
          </p:txBody>
        </p:sp>
        <p:sp>
          <p:nvSpPr>
            <p:cNvPr id="285" name="Down Arrow 284"/>
            <p:cNvSpPr/>
            <p:nvPr/>
          </p:nvSpPr>
          <p:spPr>
            <a:xfrm>
              <a:off x="46470188" y="17638876"/>
              <a:ext cx="476250" cy="899536"/>
            </a:xfrm>
            <a:prstGeom prst="downArrow">
              <a:avLst/>
            </a:prstGeom>
            <a:solidFill>
              <a:srgbClr val="A2942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533"/>
            </a:p>
          </p:txBody>
        </p:sp>
        <p:sp>
          <p:nvSpPr>
            <p:cNvPr id="286" name="TextBox 285"/>
            <p:cNvSpPr txBox="1"/>
            <p:nvPr/>
          </p:nvSpPr>
          <p:spPr>
            <a:xfrm>
              <a:off x="47266130" y="14867162"/>
              <a:ext cx="2331408" cy="8617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200" b="1" dirty="0">
                  <a:solidFill>
                    <a:srgbClr val="A2942A"/>
                  </a:solidFill>
                </a:rPr>
                <a:t>stronger</a:t>
              </a:r>
              <a:endParaRPr lang="ko-KR" altLang="en-US" sz="2200" b="1" dirty="0">
                <a:solidFill>
                  <a:srgbClr val="A2942A"/>
                </a:solidFill>
              </a:endParaRPr>
            </a:p>
          </p:txBody>
        </p:sp>
        <p:sp>
          <p:nvSpPr>
            <p:cNvPr id="287" name="TextBox 286"/>
            <p:cNvSpPr txBox="1"/>
            <p:nvPr/>
          </p:nvSpPr>
          <p:spPr>
            <a:xfrm>
              <a:off x="47266130" y="17312764"/>
              <a:ext cx="2090446" cy="8617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200" b="1" dirty="0">
                  <a:solidFill>
                    <a:srgbClr val="A2942A"/>
                  </a:solidFill>
                </a:rPr>
                <a:t>weaker</a:t>
              </a:r>
              <a:endParaRPr lang="ko-KR" altLang="en-US" sz="2200" b="1" dirty="0">
                <a:solidFill>
                  <a:srgbClr val="A2942A"/>
                </a:solidFill>
              </a:endParaRPr>
            </a:p>
          </p:txBody>
        </p:sp>
      </p:grpSp>
      <p:grpSp>
        <p:nvGrpSpPr>
          <p:cNvPr id="288" name="Group 287"/>
          <p:cNvGrpSpPr/>
          <p:nvPr/>
        </p:nvGrpSpPr>
        <p:grpSpPr>
          <a:xfrm>
            <a:off x="23971059" y="7054956"/>
            <a:ext cx="1597060" cy="1791203"/>
            <a:chOff x="47622336" y="14769557"/>
            <a:chExt cx="3194119" cy="3502586"/>
          </a:xfrm>
        </p:grpSpPr>
        <p:sp>
          <p:nvSpPr>
            <p:cNvPr id="289" name="TextBox 288"/>
            <p:cNvSpPr txBox="1"/>
            <p:nvPr/>
          </p:nvSpPr>
          <p:spPr>
            <a:xfrm>
              <a:off x="48985520" y="16013019"/>
              <a:ext cx="1578766" cy="1015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700" b="1" dirty="0">
                  <a:solidFill>
                    <a:srgbClr val="FA7F1A"/>
                  </a:solidFill>
                </a:rPr>
                <a:t>ITCZ</a:t>
              </a:r>
              <a:endParaRPr lang="ko-KR" altLang="en-US" sz="2700" b="1" dirty="0">
                <a:solidFill>
                  <a:srgbClr val="FA7F1A"/>
                </a:solidFill>
              </a:endParaRPr>
            </a:p>
          </p:txBody>
        </p:sp>
        <p:sp>
          <p:nvSpPr>
            <p:cNvPr id="290" name="Down Arrow 289"/>
            <p:cNvSpPr/>
            <p:nvPr/>
          </p:nvSpPr>
          <p:spPr>
            <a:xfrm rot="10800000">
              <a:off x="50340205" y="14934881"/>
              <a:ext cx="476250" cy="899536"/>
            </a:xfrm>
            <a:prstGeom prst="downArrow">
              <a:avLst/>
            </a:prstGeom>
            <a:solidFill>
              <a:srgbClr val="FA7F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533"/>
            </a:p>
          </p:txBody>
        </p:sp>
        <p:sp>
          <p:nvSpPr>
            <p:cNvPr id="291" name="Down Arrow 290"/>
            <p:cNvSpPr/>
            <p:nvPr/>
          </p:nvSpPr>
          <p:spPr>
            <a:xfrm>
              <a:off x="50320767" y="17144993"/>
              <a:ext cx="476250" cy="899536"/>
            </a:xfrm>
            <a:prstGeom prst="downArrow">
              <a:avLst/>
            </a:prstGeom>
            <a:solidFill>
              <a:srgbClr val="FA7F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533"/>
            </a:p>
          </p:txBody>
        </p:sp>
        <p:sp>
          <p:nvSpPr>
            <p:cNvPr id="292" name="TextBox 291"/>
            <p:cNvSpPr txBox="1"/>
            <p:nvPr/>
          </p:nvSpPr>
          <p:spPr>
            <a:xfrm>
              <a:off x="47648792" y="14769557"/>
              <a:ext cx="2859117" cy="8617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200" b="1" dirty="0">
                  <a:solidFill>
                    <a:srgbClr val="FA7F1A"/>
                  </a:solidFill>
                </a:rPr>
                <a:t>northward</a:t>
              </a:r>
              <a:endParaRPr lang="ko-KR" altLang="en-US" sz="2200" b="1" dirty="0">
                <a:solidFill>
                  <a:srgbClr val="FA7F1A"/>
                </a:solidFill>
              </a:endParaRPr>
            </a:p>
          </p:txBody>
        </p:sp>
        <p:sp>
          <p:nvSpPr>
            <p:cNvPr id="293" name="TextBox 292"/>
            <p:cNvSpPr txBox="1"/>
            <p:nvPr/>
          </p:nvSpPr>
          <p:spPr>
            <a:xfrm>
              <a:off x="47622336" y="17410369"/>
              <a:ext cx="2881557" cy="8617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200" b="1" dirty="0">
                  <a:solidFill>
                    <a:srgbClr val="FA7F1A"/>
                  </a:solidFill>
                </a:rPr>
                <a:t>southward</a:t>
              </a:r>
              <a:endParaRPr lang="ko-KR" altLang="en-US" sz="2200" b="1" dirty="0">
                <a:solidFill>
                  <a:srgbClr val="FA7F1A"/>
                </a:solidFill>
              </a:endParaRPr>
            </a:p>
          </p:txBody>
        </p:sp>
      </p:grpSp>
      <p:grpSp>
        <p:nvGrpSpPr>
          <p:cNvPr id="294" name="Group 293"/>
          <p:cNvGrpSpPr/>
          <p:nvPr/>
        </p:nvGrpSpPr>
        <p:grpSpPr>
          <a:xfrm>
            <a:off x="23936757" y="9321482"/>
            <a:ext cx="1621396" cy="1745156"/>
            <a:chOff x="47573664" y="14766887"/>
            <a:chExt cx="3242791" cy="3412544"/>
          </a:xfrm>
        </p:grpSpPr>
        <p:sp>
          <p:nvSpPr>
            <p:cNvPr id="295" name="TextBox 294"/>
            <p:cNvSpPr txBox="1"/>
            <p:nvPr/>
          </p:nvSpPr>
          <p:spPr>
            <a:xfrm>
              <a:off x="47573664" y="16013019"/>
              <a:ext cx="3110467" cy="1015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700" b="1" dirty="0">
                  <a:solidFill>
                    <a:srgbClr val="00B050"/>
                  </a:solidFill>
                </a:rPr>
                <a:t>Monsoon</a:t>
              </a:r>
              <a:endParaRPr lang="ko-KR" altLang="en-US" sz="2700" b="1" dirty="0">
                <a:solidFill>
                  <a:srgbClr val="00B050"/>
                </a:solidFill>
              </a:endParaRPr>
            </a:p>
          </p:txBody>
        </p:sp>
        <p:sp>
          <p:nvSpPr>
            <p:cNvPr id="296" name="Down Arrow 295"/>
            <p:cNvSpPr/>
            <p:nvPr/>
          </p:nvSpPr>
          <p:spPr>
            <a:xfrm rot="10800000">
              <a:off x="50340205" y="14934881"/>
              <a:ext cx="476250" cy="899536"/>
            </a:xfrm>
            <a:prstGeom prst="downArrow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533">
                <a:solidFill>
                  <a:srgbClr val="00B050"/>
                </a:solidFill>
              </a:endParaRPr>
            </a:p>
          </p:txBody>
        </p:sp>
        <p:sp>
          <p:nvSpPr>
            <p:cNvPr id="297" name="Down Arrow 296"/>
            <p:cNvSpPr/>
            <p:nvPr/>
          </p:nvSpPr>
          <p:spPr>
            <a:xfrm>
              <a:off x="50320767" y="17144993"/>
              <a:ext cx="476250" cy="899536"/>
            </a:xfrm>
            <a:prstGeom prst="downArrow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533">
                <a:solidFill>
                  <a:srgbClr val="00B050"/>
                </a:solidFill>
              </a:endParaRPr>
            </a:p>
          </p:txBody>
        </p:sp>
        <p:sp>
          <p:nvSpPr>
            <p:cNvPr id="298" name="TextBox 297"/>
            <p:cNvSpPr txBox="1"/>
            <p:nvPr/>
          </p:nvSpPr>
          <p:spPr>
            <a:xfrm>
              <a:off x="48177296" y="14766887"/>
              <a:ext cx="2331407" cy="8617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200" b="1" dirty="0">
                  <a:solidFill>
                    <a:srgbClr val="00B050"/>
                  </a:solidFill>
                </a:rPr>
                <a:t>stronger</a:t>
              </a:r>
              <a:endParaRPr lang="ko-KR" altLang="en-US" sz="2200" b="1" dirty="0">
                <a:solidFill>
                  <a:srgbClr val="00B050"/>
                </a:solidFill>
              </a:endParaRPr>
            </a:p>
          </p:txBody>
        </p:sp>
        <p:sp>
          <p:nvSpPr>
            <p:cNvPr id="299" name="TextBox 298"/>
            <p:cNvSpPr txBox="1"/>
            <p:nvPr/>
          </p:nvSpPr>
          <p:spPr>
            <a:xfrm>
              <a:off x="48418324" y="17317657"/>
              <a:ext cx="2090445" cy="8617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200" b="1" dirty="0">
                  <a:solidFill>
                    <a:srgbClr val="00B050"/>
                  </a:solidFill>
                </a:rPr>
                <a:t>weaker</a:t>
              </a:r>
              <a:endParaRPr lang="ko-KR" altLang="en-US" sz="2200" b="1" dirty="0">
                <a:solidFill>
                  <a:srgbClr val="00B050"/>
                </a:solidFill>
              </a:endParaRPr>
            </a:p>
          </p:txBody>
        </p:sp>
      </p:grpSp>
      <p:sp>
        <p:nvSpPr>
          <p:cNvPr id="305" name="TextBox 304"/>
          <p:cNvSpPr txBox="1"/>
          <p:nvPr/>
        </p:nvSpPr>
        <p:spPr>
          <a:xfrm>
            <a:off x="24073113" y="12986863"/>
            <a:ext cx="9666011" cy="3210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200" dirty="0">
                <a:ea typeface="Batang" panose="02030600000101010101" pitchFamily="18" charset="-127"/>
              </a:rPr>
              <a:t>▶ Comparison with 1/1800 year</a:t>
            </a:r>
            <a:r>
              <a:rPr lang="en-US" altLang="ko-KR" sz="2200" baseline="30000" dirty="0">
                <a:ea typeface="Batang" panose="02030600000101010101" pitchFamily="18" charset="-127"/>
              </a:rPr>
              <a:t>-1</a:t>
            </a:r>
            <a:r>
              <a:rPr lang="en-US" altLang="ko-KR" sz="2200" dirty="0">
                <a:ea typeface="Batang" panose="02030600000101010101" pitchFamily="18" charset="-127"/>
              </a:rPr>
              <a:t> high-pass filtered proxy data after smoothed by 150 year running average.</a:t>
            </a:r>
          </a:p>
          <a:p>
            <a:r>
              <a:rPr lang="en-US" altLang="ko-KR" sz="2200" dirty="0">
                <a:ea typeface="Batang" panose="02030600000101010101" pitchFamily="18" charset="-127"/>
              </a:rPr>
              <a:t>▶ Methane decreases at 8.2, 9.3, 10.3 and 10.9 </a:t>
            </a:r>
            <a:r>
              <a:rPr lang="en-US" altLang="ko-KR" sz="2200" dirty="0" err="1">
                <a:ea typeface="Batang" panose="02030600000101010101" pitchFamily="18" charset="-127"/>
              </a:rPr>
              <a:t>ka</a:t>
            </a:r>
            <a:r>
              <a:rPr lang="en-US" altLang="ko-KR" sz="2200" dirty="0">
                <a:ea typeface="Batang" panose="02030600000101010101" pitchFamily="18" charset="-127"/>
              </a:rPr>
              <a:t> occur in concert with changes in Greenland climate, </a:t>
            </a:r>
            <a:r>
              <a:rPr lang="en-US" altLang="ko-KR" sz="2200" dirty="0" err="1">
                <a:ea typeface="Batang" panose="02030600000101010101" pitchFamily="18" charset="-127"/>
              </a:rPr>
              <a:t>Cariaco</a:t>
            </a:r>
            <a:r>
              <a:rPr lang="en-US" altLang="ko-KR" sz="2200" dirty="0">
                <a:ea typeface="Batang" panose="02030600000101010101" pitchFamily="18" charset="-127"/>
              </a:rPr>
              <a:t> basin precipitation, terrestrial respiration, Asian monsoon intensity and solar activity.</a:t>
            </a:r>
          </a:p>
          <a:p>
            <a:r>
              <a:rPr lang="en-US" altLang="ko-KR" sz="2200" dirty="0">
                <a:ea typeface="Batang" panose="02030600000101010101" pitchFamily="18" charset="-127"/>
              </a:rPr>
              <a:t>▶ Hypothetical mechanism: </a:t>
            </a:r>
          </a:p>
          <a:p>
            <a:r>
              <a:rPr lang="en-US" altLang="ko-KR" sz="2200" dirty="0">
                <a:ea typeface="Batang" panose="02030600000101010101" pitchFamily="18" charset="-127"/>
              </a:rPr>
              <a:t>Abrupt changes in solar activity </a:t>
            </a:r>
            <a:r>
              <a:rPr lang="en-US" altLang="ko-KR" sz="2200" dirty="0">
                <a:ea typeface="Batang" panose="02030600000101010101" pitchFamily="18" charset="-127"/>
                <a:sym typeface="Wingdings" panose="05000000000000000000" pitchFamily="2" charset="2"/>
              </a:rPr>
              <a:t> ice-rafted debris discharge  cooling in North Atlantic region  southward displace of ITCZ  precipitation decrease in tropical wetlands  methane emission decrease</a:t>
            </a:r>
            <a:endParaRPr lang="ko-KR" altLang="en-US" sz="2200" dirty="0"/>
          </a:p>
        </p:txBody>
      </p:sp>
      <p:sp>
        <p:nvSpPr>
          <p:cNvPr id="306" name="Rectangle 305"/>
          <p:cNvSpPr/>
          <p:nvPr/>
        </p:nvSpPr>
        <p:spPr>
          <a:xfrm>
            <a:off x="23853413" y="16351024"/>
            <a:ext cx="10062504" cy="13531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5750" b="1" dirty="0"/>
          </a:p>
        </p:txBody>
      </p:sp>
      <p:sp>
        <p:nvSpPr>
          <p:cNvPr id="307" name="TextBox 306"/>
          <p:cNvSpPr txBox="1"/>
          <p:nvPr/>
        </p:nvSpPr>
        <p:spPr>
          <a:xfrm>
            <a:off x="23853942" y="16319154"/>
            <a:ext cx="99760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u="sng" dirty="0"/>
              <a:t>Acknowledgements</a:t>
            </a:r>
          </a:p>
          <a:p>
            <a:pPr algn="just"/>
            <a:r>
              <a:rPr lang="en-US" altLang="ko-KR" sz="1600" dirty="0"/>
              <a:t>We are grateful to Michael </a:t>
            </a:r>
            <a:r>
              <a:rPr lang="en-US" altLang="ko-KR" sz="1600" dirty="0" err="1"/>
              <a:t>Kalk</a:t>
            </a:r>
            <a:r>
              <a:rPr lang="en-US" altLang="ko-KR" sz="1600" dirty="0"/>
              <a:t> and Brian </a:t>
            </a:r>
            <a:r>
              <a:rPr lang="en-US" altLang="ko-KR" sz="1600" dirty="0" err="1"/>
              <a:t>Bencivengo</a:t>
            </a:r>
            <a:r>
              <a:rPr lang="en-US" altLang="ko-KR" sz="1600" dirty="0"/>
              <a:t> for providing and handling Siple Dome ice cores, to Logan Mitchell for helpful discussions and advices, and to </a:t>
            </a:r>
            <a:r>
              <a:rPr lang="en-US" altLang="ko-KR" sz="1600" dirty="0" err="1"/>
              <a:t>Jérôme</a:t>
            </a:r>
            <a:r>
              <a:rPr lang="en-US" altLang="ko-KR" sz="1600" dirty="0"/>
              <a:t> Chappellaz for sharing NEEM methane dataset. Also thanks go to </a:t>
            </a:r>
            <a:r>
              <a:rPr lang="en-US" altLang="ko-KR" sz="1600" dirty="0" err="1"/>
              <a:t>Youngjun</a:t>
            </a:r>
            <a:r>
              <a:rPr lang="en-US" altLang="ko-KR" sz="1600" dirty="0"/>
              <a:t> </a:t>
            </a:r>
            <a:r>
              <a:rPr lang="en-US" altLang="ko-KR" sz="1600" dirty="0" err="1"/>
              <a:t>Ryu</a:t>
            </a:r>
            <a:r>
              <a:rPr lang="en-US" altLang="ko-KR" sz="1600" dirty="0"/>
              <a:t> for his assistance on methane measurements </a:t>
            </a:r>
            <a:r>
              <a:rPr lang="en-US" altLang="ko-KR" sz="1600" dirty="0"/>
              <a:t>and to Yoo-Hyeon </a:t>
            </a:r>
            <a:r>
              <a:rPr lang="en-US" altLang="ko-KR" sz="1600" dirty="0" err="1"/>
              <a:t>Jin</a:t>
            </a:r>
            <a:r>
              <a:rPr lang="en-US" altLang="ko-KR" sz="1600" dirty="0"/>
              <a:t> for contribution to development of gas extraction system.</a:t>
            </a:r>
            <a:endParaRPr lang="en-US" altLang="ko-KR" sz="1600" dirty="0">
              <a:ea typeface="굴림" pitchFamily="50" charset="-127"/>
            </a:endParaRP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2104452"/>
              </p:ext>
            </p:extLst>
          </p:nvPr>
        </p:nvGraphicFramePr>
        <p:xfrm>
          <a:off x="5049401" y="5539439"/>
          <a:ext cx="3133683" cy="2253406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1341434"/>
                <a:gridCol w="1792249"/>
              </a:tblGrid>
              <a:tr h="53563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b="0" dirty="0" smtClean="0"/>
                        <a:t>Core</a:t>
                      </a:r>
                      <a:r>
                        <a:rPr lang="en-US" altLang="ko-KR" sz="2200" b="0" baseline="0" dirty="0" smtClean="0"/>
                        <a:t> site</a:t>
                      </a:r>
                      <a:endParaRPr lang="ko-KR" altLang="en-US" sz="2200" b="0" dirty="0"/>
                    </a:p>
                  </a:txBody>
                  <a:tcPr marL="45720" marR="45720" marT="22860" marB="2286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0" dirty="0" smtClean="0"/>
                        <a:t>Mean Acc.</a:t>
                      </a:r>
                      <a:r>
                        <a:rPr lang="en-US" altLang="ko-KR" sz="1800" b="0" baseline="0" dirty="0" smtClean="0"/>
                        <a:t> Rate </a:t>
                      </a:r>
                    </a:p>
                    <a:p>
                      <a:pPr algn="ctr" latinLnBrk="1"/>
                      <a:r>
                        <a:rPr lang="en-US" altLang="ko-KR" sz="1400" b="0" baseline="0" dirty="0" smtClean="0"/>
                        <a:t>cm year</a:t>
                      </a:r>
                      <a:r>
                        <a:rPr lang="en-US" altLang="ko-KR" sz="1400" b="0" baseline="30000" dirty="0" smtClean="0"/>
                        <a:t>-1</a:t>
                      </a:r>
                      <a:r>
                        <a:rPr lang="en-US" altLang="ko-KR" sz="1400" b="0" baseline="0" dirty="0" smtClean="0"/>
                        <a:t> i.e. </a:t>
                      </a:r>
                      <a:endParaRPr lang="ko-KR" altLang="en-US" sz="1400" b="0" dirty="0"/>
                    </a:p>
                  </a:txBody>
                  <a:tcPr marL="45720" marR="45720" marT="22860" marB="22860" anchor="ctr"/>
                </a:tc>
              </a:tr>
              <a:tr h="323582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800" b="1" dirty="0" smtClean="0"/>
                        <a:t>Siple Dome</a:t>
                      </a:r>
                      <a:endParaRPr lang="ko-KR" altLang="en-US" sz="1800" b="1" dirty="0"/>
                    </a:p>
                  </a:txBody>
                  <a:tcPr marL="45720" marR="45720" marT="22860" marB="2286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/>
                        <a:t>11.2</a:t>
                      </a:r>
                      <a:r>
                        <a:rPr lang="en-US" altLang="ko-KR" sz="1800" b="1" baseline="30000" dirty="0" smtClean="0"/>
                        <a:t>a</a:t>
                      </a:r>
                      <a:endParaRPr lang="ko-KR" altLang="en-US" sz="1800" b="1" baseline="30000" dirty="0"/>
                    </a:p>
                  </a:txBody>
                  <a:tcPr marL="45720" marR="45720" marT="22860" marB="22860" anchor="ctr"/>
                </a:tc>
              </a:tr>
              <a:tr h="278838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500" dirty="0" smtClean="0"/>
                        <a:t>WAIS</a:t>
                      </a:r>
                      <a:r>
                        <a:rPr lang="en-US" altLang="ko-KR" sz="1500" baseline="0" dirty="0" smtClean="0"/>
                        <a:t> Divide</a:t>
                      </a:r>
                      <a:endParaRPr lang="ko-KR" altLang="en-US" sz="1500" dirty="0"/>
                    </a:p>
                  </a:txBody>
                  <a:tcPr marL="45720" marR="45720" marT="22860" marB="2286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 smtClean="0"/>
                        <a:t>22.0</a:t>
                      </a:r>
                      <a:r>
                        <a:rPr lang="en-US" altLang="ko-KR" sz="1500" baseline="30000" dirty="0" smtClean="0"/>
                        <a:t>b</a:t>
                      </a:r>
                      <a:endParaRPr lang="ko-KR" altLang="en-US" sz="1500" baseline="30000" dirty="0"/>
                    </a:p>
                  </a:txBody>
                  <a:tcPr marL="45720" marR="45720" marT="22860" marB="22860" anchor="ctr"/>
                </a:tc>
              </a:tr>
              <a:tr h="278838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500" dirty="0" err="1" smtClean="0"/>
                        <a:t>Talos</a:t>
                      </a:r>
                      <a:r>
                        <a:rPr lang="en-US" altLang="ko-KR" sz="1500" dirty="0" smtClean="0"/>
                        <a:t> Dome</a:t>
                      </a:r>
                      <a:endParaRPr lang="ko-KR" altLang="en-US" sz="1500" dirty="0"/>
                    </a:p>
                  </a:txBody>
                  <a:tcPr marL="45720" marR="45720" marT="22860" marB="2286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 smtClean="0"/>
                        <a:t>8.7</a:t>
                      </a:r>
                      <a:r>
                        <a:rPr lang="en-US" altLang="ko-KR" sz="1500" baseline="30000" dirty="0" smtClean="0"/>
                        <a:t>c</a:t>
                      </a:r>
                      <a:endParaRPr lang="ko-KR" altLang="en-US" sz="1500" baseline="30000" dirty="0"/>
                    </a:p>
                  </a:txBody>
                  <a:tcPr marL="45720" marR="45720" marT="22860" marB="22860" anchor="ctr"/>
                </a:tc>
              </a:tr>
              <a:tr h="278838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500" dirty="0" smtClean="0"/>
                        <a:t>EPICA</a:t>
                      </a:r>
                      <a:r>
                        <a:rPr lang="en-US" altLang="ko-KR" sz="1500" baseline="0" dirty="0" smtClean="0"/>
                        <a:t> DML</a:t>
                      </a:r>
                      <a:endParaRPr lang="ko-KR" altLang="en-US" sz="1500" dirty="0"/>
                    </a:p>
                  </a:txBody>
                  <a:tcPr marL="45720" marR="45720" marT="22860" marB="2286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 smtClean="0"/>
                        <a:t>7.0</a:t>
                      </a:r>
                      <a:r>
                        <a:rPr lang="en-US" altLang="ko-KR" sz="1500" baseline="30000" dirty="0" smtClean="0"/>
                        <a:t>d</a:t>
                      </a:r>
                      <a:endParaRPr lang="ko-KR" altLang="en-US" sz="1500" baseline="30000" dirty="0"/>
                    </a:p>
                  </a:txBody>
                  <a:tcPr marL="45720" marR="45720" marT="22860" marB="22860" anchor="ctr"/>
                </a:tc>
              </a:tr>
              <a:tr h="278838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500" dirty="0" smtClean="0"/>
                        <a:t>EPICA</a:t>
                      </a:r>
                      <a:r>
                        <a:rPr lang="en-US" altLang="ko-KR" sz="1500" baseline="0" dirty="0" smtClean="0"/>
                        <a:t> Dome C</a:t>
                      </a:r>
                      <a:endParaRPr lang="ko-KR" altLang="en-US" sz="1500" dirty="0"/>
                    </a:p>
                  </a:txBody>
                  <a:tcPr marL="45720" marR="45720" marT="22860" marB="2286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 smtClean="0"/>
                        <a:t>2.7</a:t>
                      </a:r>
                      <a:r>
                        <a:rPr lang="en-US" altLang="ko-KR" sz="1500" baseline="30000" dirty="0" smtClean="0"/>
                        <a:t>e</a:t>
                      </a:r>
                      <a:endParaRPr lang="ko-KR" altLang="en-US" sz="1500" baseline="30000" dirty="0"/>
                    </a:p>
                  </a:txBody>
                  <a:tcPr marL="45720" marR="45720" marT="22860" marB="22860" anchor="ctr"/>
                </a:tc>
              </a:tr>
              <a:tr h="278838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500" dirty="0" err="1" smtClean="0"/>
                        <a:t>Vostok</a:t>
                      </a:r>
                      <a:endParaRPr lang="ko-KR" altLang="en-US" sz="1500" dirty="0"/>
                    </a:p>
                  </a:txBody>
                  <a:tcPr marL="45720" marR="45720" marT="22860" marB="2286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 smtClean="0"/>
                        <a:t>1.1</a:t>
                      </a:r>
                      <a:r>
                        <a:rPr lang="en-US" altLang="ko-KR" sz="1500" baseline="30000" dirty="0" smtClean="0"/>
                        <a:t>g</a:t>
                      </a:r>
                      <a:endParaRPr lang="ko-KR" altLang="en-US" sz="1500" baseline="30000" dirty="0"/>
                    </a:p>
                  </a:txBody>
                  <a:tcPr marL="45720" marR="45720" marT="22860" marB="22860" anchor="ctr"/>
                </a:tc>
              </a:tr>
            </a:tbl>
          </a:graphicData>
        </a:graphic>
      </p:graphicFrame>
      <p:sp>
        <p:nvSpPr>
          <p:cNvPr id="308" name="Rounded Rectangle 1"/>
          <p:cNvSpPr/>
          <p:nvPr/>
        </p:nvSpPr>
        <p:spPr>
          <a:xfrm>
            <a:off x="256617" y="9387685"/>
            <a:ext cx="8180912" cy="6520818"/>
          </a:xfrm>
          <a:prstGeom prst="roundRect">
            <a:avLst>
              <a:gd name="adj" fmla="val 5703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533" dirty="0"/>
          </a:p>
        </p:txBody>
      </p:sp>
      <p:sp>
        <p:nvSpPr>
          <p:cNvPr id="309" name="Rectangle 2"/>
          <p:cNvSpPr/>
          <p:nvPr/>
        </p:nvSpPr>
        <p:spPr>
          <a:xfrm>
            <a:off x="256617" y="9345660"/>
            <a:ext cx="8180912" cy="82036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4800" b="1" dirty="0" smtClean="0"/>
              <a:t>System performance</a:t>
            </a:r>
            <a:endParaRPr lang="ko-KR" altLang="en-US" sz="5750" b="1" dirty="0"/>
          </a:p>
        </p:txBody>
      </p:sp>
      <p:sp>
        <p:nvSpPr>
          <p:cNvPr id="311" name="TextBox 310"/>
          <p:cNvSpPr txBox="1"/>
          <p:nvPr/>
        </p:nvSpPr>
        <p:spPr>
          <a:xfrm>
            <a:off x="323921" y="10259833"/>
            <a:ext cx="77613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>
                <a:ea typeface="Batang" panose="02030600000101010101" pitchFamily="18" charset="-127"/>
              </a:rPr>
              <a:t>▶ </a:t>
            </a:r>
            <a:r>
              <a:rPr lang="en-US" altLang="ko-KR" sz="2400" dirty="0" smtClean="0">
                <a:ea typeface="Batang" panose="02030600000101010101" pitchFamily="18" charset="-127"/>
              </a:rPr>
              <a:t> Replicate measurements were carried out with time interval of 8 ~ 80 days to test our system performance.</a:t>
            </a:r>
          </a:p>
          <a:p>
            <a:r>
              <a:rPr lang="en-US" altLang="ko-KR" sz="2400" dirty="0" smtClean="0">
                <a:ea typeface="Batang" panose="02030600000101010101" pitchFamily="18" charset="-127"/>
              </a:rPr>
              <a:t>▶ </a:t>
            </a:r>
            <a:r>
              <a:rPr lang="en-US" altLang="ko-KR" sz="2400" dirty="0" smtClean="0">
                <a:ea typeface="맑은 고딕" panose="020B0503020000020004" pitchFamily="50" charset="-127"/>
              </a:rPr>
              <a:t>1 pooled standard deviation between replicates yields an excellent precision of 1.01 ppb (less than 0.5%).</a:t>
            </a:r>
            <a:endParaRPr lang="ko-KR" altLang="en-US" sz="2400" dirty="0"/>
          </a:p>
        </p:txBody>
      </p:sp>
      <p:sp>
        <p:nvSpPr>
          <p:cNvPr id="319" name="Rectangle 34"/>
          <p:cNvSpPr/>
          <p:nvPr/>
        </p:nvSpPr>
        <p:spPr>
          <a:xfrm>
            <a:off x="8631369" y="3332293"/>
            <a:ext cx="7733211" cy="84748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4800" b="1" dirty="0" smtClean="0"/>
              <a:t>Gas extraction system</a:t>
            </a:r>
            <a:endParaRPr lang="ko-KR" altLang="en-US" sz="5750" b="1" dirty="0"/>
          </a:p>
        </p:txBody>
      </p:sp>
      <p:pic>
        <p:nvPicPr>
          <p:cNvPr id="320" name="그림 31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830516" y="11838577"/>
            <a:ext cx="7316963" cy="3945380"/>
          </a:xfrm>
          <a:prstGeom prst="rect">
            <a:avLst/>
          </a:prstGeom>
        </p:spPr>
      </p:pic>
      <p:graphicFrame>
        <p:nvGraphicFramePr>
          <p:cNvPr id="26" name="표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1013785"/>
              </p:ext>
            </p:extLst>
          </p:nvPr>
        </p:nvGraphicFramePr>
        <p:xfrm>
          <a:off x="400138" y="11881830"/>
          <a:ext cx="7916292" cy="3666739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684585"/>
                <a:gridCol w="684585"/>
                <a:gridCol w="958419"/>
                <a:gridCol w="958419"/>
                <a:gridCol w="762236"/>
                <a:gridCol w="1042737"/>
                <a:gridCol w="930442"/>
                <a:gridCol w="978569"/>
                <a:gridCol w="916300"/>
              </a:tblGrid>
              <a:tr h="38945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Depth</a:t>
                      </a:r>
                    </a:p>
                    <a:p>
                      <a:pPr algn="ctr" fontAlgn="ctr"/>
                      <a:r>
                        <a:rPr lang="en-US" sz="1400" u="none" strike="noStrike" dirty="0" smtClean="0">
                          <a:effectLst/>
                        </a:rPr>
                        <a:t>(m</a:t>
                      </a:r>
                      <a:r>
                        <a:rPr lang="en-US" sz="1400" u="none" strike="noStrike" dirty="0">
                          <a:effectLst/>
                        </a:rPr>
                        <a:t>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1</a:t>
                      </a:r>
                      <a:r>
                        <a:rPr lang="en-US" sz="1800" u="none" strike="noStrike" baseline="30000" dirty="0">
                          <a:effectLst/>
                        </a:rPr>
                        <a:t>st</a:t>
                      </a:r>
                      <a:r>
                        <a:rPr lang="en-US" sz="1800" u="none" strike="noStrike" dirty="0">
                          <a:effectLst/>
                        </a:rPr>
                        <a:t> measurement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2</a:t>
                      </a:r>
                      <a:r>
                        <a:rPr lang="en-US" sz="1800" u="none" strike="noStrike" baseline="30000" dirty="0">
                          <a:effectLst/>
                        </a:rPr>
                        <a:t>nd</a:t>
                      </a:r>
                      <a:r>
                        <a:rPr lang="en-US" sz="1800" u="none" strike="noStrike" dirty="0">
                          <a:effectLst/>
                        </a:rPr>
                        <a:t> measurement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Difference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61641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CH</a:t>
                      </a:r>
                      <a:r>
                        <a:rPr lang="en-US" sz="1800" u="none" strike="noStrike" baseline="-25000" dirty="0">
                          <a:effectLst/>
                        </a:rPr>
                        <a:t>4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endParaRPr lang="en-US" sz="140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en-US" sz="1400" u="none" strike="noStrike" dirty="0" smtClean="0">
                          <a:effectLst/>
                        </a:rPr>
                        <a:t>(</a:t>
                      </a:r>
                      <a:r>
                        <a:rPr lang="en-US" sz="1400" u="none" strike="noStrike" dirty="0">
                          <a:effectLst/>
                        </a:rPr>
                        <a:t>ppb)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baseline="0" dirty="0" smtClean="0">
                          <a:effectLst/>
                        </a:rPr>
                        <a:t>St. Dev.</a:t>
                      </a:r>
                      <a:endParaRPr lang="en-US" sz="140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en-US" sz="1400" u="none" strike="noStrike" dirty="0" smtClean="0">
                          <a:effectLst/>
                        </a:rPr>
                        <a:t>(ppb</a:t>
                      </a:r>
                      <a:r>
                        <a:rPr lang="en-US" sz="1400" u="none" strike="noStrike" dirty="0">
                          <a:effectLst/>
                        </a:rPr>
                        <a:t>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>
                          <a:effectLst/>
                        </a:rPr>
                        <a:t>Date</a:t>
                      </a:r>
                    </a:p>
                    <a:p>
                      <a:pPr algn="ctr" fontAlgn="ctr"/>
                      <a:r>
                        <a:rPr lang="en-US" sz="1400" u="none" strike="noStrike" dirty="0" smtClean="0">
                          <a:effectLst/>
                        </a:rPr>
                        <a:t>(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dd</a:t>
                      </a:r>
                      <a:r>
                        <a:rPr lang="en-US" sz="1400" u="none" strike="noStrike" dirty="0" smtClean="0">
                          <a:effectLst/>
                        </a:rPr>
                        <a:t>/mm/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yy</a:t>
                      </a:r>
                      <a:r>
                        <a:rPr lang="en-US" sz="1400" u="none" strike="noStrike" dirty="0">
                          <a:effectLst/>
                        </a:rPr>
                        <a:t>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</a:rPr>
                        <a:t>CH</a:t>
                      </a:r>
                      <a:r>
                        <a:rPr lang="en-US" sz="1800" u="none" strike="noStrike" baseline="-25000" dirty="0" smtClean="0">
                          <a:effectLst/>
                        </a:rPr>
                        <a:t>4</a:t>
                      </a:r>
                    </a:p>
                    <a:p>
                      <a:pPr algn="ctr" fontAlgn="ctr"/>
                      <a:r>
                        <a:rPr lang="en-US" sz="1400" u="none" strike="noStrike" dirty="0" smtClean="0">
                          <a:effectLst/>
                        </a:rPr>
                        <a:t>(</a:t>
                      </a:r>
                      <a:r>
                        <a:rPr lang="en-US" sz="1400" u="none" strike="noStrike" dirty="0">
                          <a:effectLst/>
                        </a:rPr>
                        <a:t>ppb)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u="none" strike="noStrike" baseline="0" dirty="0" smtClean="0">
                          <a:effectLst/>
                        </a:rPr>
                        <a:t>St. Dev.</a:t>
                      </a:r>
                      <a:endParaRPr lang="en-US" altLang="ko-KR" sz="140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en-US" altLang="ko-KR" sz="1400" u="none" strike="noStrike" dirty="0" smtClean="0">
                          <a:effectLst/>
                        </a:rPr>
                        <a:t>(ppb)</a:t>
                      </a:r>
                      <a:endParaRPr lang="en-US" altLang="ko-KR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Date </a:t>
                      </a:r>
                      <a:endParaRPr lang="en-US" sz="140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en-US" sz="1400" u="none" strike="noStrike" dirty="0" smtClean="0">
                          <a:effectLst/>
                        </a:rPr>
                        <a:t>(</a:t>
                      </a:r>
                      <a:r>
                        <a:rPr lang="en-US" sz="1400" u="none" strike="noStrike" dirty="0" err="1">
                          <a:effectLst/>
                        </a:rPr>
                        <a:t>dd</a:t>
                      </a:r>
                      <a:r>
                        <a:rPr lang="en-US" sz="1400" u="none" strike="noStrike" dirty="0">
                          <a:effectLst/>
                        </a:rPr>
                        <a:t>/mm/</a:t>
                      </a:r>
                      <a:r>
                        <a:rPr lang="en-US" sz="1400" u="none" strike="noStrike" dirty="0" err="1">
                          <a:effectLst/>
                        </a:rPr>
                        <a:t>yy</a:t>
                      </a:r>
                      <a:r>
                        <a:rPr lang="en-US" sz="1400" u="none" strike="noStrike" dirty="0">
                          <a:effectLst/>
                        </a:rPr>
                        <a:t>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 smtClean="0">
                          <a:effectLst/>
                        </a:rPr>
                        <a:t>CH</a:t>
                      </a:r>
                      <a:r>
                        <a:rPr lang="en-US" altLang="ko-KR" sz="2000" b="1" u="none" strike="noStrike" baseline="-25000" dirty="0" smtClean="0">
                          <a:effectLst/>
                        </a:rPr>
                        <a:t>4</a:t>
                      </a:r>
                      <a:endParaRPr lang="en-US" sz="2000" b="1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en-US" sz="1600" b="1" u="none" strike="noStrike" dirty="0" smtClean="0">
                          <a:effectLst/>
                        </a:rPr>
                        <a:t>(</a:t>
                      </a:r>
                      <a:r>
                        <a:rPr lang="en-US" sz="1600" b="1" u="none" strike="noStrike" dirty="0">
                          <a:effectLst/>
                        </a:rPr>
                        <a:t>ppb)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Date </a:t>
                      </a:r>
                      <a:endParaRPr lang="en-US" sz="1600" b="1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en-US" sz="1600" b="1" u="none" strike="noStrike" dirty="0" smtClean="0">
                          <a:effectLst/>
                        </a:rPr>
                        <a:t>(</a:t>
                      </a:r>
                      <a:r>
                        <a:rPr lang="en-US" sz="1600" b="1" u="none" strike="noStrike" dirty="0">
                          <a:effectLst/>
                        </a:rPr>
                        <a:t>days)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</a:tr>
              <a:tr h="38012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u="none" strike="noStrike">
                          <a:effectLst/>
                        </a:rPr>
                        <a:t>523.15 </a:t>
                      </a:r>
                      <a:endParaRPr lang="en-US" altLang="ko-KR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u="none" strike="noStrike">
                          <a:effectLst/>
                        </a:rPr>
                        <a:t>630.12 </a:t>
                      </a:r>
                      <a:endParaRPr lang="en-US" altLang="ko-KR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u="none" strike="noStrike">
                          <a:effectLst/>
                        </a:rPr>
                        <a:t>0.11 </a:t>
                      </a:r>
                      <a:endParaRPr lang="en-US" altLang="ko-KR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u="none" strike="noStrike" dirty="0" smtClean="0">
                          <a:effectLst/>
                        </a:rPr>
                        <a:t>27-01-14</a:t>
                      </a:r>
                      <a:endParaRPr lang="en-US" altLang="ko-KR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u="none" strike="noStrike">
                          <a:effectLst/>
                        </a:rPr>
                        <a:t>630.98 </a:t>
                      </a:r>
                      <a:endParaRPr lang="en-US" altLang="ko-KR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u="none" strike="noStrike">
                          <a:effectLst/>
                        </a:rPr>
                        <a:t>2.23 </a:t>
                      </a:r>
                      <a:endParaRPr lang="en-US" altLang="ko-KR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u="none" strike="noStrike" dirty="0" smtClean="0">
                          <a:effectLst/>
                        </a:rPr>
                        <a:t>24-02-14</a:t>
                      </a:r>
                      <a:endParaRPr lang="en-US" altLang="ko-KR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b="1" u="none" strike="noStrike" dirty="0">
                          <a:effectLst/>
                        </a:rPr>
                        <a:t>-0.86 </a:t>
                      </a:r>
                      <a:endParaRPr lang="en-US" altLang="ko-KR" sz="18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b="1" u="none" strike="noStrike" dirty="0">
                          <a:effectLst/>
                        </a:rPr>
                        <a:t>29</a:t>
                      </a:r>
                      <a:endParaRPr lang="en-US" altLang="ko-KR" sz="18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</a:tr>
              <a:tr h="38012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u="none" strike="noStrike">
                          <a:effectLst/>
                        </a:rPr>
                        <a:t>530.95 </a:t>
                      </a:r>
                      <a:endParaRPr lang="en-US" altLang="ko-KR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u="none" strike="noStrike">
                          <a:effectLst/>
                        </a:rPr>
                        <a:t>663.00 </a:t>
                      </a:r>
                      <a:endParaRPr lang="en-US" altLang="ko-KR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u="none" strike="noStrike">
                          <a:effectLst/>
                        </a:rPr>
                        <a:t>4.39 </a:t>
                      </a:r>
                      <a:endParaRPr lang="en-US" altLang="ko-KR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u="none" strike="noStrike" dirty="0" smtClean="0">
                          <a:effectLst/>
                        </a:rPr>
                        <a:t>03-02-14</a:t>
                      </a:r>
                      <a:endParaRPr lang="en-US" altLang="ko-KR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u="none" strike="noStrike" dirty="0">
                          <a:effectLst/>
                        </a:rPr>
                        <a:t>664.69 </a:t>
                      </a:r>
                      <a:endParaRPr lang="en-US" altLang="ko-KR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u="none" strike="noStrike" dirty="0">
                          <a:effectLst/>
                        </a:rPr>
                        <a:t>0.92 </a:t>
                      </a:r>
                      <a:endParaRPr lang="en-US" altLang="ko-KR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u="none" strike="noStrike" dirty="0" smtClean="0">
                          <a:effectLst/>
                        </a:rPr>
                        <a:t>24-02-14</a:t>
                      </a:r>
                      <a:endParaRPr lang="en-US" altLang="ko-KR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b="1" u="none" strike="noStrike" dirty="0">
                          <a:effectLst/>
                        </a:rPr>
                        <a:t>-1.69 </a:t>
                      </a:r>
                      <a:endParaRPr lang="en-US" altLang="ko-KR" sz="18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b="1" u="none" strike="noStrike" dirty="0">
                          <a:effectLst/>
                        </a:rPr>
                        <a:t>22</a:t>
                      </a:r>
                      <a:endParaRPr lang="en-US" altLang="ko-KR" sz="18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</a:tr>
              <a:tr h="38012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u="none" strike="noStrike">
                          <a:effectLst/>
                        </a:rPr>
                        <a:t>558.30 </a:t>
                      </a:r>
                      <a:endParaRPr lang="en-US" altLang="ko-KR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u="none" strike="noStrike">
                          <a:effectLst/>
                        </a:rPr>
                        <a:t>674.85 </a:t>
                      </a:r>
                      <a:endParaRPr lang="en-US" altLang="ko-KR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u="none" strike="noStrike">
                          <a:effectLst/>
                        </a:rPr>
                        <a:t>3.02 </a:t>
                      </a:r>
                      <a:endParaRPr lang="en-US" altLang="ko-KR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u="none" strike="noStrike" dirty="0" smtClean="0">
                          <a:effectLst/>
                        </a:rPr>
                        <a:t>14-03-14</a:t>
                      </a:r>
                      <a:endParaRPr lang="en-US" altLang="ko-KR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u="none" strike="noStrike" dirty="0">
                          <a:effectLst/>
                        </a:rPr>
                        <a:t>674.84 </a:t>
                      </a:r>
                      <a:endParaRPr lang="en-US" altLang="ko-KR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u="none" strike="noStrike" dirty="0">
                          <a:effectLst/>
                        </a:rPr>
                        <a:t>6.40 </a:t>
                      </a:r>
                      <a:endParaRPr lang="en-US" altLang="ko-KR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u="none" strike="noStrike" dirty="0" smtClean="0">
                          <a:effectLst/>
                        </a:rPr>
                        <a:t>02-04-14</a:t>
                      </a:r>
                      <a:endParaRPr lang="en-US" altLang="ko-KR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b="1" u="none" strike="noStrike" dirty="0">
                          <a:effectLst/>
                        </a:rPr>
                        <a:t>0.01 </a:t>
                      </a:r>
                      <a:endParaRPr lang="en-US" altLang="ko-KR" sz="18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b="1" u="none" strike="noStrike" dirty="0">
                          <a:effectLst/>
                        </a:rPr>
                        <a:t>20</a:t>
                      </a:r>
                      <a:endParaRPr lang="en-US" altLang="ko-KR" sz="18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</a:tr>
              <a:tr h="38012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u="none" strike="noStrike">
                          <a:effectLst/>
                        </a:rPr>
                        <a:t>559.85 </a:t>
                      </a:r>
                      <a:endParaRPr lang="en-US" altLang="ko-KR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u="none" strike="noStrike">
                          <a:effectLst/>
                        </a:rPr>
                        <a:t>680.01 </a:t>
                      </a:r>
                      <a:endParaRPr lang="en-US" altLang="ko-KR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u="none" strike="noStrike">
                          <a:effectLst/>
                        </a:rPr>
                        <a:t>8.24 </a:t>
                      </a:r>
                      <a:endParaRPr lang="en-US" altLang="ko-KR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u="none" strike="noStrike" dirty="0" smtClean="0">
                          <a:effectLst/>
                        </a:rPr>
                        <a:t>03-02-14</a:t>
                      </a:r>
                      <a:endParaRPr lang="en-US" altLang="ko-KR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u="none" strike="noStrike">
                          <a:effectLst/>
                        </a:rPr>
                        <a:t>682.67 </a:t>
                      </a:r>
                      <a:endParaRPr lang="en-US" altLang="ko-KR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u="none" strike="noStrike">
                          <a:effectLst/>
                        </a:rPr>
                        <a:t>2.68 </a:t>
                      </a:r>
                      <a:endParaRPr lang="en-US" altLang="ko-KR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u="none" strike="noStrike" dirty="0" smtClean="0">
                          <a:effectLst/>
                        </a:rPr>
                        <a:t>26-03-14</a:t>
                      </a:r>
                      <a:endParaRPr lang="en-US" altLang="ko-KR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b="1" u="none" strike="noStrike" dirty="0">
                          <a:effectLst/>
                        </a:rPr>
                        <a:t>-2.66 </a:t>
                      </a:r>
                      <a:endParaRPr lang="en-US" altLang="ko-KR" sz="18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b="1" u="none" strike="noStrike" dirty="0">
                          <a:effectLst/>
                        </a:rPr>
                        <a:t>52</a:t>
                      </a:r>
                      <a:endParaRPr lang="en-US" altLang="ko-KR" sz="18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</a:tr>
              <a:tr h="38012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u="none" strike="noStrike">
                          <a:effectLst/>
                        </a:rPr>
                        <a:t>561.15 </a:t>
                      </a:r>
                      <a:endParaRPr lang="en-US" altLang="ko-KR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u="none" strike="noStrike">
                          <a:effectLst/>
                        </a:rPr>
                        <a:t>682.95 </a:t>
                      </a:r>
                      <a:endParaRPr lang="en-US" altLang="ko-KR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u="none" strike="noStrike">
                          <a:effectLst/>
                        </a:rPr>
                        <a:t>1.00 </a:t>
                      </a:r>
                      <a:endParaRPr lang="en-US" altLang="ko-KR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u="none" strike="noStrike" dirty="0" smtClean="0">
                          <a:effectLst/>
                        </a:rPr>
                        <a:t>14-03-14</a:t>
                      </a:r>
                      <a:endParaRPr lang="en-US" altLang="ko-KR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u="none" strike="noStrike">
                          <a:effectLst/>
                        </a:rPr>
                        <a:t>681.62 </a:t>
                      </a:r>
                      <a:endParaRPr lang="en-US" altLang="ko-KR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u="none" strike="noStrike">
                          <a:effectLst/>
                        </a:rPr>
                        <a:t>4.44 </a:t>
                      </a:r>
                      <a:endParaRPr lang="en-US" altLang="ko-KR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u="none" strike="noStrike" dirty="0" smtClean="0">
                          <a:effectLst/>
                        </a:rPr>
                        <a:t>02-04-14</a:t>
                      </a:r>
                      <a:endParaRPr lang="en-US" altLang="ko-KR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b="1" u="none" strike="noStrike" dirty="0">
                          <a:effectLst/>
                        </a:rPr>
                        <a:t>1.33 </a:t>
                      </a:r>
                      <a:endParaRPr lang="en-US" altLang="ko-KR" sz="18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b="1" u="none" strike="noStrike" dirty="0">
                          <a:effectLst/>
                        </a:rPr>
                        <a:t>20</a:t>
                      </a:r>
                      <a:endParaRPr lang="en-US" altLang="ko-KR" sz="18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</a:tr>
              <a:tr h="38012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u="none" strike="noStrike">
                          <a:effectLst/>
                        </a:rPr>
                        <a:t>562.41 </a:t>
                      </a:r>
                      <a:endParaRPr lang="en-US" altLang="ko-KR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u="none" strike="noStrike">
                          <a:effectLst/>
                        </a:rPr>
                        <a:t>682.30 </a:t>
                      </a:r>
                      <a:endParaRPr lang="en-US" altLang="ko-KR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u="none" strike="noStrike">
                          <a:effectLst/>
                        </a:rPr>
                        <a:t>1.37 </a:t>
                      </a:r>
                      <a:endParaRPr lang="en-US" altLang="ko-KR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u="none" strike="noStrike" dirty="0" smtClean="0">
                          <a:effectLst/>
                        </a:rPr>
                        <a:t>26-03-14</a:t>
                      </a:r>
                      <a:endParaRPr lang="en-US" altLang="ko-KR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u="none" strike="noStrike">
                          <a:effectLst/>
                        </a:rPr>
                        <a:t>682.33 </a:t>
                      </a:r>
                      <a:endParaRPr lang="en-US" altLang="ko-KR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u="none" strike="noStrike">
                          <a:effectLst/>
                        </a:rPr>
                        <a:t>2.12 </a:t>
                      </a:r>
                      <a:endParaRPr lang="en-US" altLang="ko-KR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u="none" strike="noStrike" dirty="0" smtClean="0">
                          <a:effectLst/>
                        </a:rPr>
                        <a:t>02-04-14</a:t>
                      </a:r>
                      <a:endParaRPr lang="en-US" altLang="ko-KR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b="1" u="none" strike="noStrike" dirty="0">
                          <a:effectLst/>
                        </a:rPr>
                        <a:t>-0.03 </a:t>
                      </a:r>
                      <a:endParaRPr lang="en-US" altLang="ko-KR" sz="18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b="1" u="none" strike="noStrike" dirty="0">
                          <a:effectLst/>
                        </a:rPr>
                        <a:t>8</a:t>
                      </a:r>
                      <a:endParaRPr lang="en-US" altLang="ko-KR" sz="18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</a:tr>
              <a:tr h="38012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u="none" strike="noStrike">
                          <a:effectLst/>
                        </a:rPr>
                        <a:t>578.15 </a:t>
                      </a:r>
                      <a:endParaRPr lang="en-US" altLang="ko-KR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u="none" strike="noStrike">
                          <a:effectLst/>
                        </a:rPr>
                        <a:t>674.20 </a:t>
                      </a:r>
                      <a:endParaRPr lang="en-US" altLang="ko-KR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u="none" strike="noStrike" dirty="0">
                          <a:effectLst/>
                        </a:rPr>
                        <a:t>6.02 </a:t>
                      </a:r>
                      <a:endParaRPr lang="en-US" altLang="ko-KR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u="none" strike="noStrike" dirty="0" smtClean="0">
                          <a:effectLst/>
                        </a:rPr>
                        <a:t>04-02-14</a:t>
                      </a:r>
                      <a:endParaRPr lang="en-US" altLang="ko-KR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u="none" strike="noStrike" dirty="0">
                          <a:effectLst/>
                        </a:rPr>
                        <a:t>672.88 </a:t>
                      </a:r>
                      <a:endParaRPr lang="en-US" altLang="ko-KR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u="none" strike="noStrike" dirty="0">
                          <a:effectLst/>
                        </a:rPr>
                        <a:t>3.29 </a:t>
                      </a:r>
                      <a:endParaRPr lang="en-US" altLang="ko-KR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u="none" strike="noStrike" dirty="0" smtClean="0">
                          <a:effectLst/>
                        </a:rPr>
                        <a:t>24-04-14</a:t>
                      </a:r>
                      <a:endParaRPr lang="en-US" altLang="ko-KR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b="1" u="none" strike="noStrike" dirty="0">
                          <a:effectLst/>
                        </a:rPr>
                        <a:t>1.32 </a:t>
                      </a:r>
                      <a:endParaRPr lang="en-US" altLang="ko-KR" sz="18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b="1" u="none" strike="noStrike" dirty="0">
                          <a:effectLst/>
                        </a:rPr>
                        <a:t>80</a:t>
                      </a:r>
                      <a:endParaRPr lang="en-US" altLang="ko-KR" sz="18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23" name="Rectangle 2"/>
          <p:cNvSpPr/>
          <p:nvPr/>
        </p:nvSpPr>
        <p:spPr>
          <a:xfrm>
            <a:off x="8613417" y="9342367"/>
            <a:ext cx="7751163" cy="82036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4800" b="1" dirty="0" smtClean="0"/>
              <a:t>Comparison with OSU data</a:t>
            </a:r>
            <a:endParaRPr lang="ko-KR" altLang="en-US" sz="5750" b="1" dirty="0"/>
          </a:p>
        </p:txBody>
      </p:sp>
      <p:sp>
        <p:nvSpPr>
          <p:cNvPr id="324" name="TextBox 323"/>
          <p:cNvSpPr txBox="1"/>
          <p:nvPr/>
        </p:nvSpPr>
        <p:spPr>
          <a:xfrm>
            <a:off x="8664790" y="10253777"/>
            <a:ext cx="751477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 smtClean="0">
                <a:ea typeface="Batang" panose="02030600000101010101" pitchFamily="18" charset="-127"/>
              </a:rPr>
              <a:t>▶ </a:t>
            </a:r>
            <a:r>
              <a:rPr lang="en-US" altLang="ko-KR" sz="2400" dirty="0" smtClean="0">
                <a:ea typeface="맑은 고딕" panose="020B0503020000020004" pitchFamily="50" charset="-127"/>
              </a:rPr>
              <a:t>SNU and OSU dataset agree well each other, showing a mean difference (OSU-SNU) of 3.23 ppb.</a:t>
            </a:r>
          </a:p>
          <a:p>
            <a:r>
              <a:rPr lang="en-US" altLang="ko-KR" sz="2400" dirty="0" smtClean="0">
                <a:ea typeface="Batang" panose="02030600000101010101" pitchFamily="18" charset="-127"/>
              </a:rPr>
              <a:t>▶ We present a high-resolution early Holocene CH4 composite. Mean time resolution of 26 year.</a:t>
            </a:r>
            <a:endParaRPr lang="en-US" altLang="ko-KR" sz="2400" dirty="0" smtClean="0">
              <a:ea typeface="맑은 고딕" panose="020B0503020000020004" pitchFamily="50" charset="-127"/>
            </a:endParaRPr>
          </a:p>
          <a:p>
            <a:endParaRPr lang="ko-KR" altLang="en-US" sz="2400" dirty="0"/>
          </a:p>
        </p:txBody>
      </p:sp>
      <p:grpSp>
        <p:nvGrpSpPr>
          <p:cNvPr id="27" name="그룹 26"/>
          <p:cNvGrpSpPr/>
          <p:nvPr/>
        </p:nvGrpSpPr>
        <p:grpSpPr>
          <a:xfrm>
            <a:off x="256616" y="16092671"/>
            <a:ext cx="16107963" cy="2121605"/>
            <a:chOff x="256616" y="16219272"/>
            <a:chExt cx="16107963" cy="1959976"/>
          </a:xfrm>
        </p:grpSpPr>
        <p:sp>
          <p:nvSpPr>
            <p:cNvPr id="325" name="Rectangle 305"/>
            <p:cNvSpPr/>
            <p:nvPr/>
          </p:nvSpPr>
          <p:spPr>
            <a:xfrm>
              <a:off x="256616" y="16219272"/>
              <a:ext cx="16107963" cy="148487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5750" b="1" dirty="0"/>
            </a:p>
          </p:txBody>
        </p:sp>
        <p:sp>
          <p:nvSpPr>
            <p:cNvPr id="326" name="TextBox 325"/>
            <p:cNvSpPr txBox="1"/>
            <p:nvPr/>
          </p:nvSpPr>
          <p:spPr>
            <a:xfrm>
              <a:off x="278444" y="16241306"/>
              <a:ext cx="15595965" cy="1937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800" b="1" u="sng" dirty="0" smtClean="0"/>
                <a:t>References</a:t>
              </a:r>
              <a:endParaRPr lang="en-US" altLang="ko-KR" sz="1800" b="1" u="sng" dirty="0"/>
            </a:p>
            <a:p>
              <a:r>
                <a:rPr lang="en-US" altLang="ko-KR" sz="1100" dirty="0"/>
                <a:t>Ahn, J., Brook, E., and </a:t>
              </a:r>
              <a:r>
                <a:rPr lang="en-US" altLang="ko-KR" sz="1100" dirty="0" err="1"/>
                <a:t>Buizert</a:t>
              </a:r>
              <a:r>
                <a:rPr lang="en-US" altLang="ko-KR" sz="1100" dirty="0"/>
                <a:t>, C.: Response of atmospheric CO2 to the abrupt cooling event 8200 years ago, </a:t>
              </a:r>
              <a:r>
                <a:rPr lang="en-US" altLang="ko-KR" sz="1100" dirty="0" err="1"/>
                <a:t>Geophys</a:t>
              </a:r>
              <a:r>
                <a:rPr lang="en-US" altLang="ko-KR" sz="1100" dirty="0"/>
                <a:t>. Res. Lett., 41, 604-609, doi:10.1002/2013GL058177, 2014.</a:t>
              </a:r>
              <a:endParaRPr lang="ko-KR" altLang="ko-KR" sz="1100" dirty="0"/>
            </a:p>
            <a:p>
              <a:r>
                <a:rPr lang="en-US" altLang="ko-KR" sz="1100" dirty="0"/>
                <a:t>Brook, E. J., Harder, S., Severinghaus, J., </a:t>
              </a:r>
              <a:r>
                <a:rPr lang="en-US" altLang="ko-KR" sz="1100" dirty="0" err="1"/>
                <a:t>Steig</a:t>
              </a:r>
              <a:r>
                <a:rPr lang="en-US" altLang="ko-KR" sz="1100" dirty="0"/>
                <a:t>, E. J., and </a:t>
              </a:r>
              <a:r>
                <a:rPr lang="en-US" altLang="ko-KR" sz="1100" dirty="0" err="1"/>
                <a:t>Sucher</a:t>
              </a:r>
              <a:r>
                <a:rPr lang="en-US" altLang="ko-KR" sz="1100" dirty="0"/>
                <a:t>, C. M.: On the origin and timing of rapid changes in atmospheric methane during the last glacial period, Global </a:t>
              </a:r>
              <a:r>
                <a:rPr lang="en-US" altLang="ko-KR" sz="1100" dirty="0" err="1"/>
                <a:t>Biogeochem</a:t>
              </a:r>
              <a:r>
                <a:rPr lang="en-US" altLang="ko-KR" sz="1100" dirty="0"/>
                <a:t>. Cy., 14, 2, 559-572, 2000.</a:t>
              </a:r>
              <a:endParaRPr lang="ko-KR" altLang="ko-KR" sz="1100" dirty="0"/>
            </a:p>
            <a:p>
              <a:r>
                <a:rPr lang="en-US" altLang="ko-KR" sz="1100" dirty="0"/>
                <a:t>Chappellaz, J., Blunier, T., </a:t>
              </a:r>
              <a:r>
                <a:rPr lang="en-US" altLang="ko-KR" sz="1100" dirty="0" err="1"/>
                <a:t>Kints</a:t>
              </a:r>
              <a:r>
                <a:rPr lang="en-US" altLang="ko-KR" sz="1100" dirty="0"/>
                <a:t>, S., Stauffer, B., and Raynaud, D.: Variations of the Greenland/Antarctic concentration difference in atmospheric methane during the last 11,000 years, J. </a:t>
              </a:r>
              <a:r>
                <a:rPr lang="en-US" altLang="ko-KR" sz="1100" dirty="0" err="1"/>
                <a:t>Geophys</a:t>
              </a:r>
              <a:r>
                <a:rPr lang="en-US" altLang="ko-KR" sz="1100" dirty="0"/>
                <a:t>. Res., 102, 15, 15987-15997, 1997. </a:t>
              </a:r>
              <a:endParaRPr lang="ko-KR" altLang="ko-KR" sz="1100" dirty="0"/>
            </a:p>
            <a:p>
              <a:r>
                <a:rPr lang="en-US" altLang="ko-KR" sz="1100" dirty="0"/>
                <a:t>Chappellaz, J., </a:t>
              </a:r>
              <a:r>
                <a:rPr lang="en-US" altLang="ko-KR" sz="1100" dirty="0" err="1"/>
                <a:t>Stowasser</a:t>
              </a:r>
              <a:r>
                <a:rPr lang="en-US" altLang="ko-KR" sz="1100" dirty="0"/>
                <a:t>, C., Blunier, T., </a:t>
              </a:r>
              <a:r>
                <a:rPr lang="en-US" altLang="ko-KR" sz="1100" dirty="0" err="1"/>
                <a:t>Baslev</a:t>
              </a:r>
              <a:r>
                <a:rPr lang="en-US" altLang="ko-KR" sz="1100" dirty="0"/>
                <a:t>-Clausen, D., Brook, E. J., </a:t>
              </a:r>
              <a:r>
                <a:rPr lang="en-US" altLang="ko-KR" sz="1100" dirty="0" err="1"/>
                <a:t>Dallmayr</a:t>
              </a:r>
              <a:r>
                <a:rPr lang="en-US" altLang="ko-KR" sz="1100" dirty="0"/>
                <a:t>, R., Fain, X., Lee, J. E., Mitchell, L. E., </a:t>
              </a:r>
              <a:r>
                <a:rPr lang="en-US" altLang="ko-KR" sz="1100" dirty="0" err="1"/>
                <a:t>Pascual</a:t>
              </a:r>
              <a:r>
                <a:rPr lang="en-US" altLang="ko-KR" sz="1100" dirty="0"/>
                <a:t>, O., </a:t>
              </a:r>
              <a:r>
                <a:rPr lang="en-US" altLang="ko-KR" sz="1100" dirty="0" err="1"/>
                <a:t>Romanini</a:t>
              </a:r>
              <a:r>
                <a:rPr lang="en-US" altLang="ko-KR" sz="1100" dirty="0"/>
                <a:t>, D., Rosen, J., and </a:t>
              </a:r>
              <a:r>
                <a:rPr lang="en-US" altLang="ko-KR" sz="1100" dirty="0" err="1"/>
                <a:t>Schupbach</a:t>
              </a:r>
              <a:r>
                <a:rPr lang="en-US" altLang="ko-KR" sz="1100" dirty="0"/>
                <a:t>, S.: High-resolution glacial and deglacial record of atmospheric methane by continuous-flow and laser </a:t>
              </a:r>
              <a:r>
                <a:rPr lang="en-US" altLang="ko-KR" sz="1100" dirty="0" smtClean="0"/>
                <a:t>                                  spectrometer </a:t>
              </a:r>
              <a:r>
                <a:rPr lang="en-US" altLang="ko-KR" sz="1100" dirty="0"/>
                <a:t>analysis along the NEEM ice core, </a:t>
              </a:r>
              <a:r>
                <a:rPr lang="en-US" altLang="ko-KR" sz="1100" dirty="0" err="1"/>
                <a:t>Clim</a:t>
              </a:r>
              <a:r>
                <a:rPr lang="en-US" altLang="ko-KR" sz="1100" dirty="0"/>
                <a:t>. Past, 9, 2579-2593, doi:10.5194/cp-9-2579-2013, 2013.</a:t>
              </a:r>
              <a:endParaRPr lang="ko-KR" altLang="ko-KR" sz="1100" dirty="0"/>
            </a:p>
            <a:p>
              <a:r>
                <a:rPr lang="en-US" altLang="ko-KR" sz="1100" dirty="0"/>
                <a:t>Moller, L., Sowers, T., Bock, M., </a:t>
              </a:r>
              <a:r>
                <a:rPr lang="en-US" altLang="ko-KR" sz="1100" dirty="0" err="1"/>
                <a:t>Spahni</a:t>
              </a:r>
              <a:r>
                <a:rPr lang="en-US" altLang="ko-KR" sz="1100" dirty="0"/>
                <a:t>, R., Behrens, M., Schmitt, J., Miller H., and Fischer, H.: Independent variations of CH4 emissions and isotopic composition over the past 160,000 years, Nat. </a:t>
              </a:r>
              <a:r>
                <a:rPr lang="en-US" altLang="ko-KR" sz="1100" dirty="0" err="1"/>
                <a:t>Geosci</a:t>
              </a:r>
              <a:r>
                <a:rPr lang="en-US" altLang="ko-KR" sz="1100" dirty="0"/>
                <a:t>., 6, 885-890, doi:10.1038/NGEO1922, 2013.</a:t>
              </a:r>
              <a:endParaRPr lang="ko-KR" altLang="ko-KR" sz="1100" dirty="0"/>
            </a:p>
            <a:p>
              <a:r>
                <a:rPr lang="en-US" altLang="ko-KR" sz="1100" dirty="0"/>
                <a:t>Sowers, T.: Atmospheric methane isotope records covering the Holocene period, </a:t>
              </a:r>
              <a:r>
                <a:rPr lang="en-US" altLang="ko-KR" sz="1100" dirty="0" err="1"/>
                <a:t>Quat</a:t>
              </a:r>
              <a:r>
                <a:rPr lang="en-US" altLang="ko-KR" sz="1100" dirty="0"/>
                <a:t>. Sci. Rev., 29, 213-221, 2010.</a:t>
              </a:r>
              <a:endParaRPr lang="ko-KR" altLang="ko-KR" sz="1100" dirty="0"/>
            </a:p>
            <a:p>
              <a:pPr indent="-457200" algn="just"/>
              <a:r>
                <a:rPr lang="en-US" altLang="ko-KR" sz="1100" dirty="0" smtClean="0"/>
                <a:t>  </a:t>
              </a:r>
            </a:p>
            <a:p>
              <a:pPr indent="-457200" algn="just"/>
              <a:endParaRPr lang="en-US" altLang="ko-KR" sz="1100" dirty="0" smtClean="0"/>
            </a:p>
            <a:p>
              <a:pPr algn="just"/>
              <a:endParaRPr lang="en-US" altLang="ko-KR" sz="1400" dirty="0">
                <a:ea typeface="굴림" pitchFamily="50" charset="-127"/>
              </a:endParaRPr>
            </a:p>
          </p:txBody>
        </p:sp>
      </p:grpSp>
      <p:sp>
        <p:nvSpPr>
          <p:cNvPr id="327" name="TextBox 326"/>
          <p:cNvSpPr txBox="1"/>
          <p:nvPr/>
        </p:nvSpPr>
        <p:spPr>
          <a:xfrm>
            <a:off x="27199086" y="6289048"/>
            <a:ext cx="19646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rgbClr val="039DCD"/>
                </a:solidFill>
              </a:rPr>
              <a:t>Rasmussen et al., (2006)</a:t>
            </a:r>
            <a:endParaRPr lang="ko-KR" altLang="en-US" sz="1400" dirty="0">
              <a:solidFill>
                <a:srgbClr val="039DCD"/>
              </a:solidFill>
            </a:endParaRPr>
          </a:p>
        </p:txBody>
      </p:sp>
      <p:sp>
        <p:nvSpPr>
          <p:cNvPr id="328" name="TextBox 327"/>
          <p:cNvSpPr txBox="1"/>
          <p:nvPr/>
        </p:nvSpPr>
        <p:spPr>
          <a:xfrm>
            <a:off x="27196332" y="7473006"/>
            <a:ext cx="17970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err="1" smtClean="0">
                <a:solidFill>
                  <a:srgbClr val="FA7F1A"/>
                </a:solidFill>
              </a:rPr>
              <a:t>Deplazes</a:t>
            </a:r>
            <a:r>
              <a:rPr lang="en-US" altLang="ko-KR" sz="1400" dirty="0" smtClean="0">
                <a:solidFill>
                  <a:srgbClr val="FA7F1A"/>
                </a:solidFill>
              </a:rPr>
              <a:t> et al., (2012)</a:t>
            </a:r>
            <a:endParaRPr lang="ko-KR" altLang="en-US" sz="1400" dirty="0">
              <a:solidFill>
                <a:srgbClr val="FA7F1A"/>
              </a:solidFill>
            </a:endParaRPr>
          </a:p>
        </p:txBody>
      </p:sp>
      <p:sp>
        <p:nvSpPr>
          <p:cNvPr id="329" name="TextBox 328"/>
          <p:cNvSpPr txBox="1"/>
          <p:nvPr/>
        </p:nvSpPr>
        <p:spPr>
          <a:xfrm>
            <a:off x="27196332" y="8553866"/>
            <a:ext cx="21175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rgbClr val="890AC2"/>
                </a:solidFill>
              </a:rPr>
              <a:t>Severinghaus et al., (2009)</a:t>
            </a:r>
            <a:endParaRPr lang="ko-KR" altLang="en-US" sz="1400" dirty="0">
              <a:solidFill>
                <a:srgbClr val="890AC2"/>
              </a:solidFill>
            </a:endParaRPr>
          </a:p>
        </p:txBody>
      </p:sp>
      <p:sp>
        <p:nvSpPr>
          <p:cNvPr id="330" name="TextBox 329"/>
          <p:cNvSpPr txBox="1"/>
          <p:nvPr/>
        </p:nvSpPr>
        <p:spPr>
          <a:xfrm>
            <a:off x="27196332" y="9598661"/>
            <a:ext cx="15672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6"/>
                </a:solidFill>
              </a:rPr>
              <a:t>Wang et al., (2005)</a:t>
            </a:r>
            <a:endParaRPr lang="ko-KR" altLang="en-US" sz="1400" dirty="0">
              <a:solidFill>
                <a:schemeClr val="accent6"/>
              </a:solidFill>
            </a:endParaRPr>
          </a:p>
        </p:txBody>
      </p:sp>
      <p:sp>
        <p:nvSpPr>
          <p:cNvPr id="331" name="TextBox 330"/>
          <p:cNvSpPr txBox="1"/>
          <p:nvPr/>
        </p:nvSpPr>
        <p:spPr>
          <a:xfrm>
            <a:off x="27194887" y="10794064"/>
            <a:ext cx="22346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err="1" smtClean="0">
                <a:solidFill>
                  <a:srgbClr val="A2942A"/>
                </a:solidFill>
              </a:rPr>
              <a:t>Finkel</a:t>
            </a:r>
            <a:r>
              <a:rPr lang="en-US" altLang="ko-KR" sz="1400" dirty="0" smtClean="0">
                <a:solidFill>
                  <a:srgbClr val="A2942A"/>
                </a:solidFill>
              </a:rPr>
              <a:t> and </a:t>
            </a:r>
            <a:r>
              <a:rPr lang="en-US" altLang="ko-KR" sz="1400" dirty="0" err="1" smtClean="0">
                <a:solidFill>
                  <a:srgbClr val="A2942A"/>
                </a:solidFill>
              </a:rPr>
              <a:t>Nishiizumi</a:t>
            </a:r>
            <a:r>
              <a:rPr lang="en-US" altLang="ko-KR" sz="1400" dirty="0" smtClean="0">
                <a:solidFill>
                  <a:srgbClr val="A2942A"/>
                </a:solidFill>
              </a:rPr>
              <a:t> (1997)</a:t>
            </a:r>
            <a:endParaRPr lang="ko-KR" altLang="en-US" sz="1400" dirty="0">
              <a:solidFill>
                <a:srgbClr val="A294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779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1618</TotalTime>
  <Words>703</Words>
  <Application>Microsoft Office PowerPoint</Application>
  <PresentationFormat>사용자 지정</PresentationFormat>
  <Paragraphs>172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11" baseType="lpstr">
      <vt:lpstr>굴림</vt:lpstr>
      <vt:lpstr>나눔고딕 ExtraBold</vt:lpstr>
      <vt:lpstr>맑은 고딕</vt:lpstr>
      <vt:lpstr>바탕</vt:lpstr>
      <vt:lpstr>Arial</vt:lpstr>
      <vt:lpstr>Calibri</vt:lpstr>
      <vt:lpstr>Calibri Light</vt:lpstr>
      <vt:lpstr>Times New Roman</vt:lpstr>
      <vt:lpstr>Wingdings</vt:lpstr>
      <vt:lpstr>Office 테마</vt:lpstr>
      <vt:lpstr>Centennial to millennial variations of atmospheric methane during the early Holocene 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Ji-Woong Yang</cp:lastModifiedBy>
  <cp:revision>81</cp:revision>
  <dcterms:created xsi:type="dcterms:W3CDTF">2015-04-03T05:19:34Z</dcterms:created>
  <dcterms:modified xsi:type="dcterms:W3CDTF">2015-04-06T01:50:01Z</dcterms:modified>
</cp:coreProperties>
</file>