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3" r:id="rId2"/>
    <p:sldId id="264" r:id="rId3"/>
    <p:sldId id="265" r:id="rId4"/>
    <p:sldId id="284" r:id="rId5"/>
    <p:sldId id="268" r:id="rId6"/>
    <p:sldId id="283" r:id="rId7"/>
    <p:sldId id="267" r:id="rId8"/>
    <p:sldId id="266" r:id="rId9"/>
    <p:sldId id="272" r:id="rId10"/>
    <p:sldId id="273" r:id="rId11"/>
    <p:sldId id="274" r:id="rId12"/>
    <p:sldId id="278" r:id="rId13"/>
    <p:sldId id="280" r:id="rId14"/>
    <p:sldId id="281" r:id="rId15"/>
    <p:sldId id="282" r:id="rId16"/>
    <p:sldId id="279" r:id="rId17"/>
    <p:sldId id="276" r:id="rId18"/>
    <p:sldId id="270" r:id="rId19"/>
    <p:sldId id="277" r:id="rId20"/>
    <p:sldId id="261" r:id="rId2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lash talk" id="{B3D7F098-F372-4F6C-93B4-AE8271AF3DDE}">
          <p14:sldIdLst>
            <p14:sldId id="263"/>
            <p14:sldId id="264"/>
          </p14:sldIdLst>
        </p14:section>
        <p14:section name="Main" id="{E0E04C9D-82AE-4F87-9956-E5E7E1750E5E}">
          <p14:sldIdLst>
            <p14:sldId id="265"/>
            <p14:sldId id="284"/>
            <p14:sldId id="268"/>
            <p14:sldId id="283"/>
            <p14:sldId id="267"/>
            <p14:sldId id="266"/>
            <p14:sldId id="272"/>
            <p14:sldId id="273"/>
            <p14:sldId id="274"/>
            <p14:sldId id="278"/>
            <p14:sldId id="280"/>
            <p14:sldId id="281"/>
            <p14:sldId id="282"/>
            <p14:sldId id="279"/>
            <p14:sldId id="276"/>
            <p14:sldId id="270"/>
            <p14:sldId id="277"/>
            <p14:sldId id="26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61" autoAdjust="0"/>
  </p:normalViewPr>
  <p:slideViewPr>
    <p:cSldViewPr>
      <p:cViewPr>
        <p:scale>
          <a:sx n="100" d="100"/>
          <a:sy n="100" d="100"/>
        </p:scale>
        <p:origin x="-1944" y="-3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B299E0-81AE-4FBD-B901-1B1188A0F076}" type="datetimeFigureOut">
              <a:rPr lang="de-DE" smtClean="0"/>
              <a:t>02/06/2015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4E8629-322B-4107-BEE5-D79F990A5E8A}" type="slidenum">
              <a:rPr lang="de-DE" smtClean="0"/>
              <a:t>‹Nr.›</a:t>
            </a:fld>
            <a:endParaRPr lang="de-DE"/>
          </a:p>
        </p:txBody>
      </p:sp>
    </p:spTree>
    <p:extLst>
      <p:ext uri="{BB962C8B-B14F-4D97-AF65-F5344CB8AC3E}">
        <p14:creationId xmlns:p14="http://schemas.microsoft.com/office/powerpoint/2010/main" val="316001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 </a:t>
            </a:r>
            <a:r>
              <a:rPr lang="de-DE" dirty="0" err="1" smtClean="0"/>
              <a:t>My</a:t>
            </a:r>
            <a:r>
              <a:rPr lang="de-DE" dirty="0" smtClean="0"/>
              <a:t> </a:t>
            </a:r>
            <a:r>
              <a:rPr lang="de-DE" dirty="0" err="1" smtClean="0"/>
              <a:t>name</a:t>
            </a:r>
            <a:r>
              <a:rPr lang="de-DE" dirty="0" smtClean="0"/>
              <a:t> </a:t>
            </a:r>
            <a:r>
              <a:rPr lang="de-DE" dirty="0" err="1" smtClean="0"/>
              <a:t>is</a:t>
            </a:r>
            <a:r>
              <a:rPr lang="de-DE" baseline="0" dirty="0" smtClean="0"/>
              <a:t> Daniel </a:t>
            </a:r>
            <a:r>
              <a:rPr lang="de-DE" baseline="0" dirty="0" err="1" smtClean="0"/>
              <a:t>and</a:t>
            </a:r>
            <a:r>
              <a:rPr lang="de-DE" baseline="0" dirty="0" smtClean="0"/>
              <a:t> </a:t>
            </a:r>
            <a:r>
              <a:rPr lang="de-DE" baseline="0" dirty="0" err="1" smtClean="0"/>
              <a:t>I‘d</a:t>
            </a:r>
            <a:r>
              <a:rPr lang="de-DE" baseline="0" dirty="0" smtClean="0"/>
              <a:t> like </a:t>
            </a:r>
            <a:r>
              <a:rPr lang="de-DE" baseline="0" dirty="0" err="1" smtClean="0"/>
              <a:t>to</a:t>
            </a:r>
            <a:r>
              <a:rPr lang="de-DE" baseline="0" dirty="0" smtClean="0"/>
              <a:t> </a:t>
            </a:r>
            <a:r>
              <a:rPr lang="de-DE" baseline="0" dirty="0" err="1" smtClean="0"/>
              <a:t>interest</a:t>
            </a:r>
            <a:r>
              <a:rPr lang="de-DE" baseline="0" dirty="0" smtClean="0"/>
              <a:t> </a:t>
            </a:r>
            <a:r>
              <a:rPr lang="de-DE" baseline="0" dirty="0" err="1" smtClean="0"/>
              <a:t>you</a:t>
            </a:r>
            <a:r>
              <a:rPr lang="de-DE" baseline="0" dirty="0" smtClean="0"/>
              <a:t> in a </a:t>
            </a:r>
            <a:r>
              <a:rPr lang="de-DE" baseline="0" dirty="0" err="1" smtClean="0"/>
              <a:t>new</a:t>
            </a:r>
            <a:r>
              <a:rPr lang="de-DE" baseline="0" dirty="0" smtClean="0"/>
              <a:t> </a:t>
            </a:r>
            <a:r>
              <a:rPr lang="de-DE" baseline="0" dirty="0" err="1" smtClean="0"/>
              <a:t>software</a:t>
            </a:r>
            <a:r>
              <a:rPr lang="de-DE" baseline="0" dirty="0" smtClean="0"/>
              <a:t> </a:t>
            </a:r>
            <a:r>
              <a:rPr lang="de-DE" baseline="0" dirty="0" err="1" smtClean="0"/>
              <a:t>framework</a:t>
            </a:r>
            <a:r>
              <a:rPr lang="de-DE" baseline="0" dirty="0" smtClean="0"/>
              <a:t> </a:t>
            </a:r>
            <a:r>
              <a:rPr lang="de-DE" baseline="0" dirty="0" err="1" smtClean="0"/>
              <a:t>to</a:t>
            </a:r>
            <a:r>
              <a:rPr lang="de-DE" baseline="0" dirty="0" smtClean="0"/>
              <a:t> </a:t>
            </a:r>
            <a:r>
              <a:rPr lang="de-DE" baseline="0" dirty="0" err="1" smtClean="0"/>
              <a:t>publish</a:t>
            </a:r>
            <a:r>
              <a:rPr lang="de-DE" baseline="0" dirty="0" smtClean="0"/>
              <a:t> </a:t>
            </a:r>
            <a:r>
              <a:rPr lang="de-DE" baseline="0" dirty="0" err="1" smtClean="0"/>
              <a:t>your</a:t>
            </a:r>
            <a:r>
              <a:rPr lang="de-DE" baseline="0" dirty="0" smtClean="0"/>
              <a:t> R </a:t>
            </a:r>
            <a:r>
              <a:rPr lang="de-DE" baseline="0" dirty="0" err="1" smtClean="0"/>
              <a:t>scripts</a:t>
            </a:r>
            <a:r>
              <a:rPr lang="de-DE" baseline="0" dirty="0" smtClean="0"/>
              <a:t> online.</a:t>
            </a:r>
          </a:p>
          <a:p>
            <a:endParaRPr lang="de-DE" baseline="0" dirty="0" smtClean="0"/>
          </a:p>
          <a:p>
            <a:r>
              <a:rPr lang="de-DE" dirty="0" err="1" smtClean="0"/>
              <a:t>Reproducibility</a:t>
            </a:r>
            <a:r>
              <a:rPr lang="de-DE" dirty="0" smtClean="0"/>
              <a:t> lies</a:t>
            </a:r>
            <a:r>
              <a:rPr lang="de-DE" baseline="0" dirty="0" smtClean="0"/>
              <a:t> at </a:t>
            </a:r>
            <a:r>
              <a:rPr lang="de-DE" baseline="0" dirty="0" err="1" smtClean="0"/>
              <a:t>the</a:t>
            </a:r>
            <a:r>
              <a:rPr lang="de-DE" baseline="0" dirty="0" smtClean="0"/>
              <a:t> </a:t>
            </a:r>
            <a:r>
              <a:rPr lang="de-DE" baseline="0" dirty="0" err="1" smtClean="0"/>
              <a:t>core</a:t>
            </a:r>
            <a:r>
              <a:rPr lang="de-DE" baseline="0" dirty="0" smtClean="0"/>
              <a:t> </a:t>
            </a:r>
            <a:r>
              <a:rPr lang="de-DE" baseline="0" dirty="0" err="1" smtClean="0"/>
              <a:t>of</a:t>
            </a:r>
            <a:r>
              <a:rPr lang="de-DE" baseline="0" dirty="0" smtClean="0"/>
              <a:t> </a:t>
            </a:r>
            <a:r>
              <a:rPr lang="de-DE" baseline="0" dirty="0" err="1" smtClean="0"/>
              <a:t>science</a:t>
            </a:r>
            <a:r>
              <a:rPr lang="de-DE" baseline="0" dirty="0" smtClean="0"/>
              <a:t>. This </a:t>
            </a:r>
            <a:r>
              <a:rPr lang="de-DE" baseline="0" dirty="0" err="1" smtClean="0"/>
              <a:t>has</a:t>
            </a:r>
            <a:r>
              <a:rPr lang="de-DE" baseline="0" dirty="0" smtClean="0"/>
              <a:t> </a:t>
            </a:r>
            <a:r>
              <a:rPr lang="de-DE" baseline="0" dirty="0" err="1" smtClean="0"/>
              <a:t>been</a:t>
            </a:r>
            <a:r>
              <a:rPr lang="de-DE" baseline="0" dirty="0" smtClean="0"/>
              <a:t> </a:t>
            </a:r>
            <a:r>
              <a:rPr lang="de-DE" baseline="0" dirty="0" err="1" smtClean="0"/>
              <a:t>acknowledged</a:t>
            </a:r>
            <a:r>
              <a:rPr lang="de-DE" baseline="0" dirty="0" smtClean="0"/>
              <a:t> </a:t>
            </a:r>
            <a:r>
              <a:rPr lang="de-DE" baseline="0" dirty="0" err="1" smtClean="0"/>
              <a:t>by</a:t>
            </a:r>
            <a:r>
              <a:rPr lang="de-DE" baseline="0" dirty="0" smtClean="0"/>
              <a:t> </a:t>
            </a:r>
            <a:r>
              <a:rPr lang="de-DE" baseline="0" dirty="0" err="1" smtClean="0"/>
              <a:t>many</a:t>
            </a:r>
            <a:r>
              <a:rPr lang="de-DE" baseline="0" dirty="0" smtClean="0"/>
              <a:t> initiatives, </a:t>
            </a:r>
            <a:r>
              <a:rPr lang="de-DE" baseline="0" dirty="0" err="1" smtClean="0"/>
              <a:t>big</a:t>
            </a:r>
            <a:r>
              <a:rPr lang="de-DE" baseline="0" dirty="0" smtClean="0"/>
              <a:t> </a:t>
            </a:r>
            <a:r>
              <a:rPr lang="de-DE" baseline="0" dirty="0" err="1" smtClean="0"/>
              <a:t>and</a:t>
            </a:r>
            <a:r>
              <a:rPr lang="de-DE" baseline="0" dirty="0" smtClean="0"/>
              <a:t> </a:t>
            </a:r>
            <a:r>
              <a:rPr lang="de-DE" baseline="0" dirty="0" err="1" smtClean="0"/>
              <a:t>small</a:t>
            </a:r>
            <a:r>
              <a:rPr lang="de-DE" baseline="0" dirty="0" smtClean="0"/>
              <a:t>, </a:t>
            </a:r>
            <a:r>
              <a:rPr lang="de-DE" baseline="0" dirty="0" err="1" smtClean="0"/>
              <a:t>that</a:t>
            </a:r>
            <a:r>
              <a:rPr lang="de-DE" baseline="0" dirty="0" smtClean="0"/>
              <a:t> </a:t>
            </a:r>
            <a:r>
              <a:rPr lang="de-DE" baseline="0" dirty="0" err="1" smtClean="0"/>
              <a:t>make</a:t>
            </a:r>
            <a:r>
              <a:rPr lang="de-DE" baseline="0" dirty="0" smtClean="0"/>
              <a:t> </a:t>
            </a:r>
            <a:r>
              <a:rPr lang="de-DE" baseline="0" dirty="0" err="1" smtClean="0"/>
              <a:t>it</a:t>
            </a:r>
            <a:r>
              <a:rPr lang="de-DE" baseline="0" dirty="0" smtClean="0"/>
              <a:t> </a:t>
            </a:r>
            <a:r>
              <a:rPr lang="de-DE" baseline="0" dirty="0" err="1" smtClean="0"/>
              <a:t>easier</a:t>
            </a:r>
            <a:r>
              <a:rPr lang="de-DE" baseline="0" dirty="0" smtClean="0"/>
              <a:t> </a:t>
            </a:r>
            <a:r>
              <a:rPr lang="de-DE" baseline="0" dirty="0" err="1" smtClean="0"/>
              <a:t>for</a:t>
            </a:r>
            <a:r>
              <a:rPr lang="de-DE" baseline="0" dirty="0" smtClean="0"/>
              <a:t> </a:t>
            </a:r>
            <a:r>
              <a:rPr lang="de-DE" baseline="0" dirty="0" err="1" smtClean="0"/>
              <a:t>scientists</a:t>
            </a:r>
            <a:r>
              <a:rPr lang="de-DE" baseline="0" dirty="0" smtClean="0"/>
              <a:t> </a:t>
            </a:r>
            <a:r>
              <a:rPr lang="de-DE" baseline="0" dirty="0" err="1" smtClean="0"/>
              <a:t>to</a:t>
            </a:r>
            <a:r>
              <a:rPr lang="de-DE" baseline="0" dirty="0" smtClean="0"/>
              <a:t> </a:t>
            </a:r>
            <a:r>
              <a:rPr lang="de-DE" baseline="0" dirty="0" err="1" smtClean="0"/>
              <a:t>employ</a:t>
            </a:r>
            <a:r>
              <a:rPr lang="de-DE" baseline="0" dirty="0" smtClean="0"/>
              <a:t> </a:t>
            </a:r>
            <a:r>
              <a:rPr lang="de-DE" baseline="0" dirty="0" err="1" smtClean="0"/>
              <a:t>the</a:t>
            </a:r>
            <a:r>
              <a:rPr lang="de-DE" baseline="0" dirty="0" smtClean="0"/>
              <a:t> </a:t>
            </a:r>
            <a:r>
              <a:rPr lang="de-DE" baseline="0" dirty="0" err="1" smtClean="0"/>
              <a:t>necessary</a:t>
            </a:r>
            <a:r>
              <a:rPr lang="de-DE" baseline="0" dirty="0" smtClean="0"/>
              <a:t> </a:t>
            </a:r>
            <a:r>
              <a:rPr lang="de-DE" baseline="0" dirty="0" err="1" smtClean="0"/>
              <a:t>vigor</a:t>
            </a:r>
            <a:r>
              <a:rPr lang="de-DE" baseline="0" dirty="0" smtClean="0"/>
              <a:t> in </a:t>
            </a:r>
            <a:r>
              <a:rPr lang="de-DE" baseline="0" dirty="0" err="1" smtClean="0"/>
              <a:t>their</a:t>
            </a:r>
            <a:r>
              <a:rPr lang="de-DE" baseline="0" dirty="0" smtClean="0"/>
              <a:t> </a:t>
            </a:r>
            <a:r>
              <a:rPr lang="de-DE" baseline="0" dirty="0" err="1" smtClean="0"/>
              <a:t>daily</a:t>
            </a:r>
            <a:r>
              <a:rPr lang="de-DE" baseline="0" dirty="0" smtClean="0"/>
              <a:t> </a:t>
            </a:r>
            <a:r>
              <a:rPr lang="de-DE" baseline="0" dirty="0" err="1" smtClean="0"/>
              <a:t>work</a:t>
            </a:r>
            <a:r>
              <a:rPr lang="de-DE" baseline="0" dirty="0" smtClean="0"/>
              <a:t>, </a:t>
            </a:r>
            <a:r>
              <a:rPr lang="de-DE" baseline="0" dirty="0" err="1" smtClean="0"/>
              <a:t>that</a:t>
            </a:r>
            <a:r>
              <a:rPr lang="de-DE" baseline="0" dirty="0" smtClean="0"/>
              <a:t> </a:t>
            </a:r>
            <a:r>
              <a:rPr lang="de-DE" baseline="0" dirty="0" err="1" smtClean="0"/>
              <a:t>is</a:t>
            </a:r>
            <a:r>
              <a:rPr lang="de-DE" baseline="0" dirty="0" smtClean="0"/>
              <a:t> </a:t>
            </a:r>
            <a:r>
              <a:rPr lang="de-DE" baseline="0" dirty="0" err="1" smtClean="0"/>
              <a:t>required</a:t>
            </a:r>
            <a:r>
              <a:rPr lang="de-DE" baseline="0" dirty="0" smtClean="0"/>
              <a:t> </a:t>
            </a:r>
            <a:r>
              <a:rPr lang="de-DE" baseline="0" dirty="0" err="1" smtClean="0"/>
              <a:t>to</a:t>
            </a:r>
            <a:r>
              <a:rPr lang="de-DE" baseline="0" dirty="0" smtClean="0"/>
              <a:t> </a:t>
            </a:r>
            <a:r>
              <a:rPr lang="de-DE" baseline="0" dirty="0" err="1" smtClean="0"/>
              <a:t>ensure</a:t>
            </a:r>
            <a:r>
              <a:rPr lang="de-DE" baseline="0" dirty="0" smtClean="0"/>
              <a:t> </a:t>
            </a:r>
            <a:r>
              <a:rPr lang="de-DE" baseline="0" dirty="0" err="1" smtClean="0"/>
              <a:t>reproduciblity</a:t>
            </a:r>
            <a:r>
              <a:rPr lang="de-DE" baseline="0" dirty="0" smtClean="0"/>
              <a:t>. In </a:t>
            </a:r>
            <a:r>
              <a:rPr lang="de-DE" baseline="0" dirty="0" err="1" smtClean="0"/>
              <a:t>the</a:t>
            </a:r>
            <a:r>
              <a:rPr lang="de-DE" baseline="0" dirty="0" smtClean="0"/>
              <a:t> </a:t>
            </a:r>
            <a:r>
              <a:rPr lang="de-DE" baseline="0" dirty="0" err="1" smtClean="0"/>
              <a:t>research</a:t>
            </a:r>
            <a:r>
              <a:rPr lang="de-DE" baseline="0" dirty="0" smtClean="0"/>
              <a:t> </a:t>
            </a:r>
            <a:r>
              <a:rPr lang="de-DE" baseline="0" dirty="0" err="1" smtClean="0"/>
              <a:t>project</a:t>
            </a:r>
            <a:r>
              <a:rPr lang="de-DE" baseline="0" dirty="0" smtClean="0"/>
              <a:t> GLUES, </a:t>
            </a:r>
            <a:r>
              <a:rPr lang="de-DE" baseline="0" dirty="0" err="1" smtClean="0"/>
              <a:t>we</a:t>
            </a:r>
            <a:r>
              <a:rPr lang="de-DE" baseline="0" dirty="0" smtClean="0"/>
              <a:t> </a:t>
            </a:r>
            <a:r>
              <a:rPr lang="de-DE" baseline="0" dirty="0" err="1" smtClean="0"/>
              <a:t>have</a:t>
            </a:r>
            <a:r>
              <a:rPr lang="de-DE" baseline="0" dirty="0" smtClean="0"/>
              <a:t> </a:t>
            </a:r>
            <a:r>
              <a:rPr lang="de-DE" baseline="0" dirty="0" err="1" smtClean="0"/>
              <a:t>tried</a:t>
            </a:r>
            <a:r>
              <a:rPr lang="de-DE" baseline="0" dirty="0" smtClean="0"/>
              <a:t> </a:t>
            </a:r>
            <a:r>
              <a:rPr lang="de-DE" baseline="0" dirty="0" err="1" smtClean="0"/>
              <a:t>to</a:t>
            </a:r>
            <a:r>
              <a:rPr lang="de-DE" baseline="0" dirty="0" smtClean="0"/>
              <a:t> </a:t>
            </a:r>
            <a:r>
              <a:rPr lang="de-DE" baseline="0" dirty="0" err="1" smtClean="0"/>
              <a:t>publish</a:t>
            </a:r>
            <a:r>
              <a:rPr lang="de-DE" baseline="0" dirty="0" smtClean="0"/>
              <a:t> a </a:t>
            </a:r>
            <a:r>
              <a:rPr lang="de-DE" baseline="0" dirty="0" err="1" smtClean="0"/>
              <a:t>scientific</a:t>
            </a:r>
            <a:r>
              <a:rPr lang="de-DE" baseline="0" dirty="0" smtClean="0"/>
              <a:t> </a:t>
            </a:r>
            <a:r>
              <a:rPr lang="de-DE" baseline="0" dirty="0" err="1" smtClean="0"/>
              <a:t>analysis</a:t>
            </a:r>
            <a:r>
              <a:rPr lang="de-DE" baseline="0" dirty="0" smtClean="0"/>
              <a:t> </a:t>
            </a:r>
            <a:r>
              <a:rPr lang="de-DE" baseline="0" dirty="0" err="1" smtClean="0"/>
              <a:t>as</a:t>
            </a:r>
            <a:r>
              <a:rPr lang="de-DE" baseline="0" dirty="0" smtClean="0"/>
              <a:t> an interoperable web </a:t>
            </a:r>
            <a:r>
              <a:rPr lang="de-DE" baseline="0" dirty="0" err="1" smtClean="0"/>
              <a:t>process</a:t>
            </a:r>
            <a:r>
              <a:rPr lang="de-DE" baseline="0" dirty="0" smtClean="0"/>
              <a:t> after </a:t>
            </a:r>
            <a:r>
              <a:rPr lang="de-DE" baseline="0" dirty="0" err="1" smtClean="0"/>
              <a:t>the</a:t>
            </a:r>
            <a:r>
              <a:rPr lang="de-DE" baseline="0" dirty="0" smtClean="0"/>
              <a:t> </a:t>
            </a:r>
            <a:r>
              <a:rPr lang="de-DE" baseline="0" dirty="0" err="1" smtClean="0"/>
              <a:t>fact</a:t>
            </a:r>
            <a:r>
              <a:rPr lang="de-DE" baseline="0" dirty="0" smtClean="0"/>
              <a:t>. </a:t>
            </a:r>
            <a:r>
              <a:rPr lang="de-DE" baseline="0" dirty="0" err="1" smtClean="0"/>
              <a:t>If</a:t>
            </a:r>
            <a:r>
              <a:rPr lang="de-DE" baseline="0" dirty="0" smtClean="0"/>
              <a:t> </a:t>
            </a:r>
            <a:r>
              <a:rPr lang="de-DE" baseline="0" dirty="0" err="1" smtClean="0"/>
              <a:t>you</a:t>
            </a:r>
            <a:r>
              <a:rPr lang="de-DE" baseline="0" dirty="0" smtClean="0"/>
              <a:t> </a:t>
            </a:r>
            <a:r>
              <a:rPr lang="de-DE" baseline="0" dirty="0" err="1" smtClean="0"/>
              <a:t>come</a:t>
            </a:r>
            <a:r>
              <a:rPr lang="de-DE" baseline="0" dirty="0" smtClean="0"/>
              <a:t> </a:t>
            </a:r>
            <a:r>
              <a:rPr lang="de-DE" baseline="0" dirty="0" err="1" smtClean="0"/>
              <a:t>to</a:t>
            </a:r>
            <a:r>
              <a:rPr lang="de-DE" baseline="0" dirty="0" smtClean="0"/>
              <a:t> </a:t>
            </a:r>
            <a:r>
              <a:rPr lang="de-DE" baseline="0" dirty="0" err="1" smtClean="0"/>
              <a:t>my</a:t>
            </a:r>
            <a:r>
              <a:rPr lang="de-DE" baseline="0" dirty="0" smtClean="0"/>
              <a:t> PICO stand I will </a:t>
            </a:r>
            <a:r>
              <a:rPr lang="de-DE" baseline="0" dirty="0" err="1" smtClean="0"/>
              <a:t>show</a:t>
            </a:r>
            <a:r>
              <a:rPr lang="de-DE" baseline="0" dirty="0" smtClean="0"/>
              <a:t> </a:t>
            </a:r>
            <a:r>
              <a:rPr lang="de-DE" baseline="0" dirty="0" err="1" smtClean="0"/>
              <a:t>you</a:t>
            </a:r>
            <a:r>
              <a:rPr lang="de-DE" baseline="0" dirty="0" smtClean="0"/>
              <a:t> </a:t>
            </a:r>
            <a:r>
              <a:rPr lang="de-DE" baseline="0" dirty="0" err="1" smtClean="0"/>
              <a:t>how</a:t>
            </a:r>
            <a:r>
              <a:rPr lang="de-DE" baseline="0" dirty="0" smtClean="0"/>
              <a:t> </a:t>
            </a:r>
            <a:r>
              <a:rPr lang="de-DE" baseline="0" dirty="0" err="1" smtClean="0"/>
              <a:t>we</a:t>
            </a:r>
            <a:r>
              <a:rPr lang="de-DE" baseline="0" dirty="0" smtClean="0"/>
              <a:t> </a:t>
            </a:r>
            <a:r>
              <a:rPr lang="de-DE" baseline="0" dirty="0" err="1" smtClean="0"/>
              <a:t>succeeded</a:t>
            </a:r>
            <a:r>
              <a:rPr lang="de-DE" baseline="0" dirty="0" smtClean="0"/>
              <a:t> in </a:t>
            </a:r>
            <a:r>
              <a:rPr lang="de-DE" baseline="0" dirty="0" err="1" smtClean="0"/>
              <a:t>doing</a:t>
            </a:r>
            <a:r>
              <a:rPr lang="de-DE" baseline="0" dirty="0" smtClean="0"/>
              <a:t> </a:t>
            </a:r>
            <a:r>
              <a:rPr lang="de-DE" baseline="0" dirty="0" err="1" smtClean="0"/>
              <a:t>that</a:t>
            </a:r>
            <a:r>
              <a:rPr lang="de-DE" baseline="0" dirty="0" smtClean="0"/>
              <a:t>.</a:t>
            </a:r>
          </a:p>
          <a:p>
            <a:endParaRPr lang="de-DE" baseline="0" dirty="0" smtClean="0"/>
          </a:p>
          <a:p>
            <a:r>
              <a:rPr lang="de-DE" baseline="0" dirty="0" smtClean="0"/>
              <a:t>The </a:t>
            </a:r>
            <a:r>
              <a:rPr lang="de-DE" baseline="0" dirty="0" err="1" smtClean="0"/>
              <a:t>anaysis</a:t>
            </a:r>
            <a:r>
              <a:rPr lang="de-DE" baseline="0" dirty="0" smtClean="0"/>
              <a:t> </a:t>
            </a:r>
            <a:r>
              <a:rPr lang="de-DE" baseline="0" dirty="0" err="1" smtClean="0"/>
              <a:t>that</a:t>
            </a:r>
            <a:r>
              <a:rPr lang="de-DE" baseline="0" dirty="0" smtClean="0"/>
              <a:t> </a:t>
            </a:r>
            <a:r>
              <a:rPr lang="de-DE" baseline="0" dirty="0" err="1" smtClean="0"/>
              <a:t>is</a:t>
            </a:r>
            <a:r>
              <a:rPr lang="de-DE" baseline="0" dirty="0" smtClean="0"/>
              <a:t> </a:t>
            </a:r>
            <a:r>
              <a:rPr lang="de-DE" baseline="0" dirty="0" err="1" smtClean="0"/>
              <a:t>published</a:t>
            </a:r>
            <a:r>
              <a:rPr lang="de-DE" baseline="0" dirty="0" smtClean="0"/>
              <a:t> online (</a:t>
            </a:r>
            <a:r>
              <a:rPr lang="de-DE" baseline="0" dirty="0" err="1" smtClean="0"/>
              <a:t>see</a:t>
            </a:r>
            <a:r>
              <a:rPr lang="de-DE" baseline="0" dirty="0" smtClean="0"/>
              <a:t> QR </a:t>
            </a:r>
            <a:r>
              <a:rPr lang="de-DE" baseline="0" dirty="0" err="1" smtClean="0"/>
              <a:t>code</a:t>
            </a:r>
            <a:r>
              <a:rPr lang="de-DE" baseline="0" dirty="0" smtClean="0"/>
              <a:t> on </a:t>
            </a:r>
            <a:r>
              <a:rPr lang="de-DE" baseline="0" dirty="0" err="1" smtClean="0"/>
              <a:t>the</a:t>
            </a:r>
            <a:r>
              <a:rPr lang="de-DE" baseline="0" dirty="0" smtClean="0"/>
              <a:t> </a:t>
            </a:r>
            <a:r>
              <a:rPr lang="de-DE" baseline="0" dirty="0" err="1" smtClean="0"/>
              <a:t>slides</a:t>
            </a:r>
            <a:r>
              <a:rPr lang="de-DE" baseline="0" dirty="0" smtClean="0"/>
              <a:t>) </a:t>
            </a:r>
            <a:r>
              <a:rPr lang="de-DE" baseline="0" dirty="0" err="1" smtClean="0"/>
              <a:t>uses</a:t>
            </a:r>
            <a:r>
              <a:rPr lang="de-DE" baseline="0" dirty="0" smtClean="0"/>
              <a:t> a </a:t>
            </a:r>
            <a:r>
              <a:rPr lang="de-DE" baseline="0" dirty="0" err="1" smtClean="0"/>
              <a:t>complex</a:t>
            </a:r>
            <a:r>
              <a:rPr lang="de-DE" baseline="0" dirty="0" smtClean="0"/>
              <a:t> </a:t>
            </a:r>
            <a:r>
              <a:rPr lang="de-DE" baseline="0" dirty="0" err="1" smtClean="0"/>
              <a:t>machine</a:t>
            </a:r>
            <a:r>
              <a:rPr lang="de-DE" baseline="0" dirty="0" smtClean="0"/>
              <a:t> </a:t>
            </a:r>
            <a:r>
              <a:rPr lang="de-DE" baseline="0" dirty="0" err="1" smtClean="0"/>
              <a:t>learning</a:t>
            </a:r>
            <a:r>
              <a:rPr lang="de-DE" baseline="0" dirty="0" smtClean="0"/>
              <a:t> </a:t>
            </a:r>
            <a:r>
              <a:rPr lang="de-DE" baseline="0" dirty="0" err="1" smtClean="0"/>
              <a:t>algorithm</a:t>
            </a:r>
            <a:r>
              <a:rPr lang="de-DE" baseline="0" dirty="0" smtClean="0"/>
              <a:t> </a:t>
            </a:r>
            <a:r>
              <a:rPr lang="de-DE" baseline="0" dirty="0" err="1" smtClean="0"/>
              <a:t>and</a:t>
            </a:r>
            <a:r>
              <a:rPr lang="de-DE" baseline="0" dirty="0" smtClean="0"/>
              <a:t> </a:t>
            </a:r>
            <a:r>
              <a:rPr lang="de-DE" baseline="0" dirty="0" err="1" smtClean="0"/>
              <a:t>is</a:t>
            </a:r>
            <a:r>
              <a:rPr lang="de-DE" baseline="0" dirty="0" smtClean="0"/>
              <a:t> </a:t>
            </a:r>
            <a:r>
              <a:rPr lang="de-DE" baseline="0" dirty="0" err="1" smtClean="0"/>
              <a:t>implemented</a:t>
            </a:r>
            <a:r>
              <a:rPr lang="de-DE" baseline="0" dirty="0" smtClean="0"/>
              <a:t> in R. Tomas </a:t>
            </a:r>
            <a:r>
              <a:rPr lang="de-DE" baseline="0" dirty="0" err="1" smtClean="0"/>
              <a:t>Vaclavik</a:t>
            </a:r>
            <a:r>
              <a:rPr lang="de-DE" baseline="0" dirty="0" smtClean="0"/>
              <a:t> et al. </a:t>
            </a:r>
            <a:r>
              <a:rPr lang="de-DE" baseline="0" dirty="0" err="1" smtClean="0"/>
              <a:t>use</a:t>
            </a:r>
            <a:r>
              <a:rPr lang="de-DE" baseline="0" dirty="0" smtClean="0"/>
              <a:t> </a:t>
            </a:r>
            <a:r>
              <a:rPr lang="de-DE" baseline="0" dirty="0" err="1" smtClean="0"/>
              <a:t>around</a:t>
            </a:r>
            <a:r>
              <a:rPr lang="de-DE" baseline="0" dirty="0" smtClean="0"/>
              <a:t> </a:t>
            </a:r>
            <a:r>
              <a:rPr lang="de-DE" baseline="0" dirty="0" err="1" smtClean="0"/>
              <a:t>thirty</a:t>
            </a:r>
            <a:r>
              <a:rPr lang="de-DE" baseline="0" dirty="0" smtClean="0"/>
              <a:t> global </a:t>
            </a:r>
            <a:r>
              <a:rPr lang="de-DE" baseline="0" dirty="0" err="1" smtClean="0"/>
              <a:t>land</a:t>
            </a:r>
            <a:r>
              <a:rPr lang="de-DE" baseline="0" dirty="0" smtClean="0"/>
              <a:t> </a:t>
            </a:r>
            <a:r>
              <a:rPr lang="de-DE" baseline="0" dirty="0" err="1" smtClean="0"/>
              <a:t>use</a:t>
            </a:r>
            <a:r>
              <a:rPr lang="de-DE" baseline="0" dirty="0" smtClean="0"/>
              <a:t> </a:t>
            </a:r>
            <a:r>
              <a:rPr lang="de-DE" baseline="0" dirty="0" err="1" smtClean="0"/>
              <a:t>datasets</a:t>
            </a:r>
            <a:r>
              <a:rPr lang="de-DE" baseline="0" dirty="0" smtClean="0"/>
              <a:t> </a:t>
            </a:r>
            <a:r>
              <a:rPr lang="de-DE" baseline="0" dirty="0" err="1" smtClean="0"/>
              <a:t>to</a:t>
            </a:r>
            <a:r>
              <a:rPr lang="de-DE" baseline="0" dirty="0" smtClean="0"/>
              <a:t> </a:t>
            </a:r>
            <a:r>
              <a:rPr lang="de-DE" baseline="0" dirty="0" err="1" smtClean="0"/>
              <a:t>create</a:t>
            </a:r>
            <a:r>
              <a:rPr lang="de-DE" baseline="0" dirty="0" smtClean="0"/>
              <a:t> a </a:t>
            </a:r>
            <a:r>
              <a:rPr lang="de-DE" baseline="0" dirty="0" err="1" smtClean="0"/>
              <a:t>data-driven</a:t>
            </a:r>
            <a:r>
              <a:rPr lang="de-DE" baseline="0" dirty="0" smtClean="0"/>
              <a:t> global </a:t>
            </a:r>
            <a:r>
              <a:rPr lang="de-DE" baseline="0" dirty="0" err="1" smtClean="0"/>
              <a:t>land</a:t>
            </a:r>
            <a:r>
              <a:rPr lang="de-DE" baseline="0" dirty="0" smtClean="0"/>
              <a:t> </a:t>
            </a:r>
            <a:r>
              <a:rPr lang="de-DE" baseline="0" dirty="0" err="1" smtClean="0"/>
              <a:t>use</a:t>
            </a:r>
            <a:r>
              <a:rPr lang="de-DE" baseline="0" dirty="0" smtClean="0"/>
              <a:t> </a:t>
            </a:r>
            <a:r>
              <a:rPr lang="de-DE" baseline="0" dirty="0" err="1" smtClean="0"/>
              <a:t>classification</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user</a:t>
            </a:r>
            <a:r>
              <a:rPr lang="de-DE" baseline="0" dirty="0" smtClean="0"/>
              <a:t>, </a:t>
            </a:r>
            <a:r>
              <a:rPr lang="de-DE" baseline="0" dirty="0" err="1" smtClean="0"/>
              <a:t>the</a:t>
            </a:r>
            <a:r>
              <a:rPr lang="de-DE" baseline="0" dirty="0" smtClean="0"/>
              <a:t> web </a:t>
            </a:r>
            <a:r>
              <a:rPr lang="de-DE" baseline="0" dirty="0" err="1" smtClean="0"/>
              <a:t>algorihtm</a:t>
            </a:r>
            <a:r>
              <a:rPr lang="de-DE" baseline="0" dirty="0" smtClean="0"/>
              <a:t> </a:t>
            </a:r>
            <a:r>
              <a:rPr lang="de-DE" baseline="0" dirty="0" err="1" smtClean="0"/>
              <a:t>exposes</a:t>
            </a:r>
            <a:r>
              <a:rPr lang="de-DE" baseline="0" dirty="0" smtClean="0"/>
              <a:t> </a:t>
            </a:r>
            <a:r>
              <a:rPr lang="de-DE" baseline="0" dirty="0" err="1" smtClean="0"/>
              <a:t>several</a:t>
            </a:r>
            <a:r>
              <a:rPr lang="de-DE" baseline="0" dirty="0" smtClean="0"/>
              <a:t> </a:t>
            </a:r>
            <a:r>
              <a:rPr lang="de-DE" baseline="0" dirty="0" err="1" smtClean="0"/>
              <a:t>input</a:t>
            </a:r>
            <a:r>
              <a:rPr lang="de-DE" baseline="0" dirty="0" smtClean="0"/>
              <a:t> </a:t>
            </a:r>
            <a:r>
              <a:rPr lang="de-DE" baseline="0" dirty="0" err="1" smtClean="0"/>
              <a:t>parameters</a:t>
            </a:r>
            <a:r>
              <a:rPr lang="de-DE" baseline="0" dirty="0" smtClean="0"/>
              <a:t> </a:t>
            </a:r>
            <a:r>
              <a:rPr lang="de-DE" baseline="0" dirty="0" err="1" smtClean="0"/>
              <a:t>which</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changed</a:t>
            </a:r>
            <a:r>
              <a:rPr lang="de-DE" baseline="0" dirty="0" smtClean="0"/>
              <a:t> in a simple web form (</a:t>
            </a:r>
            <a:r>
              <a:rPr lang="de-DE" baseline="0" dirty="0" err="1" smtClean="0"/>
              <a:t>see</a:t>
            </a:r>
            <a:r>
              <a:rPr lang="de-DE" baseline="0" dirty="0" smtClean="0"/>
              <a:t> </a:t>
            </a:r>
            <a:r>
              <a:rPr lang="de-DE" baseline="0" dirty="0" err="1" smtClean="0"/>
              <a:t>left</a:t>
            </a:r>
            <a:r>
              <a:rPr lang="de-DE" baseline="0" dirty="0" smtClean="0"/>
              <a:t> </a:t>
            </a:r>
            <a:r>
              <a:rPr lang="de-DE" baseline="0" dirty="0" err="1" smtClean="0"/>
              <a:t>hand</a:t>
            </a:r>
            <a:r>
              <a:rPr lang="de-DE" baseline="0" dirty="0" smtClean="0"/>
              <a:t> </a:t>
            </a:r>
            <a:r>
              <a:rPr lang="de-DE" baseline="0" dirty="0" err="1" smtClean="0"/>
              <a:t>side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slide</a:t>
            </a:r>
            <a:r>
              <a:rPr lang="de-DE" baseline="0" dirty="0" smtClean="0"/>
              <a:t>). The </a:t>
            </a:r>
            <a:r>
              <a:rPr lang="de-DE" baseline="0" dirty="0" err="1" smtClean="0"/>
              <a:t>user</a:t>
            </a:r>
            <a:r>
              <a:rPr lang="de-DE" baseline="0" dirty="0" smtClean="0"/>
              <a:t> </a:t>
            </a:r>
            <a:r>
              <a:rPr lang="de-DE" baseline="0" dirty="0" err="1" smtClean="0"/>
              <a:t>then</a:t>
            </a:r>
            <a:r>
              <a:rPr lang="de-DE" baseline="0" dirty="0" smtClean="0"/>
              <a:t> „</a:t>
            </a:r>
            <a:r>
              <a:rPr lang="de-DE" baseline="0" dirty="0" err="1" smtClean="0"/>
              <a:t>executes</a:t>
            </a:r>
            <a:r>
              <a:rPr lang="de-DE" baseline="0" dirty="0" smtClean="0"/>
              <a:t>“ </a:t>
            </a:r>
            <a:r>
              <a:rPr lang="de-DE" baseline="0" dirty="0" err="1" smtClean="0"/>
              <a:t>the</a:t>
            </a:r>
            <a:r>
              <a:rPr lang="de-DE" baseline="0" dirty="0" smtClean="0"/>
              <a:t> </a:t>
            </a:r>
            <a:r>
              <a:rPr lang="de-DE" baseline="0" dirty="0" err="1" smtClean="0"/>
              <a:t>algorithm</a:t>
            </a:r>
            <a:r>
              <a:rPr lang="de-DE" baseline="0" dirty="0" smtClean="0"/>
              <a:t> </a:t>
            </a:r>
            <a:r>
              <a:rPr lang="de-DE" baseline="0" dirty="0" err="1" smtClean="0"/>
              <a:t>and</a:t>
            </a:r>
            <a:r>
              <a:rPr lang="de-DE" baseline="0" dirty="0" smtClean="0"/>
              <a:t> </a:t>
            </a:r>
            <a:r>
              <a:rPr lang="de-DE" baseline="0" dirty="0" err="1" smtClean="0"/>
              <a:t>get</a:t>
            </a:r>
            <a:r>
              <a:rPr lang="de-DE" baseline="0" dirty="0" smtClean="0"/>
              <a:t> </a:t>
            </a:r>
            <a:r>
              <a:rPr lang="de-DE" baseline="0" dirty="0" err="1" smtClean="0"/>
              <a:t>access</a:t>
            </a:r>
            <a:r>
              <a:rPr lang="de-DE" baseline="0" dirty="0" smtClean="0"/>
              <a:t> </a:t>
            </a:r>
            <a:r>
              <a:rPr lang="de-DE" baseline="0" dirty="0" err="1" smtClean="0"/>
              <a:t>to</a:t>
            </a:r>
            <a:r>
              <a:rPr lang="de-DE" baseline="0" dirty="0" smtClean="0"/>
              <a:t> a </a:t>
            </a:r>
            <a:r>
              <a:rPr lang="de-DE" baseline="0" dirty="0" err="1" smtClean="0"/>
              <a:t>variety</a:t>
            </a:r>
            <a:r>
              <a:rPr lang="de-DE" baseline="0" dirty="0" smtClean="0"/>
              <a:t> </a:t>
            </a:r>
            <a:r>
              <a:rPr lang="de-DE" baseline="0" dirty="0" err="1" smtClean="0"/>
              <a:t>of</a:t>
            </a:r>
            <a:r>
              <a:rPr lang="de-DE" baseline="0" dirty="0" smtClean="0"/>
              <a:t> </a:t>
            </a:r>
            <a:r>
              <a:rPr lang="de-DE" baseline="0" dirty="0" err="1" smtClean="0"/>
              <a:t>processed</a:t>
            </a:r>
            <a:r>
              <a:rPr lang="de-DE" baseline="0" dirty="0" smtClean="0"/>
              <a:t> </a:t>
            </a:r>
            <a:r>
              <a:rPr lang="de-DE" baseline="0" dirty="0" err="1" smtClean="0"/>
              <a:t>data</a:t>
            </a:r>
            <a:r>
              <a:rPr lang="de-DE" baseline="0" dirty="0" smtClean="0"/>
              <a:t> </a:t>
            </a:r>
            <a:r>
              <a:rPr lang="de-DE" baseline="0" dirty="0" err="1" smtClean="0"/>
              <a:t>and</a:t>
            </a:r>
            <a:r>
              <a:rPr lang="de-DE" baseline="0" dirty="0" smtClean="0"/>
              <a:t> </a:t>
            </a:r>
            <a:r>
              <a:rPr lang="de-DE" baseline="0" dirty="0" err="1" smtClean="0"/>
              <a:t>visualisations</a:t>
            </a:r>
            <a:r>
              <a:rPr lang="de-DE" baseline="0" dirty="0" smtClean="0"/>
              <a:t>. On </a:t>
            </a:r>
            <a:r>
              <a:rPr lang="de-DE" baseline="0" dirty="0" err="1" smtClean="0"/>
              <a:t>the</a:t>
            </a:r>
            <a:r>
              <a:rPr lang="de-DE" baseline="0" dirty="0" smtClean="0"/>
              <a:t> </a:t>
            </a:r>
            <a:r>
              <a:rPr lang="de-DE" baseline="0" dirty="0" err="1" smtClean="0"/>
              <a:t>right</a:t>
            </a:r>
            <a:r>
              <a:rPr lang="de-DE" baseline="0" dirty="0" smtClean="0"/>
              <a:t> </a:t>
            </a:r>
            <a:r>
              <a:rPr lang="de-DE" baseline="0" dirty="0" err="1" smtClean="0"/>
              <a:t>hand</a:t>
            </a:r>
            <a:r>
              <a:rPr lang="de-DE" baseline="0" dirty="0" smtClean="0"/>
              <a:t> </a:t>
            </a:r>
            <a:r>
              <a:rPr lang="de-DE" baseline="0" dirty="0" err="1" smtClean="0"/>
              <a:t>side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slide</a:t>
            </a:r>
            <a:r>
              <a:rPr lang="de-DE" baseline="0" dirty="0" smtClean="0"/>
              <a:t> </a:t>
            </a:r>
            <a:r>
              <a:rPr lang="de-DE" baseline="0" dirty="0" err="1" smtClean="0"/>
              <a:t>you</a:t>
            </a:r>
            <a:r>
              <a:rPr lang="de-DE" baseline="0" dirty="0" smtClean="0"/>
              <a:t> </a:t>
            </a:r>
            <a:r>
              <a:rPr lang="de-DE" baseline="0" dirty="0" err="1" smtClean="0"/>
              <a:t>see</a:t>
            </a:r>
            <a:r>
              <a:rPr lang="de-DE" baseline="0" dirty="0" smtClean="0"/>
              <a:t> a global </a:t>
            </a:r>
            <a:r>
              <a:rPr lang="de-DE" baseline="0" dirty="0" err="1" smtClean="0"/>
              <a:t>map</a:t>
            </a:r>
            <a:r>
              <a:rPr lang="de-DE" baseline="0" dirty="0" smtClean="0"/>
              <a:t> </a:t>
            </a:r>
            <a:r>
              <a:rPr lang="de-DE" baseline="0" dirty="0" err="1" smtClean="0"/>
              <a:t>showing</a:t>
            </a:r>
            <a:r>
              <a:rPr lang="de-DE" baseline="0" dirty="0" smtClean="0"/>
              <a:t> </a:t>
            </a:r>
            <a:r>
              <a:rPr lang="de-DE" baseline="0" dirty="0" err="1" smtClean="0"/>
              <a:t>the</a:t>
            </a:r>
            <a:r>
              <a:rPr lang="de-DE" baseline="0" dirty="0" smtClean="0"/>
              <a:t> </a:t>
            </a:r>
            <a:r>
              <a:rPr lang="de-DE" baseline="0" dirty="0" err="1" smtClean="0"/>
              <a:t>quality</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classification</a:t>
            </a:r>
            <a:r>
              <a:rPr lang="de-DE" baseline="0" dirty="0" smtClean="0"/>
              <a:t> </a:t>
            </a:r>
            <a:r>
              <a:rPr lang="de-DE" baseline="0" dirty="0" err="1" smtClean="0"/>
              <a:t>algorithm</a:t>
            </a:r>
            <a:r>
              <a:rPr lang="de-DE" baseline="0" dirty="0" smtClean="0"/>
              <a:t>.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very</a:t>
            </a:r>
            <a:r>
              <a:rPr lang="de-DE" baseline="0" dirty="0" smtClean="0"/>
              <a:t> </a:t>
            </a:r>
            <a:r>
              <a:rPr lang="de-DE" baseline="0" dirty="0" err="1" smtClean="0"/>
              <a:t>blocky</a:t>
            </a:r>
            <a:r>
              <a:rPr lang="de-DE" baseline="0" dirty="0" smtClean="0"/>
              <a:t> </a:t>
            </a:r>
            <a:r>
              <a:rPr lang="de-DE" baseline="0" dirty="0" err="1" smtClean="0"/>
              <a:t>because</a:t>
            </a:r>
            <a:r>
              <a:rPr lang="de-DE" baseline="0" dirty="0" smtClean="0"/>
              <a:t> </a:t>
            </a:r>
            <a:r>
              <a:rPr lang="de-DE" baseline="0" dirty="0" err="1" smtClean="0"/>
              <a:t>the</a:t>
            </a:r>
            <a:r>
              <a:rPr lang="de-DE" baseline="0" dirty="0" smtClean="0"/>
              <a:t> </a:t>
            </a:r>
            <a:r>
              <a:rPr lang="de-DE" baseline="0" dirty="0" err="1" smtClean="0"/>
              <a:t>user</a:t>
            </a:r>
            <a:r>
              <a:rPr lang="de-DE" baseline="0" dirty="0" smtClean="0"/>
              <a:t> </a:t>
            </a:r>
            <a:r>
              <a:rPr lang="de-DE" baseline="0" dirty="0" err="1" smtClean="0"/>
              <a:t>set</a:t>
            </a:r>
            <a:r>
              <a:rPr lang="de-DE" baseline="0" dirty="0" smtClean="0"/>
              <a:t> </a:t>
            </a:r>
            <a:r>
              <a:rPr lang="de-DE" baseline="0" dirty="0" err="1" smtClean="0"/>
              <a:t>the</a:t>
            </a:r>
            <a:r>
              <a:rPr lang="de-DE" baseline="0" dirty="0" smtClean="0"/>
              <a:t> </a:t>
            </a:r>
            <a:r>
              <a:rPr lang="de-DE" baseline="0" dirty="0" err="1" smtClean="0"/>
              <a:t>number</a:t>
            </a:r>
            <a:r>
              <a:rPr lang="de-DE" baseline="0" dirty="0" smtClean="0"/>
              <a:t> </a:t>
            </a:r>
            <a:r>
              <a:rPr lang="de-DE" baseline="0" dirty="0" err="1" smtClean="0"/>
              <a:t>of</a:t>
            </a:r>
            <a:r>
              <a:rPr lang="de-DE" baseline="0" dirty="0" smtClean="0"/>
              <a:t> </a:t>
            </a:r>
            <a:r>
              <a:rPr lang="de-DE" baseline="0" dirty="0" err="1" smtClean="0"/>
              <a:t>sampling</a:t>
            </a:r>
            <a:r>
              <a:rPr lang="de-DE" baseline="0" dirty="0" smtClean="0"/>
              <a:t> </a:t>
            </a:r>
            <a:r>
              <a:rPr lang="de-DE" baseline="0" dirty="0" err="1" smtClean="0"/>
              <a:t>points</a:t>
            </a:r>
            <a:r>
              <a:rPr lang="de-DE" baseline="0" dirty="0" smtClean="0"/>
              <a:t> </a:t>
            </a:r>
            <a:r>
              <a:rPr lang="de-DE" baseline="0" dirty="0" err="1" smtClean="0"/>
              <a:t>to</a:t>
            </a:r>
            <a:r>
              <a:rPr lang="de-DE" baseline="0" dirty="0" smtClean="0"/>
              <a:t> </a:t>
            </a:r>
            <a:r>
              <a:rPr lang="de-DE" baseline="0" dirty="0" err="1" smtClean="0"/>
              <a:t>merely</a:t>
            </a:r>
            <a:r>
              <a:rPr lang="de-DE" baseline="0" dirty="0" smtClean="0"/>
              <a:t> 1000, </a:t>
            </a:r>
            <a:r>
              <a:rPr lang="de-DE" baseline="0" dirty="0" err="1" smtClean="0"/>
              <a:t>compared</a:t>
            </a:r>
            <a:r>
              <a:rPr lang="de-DE" baseline="0" dirty="0" smtClean="0"/>
              <a:t> </a:t>
            </a:r>
            <a:r>
              <a:rPr lang="de-DE" baseline="0" dirty="0" err="1" smtClean="0"/>
              <a:t>to</a:t>
            </a:r>
            <a:r>
              <a:rPr lang="de-DE" baseline="0" dirty="0" smtClean="0"/>
              <a:t> </a:t>
            </a:r>
            <a:r>
              <a:rPr lang="de-DE" baseline="0" dirty="0" err="1" smtClean="0"/>
              <a:t>the</a:t>
            </a:r>
            <a:r>
              <a:rPr lang="de-DE" baseline="0" dirty="0" smtClean="0"/>
              <a:t> original </a:t>
            </a:r>
            <a:r>
              <a:rPr lang="de-DE" baseline="0" dirty="0" err="1" smtClean="0"/>
              <a:t>algorithsm</a:t>
            </a:r>
            <a:r>
              <a:rPr lang="de-DE" baseline="0" dirty="0" smtClean="0"/>
              <a:t> 1.000.000.  Other </a:t>
            </a:r>
            <a:r>
              <a:rPr lang="de-DE" baseline="0" dirty="0" err="1" smtClean="0"/>
              <a:t>output</a:t>
            </a:r>
            <a:r>
              <a:rPr lang="de-DE" baseline="0" dirty="0" smtClean="0"/>
              <a:t> </a:t>
            </a:r>
            <a:r>
              <a:rPr lang="de-DE" baseline="0" dirty="0" err="1" smtClean="0"/>
              <a:t>figures</a:t>
            </a:r>
            <a:r>
              <a:rPr lang="de-DE" baseline="0" dirty="0" smtClean="0"/>
              <a:t> </a:t>
            </a:r>
            <a:r>
              <a:rPr lang="de-DE" baseline="0" dirty="0" err="1" smtClean="0"/>
              <a:t>concern</a:t>
            </a:r>
            <a:r>
              <a:rPr lang="de-DE" baseline="0" dirty="0" smtClean="0"/>
              <a:t> </a:t>
            </a:r>
            <a:r>
              <a:rPr lang="de-DE" baseline="0" dirty="0" err="1" smtClean="0"/>
              <a:t>the</a:t>
            </a:r>
            <a:r>
              <a:rPr lang="de-DE" baseline="0" dirty="0" smtClean="0"/>
              <a:t> </a:t>
            </a:r>
            <a:r>
              <a:rPr lang="de-DE" baseline="0" dirty="0" err="1" smtClean="0"/>
              <a:t>actual</a:t>
            </a:r>
            <a:r>
              <a:rPr lang="de-DE" baseline="0" dirty="0" smtClean="0"/>
              <a:t> </a:t>
            </a:r>
            <a:r>
              <a:rPr lang="de-DE" baseline="0" dirty="0" err="1" smtClean="0"/>
              <a:t>classification</a:t>
            </a:r>
            <a:r>
              <a:rPr lang="de-DE" baseline="0" dirty="0" smtClean="0"/>
              <a:t>, e.g. a </a:t>
            </a:r>
            <a:r>
              <a:rPr lang="de-DE" baseline="0" dirty="0" err="1" smtClean="0"/>
              <a:t>map</a:t>
            </a:r>
            <a:r>
              <a:rPr lang="de-DE" baseline="0" dirty="0" smtClean="0"/>
              <a:t> </a:t>
            </a:r>
            <a:r>
              <a:rPr lang="de-DE" baseline="0" dirty="0" err="1" smtClean="0"/>
              <a:t>or</a:t>
            </a:r>
            <a:r>
              <a:rPr lang="de-DE" baseline="0" dirty="0" smtClean="0"/>
              <a:t> </a:t>
            </a:r>
            <a:r>
              <a:rPr lang="de-DE" baseline="0" dirty="0" err="1" smtClean="0"/>
              <a:t>plots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codebook</a:t>
            </a:r>
            <a:r>
              <a:rPr lang="de-DE" baseline="0" dirty="0" smtClean="0"/>
              <a:t> </a:t>
            </a:r>
            <a:r>
              <a:rPr lang="de-DE" baseline="0" dirty="0" err="1" smtClean="0"/>
              <a:t>vectors</a:t>
            </a:r>
            <a:r>
              <a:rPr lang="de-DE" baseline="0" dirty="0" smtClean="0"/>
              <a:t>, </a:t>
            </a:r>
            <a:r>
              <a:rPr lang="de-DE" baseline="0" dirty="0" err="1" smtClean="0"/>
              <a:t>showing</a:t>
            </a:r>
            <a:r>
              <a:rPr lang="de-DE" baseline="0" dirty="0" smtClean="0"/>
              <a:t> </a:t>
            </a:r>
            <a:r>
              <a:rPr lang="de-DE" baseline="0" dirty="0" err="1" smtClean="0"/>
              <a:t>how</a:t>
            </a:r>
            <a:r>
              <a:rPr lang="de-DE" baseline="0" dirty="0" smtClean="0"/>
              <a:t> </a:t>
            </a:r>
            <a:r>
              <a:rPr lang="de-DE" baseline="0" dirty="0" err="1" smtClean="0"/>
              <a:t>each</a:t>
            </a:r>
            <a:r>
              <a:rPr lang="de-DE" baseline="0" dirty="0" smtClean="0"/>
              <a:t> </a:t>
            </a:r>
            <a:r>
              <a:rPr lang="de-DE" baseline="0" dirty="0" err="1" smtClean="0"/>
              <a:t>input</a:t>
            </a:r>
            <a:r>
              <a:rPr lang="de-DE" baseline="0" dirty="0" smtClean="0"/>
              <a:t> </a:t>
            </a:r>
            <a:r>
              <a:rPr lang="de-DE" baseline="0" dirty="0" err="1" smtClean="0"/>
              <a:t>dataset</a:t>
            </a:r>
            <a:r>
              <a:rPr lang="de-DE" baseline="0" dirty="0" smtClean="0"/>
              <a:t> </a:t>
            </a:r>
            <a:r>
              <a:rPr lang="de-DE" baseline="0" dirty="0" err="1" smtClean="0"/>
              <a:t>influences</a:t>
            </a:r>
            <a:r>
              <a:rPr lang="de-DE" baseline="0" dirty="0" smtClean="0"/>
              <a:t> </a:t>
            </a:r>
            <a:r>
              <a:rPr lang="de-DE" baseline="0" dirty="0" err="1" smtClean="0"/>
              <a:t>each</a:t>
            </a:r>
            <a:r>
              <a:rPr lang="de-DE" baseline="0" dirty="0" smtClean="0"/>
              <a:t> </a:t>
            </a:r>
            <a:r>
              <a:rPr lang="de-DE" baseline="0" dirty="0" err="1" smtClean="0"/>
              <a:t>created</a:t>
            </a:r>
            <a:r>
              <a:rPr lang="de-DE" baseline="0" dirty="0" smtClean="0"/>
              <a:t> </a:t>
            </a:r>
            <a:r>
              <a:rPr lang="de-DE" baseline="0" dirty="0" err="1" smtClean="0"/>
              <a:t>class</a:t>
            </a:r>
            <a:r>
              <a:rPr lang="de-DE" baseline="0" dirty="0" smtClean="0"/>
              <a:t>.</a:t>
            </a:r>
          </a:p>
          <a:p>
            <a:endParaRPr lang="de-DE" baseline="0" dirty="0" smtClean="0"/>
          </a:p>
          <a:p>
            <a:r>
              <a:rPr lang="de-DE" baseline="0" dirty="0" smtClean="0"/>
              <a:t>The </a:t>
            </a:r>
            <a:r>
              <a:rPr lang="de-DE" baseline="0" dirty="0" err="1" smtClean="0"/>
              <a:t>workflow</a:t>
            </a:r>
            <a:r>
              <a:rPr lang="de-DE" baseline="0" dirty="0" smtClean="0"/>
              <a:t> </a:t>
            </a:r>
            <a:r>
              <a:rPr lang="de-DE" baseline="0" dirty="0" err="1" smtClean="0"/>
              <a:t>and</a:t>
            </a:r>
            <a:r>
              <a:rPr lang="de-DE" baseline="0" dirty="0" smtClean="0"/>
              <a:t> </a:t>
            </a:r>
            <a:r>
              <a:rPr lang="de-DE" baseline="0" dirty="0" err="1" smtClean="0"/>
              <a:t>architeccture</a:t>
            </a:r>
            <a:r>
              <a:rPr lang="de-DE" baseline="0" dirty="0" smtClean="0"/>
              <a:t> </a:t>
            </a:r>
            <a:r>
              <a:rPr lang="de-DE" baseline="0" dirty="0" err="1" smtClean="0"/>
              <a:t>behind</a:t>
            </a:r>
            <a:r>
              <a:rPr lang="de-DE" baseline="0" dirty="0" smtClean="0"/>
              <a:t> </a:t>
            </a:r>
            <a:r>
              <a:rPr lang="de-DE" baseline="0" dirty="0" err="1" smtClean="0"/>
              <a:t>this</a:t>
            </a:r>
            <a:r>
              <a:rPr lang="de-DE" baseline="0" dirty="0" smtClean="0"/>
              <a:t> </a:t>
            </a:r>
            <a:r>
              <a:rPr lang="de-DE" baseline="0" dirty="0" err="1" smtClean="0"/>
              <a:t>public</a:t>
            </a:r>
            <a:r>
              <a:rPr lang="de-DE" baseline="0" dirty="0" smtClean="0"/>
              <a:t> </a:t>
            </a:r>
            <a:r>
              <a:rPr lang="de-DE" baseline="0" dirty="0" err="1" smtClean="0"/>
              <a:t>classification</a:t>
            </a:r>
            <a:r>
              <a:rPr lang="de-DE" baseline="0" dirty="0" smtClean="0"/>
              <a:t> </a:t>
            </a:r>
            <a:r>
              <a:rPr lang="de-DE" baseline="0" dirty="0" err="1" smtClean="0"/>
              <a:t>process</a:t>
            </a:r>
            <a:r>
              <a:rPr lang="de-DE" baseline="0" dirty="0" smtClean="0"/>
              <a:t> </a:t>
            </a:r>
            <a:r>
              <a:rPr lang="de-DE" baseline="0" dirty="0" err="1" smtClean="0"/>
              <a:t>is</a:t>
            </a:r>
            <a:r>
              <a:rPr lang="de-DE" baseline="0" dirty="0" smtClean="0"/>
              <a:t> </a:t>
            </a:r>
            <a:r>
              <a:rPr lang="de-DE" baseline="0" dirty="0" err="1" smtClean="0"/>
              <a:t>as</a:t>
            </a:r>
            <a:r>
              <a:rPr lang="de-DE" baseline="0" dirty="0" smtClean="0"/>
              <a:t> </a:t>
            </a:r>
            <a:r>
              <a:rPr lang="de-DE" baseline="0" dirty="0" err="1" smtClean="0"/>
              <a:t>follows</a:t>
            </a:r>
            <a:r>
              <a:rPr lang="de-DE" baseline="0" dirty="0" smtClean="0"/>
              <a:t>: A script developer </a:t>
            </a:r>
            <a:r>
              <a:rPr lang="de-DE" baseline="0" dirty="0" err="1" smtClean="0"/>
              <a:t>annotates</a:t>
            </a:r>
            <a:r>
              <a:rPr lang="de-DE" baseline="0" dirty="0" smtClean="0"/>
              <a:t> </a:t>
            </a:r>
            <a:r>
              <a:rPr lang="de-DE" baseline="0" dirty="0" err="1" smtClean="0"/>
              <a:t>the</a:t>
            </a:r>
            <a:r>
              <a:rPr lang="de-DE" baseline="0" dirty="0" smtClean="0"/>
              <a:t> R script </a:t>
            </a:r>
            <a:r>
              <a:rPr lang="de-DE" baseline="0" dirty="0" err="1" smtClean="0"/>
              <a:t>with</a:t>
            </a:r>
            <a:r>
              <a:rPr lang="de-DE" baseline="0" dirty="0" smtClean="0"/>
              <a:t> </a:t>
            </a:r>
            <a:r>
              <a:rPr lang="de-DE" baseline="0" dirty="0" err="1" smtClean="0"/>
              <a:t>basic</a:t>
            </a:r>
            <a:r>
              <a:rPr lang="de-DE" baseline="0" dirty="0" smtClean="0"/>
              <a:t> </a:t>
            </a:r>
            <a:r>
              <a:rPr lang="de-DE" baseline="0" dirty="0" err="1" smtClean="0"/>
              <a:t>metadata</a:t>
            </a:r>
            <a:r>
              <a:rPr lang="de-DE" baseline="0" dirty="0" smtClean="0"/>
              <a:t>: </a:t>
            </a:r>
            <a:r>
              <a:rPr lang="de-DE" baseline="0" dirty="0" err="1" smtClean="0"/>
              <a:t>What</a:t>
            </a:r>
            <a:r>
              <a:rPr lang="de-DE" baseline="0" dirty="0" smtClean="0"/>
              <a:t> </a:t>
            </a:r>
            <a:r>
              <a:rPr lang="de-DE" baseline="0" dirty="0" err="1" smtClean="0"/>
              <a:t>are</a:t>
            </a:r>
            <a:r>
              <a:rPr lang="de-DE" baseline="0" dirty="0" smtClean="0"/>
              <a:t> </a:t>
            </a:r>
            <a:r>
              <a:rPr lang="de-DE" baseline="0" dirty="0" err="1" smtClean="0"/>
              <a:t>the</a:t>
            </a:r>
            <a:r>
              <a:rPr lang="de-DE" baseline="0" dirty="0" smtClean="0"/>
              <a:t> </a:t>
            </a:r>
            <a:r>
              <a:rPr lang="de-DE" baseline="0" dirty="0" err="1" smtClean="0"/>
              <a:t>process</a:t>
            </a:r>
            <a:r>
              <a:rPr lang="de-DE" baseline="0" dirty="0" smtClean="0"/>
              <a:t> </a:t>
            </a:r>
            <a:r>
              <a:rPr lang="de-DE" baseline="0" dirty="0" err="1" smtClean="0"/>
              <a:t>inputs</a:t>
            </a:r>
            <a:r>
              <a:rPr lang="de-DE" baseline="0" dirty="0" smtClean="0"/>
              <a:t> </a:t>
            </a:r>
            <a:r>
              <a:rPr lang="de-DE" baseline="0" dirty="0" err="1" smtClean="0"/>
              <a:t>and</a:t>
            </a:r>
            <a:r>
              <a:rPr lang="de-DE" baseline="0" dirty="0" smtClean="0"/>
              <a:t> </a:t>
            </a:r>
            <a:r>
              <a:rPr lang="de-DE" baseline="0" dirty="0" err="1" smtClean="0"/>
              <a:t>outputs</a:t>
            </a:r>
            <a:r>
              <a:rPr lang="de-DE" baseline="0" dirty="0" smtClean="0"/>
              <a:t>, </a:t>
            </a:r>
            <a:r>
              <a:rPr lang="de-DE" baseline="0" dirty="0" err="1" smtClean="0"/>
              <a:t>what</a:t>
            </a:r>
            <a:r>
              <a:rPr lang="de-DE" baseline="0" dirty="0" smtClean="0"/>
              <a:t> </a:t>
            </a:r>
            <a:r>
              <a:rPr lang="de-DE" baseline="0" dirty="0" err="1" smtClean="0"/>
              <a:t>is</a:t>
            </a:r>
            <a:r>
              <a:rPr lang="de-DE" baseline="0" dirty="0" smtClean="0"/>
              <a:t> ist </a:t>
            </a:r>
            <a:r>
              <a:rPr lang="de-DE" baseline="0" dirty="0" err="1" smtClean="0"/>
              <a:t>name</a:t>
            </a:r>
            <a:r>
              <a:rPr lang="de-DE" baseline="0" dirty="0" smtClean="0"/>
              <a:t>, </a:t>
            </a:r>
            <a:r>
              <a:rPr lang="de-DE" baseline="0" dirty="0" err="1" smtClean="0"/>
              <a:t>and</a:t>
            </a:r>
            <a:r>
              <a:rPr lang="de-DE" baseline="0" dirty="0" smtClean="0"/>
              <a:t> </a:t>
            </a:r>
            <a:r>
              <a:rPr lang="de-DE" baseline="0" dirty="0" err="1" smtClean="0"/>
              <a:t>who</a:t>
            </a:r>
            <a:r>
              <a:rPr lang="de-DE" baseline="0" dirty="0" smtClean="0"/>
              <a:t> </a:t>
            </a:r>
            <a:r>
              <a:rPr lang="de-DE" baseline="0" dirty="0" err="1" smtClean="0"/>
              <a:t>wrote</a:t>
            </a:r>
            <a:r>
              <a:rPr lang="de-DE" baseline="0" dirty="0" smtClean="0"/>
              <a:t> it. This </a:t>
            </a:r>
            <a:r>
              <a:rPr lang="de-DE" baseline="0" dirty="0" err="1" smtClean="0"/>
              <a:t>annotated</a:t>
            </a:r>
            <a:r>
              <a:rPr lang="de-DE" baseline="0" dirty="0" smtClean="0"/>
              <a:t> script </a:t>
            </a:r>
            <a:r>
              <a:rPr lang="de-DE" baseline="0" dirty="0" err="1" smtClean="0"/>
              <a:t>is</a:t>
            </a:r>
            <a:r>
              <a:rPr lang="de-DE" baseline="0" dirty="0" smtClean="0"/>
              <a:t> </a:t>
            </a:r>
            <a:r>
              <a:rPr lang="de-DE" baseline="0" dirty="0" err="1" smtClean="0"/>
              <a:t>uploaded</a:t>
            </a:r>
            <a:r>
              <a:rPr lang="de-DE" baseline="0" dirty="0" smtClean="0"/>
              <a:t> </a:t>
            </a:r>
            <a:r>
              <a:rPr lang="de-DE" baseline="0" dirty="0" err="1" smtClean="0"/>
              <a:t>to</a:t>
            </a:r>
            <a:r>
              <a:rPr lang="de-DE" baseline="0" dirty="0" smtClean="0"/>
              <a:t> </a:t>
            </a:r>
            <a:r>
              <a:rPr lang="de-DE" baseline="0" dirty="0" err="1" smtClean="0"/>
              <a:t>the</a:t>
            </a:r>
            <a:r>
              <a:rPr lang="de-DE" baseline="0" dirty="0" smtClean="0"/>
              <a:t> 52°North WPS4R </a:t>
            </a:r>
            <a:r>
              <a:rPr lang="de-DE" baseline="0" dirty="0" err="1" smtClean="0"/>
              <a:t>framework</a:t>
            </a:r>
            <a:r>
              <a:rPr lang="de-DE" baseline="0" dirty="0" smtClean="0"/>
              <a:t>. A </a:t>
            </a:r>
            <a:r>
              <a:rPr lang="de-DE" baseline="0" dirty="0" err="1" smtClean="0"/>
              <a:t>user</a:t>
            </a:r>
            <a:r>
              <a:rPr lang="de-DE" baseline="0" dirty="0" smtClean="0"/>
              <a:t> </a:t>
            </a:r>
            <a:r>
              <a:rPr lang="de-DE" baseline="0" dirty="0" err="1" smtClean="0"/>
              <a:t>connects</a:t>
            </a:r>
            <a:r>
              <a:rPr lang="de-DE" baseline="0" dirty="0" smtClean="0"/>
              <a:t> </a:t>
            </a:r>
            <a:r>
              <a:rPr lang="de-DE" baseline="0" dirty="0" err="1" smtClean="0"/>
              <a:t>to</a:t>
            </a:r>
            <a:r>
              <a:rPr lang="de-DE" baseline="0" dirty="0" smtClean="0"/>
              <a:t> </a:t>
            </a:r>
            <a:r>
              <a:rPr lang="de-DE" baseline="0" dirty="0" err="1" smtClean="0"/>
              <a:t>the</a:t>
            </a:r>
            <a:r>
              <a:rPr lang="de-DE" baseline="0" dirty="0" smtClean="0"/>
              <a:t> WPS </a:t>
            </a:r>
            <a:r>
              <a:rPr lang="de-DE" baseline="0" dirty="0" err="1" smtClean="0"/>
              <a:t>and</a:t>
            </a:r>
            <a:r>
              <a:rPr lang="de-DE" baseline="0" dirty="0" smtClean="0"/>
              <a:t> </a:t>
            </a:r>
            <a:r>
              <a:rPr lang="de-DE" baseline="0" dirty="0" err="1" smtClean="0"/>
              <a:t>starts</a:t>
            </a:r>
            <a:r>
              <a:rPr lang="de-DE" baseline="0" dirty="0" smtClean="0"/>
              <a:t> </a:t>
            </a:r>
            <a:r>
              <a:rPr lang="de-DE" baseline="0" dirty="0" err="1" smtClean="0"/>
              <a:t>and</a:t>
            </a:r>
            <a:r>
              <a:rPr lang="de-DE" baseline="0" dirty="0" smtClean="0"/>
              <a:t> </a:t>
            </a:r>
            <a:r>
              <a:rPr lang="de-DE" baseline="0" dirty="0" err="1" smtClean="0"/>
              <a:t>algorithm</a:t>
            </a:r>
            <a:r>
              <a:rPr lang="de-DE" baseline="0" dirty="0" smtClean="0"/>
              <a:t>, e.g. via a web </a:t>
            </a:r>
            <a:r>
              <a:rPr lang="de-DE" baseline="0" dirty="0" err="1" smtClean="0"/>
              <a:t>infterface</a:t>
            </a:r>
            <a:r>
              <a:rPr lang="de-DE" baseline="0" dirty="0" smtClean="0"/>
              <a:t>, </a:t>
            </a:r>
            <a:r>
              <a:rPr lang="de-DE" baseline="0" dirty="0" err="1" smtClean="0"/>
              <a:t>or</a:t>
            </a:r>
            <a:r>
              <a:rPr lang="de-DE" baseline="0" dirty="0" smtClean="0"/>
              <a:t> via GIS. WPS4R </a:t>
            </a:r>
            <a:r>
              <a:rPr lang="de-DE" baseline="0" dirty="0" err="1" smtClean="0"/>
              <a:t>executes</a:t>
            </a:r>
            <a:r>
              <a:rPr lang="de-DE" baseline="0" dirty="0" smtClean="0"/>
              <a:t> </a:t>
            </a:r>
            <a:r>
              <a:rPr lang="de-DE" baseline="0" dirty="0" err="1" smtClean="0"/>
              <a:t>the</a:t>
            </a:r>
            <a:r>
              <a:rPr lang="de-DE" baseline="0" dirty="0" smtClean="0"/>
              <a:t> </a:t>
            </a:r>
            <a:r>
              <a:rPr lang="de-DE" baseline="0" dirty="0" err="1" smtClean="0"/>
              <a:t>algorithm</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a:t>
            </a:r>
            <a:r>
              <a:rPr lang="de-DE" baseline="0" dirty="0" err="1" smtClean="0"/>
              <a:t>user‘s</a:t>
            </a:r>
            <a:r>
              <a:rPr lang="de-DE" baseline="0" dirty="0" smtClean="0"/>
              <a:t> </a:t>
            </a:r>
            <a:r>
              <a:rPr lang="de-DE" baseline="0" dirty="0" err="1" smtClean="0"/>
              <a:t>slection</a:t>
            </a:r>
            <a:r>
              <a:rPr lang="de-DE" baseline="0" dirty="0" smtClean="0"/>
              <a:t> </a:t>
            </a:r>
            <a:r>
              <a:rPr lang="de-DE" baseline="0" dirty="0" err="1" smtClean="0"/>
              <a:t>of</a:t>
            </a:r>
            <a:r>
              <a:rPr lang="de-DE" baseline="0" dirty="0" smtClean="0"/>
              <a:t> </a:t>
            </a:r>
            <a:r>
              <a:rPr lang="de-DE" baseline="0" dirty="0" err="1" smtClean="0"/>
              <a:t>parameters</a:t>
            </a:r>
            <a:r>
              <a:rPr lang="de-DE" baseline="0" dirty="0" smtClean="0"/>
              <a:t> </a:t>
            </a:r>
            <a:r>
              <a:rPr lang="de-DE" baseline="0" dirty="0" err="1" smtClean="0"/>
              <a:t>by</a:t>
            </a:r>
            <a:r>
              <a:rPr lang="de-DE" baseline="0" dirty="0" smtClean="0"/>
              <a:t> </a:t>
            </a:r>
            <a:r>
              <a:rPr lang="de-DE" baseline="0" dirty="0" err="1" smtClean="0"/>
              <a:t>creating</a:t>
            </a:r>
            <a:r>
              <a:rPr lang="de-DE" baseline="0" dirty="0" smtClean="0"/>
              <a:t> an R </a:t>
            </a:r>
            <a:r>
              <a:rPr lang="de-DE" baseline="0" dirty="0" err="1" smtClean="0"/>
              <a:t>workspace</a:t>
            </a:r>
            <a:r>
              <a:rPr lang="de-DE" baseline="0" dirty="0" smtClean="0"/>
              <a:t> </a:t>
            </a:r>
            <a:r>
              <a:rPr lang="de-DE" baseline="0" dirty="0" err="1" smtClean="0"/>
              <a:t>and</a:t>
            </a:r>
            <a:r>
              <a:rPr lang="de-DE" baseline="0" dirty="0" smtClean="0"/>
              <a:t> </a:t>
            </a:r>
            <a:r>
              <a:rPr lang="de-DE" baseline="0" dirty="0" err="1" smtClean="0"/>
              <a:t>sending</a:t>
            </a:r>
            <a:r>
              <a:rPr lang="de-DE" baseline="0" dirty="0" smtClean="0"/>
              <a:t> </a:t>
            </a:r>
            <a:r>
              <a:rPr lang="de-DE" baseline="0" dirty="0" err="1" smtClean="0"/>
              <a:t>the</a:t>
            </a:r>
            <a:r>
              <a:rPr lang="de-DE" baseline="0" dirty="0" smtClean="0"/>
              <a:t> </a:t>
            </a:r>
            <a:r>
              <a:rPr lang="de-DE" baseline="0" dirty="0" err="1" smtClean="0"/>
              <a:t>commands</a:t>
            </a:r>
            <a:r>
              <a:rPr lang="de-DE" baseline="0" dirty="0" smtClean="0"/>
              <a:t> </a:t>
            </a:r>
            <a:r>
              <a:rPr lang="de-DE" baseline="0" dirty="0" err="1" smtClean="0"/>
              <a:t>to</a:t>
            </a:r>
            <a:r>
              <a:rPr lang="de-DE" baseline="0" dirty="0" smtClean="0"/>
              <a:t> Rserve. After </a:t>
            </a:r>
            <a:r>
              <a:rPr lang="de-DE" baseline="0" dirty="0" err="1" smtClean="0"/>
              <a:t>the</a:t>
            </a:r>
            <a:r>
              <a:rPr lang="de-DE" baseline="0" dirty="0" smtClean="0"/>
              <a:t> R script </a:t>
            </a:r>
            <a:r>
              <a:rPr lang="de-DE" baseline="0" dirty="0" err="1" smtClean="0"/>
              <a:t>is</a:t>
            </a:r>
            <a:r>
              <a:rPr lang="de-DE" baseline="0" dirty="0" smtClean="0"/>
              <a:t> </a:t>
            </a:r>
            <a:r>
              <a:rPr lang="de-DE" baseline="0" dirty="0" err="1" smtClean="0"/>
              <a:t>fininshed</a:t>
            </a:r>
            <a:r>
              <a:rPr lang="de-DE" baseline="0" dirty="0" smtClean="0"/>
              <a:t>, WPS4R </a:t>
            </a:r>
            <a:r>
              <a:rPr lang="de-DE" baseline="0" dirty="0" err="1" smtClean="0"/>
              <a:t>picks</a:t>
            </a:r>
            <a:r>
              <a:rPr lang="de-DE" baseline="0" dirty="0" smtClean="0"/>
              <a:t> </a:t>
            </a:r>
            <a:r>
              <a:rPr lang="de-DE" baseline="0" dirty="0" err="1" smtClean="0"/>
              <a:t>up</a:t>
            </a:r>
            <a:r>
              <a:rPr lang="de-DE" baseline="0" dirty="0" smtClean="0"/>
              <a:t> </a:t>
            </a:r>
            <a:r>
              <a:rPr lang="de-DE" baseline="0" dirty="0" err="1" smtClean="0"/>
              <a:t>the</a:t>
            </a:r>
            <a:r>
              <a:rPr lang="de-DE" baseline="0" dirty="0" smtClean="0"/>
              <a:t> </a:t>
            </a:r>
            <a:r>
              <a:rPr lang="de-DE" baseline="0" dirty="0" err="1" smtClean="0"/>
              <a:t>results</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algorithm</a:t>
            </a:r>
            <a:r>
              <a:rPr lang="de-DE" baseline="0" dirty="0" smtClean="0"/>
              <a:t> </a:t>
            </a:r>
            <a:r>
              <a:rPr lang="de-DE" baseline="0" dirty="0" err="1" smtClean="0"/>
              <a:t>and</a:t>
            </a:r>
            <a:r>
              <a:rPr lang="de-DE" baseline="0" dirty="0" smtClean="0"/>
              <a:t> </a:t>
            </a:r>
            <a:r>
              <a:rPr lang="de-DE" baseline="0" dirty="0" err="1" smtClean="0"/>
              <a:t>returns</a:t>
            </a:r>
            <a:r>
              <a:rPr lang="de-DE" baseline="0" dirty="0" smtClean="0"/>
              <a:t> </a:t>
            </a:r>
            <a:r>
              <a:rPr lang="de-DE" baseline="0" dirty="0" err="1" smtClean="0"/>
              <a:t>them</a:t>
            </a:r>
            <a:r>
              <a:rPr lang="de-DE" baseline="0" dirty="0" smtClean="0"/>
              <a:t> </a:t>
            </a:r>
            <a:r>
              <a:rPr lang="de-DE" baseline="0" dirty="0" err="1" smtClean="0"/>
              <a:t>using</a:t>
            </a:r>
            <a:r>
              <a:rPr lang="de-DE" baseline="0" dirty="0" smtClean="0"/>
              <a:t> </a:t>
            </a:r>
            <a:r>
              <a:rPr lang="de-DE" baseline="0" dirty="0" err="1" smtClean="0"/>
              <a:t>the</a:t>
            </a:r>
            <a:r>
              <a:rPr lang="de-DE" baseline="0" dirty="0" smtClean="0"/>
              <a:t> WPS </a:t>
            </a:r>
            <a:r>
              <a:rPr lang="de-DE" baseline="0" dirty="0" err="1" smtClean="0"/>
              <a:t>service</a:t>
            </a:r>
            <a:r>
              <a:rPr lang="de-DE" baseline="0" dirty="0" smtClean="0"/>
              <a:t> </a:t>
            </a:r>
            <a:r>
              <a:rPr lang="de-DE" baseline="0" dirty="0" err="1" smtClean="0"/>
              <a:t>interface</a:t>
            </a:r>
            <a:r>
              <a:rPr lang="de-DE" baseline="0" dirty="0" smtClean="0"/>
              <a:t>.</a:t>
            </a:r>
          </a:p>
          <a:p>
            <a:endParaRPr lang="de-DE" baseline="0" dirty="0" smtClean="0"/>
          </a:p>
          <a:p>
            <a:r>
              <a:rPr lang="de-DE" baseline="0" dirty="0" smtClean="0"/>
              <a:t>Not all </a:t>
            </a:r>
            <a:r>
              <a:rPr lang="de-DE" baseline="0" dirty="0" err="1" smtClean="0"/>
              <a:t>input</a:t>
            </a:r>
            <a:r>
              <a:rPr lang="de-DE" baseline="0" dirty="0" smtClean="0"/>
              <a:t> </a:t>
            </a:r>
            <a:r>
              <a:rPr lang="de-DE" baseline="0" dirty="0" err="1" smtClean="0"/>
              <a:t>datasets</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published</a:t>
            </a:r>
            <a:r>
              <a:rPr lang="de-DE" baseline="0" dirty="0" smtClean="0"/>
              <a:t> </a:t>
            </a:r>
            <a:r>
              <a:rPr lang="de-DE" baseline="0" dirty="0" err="1" smtClean="0"/>
              <a:t>openly</a:t>
            </a:r>
            <a:r>
              <a:rPr lang="de-DE" baseline="0" dirty="0" smtClean="0"/>
              <a:t>. This </a:t>
            </a:r>
            <a:r>
              <a:rPr lang="de-DE" baseline="0" dirty="0" err="1" smtClean="0"/>
              <a:t>drawback</a:t>
            </a:r>
            <a:r>
              <a:rPr lang="de-DE" baseline="0" dirty="0" smtClean="0"/>
              <a:t> in </a:t>
            </a:r>
            <a:r>
              <a:rPr lang="de-DE" baseline="0" dirty="0" err="1" smtClean="0"/>
              <a:t>reproduciblity</a:t>
            </a:r>
            <a:r>
              <a:rPr lang="de-DE" baseline="0" dirty="0" smtClean="0"/>
              <a:t> </a:t>
            </a:r>
            <a:r>
              <a:rPr lang="de-DE" baseline="0" dirty="0" err="1" smtClean="0"/>
              <a:t>can</a:t>
            </a:r>
            <a:r>
              <a:rPr lang="de-DE" baseline="0" dirty="0" smtClean="0"/>
              <a:t> in </a:t>
            </a:r>
            <a:r>
              <a:rPr lang="de-DE" baseline="0" dirty="0" err="1" smtClean="0"/>
              <a:t>part</a:t>
            </a:r>
            <a:r>
              <a:rPr lang="de-DE" baseline="0" dirty="0" smtClean="0"/>
              <a:t> </a:t>
            </a:r>
            <a:r>
              <a:rPr lang="de-DE" baseline="0" dirty="0" err="1" smtClean="0"/>
              <a:t>be</a:t>
            </a:r>
            <a:r>
              <a:rPr lang="de-DE" baseline="0" dirty="0" smtClean="0"/>
              <a:t> </a:t>
            </a:r>
            <a:r>
              <a:rPr lang="de-DE" baseline="0" dirty="0" err="1" smtClean="0"/>
              <a:t>compensated</a:t>
            </a:r>
            <a:r>
              <a:rPr lang="de-DE" baseline="0" dirty="0" smtClean="0"/>
              <a:t> </a:t>
            </a:r>
            <a:r>
              <a:rPr lang="de-DE" baseline="0" dirty="0" err="1" smtClean="0"/>
              <a:t>by</a:t>
            </a:r>
            <a:r>
              <a:rPr lang="de-DE" baseline="0" dirty="0" smtClean="0"/>
              <a:t> </a:t>
            </a:r>
            <a:r>
              <a:rPr lang="de-DE" baseline="0" dirty="0" err="1" smtClean="0"/>
              <a:t>future</a:t>
            </a:r>
            <a:r>
              <a:rPr lang="de-DE" baseline="0" dirty="0" smtClean="0"/>
              <a:t> </a:t>
            </a:r>
            <a:r>
              <a:rPr lang="de-DE" baseline="0" dirty="0" err="1" smtClean="0"/>
              <a:t>steps</a:t>
            </a:r>
            <a:r>
              <a:rPr lang="de-DE" baseline="0" dirty="0" smtClean="0"/>
              <a:t> in </a:t>
            </a:r>
            <a:r>
              <a:rPr lang="de-DE" baseline="0" dirty="0" err="1" smtClean="0"/>
              <a:t>our</a:t>
            </a:r>
            <a:r>
              <a:rPr lang="de-DE" baseline="0" dirty="0" smtClean="0"/>
              <a:t> </a:t>
            </a:r>
            <a:r>
              <a:rPr lang="de-DE" baseline="0" dirty="0" err="1" smtClean="0"/>
              <a:t>research</a:t>
            </a:r>
            <a:r>
              <a:rPr lang="de-DE" baseline="0" dirty="0" smtClean="0"/>
              <a:t>, </a:t>
            </a:r>
            <a:r>
              <a:rPr lang="de-DE" baseline="0" dirty="0" err="1" smtClean="0"/>
              <a:t>because</a:t>
            </a:r>
            <a:r>
              <a:rPr lang="de-DE" baseline="0" dirty="0" smtClean="0"/>
              <a:t> </a:t>
            </a:r>
            <a:r>
              <a:rPr lang="de-DE" baseline="0" dirty="0" err="1" smtClean="0"/>
              <a:t>users</a:t>
            </a:r>
            <a:r>
              <a:rPr lang="de-DE" baseline="0" dirty="0" smtClean="0"/>
              <a:t> </a:t>
            </a:r>
            <a:r>
              <a:rPr lang="de-DE" baseline="0" dirty="0" err="1" smtClean="0"/>
              <a:t>are</a:t>
            </a:r>
            <a:r>
              <a:rPr lang="de-DE" baseline="0" dirty="0" smtClean="0"/>
              <a:t> still </a:t>
            </a:r>
            <a:r>
              <a:rPr lang="de-DE" baseline="0" dirty="0" err="1" smtClean="0"/>
              <a:t>able</a:t>
            </a:r>
            <a:r>
              <a:rPr lang="de-DE" baseline="0" dirty="0" smtClean="0"/>
              <a:t> </a:t>
            </a:r>
            <a:r>
              <a:rPr lang="de-DE" baseline="0" dirty="0" err="1" smtClean="0"/>
              <a:t>to</a:t>
            </a:r>
            <a:r>
              <a:rPr lang="de-DE" baseline="0" dirty="0" smtClean="0"/>
              <a:t> _</a:t>
            </a:r>
            <a:r>
              <a:rPr lang="de-DE" baseline="0" dirty="0" err="1" smtClean="0"/>
              <a:t>use</a:t>
            </a:r>
            <a:r>
              <a:rPr lang="de-DE" baseline="0" dirty="0" smtClean="0"/>
              <a:t>_ </a:t>
            </a:r>
            <a:r>
              <a:rPr lang="de-DE" baseline="0" dirty="0" err="1" smtClean="0"/>
              <a:t>the</a:t>
            </a:r>
            <a:r>
              <a:rPr lang="de-DE" baseline="0" dirty="0" smtClean="0"/>
              <a:t> </a:t>
            </a:r>
            <a:r>
              <a:rPr lang="de-DE" baseline="0" dirty="0" err="1" smtClean="0"/>
              <a:t>datasets</a:t>
            </a:r>
            <a:r>
              <a:rPr lang="de-DE" baseline="0" dirty="0" smtClean="0"/>
              <a:t> in </a:t>
            </a:r>
            <a:r>
              <a:rPr lang="de-DE" baseline="0" dirty="0" err="1" smtClean="0"/>
              <a:t>their</a:t>
            </a:r>
            <a:r>
              <a:rPr lang="de-DE" baseline="0" dirty="0" smtClean="0"/>
              <a:t> </a:t>
            </a:r>
            <a:r>
              <a:rPr lang="de-DE" baseline="0" dirty="0" err="1" smtClean="0"/>
              <a:t>analysis</a:t>
            </a:r>
            <a:r>
              <a:rPr lang="de-DE" baseline="0" dirty="0" smtClean="0"/>
              <a:t>, </a:t>
            </a:r>
            <a:r>
              <a:rPr lang="de-DE" baseline="0" dirty="0" err="1" smtClean="0"/>
              <a:t>even</a:t>
            </a:r>
            <a:r>
              <a:rPr lang="de-DE" baseline="0" dirty="0" smtClean="0"/>
              <a:t> </a:t>
            </a:r>
            <a:r>
              <a:rPr lang="de-DE" baseline="0" dirty="0" err="1" smtClean="0"/>
              <a:t>if</a:t>
            </a:r>
            <a:r>
              <a:rPr lang="de-DE" baseline="0" dirty="0" smtClean="0"/>
              <a:t> </a:t>
            </a:r>
            <a:r>
              <a:rPr lang="de-DE" baseline="0" dirty="0" err="1" smtClean="0"/>
              <a:t>they</a:t>
            </a:r>
            <a:r>
              <a:rPr lang="de-DE" baseline="0" dirty="0" smtClean="0"/>
              <a:t> </a:t>
            </a:r>
            <a:r>
              <a:rPr lang="de-DE" baseline="0" dirty="0" err="1" smtClean="0"/>
              <a:t>cannot</a:t>
            </a:r>
            <a:r>
              <a:rPr lang="de-DE" baseline="0" dirty="0" smtClean="0"/>
              <a:t> </a:t>
            </a:r>
            <a:r>
              <a:rPr lang="de-DE" baseline="0" dirty="0" err="1" smtClean="0"/>
              <a:t>download</a:t>
            </a:r>
            <a:r>
              <a:rPr lang="de-DE" baseline="0" dirty="0" smtClean="0"/>
              <a:t> </a:t>
            </a:r>
            <a:r>
              <a:rPr lang="de-DE" baseline="0" dirty="0" err="1" smtClean="0"/>
              <a:t>them</a:t>
            </a:r>
            <a:r>
              <a:rPr lang="de-DE" baseline="0" dirty="0" smtClean="0"/>
              <a:t>. Also </a:t>
            </a:r>
            <a:r>
              <a:rPr lang="de-DE" baseline="0" dirty="0" err="1" smtClean="0"/>
              <a:t>lacking</a:t>
            </a:r>
            <a:r>
              <a:rPr lang="de-DE" baseline="0" dirty="0" smtClean="0"/>
              <a:t> </a:t>
            </a:r>
            <a:r>
              <a:rPr lang="de-DE" baseline="0" dirty="0" err="1" smtClean="0"/>
              <a:t>right</a:t>
            </a:r>
            <a:r>
              <a:rPr lang="de-DE" baseline="0" dirty="0" smtClean="0"/>
              <a:t> </a:t>
            </a:r>
            <a:r>
              <a:rPr lang="de-DE" baseline="0" dirty="0" err="1" smtClean="0"/>
              <a:t>now</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cumbersome</a:t>
            </a:r>
            <a:r>
              <a:rPr lang="de-DE" baseline="0" dirty="0" smtClean="0"/>
              <a:t> </a:t>
            </a:r>
            <a:r>
              <a:rPr lang="de-DE" baseline="0" dirty="0" err="1" smtClean="0"/>
              <a:t>pre-processing</a:t>
            </a:r>
            <a:r>
              <a:rPr lang="de-DE" baseline="0" dirty="0" smtClean="0"/>
              <a:t>. On </a:t>
            </a:r>
            <a:r>
              <a:rPr lang="de-DE" baseline="0" dirty="0" err="1" smtClean="0"/>
              <a:t>the</a:t>
            </a:r>
            <a:r>
              <a:rPr lang="de-DE" baseline="0" dirty="0" smtClean="0"/>
              <a:t> </a:t>
            </a:r>
            <a:r>
              <a:rPr lang="de-DE" baseline="0" dirty="0" err="1" smtClean="0"/>
              <a:t>other</a:t>
            </a:r>
            <a:r>
              <a:rPr lang="de-DE" baseline="0" dirty="0" smtClean="0"/>
              <a:t> </a:t>
            </a:r>
            <a:r>
              <a:rPr lang="de-DE" baseline="0" dirty="0" err="1" smtClean="0"/>
              <a:t>hand</a:t>
            </a:r>
            <a:r>
              <a:rPr lang="de-DE" baseline="0" dirty="0" smtClean="0"/>
              <a:t>, </a:t>
            </a:r>
            <a:r>
              <a:rPr lang="de-DE" baseline="0" dirty="0" err="1" smtClean="0"/>
              <a:t>the</a:t>
            </a:r>
            <a:r>
              <a:rPr lang="de-DE" baseline="0" dirty="0" smtClean="0"/>
              <a:t> online </a:t>
            </a:r>
            <a:r>
              <a:rPr lang="de-DE" baseline="0" dirty="0" err="1" smtClean="0"/>
              <a:t>process</a:t>
            </a:r>
            <a:r>
              <a:rPr lang="de-DE" baseline="0" dirty="0" smtClean="0"/>
              <a:t> </a:t>
            </a:r>
            <a:r>
              <a:rPr lang="de-DE" baseline="0" dirty="0" err="1" smtClean="0"/>
              <a:t>allows</a:t>
            </a:r>
            <a:r>
              <a:rPr lang="de-DE" baseline="0" dirty="0" smtClean="0"/>
              <a:t> </a:t>
            </a:r>
            <a:r>
              <a:rPr lang="de-DE" baseline="0" dirty="0" err="1" smtClean="0"/>
              <a:t>to</a:t>
            </a:r>
            <a:r>
              <a:rPr lang="de-DE" baseline="0" dirty="0" smtClean="0"/>
              <a:t> at least </a:t>
            </a:r>
            <a:r>
              <a:rPr lang="de-DE" baseline="0" dirty="0" err="1" smtClean="0"/>
              <a:t>experiment</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non-</a:t>
            </a:r>
            <a:r>
              <a:rPr lang="de-DE" baseline="0" dirty="0" err="1" smtClean="0"/>
              <a:t>public</a:t>
            </a:r>
            <a:r>
              <a:rPr lang="de-DE" baseline="0" dirty="0" smtClean="0"/>
              <a:t> </a:t>
            </a:r>
            <a:r>
              <a:rPr lang="de-DE" baseline="0" dirty="0" err="1" smtClean="0"/>
              <a:t>datasets</a:t>
            </a:r>
            <a:r>
              <a:rPr lang="de-DE" baseline="0" dirty="0" smtClean="0"/>
              <a:t> </a:t>
            </a:r>
            <a:r>
              <a:rPr lang="de-DE" baseline="0" dirty="0" err="1" smtClean="0"/>
              <a:t>to</a:t>
            </a:r>
            <a:r>
              <a:rPr lang="de-DE" baseline="0" dirty="0" smtClean="0"/>
              <a:t> a </a:t>
            </a:r>
            <a:r>
              <a:rPr lang="de-DE" baseline="0" dirty="0" err="1" smtClean="0"/>
              <a:t>certain</a:t>
            </a:r>
            <a:r>
              <a:rPr lang="de-DE" baseline="0" dirty="0" smtClean="0"/>
              <a:t> </a:t>
            </a:r>
            <a:r>
              <a:rPr lang="de-DE" baseline="0" dirty="0" err="1" smtClean="0"/>
              <a:t>extend</a:t>
            </a:r>
            <a:r>
              <a:rPr lang="de-DE" baseline="0" dirty="0" smtClean="0"/>
              <a:t>.</a:t>
            </a:r>
          </a:p>
          <a:p>
            <a:endParaRPr lang="de-DE" baseline="0" dirty="0" smtClean="0"/>
          </a:p>
          <a:p>
            <a:r>
              <a:rPr lang="de-DE" baseline="0" dirty="0" err="1" smtClean="0"/>
              <a:t>Please</a:t>
            </a:r>
            <a:r>
              <a:rPr lang="de-DE" baseline="0" dirty="0" smtClean="0"/>
              <a:t> </a:t>
            </a:r>
            <a:r>
              <a:rPr lang="de-DE" baseline="0" dirty="0" err="1" smtClean="0"/>
              <a:t>come</a:t>
            </a:r>
            <a:r>
              <a:rPr lang="de-DE" baseline="0" dirty="0" smtClean="0"/>
              <a:t> </a:t>
            </a:r>
            <a:r>
              <a:rPr lang="de-DE" baseline="0" dirty="0" err="1" smtClean="0"/>
              <a:t>over</a:t>
            </a:r>
            <a:r>
              <a:rPr lang="de-DE" baseline="0" dirty="0" smtClean="0"/>
              <a:t> </a:t>
            </a:r>
            <a:r>
              <a:rPr lang="de-DE" baseline="0" dirty="0" err="1" smtClean="0"/>
              <a:t>if</a:t>
            </a:r>
            <a:r>
              <a:rPr lang="de-DE" baseline="0" dirty="0" smtClean="0"/>
              <a:t> I </a:t>
            </a:r>
            <a:r>
              <a:rPr lang="de-DE" baseline="0" dirty="0" err="1" smtClean="0"/>
              <a:t>got</a:t>
            </a:r>
            <a:r>
              <a:rPr lang="de-DE" baseline="0" dirty="0" smtClean="0"/>
              <a:t> </a:t>
            </a:r>
            <a:r>
              <a:rPr lang="de-DE" baseline="0" dirty="0" err="1" smtClean="0"/>
              <a:t>you</a:t>
            </a:r>
            <a:r>
              <a:rPr lang="de-DE" baseline="0" dirty="0" smtClean="0"/>
              <a:t> </a:t>
            </a:r>
            <a:r>
              <a:rPr lang="de-DE" baseline="0" dirty="0" err="1" smtClean="0"/>
              <a:t>interested</a:t>
            </a:r>
            <a:r>
              <a:rPr lang="de-DE" baseline="0" dirty="0" smtClean="0"/>
              <a:t> in </a:t>
            </a:r>
            <a:r>
              <a:rPr lang="de-DE" baseline="0" dirty="0" err="1" smtClean="0"/>
              <a:t>tthe</a:t>
            </a:r>
            <a:r>
              <a:rPr lang="de-DE" baseline="0" dirty="0" smtClean="0"/>
              <a:t> </a:t>
            </a:r>
            <a:r>
              <a:rPr lang="de-DE" baseline="0" dirty="0" err="1" smtClean="0"/>
              <a:t>topic</a:t>
            </a:r>
            <a:r>
              <a:rPr lang="de-DE" baseline="0" dirty="0" smtClean="0"/>
              <a:t>, </a:t>
            </a:r>
            <a:r>
              <a:rPr lang="de-DE" baseline="0" dirty="0" err="1" smtClean="0"/>
              <a:t>and</a:t>
            </a:r>
            <a:r>
              <a:rPr lang="de-DE" baseline="0" dirty="0" smtClean="0"/>
              <a:t> </a:t>
            </a:r>
            <a:r>
              <a:rPr lang="de-DE" baseline="0" dirty="0" err="1" smtClean="0"/>
              <a:t>feel</a:t>
            </a:r>
            <a:r>
              <a:rPr lang="de-DE" baseline="0" dirty="0" smtClean="0"/>
              <a:t> </a:t>
            </a:r>
            <a:r>
              <a:rPr lang="de-DE" baseline="0" dirty="0" err="1" smtClean="0"/>
              <a:t>free</a:t>
            </a:r>
            <a:r>
              <a:rPr lang="de-DE" baseline="0" dirty="0" smtClean="0"/>
              <a:t> </a:t>
            </a:r>
            <a:r>
              <a:rPr lang="de-DE" baseline="0" dirty="0" err="1" smtClean="0"/>
              <a:t>to</a:t>
            </a:r>
            <a:r>
              <a:rPr lang="de-DE" baseline="0" dirty="0" smtClean="0"/>
              <a:t> </a:t>
            </a:r>
            <a:r>
              <a:rPr lang="de-DE" baseline="0" dirty="0" err="1" smtClean="0"/>
              <a:t>try</a:t>
            </a:r>
            <a:r>
              <a:rPr lang="de-DE" baseline="0" dirty="0" smtClean="0"/>
              <a:t> out </a:t>
            </a:r>
            <a:r>
              <a:rPr lang="de-DE" baseline="0" dirty="0" err="1" smtClean="0"/>
              <a:t>the</a:t>
            </a:r>
            <a:r>
              <a:rPr lang="de-DE" baseline="0" dirty="0" smtClean="0"/>
              <a:t> </a:t>
            </a:r>
            <a:r>
              <a:rPr lang="de-DE" baseline="0" dirty="0" err="1" smtClean="0"/>
              <a:t>process</a:t>
            </a:r>
            <a:r>
              <a:rPr lang="de-DE" baseline="0" dirty="0" smtClean="0"/>
              <a:t> </a:t>
            </a:r>
            <a:r>
              <a:rPr lang="de-DE" baseline="0" dirty="0" err="1" smtClean="0"/>
              <a:t>some</a:t>
            </a:r>
            <a:r>
              <a:rPr lang="de-DE" baseline="0" dirty="0" smtClean="0"/>
              <a:t> time </a:t>
            </a:r>
            <a:r>
              <a:rPr lang="de-DE" baseline="0" dirty="0" err="1" smtClean="0"/>
              <a:t>this</a:t>
            </a:r>
            <a:r>
              <a:rPr lang="de-DE" baseline="0" dirty="0" smtClean="0"/>
              <a:t> </a:t>
            </a:r>
            <a:r>
              <a:rPr lang="de-DE" baseline="0" dirty="0" err="1" smtClean="0"/>
              <a:t>year</a:t>
            </a:r>
            <a:r>
              <a:rPr lang="de-DE" baseline="0" dirty="0" smtClean="0"/>
              <a:t> </a:t>
            </a:r>
            <a:r>
              <a:rPr lang="de-DE" baseline="0" dirty="0" err="1" smtClean="0"/>
              <a:t>when</a:t>
            </a:r>
            <a:r>
              <a:rPr lang="de-DE" baseline="0" dirty="0" smtClean="0"/>
              <a:t> </a:t>
            </a:r>
            <a:r>
              <a:rPr lang="de-DE" baseline="0" dirty="0" err="1" smtClean="0"/>
              <a:t>the</a:t>
            </a:r>
            <a:r>
              <a:rPr lang="de-DE" baseline="0" dirty="0" smtClean="0"/>
              <a:t> </a:t>
            </a:r>
            <a:r>
              <a:rPr lang="de-DE" baseline="0" dirty="0" err="1" smtClean="0"/>
              <a:t>server</a:t>
            </a:r>
            <a:r>
              <a:rPr lang="de-DE" baseline="0" dirty="0" smtClean="0"/>
              <a:t> </a:t>
            </a:r>
            <a:r>
              <a:rPr lang="de-DE" baseline="0" dirty="0" err="1" smtClean="0"/>
              <a:t>is</a:t>
            </a:r>
            <a:r>
              <a:rPr lang="de-DE" baseline="0" dirty="0" smtClean="0"/>
              <a:t> not </a:t>
            </a:r>
            <a:r>
              <a:rPr lang="de-DE" baseline="0" dirty="0" err="1" smtClean="0"/>
              <a:t>crashed</a:t>
            </a:r>
            <a:r>
              <a:rPr lang="de-DE" baseline="0" dirty="0" smtClean="0"/>
              <a:t> due </a:t>
            </a:r>
            <a:r>
              <a:rPr lang="de-DE" baseline="0" dirty="0" err="1" smtClean="0"/>
              <a:t>to</a:t>
            </a:r>
            <a:r>
              <a:rPr lang="de-DE" baseline="0" dirty="0" smtClean="0"/>
              <a:t> </a:t>
            </a:r>
            <a:r>
              <a:rPr lang="de-DE" baseline="0" dirty="0" err="1" smtClean="0"/>
              <a:t>many</a:t>
            </a:r>
            <a:r>
              <a:rPr lang="de-DE" baseline="0" dirty="0" smtClean="0"/>
              <a:t> </a:t>
            </a:r>
            <a:r>
              <a:rPr lang="de-DE" baseline="0" dirty="0" err="1" smtClean="0"/>
              <a:t>visitors</a:t>
            </a:r>
            <a:r>
              <a:rPr lang="de-DE" baseline="0" dirty="0" smtClean="0"/>
              <a:t> </a:t>
            </a:r>
            <a:r>
              <a:rPr lang="de-DE" baseline="0" dirty="0" err="1" smtClean="0"/>
              <a:t>during</a:t>
            </a:r>
            <a:r>
              <a:rPr lang="de-DE" baseline="0" dirty="0" smtClean="0"/>
              <a:t> EGU </a:t>
            </a:r>
            <a:r>
              <a:rPr lang="de-DE" baseline="0" dirty="0" smtClean="0">
                <a:sym typeface="Wingdings" panose="05000000000000000000" pitchFamily="2" charset="2"/>
              </a:rPr>
              <a:t>. </a:t>
            </a:r>
            <a:endParaRPr lang="de-DE" dirty="0"/>
          </a:p>
        </p:txBody>
      </p:sp>
      <p:sp>
        <p:nvSpPr>
          <p:cNvPr id="4" name="Foliennummernplatzhalter 3"/>
          <p:cNvSpPr>
            <a:spLocks noGrp="1"/>
          </p:cNvSpPr>
          <p:nvPr>
            <p:ph type="sldNum" sz="quarter" idx="10"/>
          </p:nvPr>
        </p:nvSpPr>
        <p:spPr/>
        <p:txBody>
          <a:bodyPr/>
          <a:lstStyle/>
          <a:p>
            <a:fld id="{A24E8629-322B-4107-BEE5-D79F990A5E8A}" type="slidenum">
              <a:rPr lang="de-DE" smtClean="0"/>
              <a:t>1</a:t>
            </a:fld>
            <a:endParaRPr lang="de-DE"/>
          </a:p>
        </p:txBody>
      </p:sp>
    </p:spTree>
    <p:extLst>
      <p:ext uri="{BB962C8B-B14F-4D97-AF65-F5344CB8AC3E}">
        <p14:creationId xmlns:p14="http://schemas.microsoft.com/office/powerpoint/2010/main" val="4207481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smtClean="0"/>
              <a:t>EGU 2015</a:t>
            </a:r>
            <a:endParaRPr lang="de-DE" dirty="0"/>
          </a:p>
        </p:txBody>
      </p:sp>
      <p:sp>
        <p:nvSpPr>
          <p:cNvPr id="4" name="Fußzeilenplatzhalter 3"/>
          <p:cNvSpPr>
            <a:spLocks noGrp="1"/>
          </p:cNvSpPr>
          <p:nvPr>
            <p:ph type="ftr" sz="quarter" idx="11"/>
          </p:nvPr>
        </p:nvSpPr>
        <p:spPr/>
        <p:txBody>
          <a:bodyPr/>
          <a:lstStyle/>
          <a:p>
            <a:r>
              <a:rPr lang="de-DE" dirty="0" smtClean="0"/>
              <a:t>http://geoportal-glues.ufz.de/stories/openanalysis.html</a:t>
            </a:r>
            <a:endParaRPr lang="de-DE" dirty="0"/>
          </a:p>
        </p:txBody>
      </p:sp>
    </p:spTree>
    <p:extLst>
      <p:ext uri="{BB962C8B-B14F-4D97-AF65-F5344CB8AC3E}">
        <p14:creationId xmlns:p14="http://schemas.microsoft.com/office/powerpoint/2010/main" val="1684715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85BB6EB2-3D33-44B2-AF61-1AE9C14A235E}" type="datetimeFigureOut">
              <a:rPr lang="de-DE" smtClean="0"/>
              <a:t>02/06/2015</a:t>
            </a:fld>
            <a:endParaRPr lang="de-DE"/>
          </a:p>
        </p:txBody>
      </p:sp>
      <p:sp>
        <p:nvSpPr>
          <p:cNvPr id="5" name="Fußzeilenplatzhalter 4"/>
          <p:cNvSpPr>
            <a:spLocks noGrp="1"/>
          </p:cNvSpPr>
          <p:nvPr>
            <p:ph type="ftr" sz="quarter" idx="11"/>
          </p:nvPr>
        </p:nvSpPr>
        <p:spPr/>
        <p:txBody>
          <a:bodyPr/>
          <a:lstStyle/>
          <a:p>
            <a:r>
              <a:rPr lang="de-DE" dirty="0" smtClean="0"/>
              <a:t>http://geoportal-glues.ufz.de/stories/openanalysis.html</a:t>
            </a:r>
          </a:p>
        </p:txBody>
      </p:sp>
      <p:sp>
        <p:nvSpPr>
          <p:cNvPr id="7" name="Titel 1"/>
          <p:cNvSpPr txBox="1">
            <a:spLocks/>
          </p:cNvSpPr>
          <p:nvPr userDrawn="1"/>
        </p:nvSpPr>
        <p:spPr>
          <a:xfrm>
            <a:off x="20946" y="116632"/>
            <a:ext cx="9015550" cy="1470025"/>
          </a:xfrm>
          <a:prstGeom prst="rect">
            <a:avLst/>
          </a:prstGeom>
        </p:spPr>
        <p:txBody>
          <a:bodyPr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Open </a:t>
            </a:r>
            <a:r>
              <a:rPr lang="de-DE" sz="3200" dirty="0" err="1" smtClean="0"/>
              <a:t>and</a:t>
            </a:r>
            <a:r>
              <a:rPr lang="de-DE" sz="3200" dirty="0" smtClean="0"/>
              <a:t> </a:t>
            </a:r>
            <a:r>
              <a:rPr lang="de-DE" sz="3200" dirty="0" err="1" smtClean="0"/>
              <a:t>reproducible</a:t>
            </a:r>
            <a:r>
              <a:rPr lang="de-DE" sz="3200" dirty="0" smtClean="0"/>
              <a:t> global </a:t>
            </a:r>
            <a:r>
              <a:rPr lang="de-DE" sz="3200" dirty="0" err="1" smtClean="0"/>
              <a:t>land</a:t>
            </a:r>
            <a:r>
              <a:rPr lang="de-DE" sz="3200" dirty="0" smtClean="0"/>
              <a:t> </a:t>
            </a:r>
            <a:r>
              <a:rPr lang="de-DE" sz="3200" dirty="0" err="1" smtClean="0"/>
              <a:t>use</a:t>
            </a:r>
            <a:r>
              <a:rPr lang="de-DE" sz="3200" dirty="0" smtClean="0"/>
              <a:t> </a:t>
            </a:r>
            <a:r>
              <a:rPr lang="de-DE" sz="3200" dirty="0" err="1" smtClean="0"/>
              <a:t>classification</a:t>
            </a:r>
            <a:endParaRPr lang="de-DE" sz="3200" dirty="0"/>
          </a:p>
        </p:txBody>
      </p:sp>
      <p:sp>
        <p:nvSpPr>
          <p:cNvPr id="8" name="Untertitel 2"/>
          <p:cNvSpPr txBox="1">
            <a:spLocks/>
          </p:cNvSpPr>
          <p:nvPr userDrawn="1"/>
        </p:nvSpPr>
        <p:spPr>
          <a:xfrm>
            <a:off x="179512" y="620688"/>
            <a:ext cx="7272808" cy="115212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800" dirty="0" smtClean="0">
                <a:solidFill>
                  <a:schemeClr val="bg1">
                    <a:lumMod val="65000"/>
                  </a:schemeClr>
                </a:solidFill>
              </a:rPr>
              <a:t>Daniel Nüst*, </a:t>
            </a:r>
            <a:r>
              <a:rPr lang="de-DE" sz="1800" dirty="0" err="1" smtClean="0">
                <a:solidFill>
                  <a:schemeClr val="bg1">
                    <a:lumMod val="65000"/>
                  </a:schemeClr>
                </a:solidFill>
              </a:rPr>
              <a:t>Tomáš</a:t>
            </a:r>
            <a:r>
              <a:rPr lang="de-DE" sz="1800" dirty="0" smtClean="0">
                <a:solidFill>
                  <a:schemeClr val="bg1">
                    <a:lumMod val="65000"/>
                  </a:schemeClr>
                </a:solidFill>
              </a:rPr>
              <a:t> </a:t>
            </a:r>
            <a:r>
              <a:rPr lang="de-DE" sz="1800" dirty="0" err="1" smtClean="0">
                <a:solidFill>
                  <a:schemeClr val="bg1">
                    <a:lumMod val="65000"/>
                  </a:schemeClr>
                </a:solidFill>
              </a:rPr>
              <a:t>Václavík</a:t>
            </a:r>
            <a:r>
              <a:rPr lang="de-DE" sz="1800" dirty="0" smtClean="0">
                <a:solidFill>
                  <a:schemeClr val="bg1">
                    <a:lumMod val="65000"/>
                  </a:schemeClr>
                </a:solidFill>
              </a:rPr>
              <a:t>°, Benjamin Pross*</a:t>
            </a:r>
            <a:br>
              <a:rPr lang="de-DE" sz="1800" dirty="0" smtClean="0">
                <a:solidFill>
                  <a:schemeClr val="bg1">
                    <a:lumMod val="65000"/>
                  </a:schemeClr>
                </a:solidFill>
              </a:rPr>
            </a:br>
            <a:r>
              <a:rPr lang="de-DE" sz="1100" dirty="0" smtClean="0">
                <a:solidFill>
                  <a:schemeClr val="bg1">
                    <a:lumMod val="65000"/>
                  </a:schemeClr>
                </a:solidFill>
              </a:rPr>
              <a:t>* </a:t>
            </a:r>
            <a:r>
              <a:rPr lang="en-US" sz="1100" dirty="0" smtClean="0">
                <a:solidFill>
                  <a:schemeClr val="bg1">
                    <a:lumMod val="65000"/>
                  </a:schemeClr>
                </a:solidFill>
              </a:rPr>
              <a:t>52North Initiative for Geospatial Open Source Software GmbH, Münster, Germany</a:t>
            </a:r>
            <a:br>
              <a:rPr lang="en-US" sz="1100" dirty="0" smtClean="0">
                <a:solidFill>
                  <a:schemeClr val="bg1">
                    <a:lumMod val="65000"/>
                  </a:schemeClr>
                </a:solidFill>
              </a:rPr>
            </a:br>
            <a:r>
              <a:rPr lang="de-DE" sz="1100" dirty="0" smtClean="0">
                <a:solidFill>
                  <a:schemeClr val="bg1">
                    <a:lumMod val="65000"/>
                  </a:schemeClr>
                </a:solidFill>
              </a:rPr>
              <a:t>° UFZ – Helmholtz </a:t>
            </a:r>
            <a:r>
              <a:rPr lang="de-DE" sz="1100" dirty="0" err="1" smtClean="0">
                <a:solidFill>
                  <a:schemeClr val="bg1">
                    <a:lumMod val="65000"/>
                  </a:schemeClr>
                </a:solidFill>
              </a:rPr>
              <a:t>Centre</a:t>
            </a:r>
            <a:r>
              <a:rPr lang="de-DE" sz="1100" dirty="0" smtClean="0">
                <a:solidFill>
                  <a:schemeClr val="bg1">
                    <a:lumMod val="65000"/>
                  </a:schemeClr>
                </a:solidFill>
              </a:rPr>
              <a:t> </a:t>
            </a:r>
            <a:r>
              <a:rPr lang="de-DE" sz="1100" dirty="0" err="1" smtClean="0">
                <a:solidFill>
                  <a:schemeClr val="bg1">
                    <a:lumMod val="65000"/>
                  </a:schemeClr>
                </a:solidFill>
              </a:rPr>
              <a:t>for</a:t>
            </a:r>
            <a:r>
              <a:rPr lang="de-DE" sz="1100" dirty="0" smtClean="0">
                <a:solidFill>
                  <a:schemeClr val="bg1">
                    <a:lumMod val="65000"/>
                  </a:schemeClr>
                </a:solidFill>
              </a:rPr>
              <a:t> Environmental Research, Leipzig, Germany</a:t>
            </a:r>
            <a:endParaRPr lang="de-DE" sz="1100" dirty="0">
              <a:solidFill>
                <a:schemeClr val="bg1">
                  <a:lumMod val="65000"/>
                </a:schemeClr>
              </a:solidFill>
            </a:endParaRPr>
          </a:p>
        </p:txBody>
      </p:sp>
      <p:pic>
        <p:nvPicPr>
          <p:cNvPr id="9" name="Picture 2" descr="https://chart.googleapis.com/chart?chs=300x300&amp;cht=qr&amp;chld=L%7C1&amp;chl=http://geoportal-glues.ufz.de/stories/openanalysis.htm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56376" y="5661248"/>
            <a:ext cx="1140717" cy="1140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204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600200"/>
            <a:ext cx="7056784" cy="4525963"/>
          </a:xfrm>
          <a:prstGeom prst="rect">
            <a:avLst/>
          </a:prstGeo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p:txBody>
          <a:bodyPr/>
          <a:lstStyle/>
          <a:p>
            <a:fld id="{85BB6EB2-3D33-44B2-AF61-1AE9C14A235E}" type="datetimeFigureOut">
              <a:rPr lang="de-DE" smtClean="0"/>
              <a:t>02/06/2015</a:t>
            </a:fld>
            <a:endParaRPr lang="de-DE"/>
          </a:p>
        </p:txBody>
      </p:sp>
      <p:sp>
        <p:nvSpPr>
          <p:cNvPr id="5" name="Fußzeilenplatzhalter 4"/>
          <p:cNvSpPr>
            <a:spLocks noGrp="1"/>
          </p:cNvSpPr>
          <p:nvPr>
            <p:ph type="ftr" sz="quarter" idx="11"/>
          </p:nvPr>
        </p:nvSpPr>
        <p:spPr/>
        <p:txBody>
          <a:bodyPr/>
          <a:lstStyle/>
          <a:p>
            <a:r>
              <a:rPr lang="de-DE" dirty="0" smtClean="0"/>
              <a:t>http://geoportal-glues.ufz.de/stories/openanalysis.html</a:t>
            </a:r>
          </a:p>
        </p:txBody>
      </p:sp>
      <p:sp>
        <p:nvSpPr>
          <p:cNvPr id="7" name="Vertikaler Titel 1"/>
          <p:cNvSpPr>
            <a:spLocks noGrp="1"/>
          </p:cNvSpPr>
          <p:nvPr>
            <p:ph type="title" orient="vert"/>
          </p:nvPr>
        </p:nvSpPr>
        <p:spPr>
          <a:xfrm>
            <a:off x="7884368" y="332656"/>
            <a:ext cx="1337320" cy="5851525"/>
          </a:xfrm>
          <a:prstGeom prst="rect">
            <a:avLst/>
          </a:prstGeom>
        </p:spPr>
        <p:txBody>
          <a:bodyPr vert="eaVert"/>
          <a:lstStyle>
            <a:lvl1pPr>
              <a:defRPr sz="3600" b="1"/>
            </a:lvl1pPr>
          </a:lstStyle>
          <a:p>
            <a:r>
              <a:rPr lang="de-DE" dirty="0" smtClean="0"/>
              <a:t>Titelmasterformat durch Klicken bearbeiten</a:t>
            </a:r>
            <a:endParaRPr lang="de-DE" dirty="0"/>
          </a:p>
        </p:txBody>
      </p:sp>
      <p:sp>
        <p:nvSpPr>
          <p:cNvPr id="8" name="Titel 1"/>
          <p:cNvSpPr txBox="1">
            <a:spLocks/>
          </p:cNvSpPr>
          <p:nvPr userDrawn="1"/>
        </p:nvSpPr>
        <p:spPr>
          <a:xfrm>
            <a:off x="179512" y="116632"/>
            <a:ext cx="8856984" cy="1470025"/>
          </a:xfrm>
          <a:prstGeom prst="rect">
            <a:avLst/>
          </a:prstGeom>
        </p:spPr>
        <p:txBody>
          <a:bodyPr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000" dirty="0" smtClean="0"/>
              <a:t>Open </a:t>
            </a:r>
            <a:r>
              <a:rPr lang="de-DE" sz="2000" dirty="0" err="1" smtClean="0"/>
              <a:t>and</a:t>
            </a:r>
            <a:r>
              <a:rPr lang="de-DE" sz="2000" dirty="0" smtClean="0"/>
              <a:t> </a:t>
            </a:r>
            <a:r>
              <a:rPr lang="de-DE" sz="2000" dirty="0" err="1" smtClean="0"/>
              <a:t>reproducible</a:t>
            </a:r>
            <a:r>
              <a:rPr lang="de-DE" sz="2000" dirty="0" smtClean="0"/>
              <a:t> global </a:t>
            </a:r>
            <a:r>
              <a:rPr lang="de-DE" sz="2000" dirty="0" err="1" smtClean="0"/>
              <a:t>land</a:t>
            </a:r>
            <a:r>
              <a:rPr lang="de-DE" sz="2000" dirty="0" smtClean="0"/>
              <a:t> </a:t>
            </a:r>
            <a:r>
              <a:rPr lang="de-DE" sz="2000" dirty="0" err="1" smtClean="0"/>
              <a:t>use</a:t>
            </a:r>
            <a:r>
              <a:rPr lang="de-DE" sz="2000" dirty="0" smtClean="0"/>
              <a:t> </a:t>
            </a:r>
            <a:r>
              <a:rPr lang="de-DE" sz="2000" dirty="0" err="1" smtClean="0"/>
              <a:t>classification</a:t>
            </a:r>
            <a:endParaRPr lang="de-DE" sz="2000" dirty="0"/>
          </a:p>
        </p:txBody>
      </p:sp>
      <p:sp>
        <p:nvSpPr>
          <p:cNvPr id="9" name="Untertitel 2"/>
          <p:cNvSpPr txBox="1">
            <a:spLocks/>
          </p:cNvSpPr>
          <p:nvPr userDrawn="1"/>
        </p:nvSpPr>
        <p:spPr>
          <a:xfrm>
            <a:off x="179512" y="476672"/>
            <a:ext cx="7272808" cy="115212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400" dirty="0" smtClean="0">
                <a:solidFill>
                  <a:schemeClr val="bg1">
                    <a:lumMod val="65000"/>
                  </a:schemeClr>
                </a:solidFill>
              </a:rPr>
              <a:t>Daniel Nüst*, </a:t>
            </a:r>
            <a:r>
              <a:rPr lang="de-DE" sz="1400" dirty="0" err="1" smtClean="0">
                <a:solidFill>
                  <a:schemeClr val="bg1">
                    <a:lumMod val="65000"/>
                  </a:schemeClr>
                </a:solidFill>
              </a:rPr>
              <a:t>Tomáš</a:t>
            </a:r>
            <a:r>
              <a:rPr lang="de-DE" sz="1400" dirty="0" smtClean="0">
                <a:solidFill>
                  <a:schemeClr val="bg1">
                    <a:lumMod val="65000"/>
                  </a:schemeClr>
                </a:solidFill>
              </a:rPr>
              <a:t> </a:t>
            </a:r>
            <a:r>
              <a:rPr lang="de-DE" sz="1400" dirty="0" err="1" smtClean="0">
                <a:solidFill>
                  <a:schemeClr val="bg1">
                    <a:lumMod val="65000"/>
                  </a:schemeClr>
                </a:solidFill>
              </a:rPr>
              <a:t>Václavík</a:t>
            </a:r>
            <a:r>
              <a:rPr lang="de-DE" sz="1400" dirty="0" smtClean="0">
                <a:solidFill>
                  <a:schemeClr val="bg1">
                    <a:lumMod val="65000"/>
                  </a:schemeClr>
                </a:solidFill>
              </a:rPr>
              <a:t>°, Benjamin Pross*</a:t>
            </a:r>
            <a:br>
              <a:rPr lang="de-DE" sz="1400" dirty="0" smtClean="0">
                <a:solidFill>
                  <a:schemeClr val="bg1">
                    <a:lumMod val="65000"/>
                  </a:schemeClr>
                </a:solidFill>
              </a:rPr>
            </a:br>
            <a:r>
              <a:rPr lang="de-DE" sz="1000" dirty="0" smtClean="0">
                <a:solidFill>
                  <a:schemeClr val="bg1">
                    <a:lumMod val="65000"/>
                  </a:schemeClr>
                </a:solidFill>
              </a:rPr>
              <a:t>* </a:t>
            </a:r>
            <a:r>
              <a:rPr lang="en-US" sz="1000" dirty="0" smtClean="0">
                <a:solidFill>
                  <a:schemeClr val="bg1">
                    <a:lumMod val="65000"/>
                  </a:schemeClr>
                </a:solidFill>
              </a:rPr>
              <a:t>52North Initiative for Geospatial Open Source Software GmbH, Münster, Germany</a:t>
            </a:r>
            <a:br>
              <a:rPr lang="en-US" sz="1000" dirty="0" smtClean="0">
                <a:solidFill>
                  <a:schemeClr val="bg1">
                    <a:lumMod val="65000"/>
                  </a:schemeClr>
                </a:solidFill>
              </a:rPr>
            </a:br>
            <a:r>
              <a:rPr lang="de-DE" sz="1000" dirty="0" smtClean="0">
                <a:solidFill>
                  <a:schemeClr val="bg1">
                    <a:lumMod val="65000"/>
                  </a:schemeClr>
                </a:solidFill>
              </a:rPr>
              <a:t>° UFZ – Helmholtz </a:t>
            </a:r>
            <a:r>
              <a:rPr lang="de-DE" sz="1000" dirty="0" err="1" smtClean="0">
                <a:solidFill>
                  <a:schemeClr val="bg1">
                    <a:lumMod val="65000"/>
                  </a:schemeClr>
                </a:solidFill>
              </a:rPr>
              <a:t>Centre</a:t>
            </a:r>
            <a:r>
              <a:rPr lang="de-DE" sz="1000" dirty="0" smtClean="0">
                <a:solidFill>
                  <a:schemeClr val="bg1">
                    <a:lumMod val="65000"/>
                  </a:schemeClr>
                </a:solidFill>
              </a:rPr>
              <a:t> </a:t>
            </a:r>
            <a:r>
              <a:rPr lang="de-DE" sz="1000" dirty="0" err="1" smtClean="0">
                <a:solidFill>
                  <a:schemeClr val="bg1">
                    <a:lumMod val="65000"/>
                  </a:schemeClr>
                </a:solidFill>
              </a:rPr>
              <a:t>for</a:t>
            </a:r>
            <a:r>
              <a:rPr lang="de-DE" sz="1000" dirty="0" smtClean="0">
                <a:solidFill>
                  <a:schemeClr val="bg1">
                    <a:lumMod val="65000"/>
                  </a:schemeClr>
                </a:solidFill>
              </a:rPr>
              <a:t> Environmental Research, Leipzig, Germany</a:t>
            </a:r>
            <a:endParaRPr lang="de-DE" sz="1000" dirty="0">
              <a:solidFill>
                <a:schemeClr val="bg1">
                  <a:lumMod val="65000"/>
                </a:schemeClr>
              </a:solidFill>
            </a:endParaRPr>
          </a:p>
        </p:txBody>
      </p:sp>
      <p:pic>
        <p:nvPicPr>
          <p:cNvPr id="10" name="Picture 2" descr="https://chart.googleapis.com/chart?chs=300x300&amp;cht=qr&amp;chld=L%7C1&amp;chl=http://geoportal-glues.ufz.de/stories/openanalysis.htm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56376" y="5661248"/>
            <a:ext cx="1140717" cy="11407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meetingorganizer.copernicus.org/webfiles/img/CreativeCommons_Attribution_Licens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16416" y="116631"/>
            <a:ext cx="749360" cy="262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26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5BB6EB2-3D33-44B2-AF61-1AE9C14A235E}" type="datetimeFigureOut">
              <a:rPr lang="de-DE" smtClean="0"/>
              <a:t>02/06/2015</a:t>
            </a:fld>
            <a:endParaRPr lang="de-DE"/>
          </a:p>
        </p:txBody>
      </p:sp>
      <p:sp>
        <p:nvSpPr>
          <p:cNvPr id="3" name="Fußzeilenplatzhalter 2"/>
          <p:cNvSpPr>
            <a:spLocks noGrp="1"/>
          </p:cNvSpPr>
          <p:nvPr>
            <p:ph type="ftr" sz="quarter" idx="11"/>
          </p:nvPr>
        </p:nvSpPr>
        <p:spPr/>
        <p:txBody>
          <a:bodyPr/>
          <a:lstStyle/>
          <a:p>
            <a:r>
              <a:rPr lang="de-DE" dirty="0" smtClean="0"/>
              <a:t>http://geoportal-glues.ufz.de/stories/openanalysis.html</a:t>
            </a:r>
            <a:endParaRPr lang="de-DE" dirty="0"/>
          </a:p>
        </p:txBody>
      </p:sp>
      <p:pic>
        <p:nvPicPr>
          <p:cNvPr id="7" name="Picture 2" descr="https://chart.googleapis.com/chart?chs=300x300&amp;cht=qr&amp;chld=L%7C1&amp;chl=http://geoportal-glues.ufz.de/stories/openanalysis.htm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56376" y="5661248"/>
            <a:ext cx="1140717" cy="1140717"/>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p:cNvSpPr txBox="1">
            <a:spLocks/>
          </p:cNvSpPr>
          <p:nvPr userDrawn="1"/>
        </p:nvSpPr>
        <p:spPr>
          <a:xfrm>
            <a:off x="179512" y="116632"/>
            <a:ext cx="8856984" cy="1470025"/>
          </a:xfrm>
          <a:prstGeom prst="rect">
            <a:avLst/>
          </a:prstGeom>
        </p:spPr>
        <p:txBody>
          <a:bodyPr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000" dirty="0" smtClean="0"/>
              <a:t>Open </a:t>
            </a:r>
            <a:r>
              <a:rPr lang="de-DE" sz="2000" dirty="0" err="1" smtClean="0"/>
              <a:t>and</a:t>
            </a:r>
            <a:r>
              <a:rPr lang="de-DE" sz="2000" dirty="0" smtClean="0"/>
              <a:t> </a:t>
            </a:r>
            <a:r>
              <a:rPr lang="de-DE" sz="2000" dirty="0" err="1" smtClean="0"/>
              <a:t>reproducible</a:t>
            </a:r>
            <a:r>
              <a:rPr lang="de-DE" sz="2000" dirty="0" smtClean="0"/>
              <a:t> global </a:t>
            </a:r>
            <a:r>
              <a:rPr lang="de-DE" sz="2000" dirty="0" err="1" smtClean="0"/>
              <a:t>land</a:t>
            </a:r>
            <a:r>
              <a:rPr lang="de-DE" sz="2000" dirty="0" smtClean="0"/>
              <a:t> </a:t>
            </a:r>
            <a:r>
              <a:rPr lang="de-DE" sz="2000" dirty="0" err="1" smtClean="0"/>
              <a:t>use</a:t>
            </a:r>
            <a:r>
              <a:rPr lang="de-DE" sz="2000" dirty="0" smtClean="0"/>
              <a:t> </a:t>
            </a:r>
            <a:r>
              <a:rPr lang="de-DE" sz="2000" dirty="0" err="1" smtClean="0"/>
              <a:t>classification</a:t>
            </a:r>
            <a:endParaRPr lang="de-DE" sz="2000" dirty="0"/>
          </a:p>
        </p:txBody>
      </p:sp>
      <p:sp>
        <p:nvSpPr>
          <p:cNvPr id="9" name="Untertitel 2"/>
          <p:cNvSpPr txBox="1">
            <a:spLocks/>
          </p:cNvSpPr>
          <p:nvPr userDrawn="1"/>
        </p:nvSpPr>
        <p:spPr>
          <a:xfrm>
            <a:off x="179512" y="476672"/>
            <a:ext cx="7272808" cy="115212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400" dirty="0" smtClean="0">
                <a:solidFill>
                  <a:schemeClr val="bg1">
                    <a:lumMod val="65000"/>
                  </a:schemeClr>
                </a:solidFill>
              </a:rPr>
              <a:t>Daniel Nüst*, </a:t>
            </a:r>
            <a:r>
              <a:rPr lang="de-DE" sz="1400" dirty="0" err="1" smtClean="0">
                <a:solidFill>
                  <a:schemeClr val="bg1">
                    <a:lumMod val="65000"/>
                  </a:schemeClr>
                </a:solidFill>
              </a:rPr>
              <a:t>Tomáš</a:t>
            </a:r>
            <a:r>
              <a:rPr lang="de-DE" sz="1400" dirty="0" smtClean="0">
                <a:solidFill>
                  <a:schemeClr val="bg1">
                    <a:lumMod val="65000"/>
                  </a:schemeClr>
                </a:solidFill>
              </a:rPr>
              <a:t> </a:t>
            </a:r>
            <a:r>
              <a:rPr lang="de-DE" sz="1400" dirty="0" err="1" smtClean="0">
                <a:solidFill>
                  <a:schemeClr val="bg1">
                    <a:lumMod val="65000"/>
                  </a:schemeClr>
                </a:solidFill>
              </a:rPr>
              <a:t>Václavík</a:t>
            </a:r>
            <a:r>
              <a:rPr lang="de-DE" sz="1400" dirty="0" smtClean="0">
                <a:solidFill>
                  <a:schemeClr val="bg1">
                    <a:lumMod val="65000"/>
                  </a:schemeClr>
                </a:solidFill>
              </a:rPr>
              <a:t>°, Benjamin Pross*</a:t>
            </a:r>
            <a:br>
              <a:rPr lang="de-DE" sz="1400" dirty="0" smtClean="0">
                <a:solidFill>
                  <a:schemeClr val="bg1">
                    <a:lumMod val="65000"/>
                  </a:schemeClr>
                </a:solidFill>
              </a:rPr>
            </a:br>
            <a:r>
              <a:rPr lang="de-DE" sz="1000" dirty="0" smtClean="0">
                <a:solidFill>
                  <a:schemeClr val="bg1">
                    <a:lumMod val="65000"/>
                  </a:schemeClr>
                </a:solidFill>
              </a:rPr>
              <a:t>* </a:t>
            </a:r>
            <a:r>
              <a:rPr lang="en-US" sz="1000" dirty="0" smtClean="0">
                <a:solidFill>
                  <a:schemeClr val="bg1">
                    <a:lumMod val="65000"/>
                  </a:schemeClr>
                </a:solidFill>
              </a:rPr>
              <a:t>52North Initiative for Geospatial Open Source Software GmbH, Münster, Germany</a:t>
            </a:r>
            <a:br>
              <a:rPr lang="en-US" sz="1000" dirty="0" smtClean="0">
                <a:solidFill>
                  <a:schemeClr val="bg1">
                    <a:lumMod val="65000"/>
                  </a:schemeClr>
                </a:solidFill>
              </a:rPr>
            </a:br>
            <a:r>
              <a:rPr lang="de-DE" sz="1000" dirty="0" smtClean="0">
                <a:solidFill>
                  <a:schemeClr val="bg1">
                    <a:lumMod val="65000"/>
                  </a:schemeClr>
                </a:solidFill>
              </a:rPr>
              <a:t>° UFZ – Helmholtz </a:t>
            </a:r>
            <a:r>
              <a:rPr lang="de-DE" sz="1000" dirty="0" err="1" smtClean="0">
                <a:solidFill>
                  <a:schemeClr val="bg1">
                    <a:lumMod val="65000"/>
                  </a:schemeClr>
                </a:solidFill>
              </a:rPr>
              <a:t>Centre</a:t>
            </a:r>
            <a:r>
              <a:rPr lang="de-DE" sz="1000" dirty="0" smtClean="0">
                <a:solidFill>
                  <a:schemeClr val="bg1">
                    <a:lumMod val="65000"/>
                  </a:schemeClr>
                </a:solidFill>
              </a:rPr>
              <a:t> </a:t>
            </a:r>
            <a:r>
              <a:rPr lang="de-DE" sz="1000" dirty="0" err="1" smtClean="0">
                <a:solidFill>
                  <a:schemeClr val="bg1">
                    <a:lumMod val="65000"/>
                  </a:schemeClr>
                </a:solidFill>
              </a:rPr>
              <a:t>for</a:t>
            </a:r>
            <a:r>
              <a:rPr lang="de-DE" sz="1000" dirty="0" smtClean="0">
                <a:solidFill>
                  <a:schemeClr val="bg1">
                    <a:lumMod val="65000"/>
                  </a:schemeClr>
                </a:solidFill>
              </a:rPr>
              <a:t> Environmental Research, Leipzig, Germany</a:t>
            </a:r>
            <a:endParaRPr lang="de-DE" sz="1000" dirty="0">
              <a:solidFill>
                <a:schemeClr val="bg1">
                  <a:lumMod val="65000"/>
                </a:schemeClr>
              </a:solidFill>
            </a:endParaRPr>
          </a:p>
        </p:txBody>
      </p:sp>
    </p:spTree>
    <p:extLst>
      <p:ext uri="{BB962C8B-B14F-4D97-AF65-F5344CB8AC3E}">
        <p14:creationId xmlns:p14="http://schemas.microsoft.com/office/powerpoint/2010/main" val="21402911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169168" y="6356350"/>
            <a:ext cx="946448"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dirty="0" smtClean="0"/>
              <a:t>EGU 2015</a:t>
            </a:r>
            <a:endParaRPr lang="de-DE" dirty="0"/>
          </a:p>
        </p:txBody>
      </p:sp>
      <p:sp>
        <p:nvSpPr>
          <p:cNvPr id="5" name="Fußzeilenplatzhalter 4"/>
          <p:cNvSpPr>
            <a:spLocks noGrp="1"/>
          </p:cNvSpPr>
          <p:nvPr>
            <p:ph type="ftr" sz="quarter" idx="3"/>
          </p:nvPr>
        </p:nvSpPr>
        <p:spPr>
          <a:xfrm>
            <a:off x="1979712" y="6356350"/>
            <a:ext cx="404008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smtClean="0"/>
              <a:t>http://geoportal-glues.ufz.de/stories/openanalysis.html</a:t>
            </a:r>
            <a:endParaRPr lang="de-DE" dirty="0"/>
          </a:p>
        </p:txBody>
      </p:sp>
    </p:spTree>
    <p:extLst>
      <p:ext uri="{BB962C8B-B14F-4D97-AF65-F5344CB8AC3E}">
        <p14:creationId xmlns:p14="http://schemas.microsoft.com/office/powerpoint/2010/main" val="646428108"/>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50" r:id="rId3"/>
    <p:sldLayoutId id="2147483655"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3.xml"/><Relationship Id="rId4" Type="http://schemas.openxmlformats.org/officeDocument/2006/relationships/image" Target="../media/image45.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2.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hyperlink" Target="http://wps1.glues.geo.tu-dresden.de/wps/WebProcessingService?Request=DescribeProcess&amp;service=WPS&amp;version=1.0.0&amp;identifier=org.n52.wps.server.r.glues.systemarchetypes" TargetMode="External"/><Relationship Id="rId2" Type="http://schemas.openxmlformats.org/officeDocument/2006/relationships/hyperlink" Target="http://wps1.glues.geo.tu-dresden.de/wps/" TargetMode="External"/><Relationship Id="rId1" Type="http://schemas.openxmlformats.org/officeDocument/2006/relationships/slideLayout" Target="../slideLayouts/slideLayout3.xml"/><Relationship Id="rId5" Type="http://schemas.openxmlformats.org/officeDocument/2006/relationships/hyperlink" Target="https://github.com/52North/glues-wps" TargetMode="External"/><Relationship Id="rId4" Type="http://schemas.openxmlformats.org/officeDocument/2006/relationships/hyperlink" Target="https://github.com/52North/WP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geoportal-glues.ufz.de/stories/landsystemarchetypes.html" TargetMode="Externa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geoportal-glues.ufz.de/stories/landsystemarchetypes.html"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cran.r-project.org/web/packages/kohonen/" TargetMode="Externa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0946" y="116632"/>
            <a:ext cx="9015550" cy="1470025"/>
          </a:xfrm>
          <a:prstGeom prst="rect">
            <a:avLst/>
          </a:prstGeom>
        </p:spPr>
        <p:txBody>
          <a:bodyPr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Open </a:t>
            </a:r>
            <a:r>
              <a:rPr lang="de-DE" sz="3200" dirty="0" err="1" smtClean="0"/>
              <a:t>and</a:t>
            </a:r>
            <a:r>
              <a:rPr lang="de-DE" sz="3200" dirty="0" smtClean="0"/>
              <a:t> </a:t>
            </a:r>
            <a:r>
              <a:rPr lang="de-DE" sz="3200" dirty="0" err="1" smtClean="0"/>
              <a:t>reproducible</a:t>
            </a:r>
            <a:r>
              <a:rPr lang="de-DE" sz="3200" dirty="0" smtClean="0"/>
              <a:t> global </a:t>
            </a:r>
            <a:r>
              <a:rPr lang="de-DE" sz="3200" dirty="0" err="1" smtClean="0"/>
              <a:t>land</a:t>
            </a:r>
            <a:r>
              <a:rPr lang="de-DE" sz="3200" dirty="0" smtClean="0"/>
              <a:t> </a:t>
            </a:r>
            <a:r>
              <a:rPr lang="de-DE" sz="3200" dirty="0" err="1" smtClean="0"/>
              <a:t>use</a:t>
            </a:r>
            <a:r>
              <a:rPr lang="de-DE" sz="3200" dirty="0" smtClean="0"/>
              <a:t> </a:t>
            </a:r>
            <a:r>
              <a:rPr lang="de-DE" sz="3200" dirty="0" err="1" smtClean="0"/>
              <a:t>classification</a:t>
            </a:r>
            <a:endParaRPr lang="de-DE" sz="3200" dirty="0"/>
          </a:p>
        </p:txBody>
      </p:sp>
      <p:sp>
        <p:nvSpPr>
          <p:cNvPr id="5" name="Untertitel 2"/>
          <p:cNvSpPr txBox="1">
            <a:spLocks/>
          </p:cNvSpPr>
          <p:nvPr/>
        </p:nvSpPr>
        <p:spPr>
          <a:xfrm>
            <a:off x="179512" y="620688"/>
            <a:ext cx="7272808" cy="115212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2800" dirty="0" smtClean="0">
                <a:solidFill>
                  <a:schemeClr val="bg1">
                    <a:lumMod val="65000"/>
                  </a:schemeClr>
                </a:solidFill>
              </a:rPr>
              <a:t>Daniel Nüst*, </a:t>
            </a:r>
            <a:r>
              <a:rPr lang="de-DE" sz="2800" dirty="0" err="1" smtClean="0">
                <a:solidFill>
                  <a:schemeClr val="bg1">
                    <a:lumMod val="65000"/>
                  </a:schemeClr>
                </a:solidFill>
              </a:rPr>
              <a:t>Tomáš</a:t>
            </a:r>
            <a:r>
              <a:rPr lang="de-DE" sz="2800" dirty="0" smtClean="0">
                <a:solidFill>
                  <a:schemeClr val="bg1">
                    <a:lumMod val="65000"/>
                  </a:schemeClr>
                </a:solidFill>
              </a:rPr>
              <a:t> </a:t>
            </a:r>
            <a:r>
              <a:rPr lang="de-DE" sz="2800" dirty="0" err="1" smtClean="0">
                <a:solidFill>
                  <a:schemeClr val="bg1">
                    <a:lumMod val="65000"/>
                  </a:schemeClr>
                </a:solidFill>
              </a:rPr>
              <a:t>Václavík</a:t>
            </a:r>
            <a:r>
              <a:rPr lang="de-DE" sz="2800" dirty="0" smtClean="0">
                <a:solidFill>
                  <a:schemeClr val="bg1">
                    <a:lumMod val="65000"/>
                  </a:schemeClr>
                </a:solidFill>
              </a:rPr>
              <a:t>°, Benjamin Pross*</a:t>
            </a:r>
            <a:br>
              <a:rPr lang="de-DE" sz="2800" dirty="0" smtClean="0">
                <a:solidFill>
                  <a:schemeClr val="bg1">
                    <a:lumMod val="65000"/>
                  </a:schemeClr>
                </a:solidFill>
              </a:rPr>
            </a:br>
            <a:r>
              <a:rPr lang="de-DE" sz="1100" dirty="0" smtClean="0">
                <a:solidFill>
                  <a:schemeClr val="bg1">
                    <a:lumMod val="65000"/>
                  </a:schemeClr>
                </a:solidFill>
              </a:rPr>
              <a:t>* </a:t>
            </a:r>
            <a:r>
              <a:rPr lang="en-US" sz="1100" dirty="0" smtClean="0">
                <a:solidFill>
                  <a:schemeClr val="bg1">
                    <a:lumMod val="65000"/>
                  </a:schemeClr>
                </a:solidFill>
              </a:rPr>
              <a:t>52North Initiative for Geospatial Open Source Software GmbH, Münster, Germany</a:t>
            </a:r>
            <a:br>
              <a:rPr lang="en-US" sz="1100" dirty="0" smtClean="0">
                <a:solidFill>
                  <a:schemeClr val="bg1">
                    <a:lumMod val="65000"/>
                  </a:schemeClr>
                </a:solidFill>
              </a:rPr>
            </a:br>
            <a:r>
              <a:rPr lang="de-DE" sz="1100" dirty="0" smtClean="0">
                <a:solidFill>
                  <a:schemeClr val="bg1">
                    <a:lumMod val="65000"/>
                  </a:schemeClr>
                </a:solidFill>
              </a:rPr>
              <a:t>° UFZ – Helmholtz </a:t>
            </a:r>
            <a:r>
              <a:rPr lang="de-DE" sz="1100" dirty="0" err="1" smtClean="0">
                <a:solidFill>
                  <a:schemeClr val="bg1">
                    <a:lumMod val="65000"/>
                  </a:schemeClr>
                </a:solidFill>
              </a:rPr>
              <a:t>Centre</a:t>
            </a:r>
            <a:r>
              <a:rPr lang="de-DE" sz="1100" dirty="0" smtClean="0">
                <a:solidFill>
                  <a:schemeClr val="bg1">
                    <a:lumMod val="65000"/>
                  </a:schemeClr>
                </a:solidFill>
              </a:rPr>
              <a:t> </a:t>
            </a:r>
            <a:r>
              <a:rPr lang="de-DE" sz="1100" dirty="0" err="1" smtClean="0">
                <a:solidFill>
                  <a:schemeClr val="bg1">
                    <a:lumMod val="65000"/>
                  </a:schemeClr>
                </a:solidFill>
              </a:rPr>
              <a:t>for</a:t>
            </a:r>
            <a:r>
              <a:rPr lang="de-DE" sz="1100" dirty="0" smtClean="0">
                <a:solidFill>
                  <a:schemeClr val="bg1">
                    <a:lumMod val="65000"/>
                  </a:schemeClr>
                </a:solidFill>
              </a:rPr>
              <a:t> Environmental Research, Leipzig, Germany</a:t>
            </a:r>
            <a:endParaRPr lang="de-DE" sz="1100" dirty="0">
              <a:solidFill>
                <a:schemeClr val="bg1">
                  <a:lumMod val="65000"/>
                </a:schemeClr>
              </a:solidFill>
            </a:endParaRPr>
          </a:p>
        </p:txBody>
      </p:sp>
      <p:pic>
        <p:nvPicPr>
          <p:cNvPr id="6" name="Picture 2" descr="https://chart.googleapis.com/chart?chs=300x300&amp;cht=qr&amp;chld=L%7C1&amp;chl=http://geoportal-glues.ufz.de/stories/openanalysis.ht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5155" y="635456"/>
            <a:ext cx="1644774" cy="16447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geoportal-glues.ufz.de/stories/wps/images/example-outputs_sampling-1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6964" y="2564904"/>
            <a:ext cx="6582509" cy="4289487"/>
          </a:xfrm>
          <a:prstGeom prst="rect">
            <a:avLst/>
          </a:prstGeom>
          <a:noFill/>
          <a:extLst>
            <a:ext uri="{909E8E84-426E-40DD-AFC4-6F175D3DCCD1}">
              <a14:hiddenFill xmlns:a14="http://schemas.microsoft.com/office/drawing/2010/main">
                <a:solidFill>
                  <a:srgbClr val="FFFFFF"/>
                </a:solidFill>
              </a14:hiddenFill>
            </a:ext>
          </a:extLst>
        </p:spPr>
      </p:pic>
      <p:pic>
        <p:nvPicPr>
          <p:cNvPr id="6145" name="Picture 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329" r="13228" b="61763"/>
          <a:stretch/>
        </p:blipFill>
        <p:spPr bwMode="auto">
          <a:xfrm>
            <a:off x="179512" y="1586656"/>
            <a:ext cx="4692033" cy="45066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meetingorganizer.copernicus.org/webfiles/img/CreativeCommons_Attribution_Licens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19550" y="2276872"/>
            <a:ext cx="672930" cy="23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7363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268760"/>
            <a:ext cx="8280920" cy="5472608"/>
          </a:xfrm>
        </p:spPr>
        <p:txBody>
          <a:bodyPr/>
          <a:lstStyle/>
          <a:p>
            <a:pPr marL="0" indent="0">
              <a:buNone/>
            </a:pPr>
            <a:r>
              <a:rPr lang="de-DE" sz="2400" b="1" dirty="0" smtClean="0"/>
              <a:t>OGC Web Processing Service</a:t>
            </a:r>
          </a:p>
          <a:p>
            <a:pPr marL="0" indent="0">
              <a:buNone/>
            </a:pPr>
            <a:r>
              <a:rPr lang="de-DE" sz="2400" dirty="0" err="1" smtClean="0"/>
              <a:t>Describes</a:t>
            </a:r>
            <a:r>
              <a:rPr lang="de-DE" sz="2400" dirty="0" smtClean="0"/>
              <a:t> </a:t>
            </a:r>
            <a:r>
              <a:rPr lang="de-DE" sz="2400" dirty="0" err="1" smtClean="0"/>
              <a:t>inputs</a:t>
            </a:r>
            <a:r>
              <a:rPr lang="de-DE" sz="2400" dirty="0" smtClean="0"/>
              <a:t> &amp; </a:t>
            </a:r>
            <a:r>
              <a:rPr lang="de-DE" sz="2400" dirty="0" err="1" smtClean="0"/>
              <a:t>output</a:t>
            </a:r>
            <a:r>
              <a:rPr lang="de-DE" sz="2400" dirty="0" smtClean="0"/>
              <a:t> </a:t>
            </a:r>
            <a:r>
              <a:rPr lang="de-DE" sz="2400" dirty="0" err="1" smtClean="0"/>
              <a:t>of</a:t>
            </a:r>
            <a:r>
              <a:rPr lang="de-DE" sz="2400" dirty="0" smtClean="0"/>
              <a:t> </a:t>
            </a:r>
            <a:r>
              <a:rPr lang="de-DE" sz="2400" dirty="0" err="1" smtClean="0"/>
              <a:t>geospatial</a:t>
            </a:r>
            <a:r>
              <a:rPr lang="de-DE" sz="2400" dirty="0" smtClean="0"/>
              <a:t> web </a:t>
            </a:r>
            <a:r>
              <a:rPr lang="de-DE" sz="2400" dirty="0" err="1" smtClean="0"/>
              <a:t>processing</a:t>
            </a:r>
            <a:r>
              <a:rPr lang="de-DE" sz="2400" dirty="0" smtClean="0"/>
              <a:t> </a:t>
            </a:r>
            <a:r>
              <a:rPr lang="de-DE" sz="2400" dirty="0" err="1" smtClean="0"/>
              <a:t>services</a:t>
            </a:r>
            <a:endParaRPr lang="de-DE" sz="2400" dirty="0" smtClean="0"/>
          </a:p>
          <a:p>
            <a:pPr marL="0" indent="0">
              <a:buNone/>
            </a:pPr>
            <a:r>
              <a:rPr lang="de-DE" sz="1400" dirty="0"/>
              <a:t>http://</a:t>
            </a:r>
            <a:r>
              <a:rPr lang="de-DE" sz="1400" dirty="0" smtClean="0"/>
              <a:t>en.wikipedia.org/wiki/Web_Processing_Service</a:t>
            </a:r>
            <a:r>
              <a:rPr lang="de-DE" sz="1400" dirty="0"/>
              <a:t> | http://</a:t>
            </a:r>
            <a:r>
              <a:rPr lang="de-DE" sz="1400" dirty="0" smtClean="0"/>
              <a:t>www.opengeospatial.org/standards/wps </a:t>
            </a:r>
          </a:p>
          <a:p>
            <a:pPr marL="0" indent="0">
              <a:buNone/>
            </a:pPr>
            <a:endParaRPr lang="de-DE" sz="2400" dirty="0"/>
          </a:p>
          <a:p>
            <a:r>
              <a:rPr lang="de-DE" sz="2400" dirty="0" smtClean="0">
                <a:latin typeface="Courier New" panose="02070309020205020404" pitchFamily="49" charset="0"/>
                <a:cs typeface="Courier New" panose="02070309020205020404" pitchFamily="49" charset="0"/>
              </a:rPr>
              <a:t>GetCapabilities</a:t>
            </a:r>
            <a:r>
              <a:rPr lang="de-DE" sz="2400" dirty="0" smtClean="0"/>
              <a:t>: service-level </a:t>
            </a:r>
            <a:r>
              <a:rPr lang="de-DE" sz="2400" dirty="0" err="1" smtClean="0"/>
              <a:t>metadata</a:t>
            </a:r>
            <a:endParaRPr lang="de-DE" sz="2400" dirty="0" smtClean="0"/>
          </a:p>
          <a:p>
            <a:r>
              <a:rPr lang="de-DE" sz="2400" dirty="0" err="1">
                <a:latin typeface="Courier New" panose="02070309020205020404" pitchFamily="49" charset="0"/>
                <a:cs typeface="Courier New" panose="02070309020205020404" pitchFamily="49" charset="0"/>
              </a:rPr>
              <a:t>DescribeProcess</a:t>
            </a:r>
            <a:r>
              <a:rPr lang="de-DE" sz="2400" dirty="0" smtClean="0"/>
              <a:t>: </a:t>
            </a:r>
            <a:r>
              <a:rPr lang="de-DE" sz="2400" dirty="0" err="1" smtClean="0"/>
              <a:t>process</a:t>
            </a:r>
            <a:r>
              <a:rPr lang="de-DE" sz="2400" dirty="0" smtClean="0"/>
              <a:t> </a:t>
            </a:r>
            <a:r>
              <a:rPr lang="de-DE" sz="2400" dirty="0" err="1" smtClean="0"/>
              <a:t>description</a:t>
            </a:r>
            <a:r>
              <a:rPr lang="de-DE" sz="2400" dirty="0" smtClean="0"/>
              <a:t> (</a:t>
            </a:r>
            <a:r>
              <a:rPr lang="de-DE" sz="2400" dirty="0" err="1" smtClean="0"/>
              <a:t>metadata</a:t>
            </a:r>
            <a:r>
              <a:rPr lang="de-DE" sz="2400" dirty="0" smtClean="0"/>
              <a:t>, </a:t>
            </a:r>
            <a:r>
              <a:rPr lang="de-DE" sz="2400" dirty="0" err="1" smtClean="0"/>
              <a:t>inputs</a:t>
            </a:r>
            <a:r>
              <a:rPr lang="de-DE" sz="2400" dirty="0" smtClean="0"/>
              <a:t>, </a:t>
            </a:r>
            <a:r>
              <a:rPr lang="de-DE" sz="2400" dirty="0" err="1" smtClean="0"/>
              <a:t>outputs</a:t>
            </a:r>
            <a:r>
              <a:rPr lang="de-DE" sz="2400" dirty="0" smtClean="0"/>
              <a:t>)</a:t>
            </a:r>
          </a:p>
          <a:p>
            <a:r>
              <a:rPr lang="de-DE" sz="2400" dirty="0">
                <a:latin typeface="Courier New" panose="02070309020205020404" pitchFamily="49" charset="0"/>
                <a:cs typeface="Courier New" panose="02070309020205020404" pitchFamily="49" charset="0"/>
              </a:rPr>
              <a:t>Execute</a:t>
            </a:r>
            <a:r>
              <a:rPr lang="de-DE" sz="2400" dirty="0" smtClean="0"/>
              <a:t>: </a:t>
            </a:r>
            <a:r>
              <a:rPr lang="de-DE" sz="2400" dirty="0" err="1" smtClean="0"/>
              <a:t>start</a:t>
            </a:r>
            <a:r>
              <a:rPr lang="de-DE" sz="2400" dirty="0" smtClean="0"/>
              <a:t> </a:t>
            </a:r>
            <a:r>
              <a:rPr lang="de-DE" sz="2400" dirty="0" err="1" smtClean="0"/>
              <a:t>and</a:t>
            </a:r>
            <a:r>
              <a:rPr lang="de-DE" sz="2400" dirty="0" smtClean="0"/>
              <a:t> </a:t>
            </a:r>
            <a:r>
              <a:rPr lang="de-DE" sz="2400" dirty="0" err="1" smtClean="0"/>
              <a:t>retrieve</a:t>
            </a:r>
            <a:r>
              <a:rPr lang="de-DE" sz="2400" dirty="0" smtClean="0"/>
              <a:t> </a:t>
            </a:r>
            <a:r>
              <a:rPr lang="de-DE" sz="2400" dirty="0" err="1" smtClean="0"/>
              <a:t>results</a:t>
            </a:r>
            <a:r>
              <a:rPr lang="de-DE" sz="2400" dirty="0" smtClean="0"/>
              <a:t> </a:t>
            </a:r>
            <a:r>
              <a:rPr lang="de-DE" sz="2400" dirty="0" err="1" smtClean="0"/>
              <a:t>of</a:t>
            </a:r>
            <a:r>
              <a:rPr lang="de-DE" sz="2400" dirty="0" smtClean="0"/>
              <a:t> a </a:t>
            </a:r>
            <a:r>
              <a:rPr lang="de-DE" sz="2400" dirty="0" err="1" smtClean="0"/>
              <a:t>process</a:t>
            </a:r>
            <a:r>
              <a:rPr lang="de-DE" sz="2400" dirty="0" smtClean="0"/>
              <a:t> </a:t>
            </a:r>
            <a:r>
              <a:rPr lang="de-DE" sz="2400" dirty="0" err="1" smtClean="0"/>
              <a:t>instance</a:t>
            </a:r>
            <a:endParaRPr lang="de-DE" sz="2400" dirty="0" smtClean="0"/>
          </a:p>
          <a:p>
            <a:pPr lvl="1"/>
            <a:r>
              <a:rPr lang="de-DE" sz="2000" dirty="0" err="1" smtClean="0"/>
              <a:t>Synchronous</a:t>
            </a:r>
            <a:endParaRPr lang="de-DE" sz="2000" dirty="0" smtClean="0"/>
          </a:p>
          <a:p>
            <a:pPr lvl="1"/>
            <a:r>
              <a:rPr lang="de-DE" sz="2000" dirty="0" err="1" smtClean="0"/>
              <a:t>Asynchronous</a:t>
            </a:r>
            <a:endParaRPr lang="de-DE" sz="2000" dirty="0" smtClean="0"/>
          </a:p>
          <a:p>
            <a:pPr lvl="1"/>
            <a:endParaRPr lang="de-DE" sz="2000" dirty="0"/>
          </a:p>
          <a:p>
            <a:pPr marL="57150" indent="0">
              <a:buNone/>
            </a:pPr>
            <a:r>
              <a:rPr lang="de-DE" sz="2400" dirty="0" smtClean="0"/>
              <a:t>Open </a:t>
            </a:r>
            <a:r>
              <a:rPr lang="de-DE" sz="2400" dirty="0" err="1" smtClean="0"/>
              <a:t>source</a:t>
            </a:r>
            <a:r>
              <a:rPr lang="de-DE" sz="2400" dirty="0" smtClean="0"/>
              <a:t> implementations</a:t>
            </a:r>
          </a:p>
        </p:txBody>
      </p:sp>
      <p:sp>
        <p:nvSpPr>
          <p:cNvPr id="4" name="Vertikaler Titel 3"/>
          <p:cNvSpPr>
            <a:spLocks noGrp="1"/>
          </p:cNvSpPr>
          <p:nvPr>
            <p:ph type="title" orient="vert"/>
          </p:nvPr>
        </p:nvSpPr>
        <p:spPr/>
        <p:txBody>
          <a:bodyPr/>
          <a:lstStyle/>
          <a:p>
            <a:r>
              <a:rPr lang="de-DE" dirty="0" smtClean="0"/>
              <a:t>OGC WPS</a:t>
            </a:r>
            <a:endParaRPr lang="de-DE" dirty="0"/>
          </a:p>
        </p:txBody>
      </p:sp>
      <p:pic>
        <p:nvPicPr>
          <p:cNvPr id="7170" name="Picture 2" descr="http://upload.wikimedia.org/wikipedia/commons/a/a8/OGC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0854" y="172244"/>
            <a:ext cx="1921568"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avatars0.githubusercontent.com/u/3714494?v=3&amp;s=4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6227188"/>
            <a:ext cx="507756" cy="5077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613" y="6252548"/>
            <a:ext cx="964791" cy="4823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zoo-project.org/trac/raw-attachment/wiki/ZooWebSite/Identity/zoo-project-logotext-400x150-200dp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4042" y="6222326"/>
            <a:ext cx="1343547" cy="50383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data:image/jpeg;base64,/9j/4AAQSkZJRgABAQAAAQABAAD/2wCEAAkGBxQSEhUSEhQWFRUUGRUWFhcVFRUVGxcaFhUXFxsYGBgZHCggGholGxgYIjEhJSorLy8xGB8zODMsNyguLisBCgoKDg0OGxAQGy8mICU0LC04ODQsLCw0MDQsMCw0NDIyLSwsLSwtLC8sLCw0LCwsLCwsLCwsLDQsLCwsLCwsLP/AABEIAH4BkAMBEQACEQEDEQH/xAAbAAEAAwEBAQEAAAAAAAAAAAAABQYHBAMCAf/EAEAQAAIBAgIHBgMGBAUEAwAAAAECAAMRBCEFBhIxQVFhBxNxgZGxIjKhQlJyksHRFCNi8BczgrLCFkNTonPS4f/EABsBAQADAQEBAQAAAAAAAAAAAAAEBQYCAwEH/8QANREAAgICAAQCCQQCAgIDAAAAAAECAwQRBRIhMUFREyIyYXGRobHwFBWB0SPhQvFDwSQzUv/aAAwDAQACEQMRAD8A3GAIAgCAIAgCAIAgCAIAgCAIAgCAIAgCAIAgCAIAgCAIAgCAIAgCAIAgCAIAgCAIAgCAIAgCAIAgCAIAgCAIAgCAIAgCAIAgCAIAgCAIAgCAIAgCAIAgCAIAgCAIAgCAIAgCAIAgCAIAgCAIAgCAIAgCAIAgCAIAgCAIAgCAIAgCAIAgCAfFaqqAsxCqMySQAPEmfUm3pHyUlFbb6HENMUyNpCXB3FRkfC9p9cWnpnksiDW49T1p6RQ5Xt45fXdPnKdK2LOufD0EAQBAEAQBAEAQBAEAQBAEAQBAEAQBAEAQBAEAQBAEAQBAEAQBAEAQBAEAQBAEAQBAEAQBAEAQBAPLE4haalm3DlmT0A4mfUtnMpKK2zMtY9K1cQ/xhkpj5EOX+o829pc41dcY+q9sy+dk22y1JaXgvzxGjNL1E2aYCFbgfEDkCed905vxa57m979xzj5tsOWC1rfj/wBlw0lXpUlLMwU8AMyegEpseNtr1FbL/JsppjzSevzyIrVjWOoajU6ik0ySVIF+66G32fb2ssnGjGKafX7kDAz5zm4yXT7f6LsDK4vD9gCAIAgCAIAgCAIAgCAIAgCAIAgCAIAgCAIAgCAIAgCAIAgCAIAgCAIAgCAIAgCAIAgCAIAgHlia6opZjYD+7CDmUlFbZW8RiWrtc5KNw5fuZHstSIu3Yyu6yaQV7UUzCG5PUAiw9ZbcNxpw3bPxX0KbiWTCeqoeD+pCS1KoAT6c6S7Gj4HC0+5QU7AWBBHG43nnMxZbP0rc+5saKq1TFV9tHtg8UaZ2W+X/AG9R0nqmpI6hJwen2JgGckk/YAgCAIAgCAIAgCAIAgCAIAgCAIAgCAIAgCAIAgCAIAgCAIAgCAIAgCAIAgCAIAgCAIAgHlicQtNSzGwH16DrDejmUlFbZVcVi2rvc5KNw5fuZEtu0RG3Yz2pgAWEiczb2z2S0tFR0joepSu3zJ94cPEcJqsXiFV2o9peX9GaycGyncu68/7I+TyCWrRWjTWooKrKUGahANrwLcPDfKTJylTdL0ae/Hfb+EXuLiu+mKsa5V213/l/jLFg2QDYplbJlZSDs9DyMrpubfPPfX6ltV6NLkhrp0+B7VaQYdeBn2E+U7lFSR54PFGmdlvl/wBvUdJKTUkeUZuD0+xMA3nJJP2AIAgFR1g16pUCadId64yJBsgPK/E+HrJ1GDOa3LoiqyuK11Plh1f0KpW18xjH4Si9FS/+4mTlgUruVcuLZMu2l/B74HtCxCn+YqVF45bB8iMvpOZ8Ora9VtHdfGbk/WSa+RftX9Npi6feIrLY7JDDja+R3GVd9DplysvcXJjkQ54pkpPEkiAIAgCAIAgHy7hQSSAALknIADiYS30R8bSW2UDTnaGQxTCqCBl3j3N/wqDu6n0lrTw7a3YyiyeMafLSv5ZCDXnGA321seBpraSP0NPbX1IX7rkrrtfIuOpOsdbGFxURAEA+Nbi5O4WN+Fzv5ZSBl40Kdcr7lvw7NtyN86XTxLXIJaCAIAgCAIAgCAIAgCAIAgCAIAgCAIAgCAIB8VqoRSzGyqCSTwAFyZ9SbekfJSUU2+yKXidJHFNtA/B9kch1/qkPLnKqTjLwK9Wen9Zdj1p5ZCVzk29skJa6HqrTpHRVNL6YaoSt9lAd3O3E/tNbg4EKUpPrL7fAzeZmytbj2j9/iRSVSx2UUsegv9BLGTjBc03pFcnKb5YLbLcukXpUQKeGqAgbtkWB4k2NzM56CN9zdl0dfHr/AEaL9RKmnVdL38PxlUwekalKoKgY3Bu2e/PMEdZoraIW18jXQzlOTZVb6RPr4+81GlVuAeYvMd1T0blS2thrOMiDbiDf2nrGUoPqfGozXQaPxZRu7bcTYdCf0MlpqS2jzhNwfKyZnJJEApXaLrAaSjD0jZ6gu5G9U3WHInPyHWWOBjqb55dkU/Fcx1x9HB9X9iqanatHGOS11pJbaI3sfur+p4ecm5eT6FaXdlVw/B/US3L2V+aNVwOjaVFdmlTVB0Az8TvJ8ZSTsnN7kzUV011rUEkcWmdWsPiQdtArcHQBWHnx8DPSrJsrfRnjkYVNy9ZdfPxO/RuBShSWlTFlQWHXmT1JznnZNzk5M96qo1QUI9keGmdM0cKm3Wa1/lUZs3gJ1VTO16iji/JrojzTZT6/aUL/AAUMv6nsfQAyfHhvTrIqJcbW/Vh9Sb1c1xpYpu7KmnU3gEghrb9k8+lpHvw51Lm7om4nEq8iXJrTLIxtmcgJDLEqGlu0ChSYrSU1iN7AhV8jvPpaT6uH2SW5dCpv4vVB6gub7Efhe0kX/mUCF5o9yPIgX9Z6y4a9erIjw42t+vDp7mXjR+NSvTWpSbaVtx/QjgekrpwlCXLLuXVVsbYqcHtMrvaTimTB2XLvHVD4WZj67NvOSsCClb18FsgcXscMfS8Xr8+RStQcFTrYsLVAYBWYKcwxFt442uTbpLHNnKFW4lNwuqFl+p+RrNXCow2WRWXkVBHoZRqUk9pmqlCMlproeeA0fSoArSQIGO0QosLkAfoJ9nZKb3J7Oa6oVLUFo+NK6VpYZO8rMFG4cSx5KOJn2uqVj1FHN18KY803opuJ7Shf+XQJHN3APoAbessI8Nf/ACkVE+Nrfqw+bJbV3XWliXFJlNOo3y3IKt0B59DPC/CnUuZPaJWLxOu+XI1pk/pPHLQpNVcEqgudkXO+2Ui1wc5KK8SfdaqoOcuyK1o7XpK9dKNOkwDk3Z2AsACxNhfgOcmWYLrg5SZW1cVjbaq4x7+Zz6X7Q6dNylGn3oGRctsqfw5G46zqrh0pLcno4v4xCEtVrZ04vXcUqNGq9Bwa4ZlAYWsptv6gg7uInEcLmnKKl2PSfE1XXGcoP1ju1T1l/je8+DY7vZsNrauGv0HKeeTjeh113s9sLN/U83TWiU0vj+4ovWKlwguQtr24nPlvnjVX6SajvuSr7fRVuet6K/q9rquKrij3WwCGKktckjO1rcr+klX4Tqhzb2QMXicb7fR8uix6Qx1OghqVWCqOJ9gOJ6SJCEpvliupYW2wqjzTekUzG9pCA2pUSw5uwW/kAZYQ4a/+Uins41FP1I7+h2aD19pVnFOohpMxspvtKSdwJyInndgTguaL2e2Nxau2SjJabLXi8QKaNUa9kUsbC5soubDnIUYuTSXiWk5qEXJ+HUqNLtASpVSlSouS7Kt3KrbaIF7C/vJz4fKMXKT7FVHi8JzUIRfVpdT607r7TouadJO9ZcmO1ZQeQOd58pwJTXNJ6PuTxaFUuWC2/oTerOlzi6PfGn3dyQBtbV7WzGW69x5SPkUqqfLvZMw8h5FfO1olp4EoQBAEAruvlcrhGA+2yqfDefaS8KO7fgV/E5uNDS8dIzWnUK/KSPAke0tZ1wn7ST+K2ZtTlH2W0WTQmKZqZLknZJz4kAX85l+KY8IZEY19ObX30XmDdKVTc+ujmwmsJasFNgrZAcjwuf73yXk8IjVjOcduS6/30I9PEnO9RfRMg9LUx37qhvdsvE8PWXOBZKWLGdnTp9vH5FRmQX6iUYdev3LjofALQQAfMfmbmf2mTzM2WTY5Pt4L88TS4mLHHhyrv4kmrSMmTCG0xq8Kz94rBCRmNm4J55cZc4XFXRDkktr4lTm8LWRPni9P4HVT01ToL3NdvjRQDYFg4tlwyNuBj9HZe/S0r1W/hr89x6LOrx16K99Uvjv895T8PpBqVQ1KRKZkgcLX3EcRNHOiNlahZ1MxDJnVa51PXX8RZ9PaeK0ldVRiwIutQMAbcrBucqMXDTscW2tea19exoMriDVcZJJ76dHv6dy9YKrt00c72VW9QDIs1qTReQlzRTPecnZiOs+MNbFVnO7bZR+FTsj6CaPHhyVRRi82x2Xyl7/savqpgBQwlJBvKhm6s/xH3t5SjybOe1s1WFUqqIx/OpLzwJR4HG0xkaifmX951yS8jj0kPNfMVsWi02qkjYVSxINxYC5hRbly+IlZGMXNvojGsViKuPxQ+9UYKo4IvAeAGZ85oIxjj1fAyE52Zl/vf0L7pTV/B4XB1NpFJCEB2+dntlY8DfgJWV5F1tq0y9uxMajHe14d/HZQdVaTNjMOE3iojG33VN2/9QZaZLSqlvyKHBjKWRDl80W/tL04VthUNtobVQjkdy+drnykDh9Cf+R/wW3GMpx1THx7/wBHLqDqslZf4iuu0tyKaHcbZFjzzyt0M7zcqUHyQPLheBCyPpbFteCHaLoClRVK9FAl22HVRYG4uDbhuIjAyJTbhJ7PvFsSFcVZBa8GffZXjDtVqN8rCoByIIU+6+k+cSgtRl/B94Ja9yr/AJ/PoXDWbRP8Vh3pbm+ZDyYbvLh5yvx7fRWKRb5mP6epw8fD4mOfzcNV+1Tq0z5g/qPoQZoPUth5pmQ/yUWeUkahqpremKtTqWSty+y9uK9envKbJw5VetHqjS4XEYX+rLpL7/D+izVHCgsTYAEk8gMzIaW3pFk2ktsxfTWkamOxNxntMEpLyBNlHid5M0NNcaK/qzH5F08q/p49EX5tW8HhcKxrKrEKdqo28tb7PLPcBKv9TdbauV/wXv6LGx6Hzpdu7/PkZvoOkzYiiqfN3iW8mBv5WvLe5pVyb8jO4sXK6Kj5o1jXasFwVYnioUeLMAPeUeIt3RNVxCSjjTb8vuZBg1dnCU7ln+AAbztZW85fT5Uty7IyNam5csO76fM0XA9ndHuwKzuahGZQgBTyAIN7czKmfEZ83qroaGrg1Shqbez17RsCowS7IsKLIF6AjYt7TnAm/TdfE74tUv0y14aILstr2xFRPvU7/lYf/aSuJR9RP3kHgs9Wyj5r7f8AZddcMatLB1ix+dGpqObOpAHufIyuxYOdsdeHX5Fxn2xrx5b8U18yg9m+BL4sVPs0VYk9WBUD6k+UtM+ajVy+ZRcIqcr+f/8AP/voceuOm2xWIIU3poStMDjwLdST9LTvEoVVfXu+55cQynfa0uy6IvGiNVcNhsPtYhUZtm9RnzC9BfcBuvxlbblWWT1B9PAuqMCimrdqTfi2ZcybVS1IH4msg45tZR47pdb1HcjNa5rNQ8+htemqvd4WqzfZpPfr8Jy9ZnalzWJLzNlkS5aZN+TMSoOysClw3C2+5yy6zRySa6mLg5KW49zQ9DdntPuwcSzd4wvZCAE6bjcypt4hLm9TsaDH4PDk3b3+xc9HYNaNJKSfKihRfebcT1O+QJzc5OT8S3qrVcFCPZHROD0EAQBAITXHBGrhXCi5Szgfh3/S8kYs+S1b+BC4hU7KGl3XX5GW0l2iAOJA9ZcWTVcHN+HUzMY80lFeJbKYCKEXcP79Z+f35E7Zucn1Zpa4Rriox7HDjtFU6tzbZb7w/UcZPwuL34+lvmj5P/0/D7EXIwKruvZ+ZXDTNCqAw+RgfEA3ymvjZHLxm630kmvgZ5wlj3JT8GmXTB6Sp1MkcE8tx9DMbdhZFHWyL1590ainLpt9iXU71aR0ySfmKxYpozncov48h6yRj1O6xVx8Ti65VVub8DP61Vqrljcs5vlnmeAm6hCNUFFdEjE2TndY5Pq2SdLVzEML7AHQsAfSQpcUxlLXN9CZHhOVKO+X6kY2EdqgoBT3jMEt1J49JN9LHk50+nci1Y83b6PXXejbMPSCKqjcoCjyFpmm9vZvorlSR6T4fTA8cpFRwd4ZgfzGaeHsow1v/wBkvizdNH1Q1Kmy7mVSPMCZqa1Jpm2qalBNeR0Tk7MK02wOIrkbjUqEfnM0tPSuPwRiMl7unrzf3NE1gQ0NECnuOxRQ+JK7X1vKmhqeVv3s0OUnVgcvuS+xn+gcNXeqP4W/eqCQQQpAtYm58bectb5Vxj/k7FBiwtlZ/h9osS6k42u21XcDq7moR4AXH1EifraILUF9NFh+15Vr3ZL5vZctW9V6WDBK3eoRYucsuSjgJX5GVO7v2LjEwa8ZbXV+ZmOt2IL4yuTwcr+T4f0lzix5aY/D7maz58+RN+/Xy6Gt6v0AmGoqOFNPqoJ+plFdLmsk/eavGio0xS8kVvtSrAYemnFqlx4Kpv7j1kvh0d2N+4ruMz1So+bIvsqw16tapwCBPzNf/iJ78Sl6sYkXglfryn7tfnyNIlQaIhtY9XKWMWzfC4+WoN46HmOkkUZM6X07ETLw68iPrd/MyLSGDfDVmptk9MjMHwYMD6GX1c42w5l2Zkra50WOL7o0nFaVatol6x+ZqZVvG+wx88/WU8alDKUfeaSeQ7MFzfdr/RnGhaFZ6yjD370XK2IBFhmbnpLe6UFB8/YzuNG2Vi9F7RZP+jMdXYGu4HWpULkeAF/0kP8AW0Vr1F9Cx/bMu57sfzey36s6p0sJ8d+8qkW2yLW6KOHvIGRlyu6dkW2Hw+vH695ef9EZ2o4m2Hp0/v1L+Sqf1Intw6O7G/JEbjM9UqPmyH7L9Hh6z1iP8sBV/E/HyAP5pI4jZqKgvEh8Gp5pux+H/v8APqaZKc0hDa44fvMFXX+ja/IQ49pIxZct0WRM+HPjzXu+3UzfUGts46l/Vtr6qf2lvmx3SzO8Lly5Mffs6Nd9MHF4kUqdylM7CAfacmxI8TkPDrOMOlVV80u76/wenEcl5F3o4dl0+LLrgNGDA4CoB84pu7nm+wd3Qbh4Sunb6e9eW9FzVSsXFfnpt/HRlOjqLvVRaX+YWGxYgfEMxmfCXljioty7GWpjOU0od/AtT6paQxBHftlv/mVdq3gFvnIKy8ev2F8kWj4fmXP/ACP5ss+rWpdPCsKjt3tUbjayr4Dn1Mh5GbK1cq6IssPhkKHzN7l9j67RcTsYJh/5GRPrtH6KZ8wY81y9x94rZy4zXnpFN7OtHiriw7ZiiC/+rcvvfylhn2ctWl4lPwmnnv5n/wAeprMozVCAIAgCAIAgGd64avNhycTQF0vtMo+wb7/we3hLOi2N8HTZ4rX57ygzsOVL9NUunf4f6+xy4TEh1Dcxf1mKyaJUWOD8HonVWqyKkhi9IpSHxG54KN5/YSRg8Puy5eounn4f7fuPPIy66F63fyKvjcUarl248BwA4Td4mLHGqVcfAzORfK6bnI8la2YyMkNJrTPBNp7RftF4gvSRm3kZ/vMDmVxqyJwj2TNli2SspjKXdo8NZc8O3iv+4SbwZ/8Ay18H9iNxXrjP+Pufmq+j1SmKpzd8weQ5Ce/FsyU7XUvZj9WccKxI11q1+0/oiYr4q2Q3+3/7IFNfN1ZY2Wa6I79DaBVKn8S6/wA0iw/pGef4iDbwylorZKv0e+h8pxYqz00l6359SenmTBAMn7QNCNRrmso/l1iWuODnNgeVzmPE8peYN6nDlfdGW4piuu30i7S+51ao66jD0xRrhmRfkZcyoJ3EE5jwnGVheklzw7nrg8UVUfR2dvAsWM1+wqodgu7WNgEIztlctbKRIYFrfXoWFnFsdR9Vtv4f2Znoyj3temhz26iKf9TAH3lxY+WDfkjN0x9JbFPxa+5sOtOjzXwlWko+LZuo5lSGA87W85QY1nJapM12ZT6WiUF3/oyXQWlGwtdaoF9m4Zd1wciP74gS9uqVsHEymLe8e1TNCqdoeFC3C1S33dkC3ib29LyqXD7d66GgfGKFHa3sj9WNZauLx42vhphH2aa3sNxueZ6z1yMaFNHTvtEfDzrMjK69Fp9Cs674E0sZVuMqh7xTzD5n/wBriTMOxTqXu6FbxKp15Evf1+f+y66u644cYZBWqbD01CsCCb7IsCthncCV1+HZ6R8q2mXOLxKn0K53popWs+mmx1cbCtsj4KSWuxvxsPtE+wljj0qiHV/EpszKll2rlXTskaXqjob+Ew4Q/Ox26n4iBl4AACU+Vd6WzfgaPBxv09Sj492QOI19FHE1aVSntU0cqrJ8w2ciCCbHO/ESTHA561KL6sgz4sq7pQktpPwJB9fcGF2gzk/dCNfwzy+s8lgXb1r6kh8Wxkt7fy/EZvpvSDYvEtUCm9QgKgzNgAoHU5eplxTWqa1HfYzuRc8m5yS7+Bp1DQJXRxwuW2abeG2btbw2spTO9PI9J4b+hpY4rWJ6Hx19TLNGY18LXWoB8VNjdTl0ZTy4iXVkFbBx8GZem2VFqku6NG/xDwuxtbNXa+5si9/G9rSp/b7d66Gh/eKOXfXfkRWhtaquL0hRB+CkO8sg/wDjbNjxM9rcWFVEn3fT7kbHz7MjKiu0evT+H3ObtSxN69On9xCfN2/ZRO+Gx1By8zy41PdkY+S+/wD0T/ZjhtnCF/8AyVGPkoC+4PrI3EJbt15In8Hhy0b82W6QC1PLFUdtGT7ysvqLT7F6aZzOPNFrzMJwmIak4dcmW4HQkFT55zTSiprT7GHrslXLmj3Lv2baBuf4uoMhdaQI3ni/luHnK7iGR/44/wAl1wjE/wDNL+P7L9jKAqU3Q7nVl9RaVcZcsky+nHni4vxMO/mYat92pRfjzU+x9jNJ6tsPczE+vRb5OLNHw/aHhim061FfioUNn0N7W8bSolw+3elrRoo8Yocdve/Ihv8ArGricXQRAadLvafwj5mu1vjI4Z3tu8ZI/Rxqqk31emQ/3Kd+RCMekdr+fidPaticqFL8Tnyso9zOOGx9qR68bn0hD4s9OyrD2p16nFmVPygn/l9J84lL1oxPvBIepKXv18v+y+SsLwQBAEAQBAEA/GF8jmDAKBrdoRsMprYdfg4gf9vrbivtPlWFXkX/AOR9H1+LKjNrnRDnqXT7FBZyxuTcniZqIQjCKjFaSMxOTk9y7gTs4PoQfC+4GoCiEbtkW9J+dZKlG6al32/ubOhp1xa7aRF60Y0bIpDebFvAbvr7S84DjNyd77Loir4xkJQVS7vqyAp4yoAER3zyCqzZk8ABxmjnRS3zSit+bS+5S123exCT+CbNI1N1caive1yTUbMITcU/3frKbLuhOWoJaX58jVcPwpUx5rHtv6f7LVIhZiAIB5YnDrUUo6hlbIhhcGfYycXtHM4RmuWS2ioY7s6oMSadR6d+GTgeF8/rJ8OI2JestlTZwaqT3FtfU8KPZtT+3Xc/hVR73nT4lLwicR4JDxkyb0XqdhaDLUVWZ0NwzsTn4Cw+kj2Zltiab6EynhtFUlJLqvf+IsEik8rOndSqGIY1ATSc7ylrMeZU8eotJlObZWuXuiuyeGVXS5uz9xFUOzamD8ddyOSqq/U3ns+JS8IkWPBIf8pMteiNC0cMuzRQLfe29m8W3+W6Qrbp2vcmWlGNVQtQR8ad0FSxaBaoNx8rLky+B/Qz7TfOp7ic5OLXkR1Mq3+GqX/z2t+AX9byb+5S17JWfskN+29Fh0Fqvh8L8SKWf772LeWVl8pEuyrLej7FhjYNOP1iuvmybkcmFe0zqdhsQS5U03NyWp2FyeJFrE3475KqzLK1ruveQMjh1Fz21p+4g/8ADVL/AOe1vwC/reSf3KWvZIX7JDftvXwLDoLVXD4U7SKWf772JH4crDykW7Kst6PsT8bApo6xW35snJGJpXNPanUMU3eZ06h3slvi/EDvPWS6cyypa7or8nhtV75n0fuIel2bJf4q7EdFA+pJkh8Sl4RIkeCQ8ZMtGhtA0MKLUksTvY5sfE/oJCtvna/WZZY+LVQtQX9kbpnUyjiarVqlSqGawspWwAAGV1P9me1WZOqPKkiPkcNrvsc5N/T+iX0LotcNSWihYqtzdrX+Ik8AOcj22uyXMyVj0RorVceyO6eZ7iAU3HdntF3LrUqLtMWI+EjM3IGQtLCHEJxWmkVFnB6pyck2t/AtuGw600VEFlUBQOQGUgSk5PbLWEVCKjHsj1nw6ILWDVahiztPdHGW2lgSOTA75Joyp1dF2IWVgVZHWXR+aIBOzVL512t0QA+t5KfEpeESAuCQ31myyaD1aw+Fzprd/vv8TeR3DykS7Jst9p9CxxsKqj2V18/E59P6p0sXUFSo9QEKFAUqBYEnipzznVGXOmPLFI88rh9eRPmk35HboDQiYSmadMsQWLEsQTcgDgBynnddK2XNI9sXFjjw5YknPEkiAIAgCAIAgCAfhF8jAMy111R7kmvQH8o5ug/7fUf0+3huucTL5/Un3+5muI8O9Huyter4ry/19inAyxKRn0IPhIYLS1SkuytiOFxe3hK3K4Vj5M/ST2n7vEmUZ9tEeSPb7HLUqs7XN2Zj4kk5AASdCEKoKMVpIitztnt9WzSNTNU+4Ar1xesflXeKYP8Ay68JUZeX6T1Y9vuajh3DlQueftfb/Zb5ALcQBAEAQBAEAQBAEAQBAEAQBAEAQBAEAQBAEAQBAEAQBAEAQBAEAQBAEAQBAEAQBAEAQBAEAQD8IvkdxgGb62aksjGrhV2kObUxvU/0jivTePa3xs5a5bH/ACZzP4VJPnpXTy8vh7isUtGMfmsvTefSeV3GaYdIJt/L7/0QIcPm/aeiRwuh1Y7KhnY8B+wkB8WybH6iS+v1f9EyHDqu3Vv88i86s6qpQIqug7z7IvfYv/y6zp5F0o6nLZbYuBXU+fl6lmnkWAgCAIAgCAIAgCAIAgCAIAgCAIAgCAIAgCAIAgCAIAgCAIAgCAIAgCAIAgCAIAgCAIAgCAIAgCAIAgHjWwlN/nRW/EoPvBy4Rl3R90qKrkqhR0AHtB9UUux9wfRAEAQBAEAQBAEAQBAEAQBAEAQBAEAQBAEAQBAEAQBAEAQBAEAQBAEAQBAEAQBAEAQBAEAQBAEAQBAEAQBAEAQBAEAQBAEAQBAEAQBAEAQBAEAQBAEAQBAEAQBAEAQBAEAQBAEAQBAEAQBAEAQBAEAQBAEAQBAEAQBAEAQBAEAQBAEAQBAEAQBAEAQBAEAQBAEAQBAEAQBAEAQBAEAQBAEAQBAEAQBAEAQBAEAQBAEA/9k="/>
          <p:cNvSpPr>
            <a:spLocks noChangeAspect="1" noChangeArrowheads="1"/>
          </p:cNvSpPr>
          <p:nvPr/>
        </p:nvSpPr>
        <p:spPr bwMode="auto">
          <a:xfrm>
            <a:off x="155575" y="-571500"/>
            <a:ext cx="3810000" cy="120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10" descr="http://upload.wikimedia.org/wikipedia/de/3/38/GeoServer_Logo.svg"/>
          <p:cNvSpPr>
            <a:spLocks noChangeAspect="1" noChangeArrowheads="1"/>
          </p:cNvSpPr>
          <p:nvPr/>
        </p:nvSpPr>
        <p:spPr bwMode="auto">
          <a:xfrm>
            <a:off x="307975" y="-419100"/>
            <a:ext cx="3810000" cy="1200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36" name="Picture 12" descr="https://svn.osgeo.org/osgeo/marketing/logo/projects/geoserver/PNG/GeoServer_10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1920" y="6222326"/>
            <a:ext cx="2160240" cy="50765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eegree.or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0854" y="6270098"/>
            <a:ext cx="1588195" cy="541033"/>
          </a:xfrm>
          <a:prstGeom prst="rect">
            <a:avLst/>
          </a:prstGeom>
          <a:noFill/>
          <a:extLst>
            <a:ext uri="{909E8E84-426E-40DD-AFC4-6F175D3DCCD1}">
              <a14:hiddenFill xmlns:a14="http://schemas.microsoft.com/office/drawing/2010/main">
                <a:solidFill>
                  <a:srgbClr val="FFFFFF"/>
                </a:solidFill>
              </a14:hiddenFill>
            </a:ext>
          </a:extLst>
        </p:spPr>
      </p:pic>
      <p:sp>
        <p:nvSpPr>
          <p:cNvPr id="6" name="Herz 5"/>
          <p:cNvSpPr/>
          <p:nvPr/>
        </p:nvSpPr>
        <p:spPr>
          <a:xfrm rot="20444563">
            <a:off x="795280" y="6144535"/>
            <a:ext cx="216024" cy="216024"/>
          </a:xfrm>
          <a:prstGeom prst="hear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12245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descr="Bildschirmausschnit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340768"/>
            <a:ext cx="3600400" cy="5143429"/>
          </a:xfrm>
          <a:prstGeom prst="rect">
            <a:avLst/>
          </a:prstGeom>
          <a:ln>
            <a:noFill/>
          </a:ln>
          <a:effectLst>
            <a:outerShdw blurRad="292100" dist="139700" dir="2700000" algn="tl" rotWithShape="0">
              <a:srgbClr val="333333">
                <a:alpha val="65000"/>
              </a:srgbClr>
            </a:outerShdw>
          </a:effectLst>
        </p:spPr>
      </p:pic>
      <p:sp>
        <p:nvSpPr>
          <p:cNvPr id="4" name="Vertikaler Titel 3"/>
          <p:cNvSpPr>
            <a:spLocks noGrp="1"/>
          </p:cNvSpPr>
          <p:nvPr>
            <p:ph type="title" orient="vert"/>
          </p:nvPr>
        </p:nvSpPr>
        <p:spPr/>
        <p:txBody>
          <a:bodyPr/>
          <a:lstStyle/>
          <a:p>
            <a:r>
              <a:rPr lang="de-DE" dirty="0" smtClean="0"/>
              <a:t>R</a:t>
            </a:r>
            <a:endParaRPr lang="de-DE" dirty="0"/>
          </a:p>
        </p:txBody>
      </p:sp>
      <p:sp>
        <p:nvSpPr>
          <p:cNvPr id="5" name="Rechteck 4"/>
          <p:cNvSpPr/>
          <p:nvPr/>
        </p:nvSpPr>
        <p:spPr>
          <a:xfrm>
            <a:off x="4283968" y="6021288"/>
            <a:ext cx="2637902" cy="369332"/>
          </a:xfrm>
          <a:prstGeom prst="rect">
            <a:avLst/>
          </a:prstGeom>
        </p:spPr>
        <p:txBody>
          <a:bodyPr wrap="none">
            <a:spAutoFit/>
          </a:bodyPr>
          <a:lstStyle/>
          <a:p>
            <a:r>
              <a:rPr lang="de-DE" dirty="0"/>
              <a:t>http://www.r-project.org/</a:t>
            </a:r>
          </a:p>
        </p:txBody>
      </p:sp>
      <p:sp>
        <p:nvSpPr>
          <p:cNvPr id="6" name="Textfeld 5"/>
          <p:cNvSpPr txBox="1"/>
          <p:nvPr/>
        </p:nvSpPr>
        <p:spPr>
          <a:xfrm>
            <a:off x="4257062" y="1556792"/>
            <a:ext cx="3960440" cy="2031325"/>
          </a:xfrm>
          <a:prstGeom prst="rect">
            <a:avLst/>
          </a:prstGeom>
          <a:noFill/>
        </p:spPr>
        <p:txBody>
          <a:bodyPr wrap="square" rtlCol="0">
            <a:spAutoFit/>
          </a:bodyPr>
          <a:lstStyle/>
          <a:p>
            <a:r>
              <a:rPr lang="de-DE" dirty="0" smtClean="0"/>
              <a:t>THE </a:t>
            </a:r>
            <a:r>
              <a:rPr lang="de-DE" dirty="0" err="1" smtClean="0"/>
              <a:t>place</a:t>
            </a:r>
            <a:r>
              <a:rPr lang="de-DE" dirty="0" smtClean="0"/>
              <a:t> </a:t>
            </a:r>
            <a:r>
              <a:rPr lang="de-DE" dirty="0" err="1" smtClean="0"/>
              <a:t>for</a:t>
            </a:r>
            <a:r>
              <a:rPr lang="de-DE" dirty="0" smtClean="0"/>
              <a:t> </a:t>
            </a:r>
            <a:r>
              <a:rPr lang="de-DE" dirty="0" err="1" smtClean="0"/>
              <a:t>the</a:t>
            </a:r>
            <a:r>
              <a:rPr lang="de-DE" dirty="0" smtClean="0"/>
              <a:t> </a:t>
            </a:r>
            <a:r>
              <a:rPr lang="de-DE" dirty="0" err="1" smtClean="0"/>
              <a:t>latest</a:t>
            </a:r>
            <a:r>
              <a:rPr lang="de-DE" dirty="0" smtClean="0"/>
              <a:t> </a:t>
            </a:r>
            <a:r>
              <a:rPr lang="de-DE" dirty="0" err="1" smtClean="0"/>
              <a:t>and</a:t>
            </a:r>
            <a:r>
              <a:rPr lang="de-DE" dirty="0" smtClean="0"/>
              <a:t> </a:t>
            </a:r>
            <a:r>
              <a:rPr lang="de-DE" dirty="0" err="1" smtClean="0"/>
              <a:t>greates</a:t>
            </a:r>
            <a:r>
              <a:rPr lang="de-DE" dirty="0" smtClean="0"/>
              <a:t> in (</a:t>
            </a:r>
            <a:r>
              <a:rPr lang="de-DE" dirty="0" err="1" smtClean="0"/>
              <a:t>geo</a:t>
            </a:r>
            <a:r>
              <a:rPr lang="de-DE" dirty="0" smtClean="0"/>
              <a:t>)</a:t>
            </a:r>
            <a:r>
              <a:rPr lang="de-DE" dirty="0" err="1" smtClean="0"/>
              <a:t>statistical</a:t>
            </a:r>
            <a:r>
              <a:rPr lang="de-DE" dirty="0" smtClean="0"/>
              <a:t> </a:t>
            </a:r>
            <a:r>
              <a:rPr lang="de-DE" dirty="0" err="1" smtClean="0"/>
              <a:t>analysis</a:t>
            </a:r>
            <a:endParaRPr lang="de-DE" dirty="0" smtClean="0"/>
          </a:p>
          <a:p>
            <a:endParaRPr lang="de-DE" dirty="0"/>
          </a:p>
          <a:p>
            <a:r>
              <a:rPr lang="de-DE" dirty="0" err="1" smtClean="0"/>
              <a:t>extension</a:t>
            </a:r>
            <a:r>
              <a:rPr lang="de-DE" dirty="0" smtClean="0"/>
              <a:t> </a:t>
            </a:r>
            <a:r>
              <a:rPr lang="de-DE" dirty="0" err="1" smtClean="0"/>
              <a:t>packages</a:t>
            </a:r>
            <a:r>
              <a:rPr lang="de-DE" dirty="0" smtClean="0"/>
              <a:t> (5000+ </a:t>
            </a:r>
            <a:r>
              <a:rPr lang="de-DE" dirty="0" err="1" smtClean="0"/>
              <a:t>and</a:t>
            </a:r>
            <a:r>
              <a:rPr lang="de-DE" dirty="0" smtClean="0"/>
              <a:t> </a:t>
            </a:r>
            <a:r>
              <a:rPr lang="de-DE" dirty="0" err="1" smtClean="0"/>
              <a:t>rising</a:t>
            </a:r>
            <a:r>
              <a:rPr lang="de-DE" dirty="0" smtClean="0"/>
              <a:t>)</a:t>
            </a:r>
          </a:p>
          <a:p>
            <a:endParaRPr lang="de-DE" dirty="0"/>
          </a:p>
          <a:p>
            <a:r>
              <a:rPr lang="de-DE" dirty="0" smtClean="0"/>
              <a:t>open </a:t>
            </a:r>
            <a:r>
              <a:rPr lang="de-DE" dirty="0" err="1" smtClean="0"/>
              <a:t>source</a:t>
            </a:r>
            <a:r>
              <a:rPr lang="de-DE" dirty="0" smtClean="0"/>
              <a:t> (</a:t>
            </a:r>
            <a:r>
              <a:rPr lang="de-DE" dirty="0" err="1" smtClean="0"/>
              <a:t>foundation</a:t>
            </a:r>
            <a:r>
              <a:rPr lang="de-DE" dirty="0" smtClean="0"/>
              <a:t>, </a:t>
            </a:r>
            <a:r>
              <a:rPr lang="de-DE" dirty="0" err="1" smtClean="0"/>
              <a:t>active</a:t>
            </a:r>
            <a:r>
              <a:rPr lang="de-DE" dirty="0" smtClean="0"/>
              <a:t> </a:t>
            </a:r>
            <a:r>
              <a:rPr lang="de-DE" dirty="0" err="1" smtClean="0"/>
              <a:t>communities</a:t>
            </a:r>
            <a:r>
              <a:rPr lang="de-DE" dirty="0" smtClean="0"/>
              <a:t>)</a:t>
            </a:r>
          </a:p>
        </p:txBody>
      </p:sp>
    </p:spTree>
    <p:extLst>
      <p:ext uri="{BB962C8B-B14F-4D97-AF65-F5344CB8AC3E}">
        <p14:creationId xmlns:p14="http://schemas.microsoft.com/office/powerpoint/2010/main" val="1112245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1520" y="1340768"/>
            <a:ext cx="7560840" cy="5184576"/>
          </a:xfrm>
        </p:spPr>
        <p:txBody>
          <a:bodyPr/>
          <a:lstStyle/>
          <a:p>
            <a:pPr marL="0" indent="0">
              <a:buNone/>
            </a:pPr>
            <a:r>
              <a:rPr lang="de-DE" sz="2400" dirty="0" smtClean="0"/>
              <a:t>The </a:t>
            </a:r>
            <a:r>
              <a:rPr lang="de-DE" sz="2400" dirty="0" err="1" smtClean="0"/>
              <a:t>following</a:t>
            </a:r>
            <a:r>
              <a:rPr lang="de-DE" sz="2400" dirty="0" smtClean="0"/>
              <a:t> </a:t>
            </a:r>
            <a:r>
              <a:rPr lang="de-DE" sz="2400" dirty="0" err="1" smtClean="0"/>
              <a:t>input</a:t>
            </a:r>
            <a:r>
              <a:rPr lang="de-DE" sz="2400" dirty="0" smtClean="0"/>
              <a:t> </a:t>
            </a:r>
            <a:r>
              <a:rPr lang="de-DE" sz="2400" dirty="0" err="1" smtClean="0"/>
              <a:t>parameters</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t>process</a:t>
            </a:r>
            <a:r>
              <a:rPr lang="de-DE" sz="2400" dirty="0" smtClean="0"/>
              <a:t> </a:t>
            </a:r>
            <a:r>
              <a:rPr lang="de-DE" sz="2400" dirty="0" err="1" smtClean="0"/>
              <a:t>are</a:t>
            </a:r>
            <a:r>
              <a:rPr lang="de-DE" sz="2400" dirty="0" smtClean="0"/>
              <a:t> </a:t>
            </a:r>
            <a:r>
              <a:rPr lang="de-DE" sz="2400" dirty="0" err="1" smtClean="0"/>
              <a:t>available</a:t>
            </a:r>
            <a:r>
              <a:rPr lang="de-DE" sz="2400" dirty="0" smtClean="0"/>
              <a:t> </a:t>
            </a:r>
            <a:r>
              <a:rPr lang="de-DE" sz="2400" dirty="0" err="1" smtClean="0"/>
              <a:t>to</a:t>
            </a:r>
            <a:r>
              <a:rPr lang="de-DE" sz="2400" dirty="0" smtClean="0"/>
              <a:t> </a:t>
            </a:r>
            <a:r>
              <a:rPr lang="de-DE" sz="2400" dirty="0" err="1" smtClean="0"/>
              <a:t>the</a:t>
            </a:r>
            <a:r>
              <a:rPr lang="de-DE" sz="2400" dirty="0" smtClean="0"/>
              <a:t> </a:t>
            </a:r>
            <a:r>
              <a:rPr lang="de-DE" sz="2400" dirty="0" err="1" smtClean="0"/>
              <a:t>user</a:t>
            </a:r>
            <a:r>
              <a:rPr lang="de-DE" sz="2400" dirty="0" smtClean="0"/>
              <a:t>:</a:t>
            </a:r>
          </a:p>
          <a:p>
            <a:r>
              <a:rPr lang="de-DE" sz="2000" dirty="0" smtClean="0">
                <a:latin typeface="Courier New" panose="02070309020205020404" pitchFamily="49" charset="0"/>
                <a:cs typeface="Courier New" panose="02070309020205020404" pitchFamily="49" charset="0"/>
              </a:rPr>
              <a:t>Sample </a:t>
            </a:r>
            <a:r>
              <a:rPr lang="de-DE" sz="2000" dirty="0" err="1" smtClean="0">
                <a:latin typeface="Courier New" panose="02070309020205020404" pitchFamily="49" charset="0"/>
                <a:cs typeface="Courier New" panose="02070309020205020404" pitchFamily="49" charset="0"/>
              </a:rPr>
              <a:t>size</a:t>
            </a:r>
            <a:r>
              <a:rPr lang="de-DE" sz="2000" dirty="0" smtClean="0">
                <a:latin typeface="Courier New" panose="02070309020205020404" pitchFamily="49" charset="0"/>
                <a:cs typeface="Courier New" panose="02070309020205020404" pitchFamily="49" charset="0"/>
              </a:rPr>
              <a:t> </a:t>
            </a:r>
            <a:r>
              <a:rPr lang="de-DE" sz="2000" dirty="0" smtClean="0"/>
              <a:t>(</a:t>
            </a:r>
            <a:r>
              <a:rPr lang="de-DE" sz="2000" dirty="0" err="1" smtClean="0"/>
              <a:t>numbers</a:t>
            </a:r>
            <a:r>
              <a:rPr lang="de-DE" sz="2000" dirty="0" smtClean="0"/>
              <a:t> </a:t>
            </a:r>
            <a:r>
              <a:rPr lang="de-DE" sz="2000" dirty="0" err="1" smtClean="0"/>
              <a:t>of</a:t>
            </a:r>
            <a:r>
              <a:rPr lang="de-DE" sz="2000" dirty="0" smtClean="0"/>
              <a:t> </a:t>
            </a:r>
            <a:r>
              <a:rPr lang="de-DE" sz="2000" dirty="0" err="1" smtClean="0"/>
              <a:t>points</a:t>
            </a:r>
            <a:r>
              <a:rPr lang="de-DE" sz="2000" dirty="0" smtClean="0"/>
              <a:t> </a:t>
            </a:r>
            <a:r>
              <a:rPr lang="de-DE" sz="2000" dirty="0" err="1" smtClean="0"/>
              <a:t>spread</a:t>
            </a:r>
            <a:r>
              <a:rPr lang="de-DE" sz="2000" dirty="0" smtClean="0"/>
              <a:t> </a:t>
            </a:r>
            <a:r>
              <a:rPr lang="de-DE" sz="2000" dirty="0" err="1" smtClean="0"/>
              <a:t>over</a:t>
            </a:r>
            <a:r>
              <a:rPr lang="de-DE" sz="2000" dirty="0" smtClean="0"/>
              <a:t> </a:t>
            </a:r>
            <a:r>
              <a:rPr lang="de-DE" sz="2000" dirty="0" err="1" smtClean="0"/>
              <a:t>the</a:t>
            </a:r>
            <a:r>
              <a:rPr lang="de-DE" sz="2000" dirty="0" smtClean="0"/>
              <a:t> </a:t>
            </a:r>
            <a:r>
              <a:rPr lang="de-DE" sz="2000" dirty="0" err="1" smtClean="0"/>
              <a:t>globe</a:t>
            </a:r>
            <a:r>
              <a:rPr lang="de-DE" sz="2000" dirty="0" smtClean="0"/>
              <a:t>)</a:t>
            </a:r>
          </a:p>
          <a:p>
            <a:r>
              <a:rPr lang="de-DE" sz="2000" dirty="0">
                <a:latin typeface="Courier New" panose="02070309020205020404" pitchFamily="49" charset="0"/>
                <a:cs typeface="Courier New" panose="02070309020205020404" pitchFamily="49" charset="0"/>
              </a:rPr>
              <a:t>Sampling type </a:t>
            </a:r>
            <a:r>
              <a:rPr lang="de-DE" sz="2000" dirty="0" smtClean="0"/>
              <a:t>(</a:t>
            </a:r>
            <a:r>
              <a:rPr lang="de-DE" sz="2000" dirty="0" err="1" smtClean="0"/>
              <a:t>strategy</a:t>
            </a:r>
            <a:r>
              <a:rPr lang="de-DE" sz="2000" dirty="0" smtClean="0"/>
              <a:t> such </a:t>
            </a:r>
            <a:r>
              <a:rPr lang="de-DE" sz="2000" dirty="0" err="1" smtClean="0"/>
              <a:t>as</a:t>
            </a:r>
            <a:r>
              <a:rPr lang="de-DE" sz="2000" dirty="0" smtClean="0"/>
              <a:t> </a:t>
            </a:r>
            <a:r>
              <a:rPr lang="de-DE" sz="2000" dirty="0" err="1" smtClean="0"/>
              <a:t>regular</a:t>
            </a:r>
            <a:r>
              <a:rPr lang="de-DE" sz="2000" dirty="0" smtClean="0"/>
              <a:t>, </a:t>
            </a:r>
            <a:r>
              <a:rPr lang="de-DE" sz="2000" dirty="0" err="1" smtClean="0"/>
              <a:t>random</a:t>
            </a:r>
            <a:r>
              <a:rPr lang="de-DE" sz="2000" dirty="0" smtClean="0"/>
              <a:t>, …)</a:t>
            </a:r>
          </a:p>
          <a:p>
            <a:r>
              <a:rPr lang="de-DE" sz="2000" dirty="0" err="1">
                <a:latin typeface="Courier New" panose="02070309020205020404" pitchFamily="49" charset="0"/>
                <a:cs typeface="Courier New" panose="02070309020205020404" pitchFamily="49" charset="0"/>
              </a:rPr>
              <a:t>Standardization</a:t>
            </a:r>
            <a:r>
              <a:rPr lang="de-DE" sz="2000" dirty="0">
                <a:latin typeface="Courier New" panose="02070309020205020404" pitchFamily="49" charset="0"/>
                <a:cs typeface="Courier New" panose="02070309020205020404" pitchFamily="49" charset="0"/>
              </a:rPr>
              <a:t> </a:t>
            </a:r>
            <a:r>
              <a:rPr lang="de-DE" sz="2000" dirty="0" err="1">
                <a:latin typeface="Courier New" panose="02070309020205020404" pitchFamily="49" charset="0"/>
                <a:cs typeface="Courier New" panose="02070309020205020404" pitchFamily="49" charset="0"/>
              </a:rPr>
              <a:t>method</a:t>
            </a:r>
            <a:r>
              <a:rPr lang="de-DE" sz="2000" dirty="0">
                <a:latin typeface="Courier New" panose="02070309020205020404" pitchFamily="49" charset="0"/>
                <a:cs typeface="Courier New" panose="02070309020205020404" pitchFamily="49" charset="0"/>
              </a:rPr>
              <a:t> </a:t>
            </a:r>
            <a:r>
              <a:rPr lang="de-DE" sz="2000" dirty="0" smtClean="0"/>
              <a:t>(</a:t>
            </a:r>
            <a:r>
              <a:rPr lang="de-DE" sz="2000" dirty="0" err="1" smtClean="0"/>
              <a:t>how</a:t>
            </a:r>
            <a:r>
              <a:rPr lang="de-DE" sz="2000" dirty="0" smtClean="0"/>
              <a:t> </a:t>
            </a:r>
            <a:r>
              <a:rPr lang="de-DE" sz="2000" dirty="0" err="1" smtClean="0"/>
              <a:t>to</a:t>
            </a:r>
            <a:r>
              <a:rPr lang="de-DE" sz="2000" dirty="0" smtClean="0"/>
              <a:t> </a:t>
            </a:r>
            <a:r>
              <a:rPr lang="de-DE" sz="2000" dirty="0" err="1" smtClean="0"/>
              <a:t>move</a:t>
            </a:r>
            <a:r>
              <a:rPr lang="de-DE" sz="2000" dirty="0" smtClean="0"/>
              <a:t> </a:t>
            </a:r>
            <a:r>
              <a:rPr lang="de-DE" sz="2000" dirty="0" err="1" smtClean="0"/>
              <a:t>inputs</a:t>
            </a:r>
            <a:r>
              <a:rPr lang="de-DE" sz="2000" dirty="0" smtClean="0"/>
              <a:t> </a:t>
            </a:r>
            <a:r>
              <a:rPr lang="de-DE" sz="2000" dirty="0" err="1" smtClean="0"/>
              <a:t>to</a:t>
            </a:r>
            <a:r>
              <a:rPr lang="de-DE" sz="2000" dirty="0" smtClean="0"/>
              <a:t> a </a:t>
            </a:r>
            <a:r>
              <a:rPr lang="de-DE" sz="2000" dirty="0" err="1" smtClean="0"/>
              <a:t>common</a:t>
            </a:r>
            <a:r>
              <a:rPr lang="de-DE" sz="2000" dirty="0" smtClean="0"/>
              <a:t> </a:t>
            </a:r>
            <a:r>
              <a:rPr lang="de-DE" sz="2000" dirty="0" err="1" smtClean="0"/>
              <a:t>scale</a:t>
            </a:r>
            <a:r>
              <a:rPr lang="de-DE" sz="2000" dirty="0" smtClean="0"/>
              <a:t>)</a:t>
            </a:r>
          </a:p>
          <a:p>
            <a:r>
              <a:rPr lang="de-DE" sz="2000" dirty="0" smtClean="0"/>
              <a:t>SOM-</a:t>
            </a:r>
            <a:r>
              <a:rPr lang="de-DE" sz="2000" dirty="0" err="1" smtClean="0"/>
              <a:t>specific</a:t>
            </a:r>
            <a:r>
              <a:rPr lang="de-DE" sz="2000" dirty="0" smtClean="0"/>
              <a:t> </a:t>
            </a:r>
            <a:r>
              <a:rPr lang="de-DE" sz="2000" dirty="0" err="1" smtClean="0"/>
              <a:t>parameter</a:t>
            </a:r>
            <a:endParaRPr lang="de-DE" sz="2000" dirty="0" smtClean="0"/>
          </a:p>
          <a:p>
            <a:pPr lvl="1"/>
            <a:r>
              <a:rPr lang="de-DE" sz="2000" dirty="0" err="1">
                <a:latin typeface="Courier New" panose="02070309020205020404" pitchFamily="49" charset="0"/>
                <a:cs typeface="Courier New" panose="02070309020205020404" pitchFamily="49" charset="0"/>
              </a:rPr>
              <a:t>Grid</a:t>
            </a:r>
            <a:r>
              <a:rPr lang="de-DE" sz="2000" dirty="0">
                <a:latin typeface="Courier New" panose="02070309020205020404" pitchFamily="49" charset="0"/>
                <a:cs typeface="Courier New" panose="02070309020205020404" pitchFamily="49" charset="0"/>
              </a:rPr>
              <a:t> </a:t>
            </a:r>
            <a:r>
              <a:rPr lang="de-DE" sz="2000" dirty="0" err="1">
                <a:latin typeface="Courier New" panose="02070309020205020404" pitchFamily="49" charset="0"/>
                <a:cs typeface="Courier New" panose="02070309020205020404" pitchFamily="49" charset="0"/>
              </a:rPr>
              <a:t>topology</a:t>
            </a:r>
            <a:r>
              <a:rPr lang="de-DE" sz="2000" dirty="0">
                <a:latin typeface="Courier New" panose="02070309020205020404" pitchFamily="49" charset="0"/>
                <a:cs typeface="Courier New" panose="02070309020205020404" pitchFamily="49" charset="0"/>
              </a:rPr>
              <a:t> </a:t>
            </a:r>
            <a:r>
              <a:rPr lang="de-DE" sz="1800" dirty="0" smtClean="0"/>
              <a:t>(</a:t>
            </a:r>
            <a:r>
              <a:rPr lang="de-DE" sz="1800" dirty="0" err="1" smtClean="0"/>
              <a:t>rectangular</a:t>
            </a:r>
            <a:r>
              <a:rPr lang="de-DE" sz="1800" dirty="0"/>
              <a:t> </a:t>
            </a:r>
            <a:r>
              <a:rPr lang="de-DE" sz="1800" dirty="0" err="1" smtClean="0"/>
              <a:t>or</a:t>
            </a:r>
            <a:r>
              <a:rPr lang="de-DE" sz="1800" dirty="0" smtClean="0"/>
              <a:t> hexagonal)</a:t>
            </a:r>
          </a:p>
          <a:p>
            <a:pPr lvl="1"/>
            <a:r>
              <a:rPr lang="de-DE" sz="2000" dirty="0" err="1">
                <a:latin typeface="Courier New" panose="02070309020205020404" pitchFamily="49" charset="0"/>
                <a:cs typeface="Courier New" panose="02070309020205020404" pitchFamily="49" charset="0"/>
              </a:rPr>
              <a:t>Grid</a:t>
            </a:r>
            <a:r>
              <a:rPr lang="de-DE" sz="2000" dirty="0">
                <a:latin typeface="Courier New" panose="02070309020205020404" pitchFamily="49" charset="0"/>
                <a:cs typeface="Courier New" panose="02070309020205020404" pitchFamily="49" charset="0"/>
              </a:rPr>
              <a:t> </a:t>
            </a:r>
            <a:r>
              <a:rPr lang="de-DE" sz="2000" dirty="0" err="1">
                <a:latin typeface="Courier New" panose="02070309020205020404" pitchFamily="49" charset="0"/>
                <a:cs typeface="Courier New" panose="02070309020205020404" pitchFamily="49" charset="0"/>
              </a:rPr>
              <a:t>dimensions</a:t>
            </a:r>
            <a:r>
              <a:rPr lang="de-DE" sz="2000" dirty="0">
                <a:latin typeface="Courier New" panose="02070309020205020404" pitchFamily="49" charset="0"/>
                <a:cs typeface="Courier New" panose="02070309020205020404" pitchFamily="49" charset="0"/>
              </a:rPr>
              <a:t> </a:t>
            </a:r>
            <a:r>
              <a:rPr lang="de-DE" sz="1800" dirty="0" smtClean="0"/>
              <a:t>(</a:t>
            </a:r>
            <a:r>
              <a:rPr lang="de-DE" sz="1800" dirty="0" err="1" smtClean="0"/>
              <a:t>influences</a:t>
            </a:r>
            <a:r>
              <a:rPr lang="de-DE" sz="1800" dirty="0" smtClean="0"/>
              <a:t> # </a:t>
            </a:r>
            <a:r>
              <a:rPr lang="de-DE" sz="1800" dirty="0" err="1" smtClean="0"/>
              <a:t>of</a:t>
            </a:r>
            <a:r>
              <a:rPr lang="de-DE" sz="1800" dirty="0" smtClean="0"/>
              <a:t> </a:t>
            </a:r>
            <a:r>
              <a:rPr lang="de-DE" sz="1800" dirty="0" err="1" smtClean="0"/>
              <a:t>output</a:t>
            </a:r>
            <a:r>
              <a:rPr lang="de-DE" sz="1800" dirty="0" smtClean="0"/>
              <a:t> </a:t>
            </a:r>
            <a:r>
              <a:rPr lang="de-DE" sz="1800" dirty="0" err="1" smtClean="0"/>
              <a:t>classes</a:t>
            </a:r>
            <a:r>
              <a:rPr lang="de-DE" sz="1800" dirty="0" smtClean="0"/>
              <a:t>)</a:t>
            </a:r>
            <a:endParaRPr lang="de-DE" sz="1800" dirty="0"/>
          </a:p>
          <a:p>
            <a:pPr marL="0" indent="0">
              <a:buNone/>
            </a:pPr>
            <a:endParaRPr lang="de-DE" sz="2400" dirty="0" smtClean="0"/>
          </a:p>
          <a:p>
            <a:pPr marL="0" indent="0">
              <a:buNone/>
            </a:pPr>
            <a:r>
              <a:rPr lang="de-DE" sz="2400" dirty="0" smtClean="0"/>
              <a:t>Future </a:t>
            </a:r>
            <a:r>
              <a:rPr lang="de-DE" sz="2400" dirty="0" err="1" smtClean="0"/>
              <a:t>versions</a:t>
            </a:r>
            <a:r>
              <a:rPr lang="de-DE" sz="2400" dirty="0" smtClean="0"/>
              <a:t> </a:t>
            </a:r>
            <a:r>
              <a:rPr lang="de-DE" sz="2400" dirty="0" err="1" smtClean="0"/>
              <a:t>might</a:t>
            </a:r>
            <a:r>
              <a:rPr lang="de-DE" sz="2400" dirty="0" smtClean="0"/>
              <a:t> </a:t>
            </a:r>
            <a:r>
              <a:rPr lang="de-DE" sz="2400" dirty="0" err="1" smtClean="0"/>
              <a:t>allow</a:t>
            </a:r>
            <a:r>
              <a:rPr lang="de-DE" sz="2400" dirty="0" smtClean="0"/>
              <a:t> </a:t>
            </a:r>
            <a:r>
              <a:rPr lang="de-DE" sz="2400" dirty="0" err="1" smtClean="0"/>
              <a:t>to</a:t>
            </a:r>
            <a:r>
              <a:rPr lang="de-DE" sz="2400" dirty="0" smtClean="0"/>
              <a:t> </a:t>
            </a:r>
            <a:r>
              <a:rPr lang="de-DE" sz="2400" dirty="0" err="1" smtClean="0"/>
              <a:t>select</a:t>
            </a:r>
            <a:r>
              <a:rPr lang="de-DE" sz="2400" dirty="0" smtClean="0"/>
              <a:t> </a:t>
            </a:r>
            <a:r>
              <a:rPr lang="de-DE" sz="2400" dirty="0" err="1" smtClean="0"/>
              <a:t>the</a:t>
            </a:r>
            <a:r>
              <a:rPr lang="de-DE" sz="2400" dirty="0" smtClean="0"/>
              <a:t> </a:t>
            </a:r>
            <a:r>
              <a:rPr lang="de-DE" sz="2400" dirty="0" err="1" smtClean="0"/>
              <a:t>used</a:t>
            </a:r>
            <a:r>
              <a:rPr lang="de-DE" sz="2400" dirty="0" smtClean="0"/>
              <a:t> </a:t>
            </a:r>
            <a:r>
              <a:rPr lang="de-DE" sz="2400" dirty="0" err="1" smtClean="0"/>
              <a:t>datasets</a:t>
            </a:r>
            <a:r>
              <a:rPr lang="de-DE" sz="2400" dirty="0" smtClean="0"/>
              <a:t> </a:t>
            </a:r>
            <a:r>
              <a:rPr lang="de-DE" sz="2400" dirty="0" err="1" smtClean="0"/>
              <a:t>or</a:t>
            </a:r>
            <a:r>
              <a:rPr lang="de-DE" sz="2400" dirty="0" smtClean="0"/>
              <a:t> </a:t>
            </a:r>
            <a:r>
              <a:rPr lang="de-DE" sz="2400" dirty="0" err="1" smtClean="0"/>
              <a:t>integrate</a:t>
            </a:r>
            <a:r>
              <a:rPr lang="de-DE" sz="2400" dirty="0" smtClean="0"/>
              <a:t> </a:t>
            </a:r>
            <a:r>
              <a:rPr lang="de-DE" sz="2400" dirty="0" err="1" smtClean="0"/>
              <a:t>own</a:t>
            </a:r>
            <a:r>
              <a:rPr lang="de-DE" sz="2400" dirty="0" smtClean="0"/>
              <a:t> </a:t>
            </a:r>
            <a:r>
              <a:rPr lang="de-DE" sz="2400" dirty="0" err="1" smtClean="0"/>
              <a:t>datasets</a:t>
            </a:r>
            <a:r>
              <a:rPr lang="de-DE" sz="2400" dirty="0" smtClean="0"/>
              <a:t>, </a:t>
            </a:r>
            <a:r>
              <a:rPr lang="de-DE" sz="2400" dirty="0" err="1" smtClean="0"/>
              <a:t>select</a:t>
            </a:r>
            <a:r>
              <a:rPr lang="de-DE" sz="2400" dirty="0" smtClean="0"/>
              <a:t> </a:t>
            </a:r>
            <a:r>
              <a:rPr lang="de-DE" sz="2400" dirty="0" err="1" smtClean="0"/>
              <a:t>input</a:t>
            </a:r>
            <a:r>
              <a:rPr lang="de-DE" sz="2400" dirty="0" smtClean="0"/>
              <a:t> </a:t>
            </a:r>
            <a:r>
              <a:rPr lang="de-DE" sz="2400" dirty="0" err="1" smtClean="0"/>
              <a:t>layers</a:t>
            </a:r>
            <a:r>
              <a:rPr lang="de-DE" sz="2400" dirty="0" smtClean="0"/>
              <a:t>, …</a:t>
            </a:r>
          </a:p>
        </p:txBody>
      </p:sp>
      <p:sp>
        <p:nvSpPr>
          <p:cNvPr id="3" name="Vertikaler Titel 2"/>
          <p:cNvSpPr>
            <a:spLocks noGrp="1"/>
          </p:cNvSpPr>
          <p:nvPr>
            <p:ph type="title" orient="vert"/>
          </p:nvPr>
        </p:nvSpPr>
        <p:spPr/>
        <p:txBody>
          <a:bodyPr/>
          <a:lstStyle/>
          <a:p>
            <a:r>
              <a:rPr lang="de-DE" dirty="0" smtClean="0"/>
              <a:t>PROCESS INPUTS</a:t>
            </a:r>
            <a:endParaRPr lang="de-DE" dirty="0"/>
          </a:p>
        </p:txBody>
      </p:sp>
    </p:spTree>
    <p:extLst>
      <p:ext uri="{BB962C8B-B14F-4D97-AF65-F5344CB8AC3E}">
        <p14:creationId xmlns:p14="http://schemas.microsoft.com/office/powerpoint/2010/main" val="4063157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kaler Titel 2"/>
          <p:cNvSpPr>
            <a:spLocks noGrp="1"/>
          </p:cNvSpPr>
          <p:nvPr>
            <p:ph type="title" orient="vert"/>
          </p:nvPr>
        </p:nvSpPr>
        <p:spPr/>
        <p:txBody>
          <a:bodyPr/>
          <a:lstStyle/>
          <a:p>
            <a:r>
              <a:rPr lang="de-DE" dirty="0" smtClean="0"/>
              <a:t>PROCESS OUTPUTS</a:t>
            </a:r>
            <a:endParaRPr lang="de-DE" dirty="0"/>
          </a:p>
        </p:txBody>
      </p:sp>
      <p:pic>
        <p:nvPicPr>
          <p:cNvPr id="8194" name="Picture 2" descr="http://geoportal-glues.ufz.de/stories/wps/images/example-outputs_sampling-1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92" y="1196752"/>
            <a:ext cx="7298978" cy="4756374"/>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p:nvSpPr>
        <p:spPr>
          <a:xfrm>
            <a:off x="179512" y="5838363"/>
            <a:ext cx="7776864" cy="830997"/>
          </a:xfrm>
          <a:prstGeom prst="rect">
            <a:avLst/>
          </a:prstGeom>
        </p:spPr>
        <p:txBody>
          <a:bodyPr wrap="square">
            <a:spAutoFit/>
          </a:bodyPr>
          <a:lstStyle/>
          <a:p>
            <a:r>
              <a:rPr lang="en-US" sz="1200" i="1" dirty="0" smtClean="0">
                <a:effectLst/>
              </a:rPr>
              <a:t>Screenshot of some of output plots based on mere 100 sampling points for illustration purposes: (a) classification information (output of the self-organizing map) showing how the input variables (</a:t>
            </a:r>
            <a:r>
              <a:rPr lang="en-US" sz="1200" i="1" dirty="0" err="1" smtClean="0">
                <a:effectLst/>
              </a:rPr>
              <a:t>colour</a:t>
            </a:r>
            <a:r>
              <a:rPr lang="en-US" sz="1200" i="1" dirty="0" smtClean="0">
                <a:effectLst/>
              </a:rPr>
              <a:t>-coded) influence each of the output classes (circles at the top); (b) global plot of "property-distance" which is a measure of classification quality; (c) the global land use archetypes map in a very coarse version; (d) statistical background information of the self-organizing map.</a:t>
            </a:r>
            <a:r>
              <a:rPr lang="en-US" sz="1200" dirty="0" smtClean="0">
                <a:effectLst/>
              </a:rPr>
              <a:t> </a:t>
            </a:r>
            <a:endParaRPr lang="en-US" sz="1200" dirty="0">
              <a:effectLst/>
            </a:endParaRPr>
          </a:p>
        </p:txBody>
      </p:sp>
    </p:spTree>
    <p:extLst>
      <p:ext uri="{BB962C8B-B14F-4D97-AF65-F5344CB8AC3E}">
        <p14:creationId xmlns:p14="http://schemas.microsoft.com/office/powerpoint/2010/main" val="3443491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kaler Titel 2"/>
          <p:cNvSpPr>
            <a:spLocks noGrp="1"/>
          </p:cNvSpPr>
          <p:nvPr>
            <p:ph type="title" orient="vert"/>
          </p:nvPr>
        </p:nvSpPr>
        <p:spPr/>
        <p:txBody>
          <a:bodyPr/>
          <a:lstStyle/>
          <a:p>
            <a:r>
              <a:rPr lang="de-DE" dirty="0" smtClean="0"/>
              <a:t>USER CHOICE: 16 CLASSES	</a:t>
            </a:r>
            <a:endParaRPr lang="de-DE"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265"/>
          <a:stretch/>
        </p:blipFill>
        <p:spPr bwMode="auto">
          <a:xfrm>
            <a:off x="251519" y="1285102"/>
            <a:ext cx="8095545" cy="4177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467544" y="5166037"/>
            <a:ext cx="7056784" cy="1477328"/>
          </a:xfrm>
          <a:prstGeom prst="rect">
            <a:avLst/>
          </a:prstGeom>
        </p:spPr>
        <p:txBody>
          <a:bodyPr wrap="square">
            <a:spAutoFit/>
          </a:bodyPr>
          <a:lstStyle/>
          <a:p>
            <a:r>
              <a:rPr lang="en-US" i="1" dirty="0" smtClean="0"/>
              <a:t>Map of global land use archetypes calculated for 16 classes using a WPS4R-based geoprocess. The original paper’s classes were manually labelled and appropriately named. This is not possible for the automatic classification, which will not give the same name to the same detected pattern in subsequent runs of the algorithm.</a:t>
            </a:r>
            <a:endParaRPr lang="en-US" dirty="0">
              <a:effectLst/>
            </a:endParaRPr>
          </a:p>
        </p:txBody>
      </p:sp>
    </p:spTree>
    <p:extLst>
      <p:ext uri="{BB962C8B-B14F-4D97-AF65-F5344CB8AC3E}">
        <p14:creationId xmlns:p14="http://schemas.microsoft.com/office/powerpoint/2010/main" val="2358607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kaler Titel 2"/>
          <p:cNvSpPr>
            <a:spLocks noGrp="1"/>
          </p:cNvSpPr>
          <p:nvPr>
            <p:ph type="title" orient="vert"/>
          </p:nvPr>
        </p:nvSpPr>
        <p:spPr/>
        <p:txBody>
          <a:bodyPr/>
          <a:lstStyle/>
          <a:p>
            <a:r>
              <a:rPr lang="de-DE" dirty="0" smtClean="0"/>
              <a:t>PROCESS OUTPUT:</a:t>
            </a:r>
            <a:br>
              <a:rPr lang="de-DE" dirty="0" smtClean="0"/>
            </a:br>
            <a:r>
              <a:rPr lang="de-DE" dirty="0" smtClean="0"/>
              <a:t>16 CODEBOOK VECTORS</a:t>
            </a:r>
            <a:endParaRPr lang="de-DE" dirty="0"/>
          </a:p>
        </p:txBody>
      </p:sp>
      <p:sp>
        <p:nvSpPr>
          <p:cNvPr id="4" name="Rechteck 3"/>
          <p:cNvSpPr/>
          <p:nvPr/>
        </p:nvSpPr>
        <p:spPr>
          <a:xfrm>
            <a:off x="4445964" y="3861048"/>
            <a:ext cx="3281553" cy="2554545"/>
          </a:xfrm>
          <a:prstGeom prst="rect">
            <a:avLst/>
          </a:prstGeom>
        </p:spPr>
        <p:txBody>
          <a:bodyPr wrap="square">
            <a:spAutoFit/>
          </a:bodyPr>
          <a:lstStyle/>
          <a:p>
            <a:r>
              <a:rPr lang="en-US" sz="1600" i="1" dirty="0" smtClean="0">
                <a:effectLst/>
              </a:rPr>
              <a:t>The codebook vector plots show how each input variable is used to represent one of the output variables. </a:t>
            </a:r>
            <a:r>
              <a:rPr lang="en-US" sz="1600" i="1" dirty="0" smtClean="0"/>
              <a:t>In the original paper, these plots were </a:t>
            </a:r>
            <a:r>
              <a:rPr lang="en-US" sz="1600" i="1" dirty="0" err="1" smtClean="0"/>
              <a:t>sceled</a:t>
            </a:r>
            <a:r>
              <a:rPr lang="en-US" sz="1600" i="1" dirty="0" smtClean="0"/>
              <a:t> differently to show effects that are hidden by the two very strong variables at the bottom of each plot. In the automatic plot creation, these adjustments are not possible.</a:t>
            </a:r>
            <a:endParaRPr lang="en-US" sz="1600" dirty="0">
              <a:effectLst/>
            </a:endParaRPr>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5106"/>
          <a:stretch/>
        </p:blipFill>
        <p:spPr bwMode="auto">
          <a:xfrm>
            <a:off x="323528" y="1412777"/>
            <a:ext cx="3888431" cy="5177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4485"/>
          <a:stretch/>
        </p:blipFill>
        <p:spPr bwMode="auto">
          <a:xfrm>
            <a:off x="4211959" y="1429474"/>
            <a:ext cx="3749564" cy="1700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6578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635896" y="6497960"/>
            <a:ext cx="4311352" cy="360040"/>
          </a:xfrm>
        </p:spPr>
        <p:txBody>
          <a:bodyPr/>
          <a:lstStyle/>
          <a:p>
            <a:pPr marL="0" indent="0">
              <a:buNone/>
            </a:pPr>
            <a:r>
              <a:rPr lang="de-DE" sz="1400" dirty="0" err="1" smtClean="0"/>
              <a:t>Full</a:t>
            </a:r>
            <a:r>
              <a:rPr lang="de-DE" sz="1400" dirty="0" smtClean="0"/>
              <a:t> </a:t>
            </a:r>
            <a:r>
              <a:rPr lang="de-DE" sz="1400" dirty="0" err="1" smtClean="0"/>
              <a:t>scripts</a:t>
            </a:r>
            <a:r>
              <a:rPr lang="de-DE" sz="1400" dirty="0"/>
              <a:t> at https://github.com/52North/glues-wps</a:t>
            </a:r>
            <a:r>
              <a:rPr lang="de-DE" sz="1400" dirty="0" smtClean="0"/>
              <a:t>/ &gt;&gt;</a:t>
            </a:r>
            <a:endParaRPr lang="de-DE" sz="1400" dirty="0"/>
          </a:p>
        </p:txBody>
      </p:sp>
      <p:sp>
        <p:nvSpPr>
          <p:cNvPr id="3" name="Vertikaler Titel 2"/>
          <p:cNvSpPr>
            <a:spLocks noGrp="1"/>
          </p:cNvSpPr>
          <p:nvPr>
            <p:ph type="title" orient="vert"/>
          </p:nvPr>
        </p:nvSpPr>
        <p:spPr/>
        <p:txBody>
          <a:bodyPr/>
          <a:lstStyle/>
          <a:p>
            <a:r>
              <a:rPr lang="de-DE" dirty="0" smtClean="0"/>
              <a:t>ANALYSIS SCRIPT &amp;</a:t>
            </a:r>
            <a:br>
              <a:rPr lang="de-DE" dirty="0" smtClean="0"/>
            </a:br>
            <a:r>
              <a:rPr lang="de-DE" dirty="0" smtClean="0"/>
              <a:t>WPS DESCRIPTION</a:t>
            </a:r>
            <a:endParaRPr lang="de-DE" dirty="0"/>
          </a:p>
        </p:txBody>
      </p:sp>
      <p:pic>
        <p:nvPicPr>
          <p:cNvPr id="3074" name="Picture 2" descr="https://chart.googleapis.com/chart?chs=300x300&amp;cht=qr&amp;chld=L%7C1&amp;chl=https://github.com/52North/glues-wps/blob/master/WPS4R/system-archetypes-original/full-process.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7248" y="5661248"/>
            <a:ext cx="1196752" cy="119675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4476" r="26722"/>
          <a:stretch/>
        </p:blipFill>
        <p:spPr bwMode="auto">
          <a:xfrm>
            <a:off x="179512" y="1412776"/>
            <a:ext cx="6455257" cy="7228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263962"/>
            <a:ext cx="4303825" cy="14578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856" y="3986147"/>
            <a:ext cx="4047922" cy="10081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r="25342"/>
          <a:stretch/>
        </p:blipFill>
        <p:spPr bwMode="auto">
          <a:xfrm>
            <a:off x="4572002" y="2263962"/>
            <a:ext cx="3375245" cy="9150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5146108"/>
            <a:ext cx="6149429" cy="11399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310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268760"/>
            <a:ext cx="7704856" cy="4857403"/>
          </a:xfrm>
        </p:spPr>
        <p:txBody>
          <a:bodyPr/>
          <a:lstStyle/>
          <a:p>
            <a:pPr marL="0" indent="0">
              <a:buNone/>
            </a:pPr>
            <a:r>
              <a:rPr lang="de-DE" sz="2000" dirty="0"/>
              <a:t>http://modul-a.nachhaltiges-landmanagement.de/en</a:t>
            </a:r>
            <a:r>
              <a:rPr lang="de-DE" sz="2000" dirty="0" smtClean="0"/>
              <a:t>/</a:t>
            </a:r>
          </a:p>
          <a:p>
            <a:pPr marL="0" indent="0">
              <a:buNone/>
            </a:pPr>
            <a:endParaRPr lang="de-DE" sz="2000" dirty="0"/>
          </a:p>
          <a:p>
            <a:r>
              <a:rPr lang="en-US" sz="2000" dirty="0"/>
              <a:t>development and implementation of practical solutions for global and regional challenges of land </a:t>
            </a:r>
            <a:r>
              <a:rPr lang="en-US" sz="2000" dirty="0" smtClean="0"/>
              <a:t>management</a:t>
            </a:r>
          </a:p>
          <a:p>
            <a:r>
              <a:rPr lang="en-US" sz="2000" dirty="0" smtClean="0"/>
              <a:t>12 worldwide </a:t>
            </a:r>
            <a:r>
              <a:rPr lang="en-US" sz="2000" b="1" dirty="0"/>
              <a:t>regional projects</a:t>
            </a:r>
            <a:r>
              <a:rPr lang="en-US" sz="2000" dirty="0"/>
              <a:t> </a:t>
            </a:r>
            <a:r>
              <a:rPr lang="en-US" sz="2000" dirty="0" smtClean="0"/>
              <a:t>are </a:t>
            </a:r>
            <a:r>
              <a:rPr lang="en-US" sz="2000" dirty="0"/>
              <a:t>analyzing complex correlations between land use, globalization, climate change, loss of biodiversity, population growth and </a:t>
            </a:r>
            <a:r>
              <a:rPr lang="en-US" sz="2000" dirty="0" smtClean="0"/>
              <a:t>urbanization.</a:t>
            </a:r>
          </a:p>
          <a:p>
            <a:r>
              <a:rPr lang="en-US" sz="2000" dirty="0"/>
              <a:t>research activities of the regional projects are supported by the scientific coordination project </a:t>
            </a:r>
            <a:r>
              <a:rPr lang="en-US" sz="2000" b="1" dirty="0"/>
              <a:t>GLUES</a:t>
            </a:r>
            <a:r>
              <a:rPr lang="en-US" sz="2000" dirty="0"/>
              <a:t> (</a:t>
            </a:r>
            <a:r>
              <a:rPr lang="en-US" sz="2000" b="1" dirty="0"/>
              <a:t>Global Assessment of Land Use Dynamics, Greenhouse Gas Emissions and Ecosystem Services</a:t>
            </a:r>
            <a:r>
              <a:rPr lang="en-US" sz="2000" dirty="0" smtClean="0"/>
              <a:t>)</a:t>
            </a:r>
          </a:p>
          <a:p>
            <a:pPr lvl="1"/>
            <a:r>
              <a:rPr lang="de-DE" sz="1600" dirty="0" smtClean="0"/>
              <a:t>Communication &amp; </a:t>
            </a:r>
            <a:r>
              <a:rPr lang="de-DE" sz="1600" dirty="0" err="1" smtClean="0"/>
              <a:t>support</a:t>
            </a:r>
            <a:r>
              <a:rPr lang="de-DE" sz="1600" dirty="0" smtClean="0"/>
              <a:t> (</a:t>
            </a:r>
            <a:r>
              <a:rPr lang="de-DE" sz="1600" dirty="0" err="1" smtClean="0"/>
              <a:t>outreach</a:t>
            </a:r>
            <a:r>
              <a:rPr lang="de-DE" sz="1600" dirty="0" smtClean="0"/>
              <a:t>, </a:t>
            </a:r>
            <a:r>
              <a:rPr lang="de-DE" sz="1600" dirty="0" err="1" smtClean="0"/>
              <a:t>networking</a:t>
            </a:r>
            <a:r>
              <a:rPr lang="de-DE" sz="1600" dirty="0" smtClean="0"/>
              <a:t>, </a:t>
            </a:r>
            <a:r>
              <a:rPr lang="de-DE" sz="1600" dirty="0" err="1" smtClean="0"/>
              <a:t>science</a:t>
            </a:r>
            <a:r>
              <a:rPr lang="de-DE" sz="1600" dirty="0" smtClean="0"/>
              <a:t>-</a:t>
            </a:r>
            <a:r>
              <a:rPr lang="de-DE" sz="1600" dirty="0" err="1" smtClean="0"/>
              <a:t>policy</a:t>
            </a:r>
            <a:r>
              <a:rPr lang="de-DE" sz="1600" dirty="0" smtClean="0"/>
              <a:t>-interface, </a:t>
            </a:r>
            <a:r>
              <a:rPr lang="de-DE" sz="1600" dirty="0" err="1" smtClean="0"/>
              <a:t>stakeholder</a:t>
            </a:r>
            <a:r>
              <a:rPr lang="de-DE" sz="1600" dirty="0" smtClean="0"/>
              <a:t> </a:t>
            </a:r>
            <a:r>
              <a:rPr lang="de-DE" sz="1600" dirty="0" err="1" smtClean="0"/>
              <a:t>integration</a:t>
            </a:r>
            <a:r>
              <a:rPr lang="de-DE" sz="1600" dirty="0" smtClean="0"/>
              <a:t>)</a:t>
            </a:r>
          </a:p>
          <a:p>
            <a:pPr lvl="1"/>
            <a:r>
              <a:rPr lang="de-DE" sz="1600" dirty="0" smtClean="0"/>
              <a:t>Scientific </a:t>
            </a:r>
            <a:r>
              <a:rPr lang="de-DE" sz="1600" dirty="0" err="1" smtClean="0"/>
              <a:t>approaches</a:t>
            </a:r>
            <a:r>
              <a:rPr lang="de-DE" sz="1600" dirty="0" smtClean="0"/>
              <a:t> (</a:t>
            </a:r>
            <a:r>
              <a:rPr lang="de-DE" sz="1600" dirty="0" err="1" smtClean="0"/>
              <a:t>synthesis</a:t>
            </a:r>
            <a:r>
              <a:rPr lang="de-DE" sz="1600" dirty="0" smtClean="0"/>
              <a:t>, </a:t>
            </a:r>
            <a:r>
              <a:rPr lang="de-DE" sz="1600" dirty="0" err="1" smtClean="0"/>
              <a:t>models</a:t>
            </a:r>
            <a:r>
              <a:rPr lang="de-DE" sz="1600" dirty="0" smtClean="0"/>
              <a:t> &amp; </a:t>
            </a:r>
            <a:r>
              <a:rPr lang="de-DE" sz="1600" dirty="0" err="1" smtClean="0"/>
              <a:t>scenarios</a:t>
            </a:r>
            <a:r>
              <a:rPr lang="de-DE" sz="1600" dirty="0" smtClean="0"/>
              <a:t>, </a:t>
            </a:r>
            <a:r>
              <a:rPr lang="de-DE" sz="1600" dirty="0" err="1"/>
              <a:t>g</a:t>
            </a:r>
            <a:r>
              <a:rPr lang="de-DE" sz="1600" dirty="0" err="1" smtClean="0"/>
              <a:t>eodata</a:t>
            </a:r>
            <a:r>
              <a:rPr lang="de-DE" sz="1600" dirty="0" smtClean="0"/>
              <a:t> </a:t>
            </a:r>
            <a:r>
              <a:rPr lang="de-DE" sz="1600" dirty="0" err="1" smtClean="0"/>
              <a:t>infrastructure</a:t>
            </a:r>
            <a:r>
              <a:rPr lang="de-DE" sz="1600" dirty="0" smtClean="0"/>
              <a:t>)</a:t>
            </a:r>
            <a:endParaRPr lang="de-DE" sz="1600" dirty="0"/>
          </a:p>
        </p:txBody>
      </p:sp>
      <p:sp>
        <p:nvSpPr>
          <p:cNvPr id="4" name="Vertikaler Titel 3"/>
          <p:cNvSpPr>
            <a:spLocks noGrp="1"/>
          </p:cNvSpPr>
          <p:nvPr>
            <p:ph type="title" orient="vert"/>
          </p:nvPr>
        </p:nvSpPr>
        <p:spPr/>
        <p:txBody>
          <a:bodyPr/>
          <a:lstStyle/>
          <a:p>
            <a:r>
              <a:rPr lang="de-DE" dirty="0" smtClean="0"/>
              <a:t>GLUES PROJECT</a:t>
            </a:r>
            <a:endParaRPr lang="de-DE" dirty="0"/>
          </a:p>
        </p:txBody>
      </p:sp>
      <p:pic>
        <p:nvPicPr>
          <p:cNvPr id="2050" name="Picture 2" descr="http://modul-a.nachhaltiges-landmanagement.de/typo3temp/pics/441fddfe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6093296"/>
            <a:ext cx="5162550" cy="6286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ogo BMB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946" y="-26962"/>
            <a:ext cx="2131890" cy="11521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ogo FO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1913" y="910848"/>
            <a:ext cx="2132781" cy="79421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Gerade Verbindung 4"/>
          <p:cNvCxnSpPr/>
          <p:nvPr/>
        </p:nvCxnSpPr>
        <p:spPr>
          <a:xfrm>
            <a:off x="5508104" y="5445224"/>
            <a:ext cx="1800200"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7" name="Gerade Verbindung mit Pfeil 6"/>
          <p:cNvCxnSpPr/>
          <p:nvPr/>
        </p:nvCxnSpPr>
        <p:spPr>
          <a:xfrm flipH="1" flipV="1">
            <a:off x="6369380" y="5586829"/>
            <a:ext cx="108012" cy="50405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112245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484784"/>
            <a:ext cx="7632848" cy="4824536"/>
          </a:xfrm>
        </p:spPr>
        <p:txBody>
          <a:bodyPr/>
          <a:lstStyle/>
          <a:p>
            <a:pPr marL="0" indent="0">
              <a:buNone/>
            </a:pPr>
            <a:r>
              <a:rPr lang="de-DE" sz="2800" dirty="0" smtClean="0"/>
              <a:t>Script </a:t>
            </a:r>
            <a:r>
              <a:rPr lang="de-DE" sz="2800" dirty="0" err="1" smtClean="0"/>
              <a:t>required</a:t>
            </a:r>
            <a:r>
              <a:rPr lang="de-DE" sz="2800" dirty="0" smtClean="0"/>
              <a:t> </a:t>
            </a:r>
            <a:r>
              <a:rPr lang="de-DE" sz="2800" dirty="0" err="1" smtClean="0"/>
              <a:t>work</a:t>
            </a:r>
            <a:r>
              <a:rPr lang="de-DE" sz="2800" dirty="0" smtClean="0"/>
              <a:t> </a:t>
            </a:r>
            <a:r>
              <a:rPr lang="de-DE" sz="2800" dirty="0" err="1" smtClean="0"/>
              <a:t>to</a:t>
            </a:r>
            <a:r>
              <a:rPr lang="de-DE" sz="2800" dirty="0" smtClean="0"/>
              <a:t> </a:t>
            </a:r>
            <a:r>
              <a:rPr lang="de-DE" sz="2800" dirty="0" err="1" smtClean="0"/>
              <a:t>be</a:t>
            </a:r>
            <a:r>
              <a:rPr lang="de-DE" sz="2800" dirty="0" smtClean="0"/>
              <a:t> </a:t>
            </a:r>
            <a:r>
              <a:rPr lang="de-DE" sz="2800" dirty="0" err="1" smtClean="0"/>
              <a:t>published</a:t>
            </a:r>
            <a:r>
              <a:rPr lang="de-DE" sz="2800" dirty="0" smtClean="0"/>
              <a:t> </a:t>
            </a:r>
            <a:r>
              <a:rPr lang="de-DE" sz="2800" dirty="0" err="1" smtClean="0"/>
              <a:t>as</a:t>
            </a:r>
            <a:r>
              <a:rPr lang="de-DE" sz="2800" dirty="0" smtClean="0"/>
              <a:t> web </a:t>
            </a:r>
            <a:r>
              <a:rPr lang="de-DE" sz="2800" dirty="0" err="1" smtClean="0"/>
              <a:t>processes</a:t>
            </a:r>
            <a:endParaRPr lang="de-DE" sz="2800" dirty="0" smtClean="0"/>
          </a:p>
          <a:p>
            <a:r>
              <a:rPr lang="de-DE" sz="2400" dirty="0" err="1" smtClean="0"/>
              <a:t>Some</a:t>
            </a:r>
            <a:r>
              <a:rPr lang="de-DE" sz="2400" dirty="0" smtClean="0"/>
              <a:t> </a:t>
            </a:r>
            <a:r>
              <a:rPr lang="de-DE" sz="2400" dirty="0" err="1" smtClean="0"/>
              <a:t>preprocessing</a:t>
            </a:r>
            <a:r>
              <a:rPr lang="de-DE" sz="2400" dirty="0" smtClean="0"/>
              <a:t> </a:t>
            </a:r>
            <a:r>
              <a:rPr lang="de-DE" sz="2400" dirty="0" err="1" smtClean="0"/>
              <a:t>and</a:t>
            </a:r>
            <a:r>
              <a:rPr lang="de-DE" sz="2400" dirty="0" smtClean="0"/>
              <a:t> </a:t>
            </a:r>
            <a:r>
              <a:rPr lang="de-DE" sz="2400" dirty="0" err="1" smtClean="0"/>
              <a:t>visualisation</a:t>
            </a:r>
            <a:r>
              <a:rPr lang="de-DE" sz="2400" dirty="0" smtClean="0"/>
              <a:t> </a:t>
            </a:r>
            <a:r>
              <a:rPr lang="de-DE" sz="2400" dirty="0" err="1" smtClean="0"/>
              <a:t>steps</a:t>
            </a:r>
            <a:r>
              <a:rPr lang="de-DE" sz="2400" dirty="0" smtClean="0"/>
              <a:t> </a:t>
            </a:r>
            <a:r>
              <a:rPr lang="de-DE" sz="2400" dirty="0" err="1" smtClean="0"/>
              <a:t>were</a:t>
            </a:r>
            <a:r>
              <a:rPr lang="de-DE" sz="2400" dirty="0" smtClean="0"/>
              <a:t> </a:t>
            </a:r>
            <a:r>
              <a:rPr lang="de-DE" sz="2400" dirty="0" err="1" smtClean="0"/>
              <a:t>done</a:t>
            </a:r>
            <a:r>
              <a:rPr lang="de-DE" sz="2400" dirty="0" smtClean="0"/>
              <a:t> outside </a:t>
            </a:r>
            <a:r>
              <a:rPr lang="de-DE" sz="2400" dirty="0" err="1" smtClean="0"/>
              <a:t>of</a:t>
            </a:r>
            <a:r>
              <a:rPr lang="de-DE" sz="2400" dirty="0" smtClean="0"/>
              <a:t> R </a:t>
            </a:r>
            <a:r>
              <a:rPr lang="de-DE" sz="2400" dirty="0" err="1" smtClean="0"/>
              <a:t>and</a:t>
            </a:r>
            <a:r>
              <a:rPr lang="de-DE" sz="2400" dirty="0" smtClean="0"/>
              <a:t> </a:t>
            </a:r>
            <a:r>
              <a:rPr lang="de-DE" sz="2400" dirty="0" err="1" smtClean="0"/>
              <a:t>had</a:t>
            </a:r>
            <a:r>
              <a:rPr lang="de-DE" sz="2400" dirty="0" smtClean="0"/>
              <a:t> </a:t>
            </a:r>
            <a:r>
              <a:rPr lang="de-DE" sz="2400" dirty="0" err="1" smtClean="0"/>
              <a:t>to</a:t>
            </a:r>
            <a:r>
              <a:rPr lang="de-DE" sz="2400" dirty="0" smtClean="0"/>
              <a:t> </a:t>
            </a:r>
            <a:r>
              <a:rPr lang="de-DE" sz="2400" dirty="0" err="1" smtClean="0"/>
              <a:t>be</a:t>
            </a:r>
            <a:r>
              <a:rPr lang="de-DE" sz="2400" dirty="0" smtClean="0"/>
              <a:t> </a:t>
            </a:r>
            <a:r>
              <a:rPr lang="de-DE" sz="2400" dirty="0" err="1" smtClean="0"/>
              <a:t>re-done</a:t>
            </a:r>
            <a:endParaRPr lang="de-DE" sz="2400" dirty="0" smtClean="0"/>
          </a:p>
          <a:p>
            <a:r>
              <a:rPr lang="de-DE" sz="2400" dirty="0" smtClean="0"/>
              <a:t>Script was not </a:t>
            </a:r>
            <a:r>
              <a:rPr lang="de-DE" sz="2400" dirty="0" err="1" smtClean="0"/>
              <a:t>intended</a:t>
            </a:r>
            <a:r>
              <a:rPr lang="de-DE" sz="2400" dirty="0" smtClean="0"/>
              <a:t> </a:t>
            </a:r>
            <a:r>
              <a:rPr lang="de-DE" sz="2400" dirty="0" err="1" smtClean="0"/>
              <a:t>to</a:t>
            </a:r>
            <a:r>
              <a:rPr lang="de-DE" sz="2400" dirty="0" smtClean="0"/>
              <a:t> </a:t>
            </a:r>
            <a:r>
              <a:rPr lang="de-DE" sz="2400" dirty="0" err="1" smtClean="0"/>
              <a:t>be</a:t>
            </a:r>
            <a:r>
              <a:rPr lang="de-DE" sz="2400" dirty="0" smtClean="0"/>
              <a:t> </a:t>
            </a:r>
            <a:r>
              <a:rPr lang="de-DE" sz="2400" dirty="0" err="1" smtClean="0"/>
              <a:t>used</a:t>
            </a:r>
            <a:r>
              <a:rPr lang="de-DE" sz="2400" dirty="0" smtClean="0"/>
              <a:t> </a:t>
            </a:r>
            <a:r>
              <a:rPr lang="de-DE" sz="2400" dirty="0" err="1" smtClean="0"/>
              <a:t>by</a:t>
            </a:r>
            <a:r>
              <a:rPr lang="de-DE" sz="2400" dirty="0" smtClean="0"/>
              <a:t> </a:t>
            </a:r>
            <a:r>
              <a:rPr lang="de-DE" sz="2400" dirty="0" err="1" smtClean="0"/>
              <a:t>others</a:t>
            </a:r>
            <a:r>
              <a:rPr lang="de-DE" sz="2400" dirty="0" smtClean="0"/>
              <a:t> &gt; </a:t>
            </a:r>
            <a:r>
              <a:rPr lang="de-DE" sz="2400" dirty="0" err="1" smtClean="0"/>
              <a:t>code</a:t>
            </a:r>
            <a:r>
              <a:rPr lang="de-DE" sz="2400" dirty="0" smtClean="0"/>
              <a:t> </a:t>
            </a:r>
            <a:r>
              <a:rPr lang="de-DE" sz="2400" dirty="0" err="1" smtClean="0"/>
              <a:t>craftsmanship</a:t>
            </a:r>
            <a:r>
              <a:rPr lang="de-DE" sz="2400" dirty="0" smtClean="0"/>
              <a:t> </a:t>
            </a:r>
            <a:r>
              <a:rPr lang="de-DE" sz="2400" dirty="0" err="1" smtClean="0"/>
              <a:t>from</a:t>
            </a:r>
            <a:r>
              <a:rPr lang="de-DE" sz="2400" dirty="0" smtClean="0"/>
              <a:t> </a:t>
            </a:r>
            <a:r>
              <a:rPr lang="de-DE" sz="2400" dirty="0" err="1" smtClean="0"/>
              <a:t>start</a:t>
            </a:r>
            <a:endParaRPr lang="de-DE" sz="2400" dirty="0"/>
          </a:p>
          <a:p>
            <a:pPr lvl="1"/>
            <a:endParaRPr lang="de-DE" sz="2400" dirty="0" smtClean="0"/>
          </a:p>
          <a:p>
            <a:pPr marL="0" indent="0">
              <a:buNone/>
            </a:pPr>
            <a:r>
              <a:rPr lang="de-DE" sz="2800" dirty="0" smtClean="0"/>
              <a:t>Web </a:t>
            </a:r>
            <a:r>
              <a:rPr lang="de-DE" sz="2800" dirty="0" err="1" smtClean="0"/>
              <a:t>publication</a:t>
            </a:r>
            <a:r>
              <a:rPr lang="de-DE" sz="2800" dirty="0" smtClean="0"/>
              <a:t> </a:t>
            </a:r>
            <a:r>
              <a:rPr lang="de-DE" sz="2800" dirty="0" err="1" smtClean="0"/>
              <a:t>is</a:t>
            </a:r>
            <a:r>
              <a:rPr lang="de-DE" sz="2800" dirty="0" smtClean="0"/>
              <a:t> </a:t>
            </a:r>
            <a:r>
              <a:rPr lang="de-DE" sz="2800" dirty="0" err="1" smtClean="0"/>
              <a:t>possible</a:t>
            </a:r>
            <a:r>
              <a:rPr lang="de-DE" sz="2800" dirty="0" smtClean="0"/>
              <a:t> but </a:t>
            </a:r>
            <a:r>
              <a:rPr lang="de-DE" sz="2800" dirty="0" err="1" smtClean="0"/>
              <a:t>complex</a:t>
            </a:r>
            <a:r>
              <a:rPr lang="de-DE" sz="2800" dirty="0" smtClean="0"/>
              <a:t> </a:t>
            </a:r>
            <a:r>
              <a:rPr lang="de-DE" sz="2800" dirty="0" err="1" smtClean="0"/>
              <a:t>analysis</a:t>
            </a:r>
            <a:r>
              <a:rPr lang="de-DE" sz="2800" dirty="0" smtClean="0"/>
              <a:t> </a:t>
            </a:r>
            <a:r>
              <a:rPr lang="de-DE" sz="2800" dirty="0" err="1" smtClean="0"/>
              <a:t>naturally</a:t>
            </a:r>
            <a:r>
              <a:rPr lang="de-DE" sz="2800" dirty="0" smtClean="0"/>
              <a:t> </a:t>
            </a:r>
            <a:r>
              <a:rPr lang="de-DE" sz="2800" dirty="0" err="1" smtClean="0"/>
              <a:t>create</a:t>
            </a:r>
            <a:r>
              <a:rPr lang="de-DE" sz="2800" dirty="0" smtClean="0"/>
              <a:t> </a:t>
            </a:r>
            <a:r>
              <a:rPr lang="de-DE" sz="2800" dirty="0" err="1" smtClean="0"/>
              <a:t>complex</a:t>
            </a:r>
            <a:r>
              <a:rPr lang="de-DE" sz="2800" dirty="0" smtClean="0"/>
              <a:t> </a:t>
            </a:r>
            <a:r>
              <a:rPr lang="de-DE" sz="2800" dirty="0" err="1" smtClean="0"/>
              <a:t>interfaces</a:t>
            </a:r>
            <a:r>
              <a:rPr lang="de-DE" sz="2800" dirty="0" smtClean="0"/>
              <a:t> </a:t>
            </a:r>
            <a:r>
              <a:rPr lang="de-DE" sz="2800" dirty="0" err="1" smtClean="0"/>
              <a:t>and</a:t>
            </a:r>
            <a:r>
              <a:rPr lang="de-DE" sz="2800" dirty="0" smtClean="0"/>
              <a:t> geoprocesses</a:t>
            </a:r>
          </a:p>
        </p:txBody>
      </p:sp>
      <p:sp>
        <p:nvSpPr>
          <p:cNvPr id="4" name="Vertikaler Titel 3"/>
          <p:cNvSpPr>
            <a:spLocks noGrp="1"/>
          </p:cNvSpPr>
          <p:nvPr>
            <p:ph type="title" orient="vert"/>
          </p:nvPr>
        </p:nvSpPr>
        <p:spPr/>
        <p:txBody>
          <a:bodyPr/>
          <a:lstStyle/>
          <a:p>
            <a:r>
              <a:rPr lang="de-DE" dirty="0" smtClean="0"/>
              <a:t>LESSONS LEARNED</a:t>
            </a:r>
            <a:endParaRPr lang="de-DE" dirty="0"/>
          </a:p>
        </p:txBody>
      </p:sp>
    </p:spTree>
    <p:extLst>
      <p:ext uri="{BB962C8B-B14F-4D97-AF65-F5344CB8AC3E}">
        <p14:creationId xmlns:p14="http://schemas.microsoft.com/office/powerpoint/2010/main" val="1896641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dirty="0" err="1" smtClean="0"/>
              <a:t>Improve</a:t>
            </a:r>
            <a:r>
              <a:rPr lang="de-DE" dirty="0" smtClean="0"/>
              <a:t> </a:t>
            </a:r>
            <a:r>
              <a:rPr lang="de-DE" dirty="0" err="1" smtClean="0"/>
              <a:t>usability</a:t>
            </a:r>
            <a:r>
              <a:rPr lang="de-DE" dirty="0" smtClean="0"/>
              <a:t> </a:t>
            </a:r>
            <a:r>
              <a:rPr lang="de-DE" dirty="0" err="1" smtClean="0"/>
              <a:t>of</a:t>
            </a:r>
            <a:r>
              <a:rPr lang="de-DE" dirty="0" smtClean="0"/>
              <a:t> WPS4R</a:t>
            </a:r>
          </a:p>
          <a:p>
            <a:r>
              <a:rPr lang="de-DE" dirty="0" err="1" smtClean="0"/>
              <a:t>Extend</a:t>
            </a:r>
            <a:r>
              <a:rPr lang="de-DE" dirty="0" smtClean="0"/>
              <a:t> </a:t>
            </a:r>
            <a:r>
              <a:rPr lang="de-DE" dirty="0" err="1" smtClean="0"/>
              <a:t>algorithms</a:t>
            </a:r>
            <a:r>
              <a:rPr lang="de-DE" dirty="0" smtClean="0"/>
              <a:t> </a:t>
            </a:r>
            <a:r>
              <a:rPr lang="de-DE" dirty="0" err="1" smtClean="0"/>
              <a:t>and</a:t>
            </a:r>
            <a:r>
              <a:rPr lang="de-DE" dirty="0" smtClean="0"/>
              <a:t> </a:t>
            </a:r>
            <a:r>
              <a:rPr lang="de-DE" dirty="0" err="1" smtClean="0"/>
              <a:t>go</a:t>
            </a:r>
            <a:r>
              <a:rPr lang="de-DE" dirty="0" smtClean="0"/>
              <a:t> </a:t>
            </a:r>
            <a:r>
              <a:rPr lang="de-DE" dirty="0" err="1" smtClean="0"/>
              <a:t>beyond</a:t>
            </a:r>
            <a:r>
              <a:rPr lang="de-DE" dirty="0" smtClean="0"/>
              <a:t> </a:t>
            </a:r>
            <a:r>
              <a:rPr lang="de-DE" dirty="0" err="1" smtClean="0"/>
              <a:t>mere</a:t>
            </a:r>
            <a:r>
              <a:rPr lang="de-DE" dirty="0" smtClean="0"/>
              <a:t> </a:t>
            </a:r>
            <a:r>
              <a:rPr lang="de-DE" dirty="0" err="1" smtClean="0"/>
              <a:t>reproduction</a:t>
            </a:r>
            <a:endParaRPr lang="de-DE" dirty="0" smtClean="0"/>
          </a:p>
          <a:p>
            <a:pPr lvl="1"/>
            <a:r>
              <a:rPr lang="de-DE" dirty="0" err="1" smtClean="0"/>
              <a:t>allow</a:t>
            </a:r>
            <a:r>
              <a:rPr lang="de-DE" dirty="0" smtClean="0"/>
              <a:t> </a:t>
            </a:r>
            <a:r>
              <a:rPr lang="de-DE" dirty="0" err="1" smtClean="0"/>
              <a:t>user</a:t>
            </a:r>
            <a:r>
              <a:rPr lang="de-DE" dirty="0" smtClean="0"/>
              <a:t> </a:t>
            </a:r>
            <a:r>
              <a:rPr lang="de-DE" dirty="0" err="1" smtClean="0"/>
              <a:t>to</a:t>
            </a:r>
            <a:r>
              <a:rPr lang="de-DE" dirty="0" smtClean="0"/>
              <a:t> </a:t>
            </a:r>
            <a:r>
              <a:rPr lang="de-DE" dirty="0" err="1" smtClean="0"/>
              <a:t>provide</a:t>
            </a:r>
            <a:r>
              <a:rPr lang="de-DE" dirty="0" smtClean="0"/>
              <a:t> </a:t>
            </a:r>
            <a:r>
              <a:rPr lang="de-DE" dirty="0" err="1" smtClean="0"/>
              <a:t>own</a:t>
            </a:r>
            <a:r>
              <a:rPr lang="de-DE" dirty="0" smtClean="0"/>
              <a:t> </a:t>
            </a:r>
            <a:r>
              <a:rPr lang="de-DE" dirty="0" err="1" smtClean="0"/>
              <a:t>regions</a:t>
            </a:r>
            <a:r>
              <a:rPr lang="de-DE" dirty="0" smtClean="0"/>
              <a:t>, </a:t>
            </a:r>
            <a:r>
              <a:rPr lang="de-DE" dirty="0" err="1" smtClean="0"/>
              <a:t>which</a:t>
            </a:r>
            <a:r>
              <a:rPr lang="de-DE" dirty="0" smtClean="0"/>
              <a:t> </a:t>
            </a:r>
            <a:r>
              <a:rPr lang="de-DE" dirty="0" err="1" smtClean="0"/>
              <a:t>are</a:t>
            </a:r>
            <a:r>
              <a:rPr lang="de-DE" dirty="0" smtClean="0"/>
              <a:t> </a:t>
            </a:r>
            <a:r>
              <a:rPr lang="de-DE" dirty="0" err="1" smtClean="0"/>
              <a:t>analysed</a:t>
            </a:r>
            <a:r>
              <a:rPr lang="de-DE" dirty="0" smtClean="0"/>
              <a:t> in light </a:t>
            </a:r>
            <a:r>
              <a:rPr lang="de-DE" dirty="0" err="1" smtClean="0"/>
              <a:t>of</a:t>
            </a:r>
            <a:r>
              <a:rPr lang="de-DE" dirty="0" smtClean="0"/>
              <a:t> </a:t>
            </a:r>
            <a:r>
              <a:rPr lang="de-DE" dirty="0" err="1" smtClean="0"/>
              <a:t>the</a:t>
            </a:r>
            <a:r>
              <a:rPr lang="de-DE" dirty="0" smtClean="0"/>
              <a:t> </a:t>
            </a:r>
            <a:r>
              <a:rPr lang="de-DE" dirty="0" err="1" smtClean="0"/>
              <a:t>raw</a:t>
            </a:r>
            <a:r>
              <a:rPr lang="de-DE" dirty="0" smtClean="0"/>
              <a:t> </a:t>
            </a:r>
            <a:r>
              <a:rPr lang="de-DE" dirty="0" err="1" smtClean="0"/>
              <a:t>data</a:t>
            </a:r>
            <a:r>
              <a:rPr lang="de-DE" dirty="0" smtClean="0"/>
              <a:t> – </a:t>
            </a:r>
            <a:r>
              <a:rPr lang="de-DE" dirty="0" err="1" smtClean="0"/>
              <a:t>How</a:t>
            </a:r>
            <a:r>
              <a:rPr lang="de-DE" dirty="0" smtClean="0"/>
              <a:t> </a:t>
            </a:r>
            <a:r>
              <a:rPr lang="de-DE" dirty="0" err="1" smtClean="0"/>
              <a:t>well</a:t>
            </a:r>
            <a:r>
              <a:rPr lang="de-DE" dirty="0" smtClean="0"/>
              <a:t> </a:t>
            </a:r>
            <a:r>
              <a:rPr lang="de-DE" dirty="0" err="1" smtClean="0"/>
              <a:t>is</a:t>
            </a:r>
            <a:r>
              <a:rPr lang="de-DE" dirty="0" smtClean="0"/>
              <a:t> </a:t>
            </a:r>
            <a:r>
              <a:rPr lang="de-DE" dirty="0" err="1" smtClean="0"/>
              <a:t>my</a:t>
            </a:r>
            <a:r>
              <a:rPr lang="de-DE" dirty="0" smtClean="0"/>
              <a:t> </a:t>
            </a:r>
            <a:r>
              <a:rPr lang="de-DE" dirty="0" err="1" smtClean="0"/>
              <a:t>study</a:t>
            </a:r>
            <a:r>
              <a:rPr lang="de-DE" dirty="0" smtClean="0"/>
              <a:t> </a:t>
            </a:r>
            <a:r>
              <a:rPr lang="de-DE" dirty="0" err="1" smtClean="0"/>
              <a:t>area</a:t>
            </a:r>
            <a:r>
              <a:rPr lang="de-DE" dirty="0" smtClean="0"/>
              <a:t> </a:t>
            </a:r>
            <a:r>
              <a:rPr lang="de-DE" dirty="0" err="1" smtClean="0"/>
              <a:t>represented</a:t>
            </a:r>
            <a:r>
              <a:rPr lang="de-DE" dirty="0" smtClean="0"/>
              <a:t> </a:t>
            </a:r>
            <a:r>
              <a:rPr lang="de-DE" dirty="0" err="1" smtClean="0"/>
              <a:t>by</a:t>
            </a:r>
            <a:r>
              <a:rPr lang="de-DE" dirty="0" smtClean="0"/>
              <a:t> </a:t>
            </a:r>
            <a:r>
              <a:rPr lang="de-DE" dirty="0" err="1" smtClean="0"/>
              <a:t>the</a:t>
            </a:r>
            <a:r>
              <a:rPr lang="de-DE" dirty="0" smtClean="0"/>
              <a:t> archetype?</a:t>
            </a:r>
          </a:p>
          <a:p>
            <a:pPr lvl="1"/>
            <a:r>
              <a:rPr lang="de-DE" dirty="0" err="1"/>
              <a:t>a</a:t>
            </a:r>
            <a:r>
              <a:rPr lang="de-DE" dirty="0" err="1" smtClean="0"/>
              <a:t>llow</a:t>
            </a:r>
            <a:r>
              <a:rPr lang="de-DE" dirty="0" smtClean="0"/>
              <a:t> </a:t>
            </a:r>
            <a:r>
              <a:rPr lang="de-DE" dirty="0" err="1" smtClean="0"/>
              <a:t>user</a:t>
            </a:r>
            <a:r>
              <a:rPr lang="de-DE" dirty="0" smtClean="0"/>
              <a:t> </a:t>
            </a:r>
            <a:r>
              <a:rPr lang="de-DE" dirty="0" err="1" smtClean="0"/>
              <a:t>to</a:t>
            </a:r>
            <a:r>
              <a:rPr lang="de-DE" dirty="0" smtClean="0"/>
              <a:t> </a:t>
            </a:r>
            <a:r>
              <a:rPr lang="de-DE" dirty="0" err="1" smtClean="0"/>
              <a:t>provide</a:t>
            </a:r>
            <a:r>
              <a:rPr lang="de-DE" dirty="0" smtClean="0"/>
              <a:t> </a:t>
            </a:r>
            <a:r>
              <a:rPr lang="de-DE" dirty="0" err="1" smtClean="0"/>
              <a:t>own</a:t>
            </a:r>
            <a:r>
              <a:rPr lang="de-DE" dirty="0" smtClean="0"/>
              <a:t> </a:t>
            </a:r>
            <a:r>
              <a:rPr lang="de-DE" dirty="0" err="1" smtClean="0"/>
              <a:t>datasets</a:t>
            </a:r>
            <a:r>
              <a:rPr lang="de-DE" dirty="0" smtClean="0"/>
              <a:t> via web </a:t>
            </a:r>
            <a:r>
              <a:rPr lang="de-DE" dirty="0" err="1" smtClean="0"/>
              <a:t>services</a:t>
            </a:r>
            <a:endParaRPr lang="de-DE" dirty="0"/>
          </a:p>
        </p:txBody>
      </p:sp>
      <p:sp>
        <p:nvSpPr>
          <p:cNvPr id="4" name="Vertikaler Titel 3"/>
          <p:cNvSpPr>
            <a:spLocks noGrp="1"/>
          </p:cNvSpPr>
          <p:nvPr>
            <p:ph type="title" orient="vert"/>
          </p:nvPr>
        </p:nvSpPr>
        <p:spPr/>
        <p:txBody>
          <a:bodyPr/>
          <a:lstStyle/>
          <a:p>
            <a:r>
              <a:rPr lang="de-DE" dirty="0" smtClean="0"/>
              <a:t>NEXT STEPS</a:t>
            </a:r>
            <a:endParaRPr lang="de-DE" dirty="0"/>
          </a:p>
        </p:txBody>
      </p:sp>
    </p:spTree>
    <p:extLst>
      <p:ext uri="{BB962C8B-B14F-4D97-AF65-F5344CB8AC3E}">
        <p14:creationId xmlns:p14="http://schemas.microsoft.com/office/powerpoint/2010/main" val="1256712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0946" y="116632"/>
            <a:ext cx="9015550" cy="1470025"/>
          </a:xfrm>
          <a:prstGeom prst="rect">
            <a:avLst/>
          </a:prstGeom>
        </p:spPr>
        <p:txBody>
          <a:bodyPr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Open </a:t>
            </a:r>
            <a:r>
              <a:rPr lang="de-DE" sz="3200" dirty="0" err="1" smtClean="0"/>
              <a:t>and</a:t>
            </a:r>
            <a:r>
              <a:rPr lang="de-DE" sz="3200" dirty="0" smtClean="0"/>
              <a:t> </a:t>
            </a:r>
            <a:r>
              <a:rPr lang="de-DE" sz="3200" dirty="0" err="1" smtClean="0"/>
              <a:t>reproducible</a:t>
            </a:r>
            <a:r>
              <a:rPr lang="de-DE" sz="3200" dirty="0" smtClean="0"/>
              <a:t> global </a:t>
            </a:r>
            <a:r>
              <a:rPr lang="de-DE" sz="3200" dirty="0" err="1" smtClean="0"/>
              <a:t>land</a:t>
            </a:r>
            <a:r>
              <a:rPr lang="de-DE" sz="3200" dirty="0" smtClean="0"/>
              <a:t> </a:t>
            </a:r>
            <a:r>
              <a:rPr lang="de-DE" sz="3200" dirty="0" err="1" smtClean="0"/>
              <a:t>use</a:t>
            </a:r>
            <a:r>
              <a:rPr lang="de-DE" sz="3200" dirty="0" smtClean="0"/>
              <a:t> </a:t>
            </a:r>
            <a:r>
              <a:rPr lang="de-DE" sz="3200" dirty="0" err="1" smtClean="0"/>
              <a:t>classification</a:t>
            </a:r>
            <a:endParaRPr lang="de-DE" sz="3200" dirty="0"/>
          </a:p>
        </p:txBody>
      </p:sp>
      <p:sp>
        <p:nvSpPr>
          <p:cNvPr id="5" name="Untertitel 2"/>
          <p:cNvSpPr txBox="1">
            <a:spLocks/>
          </p:cNvSpPr>
          <p:nvPr/>
        </p:nvSpPr>
        <p:spPr>
          <a:xfrm>
            <a:off x="179512" y="620688"/>
            <a:ext cx="7272808" cy="115212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2800" dirty="0" smtClean="0">
                <a:solidFill>
                  <a:schemeClr val="bg1">
                    <a:lumMod val="65000"/>
                  </a:schemeClr>
                </a:solidFill>
              </a:rPr>
              <a:t>Daniel Nüst*, </a:t>
            </a:r>
            <a:r>
              <a:rPr lang="de-DE" sz="2800" dirty="0" err="1" smtClean="0">
                <a:solidFill>
                  <a:schemeClr val="bg1">
                    <a:lumMod val="65000"/>
                  </a:schemeClr>
                </a:solidFill>
              </a:rPr>
              <a:t>Tomáš</a:t>
            </a:r>
            <a:r>
              <a:rPr lang="de-DE" sz="2800" dirty="0" smtClean="0">
                <a:solidFill>
                  <a:schemeClr val="bg1">
                    <a:lumMod val="65000"/>
                  </a:schemeClr>
                </a:solidFill>
              </a:rPr>
              <a:t> </a:t>
            </a:r>
            <a:r>
              <a:rPr lang="de-DE" sz="2800" dirty="0" err="1" smtClean="0">
                <a:solidFill>
                  <a:schemeClr val="bg1">
                    <a:lumMod val="65000"/>
                  </a:schemeClr>
                </a:solidFill>
              </a:rPr>
              <a:t>Václavík</a:t>
            </a:r>
            <a:r>
              <a:rPr lang="de-DE" sz="2800" dirty="0" smtClean="0">
                <a:solidFill>
                  <a:schemeClr val="bg1">
                    <a:lumMod val="65000"/>
                  </a:schemeClr>
                </a:solidFill>
              </a:rPr>
              <a:t>°, Benjamin Pross*</a:t>
            </a:r>
            <a:br>
              <a:rPr lang="de-DE" sz="2800" dirty="0" smtClean="0">
                <a:solidFill>
                  <a:schemeClr val="bg1">
                    <a:lumMod val="65000"/>
                  </a:schemeClr>
                </a:solidFill>
              </a:rPr>
            </a:br>
            <a:r>
              <a:rPr lang="de-DE" sz="1100" dirty="0" smtClean="0">
                <a:solidFill>
                  <a:schemeClr val="bg1">
                    <a:lumMod val="65000"/>
                  </a:schemeClr>
                </a:solidFill>
              </a:rPr>
              <a:t>* </a:t>
            </a:r>
            <a:r>
              <a:rPr lang="en-US" sz="1100" dirty="0" smtClean="0">
                <a:solidFill>
                  <a:schemeClr val="bg1">
                    <a:lumMod val="65000"/>
                  </a:schemeClr>
                </a:solidFill>
              </a:rPr>
              <a:t>52North Initiative for Geospatial Open Source Software GmbH, Münster, Germany</a:t>
            </a:r>
            <a:br>
              <a:rPr lang="en-US" sz="1100" dirty="0" smtClean="0">
                <a:solidFill>
                  <a:schemeClr val="bg1">
                    <a:lumMod val="65000"/>
                  </a:schemeClr>
                </a:solidFill>
              </a:rPr>
            </a:br>
            <a:r>
              <a:rPr lang="de-DE" sz="1100" dirty="0" smtClean="0">
                <a:solidFill>
                  <a:schemeClr val="bg1">
                    <a:lumMod val="65000"/>
                  </a:schemeClr>
                </a:solidFill>
              </a:rPr>
              <a:t>° UFZ – Helmholtz </a:t>
            </a:r>
            <a:r>
              <a:rPr lang="de-DE" sz="1100" dirty="0" err="1" smtClean="0">
                <a:solidFill>
                  <a:schemeClr val="bg1">
                    <a:lumMod val="65000"/>
                  </a:schemeClr>
                </a:solidFill>
              </a:rPr>
              <a:t>Centre</a:t>
            </a:r>
            <a:r>
              <a:rPr lang="de-DE" sz="1100" dirty="0" smtClean="0">
                <a:solidFill>
                  <a:schemeClr val="bg1">
                    <a:lumMod val="65000"/>
                  </a:schemeClr>
                </a:solidFill>
              </a:rPr>
              <a:t> </a:t>
            </a:r>
            <a:r>
              <a:rPr lang="de-DE" sz="1100" dirty="0" err="1" smtClean="0">
                <a:solidFill>
                  <a:schemeClr val="bg1">
                    <a:lumMod val="65000"/>
                  </a:schemeClr>
                </a:solidFill>
              </a:rPr>
              <a:t>for</a:t>
            </a:r>
            <a:r>
              <a:rPr lang="de-DE" sz="1100" dirty="0" smtClean="0">
                <a:solidFill>
                  <a:schemeClr val="bg1">
                    <a:lumMod val="65000"/>
                  </a:schemeClr>
                </a:solidFill>
              </a:rPr>
              <a:t> Environmental Research, Leipzig, Germany</a:t>
            </a:r>
            <a:endParaRPr lang="de-DE" sz="1100" dirty="0">
              <a:solidFill>
                <a:schemeClr val="bg1">
                  <a:lumMod val="65000"/>
                </a:schemeClr>
              </a:solidFill>
            </a:endParaRPr>
          </a:p>
        </p:txBody>
      </p:sp>
      <p:pic>
        <p:nvPicPr>
          <p:cNvPr id="1026" name="Picture 2" descr="https://chart.googleapis.com/chart?chs=300x300&amp;cht=qr&amp;chld=L%7C1&amp;chl=http://geoportal-glues.ufz.de/stories/openanalysis.htm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409" y="635456"/>
            <a:ext cx="1644774" cy="164477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pieren 5"/>
          <p:cNvGrpSpPr/>
          <p:nvPr/>
        </p:nvGrpSpPr>
        <p:grpSpPr>
          <a:xfrm>
            <a:off x="304524" y="1617815"/>
            <a:ext cx="8670952" cy="5109971"/>
            <a:chOff x="243515" y="602610"/>
            <a:chExt cx="9893972" cy="6060295"/>
          </a:xfrm>
        </p:grpSpPr>
        <p:sp>
          <p:nvSpPr>
            <p:cNvPr id="7" name="Shape 133"/>
            <p:cNvSpPr/>
            <p:nvPr/>
          </p:nvSpPr>
          <p:spPr>
            <a:xfrm>
              <a:off x="2551618" y="1097244"/>
              <a:ext cx="1825564" cy="1962481"/>
            </a:xfrm>
            <a:prstGeom prst="rect">
              <a:avLst/>
            </a:prstGeom>
            <a:blipFill>
              <a:blip r:embed="rId3"/>
              <a:stretch>
                <a:fillRect/>
              </a:stretch>
            </a:blipFill>
            <a:ln>
              <a:noFill/>
            </a:ln>
          </p:spPr>
        </p:sp>
        <p:sp>
          <p:nvSpPr>
            <p:cNvPr id="8" name="Rechteck 7"/>
            <p:cNvSpPr/>
            <p:nvPr/>
          </p:nvSpPr>
          <p:spPr>
            <a:xfrm>
              <a:off x="2735720" y="4896904"/>
              <a:ext cx="3445446" cy="1296133"/>
            </a:xfrm>
            <a:prstGeom prst="rect">
              <a:avLst/>
            </a:prstGeom>
          </p:spPr>
          <p:style>
            <a:lnRef idx="2">
              <a:schemeClr val="dk1"/>
            </a:lnRef>
            <a:fillRef idx="1">
              <a:schemeClr val="lt1"/>
            </a:fillRef>
            <a:effectRef idx="0">
              <a:schemeClr val="dk1"/>
            </a:effectRef>
            <a:fontRef idx="minor">
              <a:schemeClr val="dk1"/>
            </a:fontRef>
          </p:style>
          <p:txBody>
            <a:bodyPr rtlCol="0" anchor="b" anchorCtr="1"/>
            <a:lstStyle/>
            <a:p>
              <a:pPr algn="ctr"/>
              <a:endParaRPr lang="de-DE" dirty="0"/>
            </a:p>
          </p:txBody>
        </p:sp>
        <p:grpSp>
          <p:nvGrpSpPr>
            <p:cNvPr id="9" name="Gruppieren 8"/>
            <p:cNvGrpSpPr/>
            <p:nvPr/>
          </p:nvGrpSpPr>
          <p:grpSpPr>
            <a:xfrm>
              <a:off x="6834389" y="4884555"/>
              <a:ext cx="1977941" cy="1320832"/>
              <a:chOff x="5436096" y="4149080"/>
              <a:chExt cx="2664296" cy="1462779"/>
            </a:xfrm>
          </p:grpSpPr>
          <p:sp>
            <p:nvSpPr>
              <p:cNvPr id="40" name="Rechteck 39"/>
              <p:cNvSpPr/>
              <p:nvPr/>
            </p:nvSpPr>
            <p:spPr>
              <a:xfrm>
                <a:off x="5436096" y="4149080"/>
                <a:ext cx="2664296" cy="1462779"/>
              </a:xfrm>
              <a:prstGeom prst="rect">
                <a:avLst/>
              </a:prstGeom>
            </p:spPr>
            <p:style>
              <a:lnRef idx="2">
                <a:schemeClr val="dk1"/>
              </a:lnRef>
              <a:fillRef idx="1">
                <a:schemeClr val="lt1"/>
              </a:fillRef>
              <a:effectRef idx="0">
                <a:schemeClr val="dk1"/>
              </a:effectRef>
              <a:fontRef idx="minor">
                <a:schemeClr val="dk1"/>
              </a:fontRef>
            </p:style>
            <p:txBody>
              <a:bodyPr rtlCol="0" anchor="b" anchorCtr="1"/>
              <a:lstStyle/>
              <a:p>
                <a:pPr algn="ctr"/>
                <a:r>
                  <a:rPr lang="de-DE" b="1" dirty="0" smtClean="0"/>
                  <a:t>R via Rserve</a:t>
                </a:r>
                <a:endParaRPr lang="de-DE" b="1" dirty="0"/>
              </a:p>
            </p:txBody>
          </p:sp>
          <p:pic>
            <p:nvPicPr>
              <p:cNvPr id="41" name="Picture 2" descr="R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994" y="4409941"/>
                <a:ext cx="952500" cy="7239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2" descr="C:\Users\Matthias\Desktop\WPS4R Paper\presentation\52n-wps-product-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6597" y="4948966"/>
              <a:ext cx="1016311" cy="56726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Gerade Verbindung mit Pfeil 10"/>
            <p:cNvCxnSpPr>
              <a:endCxn id="40" idx="1"/>
            </p:cNvCxnSpPr>
            <p:nvPr/>
          </p:nvCxnSpPr>
          <p:spPr>
            <a:xfrm>
              <a:off x="5645921" y="5544969"/>
              <a:ext cx="1188468" cy="2"/>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2" name="Textfeld 11"/>
            <p:cNvSpPr txBox="1"/>
            <p:nvPr/>
          </p:nvSpPr>
          <p:spPr>
            <a:xfrm>
              <a:off x="2217982" y="677805"/>
              <a:ext cx="1913373" cy="438018"/>
            </a:xfrm>
            <a:prstGeom prst="rect">
              <a:avLst/>
            </a:prstGeom>
            <a:noFill/>
          </p:spPr>
          <p:txBody>
            <a:bodyPr wrap="square" rtlCol="0">
              <a:spAutoFit/>
            </a:bodyPr>
            <a:lstStyle/>
            <a:p>
              <a:pPr algn="ctr"/>
              <a:r>
                <a:rPr lang="de-DE" b="1" dirty="0" smtClean="0"/>
                <a:t>Desktop apps</a:t>
              </a:r>
              <a:endParaRPr lang="de-DE" b="1" dirty="0"/>
            </a:p>
          </p:txBody>
        </p:sp>
        <p:sp>
          <p:nvSpPr>
            <p:cNvPr id="13" name="Textfeld 12"/>
            <p:cNvSpPr txBox="1"/>
            <p:nvPr/>
          </p:nvSpPr>
          <p:spPr>
            <a:xfrm>
              <a:off x="5038882" y="677805"/>
              <a:ext cx="1192769" cy="369332"/>
            </a:xfrm>
            <a:prstGeom prst="rect">
              <a:avLst/>
            </a:prstGeom>
            <a:noFill/>
          </p:spPr>
          <p:txBody>
            <a:bodyPr wrap="square" rtlCol="0">
              <a:spAutoFit/>
            </a:bodyPr>
            <a:lstStyle/>
            <a:p>
              <a:pPr algn="ctr"/>
              <a:r>
                <a:rPr lang="de-DE" b="1" dirty="0" smtClean="0"/>
                <a:t>Web apps</a:t>
              </a:r>
              <a:endParaRPr lang="de-DE" b="1" dirty="0"/>
            </a:p>
          </p:txBody>
        </p:sp>
        <p:sp>
          <p:nvSpPr>
            <p:cNvPr id="14" name="Rechteck 13"/>
            <p:cNvSpPr/>
            <p:nvPr/>
          </p:nvSpPr>
          <p:spPr>
            <a:xfrm>
              <a:off x="243515" y="3067532"/>
              <a:ext cx="1977940" cy="3126422"/>
            </a:xfrm>
            <a:prstGeom prst="rect">
              <a:avLst/>
            </a:prstGeom>
          </p:spPr>
          <p:style>
            <a:lnRef idx="2">
              <a:schemeClr val="dk1"/>
            </a:lnRef>
            <a:fillRef idx="1">
              <a:schemeClr val="lt1"/>
            </a:fillRef>
            <a:effectRef idx="0">
              <a:schemeClr val="dk1"/>
            </a:effectRef>
            <a:fontRef idx="minor">
              <a:schemeClr val="dk1"/>
            </a:fontRef>
          </p:style>
          <p:txBody>
            <a:bodyPr rtlCol="0" anchor="b" anchorCtr="1"/>
            <a:lstStyle/>
            <a:p>
              <a:pPr algn="ctr"/>
              <a:r>
                <a:rPr lang="de-DE" sz="1400" b="1" dirty="0" smtClean="0"/>
                <a:t>Script developer: </a:t>
              </a:r>
              <a:r>
                <a:rPr lang="de-DE" sz="1400" b="1" dirty="0" err="1" smtClean="0"/>
                <a:t>annotated</a:t>
              </a:r>
              <a:r>
                <a:rPr lang="de-DE" sz="1400" b="1" dirty="0" smtClean="0"/>
                <a:t> script</a:t>
              </a:r>
              <a:endParaRPr lang="de-DE" sz="1400" b="1" dirty="0"/>
            </a:p>
          </p:txBody>
        </p:sp>
        <p:sp>
          <p:nvSpPr>
            <p:cNvPr id="15" name="Shape 173"/>
            <p:cNvSpPr/>
            <p:nvPr/>
          </p:nvSpPr>
          <p:spPr>
            <a:xfrm>
              <a:off x="297179" y="3138273"/>
              <a:ext cx="1799371" cy="2144352"/>
            </a:xfrm>
            <a:prstGeom prst="rect">
              <a:avLst/>
            </a:prstGeom>
            <a:blipFill>
              <a:blip r:embed="rId6"/>
              <a:srcRect/>
              <a:stretch>
                <a:fillRect r="-34823"/>
              </a:stretch>
            </a:blipFill>
          </p:spPr>
        </p:sp>
        <p:cxnSp>
          <p:nvCxnSpPr>
            <p:cNvPr id="16" name="Gerade Verbindung mit Pfeil 15"/>
            <p:cNvCxnSpPr/>
            <p:nvPr/>
          </p:nvCxnSpPr>
          <p:spPr>
            <a:xfrm flipV="1">
              <a:off x="5256135" y="4366954"/>
              <a:ext cx="9157" cy="1010508"/>
            </a:xfrm>
            <a:prstGeom prst="straightConnector1">
              <a:avLst/>
            </a:prstGeom>
            <a:ln>
              <a:headEnd type="none"/>
              <a:tailEnd type="arrow"/>
            </a:ln>
          </p:spPr>
          <p:style>
            <a:lnRef idx="2">
              <a:schemeClr val="dk1"/>
            </a:lnRef>
            <a:fillRef idx="0">
              <a:schemeClr val="dk1"/>
            </a:fillRef>
            <a:effectRef idx="1">
              <a:schemeClr val="dk1"/>
            </a:effectRef>
            <a:fontRef idx="minor">
              <a:schemeClr val="tx1"/>
            </a:fontRef>
          </p:style>
        </p:cxnSp>
        <p:sp>
          <p:nvSpPr>
            <p:cNvPr id="17" name="Textfeld 16"/>
            <p:cNvSpPr txBox="1"/>
            <p:nvPr/>
          </p:nvSpPr>
          <p:spPr>
            <a:xfrm>
              <a:off x="4853689" y="4139740"/>
              <a:ext cx="1807796" cy="231806"/>
            </a:xfrm>
            <a:prstGeom prst="rect">
              <a:avLst/>
            </a:prstGeom>
            <a:noFill/>
          </p:spPr>
          <p:txBody>
            <a:bodyPr wrap="square" rtlCol="0">
              <a:spAutoFit/>
            </a:bodyPr>
            <a:lstStyle/>
            <a:p>
              <a:pPr algn="ctr"/>
              <a:r>
                <a:rPr lang="de-DE" sz="1100" b="1" dirty="0" smtClean="0"/>
                <a:t>Download script and resources</a:t>
              </a:r>
              <a:endParaRPr lang="de-DE" sz="1100" b="1" dirty="0"/>
            </a:p>
          </p:txBody>
        </p:sp>
        <p:sp>
          <p:nvSpPr>
            <p:cNvPr id="18" name="Shape 128"/>
            <p:cNvSpPr/>
            <p:nvPr/>
          </p:nvSpPr>
          <p:spPr>
            <a:xfrm>
              <a:off x="2324332" y="1677923"/>
              <a:ext cx="1051592" cy="889938"/>
            </a:xfrm>
            <a:prstGeom prst="rect">
              <a:avLst/>
            </a:prstGeom>
            <a:blipFill>
              <a:blip r:embed="rId7"/>
              <a:stretch>
                <a:fillRect/>
              </a:stretch>
            </a:blipFill>
            <a:ln>
              <a:noFill/>
            </a:ln>
          </p:spPr>
        </p:sp>
        <p:sp>
          <p:nvSpPr>
            <p:cNvPr id="19" name="Rechteck 18"/>
            <p:cNvSpPr/>
            <p:nvPr/>
          </p:nvSpPr>
          <p:spPr>
            <a:xfrm>
              <a:off x="4352293" y="5232600"/>
              <a:ext cx="1276091" cy="624739"/>
            </a:xfrm>
            <a:prstGeom prst="rect">
              <a:avLst/>
            </a:prstGeom>
          </p:spPr>
          <p:style>
            <a:lnRef idx="2">
              <a:schemeClr val="dk1"/>
            </a:lnRef>
            <a:fillRef idx="1">
              <a:schemeClr val="lt1"/>
            </a:fillRef>
            <a:effectRef idx="0">
              <a:schemeClr val="dk1"/>
            </a:effectRef>
            <a:fontRef idx="minor">
              <a:schemeClr val="dk1"/>
            </a:fontRef>
          </p:style>
          <p:txBody>
            <a:bodyPr rtlCol="0" anchor="b" anchorCtr="1"/>
            <a:lstStyle/>
            <a:p>
              <a:pPr algn="ctr"/>
              <a:r>
                <a:rPr lang="de-DE" b="1" dirty="0" smtClean="0"/>
                <a:t>WPS4R</a:t>
              </a:r>
              <a:endParaRPr lang="de-DE" b="1" dirty="0"/>
            </a:p>
          </p:txBody>
        </p:sp>
        <p:sp>
          <p:nvSpPr>
            <p:cNvPr id="20" name="Rechteck 19"/>
            <p:cNvSpPr/>
            <p:nvPr/>
          </p:nvSpPr>
          <p:spPr>
            <a:xfrm rot="16200000">
              <a:off x="7762675" y="4288094"/>
              <a:ext cx="4534179" cy="215444"/>
            </a:xfrm>
            <a:prstGeom prst="rect">
              <a:avLst/>
            </a:prstGeom>
          </p:spPr>
          <p:txBody>
            <a:bodyPr wrap="square">
              <a:spAutoFit/>
            </a:bodyPr>
            <a:lstStyle/>
            <a:p>
              <a:r>
                <a:rPr lang="en-US" sz="800" dirty="0" smtClean="0">
                  <a:solidFill>
                    <a:schemeClr val="bg1">
                      <a:lumMod val="65000"/>
                    </a:schemeClr>
                  </a:solidFill>
                </a:rPr>
                <a:t>User icons made </a:t>
              </a:r>
              <a:r>
                <a:rPr lang="en-US" sz="800" dirty="0">
                  <a:solidFill>
                    <a:schemeClr val="bg1">
                      <a:lumMod val="65000"/>
                    </a:schemeClr>
                  </a:solidFill>
                </a:rPr>
                <a:t>by Freepik </a:t>
              </a:r>
              <a:r>
                <a:rPr lang="en-US" sz="800" dirty="0" smtClean="0">
                  <a:solidFill>
                    <a:schemeClr val="bg1">
                      <a:lumMod val="65000"/>
                    </a:schemeClr>
                  </a:solidFill>
                </a:rPr>
                <a:t>from www.flaticon.com are licensed </a:t>
              </a:r>
              <a:r>
                <a:rPr lang="en-US" sz="800" dirty="0">
                  <a:solidFill>
                    <a:schemeClr val="bg1">
                      <a:lumMod val="65000"/>
                    </a:schemeClr>
                  </a:solidFill>
                </a:rPr>
                <a:t>by </a:t>
              </a:r>
              <a:r>
                <a:rPr lang="en-US" sz="800" dirty="0" smtClean="0">
                  <a:solidFill>
                    <a:schemeClr val="bg1">
                      <a:lumMod val="65000"/>
                    </a:schemeClr>
                  </a:solidFill>
                </a:rPr>
                <a:t>CC </a:t>
              </a:r>
              <a:r>
                <a:rPr lang="en-US" sz="800" dirty="0">
                  <a:solidFill>
                    <a:schemeClr val="bg1">
                      <a:lumMod val="65000"/>
                    </a:schemeClr>
                  </a:solidFill>
                </a:rPr>
                <a:t>BY </a:t>
              </a:r>
              <a:r>
                <a:rPr lang="en-US" sz="800" dirty="0" smtClean="0">
                  <a:solidFill>
                    <a:schemeClr val="bg1">
                      <a:lumMod val="65000"/>
                    </a:schemeClr>
                  </a:solidFill>
                </a:rPr>
                <a:t>3.0</a:t>
              </a:r>
              <a:endParaRPr lang="de-DE" sz="800" dirty="0">
                <a:solidFill>
                  <a:schemeClr val="bg1">
                    <a:lumMod val="65000"/>
                  </a:schemeClr>
                </a:solidFill>
              </a:endParaRPr>
            </a:p>
          </p:txBody>
        </p:sp>
        <p:pic>
          <p:nvPicPr>
            <p:cNvPr id="21" name="Picture 3" descr="C:\Users\Daniel\AppData\Local\Temp\user10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53350" y="5576602"/>
              <a:ext cx="866862" cy="8668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C:\Users\Daniel\AppData\Local\Temp\user8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17728" y="4856236"/>
              <a:ext cx="900253" cy="900253"/>
            </a:xfrm>
            <a:prstGeom prst="rect">
              <a:avLst/>
            </a:prstGeom>
            <a:noFill/>
            <a:extLst>
              <a:ext uri="{909E8E84-426E-40DD-AFC4-6F175D3DCCD1}">
                <a14:hiddenFill xmlns:a14="http://schemas.microsoft.com/office/drawing/2010/main">
                  <a:solidFill>
                    <a:srgbClr val="FFFFFF"/>
                  </a:solidFill>
                </a14:hiddenFill>
              </a:ext>
            </a:extLst>
          </p:spPr>
        </p:pic>
        <p:sp>
          <p:nvSpPr>
            <p:cNvPr id="23" name="Textfeld 22"/>
            <p:cNvSpPr txBox="1"/>
            <p:nvPr/>
          </p:nvSpPr>
          <p:spPr>
            <a:xfrm>
              <a:off x="7077874" y="677805"/>
              <a:ext cx="1192769" cy="369332"/>
            </a:xfrm>
            <a:prstGeom prst="rect">
              <a:avLst/>
            </a:prstGeom>
            <a:noFill/>
          </p:spPr>
          <p:txBody>
            <a:bodyPr wrap="square" rtlCol="0">
              <a:spAutoFit/>
            </a:bodyPr>
            <a:lstStyle/>
            <a:p>
              <a:pPr algn="ctr"/>
              <a:r>
                <a:rPr lang="de-DE" b="1" dirty="0" smtClean="0"/>
                <a:t>Services</a:t>
              </a:r>
              <a:endParaRPr lang="de-DE" b="1" dirty="0"/>
            </a:p>
          </p:txBody>
        </p:sp>
        <p:sp>
          <p:nvSpPr>
            <p:cNvPr id="24" name="Textfeld 23"/>
            <p:cNvSpPr txBox="1"/>
            <p:nvPr/>
          </p:nvSpPr>
          <p:spPr>
            <a:xfrm>
              <a:off x="4145113" y="3318050"/>
              <a:ext cx="1212284" cy="438018"/>
            </a:xfrm>
            <a:prstGeom prst="rect">
              <a:avLst/>
            </a:prstGeom>
            <a:noFill/>
          </p:spPr>
          <p:txBody>
            <a:bodyPr wrap="square" rtlCol="0">
              <a:spAutoFit/>
            </a:bodyPr>
            <a:lstStyle/>
            <a:p>
              <a:pPr algn="ctr"/>
              <a:endParaRPr lang="de-DE" b="1" dirty="0"/>
            </a:p>
          </p:txBody>
        </p:sp>
        <p:pic>
          <p:nvPicPr>
            <p:cNvPr id="25" name="Grafik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78299" y="2364170"/>
              <a:ext cx="695555" cy="695555"/>
            </a:xfrm>
            <a:prstGeom prst="rect">
              <a:avLst/>
            </a:prstGeom>
          </p:spPr>
        </p:pic>
        <p:pic>
          <p:nvPicPr>
            <p:cNvPr id="26" name="Grafik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21470" y="1997704"/>
              <a:ext cx="866376" cy="866376"/>
            </a:xfrm>
            <a:prstGeom prst="rect">
              <a:avLst/>
            </a:prstGeom>
          </p:spPr>
        </p:pic>
        <p:sp>
          <p:nvSpPr>
            <p:cNvPr id="27" name="Textfeld 26"/>
            <p:cNvSpPr txBox="1"/>
            <p:nvPr/>
          </p:nvSpPr>
          <p:spPr>
            <a:xfrm>
              <a:off x="6705187" y="1714164"/>
              <a:ext cx="1807797" cy="600164"/>
            </a:xfrm>
            <a:prstGeom prst="rect">
              <a:avLst/>
            </a:prstGeom>
            <a:noFill/>
          </p:spPr>
          <p:txBody>
            <a:bodyPr wrap="square" rtlCol="0">
              <a:spAutoFit/>
            </a:bodyPr>
            <a:lstStyle/>
            <a:p>
              <a:pPr algn="ctr"/>
              <a:r>
                <a:rPr lang="de-DE" sz="1100" b="1" dirty="0" smtClean="0"/>
                <a:t>SOA</a:t>
              </a:r>
            </a:p>
            <a:p>
              <a:pPr algn="ctr"/>
              <a:r>
                <a:rPr lang="de-DE" sz="1100" b="1" dirty="0" smtClean="0"/>
                <a:t>Big Data</a:t>
              </a:r>
            </a:p>
            <a:p>
              <a:pPr algn="ctr"/>
              <a:r>
                <a:rPr lang="de-DE" sz="1100" b="1" dirty="0" smtClean="0"/>
                <a:t>…</a:t>
              </a:r>
              <a:endParaRPr lang="de-DE" sz="1100" b="1" dirty="0"/>
            </a:p>
          </p:txBody>
        </p:sp>
        <p:cxnSp>
          <p:nvCxnSpPr>
            <p:cNvPr id="28" name="Gerade Verbindung mit Pfeil 27"/>
            <p:cNvCxnSpPr/>
            <p:nvPr/>
          </p:nvCxnSpPr>
          <p:spPr>
            <a:xfrm flipV="1">
              <a:off x="5628384" y="3364134"/>
              <a:ext cx="0" cy="260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9" name="Gerade Verbindung mit Pfeil 28"/>
            <p:cNvCxnSpPr/>
            <p:nvPr/>
          </p:nvCxnSpPr>
          <p:spPr>
            <a:xfrm flipV="1">
              <a:off x="3315593" y="3367795"/>
              <a:ext cx="0" cy="260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Gerade Verbindung 29"/>
            <p:cNvCxnSpPr/>
            <p:nvPr/>
          </p:nvCxnSpPr>
          <p:spPr>
            <a:xfrm>
              <a:off x="3315593" y="3630892"/>
              <a:ext cx="4424759" cy="0"/>
            </a:xfrm>
            <a:prstGeom prst="line">
              <a:avLst/>
            </a:prstGeom>
          </p:spPr>
          <p:style>
            <a:lnRef idx="2">
              <a:schemeClr val="dk1"/>
            </a:lnRef>
            <a:fillRef idx="0">
              <a:schemeClr val="dk1"/>
            </a:fillRef>
            <a:effectRef idx="1">
              <a:schemeClr val="dk1"/>
            </a:effectRef>
            <a:fontRef idx="minor">
              <a:schemeClr val="tx1"/>
            </a:fontRef>
          </p:style>
        </p:cxnSp>
        <p:sp>
          <p:nvSpPr>
            <p:cNvPr id="31" name="Rechteck 30"/>
            <p:cNvSpPr/>
            <p:nvPr/>
          </p:nvSpPr>
          <p:spPr>
            <a:xfrm>
              <a:off x="3516282" y="6289575"/>
              <a:ext cx="2396746" cy="307777"/>
            </a:xfrm>
            <a:prstGeom prst="rect">
              <a:avLst/>
            </a:prstGeom>
          </p:spPr>
          <p:txBody>
            <a:bodyPr wrap="none">
              <a:spAutoFit/>
            </a:bodyPr>
            <a:lstStyle/>
            <a:p>
              <a:r>
                <a:rPr lang="de-DE" sz="1400" b="1" dirty="0"/>
                <a:t>IT </a:t>
              </a:r>
              <a:r>
                <a:rPr lang="de-DE" sz="1400" b="1" dirty="0" smtClean="0"/>
                <a:t>admin/software </a:t>
              </a:r>
              <a:r>
                <a:rPr lang="de-DE" sz="1400" b="1" dirty="0"/>
                <a:t>developer</a:t>
              </a:r>
            </a:p>
          </p:txBody>
        </p:sp>
        <p:cxnSp>
          <p:nvCxnSpPr>
            <p:cNvPr id="32" name="Gerade Verbindung mit Pfeil 31"/>
            <p:cNvCxnSpPr>
              <a:endCxn id="19" idx="1"/>
            </p:cNvCxnSpPr>
            <p:nvPr/>
          </p:nvCxnSpPr>
          <p:spPr>
            <a:xfrm>
              <a:off x="2221455" y="5544970"/>
              <a:ext cx="2130838"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3" name="Gerade Verbindung mit Pfeil 32"/>
            <p:cNvCxnSpPr/>
            <p:nvPr/>
          </p:nvCxnSpPr>
          <p:spPr>
            <a:xfrm flipV="1">
              <a:off x="7740352" y="3370792"/>
              <a:ext cx="0" cy="260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4" name="Gerade Verbindung mit Pfeil 33"/>
            <p:cNvCxnSpPr/>
            <p:nvPr/>
          </p:nvCxnSpPr>
          <p:spPr>
            <a:xfrm>
              <a:off x="4751254" y="3688349"/>
              <a:ext cx="1" cy="1128487"/>
            </a:xfrm>
            <a:prstGeom prst="straightConnector1">
              <a:avLst/>
            </a:prstGeom>
            <a:ln>
              <a:headEnd type="none"/>
              <a:tailEnd type="arrow"/>
            </a:ln>
          </p:spPr>
          <p:style>
            <a:lnRef idx="2">
              <a:schemeClr val="dk1"/>
            </a:lnRef>
            <a:fillRef idx="0">
              <a:schemeClr val="dk1"/>
            </a:fillRef>
            <a:effectRef idx="1">
              <a:schemeClr val="dk1"/>
            </a:effectRef>
            <a:fontRef idx="minor">
              <a:schemeClr val="tx1"/>
            </a:fontRef>
          </p:style>
        </p:cxnSp>
        <p:grpSp>
          <p:nvGrpSpPr>
            <p:cNvPr id="35" name="Gruppieren 34"/>
            <p:cNvGrpSpPr/>
            <p:nvPr/>
          </p:nvGrpSpPr>
          <p:grpSpPr>
            <a:xfrm>
              <a:off x="4965505" y="1052736"/>
              <a:ext cx="1449583" cy="1998112"/>
              <a:chOff x="4965505" y="980728"/>
              <a:chExt cx="1449583" cy="1998112"/>
            </a:xfrm>
          </p:grpSpPr>
          <p:sp>
            <p:nvSpPr>
              <p:cNvPr id="37" name="Rechteck 36"/>
              <p:cNvSpPr/>
              <p:nvPr/>
            </p:nvSpPr>
            <p:spPr>
              <a:xfrm>
                <a:off x="4965505" y="1254734"/>
                <a:ext cx="1449583" cy="17241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8" name="image01.png"/>
              <p:cNvPicPr/>
              <p:nvPr/>
            </p:nvPicPr>
            <p:blipFill>
              <a:blip r:embed="rId12" cstate="print"/>
              <a:srcRect/>
              <a:stretch>
                <a:fillRect/>
              </a:stretch>
            </p:blipFill>
            <p:spPr>
              <a:xfrm>
                <a:off x="5003684" y="1312597"/>
                <a:ext cx="1304755" cy="1620589"/>
              </a:xfrm>
              <a:prstGeom prst="rect">
                <a:avLst/>
              </a:prstGeom>
              <a:ln/>
            </p:spPr>
          </p:pic>
          <p:pic>
            <p:nvPicPr>
              <p:cNvPr id="39" name="Picture 5"/>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 r="1178" b="6286"/>
              <a:stretch/>
            </p:blipFill>
            <p:spPr bwMode="auto">
              <a:xfrm>
                <a:off x="4965505" y="980728"/>
                <a:ext cx="1449583" cy="29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6" name="Picture 4" descr="C:\Users\Daniel\AppData\Local\Temp\multiple25.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42086" y="602610"/>
              <a:ext cx="900253" cy="900253"/>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Rechteck 41"/>
          <p:cNvSpPr/>
          <p:nvPr/>
        </p:nvSpPr>
        <p:spPr>
          <a:xfrm>
            <a:off x="3611226" y="3851756"/>
            <a:ext cx="1104790" cy="369332"/>
          </a:xfrm>
          <a:prstGeom prst="rect">
            <a:avLst/>
          </a:prstGeom>
        </p:spPr>
        <p:txBody>
          <a:bodyPr wrap="none">
            <a:spAutoFit/>
          </a:bodyPr>
          <a:lstStyle/>
          <a:p>
            <a:pPr algn="ctr"/>
            <a:r>
              <a:rPr lang="de-DE" b="1" dirty="0" smtClean="0"/>
              <a:t>OGC WPS</a:t>
            </a:r>
            <a:endParaRPr lang="de-DE" b="1" dirty="0"/>
          </a:p>
        </p:txBody>
      </p:sp>
      <p:pic>
        <p:nvPicPr>
          <p:cNvPr id="43" name="Picture 2" descr="http://meetingorganizer.copernicus.org/webfiles/img/CreativeCommons_Attribution_Licens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219550" y="2257370"/>
            <a:ext cx="672930" cy="23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691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1268760"/>
            <a:ext cx="7776864" cy="5328592"/>
          </a:xfrm>
        </p:spPr>
        <p:txBody>
          <a:bodyPr/>
          <a:lstStyle/>
          <a:p>
            <a:pPr marL="0" indent="0">
              <a:buNone/>
            </a:pPr>
            <a:r>
              <a:rPr lang="en-US" sz="1600" dirty="0" err="1" smtClean="0"/>
              <a:t>Vaclavik</a:t>
            </a:r>
            <a:r>
              <a:rPr lang="en-US" sz="1600" dirty="0" smtClean="0"/>
              <a:t>, T., </a:t>
            </a:r>
            <a:r>
              <a:rPr lang="en-US" sz="1600" dirty="0" err="1" smtClean="0"/>
              <a:t>Lautenbach</a:t>
            </a:r>
            <a:r>
              <a:rPr lang="en-US" sz="1600" dirty="0" smtClean="0"/>
              <a:t>, S., </a:t>
            </a:r>
            <a:r>
              <a:rPr lang="en-US" sz="1600" dirty="0" err="1" smtClean="0"/>
              <a:t>Kuemmerle</a:t>
            </a:r>
            <a:r>
              <a:rPr lang="en-US" sz="1600" dirty="0" smtClean="0"/>
              <a:t>, T., </a:t>
            </a:r>
            <a:r>
              <a:rPr lang="en-US" sz="1600" dirty="0" err="1" smtClean="0"/>
              <a:t>Seppelt</a:t>
            </a:r>
            <a:r>
              <a:rPr lang="en-US" sz="1600" dirty="0" smtClean="0"/>
              <a:t>, R. (2013): </a:t>
            </a:r>
            <a:r>
              <a:rPr lang="en-US" sz="1600" b="1" dirty="0" smtClean="0"/>
              <a:t>Mapping global land system archetypes</a:t>
            </a:r>
            <a:r>
              <a:rPr lang="en-US" sz="1600" dirty="0" smtClean="0"/>
              <a:t>. Global Environmental Change 23(6): 1637-1647. DOI</a:t>
            </a:r>
            <a:r>
              <a:rPr lang="en-US" sz="1600" dirty="0"/>
              <a:t>: 10.1016/j.gloenvcha.2013.09.004</a:t>
            </a:r>
            <a:r>
              <a:rPr lang="en-US" sz="1600" dirty="0" smtClean="0"/>
              <a:t>. </a:t>
            </a:r>
          </a:p>
          <a:p>
            <a:pPr marL="0" indent="0">
              <a:buNone/>
            </a:pPr>
            <a:endParaRPr lang="en-US" sz="1600" dirty="0" smtClean="0"/>
          </a:p>
          <a:p>
            <a:pPr marL="0" indent="0">
              <a:buNone/>
            </a:pPr>
            <a:r>
              <a:rPr lang="en-US" sz="1600" dirty="0" err="1" smtClean="0"/>
              <a:t>Hinz</a:t>
            </a:r>
            <a:r>
              <a:rPr lang="en-US" sz="1600" dirty="0" smtClean="0"/>
              <a:t>, M., Nüst, D., </a:t>
            </a:r>
            <a:r>
              <a:rPr lang="en-US" sz="1600" dirty="0" err="1" smtClean="0"/>
              <a:t>Pross</a:t>
            </a:r>
            <a:r>
              <a:rPr lang="en-US" sz="1600" dirty="0" smtClean="0"/>
              <a:t>, B., </a:t>
            </a:r>
            <a:r>
              <a:rPr lang="en-US" sz="1600" dirty="0" err="1" smtClean="0"/>
              <a:t>Pebesma</a:t>
            </a:r>
            <a:r>
              <a:rPr lang="en-US" sz="1600" dirty="0" smtClean="0"/>
              <a:t>, E. (2013): </a:t>
            </a:r>
            <a:r>
              <a:rPr lang="en-US" sz="1600" b="1" dirty="0" smtClean="0"/>
              <a:t>Spatial Statistics on the Geospatial Web</a:t>
            </a:r>
            <a:r>
              <a:rPr lang="en-US" sz="1600" dirty="0" smtClean="0"/>
              <a:t>. In: The 16th AGILE International Conference on Geographic Information Science, Short Papers.</a:t>
            </a:r>
          </a:p>
          <a:p>
            <a:pPr marL="0" indent="0">
              <a:buNone/>
            </a:pPr>
            <a:endParaRPr lang="en-US" sz="1600" dirty="0" smtClean="0"/>
          </a:p>
          <a:p>
            <a:pPr marL="0" indent="0">
              <a:buNone/>
            </a:pPr>
            <a:r>
              <a:rPr lang="en-US" sz="1600" dirty="0" smtClean="0"/>
              <a:t>52°North </a:t>
            </a:r>
            <a:r>
              <a:rPr lang="en-US" sz="1600" b="1" dirty="0" smtClean="0"/>
              <a:t>WPS instance</a:t>
            </a:r>
            <a:r>
              <a:rPr lang="en-US" sz="1600" dirty="0" smtClean="0"/>
              <a:t> running the process available at </a:t>
            </a:r>
            <a:r>
              <a:rPr lang="en-US" sz="1600" dirty="0" smtClean="0">
                <a:hlinkClick r:id="rId2"/>
              </a:rPr>
              <a:t>http://wps1.glues.geo.tu-dresden.de/wps/</a:t>
            </a:r>
            <a:r>
              <a:rPr lang="en-US" sz="1600" dirty="0" smtClean="0"/>
              <a:t>, the used process is </a:t>
            </a:r>
            <a:r>
              <a:rPr lang="en-US" sz="1600" dirty="0" smtClean="0">
                <a:hlinkClick r:id="rId3"/>
              </a:rPr>
              <a:t>org.n52.wps.server.r.glues.systemarchetypes</a:t>
            </a:r>
            <a:r>
              <a:rPr lang="en-US" sz="1600" dirty="0" smtClean="0"/>
              <a:t>.</a:t>
            </a:r>
          </a:p>
          <a:p>
            <a:pPr marL="0" indent="0">
              <a:buNone/>
            </a:pPr>
            <a:endParaRPr lang="en-US" sz="1600" b="1" dirty="0"/>
          </a:p>
          <a:p>
            <a:pPr marL="0" indent="0">
              <a:buNone/>
            </a:pPr>
            <a:r>
              <a:rPr lang="en-US" sz="1600" b="1" dirty="0" smtClean="0"/>
              <a:t>Source code</a:t>
            </a:r>
            <a:r>
              <a:rPr lang="en-US" sz="1600" dirty="0" smtClean="0"/>
              <a:t> is available on GitHub: WPS4R is part of the 52°North WPS repository (</a:t>
            </a:r>
            <a:r>
              <a:rPr lang="en-US" sz="1600" dirty="0" smtClean="0">
                <a:hlinkClick r:id="rId4"/>
              </a:rPr>
              <a:t>https://github.com/52North/WPS</a:t>
            </a:r>
            <a:r>
              <a:rPr lang="en-US" sz="1600" dirty="0" smtClean="0"/>
              <a:t>), the analysis script is in the glues-</a:t>
            </a:r>
            <a:r>
              <a:rPr lang="en-US" sz="1600" dirty="0" err="1" smtClean="0"/>
              <a:t>wps</a:t>
            </a:r>
            <a:r>
              <a:rPr lang="en-US" sz="1600" dirty="0" smtClean="0"/>
              <a:t> repository (</a:t>
            </a:r>
            <a:r>
              <a:rPr lang="de-DE" sz="1600" dirty="0" smtClean="0">
                <a:hlinkClick r:id="rId5"/>
              </a:rPr>
              <a:t>https://github.com/52North/glues-wps</a:t>
            </a:r>
            <a:r>
              <a:rPr lang="de-DE" sz="1600" dirty="0" smtClean="0"/>
              <a:t>).</a:t>
            </a:r>
            <a:endParaRPr lang="en-US" sz="1600" dirty="0" smtClean="0"/>
          </a:p>
          <a:p>
            <a:pPr marL="0" indent="0">
              <a:buNone/>
            </a:pPr>
            <a:endParaRPr lang="en-US" sz="1600" b="1" dirty="0" smtClean="0"/>
          </a:p>
          <a:p>
            <a:pPr marL="0" indent="0">
              <a:buNone/>
            </a:pPr>
            <a:r>
              <a:rPr lang="en-US" sz="1600" b="1" dirty="0" smtClean="0"/>
              <a:t>Contact</a:t>
            </a:r>
            <a:r>
              <a:rPr lang="en-US" sz="1600" dirty="0" smtClean="0"/>
              <a:t> Daniel Nüst (d.nuest@52north.org) from 52°North for technical questions on WPS4R and R, and Tomas </a:t>
            </a:r>
            <a:r>
              <a:rPr lang="en-US" sz="1600" dirty="0" err="1" smtClean="0"/>
              <a:t>Vaclavik</a:t>
            </a:r>
            <a:r>
              <a:rPr lang="en-US" sz="1600" dirty="0" smtClean="0"/>
              <a:t> (tomas.vaclavik@ufz.de) from UFZ for questions on the analysis and archetypes.</a:t>
            </a:r>
          </a:p>
          <a:p>
            <a:pPr marL="0" indent="0">
              <a:buNone/>
            </a:pPr>
            <a:endParaRPr lang="en-US" sz="1600" dirty="0"/>
          </a:p>
          <a:p>
            <a:pPr marL="0" indent="0">
              <a:buNone/>
            </a:pPr>
            <a:endParaRPr lang="en-US" sz="1600" dirty="0" smtClean="0"/>
          </a:p>
          <a:p>
            <a:pPr marL="0" indent="0">
              <a:buNone/>
            </a:pPr>
            <a:endParaRPr lang="de-DE" sz="1600" dirty="0"/>
          </a:p>
        </p:txBody>
      </p:sp>
      <p:sp>
        <p:nvSpPr>
          <p:cNvPr id="4" name="Vertikaler Titel 3"/>
          <p:cNvSpPr>
            <a:spLocks noGrp="1"/>
          </p:cNvSpPr>
          <p:nvPr>
            <p:ph type="title" orient="vert"/>
          </p:nvPr>
        </p:nvSpPr>
        <p:spPr/>
        <p:txBody>
          <a:bodyPr/>
          <a:lstStyle/>
          <a:p>
            <a:r>
              <a:rPr lang="de-DE" sz="3200" dirty="0" smtClean="0"/>
              <a:t>RESSOURCES </a:t>
            </a:r>
            <a:r>
              <a:rPr lang="de-DE" sz="3200" dirty="0" smtClean="0"/>
              <a:t>&amp;</a:t>
            </a:r>
            <a:br>
              <a:rPr lang="de-DE" sz="3200" dirty="0" smtClean="0"/>
            </a:br>
            <a:r>
              <a:rPr lang="de-DE" sz="3200" dirty="0" smtClean="0"/>
              <a:t> </a:t>
            </a:r>
            <a:r>
              <a:rPr lang="de-DE" sz="3200" dirty="0" smtClean="0"/>
              <a:t>REFERENCES</a:t>
            </a:r>
            <a:endParaRPr lang="de-DE" sz="3200" dirty="0"/>
          </a:p>
        </p:txBody>
      </p:sp>
    </p:spTree>
    <p:extLst>
      <p:ext uri="{BB962C8B-B14F-4D97-AF65-F5344CB8AC3E}">
        <p14:creationId xmlns:p14="http://schemas.microsoft.com/office/powerpoint/2010/main" val="2423949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6309320"/>
            <a:ext cx="7056784" cy="432048"/>
          </a:xfrm>
        </p:spPr>
        <p:txBody>
          <a:bodyPr/>
          <a:lstStyle/>
          <a:p>
            <a:pPr marL="0" indent="0">
              <a:buNone/>
            </a:pPr>
            <a:r>
              <a:rPr lang="de-DE" sz="2000" dirty="0" smtClean="0">
                <a:hlinkClick r:id="rId2"/>
              </a:rPr>
              <a:t>http://geoportal-glues.ufz.de/stories/landsystemarchetypes.html</a:t>
            </a:r>
            <a:r>
              <a:rPr lang="de-DE" sz="2000" dirty="0" smtClean="0"/>
              <a:t> </a:t>
            </a:r>
          </a:p>
          <a:p>
            <a:pPr marL="0" indent="0">
              <a:buNone/>
            </a:pPr>
            <a:endParaRPr lang="de-DE" sz="2000" dirty="0"/>
          </a:p>
        </p:txBody>
      </p:sp>
      <p:sp>
        <p:nvSpPr>
          <p:cNvPr id="4" name="Vertikaler Titel 3"/>
          <p:cNvSpPr>
            <a:spLocks noGrp="1"/>
          </p:cNvSpPr>
          <p:nvPr>
            <p:ph type="title" orient="vert"/>
          </p:nvPr>
        </p:nvSpPr>
        <p:spPr/>
        <p:txBody>
          <a:bodyPr/>
          <a:lstStyle/>
          <a:p>
            <a:r>
              <a:rPr lang="de-DE" dirty="0" smtClean="0"/>
              <a:t>GLOBAL LAND USE</a:t>
            </a:r>
            <a:endParaRPr lang="de-DE" dirty="0"/>
          </a:p>
        </p:txBody>
      </p:sp>
      <p:sp>
        <p:nvSpPr>
          <p:cNvPr id="6" name="Rechteck 5"/>
          <p:cNvSpPr/>
          <p:nvPr/>
        </p:nvSpPr>
        <p:spPr>
          <a:xfrm>
            <a:off x="251520" y="1621249"/>
            <a:ext cx="4968552" cy="1015663"/>
          </a:xfrm>
          <a:prstGeom prst="rect">
            <a:avLst/>
          </a:prstGeom>
        </p:spPr>
        <p:txBody>
          <a:bodyPr wrap="square">
            <a:spAutoFit/>
          </a:bodyPr>
          <a:lstStyle/>
          <a:p>
            <a:pPr>
              <a:spcAft>
                <a:spcPts val="100"/>
              </a:spcAft>
              <a:buSzPct val="100000"/>
              <a:defRPr/>
            </a:pPr>
            <a:r>
              <a:rPr lang="en-US" sz="2000" dirty="0" smtClean="0">
                <a:latin typeface="Calibri" pitchFamily="34" charset="0"/>
                <a:cs typeface="Calibri" pitchFamily="34" charset="0"/>
              </a:rPr>
              <a:t>Meeting </a:t>
            </a:r>
            <a:r>
              <a:rPr lang="en-US" sz="2000" dirty="0">
                <a:latin typeface="Calibri" pitchFamily="34" charset="0"/>
                <a:cs typeface="Calibri" pitchFamily="34" charset="0"/>
              </a:rPr>
              <a:t>future demands for food and other commodities will require </a:t>
            </a:r>
            <a:r>
              <a:rPr lang="en-US" sz="2000" dirty="0" smtClean="0">
                <a:latin typeface="Calibri" pitchFamily="34" charset="0"/>
                <a:cs typeface="Calibri" pitchFamily="34" charset="0"/>
              </a:rPr>
              <a:t>land</a:t>
            </a:r>
            <a:r>
              <a:rPr lang="en-GB" sz="2000" dirty="0" smtClean="0">
                <a:latin typeface="Calibri" pitchFamily="34" charset="0"/>
                <a:cs typeface="Calibri" pitchFamily="34" charset="0"/>
              </a:rPr>
              <a:t>-</a:t>
            </a:r>
            <a:r>
              <a:rPr lang="cs-CZ" sz="2000" dirty="0" smtClean="0">
                <a:latin typeface="Calibri" pitchFamily="34" charset="0"/>
                <a:cs typeface="Calibri" pitchFamily="34" charset="0"/>
              </a:rPr>
              <a:t>based production </a:t>
            </a:r>
            <a:r>
              <a:rPr lang="en-GB" sz="2000" dirty="0" smtClean="0">
                <a:latin typeface="Calibri" pitchFamily="34" charset="0"/>
                <a:cs typeface="Calibri" pitchFamily="34" charset="0"/>
              </a:rPr>
              <a:t>to expand or </a:t>
            </a:r>
            <a:r>
              <a:rPr lang="en-US" sz="2000" dirty="0" smtClean="0">
                <a:latin typeface="Calibri" pitchFamily="34" charset="0"/>
                <a:cs typeface="Calibri" pitchFamily="34" charset="0"/>
              </a:rPr>
              <a:t>intensify</a:t>
            </a:r>
            <a:endParaRPr lang="en-US" sz="2000" dirty="0">
              <a:latin typeface="Calibri" pitchFamily="34" charset="0"/>
              <a:cs typeface="Calibri" pitchFamily="34" charset="0"/>
            </a:endParaRPr>
          </a:p>
        </p:txBody>
      </p:sp>
      <p:sp>
        <p:nvSpPr>
          <p:cNvPr id="7" name="Rechteck 5"/>
          <p:cNvSpPr/>
          <p:nvPr/>
        </p:nvSpPr>
        <p:spPr>
          <a:xfrm>
            <a:off x="226852" y="3097798"/>
            <a:ext cx="4536504" cy="3067506"/>
          </a:xfrm>
          <a:prstGeom prst="rect">
            <a:avLst/>
          </a:prstGeom>
        </p:spPr>
        <p:txBody>
          <a:bodyPr wrap="square">
            <a:spAutoFit/>
          </a:bodyPr>
          <a:lstStyle/>
          <a:p>
            <a:pPr>
              <a:spcAft>
                <a:spcPts val="100"/>
              </a:spcAft>
              <a:buSzPct val="100000"/>
              <a:defRPr/>
            </a:pPr>
            <a:r>
              <a:rPr lang="en-US" sz="2000" b="1" dirty="0">
                <a:latin typeface="Calibri" pitchFamily="34" charset="0"/>
                <a:cs typeface="Calibri" pitchFamily="34" charset="0"/>
              </a:rPr>
              <a:t>Problem:</a:t>
            </a:r>
          </a:p>
          <a:p>
            <a:pPr>
              <a:spcAft>
                <a:spcPts val="100"/>
              </a:spcAft>
              <a:buSzPct val="100000"/>
              <a:defRPr/>
            </a:pPr>
            <a:r>
              <a:rPr lang="en-US" sz="2000" dirty="0" smtClean="0">
                <a:latin typeface="Calibri" pitchFamily="34" charset="0"/>
                <a:cs typeface="Calibri" pitchFamily="34" charset="0"/>
              </a:rPr>
              <a:t>Agricultural expansion is </a:t>
            </a:r>
            <a:r>
              <a:rPr lang="en-US" sz="2000" dirty="0">
                <a:latin typeface="Calibri" pitchFamily="34" charset="0"/>
                <a:cs typeface="Calibri" pitchFamily="34" charset="0"/>
              </a:rPr>
              <a:t>well mapped </a:t>
            </a:r>
            <a:r>
              <a:rPr lang="en-US" sz="2000" dirty="0" smtClean="0">
                <a:latin typeface="Calibri" pitchFamily="34" charset="0"/>
                <a:cs typeface="Calibri" pitchFamily="34" charset="0"/>
              </a:rPr>
              <a:t>but </a:t>
            </a:r>
            <a:r>
              <a:rPr lang="en-US" sz="2000" dirty="0">
                <a:latin typeface="Calibri" pitchFamily="34" charset="0"/>
                <a:cs typeface="Calibri" pitchFamily="34" charset="0"/>
              </a:rPr>
              <a:t>patterns of </a:t>
            </a:r>
            <a:r>
              <a:rPr lang="en-US" sz="2000" dirty="0" smtClean="0">
                <a:latin typeface="Calibri" pitchFamily="34" charset="0"/>
                <a:cs typeface="Calibri" pitchFamily="34" charset="0"/>
              </a:rPr>
              <a:t>land-use </a:t>
            </a:r>
            <a:r>
              <a:rPr lang="en-US" sz="2000" dirty="0">
                <a:latin typeface="Calibri" pitchFamily="34" charset="0"/>
                <a:cs typeface="Calibri" pitchFamily="34" charset="0"/>
              </a:rPr>
              <a:t>intensity </a:t>
            </a:r>
            <a:r>
              <a:rPr lang="en-US" sz="2000" dirty="0" smtClean="0">
                <a:latin typeface="Calibri" pitchFamily="34" charset="0"/>
                <a:cs typeface="Calibri" pitchFamily="34" charset="0"/>
              </a:rPr>
              <a:t>are </a:t>
            </a:r>
            <a:r>
              <a:rPr lang="en-US" sz="2000" dirty="0">
                <a:latin typeface="Calibri" pitchFamily="34" charset="0"/>
                <a:cs typeface="Calibri" pitchFamily="34" charset="0"/>
              </a:rPr>
              <a:t>poorly understood at the global </a:t>
            </a:r>
            <a:r>
              <a:rPr lang="en-US" sz="2000" dirty="0" smtClean="0">
                <a:latin typeface="Calibri" pitchFamily="34" charset="0"/>
                <a:cs typeface="Calibri" pitchFamily="34" charset="0"/>
              </a:rPr>
              <a:t>scale</a:t>
            </a:r>
            <a:endParaRPr lang="en-US" sz="2000" b="1" dirty="0" smtClean="0">
              <a:latin typeface="Calibri" pitchFamily="34" charset="0"/>
              <a:cs typeface="Calibri" pitchFamily="34" charset="0"/>
            </a:endParaRPr>
          </a:p>
          <a:p>
            <a:pPr>
              <a:spcBef>
                <a:spcPts val="1200"/>
              </a:spcBef>
              <a:spcAft>
                <a:spcPts val="100"/>
              </a:spcAft>
              <a:buSzPct val="100000"/>
              <a:defRPr/>
            </a:pPr>
            <a:r>
              <a:rPr lang="en-US" sz="2000" b="1" dirty="0" smtClean="0">
                <a:latin typeface="Calibri" pitchFamily="34" charset="0"/>
                <a:cs typeface="Calibri" pitchFamily="34" charset="0"/>
              </a:rPr>
              <a:t>Solution</a:t>
            </a:r>
            <a:r>
              <a:rPr lang="en-US" sz="2000" b="1" dirty="0">
                <a:latin typeface="Calibri" pitchFamily="34" charset="0"/>
                <a:cs typeface="Calibri" pitchFamily="34" charset="0"/>
              </a:rPr>
              <a:t>:</a:t>
            </a:r>
          </a:p>
          <a:p>
            <a:pPr marL="342900" indent="-342900">
              <a:spcAft>
                <a:spcPts val="100"/>
              </a:spcAft>
              <a:buSzPct val="100000"/>
              <a:buFont typeface="Arial" panose="020B0604020202020204" pitchFamily="34" charset="0"/>
              <a:buChar char="•"/>
              <a:defRPr/>
            </a:pPr>
            <a:r>
              <a:rPr lang="en-US" sz="2000" dirty="0">
                <a:latin typeface="Calibri" pitchFamily="34" charset="0"/>
                <a:cs typeface="Calibri" pitchFamily="34" charset="0"/>
              </a:rPr>
              <a:t>Integrated system </a:t>
            </a:r>
            <a:r>
              <a:rPr lang="en-US" sz="2000" dirty="0" smtClean="0">
                <a:latin typeface="Calibri" pitchFamily="34" charset="0"/>
                <a:cs typeface="Calibri" pitchFamily="34" charset="0"/>
              </a:rPr>
              <a:t>approach</a:t>
            </a:r>
            <a:endParaRPr lang="en-US" sz="2000" dirty="0">
              <a:latin typeface="Calibri" pitchFamily="34" charset="0"/>
              <a:cs typeface="Calibri" pitchFamily="34" charset="0"/>
            </a:endParaRPr>
          </a:p>
          <a:p>
            <a:pPr marL="342900" indent="-342900">
              <a:spcAft>
                <a:spcPts val="100"/>
              </a:spcAft>
              <a:buSzPct val="100000"/>
              <a:buFont typeface="Arial" panose="020B0604020202020204" pitchFamily="34" charset="0"/>
              <a:buChar char="•"/>
              <a:defRPr/>
            </a:pPr>
            <a:r>
              <a:rPr lang="en-GB" sz="2000" dirty="0" smtClean="0">
                <a:latin typeface="Calibri" pitchFamily="34" charset="0"/>
                <a:cs typeface="Calibri" pitchFamily="34" charset="0"/>
              </a:rPr>
              <a:t>Moving beyond mapping agricultural classes towards mapping land-use systems</a:t>
            </a:r>
            <a:endParaRPr lang="en-US" sz="2000" dirty="0">
              <a:latin typeface="Calibri" pitchFamily="34" charset="0"/>
              <a:cs typeface="Calibri" pitchFamily="34" charset="0"/>
            </a:endParaRPr>
          </a:p>
        </p:txBody>
      </p:sp>
      <p:pic>
        <p:nvPicPr>
          <p:cNvPr id="9" name="Bild 5"/>
          <p:cNvPicPr>
            <a:picLocks noChangeAspect="1"/>
          </p:cNvPicPr>
          <p:nvPr/>
        </p:nvPicPr>
        <p:blipFill>
          <a:blip r:embed="rId3"/>
          <a:stretch>
            <a:fillRect/>
          </a:stretch>
        </p:blipFill>
        <p:spPr>
          <a:xfrm>
            <a:off x="5235867" y="1052737"/>
            <a:ext cx="1656184" cy="2408995"/>
          </a:xfrm>
          <a:prstGeom prst="rect">
            <a:avLst/>
          </a:prstGeom>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530" t="16661" r="14745" b="15766"/>
          <a:stretch/>
        </p:blipFill>
        <p:spPr bwMode="auto">
          <a:xfrm>
            <a:off x="6910833" y="1052736"/>
            <a:ext cx="1477591" cy="2408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50000"/>
          <a:stretch/>
        </p:blipFill>
        <p:spPr bwMode="auto">
          <a:xfrm>
            <a:off x="4850366" y="3729336"/>
            <a:ext cx="3754082" cy="1643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9"/>
          <p:cNvSpPr txBox="1">
            <a:spLocks noChangeArrowheads="1"/>
          </p:cNvSpPr>
          <p:nvPr/>
        </p:nvSpPr>
        <p:spPr bwMode="auto">
          <a:xfrm>
            <a:off x="6187112" y="5188550"/>
            <a:ext cx="1913280" cy="369332"/>
          </a:xfrm>
          <a:prstGeom prst="rect">
            <a:avLst/>
          </a:prstGeom>
          <a:noFill/>
          <a:ln w="9525">
            <a:noFill/>
            <a:miter lim="800000"/>
            <a:headEnd/>
            <a:tailEnd/>
          </a:ln>
        </p:spPr>
        <p:txBody>
          <a:bodyPr wrap="none">
            <a:prstTxWarp prst="textNoShape">
              <a:avLst/>
            </a:prstTxWarp>
            <a:spAutoFit/>
          </a:bodyPr>
          <a:lstStyle/>
          <a:p>
            <a:pPr algn="r"/>
            <a:r>
              <a:rPr lang="de-DE" sz="1800" i="1" dirty="0" err="1">
                <a:solidFill>
                  <a:srgbClr val="808080"/>
                </a:solidFill>
                <a:latin typeface="Calibri"/>
                <a:cs typeface="Calibri"/>
              </a:rPr>
              <a:t>Foley</a:t>
            </a:r>
            <a:r>
              <a:rPr lang="de-DE" sz="1800" i="1" dirty="0">
                <a:solidFill>
                  <a:srgbClr val="808080"/>
                </a:solidFill>
                <a:latin typeface="Calibri"/>
                <a:cs typeface="Calibri"/>
              </a:rPr>
              <a:t> et al. (</a:t>
            </a:r>
            <a:r>
              <a:rPr lang="de-DE" sz="1800" i="1" dirty="0" smtClean="0">
                <a:solidFill>
                  <a:srgbClr val="808080"/>
                </a:solidFill>
                <a:latin typeface="Calibri"/>
                <a:cs typeface="Calibri"/>
              </a:rPr>
              <a:t>2005) </a:t>
            </a:r>
            <a:endParaRPr lang="de-DE" sz="1800" i="1" dirty="0">
              <a:latin typeface="Calibri"/>
              <a:cs typeface="Calibri"/>
            </a:endParaRPr>
          </a:p>
        </p:txBody>
      </p:sp>
      <p:sp>
        <p:nvSpPr>
          <p:cNvPr id="17" name="Right Arrow 16"/>
          <p:cNvSpPr/>
          <p:nvPr/>
        </p:nvSpPr>
        <p:spPr>
          <a:xfrm>
            <a:off x="4329638" y="2420888"/>
            <a:ext cx="674410" cy="72008"/>
          </a:xfrm>
          <a:prstGeom prst="rightArrow">
            <a:avLst>
              <a:gd name="adj1" fmla="val 50000"/>
              <a:gd name="adj2" fmla="val 106319"/>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445722">
            <a:off x="4765817" y="3646808"/>
            <a:ext cx="674410" cy="81877"/>
          </a:xfrm>
          <a:prstGeom prst="rightArrow">
            <a:avLst>
              <a:gd name="adj1" fmla="val 50000"/>
              <a:gd name="adj2" fmla="val 106319"/>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861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1520" y="6309320"/>
            <a:ext cx="7056784" cy="432048"/>
          </a:xfrm>
        </p:spPr>
        <p:txBody>
          <a:bodyPr/>
          <a:lstStyle/>
          <a:p>
            <a:pPr marL="0" indent="0">
              <a:buNone/>
            </a:pPr>
            <a:r>
              <a:rPr lang="de-DE" sz="2000" dirty="0" smtClean="0">
                <a:hlinkClick r:id="rId2"/>
              </a:rPr>
              <a:t>http://geoportal-glues.ufz.de/stories/landsystemarchetypes.html</a:t>
            </a:r>
            <a:r>
              <a:rPr lang="de-DE" sz="2000" dirty="0" smtClean="0"/>
              <a:t> </a:t>
            </a:r>
          </a:p>
          <a:p>
            <a:pPr marL="0" indent="0">
              <a:buNone/>
            </a:pPr>
            <a:endParaRPr lang="de-DE" sz="2000" dirty="0"/>
          </a:p>
        </p:txBody>
      </p:sp>
      <p:sp>
        <p:nvSpPr>
          <p:cNvPr id="4" name="Vertikaler Titel 3"/>
          <p:cNvSpPr>
            <a:spLocks noGrp="1"/>
          </p:cNvSpPr>
          <p:nvPr>
            <p:ph type="title" orient="vert"/>
          </p:nvPr>
        </p:nvSpPr>
        <p:spPr/>
        <p:txBody>
          <a:bodyPr/>
          <a:lstStyle/>
          <a:p>
            <a:r>
              <a:rPr lang="de-DE" dirty="0" smtClean="0"/>
              <a:t>GLOBAL LAND USE</a:t>
            </a:r>
            <a:endParaRPr lang="de-DE" dirty="0"/>
          </a:p>
        </p:txBody>
      </p:sp>
      <p:sp>
        <p:nvSpPr>
          <p:cNvPr id="10" name="Rechteck 5"/>
          <p:cNvSpPr/>
          <p:nvPr/>
        </p:nvSpPr>
        <p:spPr>
          <a:xfrm>
            <a:off x="251520" y="1917120"/>
            <a:ext cx="8352606" cy="1015663"/>
          </a:xfrm>
          <a:prstGeom prst="rect">
            <a:avLst/>
          </a:prstGeom>
        </p:spPr>
        <p:txBody>
          <a:bodyPr wrap="square">
            <a:spAutoFit/>
          </a:bodyPr>
          <a:lstStyle/>
          <a:p>
            <a:pPr>
              <a:spcAft>
                <a:spcPts val="0"/>
              </a:spcAft>
              <a:buSzPct val="100000"/>
              <a:defRPr/>
            </a:pPr>
            <a:r>
              <a:rPr lang="en-US" sz="2000" dirty="0">
                <a:latin typeface="Calibri" pitchFamily="34" charset="0"/>
                <a:cs typeface="Calibri" pitchFamily="34" charset="0"/>
              </a:rPr>
              <a:t>A</a:t>
            </a:r>
            <a:r>
              <a:rPr lang="en-US" sz="2000" dirty="0" smtClean="0">
                <a:latin typeface="Calibri" pitchFamily="34" charset="0"/>
                <a:cs typeface="Calibri" pitchFamily="34" charset="0"/>
              </a:rPr>
              <a:t> </a:t>
            </a:r>
            <a:r>
              <a:rPr lang="en-US" sz="2000" dirty="0">
                <a:latin typeface="Calibri" pitchFamily="34" charset="0"/>
                <a:cs typeface="Calibri" pitchFamily="34" charset="0"/>
              </a:rPr>
              <a:t>new approach for representing </a:t>
            </a:r>
            <a:r>
              <a:rPr lang="en-US" sz="2000" dirty="0" smtClean="0">
                <a:latin typeface="Calibri" pitchFamily="34" charset="0"/>
                <a:cs typeface="Calibri" pitchFamily="34" charset="0"/>
              </a:rPr>
              <a:t>global land-use intensity</a:t>
            </a:r>
          </a:p>
          <a:p>
            <a:pPr marL="714375" lvl="1" indent="-266700" defTabSz="457200">
              <a:spcAft>
                <a:spcPts val="0"/>
              </a:spcAft>
              <a:buSzPct val="100000"/>
              <a:buFont typeface="Wingdings" pitchFamily="2" charset="2"/>
              <a:buChar char="§"/>
              <a:defRPr/>
            </a:pPr>
            <a:r>
              <a:rPr lang="en-US" sz="2000" dirty="0">
                <a:latin typeface="Calibri" pitchFamily="34" charset="0"/>
              </a:rPr>
              <a:t>Using </a:t>
            </a:r>
            <a:r>
              <a:rPr lang="en-US" sz="2000" dirty="0" smtClean="0">
                <a:latin typeface="Calibri" pitchFamily="34" charset="0"/>
              </a:rPr>
              <a:t>unbiased, </a:t>
            </a:r>
            <a:r>
              <a:rPr lang="en-US" sz="2000" dirty="0">
                <a:latin typeface="Calibri" pitchFamily="34" charset="0"/>
              </a:rPr>
              <a:t>bottom-up approach driven by data</a:t>
            </a:r>
          </a:p>
          <a:p>
            <a:pPr marL="714375" lvl="1" indent="-266700" defTabSz="457200">
              <a:spcAft>
                <a:spcPts val="0"/>
              </a:spcAft>
              <a:buSzPct val="100000"/>
              <a:buFont typeface="Wingdings" pitchFamily="2" charset="2"/>
              <a:buChar char="§"/>
              <a:defRPr/>
            </a:pPr>
            <a:r>
              <a:rPr lang="en-US" sz="2000" dirty="0">
                <a:latin typeface="Calibri" pitchFamily="34" charset="0"/>
              </a:rPr>
              <a:t>Accounting for multidimensional aspects of </a:t>
            </a:r>
            <a:r>
              <a:rPr lang="en-US" sz="2000" dirty="0" smtClean="0">
                <a:latin typeface="Calibri" pitchFamily="34" charset="0"/>
              </a:rPr>
              <a:t>land use</a:t>
            </a:r>
            <a:endParaRPr lang="en-US" sz="2000" dirty="0">
              <a:latin typeface="Calibri" pitchFamily="34" charset="0"/>
            </a:endParaRPr>
          </a:p>
        </p:txBody>
      </p:sp>
      <p:sp>
        <p:nvSpPr>
          <p:cNvPr id="13" name="Textfeld 4"/>
          <p:cNvSpPr txBox="1"/>
          <p:nvPr/>
        </p:nvSpPr>
        <p:spPr>
          <a:xfrm>
            <a:off x="252289" y="1409179"/>
            <a:ext cx="8351837" cy="477054"/>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defTabSz="457200">
              <a:defRPr>
                <a:solidFill>
                  <a:schemeClr val="tx1"/>
                </a:solidFill>
                <a:latin typeface="Arial" charset="0"/>
              </a:defRPr>
            </a:lvl1pPr>
            <a:lvl2pPr marL="37931725" indent="-37474525" defTabSz="45720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defRPr/>
            </a:pPr>
            <a:r>
              <a:rPr lang="en-GB" sz="2500" b="1" dirty="0" smtClean="0">
                <a:latin typeface="Calibri" pitchFamily="34" charset="0"/>
              </a:rPr>
              <a:t>Aim: Mapping archetypes of land-use system</a:t>
            </a:r>
            <a:endParaRPr lang="en-GB" sz="2500" b="1" dirty="0">
              <a:latin typeface="Calibri" pitchFamily="34" charset="0"/>
            </a:endParaRPr>
          </a:p>
        </p:txBody>
      </p:sp>
      <p:sp>
        <p:nvSpPr>
          <p:cNvPr id="14" name="Rechteck 5"/>
          <p:cNvSpPr/>
          <p:nvPr/>
        </p:nvSpPr>
        <p:spPr>
          <a:xfrm>
            <a:off x="251520" y="3466743"/>
            <a:ext cx="4104456" cy="2400657"/>
          </a:xfrm>
          <a:prstGeom prst="rect">
            <a:avLst/>
          </a:prstGeom>
        </p:spPr>
        <p:txBody>
          <a:bodyPr wrap="square">
            <a:spAutoFit/>
          </a:bodyPr>
          <a:lstStyle/>
          <a:p>
            <a:pPr>
              <a:spcAft>
                <a:spcPts val="1200"/>
              </a:spcAft>
              <a:buSzPct val="100000"/>
              <a:defRPr/>
            </a:pPr>
            <a:r>
              <a:rPr lang="en-US" sz="2000" b="1" dirty="0" smtClean="0">
                <a:latin typeface="Calibri" pitchFamily="34" charset="0"/>
                <a:cs typeface="Calibri" pitchFamily="34" charset="0"/>
              </a:rPr>
              <a:t>Land system archetypes</a:t>
            </a:r>
            <a:r>
              <a:rPr lang="en-US" sz="2000" b="1" dirty="0">
                <a:latin typeface="Calibri" pitchFamily="34" charset="0"/>
                <a:cs typeface="Calibri" pitchFamily="34" charset="0"/>
              </a:rPr>
              <a:t>: </a:t>
            </a:r>
            <a:r>
              <a:rPr lang="en-US" sz="2000" dirty="0" smtClean="0">
                <a:latin typeface="Calibri" pitchFamily="34" charset="0"/>
                <a:cs typeface="Calibri" pitchFamily="34" charset="0"/>
              </a:rPr>
              <a:t>unique patterns of:</a:t>
            </a:r>
          </a:p>
          <a:p>
            <a:pPr marL="714375" lvl="1" indent="-266700" defTabSz="457200">
              <a:spcAft>
                <a:spcPts val="0"/>
              </a:spcAft>
              <a:buSzPct val="100000"/>
              <a:buFont typeface="Wingdings" pitchFamily="2" charset="2"/>
              <a:buChar char="§"/>
              <a:defRPr/>
            </a:pPr>
            <a:r>
              <a:rPr lang="en-US" sz="2000" dirty="0">
                <a:latin typeface="Calibri" pitchFamily="34" charset="0"/>
              </a:rPr>
              <a:t>land-use </a:t>
            </a:r>
            <a:r>
              <a:rPr lang="en-US" sz="2000" dirty="0" smtClean="0">
                <a:latin typeface="Calibri" pitchFamily="34" charset="0"/>
              </a:rPr>
              <a:t>intensity</a:t>
            </a:r>
            <a:endParaRPr lang="en-US" sz="2000" dirty="0">
              <a:latin typeface="Calibri" pitchFamily="34" charset="0"/>
            </a:endParaRPr>
          </a:p>
          <a:p>
            <a:pPr marL="714375" lvl="1" indent="-266700" defTabSz="457200">
              <a:spcAft>
                <a:spcPts val="0"/>
              </a:spcAft>
              <a:buSzPct val="100000"/>
              <a:buFont typeface="Wingdings" pitchFamily="2" charset="2"/>
              <a:buChar char="§"/>
              <a:defRPr/>
            </a:pPr>
            <a:r>
              <a:rPr lang="en-US" sz="2000" dirty="0">
                <a:latin typeface="Calibri" pitchFamily="34" charset="0"/>
              </a:rPr>
              <a:t>environmental conditions</a:t>
            </a:r>
          </a:p>
          <a:p>
            <a:pPr marL="714375" lvl="1" indent="-266700" defTabSz="457200">
              <a:spcAft>
                <a:spcPts val="0"/>
              </a:spcAft>
              <a:buSzPct val="100000"/>
              <a:buFont typeface="Wingdings" pitchFamily="2" charset="2"/>
              <a:buChar char="§"/>
              <a:defRPr/>
            </a:pPr>
            <a:r>
              <a:rPr lang="en-US" sz="2000" dirty="0">
                <a:latin typeface="Calibri" pitchFamily="34" charset="0"/>
              </a:rPr>
              <a:t>socioeconomic </a:t>
            </a:r>
            <a:r>
              <a:rPr lang="en-US" sz="2000" dirty="0" smtClean="0">
                <a:latin typeface="Calibri" pitchFamily="34" charset="0"/>
              </a:rPr>
              <a:t>factors</a:t>
            </a:r>
          </a:p>
          <a:p>
            <a:pPr defTabSz="457200">
              <a:buSzPct val="100000"/>
              <a:defRPr/>
            </a:pPr>
            <a:r>
              <a:rPr lang="en-US" sz="2000" dirty="0" smtClean="0">
                <a:latin typeface="Calibri" pitchFamily="34" charset="0"/>
                <a:cs typeface="Calibri" pitchFamily="34" charset="0"/>
              </a:rPr>
              <a:t>that </a:t>
            </a:r>
            <a:r>
              <a:rPr lang="en-US" sz="2000" dirty="0">
                <a:latin typeface="Calibri" pitchFamily="34" charset="0"/>
                <a:cs typeface="Calibri" pitchFamily="34" charset="0"/>
              </a:rPr>
              <a:t>appear repeatedly across </a:t>
            </a:r>
            <a:r>
              <a:rPr lang="en-US" sz="2000" dirty="0" smtClean="0">
                <a:latin typeface="Calibri" pitchFamily="34" charset="0"/>
                <a:cs typeface="Calibri" pitchFamily="34" charset="0"/>
              </a:rPr>
              <a:t>the </a:t>
            </a:r>
            <a:r>
              <a:rPr lang="en-US" sz="2000" dirty="0">
                <a:latin typeface="Calibri" pitchFamily="34" charset="0"/>
                <a:cs typeface="Calibri" pitchFamily="34" charset="0"/>
              </a:rPr>
              <a:t>terrestrial surface of the </a:t>
            </a:r>
            <a:r>
              <a:rPr lang="en-US" sz="2000" dirty="0" smtClean="0">
                <a:latin typeface="Calibri" pitchFamily="34" charset="0"/>
                <a:cs typeface="Calibri" pitchFamily="34" charset="0"/>
              </a:rPr>
              <a:t>earth</a:t>
            </a:r>
          </a:p>
        </p:txBody>
      </p:sp>
      <p:sp>
        <p:nvSpPr>
          <p:cNvPr id="17" name="Right Arrow 16"/>
          <p:cNvSpPr/>
          <p:nvPr/>
        </p:nvSpPr>
        <p:spPr>
          <a:xfrm rot="5400000">
            <a:off x="1547385" y="3141805"/>
            <a:ext cx="431490" cy="142900"/>
          </a:xfrm>
          <a:prstGeom prst="rightArrow">
            <a:avLst>
              <a:gd name="adj1" fmla="val 50000"/>
              <a:gd name="adj2" fmla="val 106319"/>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1168" t="3667" r="953" b="6055"/>
          <a:stretch/>
        </p:blipFill>
        <p:spPr>
          <a:xfrm>
            <a:off x="4355976" y="3140968"/>
            <a:ext cx="4154404" cy="2960925"/>
          </a:xfrm>
          <a:prstGeom prst="rect">
            <a:avLst/>
          </a:prstGeom>
        </p:spPr>
      </p:pic>
    </p:spTree>
    <p:extLst>
      <p:ext uri="{BB962C8B-B14F-4D97-AF65-F5344CB8AC3E}">
        <p14:creationId xmlns:p14="http://schemas.microsoft.com/office/powerpoint/2010/main" val="1381093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193" t="22350" r="5727" b="26659"/>
          <a:stretch/>
        </p:blipFill>
        <p:spPr bwMode="auto">
          <a:xfrm>
            <a:off x="4625749" y="4045504"/>
            <a:ext cx="3851725" cy="1615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Vertikaler Titel 3"/>
          <p:cNvSpPr>
            <a:spLocks noGrp="1"/>
          </p:cNvSpPr>
          <p:nvPr>
            <p:ph type="title" orient="vert"/>
          </p:nvPr>
        </p:nvSpPr>
        <p:spPr/>
        <p:txBody>
          <a:bodyPr/>
          <a:lstStyle/>
          <a:p>
            <a:r>
              <a:rPr lang="de-DE" dirty="0" smtClean="0"/>
              <a:t>INDICATORS</a:t>
            </a:r>
            <a:endParaRPr lang="de-DE" dirty="0"/>
          </a:p>
        </p:txBody>
      </p:sp>
      <p:pic>
        <p:nvPicPr>
          <p:cNvPr id="5"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032" t="23109" r="5676" b="27056"/>
          <a:stretch/>
        </p:blipFill>
        <p:spPr bwMode="auto">
          <a:xfrm>
            <a:off x="4725727" y="2420888"/>
            <a:ext cx="3776502" cy="1543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323528" y="1484784"/>
            <a:ext cx="8352606" cy="400110"/>
          </a:xfrm>
          <a:prstGeom prst="rect">
            <a:avLst/>
          </a:prstGeom>
        </p:spPr>
        <p:txBody>
          <a:bodyPr wrap="square">
            <a:spAutoFit/>
          </a:bodyPr>
          <a:lstStyle/>
          <a:p>
            <a:pPr>
              <a:spcAft>
                <a:spcPts val="0"/>
              </a:spcAft>
              <a:buSzPct val="100000"/>
              <a:defRPr/>
            </a:pPr>
            <a:r>
              <a:rPr lang="en-US" sz="2000" b="1" dirty="0" smtClean="0">
                <a:latin typeface="Calibri" pitchFamily="34" charset="0"/>
                <a:cs typeface="Calibri" pitchFamily="34" charset="0"/>
              </a:rPr>
              <a:t>32 global variables </a:t>
            </a:r>
            <a:r>
              <a:rPr lang="en-US" sz="2000" dirty="0" smtClean="0">
                <a:latin typeface="Calibri" pitchFamily="34" charset="0"/>
                <a:cs typeface="Calibri" pitchFamily="34" charset="0"/>
              </a:rPr>
              <a:t>at 5 arc-minute resolution (~9.3×9.3 km at the equator)</a:t>
            </a:r>
            <a:endParaRPr lang="en-US" sz="2000" dirty="0">
              <a:latin typeface="Calibri" pitchFamily="34" charset="0"/>
            </a:endParaRPr>
          </a:p>
        </p:txBody>
      </p:sp>
      <p:sp>
        <p:nvSpPr>
          <p:cNvPr id="8" name="Textfeld 5"/>
          <p:cNvSpPr txBox="1"/>
          <p:nvPr/>
        </p:nvSpPr>
        <p:spPr>
          <a:xfrm>
            <a:off x="4716016" y="3808785"/>
            <a:ext cx="2160240" cy="307777"/>
          </a:xfrm>
          <a:custGeom>
            <a:avLst/>
            <a:gdLst>
              <a:gd name="connsiteX0" fmla="*/ 0 w 6365295"/>
              <a:gd name="connsiteY0" fmla="*/ 0 h 720710"/>
              <a:gd name="connsiteX1" fmla="*/ 6365295 w 6365295"/>
              <a:gd name="connsiteY1" fmla="*/ 0 h 720710"/>
              <a:gd name="connsiteX2" fmla="*/ 6365295 w 6365295"/>
              <a:gd name="connsiteY2" fmla="*/ 720710 h 720710"/>
              <a:gd name="connsiteX3" fmla="*/ 0 w 6365295"/>
              <a:gd name="connsiteY3" fmla="*/ 720710 h 720710"/>
              <a:gd name="connsiteX4" fmla="*/ 0 w 6365295"/>
              <a:gd name="connsiteY4" fmla="*/ 0 h 720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5295" h="720710">
                <a:moveTo>
                  <a:pt x="0" y="0"/>
                </a:moveTo>
                <a:lnTo>
                  <a:pt x="6365295" y="0"/>
                </a:lnTo>
                <a:lnTo>
                  <a:pt x="6365295" y="720710"/>
                </a:lnTo>
                <a:lnTo>
                  <a:pt x="0" y="720710"/>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defTabSz="457200">
              <a:spcAft>
                <a:spcPts val="100"/>
              </a:spcAft>
              <a:buSzPct val="100000"/>
              <a:defRPr/>
            </a:pPr>
            <a:r>
              <a:rPr lang="en-US" sz="1400" i="1" dirty="0" smtClean="0">
                <a:solidFill>
                  <a:schemeClr val="tx1"/>
                </a:solidFill>
                <a:latin typeface="Calibri" pitchFamily="34" charset="0"/>
                <a:cs typeface="Calibri" pitchFamily="34" charset="0"/>
              </a:rPr>
              <a:t>HANPP</a:t>
            </a:r>
            <a:endParaRPr lang="en-US" sz="1400" i="1" dirty="0">
              <a:solidFill>
                <a:schemeClr val="tx1"/>
              </a:solidFill>
              <a:latin typeface="Calibri" pitchFamily="34" charset="0"/>
              <a:cs typeface="Calibri" pitchFamily="34" charset="0"/>
            </a:endParaRPr>
          </a:p>
        </p:txBody>
      </p:sp>
      <p:sp>
        <p:nvSpPr>
          <p:cNvPr id="9" name="Rechteck 5"/>
          <p:cNvSpPr/>
          <p:nvPr/>
        </p:nvSpPr>
        <p:spPr>
          <a:xfrm>
            <a:off x="323528" y="2204864"/>
            <a:ext cx="4392327" cy="400110"/>
          </a:xfrm>
          <a:prstGeom prst="rect">
            <a:avLst/>
          </a:prstGeom>
        </p:spPr>
        <p:txBody>
          <a:bodyPr wrap="square">
            <a:spAutoFit/>
          </a:bodyPr>
          <a:lstStyle/>
          <a:p>
            <a:pPr>
              <a:spcAft>
                <a:spcPts val="1200"/>
              </a:spcAft>
              <a:buSzPct val="100000"/>
              <a:defRPr/>
            </a:pPr>
            <a:r>
              <a:rPr lang="en-US" sz="2000" b="1" dirty="0" smtClean="0">
                <a:latin typeface="Calibri" pitchFamily="34" charset="0"/>
                <a:cs typeface="Calibri" pitchFamily="34" charset="0"/>
              </a:rPr>
              <a:t>1) Land-use inputs/outputs</a:t>
            </a:r>
            <a:endParaRPr lang="en-US" sz="2000" dirty="0">
              <a:latin typeface="Calibri" pitchFamily="34" charset="0"/>
              <a:cs typeface="Calibri"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749359656"/>
              </p:ext>
            </p:extLst>
          </p:nvPr>
        </p:nvGraphicFramePr>
        <p:xfrm>
          <a:off x="323528" y="2783925"/>
          <a:ext cx="4049190" cy="2560320"/>
        </p:xfrm>
        <a:graphic>
          <a:graphicData uri="http://schemas.openxmlformats.org/drawingml/2006/table">
            <a:tbl>
              <a:tblPr firstRow="1" firstCol="1" bandRow="1">
                <a:tableStyleId>{3B4B98B0-60AC-42C2-AFA5-B58CD77FA1E5}</a:tableStyleId>
              </a:tblPr>
              <a:tblGrid>
                <a:gridCol w="2522979"/>
                <a:gridCol w="1526211"/>
              </a:tblGrid>
              <a:tr h="106145">
                <a:tc>
                  <a:txBody>
                    <a:bodyPr/>
                    <a:lstStyle/>
                    <a:p>
                      <a:pPr marL="0" algn="l" defTabSz="914400" rtl="0" eaLnBrk="1" latinLnBrk="0" hangingPunct="1">
                        <a:spcAft>
                          <a:spcPts val="0"/>
                        </a:spcAft>
                      </a:pPr>
                      <a:r>
                        <a:rPr lang="en-GB" sz="1400" kern="1200" dirty="0" smtClean="0">
                          <a:solidFill>
                            <a:schemeClr val="tx1"/>
                          </a:solidFill>
                          <a:effectLst/>
                        </a:rPr>
                        <a:t>Factor</a:t>
                      </a:r>
                      <a:endParaRPr lang="en-US" sz="1400"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dirty="0">
                          <a:solidFill>
                            <a:schemeClr val="tx1"/>
                          </a:solidFill>
                          <a:effectLst/>
                        </a:rPr>
                        <a:t>Unit</a:t>
                      </a:r>
                      <a:endParaRPr lang="en-US" sz="1600" dirty="0">
                        <a:solidFill>
                          <a:schemeClr val="tx1"/>
                        </a:solidFill>
                        <a:effectLst/>
                        <a:latin typeface="Calibri"/>
                        <a:ea typeface="Calibri"/>
                        <a:cs typeface="Times New Roman"/>
                      </a:endParaRPr>
                    </a:p>
                  </a:txBody>
                  <a:tcPr marL="27421" marR="27421" marT="0" marB="0"/>
                </a:tc>
              </a:tr>
              <a:tr h="106145">
                <a:tc>
                  <a:txBody>
                    <a:bodyPr/>
                    <a:lstStyle/>
                    <a:p>
                      <a:pPr marL="0" algn="l" defTabSz="914400" rtl="0" eaLnBrk="1" latinLnBrk="0" hangingPunct="1">
                        <a:spcAft>
                          <a:spcPts val="0"/>
                        </a:spcAft>
                      </a:pPr>
                      <a:r>
                        <a:rPr lang="en-GB" sz="1400" b="0" kern="1200" dirty="0">
                          <a:solidFill>
                            <a:schemeClr val="tx1"/>
                          </a:solidFill>
                          <a:effectLst/>
                        </a:rPr>
                        <a:t>Cropland area</a:t>
                      </a:r>
                      <a:endParaRPr lang="en-US" sz="1400" b="0"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dirty="0">
                          <a:solidFill>
                            <a:schemeClr val="tx1"/>
                          </a:solidFill>
                          <a:effectLst/>
                        </a:rPr>
                        <a:t>km</a:t>
                      </a:r>
                      <a:r>
                        <a:rPr lang="en-GB" sz="1400" baseline="30000" dirty="0">
                          <a:solidFill>
                            <a:schemeClr val="tx1"/>
                          </a:solidFill>
                          <a:effectLst/>
                        </a:rPr>
                        <a:t>2</a:t>
                      </a:r>
                      <a:r>
                        <a:rPr lang="en-GB" sz="1400" dirty="0">
                          <a:solidFill>
                            <a:schemeClr val="tx1"/>
                          </a:solidFill>
                          <a:effectLst/>
                        </a:rPr>
                        <a:t> per grid cell</a:t>
                      </a:r>
                      <a:endParaRPr lang="en-US" sz="1600" dirty="0">
                        <a:solidFill>
                          <a:schemeClr val="tx1"/>
                        </a:solidFill>
                        <a:effectLst/>
                        <a:latin typeface="Calibri"/>
                        <a:ea typeface="Calibri"/>
                        <a:cs typeface="Times New Roman"/>
                      </a:endParaRPr>
                    </a:p>
                  </a:txBody>
                  <a:tcPr marL="27421" marR="27421" marT="0" marB="0"/>
                </a:tc>
              </a:tr>
              <a:tr h="106145">
                <a:tc>
                  <a:txBody>
                    <a:bodyPr/>
                    <a:lstStyle/>
                    <a:p>
                      <a:pPr marL="0" algn="l" defTabSz="914400" rtl="0" eaLnBrk="1" latinLnBrk="0" hangingPunct="1">
                        <a:spcAft>
                          <a:spcPts val="0"/>
                        </a:spcAft>
                      </a:pPr>
                      <a:r>
                        <a:rPr lang="en-GB" sz="1400" b="0" kern="1200" dirty="0">
                          <a:solidFill>
                            <a:schemeClr val="tx1"/>
                          </a:solidFill>
                          <a:effectLst/>
                        </a:rPr>
                        <a:t>Cropland area trend</a:t>
                      </a:r>
                      <a:endParaRPr lang="en-US" sz="1400" b="0"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dirty="0">
                          <a:solidFill>
                            <a:schemeClr val="tx1"/>
                          </a:solidFill>
                          <a:effectLst/>
                        </a:rPr>
                        <a:t>km</a:t>
                      </a:r>
                      <a:r>
                        <a:rPr lang="en-GB" sz="1400" baseline="30000" dirty="0">
                          <a:solidFill>
                            <a:schemeClr val="tx1"/>
                          </a:solidFill>
                          <a:effectLst/>
                        </a:rPr>
                        <a:t>2</a:t>
                      </a:r>
                      <a:r>
                        <a:rPr lang="en-GB" sz="1400" dirty="0">
                          <a:solidFill>
                            <a:schemeClr val="tx1"/>
                          </a:solidFill>
                          <a:effectLst/>
                        </a:rPr>
                        <a:t> per grid cell</a:t>
                      </a:r>
                      <a:endParaRPr lang="en-US" sz="1600" dirty="0">
                        <a:solidFill>
                          <a:schemeClr val="tx1"/>
                        </a:solidFill>
                        <a:effectLst/>
                        <a:latin typeface="Calibri"/>
                        <a:ea typeface="Calibri"/>
                        <a:cs typeface="Times New Roman"/>
                      </a:endParaRPr>
                    </a:p>
                  </a:txBody>
                  <a:tcPr marL="27421" marR="27421" marT="0" marB="0"/>
                </a:tc>
              </a:tr>
              <a:tr h="106145">
                <a:tc>
                  <a:txBody>
                    <a:bodyPr/>
                    <a:lstStyle/>
                    <a:p>
                      <a:pPr marL="0" algn="l" defTabSz="914400" rtl="0" eaLnBrk="1" latinLnBrk="0" hangingPunct="1">
                        <a:spcAft>
                          <a:spcPts val="0"/>
                        </a:spcAft>
                      </a:pPr>
                      <a:r>
                        <a:rPr lang="en-GB" sz="1400" b="0" kern="1200" dirty="0">
                          <a:solidFill>
                            <a:schemeClr val="tx1"/>
                          </a:solidFill>
                          <a:effectLst/>
                        </a:rPr>
                        <a:t>Pasture area</a:t>
                      </a:r>
                      <a:endParaRPr lang="en-US" sz="1400" b="0"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dirty="0">
                          <a:solidFill>
                            <a:schemeClr val="tx1"/>
                          </a:solidFill>
                          <a:effectLst/>
                        </a:rPr>
                        <a:t>km</a:t>
                      </a:r>
                      <a:r>
                        <a:rPr lang="en-GB" sz="1400" baseline="30000" dirty="0">
                          <a:solidFill>
                            <a:schemeClr val="tx1"/>
                          </a:solidFill>
                          <a:effectLst/>
                        </a:rPr>
                        <a:t>2</a:t>
                      </a:r>
                      <a:r>
                        <a:rPr lang="en-GB" sz="1400" dirty="0">
                          <a:solidFill>
                            <a:schemeClr val="tx1"/>
                          </a:solidFill>
                          <a:effectLst/>
                        </a:rPr>
                        <a:t> per grid cell</a:t>
                      </a:r>
                      <a:endParaRPr lang="en-US" sz="1600" dirty="0">
                        <a:solidFill>
                          <a:schemeClr val="tx1"/>
                        </a:solidFill>
                        <a:effectLst/>
                        <a:latin typeface="Calibri"/>
                        <a:ea typeface="Calibri"/>
                        <a:cs typeface="Times New Roman"/>
                      </a:endParaRPr>
                    </a:p>
                  </a:txBody>
                  <a:tcPr marL="27421" marR="27421" marT="0" marB="0"/>
                </a:tc>
              </a:tr>
              <a:tr h="106145">
                <a:tc>
                  <a:txBody>
                    <a:bodyPr/>
                    <a:lstStyle/>
                    <a:p>
                      <a:pPr marL="0" algn="l" defTabSz="914400" rtl="0" eaLnBrk="1" latinLnBrk="0" hangingPunct="1">
                        <a:spcAft>
                          <a:spcPts val="0"/>
                        </a:spcAft>
                      </a:pPr>
                      <a:r>
                        <a:rPr lang="en-GB" sz="1400" b="0" kern="1200" dirty="0">
                          <a:solidFill>
                            <a:schemeClr val="tx1"/>
                          </a:solidFill>
                          <a:effectLst/>
                        </a:rPr>
                        <a:t>Pasture area trend</a:t>
                      </a:r>
                      <a:endParaRPr lang="en-US" sz="1400" b="0"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dirty="0">
                          <a:solidFill>
                            <a:schemeClr val="tx1"/>
                          </a:solidFill>
                          <a:effectLst/>
                        </a:rPr>
                        <a:t>km</a:t>
                      </a:r>
                      <a:r>
                        <a:rPr lang="en-GB" sz="1400" baseline="30000" dirty="0">
                          <a:solidFill>
                            <a:schemeClr val="tx1"/>
                          </a:solidFill>
                          <a:effectLst/>
                        </a:rPr>
                        <a:t>2</a:t>
                      </a:r>
                      <a:r>
                        <a:rPr lang="en-GB" sz="1400" dirty="0">
                          <a:solidFill>
                            <a:schemeClr val="tx1"/>
                          </a:solidFill>
                          <a:effectLst/>
                        </a:rPr>
                        <a:t> per grid cell</a:t>
                      </a:r>
                      <a:endParaRPr lang="en-US" sz="1600" dirty="0">
                        <a:solidFill>
                          <a:schemeClr val="tx1"/>
                        </a:solidFill>
                        <a:effectLst/>
                        <a:latin typeface="Calibri"/>
                        <a:ea typeface="Calibri"/>
                        <a:cs typeface="Times New Roman"/>
                      </a:endParaRPr>
                    </a:p>
                  </a:txBody>
                  <a:tcPr marL="27421" marR="27421" marT="0" marB="0"/>
                </a:tc>
              </a:tr>
              <a:tr h="106145">
                <a:tc>
                  <a:txBody>
                    <a:bodyPr/>
                    <a:lstStyle/>
                    <a:p>
                      <a:pPr marL="0" algn="l" defTabSz="914400" rtl="0" eaLnBrk="1" latinLnBrk="0" hangingPunct="1">
                        <a:spcAft>
                          <a:spcPts val="0"/>
                        </a:spcAft>
                      </a:pPr>
                      <a:r>
                        <a:rPr lang="en-GB" sz="1400" b="0" kern="1200" dirty="0">
                          <a:solidFill>
                            <a:schemeClr val="tx1"/>
                          </a:solidFill>
                          <a:effectLst/>
                        </a:rPr>
                        <a:t>N fertilizer</a:t>
                      </a:r>
                      <a:endParaRPr lang="en-US" sz="1400" b="0"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dirty="0">
                          <a:solidFill>
                            <a:schemeClr val="tx1"/>
                          </a:solidFill>
                          <a:effectLst/>
                        </a:rPr>
                        <a:t>kg ha</a:t>
                      </a:r>
                      <a:r>
                        <a:rPr lang="en-GB" sz="1400" baseline="30000" dirty="0">
                          <a:solidFill>
                            <a:schemeClr val="tx1"/>
                          </a:solidFill>
                          <a:effectLst/>
                        </a:rPr>
                        <a:t>-1</a:t>
                      </a:r>
                      <a:endParaRPr lang="en-US" sz="1600" dirty="0">
                        <a:solidFill>
                          <a:schemeClr val="tx1"/>
                        </a:solidFill>
                        <a:effectLst/>
                        <a:latin typeface="Calibri"/>
                        <a:ea typeface="Calibri"/>
                        <a:cs typeface="Times New Roman"/>
                      </a:endParaRPr>
                    </a:p>
                  </a:txBody>
                  <a:tcPr marL="27421" marR="27421" marT="0" marB="0"/>
                </a:tc>
              </a:tr>
              <a:tr h="106145">
                <a:tc>
                  <a:txBody>
                    <a:bodyPr/>
                    <a:lstStyle/>
                    <a:p>
                      <a:pPr marL="0" algn="l" defTabSz="914400" rtl="0" eaLnBrk="1" latinLnBrk="0" hangingPunct="1">
                        <a:spcAft>
                          <a:spcPts val="0"/>
                        </a:spcAft>
                      </a:pPr>
                      <a:r>
                        <a:rPr lang="en-GB" sz="1400" b="0" kern="1200" dirty="0">
                          <a:solidFill>
                            <a:schemeClr val="tx1"/>
                          </a:solidFill>
                          <a:effectLst/>
                        </a:rPr>
                        <a:t>Irrigation</a:t>
                      </a:r>
                      <a:endParaRPr lang="en-US" sz="1400" b="0"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dirty="0">
                          <a:solidFill>
                            <a:schemeClr val="tx1"/>
                          </a:solidFill>
                          <a:effectLst/>
                        </a:rPr>
                        <a:t>Ha per grid cell</a:t>
                      </a:r>
                      <a:endParaRPr lang="en-US" sz="1600" dirty="0">
                        <a:solidFill>
                          <a:schemeClr val="tx1"/>
                        </a:solidFill>
                        <a:effectLst/>
                        <a:latin typeface="Calibri"/>
                        <a:ea typeface="Calibri"/>
                        <a:cs typeface="Times New Roman"/>
                      </a:endParaRPr>
                    </a:p>
                  </a:txBody>
                  <a:tcPr marL="27421" marR="27421" marT="0" marB="0"/>
                </a:tc>
              </a:tr>
              <a:tr h="106145">
                <a:tc>
                  <a:txBody>
                    <a:bodyPr/>
                    <a:lstStyle/>
                    <a:p>
                      <a:pPr marL="0" algn="l" defTabSz="914400" rtl="0" eaLnBrk="1" latinLnBrk="0" hangingPunct="1">
                        <a:spcAft>
                          <a:spcPts val="0"/>
                        </a:spcAft>
                      </a:pPr>
                      <a:r>
                        <a:rPr lang="en-GB" sz="1400" b="0" kern="1200" dirty="0">
                          <a:solidFill>
                            <a:schemeClr val="tx1"/>
                          </a:solidFill>
                          <a:effectLst/>
                        </a:rPr>
                        <a:t>Soil erosion</a:t>
                      </a:r>
                      <a:endParaRPr lang="en-US" sz="1400" b="0"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dirty="0">
                          <a:solidFill>
                            <a:schemeClr val="tx1"/>
                          </a:solidFill>
                          <a:effectLst/>
                        </a:rPr>
                        <a:t>Mg ha</a:t>
                      </a:r>
                      <a:r>
                        <a:rPr lang="en-GB" sz="1400" baseline="30000" dirty="0">
                          <a:solidFill>
                            <a:schemeClr val="tx1"/>
                          </a:solidFill>
                          <a:effectLst/>
                        </a:rPr>
                        <a:t>-1</a:t>
                      </a:r>
                      <a:r>
                        <a:rPr lang="en-GB" sz="1400" dirty="0">
                          <a:solidFill>
                            <a:schemeClr val="tx1"/>
                          </a:solidFill>
                          <a:effectLst/>
                        </a:rPr>
                        <a:t> year</a:t>
                      </a:r>
                      <a:r>
                        <a:rPr lang="en-GB" sz="1400" baseline="30000" dirty="0">
                          <a:solidFill>
                            <a:schemeClr val="tx1"/>
                          </a:solidFill>
                          <a:effectLst/>
                        </a:rPr>
                        <a:t>-1</a:t>
                      </a:r>
                      <a:endParaRPr lang="en-US" sz="1600" dirty="0">
                        <a:solidFill>
                          <a:schemeClr val="tx1"/>
                        </a:solidFill>
                        <a:effectLst/>
                        <a:latin typeface="Calibri"/>
                        <a:ea typeface="Calibri"/>
                        <a:cs typeface="Times New Roman"/>
                      </a:endParaRPr>
                    </a:p>
                  </a:txBody>
                  <a:tcPr marL="27421" marR="27421" marT="0" marB="0"/>
                </a:tc>
              </a:tr>
              <a:tr h="106145">
                <a:tc>
                  <a:txBody>
                    <a:bodyPr/>
                    <a:lstStyle/>
                    <a:p>
                      <a:pPr marL="0" algn="l" defTabSz="914400" rtl="0" eaLnBrk="1" latinLnBrk="0" hangingPunct="1">
                        <a:spcAft>
                          <a:spcPts val="0"/>
                        </a:spcAft>
                      </a:pPr>
                      <a:r>
                        <a:rPr lang="en-GB" sz="1400" b="0" kern="1200" dirty="0">
                          <a:solidFill>
                            <a:schemeClr val="tx1"/>
                          </a:solidFill>
                          <a:effectLst/>
                        </a:rPr>
                        <a:t>Yields (wheat, maize, rice)</a:t>
                      </a:r>
                      <a:endParaRPr lang="en-US" sz="1400" b="0"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dirty="0">
                          <a:solidFill>
                            <a:schemeClr val="tx1"/>
                          </a:solidFill>
                          <a:effectLst/>
                        </a:rPr>
                        <a:t>t ha</a:t>
                      </a:r>
                      <a:r>
                        <a:rPr lang="en-GB" sz="1400" baseline="30000" dirty="0">
                          <a:solidFill>
                            <a:schemeClr val="tx1"/>
                          </a:solidFill>
                          <a:effectLst/>
                        </a:rPr>
                        <a:t>-1</a:t>
                      </a:r>
                      <a:endParaRPr lang="en-US" sz="1600" dirty="0">
                        <a:solidFill>
                          <a:schemeClr val="tx1"/>
                        </a:solidFill>
                        <a:effectLst/>
                        <a:latin typeface="Calibri"/>
                        <a:ea typeface="Calibri"/>
                        <a:cs typeface="Times New Roman"/>
                      </a:endParaRPr>
                    </a:p>
                  </a:txBody>
                  <a:tcPr marL="27421" marR="27421" marT="0" marB="0"/>
                </a:tc>
              </a:tr>
              <a:tr h="106145">
                <a:tc>
                  <a:txBody>
                    <a:bodyPr/>
                    <a:lstStyle/>
                    <a:p>
                      <a:pPr marL="0" algn="l" defTabSz="914400" rtl="0" eaLnBrk="1" latinLnBrk="0" hangingPunct="1">
                        <a:spcAft>
                          <a:spcPts val="0"/>
                        </a:spcAft>
                      </a:pPr>
                      <a:r>
                        <a:rPr lang="en-GB" sz="1400" b="0" kern="1200" dirty="0">
                          <a:solidFill>
                            <a:schemeClr val="tx1"/>
                          </a:solidFill>
                          <a:effectLst/>
                        </a:rPr>
                        <a:t>Yield gaps (wheat, maize, rice)</a:t>
                      </a:r>
                      <a:endParaRPr lang="en-US" sz="1400" b="0"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dirty="0">
                          <a:solidFill>
                            <a:schemeClr val="tx1"/>
                          </a:solidFill>
                          <a:effectLst/>
                        </a:rPr>
                        <a:t>1000 t</a:t>
                      </a:r>
                      <a:endParaRPr lang="en-US" sz="1600" dirty="0">
                        <a:solidFill>
                          <a:schemeClr val="tx1"/>
                        </a:solidFill>
                        <a:effectLst/>
                        <a:latin typeface="Calibri"/>
                        <a:ea typeface="Calibri"/>
                        <a:cs typeface="Times New Roman"/>
                      </a:endParaRPr>
                    </a:p>
                  </a:txBody>
                  <a:tcPr marL="27421" marR="27421" marT="0" marB="0"/>
                </a:tc>
              </a:tr>
              <a:tr h="106145">
                <a:tc>
                  <a:txBody>
                    <a:bodyPr/>
                    <a:lstStyle/>
                    <a:p>
                      <a:pPr marL="0" algn="l" defTabSz="914400" rtl="0" eaLnBrk="1" latinLnBrk="0" hangingPunct="1">
                        <a:spcAft>
                          <a:spcPts val="0"/>
                        </a:spcAft>
                      </a:pPr>
                      <a:r>
                        <a:rPr lang="en-GB" sz="1400" b="0" kern="1200" dirty="0">
                          <a:solidFill>
                            <a:schemeClr val="tx1"/>
                          </a:solidFill>
                          <a:effectLst/>
                        </a:rPr>
                        <a:t>Total production index</a:t>
                      </a:r>
                      <a:endParaRPr lang="en-US" sz="1400" b="0"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dirty="0">
                          <a:solidFill>
                            <a:schemeClr val="tx1"/>
                          </a:solidFill>
                          <a:effectLst/>
                        </a:rPr>
                        <a:t>index</a:t>
                      </a:r>
                      <a:endParaRPr lang="en-US" sz="1600" dirty="0">
                        <a:solidFill>
                          <a:schemeClr val="tx1"/>
                        </a:solidFill>
                        <a:effectLst/>
                        <a:latin typeface="Calibri"/>
                        <a:ea typeface="Calibri"/>
                        <a:cs typeface="Times New Roman"/>
                      </a:endParaRPr>
                    </a:p>
                  </a:txBody>
                  <a:tcPr marL="27421" marR="27421" marT="0" marB="0"/>
                </a:tc>
              </a:tr>
              <a:tr h="106145">
                <a:tc>
                  <a:txBody>
                    <a:bodyPr/>
                    <a:lstStyle/>
                    <a:p>
                      <a:pPr marL="0" algn="l" defTabSz="914400" rtl="0" eaLnBrk="1" latinLnBrk="0" hangingPunct="1">
                        <a:spcAft>
                          <a:spcPts val="0"/>
                        </a:spcAft>
                      </a:pPr>
                      <a:r>
                        <a:rPr lang="en-GB" sz="1400" b="0" kern="1200" dirty="0">
                          <a:solidFill>
                            <a:schemeClr val="tx1"/>
                          </a:solidFill>
                          <a:effectLst/>
                        </a:rPr>
                        <a:t>HANPP</a:t>
                      </a:r>
                      <a:endParaRPr lang="en-US" sz="1400" b="0"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dirty="0">
                          <a:solidFill>
                            <a:schemeClr val="tx1"/>
                          </a:solidFill>
                          <a:effectLst/>
                        </a:rPr>
                        <a:t>% of NPP</a:t>
                      </a:r>
                      <a:r>
                        <a:rPr lang="en-GB" sz="1400" baseline="-25000" dirty="0">
                          <a:solidFill>
                            <a:schemeClr val="tx1"/>
                          </a:solidFill>
                          <a:effectLst/>
                        </a:rPr>
                        <a:t>0</a:t>
                      </a:r>
                      <a:endParaRPr lang="en-US" sz="1600" dirty="0">
                        <a:solidFill>
                          <a:schemeClr val="tx1"/>
                        </a:solidFill>
                        <a:effectLst/>
                        <a:latin typeface="Calibri"/>
                        <a:ea typeface="Calibri"/>
                        <a:cs typeface="Times New Roman"/>
                      </a:endParaRPr>
                    </a:p>
                  </a:txBody>
                  <a:tcPr marL="27421" marR="27421" marT="0" marB="0"/>
                </a:tc>
              </a:tr>
            </a:tbl>
          </a:graphicData>
        </a:graphic>
      </p:graphicFrame>
      <p:sp>
        <p:nvSpPr>
          <p:cNvPr id="12" name="Textfeld 5"/>
          <p:cNvSpPr txBox="1"/>
          <p:nvPr/>
        </p:nvSpPr>
        <p:spPr>
          <a:xfrm>
            <a:off x="4716016" y="2132856"/>
            <a:ext cx="2160240" cy="307777"/>
          </a:xfrm>
          <a:custGeom>
            <a:avLst/>
            <a:gdLst>
              <a:gd name="connsiteX0" fmla="*/ 0 w 6365295"/>
              <a:gd name="connsiteY0" fmla="*/ 0 h 720710"/>
              <a:gd name="connsiteX1" fmla="*/ 6365295 w 6365295"/>
              <a:gd name="connsiteY1" fmla="*/ 0 h 720710"/>
              <a:gd name="connsiteX2" fmla="*/ 6365295 w 6365295"/>
              <a:gd name="connsiteY2" fmla="*/ 720710 h 720710"/>
              <a:gd name="connsiteX3" fmla="*/ 0 w 6365295"/>
              <a:gd name="connsiteY3" fmla="*/ 720710 h 720710"/>
              <a:gd name="connsiteX4" fmla="*/ 0 w 6365295"/>
              <a:gd name="connsiteY4" fmla="*/ 0 h 720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5295" h="720710">
                <a:moveTo>
                  <a:pt x="0" y="0"/>
                </a:moveTo>
                <a:lnTo>
                  <a:pt x="6365295" y="0"/>
                </a:lnTo>
                <a:lnTo>
                  <a:pt x="6365295" y="720710"/>
                </a:lnTo>
                <a:lnTo>
                  <a:pt x="0" y="720710"/>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defTabSz="457200">
              <a:spcAft>
                <a:spcPts val="100"/>
              </a:spcAft>
              <a:buSzPct val="100000"/>
              <a:defRPr/>
            </a:pPr>
            <a:r>
              <a:rPr lang="en-US" sz="1400" i="1" dirty="0" smtClean="0">
                <a:solidFill>
                  <a:schemeClr val="tx1"/>
                </a:solidFill>
                <a:latin typeface="Calibri" pitchFamily="34" charset="0"/>
                <a:cs typeface="Calibri" pitchFamily="34" charset="0"/>
              </a:rPr>
              <a:t>Nitrogen fertilizer</a:t>
            </a:r>
            <a:endParaRPr lang="en-US" sz="1400" i="1"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420321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kaler Titel 3"/>
          <p:cNvSpPr>
            <a:spLocks noGrp="1"/>
          </p:cNvSpPr>
          <p:nvPr>
            <p:ph type="title" orient="vert"/>
          </p:nvPr>
        </p:nvSpPr>
        <p:spPr/>
        <p:txBody>
          <a:bodyPr/>
          <a:lstStyle/>
          <a:p>
            <a:r>
              <a:rPr lang="de-DE" dirty="0" smtClean="0"/>
              <a:t>INDICATORS</a:t>
            </a:r>
            <a:endParaRPr lang="de-DE" dirty="0"/>
          </a:p>
        </p:txBody>
      </p:sp>
      <p:sp>
        <p:nvSpPr>
          <p:cNvPr id="14" name="Rechteck 5"/>
          <p:cNvSpPr/>
          <p:nvPr/>
        </p:nvSpPr>
        <p:spPr>
          <a:xfrm>
            <a:off x="323851" y="1992437"/>
            <a:ext cx="3312368" cy="400110"/>
          </a:xfrm>
          <a:prstGeom prst="rect">
            <a:avLst/>
          </a:prstGeom>
        </p:spPr>
        <p:txBody>
          <a:bodyPr wrap="square">
            <a:spAutoFit/>
          </a:bodyPr>
          <a:lstStyle/>
          <a:p>
            <a:pPr>
              <a:spcAft>
                <a:spcPts val="1200"/>
              </a:spcAft>
              <a:buSzPct val="100000"/>
              <a:defRPr/>
            </a:pPr>
            <a:r>
              <a:rPr lang="en-US" sz="2000" b="1" dirty="0" smtClean="0">
                <a:latin typeface="Calibri" pitchFamily="34" charset="0"/>
                <a:cs typeface="Calibri" pitchFamily="34" charset="0"/>
              </a:rPr>
              <a:t>2) Environmental conditions</a:t>
            </a:r>
            <a:endParaRPr lang="en-US" sz="2000" dirty="0">
              <a:latin typeface="Calibri" pitchFamily="34" charset="0"/>
              <a:cs typeface="Calibri"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690874026"/>
              </p:ext>
            </p:extLst>
          </p:nvPr>
        </p:nvGraphicFramePr>
        <p:xfrm>
          <a:off x="324619" y="2453789"/>
          <a:ext cx="3602072" cy="2133600"/>
        </p:xfrm>
        <a:graphic>
          <a:graphicData uri="http://schemas.openxmlformats.org/drawingml/2006/table">
            <a:tbl>
              <a:tblPr firstRow="1" firstCol="1" bandRow="1">
                <a:tableStyleId>{3B4B98B0-60AC-42C2-AFA5-B58CD77FA1E5}</a:tableStyleId>
              </a:tblPr>
              <a:tblGrid>
                <a:gridCol w="2203657"/>
                <a:gridCol w="1398415"/>
              </a:tblGrid>
              <a:tr h="106145">
                <a:tc>
                  <a:txBody>
                    <a:bodyPr/>
                    <a:lstStyle/>
                    <a:p>
                      <a:pPr marL="0" algn="l" defTabSz="914400" rtl="0" eaLnBrk="1" latinLnBrk="0" hangingPunct="1">
                        <a:spcAft>
                          <a:spcPts val="0"/>
                        </a:spcAft>
                      </a:pPr>
                      <a:r>
                        <a:rPr lang="en-GB" sz="1400" b="1" kern="1200" dirty="0" smtClean="0">
                          <a:solidFill>
                            <a:schemeClr val="tx1"/>
                          </a:solidFill>
                          <a:effectLst/>
                        </a:rPr>
                        <a:t>Factor</a:t>
                      </a:r>
                      <a:endParaRPr lang="en-US" sz="1400" b="1"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b="1" dirty="0">
                          <a:solidFill>
                            <a:schemeClr val="tx1"/>
                          </a:solidFill>
                          <a:effectLst/>
                        </a:rPr>
                        <a:t>Unit</a:t>
                      </a:r>
                      <a:endParaRPr lang="en-US" sz="1600" b="1" dirty="0">
                        <a:solidFill>
                          <a:schemeClr val="tx1"/>
                        </a:solidFill>
                        <a:effectLst/>
                        <a:latin typeface="Calibri"/>
                        <a:ea typeface="Calibri"/>
                        <a:cs typeface="Times New Roman"/>
                      </a:endParaRPr>
                    </a:p>
                  </a:txBody>
                  <a:tcPr marL="27421" marR="27421" marT="0" marB="0"/>
                </a:tc>
              </a:tr>
              <a:tr h="106145">
                <a:tc>
                  <a:txBody>
                    <a:bodyPr/>
                    <a:lstStyle/>
                    <a:p>
                      <a:pPr marL="0" algn="l" defTabSz="914400" rtl="0" eaLnBrk="1" latinLnBrk="0" hangingPunct="1">
                        <a:spcAft>
                          <a:spcPts val="0"/>
                        </a:spcAft>
                      </a:pPr>
                      <a:r>
                        <a:rPr lang="en-GB" sz="1400" b="0" kern="1200" dirty="0">
                          <a:solidFill>
                            <a:schemeClr val="tx1"/>
                          </a:solidFill>
                          <a:effectLst/>
                        </a:rPr>
                        <a:t>Temperature</a:t>
                      </a:r>
                      <a:endParaRPr lang="en-US" sz="1400" b="0"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b="0" dirty="0">
                          <a:solidFill>
                            <a:schemeClr val="tx1"/>
                          </a:solidFill>
                          <a:effectLst/>
                        </a:rPr>
                        <a:t>°C × 10</a:t>
                      </a:r>
                      <a:endParaRPr lang="en-US" sz="1600" b="0" dirty="0">
                        <a:solidFill>
                          <a:schemeClr val="tx1"/>
                        </a:solidFill>
                        <a:effectLst/>
                        <a:latin typeface="Calibri"/>
                        <a:ea typeface="Calibri"/>
                        <a:cs typeface="Times New Roman"/>
                      </a:endParaRPr>
                    </a:p>
                  </a:txBody>
                  <a:tcPr marL="27421" marR="27421" marT="0" marB="0"/>
                </a:tc>
              </a:tr>
              <a:tr h="106145">
                <a:tc>
                  <a:txBody>
                    <a:bodyPr/>
                    <a:lstStyle/>
                    <a:p>
                      <a:pPr marL="0" algn="l" defTabSz="914400" rtl="0" eaLnBrk="1" latinLnBrk="0" hangingPunct="1">
                        <a:spcAft>
                          <a:spcPts val="0"/>
                        </a:spcAft>
                      </a:pPr>
                      <a:r>
                        <a:rPr lang="en-GB" sz="1400" b="0" kern="1200" dirty="0">
                          <a:solidFill>
                            <a:schemeClr val="tx1"/>
                          </a:solidFill>
                          <a:effectLst/>
                        </a:rPr>
                        <a:t>Diurnal temperature range</a:t>
                      </a:r>
                      <a:endParaRPr lang="en-US" sz="1400" b="0"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b="0" dirty="0">
                          <a:solidFill>
                            <a:schemeClr val="tx1"/>
                          </a:solidFill>
                          <a:effectLst/>
                        </a:rPr>
                        <a:t>°C × 10</a:t>
                      </a:r>
                      <a:endParaRPr lang="en-US" sz="1600" b="0" dirty="0">
                        <a:solidFill>
                          <a:schemeClr val="tx1"/>
                        </a:solidFill>
                        <a:effectLst/>
                        <a:latin typeface="Calibri"/>
                        <a:ea typeface="Calibri"/>
                        <a:cs typeface="Times New Roman"/>
                      </a:endParaRPr>
                    </a:p>
                  </a:txBody>
                  <a:tcPr marL="27421" marR="27421" marT="0" marB="0"/>
                </a:tc>
              </a:tr>
              <a:tr h="106145">
                <a:tc>
                  <a:txBody>
                    <a:bodyPr/>
                    <a:lstStyle/>
                    <a:p>
                      <a:pPr marL="0" algn="l" defTabSz="914400" rtl="0" eaLnBrk="1" latinLnBrk="0" hangingPunct="1">
                        <a:spcAft>
                          <a:spcPts val="0"/>
                        </a:spcAft>
                      </a:pPr>
                      <a:r>
                        <a:rPr lang="en-GB" sz="1400" b="0" kern="1200" dirty="0">
                          <a:solidFill>
                            <a:schemeClr val="tx1"/>
                          </a:solidFill>
                          <a:effectLst/>
                        </a:rPr>
                        <a:t>Precipitation</a:t>
                      </a:r>
                      <a:endParaRPr lang="en-US" sz="1400" b="0"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b="0" dirty="0">
                          <a:solidFill>
                            <a:schemeClr val="tx1"/>
                          </a:solidFill>
                          <a:effectLst/>
                        </a:rPr>
                        <a:t>mm</a:t>
                      </a:r>
                      <a:endParaRPr lang="en-US" sz="1600" b="0" dirty="0">
                        <a:solidFill>
                          <a:schemeClr val="tx1"/>
                        </a:solidFill>
                        <a:effectLst/>
                        <a:latin typeface="Calibri"/>
                        <a:ea typeface="Calibri"/>
                        <a:cs typeface="Times New Roman"/>
                      </a:endParaRPr>
                    </a:p>
                  </a:txBody>
                  <a:tcPr marL="27421" marR="27421" marT="0" marB="0"/>
                </a:tc>
              </a:tr>
              <a:tr h="106145">
                <a:tc>
                  <a:txBody>
                    <a:bodyPr/>
                    <a:lstStyle/>
                    <a:p>
                      <a:pPr marL="0" algn="l" defTabSz="914400" rtl="0" eaLnBrk="1" latinLnBrk="0" hangingPunct="1">
                        <a:spcAft>
                          <a:spcPts val="0"/>
                        </a:spcAft>
                      </a:pPr>
                      <a:r>
                        <a:rPr lang="en-GB" sz="1400" b="0" kern="1200" dirty="0">
                          <a:solidFill>
                            <a:schemeClr val="tx1"/>
                          </a:solidFill>
                          <a:effectLst/>
                        </a:rPr>
                        <a:t>Precipitation seasonality</a:t>
                      </a:r>
                      <a:endParaRPr lang="en-US" sz="1400" b="0"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b="0" dirty="0" err="1">
                          <a:solidFill>
                            <a:schemeClr val="tx1"/>
                          </a:solidFill>
                          <a:effectLst/>
                        </a:rPr>
                        <a:t>coeff</a:t>
                      </a:r>
                      <a:r>
                        <a:rPr lang="en-GB" sz="1400" b="0" dirty="0">
                          <a:solidFill>
                            <a:schemeClr val="tx1"/>
                          </a:solidFill>
                          <a:effectLst/>
                        </a:rPr>
                        <a:t>. of variation</a:t>
                      </a:r>
                      <a:endParaRPr lang="en-US" sz="1600" b="0" dirty="0">
                        <a:solidFill>
                          <a:schemeClr val="tx1"/>
                        </a:solidFill>
                        <a:effectLst/>
                        <a:latin typeface="Calibri"/>
                        <a:ea typeface="Calibri"/>
                        <a:cs typeface="Times New Roman"/>
                      </a:endParaRPr>
                    </a:p>
                  </a:txBody>
                  <a:tcPr marL="27421" marR="27421" marT="0" marB="0"/>
                </a:tc>
              </a:tr>
              <a:tr h="106145">
                <a:tc>
                  <a:txBody>
                    <a:bodyPr/>
                    <a:lstStyle/>
                    <a:p>
                      <a:pPr marL="0" algn="l" defTabSz="914400" rtl="0" eaLnBrk="1" latinLnBrk="0" hangingPunct="1">
                        <a:spcAft>
                          <a:spcPts val="0"/>
                        </a:spcAft>
                      </a:pPr>
                      <a:r>
                        <a:rPr lang="en-GB" sz="1400" b="0" kern="1200" dirty="0">
                          <a:solidFill>
                            <a:schemeClr val="tx1"/>
                          </a:solidFill>
                          <a:effectLst/>
                        </a:rPr>
                        <a:t>Solar radiation</a:t>
                      </a:r>
                      <a:endParaRPr lang="en-US" sz="1400" b="0"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b="0" dirty="0">
                          <a:solidFill>
                            <a:schemeClr val="tx1"/>
                          </a:solidFill>
                          <a:effectLst/>
                        </a:rPr>
                        <a:t>W m</a:t>
                      </a:r>
                      <a:r>
                        <a:rPr lang="en-GB" sz="1400" b="0" baseline="30000" dirty="0">
                          <a:solidFill>
                            <a:schemeClr val="tx1"/>
                          </a:solidFill>
                          <a:effectLst/>
                        </a:rPr>
                        <a:t>-2</a:t>
                      </a:r>
                      <a:endParaRPr lang="en-US" sz="1600" b="0" dirty="0">
                        <a:solidFill>
                          <a:schemeClr val="tx1"/>
                        </a:solidFill>
                        <a:effectLst/>
                        <a:latin typeface="Calibri"/>
                        <a:ea typeface="Calibri"/>
                        <a:cs typeface="Times New Roman"/>
                      </a:endParaRPr>
                    </a:p>
                  </a:txBody>
                  <a:tcPr marL="27421" marR="27421" marT="0" marB="0"/>
                </a:tc>
              </a:tr>
              <a:tr h="106145">
                <a:tc>
                  <a:txBody>
                    <a:bodyPr/>
                    <a:lstStyle/>
                    <a:p>
                      <a:pPr marL="0" algn="l" defTabSz="914400" rtl="0" eaLnBrk="1" latinLnBrk="0" hangingPunct="1">
                        <a:spcAft>
                          <a:spcPts val="0"/>
                        </a:spcAft>
                      </a:pPr>
                      <a:r>
                        <a:rPr lang="en-GB" sz="1400" b="0" kern="1200" dirty="0">
                          <a:solidFill>
                            <a:schemeClr val="tx1"/>
                          </a:solidFill>
                          <a:effectLst/>
                        </a:rPr>
                        <a:t>Climate anomalies</a:t>
                      </a:r>
                      <a:endParaRPr lang="en-US" sz="1400" b="0"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b="0" dirty="0">
                          <a:solidFill>
                            <a:schemeClr val="tx1"/>
                          </a:solidFill>
                          <a:effectLst/>
                        </a:rPr>
                        <a:t>°C × 10</a:t>
                      </a:r>
                      <a:endParaRPr lang="en-US" sz="1600" b="0" dirty="0">
                        <a:solidFill>
                          <a:schemeClr val="tx1"/>
                        </a:solidFill>
                        <a:effectLst/>
                        <a:latin typeface="Calibri"/>
                        <a:ea typeface="Calibri"/>
                        <a:cs typeface="Times New Roman"/>
                      </a:endParaRPr>
                    </a:p>
                  </a:txBody>
                  <a:tcPr marL="27421" marR="27421" marT="0" marB="0"/>
                </a:tc>
              </a:tr>
              <a:tr h="106145">
                <a:tc>
                  <a:txBody>
                    <a:bodyPr/>
                    <a:lstStyle/>
                    <a:p>
                      <a:pPr marL="0" algn="l" defTabSz="914400" rtl="0" eaLnBrk="1" latinLnBrk="0" hangingPunct="1">
                        <a:spcAft>
                          <a:spcPts val="0"/>
                        </a:spcAft>
                      </a:pPr>
                      <a:r>
                        <a:rPr lang="en-GB" sz="1400" b="0" kern="1200" dirty="0">
                          <a:solidFill>
                            <a:schemeClr val="tx1"/>
                          </a:solidFill>
                          <a:effectLst/>
                        </a:rPr>
                        <a:t>NDVI – </a:t>
                      </a:r>
                      <a:r>
                        <a:rPr lang="en-GB" sz="1400" b="0" kern="1200" dirty="0" smtClean="0">
                          <a:solidFill>
                            <a:schemeClr val="tx1"/>
                          </a:solidFill>
                          <a:effectLst/>
                        </a:rPr>
                        <a:t>mean, seasonality</a:t>
                      </a:r>
                      <a:endParaRPr lang="en-US" sz="1400" b="0"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b="0" dirty="0">
                          <a:solidFill>
                            <a:schemeClr val="tx1"/>
                          </a:solidFill>
                          <a:effectLst/>
                        </a:rPr>
                        <a:t>index</a:t>
                      </a:r>
                      <a:endParaRPr lang="en-US" sz="1600" b="0" dirty="0">
                        <a:solidFill>
                          <a:schemeClr val="tx1"/>
                        </a:solidFill>
                        <a:effectLst/>
                        <a:latin typeface="Calibri"/>
                        <a:ea typeface="Calibri"/>
                        <a:cs typeface="Times New Roman"/>
                      </a:endParaRPr>
                    </a:p>
                  </a:txBody>
                  <a:tcPr marL="27421" marR="27421" marT="0" marB="0"/>
                </a:tc>
              </a:tr>
              <a:tr h="106145">
                <a:tc>
                  <a:txBody>
                    <a:bodyPr/>
                    <a:lstStyle/>
                    <a:p>
                      <a:pPr marL="0" algn="l" defTabSz="914400" rtl="0" eaLnBrk="1" latinLnBrk="0" hangingPunct="1">
                        <a:spcAft>
                          <a:spcPts val="0"/>
                        </a:spcAft>
                      </a:pPr>
                      <a:r>
                        <a:rPr lang="en-GB" sz="1400" b="0" kern="1200" dirty="0">
                          <a:solidFill>
                            <a:schemeClr val="tx1"/>
                          </a:solidFill>
                          <a:effectLst/>
                        </a:rPr>
                        <a:t>Soil organic carbon</a:t>
                      </a:r>
                      <a:endParaRPr lang="en-US" sz="1400" b="0"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b="0">
                          <a:solidFill>
                            <a:schemeClr val="tx1"/>
                          </a:solidFill>
                          <a:effectLst/>
                        </a:rPr>
                        <a:t>g C kg</a:t>
                      </a:r>
                      <a:r>
                        <a:rPr lang="en-GB" sz="1400" b="0" baseline="30000">
                          <a:solidFill>
                            <a:schemeClr val="tx1"/>
                          </a:solidFill>
                          <a:effectLst/>
                        </a:rPr>
                        <a:t>-1</a:t>
                      </a:r>
                      <a:r>
                        <a:rPr lang="en-GB" sz="1400" b="0">
                          <a:solidFill>
                            <a:schemeClr val="tx1"/>
                          </a:solidFill>
                          <a:effectLst/>
                        </a:rPr>
                        <a:t> of soil</a:t>
                      </a:r>
                      <a:endParaRPr lang="en-US" sz="1600" b="0">
                        <a:solidFill>
                          <a:schemeClr val="tx1"/>
                        </a:solidFill>
                        <a:effectLst/>
                        <a:latin typeface="Calibri"/>
                        <a:ea typeface="Calibri"/>
                        <a:cs typeface="Times New Roman"/>
                      </a:endParaRPr>
                    </a:p>
                  </a:txBody>
                  <a:tcPr marL="27421" marR="27421" marT="0" marB="0"/>
                </a:tc>
              </a:tr>
              <a:tr h="106145">
                <a:tc>
                  <a:txBody>
                    <a:bodyPr/>
                    <a:lstStyle/>
                    <a:p>
                      <a:pPr marL="0" algn="l" defTabSz="914400" rtl="0" eaLnBrk="1" latinLnBrk="0" hangingPunct="1">
                        <a:spcAft>
                          <a:spcPts val="0"/>
                        </a:spcAft>
                      </a:pPr>
                      <a:r>
                        <a:rPr lang="en-GB" sz="1400" b="0" kern="1200" dirty="0">
                          <a:solidFill>
                            <a:schemeClr val="tx1"/>
                          </a:solidFill>
                          <a:effectLst/>
                        </a:rPr>
                        <a:t>Species richness</a:t>
                      </a:r>
                      <a:endParaRPr lang="en-US" sz="1400" b="0"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b="0" dirty="0">
                          <a:solidFill>
                            <a:schemeClr val="tx1"/>
                          </a:solidFill>
                          <a:effectLst/>
                        </a:rPr>
                        <a:t># of species </a:t>
                      </a:r>
                      <a:endParaRPr lang="en-US" sz="1600" b="0" dirty="0">
                        <a:solidFill>
                          <a:schemeClr val="tx1"/>
                        </a:solidFill>
                        <a:effectLst/>
                        <a:latin typeface="Calibri"/>
                        <a:ea typeface="Calibri"/>
                        <a:cs typeface="Times New Roman"/>
                      </a:endParaRPr>
                    </a:p>
                  </a:txBody>
                  <a:tcPr marL="27421" marR="27421" marT="0" marB="0"/>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242338378"/>
              </p:ext>
            </p:extLst>
          </p:nvPr>
        </p:nvGraphicFramePr>
        <p:xfrm>
          <a:off x="4500314" y="2445797"/>
          <a:ext cx="3960440" cy="1706880"/>
        </p:xfrm>
        <a:graphic>
          <a:graphicData uri="http://schemas.openxmlformats.org/drawingml/2006/table">
            <a:tbl>
              <a:tblPr firstRow="1" firstCol="1" bandRow="1">
                <a:tableStyleId>{3B4B98B0-60AC-42C2-AFA5-B58CD77FA1E5}</a:tableStyleId>
              </a:tblPr>
              <a:tblGrid>
                <a:gridCol w="2422897"/>
                <a:gridCol w="1537543"/>
              </a:tblGrid>
              <a:tr h="106145">
                <a:tc>
                  <a:txBody>
                    <a:bodyPr/>
                    <a:lstStyle/>
                    <a:p>
                      <a:pPr marL="0" algn="l" defTabSz="914400" rtl="0" eaLnBrk="1" latinLnBrk="0" hangingPunct="1">
                        <a:spcAft>
                          <a:spcPts val="0"/>
                        </a:spcAft>
                      </a:pPr>
                      <a:r>
                        <a:rPr lang="en-GB" sz="1400" b="1" kern="1200" dirty="0" smtClean="0">
                          <a:solidFill>
                            <a:schemeClr val="tx1"/>
                          </a:solidFill>
                          <a:effectLst/>
                        </a:rPr>
                        <a:t>Factor</a:t>
                      </a:r>
                      <a:endParaRPr lang="en-US" sz="1400" b="1"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b="1" dirty="0">
                          <a:solidFill>
                            <a:schemeClr val="tx1"/>
                          </a:solidFill>
                          <a:effectLst/>
                        </a:rPr>
                        <a:t>Unit</a:t>
                      </a:r>
                      <a:endParaRPr lang="en-US" sz="1600" b="1" dirty="0">
                        <a:solidFill>
                          <a:schemeClr val="tx1"/>
                        </a:solidFill>
                        <a:effectLst/>
                        <a:latin typeface="Calibri"/>
                        <a:ea typeface="Calibri"/>
                        <a:cs typeface="Times New Roman"/>
                      </a:endParaRPr>
                    </a:p>
                  </a:txBody>
                  <a:tcPr marL="27421" marR="27421" marT="0" marB="0"/>
                </a:tc>
              </a:tr>
              <a:tr h="106145">
                <a:tc>
                  <a:txBody>
                    <a:bodyPr/>
                    <a:lstStyle/>
                    <a:p>
                      <a:pPr marL="0" algn="l" defTabSz="914400" rtl="0" eaLnBrk="1" latinLnBrk="0" hangingPunct="1">
                        <a:spcAft>
                          <a:spcPts val="0"/>
                        </a:spcAft>
                      </a:pPr>
                      <a:r>
                        <a:rPr lang="en-GB" sz="1400" b="0" kern="1200" dirty="0">
                          <a:solidFill>
                            <a:schemeClr val="tx1"/>
                          </a:solidFill>
                          <a:effectLst/>
                        </a:rPr>
                        <a:t>Gross Domestic Product</a:t>
                      </a:r>
                      <a:endParaRPr lang="en-US" sz="1400" b="0"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b="0" dirty="0">
                          <a:solidFill>
                            <a:schemeClr val="tx1"/>
                          </a:solidFill>
                          <a:effectLst/>
                        </a:rPr>
                        <a:t>$ per capita</a:t>
                      </a:r>
                      <a:endParaRPr lang="en-US" sz="1600" b="0" dirty="0">
                        <a:solidFill>
                          <a:schemeClr val="tx1"/>
                        </a:solidFill>
                        <a:effectLst/>
                        <a:latin typeface="Calibri"/>
                        <a:ea typeface="Calibri"/>
                        <a:cs typeface="Times New Roman"/>
                      </a:endParaRPr>
                    </a:p>
                  </a:txBody>
                  <a:tcPr marL="27421" marR="27421" marT="0" marB="0"/>
                </a:tc>
              </a:tr>
              <a:tr h="106145">
                <a:tc>
                  <a:txBody>
                    <a:bodyPr/>
                    <a:lstStyle/>
                    <a:p>
                      <a:pPr marL="0" algn="l" defTabSz="914400" rtl="0" eaLnBrk="1" latinLnBrk="0" hangingPunct="1">
                        <a:spcAft>
                          <a:spcPts val="0"/>
                        </a:spcAft>
                      </a:pPr>
                      <a:r>
                        <a:rPr lang="en-GB" sz="1400" b="0" kern="1200" dirty="0" smtClean="0">
                          <a:solidFill>
                            <a:schemeClr val="tx1"/>
                          </a:solidFill>
                          <a:effectLst/>
                        </a:rPr>
                        <a:t>GDP </a:t>
                      </a:r>
                      <a:r>
                        <a:rPr lang="en-GB" sz="1400" b="0" kern="1200" dirty="0">
                          <a:solidFill>
                            <a:schemeClr val="tx1"/>
                          </a:solidFill>
                          <a:effectLst/>
                        </a:rPr>
                        <a:t>in agriculture</a:t>
                      </a:r>
                      <a:endParaRPr lang="en-US" sz="1400" b="0"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b="0" dirty="0">
                          <a:solidFill>
                            <a:schemeClr val="tx1"/>
                          </a:solidFill>
                          <a:effectLst/>
                        </a:rPr>
                        <a:t>% of GDP</a:t>
                      </a:r>
                      <a:endParaRPr lang="en-US" sz="1600" b="0" dirty="0">
                        <a:solidFill>
                          <a:schemeClr val="tx1"/>
                        </a:solidFill>
                        <a:effectLst/>
                        <a:latin typeface="Calibri"/>
                        <a:ea typeface="Calibri"/>
                        <a:cs typeface="Times New Roman"/>
                      </a:endParaRPr>
                    </a:p>
                  </a:txBody>
                  <a:tcPr marL="27421" marR="27421" marT="0" marB="0"/>
                </a:tc>
              </a:tr>
              <a:tr h="106145">
                <a:tc>
                  <a:txBody>
                    <a:bodyPr/>
                    <a:lstStyle/>
                    <a:p>
                      <a:pPr marL="0" algn="l" defTabSz="914400" rtl="0" eaLnBrk="1" latinLnBrk="0" hangingPunct="1">
                        <a:spcAft>
                          <a:spcPts val="0"/>
                        </a:spcAft>
                      </a:pPr>
                      <a:r>
                        <a:rPr lang="en-GB" sz="1400" b="0" kern="1200" dirty="0">
                          <a:solidFill>
                            <a:schemeClr val="tx1"/>
                          </a:solidFill>
                          <a:effectLst/>
                        </a:rPr>
                        <a:t>Capital Stock in agriculture</a:t>
                      </a:r>
                      <a:endParaRPr lang="en-US" sz="1400" b="0"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b="0" dirty="0">
                          <a:solidFill>
                            <a:schemeClr val="tx1"/>
                          </a:solidFill>
                          <a:effectLst/>
                        </a:rPr>
                        <a:t>$</a:t>
                      </a:r>
                      <a:endParaRPr lang="en-US" sz="1600" b="0" dirty="0">
                        <a:solidFill>
                          <a:schemeClr val="tx1"/>
                        </a:solidFill>
                        <a:effectLst/>
                        <a:latin typeface="Calibri"/>
                        <a:ea typeface="Calibri"/>
                        <a:cs typeface="Times New Roman"/>
                      </a:endParaRPr>
                    </a:p>
                  </a:txBody>
                  <a:tcPr marL="27421" marR="27421" marT="0" marB="0"/>
                </a:tc>
              </a:tr>
              <a:tr h="106145">
                <a:tc>
                  <a:txBody>
                    <a:bodyPr/>
                    <a:lstStyle/>
                    <a:p>
                      <a:pPr marL="0" algn="l" defTabSz="914400" rtl="0" eaLnBrk="1" latinLnBrk="0" hangingPunct="1">
                        <a:spcAft>
                          <a:spcPts val="0"/>
                        </a:spcAft>
                      </a:pPr>
                      <a:r>
                        <a:rPr lang="en-GB" sz="1400" b="0" kern="1200" dirty="0">
                          <a:solidFill>
                            <a:schemeClr val="tx1"/>
                          </a:solidFill>
                          <a:effectLst/>
                        </a:rPr>
                        <a:t>Population density</a:t>
                      </a:r>
                      <a:endParaRPr lang="en-US" sz="1400" b="0"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b="0" dirty="0">
                          <a:solidFill>
                            <a:schemeClr val="tx1"/>
                          </a:solidFill>
                          <a:effectLst/>
                        </a:rPr>
                        <a:t>persons km</a:t>
                      </a:r>
                      <a:r>
                        <a:rPr lang="en-GB" sz="1400" b="0" baseline="30000" dirty="0">
                          <a:solidFill>
                            <a:schemeClr val="tx1"/>
                          </a:solidFill>
                          <a:effectLst/>
                        </a:rPr>
                        <a:t>-2</a:t>
                      </a:r>
                      <a:endParaRPr lang="en-US" sz="1600" b="0" dirty="0">
                        <a:solidFill>
                          <a:schemeClr val="tx1"/>
                        </a:solidFill>
                        <a:effectLst/>
                        <a:latin typeface="Calibri"/>
                        <a:ea typeface="Calibri"/>
                        <a:cs typeface="Times New Roman"/>
                      </a:endParaRPr>
                    </a:p>
                  </a:txBody>
                  <a:tcPr marL="27421" marR="27421" marT="0" marB="0"/>
                </a:tc>
              </a:tr>
              <a:tr h="106145">
                <a:tc>
                  <a:txBody>
                    <a:bodyPr/>
                    <a:lstStyle/>
                    <a:p>
                      <a:pPr marL="0" algn="l" defTabSz="914400" rtl="0" eaLnBrk="1" latinLnBrk="0" hangingPunct="1">
                        <a:spcAft>
                          <a:spcPts val="0"/>
                        </a:spcAft>
                      </a:pPr>
                      <a:r>
                        <a:rPr lang="en-GB" sz="1400" b="0" kern="1200" dirty="0">
                          <a:solidFill>
                            <a:schemeClr val="tx1"/>
                          </a:solidFill>
                          <a:effectLst/>
                        </a:rPr>
                        <a:t>Population density trend</a:t>
                      </a:r>
                      <a:endParaRPr lang="en-US" sz="1400" b="0"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b="0">
                          <a:solidFill>
                            <a:schemeClr val="tx1"/>
                          </a:solidFill>
                          <a:effectLst/>
                        </a:rPr>
                        <a:t>persons km</a:t>
                      </a:r>
                      <a:r>
                        <a:rPr lang="en-GB" sz="1400" b="0" baseline="30000">
                          <a:solidFill>
                            <a:schemeClr val="tx1"/>
                          </a:solidFill>
                          <a:effectLst/>
                        </a:rPr>
                        <a:t>-2</a:t>
                      </a:r>
                      <a:endParaRPr lang="en-US" sz="1600" b="0">
                        <a:solidFill>
                          <a:schemeClr val="tx1"/>
                        </a:solidFill>
                        <a:effectLst/>
                        <a:latin typeface="Calibri"/>
                        <a:ea typeface="Calibri"/>
                        <a:cs typeface="Times New Roman"/>
                      </a:endParaRPr>
                    </a:p>
                  </a:txBody>
                  <a:tcPr marL="27421" marR="27421" marT="0" marB="0"/>
                </a:tc>
              </a:tr>
              <a:tr h="106145">
                <a:tc>
                  <a:txBody>
                    <a:bodyPr/>
                    <a:lstStyle/>
                    <a:p>
                      <a:pPr marL="0" algn="l" defTabSz="914400" rtl="0" eaLnBrk="1" latinLnBrk="0" hangingPunct="1">
                        <a:spcAft>
                          <a:spcPts val="0"/>
                        </a:spcAft>
                      </a:pPr>
                      <a:r>
                        <a:rPr lang="en-GB" sz="1400" b="0" kern="1200" dirty="0">
                          <a:solidFill>
                            <a:schemeClr val="tx1"/>
                          </a:solidFill>
                          <a:effectLst/>
                        </a:rPr>
                        <a:t>Political stability</a:t>
                      </a:r>
                      <a:endParaRPr lang="en-US" sz="1400" b="0"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b="0" dirty="0">
                          <a:solidFill>
                            <a:schemeClr val="tx1"/>
                          </a:solidFill>
                          <a:effectLst/>
                        </a:rPr>
                        <a:t>index</a:t>
                      </a:r>
                      <a:endParaRPr lang="en-US" sz="1600" b="0" dirty="0">
                        <a:solidFill>
                          <a:schemeClr val="tx1"/>
                        </a:solidFill>
                        <a:effectLst/>
                        <a:latin typeface="Calibri"/>
                        <a:ea typeface="Calibri"/>
                        <a:cs typeface="Times New Roman"/>
                      </a:endParaRPr>
                    </a:p>
                  </a:txBody>
                  <a:tcPr marL="27421" marR="27421" marT="0" marB="0"/>
                </a:tc>
              </a:tr>
              <a:tr h="106145">
                <a:tc>
                  <a:txBody>
                    <a:bodyPr/>
                    <a:lstStyle/>
                    <a:p>
                      <a:pPr marL="0" algn="l" defTabSz="914400" rtl="0" eaLnBrk="1" latinLnBrk="0" hangingPunct="1">
                        <a:spcAft>
                          <a:spcPts val="0"/>
                        </a:spcAft>
                      </a:pPr>
                      <a:r>
                        <a:rPr lang="en-GB" sz="1400" b="0" kern="1200" dirty="0">
                          <a:solidFill>
                            <a:schemeClr val="tx1"/>
                          </a:solidFill>
                          <a:effectLst/>
                        </a:rPr>
                        <a:t>Accessibility</a:t>
                      </a:r>
                      <a:endParaRPr lang="en-US" sz="1400" b="0" kern="1200" dirty="0">
                        <a:solidFill>
                          <a:schemeClr val="tx1"/>
                        </a:solidFill>
                        <a:effectLst/>
                        <a:latin typeface="+mn-lt"/>
                        <a:ea typeface="+mn-ea"/>
                        <a:cs typeface="+mn-cs"/>
                      </a:endParaRPr>
                    </a:p>
                  </a:txBody>
                  <a:tcPr marL="27421" marR="27421" marT="0" marB="0"/>
                </a:tc>
                <a:tc>
                  <a:txBody>
                    <a:bodyPr/>
                    <a:lstStyle/>
                    <a:p>
                      <a:pPr>
                        <a:spcAft>
                          <a:spcPts val="0"/>
                        </a:spcAft>
                      </a:pPr>
                      <a:r>
                        <a:rPr lang="en-GB" sz="1400" b="0" dirty="0" smtClean="0">
                          <a:solidFill>
                            <a:schemeClr val="tx1"/>
                          </a:solidFill>
                          <a:effectLst/>
                        </a:rPr>
                        <a:t>travel </a:t>
                      </a:r>
                      <a:r>
                        <a:rPr lang="en-GB" sz="1400" b="0" dirty="0">
                          <a:solidFill>
                            <a:schemeClr val="tx1"/>
                          </a:solidFill>
                          <a:effectLst/>
                        </a:rPr>
                        <a:t>time</a:t>
                      </a:r>
                      <a:endParaRPr lang="en-US" sz="1600" b="0" dirty="0">
                        <a:solidFill>
                          <a:schemeClr val="tx1"/>
                        </a:solidFill>
                        <a:effectLst/>
                        <a:latin typeface="Calibri"/>
                        <a:ea typeface="Calibri"/>
                        <a:cs typeface="Times New Roman"/>
                      </a:endParaRPr>
                    </a:p>
                  </a:txBody>
                  <a:tcPr marL="27421" marR="27421" marT="0" marB="0"/>
                </a:tc>
              </a:tr>
            </a:tbl>
          </a:graphicData>
        </a:graphic>
      </p:graphicFrame>
      <p:sp>
        <p:nvSpPr>
          <p:cNvPr id="17" name="Rechteck 5"/>
          <p:cNvSpPr/>
          <p:nvPr/>
        </p:nvSpPr>
        <p:spPr>
          <a:xfrm>
            <a:off x="4428306" y="1992437"/>
            <a:ext cx="3312368" cy="400110"/>
          </a:xfrm>
          <a:prstGeom prst="rect">
            <a:avLst/>
          </a:prstGeom>
        </p:spPr>
        <p:txBody>
          <a:bodyPr wrap="square">
            <a:spAutoFit/>
          </a:bodyPr>
          <a:lstStyle/>
          <a:p>
            <a:pPr>
              <a:spcAft>
                <a:spcPts val="1200"/>
              </a:spcAft>
              <a:buSzPct val="100000"/>
              <a:defRPr/>
            </a:pPr>
            <a:r>
              <a:rPr lang="en-US" sz="2000" b="1" dirty="0">
                <a:latin typeface="Calibri" pitchFamily="34" charset="0"/>
                <a:cs typeface="Calibri" pitchFamily="34" charset="0"/>
              </a:rPr>
              <a:t>3</a:t>
            </a:r>
            <a:r>
              <a:rPr lang="en-US" sz="2000" b="1" dirty="0" smtClean="0">
                <a:latin typeface="Calibri" pitchFamily="34" charset="0"/>
                <a:cs typeface="Calibri" pitchFamily="34" charset="0"/>
              </a:rPr>
              <a:t>) Socioeconomic conditions</a:t>
            </a:r>
            <a:endParaRPr lang="en-US" sz="2000" dirty="0">
              <a:latin typeface="Calibri" pitchFamily="34" charset="0"/>
              <a:cs typeface="Calibri" pitchFamily="34" charset="0"/>
            </a:endParaRPr>
          </a:p>
        </p:txBody>
      </p:sp>
      <p:pic>
        <p:nvPicPr>
          <p:cNvPr id="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166" t="22899" r="5995" b="26638"/>
          <a:stretch/>
        </p:blipFill>
        <p:spPr bwMode="auto">
          <a:xfrm>
            <a:off x="287049" y="4951873"/>
            <a:ext cx="3852903" cy="1604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296" t="22982" r="5588" b="26188"/>
          <a:stretch/>
        </p:blipFill>
        <p:spPr bwMode="auto">
          <a:xfrm>
            <a:off x="4240088" y="4951873"/>
            <a:ext cx="3788296" cy="1583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feld 5"/>
          <p:cNvSpPr txBox="1"/>
          <p:nvPr/>
        </p:nvSpPr>
        <p:spPr>
          <a:xfrm>
            <a:off x="1547986" y="6433591"/>
            <a:ext cx="2160240" cy="307777"/>
          </a:xfrm>
          <a:custGeom>
            <a:avLst/>
            <a:gdLst>
              <a:gd name="connsiteX0" fmla="*/ 0 w 6365295"/>
              <a:gd name="connsiteY0" fmla="*/ 0 h 720710"/>
              <a:gd name="connsiteX1" fmla="*/ 6365295 w 6365295"/>
              <a:gd name="connsiteY1" fmla="*/ 0 h 720710"/>
              <a:gd name="connsiteX2" fmla="*/ 6365295 w 6365295"/>
              <a:gd name="connsiteY2" fmla="*/ 720710 h 720710"/>
              <a:gd name="connsiteX3" fmla="*/ 0 w 6365295"/>
              <a:gd name="connsiteY3" fmla="*/ 720710 h 720710"/>
              <a:gd name="connsiteX4" fmla="*/ 0 w 6365295"/>
              <a:gd name="connsiteY4" fmla="*/ 0 h 720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5295" h="720710">
                <a:moveTo>
                  <a:pt x="0" y="0"/>
                </a:moveTo>
                <a:lnTo>
                  <a:pt x="6365295" y="0"/>
                </a:lnTo>
                <a:lnTo>
                  <a:pt x="6365295" y="720710"/>
                </a:lnTo>
                <a:lnTo>
                  <a:pt x="0" y="720710"/>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defTabSz="457200">
              <a:spcAft>
                <a:spcPts val="100"/>
              </a:spcAft>
              <a:buSzPct val="100000"/>
              <a:defRPr/>
            </a:pPr>
            <a:r>
              <a:rPr lang="en-US" sz="1400" i="1" dirty="0" smtClean="0">
                <a:solidFill>
                  <a:schemeClr val="tx1"/>
                </a:solidFill>
                <a:latin typeface="Calibri" pitchFamily="34" charset="0"/>
                <a:cs typeface="Calibri" pitchFamily="34" charset="0"/>
              </a:rPr>
              <a:t>Mean annual temperature</a:t>
            </a:r>
            <a:endParaRPr lang="en-US" sz="1400" i="1" dirty="0">
              <a:solidFill>
                <a:schemeClr val="tx1"/>
              </a:solidFill>
              <a:latin typeface="Calibri" pitchFamily="34" charset="0"/>
              <a:cs typeface="Calibri" pitchFamily="34" charset="0"/>
            </a:endParaRPr>
          </a:p>
        </p:txBody>
      </p:sp>
      <p:sp>
        <p:nvSpPr>
          <p:cNvPr id="21" name="Textfeld 5"/>
          <p:cNvSpPr txBox="1"/>
          <p:nvPr/>
        </p:nvSpPr>
        <p:spPr>
          <a:xfrm>
            <a:off x="4716016" y="6433591"/>
            <a:ext cx="3096022" cy="307777"/>
          </a:xfrm>
          <a:custGeom>
            <a:avLst/>
            <a:gdLst>
              <a:gd name="connsiteX0" fmla="*/ 0 w 6365295"/>
              <a:gd name="connsiteY0" fmla="*/ 0 h 720710"/>
              <a:gd name="connsiteX1" fmla="*/ 6365295 w 6365295"/>
              <a:gd name="connsiteY1" fmla="*/ 0 h 720710"/>
              <a:gd name="connsiteX2" fmla="*/ 6365295 w 6365295"/>
              <a:gd name="connsiteY2" fmla="*/ 720710 h 720710"/>
              <a:gd name="connsiteX3" fmla="*/ 0 w 6365295"/>
              <a:gd name="connsiteY3" fmla="*/ 720710 h 720710"/>
              <a:gd name="connsiteX4" fmla="*/ 0 w 6365295"/>
              <a:gd name="connsiteY4" fmla="*/ 0 h 720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5295" h="720710">
                <a:moveTo>
                  <a:pt x="0" y="0"/>
                </a:moveTo>
                <a:lnTo>
                  <a:pt x="6365295" y="0"/>
                </a:lnTo>
                <a:lnTo>
                  <a:pt x="6365295" y="720710"/>
                </a:lnTo>
                <a:lnTo>
                  <a:pt x="0" y="720710"/>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defTabSz="457200">
              <a:spcAft>
                <a:spcPts val="100"/>
              </a:spcAft>
              <a:buSzPct val="100000"/>
              <a:defRPr/>
            </a:pPr>
            <a:r>
              <a:rPr lang="en-US" sz="1400" i="1" dirty="0" smtClean="0">
                <a:solidFill>
                  <a:schemeClr val="tx1"/>
                </a:solidFill>
                <a:latin typeface="Calibri" pitchFamily="34" charset="0"/>
                <a:cs typeface="Calibri" pitchFamily="34" charset="0"/>
              </a:rPr>
              <a:t>Accessibility to cities and market places</a:t>
            </a:r>
            <a:endParaRPr lang="en-US" sz="1400" i="1" dirty="0">
              <a:solidFill>
                <a:schemeClr val="tx1"/>
              </a:solidFill>
              <a:latin typeface="Calibri" pitchFamily="34" charset="0"/>
              <a:cs typeface="Calibri" pitchFamily="34" charset="0"/>
            </a:endParaRPr>
          </a:p>
        </p:txBody>
      </p:sp>
      <p:sp>
        <p:nvSpPr>
          <p:cNvPr id="22" name="Rechteck 5"/>
          <p:cNvSpPr/>
          <p:nvPr/>
        </p:nvSpPr>
        <p:spPr>
          <a:xfrm>
            <a:off x="323528" y="1484784"/>
            <a:ext cx="8352606" cy="400110"/>
          </a:xfrm>
          <a:prstGeom prst="rect">
            <a:avLst/>
          </a:prstGeom>
        </p:spPr>
        <p:txBody>
          <a:bodyPr wrap="square">
            <a:spAutoFit/>
          </a:bodyPr>
          <a:lstStyle/>
          <a:p>
            <a:pPr>
              <a:spcAft>
                <a:spcPts val="0"/>
              </a:spcAft>
              <a:buSzPct val="100000"/>
              <a:defRPr/>
            </a:pPr>
            <a:r>
              <a:rPr lang="en-US" sz="2000" b="1" dirty="0" smtClean="0">
                <a:latin typeface="Calibri" pitchFamily="34" charset="0"/>
                <a:cs typeface="Calibri" pitchFamily="34" charset="0"/>
              </a:rPr>
              <a:t>32 global variables </a:t>
            </a:r>
            <a:r>
              <a:rPr lang="en-US" sz="2000" dirty="0" smtClean="0">
                <a:latin typeface="Calibri" pitchFamily="34" charset="0"/>
                <a:cs typeface="Calibri" pitchFamily="34" charset="0"/>
              </a:rPr>
              <a:t>at 5 arc-minute resolution (~9.3×9.3 km at the equator)</a:t>
            </a:r>
            <a:endParaRPr lang="en-US" sz="2000" dirty="0">
              <a:latin typeface="Calibri" pitchFamily="34" charset="0"/>
            </a:endParaRPr>
          </a:p>
        </p:txBody>
      </p:sp>
    </p:spTree>
    <p:extLst>
      <p:ext uri="{BB962C8B-B14F-4D97-AF65-F5344CB8AC3E}">
        <p14:creationId xmlns:p14="http://schemas.microsoft.com/office/powerpoint/2010/main" val="2820017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kaler Titel 3"/>
          <p:cNvSpPr>
            <a:spLocks noGrp="1"/>
          </p:cNvSpPr>
          <p:nvPr>
            <p:ph type="title" orient="vert"/>
          </p:nvPr>
        </p:nvSpPr>
        <p:spPr/>
        <p:txBody>
          <a:bodyPr/>
          <a:lstStyle/>
          <a:p>
            <a:r>
              <a:rPr lang="de-DE" dirty="0" smtClean="0"/>
              <a:t>DATA-DRIVEN ANALYSIS:</a:t>
            </a:r>
            <a:br>
              <a:rPr lang="de-DE" dirty="0" smtClean="0"/>
            </a:br>
            <a:r>
              <a:rPr lang="de-DE" dirty="0" smtClean="0"/>
              <a:t>SELF-ORGANIZING MAP</a:t>
            </a:r>
            <a:endParaRPr lang="de-DE" dirty="0"/>
          </a:p>
        </p:txBody>
      </p:sp>
      <p:sp>
        <p:nvSpPr>
          <p:cNvPr id="20" name="Textfeld 5"/>
          <p:cNvSpPr txBox="1"/>
          <p:nvPr/>
        </p:nvSpPr>
        <p:spPr>
          <a:xfrm>
            <a:off x="899592" y="2492896"/>
            <a:ext cx="1848795" cy="307777"/>
          </a:xfrm>
          <a:custGeom>
            <a:avLst/>
            <a:gdLst>
              <a:gd name="connsiteX0" fmla="*/ 0 w 6365295"/>
              <a:gd name="connsiteY0" fmla="*/ 0 h 720710"/>
              <a:gd name="connsiteX1" fmla="*/ 6365295 w 6365295"/>
              <a:gd name="connsiteY1" fmla="*/ 0 h 720710"/>
              <a:gd name="connsiteX2" fmla="*/ 6365295 w 6365295"/>
              <a:gd name="connsiteY2" fmla="*/ 720710 h 720710"/>
              <a:gd name="connsiteX3" fmla="*/ 0 w 6365295"/>
              <a:gd name="connsiteY3" fmla="*/ 720710 h 720710"/>
              <a:gd name="connsiteX4" fmla="*/ 0 w 6365295"/>
              <a:gd name="connsiteY4" fmla="*/ 0 h 720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5295" h="720710">
                <a:moveTo>
                  <a:pt x="0" y="0"/>
                </a:moveTo>
                <a:lnTo>
                  <a:pt x="6365295" y="0"/>
                </a:lnTo>
                <a:lnTo>
                  <a:pt x="6365295" y="720710"/>
                </a:lnTo>
                <a:lnTo>
                  <a:pt x="0" y="720710"/>
                </a:lnTo>
                <a:lnTo>
                  <a:pt x="0" y="0"/>
                </a:lnTo>
                <a:close/>
              </a:path>
            </a:pathLst>
          </a:cu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defTabSz="457200">
              <a:spcAft>
                <a:spcPts val="100"/>
              </a:spcAft>
              <a:buSzPct val="100000"/>
              <a:defRPr/>
            </a:pPr>
            <a:r>
              <a:rPr lang="en-US" sz="1400" i="1" dirty="0" smtClean="0">
                <a:solidFill>
                  <a:schemeClr val="tx1"/>
                </a:solidFill>
                <a:latin typeface="Calibri" pitchFamily="34" charset="0"/>
                <a:cs typeface="Calibri" pitchFamily="34" charset="0"/>
              </a:rPr>
              <a:t>2D topology of SOM</a:t>
            </a:r>
            <a:endParaRPr lang="en-US" sz="1400" i="1" dirty="0">
              <a:solidFill>
                <a:schemeClr val="tx1"/>
              </a:solidFill>
              <a:latin typeface="Calibri" pitchFamily="34" charset="0"/>
              <a:cs typeface="Calibri" pitchFamily="34" charset="0"/>
            </a:endParaRPr>
          </a:p>
        </p:txBody>
      </p:sp>
      <p:sp>
        <p:nvSpPr>
          <p:cNvPr id="21" name="Rechteck 5"/>
          <p:cNvSpPr/>
          <p:nvPr/>
        </p:nvSpPr>
        <p:spPr>
          <a:xfrm>
            <a:off x="251842" y="1412776"/>
            <a:ext cx="8352606" cy="707886"/>
          </a:xfrm>
          <a:prstGeom prst="rect">
            <a:avLst/>
          </a:prstGeom>
        </p:spPr>
        <p:txBody>
          <a:bodyPr wrap="square">
            <a:spAutoFit/>
          </a:bodyPr>
          <a:lstStyle/>
          <a:p>
            <a:pPr>
              <a:spcAft>
                <a:spcPts val="0"/>
              </a:spcAft>
              <a:buSzPct val="100000"/>
              <a:defRPr/>
            </a:pPr>
            <a:r>
              <a:rPr lang="en-US" sz="2000" b="1" dirty="0" smtClean="0">
                <a:latin typeface="Calibri" pitchFamily="34" charset="0"/>
                <a:cs typeface="Calibri" pitchFamily="34" charset="0"/>
              </a:rPr>
              <a:t>Self-organizing maps (SOM) </a:t>
            </a:r>
            <a:r>
              <a:rPr lang="en-US" sz="2000" dirty="0" smtClean="0">
                <a:latin typeface="Calibri" pitchFamily="34" charset="0"/>
                <a:cs typeface="Calibri" pitchFamily="34" charset="0"/>
              </a:rPr>
              <a:t>– unsupervised classification algorithm</a:t>
            </a:r>
          </a:p>
          <a:p>
            <a:pPr>
              <a:spcAft>
                <a:spcPts val="0"/>
              </a:spcAft>
              <a:buSzPct val="100000"/>
              <a:defRPr/>
            </a:pPr>
            <a:r>
              <a:rPr lang="en-US" sz="2000" dirty="0" smtClean="0">
                <a:latin typeface="Calibri" pitchFamily="34" charset="0"/>
                <a:cs typeface="Calibri" pitchFamily="34" charset="0"/>
              </a:rPr>
              <a:t>R-package: </a:t>
            </a:r>
            <a:r>
              <a:rPr lang="en-US" sz="2000" dirty="0" err="1" smtClean="0">
                <a:latin typeface="Calibri" pitchFamily="34" charset="0"/>
                <a:cs typeface="Calibri" pitchFamily="34" charset="0"/>
              </a:rPr>
              <a:t>kohonen</a:t>
            </a:r>
            <a:r>
              <a:rPr lang="en-US" sz="2000" dirty="0">
                <a:latin typeface="Calibri" pitchFamily="34" charset="0"/>
                <a:cs typeface="Calibri" pitchFamily="34" charset="0"/>
              </a:rPr>
              <a:t> </a:t>
            </a:r>
            <a:r>
              <a:rPr lang="en-US" sz="2000" dirty="0">
                <a:latin typeface="Calibri" pitchFamily="34" charset="0"/>
                <a:cs typeface="Calibri" pitchFamily="34" charset="0"/>
                <a:hlinkClick r:id="rId2"/>
              </a:rPr>
              <a:t>http://cran.r-project.org/web/packages/kohonen</a:t>
            </a:r>
            <a:r>
              <a:rPr lang="en-US" sz="2000" dirty="0" smtClean="0">
                <a:latin typeface="Calibri" pitchFamily="34" charset="0"/>
                <a:cs typeface="Calibri" pitchFamily="34" charset="0"/>
                <a:hlinkClick r:id="rId2"/>
              </a:rPr>
              <a:t>/</a:t>
            </a:r>
            <a:r>
              <a:rPr lang="en-US" sz="2000" dirty="0" smtClean="0">
                <a:latin typeface="Calibri" pitchFamily="34" charset="0"/>
                <a:cs typeface="Calibri" pitchFamily="34" charset="0"/>
              </a:rPr>
              <a:t> </a:t>
            </a:r>
            <a:endParaRPr lang="en-US" sz="1600" dirty="0" smtClean="0">
              <a:latin typeface="Calibri" pitchFamily="34" charset="0"/>
              <a:cs typeface="Calibri" pitchFamily="34" charset="0"/>
            </a:endParaRPr>
          </a:p>
        </p:txBody>
      </p:sp>
      <p:pic>
        <p:nvPicPr>
          <p:cNvPr id="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94" t="57903" r="4024" b="1951"/>
          <a:stretch/>
        </p:blipFill>
        <p:spPr bwMode="auto">
          <a:xfrm>
            <a:off x="611560" y="2852936"/>
            <a:ext cx="2708044"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hteck 5"/>
          <p:cNvSpPr/>
          <p:nvPr/>
        </p:nvSpPr>
        <p:spPr>
          <a:xfrm>
            <a:off x="3491880" y="2416239"/>
            <a:ext cx="4248472" cy="1708160"/>
          </a:xfrm>
          <a:prstGeom prst="rect">
            <a:avLst/>
          </a:prstGeom>
        </p:spPr>
        <p:txBody>
          <a:bodyPr wrap="square">
            <a:spAutoFit/>
          </a:bodyPr>
          <a:lstStyle/>
          <a:p>
            <a:pPr marL="342900" lvl="1" indent="-342900" defTabSz="457200">
              <a:spcAft>
                <a:spcPts val="600"/>
              </a:spcAft>
              <a:buSzPct val="100000"/>
              <a:buFont typeface="Arial" panose="020B0604020202020204" pitchFamily="34" charset="0"/>
              <a:buChar char="•"/>
              <a:defRPr/>
            </a:pPr>
            <a:r>
              <a:rPr lang="en-US" sz="2000" dirty="0" smtClean="0">
                <a:latin typeface="Calibri" pitchFamily="34" charset="0"/>
                <a:cs typeface="Calibri" pitchFamily="34" charset="0"/>
              </a:rPr>
              <a:t>Complex </a:t>
            </a:r>
            <a:r>
              <a:rPr lang="en-US" sz="2000" dirty="0">
                <a:latin typeface="Calibri" pitchFamily="34" charset="0"/>
                <a:cs typeface="Calibri" pitchFamily="34" charset="0"/>
              </a:rPr>
              <a:t>datasets </a:t>
            </a:r>
            <a:r>
              <a:rPr lang="en-US" sz="2000" dirty="0" smtClean="0">
                <a:latin typeface="Calibri" pitchFamily="34" charset="0"/>
                <a:cs typeface="Calibri" pitchFamily="34" charset="0"/>
              </a:rPr>
              <a:t>visualized by </a:t>
            </a:r>
            <a:r>
              <a:rPr lang="en-US" sz="2000" dirty="0">
                <a:latin typeface="Calibri" pitchFamily="34" charset="0"/>
                <a:cs typeface="Calibri" pitchFamily="34" charset="0"/>
              </a:rPr>
              <a:t>reducing their dimensionality to </a:t>
            </a:r>
            <a:r>
              <a:rPr lang="en-US" sz="2000" dirty="0" smtClean="0">
                <a:latin typeface="Calibri" pitchFamily="34" charset="0"/>
                <a:cs typeface="Calibri" pitchFamily="34" charset="0"/>
              </a:rPr>
              <a:t>2D</a:t>
            </a:r>
          </a:p>
          <a:p>
            <a:pPr marL="342900" lvl="1" indent="-342900" defTabSz="457200">
              <a:spcAft>
                <a:spcPts val="600"/>
              </a:spcAft>
              <a:buSzPct val="100000"/>
              <a:buFont typeface="Arial" panose="020B0604020202020204" pitchFamily="34" charset="0"/>
              <a:buChar char="•"/>
              <a:defRPr/>
            </a:pPr>
            <a:r>
              <a:rPr lang="en-US" sz="2000" dirty="0" smtClean="0">
                <a:latin typeface="Calibri" pitchFamily="34" charset="0"/>
                <a:cs typeface="Calibri" pitchFamily="34" charset="0"/>
              </a:rPr>
              <a:t>Cluster </a:t>
            </a:r>
            <a:r>
              <a:rPr lang="en-US" sz="2000" dirty="0">
                <a:latin typeface="Calibri" pitchFamily="34" charset="0"/>
                <a:cs typeface="Calibri" pitchFamily="34" charset="0"/>
              </a:rPr>
              <a:t>analysis </a:t>
            </a:r>
            <a:r>
              <a:rPr lang="en-US" sz="2000" dirty="0" smtClean="0">
                <a:latin typeface="Calibri" pitchFamily="34" charset="0"/>
                <a:cs typeface="Calibri" pitchFamily="34" charset="0"/>
              </a:rPr>
              <a:t>performed by grouping observations </a:t>
            </a:r>
            <a:r>
              <a:rPr lang="en-US" sz="2000" dirty="0">
                <a:latin typeface="Calibri" pitchFamily="34" charset="0"/>
                <a:cs typeface="Calibri" pitchFamily="34" charset="0"/>
              </a:rPr>
              <a:t>based on their </a:t>
            </a:r>
            <a:r>
              <a:rPr lang="en-US" sz="2000" dirty="0" smtClean="0">
                <a:latin typeface="Calibri" pitchFamily="34" charset="0"/>
                <a:cs typeface="Calibri" pitchFamily="34" charset="0"/>
              </a:rPr>
              <a:t>similarity</a:t>
            </a:r>
            <a:endParaRPr lang="en-US" sz="2000" dirty="0">
              <a:latin typeface="Calibri" pitchFamily="34" charset="0"/>
              <a:cs typeface="Calibri" pitchFamily="34" charset="0"/>
            </a:endParaRPr>
          </a:p>
        </p:txBody>
      </p:sp>
      <p:pic>
        <p:nvPicPr>
          <p:cNvPr id="24" name="Picture 2" descr="Syndrome_Output_zoomin_4x3_legend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73"/>
          <a:stretch/>
        </p:blipFill>
        <p:spPr bwMode="auto">
          <a:xfrm>
            <a:off x="4220094" y="4581128"/>
            <a:ext cx="3494323" cy="178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38"/>
          <p:cNvGrpSpPr/>
          <p:nvPr/>
        </p:nvGrpSpPr>
        <p:grpSpPr>
          <a:xfrm>
            <a:off x="467544" y="4581128"/>
            <a:ext cx="2880320" cy="1800200"/>
            <a:chOff x="107504" y="4365104"/>
            <a:chExt cx="2880320" cy="180020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72" b="47547"/>
            <a:stretch/>
          </p:blipFill>
          <p:spPr bwMode="auto">
            <a:xfrm>
              <a:off x="107504" y="4365104"/>
              <a:ext cx="288032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79513" y="4365104"/>
              <a:ext cx="2736303" cy="1770815"/>
              <a:chOff x="3203849" y="3429000"/>
              <a:chExt cx="2592287" cy="1656183"/>
            </a:xfrm>
          </p:grpSpPr>
          <p:sp>
            <p:nvSpPr>
              <p:cNvPr id="7" name="Hexagon 6"/>
              <p:cNvSpPr/>
              <p:nvPr/>
            </p:nvSpPr>
            <p:spPr>
              <a:xfrm rot="5400000">
                <a:off x="3440084" y="3465637"/>
                <a:ext cx="647995" cy="574722"/>
              </a:xfrm>
              <a:prstGeom prst="hexagon">
                <a:avLst/>
              </a:prstGeom>
              <a:noFill/>
              <a:ln w="1111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Hexagon 7"/>
              <p:cNvSpPr/>
              <p:nvPr/>
            </p:nvSpPr>
            <p:spPr>
              <a:xfrm rot="5400000">
                <a:off x="4032649" y="3465637"/>
                <a:ext cx="647995" cy="574722"/>
              </a:xfrm>
              <a:prstGeom prst="hexagon">
                <a:avLst/>
              </a:prstGeom>
              <a:noFill/>
              <a:ln w="1111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Hexagon 8"/>
              <p:cNvSpPr/>
              <p:nvPr/>
            </p:nvSpPr>
            <p:spPr>
              <a:xfrm rot="5400000">
                <a:off x="4607372" y="3465637"/>
                <a:ext cx="647995" cy="574722"/>
              </a:xfrm>
              <a:prstGeom prst="hexagon">
                <a:avLst/>
              </a:prstGeom>
              <a:noFill/>
              <a:ln w="1111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Hexagon 9"/>
              <p:cNvSpPr/>
              <p:nvPr/>
            </p:nvSpPr>
            <p:spPr>
              <a:xfrm rot="5400000">
                <a:off x="5184777" y="3465637"/>
                <a:ext cx="647995" cy="574722"/>
              </a:xfrm>
              <a:prstGeom prst="hexagon">
                <a:avLst/>
              </a:prstGeom>
              <a:noFill/>
              <a:ln w="1111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Hexagon 10"/>
              <p:cNvSpPr/>
              <p:nvPr/>
            </p:nvSpPr>
            <p:spPr>
              <a:xfrm rot="5400000">
                <a:off x="3167212" y="3969769"/>
                <a:ext cx="647995" cy="574722"/>
              </a:xfrm>
              <a:prstGeom prst="hexagon">
                <a:avLst/>
              </a:prstGeom>
              <a:noFill/>
              <a:ln w="1111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Hexagon 11"/>
              <p:cNvSpPr/>
              <p:nvPr/>
            </p:nvSpPr>
            <p:spPr>
              <a:xfrm rot="5400000">
                <a:off x="3744617" y="3969769"/>
                <a:ext cx="647995" cy="574722"/>
              </a:xfrm>
              <a:prstGeom prst="hexagon">
                <a:avLst/>
              </a:prstGeom>
              <a:noFill/>
              <a:ln w="1111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Hexagon 12"/>
              <p:cNvSpPr/>
              <p:nvPr/>
            </p:nvSpPr>
            <p:spPr>
              <a:xfrm rot="5400000">
                <a:off x="4320681" y="3969769"/>
                <a:ext cx="647995" cy="574722"/>
              </a:xfrm>
              <a:prstGeom prst="hexagon">
                <a:avLst/>
              </a:prstGeom>
              <a:noFill/>
              <a:ln w="1111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Hexagon 13"/>
              <p:cNvSpPr/>
              <p:nvPr/>
            </p:nvSpPr>
            <p:spPr>
              <a:xfrm rot="5400000">
                <a:off x="4896745" y="3969769"/>
                <a:ext cx="647995" cy="574722"/>
              </a:xfrm>
              <a:prstGeom prst="hexagon">
                <a:avLst/>
              </a:prstGeom>
              <a:noFill/>
              <a:ln w="1111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Hexagon 14"/>
              <p:cNvSpPr/>
              <p:nvPr/>
            </p:nvSpPr>
            <p:spPr>
              <a:xfrm rot="5400000">
                <a:off x="3455244" y="4473825"/>
                <a:ext cx="647995" cy="574722"/>
              </a:xfrm>
              <a:prstGeom prst="hexagon">
                <a:avLst/>
              </a:prstGeom>
              <a:noFill/>
              <a:ln w="1111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Hexagon 15"/>
              <p:cNvSpPr/>
              <p:nvPr/>
            </p:nvSpPr>
            <p:spPr>
              <a:xfrm rot="5400000">
                <a:off x="4031308" y="4473825"/>
                <a:ext cx="647995" cy="574722"/>
              </a:xfrm>
              <a:prstGeom prst="hexagon">
                <a:avLst/>
              </a:prstGeom>
              <a:noFill/>
              <a:ln w="1111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Hexagon 16"/>
              <p:cNvSpPr/>
              <p:nvPr/>
            </p:nvSpPr>
            <p:spPr>
              <a:xfrm rot="5400000">
                <a:off x="4608713" y="4473825"/>
                <a:ext cx="647995" cy="574722"/>
              </a:xfrm>
              <a:prstGeom prst="hexagon">
                <a:avLst/>
              </a:prstGeom>
              <a:noFill/>
              <a:ln w="1111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Hexagon 17"/>
              <p:cNvSpPr/>
              <p:nvPr/>
            </p:nvSpPr>
            <p:spPr>
              <a:xfrm rot="5400000">
                <a:off x="5184777" y="4473749"/>
                <a:ext cx="647995" cy="574722"/>
              </a:xfrm>
              <a:prstGeom prst="hexagon">
                <a:avLst/>
              </a:prstGeom>
              <a:noFill/>
              <a:ln w="11112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25" name="Group 24"/>
            <p:cNvGrpSpPr/>
            <p:nvPr/>
          </p:nvGrpSpPr>
          <p:grpSpPr>
            <a:xfrm>
              <a:off x="185450" y="4365105"/>
              <a:ext cx="2730366" cy="1770815"/>
              <a:chOff x="545490" y="3356993"/>
              <a:chExt cx="2730366" cy="1770815"/>
            </a:xfrm>
          </p:grpSpPr>
          <p:sp>
            <p:nvSpPr>
              <p:cNvPr id="26" name="Hexagon 25"/>
              <p:cNvSpPr/>
              <p:nvPr/>
            </p:nvSpPr>
            <p:spPr>
              <a:xfrm rot="5400000">
                <a:off x="803539" y="3400090"/>
                <a:ext cx="692846" cy="606651"/>
              </a:xfrm>
              <a:prstGeom prst="hexagon">
                <a:avLst/>
              </a:prstGeom>
              <a:noFill/>
              <a:ln w="2222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Hexagon 26"/>
              <p:cNvSpPr/>
              <p:nvPr/>
            </p:nvSpPr>
            <p:spPr>
              <a:xfrm rot="5400000">
                <a:off x="1409973" y="3400090"/>
                <a:ext cx="692846" cy="606651"/>
              </a:xfrm>
              <a:prstGeom prst="hexagon">
                <a:avLst/>
              </a:prstGeom>
              <a:noFill/>
              <a:ln w="2222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Hexagon 27"/>
              <p:cNvSpPr/>
              <p:nvPr/>
            </p:nvSpPr>
            <p:spPr>
              <a:xfrm rot="5400000">
                <a:off x="2016625" y="3400090"/>
                <a:ext cx="692846" cy="606651"/>
              </a:xfrm>
              <a:prstGeom prst="hexagon">
                <a:avLst/>
              </a:prstGeom>
              <a:noFill/>
              <a:ln w="2222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Hexagon 28"/>
              <p:cNvSpPr/>
              <p:nvPr/>
            </p:nvSpPr>
            <p:spPr>
              <a:xfrm rot="5400000">
                <a:off x="2620170" y="3400090"/>
                <a:ext cx="692846" cy="606651"/>
              </a:xfrm>
              <a:prstGeom prst="hexagon">
                <a:avLst/>
              </a:prstGeom>
              <a:noFill/>
              <a:ln w="2222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Hexagon 29"/>
              <p:cNvSpPr/>
              <p:nvPr/>
            </p:nvSpPr>
            <p:spPr>
              <a:xfrm rot="5400000">
                <a:off x="502393" y="3937317"/>
                <a:ext cx="692846" cy="606651"/>
              </a:xfrm>
              <a:prstGeom prst="hexagon">
                <a:avLst/>
              </a:prstGeom>
              <a:noFill/>
              <a:ln w="2222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Hexagon 30"/>
              <p:cNvSpPr/>
              <p:nvPr/>
            </p:nvSpPr>
            <p:spPr>
              <a:xfrm rot="5400000">
                <a:off x="1105939" y="3939115"/>
                <a:ext cx="692846" cy="606651"/>
              </a:xfrm>
              <a:prstGeom prst="hexagon">
                <a:avLst/>
              </a:prstGeom>
              <a:noFill/>
              <a:ln w="2222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Hexagon 31"/>
              <p:cNvSpPr/>
              <p:nvPr/>
            </p:nvSpPr>
            <p:spPr>
              <a:xfrm rot="5400000">
                <a:off x="1714007" y="3939115"/>
                <a:ext cx="692846" cy="606651"/>
              </a:xfrm>
              <a:prstGeom prst="hexagon">
                <a:avLst/>
              </a:prstGeom>
              <a:noFill/>
              <a:ln w="2222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Hexagon 32"/>
              <p:cNvSpPr/>
              <p:nvPr/>
            </p:nvSpPr>
            <p:spPr>
              <a:xfrm rot="5400000">
                <a:off x="2322074" y="3939115"/>
                <a:ext cx="692846" cy="606651"/>
              </a:xfrm>
              <a:prstGeom prst="hexagon">
                <a:avLst/>
              </a:prstGeom>
              <a:noFill/>
              <a:ln w="2222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Hexagon 33"/>
              <p:cNvSpPr/>
              <p:nvPr/>
            </p:nvSpPr>
            <p:spPr>
              <a:xfrm rot="5400000">
                <a:off x="800490" y="4478059"/>
                <a:ext cx="692846" cy="606651"/>
              </a:xfrm>
              <a:prstGeom prst="hexagon">
                <a:avLst/>
              </a:prstGeom>
              <a:noFill/>
              <a:ln w="2222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Hexagon 34"/>
              <p:cNvSpPr/>
              <p:nvPr/>
            </p:nvSpPr>
            <p:spPr>
              <a:xfrm rot="5400000">
                <a:off x="1408557" y="4478059"/>
                <a:ext cx="692846" cy="606651"/>
              </a:xfrm>
              <a:prstGeom prst="hexagon">
                <a:avLst/>
              </a:prstGeom>
              <a:noFill/>
              <a:ln w="2222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Hexagon 35"/>
              <p:cNvSpPr/>
              <p:nvPr/>
            </p:nvSpPr>
            <p:spPr>
              <a:xfrm rot="5400000">
                <a:off x="2018041" y="4478059"/>
                <a:ext cx="692846" cy="606651"/>
              </a:xfrm>
              <a:prstGeom prst="hexagon">
                <a:avLst/>
              </a:prstGeom>
              <a:noFill/>
              <a:ln w="2222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Hexagon 36"/>
              <p:cNvSpPr/>
              <p:nvPr/>
            </p:nvSpPr>
            <p:spPr>
              <a:xfrm rot="5400000">
                <a:off x="2626108" y="4477978"/>
                <a:ext cx="692846" cy="606651"/>
              </a:xfrm>
              <a:prstGeom prst="hexagon">
                <a:avLst/>
              </a:prstGeom>
              <a:noFill/>
              <a:ln w="2222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sp>
        <p:nvSpPr>
          <p:cNvPr id="38" name="Right Arrow 37"/>
          <p:cNvSpPr/>
          <p:nvPr/>
        </p:nvSpPr>
        <p:spPr>
          <a:xfrm>
            <a:off x="3275856" y="5373216"/>
            <a:ext cx="936104" cy="142900"/>
          </a:xfrm>
          <a:prstGeom prst="rightArrow">
            <a:avLst>
              <a:gd name="adj1" fmla="val 50000"/>
              <a:gd name="adj2" fmla="val 106319"/>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861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kaler Titel 3"/>
          <p:cNvSpPr>
            <a:spLocks noGrp="1"/>
          </p:cNvSpPr>
          <p:nvPr>
            <p:ph type="title" orient="vert"/>
          </p:nvPr>
        </p:nvSpPr>
        <p:spPr/>
        <p:txBody>
          <a:bodyPr/>
          <a:lstStyle/>
          <a:p>
            <a:r>
              <a:rPr lang="de-DE" dirty="0" smtClean="0"/>
              <a:t>ORIGINAL TWELVE LAND SYSTEM ARCHETYPES</a:t>
            </a:r>
            <a:endParaRPr lang="de-DE" dirty="0"/>
          </a:p>
        </p:txBody>
      </p:sp>
      <p:pic>
        <p:nvPicPr>
          <p:cNvPr id="2050" name="Picture 2" descr="http://geoportal-glues.ufz.de/stories/story_img/archetypes/landsystemarchetyp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53286"/>
            <a:ext cx="7523597" cy="437997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179512" y="5838363"/>
            <a:ext cx="7776864" cy="954107"/>
          </a:xfrm>
          <a:prstGeom prst="rect">
            <a:avLst/>
          </a:prstGeom>
        </p:spPr>
        <p:txBody>
          <a:bodyPr wrap="square">
            <a:spAutoFit/>
          </a:bodyPr>
          <a:lstStyle/>
          <a:p>
            <a:r>
              <a:rPr lang="en-US" sz="1400" i="1" dirty="0" smtClean="0">
                <a:effectLst/>
              </a:rPr>
              <a:t>Screenshot </a:t>
            </a:r>
            <a:r>
              <a:rPr lang="en-US" sz="1400" i="1" dirty="0"/>
              <a:t> </a:t>
            </a:r>
            <a:r>
              <a:rPr lang="en-US" sz="1400" i="1" dirty="0" smtClean="0"/>
              <a:t>from the original paper of the discovered land system archetypes. Each archetype is represented by a picture and some of the most influential factors (input data). The number of classes was a decision made by the original authors of the analysis. The web process allows interested users to make their own choice about this number and other input parameters, but using exactly the same datasets.</a:t>
            </a:r>
            <a:endParaRPr lang="en-US" sz="1400" dirty="0">
              <a:effectLst/>
            </a:endParaRPr>
          </a:p>
        </p:txBody>
      </p:sp>
    </p:spTree>
    <p:extLst>
      <p:ext uri="{BB962C8B-B14F-4D97-AF65-F5344CB8AC3E}">
        <p14:creationId xmlns:p14="http://schemas.microsoft.com/office/powerpoint/2010/main" val="3117861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kaler Titel 3"/>
          <p:cNvSpPr>
            <a:spLocks noGrp="1"/>
          </p:cNvSpPr>
          <p:nvPr>
            <p:ph type="title" orient="vert"/>
          </p:nvPr>
        </p:nvSpPr>
        <p:spPr/>
        <p:txBody>
          <a:bodyPr/>
          <a:lstStyle/>
          <a:p>
            <a:r>
              <a:rPr lang="de-DE" dirty="0" smtClean="0"/>
              <a:t>WPS4R ARCHITECTURE</a:t>
            </a:r>
            <a:endParaRPr lang="de-DE" dirty="0"/>
          </a:p>
        </p:txBody>
      </p:sp>
      <p:grpSp>
        <p:nvGrpSpPr>
          <p:cNvPr id="79" name="Gruppieren 78"/>
          <p:cNvGrpSpPr/>
          <p:nvPr/>
        </p:nvGrpSpPr>
        <p:grpSpPr>
          <a:xfrm>
            <a:off x="243516" y="1198166"/>
            <a:ext cx="7579844" cy="5403752"/>
            <a:chOff x="243515" y="188640"/>
            <a:chExt cx="8648965" cy="6408712"/>
          </a:xfrm>
        </p:grpSpPr>
        <p:sp>
          <p:nvSpPr>
            <p:cNvPr id="44" name="Shape 133"/>
            <p:cNvSpPr/>
            <p:nvPr/>
          </p:nvSpPr>
          <p:spPr>
            <a:xfrm>
              <a:off x="2551618" y="1097244"/>
              <a:ext cx="1825564" cy="1962481"/>
            </a:xfrm>
            <a:prstGeom prst="rect">
              <a:avLst/>
            </a:prstGeom>
            <a:blipFill>
              <a:blip r:embed="rId2"/>
              <a:stretch>
                <a:fillRect/>
              </a:stretch>
            </a:blipFill>
            <a:ln>
              <a:noFill/>
            </a:ln>
          </p:spPr>
        </p:sp>
        <p:sp>
          <p:nvSpPr>
            <p:cNvPr id="45" name="Rechteck 44"/>
            <p:cNvSpPr/>
            <p:nvPr/>
          </p:nvSpPr>
          <p:spPr>
            <a:xfrm>
              <a:off x="2735720" y="4896904"/>
              <a:ext cx="3445446" cy="1296133"/>
            </a:xfrm>
            <a:prstGeom prst="rect">
              <a:avLst/>
            </a:prstGeom>
          </p:spPr>
          <p:style>
            <a:lnRef idx="2">
              <a:schemeClr val="dk1"/>
            </a:lnRef>
            <a:fillRef idx="1">
              <a:schemeClr val="lt1"/>
            </a:fillRef>
            <a:effectRef idx="0">
              <a:schemeClr val="dk1"/>
            </a:effectRef>
            <a:fontRef idx="minor">
              <a:schemeClr val="dk1"/>
            </a:fontRef>
          </p:style>
          <p:txBody>
            <a:bodyPr rtlCol="0" anchor="b" anchorCtr="1"/>
            <a:lstStyle/>
            <a:p>
              <a:pPr algn="ctr"/>
              <a:endParaRPr lang="de-DE" dirty="0"/>
            </a:p>
          </p:txBody>
        </p:sp>
        <p:grpSp>
          <p:nvGrpSpPr>
            <p:cNvPr id="46" name="Gruppieren 45"/>
            <p:cNvGrpSpPr/>
            <p:nvPr/>
          </p:nvGrpSpPr>
          <p:grpSpPr>
            <a:xfrm>
              <a:off x="6834389" y="4884555"/>
              <a:ext cx="1977941" cy="1320832"/>
              <a:chOff x="5436096" y="4149080"/>
              <a:chExt cx="2664296" cy="1462779"/>
            </a:xfrm>
          </p:grpSpPr>
          <p:sp>
            <p:nvSpPr>
              <p:cNvPr id="47" name="Rechteck 46"/>
              <p:cNvSpPr/>
              <p:nvPr/>
            </p:nvSpPr>
            <p:spPr>
              <a:xfrm>
                <a:off x="5436096" y="4149080"/>
                <a:ext cx="2664296" cy="1462779"/>
              </a:xfrm>
              <a:prstGeom prst="rect">
                <a:avLst/>
              </a:prstGeom>
            </p:spPr>
            <p:style>
              <a:lnRef idx="2">
                <a:schemeClr val="dk1"/>
              </a:lnRef>
              <a:fillRef idx="1">
                <a:schemeClr val="lt1"/>
              </a:fillRef>
              <a:effectRef idx="0">
                <a:schemeClr val="dk1"/>
              </a:effectRef>
              <a:fontRef idx="minor">
                <a:schemeClr val="dk1"/>
              </a:fontRef>
            </p:style>
            <p:txBody>
              <a:bodyPr rtlCol="0" anchor="b" anchorCtr="1"/>
              <a:lstStyle/>
              <a:p>
                <a:pPr algn="ctr"/>
                <a:r>
                  <a:rPr lang="de-DE" b="1" dirty="0" smtClean="0"/>
                  <a:t>R via Rserve</a:t>
                </a:r>
                <a:endParaRPr lang="de-DE" b="1" dirty="0"/>
              </a:p>
            </p:txBody>
          </p:sp>
          <p:pic>
            <p:nvPicPr>
              <p:cNvPr id="48" name="Picture 2" descr="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994" y="4409941"/>
                <a:ext cx="952500" cy="723900"/>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2" descr="C:\Users\Matthias\Desktop\WPS4R Paper\presentation\52n-wps-product-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6597" y="4948966"/>
              <a:ext cx="1016311" cy="567268"/>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Gerade Verbindung mit Pfeil 49"/>
            <p:cNvCxnSpPr>
              <a:endCxn id="47" idx="1"/>
            </p:cNvCxnSpPr>
            <p:nvPr/>
          </p:nvCxnSpPr>
          <p:spPr>
            <a:xfrm>
              <a:off x="5645921" y="5544969"/>
              <a:ext cx="1188468" cy="2"/>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51" name="Textfeld 50"/>
            <p:cNvSpPr txBox="1"/>
            <p:nvPr/>
          </p:nvSpPr>
          <p:spPr>
            <a:xfrm>
              <a:off x="2217982" y="677805"/>
              <a:ext cx="1913373" cy="438018"/>
            </a:xfrm>
            <a:prstGeom prst="rect">
              <a:avLst/>
            </a:prstGeom>
            <a:noFill/>
          </p:spPr>
          <p:txBody>
            <a:bodyPr wrap="square" rtlCol="0">
              <a:spAutoFit/>
            </a:bodyPr>
            <a:lstStyle/>
            <a:p>
              <a:pPr algn="ctr"/>
              <a:r>
                <a:rPr lang="de-DE" b="1" dirty="0" smtClean="0"/>
                <a:t>Desktop apps</a:t>
              </a:r>
              <a:endParaRPr lang="de-DE" b="1" dirty="0"/>
            </a:p>
          </p:txBody>
        </p:sp>
        <p:sp>
          <p:nvSpPr>
            <p:cNvPr id="52" name="Textfeld 51"/>
            <p:cNvSpPr txBox="1"/>
            <p:nvPr/>
          </p:nvSpPr>
          <p:spPr>
            <a:xfrm>
              <a:off x="5038882" y="677805"/>
              <a:ext cx="1192769" cy="369332"/>
            </a:xfrm>
            <a:prstGeom prst="rect">
              <a:avLst/>
            </a:prstGeom>
            <a:noFill/>
          </p:spPr>
          <p:txBody>
            <a:bodyPr wrap="square" rtlCol="0">
              <a:spAutoFit/>
            </a:bodyPr>
            <a:lstStyle/>
            <a:p>
              <a:pPr algn="ctr"/>
              <a:r>
                <a:rPr lang="de-DE" b="1" dirty="0" smtClean="0"/>
                <a:t>Web apps</a:t>
              </a:r>
              <a:endParaRPr lang="de-DE" b="1" dirty="0"/>
            </a:p>
          </p:txBody>
        </p:sp>
        <p:sp>
          <p:nvSpPr>
            <p:cNvPr id="53" name="Rechteck 52"/>
            <p:cNvSpPr/>
            <p:nvPr/>
          </p:nvSpPr>
          <p:spPr>
            <a:xfrm>
              <a:off x="243515" y="3067532"/>
              <a:ext cx="1977940" cy="3126422"/>
            </a:xfrm>
            <a:prstGeom prst="rect">
              <a:avLst/>
            </a:prstGeom>
          </p:spPr>
          <p:style>
            <a:lnRef idx="2">
              <a:schemeClr val="dk1"/>
            </a:lnRef>
            <a:fillRef idx="1">
              <a:schemeClr val="lt1"/>
            </a:fillRef>
            <a:effectRef idx="0">
              <a:schemeClr val="dk1"/>
            </a:effectRef>
            <a:fontRef idx="minor">
              <a:schemeClr val="dk1"/>
            </a:fontRef>
          </p:style>
          <p:txBody>
            <a:bodyPr rtlCol="0" anchor="b" anchorCtr="1"/>
            <a:lstStyle/>
            <a:p>
              <a:pPr algn="ctr"/>
              <a:r>
                <a:rPr lang="de-DE" sz="1400" b="1" dirty="0" smtClean="0"/>
                <a:t>Script developer: </a:t>
              </a:r>
              <a:r>
                <a:rPr lang="de-DE" sz="1400" b="1" dirty="0" err="1" smtClean="0"/>
                <a:t>annotated</a:t>
              </a:r>
              <a:r>
                <a:rPr lang="de-DE" sz="1400" b="1" dirty="0" smtClean="0"/>
                <a:t> script</a:t>
              </a:r>
              <a:endParaRPr lang="de-DE" sz="1400" b="1" dirty="0"/>
            </a:p>
          </p:txBody>
        </p:sp>
        <p:sp>
          <p:nvSpPr>
            <p:cNvPr id="54" name="Shape 173"/>
            <p:cNvSpPr/>
            <p:nvPr/>
          </p:nvSpPr>
          <p:spPr>
            <a:xfrm>
              <a:off x="297179" y="3138273"/>
              <a:ext cx="1799371" cy="2144352"/>
            </a:xfrm>
            <a:prstGeom prst="rect">
              <a:avLst/>
            </a:prstGeom>
            <a:blipFill>
              <a:blip r:embed="rId5"/>
              <a:srcRect/>
              <a:stretch>
                <a:fillRect r="-34823"/>
              </a:stretch>
            </a:blipFill>
          </p:spPr>
        </p:sp>
        <p:cxnSp>
          <p:nvCxnSpPr>
            <p:cNvPr id="55" name="Gerade Verbindung mit Pfeil 54"/>
            <p:cNvCxnSpPr/>
            <p:nvPr/>
          </p:nvCxnSpPr>
          <p:spPr>
            <a:xfrm flipV="1">
              <a:off x="5256135" y="4366954"/>
              <a:ext cx="9157" cy="1010508"/>
            </a:xfrm>
            <a:prstGeom prst="straightConnector1">
              <a:avLst/>
            </a:prstGeom>
            <a:ln>
              <a:headEnd type="none"/>
              <a:tailEnd type="arrow"/>
            </a:ln>
          </p:spPr>
          <p:style>
            <a:lnRef idx="2">
              <a:schemeClr val="dk1"/>
            </a:lnRef>
            <a:fillRef idx="0">
              <a:schemeClr val="dk1"/>
            </a:fillRef>
            <a:effectRef idx="1">
              <a:schemeClr val="dk1"/>
            </a:effectRef>
            <a:fontRef idx="minor">
              <a:schemeClr val="tx1"/>
            </a:fontRef>
          </p:style>
        </p:cxnSp>
        <p:sp>
          <p:nvSpPr>
            <p:cNvPr id="56" name="Textfeld 55"/>
            <p:cNvSpPr txBox="1"/>
            <p:nvPr/>
          </p:nvSpPr>
          <p:spPr>
            <a:xfrm>
              <a:off x="4853689" y="4139740"/>
              <a:ext cx="1807796" cy="231806"/>
            </a:xfrm>
            <a:prstGeom prst="rect">
              <a:avLst/>
            </a:prstGeom>
            <a:noFill/>
          </p:spPr>
          <p:txBody>
            <a:bodyPr wrap="square" rtlCol="0">
              <a:spAutoFit/>
            </a:bodyPr>
            <a:lstStyle/>
            <a:p>
              <a:pPr algn="ctr"/>
              <a:r>
                <a:rPr lang="de-DE" sz="1100" b="1" dirty="0" smtClean="0"/>
                <a:t>Download script and resources</a:t>
              </a:r>
              <a:endParaRPr lang="de-DE" sz="1100" b="1" dirty="0"/>
            </a:p>
          </p:txBody>
        </p:sp>
        <p:sp>
          <p:nvSpPr>
            <p:cNvPr id="57" name="Shape 128"/>
            <p:cNvSpPr/>
            <p:nvPr/>
          </p:nvSpPr>
          <p:spPr>
            <a:xfrm>
              <a:off x="2324332" y="1677923"/>
              <a:ext cx="1051592" cy="889938"/>
            </a:xfrm>
            <a:prstGeom prst="rect">
              <a:avLst/>
            </a:prstGeom>
            <a:blipFill>
              <a:blip r:embed="rId6"/>
              <a:stretch>
                <a:fillRect/>
              </a:stretch>
            </a:blipFill>
            <a:ln>
              <a:noFill/>
            </a:ln>
          </p:spPr>
        </p:sp>
        <p:sp>
          <p:nvSpPr>
            <p:cNvPr id="58" name="Rechteck 57"/>
            <p:cNvSpPr/>
            <p:nvPr/>
          </p:nvSpPr>
          <p:spPr>
            <a:xfrm>
              <a:off x="4352293" y="5232600"/>
              <a:ext cx="1276091" cy="624739"/>
            </a:xfrm>
            <a:prstGeom prst="rect">
              <a:avLst/>
            </a:prstGeom>
          </p:spPr>
          <p:style>
            <a:lnRef idx="2">
              <a:schemeClr val="dk1"/>
            </a:lnRef>
            <a:fillRef idx="1">
              <a:schemeClr val="lt1"/>
            </a:fillRef>
            <a:effectRef idx="0">
              <a:schemeClr val="dk1"/>
            </a:effectRef>
            <a:fontRef idx="minor">
              <a:schemeClr val="dk1"/>
            </a:fontRef>
          </p:style>
          <p:txBody>
            <a:bodyPr rtlCol="0" anchor="b" anchorCtr="1"/>
            <a:lstStyle/>
            <a:p>
              <a:pPr algn="ctr"/>
              <a:r>
                <a:rPr lang="de-DE" b="1" dirty="0" smtClean="0"/>
                <a:t>WPS4R</a:t>
              </a:r>
              <a:endParaRPr lang="de-DE" b="1" dirty="0"/>
            </a:p>
          </p:txBody>
        </p:sp>
        <p:sp>
          <p:nvSpPr>
            <p:cNvPr id="59" name="Rechteck 58"/>
            <p:cNvSpPr/>
            <p:nvPr/>
          </p:nvSpPr>
          <p:spPr>
            <a:xfrm rot="16200000">
              <a:off x="6517669" y="2348007"/>
              <a:ext cx="4534178" cy="215444"/>
            </a:xfrm>
            <a:prstGeom prst="rect">
              <a:avLst/>
            </a:prstGeom>
          </p:spPr>
          <p:txBody>
            <a:bodyPr wrap="square">
              <a:spAutoFit/>
            </a:bodyPr>
            <a:lstStyle/>
            <a:p>
              <a:r>
                <a:rPr lang="en-US" sz="800" dirty="0" smtClean="0">
                  <a:solidFill>
                    <a:schemeClr val="bg1">
                      <a:lumMod val="65000"/>
                    </a:schemeClr>
                  </a:solidFill>
                </a:rPr>
                <a:t>User icons made </a:t>
              </a:r>
              <a:r>
                <a:rPr lang="en-US" sz="800" dirty="0">
                  <a:solidFill>
                    <a:schemeClr val="bg1">
                      <a:lumMod val="65000"/>
                    </a:schemeClr>
                  </a:solidFill>
                </a:rPr>
                <a:t>by Freepik </a:t>
              </a:r>
              <a:r>
                <a:rPr lang="en-US" sz="800" dirty="0" smtClean="0">
                  <a:solidFill>
                    <a:schemeClr val="bg1">
                      <a:lumMod val="65000"/>
                    </a:schemeClr>
                  </a:solidFill>
                </a:rPr>
                <a:t>from www.flaticon.com are licensed </a:t>
              </a:r>
              <a:r>
                <a:rPr lang="en-US" sz="800" dirty="0">
                  <a:solidFill>
                    <a:schemeClr val="bg1">
                      <a:lumMod val="65000"/>
                    </a:schemeClr>
                  </a:solidFill>
                </a:rPr>
                <a:t>by </a:t>
              </a:r>
              <a:r>
                <a:rPr lang="en-US" sz="800" dirty="0" smtClean="0">
                  <a:solidFill>
                    <a:schemeClr val="bg1">
                      <a:lumMod val="65000"/>
                    </a:schemeClr>
                  </a:solidFill>
                </a:rPr>
                <a:t>CC </a:t>
              </a:r>
              <a:r>
                <a:rPr lang="en-US" sz="800" dirty="0">
                  <a:solidFill>
                    <a:schemeClr val="bg1">
                      <a:lumMod val="65000"/>
                    </a:schemeClr>
                  </a:solidFill>
                </a:rPr>
                <a:t>BY </a:t>
              </a:r>
              <a:r>
                <a:rPr lang="en-US" sz="800" dirty="0" smtClean="0">
                  <a:solidFill>
                    <a:schemeClr val="bg1">
                      <a:lumMod val="65000"/>
                    </a:schemeClr>
                  </a:solidFill>
                </a:rPr>
                <a:t>3.0</a:t>
              </a:r>
              <a:endParaRPr lang="de-DE" sz="800" dirty="0">
                <a:solidFill>
                  <a:schemeClr val="bg1">
                    <a:lumMod val="65000"/>
                  </a:schemeClr>
                </a:solidFill>
              </a:endParaRPr>
            </a:p>
          </p:txBody>
        </p:sp>
        <p:pic>
          <p:nvPicPr>
            <p:cNvPr id="60" name="Picture 3" descr="C:\Users\Daniel\AppData\Local\Temp\user10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53350" y="5576602"/>
              <a:ext cx="866862" cy="86686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5" descr="C:\Users\Daniel\AppData\Local\Temp\user84.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17728" y="4856236"/>
              <a:ext cx="900253" cy="900253"/>
            </a:xfrm>
            <a:prstGeom prst="rect">
              <a:avLst/>
            </a:prstGeom>
            <a:noFill/>
            <a:extLst>
              <a:ext uri="{909E8E84-426E-40DD-AFC4-6F175D3DCCD1}">
                <a14:hiddenFill xmlns:a14="http://schemas.microsoft.com/office/drawing/2010/main">
                  <a:solidFill>
                    <a:srgbClr val="FFFFFF"/>
                  </a:solidFill>
                </a14:hiddenFill>
              </a:ext>
            </a:extLst>
          </p:spPr>
        </p:pic>
        <p:sp>
          <p:nvSpPr>
            <p:cNvPr id="62" name="Textfeld 61"/>
            <p:cNvSpPr txBox="1"/>
            <p:nvPr/>
          </p:nvSpPr>
          <p:spPr>
            <a:xfrm>
              <a:off x="7077874" y="677805"/>
              <a:ext cx="1192769" cy="369332"/>
            </a:xfrm>
            <a:prstGeom prst="rect">
              <a:avLst/>
            </a:prstGeom>
            <a:noFill/>
          </p:spPr>
          <p:txBody>
            <a:bodyPr wrap="square" rtlCol="0">
              <a:spAutoFit/>
            </a:bodyPr>
            <a:lstStyle/>
            <a:p>
              <a:pPr algn="ctr"/>
              <a:r>
                <a:rPr lang="de-DE" b="1" dirty="0" smtClean="0"/>
                <a:t>Services</a:t>
              </a:r>
              <a:endParaRPr lang="de-DE" b="1" dirty="0"/>
            </a:p>
          </p:txBody>
        </p:sp>
        <p:sp>
          <p:nvSpPr>
            <p:cNvPr id="63" name="Textfeld 62"/>
            <p:cNvSpPr txBox="1"/>
            <p:nvPr/>
          </p:nvSpPr>
          <p:spPr>
            <a:xfrm>
              <a:off x="4145113" y="3318050"/>
              <a:ext cx="1212284" cy="438018"/>
            </a:xfrm>
            <a:prstGeom prst="rect">
              <a:avLst/>
            </a:prstGeom>
            <a:noFill/>
          </p:spPr>
          <p:txBody>
            <a:bodyPr wrap="square" rtlCol="0">
              <a:spAutoFit/>
            </a:bodyPr>
            <a:lstStyle/>
            <a:p>
              <a:pPr algn="ctr"/>
              <a:endParaRPr lang="de-DE" b="1" dirty="0"/>
            </a:p>
          </p:txBody>
        </p:sp>
        <p:pic>
          <p:nvPicPr>
            <p:cNvPr id="64" name="Grafik 6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78299" y="2364170"/>
              <a:ext cx="695555" cy="695555"/>
            </a:xfrm>
            <a:prstGeom prst="rect">
              <a:avLst/>
            </a:prstGeom>
          </p:spPr>
        </p:pic>
        <p:pic>
          <p:nvPicPr>
            <p:cNvPr id="65" name="Grafik 6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21470" y="1997704"/>
              <a:ext cx="866376" cy="866376"/>
            </a:xfrm>
            <a:prstGeom prst="rect">
              <a:avLst/>
            </a:prstGeom>
          </p:spPr>
        </p:pic>
        <p:sp>
          <p:nvSpPr>
            <p:cNvPr id="66" name="Textfeld 65"/>
            <p:cNvSpPr txBox="1"/>
            <p:nvPr/>
          </p:nvSpPr>
          <p:spPr>
            <a:xfrm>
              <a:off x="6705187" y="1714164"/>
              <a:ext cx="1807797" cy="600164"/>
            </a:xfrm>
            <a:prstGeom prst="rect">
              <a:avLst/>
            </a:prstGeom>
            <a:noFill/>
          </p:spPr>
          <p:txBody>
            <a:bodyPr wrap="square" rtlCol="0">
              <a:spAutoFit/>
            </a:bodyPr>
            <a:lstStyle/>
            <a:p>
              <a:pPr algn="ctr"/>
              <a:r>
                <a:rPr lang="de-DE" sz="1100" b="1" dirty="0" smtClean="0"/>
                <a:t>SOA</a:t>
              </a:r>
            </a:p>
            <a:p>
              <a:pPr algn="ctr"/>
              <a:r>
                <a:rPr lang="de-DE" sz="1100" b="1" dirty="0" smtClean="0"/>
                <a:t>Big Data</a:t>
              </a:r>
            </a:p>
            <a:p>
              <a:pPr algn="ctr"/>
              <a:r>
                <a:rPr lang="de-DE" sz="1100" b="1" dirty="0" smtClean="0"/>
                <a:t>…</a:t>
              </a:r>
              <a:endParaRPr lang="de-DE" sz="1100" b="1" dirty="0"/>
            </a:p>
          </p:txBody>
        </p:sp>
        <p:cxnSp>
          <p:nvCxnSpPr>
            <p:cNvPr id="67" name="Gerade Verbindung mit Pfeil 66"/>
            <p:cNvCxnSpPr/>
            <p:nvPr/>
          </p:nvCxnSpPr>
          <p:spPr>
            <a:xfrm flipV="1">
              <a:off x="5628384" y="3364134"/>
              <a:ext cx="0" cy="260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8" name="Gerade Verbindung mit Pfeil 67"/>
            <p:cNvCxnSpPr/>
            <p:nvPr/>
          </p:nvCxnSpPr>
          <p:spPr>
            <a:xfrm flipV="1">
              <a:off x="3315593" y="3367795"/>
              <a:ext cx="0" cy="260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9" name="Gerade Verbindung 68"/>
            <p:cNvCxnSpPr/>
            <p:nvPr/>
          </p:nvCxnSpPr>
          <p:spPr>
            <a:xfrm>
              <a:off x="3315593" y="3630892"/>
              <a:ext cx="4424759" cy="0"/>
            </a:xfrm>
            <a:prstGeom prst="line">
              <a:avLst/>
            </a:prstGeom>
          </p:spPr>
          <p:style>
            <a:lnRef idx="2">
              <a:schemeClr val="dk1"/>
            </a:lnRef>
            <a:fillRef idx="0">
              <a:schemeClr val="dk1"/>
            </a:fillRef>
            <a:effectRef idx="1">
              <a:schemeClr val="dk1"/>
            </a:effectRef>
            <a:fontRef idx="minor">
              <a:schemeClr val="tx1"/>
            </a:fontRef>
          </p:style>
        </p:cxnSp>
        <p:sp>
          <p:nvSpPr>
            <p:cNvPr id="70" name="Rechteck 69"/>
            <p:cNvSpPr/>
            <p:nvPr/>
          </p:nvSpPr>
          <p:spPr>
            <a:xfrm>
              <a:off x="3516282" y="6289575"/>
              <a:ext cx="2396746" cy="307777"/>
            </a:xfrm>
            <a:prstGeom prst="rect">
              <a:avLst/>
            </a:prstGeom>
          </p:spPr>
          <p:txBody>
            <a:bodyPr wrap="none">
              <a:spAutoFit/>
            </a:bodyPr>
            <a:lstStyle/>
            <a:p>
              <a:r>
                <a:rPr lang="de-DE" sz="1400" b="1" dirty="0"/>
                <a:t>IT </a:t>
              </a:r>
              <a:r>
                <a:rPr lang="de-DE" sz="1400" b="1" dirty="0" smtClean="0"/>
                <a:t>admin/software </a:t>
              </a:r>
              <a:r>
                <a:rPr lang="de-DE" sz="1400" b="1" dirty="0"/>
                <a:t>developer</a:t>
              </a:r>
            </a:p>
          </p:txBody>
        </p:sp>
        <p:cxnSp>
          <p:nvCxnSpPr>
            <p:cNvPr id="71" name="Gerade Verbindung mit Pfeil 70"/>
            <p:cNvCxnSpPr>
              <a:endCxn id="58" idx="1"/>
            </p:cNvCxnSpPr>
            <p:nvPr/>
          </p:nvCxnSpPr>
          <p:spPr>
            <a:xfrm>
              <a:off x="2221455" y="5544970"/>
              <a:ext cx="2130838"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72" name="Gerade Verbindung mit Pfeil 71"/>
            <p:cNvCxnSpPr/>
            <p:nvPr/>
          </p:nvCxnSpPr>
          <p:spPr>
            <a:xfrm flipV="1">
              <a:off x="7740352" y="3370792"/>
              <a:ext cx="0" cy="260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3" name="Gerade Verbindung mit Pfeil 72"/>
            <p:cNvCxnSpPr/>
            <p:nvPr/>
          </p:nvCxnSpPr>
          <p:spPr>
            <a:xfrm>
              <a:off x="4751254" y="3688349"/>
              <a:ext cx="1" cy="1128487"/>
            </a:xfrm>
            <a:prstGeom prst="straightConnector1">
              <a:avLst/>
            </a:prstGeom>
            <a:ln>
              <a:headEnd type="none"/>
              <a:tailEnd type="arrow"/>
            </a:ln>
          </p:spPr>
          <p:style>
            <a:lnRef idx="2">
              <a:schemeClr val="dk1"/>
            </a:lnRef>
            <a:fillRef idx="0">
              <a:schemeClr val="dk1"/>
            </a:fillRef>
            <a:effectRef idx="1">
              <a:schemeClr val="dk1"/>
            </a:effectRef>
            <a:fontRef idx="minor">
              <a:schemeClr val="tx1"/>
            </a:fontRef>
          </p:style>
        </p:cxnSp>
        <p:grpSp>
          <p:nvGrpSpPr>
            <p:cNvPr id="74" name="Gruppieren 73"/>
            <p:cNvGrpSpPr/>
            <p:nvPr/>
          </p:nvGrpSpPr>
          <p:grpSpPr>
            <a:xfrm>
              <a:off x="4965505" y="1052736"/>
              <a:ext cx="1449583" cy="1998112"/>
              <a:chOff x="4965505" y="980728"/>
              <a:chExt cx="1449583" cy="1998112"/>
            </a:xfrm>
          </p:grpSpPr>
          <p:sp>
            <p:nvSpPr>
              <p:cNvPr id="75" name="Rechteck 74"/>
              <p:cNvSpPr/>
              <p:nvPr/>
            </p:nvSpPr>
            <p:spPr>
              <a:xfrm>
                <a:off x="4965505" y="1254734"/>
                <a:ext cx="1449583" cy="17241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6" name="image01.png"/>
              <p:cNvPicPr/>
              <p:nvPr/>
            </p:nvPicPr>
            <p:blipFill>
              <a:blip r:embed="rId11" cstate="print"/>
              <a:srcRect/>
              <a:stretch>
                <a:fillRect/>
              </a:stretch>
            </p:blipFill>
            <p:spPr>
              <a:xfrm>
                <a:off x="5003684" y="1312597"/>
                <a:ext cx="1304755" cy="1620589"/>
              </a:xfrm>
              <a:prstGeom prst="rect">
                <a:avLst/>
              </a:prstGeom>
              <a:ln/>
            </p:spPr>
          </p:pic>
          <p:pic>
            <p:nvPicPr>
              <p:cNvPr id="77" name="Picture 5"/>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 r="1178" b="6286"/>
              <a:stretch/>
            </p:blipFill>
            <p:spPr bwMode="auto">
              <a:xfrm>
                <a:off x="4965505" y="980728"/>
                <a:ext cx="1449583" cy="29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8" name="Picture 4" descr="C:\Users\Daniel\AppData\Local\Temp\multiple25.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42086" y="602610"/>
              <a:ext cx="900253" cy="900253"/>
            </a:xfrm>
            <a:prstGeom prst="rect">
              <a:avLst/>
            </a:prstGeom>
            <a:noFill/>
            <a:extLst>
              <a:ext uri="{909E8E84-426E-40DD-AFC4-6F175D3DCCD1}">
                <a14:hiddenFill xmlns:a14="http://schemas.microsoft.com/office/drawing/2010/main">
                  <a:solidFill>
                    <a:srgbClr val="FFFFFF"/>
                  </a:solidFill>
                </a14:hiddenFill>
              </a:ext>
            </a:extLst>
          </p:spPr>
        </p:pic>
      </p:grpSp>
      <p:sp>
        <p:nvSpPr>
          <p:cNvPr id="82" name="Rechteck 81"/>
          <p:cNvSpPr/>
          <p:nvPr/>
        </p:nvSpPr>
        <p:spPr>
          <a:xfrm>
            <a:off x="3589903" y="3691040"/>
            <a:ext cx="1104790" cy="369332"/>
          </a:xfrm>
          <a:prstGeom prst="rect">
            <a:avLst/>
          </a:prstGeom>
        </p:spPr>
        <p:txBody>
          <a:bodyPr wrap="none">
            <a:spAutoFit/>
          </a:bodyPr>
          <a:lstStyle/>
          <a:p>
            <a:pPr algn="ctr"/>
            <a:r>
              <a:rPr lang="de-DE" b="1" dirty="0" smtClean="0"/>
              <a:t>OGC WPS</a:t>
            </a:r>
            <a:endParaRPr lang="de-DE" b="1" dirty="0"/>
          </a:p>
        </p:txBody>
      </p:sp>
    </p:spTree>
    <p:extLst>
      <p:ext uri="{BB962C8B-B14F-4D97-AF65-F5344CB8AC3E}">
        <p14:creationId xmlns:p14="http://schemas.microsoft.com/office/powerpoint/2010/main" val="1896641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1768</Words>
  <Application>Microsoft Office PowerPoint</Application>
  <PresentationFormat>Bildschirmpräsentation (4:3)</PresentationFormat>
  <Paragraphs>209</Paragraphs>
  <Slides>20</Slides>
  <Notes>1</Notes>
  <HiddenSlides>0</HiddenSlides>
  <MMClips>0</MMClip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Larissa</vt:lpstr>
      <vt:lpstr>PowerPoint-Präsentation</vt:lpstr>
      <vt:lpstr>PowerPoint-Präsentation</vt:lpstr>
      <vt:lpstr>GLOBAL LAND USE</vt:lpstr>
      <vt:lpstr>GLOBAL LAND USE</vt:lpstr>
      <vt:lpstr>INDICATORS</vt:lpstr>
      <vt:lpstr>INDICATORS</vt:lpstr>
      <vt:lpstr>DATA-DRIVEN ANALYSIS: SELF-ORGANIZING MAP</vt:lpstr>
      <vt:lpstr>ORIGINAL TWELVE LAND SYSTEM ARCHETYPES</vt:lpstr>
      <vt:lpstr>WPS4R ARCHITECTURE</vt:lpstr>
      <vt:lpstr>OGC WPS</vt:lpstr>
      <vt:lpstr>R</vt:lpstr>
      <vt:lpstr>PROCESS INPUTS</vt:lpstr>
      <vt:lpstr>PROCESS OUTPUTS</vt:lpstr>
      <vt:lpstr>USER CHOICE: 16 CLASSES </vt:lpstr>
      <vt:lpstr>PROCESS OUTPUT: 16 CODEBOOK VECTORS</vt:lpstr>
      <vt:lpstr>ANALYSIS SCRIPT &amp; WPS DESCRIPTION</vt:lpstr>
      <vt:lpstr>GLUES PROJECT</vt:lpstr>
      <vt:lpstr>LESSONS LEARNED</vt:lpstr>
      <vt:lpstr>NEXT STEPS</vt:lpstr>
      <vt:lpstr>RESSOURCES &amp;  REFERENCES</vt:lpstr>
    </vt:vector>
  </TitlesOfParts>
  <Company>52°North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Daniel Nüst</dc:creator>
  <cp:lastModifiedBy>Daniel Nüst</cp:lastModifiedBy>
  <cp:revision>69</cp:revision>
  <dcterms:created xsi:type="dcterms:W3CDTF">2015-04-12T14:16:28Z</dcterms:created>
  <dcterms:modified xsi:type="dcterms:W3CDTF">2015-06-02T12:26:45Z</dcterms:modified>
</cp:coreProperties>
</file>