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</p:sldIdLst>
  <p:sldSz cx="43891200" cy="32918400"/>
  <p:notesSz cx="9144000" cy="6858000"/>
  <p:defaultTextStyle>
    <a:defPPr>
      <a:defRPr lang="en-US"/>
    </a:defPPr>
    <a:lvl1pPr marL="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72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91" userDrawn="1">
          <p15:clr>
            <a:srgbClr val="A4A3A4"/>
          </p15:clr>
        </p15:guide>
        <p15:guide id="2" pos="138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FF9933"/>
    <a:srgbClr val="BE3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68" autoAdjust="0"/>
    <p:restoredTop sz="94660"/>
  </p:normalViewPr>
  <p:slideViewPr>
    <p:cSldViewPr snapToGrid="0" showGuides="1">
      <p:cViewPr varScale="1">
        <p:scale>
          <a:sx n="24" d="100"/>
          <a:sy n="24" d="100"/>
        </p:scale>
        <p:origin x="1926" y="108"/>
      </p:cViewPr>
      <p:guideLst>
        <p:guide orient="horz" pos="10391"/>
        <p:guide pos="138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FBC85-EE41-46FB-A7F4-99ED4084C835}" type="doc">
      <dgm:prSet loTypeId="urn:microsoft.com/office/officeart/2008/layout/TitlePictureLineup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18A75D-9854-4CDE-9FB7-B1EBB324AAED}">
      <dgm:prSet phldrT="[Text]"/>
      <dgm:spPr>
        <a:xfrm>
          <a:off x="2026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en-US" b="1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1</a:t>
          </a:r>
          <a:endParaRPr lang="en-US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8A2D5E86-42BC-415B-A1DE-0C28EEB3661C}" type="parTrans" cxnId="{E5053C00-76EC-4519-ABF3-0ACDA95BE163}">
      <dgm:prSet/>
      <dgm:spPr/>
      <dgm:t>
        <a:bodyPr/>
        <a:lstStyle/>
        <a:p>
          <a:endParaRPr lang="en-US"/>
        </a:p>
      </dgm:t>
    </dgm:pt>
    <dgm:pt modelId="{FF440F30-5F7D-44F0-8264-C65521A11F0C}" type="sibTrans" cxnId="{E5053C00-76EC-4519-ABF3-0ACDA95BE163}">
      <dgm:prSet/>
      <dgm:spPr/>
      <dgm:t>
        <a:bodyPr/>
        <a:lstStyle/>
        <a:p>
          <a:endParaRPr lang="en-US"/>
        </a:p>
      </dgm:t>
    </dgm:pt>
    <dgm:pt modelId="{25AF84C7-6ED7-450C-83EA-4337CE735A70}">
      <dgm:prSet phldrT="[Text]"/>
      <dgm:spPr>
        <a:xfrm>
          <a:off x="3335179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en-US" b="1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2</a:t>
          </a:r>
          <a:endParaRPr lang="en-US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33168ED3-1516-4DE0-87C6-D0BBEBB68307}" type="parTrans" cxnId="{447AF68F-5153-4E01-A5A1-8D3A25A73007}">
      <dgm:prSet/>
      <dgm:spPr/>
      <dgm:t>
        <a:bodyPr/>
        <a:lstStyle/>
        <a:p>
          <a:endParaRPr lang="en-US"/>
        </a:p>
      </dgm:t>
    </dgm:pt>
    <dgm:pt modelId="{2562C856-622C-43A4-99D0-A7FF0C835EBA}" type="sibTrans" cxnId="{447AF68F-5153-4E01-A5A1-8D3A25A73007}">
      <dgm:prSet/>
      <dgm:spPr/>
      <dgm:t>
        <a:bodyPr/>
        <a:lstStyle/>
        <a:p>
          <a:endParaRPr lang="en-US"/>
        </a:p>
      </dgm:t>
    </dgm:pt>
    <dgm:pt modelId="{300FCD3E-1ADF-4D8E-8B7F-C23D248E5AA3}">
      <dgm:prSet phldrT="[Text]" custT="1"/>
      <dgm:spPr>
        <a:xfrm>
          <a:off x="3475084" y="3543110"/>
          <a:ext cx="2648948" cy="260222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3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Inflate balloon &amp; prepare parachute,  </a:t>
          </a:r>
          <a:r>
            <a:rPr lang="en-US" sz="32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comms</a:t>
          </a:r>
          <a:r>
            <a:rPr lang="en-US" sz="3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check</a:t>
          </a:r>
        </a:p>
      </dgm:t>
    </dgm:pt>
    <dgm:pt modelId="{BC272908-DB90-4FCA-8784-0CA7E6A97E8F}" type="parTrans" cxnId="{4B471AE2-396E-4C5C-9110-4123DA6DCE53}">
      <dgm:prSet/>
      <dgm:spPr/>
      <dgm:t>
        <a:bodyPr/>
        <a:lstStyle/>
        <a:p>
          <a:endParaRPr lang="en-US"/>
        </a:p>
      </dgm:t>
    </dgm:pt>
    <dgm:pt modelId="{4A78B380-1F85-4365-BF1F-0BD8AD7C8590}" type="sibTrans" cxnId="{4B471AE2-396E-4C5C-9110-4123DA6DCE53}">
      <dgm:prSet/>
      <dgm:spPr/>
      <dgm:t>
        <a:bodyPr/>
        <a:lstStyle/>
        <a:p>
          <a:endParaRPr lang="en-US"/>
        </a:p>
      </dgm:t>
    </dgm:pt>
    <dgm:pt modelId="{0F8DBA57-A3BA-4BC9-A853-67B71E3B3531}">
      <dgm:prSet phldrT="[Text]"/>
      <dgm:spPr>
        <a:xfrm>
          <a:off x="6668333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en-US" b="1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3</a:t>
          </a:r>
          <a:endParaRPr lang="en-US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99BB5F99-B845-4128-856A-D40FE489F4C0}" type="parTrans" cxnId="{81AE50C2-F587-470B-86FC-B5A28EFEE1BC}">
      <dgm:prSet/>
      <dgm:spPr/>
      <dgm:t>
        <a:bodyPr/>
        <a:lstStyle/>
        <a:p>
          <a:endParaRPr lang="en-US"/>
        </a:p>
      </dgm:t>
    </dgm:pt>
    <dgm:pt modelId="{CD82CFE7-3793-47B0-8B52-9C19EDB40EDE}" type="sibTrans" cxnId="{81AE50C2-F587-470B-86FC-B5A28EFEE1BC}">
      <dgm:prSet/>
      <dgm:spPr/>
      <dgm:t>
        <a:bodyPr/>
        <a:lstStyle/>
        <a:p>
          <a:endParaRPr lang="en-US"/>
        </a:p>
      </dgm:t>
    </dgm:pt>
    <dgm:pt modelId="{D0989AE5-C818-44D5-8AE6-32DEAF6F46CC}">
      <dgm:prSet phldrT="[Text]" custT="1"/>
      <dgm:spPr>
        <a:xfrm>
          <a:off x="6808237" y="3543110"/>
          <a:ext cx="2648948" cy="260222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 algn="ctr"/>
          <a:r>
            <a:rPr lang="en-US" sz="3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Span &amp; Zero check of </a:t>
          </a:r>
          <a:r>
            <a:rPr lang="en-US" sz="32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ChemSonde</a:t>
          </a:r>
          <a:r>
            <a:rPr lang="en-US" sz="3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, then fit into enclosure  </a:t>
          </a:r>
          <a:endParaRPr lang="en-US" sz="3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5116A57A-5F5C-441B-8E98-72FC83223934}" type="parTrans" cxnId="{0990249C-5F83-4AC6-BBDE-76609E41C3B7}">
      <dgm:prSet/>
      <dgm:spPr/>
      <dgm:t>
        <a:bodyPr/>
        <a:lstStyle/>
        <a:p>
          <a:endParaRPr lang="en-US"/>
        </a:p>
      </dgm:t>
    </dgm:pt>
    <dgm:pt modelId="{0B13468D-FE4E-4A8A-A598-8159F0C900A0}" type="sibTrans" cxnId="{0990249C-5F83-4AC6-BBDE-76609E41C3B7}">
      <dgm:prSet/>
      <dgm:spPr/>
      <dgm:t>
        <a:bodyPr/>
        <a:lstStyle/>
        <a:p>
          <a:endParaRPr lang="en-US"/>
        </a:p>
      </dgm:t>
    </dgm:pt>
    <dgm:pt modelId="{677FC8B7-2875-43E9-9CDF-1CB72AAB0D0E}">
      <dgm:prSet phldrT="[Text]"/>
      <dgm:spPr>
        <a:xfrm>
          <a:off x="10001487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r>
            <a:rPr lang="en-US" b="1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4</a:t>
          </a:r>
          <a:endParaRPr lang="en-US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gm:t>
    </dgm:pt>
    <dgm:pt modelId="{135D044B-CF2D-4837-B65C-369AE7EBF5F6}" type="parTrans" cxnId="{97DC5797-804D-44AB-A7F2-9EB61CACB1D5}">
      <dgm:prSet/>
      <dgm:spPr/>
      <dgm:t>
        <a:bodyPr/>
        <a:lstStyle/>
        <a:p>
          <a:endParaRPr lang="en-US"/>
        </a:p>
      </dgm:t>
    </dgm:pt>
    <dgm:pt modelId="{76FCE978-AC8C-47A4-866D-929EE0B68914}" type="sibTrans" cxnId="{97DC5797-804D-44AB-A7F2-9EB61CACB1D5}">
      <dgm:prSet/>
      <dgm:spPr/>
      <dgm:t>
        <a:bodyPr/>
        <a:lstStyle/>
        <a:p>
          <a:endParaRPr lang="en-US"/>
        </a:p>
      </dgm:t>
    </dgm:pt>
    <dgm:pt modelId="{A9B56225-2ADD-49DA-81AC-70F2AF1C4A96}">
      <dgm:prSet phldrT="[Text]" custT="1"/>
      <dgm:spPr>
        <a:xfrm>
          <a:off x="10141391" y="3543110"/>
          <a:ext cx="2648948" cy="260222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3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Attach balloon contact local Air Traffic Control </a:t>
          </a:r>
          <a:r>
            <a:rPr lang="en-US" sz="3200" b="1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LAUNCH!</a:t>
          </a:r>
          <a:endParaRPr lang="en-US" sz="3200" b="1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0BDA5908-E6FD-4F09-9B29-F0DA4C25A334}" type="parTrans" cxnId="{21B7AB36-1C2E-4E8E-BAFE-E7BF013A0E25}">
      <dgm:prSet/>
      <dgm:spPr/>
      <dgm:t>
        <a:bodyPr/>
        <a:lstStyle/>
        <a:p>
          <a:endParaRPr lang="en-US"/>
        </a:p>
      </dgm:t>
    </dgm:pt>
    <dgm:pt modelId="{430BF9A0-6AC4-4B0D-A7AB-5C13328C2783}" type="sibTrans" cxnId="{21B7AB36-1C2E-4E8E-BAFE-E7BF013A0E25}">
      <dgm:prSet/>
      <dgm:spPr/>
      <dgm:t>
        <a:bodyPr/>
        <a:lstStyle/>
        <a:p>
          <a:endParaRPr lang="en-US"/>
        </a:p>
      </dgm:t>
    </dgm:pt>
    <dgm:pt modelId="{48328429-D21F-4CF6-9089-EE3F5F57F2AC}">
      <dgm:prSet phldrT="[Text]" custT="1"/>
      <dgm:spPr>
        <a:xfrm>
          <a:off x="141930" y="3543110"/>
          <a:ext cx="2648948" cy="260222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n-US" sz="3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Calibrate RS41 radiosonde &amp; prepare </a:t>
          </a:r>
          <a:r>
            <a:rPr lang="en-US" sz="32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ChemSonde</a:t>
          </a:r>
          <a:endParaRPr lang="en-US" sz="3200" dirty="0" smtClean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gm:t>
    </dgm:pt>
    <dgm:pt modelId="{C822654F-BF62-47E3-96FD-AE4B604B788B}" type="sibTrans" cxnId="{B7AA9BCE-D649-4F1B-B108-93466D2481F6}">
      <dgm:prSet/>
      <dgm:spPr/>
      <dgm:t>
        <a:bodyPr/>
        <a:lstStyle/>
        <a:p>
          <a:endParaRPr lang="en-US"/>
        </a:p>
      </dgm:t>
    </dgm:pt>
    <dgm:pt modelId="{1635AB15-42A4-42D6-9F2B-33788AD7A83B}" type="parTrans" cxnId="{B7AA9BCE-D649-4F1B-B108-93466D2481F6}">
      <dgm:prSet/>
      <dgm:spPr/>
      <dgm:t>
        <a:bodyPr/>
        <a:lstStyle/>
        <a:p>
          <a:endParaRPr lang="en-US"/>
        </a:p>
      </dgm:t>
    </dgm:pt>
    <dgm:pt modelId="{8C6E4A05-D928-421F-BB35-AB0FFEB0B7C4}" type="pres">
      <dgm:prSet presAssocID="{25AFBC85-EE41-46FB-A7F4-99ED4084C835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8C8EDC2C-400F-4A87-B348-71B90CDC58F1}" type="pres">
      <dgm:prSet presAssocID="{A518A75D-9854-4CDE-9FB7-B1EBB324AAED}" presName="composite" presStyleCnt="0"/>
      <dgm:spPr/>
    </dgm:pt>
    <dgm:pt modelId="{53B4FA82-603E-4EDB-90A9-1DA699C2C901}" type="pres">
      <dgm:prSet presAssocID="{A518A75D-9854-4CDE-9FB7-B1EBB324AAED}" presName="Accent" presStyleLbl="alignAcc1" presStyleIdx="0" presStyleCnt="4"/>
      <dgm:spPr>
        <a:xfrm>
          <a:off x="2026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48475A52-D924-4818-BEE8-D250047D6B3F}" type="pres">
      <dgm:prSet presAssocID="{A518A75D-9854-4CDE-9FB7-B1EBB324AAED}" presName="Image" presStyleLbl="node1" presStyleIdx="0" presStyleCnt="4"/>
      <dgm:spPr>
        <a:xfrm>
          <a:off x="141930" y="1276659"/>
          <a:ext cx="2648948" cy="2266450"/>
        </a:xfrm>
        <a:blipFill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/>
    </dgm:pt>
    <dgm:pt modelId="{5ABBC393-AD16-4772-8402-4ABCB8683B4E}" type="pres">
      <dgm:prSet presAssocID="{A518A75D-9854-4CDE-9FB7-B1EBB324AAED}" presName="Child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0E20EC-6929-4A45-99D5-285545E37892}" type="pres">
      <dgm:prSet presAssocID="{A518A75D-9854-4CDE-9FB7-B1EBB324AAED}" presName="Parent" presStyleLbl="align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45107B-3E02-430C-9039-D2AE418B235A}" type="pres">
      <dgm:prSet presAssocID="{FF440F30-5F7D-44F0-8264-C65521A11F0C}" presName="sibTrans" presStyleCnt="0"/>
      <dgm:spPr/>
    </dgm:pt>
    <dgm:pt modelId="{4F88CED5-DAB2-486C-AD16-C2CB6913B61B}" type="pres">
      <dgm:prSet presAssocID="{25AF84C7-6ED7-450C-83EA-4337CE735A70}" presName="composite" presStyleCnt="0"/>
      <dgm:spPr/>
    </dgm:pt>
    <dgm:pt modelId="{6806A88B-ACCD-4689-BA2C-F1412EF73B42}" type="pres">
      <dgm:prSet presAssocID="{25AF84C7-6ED7-450C-83EA-4337CE735A70}" presName="Accent" presStyleLbl="alignAcc1" presStyleIdx="1" presStyleCnt="4"/>
      <dgm:spPr>
        <a:xfrm>
          <a:off x="3335179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6D3BA09B-A748-477B-98A1-FEDE95925694}" type="pres">
      <dgm:prSet presAssocID="{25AF84C7-6ED7-450C-83EA-4337CE735A70}" presName="Image" presStyleLbl="node1" presStyleIdx="1" presStyleCnt="4"/>
      <dgm:spPr>
        <a:xfrm>
          <a:off x="3475084" y="1276659"/>
          <a:ext cx="2648948" cy="2266450"/>
        </a:xfr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Four people having a discussion in office with large windows." title="Sample Picture"/>
        </a:ext>
      </dgm:extLst>
    </dgm:pt>
    <dgm:pt modelId="{A0810939-5D65-4F5C-894F-F86C706A7A1C}" type="pres">
      <dgm:prSet presAssocID="{25AF84C7-6ED7-450C-83EA-4337CE735A70}" presName="Child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EEE8E2-3D18-44F6-B04A-3D59841E4FA8}" type="pres">
      <dgm:prSet presAssocID="{25AF84C7-6ED7-450C-83EA-4337CE735A70}" presName="Parent" presStyleLbl="alig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140B48-2181-4811-AF91-223867D0738E}" type="pres">
      <dgm:prSet presAssocID="{2562C856-622C-43A4-99D0-A7FF0C835EBA}" presName="sibTrans" presStyleCnt="0"/>
      <dgm:spPr/>
    </dgm:pt>
    <dgm:pt modelId="{57293698-40AD-44C8-9B60-0D0C4FC11960}" type="pres">
      <dgm:prSet presAssocID="{0F8DBA57-A3BA-4BC9-A853-67B71E3B3531}" presName="composite" presStyleCnt="0"/>
      <dgm:spPr/>
    </dgm:pt>
    <dgm:pt modelId="{7F77031C-84AF-49FA-B2E3-6B22E2F49F2B}" type="pres">
      <dgm:prSet presAssocID="{0F8DBA57-A3BA-4BC9-A853-67B71E3B3531}" presName="Accent" presStyleLbl="alignAcc1" presStyleIdx="2" presStyleCnt="4"/>
      <dgm:spPr>
        <a:xfrm>
          <a:off x="6668333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6FDEA8A3-BC3B-493E-88CC-A57435CCDC96}" type="pres">
      <dgm:prSet presAssocID="{0F8DBA57-A3BA-4BC9-A853-67B71E3B3531}" presName="Image" presStyleLbl="node1" presStyleIdx="2" presStyleCnt="4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xfrm>
          <a:off x="6808237" y="1276659"/>
          <a:ext cx="2648948" cy="2266450"/>
        </a:xfr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en-US"/>
        </a:p>
      </dgm:t>
      <dgm:extLst/>
    </dgm:pt>
    <dgm:pt modelId="{EBE06ADE-C892-44D3-AB90-0EE941CCA21D}" type="pres">
      <dgm:prSet presAssocID="{0F8DBA57-A3BA-4BC9-A853-67B71E3B3531}" presName="Child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686B38-0C87-411A-9F82-923E333643FB}" type="pres">
      <dgm:prSet presAssocID="{0F8DBA57-A3BA-4BC9-A853-67B71E3B3531}" presName="Parent" presStyleLbl="alig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69584E-ED28-4A81-B130-0E9A2F565C94}" type="pres">
      <dgm:prSet presAssocID="{CD82CFE7-3793-47B0-8B52-9C19EDB40EDE}" presName="sibTrans" presStyleCnt="0"/>
      <dgm:spPr/>
    </dgm:pt>
    <dgm:pt modelId="{CCF11A6E-F586-4910-8C44-1AE6AD4ECC02}" type="pres">
      <dgm:prSet presAssocID="{677FC8B7-2875-43E9-9CDF-1CB72AAB0D0E}" presName="composite" presStyleCnt="0"/>
      <dgm:spPr/>
    </dgm:pt>
    <dgm:pt modelId="{87ACD694-36F9-4193-A8FE-573DA345BCA3}" type="pres">
      <dgm:prSet presAssocID="{677FC8B7-2875-43E9-9CDF-1CB72AAB0D0E}" presName="Accent" presStyleLbl="alignAcc1" presStyleIdx="3" presStyleCnt="4"/>
      <dgm:spPr>
        <a:xfrm>
          <a:off x="10001487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gm:spPr>
      <dgm:t>
        <a:bodyPr/>
        <a:lstStyle/>
        <a:p>
          <a:endParaRPr lang="en-US"/>
        </a:p>
      </dgm:t>
    </dgm:pt>
    <dgm:pt modelId="{D5EF084B-0048-459A-9001-2451F5192F25}" type="pres">
      <dgm:prSet presAssocID="{677FC8B7-2875-43E9-9CDF-1CB72AAB0D0E}" presName="Image" presStyleLbl="node1" presStyleIdx="3" presStyleCnt="4"/>
      <dgm:spPr>
        <a:xfrm>
          <a:off x="10141391" y="1276659"/>
          <a:ext cx="2648948" cy="2266450"/>
        </a:xfr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Closeup of gloved hand picking up a glass beaker." title="Sample Picture"/>
        </a:ext>
      </dgm:extLst>
    </dgm:pt>
    <dgm:pt modelId="{2A1C86DE-9AB9-421D-8408-47DA191A0168}" type="pres">
      <dgm:prSet presAssocID="{677FC8B7-2875-43E9-9CDF-1CB72AAB0D0E}" presName="Child" presStyleLbl="revTx" presStyleIdx="3" presStyleCnt="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4E89074A-DD45-4C30-BE68-0847302086FD}" type="pres">
      <dgm:prSet presAssocID="{677FC8B7-2875-43E9-9CDF-1CB72AAB0D0E}" presName="Parent" presStyleLbl="alig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5053C00-76EC-4519-ABF3-0ACDA95BE163}" srcId="{25AFBC85-EE41-46FB-A7F4-99ED4084C835}" destId="{A518A75D-9854-4CDE-9FB7-B1EBB324AAED}" srcOrd="0" destOrd="0" parTransId="{8A2D5E86-42BC-415B-A1DE-0C28EEB3661C}" sibTransId="{FF440F30-5F7D-44F0-8264-C65521A11F0C}"/>
    <dgm:cxn modelId="{6A0A065E-D593-4F6E-BB02-BF63EE5BC407}" type="presOf" srcId="{25AFBC85-EE41-46FB-A7F4-99ED4084C835}" destId="{8C6E4A05-D928-421F-BB35-AB0FFEB0B7C4}" srcOrd="0" destOrd="0" presId="urn:microsoft.com/office/officeart/2008/layout/TitlePictureLineup"/>
    <dgm:cxn modelId="{21B7AB36-1C2E-4E8E-BAFE-E7BF013A0E25}" srcId="{677FC8B7-2875-43E9-9CDF-1CB72AAB0D0E}" destId="{A9B56225-2ADD-49DA-81AC-70F2AF1C4A96}" srcOrd="0" destOrd="0" parTransId="{0BDA5908-E6FD-4F09-9B29-F0DA4C25A334}" sibTransId="{430BF9A0-6AC4-4B0D-A7AB-5C13328C2783}"/>
    <dgm:cxn modelId="{B724B512-D13F-42E5-8E9D-6F0A3CE544D8}" type="presOf" srcId="{48328429-D21F-4CF6-9089-EE3F5F57F2AC}" destId="{5ABBC393-AD16-4772-8402-4ABCB8683B4E}" srcOrd="0" destOrd="0" presId="urn:microsoft.com/office/officeart/2008/layout/TitlePictureLineup"/>
    <dgm:cxn modelId="{B7AA9BCE-D649-4F1B-B108-93466D2481F6}" srcId="{A518A75D-9854-4CDE-9FB7-B1EBB324AAED}" destId="{48328429-D21F-4CF6-9089-EE3F5F57F2AC}" srcOrd="0" destOrd="0" parTransId="{1635AB15-42A4-42D6-9F2B-33788AD7A83B}" sibTransId="{C822654F-BF62-47E3-96FD-AE4B604B788B}"/>
    <dgm:cxn modelId="{9140734E-E639-4086-9B62-F9B15D8D45A9}" type="presOf" srcId="{D0989AE5-C818-44D5-8AE6-32DEAF6F46CC}" destId="{EBE06ADE-C892-44D3-AB90-0EE941CCA21D}" srcOrd="0" destOrd="0" presId="urn:microsoft.com/office/officeart/2008/layout/TitlePictureLineup"/>
    <dgm:cxn modelId="{E003B334-5224-4D62-B853-FA481A6CA493}" type="presOf" srcId="{A9B56225-2ADD-49DA-81AC-70F2AF1C4A96}" destId="{2A1C86DE-9AB9-421D-8408-47DA191A0168}" srcOrd="0" destOrd="0" presId="urn:microsoft.com/office/officeart/2008/layout/TitlePictureLineup"/>
    <dgm:cxn modelId="{C84F12B6-3EE3-4557-A9DE-5ECD9E203BEF}" type="presOf" srcId="{0F8DBA57-A3BA-4BC9-A853-67B71E3B3531}" destId="{B3686B38-0C87-411A-9F82-923E333643FB}" srcOrd="0" destOrd="0" presId="urn:microsoft.com/office/officeart/2008/layout/TitlePictureLineup"/>
    <dgm:cxn modelId="{447AF68F-5153-4E01-A5A1-8D3A25A73007}" srcId="{25AFBC85-EE41-46FB-A7F4-99ED4084C835}" destId="{25AF84C7-6ED7-450C-83EA-4337CE735A70}" srcOrd="1" destOrd="0" parTransId="{33168ED3-1516-4DE0-87C6-D0BBEBB68307}" sibTransId="{2562C856-622C-43A4-99D0-A7FF0C835EBA}"/>
    <dgm:cxn modelId="{0990249C-5F83-4AC6-BBDE-76609E41C3B7}" srcId="{0F8DBA57-A3BA-4BC9-A853-67B71E3B3531}" destId="{D0989AE5-C818-44D5-8AE6-32DEAF6F46CC}" srcOrd="0" destOrd="0" parTransId="{5116A57A-5F5C-441B-8E98-72FC83223934}" sibTransId="{0B13468D-FE4E-4A8A-A598-8159F0C900A0}"/>
    <dgm:cxn modelId="{4B471AE2-396E-4C5C-9110-4123DA6DCE53}" srcId="{25AF84C7-6ED7-450C-83EA-4337CE735A70}" destId="{300FCD3E-1ADF-4D8E-8B7F-C23D248E5AA3}" srcOrd="0" destOrd="0" parTransId="{BC272908-DB90-4FCA-8784-0CA7E6A97E8F}" sibTransId="{4A78B380-1F85-4365-BF1F-0BD8AD7C8590}"/>
    <dgm:cxn modelId="{951AB036-7A1D-4DCF-8595-B29E9F00F3BE}" type="presOf" srcId="{677FC8B7-2875-43E9-9CDF-1CB72AAB0D0E}" destId="{4E89074A-DD45-4C30-BE68-0847302086FD}" srcOrd="0" destOrd="0" presId="urn:microsoft.com/office/officeart/2008/layout/TitlePictureLineup"/>
    <dgm:cxn modelId="{97DC5797-804D-44AB-A7F2-9EB61CACB1D5}" srcId="{25AFBC85-EE41-46FB-A7F4-99ED4084C835}" destId="{677FC8B7-2875-43E9-9CDF-1CB72AAB0D0E}" srcOrd="3" destOrd="0" parTransId="{135D044B-CF2D-4837-B65C-369AE7EBF5F6}" sibTransId="{76FCE978-AC8C-47A4-866D-929EE0B68914}"/>
    <dgm:cxn modelId="{4A4ADF06-6D3D-43CF-9662-53E434EE742F}" type="presOf" srcId="{25AF84C7-6ED7-450C-83EA-4337CE735A70}" destId="{16EEE8E2-3D18-44F6-B04A-3D59841E4FA8}" srcOrd="0" destOrd="0" presId="urn:microsoft.com/office/officeart/2008/layout/TitlePictureLineup"/>
    <dgm:cxn modelId="{CA8B89D3-A3E5-41AB-9C8A-76BEC3920398}" type="presOf" srcId="{A518A75D-9854-4CDE-9FB7-B1EBB324AAED}" destId="{770E20EC-6929-4A45-99D5-285545E37892}" srcOrd="0" destOrd="0" presId="urn:microsoft.com/office/officeart/2008/layout/TitlePictureLineup"/>
    <dgm:cxn modelId="{BC99CF63-34B5-4D4D-84B8-160D4C4D99B0}" type="presOf" srcId="{300FCD3E-1ADF-4D8E-8B7F-C23D248E5AA3}" destId="{A0810939-5D65-4F5C-894F-F86C706A7A1C}" srcOrd="0" destOrd="0" presId="urn:microsoft.com/office/officeart/2008/layout/TitlePictureLineup"/>
    <dgm:cxn modelId="{81AE50C2-F587-470B-86FC-B5A28EFEE1BC}" srcId="{25AFBC85-EE41-46FB-A7F4-99ED4084C835}" destId="{0F8DBA57-A3BA-4BC9-A853-67B71E3B3531}" srcOrd="2" destOrd="0" parTransId="{99BB5F99-B845-4128-856A-D40FE489F4C0}" sibTransId="{CD82CFE7-3793-47B0-8B52-9C19EDB40EDE}"/>
    <dgm:cxn modelId="{B5657A53-F7C5-449A-A28C-ADB1BD95AFAD}" type="presParOf" srcId="{8C6E4A05-D928-421F-BB35-AB0FFEB0B7C4}" destId="{8C8EDC2C-400F-4A87-B348-71B90CDC58F1}" srcOrd="0" destOrd="0" presId="urn:microsoft.com/office/officeart/2008/layout/TitlePictureLineup"/>
    <dgm:cxn modelId="{1C80C19B-C14E-453A-AD9B-0F519D412CCB}" type="presParOf" srcId="{8C8EDC2C-400F-4A87-B348-71B90CDC58F1}" destId="{53B4FA82-603E-4EDB-90A9-1DA699C2C901}" srcOrd="0" destOrd="0" presId="urn:microsoft.com/office/officeart/2008/layout/TitlePictureLineup"/>
    <dgm:cxn modelId="{0D6A37DD-154A-4327-B4B3-2A50C24373F9}" type="presParOf" srcId="{8C8EDC2C-400F-4A87-B348-71B90CDC58F1}" destId="{48475A52-D924-4818-BEE8-D250047D6B3F}" srcOrd="1" destOrd="0" presId="urn:microsoft.com/office/officeart/2008/layout/TitlePictureLineup"/>
    <dgm:cxn modelId="{1E1E856B-4E06-4DFA-AE7E-1819C16ECE23}" type="presParOf" srcId="{8C8EDC2C-400F-4A87-B348-71B90CDC58F1}" destId="{5ABBC393-AD16-4772-8402-4ABCB8683B4E}" srcOrd="2" destOrd="0" presId="urn:microsoft.com/office/officeart/2008/layout/TitlePictureLineup"/>
    <dgm:cxn modelId="{94603CFF-6319-4F7E-9584-61D5B3C6CCE8}" type="presParOf" srcId="{8C8EDC2C-400F-4A87-B348-71B90CDC58F1}" destId="{770E20EC-6929-4A45-99D5-285545E37892}" srcOrd="3" destOrd="0" presId="urn:microsoft.com/office/officeart/2008/layout/TitlePictureLineup"/>
    <dgm:cxn modelId="{118F0820-8E7E-4B51-9E59-DD8CD76FCF99}" type="presParOf" srcId="{8C6E4A05-D928-421F-BB35-AB0FFEB0B7C4}" destId="{F445107B-3E02-430C-9039-D2AE418B235A}" srcOrd="1" destOrd="0" presId="urn:microsoft.com/office/officeart/2008/layout/TitlePictureLineup"/>
    <dgm:cxn modelId="{548A32D1-9AF9-45CD-8C7D-024637A7AB9D}" type="presParOf" srcId="{8C6E4A05-D928-421F-BB35-AB0FFEB0B7C4}" destId="{4F88CED5-DAB2-486C-AD16-C2CB6913B61B}" srcOrd="2" destOrd="0" presId="urn:microsoft.com/office/officeart/2008/layout/TitlePictureLineup"/>
    <dgm:cxn modelId="{82A3BCF8-B055-4122-8F9F-3924F53D11F3}" type="presParOf" srcId="{4F88CED5-DAB2-486C-AD16-C2CB6913B61B}" destId="{6806A88B-ACCD-4689-BA2C-F1412EF73B42}" srcOrd="0" destOrd="0" presId="urn:microsoft.com/office/officeart/2008/layout/TitlePictureLineup"/>
    <dgm:cxn modelId="{B468AC5D-6312-4CB3-A75C-4DD567095356}" type="presParOf" srcId="{4F88CED5-DAB2-486C-AD16-C2CB6913B61B}" destId="{6D3BA09B-A748-477B-98A1-FEDE95925694}" srcOrd="1" destOrd="0" presId="urn:microsoft.com/office/officeart/2008/layout/TitlePictureLineup"/>
    <dgm:cxn modelId="{565D5817-8668-4194-8212-B5C1333A11D3}" type="presParOf" srcId="{4F88CED5-DAB2-486C-AD16-C2CB6913B61B}" destId="{A0810939-5D65-4F5C-894F-F86C706A7A1C}" srcOrd="2" destOrd="0" presId="urn:microsoft.com/office/officeart/2008/layout/TitlePictureLineup"/>
    <dgm:cxn modelId="{588CC3A0-CAF9-4EC4-9804-E43CF7F6D4A8}" type="presParOf" srcId="{4F88CED5-DAB2-486C-AD16-C2CB6913B61B}" destId="{16EEE8E2-3D18-44F6-B04A-3D59841E4FA8}" srcOrd="3" destOrd="0" presId="urn:microsoft.com/office/officeart/2008/layout/TitlePictureLineup"/>
    <dgm:cxn modelId="{174A4375-01F6-4B6C-BFAA-671ADF1C725A}" type="presParOf" srcId="{8C6E4A05-D928-421F-BB35-AB0FFEB0B7C4}" destId="{BC140B48-2181-4811-AF91-223867D0738E}" srcOrd="3" destOrd="0" presId="urn:microsoft.com/office/officeart/2008/layout/TitlePictureLineup"/>
    <dgm:cxn modelId="{34978403-7B65-46B8-9090-6D3EF6659C85}" type="presParOf" srcId="{8C6E4A05-D928-421F-BB35-AB0FFEB0B7C4}" destId="{57293698-40AD-44C8-9B60-0D0C4FC11960}" srcOrd="4" destOrd="0" presId="urn:microsoft.com/office/officeart/2008/layout/TitlePictureLineup"/>
    <dgm:cxn modelId="{5D836622-280E-4845-A659-9D33579C26AB}" type="presParOf" srcId="{57293698-40AD-44C8-9B60-0D0C4FC11960}" destId="{7F77031C-84AF-49FA-B2E3-6B22E2F49F2B}" srcOrd="0" destOrd="0" presId="urn:microsoft.com/office/officeart/2008/layout/TitlePictureLineup"/>
    <dgm:cxn modelId="{1B177A82-D028-4DEB-802C-CC84A925EB5D}" type="presParOf" srcId="{57293698-40AD-44C8-9B60-0D0C4FC11960}" destId="{6FDEA8A3-BC3B-493E-88CC-A57435CCDC96}" srcOrd="1" destOrd="0" presId="urn:microsoft.com/office/officeart/2008/layout/TitlePictureLineup"/>
    <dgm:cxn modelId="{C8378814-4562-48A5-B7DC-6589C729DB15}" type="presParOf" srcId="{57293698-40AD-44C8-9B60-0D0C4FC11960}" destId="{EBE06ADE-C892-44D3-AB90-0EE941CCA21D}" srcOrd="2" destOrd="0" presId="urn:microsoft.com/office/officeart/2008/layout/TitlePictureLineup"/>
    <dgm:cxn modelId="{0D45383A-482B-44A0-B1A5-2DCB71105C09}" type="presParOf" srcId="{57293698-40AD-44C8-9B60-0D0C4FC11960}" destId="{B3686B38-0C87-411A-9F82-923E333643FB}" srcOrd="3" destOrd="0" presId="urn:microsoft.com/office/officeart/2008/layout/TitlePictureLineup"/>
    <dgm:cxn modelId="{08204CAE-7BF2-4DAB-8015-F3F5ABE2F48B}" type="presParOf" srcId="{8C6E4A05-D928-421F-BB35-AB0FFEB0B7C4}" destId="{0A69584E-ED28-4A81-B130-0E9A2F565C94}" srcOrd="5" destOrd="0" presId="urn:microsoft.com/office/officeart/2008/layout/TitlePictureLineup"/>
    <dgm:cxn modelId="{52EDB241-342E-464E-8400-02E1B331CB85}" type="presParOf" srcId="{8C6E4A05-D928-421F-BB35-AB0FFEB0B7C4}" destId="{CCF11A6E-F586-4910-8C44-1AE6AD4ECC02}" srcOrd="6" destOrd="0" presId="urn:microsoft.com/office/officeart/2008/layout/TitlePictureLineup"/>
    <dgm:cxn modelId="{C38F45B8-687B-4411-8E6A-53A47B7D6176}" type="presParOf" srcId="{CCF11A6E-F586-4910-8C44-1AE6AD4ECC02}" destId="{87ACD694-36F9-4193-A8FE-573DA345BCA3}" srcOrd="0" destOrd="0" presId="urn:microsoft.com/office/officeart/2008/layout/TitlePictureLineup"/>
    <dgm:cxn modelId="{897F451A-53DF-4B1E-9380-A027CBDC7541}" type="presParOf" srcId="{CCF11A6E-F586-4910-8C44-1AE6AD4ECC02}" destId="{D5EF084B-0048-459A-9001-2451F5192F25}" srcOrd="1" destOrd="0" presId="urn:microsoft.com/office/officeart/2008/layout/TitlePictureLineup"/>
    <dgm:cxn modelId="{4180D4C8-36C2-4E1C-9F25-69BF37E8E673}" type="presParOf" srcId="{CCF11A6E-F586-4910-8C44-1AE6AD4ECC02}" destId="{2A1C86DE-9AB9-421D-8408-47DA191A0168}" srcOrd="2" destOrd="0" presId="urn:microsoft.com/office/officeart/2008/layout/TitlePictureLineup"/>
    <dgm:cxn modelId="{9E1174A5-804B-4A57-89C9-AAA3D772EA69}" type="presParOf" srcId="{CCF11A6E-F586-4910-8C44-1AE6AD4ECC02}" destId="{4E89074A-DD45-4C30-BE68-0847302086FD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4FA82-603E-4EDB-90A9-1DA699C2C901}">
      <dsp:nvSpPr>
        <dsp:cNvPr id="0" name=""/>
        <dsp:cNvSpPr/>
      </dsp:nvSpPr>
      <dsp:spPr>
        <a:xfrm>
          <a:off x="2026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475A52-D924-4818-BEE8-D250047D6B3F}">
      <dsp:nvSpPr>
        <dsp:cNvPr id="0" name=""/>
        <dsp:cNvSpPr/>
      </dsp:nvSpPr>
      <dsp:spPr>
        <a:xfrm>
          <a:off x="141930" y="1276659"/>
          <a:ext cx="2648948" cy="2266450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BBC393-AD16-4772-8402-4ABCB8683B4E}">
      <dsp:nvSpPr>
        <dsp:cNvPr id="0" name=""/>
        <dsp:cNvSpPr/>
      </dsp:nvSpPr>
      <dsp:spPr>
        <a:xfrm>
          <a:off x="141930" y="3543110"/>
          <a:ext cx="2648948" cy="260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Calibrate RS41 radiosonde &amp; prepare </a:t>
          </a:r>
          <a:r>
            <a:rPr lang="en-US" sz="3200" kern="12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ChemSonde</a:t>
          </a:r>
          <a:endParaRPr lang="en-US" sz="3200" kern="1200" dirty="0" smtClean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141930" y="3543110"/>
        <a:ext cx="2648948" cy="2602220"/>
      </dsp:txXfrm>
    </dsp:sp>
    <dsp:sp modelId="{770E20EC-6929-4A45-99D5-285545E37892}">
      <dsp:nvSpPr>
        <dsp:cNvPr id="0" name=""/>
        <dsp:cNvSpPr/>
      </dsp:nvSpPr>
      <dsp:spPr>
        <a:xfrm>
          <a:off x="2026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sz="300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1</a:t>
          </a:r>
          <a:endParaRPr lang="en-US" sz="30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2026" y="549157"/>
        <a:ext cx="2798086" cy="559617"/>
      </dsp:txXfrm>
    </dsp:sp>
    <dsp:sp modelId="{6806A88B-ACCD-4689-BA2C-F1412EF73B42}">
      <dsp:nvSpPr>
        <dsp:cNvPr id="0" name=""/>
        <dsp:cNvSpPr/>
      </dsp:nvSpPr>
      <dsp:spPr>
        <a:xfrm>
          <a:off x="3335179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BA09B-A748-477B-98A1-FEDE95925694}">
      <dsp:nvSpPr>
        <dsp:cNvPr id="0" name=""/>
        <dsp:cNvSpPr/>
      </dsp:nvSpPr>
      <dsp:spPr>
        <a:xfrm>
          <a:off x="3475084" y="1276659"/>
          <a:ext cx="2648948" cy="2266450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810939-5D65-4F5C-894F-F86C706A7A1C}">
      <dsp:nvSpPr>
        <dsp:cNvPr id="0" name=""/>
        <dsp:cNvSpPr/>
      </dsp:nvSpPr>
      <dsp:spPr>
        <a:xfrm>
          <a:off x="3475084" y="3543110"/>
          <a:ext cx="2648948" cy="260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Inflate balloon &amp; prepare parachute,  </a:t>
          </a:r>
          <a:r>
            <a:rPr lang="en-US" sz="3200" kern="12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comms</a:t>
          </a:r>
          <a:r>
            <a:rPr lang="en-US" sz="32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 check</a:t>
          </a:r>
        </a:p>
      </dsp:txBody>
      <dsp:txXfrm>
        <a:off x="3475084" y="3543110"/>
        <a:ext cx="2648948" cy="2602220"/>
      </dsp:txXfrm>
    </dsp:sp>
    <dsp:sp modelId="{16EEE8E2-3D18-44F6-B04A-3D59841E4FA8}">
      <dsp:nvSpPr>
        <dsp:cNvPr id="0" name=""/>
        <dsp:cNvSpPr/>
      </dsp:nvSpPr>
      <dsp:spPr>
        <a:xfrm>
          <a:off x="3335179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sz="300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2</a:t>
          </a:r>
          <a:endParaRPr lang="en-US" sz="30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3335179" y="549157"/>
        <a:ext cx="2798086" cy="559617"/>
      </dsp:txXfrm>
    </dsp:sp>
    <dsp:sp modelId="{7F77031C-84AF-49FA-B2E3-6B22E2F49F2B}">
      <dsp:nvSpPr>
        <dsp:cNvPr id="0" name=""/>
        <dsp:cNvSpPr/>
      </dsp:nvSpPr>
      <dsp:spPr>
        <a:xfrm>
          <a:off x="6668333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DEA8A3-BC3B-493E-88CC-A57435CCDC96}">
      <dsp:nvSpPr>
        <dsp:cNvPr id="0" name=""/>
        <dsp:cNvSpPr/>
      </dsp:nvSpPr>
      <dsp:spPr>
        <a:xfrm>
          <a:off x="6808237" y="1276659"/>
          <a:ext cx="2648948" cy="2266450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</dsp:sp>
    <dsp:sp modelId="{EBE06ADE-C892-44D3-AB90-0EE941CCA21D}">
      <dsp:nvSpPr>
        <dsp:cNvPr id="0" name=""/>
        <dsp:cNvSpPr/>
      </dsp:nvSpPr>
      <dsp:spPr>
        <a:xfrm>
          <a:off x="6808237" y="3543110"/>
          <a:ext cx="2648948" cy="260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Span &amp; Zero check of </a:t>
          </a:r>
          <a:r>
            <a:rPr lang="en-US" sz="3200" kern="1200" dirty="0" err="1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ChemSonde</a:t>
          </a:r>
          <a:r>
            <a:rPr lang="en-US" sz="32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, then fit into enclosure  </a:t>
          </a:r>
          <a:endParaRPr lang="en-US" sz="32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6808237" y="3543110"/>
        <a:ext cx="2648948" cy="2602220"/>
      </dsp:txXfrm>
    </dsp:sp>
    <dsp:sp modelId="{B3686B38-0C87-411A-9F82-923E333643FB}">
      <dsp:nvSpPr>
        <dsp:cNvPr id="0" name=""/>
        <dsp:cNvSpPr/>
      </dsp:nvSpPr>
      <dsp:spPr>
        <a:xfrm>
          <a:off x="6668333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sz="300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3</a:t>
          </a:r>
          <a:endParaRPr lang="en-US" sz="30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6668333" y="549157"/>
        <a:ext cx="2798086" cy="559617"/>
      </dsp:txXfrm>
    </dsp:sp>
    <dsp:sp modelId="{87ACD694-36F9-4193-A8FE-573DA345BCA3}">
      <dsp:nvSpPr>
        <dsp:cNvPr id="0" name=""/>
        <dsp:cNvSpPr/>
      </dsp:nvSpPr>
      <dsp:spPr>
        <a:xfrm>
          <a:off x="10001487" y="1108774"/>
          <a:ext cx="0" cy="5036556"/>
        </a:xfrm>
        <a:prstGeom prst="line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F084B-0048-459A-9001-2451F5192F25}">
      <dsp:nvSpPr>
        <dsp:cNvPr id="0" name=""/>
        <dsp:cNvSpPr/>
      </dsp:nvSpPr>
      <dsp:spPr>
        <a:xfrm>
          <a:off x="10141391" y="1276659"/>
          <a:ext cx="2648948" cy="2266450"/>
        </a:xfrm>
        <a:prstGeom prst="rect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1C86DE-9AB9-421D-8408-47DA191A0168}">
      <dsp:nvSpPr>
        <dsp:cNvPr id="0" name=""/>
        <dsp:cNvSpPr/>
      </dsp:nvSpPr>
      <dsp:spPr>
        <a:xfrm>
          <a:off x="10141391" y="3543110"/>
          <a:ext cx="2648948" cy="26022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Attach balloon contact local Air Traffic Control </a:t>
          </a:r>
          <a:r>
            <a:rPr lang="en-US" sz="3200" b="1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 panose="020B0604020202020204"/>
              <a:ea typeface="+mn-ea"/>
              <a:cs typeface="+mn-cs"/>
            </a:rPr>
            <a:t>LAUNCH!</a:t>
          </a:r>
          <a:endParaRPr lang="en-US" sz="3200" b="1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 panose="020B0604020202020204"/>
            <a:ea typeface="+mn-ea"/>
            <a:cs typeface="+mn-cs"/>
          </a:endParaRPr>
        </a:p>
      </dsp:txBody>
      <dsp:txXfrm>
        <a:off x="10141391" y="3543110"/>
        <a:ext cx="2648948" cy="2602220"/>
      </dsp:txXfrm>
    </dsp:sp>
    <dsp:sp modelId="{4E89074A-DD45-4C30-BE68-0847302086FD}">
      <dsp:nvSpPr>
        <dsp:cNvPr id="0" name=""/>
        <dsp:cNvSpPr/>
      </dsp:nvSpPr>
      <dsp:spPr>
        <a:xfrm>
          <a:off x="10001487" y="549157"/>
          <a:ext cx="2798086" cy="559617"/>
        </a:xfrm>
        <a:prstGeom prst="rect">
          <a:avLst/>
        </a:prstGeom>
        <a:solidFill>
          <a:schemeClr val="accent2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Step</a:t>
          </a:r>
          <a:r>
            <a:rPr lang="en-US" sz="3000" kern="1200" dirty="0" smtClean="0">
              <a:solidFill>
                <a:sysClr val="window" lastClr="FFFFFF"/>
              </a:solidFill>
              <a:latin typeface="Arial" panose="020B0604020202020204"/>
              <a:ea typeface="+mn-ea"/>
              <a:cs typeface="+mn-cs"/>
            </a:rPr>
            <a:t> 4</a:t>
          </a:r>
          <a:endParaRPr lang="en-US" sz="3000" kern="1200" dirty="0">
            <a:solidFill>
              <a:sysClr val="window" lastClr="FFFFFF"/>
            </a:solidFill>
            <a:latin typeface="Arial" panose="020B0604020202020204"/>
            <a:ea typeface="+mn-ea"/>
            <a:cs typeface="+mn-cs"/>
          </a:endParaRPr>
        </a:p>
      </dsp:txBody>
      <dsp:txXfrm>
        <a:off x="10001487" y="549157"/>
        <a:ext cx="2798086" cy="5596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5387342"/>
            <a:ext cx="37307520" cy="11460480"/>
          </a:xfrm>
        </p:spPr>
        <p:txBody>
          <a:bodyPr anchor="b"/>
          <a:lstStyle>
            <a:lvl1pPr algn="ctr"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86400" y="17289782"/>
            <a:ext cx="32918400" cy="7947658"/>
          </a:xfrm>
        </p:spPr>
        <p:txBody>
          <a:bodyPr/>
          <a:lstStyle>
            <a:lvl1pPr marL="0" indent="0" algn="ctr">
              <a:buNone/>
              <a:defRPr sz="11520"/>
            </a:lvl1pPr>
            <a:lvl2pPr marL="2194560" indent="0" algn="ctr">
              <a:buNone/>
              <a:defRPr sz="9600"/>
            </a:lvl2pPr>
            <a:lvl3pPr marL="4389120" indent="0" algn="ctr">
              <a:buNone/>
              <a:defRPr sz="8640"/>
            </a:lvl3pPr>
            <a:lvl4pPr marL="6583680" indent="0" algn="ctr">
              <a:buNone/>
              <a:defRPr sz="7680"/>
            </a:lvl4pPr>
            <a:lvl5pPr marL="8778240" indent="0" algn="ctr">
              <a:buNone/>
              <a:defRPr sz="7680"/>
            </a:lvl5pPr>
            <a:lvl6pPr marL="10972800" indent="0" algn="ctr">
              <a:buNone/>
              <a:defRPr sz="7680"/>
            </a:lvl6pPr>
            <a:lvl7pPr marL="13167360" indent="0" algn="ctr">
              <a:buNone/>
              <a:defRPr sz="7680"/>
            </a:lvl7pPr>
            <a:lvl8pPr marL="15361920" indent="0" algn="ctr">
              <a:buNone/>
              <a:defRPr sz="7680"/>
            </a:lvl8pPr>
            <a:lvl9pPr marL="17556480" indent="0" algn="ctr">
              <a:buNone/>
              <a:defRPr sz="768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5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5490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409642" y="1752600"/>
            <a:ext cx="9464040" cy="278968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7522" y="1752600"/>
            <a:ext cx="27843480" cy="27896822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5584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7274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4662" y="8206749"/>
            <a:ext cx="37856160" cy="13693138"/>
          </a:xfrm>
        </p:spPr>
        <p:txBody>
          <a:bodyPr anchor="b"/>
          <a:lstStyle>
            <a:lvl1pPr>
              <a:defRPr sz="2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94662" y="22029429"/>
            <a:ext cx="37856160" cy="7200898"/>
          </a:xfrm>
        </p:spPr>
        <p:txBody>
          <a:bodyPr/>
          <a:lstStyle>
            <a:lvl1pPr marL="0" indent="0">
              <a:buNone/>
              <a:defRPr sz="11520">
                <a:solidFill>
                  <a:schemeClr val="tx1"/>
                </a:solidFill>
              </a:defRPr>
            </a:lvl1pPr>
            <a:lvl2pPr marL="2194560" indent="0">
              <a:buNone/>
              <a:defRPr sz="9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864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7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05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75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219920" y="8763000"/>
            <a:ext cx="18653760" cy="208864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545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1752607"/>
            <a:ext cx="37856160" cy="63627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3242" y="8069582"/>
            <a:ext cx="18568032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3242" y="12024360"/>
            <a:ext cx="18568032" cy="176860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19922" y="8069582"/>
            <a:ext cx="18659477" cy="3954778"/>
          </a:xfrm>
        </p:spPr>
        <p:txBody>
          <a:bodyPr anchor="b"/>
          <a:lstStyle>
            <a:lvl1pPr marL="0" indent="0">
              <a:buNone/>
              <a:defRPr sz="11520" b="1"/>
            </a:lvl1pPr>
            <a:lvl2pPr marL="2194560" indent="0">
              <a:buNone/>
              <a:defRPr sz="9600" b="1"/>
            </a:lvl2pPr>
            <a:lvl3pPr marL="4389120" indent="0">
              <a:buNone/>
              <a:defRPr sz="8640" b="1"/>
            </a:lvl3pPr>
            <a:lvl4pPr marL="6583680" indent="0">
              <a:buNone/>
              <a:defRPr sz="7680" b="1"/>
            </a:lvl4pPr>
            <a:lvl5pPr marL="8778240" indent="0">
              <a:buNone/>
              <a:defRPr sz="7680" b="1"/>
            </a:lvl5pPr>
            <a:lvl6pPr marL="10972800" indent="0">
              <a:buNone/>
              <a:defRPr sz="7680" b="1"/>
            </a:lvl6pPr>
            <a:lvl7pPr marL="13167360" indent="0">
              <a:buNone/>
              <a:defRPr sz="7680" b="1"/>
            </a:lvl7pPr>
            <a:lvl8pPr marL="15361920" indent="0">
              <a:buNone/>
              <a:defRPr sz="7680" b="1"/>
            </a:lvl8pPr>
            <a:lvl9pPr marL="17556480" indent="0">
              <a:buNone/>
              <a:defRPr sz="768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19922" y="12024360"/>
            <a:ext cx="18659477" cy="176860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3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72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5645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59477" y="4739647"/>
            <a:ext cx="22219920" cy="23393400"/>
          </a:xfrm>
        </p:spPr>
        <p:txBody>
          <a:bodyPr/>
          <a:lstStyle>
            <a:lvl1pPr>
              <a:defRPr sz="15360"/>
            </a:lvl1pPr>
            <a:lvl2pPr>
              <a:defRPr sz="13440"/>
            </a:lvl2pPr>
            <a:lvl3pPr>
              <a:defRPr sz="11520"/>
            </a:lvl3pPr>
            <a:lvl4pPr>
              <a:defRPr sz="9600"/>
            </a:lvl4pPr>
            <a:lvl5pPr>
              <a:defRPr sz="96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36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3237" y="2194560"/>
            <a:ext cx="14156054" cy="7680960"/>
          </a:xfrm>
        </p:spPr>
        <p:txBody>
          <a:bodyPr anchor="b"/>
          <a:lstStyle>
            <a:lvl1pPr>
              <a:defRPr sz="1536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659477" y="4739647"/>
            <a:ext cx="22219920" cy="23393400"/>
          </a:xfrm>
        </p:spPr>
        <p:txBody>
          <a:bodyPr anchor="t"/>
          <a:lstStyle>
            <a:lvl1pPr marL="0" indent="0">
              <a:buNone/>
              <a:defRPr sz="15360"/>
            </a:lvl1pPr>
            <a:lvl2pPr marL="2194560" indent="0">
              <a:buNone/>
              <a:defRPr sz="13440"/>
            </a:lvl2pPr>
            <a:lvl3pPr marL="4389120" indent="0">
              <a:buNone/>
              <a:defRPr sz="1152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3237" y="9875520"/>
            <a:ext cx="14156054" cy="18295622"/>
          </a:xfrm>
        </p:spPr>
        <p:txBody>
          <a:bodyPr/>
          <a:lstStyle>
            <a:lvl1pPr marL="0" indent="0">
              <a:buNone/>
              <a:defRPr sz="7680"/>
            </a:lvl1pPr>
            <a:lvl2pPr marL="2194560" indent="0">
              <a:buNone/>
              <a:defRPr sz="6720"/>
            </a:lvl2pPr>
            <a:lvl3pPr marL="4389120" indent="0">
              <a:buNone/>
              <a:defRPr sz="5760"/>
            </a:lvl3pPr>
            <a:lvl4pPr marL="6583680" indent="0">
              <a:buNone/>
              <a:defRPr sz="4800"/>
            </a:lvl4pPr>
            <a:lvl5pPr marL="8778240" indent="0">
              <a:buNone/>
              <a:defRPr sz="4800"/>
            </a:lvl5pPr>
            <a:lvl6pPr marL="10972800" indent="0">
              <a:buNone/>
              <a:defRPr sz="4800"/>
            </a:lvl6pPr>
            <a:lvl7pPr marL="13167360" indent="0">
              <a:buNone/>
              <a:defRPr sz="4800"/>
            </a:lvl7pPr>
            <a:lvl8pPr marL="15361920" indent="0">
              <a:buNone/>
              <a:defRPr sz="4800"/>
            </a:lvl8pPr>
            <a:lvl9pPr marL="17556480" indent="0">
              <a:buNone/>
              <a:defRPr sz="4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257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7520" y="1752607"/>
            <a:ext cx="3785616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0" y="8763000"/>
            <a:ext cx="3785616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1752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B8DF-113E-4DAE-A795-456F645D76FE}" type="datetimeFigureOut">
              <a:rPr lang="en-GB" smtClean="0"/>
              <a:t>25/04/2016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38960" y="30510487"/>
            <a:ext cx="1481328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0998160" y="30510487"/>
            <a:ext cx="987552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5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6A0B7-4595-493E-93FC-8AE45C4DE3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1328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3.jpeg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7.png"/><Relationship Id="rId1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3891200" cy="492980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3"/>
          <p:cNvSpPr txBox="1">
            <a:spLocks/>
          </p:cNvSpPr>
          <p:nvPr/>
        </p:nvSpPr>
        <p:spPr bwMode="auto">
          <a:xfrm>
            <a:off x="318052" y="-196925"/>
            <a:ext cx="43215339" cy="29717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389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15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43891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 </a:t>
            </a:r>
            <a:r>
              <a:rPr kumimoji="0" lang="en-US" sz="115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ChemSonde</a:t>
            </a: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: CO</a:t>
            </a:r>
            <a:r>
              <a:rPr kumimoji="0" lang="en-US" sz="11500" b="1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2</a:t>
            </a:r>
            <a:r>
              <a:rPr kumimoji="0" lang="en-US" sz="115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 profiles using radiosondes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6" name="Text Placeholder 22"/>
          <p:cNvSpPr txBox="1">
            <a:spLocks/>
          </p:cNvSpPr>
          <p:nvPr/>
        </p:nvSpPr>
        <p:spPr bwMode="auto">
          <a:xfrm>
            <a:off x="318052" y="3488440"/>
            <a:ext cx="43215339" cy="9245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3600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Paul Smith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Ray Freshwater, Bin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Ouyang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Rod Jones, Neil Harris | University of Cambridge, Department of Chemistry, UK | </a:t>
            </a:r>
            <a:r>
              <a:rPr kumimoji="0" lang="en-US" sz="4800" b="1" i="0" u="sng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ps683@cam.ac.uk</a:t>
            </a:r>
            <a:endParaRPr kumimoji="0" lang="en-US" sz="4800" b="1" i="0" u="sng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515" y="713625"/>
            <a:ext cx="9915542" cy="2061190"/>
          </a:xfrm>
          <a:prstGeom prst="rect">
            <a:avLst/>
          </a:prstGeom>
        </p:spPr>
      </p:pic>
      <p:sp>
        <p:nvSpPr>
          <p:cNvPr id="10" name="Text Placeholder 66"/>
          <p:cNvSpPr txBox="1">
            <a:spLocks/>
          </p:cNvSpPr>
          <p:nvPr/>
        </p:nvSpPr>
        <p:spPr>
          <a:xfrm>
            <a:off x="1143000" y="5669280"/>
            <a:ext cx="12801600" cy="128016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1. Problem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68"/>
          <p:cNvSpPr txBox="1">
            <a:spLocks/>
          </p:cNvSpPr>
          <p:nvPr/>
        </p:nvSpPr>
        <p:spPr bwMode="ltGray">
          <a:xfrm>
            <a:off x="1143000" y="7184571"/>
            <a:ext cx="12801600" cy="3016600"/>
          </a:xfrm>
          <a:prstGeom prst="rect">
            <a:avLst/>
          </a:prstGeom>
          <a:solidFill>
            <a:schemeClr val="accent2"/>
          </a:solidFill>
        </p:spPr>
        <p:txBody>
          <a:bodyPr vert="horz" lIns="365760" tIns="45720" rIns="365760" bIns="45720" numCol="1" rtlCol="0" anchor="t">
            <a:noAutofit/>
          </a:bodyPr>
          <a:lstStyle>
            <a:lvl1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5715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marR="0" lvl="0" indent="-571500" algn="l" defTabSz="438912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Composition studies of the upper atmosphere limited to satellites, aircraft or large balloons.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</a:endParaRPr>
          </a:p>
          <a:p>
            <a:pPr marL="571500" marR="0" lvl="0" indent="-571500" algn="l" defTabSz="438912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Expensive &amp; intermittent – any alternatives?</a:t>
            </a:r>
          </a:p>
        </p:txBody>
      </p:sp>
      <p:sp>
        <p:nvSpPr>
          <p:cNvPr id="12" name="Text Placeholder 67"/>
          <p:cNvSpPr txBox="1">
            <a:spLocks/>
          </p:cNvSpPr>
          <p:nvPr/>
        </p:nvSpPr>
        <p:spPr>
          <a:xfrm>
            <a:off x="1143000" y="10497312"/>
            <a:ext cx="12801600" cy="128016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 Potential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solution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Content Placeholder 10"/>
          <p:cNvSpPr txBox="1">
            <a:spLocks/>
          </p:cNvSpPr>
          <p:nvPr/>
        </p:nvSpPr>
        <p:spPr>
          <a:xfrm>
            <a:off x="1143000" y="11782893"/>
            <a:ext cx="12801600" cy="2807506"/>
          </a:xfrm>
          <a:prstGeom prst="rect">
            <a:avLst/>
          </a:prstGeom>
        </p:spPr>
        <p:txBody>
          <a:bodyPr vert="horz" lIns="91440" tIns="182880" rIns="91440" bIns="45720" rtlCol="0" anchor="t">
            <a:no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Radiosondes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/>
              </a:rPr>
              <a:t> – launched globally for meteorology.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4000" dirty="0" smtClean="0">
                <a:solidFill>
                  <a:srgbClr val="000000"/>
                </a:solidFill>
                <a:latin typeface="Arial" panose="020B0604020202020204"/>
              </a:rPr>
              <a:t>Cheap, with good temporal &amp; vertical resolution.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  <a:defRPr/>
            </a:pPr>
            <a:r>
              <a:rPr lang="en-US" sz="4000" dirty="0" err="1" smtClean="0">
                <a:solidFill>
                  <a:srgbClr val="000000"/>
                </a:solidFill>
                <a:latin typeface="Arial" panose="020B0604020202020204"/>
              </a:rPr>
              <a:t>Vaisala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/>
              </a:rPr>
              <a:t> 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RS41 </a:t>
            </a:r>
            <a:r>
              <a:rPr lang="en-US" sz="4000" dirty="0" err="1" smtClean="0">
                <a:solidFill>
                  <a:srgbClr val="000000"/>
                </a:solidFill>
                <a:latin typeface="Arial" panose="020B0604020202020204"/>
              </a:rPr>
              <a:t>sonde</a:t>
            </a:r>
            <a:r>
              <a:rPr lang="en-US" sz="4000" dirty="0" smtClean="0">
                <a:solidFill>
                  <a:srgbClr val="000000"/>
                </a:solidFill>
                <a:latin typeface="Arial" panose="020B0604020202020204"/>
              </a:rPr>
              <a:t> accommodates custom sensors.</a:t>
            </a:r>
          </a:p>
        </p:txBody>
      </p:sp>
      <p:sp>
        <p:nvSpPr>
          <p:cNvPr id="14" name="Text Placeholder 6"/>
          <p:cNvSpPr txBox="1">
            <a:spLocks/>
          </p:cNvSpPr>
          <p:nvPr/>
        </p:nvSpPr>
        <p:spPr>
          <a:xfrm>
            <a:off x="1143000" y="14950440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3. Project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noProof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verview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ontent Placeholder 11"/>
          <p:cNvSpPr txBox="1">
            <a:spLocks/>
          </p:cNvSpPr>
          <p:nvPr/>
        </p:nvSpPr>
        <p:spPr>
          <a:xfrm>
            <a:off x="1143000" y="16145149"/>
            <a:ext cx="12801600" cy="6742283"/>
          </a:xfrm>
          <a:prstGeom prst="rect">
            <a:avLst/>
          </a:prstGeom>
        </p:spPr>
        <p:txBody>
          <a:bodyPr vert="horz" lIns="91440" tIns="182880" rIns="91440" bIns="45720" rtlCol="0">
            <a:no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Integrate new sensors from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SenseAir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Alphasense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into a module that can interface with the RS41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sonde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Test the module in an environment chamber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by 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mimicking pressure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temperature profiles. </a:t>
            </a: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Improve the design, test, modify, improve again.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Field test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data, validate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against existing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technologies (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FAAM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) and compare with models.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endParaRPr lang="en-US" sz="4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7"/>
          <p:cNvSpPr txBox="1">
            <a:spLocks/>
          </p:cNvSpPr>
          <p:nvPr/>
        </p:nvSpPr>
        <p:spPr>
          <a:xfrm>
            <a:off x="1143000" y="22887432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4. </a:t>
            </a:r>
            <a:r>
              <a:rPr lang="en-US" b="1" dirty="0" err="1" smtClean="0">
                <a:solidFill>
                  <a:sysClr val="window" lastClr="FFFFFF"/>
                </a:solidFill>
                <a:latin typeface="Arial" panose="020B0604020202020204"/>
              </a:rPr>
              <a:t>ChemSonde</a:t>
            </a:r>
            <a:r>
              <a:rPr lang="en-US" b="1" dirty="0">
                <a:solidFill>
                  <a:sysClr val="window" lastClr="FFFFFF"/>
                </a:solidFill>
                <a:latin typeface="Arial" panose="020B0604020202020204"/>
              </a:rPr>
              <a:t> </a:t>
            </a:r>
            <a:r>
              <a:rPr lang="en-US" b="1" dirty="0" smtClean="0">
                <a:solidFill>
                  <a:sysClr val="window" lastClr="FFFFFF"/>
                </a:solidFill>
                <a:latin typeface="Arial" panose="020B0604020202020204"/>
              </a:rPr>
              <a:t>platform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 Placeholder 8"/>
          <p:cNvSpPr txBox="1">
            <a:spLocks/>
          </p:cNvSpPr>
          <p:nvPr/>
        </p:nvSpPr>
        <p:spPr>
          <a:xfrm>
            <a:off x="15544800" y="5669280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5.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ChemSonde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US" b="1" dirty="0" smtClean="0">
                <a:solidFill>
                  <a:sysClr val="window" lastClr="FFFFFF"/>
                </a:solidFill>
                <a:latin typeface="Arial" panose="020B0604020202020204"/>
              </a:rPr>
              <a:t>platform (cont.)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 Placeholder 69"/>
          <p:cNvSpPr txBox="1">
            <a:spLocks/>
          </p:cNvSpPr>
          <p:nvPr/>
        </p:nvSpPr>
        <p:spPr>
          <a:xfrm>
            <a:off x="15544800" y="14950440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6. Launch procedure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0" name="Content Placeholder 2" descr="Title Picture Lineup" title="SmartArt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2321215"/>
              </p:ext>
            </p:extLst>
          </p:nvPr>
        </p:nvGraphicFramePr>
        <p:xfrm>
          <a:off x="15544800" y="15859336"/>
          <a:ext cx="12801600" cy="669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Text Placeholder 15"/>
          <p:cNvSpPr txBox="1">
            <a:spLocks/>
          </p:cNvSpPr>
          <p:nvPr/>
        </p:nvSpPr>
        <p:spPr>
          <a:xfrm>
            <a:off x="15544800" y="22887432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7. </a:t>
            </a:r>
            <a:r>
              <a:rPr lang="en-US" b="1" dirty="0" smtClean="0">
                <a:solidFill>
                  <a:sysClr val="window" lastClr="FFFFFF"/>
                </a:solidFill>
                <a:latin typeface="Arial" panose="020B0604020202020204"/>
              </a:rPr>
              <a:t>Results – Reading 24/11/16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Text Placeholder 17"/>
          <p:cNvSpPr txBox="1">
            <a:spLocks/>
          </p:cNvSpPr>
          <p:nvPr/>
        </p:nvSpPr>
        <p:spPr>
          <a:xfrm>
            <a:off x="29900880" y="5669280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8. Results – Cambridge 28/01/16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 Placeholder 70"/>
          <p:cNvSpPr txBox="1">
            <a:spLocks/>
          </p:cNvSpPr>
          <p:nvPr/>
        </p:nvSpPr>
        <p:spPr>
          <a:xfrm>
            <a:off x="29900880" y="22887432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 smtClean="0">
                <a:solidFill>
                  <a:sysClr val="window" lastClr="FFFFFF"/>
                </a:solidFill>
                <a:latin typeface="Arial" panose="020B0604020202020204"/>
              </a:rPr>
              <a:t>10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Conclusions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Content Placeholder 14"/>
          <p:cNvSpPr txBox="1">
            <a:spLocks/>
          </p:cNvSpPr>
          <p:nvPr/>
        </p:nvSpPr>
        <p:spPr>
          <a:xfrm>
            <a:off x="29900880" y="24347457"/>
            <a:ext cx="12801600" cy="5585778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182880" rIns="91440" bIns="45720" rtlCol="0">
            <a:noAutofit/>
          </a:bodyPr>
          <a:lstStyle>
            <a:lvl1pPr marL="45720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97280" indent="-457200" algn="l" defTabSz="438912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We have demonstrated a novel system for atmospheric profiling of CO</a:t>
            </a:r>
            <a:r>
              <a:rPr lang="en-US" sz="4000" b="1" baseline="-25000" dirty="0" smtClean="0">
                <a:solidFill>
                  <a:srgbClr val="000000"/>
                </a:solidFill>
                <a:latin typeface="Arial" panose="020B0604020202020204"/>
              </a:rPr>
              <a:t>2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 – </a:t>
            </a:r>
            <a:r>
              <a:rPr lang="en-US" sz="4000" b="1" dirty="0" err="1" smtClean="0">
                <a:solidFill>
                  <a:srgbClr val="000000"/>
                </a:solidFill>
                <a:latin typeface="Arial" panose="020B0604020202020204"/>
              </a:rPr>
              <a:t>ChemSonde</a:t>
            </a:r>
            <a:r>
              <a:rPr lang="en-US" sz="4000" b="1" dirty="0">
                <a:solidFill>
                  <a:srgbClr val="000000"/>
                </a:solidFill>
                <a:latin typeface="Arial" panose="020B0604020202020204"/>
              </a:rPr>
              <a:t>.</a:t>
            </a:r>
            <a:endParaRPr lang="en-US" sz="4000" b="1" dirty="0" smtClean="0">
              <a:solidFill>
                <a:srgbClr val="000000"/>
              </a:solidFill>
              <a:latin typeface="Arial" panose="020B060402020202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The platform will sample other species in future.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/>
              </a:rPr>
              <a:t>ChemSonde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 can add to aircraft &amp; satellite data.  </a:t>
            </a:r>
          </a:p>
          <a:p>
            <a:pPr>
              <a:lnSpc>
                <a:spcPct val="150000"/>
              </a:lnSpc>
              <a:spcBef>
                <a:spcPts val="0"/>
              </a:spcBef>
              <a:buClrTx/>
              <a:defRPr/>
            </a:pPr>
            <a:r>
              <a:rPr lang="en-US" sz="4000" b="1" dirty="0" err="1" smtClean="0">
                <a:solidFill>
                  <a:srgbClr val="000000"/>
                </a:solidFill>
                <a:latin typeface="Arial" panose="020B0604020202020204"/>
              </a:rPr>
              <a:t>ChemSonde</a:t>
            </a:r>
            <a:r>
              <a:rPr lang="en-US" sz="4000" b="1" dirty="0" smtClean="0">
                <a:solidFill>
                  <a:srgbClr val="000000"/>
                </a:solidFill>
                <a:latin typeface="Arial" panose="020B0604020202020204"/>
              </a:rPr>
              <a:t> provides a platform for detection, attribution &amp; verification of Paris pledge &amp; renew.</a:t>
            </a:r>
          </a:p>
        </p:txBody>
      </p:sp>
      <p:sp>
        <p:nvSpPr>
          <p:cNvPr id="26" name="Text Placeholder 20"/>
          <p:cNvSpPr txBox="1">
            <a:spLocks/>
          </p:cNvSpPr>
          <p:nvPr/>
        </p:nvSpPr>
        <p:spPr>
          <a:xfrm>
            <a:off x="29911381" y="30098278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Acknowledgements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900880" y="31482521"/>
            <a:ext cx="12801600" cy="163121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Alphasense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John </a:t>
            </a:r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Saffell</a:t>
            </a:r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CAA – David Millar </a:t>
            </a:r>
          </a:p>
          <a:p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Chemsitry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/ Engineering Department, UCAM</a:t>
            </a: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Queens College Cambridge – Mark Reeder</a:t>
            </a:r>
          </a:p>
          <a:p>
            <a:endParaRPr lang="en-GB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SenseAir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AB, Sweden – All the Engineers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Research funded by NERC – NE/K005855/1 </a:t>
            </a:r>
          </a:p>
          <a:p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Reading University – Keri Nicoll</a:t>
            </a:r>
          </a:p>
          <a:p>
            <a:r>
              <a:rPr lang="en-GB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Vaisala</a:t>
            </a:r>
            <a:r>
              <a:rPr lang="en-GB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UK – David Bullock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r="12468"/>
          <a:stretch/>
        </p:blipFill>
        <p:spPr>
          <a:xfrm>
            <a:off x="15254303" y="28013722"/>
            <a:ext cx="5097252" cy="46871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85" y="24353344"/>
            <a:ext cx="7781015" cy="40952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5385" y="28378510"/>
            <a:ext cx="7781015" cy="4119674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5488578" y="24045812"/>
            <a:ext cx="577976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1 (right) complete profile    with [CO2] (preliminary)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2 (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ottom right) first 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 km altitude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3 (below) flight path 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ChemSonde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1" r="11553"/>
          <a:stretch/>
        </p:blipFill>
        <p:spPr>
          <a:xfrm>
            <a:off x="29480460" y="10043549"/>
            <a:ext cx="5653993" cy="494633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454" y="7015098"/>
            <a:ext cx="7568026" cy="3924539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4454" y="10902678"/>
            <a:ext cx="7568026" cy="3851809"/>
          </a:xfrm>
          <a:prstGeom prst="rect">
            <a:avLst/>
          </a:prstGeom>
        </p:spPr>
      </p:pic>
      <p:sp>
        <p:nvSpPr>
          <p:cNvPr id="46" name="Text Placeholder 69"/>
          <p:cNvSpPr txBox="1">
            <a:spLocks/>
          </p:cNvSpPr>
          <p:nvPr/>
        </p:nvSpPr>
        <p:spPr>
          <a:xfrm>
            <a:off x="29826998" y="14950434"/>
            <a:ext cx="12801600" cy="1219200"/>
          </a:xfrm>
          <a:prstGeom prst="rect">
            <a:avLst/>
          </a:prstGeom>
          <a:solidFill>
            <a:srgbClr val="00B0F0"/>
          </a:solidFill>
        </p:spPr>
        <p:txBody>
          <a:bodyPr vert="horz" lIns="365760" tIns="45720" rIns="91440" bIns="45720" rtlCol="0" anchor="ctr">
            <a:noAutofit/>
          </a:bodyPr>
          <a:lstStyle>
            <a:lvl1pPr marL="0" indent="0" algn="ctr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5400" kern="1200" cap="none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2pPr>
            <a:lvl3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4pPr>
            <a:lvl5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5pPr>
            <a:lvl6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6pPr>
            <a:lvl7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7pPr>
            <a:lvl8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8pPr>
            <a:lvl9pPr marL="0" indent="0" algn="l" defTabSz="438912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Font typeface="Arial" panose="020B0604020202020204" pitchFamily="34" charset="0"/>
              <a:buNone/>
              <a:defRPr sz="6000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marR="0" lvl="0" indent="0" algn="l" defTabSz="438912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ysClr val="window" lastClr="FFFFFF">
                  <a:lumMod val="65000"/>
                </a:sysClr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1" dirty="0">
                <a:solidFill>
                  <a:sysClr val="window" lastClr="FFFFFF"/>
                </a:solidFill>
                <a:latin typeface="Arial" panose="020B0604020202020204"/>
              </a:rPr>
              <a:t>9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. How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do we </a:t>
            </a:r>
            <a:r>
              <a:rPr lang="en-US" b="1" dirty="0" smtClean="0">
                <a:solidFill>
                  <a:sysClr val="window" lastClr="FFFFFF"/>
                </a:solidFill>
                <a:latin typeface="Arial" panose="020B0604020202020204"/>
              </a:rPr>
              <a:t>work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out [CO</a:t>
            </a:r>
            <a:r>
              <a:rPr kumimoji="0" lang="en-US" sz="5400" b="1" i="0" u="none" strike="noStrike" kern="120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 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]?</a:t>
            </a:r>
            <a:endParaRPr kumimoji="0" lang="en-US" sz="5400" b="1" i="0" u="none" strike="noStrike" kern="1200" cap="none" spc="0" normalizeH="0" baseline="-2500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9911381" y="6858299"/>
            <a:ext cx="558358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4 (right) complete profile with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GB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(preliminary)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5 (Bottom right) first 3 km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Figure 6 (Below) flight path </a:t>
            </a:r>
          </a:p>
          <a:p>
            <a:pPr>
              <a:lnSpc>
                <a:spcPct val="150000"/>
              </a:lnSpc>
            </a:pP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GB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ChemSonde</a:t>
            </a:r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lowchart: Data 47"/>
          <p:cNvSpPr/>
          <p:nvPr/>
        </p:nvSpPr>
        <p:spPr>
          <a:xfrm>
            <a:off x="29900880" y="18153795"/>
            <a:ext cx="2889261" cy="1166642"/>
          </a:xfrm>
          <a:prstGeom prst="flowChartInputOutpu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err="1" smtClean="0"/>
              <a:t>Hitran</a:t>
            </a:r>
            <a:r>
              <a:rPr lang="en-GB" sz="1800" b="1" dirty="0" smtClean="0"/>
              <a:t> database for CO</a:t>
            </a:r>
            <a:r>
              <a:rPr lang="en-GB" sz="1800" b="1" baseline="-25000" dirty="0" smtClean="0"/>
              <a:t>2</a:t>
            </a:r>
            <a:r>
              <a:rPr lang="en-GB" sz="1800" b="1" dirty="0" smtClean="0"/>
              <a:t> </a:t>
            </a:r>
          </a:p>
          <a:p>
            <a:pPr algn="ctr"/>
            <a:r>
              <a:rPr lang="en-GB" sz="1800" b="1" dirty="0" smtClean="0"/>
              <a:t>(4 to 4.7 µm)</a:t>
            </a:r>
            <a:endParaRPr lang="en-GB" sz="1800" b="1" baseline="-25000" dirty="0"/>
          </a:p>
        </p:txBody>
      </p:sp>
      <p:sp>
        <p:nvSpPr>
          <p:cNvPr id="51" name="Flowchart: Data 50"/>
          <p:cNvSpPr/>
          <p:nvPr/>
        </p:nvSpPr>
        <p:spPr>
          <a:xfrm>
            <a:off x="33508793" y="16516474"/>
            <a:ext cx="2410484" cy="1166642"/>
          </a:xfrm>
          <a:prstGeom prst="flowChartInputOutpu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Pressure &amp; Temperature </a:t>
            </a:r>
          </a:p>
          <a:p>
            <a:pPr algn="ctr"/>
            <a:r>
              <a:rPr lang="en-GB" sz="1800" b="1" dirty="0" smtClean="0"/>
              <a:t>&amp; [CO</a:t>
            </a:r>
            <a:r>
              <a:rPr lang="en-GB" sz="1800" b="1" baseline="-25000" dirty="0" smtClean="0"/>
              <a:t>2</a:t>
            </a:r>
            <a:r>
              <a:rPr lang="en-GB" sz="1800" b="1" dirty="0" smtClean="0"/>
              <a:t>]</a:t>
            </a:r>
            <a:r>
              <a:rPr lang="en-GB" sz="1800" b="1" baseline="-25000" dirty="0" smtClean="0"/>
              <a:t>estimate</a:t>
            </a:r>
            <a:endParaRPr lang="en-GB" sz="1800" b="1" dirty="0"/>
          </a:p>
        </p:txBody>
      </p:sp>
      <p:sp>
        <p:nvSpPr>
          <p:cNvPr id="52" name="Flowchart: Data 51"/>
          <p:cNvSpPr/>
          <p:nvPr/>
        </p:nvSpPr>
        <p:spPr>
          <a:xfrm>
            <a:off x="36779111" y="16507878"/>
            <a:ext cx="2946377" cy="1166642"/>
          </a:xfrm>
          <a:prstGeom prst="flowChartInputOutpu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700" b="1" dirty="0" smtClean="0">
                <a:solidFill>
                  <a:schemeClr val="tx1"/>
                </a:solidFill>
              </a:rPr>
              <a:t>Lamp &amp; filter profiles &amp; detector response curve</a:t>
            </a:r>
            <a:endParaRPr lang="en-GB" sz="1700" b="1" dirty="0">
              <a:solidFill>
                <a:schemeClr val="tx1"/>
              </a:solidFill>
            </a:endParaRPr>
          </a:p>
        </p:txBody>
      </p:sp>
      <p:sp>
        <p:nvSpPr>
          <p:cNvPr id="53" name="Flowchart: Process 52"/>
          <p:cNvSpPr/>
          <p:nvPr/>
        </p:nvSpPr>
        <p:spPr>
          <a:xfrm>
            <a:off x="37047058" y="18153795"/>
            <a:ext cx="2410484" cy="1166642"/>
          </a:xfrm>
          <a:prstGeom prst="flowChartProcess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</a:rPr>
              <a:t>Calculate theoretical transmission</a:t>
            </a:r>
            <a:r>
              <a:rPr lang="en-GB" sz="1800" b="1" i="1" dirty="0" smtClean="0">
                <a:solidFill>
                  <a:schemeClr val="tx1"/>
                </a:solidFill>
              </a:rPr>
              <a:t> </a:t>
            </a:r>
            <a:r>
              <a:rPr lang="en-GB" sz="1800" b="1" i="1" dirty="0" err="1" smtClean="0">
                <a:solidFill>
                  <a:schemeClr val="tx1"/>
                </a:solidFill>
              </a:rPr>
              <a:t>T</a:t>
            </a:r>
            <a:r>
              <a:rPr lang="en-GB" sz="1800" b="1" i="1" baseline="-25000" dirty="0" err="1">
                <a:solidFill>
                  <a:schemeClr val="tx1"/>
                </a:solidFill>
              </a:rPr>
              <a:t>t</a:t>
            </a:r>
            <a:r>
              <a:rPr lang="en-GB" sz="1800" b="1" i="1" baseline="-25000" dirty="0" err="1" smtClean="0">
                <a:solidFill>
                  <a:schemeClr val="tx1"/>
                </a:solidFill>
              </a:rPr>
              <a:t>heor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54" name="Flowchart: Process 53"/>
          <p:cNvSpPr/>
          <p:nvPr/>
        </p:nvSpPr>
        <p:spPr>
          <a:xfrm>
            <a:off x="37047058" y="19796371"/>
            <a:ext cx="2410484" cy="1166642"/>
          </a:xfrm>
          <a:prstGeom prst="flowChartProcess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</a:rPr>
              <a:t>Compare with observed transmission</a:t>
            </a:r>
          </a:p>
          <a:p>
            <a:pPr algn="ctr"/>
            <a:r>
              <a:rPr lang="en-GB" sz="1800" b="1" i="1" dirty="0" err="1" smtClean="0">
                <a:solidFill>
                  <a:schemeClr val="tx1"/>
                </a:solidFill>
              </a:rPr>
              <a:t>T</a:t>
            </a:r>
            <a:r>
              <a:rPr lang="en-GB" sz="1800" b="1" i="1" baseline="-25000" dirty="0" err="1" smtClean="0">
                <a:solidFill>
                  <a:schemeClr val="tx1"/>
                </a:solidFill>
              </a:rPr>
              <a:t>obs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55" name="Flowchart: Process 54"/>
          <p:cNvSpPr/>
          <p:nvPr/>
        </p:nvSpPr>
        <p:spPr>
          <a:xfrm>
            <a:off x="33508793" y="19791116"/>
            <a:ext cx="2410484" cy="1097142"/>
          </a:xfrm>
          <a:prstGeom prst="flowChartProcess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</a:rPr>
              <a:t>Change [CO</a:t>
            </a:r>
            <a:r>
              <a:rPr lang="en-GB" sz="1800" b="1" baseline="-25000" dirty="0" smtClean="0">
                <a:solidFill>
                  <a:schemeClr val="tx1"/>
                </a:solidFill>
              </a:rPr>
              <a:t>2</a:t>
            </a:r>
            <a:r>
              <a:rPr lang="en-GB" sz="1800" b="1" dirty="0" smtClean="0">
                <a:solidFill>
                  <a:schemeClr val="tx1"/>
                </a:solidFill>
              </a:rPr>
              <a:t>] by</a:t>
            </a:r>
          </a:p>
          <a:p>
            <a:pPr algn="ctr"/>
            <a:r>
              <a:rPr lang="en-GB" sz="1800" b="1" i="1" dirty="0" smtClean="0">
                <a:solidFill>
                  <a:schemeClr val="tx1"/>
                </a:solidFill>
              </a:rPr>
              <a:t>(</a:t>
            </a:r>
            <a:r>
              <a:rPr lang="en-GB" sz="1800" b="1" i="1" dirty="0" err="1" smtClean="0">
                <a:solidFill>
                  <a:schemeClr val="tx1"/>
                </a:solidFill>
              </a:rPr>
              <a:t>T</a:t>
            </a:r>
            <a:r>
              <a:rPr lang="en-GB" sz="1800" b="1" i="1" baseline="-25000" dirty="0" err="1" smtClean="0">
                <a:solidFill>
                  <a:schemeClr val="tx1"/>
                </a:solidFill>
              </a:rPr>
              <a:t>theor</a:t>
            </a:r>
            <a:r>
              <a:rPr lang="en-GB" sz="1800" b="1" i="1" dirty="0" smtClean="0">
                <a:solidFill>
                  <a:schemeClr val="tx1"/>
                </a:solidFill>
              </a:rPr>
              <a:t> – </a:t>
            </a:r>
            <a:r>
              <a:rPr lang="en-GB" sz="1800" b="1" i="1" dirty="0" err="1" smtClean="0">
                <a:solidFill>
                  <a:schemeClr val="tx1"/>
                </a:solidFill>
              </a:rPr>
              <a:t>T</a:t>
            </a:r>
            <a:r>
              <a:rPr lang="en-GB" sz="1800" b="1" i="1" baseline="-25000" dirty="0" err="1" smtClean="0">
                <a:solidFill>
                  <a:schemeClr val="tx1"/>
                </a:solidFill>
              </a:rPr>
              <a:t>obs</a:t>
            </a:r>
            <a:r>
              <a:rPr lang="en-GB" sz="1800" b="1" i="1" dirty="0" smtClean="0">
                <a:solidFill>
                  <a:schemeClr val="tx1"/>
                </a:solidFill>
              </a:rPr>
              <a:t>) / k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57" name="Flowchart: Terminator 56"/>
          <p:cNvSpPr/>
          <p:nvPr/>
        </p:nvSpPr>
        <p:spPr>
          <a:xfrm>
            <a:off x="33445483" y="18153795"/>
            <a:ext cx="2537105" cy="1166642"/>
          </a:xfrm>
          <a:prstGeom prst="flowChartTerminator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/>
              <a:t>Calculate Voigt line shape &amp; strength</a:t>
            </a:r>
            <a:endParaRPr lang="en-GB" sz="1800" b="1" dirty="0"/>
          </a:p>
        </p:txBody>
      </p:sp>
      <p:sp>
        <p:nvSpPr>
          <p:cNvPr id="58" name="Flowchart: Decision 57"/>
          <p:cNvSpPr/>
          <p:nvPr/>
        </p:nvSpPr>
        <p:spPr>
          <a:xfrm>
            <a:off x="36894548" y="21438947"/>
            <a:ext cx="2715505" cy="733663"/>
          </a:xfrm>
          <a:prstGeom prst="flowChartDecision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>
            <a:spAutoFit/>
          </a:bodyPr>
          <a:lstStyle/>
          <a:p>
            <a:r>
              <a:rPr lang="en-GB" sz="1800" b="1" dirty="0" smtClean="0">
                <a:solidFill>
                  <a:schemeClr val="tx1"/>
                </a:solidFill>
              </a:rPr>
              <a:t>Converged?</a:t>
            </a:r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59" name="Flowchart: Process 58"/>
          <p:cNvSpPr/>
          <p:nvPr/>
        </p:nvSpPr>
        <p:spPr>
          <a:xfrm>
            <a:off x="33508793" y="21304598"/>
            <a:ext cx="2410484" cy="994087"/>
          </a:xfrm>
          <a:prstGeom prst="flowChartProcess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800" b="1" dirty="0" smtClean="0">
                <a:solidFill>
                  <a:schemeClr val="tx1"/>
                </a:solidFill>
              </a:rPr>
              <a:t>Calculate gradient</a:t>
            </a:r>
          </a:p>
          <a:p>
            <a:pPr algn="ctr"/>
            <a:r>
              <a:rPr lang="en-GB" sz="1800" b="1" i="1" dirty="0">
                <a:solidFill>
                  <a:schemeClr val="tx1"/>
                </a:solidFill>
              </a:rPr>
              <a:t>k</a:t>
            </a:r>
            <a:r>
              <a:rPr lang="en-GB" sz="1800" b="1" i="1" dirty="0" smtClean="0">
                <a:solidFill>
                  <a:schemeClr val="tx1"/>
                </a:solidFill>
              </a:rPr>
              <a:t> = </a:t>
            </a:r>
            <a:r>
              <a:rPr lang="en-GB" sz="1800" b="1" i="1" dirty="0" err="1" smtClean="0">
                <a:solidFill>
                  <a:schemeClr val="tx1"/>
                </a:solidFill>
              </a:rPr>
              <a:t>dT</a:t>
            </a:r>
            <a:r>
              <a:rPr lang="en-GB" sz="1800" b="1" i="1" dirty="0" smtClean="0">
                <a:solidFill>
                  <a:schemeClr val="tx1"/>
                </a:solidFill>
              </a:rPr>
              <a:t>/d[CO</a:t>
            </a:r>
            <a:r>
              <a:rPr lang="en-GB" sz="1800" b="1" i="1" baseline="-25000" dirty="0" smtClean="0">
                <a:solidFill>
                  <a:schemeClr val="tx1"/>
                </a:solidFill>
              </a:rPr>
              <a:t>2</a:t>
            </a:r>
            <a:r>
              <a:rPr lang="en-GB" sz="1800" b="1" i="1" dirty="0" smtClean="0">
                <a:solidFill>
                  <a:schemeClr val="tx1"/>
                </a:solidFill>
              </a:rPr>
              <a:t>]</a:t>
            </a:r>
            <a:endParaRPr lang="en-GB" sz="1800" b="1" i="1" dirty="0">
              <a:solidFill>
                <a:schemeClr val="tx1"/>
              </a:solidFill>
            </a:endParaRPr>
          </a:p>
        </p:txBody>
      </p:sp>
      <p:sp>
        <p:nvSpPr>
          <p:cNvPr id="60" name="Flowchart: Terminator 59"/>
          <p:cNvSpPr/>
          <p:nvPr/>
        </p:nvSpPr>
        <p:spPr>
          <a:xfrm>
            <a:off x="40091493" y="21218320"/>
            <a:ext cx="2537105" cy="1166642"/>
          </a:xfrm>
          <a:prstGeom prst="flowChartTerminator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dirty="0" smtClean="0">
                <a:solidFill>
                  <a:schemeClr val="tx1"/>
                </a:solidFill>
              </a:rPr>
              <a:t>Report</a:t>
            </a:r>
            <a:r>
              <a:rPr lang="en-GB" sz="1800" b="1" dirty="0" smtClean="0">
                <a:solidFill>
                  <a:schemeClr val="tx1"/>
                </a:solidFill>
              </a:rPr>
              <a:t> [CO</a:t>
            </a:r>
            <a:r>
              <a:rPr lang="en-GB" sz="1800" b="1" baseline="-25000" dirty="0" smtClean="0">
                <a:solidFill>
                  <a:schemeClr val="tx1"/>
                </a:solidFill>
              </a:rPr>
              <a:t>2</a:t>
            </a:r>
            <a:r>
              <a:rPr lang="en-GB" sz="1800" b="1" dirty="0" smtClean="0">
                <a:solidFill>
                  <a:schemeClr val="tx1"/>
                </a:solidFill>
              </a:rPr>
              <a:t>]</a:t>
            </a:r>
            <a:endParaRPr lang="en-GB" sz="1800" b="1" dirty="0">
              <a:solidFill>
                <a:schemeClr val="tx1"/>
              </a:solidFill>
            </a:endParaRPr>
          </a:p>
        </p:txBody>
      </p:sp>
      <p:cxnSp>
        <p:nvCxnSpPr>
          <p:cNvPr id="77" name="Straight Arrow Connector 76"/>
          <p:cNvCxnSpPr>
            <a:stCxn id="48" idx="5"/>
            <a:endCxn id="57" idx="1"/>
          </p:cNvCxnSpPr>
          <p:nvPr/>
        </p:nvCxnSpPr>
        <p:spPr>
          <a:xfrm>
            <a:off x="32501215" y="18737116"/>
            <a:ext cx="944268" cy="0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51" idx="4"/>
            <a:endCxn id="57" idx="0"/>
          </p:cNvCxnSpPr>
          <p:nvPr/>
        </p:nvCxnSpPr>
        <p:spPr>
          <a:xfrm>
            <a:off x="34714035" y="17683116"/>
            <a:ext cx="1" cy="470679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55" idx="0"/>
            <a:endCxn id="57" idx="2"/>
          </p:cNvCxnSpPr>
          <p:nvPr/>
        </p:nvCxnSpPr>
        <p:spPr>
          <a:xfrm flipV="1">
            <a:off x="34714035" y="19320437"/>
            <a:ext cx="1" cy="470679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59" idx="0"/>
            <a:endCxn id="55" idx="2"/>
          </p:cNvCxnSpPr>
          <p:nvPr/>
        </p:nvCxnSpPr>
        <p:spPr>
          <a:xfrm flipV="1">
            <a:off x="34714035" y="20888258"/>
            <a:ext cx="0" cy="416340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57" idx="3"/>
            <a:endCxn id="53" idx="1"/>
          </p:cNvCxnSpPr>
          <p:nvPr/>
        </p:nvCxnSpPr>
        <p:spPr>
          <a:xfrm>
            <a:off x="35982588" y="18737116"/>
            <a:ext cx="1064470" cy="0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52" idx="4"/>
            <a:endCxn id="53" idx="0"/>
          </p:cNvCxnSpPr>
          <p:nvPr/>
        </p:nvCxnSpPr>
        <p:spPr>
          <a:xfrm>
            <a:off x="38252300" y="17674520"/>
            <a:ext cx="0" cy="479275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53" idx="2"/>
            <a:endCxn id="54" idx="0"/>
          </p:cNvCxnSpPr>
          <p:nvPr/>
        </p:nvCxnSpPr>
        <p:spPr>
          <a:xfrm>
            <a:off x="38252300" y="19320437"/>
            <a:ext cx="0" cy="475934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>
            <a:stCxn id="54" idx="2"/>
            <a:endCxn id="58" idx="0"/>
          </p:cNvCxnSpPr>
          <p:nvPr/>
        </p:nvCxnSpPr>
        <p:spPr>
          <a:xfrm>
            <a:off x="38252300" y="20963013"/>
            <a:ext cx="1" cy="475934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58" idx="1"/>
            <a:endCxn id="59" idx="3"/>
          </p:cNvCxnSpPr>
          <p:nvPr/>
        </p:nvCxnSpPr>
        <p:spPr>
          <a:xfrm flipH="1" flipV="1">
            <a:off x="35919277" y="21801642"/>
            <a:ext cx="975271" cy="4137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stCxn id="58" idx="3"/>
            <a:endCxn id="60" idx="1"/>
          </p:cNvCxnSpPr>
          <p:nvPr/>
        </p:nvCxnSpPr>
        <p:spPr>
          <a:xfrm flipV="1">
            <a:off x="39610053" y="21801641"/>
            <a:ext cx="481440" cy="4138"/>
          </a:xfrm>
          <a:prstGeom prst="straightConnector1">
            <a:avLst/>
          </a:prstGeom>
          <a:ln w="44450">
            <a:solidFill>
              <a:schemeClr val="accent2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36205484" y="21282933"/>
            <a:ext cx="9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NO</a:t>
            </a:r>
            <a:endParaRPr lang="en-GB" sz="2400" b="1" dirty="0"/>
          </a:p>
        </p:txBody>
      </p:sp>
      <p:sp>
        <p:nvSpPr>
          <p:cNvPr id="100" name="TextBox 99"/>
          <p:cNvSpPr txBox="1"/>
          <p:nvPr/>
        </p:nvSpPr>
        <p:spPr>
          <a:xfrm>
            <a:off x="39453470" y="21282933"/>
            <a:ext cx="9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YES</a:t>
            </a:r>
            <a:endParaRPr lang="en-GB" sz="2400" b="1" dirty="0"/>
          </a:p>
        </p:txBody>
      </p:sp>
      <p:sp>
        <p:nvSpPr>
          <p:cNvPr id="101" name="TextBox 100"/>
          <p:cNvSpPr txBox="1"/>
          <p:nvPr/>
        </p:nvSpPr>
        <p:spPr>
          <a:xfrm>
            <a:off x="12976220" y="26211282"/>
            <a:ext cx="1451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accent4"/>
                </a:solidFill>
              </a:rPr>
              <a:t> </a:t>
            </a:r>
            <a:endParaRPr lang="en-GB" sz="4000" dirty="0">
              <a:solidFill>
                <a:schemeClr val="accent4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/>
          <a:stretch/>
        </p:blipFill>
        <p:spPr>
          <a:xfrm rot="5400000">
            <a:off x="14509573" y="8110920"/>
            <a:ext cx="7678793" cy="560834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129659" y="24196394"/>
            <a:ext cx="12804439" cy="8504441"/>
            <a:chOff x="1129659" y="24347457"/>
            <a:chExt cx="12804439" cy="850444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659" y="24347457"/>
              <a:ext cx="12804439" cy="8504441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338051" y="25071724"/>
              <a:ext cx="2162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Vaisala</a:t>
              </a:r>
              <a:r>
                <a:rPr lang="en-GB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RS41</a:t>
              </a:r>
              <a:endParaRPr lang="en-GB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38051" y="27786895"/>
              <a:ext cx="278507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SenseAir</a:t>
              </a:r>
              <a:r>
                <a:rPr lang="en-GB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CO</a:t>
              </a:r>
              <a:r>
                <a:rPr lang="en-GB" sz="4000" baseline="-25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GB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HPP</a:t>
              </a:r>
              <a:endParaRPr lang="en-GB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38051" y="30570359"/>
              <a:ext cx="41272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Motherboard</a:t>
              </a:r>
              <a:endPara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46213" y="30570359"/>
              <a:ext cx="22664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Pump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45530" y="30705498"/>
              <a:ext cx="470068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Dimensions:</a:t>
              </a:r>
            </a:p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215 x 85 x 75 mm</a:t>
              </a:r>
            </a:p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768 g  (</a:t>
              </a:r>
              <a:r>
                <a:rPr lang="en-GB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inc.</a:t>
              </a:r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box)</a:t>
              </a:r>
              <a:endPara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45530" y="25480931"/>
              <a:ext cx="50177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Teflon sample inlet</a:t>
              </a:r>
              <a:endPara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45530" y="27354166"/>
              <a:ext cx="358502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 err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Alphasense</a:t>
              </a:r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CO/OX ECC’s </a:t>
              </a:r>
            </a:p>
            <a:p>
              <a:r>
                <a:rPr lang="en-GB" sz="40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(future project)</a:t>
              </a:r>
              <a:endParaRPr lang="en-GB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21278840" y="6888480"/>
            <a:ext cx="7067560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Flight duration ~ 2 - 3 hrs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Ascent rate ~ 5 - 6 ms</a:t>
            </a:r>
            <a:r>
              <a:rPr lang="en-GB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RS41 response &lt; 1 sec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response &lt; 1 sec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Sample flow ~ 1.2 l min</a:t>
            </a:r>
            <a:r>
              <a:rPr lang="en-GB" sz="3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Vertical resolution ~ 5 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range 0 – 3200 ppm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LOD ~ 2.5 ppm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lang="en-GB" sz="32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sensitivity ~ 0.3 ppm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Actively heated optical bench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96 cm path-length, highly sensitive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338051" y="31351833"/>
            <a:ext cx="44795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Battery (2CR5)</a:t>
            </a:r>
          </a:p>
          <a:p>
            <a:r>
              <a:rPr lang="en-GB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hours (90 g)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524793" cy="123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8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691</TotalTime>
  <Words>560</Words>
  <Application>Microsoft Office PowerPoint</Application>
  <PresentationFormat>Custom</PresentationFormat>
  <Paragraphs>93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Smith</dc:creator>
  <cp:lastModifiedBy>Paul Smith</cp:lastModifiedBy>
  <cp:revision>60</cp:revision>
  <dcterms:created xsi:type="dcterms:W3CDTF">2016-04-07T15:30:44Z</dcterms:created>
  <dcterms:modified xsi:type="dcterms:W3CDTF">2016-04-25T15:39:02Z</dcterms:modified>
</cp:coreProperties>
</file>