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42808525" cy="30279975"/>
  <p:notesSz cx="6858000" cy="9144000"/>
  <p:custDataLst>
    <p:tags r:id="rId5"/>
  </p:custDataLst>
  <p:defaultTextStyle>
    <a:defPPr>
      <a:defRPr lang="en-US"/>
    </a:defPPr>
    <a:lvl1pPr marL="0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88409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76817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65226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953634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942043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930451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918860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907268" algn="l" defTabSz="397681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>
          <p15:clr>
            <a:srgbClr val="A4A3A4"/>
          </p15:clr>
        </p15:guide>
        <p15:guide id="2" orient="horz" pos="4905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958">
          <p15:clr>
            <a:srgbClr val="A4A3A4"/>
          </p15:clr>
        </p15:guide>
        <p15:guide id="5" orient="horz" pos="15855">
          <p15:clr>
            <a:srgbClr val="A4A3A4"/>
          </p15:clr>
        </p15:guide>
        <p15:guide id="6" orient="horz" pos="17440">
          <p15:clr>
            <a:srgbClr val="A4A3A4"/>
          </p15:clr>
        </p15:guide>
        <p15:guide id="7" orient="horz" pos="3254">
          <p15:clr>
            <a:srgbClr val="A4A3A4"/>
          </p15:clr>
        </p15:guide>
        <p15:guide id="8" pos="8669">
          <p15:clr>
            <a:srgbClr val="A4A3A4"/>
          </p15:clr>
        </p15:guide>
        <p15:guide id="9" pos="9071">
          <p15:clr>
            <a:srgbClr val="A4A3A4"/>
          </p15:clr>
        </p15:guide>
        <p15:guide id="10" pos="25955">
          <p15:clr>
            <a:srgbClr val="A4A3A4"/>
          </p15:clr>
        </p15:guide>
        <p15:guide id="11" pos="13371">
          <p15:clr>
            <a:srgbClr val="A4A3A4"/>
          </p15:clr>
        </p15:guide>
        <p15:guide id="12" pos="4792">
          <p15:clr>
            <a:srgbClr val="A4A3A4"/>
          </p15:clr>
        </p15:guide>
        <p15:guide id="13" pos="12960">
          <p15:clr>
            <a:srgbClr val="A4A3A4"/>
          </p15:clr>
        </p15:guide>
        <p15:guide id="14" pos="17713">
          <p15:clr>
            <a:srgbClr val="A4A3A4"/>
          </p15:clr>
        </p15:guide>
        <p15:guide id="15" pos="17321">
          <p15:clr>
            <a:srgbClr val="A4A3A4"/>
          </p15:clr>
        </p15:guide>
        <p15:guide id="16" pos="1007">
          <p15:clr>
            <a:srgbClr val="A4A3A4"/>
          </p15:clr>
        </p15:guide>
        <p15:guide id="17" pos="22013">
          <p15:clr>
            <a:srgbClr val="A4A3A4"/>
          </p15:clr>
        </p15:guide>
        <p15:guide id="18" pos="216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22E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0" autoAdjust="0"/>
    <p:restoredTop sz="94018" autoAdjust="0"/>
  </p:normalViewPr>
  <p:slideViewPr>
    <p:cSldViewPr snapToGrid="0" showGuides="1">
      <p:cViewPr>
        <p:scale>
          <a:sx n="30" d="100"/>
          <a:sy n="30" d="100"/>
        </p:scale>
        <p:origin x="-3172" y="-948"/>
      </p:cViewPr>
      <p:guideLst>
        <p:guide orient="horz" pos="2777"/>
        <p:guide orient="horz" pos="4905"/>
        <p:guide orient="horz"/>
        <p:guide orient="horz" pos="958"/>
        <p:guide orient="horz" pos="15855"/>
        <p:guide orient="horz" pos="17440"/>
        <p:guide orient="horz" pos="3254"/>
        <p:guide pos="8669"/>
        <p:guide pos="9071"/>
        <p:guide pos="25955"/>
        <p:guide pos="13371"/>
        <p:guide pos="4792"/>
        <p:guide pos="12960"/>
        <p:guide pos="17713"/>
        <p:guide pos="17321"/>
        <p:guide pos="1007"/>
        <p:guide pos="22013"/>
        <p:guide pos="2163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17/04/2016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EC4B6-6678-4228-AB02-6D356D3067CB}" type="datetimeFigureOut">
              <a:rPr lang="en-GB" smtClean="0"/>
              <a:t>17/04/2016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CF7CE-F4C0-45D9-88AF-B8369C4CC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4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988409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3976817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5965226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7953634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9942043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11930451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13918860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5907268" algn="l" defTabSz="3976817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CF7CE-F4C0-45D9-88AF-B8369C4CCE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/>
          <p:cNvSpPr>
            <a:spLocks noGrp="1"/>
          </p:cNvSpPr>
          <p:nvPr>
            <p:ph type="body" sz="quarter" idx="18" hasCustomPrompt="1"/>
          </p:nvPr>
        </p:nvSpPr>
        <p:spPr>
          <a:xfrm>
            <a:off x="24434552" y="27728200"/>
            <a:ext cx="5008205" cy="155281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sv-SE" sz="2200" b="0" cap="none" baseline="0" smtClean="0">
                <a:solidFill>
                  <a:schemeClr val="bg1"/>
                </a:solidFill>
              </a:defRPr>
            </a:lvl1pPr>
            <a:lvl2pPr>
              <a:defRPr lang="sv-SE" sz="7800" smtClean="0"/>
            </a:lvl2pPr>
            <a:lvl3pPr>
              <a:defRPr lang="sv-SE" sz="7800" smtClean="0"/>
            </a:lvl3pPr>
            <a:lvl4pPr>
              <a:defRPr lang="sv-SE" sz="7800" smtClean="0"/>
            </a:lvl4pPr>
            <a:lvl5pPr>
              <a:defRPr lang="en-GB" sz="7800"/>
            </a:lvl5pPr>
          </a:lstStyle>
          <a:p>
            <a:pPr lvl="0"/>
            <a:r>
              <a:rPr lang="sv-SE" dirty="0" smtClean="0"/>
              <a:t>Förnamn Efternamn</a:t>
            </a:r>
          </a:p>
          <a:p>
            <a:pPr lvl="0"/>
            <a:r>
              <a:rPr lang="sv-SE" dirty="0" smtClean="0"/>
              <a:t>PhD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endParaRPr lang="sv-SE" dirty="0" smtClean="0"/>
          </a:p>
        </p:txBody>
      </p:sp>
      <p:sp>
        <p:nvSpPr>
          <p:cNvPr id="20" name="Platshållare för text 17"/>
          <p:cNvSpPr>
            <a:spLocks noGrp="1"/>
          </p:cNvSpPr>
          <p:nvPr>
            <p:ph type="body" sz="quarter" idx="19" hasCustomPrompt="1"/>
          </p:nvPr>
        </p:nvSpPr>
        <p:spPr>
          <a:xfrm>
            <a:off x="29675626" y="27728200"/>
            <a:ext cx="5240081" cy="155281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sv-SE" sz="2200" b="0" cap="none" baseline="0" smtClean="0">
                <a:solidFill>
                  <a:schemeClr val="bg1"/>
                </a:solidFill>
              </a:defRPr>
            </a:lvl1pPr>
            <a:lvl2pPr>
              <a:defRPr lang="sv-SE" sz="7800" smtClean="0"/>
            </a:lvl2pPr>
            <a:lvl3pPr>
              <a:defRPr lang="sv-SE" sz="7800" smtClean="0"/>
            </a:lvl3pPr>
            <a:lvl4pPr>
              <a:defRPr lang="sv-SE" sz="7800" smtClean="0"/>
            </a:lvl4pPr>
            <a:lvl5pPr>
              <a:defRPr lang="en-GB" sz="7800"/>
            </a:lvl5pPr>
          </a:lstStyle>
          <a:p>
            <a:pPr lvl="0"/>
            <a:r>
              <a:rPr lang="sv-SE" dirty="0" smtClean="0"/>
              <a:t>Adressvägen 25</a:t>
            </a:r>
          </a:p>
          <a:p>
            <a:pPr lvl="0"/>
            <a:r>
              <a:rPr lang="sv-SE" dirty="0" smtClean="0"/>
              <a:t>SE 125 67 Storstaden</a:t>
            </a:r>
          </a:p>
        </p:txBody>
      </p:sp>
      <p:sp>
        <p:nvSpPr>
          <p:cNvPr id="21" name="Platshållare för text 17"/>
          <p:cNvSpPr>
            <a:spLocks noGrp="1"/>
          </p:cNvSpPr>
          <p:nvPr>
            <p:ph type="body" sz="quarter" idx="20" hasCustomPrompt="1"/>
          </p:nvPr>
        </p:nvSpPr>
        <p:spPr>
          <a:xfrm>
            <a:off x="35148574" y="27728200"/>
            <a:ext cx="6054637" cy="155281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sv-SE" sz="2200" b="0" cap="none" baseline="0" smtClean="0">
                <a:solidFill>
                  <a:schemeClr val="bg1"/>
                </a:solidFill>
              </a:defRPr>
            </a:lvl1pPr>
            <a:lvl2pPr>
              <a:defRPr lang="sv-SE" sz="7800" smtClean="0"/>
            </a:lvl2pPr>
            <a:lvl3pPr>
              <a:defRPr lang="sv-SE" sz="7800" smtClean="0"/>
            </a:lvl3pPr>
            <a:lvl4pPr>
              <a:defRPr lang="sv-SE" sz="7800" smtClean="0"/>
            </a:lvl4pPr>
            <a:lvl5pPr>
              <a:defRPr lang="en-GB" sz="7800"/>
            </a:lvl5pPr>
          </a:lstStyle>
          <a:p>
            <a:pPr lvl="0"/>
            <a:r>
              <a:rPr lang="sv-SE" dirty="0" smtClean="0"/>
              <a:t>Tel: 070 898 58 785</a:t>
            </a:r>
          </a:p>
          <a:p>
            <a:pPr lvl="0"/>
            <a:r>
              <a:rPr lang="sv-SE" dirty="0" smtClean="0"/>
              <a:t>Email: namn.efternamn@kth.se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21" hasCustomPrompt="1"/>
          </p:nvPr>
        </p:nvSpPr>
        <p:spPr>
          <a:xfrm>
            <a:off x="1625147" y="21671542"/>
            <a:ext cx="5104854" cy="159648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GB" dirty="0" smtClean="0"/>
              <a:t>Click to insert logo</a:t>
            </a:r>
            <a:endParaRPr lang="en-GB" dirty="0"/>
          </a:p>
        </p:txBody>
      </p:sp>
      <p:sp>
        <p:nvSpPr>
          <p:cNvPr id="24" name="Platshållare för bild 22"/>
          <p:cNvSpPr>
            <a:spLocks noGrp="1"/>
          </p:cNvSpPr>
          <p:nvPr>
            <p:ph type="pic" sz="quarter" idx="22" hasCustomPrompt="1"/>
          </p:nvPr>
        </p:nvSpPr>
        <p:spPr>
          <a:xfrm>
            <a:off x="1625147" y="23573745"/>
            <a:ext cx="5104854" cy="159648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GB" dirty="0" smtClean="0"/>
              <a:t>Click to insert logo</a:t>
            </a:r>
            <a:endParaRPr lang="en-GB" dirty="0"/>
          </a:p>
        </p:txBody>
      </p:sp>
      <p:sp>
        <p:nvSpPr>
          <p:cNvPr id="26" name="Platshållare för sidfot 4"/>
          <p:cNvSpPr txBox="1">
            <a:spLocks/>
          </p:cNvSpPr>
          <p:nvPr userDrawn="1"/>
        </p:nvSpPr>
        <p:spPr>
          <a:xfrm>
            <a:off x="7484636" y="27728203"/>
            <a:ext cx="6918728" cy="161212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sv-SE" sz="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KTH ROYAL INSTITUTE OF TECHNOLOGY</a:t>
            </a:r>
            <a:endParaRPr lang="en-GB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7436173" y="1285932"/>
            <a:ext cx="33767033" cy="2751398"/>
          </a:xfrm>
        </p:spPr>
        <p:txBody>
          <a:bodyPr/>
          <a:lstStyle>
            <a:lvl1pPr>
              <a:defRPr sz="10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7436179" y="7787282"/>
            <a:ext cx="33767028" cy="17382953"/>
          </a:xfrm>
        </p:spPr>
        <p:txBody>
          <a:bodyPr>
            <a:normAutofit/>
          </a:bodyPr>
          <a:lstStyle>
            <a:lvl1pPr>
              <a:lnSpc>
                <a:spcPts val="2609"/>
              </a:lnSpc>
              <a:spcBef>
                <a:spcPts val="2609"/>
              </a:spcBef>
              <a:defRPr sz="2600" b="1"/>
            </a:lvl1pPr>
            <a:lvl2pPr marL="0" indent="0">
              <a:lnSpc>
                <a:spcPts val="3479"/>
              </a:lnSpc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7436175" y="4931824"/>
            <a:ext cx="33767037" cy="679357"/>
          </a:xfrm>
        </p:spPr>
        <p:txBody>
          <a:bodyPr>
            <a:noAutofit/>
          </a:bodyPr>
          <a:lstStyle>
            <a:lvl1pPr>
              <a:defRPr sz="7800" cap="all" baseline="0"/>
            </a:lvl1pPr>
          </a:lstStyle>
          <a:p>
            <a:pPr lvl="0"/>
            <a:r>
              <a:rPr lang="sv-SE" dirty="0" smtClean="0"/>
              <a:t>Underrubrik</a:t>
            </a:r>
            <a:endParaRPr lang="en-GB" dirty="0"/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436175" y="5997769"/>
            <a:ext cx="33767037" cy="679357"/>
          </a:xfrm>
        </p:spPr>
        <p:txBody>
          <a:bodyPr>
            <a:normAutofit/>
          </a:bodyPr>
          <a:lstStyle>
            <a:lvl1pPr>
              <a:defRPr sz="4300" i="1"/>
            </a:lvl1pPr>
          </a:lstStyle>
          <a:p>
            <a:pPr lvl="0"/>
            <a:r>
              <a:rPr lang="sv-SE" dirty="0" smtClean="0"/>
              <a:t>Underrubrik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55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6173" y="1285932"/>
            <a:ext cx="33767033" cy="2751398"/>
          </a:xfrm>
        </p:spPr>
        <p:txBody>
          <a:bodyPr/>
          <a:lstStyle>
            <a:lvl1pPr>
              <a:defRPr sz="10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36179" y="7787282"/>
            <a:ext cx="33767028" cy="17382953"/>
          </a:xfrm>
        </p:spPr>
        <p:txBody>
          <a:bodyPr>
            <a:normAutofit/>
          </a:bodyPr>
          <a:lstStyle>
            <a:lvl1pPr>
              <a:lnSpc>
                <a:spcPts val="2609"/>
              </a:lnSpc>
              <a:spcBef>
                <a:spcPts val="2609"/>
              </a:spcBef>
              <a:defRPr sz="2600" b="1"/>
            </a:lvl1pPr>
            <a:lvl2pPr marL="0" indent="0">
              <a:lnSpc>
                <a:spcPts val="3479"/>
              </a:lnSpc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7436175" y="4931824"/>
            <a:ext cx="33767037" cy="679357"/>
          </a:xfrm>
        </p:spPr>
        <p:txBody>
          <a:bodyPr>
            <a:noAutofit/>
          </a:bodyPr>
          <a:lstStyle>
            <a:lvl1pPr>
              <a:defRPr sz="7800" cap="all" baseline="0"/>
            </a:lvl1pPr>
          </a:lstStyle>
          <a:p>
            <a:pPr lvl="0"/>
            <a:r>
              <a:rPr lang="sv-SE" dirty="0" smtClean="0"/>
              <a:t>Underrubrik</a:t>
            </a:r>
            <a:endParaRPr lang="en-GB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436175" y="5997769"/>
            <a:ext cx="33767037" cy="679357"/>
          </a:xfrm>
        </p:spPr>
        <p:txBody>
          <a:bodyPr>
            <a:normAutofit/>
          </a:bodyPr>
          <a:lstStyle>
            <a:lvl1pPr>
              <a:defRPr sz="4300" i="1"/>
            </a:lvl1pPr>
          </a:lstStyle>
          <a:p>
            <a:pPr lvl="0"/>
            <a:r>
              <a:rPr lang="sv-SE" dirty="0" smtClean="0"/>
              <a:t>Underrubrik</a:t>
            </a:r>
            <a:endParaRPr lang="en-GB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8" hasCustomPrompt="1"/>
          </p:nvPr>
        </p:nvSpPr>
        <p:spPr>
          <a:xfrm>
            <a:off x="24434552" y="27728200"/>
            <a:ext cx="5008205" cy="155281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sv-SE" sz="2200" b="0" cap="none" baseline="0" smtClean="0">
                <a:solidFill>
                  <a:schemeClr val="bg1"/>
                </a:solidFill>
              </a:defRPr>
            </a:lvl1pPr>
            <a:lvl2pPr>
              <a:defRPr lang="sv-SE" sz="7800" smtClean="0"/>
            </a:lvl2pPr>
            <a:lvl3pPr>
              <a:defRPr lang="sv-SE" sz="7800" smtClean="0"/>
            </a:lvl3pPr>
            <a:lvl4pPr>
              <a:defRPr lang="sv-SE" sz="7800" smtClean="0"/>
            </a:lvl4pPr>
            <a:lvl5pPr>
              <a:defRPr lang="en-GB" sz="7800"/>
            </a:lvl5pPr>
          </a:lstStyle>
          <a:p>
            <a:pPr lvl="0"/>
            <a:r>
              <a:rPr lang="sv-SE" dirty="0" smtClean="0"/>
              <a:t>Förnamn Efternamn</a:t>
            </a:r>
          </a:p>
          <a:p>
            <a:pPr lvl="0"/>
            <a:r>
              <a:rPr lang="sv-SE" dirty="0" smtClean="0"/>
              <a:t>PhD </a:t>
            </a:r>
            <a:r>
              <a:rPr lang="sv-SE" dirty="0" err="1" smtClean="0"/>
              <a:t>Lorem</a:t>
            </a:r>
            <a:r>
              <a:rPr lang="sv-SE" dirty="0" smtClean="0"/>
              <a:t> </a:t>
            </a:r>
            <a:r>
              <a:rPr lang="sv-SE" dirty="0" err="1" smtClean="0"/>
              <a:t>ipsum</a:t>
            </a:r>
            <a:endParaRPr lang="sv-SE" dirty="0" smtClean="0"/>
          </a:p>
        </p:txBody>
      </p:sp>
      <p:sp>
        <p:nvSpPr>
          <p:cNvPr id="20" name="Platshållare för text 17"/>
          <p:cNvSpPr>
            <a:spLocks noGrp="1"/>
          </p:cNvSpPr>
          <p:nvPr>
            <p:ph type="body" sz="quarter" idx="19" hasCustomPrompt="1"/>
          </p:nvPr>
        </p:nvSpPr>
        <p:spPr>
          <a:xfrm>
            <a:off x="29675626" y="27728200"/>
            <a:ext cx="5240081" cy="155281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sv-SE" sz="2200" b="0" cap="none" baseline="0" smtClean="0">
                <a:solidFill>
                  <a:schemeClr val="bg1"/>
                </a:solidFill>
              </a:defRPr>
            </a:lvl1pPr>
            <a:lvl2pPr>
              <a:defRPr lang="sv-SE" sz="7800" smtClean="0"/>
            </a:lvl2pPr>
            <a:lvl3pPr>
              <a:defRPr lang="sv-SE" sz="7800" smtClean="0"/>
            </a:lvl3pPr>
            <a:lvl4pPr>
              <a:defRPr lang="sv-SE" sz="7800" smtClean="0"/>
            </a:lvl4pPr>
            <a:lvl5pPr>
              <a:defRPr lang="en-GB" sz="7800"/>
            </a:lvl5pPr>
          </a:lstStyle>
          <a:p>
            <a:pPr lvl="0"/>
            <a:r>
              <a:rPr lang="sv-SE" dirty="0" smtClean="0"/>
              <a:t>Adressvägen 25</a:t>
            </a:r>
          </a:p>
          <a:p>
            <a:pPr lvl="0"/>
            <a:r>
              <a:rPr lang="sv-SE" dirty="0" smtClean="0"/>
              <a:t>SE 125 67 Storstaden</a:t>
            </a:r>
          </a:p>
        </p:txBody>
      </p:sp>
      <p:sp>
        <p:nvSpPr>
          <p:cNvPr id="21" name="Platshållare för text 17"/>
          <p:cNvSpPr>
            <a:spLocks noGrp="1"/>
          </p:cNvSpPr>
          <p:nvPr>
            <p:ph type="body" sz="quarter" idx="20" hasCustomPrompt="1"/>
          </p:nvPr>
        </p:nvSpPr>
        <p:spPr>
          <a:xfrm>
            <a:off x="35148574" y="27728200"/>
            <a:ext cx="6054637" cy="155281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sv-SE" sz="2200" b="0" cap="none" baseline="0" smtClean="0">
                <a:solidFill>
                  <a:schemeClr val="bg1"/>
                </a:solidFill>
              </a:defRPr>
            </a:lvl1pPr>
            <a:lvl2pPr>
              <a:defRPr lang="sv-SE" sz="7800" smtClean="0"/>
            </a:lvl2pPr>
            <a:lvl3pPr>
              <a:defRPr lang="sv-SE" sz="7800" smtClean="0"/>
            </a:lvl3pPr>
            <a:lvl4pPr>
              <a:defRPr lang="sv-SE" sz="7800" smtClean="0"/>
            </a:lvl4pPr>
            <a:lvl5pPr>
              <a:defRPr lang="en-GB" sz="7800"/>
            </a:lvl5pPr>
          </a:lstStyle>
          <a:p>
            <a:pPr lvl="0"/>
            <a:r>
              <a:rPr lang="sv-SE" dirty="0" smtClean="0"/>
              <a:t>Tel: 070 898 58 785</a:t>
            </a:r>
          </a:p>
          <a:p>
            <a:pPr lvl="0"/>
            <a:r>
              <a:rPr lang="sv-SE" dirty="0" smtClean="0"/>
              <a:t>Email: namn.efternamn@kth.se</a:t>
            </a:r>
          </a:p>
        </p:txBody>
      </p:sp>
      <p:sp>
        <p:nvSpPr>
          <p:cNvPr id="26" name="Platshållare för sidfot 4"/>
          <p:cNvSpPr txBox="1">
            <a:spLocks/>
          </p:cNvSpPr>
          <p:nvPr userDrawn="1"/>
        </p:nvSpPr>
        <p:spPr>
          <a:xfrm>
            <a:off x="7484636" y="27728203"/>
            <a:ext cx="6918728" cy="161212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lang="sv-SE" sz="7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KTH ROYAL INSTITUTE OF TECHNOLOGY</a:t>
            </a:r>
            <a:endParaRPr lang="en-GB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23"/>
          </p:nvPr>
        </p:nvSpPr>
        <p:spPr>
          <a:xfrm>
            <a:off x="43782698" y="20176946"/>
            <a:ext cx="6256630" cy="2696083"/>
          </a:xfrm>
        </p:spPr>
        <p:txBody>
          <a:bodyPr>
            <a:normAutofit/>
          </a:bodyPr>
          <a:lstStyle>
            <a:lvl1pPr marL="372827" indent="-372827">
              <a:buFont typeface="+mj-lt"/>
              <a:buAutoNum type="arabicPeriod"/>
              <a:defRPr sz="1700" b="0"/>
            </a:lvl1pPr>
            <a:lvl2pPr marL="0" indent="0">
              <a:lnSpc>
                <a:spcPts val="3479"/>
              </a:lnSpc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24"/>
          </p:nvPr>
        </p:nvSpPr>
        <p:spPr>
          <a:xfrm>
            <a:off x="43782698" y="23371868"/>
            <a:ext cx="6256630" cy="2696083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700" b="0"/>
            </a:lvl1pPr>
            <a:lvl2pPr marL="0" indent="0">
              <a:lnSpc>
                <a:spcPts val="3479"/>
              </a:lnSpc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latshållare för bild 22"/>
          <p:cNvSpPr>
            <a:spLocks noGrp="1"/>
          </p:cNvSpPr>
          <p:nvPr>
            <p:ph type="pic" sz="quarter" idx="21" hasCustomPrompt="1"/>
          </p:nvPr>
        </p:nvSpPr>
        <p:spPr>
          <a:xfrm>
            <a:off x="1625147" y="21671542"/>
            <a:ext cx="5104854" cy="159648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GB" dirty="0" smtClean="0"/>
              <a:t>Click to insert logo</a:t>
            </a:r>
            <a:endParaRPr lang="en-GB" dirty="0"/>
          </a:p>
        </p:txBody>
      </p:sp>
      <p:sp>
        <p:nvSpPr>
          <p:cNvPr id="16" name="Platshållare för bild 22"/>
          <p:cNvSpPr>
            <a:spLocks noGrp="1"/>
          </p:cNvSpPr>
          <p:nvPr>
            <p:ph type="pic" sz="quarter" idx="22" hasCustomPrompt="1"/>
          </p:nvPr>
        </p:nvSpPr>
        <p:spPr>
          <a:xfrm>
            <a:off x="1625147" y="23573745"/>
            <a:ext cx="5104854" cy="1596489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GB" dirty="0" smtClean="0"/>
              <a:t>Click to insert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79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80677" y="1518856"/>
            <a:ext cx="33622527" cy="295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80677" y="6988232"/>
            <a:ext cx="33622527" cy="18006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62" y="1464942"/>
            <a:ext cx="3588855" cy="373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12"/>
          <p:cNvSpPr/>
          <p:nvPr/>
        </p:nvSpPr>
        <p:spPr>
          <a:xfrm>
            <a:off x="-1617209" y="26916819"/>
            <a:ext cx="52987442" cy="3479619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7682" tIns="198841" rIns="397682" bIns="19884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txStyles>
    <p:titleStyle>
      <a:lvl1pPr algn="l" defTabSz="3976817" rtl="0" eaLnBrk="1" latinLnBrk="0" hangingPunct="1">
        <a:lnSpc>
          <a:spcPts val="13047"/>
        </a:lnSpc>
        <a:spcBef>
          <a:spcPct val="0"/>
        </a:spcBef>
        <a:buNone/>
        <a:defRPr sz="11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976817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1546540" indent="-1546540" algn="l" defTabSz="3976817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148313" indent="-1601774" algn="l" defTabSz="3976817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4681045" indent="-1532732" algn="l" defTabSz="3976817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6676360" indent="-1988409" algn="l" defTabSz="3976817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36247" indent="-994204" algn="l" defTabSz="397681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24655" indent="-994204" algn="l" defTabSz="397681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913064" indent="-994204" algn="l" defTabSz="397681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901472" indent="-994204" algn="l" defTabSz="397681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409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6817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65226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53634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42043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30451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918860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907268" algn="l" defTabSz="397681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18" Type="http://schemas.openxmlformats.org/officeDocument/2006/relationships/image" Target="../media/image14.png"/><Relationship Id="rId26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jpe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jpeg"/><Relationship Id="rId33" Type="http://schemas.openxmlformats.org/officeDocument/2006/relationships/image" Target="../media/image29.png"/><Relationship Id="rId2" Type="http://schemas.openxmlformats.org/officeDocument/2006/relationships/tags" Target="../tags/tag2.xml"/><Relationship Id="rId16" Type="http://schemas.openxmlformats.org/officeDocument/2006/relationships/image" Target="../media/image12.jpg"/><Relationship Id="rId20" Type="http://schemas.openxmlformats.org/officeDocument/2006/relationships/image" Target="../media/image16.jpeg"/><Relationship Id="rId29" Type="http://schemas.openxmlformats.org/officeDocument/2006/relationships/image" Target="../media/image2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jp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jpeg"/><Relationship Id="rId10" Type="http://schemas.openxmlformats.org/officeDocument/2006/relationships/image" Target="../media/image6.jpg"/><Relationship Id="rId19" Type="http://schemas.openxmlformats.org/officeDocument/2006/relationships/image" Target="../media/image15.jpeg"/><Relationship Id="rId31" Type="http://schemas.openxmlformats.org/officeDocument/2006/relationships/image" Target="../media/image2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Relationship Id="rId30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929369" y="6820989"/>
            <a:ext cx="10569025" cy="19699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8579111"/>
              </p:ext>
            </p:extLst>
          </p:nvPr>
        </p:nvGraphicFramePr>
        <p:xfrm>
          <a:off x="6865" y="7015"/>
          <a:ext cx="6858" cy="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5" y="7015"/>
                        <a:ext cx="6858" cy="7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6173" y="1285932"/>
            <a:ext cx="33767033" cy="3633074"/>
          </a:xfrm>
        </p:spPr>
        <p:txBody>
          <a:bodyPr/>
          <a:lstStyle/>
          <a:p>
            <a:pPr lvl="0"/>
            <a:r>
              <a:rPr lang="en-GB" sz="8800" dirty="0" smtClean="0">
                <a:solidFill>
                  <a:srgbClr val="1C54A6"/>
                </a:solidFill>
                <a:latin typeface="Verdana"/>
              </a:rPr>
              <a:t>Lighting up the World</a:t>
            </a:r>
            <a:r>
              <a:rPr lang="en-GB" sz="9600" dirty="0" smtClean="0">
                <a:solidFill>
                  <a:srgbClr val="1C54A6"/>
                </a:solidFill>
                <a:latin typeface="Verdana"/>
              </a:rPr>
              <a:t/>
            </a:r>
            <a:br>
              <a:rPr lang="en-GB" sz="9600" dirty="0" smtClean="0">
                <a:solidFill>
                  <a:srgbClr val="1C54A6"/>
                </a:solidFill>
                <a:latin typeface="Verdana"/>
              </a:rPr>
            </a:br>
            <a:r>
              <a:rPr lang="en-US" sz="4200" dirty="0" smtClean="0">
                <a:solidFill>
                  <a:srgbClr val="1C54A6"/>
                </a:solidFill>
                <a:latin typeface="Verdana"/>
              </a:rPr>
              <a:t>The first global application of the Open Source, Spatial Electrification Toolkit (OnSSET), with a focus on Africa</a:t>
            </a:r>
            <a:r>
              <a:rPr lang="sv-SE" sz="4800" dirty="0" smtClean="0">
                <a:solidFill>
                  <a:srgbClr val="1C54A6"/>
                </a:solidFill>
                <a:latin typeface="Verdana"/>
              </a:rPr>
              <a:t/>
            </a:r>
            <a:br>
              <a:rPr lang="sv-SE" sz="4800" dirty="0" smtClean="0">
                <a:solidFill>
                  <a:srgbClr val="1C54A6"/>
                </a:solidFill>
                <a:latin typeface="Verdana"/>
              </a:rPr>
            </a:br>
            <a:endParaRPr lang="en-GB" sz="600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7436175" y="4850297"/>
            <a:ext cx="33767037" cy="1826830"/>
          </a:xfrm>
        </p:spPr>
        <p:txBody>
          <a:bodyPr>
            <a:normAutofit/>
          </a:bodyPr>
          <a:lstStyle/>
          <a:p>
            <a:r>
              <a:rPr lang="en-GB" sz="4800" dirty="0"/>
              <a:t>Dimitrios </a:t>
            </a:r>
            <a:r>
              <a:rPr lang="en-GB" sz="4800" dirty="0" smtClean="0"/>
              <a:t>Mentis, </a:t>
            </a:r>
            <a:r>
              <a:rPr lang="en-GB" sz="4800" dirty="0"/>
              <a:t>Mark Howells, Holger Rogner, Eduardo Zepeda, Alexandros Korkovelos, Shahid Siyal, Oliver Broad,  Morgan Bazilian, Ad de </a:t>
            </a:r>
            <a:r>
              <a:rPr lang="en-GB" sz="4800" dirty="0" err="1"/>
              <a:t>Roo</a:t>
            </a:r>
            <a:endParaRPr lang="en-GB" sz="4800" dirty="0"/>
          </a:p>
        </p:txBody>
      </p:sp>
      <p:sp>
        <p:nvSpPr>
          <p:cNvPr id="2051" name="Platshållare för text 2050"/>
          <p:cNvSpPr>
            <a:spLocks noGrp="1"/>
          </p:cNvSpPr>
          <p:nvPr>
            <p:ph type="body" sz="quarter" idx="18"/>
          </p:nvPr>
        </p:nvSpPr>
        <p:spPr>
          <a:xfrm>
            <a:off x="24434553" y="27728200"/>
            <a:ext cx="3555232" cy="1552818"/>
          </a:xfrm>
        </p:spPr>
        <p:txBody>
          <a:bodyPr/>
          <a:lstStyle/>
          <a:p>
            <a:r>
              <a:rPr lang="en-GB" sz="2400" dirty="0"/>
              <a:t>Dimitrios Mentis mentis@kth.se</a:t>
            </a:r>
          </a:p>
          <a:p>
            <a:r>
              <a:rPr lang="en-GB" sz="2400" dirty="0"/>
              <a:t> Division of Energy Systems Analysis</a:t>
            </a:r>
          </a:p>
        </p:txBody>
      </p:sp>
      <p:sp>
        <p:nvSpPr>
          <p:cNvPr id="2052" name="Platshållare för text 205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2400" dirty="0" err="1"/>
              <a:t>Brinellv</a:t>
            </a:r>
            <a:r>
              <a:rPr lang="sv-SE" sz="2400" dirty="0"/>
              <a:t>ägen 68, </a:t>
            </a:r>
          </a:p>
          <a:p>
            <a:r>
              <a:rPr lang="sv-SE" sz="2400" dirty="0"/>
              <a:t>10044, Stockholm, Sweden</a:t>
            </a:r>
          </a:p>
          <a:p>
            <a:endParaRPr lang="en-GB" dirty="0"/>
          </a:p>
        </p:txBody>
      </p:sp>
      <p:sp>
        <p:nvSpPr>
          <p:cNvPr id="2053" name="Platshållare för text 2052"/>
          <p:cNvSpPr>
            <a:spLocks noGrp="1"/>
          </p:cNvSpPr>
          <p:nvPr>
            <p:ph type="body" sz="quarter" idx="20"/>
          </p:nvPr>
        </p:nvSpPr>
        <p:spPr>
          <a:xfrm>
            <a:off x="35148575" y="27728200"/>
            <a:ext cx="3402530" cy="1552818"/>
          </a:xfrm>
        </p:spPr>
        <p:txBody>
          <a:bodyPr/>
          <a:lstStyle/>
          <a:p>
            <a:r>
              <a:rPr lang="en-GB" sz="2400" dirty="0" smtClean="0"/>
              <a:t>Tel: +46-70 </a:t>
            </a:r>
            <a:r>
              <a:rPr lang="en-GB" sz="2400" dirty="0"/>
              <a:t>6069 2060</a:t>
            </a:r>
          </a:p>
          <a:p>
            <a:endParaRPr lang="en-GB" dirty="0"/>
          </a:p>
        </p:txBody>
      </p:sp>
      <p:sp>
        <p:nvSpPr>
          <p:cNvPr id="19" name="textruta 18"/>
          <p:cNvSpPr txBox="1"/>
          <p:nvPr/>
        </p:nvSpPr>
        <p:spPr>
          <a:xfrm>
            <a:off x="1625145" y="21099581"/>
            <a:ext cx="3941655" cy="4076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600" b="1" dirty="0"/>
              <a:t>IN COOPERATION WITH: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934759" y="10774948"/>
            <a:ext cx="8226728" cy="4585269"/>
            <a:chOff x="14715116" y="6243059"/>
            <a:chExt cx="9291833" cy="5173297"/>
          </a:xfrm>
        </p:grpSpPr>
        <p:sp>
          <p:nvSpPr>
            <p:cNvPr id="28" name="Rectangle 27"/>
            <p:cNvSpPr/>
            <p:nvPr/>
          </p:nvSpPr>
          <p:spPr>
            <a:xfrm>
              <a:off x="14715116" y="6255531"/>
              <a:ext cx="9291833" cy="5138747"/>
            </a:xfrm>
            <a:prstGeom prst="rect">
              <a:avLst/>
            </a:prstGeom>
            <a:noFill/>
            <a:ln>
              <a:solidFill>
                <a:srgbClr val="1954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6707" y="6243059"/>
              <a:ext cx="4972490" cy="295223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2481" y="8834860"/>
              <a:ext cx="5162991" cy="258149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9950116" y="6530265"/>
              <a:ext cx="3520083" cy="19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2.7 </a:t>
              </a:r>
              <a:r>
                <a:rPr lang="en-US" sz="1800" b="1" dirty="0">
                  <a:solidFill>
                    <a:schemeClr val="tx2"/>
                  </a:solidFill>
                </a:rPr>
                <a:t>billion people rely on the traditional use of biomass for cooking, which causes harmful indoor air pollution</a:t>
              </a:r>
              <a:r>
                <a:rPr lang="en-US" sz="1800" b="1" i="1" dirty="0">
                  <a:solidFill>
                    <a:schemeClr val="tx2"/>
                  </a:solidFill>
                </a:rPr>
                <a:t>.</a:t>
              </a:r>
              <a:r>
                <a:rPr lang="en-US" sz="1800" b="1" dirty="0">
                  <a:solidFill>
                    <a:schemeClr val="tx2"/>
                  </a:solidFill>
                </a:rPr>
                <a:t> </a:t>
              </a:r>
              <a:endParaRPr lang="en-US" sz="1800" b="1" dirty="0" smtClean="0">
                <a:solidFill>
                  <a:schemeClr val="tx2"/>
                </a:solidFill>
              </a:endParaRPr>
            </a:p>
            <a:p>
              <a:endParaRPr lang="sv-SE" sz="1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914664" y="9672605"/>
              <a:ext cx="3520083" cy="1354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</a:rPr>
                <a:t>1.3</a:t>
              </a:r>
              <a:r>
                <a:rPr lang="en-US" sz="1800" b="1" dirty="0">
                  <a:solidFill>
                    <a:schemeClr val="tx2"/>
                  </a:solidFill>
                </a:rPr>
                <a:t> billion people are without access to </a:t>
              </a:r>
              <a:r>
                <a:rPr lang="en-US" sz="1800" b="1" dirty="0" smtClean="0">
                  <a:solidFill>
                    <a:schemeClr val="tx2"/>
                  </a:solidFill>
                </a:rPr>
                <a:t>electricity.</a:t>
              </a:r>
              <a:endParaRPr lang="en-US" sz="1800" b="1" dirty="0">
                <a:solidFill>
                  <a:schemeClr val="tx2"/>
                </a:solidFill>
              </a:endParaRPr>
            </a:p>
            <a:p>
              <a:endParaRPr lang="sv-SE" sz="18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4197" y="8175757"/>
              <a:ext cx="1995854" cy="153973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695932" y="7469247"/>
            <a:ext cx="8840602" cy="357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u="sng" dirty="0">
                <a:solidFill>
                  <a:schemeClr val="tx2"/>
                </a:solidFill>
              </a:rPr>
              <a:t>Background</a:t>
            </a:r>
          </a:p>
          <a:p>
            <a:pPr algn="just"/>
            <a:endParaRPr lang="en-GB" sz="1800" dirty="0">
              <a:solidFill>
                <a:schemeClr val="accent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/>
                </a:solidFill>
              </a:rPr>
              <a:t>According to the latest Global Tracking Framework (2015), </a:t>
            </a:r>
            <a:r>
              <a:rPr lang="en-US" sz="2000" dirty="0" smtClean="0">
                <a:solidFill>
                  <a:srgbClr val="FF0000"/>
                </a:solidFill>
              </a:rPr>
              <a:t>18</a:t>
            </a:r>
            <a:r>
              <a:rPr lang="en-US" sz="2000" dirty="0">
                <a:solidFill>
                  <a:srgbClr val="FF0000"/>
                </a:solidFill>
              </a:rPr>
              <a:t>% of the global population live without access to electricity services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smtClean="0">
                <a:solidFill>
                  <a:schemeClr val="tx2"/>
                </a:solidFill>
              </a:rPr>
              <a:t>The </a:t>
            </a:r>
            <a:r>
              <a:rPr lang="en-US" sz="2000" dirty="0">
                <a:solidFill>
                  <a:schemeClr val="tx2"/>
                </a:solidFill>
              </a:rPr>
              <a:t>provision of </a:t>
            </a:r>
            <a:r>
              <a:rPr lang="en-US" sz="2000" dirty="0">
                <a:solidFill>
                  <a:srgbClr val="FF0000"/>
                </a:solidFill>
              </a:rPr>
              <a:t>reliable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secure</a:t>
            </a:r>
            <a:r>
              <a:rPr lang="en-US" sz="2000" dirty="0">
                <a:solidFill>
                  <a:schemeClr val="tx2"/>
                </a:solidFill>
              </a:rPr>
              <a:t>, and </a:t>
            </a:r>
            <a:r>
              <a:rPr lang="en-US" sz="2000" dirty="0">
                <a:solidFill>
                  <a:srgbClr val="FF0000"/>
                </a:solidFill>
              </a:rPr>
              <a:t>affordable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services is necessary to ensure economic and social development. Universal access to electricity by 2030 is one of the </a:t>
            </a:r>
            <a:r>
              <a:rPr lang="en-US" sz="2000" dirty="0">
                <a:solidFill>
                  <a:srgbClr val="FF0000"/>
                </a:solidFill>
              </a:rPr>
              <a:t>key goals of the UN Sustainable Energy for All </a:t>
            </a:r>
            <a:r>
              <a:rPr lang="en-US" sz="2000" dirty="0">
                <a:solidFill>
                  <a:schemeClr val="tx2"/>
                </a:solidFill>
              </a:rPr>
              <a:t>(SE4All) initiative. Accelerating access to electricity requires, inter alia, strategies and programmes that effectively address and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account for the geographical, infrastructural and socioeconomic characteristics of a country or region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</a:p>
          <a:p>
            <a:endParaRPr lang="en-GB" sz="1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7652731" y="18513994"/>
            <a:ext cx="9003418" cy="7575784"/>
            <a:chOff x="14883528" y="5890257"/>
            <a:chExt cx="9700897" cy="7910017"/>
          </a:xfrm>
        </p:grpSpPr>
        <p:sp>
          <p:nvSpPr>
            <p:cNvPr id="39" name="TextBox 38"/>
            <p:cNvSpPr txBox="1"/>
            <p:nvPr/>
          </p:nvSpPr>
          <p:spPr>
            <a:xfrm>
              <a:off x="14883528" y="5890257"/>
              <a:ext cx="9700897" cy="734891"/>
            </a:xfrm>
            <a:prstGeom prst="rect">
              <a:avLst/>
            </a:prstGeom>
            <a:solidFill>
              <a:srgbClr val="1B51A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Methodology Flow Chart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40" name="Ορθογώνιο 15"/>
            <p:cNvSpPr/>
            <p:nvPr/>
          </p:nvSpPr>
          <p:spPr>
            <a:xfrm>
              <a:off x="14883528" y="6571171"/>
              <a:ext cx="9700897" cy="72291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 err="1" smtClean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2331" y="6612949"/>
              <a:ext cx="9640322" cy="715550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5150124" y="6852405"/>
              <a:ext cx="2382979" cy="947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chemeClr val="accent1">
                      <a:lumMod val="75000"/>
                    </a:schemeClr>
                  </a:solidFill>
                </a:rPr>
                <a:t>Big data analysis &gt; 1TB of geospatial information</a:t>
              </a:r>
              <a:endParaRPr lang="sv-SE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377155" y="6828576"/>
              <a:ext cx="2703604" cy="72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Utilization of Open Source Databases</a:t>
              </a:r>
              <a:endParaRPr lang="en-GB" sz="2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223583" y="21909961"/>
            <a:ext cx="4810214" cy="3136258"/>
            <a:chOff x="752789" y="28314849"/>
            <a:chExt cx="4994041" cy="315236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9" y="28314849"/>
              <a:ext cx="1818502" cy="135571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91" y="28314849"/>
              <a:ext cx="1410507" cy="133961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64" y="29654459"/>
              <a:ext cx="2997233" cy="181275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91" y="29670559"/>
              <a:ext cx="1818501" cy="179665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798" y="28314849"/>
              <a:ext cx="1568199" cy="133961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80" y="30034798"/>
              <a:ext cx="1771650" cy="1314450"/>
            </a:xfrm>
            <a:prstGeom prst="rect">
              <a:avLst/>
            </a:prstGeom>
          </p:spPr>
        </p:pic>
      </p:grpSp>
      <p:sp>
        <p:nvSpPr>
          <p:cNvPr id="86" name="textruta 18"/>
          <p:cNvSpPr txBox="1"/>
          <p:nvPr/>
        </p:nvSpPr>
        <p:spPr>
          <a:xfrm>
            <a:off x="1248983" y="17466629"/>
            <a:ext cx="37930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200" b="1" dirty="0" smtClean="0"/>
              <a:t>Publications:</a:t>
            </a:r>
            <a:endParaRPr lang="en-GB" sz="2200" b="1" dirty="0"/>
          </a:p>
        </p:txBody>
      </p:sp>
      <p:sp>
        <p:nvSpPr>
          <p:cNvPr id="87" name="textruta 18"/>
          <p:cNvSpPr txBox="1"/>
          <p:nvPr/>
        </p:nvSpPr>
        <p:spPr>
          <a:xfrm>
            <a:off x="1223583" y="17898429"/>
            <a:ext cx="3793012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/>
              <a:t>IEA </a:t>
            </a:r>
            <a:r>
              <a:rPr lang="en-GB" sz="1600" b="1" i="1" dirty="0" smtClean="0"/>
              <a:t>World Energy Outlook </a:t>
            </a:r>
            <a:r>
              <a:rPr lang="en-GB" sz="1600" i="1" dirty="0" smtClean="0"/>
              <a:t>2014</a:t>
            </a:r>
            <a:endParaRPr lang="en-GB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/>
              <a:t>IEA </a:t>
            </a:r>
            <a:r>
              <a:rPr lang="en-GB" sz="1600" b="1" i="1" dirty="0" smtClean="0"/>
              <a:t>World Energy Outlook </a:t>
            </a:r>
            <a:r>
              <a:rPr lang="en-GB" sz="1600" i="1" dirty="0" smtClean="0"/>
              <a:t>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 smtClean="0"/>
              <a:t>Global Tracking Framework</a:t>
            </a:r>
            <a:r>
              <a:rPr lang="en-GB" sz="1600" i="1" dirty="0" smtClean="0"/>
              <a:t>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 smtClean="0"/>
              <a:t>Elsevier Energy for Sustainable Development</a:t>
            </a:r>
            <a:r>
              <a:rPr lang="en-GB" sz="1600" i="1" dirty="0" smtClean="0"/>
              <a:t>: “A </a:t>
            </a:r>
            <a:r>
              <a:rPr lang="en-GB" sz="1600" i="1" dirty="0"/>
              <a:t>GIS based approach for electrification planning – A case study on </a:t>
            </a:r>
            <a:r>
              <a:rPr lang="en-GB" sz="1600" i="1" dirty="0" smtClean="0"/>
              <a:t>Nigeria”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 smtClean="0"/>
              <a:t>Elsevier Energy</a:t>
            </a:r>
            <a:r>
              <a:rPr lang="en-GB" sz="1600" i="1" dirty="0" smtClean="0"/>
              <a:t>: “</a:t>
            </a:r>
            <a:r>
              <a:rPr lang="en-GB" sz="1600" dirty="0"/>
              <a:t>A cost comparison of technology approaches for improving access to electricity </a:t>
            </a:r>
            <a:r>
              <a:rPr lang="en-GB" sz="1600" dirty="0" smtClean="0"/>
              <a:t>services”</a:t>
            </a:r>
            <a:endParaRPr lang="sv-SE" sz="1600" i="1" dirty="0"/>
          </a:p>
          <a:p>
            <a:endParaRPr lang="en-GB" sz="2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597890" y="15426616"/>
            <a:ext cx="9069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u="sng" dirty="0">
                <a:solidFill>
                  <a:schemeClr val="tx2"/>
                </a:solidFill>
              </a:rPr>
              <a:t>Methodology</a:t>
            </a:r>
          </a:p>
          <a:p>
            <a:pPr algn="just"/>
            <a:endParaRPr lang="en-GB" sz="2000" dirty="0">
              <a:solidFill>
                <a:schemeClr val="tx2"/>
              </a:solidFill>
            </a:endParaRPr>
          </a:p>
          <a:p>
            <a:pPr algn="just"/>
            <a:r>
              <a:rPr lang="en-GB" sz="2000" dirty="0" smtClean="0">
                <a:solidFill>
                  <a:schemeClr val="tx2"/>
                </a:solidFill>
              </a:rPr>
              <a:t>Africa is split in ca </a:t>
            </a:r>
            <a:r>
              <a:rPr lang="en-GB" sz="2400" b="1" dirty="0" smtClean="0">
                <a:solidFill>
                  <a:schemeClr val="tx2"/>
                </a:solidFill>
              </a:rPr>
              <a:t>240,000 settlements</a:t>
            </a:r>
            <a:r>
              <a:rPr lang="en-GB" sz="2000" dirty="0" smtClean="0">
                <a:solidFill>
                  <a:schemeClr val="tx2"/>
                </a:solidFill>
              </a:rPr>
              <a:t>. Based </a:t>
            </a:r>
            <a:r>
              <a:rPr lang="en-GB" sz="2000" dirty="0">
                <a:solidFill>
                  <a:schemeClr val="tx2"/>
                </a:solidFill>
              </a:rPr>
              <a:t>on technology costs, the projected population of each settlement, the local grid connection characteristics, the </a:t>
            </a:r>
            <a:r>
              <a:rPr lang="en-GB" sz="2000" b="1" dirty="0">
                <a:solidFill>
                  <a:schemeClr val="tx2"/>
                </a:solidFill>
              </a:rPr>
              <a:t>availability of local resources (wind, solar, hydro, diesel)</a:t>
            </a:r>
            <a:r>
              <a:rPr lang="en-GB" sz="2000" dirty="0">
                <a:solidFill>
                  <a:schemeClr val="tx2"/>
                </a:solidFill>
              </a:rPr>
              <a:t>, we run a cost based geospatial electrification model, that provides the optimal split in terms of On vs. Off grid solutions. The analysis is carried out for </a:t>
            </a:r>
            <a:r>
              <a:rPr lang="en-GB" sz="2000" dirty="0" smtClean="0">
                <a:solidFill>
                  <a:schemeClr val="tx2"/>
                </a:solidFill>
              </a:rPr>
              <a:t>5 </a:t>
            </a:r>
            <a:r>
              <a:rPr lang="en-GB" sz="2000" dirty="0">
                <a:solidFill>
                  <a:schemeClr val="tx2"/>
                </a:solidFill>
              </a:rPr>
              <a:t>levels of electricity access (World Bank </a:t>
            </a:r>
            <a:r>
              <a:rPr lang="en-GB" sz="2000" dirty="0" smtClean="0">
                <a:solidFill>
                  <a:schemeClr val="tx2"/>
                </a:solidFill>
              </a:rPr>
              <a:t>Tiers</a:t>
            </a:r>
            <a:r>
              <a:rPr lang="en-GB" sz="2000" dirty="0">
                <a:solidFill>
                  <a:schemeClr val="tx2"/>
                </a:solidFill>
              </a:rPr>
              <a:t>) in order to compare how the optimal electrification mix alters with varying energy demand</a:t>
            </a:r>
            <a:r>
              <a:rPr lang="en-GB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954238" y="7385222"/>
            <a:ext cx="9359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accent1">
                    <a:lumMod val="75000"/>
                  </a:schemeClr>
                </a:solidFill>
              </a:rPr>
              <a:t>Least 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cost mix of electrification technologies  </a:t>
            </a:r>
            <a:endParaRPr lang="sv-SE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b="1" u="sng" dirty="0">
              <a:solidFill>
                <a:schemeClr val="tx2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430" y="24261868"/>
            <a:ext cx="2600746" cy="1261723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>
          <a:xfrm flipH="1">
            <a:off x="13333230" y="24656435"/>
            <a:ext cx="446041" cy="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9" name="Group 2058"/>
          <p:cNvGrpSpPr/>
          <p:nvPr/>
        </p:nvGrpSpPr>
        <p:grpSpPr>
          <a:xfrm>
            <a:off x="30592275" y="6988629"/>
            <a:ext cx="11502783" cy="19699092"/>
            <a:chOff x="30690246" y="6988629"/>
            <a:chExt cx="11502783" cy="19699092"/>
          </a:xfrm>
        </p:grpSpPr>
        <p:sp>
          <p:nvSpPr>
            <p:cNvPr id="92" name="Rounded Rectangle 91"/>
            <p:cNvSpPr/>
            <p:nvPr/>
          </p:nvSpPr>
          <p:spPr>
            <a:xfrm>
              <a:off x="30690246" y="6988629"/>
              <a:ext cx="11502783" cy="196990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 u="sng" dirty="0" err="1" smtClean="0">
                <a:solidFill>
                  <a:schemeClr val="tx2"/>
                </a:solidFill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1116983" y="19950258"/>
              <a:ext cx="5349865" cy="315931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2342709" y="7827707"/>
              <a:ext cx="8552410" cy="7671487"/>
              <a:chOff x="31448428" y="7589468"/>
              <a:chExt cx="8552410" cy="7671487"/>
            </a:xfrm>
          </p:grpSpPr>
          <p:grpSp>
            <p:nvGrpSpPr>
              <p:cNvPr id="62" name="Group 61"/>
              <p:cNvGrpSpPr>
                <a:grpSpLocks noChangeAspect="1"/>
              </p:cNvGrpSpPr>
              <p:nvPr/>
            </p:nvGrpSpPr>
            <p:grpSpPr>
              <a:xfrm>
                <a:off x="31905031" y="8319156"/>
                <a:ext cx="8095807" cy="6941799"/>
                <a:chOff x="10463204" y="23305389"/>
                <a:chExt cx="10445948" cy="8827437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19532" y="23305389"/>
                  <a:ext cx="5135164" cy="4320000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73988" y="23305389"/>
                  <a:ext cx="5135164" cy="4320000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 preferRelativeResize="0">
                  <a:picLocks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63204" y="27790393"/>
                  <a:ext cx="5133600" cy="4320000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 preferRelativeResize="0">
                  <a:picLocks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55186" y="27812826"/>
                  <a:ext cx="5133600" cy="4320000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/>
              <p:cNvSpPr txBox="1"/>
              <p:nvPr/>
            </p:nvSpPr>
            <p:spPr>
              <a:xfrm>
                <a:off x="31948686" y="7857973"/>
                <a:ext cx="3934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 smtClean="0">
                    <a:solidFill>
                      <a:schemeClr val="tx2"/>
                    </a:solidFill>
                  </a:rPr>
                  <a:t>Tier 3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5965013" y="7780876"/>
                <a:ext cx="3934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 smtClean="0">
                    <a:solidFill>
                      <a:schemeClr val="tx2"/>
                    </a:solidFill>
                  </a:rPr>
                  <a:t>Tier 5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6200000">
                <a:off x="29771169" y="9326126"/>
                <a:ext cx="3934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 smtClean="0">
                    <a:solidFill>
                      <a:schemeClr val="tx2"/>
                    </a:solidFill>
                  </a:rPr>
                  <a:t>High </a:t>
                </a:r>
                <a:r>
                  <a:rPr lang="sv-SE" sz="2400" b="1" dirty="0" smtClean="0">
                    <a:solidFill>
                      <a:schemeClr val="tx2"/>
                    </a:solidFill>
                  </a:rPr>
                  <a:t>Diesel Price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29711770" y="12819889"/>
                <a:ext cx="3934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 smtClean="0">
                    <a:solidFill>
                      <a:schemeClr val="tx2"/>
                    </a:solidFill>
                  </a:rPr>
                  <a:t>Low </a:t>
                </a:r>
                <a:r>
                  <a:rPr lang="sv-SE" sz="2400" b="1" dirty="0" smtClean="0">
                    <a:solidFill>
                      <a:schemeClr val="tx2"/>
                    </a:solidFill>
                  </a:rPr>
                  <a:t>Diesel Price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1031767" y="15741582"/>
              <a:ext cx="393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u="sng" dirty="0" smtClean="0">
                  <a:solidFill>
                    <a:schemeClr val="tx2"/>
                  </a:solidFill>
                </a:rPr>
                <a:t>Investment Needs</a:t>
              </a:r>
              <a:endParaRPr lang="en-GB" sz="2800" b="1" u="sng" dirty="0">
                <a:solidFill>
                  <a:schemeClr val="tx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6626275" y="15747736"/>
              <a:ext cx="5555359" cy="7361846"/>
              <a:chOff x="36430333" y="16008992"/>
              <a:chExt cx="5555359" cy="736184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18914" y="17230641"/>
                <a:ext cx="4811537" cy="2805688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530957" y="20948311"/>
                <a:ext cx="4872397" cy="2422527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36496510" y="16762161"/>
                <a:ext cx="4933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 smtClean="0">
                    <a:solidFill>
                      <a:schemeClr val="tx2"/>
                    </a:solidFill>
                  </a:rPr>
                  <a:t>Stand Alone – Technology Split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6568179" y="20436909"/>
                <a:ext cx="4608725" cy="473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b="1" dirty="0" smtClean="0">
                    <a:solidFill>
                      <a:schemeClr val="tx2"/>
                    </a:solidFill>
                  </a:rPr>
                  <a:t>Mini Grid – Technology Split</a:t>
                </a:r>
                <a:endParaRPr lang="en-GB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6430333" y="16008992"/>
                <a:ext cx="5555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b="1" u="sng" dirty="0" smtClean="0">
                    <a:solidFill>
                      <a:schemeClr val="tx2"/>
                    </a:solidFill>
                  </a:rPr>
                  <a:t>Overall System Configuration</a:t>
                </a:r>
                <a:endParaRPr lang="en-GB" sz="2800" b="1" u="sng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31122559" y="23274281"/>
              <a:ext cx="11059075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u="sng" dirty="0" smtClean="0">
                  <a:solidFill>
                    <a:schemeClr val="tx2"/>
                  </a:solidFill>
                </a:rPr>
                <a:t>Take away insights</a:t>
              </a:r>
            </a:p>
            <a:p>
              <a:endParaRPr lang="sv-SE" sz="2400" b="1" dirty="0">
                <a:solidFill>
                  <a:schemeClr val="tx2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v-SE" sz="2000" dirty="0" smtClean="0">
                  <a:solidFill>
                    <a:schemeClr val="tx2"/>
                  </a:solidFill>
                </a:rPr>
                <a:t>The study develops cost-optimal spatially explicit estimates of electricity technology mixes to meet different Tiers of continental electricity access.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chemeClr val="tx2"/>
                  </a:solidFill>
                </a:rPr>
                <a:t>For </a:t>
              </a:r>
              <a:r>
                <a:rPr lang="en-GB" sz="2000" dirty="0">
                  <a:solidFill>
                    <a:schemeClr val="tx2"/>
                  </a:solidFill>
                </a:rPr>
                <a:t>low demand regimes, decentralized generating options (solar, wind, hydro and diesel) contribute considerably to the achievement of universal access. </a:t>
              </a:r>
              <a:endParaRPr lang="en-GB" sz="2000" dirty="0" smtClean="0">
                <a:solidFill>
                  <a:schemeClr val="tx2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chemeClr val="tx2"/>
                  </a:solidFill>
                </a:rPr>
                <a:t>With </a:t>
              </a:r>
              <a:r>
                <a:rPr lang="en-GB" sz="2000" dirty="0">
                  <a:solidFill>
                    <a:schemeClr val="tx2"/>
                  </a:solidFill>
                </a:rPr>
                <a:t>increasing demand supply shifts to grid connections, i.e., centralized generation. As diesel prices </a:t>
              </a:r>
              <a:r>
                <a:rPr lang="en-GB" sz="2000" dirty="0" smtClean="0">
                  <a:solidFill>
                    <a:schemeClr val="tx2"/>
                  </a:solidFill>
                </a:rPr>
                <a:t>increase </a:t>
              </a:r>
              <a:r>
                <a:rPr lang="en-GB" sz="2000" dirty="0">
                  <a:solidFill>
                    <a:schemeClr val="tx2"/>
                  </a:solidFill>
                </a:rPr>
                <a:t>there is a shift to greater deployment of renewable </a:t>
              </a:r>
              <a:r>
                <a:rPr lang="en-GB" sz="2000" dirty="0" smtClean="0">
                  <a:solidFill>
                    <a:schemeClr val="tx2"/>
                  </a:solidFill>
                </a:rPr>
                <a:t>mini-grids.</a:t>
              </a:r>
              <a:endParaRPr lang="en-GB" sz="2000" dirty="0">
                <a:solidFill>
                  <a:schemeClr val="tx2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17935286" y="6988629"/>
            <a:ext cx="12118279" cy="19699092"/>
            <a:chOff x="18163885" y="6988629"/>
            <a:chExt cx="12118279" cy="19699092"/>
          </a:xfrm>
        </p:grpSpPr>
        <p:sp>
          <p:nvSpPr>
            <p:cNvPr id="89" name="Rounded Rectangle 88"/>
            <p:cNvSpPr/>
            <p:nvPr/>
          </p:nvSpPr>
          <p:spPr>
            <a:xfrm>
              <a:off x="18163885" y="6988629"/>
              <a:ext cx="12118279" cy="196990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sv-SE" sz="2400" dirty="0" smtClean="0">
                <a:solidFill>
                  <a:schemeClr val="tx2"/>
                </a:solidFill>
              </a:endParaRPr>
            </a:p>
            <a:p>
              <a:pPr algn="just"/>
              <a:endParaRPr lang="sv-SE" sz="2400" dirty="0" smtClean="0">
                <a:solidFill>
                  <a:schemeClr val="tx2"/>
                </a:solidFill>
              </a:endParaRPr>
            </a:p>
            <a:p>
              <a:pPr algn="just"/>
              <a:endParaRPr lang="sv-SE" sz="2400" dirty="0">
                <a:solidFill>
                  <a:schemeClr val="tx2"/>
                </a:solidFill>
              </a:endParaRPr>
            </a:p>
            <a:p>
              <a:pPr algn="just"/>
              <a:endParaRPr lang="sv-SE" sz="2400" dirty="0" smtClean="0">
                <a:solidFill>
                  <a:schemeClr val="tx2"/>
                </a:solidFill>
              </a:endParaRPr>
            </a:p>
            <a:p>
              <a:pPr algn="just"/>
              <a:endParaRPr lang="en-GB" sz="3200" b="1" u="sng" dirty="0" err="1" smtClean="0">
                <a:solidFill>
                  <a:schemeClr val="tx2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8634616" y="8369716"/>
              <a:ext cx="11327616" cy="7192978"/>
              <a:chOff x="2802978" y="14569921"/>
              <a:chExt cx="14952706" cy="8798281"/>
            </a:xfrm>
          </p:grpSpPr>
          <p:pic>
            <p:nvPicPr>
              <p:cNvPr id="48" name="Picture 47"/>
              <p:cNvPicPr preferRelativeResize="0"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07356" y="19750586"/>
                <a:ext cx="4800000" cy="3600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9" name="Picture 48"/>
              <p:cNvPicPr preferRelativeResize="0"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003600" y="19768202"/>
                <a:ext cx="4800000" cy="3600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0" name="Picture 49"/>
              <p:cNvPicPr preferRelativeResize="0"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955684" y="19768202"/>
                <a:ext cx="4800000" cy="36000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51" name="Group 50"/>
              <p:cNvGrpSpPr/>
              <p:nvPr/>
            </p:nvGrpSpPr>
            <p:grpSpPr>
              <a:xfrm>
                <a:off x="2802978" y="14569921"/>
                <a:ext cx="14930923" cy="5240428"/>
                <a:chOff x="2802978" y="14569921"/>
                <a:chExt cx="14930923" cy="5240428"/>
              </a:xfrm>
            </p:grpSpPr>
            <p:sp>
              <p:nvSpPr>
                <p:cNvPr id="52" name="Ορθογώνιο 45"/>
                <p:cNvSpPr/>
                <p:nvPr/>
              </p:nvSpPr>
              <p:spPr>
                <a:xfrm>
                  <a:off x="2802979" y="14569922"/>
                  <a:ext cx="4744625" cy="641649"/>
                </a:xfrm>
                <a:prstGeom prst="rect">
                  <a:avLst/>
                </a:prstGeom>
                <a:solidFill>
                  <a:srgbClr val="1B51A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8580" rIns="68580" bIns="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Current Populatio</a:t>
                  </a:r>
                  <a:r>
                    <a:rPr lang="en-GB" sz="1600" b="1" dirty="0" smtClean="0">
                      <a:solidFill>
                        <a:schemeClr val="bg1"/>
                      </a:solidFill>
                    </a:rPr>
                    <a:t>n and Existing Transmission Grid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53" name="Picture 52"/>
                <p:cNvPicPr preferRelativeResize="0"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802978" y="15277098"/>
                  <a:ext cx="4800000" cy="3600000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54" name="Picture 53"/>
                <p:cNvPicPr preferRelativeResize="0"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2933900" y="15253091"/>
                  <a:ext cx="4800000" cy="3600000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55" name="Ορθογώνιο 45"/>
                <p:cNvSpPr/>
                <p:nvPr/>
              </p:nvSpPr>
              <p:spPr>
                <a:xfrm>
                  <a:off x="8004740" y="14569921"/>
                  <a:ext cx="4689251" cy="641649"/>
                </a:xfrm>
                <a:prstGeom prst="rect">
                  <a:avLst/>
                </a:prstGeom>
                <a:solidFill>
                  <a:srgbClr val="1B51A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8580" rIns="68580" bIns="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Projected Populatio</a:t>
                  </a:r>
                  <a:r>
                    <a:rPr lang="en-GB" sz="1600" b="1" dirty="0" smtClean="0">
                      <a:solidFill>
                        <a:schemeClr val="bg1"/>
                      </a:solidFill>
                    </a:rPr>
                    <a:t>n 2030 and Planned Transmission Grid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Ορθογώνιο 45"/>
                <p:cNvSpPr/>
                <p:nvPr/>
              </p:nvSpPr>
              <p:spPr>
                <a:xfrm>
                  <a:off x="12955684" y="14569921"/>
                  <a:ext cx="4723429" cy="656700"/>
                </a:xfrm>
                <a:prstGeom prst="rect">
                  <a:avLst/>
                </a:prstGeom>
                <a:solidFill>
                  <a:srgbClr val="1B51A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8580" rIns="68580" bIns="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Wind Power Capacity Factor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Ορθογώνιο 45"/>
                <p:cNvSpPr/>
                <p:nvPr/>
              </p:nvSpPr>
              <p:spPr>
                <a:xfrm>
                  <a:off x="2858352" y="19212237"/>
                  <a:ext cx="4689251" cy="555965"/>
                </a:xfrm>
                <a:prstGeom prst="rect">
                  <a:avLst/>
                </a:prstGeom>
                <a:solidFill>
                  <a:srgbClr val="1B51A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8580" rIns="68580" bIns="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Solar Irradiance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Ορθογώνιο 45"/>
                <p:cNvSpPr/>
                <p:nvPr/>
              </p:nvSpPr>
              <p:spPr>
                <a:xfrm>
                  <a:off x="8003600" y="19239775"/>
                  <a:ext cx="4800000" cy="570574"/>
                </a:xfrm>
                <a:prstGeom prst="rect">
                  <a:avLst/>
                </a:prstGeom>
                <a:solidFill>
                  <a:srgbClr val="1B51A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8580" rIns="68580" bIns="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sv-SE" sz="1600" b="1" dirty="0" smtClean="0">
                      <a:solidFill>
                        <a:schemeClr val="bg1"/>
                      </a:solidFill>
                    </a:rPr>
                    <a:t>Small and Mini Hydropower potential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Ορθογώνιο 45"/>
                <p:cNvSpPr/>
                <p:nvPr/>
              </p:nvSpPr>
              <p:spPr>
                <a:xfrm>
                  <a:off x="12955685" y="19239775"/>
                  <a:ext cx="4778216" cy="561042"/>
                </a:xfrm>
                <a:prstGeom prst="rect">
                  <a:avLst/>
                </a:prstGeom>
                <a:solidFill>
                  <a:srgbClr val="1B51A1"/>
                </a:solidFill>
                <a:ln w="9525">
                  <a:solidFill>
                    <a:schemeClr val="tx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68580" rIns="68580" bIns="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sv-SE" sz="1600" b="1" dirty="0" smtClean="0">
                      <a:solidFill>
                        <a:schemeClr val="bg1"/>
                      </a:solidFill>
                    </a:rPr>
                    <a:t>Geospatial cost of generating electricity using Diesel Gensets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60" name="Picture 59"/>
                <p:cNvPicPr preferRelativeResize="0"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003600" y="15259437"/>
                  <a:ext cx="4800000" cy="3600000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19263549" y="7388996"/>
              <a:ext cx="4216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u="sng" dirty="0" smtClean="0">
                  <a:solidFill>
                    <a:schemeClr val="tx2"/>
                  </a:solidFill>
                </a:rPr>
                <a:t>Geospatial Analysis</a:t>
              </a:r>
              <a:endParaRPr lang="en-GB" sz="2800" b="1" u="sng" dirty="0">
                <a:solidFill>
                  <a:schemeClr val="tx2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691267" y="20271977"/>
              <a:ext cx="10984359" cy="5437550"/>
              <a:chOff x="19293024" y="19634023"/>
              <a:chExt cx="10139065" cy="437929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1466" y="20192541"/>
                <a:ext cx="5020623" cy="382077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 preferRelativeResize="0"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93024" y="20186518"/>
                <a:ext cx="5102400" cy="3826800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9413045" y="19657201"/>
                <a:ext cx="4982379" cy="33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solidFill>
                      <a:schemeClr val="tx2"/>
                    </a:solidFill>
                  </a:rPr>
                  <a:t>Tier 3 – 696 kWh/household/annum </a:t>
                </a:r>
                <a:endParaRPr lang="en-GB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4595645" y="19634023"/>
                <a:ext cx="4836444" cy="33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>
                    <a:solidFill>
                      <a:schemeClr val="tx2"/>
                    </a:solidFill>
                  </a:rPr>
                  <a:t>Tier </a:t>
                </a:r>
                <a:r>
                  <a:rPr lang="sv-SE" sz="2000" b="1" dirty="0" smtClean="0">
                    <a:solidFill>
                      <a:schemeClr val="tx2"/>
                    </a:solidFill>
                  </a:rPr>
                  <a:t>5 </a:t>
                </a:r>
                <a:r>
                  <a:rPr lang="sv-SE" sz="2000" b="1" dirty="0">
                    <a:solidFill>
                      <a:schemeClr val="tx2"/>
                    </a:solidFill>
                  </a:rPr>
                  <a:t>– </a:t>
                </a:r>
                <a:r>
                  <a:rPr lang="sv-SE" sz="2000" b="1" dirty="0" smtClean="0">
                    <a:solidFill>
                      <a:schemeClr val="tx2"/>
                    </a:solidFill>
                  </a:rPr>
                  <a:t>2195 </a:t>
                </a:r>
                <a:r>
                  <a:rPr lang="sv-SE" sz="2000" b="1" dirty="0">
                    <a:solidFill>
                      <a:schemeClr val="tx2"/>
                    </a:solidFill>
                  </a:rPr>
                  <a:t>kWh/household/annum </a:t>
                </a:r>
                <a:endParaRPr lang="en-GB" sz="20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19116894" y="19571484"/>
              <a:ext cx="8599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u="sng" dirty="0" smtClean="0">
                  <a:solidFill>
                    <a:schemeClr val="tx2"/>
                  </a:solidFill>
                </a:rPr>
                <a:t>Least Levelized Cost of Generating Electricity</a:t>
              </a:r>
              <a:endParaRPr lang="en-GB" sz="28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622565" y="15377362"/>
              <a:ext cx="10976975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 smtClean="0">
                  <a:solidFill>
                    <a:schemeClr val="tx2"/>
                  </a:solidFill>
                </a:rPr>
                <a:t>    </a:t>
              </a:r>
            </a:p>
            <a:p>
              <a:r>
                <a:rPr lang="sv-SE" sz="2800" b="1" dirty="0">
                  <a:solidFill>
                    <a:schemeClr val="tx2"/>
                  </a:solidFill>
                </a:rPr>
                <a:t> </a:t>
              </a:r>
              <a:r>
                <a:rPr lang="sv-SE" sz="2800" b="1" dirty="0" smtClean="0">
                  <a:solidFill>
                    <a:schemeClr val="tx2"/>
                  </a:solidFill>
                </a:rPr>
                <a:t>   </a:t>
              </a:r>
              <a:r>
                <a:rPr lang="sv-SE" sz="2800" b="1" u="sng" dirty="0" smtClean="0">
                  <a:solidFill>
                    <a:schemeClr val="tx2"/>
                  </a:solidFill>
                </a:rPr>
                <a:t>Results</a:t>
              </a:r>
              <a:endParaRPr lang="sv-SE" sz="2800" b="1" u="sng" dirty="0" smtClean="0">
                <a:solidFill>
                  <a:schemeClr val="tx2"/>
                </a:solidFill>
              </a:endParaRPr>
            </a:p>
            <a:p>
              <a:endParaRPr lang="sv-SE" sz="2800" b="1" u="sng" dirty="0">
                <a:solidFill>
                  <a:schemeClr val="tx2"/>
                </a:solidFill>
              </a:endParaRPr>
            </a:p>
            <a:p>
              <a:pPr algn="just"/>
              <a:r>
                <a:rPr lang="sv-SE" sz="2000" dirty="0">
                  <a:solidFill>
                    <a:schemeClr val="tx2"/>
                  </a:solidFill>
                </a:rPr>
                <a:t>In this continental analysis, there are </a:t>
              </a:r>
              <a:r>
                <a:rPr lang="sv-SE" sz="2000" b="1" dirty="0">
                  <a:solidFill>
                    <a:schemeClr val="tx2"/>
                  </a:solidFill>
                </a:rPr>
                <a:t>30 scenarios </a:t>
              </a:r>
              <a:r>
                <a:rPr lang="sv-SE" sz="2000" dirty="0">
                  <a:solidFill>
                    <a:schemeClr val="tx2"/>
                  </a:solidFill>
                </a:rPr>
                <a:t>considered to capture </a:t>
              </a:r>
              <a:r>
                <a:rPr lang="sv-SE" sz="2000" dirty="0" smtClean="0">
                  <a:solidFill>
                    <a:schemeClr val="tx2"/>
                  </a:solidFill>
                </a:rPr>
                <a:t>the specificities of different countries. </a:t>
              </a:r>
              <a:r>
                <a:rPr lang="sv-SE" sz="2000" dirty="0">
                  <a:solidFill>
                    <a:schemeClr val="tx2"/>
                  </a:solidFill>
                </a:rPr>
                <a:t>These scenarios include 2 diesel prices, 5 tiers of electrification, 3 grid electricity prices. OnSSET estimates critical figures for all considered 240,000 settlements such as: </a:t>
              </a:r>
              <a:endParaRPr lang="sv-SE" sz="2000" dirty="0" smtClean="0">
                <a:solidFill>
                  <a:schemeClr val="tx2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sv-SE" sz="2400" b="1" dirty="0" smtClean="0">
                  <a:solidFill>
                    <a:schemeClr val="tx2"/>
                  </a:solidFill>
                </a:rPr>
                <a:t>Levelized </a:t>
              </a:r>
              <a:r>
                <a:rPr lang="sv-SE" sz="2400" b="1" dirty="0">
                  <a:solidFill>
                    <a:schemeClr val="tx2"/>
                  </a:solidFill>
                </a:rPr>
                <a:t>Cost of Generating Electricity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tx2"/>
                  </a:solidFill>
                </a:rPr>
                <a:t>Least cost mix of electrification technologies </a:t>
              </a:r>
              <a:endParaRPr lang="en-GB" sz="2400" b="1" dirty="0" smtClean="0">
                <a:solidFill>
                  <a:schemeClr val="tx2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sv-SE" sz="2400" b="1" dirty="0" smtClean="0">
                  <a:solidFill>
                    <a:schemeClr val="tx2"/>
                  </a:solidFill>
                </a:rPr>
                <a:t>Investment </a:t>
              </a:r>
              <a:r>
                <a:rPr lang="sv-SE" sz="2400" b="1" dirty="0">
                  <a:solidFill>
                    <a:schemeClr val="tx2"/>
                  </a:solidFill>
                </a:rPr>
                <a:t>needs to reach universal access to </a:t>
              </a:r>
              <a:r>
                <a:rPr lang="sv-SE" sz="2400" b="1" dirty="0" smtClean="0">
                  <a:solidFill>
                    <a:schemeClr val="tx2"/>
                  </a:solidFill>
                </a:rPr>
                <a:t>electricity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sv-SE" sz="2400" b="1" dirty="0" smtClean="0">
                  <a:solidFill>
                    <a:schemeClr val="tx2"/>
                  </a:solidFill>
                </a:rPr>
                <a:t>Optimal overall system </a:t>
              </a:r>
              <a:r>
                <a:rPr lang="sv-SE" sz="2400" b="1" dirty="0" smtClean="0">
                  <a:solidFill>
                    <a:schemeClr val="tx2"/>
                  </a:solidFill>
                </a:rPr>
                <a:t>configuration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sv-SE" sz="2400" b="1" dirty="0" smtClean="0">
                <a:solidFill>
                  <a:schemeClr val="tx2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sv-SE" sz="2400" b="1" dirty="0">
                <a:solidFill>
                  <a:schemeClr val="tx2"/>
                </a:solidFill>
              </a:endParaRPr>
            </a:p>
            <a:p>
              <a:endParaRPr lang="en-GB" sz="2800" b="1" u="sng" dirty="0">
                <a:solidFill>
                  <a:schemeClr val="tx2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1486987" y="7410345"/>
            <a:ext cx="920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u="sng" dirty="0" smtClean="0">
                <a:solidFill>
                  <a:schemeClr val="tx2"/>
                </a:solidFill>
              </a:rPr>
              <a:t>Least </a:t>
            </a:r>
            <a:r>
              <a:rPr lang="en-GB" sz="2800" b="1" u="sng" dirty="0">
                <a:solidFill>
                  <a:schemeClr val="tx2"/>
                </a:solidFill>
              </a:rPr>
              <a:t>cost mix of electrification technologies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019012" y="16500905"/>
            <a:ext cx="5331526" cy="31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TH_PPT template">
  <a:themeElements>
    <a:clrScheme name="Anpassat 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9D102D"/>
      </a:accent3>
      <a:accent4>
        <a:srgbClr val="EC4769"/>
      </a:accent4>
      <a:accent5>
        <a:srgbClr val="62922E"/>
      </a:accent5>
      <a:accent6>
        <a:srgbClr val="A1D16D"/>
      </a:accent6>
      <a:hlink>
        <a:srgbClr val="595959"/>
      </a:hlink>
      <a:folHlink>
        <a:srgbClr val="C2C2C4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 Posters Landscape 841x1889</Template>
  <TotalTime>2187</TotalTime>
  <Words>584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KTH_PPT template</vt:lpstr>
      <vt:lpstr>think-cell Slide</vt:lpstr>
      <vt:lpstr>Lighting up the World The first global application of the Open Source, Spatial Electrification Toolkit (OnSSET), with a focus on Africa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up the World The first global application of the Open Source, Spatial Electrification Toolkit (ONSSET)</dc:title>
  <dc:creator>Dimitris Mentis</dc:creator>
  <cp:lastModifiedBy>Dimitris Mentis</cp:lastModifiedBy>
  <cp:revision>53</cp:revision>
  <cp:lastPrinted>2013-05-27T09:10:21Z</cp:lastPrinted>
  <dcterms:created xsi:type="dcterms:W3CDTF">2016-04-14T13:43:28Z</dcterms:created>
  <dcterms:modified xsi:type="dcterms:W3CDTF">2016-04-18T11:18:05Z</dcterms:modified>
</cp:coreProperties>
</file>