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8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9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836613"/>
            <a:ext cx="1982787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5795963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2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53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975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6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5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90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3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1125538"/>
            <a:ext cx="385762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BE_Col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6491288"/>
            <a:ext cx="3079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elspo-logo-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5805488"/>
            <a:ext cx="3603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73025"/>
            <a:ext cx="466725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7931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title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9311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33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3333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204864"/>
            <a:ext cx="7200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ALTIUS mission</a:t>
            </a:r>
          </a:p>
          <a:p>
            <a:endParaRPr lang="en-US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US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D. Fussen</a:t>
            </a:r>
            <a:r>
              <a:rPr lang="en-US" sz="1600" baseline="30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600" u="sng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E. Dekemper</a:t>
            </a:r>
            <a:r>
              <a:rPr lang="en-US" sz="1600" baseline="30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Q. Errera</a:t>
            </a:r>
            <a:r>
              <a:rPr lang="en-US" sz="1600" baseline="30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G. Franssens</a:t>
            </a:r>
            <a:r>
              <a:rPr lang="en-US" sz="1600" baseline="30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N. Mateshvili</a:t>
            </a:r>
            <a:r>
              <a:rPr lang="en-US" sz="1600" baseline="30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E. Neefs</a:t>
            </a:r>
            <a:r>
              <a:rPr lang="en-US" sz="1600" baseline="30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D. Pieroux</a:t>
            </a:r>
            <a:r>
              <a:rPr lang="en-US" sz="1600" baseline="30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J. Vanhamel</a:t>
            </a:r>
            <a:r>
              <a:rPr lang="en-US" sz="1600" baseline="30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F. Vanhellemont</a:t>
            </a:r>
            <a:r>
              <a:rPr lang="en-US" sz="1600" baseline="30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L. De Vos</a:t>
            </a:r>
            <a:r>
              <a:rPr lang="en-US" sz="1600" baseline="30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L. Aballea</a:t>
            </a:r>
            <a:r>
              <a:rPr lang="en-US" sz="1600" baseline="30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</a:t>
            </a:r>
          </a:p>
          <a:p>
            <a:endParaRPr lang="en-US" sz="16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600" baseline="30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Royal Institute for Space Aeronomy (BIRA-IASB), Brussels, Belgium</a:t>
            </a:r>
          </a:p>
          <a:p>
            <a:r>
              <a:rPr lang="en-US" sz="1600" baseline="30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US" sz="16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OIP Sensor Systems, Oudenaerde, Belgium</a:t>
            </a:r>
            <a:endParaRPr lang="en-US" sz="16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ALTIUS mission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Numbers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6270"/>
              </p:ext>
            </p:extLst>
          </p:nvPr>
        </p:nvGraphicFramePr>
        <p:xfrm>
          <a:off x="251520" y="1268760"/>
          <a:ext cx="6192000" cy="296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UV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VIS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NIR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spectral range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250-400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440-800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900-1800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filter type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Fabry-Perot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AOTF (TeO2)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AOTF (TeO2)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detector type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CMOS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CMOS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HgCdTe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spectral res.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2-2.5 nm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2-9 nm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2-9 nm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field</a:t>
                      </a:r>
                      <a:r>
                        <a:rPr lang="en-US" sz="16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of view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2°x2°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2°x2°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2°x2°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image sampling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171x171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512x512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256x256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spatial sampling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600 m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200 m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400 m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ALTIUS mission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O3 L-2 product performance assessment (limb scattering)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67828"/>
              </p:ext>
            </p:extLst>
          </p:nvPr>
        </p:nvGraphicFramePr>
        <p:xfrm>
          <a:off x="251520" y="1268760"/>
          <a:ext cx="6727432" cy="199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858"/>
                <a:gridCol w="540000"/>
                <a:gridCol w="900000"/>
                <a:gridCol w="1321858"/>
                <a:gridCol w="1321858"/>
                <a:gridCol w="1321858"/>
              </a:tblGrid>
              <a:tr h="14414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Wavelengths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Alt. Range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Norm. Alt.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Heritage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 rowSpan="2"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Doublet 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300 nm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35-60 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 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OSIRIS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 </a:t>
                      </a: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351 nm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145">
                <a:tc rowSpan="2"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Doublet 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315 nm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30-50 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 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OSIRIS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 </a:t>
                      </a: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351 nm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145">
                <a:tc rowSpan="3"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Triplet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w1 </a:t>
                      </a: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525 nm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10-40 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 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SOLSE/LORE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600 nm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w2 </a:t>
                      </a: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675 nm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0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ALTIUS mission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4807" r="5328" b="2573"/>
          <a:stretch/>
        </p:blipFill>
        <p:spPr bwMode="auto">
          <a:xfrm>
            <a:off x="6910" y="3140969"/>
            <a:ext cx="3700994" cy="3374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t="4713" r="6494" b="2984"/>
          <a:stretch/>
        </p:blipFill>
        <p:spPr bwMode="auto">
          <a:xfrm>
            <a:off x="3851920" y="3140968"/>
            <a:ext cx="4824536" cy="3374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8005"/>
              </p:ext>
            </p:extLst>
          </p:nvPr>
        </p:nvGraphicFramePr>
        <p:xfrm>
          <a:off x="241246" y="1245206"/>
          <a:ext cx="8291195" cy="1671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745"/>
                <a:gridCol w="753745"/>
                <a:gridCol w="753745"/>
                <a:gridCol w="753745"/>
                <a:gridCol w="753745"/>
                <a:gridCol w="753745"/>
                <a:gridCol w="753745"/>
                <a:gridCol w="753745"/>
                <a:gridCol w="753745"/>
                <a:gridCol w="753745"/>
                <a:gridCol w="753745"/>
              </a:tblGrid>
              <a:tr h="340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Error source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Error Type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55km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</a:tr>
              <a:tr h="187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SNR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random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7%(2)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6%(1)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2.5%(1)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2%(1)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2%(1)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3%(2)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4%(3)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4%(3)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6%(4)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</a:tr>
              <a:tr h="187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Pointing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bias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</a:tr>
              <a:tr h="187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Spectral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bias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</a:tr>
              <a:tr h="18796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8.6% (5.4)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7.8% (5.1)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2.7% (1.4)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2.8% (2.2)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2.8% (2.2)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4.3% (3.7)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5.7% (5.1)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5.1% (4.4)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7.3% (5.7)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83671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O3 L-2 product performance assessment (limb scattering)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ALTIUS mission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83671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Does ALTIUS meet the OPEROZ requirements?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99933"/>
              </p:ext>
            </p:extLst>
          </p:nvPr>
        </p:nvGraphicFramePr>
        <p:xfrm>
          <a:off x="251520" y="1340768"/>
          <a:ext cx="7544355" cy="224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00000"/>
                <a:gridCol w="615014"/>
                <a:gridCol w="685839"/>
                <a:gridCol w="1193136"/>
                <a:gridCol w="635183"/>
                <a:gridCol w="635183"/>
                <a:gridCol w="720000"/>
                <a:gridCol w="720000"/>
                <a:gridCol w="720000"/>
                <a:gridCol w="720000"/>
              </a:tblGrid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Vertical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coverage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(km)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Along-track</a:t>
                      </a:r>
                      <a:b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Sampling </a:t>
                      </a:r>
                      <a:b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B/T (km)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Horizontal</a:t>
                      </a:r>
                      <a:b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coverage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Vertical</a:t>
                      </a:r>
                      <a:b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resolution</a:t>
                      </a:r>
                      <a:b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B/T (km)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Update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B/T (h)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Uncertainty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B/T (%)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LS</a:t>
                      </a:r>
                      <a:endParaRPr lang="en-US" sz="1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Global, incl.</a:t>
                      </a:r>
                      <a:r>
                        <a:rPr lang="en-US" sz="18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US" sz="14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/>
                        </a:rPr>
                        <a:t>p</a:t>
                      </a: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olar </a:t>
                      </a: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night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  <a:endParaRPr lang="en-US" sz="1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Global, incl.</a:t>
                      </a:r>
                      <a:r>
                        <a:rPr lang="en-US" sz="18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US" sz="14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/>
                        </a:rPr>
                        <a:t>p</a:t>
                      </a: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olar night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8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  <a:endParaRPr lang="en-US" sz="1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Global, incl.</a:t>
                      </a:r>
                      <a:r>
                        <a:rPr lang="en-US" sz="18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US" sz="14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/>
                        </a:rPr>
                        <a:t>p</a:t>
                      </a: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olar night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8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2" descr="X:\docs\presentations\2014\ALTIUS_TELECONF_20141121\altius_coverage.p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3163" r="25040" b="8753"/>
          <a:stretch/>
        </p:blipFill>
        <p:spPr bwMode="auto">
          <a:xfrm>
            <a:off x="268619" y="4649061"/>
            <a:ext cx="3600000" cy="2020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quentin\Documents\presentations\intern\2014\ALTIUS_teleconf_20141121\amls_cover.pn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t="3487" r="25046" b="8430"/>
          <a:stretch/>
        </p:blipFill>
        <p:spPr bwMode="auto">
          <a:xfrm>
            <a:off x="4513904" y="4650988"/>
            <a:ext cx="3600000" cy="2016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28355"/>
              </p:ext>
            </p:extLst>
          </p:nvPr>
        </p:nvGraphicFramePr>
        <p:xfrm>
          <a:off x="251520" y="3780168"/>
          <a:ext cx="3636000" cy="7416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476000"/>
                <a:gridCol w="216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Timeliness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&lt; 3 hours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Stability B/T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 / 3 %/decade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0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ALTIUS mission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836712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Next steps</a:t>
            </a:r>
          </a:p>
          <a:p>
            <a:pPr defTabSz="360000"/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defTabSz="360000"/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two successful reviews by ESA (OPEROZ), and a panel of experts (for other scientific objectives), ALTIUS is fully supported by BELSPO.</a:t>
            </a:r>
          </a:p>
          <a:p>
            <a:pPr defTabSz="360000"/>
            <a:endParaRPr lang="en-US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ALTIUS will be proposed as an </a:t>
            </a:r>
            <a:r>
              <a:rPr lang="en-US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Earth-Watch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mission at the next </a:t>
            </a:r>
            <a:r>
              <a:rPr lang="en-US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PB-EO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in May. Interested countries will be requested to declare themselves.</a:t>
            </a:r>
          </a:p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As a new Earth-Watch mission, ALTIUS will be formally presented at the next </a:t>
            </a:r>
            <a:r>
              <a:rPr lang="en-US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ministerial council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(end 2016).</a:t>
            </a:r>
          </a:p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approval, the ALTIUS developments will restart with the </a:t>
            </a:r>
            <a:r>
              <a:rPr lang="en-US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phase B2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ending with the </a:t>
            </a:r>
            <a:r>
              <a:rPr lang="en-US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PDR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(6 months).</a:t>
            </a:r>
          </a:p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Launch expected in </a:t>
            </a:r>
            <a:r>
              <a:rPr lang="en-US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hoping to bridge with the next OMPS mission.</a:t>
            </a:r>
            <a:endParaRPr lang="en-US" sz="16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1563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limb gap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720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Projection of limb sounders population</a:t>
            </a:r>
          </a:p>
          <a:p>
            <a:endParaRPr lang="en-US" sz="200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US" sz="200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as of 2005 (source: NDACC)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istoMi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3606" r="3249" b="4567"/>
          <a:stretch>
            <a:fillRect/>
          </a:stretch>
        </p:blipFill>
        <p:spPr bwMode="auto">
          <a:xfrm>
            <a:off x="262360" y="2708920"/>
            <a:ext cx="4695825" cy="36385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1563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limb gap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836712"/>
            <a:ext cx="79108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Projection of limb sounders population</a:t>
            </a:r>
          </a:p>
          <a:p>
            <a:endParaRPr lang="en-US" b="1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		as of 2014 (source: WMO/OSCAR)</a:t>
            </a:r>
          </a:p>
          <a:p>
            <a:endParaRPr lang="en-US" sz="200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as of 2005 (source: NDACC)</a:t>
            </a:r>
          </a:p>
          <a:p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US" sz="200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istoMi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3606" r="3249" b="4567"/>
          <a:stretch>
            <a:fillRect/>
          </a:stretch>
        </p:blipFill>
        <p:spPr bwMode="auto">
          <a:xfrm>
            <a:off x="262360" y="2708920"/>
            <a:ext cx="4695825" cy="36385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8"/>
          <a:stretch/>
        </p:blipFill>
        <p:spPr>
          <a:xfrm>
            <a:off x="2761561" y="1794884"/>
            <a:ext cx="5909377" cy="28582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84266" y="4797152"/>
            <a:ext cx="34481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remaining instruments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  <a:endParaRPr lang="en-US" sz="200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OSIRIS, ACE, MLS, OMPS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forthcoming instruments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SAGEIII-ISS, OMPS</a:t>
            </a:r>
          </a:p>
        </p:txBody>
      </p:sp>
    </p:spTree>
    <p:extLst>
      <p:ext uri="{BB962C8B-B14F-4D97-AF65-F5344CB8AC3E}">
        <p14:creationId xmlns:p14="http://schemas.microsoft.com/office/powerpoint/2010/main" val="23621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41480" y="4904829"/>
            <a:ext cx="169168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360000"/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post-ENVISAT era</a:t>
            </a:r>
            <a:endParaRPr lang="en-US" sz="160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5657390"/>
            <a:ext cx="43204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360000"/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MACC: SBUV, SCIA, OMI, MLS</a:t>
            </a:r>
          </a:p>
          <a:p>
            <a:pPr defTabSz="360000"/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ECMWF: SBUV, SCIA, OMI, MIPAS, IR radiances</a:t>
            </a:r>
            <a:endParaRPr lang="en-US" sz="160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4895105"/>
            <a:ext cx="35283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360000"/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MACC: SBUV, SCIA, OMI, MLS</a:t>
            </a:r>
          </a:p>
          <a:p>
            <a:pPr defTabSz="360000"/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ECMWF: SBUV, SCIA, OMI</a:t>
            </a:r>
            <a:endParaRPr lang="en-US" sz="160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Importance of limb measurements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OPEROZ study (2015) has listed the needs for high vertical resolution data for two user communities:</a:t>
            </a:r>
          </a:p>
          <a:p>
            <a:pPr defTabSz="360000"/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U1: operational services (CAMS, NWP, ...)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00" y="2132856"/>
            <a:ext cx="5761856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276872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Impact of limb data assimilation at Neumayer station.</a:t>
            </a:r>
          </a:p>
          <a:p>
            <a:pPr defTabSz="360000"/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Dragani et al., QJRMS, 2014)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88224" y="2282364"/>
            <a:ext cx="72008" cy="319751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80312" y="2276872"/>
            <a:ext cx="72008" cy="396529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2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Importance of limb measurements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OPEROZ study (2015) has listed the needs for high vertical resolution data for two user communities:</a:t>
            </a:r>
          </a:p>
          <a:p>
            <a:pPr defTabSz="360000"/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U1: operational services (CAMS, NWP, ...)</a:t>
            </a:r>
          </a:p>
          <a:p>
            <a:pPr defTabSz="360000"/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U2: long-term monitoring (WMO, O3CCI, SI2N, ...)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54" y="2921803"/>
            <a:ext cx="6182722" cy="368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81205" y="3140968"/>
            <a:ext cx="1059147" cy="193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3811" y="3501008"/>
            <a:ext cx="22518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Vertically-resolved O3 trends from the HARMOZ dataset.</a:t>
            </a:r>
          </a:p>
          <a:p>
            <a:pPr defTabSz="360000"/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(O3CCI newsletter, July 2015)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Importance of limb measurements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OPEROZ study (2015) has listed the needs for high vertical resolution data for two user communities:</a:t>
            </a:r>
          </a:p>
          <a:p>
            <a:pPr defTabSz="360000"/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U1: operational services (CAMS, NWP, ...)</a:t>
            </a:r>
          </a:p>
          <a:p>
            <a:pPr defTabSz="360000"/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U2: long-term monitoring (WMO, O3CCI, SI2N, ...)</a:t>
            </a:r>
          </a:p>
          <a:p>
            <a:pPr defTabSz="360000"/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defTabSz="360000"/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Mission requirements according to the OPEROZ study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47385"/>
              </p:ext>
            </p:extLst>
          </p:nvPr>
        </p:nvGraphicFramePr>
        <p:xfrm>
          <a:off x="382642" y="2852936"/>
          <a:ext cx="7544355" cy="224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00000"/>
                <a:gridCol w="615014"/>
                <a:gridCol w="685839"/>
                <a:gridCol w="1193136"/>
                <a:gridCol w="635183"/>
                <a:gridCol w="635183"/>
                <a:gridCol w="720000"/>
                <a:gridCol w="720000"/>
                <a:gridCol w="720000"/>
                <a:gridCol w="720000"/>
              </a:tblGrid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Vertical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coverage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(km)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Along-track</a:t>
                      </a:r>
                      <a:b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Sampling </a:t>
                      </a:r>
                      <a:b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B/T (km)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Horizontal</a:t>
                      </a:r>
                      <a:b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coverage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Vertical</a:t>
                      </a:r>
                      <a:b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resolution</a:t>
                      </a:r>
                      <a:b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B/T (km)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Update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B/T (h)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Uncertainty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B/T (%)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LS</a:t>
                      </a:r>
                      <a:endParaRPr lang="en-US" sz="1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Global, incl.</a:t>
                      </a:r>
                      <a:r>
                        <a:rPr lang="en-US" sz="18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US" sz="14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/>
                        </a:rPr>
                        <a:t>p</a:t>
                      </a: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olar </a:t>
                      </a: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night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  <a:endParaRPr lang="en-US" sz="1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Global, incl.</a:t>
                      </a:r>
                      <a:r>
                        <a:rPr lang="en-US" sz="18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US" sz="14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/>
                        </a:rPr>
                        <a:t>p</a:t>
                      </a: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olar night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8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  <a:endParaRPr lang="en-US" sz="1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Global, incl.</a:t>
                      </a:r>
                      <a:r>
                        <a:rPr lang="en-US" sz="18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US" sz="14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/>
                        </a:rPr>
                        <a:t>p</a:t>
                      </a:r>
                      <a:r>
                        <a:rPr lang="en-GB" sz="1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olar night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8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31189"/>
              </p:ext>
            </p:extLst>
          </p:nvPr>
        </p:nvGraphicFramePr>
        <p:xfrm>
          <a:off x="395536" y="5373216"/>
          <a:ext cx="3636000" cy="7416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476000"/>
                <a:gridCol w="216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Timeliness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&lt; 3 hours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Stability B/T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 / 3 %/decade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4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ALTIUS mission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6" name="Picture 8" descr="http://reinhardkargl.com/iBlog/wp-content/uploads/2010/03/2961118445_de06c0ea79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28162" r="11518" b="25114"/>
          <a:stretch/>
        </p:blipFill>
        <p:spPr bwMode="auto">
          <a:xfrm>
            <a:off x="107504" y="3964327"/>
            <a:ext cx="4556720" cy="24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248" y="4839936"/>
            <a:ext cx="576064" cy="504056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3171" y="4740308"/>
            <a:ext cx="576064" cy="504056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0221" y="4640680"/>
            <a:ext cx="576064" cy="504056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73123" y="4387800"/>
            <a:ext cx="576064" cy="504056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65046" y="4288172"/>
            <a:ext cx="576064" cy="504056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12096" y="4188544"/>
            <a:ext cx="576064" cy="504056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6564" r="9091" b="14697"/>
          <a:stretch>
            <a:fillRect/>
          </a:stretch>
        </p:blipFill>
        <p:spPr bwMode="auto">
          <a:xfrm>
            <a:off x="4677627" y="3715601"/>
            <a:ext cx="396240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51520" y="836712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ALTIUS was initiated long before OPEROZ, in 2005, with a bottom-up approach:</a:t>
            </a:r>
          </a:p>
          <a:p>
            <a:pPr marL="800100" lvl="1" indent="-342900" defTabSz="360000">
              <a:buFont typeface="Wingdings" panose="05000000000000000000" pitchFamily="2" charset="2"/>
              <a:buChar char="ü"/>
            </a:pP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SOLSE/LORE, OSIRIS, SCIAMACHY and SAGE-III had proven the </a:t>
            </a:r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limb-scattering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method</a:t>
            </a:r>
          </a:p>
          <a:p>
            <a:pPr marL="800100" lvl="1" indent="-342900" defTabSz="360000">
              <a:buFont typeface="Wingdings" panose="05000000000000000000" pitchFamily="2" charset="2"/>
              <a:buChar char="ü"/>
            </a:pP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main experimental error driver: </a:t>
            </a:r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tangent height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registration</a:t>
            </a:r>
          </a:p>
          <a:p>
            <a:pPr marL="800100" lvl="1" indent="-342900" defTabSz="360000">
              <a:buFont typeface="Wingdings" panose="05000000000000000000" pitchFamily="2" charset="2"/>
              <a:buChar char="ü"/>
            </a:pP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breakthrough in </a:t>
            </a:r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AOTF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technology enabling UV-VIS-NIR spectral imagers</a:t>
            </a:r>
          </a:p>
          <a:p>
            <a:pPr marL="800100" lvl="1" indent="-342900" defTabSz="360000">
              <a:buFont typeface="Wingdings" panose="05000000000000000000" pitchFamily="2" charset="2"/>
              <a:buChar char="ü"/>
            </a:pP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successful agile micro-satellite bus: </a:t>
            </a:r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PROBA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(Belgium)</a:t>
            </a:r>
          </a:p>
        </p:txBody>
      </p:sp>
    </p:spTree>
    <p:extLst>
      <p:ext uri="{BB962C8B-B14F-4D97-AF65-F5344CB8AC3E}">
        <p14:creationId xmlns:p14="http://schemas.microsoft.com/office/powerpoint/2010/main" val="2564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ALTIUS mission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Scientific objectives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defTabSz="360000"/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(all measurement modes: limb scattering, solar/stellar/planetary occultations)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83018"/>
              </p:ext>
            </p:extLst>
          </p:nvPr>
        </p:nvGraphicFramePr>
        <p:xfrm>
          <a:off x="251520" y="1791424"/>
          <a:ext cx="7920878" cy="4373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679"/>
                <a:gridCol w="1199813"/>
                <a:gridCol w="733570"/>
                <a:gridCol w="733570"/>
                <a:gridCol w="1012475"/>
                <a:gridCol w="1012475"/>
                <a:gridCol w="564052"/>
                <a:gridCol w="955461"/>
                <a:gridCol w="99378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Priority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Observable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Vertical range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Vertical res. [km]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Horizontal res. along parallels [km]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Horizontal res. along meridians [km]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 error [%]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Coverage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Photo-chemistry [day/night]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UT-LS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d/n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d/n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polar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LS-US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d/n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UT-LS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d/n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UT-LS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d/n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aerosol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UT-LS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d/n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PSC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UT-LS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polar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d/n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PMC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polar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d/n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OClO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LS-US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BrO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UT-LS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GB" sz="1400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LS-US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T°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LS-MS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gradients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LS-US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d/n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9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6632"/>
            <a:ext cx="720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ALTIUS mission</a:t>
            </a:r>
            <a:endParaRPr lang="en-US" sz="24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Numbers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753653"/>
              </p:ext>
            </p:extLst>
          </p:nvPr>
        </p:nvGraphicFramePr>
        <p:xfrm>
          <a:off x="251520" y="1269201"/>
          <a:ext cx="4128000" cy="1691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80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mass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P/L: 57kg, S/C: 174kg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power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P/L + S/C on</a:t>
                      </a:r>
                      <a:r>
                        <a:rPr lang="en-US" sz="16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duty: 122W (avg)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orbit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650km LEO, 10:30</a:t>
                      </a:r>
                      <a:r>
                        <a:rPr lang="en-US" sz="1600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LTDN, 3±0.2 days revisit time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pointing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jitter: &lt; 25µrad (2</a:t>
                      </a:r>
                      <a:r>
                        <a:rPr lang="el-GR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σ</a:t>
                      </a:r>
                      <a:r>
                        <a:rPr lang="fr-BE" sz="16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, over 5sec)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960000" cy="277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3960000" cy="2676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149080"/>
            <a:ext cx="3873071" cy="25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template_aeronomie_bgwhite</Template>
  <TotalTime>2313</TotalTime>
  <Words>1070</Words>
  <Application>Microsoft Office PowerPoint</Application>
  <PresentationFormat>On-screen Show (4:3)</PresentationFormat>
  <Paragraphs>422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IASB-BIRA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Dekemper</dc:creator>
  <cp:lastModifiedBy>Emmanuel Dekemper</cp:lastModifiedBy>
  <cp:revision>43</cp:revision>
  <dcterms:created xsi:type="dcterms:W3CDTF">2016-04-19T12:47:29Z</dcterms:created>
  <dcterms:modified xsi:type="dcterms:W3CDTF">2016-05-09T08:31:09Z</dcterms:modified>
</cp:coreProperties>
</file>