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58" r:id="rId4"/>
    <p:sldId id="259" r:id="rId5"/>
    <p:sldId id="260" r:id="rId6"/>
    <p:sldId id="261" r:id="rId7"/>
    <p:sldId id="263" r:id="rId8"/>
    <p:sldId id="264" r:id="rId9"/>
    <p:sldId id="262" r:id="rId10"/>
    <p:sldId id="265" r:id="rId11"/>
    <p:sldId id="267" r:id="rId12"/>
    <p:sldId id="266" r:id="rId13"/>
    <p:sldId id="268" r:id="rId14"/>
    <p:sldId id="269" r:id="rId15"/>
    <p:sldId id="270" r:id="rId16"/>
    <p:sldId id="272" r:id="rId17"/>
    <p:sldId id="278" r:id="rId18"/>
    <p:sldId id="274" r:id="rId19"/>
    <p:sldId id="271" r:id="rId20"/>
    <p:sldId id="275" r:id="rId21"/>
    <p:sldId id="276" r:id="rId22"/>
    <p:sldId id="277" r:id="rId23"/>
  </p:sldIdLst>
  <p:sldSz cx="9144000" cy="5143500" type="screen16x9"/>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572B"/>
    <a:srgbClr val="FCC704"/>
    <a:srgbClr val="F6F8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Közepesen sötét stílu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Stílus és rács nélkül">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Közepesen sötét stílus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1972" autoAdjust="0"/>
  </p:normalViewPr>
  <p:slideViewPr>
    <p:cSldViewPr>
      <p:cViewPr>
        <p:scale>
          <a:sx n="100" d="100"/>
          <a:sy n="100" d="100"/>
        </p:scale>
        <p:origin x="-516" y="-7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6D5C40-442B-4093-A952-6466C89DAE67}" type="datetimeFigureOut">
              <a:rPr lang="en-GB" smtClean="0"/>
              <a:t>25/04/2016</a:t>
            </a:fld>
            <a:endParaRPr lang="en-GB"/>
          </a:p>
        </p:txBody>
      </p:sp>
      <p:sp>
        <p:nvSpPr>
          <p:cNvPr id="4" name="Diakép hely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GB"/>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15FD67-7096-45AD-9FB3-D61850CD4D53}" type="slidenum">
              <a:rPr lang="en-GB" smtClean="0"/>
              <a:t>‹#›</a:t>
            </a:fld>
            <a:endParaRPr lang="en-GB"/>
          </a:p>
        </p:txBody>
      </p:sp>
    </p:spTree>
    <p:extLst>
      <p:ext uri="{BB962C8B-B14F-4D97-AF65-F5344CB8AC3E}">
        <p14:creationId xmlns:p14="http://schemas.microsoft.com/office/powerpoint/2010/main" val="2494906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GB" dirty="0"/>
          </a:p>
        </p:txBody>
      </p:sp>
      <p:sp>
        <p:nvSpPr>
          <p:cNvPr id="4" name="Dia számának helye 3"/>
          <p:cNvSpPr>
            <a:spLocks noGrp="1"/>
          </p:cNvSpPr>
          <p:nvPr>
            <p:ph type="sldNum" sz="quarter" idx="10"/>
          </p:nvPr>
        </p:nvSpPr>
        <p:spPr/>
        <p:txBody>
          <a:bodyPr/>
          <a:lstStyle/>
          <a:p>
            <a:fld id="{9515FD67-7096-45AD-9FB3-D61850CD4D53}" type="slidenum">
              <a:rPr lang="en-GB" smtClean="0"/>
              <a:t>11</a:t>
            </a:fld>
            <a:endParaRPr lang="en-GB"/>
          </a:p>
        </p:txBody>
      </p:sp>
    </p:spTree>
    <p:extLst>
      <p:ext uri="{BB962C8B-B14F-4D97-AF65-F5344CB8AC3E}">
        <p14:creationId xmlns:p14="http://schemas.microsoft.com/office/powerpoint/2010/main" val="2512302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GB" dirty="0"/>
          </a:p>
        </p:txBody>
      </p:sp>
      <p:sp>
        <p:nvSpPr>
          <p:cNvPr id="4" name="Dia számának helye 3"/>
          <p:cNvSpPr>
            <a:spLocks noGrp="1"/>
          </p:cNvSpPr>
          <p:nvPr>
            <p:ph type="sldNum" sz="quarter" idx="10"/>
          </p:nvPr>
        </p:nvSpPr>
        <p:spPr/>
        <p:txBody>
          <a:bodyPr/>
          <a:lstStyle/>
          <a:p>
            <a:fld id="{9515FD67-7096-45AD-9FB3-D61850CD4D53}" type="slidenum">
              <a:rPr lang="en-GB" smtClean="0"/>
              <a:t>19</a:t>
            </a:fld>
            <a:endParaRPr lang="en-GB"/>
          </a:p>
        </p:txBody>
      </p:sp>
    </p:spTree>
    <p:extLst>
      <p:ext uri="{BB962C8B-B14F-4D97-AF65-F5344CB8AC3E}">
        <p14:creationId xmlns:p14="http://schemas.microsoft.com/office/powerpoint/2010/main" val="536474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1597819"/>
            <a:ext cx="7772400" cy="1102519"/>
          </a:xfrm>
        </p:spPr>
        <p:txBody>
          <a:bodyPr/>
          <a:lstStyle/>
          <a:p>
            <a:r>
              <a:rPr lang="hu-HU" smtClean="0"/>
              <a:t>Mintacím szerkesztése</a:t>
            </a:r>
            <a:endParaRPr lang="hu-HU"/>
          </a:p>
        </p:txBody>
      </p:sp>
      <p:sp>
        <p:nvSpPr>
          <p:cNvPr id="3" name="Alcím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B623F841-8405-4783-97C3-B48D11D63B34}" type="datetimeFigureOut">
              <a:rPr lang="hu-HU" smtClean="0"/>
              <a:t>2016.04.25.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23DEFCD-78C7-4E62-938F-3DBA7A04E42F}" type="slidenum">
              <a:rPr lang="hu-HU" smtClean="0"/>
              <a:t>‹#›</a:t>
            </a:fld>
            <a:endParaRPr lang="hu-HU"/>
          </a:p>
        </p:txBody>
      </p:sp>
    </p:spTree>
    <p:extLst>
      <p:ext uri="{BB962C8B-B14F-4D97-AF65-F5344CB8AC3E}">
        <p14:creationId xmlns:p14="http://schemas.microsoft.com/office/powerpoint/2010/main" val="4064242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B623F841-8405-4783-97C3-B48D11D63B34}" type="datetimeFigureOut">
              <a:rPr lang="hu-HU" smtClean="0"/>
              <a:t>2016.04.25.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23DEFCD-78C7-4E62-938F-3DBA7A04E42F}" type="slidenum">
              <a:rPr lang="hu-HU" smtClean="0"/>
              <a:t>‹#›</a:t>
            </a:fld>
            <a:endParaRPr lang="hu-HU"/>
          </a:p>
        </p:txBody>
      </p:sp>
    </p:spTree>
    <p:extLst>
      <p:ext uri="{BB962C8B-B14F-4D97-AF65-F5344CB8AC3E}">
        <p14:creationId xmlns:p14="http://schemas.microsoft.com/office/powerpoint/2010/main" val="799384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05979"/>
            <a:ext cx="2057400" cy="4388644"/>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457200" y="205979"/>
            <a:ext cx="6019800" cy="4388644"/>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B623F841-8405-4783-97C3-B48D11D63B34}" type="datetimeFigureOut">
              <a:rPr lang="hu-HU" smtClean="0"/>
              <a:t>2016.04.25.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23DEFCD-78C7-4E62-938F-3DBA7A04E42F}" type="slidenum">
              <a:rPr lang="hu-HU" smtClean="0"/>
              <a:t>‹#›</a:t>
            </a:fld>
            <a:endParaRPr lang="hu-HU"/>
          </a:p>
        </p:txBody>
      </p:sp>
    </p:spTree>
    <p:extLst>
      <p:ext uri="{BB962C8B-B14F-4D97-AF65-F5344CB8AC3E}">
        <p14:creationId xmlns:p14="http://schemas.microsoft.com/office/powerpoint/2010/main" val="3149470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B623F841-8405-4783-97C3-B48D11D63B34}" type="datetimeFigureOut">
              <a:rPr lang="hu-HU" smtClean="0"/>
              <a:t>2016.04.25.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23DEFCD-78C7-4E62-938F-3DBA7A04E42F}" type="slidenum">
              <a:rPr lang="hu-HU" smtClean="0"/>
              <a:t>‹#›</a:t>
            </a:fld>
            <a:endParaRPr lang="hu-HU"/>
          </a:p>
        </p:txBody>
      </p:sp>
    </p:spTree>
    <p:extLst>
      <p:ext uri="{BB962C8B-B14F-4D97-AF65-F5344CB8AC3E}">
        <p14:creationId xmlns:p14="http://schemas.microsoft.com/office/powerpoint/2010/main" val="1664617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3305176"/>
            <a:ext cx="7772400" cy="1021556"/>
          </a:xfrm>
        </p:spPr>
        <p:txBody>
          <a:bodyPr anchor="t"/>
          <a:lstStyle>
            <a:lvl1pPr algn="l">
              <a:defRPr sz="4000" b="1" cap="all"/>
            </a:lvl1pPr>
          </a:lstStyle>
          <a:p>
            <a:r>
              <a:rPr lang="hu-HU" smtClean="0"/>
              <a:t>Mintacím szerkesztése</a:t>
            </a:r>
            <a:endParaRPr lang="hu-HU"/>
          </a:p>
        </p:txBody>
      </p:sp>
      <p:sp>
        <p:nvSpPr>
          <p:cNvPr id="3" name="Szöveg helye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B623F841-8405-4783-97C3-B48D11D63B34}" type="datetimeFigureOut">
              <a:rPr lang="hu-HU" smtClean="0"/>
              <a:t>2016.04.25.</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D23DEFCD-78C7-4E62-938F-3DBA7A04E42F}" type="slidenum">
              <a:rPr lang="hu-HU" smtClean="0"/>
              <a:t>‹#›</a:t>
            </a:fld>
            <a:endParaRPr lang="hu-HU"/>
          </a:p>
        </p:txBody>
      </p:sp>
    </p:spTree>
    <p:extLst>
      <p:ext uri="{BB962C8B-B14F-4D97-AF65-F5344CB8AC3E}">
        <p14:creationId xmlns:p14="http://schemas.microsoft.com/office/powerpoint/2010/main" val="824348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B623F841-8405-4783-97C3-B48D11D63B34}" type="datetimeFigureOut">
              <a:rPr lang="hu-HU" smtClean="0"/>
              <a:t>2016.04.25.</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23DEFCD-78C7-4E62-938F-3DBA7A04E42F}" type="slidenum">
              <a:rPr lang="hu-HU" smtClean="0"/>
              <a:t>‹#›</a:t>
            </a:fld>
            <a:endParaRPr lang="hu-HU"/>
          </a:p>
        </p:txBody>
      </p:sp>
    </p:spTree>
    <p:extLst>
      <p:ext uri="{BB962C8B-B14F-4D97-AF65-F5344CB8AC3E}">
        <p14:creationId xmlns:p14="http://schemas.microsoft.com/office/powerpoint/2010/main" val="3738388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hu-HU"/>
          </a:p>
        </p:txBody>
      </p:sp>
      <p:sp>
        <p:nvSpPr>
          <p:cNvPr id="3" name="Szöveg helye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B623F841-8405-4783-97C3-B48D11D63B34}" type="datetimeFigureOut">
              <a:rPr lang="hu-HU" smtClean="0"/>
              <a:t>2016.04.25.</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D23DEFCD-78C7-4E62-938F-3DBA7A04E42F}" type="slidenum">
              <a:rPr lang="hu-HU" smtClean="0"/>
              <a:t>‹#›</a:t>
            </a:fld>
            <a:endParaRPr lang="hu-HU"/>
          </a:p>
        </p:txBody>
      </p:sp>
    </p:spTree>
    <p:extLst>
      <p:ext uri="{BB962C8B-B14F-4D97-AF65-F5344CB8AC3E}">
        <p14:creationId xmlns:p14="http://schemas.microsoft.com/office/powerpoint/2010/main" val="835470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B623F841-8405-4783-97C3-B48D11D63B34}" type="datetimeFigureOut">
              <a:rPr lang="hu-HU" smtClean="0"/>
              <a:t>2016.04.25.</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D23DEFCD-78C7-4E62-938F-3DBA7A04E42F}" type="slidenum">
              <a:rPr lang="hu-HU" smtClean="0"/>
              <a:t>‹#›</a:t>
            </a:fld>
            <a:endParaRPr lang="hu-HU"/>
          </a:p>
        </p:txBody>
      </p:sp>
    </p:spTree>
    <p:extLst>
      <p:ext uri="{BB962C8B-B14F-4D97-AF65-F5344CB8AC3E}">
        <p14:creationId xmlns:p14="http://schemas.microsoft.com/office/powerpoint/2010/main" val="884826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B623F841-8405-4783-97C3-B48D11D63B34}" type="datetimeFigureOut">
              <a:rPr lang="hu-HU" smtClean="0"/>
              <a:t>2016.04.25.</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D23DEFCD-78C7-4E62-938F-3DBA7A04E42F}" type="slidenum">
              <a:rPr lang="hu-HU" smtClean="0"/>
              <a:t>‹#›</a:t>
            </a:fld>
            <a:endParaRPr lang="hu-HU"/>
          </a:p>
        </p:txBody>
      </p:sp>
    </p:spTree>
    <p:extLst>
      <p:ext uri="{BB962C8B-B14F-4D97-AF65-F5344CB8AC3E}">
        <p14:creationId xmlns:p14="http://schemas.microsoft.com/office/powerpoint/2010/main" val="1426978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1" y="204787"/>
            <a:ext cx="3008313" cy="871538"/>
          </a:xfrm>
        </p:spPr>
        <p:txBody>
          <a:bodyPr anchor="b"/>
          <a:lstStyle>
            <a:lvl1pPr algn="l">
              <a:defRPr sz="2000" b="1"/>
            </a:lvl1pPr>
          </a:lstStyle>
          <a:p>
            <a:r>
              <a:rPr lang="hu-HU" smtClean="0"/>
              <a:t>Mintacím szerkesztése</a:t>
            </a:r>
            <a:endParaRPr lang="hu-HU"/>
          </a:p>
        </p:txBody>
      </p:sp>
      <p:sp>
        <p:nvSpPr>
          <p:cNvPr id="3" name="Tartalom helye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B623F841-8405-4783-97C3-B48D11D63B34}" type="datetimeFigureOut">
              <a:rPr lang="hu-HU" smtClean="0"/>
              <a:t>2016.04.25.</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23DEFCD-78C7-4E62-938F-3DBA7A04E42F}" type="slidenum">
              <a:rPr lang="hu-HU" smtClean="0"/>
              <a:t>‹#›</a:t>
            </a:fld>
            <a:endParaRPr lang="hu-HU"/>
          </a:p>
        </p:txBody>
      </p:sp>
    </p:spTree>
    <p:extLst>
      <p:ext uri="{BB962C8B-B14F-4D97-AF65-F5344CB8AC3E}">
        <p14:creationId xmlns:p14="http://schemas.microsoft.com/office/powerpoint/2010/main" val="4195873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3600450"/>
            <a:ext cx="5486400" cy="425054"/>
          </a:xfrm>
        </p:spPr>
        <p:txBody>
          <a:bodyPr anchor="b"/>
          <a:lstStyle>
            <a:lvl1pPr algn="l">
              <a:defRPr sz="2000" b="1"/>
            </a:lvl1pPr>
          </a:lstStyle>
          <a:p>
            <a:r>
              <a:rPr lang="hu-HU" smtClean="0"/>
              <a:t>Mintacím szerkesztése</a:t>
            </a:r>
            <a:endParaRPr lang="hu-HU"/>
          </a:p>
        </p:txBody>
      </p:sp>
      <p:sp>
        <p:nvSpPr>
          <p:cNvPr id="3" name="Kép helye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B623F841-8405-4783-97C3-B48D11D63B34}" type="datetimeFigureOut">
              <a:rPr lang="hu-HU" smtClean="0"/>
              <a:t>2016.04.25.</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D23DEFCD-78C7-4E62-938F-3DBA7A04E42F}" type="slidenum">
              <a:rPr lang="hu-HU" smtClean="0"/>
              <a:t>‹#›</a:t>
            </a:fld>
            <a:endParaRPr lang="hu-HU"/>
          </a:p>
        </p:txBody>
      </p:sp>
    </p:spTree>
    <p:extLst>
      <p:ext uri="{BB962C8B-B14F-4D97-AF65-F5344CB8AC3E}">
        <p14:creationId xmlns:p14="http://schemas.microsoft.com/office/powerpoint/2010/main" val="800376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623F841-8405-4783-97C3-B48D11D63B34}" type="datetimeFigureOut">
              <a:rPr lang="hu-HU" smtClean="0"/>
              <a:t>2016.04.25.</a:t>
            </a:fld>
            <a:endParaRPr lang="hu-HU"/>
          </a:p>
        </p:txBody>
      </p:sp>
      <p:sp>
        <p:nvSpPr>
          <p:cNvPr id="5" name="Élőláb hely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23DEFCD-78C7-4E62-938F-3DBA7A04E42F}" type="slidenum">
              <a:rPr lang="hu-HU" smtClean="0"/>
              <a:t>‹#›</a:t>
            </a:fld>
            <a:endParaRPr lang="hu-HU"/>
          </a:p>
        </p:txBody>
      </p:sp>
      <p:pic>
        <p:nvPicPr>
          <p:cNvPr id="7" name="Kép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16200000">
            <a:off x="-320961" y="320961"/>
            <a:ext cx="987574" cy="345651"/>
          </a:xfrm>
          <a:prstGeom prst="rect">
            <a:avLst/>
          </a:prstGeom>
        </p:spPr>
      </p:pic>
    </p:spTree>
    <p:extLst>
      <p:ext uri="{BB962C8B-B14F-4D97-AF65-F5344CB8AC3E}">
        <p14:creationId xmlns:p14="http://schemas.microsoft.com/office/powerpoint/2010/main" val="2170977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slide" Target="slide2.xml"/><Relationship Id="rId7" Type="http://schemas.openxmlformats.org/officeDocument/2006/relationships/slide" Target="slide13.xml"/><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 Target="slide10.xml"/><Relationship Id="rId5" Type="http://schemas.openxmlformats.org/officeDocument/2006/relationships/slide" Target="slide6.xml"/><Relationship Id="rId4" Type="http://schemas.openxmlformats.org/officeDocument/2006/relationships/slide" Target="slide5.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slide" Target="slide9.xml"/><Relationship Id="rId4" Type="http://schemas.openxmlformats.org/officeDocument/2006/relationships/slide" Target="slide1.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10.xml"/><Relationship Id="rId4" Type="http://schemas.openxmlformats.org/officeDocument/2006/relationships/slide" Target="slide1.xml"/></Relationships>
</file>

<file path=ppt/slides/_rels/slide1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slide" Target="slide13.xml"/><Relationship Id="rId4" Type="http://schemas.openxmlformats.org/officeDocument/2006/relationships/slide" Target="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slide" Target="slide14.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1.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xml"/><Relationship Id="rId7" Type="http://schemas.openxmlformats.org/officeDocument/2006/relationships/slide" Target="slide15.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slide" Target="slide13.xml"/><Relationship Id="rId11" Type="http://schemas.openxmlformats.org/officeDocument/2006/relationships/image" Target="../media/image47.png"/><Relationship Id="rId5" Type="http://schemas.openxmlformats.org/officeDocument/2006/relationships/slide" Target="slide1.xml"/><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slide" Target="slide14.xml"/><Relationship Id="rId3" Type="http://schemas.openxmlformats.org/officeDocument/2006/relationships/image" Target="../media/image9.png"/><Relationship Id="rId7" Type="http://schemas.openxmlformats.org/officeDocument/2006/relationships/image" Target="../media/image10.png"/><Relationship Id="rId12" Type="http://schemas.openxmlformats.org/officeDocument/2006/relationships/slide" Target="slide1.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0.png"/><Relationship Id="rId11" Type="http://schemas.openxmlformats.org/officeDocument/2006/relationships/image" Target="../media/image54.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8.png"/><Relationship Id="rId9" Type="http://schemas.openxmlformats.org/officeDocument/2006/relationships/image" Target="../media/image52.png"/><Relationship Id="rId14" Type="http://schemas.openxmlformats.org/officeDocument/2006/relationships/slide" Target="slide16.xml"/></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1.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slide" Target="slide17.xml"/><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slide" Target="slide15.xml"/><Relationship Id="rId4" Type="http://schemas.openxmlformats.org/officeDocument/2006/relationships/image" Target="../media/image56.png"/><Relationship Id="rId9" Type="http://schemas.openxmlformats.org/officeDocument/2006/relationships/slide" Target="slide1.xml"/><Relationship Id="rId14"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2.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71.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slide" Target="slide18.xml"/><Relationship Id="rId5" Type="http://schemas.openxmlformats.org/officeDocument/2006/relationships/image" Target="../media/image67.png"/><Relationship Id="rId10" Type="http://schemas.openxmlformats.org/officeDocument/2006/relationships/slide" Target="slide16.xml"/><Relationship Id="rId4" Type="http://schemas.openxmlformats.org/officeDocument/2006/relationships/image" Target="../media/image66.png"/><Relationship Id="rId9" Type="http://schemas.openxmlformats.org/officeDocument/2006/relationships/slide" Target="slide1.xml"/><Relationship Id="rId14" Type="http://schemas.openxmlformats.org/officeDocument/2006/relationships/image" Target="../media/image73.pn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slide" Target="slide18.xml"/><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slide" Target="slide17.xml"/><Relationship Id="rId17" Type="http://schemas.openxmlformats.org/officeDocument/2006/relationships/slide" Target="slide19.xml"/><Relationship Id="rId2" Type="http://schemas.openxmlformats.org/officeDocument/2006/relationships/image" Target="../media/image41.png"/><Relationship Id="rId16"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slide" Target="slide1.xml"/><Relationship Id="rId5" Type="http://schemas.openxmlformats.org/officeDocument/2006/relationships/image" Target="../media/image76.png"/><Relationship Id="rId15" Type="http://schemas.openxmlformats.org/officeDocument/2006/relationships/image" Target="../media/image81.png"/><Relationship Id="rId10" Type="http://schemas.openxmlformats.org/officeDocument/2006/relationships/image" Target="../media/image12.jpeg"/><Relationship Id="rId4" Type="http://schemas.openxmlformats.org/officeDocument/2006/relationships/image" Target="../media/image75.png"/><Relationship Id="rId9" Type="http://schemas.openxmlformats.org/officeDocument/2006/relationships/image" Target="../media/image11.png"/><Relationship Id="rId14" Type="http://schemas.openxmlformats.org/officeDocument/2006/relationships/image" Target="../media/image80.png"/></Relationships>
</file>

<file path=ppt/slides/_rels/slide19.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slide" Target="slide18.xml"/><Relationship Id="rId18" Type="http://schemas.openxmlformats.org/officeDocument/2006/relationships/image" Target="../media/image93.png"/><Relationship Id="rId3" Type="http://schemas.openxmlformats.org/officeDocument/2006/relationships/image" Target="../media/image41.png"/><Relationship Id="rId7" Type="http://schemas.openxmlformats.org/officeDocument/2006/relationships/image" Target="../media/image86.png"/><Relationship Id="rId12" Type="http://schemas.openxmlformats.org/officeDocument/2006/relationships/slide" Target="slide17.xml"/><Relationship Id="rId17" Type="http://schemas.openxmlformats.org/officeDocument/2006/relationships/image" Target="../media/image92.png"/><Relationship Id="rId2" Type="http://schemas.openxmlformats.org/officeDocument/2006/relationships/notesSlide" Target="../notesSlides/notesSlide2.xml"/><Relationship Id="rId16"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slide" Target="slide1.xml"/><Relationship Id="rId5" Type="http://schemas.openxmlformats.org/officeDocument/2006/relationships/image" Target="../media/image84.png"/><Relationship Id="rId15" Type="http://schemas.openxmlformats.org/officeDocument/2006/relationships/image" Target="../media/image90.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slide" Target="slide2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slide" Target="slide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4.png"/><Relationship Id="rId7" Type="http://schemas.openxmlformats.org/officeDocument/2006/relationships/slide" Target="slide21.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98.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slide" Target="slide20.xml"/><Relationship Id="rId4" Type="http://schemas.openxmlformats.org/officeDocument/2006/relationships/slide" Target="slide1.xml"/></Relationships>
</file>

<file path=ppt/slides/_rels/slide2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6.png"/><Relationship Id="rId7" Type="http://schemas.openxmlformats.org/officeDocument/2006/relationships/slide" Target="slide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slide" Target="slide5.xml"/><Relationship Id="rId5" Type="http://schemas.openxmlformats.org/officeDocument/2006/relationships/image" Target="../media/image11.png"/><Relationship Id="rId10" Type="http://schemas.openxmlformats.org/officeDocument/2006/relationships/slide" Target="slide3.xml"/><Relationship Id="rId4" Type="http://schemas.openxmlformats.org/officeDocument/2006/relationships/image" Target="../media/image10.png"/><Relationship Id="rId9"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slide" Target="slide6.xml"/><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slide" Target="slide7.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slide" Target="slide5.xml"/><Relationship Id="rId5" Type="http://schemas.openxmlformats.org/officeDocument/2006/relationships/image" Target="../media/image20.png"/><Relationship Id="rId10" Type="http://schemas.openxmlformats.org/officeDocument/2006/relationships/slide" Target="slide1.xml"/><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slide" Target="slide8.xml"/><Relationship Id="rId5" Type="http://schemas.openxmlformats.org/officeDocument/2006/relationships/image" Target="../media/image27.png"/><Relationship Id="rId10" Type="http://schemas.openxmlformats.org/officeDocument/2006/relationships/slide" Target="slide6.xml"/><Relationship Id="rId4" Type="http://schemas.openxmlformats.org/officeDocument/2006/relationships/image" Target="../media/image26.png"/><Relationship Id="rId9" Type="http://schemas.openxmlformats.org/officeDocument/2006/relationships/slide" Target="slide1.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slide" Target="slide7.xml"/><Relationship Id="rId4" Type="http://schemas.openxmlformats.org/officeDocument/2006/relationships/slide" Target="slide1.xml"/></Relationships>
</file>

<file path=ppt/slides/_rels/slide9.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32.png"/><Relationship Id="rId7" Type="http://schemas.openxmlformats.org/officeDocument/2006/relationships/slide" Target="slide1.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llipszis 1">
            <a:hlinkClick r:id="rId3" action="ppaction://hlinksldjump"/>
          </p:cNvPr>
          <p:cNvSpPr/>
          <p:nvPr/>
        </p:nvSpPr>
        <p:spPr>
          <a:xfrm>
            <a:off x="35496" y="4515966"/>
            <a:ext cx="576064" cy="57606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llipszis 2">
            <a:hlinkClick r:id="rId4" action="ppaction://hlinksldjump"/>
          </p:cNvPr>
          <p:cNvSpPr/>
          <p:nvPr/>
        </p:nvSpPr>
        <p:spPr>
          <a:xfrm>
            <a:off x="971600" y="2067694"/>
            <a:ext cx="936104" cy="9361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Ellipszis 3">
            <a:hlinkClick r:id="rId5" action="ppaction://hlinksldjump"/>
          </p:cNvPr>
          <p:cNvSpPr/>
          <p:nvPr/>
        </p:nvSpPr>
        <p:spPr>
          <a:xfrm>
            <a:off x="2555776" y="2076435"/>
            <a:ext cx="936104" cy="9361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Ellipszis 4">
            <a:hlinkClick r:id="rId6" action="ppaction://hlinksldjump"/>
          </p:cNvPr>
          <p:cNvSpPr/>
          <p:nvPr/>
        </p:nvSpPr>
        <p:spPr>
          <a:xfrm>
            <a:off x="4139952" y="2076435"/>
            <a:ext cx="936104" cy="9361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llipszis 5">
            <a:hlinkClick r:id="rId7" action="ppaction://hlinksldjump"/>
          </p:cNvPr>
          <p:cNvSpPr/>
          <p:nvPr/>
        </p:nvSpPr>
        <p:spPr>
          <a:xfrm>
            <a:off x="5652120" y="2076435"/>
            <a:ext cx="936104" cy="9361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Ellipszis 6">
            <a:hlinkClick r:id="rId8" action="ppaction://hlinksldjump"/>
          </p:cNvPr>
          <p:cNvSpPr/>
          <p:nvPr/>
        </p:nvSpPr>
        <p:spPr>
          <a:xfrm>
            <a:off x="7236296" y="2067694"/>
            <a:ext cx="936104" cy="93610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55274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zövegdoboz 9"/>
          <p:cNvSpPr txBox="1"/>
          <p:nvPr/>
        </p:nvSpPr>
        <p:spPr>
          <a:xfrm>
            <a:off x="611560" y="107796"/>
            <a:ext cx="8352928" cy="1815882"/>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latin typeface="Myriad Pro" pitchFamily="34" charset="0"/>
              </a:rPr>
              <a:t>The Topographic Grain principle (Wood, W. F. – Snell, J. B. 1960, Pike, R. J. et al. 1989) is a possible solution to detect the optimal search window for generation of land surface parameters or search parameter for delineating characteristic landform elements with </a:t>
            </a:r>
            <a:r>
              <a:rPr lang="en-GB" sz="1600" dirty="0" err="1" smtClean="0">
                <a:latin typeface="Myriad Pro" pitchFamily="34" charset="0"/>
              </a:rPr>
              <a:t>r.geomorphon</a:t>
            </a:r>
            <a:r>
              <a:rPr lang="en-GB" sz="1600" dirty="0" smtClean="0">
                <a:latin typeface="Myriad Pro" pitchFamily="34" charset="0"/>
              </a:rPr>
              <a:t> tool.</a:t>
            </a:r>
          </a:p>
          <a:p>
            <a:pPr marL="285750" indent="-285750">
              <a:buFont typeface="Arial" panose="020B0604020202020204" pitchFamily="34" charset="0"/>
              <a:buChar char="•"/>
            </a:pPr>
            <a:r>
              <a:rPr lang="en-GB" sz="1600" dirty="0" smtClean="0">
                <a:latin typeface="Myriad Pro" pitchFamily="34" charset="0"/>
              </a:rPr>
              <a:t>TG value is detected by calculating the relative relief values with nested neighbourhood matrices. By plotting the values ag</a:t>
            </a:r>
            <a:r>
              <a:rPr lang="hu-HU" sz="1600" dirty="0" err="1" smtClean="0">
                <a:latin typeface="Myriad Pro" pitchFamily="34" charset="0"/>
              </a:rPr>
              <a:t>ai</a:t>
            </a:r>
            <a:r>
              <a:rPr lang="en-GB" sz="1600" dirty="0" err="1" smtClean="0">
                <a:latin typeface="Myriad Pro" pitchFamily="34" charset="0"/>
              </a:rPr>
              <a:t>nst</a:t>
            </a:r>
            <a:r>
              <a:rPr lang="en-GB" sz="1600" dirty="0" smtClean="0">
                <a:latin typeface="Myriad Pro" pitchFamily="34" charset="0"/>
              </a:rPr>
              <a:t> the sample area it is possible to define a break-point where the increase rate of local relief encountered by the sample is significantly reducing.</a:t>
            </a:r>
            <a:endParaRPr lang="en-GB" sz="1600" dirty="0">
              <a:latin typeface="Myriad Pro" pitchFamily="34" charset="0"/>
            </a:endParaRPr>
          </a:p>
        </p:txBody>
      </p:sp>
      <p:sp>
        <p:nvSpPr>
          <p:cNvPr id="12" name="Szövegdoboz 11"/>
          <p:cNvSpPr txBox="1"/>
          <p:nvPr/>
        </p:nvSpPr>
        <p:spPr>
          <a:xfrm>
            <a:off x="755576" y="4496802"/>
            <a:ext cx="5616624" cy="523220"/>
          </a:xfrm>
          <a:prstGeom prst="rect">
            <a:avLst/>
          </a:prstGeom>
          <a:noFill/>
        </p:spPr>
        <p:txBody>
          <a:bodyPr wrap="square" rtlCol="0">
            <a:spAutoFit/>
          </a:bodyPr>
          <a:lstStyle/>
          <a:p>
            <a:r>
              <a:rPr lang="en-GB" sz="1400" dirty="0" smtClean="0">
                <a:latin typeface="Myriad Pro" pitchFamily="34" charset="0"/>
              </a:rPr>
              <a:t>By increasing the </a:t>
            </a:r>
            <a:r>
              <a:rPr lang="en-GB" sz="1400" dirty="0" err="1" smtClean="0">
                <a:latin typeface="Myriad Pro" pitchFamily="34" charset="0"/>
              </a:rPr>
              <a:t>neighbo</a:t>
            </a:r>
            <a:r>
              <a:rPr lang="hu-HU" sz="1400" dirty="0" smtClean="0">
                <a:latin typeface="Myriad Pro" pitchFamily="34" charset="0"/>
              </a:rPr>
              <a:t>u</a:t>
            </a:r>
            <a:r>
              <a:rPr lang="en-GB" sz="1400" dirty="0" err="1" smtClean="0">
                <a:latin typeface="Myriad Pro" pitchFamily="34" charset="0"/>
              </a:rPr>
              <a:t>rhood</a:t>
            </a:r>
            <a:r>
              <a:rPr lang="en-GB" sz="1400" dirty="0" smtClean="0">
                <a:latin typeface="Myriad Pro" pitchFamily="34" charset="0"/>
              </a:rPr>
              <a:t> </a:t>
            </a:r>
            <a:r>
              <a:rPr lang="en-GB" sz="1400" dirty="0" err="1" smtClean="0">
                <a:latin typeface="Myriad Pro" pitchFamily="34" charset="0"/>
              </a:rPr>
              <a:t>matri</a:t>
            </a:r>
            <a:r>
              <a:rPr lang="hu-HU" sz="1400" dirty="0" smtClean="0">
                <a:latin typeface="Myriad Pro" pitchFamily="34" charset="0"/>
              </a:rPr>
              <a:t>x</a:t>
            </a:r>
            <a:r>
              <a:rPr lang="en-GB" sz="1400" dirty="0" smtClean="0">
                <a:latin typeface="Myriad Pro" pitchFamily="34" charset="0"/>
              </a:rPr>
              <a:t> the local relief is reaching a point where it approximates the representative relief of an area.</a:t>
            </a:r>
          </a:p>
        </p:txBody>
      </p:sp>
      <p:pic>
        <p:nvPicPr>
          <p:cNvPr id="3" name="Kép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1976802"/>
            <a:ext cx="5114118" cy="2520000"/>
          </a:xfrm>
          <a:prstGeom prst="rect">
            <a:avLst/>
          </a:prstGeom>
        </p:spPr>
      </p:pic>
      <p:sp>
        <p:nvSpPr>
          <p:cNvPr id="15" name="Ellipszis 14">
            <a:hlinkClick r:id="rId4" action="ppaction://hlinksldjump"/>
          </p:cNvPr>
          <p:cNvSpPr/>
          <p:nvPr/>
        </p:nvSpPr>
        <p:spPr>
          <a:xfrm>
            <a:off x="8172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Ellipszis 15">
            <a:hlinkClick r:id="rId5" action="ppaction://hlinksldjump"/>
          </p:cNvPr>
          <p:cNvSpPr/>
          <p:nvPr/>
        </p:nvSpPr>
        <p:spPr>
          <a:xfrm>
            <a:off x="7678826"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Ellipszis 16">
            <a:hlinkClick r:id="rId6" action="ppaction://hlinksldjump"/>
          </p:cNvPr>
          <p:cNvSpPr/>
          <p:nvPr/>
        </p:nvSpPr>
        <p:spPr>
          <a:xfrm>
            <a:off x="8640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4" name="Kép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20400" y="1970860"/>
            <a:ext cx="2520000" cy="2520000"/>
          </a:xfrm>
          <a:prstGeom prst="rect">
            <a:avLst/>
          </a:prstGeom>
        </p:spPr>
      </p:pic>
      <p:pic>
        <p:nvPicPr>
          <p:cNvPr id="5" name="Kép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0250" y="0"/>
            <a:ext cx="5143500" cy="5143500"/>
          </a:xfrm>
          <a:prstGeom prst="rect">
            <a:avLst/>
          </a:prstGeom>
        </p:spPr>
      </p:pic>
    </p:spTree>
    <p:extLst>
      <p:ext uri="{BB962C8B-B14F-4D97-AF65-F5344CB8AC3E}">
        <p14:creationId xmlns:p14="http://schemas.microsoft.com/office/powerpoint/2010/main" val="3162993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zövegdoboz 3"/>
          <p:cNvSpPr txBox="1"/>
          <p:nvPr/>
        </p:nvSpPr>
        <p:spPr>
          <a:xfrm>
            <a:off x="2123728" y="4544310"/>
            <a:ext cx="5186420" cy="523220"/>
          </a:xfrm>
          <a:prstGeom prst="rect">
            <a:avLst/>
          </a:prstGeom>
          <a:noFill/>
        </p:spPr>
        <p:txBody>
          <a:bodyPr wrap="square" rtlCol="0">
            <a:spAutoFit/>
          </a:bodyPr>
          <a:lstStyle/>
          <a:p>
            <a:pPr algn="ctr"/>
            <a:r>
              <a:rPr lang="en-GB" sz="1400" dirty="0" smtClean="0">
                <a:latin typeface="Myriad Pro" pitchFamily="34" charset="0"/>
              </a:rPr>
              <a:t>Workflow of TG calculation – the process is connected to the creation of the </a:t>
            </a:r>
            <a:r>
              <a:rPr lang="en-GB" sz="1400" dirty="0" err="1" smtClean="0">
                <a:latin typeface="Myriad Pro" pitchFamily="34" charset="0"/>
              </a:rPr>
              <a:t>geomorphometric</a:t>
            </a:r>
            <a:r>
              <a:rPr lang="en-GB" sz="1400" dirty="0" smtClean="0">
                <a:latin typeface="Myriad Pro" pitchFamily="34" charset="0"/>
              </a:rPr>
              <a:t> map.</a:t>
            </a:r>
            <a:endParaRPr lang="en-GB" sz="1400" dirty="0">
              <a:latin typeface="Myriad Pro" pitchFamily="34" charset="0"/>
            </a:endParaRPr>
          </a:p>
        </p:txBody>
      </p:sp>
      <p:sp>
        <p:nvSpPr>
          <p:cNvPr id="8" name="Ellipszis 7">
            <a:hlinkClick r:id="rId4" action="ppaction://hlinksldjump"/>
          </p:cNvPr>
          <p:cNvSpPr/>
          <p:nvPr/>
        </p:nvSpPr>
        <p:spPr>
          <a:xfrm>
            <a:off x="8172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Ellipszis 8">
            <a:hlinkClick r:id="rId5" action="ppaction://hlinksldjump"/>
          </p:cNvPr>
          <p:cNvSpPr/>
          <p:nvPr/>
        </p:nvSpPr>
        <p:spPr>
          <a:xfrm>
            <a:off x="7678826"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Ellipszis 9">
            <a:hlinkClick r:id="rId6" action="ppaction://hlinksldjump"/>
          </p:cNvPr>
          <p:cNvSpPr/>
          <p:nvPr/>
        </p:nvSpPr>
        <p:spPr>
          <a:xfrm>
            <a:off x="8640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61455" y="195486"/>
            <a:ext cx="6710966" cy="43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11794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5" name="Táblázat 4"/>
          <p:cNvGraphicFramePr>
            <a:graphicFrameLocks noGrp="1"/>
          </p:cNvGraphicFramePr>
          <p:nvPr>
            <p:extLst>
              <p:ext uri="{D42A27DB-BD31-4B8C-83A1-F6EECF244321}">
                <p14:modId xmlns:p14="http://schemas.microsoft.com/office/powerpoint/2010/main" val="3015954885"/>
              </p:ext>
            </p:extLst>
          </p:nvPr>
        </p:nvGraphicFramePr>
        <p:xfrm>
          <a:off x="611560" y="603307"/>
          <a:ext cx="8424936" cy="3171421"/>
        </p:xfrm>
        <a:graphic>
          <a:graphicData uri="http://schemas.openxmlformats.org/drawingml/2006/table">
            <a:tbl>
              <a:tblPr firstRow="1" bandRow="1">
                <a:tableStyleId>{073A0DAA-6AF3-43AB-8588-CEC1D06C72B9}</a:tableStyleId>
              </a:tblPr>
              <a:tblGrid>
                <a:gridCol w="4212468"/>
                <a:gridCol w="4212468"/>
              </a:tblGrid>
              <a:tr h="324036">
                <a:tc>
                  <a:txBody>
                    <a:bodyPr/>
                    <a:lstStyle/>
                    <a:p>
                      <a:pPr algn="ctr">
                        <a:lnSpc>
                          <a:spcPct val="100000"/>
                        </a:lnSpc>
                        <a:spcBef>
                          <a:spcPts val="0"/>
                        </a:spcBef>
                      </a:pPr>
                      <a:r>
                        <a:rPr lang="en-GB" sz="1600" noProof="0" dirty="0" smtClean="0">
                          <a:ln>
                            <a:noFill/>
                          </a:ln>
                          <a:solidFill>
                            <a:sysClr val="windowText" lastClr="000000"/>
                          </a:solidFill>
                          <a:latin typeface="Myriad Pro" pitchFamily="34" charset="0"/>
                        </a:rPr>
                        <a:t>Advantages</a:t>
                      </a:r>
                      <a:endParaRPr lang="en-GB" sz="1600" noProof="0" dirty="0">
                        <a:ln>
                          <a:noFill/>
                        </a:ln>
                        <a:solidFill>
                          <a:sysClr val="windowText" lastClr="000000"/>
                        </a:solidFill>
                        <a:latin typeface="Myriad Pro" pitchFamily="34" charset="0"/>
                      </a:endParaRPr>
                    </a:p>
                  </a:txBody>
                  <a:tcPr marT="34290" marB="3429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Bef>
                          <a:spcPts val="0"/>
                        </a:spcBef>
                      </a:pPr>
                      <a:r>
                        <a:rPr lang="en-GB" sz="1600" noProof="0" dirty="0" smtClean="0">
                          <a:ln>
                            <a:noFill/>
                          </a:ln>
                          <a:solidFill>
                            <a:sysClr val="windowText" lastClr="000000"/>
                          </a:solidFill>
                          <a:latin typeface="Myriad Pro" pitchFamily="34" charset="0"/>
                        </a:rPr>
                        <a:t>Challenges</a:t>
                      </a:r>
                      <a:endParaRPr lang="en-GB" sz="1600" noProof="0" dirty="0">
                        <a:ln>
                          <a:noFill/>
                        </a:ln>
                        <a:solidFill>
                          <a:sysClr val="windowText" lastClr="000000"/>
                        </a:solidFill>
                        <a:latin typeface="Myriad Pro" pitchFamily="34" charset="0"/>
                      </a:endParaRPr>
                    </a:p>
                  </a:txBody>
                  <a:tcPr marT="34290" marB="34290" anchor="ctr">
                    <a:lnL w="12700" cmpd="sng">
                      <a:noFill/>
                    </a:lnL>
                    <a:lnR w="12700" cmpd="sng">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492805">
                <a:tc>
                  <a:txBody>
                    <a:bodyPr/>
                    <a:lstStyle/>
                    <a:p>
                      <a:pPr marL="0" indent="0" algn="ctr">
                        <a:lnSpc>
                          <a:spcPct val="100000"/>
                        </a:lnSpc>
                        <a:buFont typeface="Arial" panose="020B0604020202020204" pitchFamily="34" charset="0"/>
                        <a:buNone/>
                      </a:pPr>
                      <a:r>
                        <a:rPr lang="en-GB" sz="1600" noProof="0" dirty="0" smtClean="0">
                          <a:ln>
                            <a:noFill/>
                          </a:ln>
                          <a:solidFill>
                            <a:sysClr val="windowText" lastClr="000000"/>
                          </a:solidFill>
                          <a:latin typeface="Myriad Pro" pitchFamily="34" charset="0"/>
                        </a:rPr>
                        <a:t>efficient calculation of characteristic</a:t>
                      </a:r>
                      <a:r>
                        <a:rPr lang="hu-HU" sz="1600" noProof="0" dirty="0" smtClean="0">
                          <a:ln>
                            <a:noFill/>
                          </a:ln>
                          <a:solidFill>
                            <a:sysClr val="windowText" lastClr="000000"/>
                          </a:solidFill>
                          <a:latin typeface="Myriad Pro" pitchFamily="34" charset="0"/>
                        </a:rPr>
                        <a:t/>
                      </a:r>
                      <a:br>
                        <a:rPr lang="hu-HU" sz="1600" noProof="0" dirty="0" smtClean="0">
                          <a:ln>
                            <a:noFill/>
                          </a:ln>
                          <a:solidFill>
                            <a:sysClr val="windowText" lastClr="000000"/>
                          </a:solidFill>
                          <a:latin typeface="Myriad Pro" pitchFamily="34" charset="0"/>
                        </a:rPr>
                      </a:br>
                      <a:r>
                        <a:rPr lang="en-GB" sz="1600" baseline="0" noProof="0" dirty="0" smtClean="0">
                          <a:ln>
                            <a:noFill/>
                          </a:ln>
                          <a:solidFill>
                            <a:sysClr val="windowText" lastClr="000000"/>
                          </a:solidFill>
                          <a:latin typeface="Myriad Pro" pitchFamily="34" charset="0"/>
                        </a:rPr>
                        <a:t>ridgeline-to-</a:t>
                      </a:r>
                      <a:r>
                        <a:rPr lang="hu-HU" sz="1600" baseline="0" noProof="0" dirty="0" err="1" smtClean="0">
                          <a:ln>
                            <a:noFill/>
                          </a:ln>
                          <a:solidFill>
                            <a:sysClr val="windowText" lastClr="000000"/>
                          </a:solidFill>
                          <a:latin typeface="Myriad Pro" pitchFamily="34" charset="0"/>
                        </a:rPr>
                        <a:t>channel</a:t>
                      </a:r>
                      <a:r>
                        <a:rPr lang="en-GB" sz="1600" baseline="0" noProof="0" dirty="0" smtClean="0">
                          <a:ln>
                            <a:noFill/>
                          </a:ln>
                          <a:solidFill>
                            <a:sysClr val="windowText" lastClr="000000"/>
                          </a:solidFill>
                          <a:latin typeface="Myriad Pro" pitchFamily="34" charset="0"/>
                        </a:rPr>
                        <a:t> distance</a:t>
                      </a:r>
                      <a:endParaRPr lang="en-GB" sz="1600" noProof="0" dirty="0">
                        <a:ln>
                          <a:noFill/>
                        </a:ln>
                        <a:solidFill>
                          <a:sysClr val="windowText" lastClr="000000"/>
                        </a:solidFill>
                        <a:latin typeface="Myriad Pro" pitchFamily="34" charset="0"/>
                      </a:endParaRPr>
                    </a:p>
                  </a:txBody>
                  <a:tcPr marT="34290" marB="34290"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lnSpc>
                          <a:spcPct val="100000"/>
                        </a:lnSpc>
                      </a:pPr>
                      <a:r>
                        <a:rPr lang="en-GB" sz="1600" noProof="0" dirty="0" smtClean="0">
                          <a:ln>
                            <a:noFill/>
                          </a:ln>
                          <a:solidFill>
                            <a:sysClr val="windowText" lastClr="000000"/>
                          </a:solidFill>
                          <a:latin typeface="Myriad Pro" pitchFamily="34" charset="0"/>
                        </a:rPr>
                        <a:t>change to acceptable coarser resolution</a:t>
                      </a:r>
                      <a:r>
                        <a:rPr lang="hu-HU" sz="1600" noProof="0" dirty="0" smtClean="0">
                          <a:ln>
                            <a:noFill/>
                          </a:ln>
                          <a:solidFill>
                            <a:sysClr val="windowText" lastClr="000000"/>
                          </a:solidFill>
                          <a:latin typeface="Myriad Pro" pitchFamily="34" charset="0"/>
                        </a:rPr>
                        <a:t/>
                      </a:r>
                      <a:br>
                        <a:rPr lang="hu-HU" sz="1600" noProof="0" dirty="0" smtClean="0">
                          <a:ln>
                            <a:noFill/>
                          </a:ln>
                          <a:solidFill>
                            <a:sysClr val="windowText" lastClr="000000"/>
                          </a:solidFill>
                          <a:latin typeface="Myriad Pro" pitchFamily="34" charset="0"/>
                        </a:rPr>
                      </a:br>
                      <a:r>
                        <a:rPr lang="en-GB" sz="1600" baseline="0" noProof="0" dirty="0" smtClean="0">
                          <a:ln>
                            <a:noFill/>
                          </a:ln>
                          <a:solidFill>
                            <a:sysClr val="windowText" lastClr="000000"/>
                          </a:solidFill>
                          <a:latin typeface="Myriad Pro" pitchFamily="34" charset="0"/>
                        </a:rPr>
                        <a:t>not</a:t>
                      </a:r>
                      <a:r>
                        <a:rPr lang="hu-HU" sz="1600" baseline="0" noProof="0" dirty="0" smtClean="0">
                          <a:ln>
                            <a:noFill/>
                          </a:ln>
                          <a:solidFill>
                            <a:sysClr val="windowText" lastClr="000000"/>
                          </a:solidFill>
                          <a:latin typeface="Myriad Pro" pitchFamily="34" charset="0"/>
                        </a:rPr>
                        <a:t> </a:t>
                      </a:r>
                      <a:r>
                        <a:rPr lang="en-GB" sz="1600" baseline="0" noProof="0" dirty="0" smtClean="0">
                          <a:ln>
                            <a:noFill/>
                          </a:ln>
                          <a:solidFill>
                            <a:sysClr val="windowText" lastClr="000000"/>
                          </a:solidFill>
                          <a:latin typeface="Myriad Pro" pitchFamily="34" charset="0"/>
                        </a:rPr>
                        <a:t>yet automated in tool</a:t>
                      </a:r>
                      <a:endParaRPr lang="en-GB" sz="1600" noProof="0" dirty="0">
                        <a:ln>
                          <a:noFill/>
                        </a:ln>
                        <a:solidFill>
                          <a:sysClr val="windowText" lastClr="000000"/>
                        </a:solidFill>
                        <a:latin typeface="Myriad Pro" pitchFamily="34" charset="0"/>
                      </a:endParaRPr>
                    </a:p>
                  </a:txBody>
                  <a:tcPr marT="34290" marB="34290" anchor="ctr">
                    <a:lnL w="12700" cmpd="sng">
                      <a:noFill/>
                    </a:lnL>
                    <a:lnR w="12700" cmpd="sng">
                      <a:noFill/>
                    </a:lnR>
                    <a:lnT w="28575"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r>
              <a:tr h="492805">
                <a:tc>
                  <a:txBody>
                    <a:bodyPr/>
                    <a:lstStyle/>
                    <a:p>
                      <a:pPr marL="0" indent="0" algn="ctr">
                        <a:lnSpc>
                          <a:spcPct val="100000"/>
                        </a:lnSpc>
                        <a:buFont typeface="Arial" panose="020B0604020202020204" pitchFamily="34" charset="0"/>
                        <a:buNone/>
                      </a:pPr>
                      <a:r>
                        <a:rPr lang="en-GB" sz="1600" noProof="0" dirty="0" smtClean="0">
                          <a:ln>
                            <a:noFill/>
                          </a:ln>
                          <a:solidFill>
                            <a:sysClr val="windowText" lastClr="000000"/>
                          </a:solidFill>
                          <a:latin typeface="Myriad Pro" pitchFamily="34" charset="0"/>
                        </a:rPr>
                        <a:t>cell-based and general TG</a:t>
                      </a:r>
                      <a:r>
                        <a:rPr lang="hu-HU" sz="1600" baseline="0" noProof="0" dirty="0" smtClean="0">
                          <a:ln>
                            <a:noFill/>
                          </a:ln>
                          <a:solidFill>
                            <a:sysClr val="windowText" lastClr="000000"/>
                          </a:solidFill>
                          <a:latin typeface="Myriad Pro" pitchFamily="34" charset="0"/>
                        </a:rPr>
                        <a:t/>
                      </a:r>
                      <a:br>
                        <a:rPr lang="hu-HU" sz="1600" baseline="0" noProof="0" dirty="0" smtClean="0">
                          <a:ln>
                            <a:noFill/>
                          </a:ln>
                          <a:solidFill>
                            <a:sysClr val="windowText" lastClr="000000"/>
                          </a:solidFill>
                          <a:latin typeface="Myriad Pro" pitchFamily="34" charset="0"/>
                        </a:rPr>
                      </a:br>
                      <a:r>
                        <a:rPr lang="en-GB" sz="1600" baseline="0" noProof="0" dirty="0" smtClean="0">
                          <a:ln>
                            <a:noFill/>
                          </a:ln>
                          <a:solidFill>
                            <a:sysClr val="windowText" lastClr="000000"/>
                          </a:solidFill>
                          <a:latin typeface="Myriad Pro" pitchFamily="34" charset="0"/>
                        </a:rPr>
                        <a:t>and local relief values</a:t>
                      </a:r>
                      <a:endParaRPr lang="en-GB" sz="1600" noProof="0" dirty="0">
                        <a:ln>
                          <a:noFill/>
                        </a:ln>
                        <a:solidFill>
                          <a:sysClr val="windowText" lastClr="000000"/>
                        </a:solidFill>
                        <a:latin typeface="Myriad Pro" pitchFamily="34" charset="0"/>
                      </a:endParaRPr>
                    </a:p>
                  </a:txBody>
                  <a:tcPr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lnSpc>
                          <a:spcPct val="100000"/>
                        </a:lnSpc>
                      </a:pPr>
                      <a:r>
                        <a:rPr lang="en-GB" sz="1600" noProof="0" dirty="0" smtClean="0">
                          <a:ln>
                            <a:noFill/>
                          </a:ln>
                          <a:solidFill>
                            <a:sysClr val="windowText" lastClr="000000"/>
                          </a:solidFill>
                          <a:latin typeface="Myriad Pro" pitchFamily="34" charset="0"/>
                        </a:rPr>
                        <a:t>only odd numbers as </a:t>
                      </a:r>
                      <a:r>
                        <a:rPr lang="en-GB" sz="1600" baseline="0" noProof="0" dirty="0" smtClean="0">
                          <a:ln>
                            <a:noFill/>
                          </a:ln>
                          <a:solidFill>
                            <a:sysClr val="windowText" lastClr="000000"/>
                          </a:solidFill>
                          <a:latin typeface="Myriad Pro" pitchFamily="34" charset="0"/>
                        </a:rPr>
                        <a:t>neighbourhood sizes</a:t>
                      </a:r>
                      <a:endParaRPr lang="en-GB" sz="1600" noProof="0" dirty="0">
                        <a:ln>
                          <a:noFill/>
                        </a:ln>
                        <a:solidFill>
                          <a:sysClr val="windowText" lastClr="000000"/>
                        </a:solidFill>
                        <a:latin typeface="Myriad Pro" pitchFamily="34" charset="0"/>
                      </a:endParaRPr>
                    </a:p>
                  </a:txBody>
                  <a:tcPr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2805">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noProof="0" dirty="0" smtClean="0">
                          <a:ln>
                            <a:noFill/>
                          </a:ln>
                          <a:solidFill>
                            <a:sysClr val="windowText" lastClr="000000"/>
                          </a:solidFill>
                          <a:latin typeface="Myriad Pro" pitchFamily="34" charset="0"/>
                        </a:rPr>
                        <a:t>objective and consistent</a:t>
                      </a:r>
                      <a:r>
                        <a:rPr lang="en-GB" sz="1600" baseline="0" noProof="0" dirty="0" smtClean="0">
                          <a:ln>
                            <a:noFill/>
                          </a:ln>
                          <a:solidFill>
                            <a:sysClr val="windowText" lastClr="000000"/>
                          </a:solidFill>
                          <a:latin typeface="Myriad Pro" pitchFamily="34" charset="0"/>
                        </a:rPr>
                        <a:t> output maps</a:t>
                      </a:r>
                      <a:endParaRPr lang="en-GB" sz="1600" noProof="0" dirty="0" smtClean="0">
                        <a:ln>
                          <a:noFill/>
                        </a:ln>
                        <a:solidFill>
                          <a:sysClr val="windowText" lastClr="000000"/>
                        </a:solidFill>
                        <a:latin typeface="Myriad Pro" pitchFamily="34" charset="0"/>
                      </a:endParaRPr>
                    </a:p>
                  </a:txBody>
                  <a:tcPr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noProof="0" dirty="0" smtClean="0">
                          <a:ln>
                            <a:noFill/>
                          </a:ln>
                          <a:solidFill>
                            <a:sysClr val="windowText" lastClr="000000"/>
                          </a:solidFill>
                          <a:latin typeface="Myriad Pro" pitchFamily="34" charset="0"/>
                        </a:rPr>
                        <a:t>possible consequences</a:t>
                      </a:r>
                      <a:r>
                        <a:rPr lang="en-GB" sz="1600" baseline="0" noProof="0" dirty="0" smtClean="0">
                          <a:ln>
                            <a:noFill/>
                          </a:ln>
                          <a:solidFill>
                            <a:sysClr val="windowText" lastClr="000000"/>
                          </a:solidFill>
                          <a:latin typeface="Myriad Pro" pitchFamily="34" charset="0"/>
                        </a:rPr>
                        <a:t> of </a:t>
                      </a:r>
                      <a:r>
                        <a:rPr lang="en-GB" sz="1600" noProof="0" dirty="0" smtClean="0">
                          <a:ln>
                            <a:noFill/>
                          </a:ln>
                          <a:solidFill>
                            <a:sysClr val="windowText" lastClr="000000"/>
                          </a:solidFill>
                          <a:latin typeface="Myriad Pro" pitchFamily="34" charset="0"/>
                        </a:rPr>
                        <a:t>edge effect</a:t>
                      </a:r>
                      <a:endParaRPr lang="hu-HU" sz="1600" noProof="0" dirty="0" smtClean="0">
                        <a:ln>
                          <a:noFill/>
                        </a:ln>
                        <a:solidFill>
                          <a:sysClr val="windowText" lastClr="000000"/>
                        </a:solidFill>
                        <a:latin typeface="Myriad Pro"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600" baseline="0" noProof="0" dirty="0" smtClean="0">
                          <a:ln>
                            <a:noFill/>
                          </a:ln>
                          <a:solidFill>
                            <a:sysClr val="windowText" lastClr="000000"/>
                          </a:solidFill>
                          <a:latin typeface="Myriad Pro" pitchFamily="34" charset="0"/>
                        </a:rPr>
                        <a:t>during calculation not revealed</a:t>
                      </a:r>
                      <a:endParaRPr lang="en-GB" sz="1600" noProof="0" dirty="0" smtClean="0">
                        <a:ln>
                          <a:noFill/>
                        </a:ln>
                        <a:solidFill>
                          <a:sysClr val="windowText" lastClr="000000"/>
                        </a:solidFill>
                        <a:latin typeface="Myriad Pro" pitchFamily="34" charset="0"/>
                      </a:endParaRPr>
                    </a:p>
                  </a:txBody>
                  <a:tcPr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685800">
                <a:tc>
                  <a:txBody>
                    <a:bodyPr/>
                    <a:lstStyle/>
                    <a:p>
                      <a:pPr marL="0" indent="0" algn="ctr">
                        <a:lnSpc>
                          <a:spcPct val="100000"/>
                        </a:lnSpc>
                        <a:buFont typeface="Arial" panose="020B0604020202020204" pitchFamily="34" charset="0"/>
                        <a:buNone/>
                      </a:pPr>
                      <a:r>
                        <a:rPr lang="en-GB" sz="1600" noProof="0" dirty="0" smtClean="0">
                          <a:ln>
                            <a:noFill/>
                          </a:ln>
                          <a:solidFill>
                            <a:sysClr val="windowText" lastClr="000000"/>
                          </a:solidFill>
                          <a:latin typeface="Myriad Pro" pitchFamily="34" charset="0"/>
                        </a:rPr>
                        <a:t>application</a:t>
                      </a:r>
                      <a:r>
                        <a:rPr lang="en-GB" sz="1600" baseline="0" noProof="0" dirty="0" smtClean="0">
                          <a:ln>
                            <a:noFill/>
                          </a:ln>
                          <a:solidFill>
                            <a:sysClr val="windowText" lastClr="000000"/>
                          </a:solidFill>
                          <a:latin typeface="Myriad Pro" pitchFamily="34" charset="0"/>
                        </a:rPr>
                        <a:t> of TG value for other DEM-based land surface parameters</a:t>
                      </a:r>
                      <a:endParaRPr lang="en-GB" sz="1600" noProof="0" dirty="0">
                        <a:ln>
                          <a:noFill/>
                        </a:ln>
                        <a:solidFill>
                          <a:sysClr val="windowText" lastClr="000000"/>
                        </a:solidFill>
                        <a:latin typeface="Myriad Pro" pitchFamily="34" charset="0"/>
                      </a:endParaRPr>
                    </a:p>
                  </a:txBody>
                  <a:tcPr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noProof="0" dirty="0" smtClean="0">
                          <a:ln>
                            <a:noFill/>
                          </a:ln>
                          <a:solidFill>
                            <a:sysClr val="windowText" lastClr="000000"/>
                          </a:solidFill>
                          <a:latin typeface="Myriad Pro" pitchFamily="34" charset="0"/>
                        </a:rPr>
                        <a:t>further potentials in interpretation of</a:t>
                      </a:r>
                      <a:r>
                        <a:rPr lang="en-GB" sz="1600" baseline="0" noProof="0" dirty="0" smtClean="0">
                          <a:ln>
                            <a:noFill/>
                          </a:ln>
                          <a:solidFill>
                            <a:sysClr val="windowText" lastClr="000000"/>
                          </a:solidFill>
                          <a:latin typeface="Myriad Pro" pitchFamily="34" charset="0"/>
                        </a:rPr>
                        <a:t> multiple breaks or absence of </a:t>
                      </a:r>
                      <a:r>
                        <a:rPr lang="hu-HU" sz="1600" baseline="0" noProof="0" dirty="0" smtClean="0">
                          <a:ln>
                            <a:noFill/>
                          </a:ln>
                          <a:solidFill>
                            <a:sysClr val="windowText" lastClr="000000"/>
                          </a:solidFill>
                          <a:latin typeface="Myriad Pro" pitchFamily="34" charset="0"/>
                        </a:rPr>
                        <a:t>k</a:t>
                      </a:r>
                      <a:r>
                        <a:rPr lang="en-GB" sz="1600" baseline="0" noProof="0" dirty="0" err="1" smtClean="0">
                          <a:ln>
                            <a:noFill/>
                          </a:ln>
                          <a:solidFill>
                            <a:sysClr val="windowText" lastClr="000000"/>
                          </a:solidFill>
                          <a:latin typeface="Myriad Pro" pitchFamily="34" charset="0"/>
                        </a:rPr>
                        <a:t>nickpoint</a:t>
                      </a:r>
                      <a:r>
                        <a:rPr lang="en-GB" sz="1600" baseline="0" noProof="0" dirty="0" smtClean="0">
                          <a:ln>
                            <a:noFill/>
                          </a:ln>
                          <a:solidFill>
                            <a:sysClr val="windowText" lastClr="000000"/>
                          </a:solidFill>
                          <a:latin typeface="Myriad Pro" pitchFamily="34" charset="0"/>
                        </a:rPr>
                        <a:t> on TG curve</a:t>
                      </a:r>
                      <a:endParaRPr lang="en-GB" sz="1600" noProof="0" dirty="0" smtClean="0">
                        <a:ln>
                          <a:noFill/>
                        </a:ln>
                        <a:solidFill>
                          <a:sysClr val="windowText" lastClr="000000"/>
                        </a:solidFill>
                        <a:latin typeface="Myriad Pro" pitchFamily="34" charset="0"/>
                      </a:endParaRPr>
                    </a:p>
                  </a:txBody>
                  <a:tcPr marT="34290" marB="3429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492805">
                <a:tc>
                  <a:txBody>
                    <a:bodyPr/>
                    <a:lstStyle/>
                    <a:p>
                      <a:pPr marL="0" indent="0" algn="ctr">
                        <a:lnSpc>
                          <a:spcPct val="100000"/>
                        </a:lnSpc>
                        <a:buFont typeface="Arial" panose="020B0604020202020204" pitchFamily="34" charset="0"/>
                        <a:buNone/>
                      </a:pPr>
                      <a:r>
                        <a:rPr lang="en-GB" sz="1600" noProof="0" dirty="0" smtClean="0">
                          <a:ln>
                            <a:noFill/>
                          </a:ln>
                          <a:solidFill>
                            <a:sysClr val="windowText" lastClr="000000"/>
                          </a:solidFill>
                          <a:latin typeface="Myriad Pro" pitchFamily="34" charset="0"/>
                        </a:rPr>
                        <a:t>user-friendly interface &amp; information windows</a:t>
                      </a:r>
                      <a:endParaRPr lang="en-GB" sz="1600" noProof="0" dirty="0">
                        <a:ln>
                          <a:noFill/>
                        </a:ln>
                        <a:solidFill>
                          <a:sysClr val="windowText" lastClr="000000"/>
                        </a:solidFill>
                        <a:latin typeface="Myriad Pro" pitchFamily="34" charset="0"/>
                      </a:endParaRPr>
                    </a:p>
                  </a:txBody>
                  <a:tcPr marT="34290" marB="3429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GB" sz="1600" noProof="0" dirty="0" smtClean="0">
                          <a:ln>
                            <a:noFill/>
                          </a:ln>
                          <a:solidFill>
                            <a:sysClr val="windowText" lastClr="000000"/>
                          </a:solidFill>
                          <a:latin typeface="Myriad Pro" pitchFamily="34" charset="0"/>
                        </a:rPr>
                        <a:t>TG calculation tool</a:t>
                      </a:r>
                      <a:r>
                        <a:rPr lang="en-GB" sz="1600" baseline="0" noProof="0" dirty="0" smtClean="0">
                          <a:ln>
                            <a:noFill/>
                          </a:ln>
                          <a:solidFill>
                            <a:sysClr val="windowText" lastClr="000000"/>
                          </a:solidFill>
                          <a:latin typeface="Myriad Pro" pitchFamily="34" charset="0"/>
                        </a:rPr>
                        <a:t> </a:t>
                      </a:r>
                      <a:r>
                        <a:rPr lang="en-GB" sz="1600" noProof="0" dirty="0" smtClean="0">
                          <a:ln>
                            <a:noFill/>
                          </a:ln>
                          <a:solidFill>
                            <a:sysClr val="windowText" lastClr="000000"/>
                          </a:solidFill>
                          <a:latin typeface="Myriad Pro" pitchFamily="34" charset="0"/>
                        </a:rPr>
                        <a:t>only</a:t>
                      </a:r>
                      <a:r>
                        <a:rPr lang="en-GB" sz="1600" baseline="0" noProof="0" dirty="0" smtClean="0">
                          <a:ln>
                            <a:noFill/>
                          </a:ln>
                          <a:solidFill>
                            <a:sysClr val="windowText" lastClr="000000"/>
                          </a:solidFill>
                          <a:latin typeface="Myriad Pro" pitchFamily="34" charset="0"/>
                        </a:rPr>
                        <a:t> for UNIX OS</a:t>
                      </a:r>
                      <a:r>
                        <a:rPr lang="hu-HU" sz="1600" baseline="0" noProof="0" dirty="0" smtClean="0">
                          <a:ln>
                            <a:noFill/>
                          </a:ln>
                          <a:solidFill>
                            <a:sysClr val="windowText" lastClr="000000"/>
                          </a:solidFill>
                          <a:latin typeface="Myriad Pro" pitchFamily="34" charset="0"/>
                        </a:rPr>
                        <a:t> </a:t>
                      </a:r>
                      <a:r>
                        <a:rPr lang="en-GB" sz="1600" baseline="0" noProof="0" dirty="0" smtClean="0">
                          <a:ln>
                            <a:noFill/>
                          </a:ln>
                          <a:solidFill>
                            <a:sysClr val="windowText" lastClr="000000"/>
                          </a:solidFill>
                          <a:latin typeface="Myriad Pro" pitchFamily="34" charset="0"/>
                        </a:rPr>
                        <a:t>(currently)</a:t>
                      </a:r>
                      <a:endParaRPr lang="en-GB" sz="1600" noProof="0" dirty="0">
                        <a:ln>
                          <a:noFill/>
                        </a:ln>
                        <a:solidFill>
                          <a:sysClr val="windowText" lastClr="000000"/>
                        </a:solidFill>
                        <a:latin typeface="Myriad Pro" pitchFamily="34" charset="0"/>
                      </a:endParaRPr>
                    </a:p>
                  </a:txBody>
                  <a:tcPr marT="34290" marB="34290" anchor="ctr">
                    <a:lnL w="12700" cmpd="sng">
                      <a:noFill/>
                    </a:lnL>
                    <a:lnR w="12700" cmpd="sng">
                      <a:noFill/>
                    </a:lnR>
                    <a:lnT w="127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8" name="Szövegdoboz 7"/>
          <p:cNvSpPr txBox="1"/>
          <p:nvPr/>
        </p:nvSpPr>
        <p:spPr>
          <a:xfrm>
            <a:off x="2621572" y="3991831"/>
            <a:ext cx="4320670" cy="830997"/>
          </a:xfrm>
          <a:prstGeom prst="rect">
            <a:avLst/>
          </a:prstGeom>
          <a:noFill/>
          <a:ln w="14605">
            <a:solidFill>
              <a:schemeClr val="tx1"/>
            </a:solidFill>
          </a:ln>
        </p:spPr>
        <p:txBody>
          <a:bodyPr wrap="none" rtlCol="0">
            <a:spAutoFit/>
          </a:bodyPr>
          <a:lstStyle/>
          <a:p>
            <a:pPr marL="285750" indent="-285750">
              <a:buSzPct val="120000"/>
              <a:buFont typeface="Myriad Pro" pitchFamily="34" charset="0"/>
              <a:buChar char=""/>
            </a:pPr>
            <a:r>
              <a:rPr lang="en-GB" sz="1600" i="1" dirty="0">
                <a:latin typeface="Myriad Pro" pitchFamily="34" charset="0"/>
              </a:rPr>
              <a:t>possibility to analyse land surface </a:t>
            </a:r>
            <a:r>
              <a:rPr lang="en-GB" sz="1600" i="1" dirty="0" smtClean="0">
                <a:latin typeface="Myriad Pro" pitchFamily="34" charset="0"/>
              </a:rPr>
              <a:t>parameters</a:t>
            </a:r>
            <a:r>
              <a:rPr lang="hu-HU" sz="1600" i="1" dirty="0" smtClean="0">
                <a:latin typeface="Myriad Pro" pitchFamily="34" charset="0"/>
              </a:rPr>
              <a:t/>
            </a:r>
            <a:br>
              <a:rPr lang="hu-HU" sz="1600" i="1" dirty="0" smtClean="0">
                <a:latin typeface="Myriad Pro" pitchFamily="34" charset="0"/>
              </a:rPr>
            </a:br>
            <a:r>
              <a:rPr lang="en-GB" sz="1600" i="1" dirty="0" smtClean="0">
                <a:latin typeface="Myriad Pro" pitchFamily="34" charset="0"/>
              </a:rPr>
              <a:t>and </a:t>
            </a:r>
            <a:r>
              <a:rPr lang="en-GB" sz="1600" i="1" dirty="0">
                <a:latin typeface="Myriad Pro" pitchFamily="34" charset="0"/>
              </a:rPr>
              <a:t>delineate landforms on </a:t>
            </a:r>
            <a:r>
              <a:rPr lang="hu-HU" sz="1600" i="1" dirty="0" err="1" smtClean="0">
                <a:latin typeface="Myriad Pro" pitchFamily="34" charset="0"/>
              </a:rPr>
              <a:t>relevant</a:t>
            </a:r>
            <a:r>
              <a:rPr lang="hu-HU" sz="1600" i="1" dirty="0" smtClean="0">
                <a:latin typeface="Myriad Pro" pitchFamily="34" charset="0"/>
              </a:rPr>
              <a:t> </a:t>
            </a:r>
            <a:r>
              <a:rPr lang="en-GB" sz="1600" i="1" dirty="0" smtClean="0">
                <a:latin typeface="Myriad Pro" pitchFamily="34" charset="0"/>
              </a:rPr>
              <a:t>scale</a:t>
            </a:r>
            <a:endParaRPr lang="en-GB" sz="1600" i="1" dirty="0">
              <a:latin typeface="Myriad Pro" pitchFamily="34" charset="0"/>
            </a:endParaRPr>
          </a:p>
          <a:p>
            <a:pPr marL="285750" indent="-285750">
              <a:buSzPct val="120000"/>
              <a:buFont typeface="Myriad Pro" pitchFamily="34" charset="0"/>
              <a:buChar char=""/>
            </a:pPr>
            <a:r>
              <a:rPr lang="en-GB" sz="1600" i="1" dirty="0">
                <a:latin typeface="Myriad Pro" pitchFamily="34" charset="0"/>
              </a:rPr>
              <a:t>best use of scale flexibility in </a:t>
            </a:r>
            <a:r>
              <a:rPr lang="en-GB" sz="1600" i="1" dirty="0" err="1">
                <a:latin typeface="Myriad Pro" pitchFamily="34" charset="0"/>
              </a:rPr>
              <a:t>r.geomorphon</a:t>
            </a:r>
            <a:r>
              <a:rPr lang="en-GB" sz="1600" i="1" dirty="0">
                <a:latin typeface="Myriad Pro" pitchFamily="34" charset="0"/>
              </a:rPr>
              <a:t> tool</a:t>
            </a:r>
          </a:p>
        </p:txBody>
      </p:sp>
      <p:sp>
        <p:nvSpPr>
          <p:cNvPr id="9" name="Ellipszis 8">
            <a:hlinkClick r:id="rId3" action="ppaction://hlinksldjump"/>
          </p:cNvPr>
          <p:cNvSpPr/>
          <p:nvPr/>
        </p:nvSpPr>
        <p:spPr>
          <a:xfrm>
            <a:off x="8172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Ellipszis 9">
            <a:hlinkClick r:id="rId4" action="ppaction://hlinksldjump"/>
          </p:cNvPr>
          <p:cNvSpPr/>
          <p:nvPr/>
        </p:nvSpPr>
        <p:spPr>
          <a:xfrm>
            <a:off x="7678826"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Ellipszis 10">
            <a:hlinkClick r:id="rId5" action="ppaction://hlinksldjump"/>
          </p:cNvPr>
          <p:cNvSpPr/>
          <p:nvPr/>
        </p:nvSpPr>
        <p:spPr>
          <a:xfrm>
            <a:off x="8640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3403234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zövegdoboz 4"/>
          <p:cNvSpPr txBox="1"/>
          <p:nvPr/>
        </p:nvSpPr>
        <p:spPr>
          <a:xfrm>
            <a:off x="539552" y="141480"/>
            <a:ext cx="8424936" cy="1600438"/>
          </a:xfrm>
          <a:prstGeom prst="rect">
            <a:avLst/>
          </a:prstGeom>
          <a:noFill/>
        </p:spPr>
        <p:txBody>
          <a:bodyPr wrap="square" rtlCol="0">
            <a:spAutoFit/>
          </a:bodyPr>
          <a:lstStyle/>
          <a:p>
            <a:pPr>
              <a:spcAft>
                <a:spcPts val="600"/>
              </a:spcAft>
            </a:pPr>
            <a:r>
              <a:rPr lang="en-GB" sz="1600" b="1" dirty="0" err="1" smtClean="0">
                <a:latin typeface="Myriad Pro" pitchFamily="34" charset="0"/>
              </a:rPr>
              <a:t>Geomorphons</a:t>
            </a:r>
            <a:r>
              <a:rPr lang="en-GB" sz="1600" b="1" dirty="0" smtClean="0">
                <a:latin typeface="Myriad Pro" pitchFamily="34" charset="0"/>
              </a:rPr>
              <a:t> mapping technique</a:t>
            </a:r>
            <a:endParaRPr lang="hu-HU" sz="1600" b="1" dirty="0" smtClean="0">
              <a:latin typeface="Myriad Pro" pitchFamily="34" charset="0"/>
            </a:endParaRPr>
          </a:p>
          <a:p>
            <a:pPr marL="342900" indent="-342900">
              <a:buFont typeface="Arial" panose="020B0604020202020204" pitchFamily="34" charset="0"/>
              <a:buChar char="•"/>
            </a:pPr>
            <a:r>
              <a:rPr lang="en-GB" sz="1600" dirty="0" smtClean="0">
                <a:latin typeface="Myriad Pro" pitchFamily="34" charset="0"/>
              </a:rPr>
              <a:t>Local Ternary Patterns principle combined with line-of-sight principle</a:t>
            </a:r>
          </a:p>
          <a:p>
            <a:pPr algn="ctr">
              <a:spcAft>
                <a:spcPts val="600"/>
              </a:spcAft>
            </a:pPr>
            <a:r>
              <a:rPr lang="en-GB" sz="1400" b="1" dirty="0" smtClean="0">
                <a:latin typeface="Myriad Pro" pitchFamily="34" charset="0"/>
              </a:rPr>
              <a:t>single scan of DEM &gt;&gt; </a:t>
            </a:r>
            <a:r>
              <a:rPr lang="en-GB" sz="1400" b="1" dirty="0" err="1" smtClean="0">
                <a:latin typeface="Myriad Pro" pitchFamily="34" charset="0"/>
              </a:rPr>
              <a:t>geomorphons</a:t>
            </a:r>
            <a:r>
              <a:rPr lang="en-GB" sz="1400" b="1" dirty="0" smtClean="0">
                <a:latin typeface="Myriad Pro" pitchFamily="34" charset="0"/>
              </a:rPr>
              <a:t> &gt;&gt; 10 most common landform element</a:t>
            </a:r>
            <a:endParaRPr lang="hu-HU" sz="1400" b="1" dirty="0" smtClean="0">
              <a:latin typeface="Myriad Pro" pitchFamily="34" charset="0"/>
            </a:endParaRPr>
          </a:p>
          <a:p>
            <a:pPr algn="ctr"/>
            <a:r>
              <a:rPr lang="hu-HU" sz="1400" dirty="0" smtClean="0">
                <a:latin typeface="Myriad Pro" pitchFamily="34" charset="0"/>
              </a:rPr>
              <a:t>‘</a:t>
            </a:r>
            <a:r>
              <a:rPr lang="en-GB" sz="1400" dirty="0" smtClean="0">
                <a:latin typeface="Myriad Pro" pitchFamily="34" charset="0"/>
              </a:rPr>
              <a:t>…although L (lookup distance) is a free parameter, it can be set to an </a:t>
            </a:r>
            <a:r>
              <a:rPr lang="en-GB" sz="1400" i="1" dirty="0" smtClean="0">
                <a:latin typeface="Myriad Pro" pitchFamily="34" charset="0"/>
              </a:rPr>
              <a:t>optimal value</a:t>
            </a:r>
            <a:r>
              <a:rPr lang="en-GB" sz="1400" dirty="0" smtClean="0">
                <a:latin typeface="Myriad Pro" pitchFamily="34" charset="0"/>
              </a:rPr>
              <a:t> (…)</a:t>
            </a:r>
            <a:r>
              <a:rPr lang="hu-HU" sz="1400" dirty="0">
                <a:latin typeface="Myriad Pro" pitchFamily="34" charset="0"/>
              </a:rPr>
              <a:t> </a:t>
            </a:r>
            <a:r>
              <a:rPr lang="en-GB" sz="1400" dirty="0" smtClean="0">
                <a:latin typeface="Myriad Pro" pitchFamily="34" charset="0"/>
              </a:rPr>
              <a:t>which is </a:t>
            </a:r>
            <a:r>
              <a:rPr lang="en-GB" sz="1400" i="1" dirty="0" smtClean="0">
                <a:latin typeface="Myriad Pro" pitchFamily="34" charset="0"/>
              </a:rPr>
              <a:t>large enough</a:t>
            </a:r>
            <a:r>
              <a:rPr lang="en-GB" sz="1400" dirty="0" smtClean="0">
                <a:latin typeface="Myriad Pro" pitchFamily="34" charset="0"/>
              </a:rPr>
              <a:t> to map landforms at most relevant scales</a:t>
            </a:r>
            <a:r>
              <a:rPr lang="hu-HU" sz="1400" dirty="0" smtClean="0">
                <a:latin typeface="Myriad Pro" pitchFamily="34" charset="0"/>
              </a:rPr>
              <a:t> </a:t>
            </a:r>
            <a:r>
              <a:rPr lang="en-GB" sz="1400" dirty="0" smtClean="0">
                <a:latin typeface="Myriad Pro" pitchFamily="34" charset="0"/>
              </a:rPr>
              <a:t>but </a:t>
            </a:r>
            <a:r>
              <a:rPr lang="en-GB" sz="1400" i="1" dirty="0" smtClean="0">
                <a:latin typeface="Myriad Pro" pitchFamily="34" charset="0"/>
              </a:rPr>
              <a:t>small enough</a:t>
            </a:r>
            <a:r>
              <a:rPr lang="en-GB" sz="1400" dirty="0" smtClean="0">
                <a:latin typeface="Myriad Pro" pitchFamily="34" charset="0"/>
              </a:rPr>
              <a:t> for rapid computations …’</a:t>
            </a:r>
          </a:p>
          <a:p>
            <a:pPr algn="ctr"/>
            <a:r>
              <a:rPr lang="en-GB" sz="1400" dirty="0" smtClean="0">
                <a:latin typeface="Myriad Pro" pitchFamily="34" charset="0"/>
              </a:rPr>
              <a:t>(</a:t>
            </a:r>
            <a:r>
              <a:rPr lang="en-GB" sz="1400" dirty="0" err="1" smtClean="0">
                <a:latin typeface="Myriad Pro" pitchFamily="34" charset="0"/>
              </a:rPr>
              <a:t>Jasiewicz</a:t>
            </a:r>
            <a:r>
              <a:rPr lang="en-GB" sz="1400" dirty="0" smtClean="0">
                <a:latin typeface="Myriad Pro" pitchFamily="34" charset="0"/>
              </a:rPr>
              <a:t>, J. </a:t>
            </a:r>
            <a:r>
              <a:rPr lang="hu-HU" sz="1400" dirty="0" smtClean="0">
                <a:latin typeface="Myriad Pro" pitchFamily="34" charset="0"/>
              </a:rPr>
              <a:t></a:t>
            </a:r>
            <a:r>
              <a:rPr lang="en-GB" sz="1400" dirty="0" smtClean="0">
                <a:latin typeface="Myriad Pro" pitchFamily="34" charset="0"/>
              </a:rPr>
              <a:t> </a:t>
            </a:r>
            <a:r>
              <a:rPr lang="en-GB" sz="1400" dirty="0" err="1" smtClean="0">
                <a:latin typeface="Myriad Pro" pitchFamily="34" charset="0"/>
              </a:rPr>
              <a:t>Stepinski</a:t>
            </a:r>
            <a:r>
              <a:rPr lang="en-GB" sz="1400" dirty="0" smtClean="0">
                <a:latin typeface="Myriad Pro" pitchFamily="34" charset="0"/>
              </a:rPr>
              <a:t>, T. 2013)</a:t>
            </a:r>
            <a:endParaRPr lang="en-GB" sz="1400" dirty="0">
              <a:latin typeface="Myriad Pro" pitchFamily="34" charset="0"/>
            </a:endParaRPr>
          </a:p>
        </p:txBody>
      </p:sp>
      <p:sp>
        <p:nvSpPr>
          <p:cNvPr id="8" name="Szövegdoboz 7"/>
          <p:cNvSpPr txBox="1"/>
          <p:nvPr/>
        </p:nvSpPr>
        <p:spPr>
          <a:xfrm>
            <a:off x="6192128" y="1741918"/>
            <a:ext cx="2772360" cy="2893100"/>
          </a:xfrm>
          <a:prstGeom prst="rect">
            <a:avLst/>
          </a:prstGeom>
          <a:noFill/>
        </p:spPr>
        <p:txBody>
          <a:bodyPr wrap="square" rtlCol="0">
            <a:spAutoFit/>
          </a:bodyPr>
          <a:lstStyle/>
          <a:p>
            <a:r>
              <a:rPr lang="en-GB" sz="1400" dirty="0" smtClean="0">
                <a:latin typeface="Myriad Pro" pitchFamily="34" charset="0"/>
              </a:rPr>
              <a:t>Detecting landforms at different scales: (A) Smaller value of L results in detection of locally-determined landforms (B) Larger value of L results in </a:t>
            </a:r>
            <a:r>
              <a:rPr lang="en-GB" sz="1400" dirty="0" err="1" smtClean="0">
                <a:latin typeface="Myriad Pro" pitchFamily="34" charset="0"/>
              </a:rPr>
              <a:t>simultan</a:t>
            </a:r>
            <a:r>
              <a:rPr lang="hu-HU" sz="1400" dirty="0" smtClean="0">
                <a:latin typeface="Myriad Pro" pitchFamily="34" charset="0"/>
              </a:rPr>
              <a:t>e</a:t>
            </a:r>
            <a:r>
              <a:rPr lang="en-GB" sz="1400" dirty="0" err="1" smtClean="0">
                <a:latin typeface="Myriad Pro" pitchFamily="34" charset="0"/>
              </a:rPr>
              <a:t>ous</a:t>
            </a:r>
            <a:r>
              <a:rPr lang="en-GB" sz="1400" dirty="0" smtClean="0">
                <a:latin typeface="Myriad Pro" pitchFamily="34" charset="0"/>
              </a:rPr>
              <a:t> detection of landforms on several sizes (after </a:t>
            </a:r>
            <a:r>
              <a:rPr lang="en-GB" sz="1400" dirty="0" err="1" smtClean="0">
                <a:latin typeface="Myriad Pro" pitchFamily="34" charset="0"/>
              </a:rPr>
              <a:t>Stepinski</a:t>
            </a:r>
            <a:r>
              <a:rPr lang="en-GB" sz="1400" dirty="0" smtClean="0">
                <a:latin typeface="Myriad Pro" pitchFamily="34" charset="0"/>
              </a:rPr>
              <a:t>, T. </a:t>
            </a:r>
            <a:r>
              <a:rPr lang="hu-HU" sz="1400" dirty="0">
                <a:latin typeface="Myriad Pro" pitchFamily="34" charset="0"/>
              </a:rPr>
              <a:t></a:t>
            </a:r>
            <a:r>
              <a:rPr lang="en-GB" sz="1400" dirty="0" smtClean="0">
                <a:latin typeface="Myriad Pro" pitchFamily="34" charset="0"/>
              </a:rPr>
              <a:t> </a:t>
            </a:r>
            <a:r>
              <a:rPr lang="en-GB" sz="1400" dirty="0" err="1" smtClean="0">
                <a:latin typeface="Myriad Pro" pitchFamily="34" charset="0"/>
              </a:rPr>
              <a:t>Jasiewicz</a:t>
            </a:r>
            <a:r>
              <a:rPr lang="en-GB" sz="1400" dirty="0" smtClean="0">
                <a:latin typeface="Myriad Pro" pitchFamily="34" charset="0"/>
              </a:rPr>
              <a:t>, J. 2011)</a:t>
            </a:r>
            <a:endParaRPr lang="hu-HU" sz="1400" dirty="0" smtClean="0">
              <a:latin typeface="Myriad Pro" pitchFamily="34" charset="0"/>
            </a:endParaRPr>
          </a:p>
          <a:p>
            <a:endParaRPr lang="en-GB" sz="1400" dirty="0" smtClean="0">
              <a:latin typeface="Myriad Pro" pitchFamily="34" charset="0"/>
            </a:endParaRPr>
          </a:p>
          <a:p>
            <a:r>
              <a:rPr lang="hu-HU" sz="1400" dirty="0" smtClean="0">
                <a:latin typeface="Myriad Pro" pitchFamily="34" charset="0"/>
              </a:rPr>
              <a:t>&gt;&gt; </a:t>
            </a:r>
            <a:r>
              <a:rPr lang="en-US" sz="1400" dirty="0" smtClean="0">
                <a:latin typeface="Myriad Pro" pitchFamily="34" charset="0"/>
              </a:rPr>
              <a:t>landforms </a:t>
            </a:r>
            <a:r>
              <a:rPr lang="en-US" sz="1400" dirty="0">
                <a:latin typeface="Myriad Pro" pitchFamily="34" charset="0"/>
              </a:rPr>
              <a:t>larger than the </a:t>
            </a:r>
            <a:r>
              <a:rPr lang="hu-HU" sz="1400" dirty="0" err="1" smtClean="0">
                <a:latin typeface="Myriad Pro" pitchFamily="34" charset="0"/>
              </a:rPr>
              <a:t>L</a:t>
            </a:r>
            <a:r>
              <a:rPr lang="hu-HU" sz="1400" baseline="-25000" dirty="0" err="1" smtClean="0">
                <a:latin typeface="Myriad Pro" pitchFamily="34" charset="0"/>
              </a:rPr>
              <a:t>max</a:t>
            </a:r>
            <a:r>
              <a:rPr lang="hu-HU" sz="1400" dirty="0" smtClean="0">
                <a:latin typeface="Myriad Pro" pitchFamily="34" charset="0"/>
              </a:rPr>
              <a:t> </a:t>
            </a:r>
            <a:r>
              <a:rPr lang="en-US" sz="1400" dirty="0" smtClean="0">
                <a:latin typeface="Myriad Pro" pitchFamily="34" charset="0"/>
              </a:rPr>
              <a:t>are </a:t>
            </a:r>
            <a:r>
              <a:rPr lang="en-US" sz="1400" dirty="0">
                <a:latin typeface="Myriad Pro" pitchFamily="34" charset="0"/>
              </a:rPr>
              <a:t>broken down to smaller elements therefore the threshold needs to be set for a relatively large value</a:t>
            </a:r>
            <a:endParaRPr lang="hu-HU" sz="1400" dirty="0">
              <a:latin typeface="Myriad Pro" pitchFamily="34" charset="0"/>
            </a:endParaRPr>
          </a:p>
        </p:txBody>
      </p:sp>
      <p:pic>
        <p:nvPicPr>
          <p:cNvPr id="11" name="Kép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760901"/>
            <a:ext cx="3384376" cy="1439333"/>
          </a:xfrm>
          <a:prstGeom prst="rect">
            <a:avLst/>
          </a:prstGeom>
        </p:spPr>
      </p:pic>
      <p:pic>
        <p:nvPicPr>
          <p:cNvPr id="12" name="Kép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3808" y="3147814"/>
            <a:ext cx="3348320" cy="1866592"/>
          </a:xfrm>
          <a:prstGeom prst="rect">
            <a:avLst/>
          </a:prstGeom>
        </p:spPr>
      </p:pic>
      <p:sp>
        <p:nvSpPr>
          <p:cNvPr id="13" name="Ellipszis 12">
            <a:hlinkClick r:id="rId5" action="ppaction://hlinksldjump"/>
          </p:cNvPr>
          <p:cNvSpPr/>
          <p:nvPr/>
        </p:nvSpPr>
        <p:spPr>
          <a:xfrm>
            <a:off x="8172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Ellipszis 13">
            <a:hlinkClick r:id="rId6" action="ppaction://hlinksldjump"/>
          </p:cNvPr>
          <p:cNvSpPr/>
          <p:nvPr/>
        </p:nvSpPr>
        <p:spPr>
          <a:xfrm>
            <a:off x="7678826"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Ellipszis 14">
            <a:hlinkClick r:id="rId7" action="ppaction://hlinksldjump"/>
          </p:cNvPr>
          <p:cNvSpPr/>
          <p:nvPr/>
        </p:nvSpPr>
        <p:spPr>
          <a:xfrm>
            <a:off x="8640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9677748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Szövegdoboz 5"/>
          <p:cNvSpPr txBox="1"/>
          <p:nvPr/>
        </p:nvSpPr>
        <p:spPr>
          <a:xfrm>
            <a:off x="539552" y="998608"/>
            <a:ext cx="3950167" cy="523220"/>
          </a:xfrm>
          <a:prstGeom prst="rect">
            <a:avLst/>
          </a:prstGeom>
          <a:noFill/>
        </p:spPr>
        <p:txBody>
          <a:bodyPr wrap="square" rtlCol="0">
            <a:spAutoFit/>
          </a:bodyPr>
          <a:lstStyle/>
          <a:p>
            <a:pPr algn="ctr"/>
            <a:r>
              <a:rPr lang="en-GB" sz="1400" dirty="0" smtClean="0">
                <a:latin typeface="Myriad Pro" pitchFamily="34" charset="0"/>
              </a:rPr>
              <a:t>Example in Mali</a:t>
            </a:r>
            <a:r>
              <a:rPr lang="hu-HU" sz="1400" dirty="0" smtClean="0">
                <a:latin typeface="Myriad Pro" pitchFamily="34" charset="0"/>
              </a:rPr>
              <a:t>, </a:t>
            </a:r>
            <a:r>
              <a:rPr lang="hu-HU" sz="1400" dirty="0" err="1" smtClean="0">
                <a:latin typeface="Myriad Pro" pitchFamily="34" charset="0"/>
              </a:rPr>
              <a:t>Erg</a:t>
            </a:r>
            <a:r>
              <a:rPr lang="hu-HU" sz="1400" dirty="0" smtClean="0">
                <a:latin typeface="Myriad Pro" pitchFamily="34" charset="0"/>
              </a:rPr>
              <a:t> </a:t>
            </a:r>
            <a:r>
              <a:rPr lang="hu-HU" sz="1400" dirty="0" err="1" smtClean="0">
                <a:latin typeface="Myriad Pro" pitchFamily="34" charset="0"/>
              </a:rPr>
              <a:t>Chech</a:t>
            </a:r>
            <a:r>
              <a:rPr lang="hu-HU" sz="1400" dirty="0" smtClean="0">
                <a:latin typeface="Myriad Pro" pitchFamily="34" charset="0"/>
              </a:rPr>
              <a:t> </a:t>
            </a:r>
            <a:r>
              <a:rPr lang="hu-HU" sz="1400" dirty="0" err="1" smtClean="0">
                <a:latin typeface="Myriad Pro" pitchFamily="34" charset="0"/>
              </a:rPr>
              <a:t>Desert</a:t>
            </a:r>
            <a:r>
              <a:rPr lang="en-GB" sz="1400" dirty="0" smtClean="0">
                <a:latin typeface="Myriad Pro" pitchFamily="34" charset="0"/>
              </a:rPr>
              <a:t> shows landform pattern represented as repetitive sand dunes.</a:t>
            </a:r>
            <a:endParaRPr lang="en-GB" sz="1400" dirty="0">
              <a:latin typeface="Myriad Pro" pitchFamily="34" charset="0"/>
            </a:endParaRPr>
          </a:p>
        </p:txBody>
      </p:sp>
      <p:sp>
        <p:nvSpPr>
          <p:cNvPr id="8" name="Szövegdoboz 7"/>
          <p:cNvSpPr txBox="1"/>
          <p:nvPr/>
        </p:nvSpPr>
        <p:spPr>
          <a:xfrm>
            <a:off x="715155" y="3597450"/>
            <a:ext cx="3555055" cy="1077218"/>
          </a:xfrm>
          <a:prstGeom prst="rect">
            <a:avLst/>
          </a:prstGeom>
          <a:noFill/>
        </p:spPr>
        <p:txBody>
          <a:bodyPr wrap="square" rtlCol="0">
            <a:spAutoFit/>
          </a:bodyPr>
          <a:lstStyle/>
          <a:p>
            <a:r>
              <a:rPr lang="en-GB" sz="1600" dirty="0" smtClean="0">
                <a:latin typeface="Myriad Pro" pitchFamily="34" charset="0"/>
              </a:rPr>
              <a:t>Calculated TG (L): 19</a:t>
            </a:r>
            <a:endParaRPr lang="hu-HU" sz="1600" dirty="0" smtClean="0">
              <a:latin typeface="Myriad Pro" pitchFamily="34" charset="0"/>
            </a:endParaRPr>
          </a:p>
          <a:p>
            <a:r>
              <a:rPr lang="hu-HU" sz="1600" dirty="0" smtClean="0">
                <a:latin typeface="Myriad Pro" pitchFamily="34" charset="0"/>
              </a:rPr>
              <a:t>&gt;&gt; 570 m</a:t>
            </a:r>
            <a:r>
              <a:rPr lang="hu-HU" sz="1600" dirty="0">
                <a:latin typeface="Myriad Pro" pitchFamily="34" charset="0"/>
              </a:rPr>
              <a:t> </a:t>
            </a:r>
            <a:r>
              <a:rPr lang="hu-HU" sz="1600" dirty="0" smtClean="0">
                <a:latin typeface="Myriad Pro" pitchFamily="34" charset="0"/>
              </a:rPr>
              <a:t>TG</a:t>
            </a:r>
          </a:p>
          <a:p>
            <a:r>
              <a:rPr lang="hu-HU" sz="1600" dirty="0" smtClean="0">
                <a:latin typeface="Myriad Pro" pitchFamily="34" charset="0"/>
              </a:rPr>
              <a:t>&gt;&gt; 1000–1500 m </a:t>
            </a:r>
            <a:r>
              <a:rPr lang="hu-HU" sz="1600" dirty="0" err="1" smtClean="0">
                <a:latin typeface="Myriad Pro" pitchFamily="34" charset="0"/>
              </a:rPr>
              <a:t>interdune-to-crest</a:t>
            </a:r>
            <a:r>
              <a:rPr lang="hu-HU" sz="1600" dirty="0" smtClean="0">
                <a:latin typeface="Myriad Pro" pitchFamily="34" charset="0"/>
              </a:rPr>
              <a:t> </a:t>
            </a:r>
            <a:r>
              <a:rPr lang="hu-HU" sz="1600" dirty="0" err="1" smtClean="0">
                <a:latin typeface="Myriad Pro" pitchFamily="34" charset="0"/>
              </a:rPr>
              <a:t>distance</a:t>
            </a:r>
            <a:r>
              <a:rPr lang="hu-HU" sz="1600" dirty="0" smtClean="0">
                <a:latin typeface="Myriad Pro" pitchFamily="34" charset="0"/>
              </a:rPr>
              <a:t> + </a:t>
            </a:r>
            <a:r>
              <a:rPr lang="hu-HU" sz="1600" dirty="0" err="1" smtClean="0">
                <a:latin typeface="Myriad Pro" pitchFamily="34" charset="0"/>
              </a:rPr>
              <a:t>effect</a:t>
            </a:r>
            <a:r>
              <a:rPr lang="hu-HU" sz="1600" dirty="0" smtClean="0">
                <a:latin typeface="Myriad Pro" pitchFamily="34" charset="0"/>
              </a:rPr>
              <a:t> of </a:t>
            </a:r>
            <a:r>
              <a:rPr lang="hu-HU" sz="1600" dirty="0" err="1" smtClean="0">
                <a:latin typeface="Myriad Pro" pitchFamily="34" charset="0"/>
              </a:rPr>
              <a:t>smaller</a:t>
            </a:r>
            <a:r>
              <a:rPr lang="hu-HU" sz="1600" dirty="0" smtClean="0">
                <a:latin typeface="Myriad Pro" pitchFamily="34" charset="0"/>
              </a:rPr>
              <a:t> </a:t>
            </a:r>
            <a:r>
              <a:rPr lang="hu-HU" sz="1600" dirty="0" err="1" smtClean="0">
                <a:latin typeface="Myriad Pro" pitchFamily="34" charset="0"/>
              </a:rPr>
              <a:t>forms</a:t>
            </a:r>
            <a:endParaRPr lang="hu-HU" sz="1600" dirty="0" smtClean="0">
              <a:latin typeface="Myriad Pro" pitchFamily="34" charset="0"/>
            </a:endParaRPr>
          </a:p>
        </p:txBody>
      </p:sp>
      <p:sp>
        <p:nvSpPr>
          <p:cNvPr id="13" name="Ellipszis 12">
            <a:hlinkClick r:id="rId5" action="ppaction://hlinksldjump"/>
          </p:cNvPr>
          <p:cNvSpPr/>
          <p:nvPr/>
        </p:nvSpPr>
        <p:spPr>
          <a:xfrm>
            <a:off x="8172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Ellipszis 13">
            <a:hlinkClick r:id="rId6" action="ppaction://hlinksldjump"/>
          </p:cNvPr>
          <p:cNvSpPr/>
          <p:nvPr/>
        </p:nvSpPr>
        <p:spPr>
          <a:xfrm>
            <a:off x="7678826"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Ellipszis 14">
            <a:hlinkClick r:id="rId7" action="ppaction://hlinksldjump"/>
          </p:cNvPr>
          <p:cNvSpPr/>
          <p:nvPr/>
        </p:nvSpPr>
        <p:spPr>
          <a:xfrm>
            <a:off x="8640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2" name="Kép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3441" y="71936"/>
            <a:ext cx="3182388" cy="926672"/>
          </a:xfrm>
          <a:prstGeom prst="rect">
            <a:avLst/>
          </a:prstGeom>
        </p:spPr>
      </p:pic>
      <p:pic>
        <p:nvPicPr>
          <p:cNvPr id="16" name="Kép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1560" y="1641525"/>
            <a:ext cx="3730658" cy="1794321"/>
          </a:xfrm>
          <a:prstGeom prst="rect">
            <a:avLst/>
          </a:prstGeom>
        </p:spPr>
      </p:pic>
      <p:pic>
        <p:nvPicPr>
          <p:cNvPr id="17" name="mali_test_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lum bright="10000" contrast="5000"/>
          </a:blip>
          <a:stretch>
            <a:fillRect/>
          </a:stretch>
        </p:blipFill>
        <p:spPr>
          <a:xfrm>
            <a:off x="4427984" y="123478"/>
            <a:ext cx="4615246" cy="3461434"/>
          </a:xfrm>
          <a:prstGeom prst="rect">
            <a:avLst/>
          </a:prstGeom>
        </p:spPr>
      </p:pic>
      <p:pic>
        <p:nvPicPr>
          <p:cNvPr id="18" name="Kép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27984" y="3795886"/>
            <a:ext cx="4615246" cy="680347"/>
          </a:xfrm>
          <a:prstGeom prst="rect">
            <a:avLst/>
          </a:prstGeom>
        </p:spPr>
      </p:pic>
      <p:pic>
        <p:nvPicPr>
          <p:cNvPr id="19" name="Kép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975" y="411510"/>
            <a:ext cx="8233425" cy="3960000"/>
          </a:xfrm>
          <a:prstGeom prst="rect">
            <a:avLst/>
          </a:prstGeom>
        </p:spPr>
      </p:pic>
    </p:spTree>
    <p:extLst>
      <p:ext uri="{BB962C8B-B14F-4D97-AF65-F5344CB8AC3E}">
        <p14:creationId xmlns:p14="http://schemas.microsoft.com/office/powerpoint/2010/main" val="1676739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0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Kép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917" y="57364"/>
            <a:ext cx="1983992" cy="1980000"/>
          </a:xfrm>
          <a:prstGeom prst="rect">
            <a:avLst/>
          </a:prstGeom>
        </p:spPr>
      </p:pic>
      <p:pic>
        <p:nvPicPr>
          <p:cNvPr id="4" name="Kép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0232" y="57364"/>
            <a:ext cx="2379005" cy="1980000"/>
          </a:xfrm>
          <a:prstGeom prst="rect">
            <a:avLst/>
          </a:prstGeom>
        </p:spPr>
      </p:pic>
      <p:pic>
        <p:nvPicPr>
          <p:cNvPr id="6" name="Kép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2" y="2139702"/>
            <a:ext cx="3459399" cy="2880000"/>
          </a:xfrm>
          <a:prstGeom prst="rect">
            <a:avLst/>
          </a:prstGeom>
        </p:spPr>
      </p:pic>
      <p:pic>
        <p:nvPicPr>
          <p:cNvPr id="8" name="Kép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6528" y="57364"/>
            <a:ext cx="2388907" cy="1980000"/>
          </a:xfrm>
          <a:prstGeom prst="rect">
            <a:avLst/>
          </a:prstGeom>
        </p:spPr>
      </p:pic>
      <p:pic>
        <p:nvPicPr>
          <p:cNvPr id="9" name="Kép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86485" y="57364"/>
            <a:ext cx="1501739" cy="1980000"/>
          </a:xfrm>
          <a:prstGeom prst="rect">
            <a:avLst/>
          </a:prstGeom>
        </p:spPr>
      </p:pic>
      <p:sp>
        <p:nvSpPr>
          <p:cNvPr id="10" name="Szövegdoboz 9"/>
          <p:cNvSpPr txBox="1"/>
          <p:nvPr/>
        </p:nvSpPr>
        <p:spPr>
          <a:xfrm>
            <a:off x="4068219" y="2211710"/>
            <a:ext cx="5040285" cy="2462213"/>
          </a:xfrm>
          <a:prstGeom prst="rect">
            <a:avLst/>
          </a:prstGeom>
          <a:noFill/>
        </p:spPr>
        <p:txBody>
          <a:bodyPr wrap="square" rtlCol="0">
            <a:spAutoFit/>
          </a:bodyPr>
          <a:lstStyle/>
          <a:p>
            <a:r>
              <a:rPr lang="en-GB" sz="1400" dirty="0" smtClean="0">
                <a:latin typeface="Myriad Pro" pitchFamily="34" charset="0"/>
              </a:rPr>
              <a:t>The TG value for the study</a:t>
            </a:r>
            <a:r>
              <a:rPr lang="hu-HU" sz="1400" dirty="0" smtClean="0">
                <a:latin typeface="Myriad Pro" pitchFamily="34" charset="0"/>
              </a:rPr>
              <a:t> </a:t>
            </a:r>
            <a:r>
              <a:rPr lang="en-GB" sz="1400" dirty="0" smtClean="0">
                <a:latin typeface="Myriad Pro" pitchFamily="34" charset="0"/>
              </a:rPr>
              <a:t>area was determined in 11 cells.</a:t>
            </a:r>
          </a:p>
          <a:p>
            <a:r>
              <a:rPr lang="en-GB" sz="1400" dirty="0" smtClean="0">
                <a:latin typeface="Myriad Pro" pitchFamily="34" charset="0"/>
              </a:rPr>
              <a:t>The difference map of the relative relief calculated for km</a:t>
            </a:r>
            <a:r>
              <a:rPr lang="en-GB" sz="1400" baseline="30000" dirty="0" smtClean="0">
                <a:latin typeface="Myriad Pro" pitchFamily="34" charset="0"/>
              </a:rPr>
              <a:t>2</a:t>
            </a:r>
            <a:r>
              <a:rPr lang="en-GB" sz="1400" dirty="0" smtClean="0">
                <a:latin typeface="Myriad Pro" pitchFamily="34" charset="0"/>
              </a:rPr>
              <a:t> and the values produced by the method shows that the former strongly overestimated the characteristic local relief.</a:t>
            </a:r>
          </a:p>
          <a:p>
            <a:r>
              <a:rPr lang="en-GB" sz="1400" dirty="0" smtClean="0">
                <a:latin typeface="Myriad Pro" pitchFamily="34" charset="0"/>
              </a:rPr>
              <a:t>The search window size map reveals that the 330 m diameter is scattered over the region, confirming that it is representative in this complex area.  According to the results the most frequent diameter is 90 m, but these values occur mainly in flat regions.</a:t>
            </a:r>
            <a:endParaRPr lang="hu-HU" sz="1400" dirty="0" smtClean="0">
              <a:latin typeface="Myriad Pro" pitchFamily="34" charset="0"/>
            </a:endParaRPr>
          </a:p>
          <a:p>
            <a:endParaRPr lang="en-GB" sz="1400" dirty="0" smtClean="0">
              <a:latin typeface="Myriad Pro" pitchFamily="34" charset="0"/>
            </a:endParaRPr>
          </a:p>
          <a:p>
            <a:r>
              <a:rPr lang="en-GB" sz="1400" dirty="0" smtClean="0">
                <a:latin typeface="Myriad Pro" pitchFamily="34" charset="0"/>
              </a:rPr>
              <a:t>The geomorphic map showing the relevant forms was created by using the TG value as L parameter in </a:t>
            </a:r>
            <a:r>
              <a:rPr lang="en-GB" sz="1400" dirty="0" err="1" smtClean="0">
                <a:latin typeface="Myriad Pro" pitchFamily="34" charset="0"/>
              </a:rPr>
              <a:t>r.geomorphon</a:t>
            </a:r>
            <a:r>
              <a:rPr lang="en-GB" sz="1400" dirty="0" smtClean="0">
                <a:latin typeface="Myriad Pro" pitchFamily="34" charset="0"/>
              </a:rPr>
              <a:t>.</a:t>
            </a:r>
            <a:endParaRPr lang="en-GB" sz="1400" dirty="0">
              <a:latin typeface="Myriad Pro" pitchFamily="34" charset="0"/>
            </a:endParaRPr>
          </a:p>
        </p:txBody>
      </p:sp>
      <p:pic>
        <p:nvPicPr>
          <p:cNvPr id="11" name="Kép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90913" y="0"/>
            <a:ext cx="6180007" cy="5143500"/>
          </a:xfrm>
          <a:prstGeom prst="rect">
            <a:avLst/>
          </a:prstGeom>
        </p:spPr>
      </p:pic>
      <p:pic>
        <p:nvPicPr>
          <p:cNvPr id="12" name="Kép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0948" y="-50"/>
            <a:ext cx="6178270" cy="5143500"/>
          </a:xfrm>
          <a:prstGeom prst="rect">
            <a:avLst/>
          </a:prstGeom>
        </p:spPr>
      </p:pic>
      <p:pic>
        <p:nvPicPr>
          <p:cNvPr id="13" name="Kép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19801" y="613491"/>
            <a:ext cx="2991268" cy="3943901"/>
          </a:xfrm>
          <a:prstGeom prst="rect">
            <a:avLst/>
          </a:prstGeom>
        </p:spPr>
      </p:pic>
      <p:pic>
        <p:nvPicPr>
          <p:cNvPr id="14" name="Kép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90913" y="0"/>
            <a:ext cx="6205729" cy="5143500"/>
          </a:xfrm>
          <a:prstGeom prst="rect">
            <a:avLst/>
          </a:prstGeom>
        </p:spPr>
      </p:pic>
      <p:pic>
        <p:nvPicPr>
          <p:cNvPr id="15" name="Kép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69251" y="20538"/>
            <a:ext cx="5111061" cy="5100777"/>
          </a:xfrm>
          <a:prstGeom prst="rect">
            <a:avLst/>
          </a:prstGeom>
        </p:spPr>
      </p:pic>
      <p:sp>
        <p:nvSpPr>
          <p:cNvPr id="16" name="Ellipszis 15">
            <a:hlinkClick r:id="rId12" action="ppaction://hlinksldjump"/>
          </p:cNvPr>
          <p:cNvSpPr/>
          <p:nvPr/>
        </p:nvSpPr>
        <p:spPr>
          <a:xfrm>
            <a:off x="8172400" y="466902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Ellipszis 16">
            <a:hlinkClick r:id="rId13" action="ppaction://hlinksldjump"/>
          </p:cNvPr>
          <p:cNvSpPr/>
          <p:nvPr/>
        </p:nvSpPr>
        <p:spPr>
          <a:xfrm>
            <a:off x="7678826" y="466902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8" name="Ellipszis 17">
            <a:hlinkClick r:id="rId14" action="ppaction://hlinksldjump"/>
          </p:cNvPr>
          <p:cNvSpPr/>
          <p:nvPr/>
        </p:nvSpPr>
        <p:spPr>
          <a:xfrm>
            <a:off x="8640400" y="466902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869095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1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Kép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94339"/>
            <a:ext cx="1578919" cy="1576424"/>
          </a:xfrm>
          <a:prstGeom prst="rect">
            <a:avLst/>
          </a:prstGeom>
        </p:spPr>
      </p:pic>
      <p:pic>
        <p:nvPicPr>
          <p:cNvPr id="3" name="Kép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6782" y="72551"/>
            <a:ext cx="1675138" cy="1620000"/>
          </a:xfrm>
          <a:prstGeom prst="rect">
            <a:avLst/>
          </a:prstGeom>
        </p:spPr>
      </p:pic>
      <p:pic>
        <p:nvPicPr>
          <p:cNvPr id="4" name="Kép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2" y="1707982"/>
            <a:ext cx="1578164" cy="1575670"/>
          </a:xfrm>
          <a:prstGeom prst="rect">
            <a:avLst/>
          </a:prstGeom>
        </p:spPr>
      </p:pic>
      <p:pic>
        <p:nvPicPr>
          <p:cNvPr id="5" name="Kép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6782" y="1671830"/>
            <a:ext cx="1675138" cy="1620000"/>
          </a:xfrm>
          <a:prstGeom prst="rect">
            <a:avLst/>
          </a:prstGeom>
        </p:spPr>
      </p:pic>
      <p:sp>
        <p:nvSpPr>
          <p:cNvPr id="6" name="Szövegdoboz 5"/>
          <p:cNvSpPr txBox="1"/>
          <p:nvPr/>
        </p:nvSpPr>
        <p:spPr>
          <a:xfrm>
            <a:off x="539552" y="3363838"/>
            <a:ext cx="8496944" cy="1384995"/>
          </a:xfrm>
          <a:prstGeom prst="rect">
            <a:avLst/>
          </a:prstGeom>
          <a:noFill/>
        </p:spPr>
        <p:txBody>
          <a:bodyPr wrap="square" rtlCol="0">
            <a:spAutoFit/>
          </a:bodyPr>
          <a:lstStyle/>
          <a:p>
            <a:r>
              <a:rPr lang="en-GB" sz="1400" dirty="0" smtClean="0">
                <a:latin typeface="Myriad Pro" pitchFamily="34" charset="0"/>
              </a:rPr>
              <a:t>In the study area the Great Hungarian Plain can be divided into 2 characteristic sections. The Danube and Drava river are surrounded by extensive floodplains while the northern part is a loess plateau with tectonically indicated valley network. The dissection of this latter region caused the TG value to be 15. When the area was divided on the basis of k-means clustering only the really flat cells were grouped together. This caused the TG calculation to identify the me</a:t>
            </a:r>
            <a:r>
              <a:rPr lang="hu-HU" sz="1400" dirty="0" smtClean="0">
                <a:latin typeface="Myriad Pro" pitchFamily="34" charset="0"/>
              </a:rPr>
              <a:t>s</a:t>
            </a:r>
            <a:r>
              <a:rPr lang="en-GB" sz="1400" dirty="0" smtClean="0">
                <a:latin typeface="Myriad Pro" pitchFamily="34" charset="0"/>
              </a:rPr>
              <a:t>o</a:t>
            </a:r>
            <a:r>
              <a:rPr lang="hu-HU" sz="1400" dirty="0" smtClean="0">
                <a:latin typeface="Myriad Pro" pitchFamily="34" charset="0"/>
              </a:rPr>
              <a:t>-</a:t>
            </a:r>
            <a:r>
              <a:rPr lang="en-GB" sz="1400" dirty="0" smtClean="0">
                <a:latin typeface="Myriad Pro" pitchFamily="34" charset="0"/>
              </a:rPr>
              <a:t>relief represented by the former oxbows, levees and other fluvial forms. The distribution of the mapped forms confirms the proper behaviour of changing the L parameter.</a:t>
            </a:r>
            <a:endParaRPr lang="en-GB" sz="1400" dirty="0">
              <a:latin typeface="Myriad Pro" pitchFamily="34" charset="0"/>
            </a:endParaRPr>
          </a:p>
        </p:txBody>
      </p:sp>
      <p:pic>
        <p:nvPicPr>
          <p:cNvPr id="7" name="Kép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2766" y="108551"/>
            <a:ext cx="2633450" cy="1548000"/>
          </a:xfrm>
          <a:prstGeom prst="rect">
            <a:avLst/>
          </a:prstGeom>
        </p:spPr>
      </p:pic>
      <p:pic>
        <p:nvPicPr>
          <p:cNvPr id="8" name="Kép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2766" y="1707830"/>
            <a:ext cx="2633450" cy="1548000"/>
          </a:xfrm>
          <a:prstGeom prst="rect">
            <a:avLst/>
          </a:prstGeom>
        </p:spPr>
      </p:pic>
      <p:sp>
        <p:nvSpPr>
          <p:cNvPr id="9" name="Szövegdoboz 8"/>
          <p:cNvSpPr txBox="1"/>
          <p:nvPr/>
        </p:nvSpPr>
        <p:spPr>
          <a:xfrm>
            <a:off x="6588224" y="109494"/>
            <a:ext cx="2448272" cy="646331"/>
          </a:xfrm>
          <a:prstGeom prst="rect">
            <a:avLst/>
          </a:prstGeom>
          <a:noFill/>
        </p:spPr>
        <p:txBody>
          <a:bodyPr wrap="square" rtlCol="0">
            <a:spAutoFit/>
          </a:bodyPr>
          <a:lstStyle/>
          <a:p>
            <a:pPr algn="ctr"/>
            <a:r>
              <a:rPr lang="hu-HU" sz="1200" i="1" dirty="0" err="1" smtClean="0">
                <a:latin typeface="Myriad Pro" pitchFamily="34" charset="0"/>
              </a:rPr>
              <a:t>Matching</a:t>
            </a:r>
            <a:r>
              <a:rPr lang="hu-HU" sz="1200" i="1" dirty="0" smtClean="0">
                <a:latin typeface="Myriad Pro" pitchFamily="34" charset="0"/>
              </a:rPr>
              <a:t> </a:t>
            </a:r>
            <a:r>
              <a:rPr lang="hu-HU" sz="1200" i="1" dirty="0" err="1" smtClean="0">
                <a:latin typeface="Myriad Pro" pitchFamily="34" charset="0"/>
              </a:rPr>
              <a:t>landforms</a:t>
            </a:r>
            <a:r>
              <a:rPr lang="hu-HU" sz="1200" i="1" dirty="0" smtClean="0">
                <a:latin typeface="Myriad Pro" pitchFamily="34" charset="0"/>
              </a:rPr>
              <a:t> </a:t>
            </a:r>
            <a:r>
              <a:rPr lang="hu-HU" sz="1200" i="1" dirty="0" err="1" smtClean="0">
                <a:latin typeface="Myriad Pro" pitchFamily="34" charset="0"/>
              </a:rPr>
              <a:t>compared</a:t>
            </a:r>
            <a:r>
              <a:rPr lang="hu-HU" sz="1200" i="1" dirty="0" smtClean="0">
                <a:latin typeface="Myriad Pro" pitchFamily="34" charset="0"/>
              </a:rPr>
              <a:t> </a:t>
            </a:r>
            <a:r>
              <a:rPr lang="hu-HU" sz="1200" i="1" dirty="0" err="1" smtClean="0">
                <a:latin typeface="Myriad Pro" pitchFamily="34" charset="0"/>
              </a:rPr>
              <a:t>to</a:t>
            </a:r>
            <a:r>
              <a:rPr lang="hu-HU" sz="1200" i="1" dirty="0" smtClean="0">
                <a:latin typeface="Myriad Pro" pitchFamily="34" charset="0"/>
              </a:rPr>
              <a:t> </a:t>
            </a:r>
            <a:r>
              <a:rPr lang="hu-HU" sz="1200" i="1" dirty="0" err="1" smtClean="0">
                <a:latin typeface="Myriad Pro" pitchFamily="34" charset="0"/>
              </a:rPr>
              <a:t>the</a:t>
            </a:r>
            <a:r>
              <a:rPr lang="hu-HU" sz="1200" i="1" dirty="0" smtClean="0">
                <a:latin typeface="Myriad Pro" pitchFamily="34" charset="0"/>
              </a:rPr>
              <a:t> </a:t>
            </a:r>
            <a:r>
              <a:rPr lang="hu-HU" sz="1200" i="1" dirty="0" err="1" smtClean="0">
                <a:latin typeface="Myriad Pro" pitchFamily="34" charset="0"/>
              </a:rPr>
              <a:t>geomorphons</a:t>
            </a:r>
            <a:r>
              <a:rPr lang="hu-HU" sz="1200" i="1" dirty="0" smtClean="0">
                <a:latin typeface="Myriad Pro" pitchFamily="34" charset="0"/>
              </a:rPr>
              <a:t> map </a:t>
            </a:r>
            <a:r>
              <a:rPr lang="hu-HU" sz="1200" i="1" dirty="0" err="1" smtClean="0">
                <a:latin typeface="Myriad Pro" pitchFamily="34" charset="0"/>
              </a:rPr>
              <a:t>calculated</a:t>
            </a:r>
            <a:r>
              <a:rPr lang="hu-HU" sz="1200" i="1" dirty="0" smtClean="0">
                <a:latin typeface="Myriad Pro" pitchFamily="34" charset="0"/>
              </a:rPr>
              <a:t> </a:t>
            </a:r>
            <a:r>
              <a:rPr lang="hu-HU" sz="1200" i="1" dirty="0" err="1" smtClean="0">
                <a:latin typeface="Myriad Pro" pitchFamily="34" charset="0"/>
              </a:rPr>
              <a:t>with</a:t>
            </a:r>
            <a:r>
              <a:rPr lang="hu-HU" sz="1200" i="1" dirty="0" smtClean="0">
                <a:latin typeface="Myriad Pro" pitchFamily="34" charset="0"/>
              </a:rPr>
              <a:t> </a:t>
            </a:r>
            <a:r>
              <a:rPr lang="hu-HU" sz="1200" i="1" dirty="0" err="1" smtClean="0">
                <a:latin typeface="Myriad Pro" pitchFamily="34" charset="0"/>
              </a:rPr>
              <a:t>the</a:t>
            </a:r>
            <a:r>
              <a:rPr lang="hu-HU" sz="1200" i="1" dirty="0" smtClean="0">
                <a:latin typeface="Myriad Pro" pitchFamily="34" charset="0"/>
              </a:rPr>
              <a:t> </a:t>
            </a:r>
            <a:r>
              <a:rPr lang="hu-HU" sz="1200" i="1" dirty="0" err="1" smtClean="0">
                <a:latin typeface="Myriad Pro" pitchFamily="34" charset="0"/>
              </a:rPr>
              <a:t>general</a:t>
            </a:r>
            <a:r>
              <a:rPr lang="hu-HU" sz="1200" i="1" dirty="0" smtClean="0">
                <a:latin typeface="Myriad Pro" pitchFamily="34" charset="0"/>
              </a:rPr>
              <a:t> TG:</a:t>
            </a:r>
            <a:endParaRPr lang="en-GB" sz="1200" i="1" dirty="0">
              <a:latin typeface="Myriad Pro" pitchFamily="34" charset="0"/>
            </a:endParaRPr>
          </a:p>
        </p:txBody>
      </p:sp>
      <p:graphicFrame>
        <p:nvGraphicFramePr>
          <p:cNvPr id="12" name="Táblázat 11"/>
          <p:cNvGraphicFramePr>
            <a:graphicFrameLocks noGrp="1"/>
          </p:cNvGraphicFramePr>
          <p:nvPr>
            <p:extLst>
              <p:ext uri="{D42A27DB-BD31-4B8C-83A1-F6EECF244321}">
                <p14:modId xmlns:p14="http://schemas.microsoft.com/office/powerpoint/2010/main" val="4221704059"/>
              </p:ext>
            </p:extLst>
          </p:nvPr>
        </p:nvGraphicFramePr>
        <p:xfrm>
          <a:off x="6588224" y="915566"/>
          <a:ext cx="2476500" cy="2095500"/>
        </p:xfrm>
        <a:graphic>
          <a:graphicData uri="http://schemas.openxmlformats.org/drawingml/2006/table">
            <a:tbl>
              <a:tblPr/>
              <a:tblGrid>
                <a:gridCol w="850900"/>
                <a:gridCol w="774700"/>
                <a:gridCol w="850900"/>
              </a:tblGrid>
              <a:tr h="190500">
                <a:tc>
                  <a:txBody>
                    <a:bodyPr/>
                    <a:lstStyle/>
                    <a:p>
                      <a:pPr algn="ctr" fontAlgn="b"/>
                      <a:r>
                        <a:rPr lang="en-GB" sz="1100" b="1" i="1" u="none" strike="noStrike" dirty="0">
                          <a:solidFill>
                            <a:srgbClr val="000000"/>
                          </a:solidFill>
                          <a:effectLst/>
                          <a:latin typeface="Myriad Pro"/>
                        </a:rPr>
                        <a:t>GHP</a:t>
                      </a:r>
                    </a:p>
                  </a:txBody>
                  <a:tcPr marL="9525" marR="9525" marT="9525" marB="0" anchor="b">
                    <a:lnL>
                      <a:noFill/>
                    </a:lnL>
                    <a:lnR>
                      <a:noFill/>
                    </a:lnR>
                    <a:lnT>
                      <a:noFill/>
                    </a:lnT>
                    <a:lnB>
                      <a:noFill/>
                    </a:lnB>
                  </a:tcPr>
                </a:tc>
                <a:tc>
                  <a:txBody>
                    <a:bodyPr/>
                    <a:lstStyle/>
                    <a:p>
                      <a:pPr algn="ctr" fontAlgn="b"/>
                      <a:endParaRPr lang="en-GB" sz="1100" b="1" i="1" u="none" strike="noStrike">
                        <a:solidFill>
                          <a:srgbClr val="000000"/>
                        </a:solidFill>
                        <a:effectLst/>
                        <a:latin typeface="Myriad Pro"/>
                      </a:endParaRPr>
                    </a:p>
                  </a:txBody>
                  <a:tcPr marL="9525" marR="9525" marT="9525" marB="0" anchor="b">
                    <a:lnL>
                      <a:noFill/>
                    </a:lnL>
                    <a:lnR>
                      <a:noFill/>
                    </a:lnR>
                    <a:lnT>
                      <a:noFill/>
                    </a:lnT>
                    <a:lnB>
                      <a:noFill/>
                    </a:lnB>
                  </a:tcPr>
                </a:tc>
                <a:tc>
                  <a:txBody>
                    <a:bodyPr/>
                    <a:lstStyle/>
                    <a:p>
                      <a:pPr algn="ctr" fontAlgn="b"/>
                      <a:r>
                        <a:rPr lang="en-GB" sz="1100" b="1" i="1" u="none" strike="noStrike" dirty="0">
                          <a:solidFill>
                            <a:srgbClr val="000000"/>
                          </a:solidFill>
                          <a:effectLst/>
                          <a:latin typeface="Myriad Pro"/>
                        </a:rPr>
                        <a:t>1</a:t>
                      </a:r>
                      <a:r>
                        <a:rPr lang="en-GB" sz="1100" b="1" i="1" u="none" strike="noStrike" baseline="30000" dirty="0">
                          <a:solidFill>
                            <a:srgbClr val="000000"/>
                          </a:solidFill>
                          <a:effectLst/>
                          <a:latin typeface="Myriad Pro"/>
                        </a:rPr>
                        <a:t>st</a:t>
                      </a:r>
                      <a:r>
                        <a:rPr lang="en-GB" sz="1100" b="1" i="1" u="none" strike="noStrike" dirty="0">
                          <a:solidFill>
                            <a:srgbClr val="000000"/>
                          </a:solidFill>
                          <a:effectLst/>
                          <a:latin typeface="Myriad Pro"/>
                        </a:rPr>
                        <a:t> cluster</a:t>
                      </a:r>
                    </a:p>
                  </a:txBody>
                  <a:tcPr marL="9525" marR="9525" marT="9525" marB="0" anchor="b">
                    <a:lnL>
                      <a:noFill/>
                    </a:lnL>
                    <a:lnR>
                      <a:noFill/>
                    </a:lnR>
                    <a:lnT>
                      <a:noFill/>
                    </a:lnT>
                    <a:lnB>
                      <a:noFill/>
                    </a:lnB>
                  </a:tcPr>
                </a:tc>
              </a:tr>
              <a:tr h="190500">
                <a:tc>
                  <a:txBody>
                    <a:bodyPr/>
                    <a:lstStyle/>
                    <a:p>
                      <a:pPr algn="ctr" fontAlgn="b"/>
                      <a:r>
                        <a:rPr lang="en-GB" sz="1100" b="1" i="0" u="none" strike="noStrike" dirty="0">
                          <a:solidFill>
                            <a:srgbClr val="000000"/>
                          </a:solidFill>
                          <a:effectLst/>
                          <a:latin typeface="Myriad Pro"/>
                        </a:rPr>
                        <a:t>95%</a:t>
                      </a:r>
                    </a:p>
                  </a:txBody>
                  <a:tcPr marL="9525" marR="9525" marT="9525" marB="0" anchor="b">
                    <a:lnL>
                      <a:noFill/>
                    </a:lnL>
                    <a:lnR>
                      <a:noFill/>
                    </a:lnR>
                    <a:lnT>
                      <a:noFill/>
                    </a:lnT>
                    <a:lnB>
                      <a:noFill/>
                    </a:lnB>
                    <a:solidFill>
                      <a:srgbClr val="DCDCDC"/>
                    </a:solidFill>
                  </a:tcPr>
                </a:tc>
                <a:tc>
                  <a:txBody>
                    <a:bodyPr/>
                    <a:lstStyle/>
                    <a:p>
                      <a:pPr algn="ctr" fontAlgn="b"/>
                      <a:r>
                        <a:rPr lang="en-GB" sz="1100" b="0" i="1" u="none" strike="noStrike">
                          <a:solidFill>
                            <a:srgbClr val="000000"/>
                          </a:solidFill>
                          <a:effectLst/>
                          <a:latin typeface="Myriad Pro"/>
                        </a:rPr>
                        <a:t>flat</a:t>
                      </a:r>
                    </a:p>
                  </a:txBody>
                  <a:tcPr marL="9525" marR="9525" marT="9525" marB="0" anchor="b">
                    <a:lnL>
                      <a:noFill/>
                    </a:lnL>
                    <a:lnR>
                      <a:noFill/>
                    </a:lnR>
                    <a:lnT>
                      <a:noFill/>
                    </a:lnT>
                    <a:lnB>
                      <a:noFill/>
                    </a:lnB>
                    <a:solidFill>
                      <a:srgbClr val="FFFFFF"/>
                    </a:solidFill>
                  </a:tcPr>
                </a:tc>
                <a:tc>
                  <a:txBody>
                    <a:bodyPr/>
                    <a:lstStyle/>
                    <a:p>
                      <a:pPr algn="ctr" fontAlgn="b"/>
                      <a:r>
                        <a:rPr lang="en-GB" sz="1100" b="1" i="0" u="none" strike="noStrike">
                          <a:solidFill>
                            <a:srgbClr val="000000"/>
                          </a:solidFill>
                          <a:effectLst/>
                          <a:latin typeface="Myriad Pro"/>
                        </a:rPr>
                        <a:t>100%</a:t>
                      </a:r>
                    </a:p>
                  </a:txBody>
                  <a:tcPr marL="9525" marR="9525" marT="9525" marB="0" anchor="b">
                    <a:lnL>
                      <a:noFill/>
                    </a:lnL>
                    <a:lnR>
                      <a:noFill/>
                    </a:lnR>
                    <a:lnT>
                      <a:noFill/>
                    </a:lnT>
                    <a:lnB>
                      <a:noFill/>
                    </a:lnB>
                    <a:solidFill>
                      <a:srgbClr val="DCDCDC"/>
                    </a:solidFill>
                  </a:tcPr>
                </a:tc>
              </a:tr>
              <a:tr h="190500">
                <a:tc>
                  <a:txBody>
                    <a:bodyPr/>
                    <a:lstStyle/>
                    <a:p>
                      <a:pPr algn="ctr" fontAlgn="b"/>
                      <a:r>
                        <a:rPr lang="en-GB" sz="1100" b="1" i="0" u="none" strike="noStrike">
                          <a:solidFill>
                            <a:srgbClr val="FFFFFF"/>
                          </a:solidFill>
                          <a:effectLst/>
                          <a:latin typeface="Myriad Pro"/>
                        </a:rPr>
                        <a:t>97%</a:t>
                      </a:r>
                    </a:p>
                  </a:txBody>
                  <a:tcPr marL="9525" marR="9525" marT="9525" marB="0" anchor="b">
                    <a:lnL>
                      <a:noFill/>
                    </a:lnL>
                    <a:lnR>
                      <a:noFill/>
                    </a:lnR>
                    <a:lnT>
                      <a:noFill/>
                    </a:lnT>
                    <a:lnB>
                      <a:noFill/>
                    </a:lnB>
                    <a:solidFill>
                      <a:srgbClr val="380000"/>
                    </a:solidFill>
                  </a:tcPr>
                </a:tc>
                <a:tc>
                  <a:txBody>
                    <a:bodyPr/>
                    <a:lstStyle/>
                    <a:p>
                      <a:pPr algn="ctr" fontAlgn="b"/>
                      <a:r>
                        <a:rPr lang="en-GB" sz="1100" b="0" i="1" u="none" strike="noStrike">
                          <a:solidFill>
                            <a:srgbClr val="000000"/>
                          </a:solidFill>
                          <a:effectLst/>
                          <a:latin typeface="Myriad Pro"/>
                        </a:rPr>
                        <a:t>summit</a:t>
                      </a:r>
                    </a:p>
                  </a:txBody>
                  <a:tcPr marL="9525" marR="9525" marT="9525" marB="0" anchor="b">
                    <a:lnL>
                      <a:noFill/>
                    </a:lnL>
                    <a:lnR>
                      <a:noFill/>
                    </a:lnR>
                    <a:lnT>
                      <a:noFill/>
                    </a:lnT>
                    <a:lnB>
                      <a:noFill/>
                    </a:lnB>
                    <a:solidFill>
                      <a:srgbClr val="FFFFFF"/>
                    </a:solidFill>
                  </a:tcPr>
                </a:tc>
                <a:tc>
                  <a:txBody>
                    <a:bodyPr/>
                    <a:lstStyle/>
                    <a:p>
                      <a:pPr algn="ctr" fontAlgn="b"/>
                      <a:r>
                        <a:rPr lang="en-GB" sz="1100" b="1" i="0" u="none" strike="noStrike" dirty="0">
                          <a:solidFill>
                            <a:srgbClr val="FFFFFF"/>
                          </a:solidFill>
                          <a:effectLst/>
                          <a:latin typeface="Myriad Pro"/>
                        </a:rPr>
                        <a:t>49%</a:t>
                      </a:r>
                    </a:p>
                  </a:txBody>
                  <a:tcPr marL="9525" marR="9525" marT="9525" marB="0" anchor="b">
                    <a:lnL>
                      <a:noFill/>
                    </a:lnL>
                    <a:lnR>
                      <a:noFill/>
                    </a:lnR>
                    <a:lnT>
                      <a:noFill/>
                    </a:lnT>
                    <a:lnB>
                      <a:noFill/>
                    </a:lnB>
                    <a:solidFill>
                      <a:srgbClr val="380000"/>
                    </a:solidFill>
                  </a:tcPr>
                </a:tc>
              </a:tr>
              <a:tr h="190500">
                <a:tc>
                  <a:txBody>
                    <a:bodyPr/>
                    <a:lstStyle/>
                    <a:p>
                      <a:pPr algn="ctr" fontAlgn="b"/>
                      <a:r>
                        <a:rPr lang="en-GB" sz="1100" b="1" i="0" u="none" strike="noStrike">
                          <a:solidFill>
                            <a:srgbClr val="FFFFFF"/>
                          </a:solidFill>
                          <a:effectLst/>
                          <a:latin typeface="Myriad Pro"/>
                        </a:rPr>
                        <a:t>93%</a:t>
                      </a:r>
                    </a:p>
                  </a:txBody>
                  <a:tcPr marL="9525" marR="9525" marT="9525" marB="0" anchor="b">
                    <a:lnL>
                      <a:noFill/>
                    </a:lnL>
                    <a:lnR>
                      <a:noFill/>
                    </a:lnR>
                    <a:lnT>
                      <a:noFill/>
                    </a:lnT>
                    <a:lnB>
                      <a:noFill/>
                    </a:lnB>
                    <a:solidFill>
                      <a:srgbClr val="C80000"/>
                    </a:solidFill>
                  </a:tcPr>
                </a:tc>
                <a:tc>
                  <a:txBody>
                    <a:bodyPr/>
                    <a:lstStyle/>
                    <a:p>
                      <a:pPr algn="ctr" fontAlgn="b"/>
                      <a:r>
                        <a:rPr lang="en-GB" sz="1100" b="0" i="1" u="none" strike="noStrike">
                          <a:solidFill>
                            <a:srgbClr val="000000"/>
                          </a:solidFill>
                          <a:effectLst/>
                          <a:latin typeface="Myriad Pro"/>
                        </a:rPr>
                        <a:t>ridge</a:t>
                      </a:r>
                    </a:p>
                  </a:txBody>
                  <a:tcPr marL="9525" marR="9525" marT="9525" marB="0" anchor="b">
                    <a:lnL>
                      <a:noFill/>
                    </a:lnL>
                    <a:lnR>
                      <a:noFill/>
                    </a:lnR>
                    <a:lnT>
                      <a:noFill/>
                    </a:lnT>
                    <a:lnB>
                      <a:noFill/>
                    </a:lnB>
                    <a:solidFill>
                      <a:srgbClr val="FFFFFF"/>
                    </a:solidFill>
                  </a:tcPr>
                </a:tc>
                <a:tc>
                  <a:txBody>
                    <a:bodyPr/>
                    <a:lstStyle/>
                    <a:p>
                      <a:pPr algn="ctr" fontAlgn="b"/>
                      <a:r>
                        <a:rPr lang="en-GB" sz="1100" b="1" i="0" u="none" strike="noStrike">
                          <a:solidFill>
                            <a:srgbClr val="FFFFFF"/>
                          </a:solidFill>
                          <a:effectLst/>
                          <a:latin typeface="Myriad Pro"/>
                        </a:rPr>
                        <a:t>63%</a:t>
                      </a:r>
                    </a:p>
                  </a:txBody>
                  <a:tcPr marL="9525" marR="9525" marT="9525" marB="0" anchor="b">
                    <a:lnL>
                      <a:noFill/>
                    </a:lnL>
                    <a:lnR>
                      <a:noFill/>
                    </a:lnR>
                    <a:lnT>
                      <a:noFill/>
                    </a:lnT>
                    <a:lnB>
                      <a:noFill/>
                    </a:lnB>
                    <a:solidFill>
                      <a:srgbClr val="C80000"/>
                    </a:solidFill>
                  </a:tcPr>
                </a:tc>
              </a:tr>
              <a:tr h="190500">
                <a:tc>
                  <a:txBody>
                    <a:bodyPr/>
                    <a:lstStyle/>
                    <a:p>
                      <a:pPr algn="ctr" fontAlgn="b"/>
                      <a:r>
                        <a:rPr lang="en-GB" sz="1100" b="1" i="0" u="none" strike="noStrike">
                          <a:solidFill>
                            <a:srgbClr val="000000"/>
                          </a:solidFill>
                          <a:effectLst/>
                          <a:latin typeface="Myriad Pro"/>
                        </a:rPr>
                        <a:t>84%</a:t>
                      </a:r>
                    </a:p>
                  </a:txBody>
                  <a:tcPr marL="9525" marR="9525" marT="9525" marB="0" anchor="b">
                    <a:lnL>
                      <a:noFill/>
                    </a:lnL>
                    <a:lnR>
                      <a:noFill/>
                    </a:lnR>
                    <a:lnT>
                      <a:noFill/>
                    </a:lnT>
                    <a:lnB>
                      <a:noFill/>
                    </a:lnB>
                    <a:solidFill>
                      <a:srgbClr val="FF5014"/>
                    </a:solidFill>
                  </a:tcPr>
                </a:tc>
                <a:tc>
                  <a:txBody>
                    <a:bodyPr/>
                    <a:lstStyle/>
                    <a:p>
                      <a:pPr algn="ctr" fontAlgn="b"/>
                      <a:r>
                        <a:rPr lang="en-GB" sz="1100" b="0" i="1" u="none" strike="noStrike">
                          <a:solidFill>
                            <a:srgbClr val="000000"/>
                          </a:solidFill>
                          <a:effectLst/>
                          <a:latin typeface="Myriad Pro"/>
                        </a:rPr>
                        <a:t>shoulder</a:t>
                      </a:r>
                    </a:p>
                  </a:txBody>
                  <a:tcPr marL="9525" marR="9525" marT="9525" marB="0" anchor="b">
                    <a:lnL>
                      <a:noFill/>
                    </a:lnL>
                    <a:lnR>
                      <a:noFill/>
                    </a:lnR>
                    <a:lnT>
                      <a:noFill/>
                    </a:lnT>
                    <a:lnB>
                      <a:noFill/>
                    </a:lnB>
                    <a:solidFill>
                      <a:srgbClr val="FFFFFF"/>
                    </a:solidFill>
                  </a:tcPr>
                </a:tc>
                <a:tc>
                  <a:txBody>
                    <a:bodyPr/>
                    <a:lstStyle/>
                    <a:p>
                      <a:pPr algn="ctr" fontAlgn="b"/>
                      <a:r>
                        <a:rPr lang="en-GB" sz="1100" b="1" i="0" u="none" strike="noStrike">
                          <a:solidFill>
                            <a:srgbClr val="000000"/>
                          </a:solidFill>
                          <a:effectLst/>
                          <a:latin typeface="Myriad Pro"/>
                        </a:rPr>
                        <a:t>76%</a:t>
                      </a:r>
                    </a:p>
                  </a:txBody>
                  <a:tcPr marL="9525" marR="9525" marT="9525" marB="0" anchor="b">
                    <a:lnL>
                      <a:noFill/>
                    </a:lnL>
                    <a:lnR>
                      <a:noFill/>
                    </a:lnR>
                    <a:lnT>
                      <a:noFill/>
                    </a:lnT>
                    <a:lnB>
                      <a:noFill/>
                    </a:lnB>
                    <a:solidFill>
                      <a:srgbClr val="FF5014"/>
                    </a:solidFill>
                  </a:tcPr>
                </a:tc>
              </a:tr>
              <a:tr h="190500">
                <a:tc>
                  <a:txBody>
                    <a:bodyPr/>
                    <a:lstStyle/>
                    <a:p>
                      <a:pPr algn="ctr" fontAlgn="b"/>
                      <a:r>
                        <a:rPr lang="en-GB" sz="1100" b="1" i="0" u="none" strike="noStrike">
                          <a:solidFill>
                            <a:srgbClr val="000000"/>
                          </a:solidFill>
                          <a:effectLst/>
                          <a:latin typeface="Myriad Pro"/>
                        </a:rPr>
                        <a:t>81%</a:t>
                      </a:r>
                    </a:p>
                  </a:txBody>
                  <a:tcPr marL="9525" marR="9525" marT="9525" marB="0" anchor="b">
                    <a:lnL>
                      <a:noFill/>
                    </a:lnL>
                    <a:lnR>
                      <a:noFill/>
                    </a:lnR>
                    <a:lnT>
                      <a:noFill/>
                    </a:lnT>
                    <a:lnB>
                      <a:noFill/>
                    </a:lnB>
                    <a:solidFill>
                      <a:srgbClr val="FFD23C"/>
                    </a:solidFill>
                  </a:tcPr>
                </a:tc>
                <a:tc>
                  <a:txBody>
                    <a:bodyPr/>
                    <a:lstStyle/>
                    <a:p>
                      <a:pPr algn="ctr" fontAlgn="b"/>
                      <a:r>
                        <a:rPr lang="en-GB" sz="1100" b="0" i="1" u="none" strike="noStrike">
                          <a:solidFill>
                            <a:srgbClr val="000000"/>
                          </a:solidFill>
                          <a:effectLst/>
                          <a:latin typeface="Myriad Pro"/>
                        </a:rPr>
                        <a:t>spur</a:t>
                      </a:r>
                    </a:p>
                  </a:txBody>
                  <a:tcPr marL="9525" marR="9525" marT="9525" marB="0" anchor="b">
                    <a:lnL>
                      <a:noFill/>
                    </a:lnL>
                    <a:lnR>
                      <a:noFill/>
                    </a:lnR>
                    <a:lnT>
                      <a:noFill/>
                    </a:lnT>
                    <a:lnB>
                      <a:noFill/>
                    </a:lnB>
                    <a:solidFill>
                      <a:srgbClr val="FFFFFF"/>
                    </a:solidFill>
                  </a:tcPr>
                </a:tc>
                <a:tc>
                  <a:txBody>
                    <a:bodyPr/>
                    <a:lstStyle/>
                    <a:p>
                      <a:pPr algn="ctr" fontAlgn="b"/>
                      <a:r>
                        <a:rPr lang="en-GB" sz="1100" b="1" i="0" u="none" strike="noStrike">
                          <a:solidFill>
                            <a:srgbClr val="000000"/>
                          </a:solidFill>
                          <a:effectLst/>
                          <a:latin typeface="Myriad Pro"/>
                        </a:rPr>
                        <a:t>63%</a:t>
                      </a:r>
                    </a:p>
                  </a:txBody>
                  <a:tcPr marL="9525" marR="9525" marT="9525" marB="0" anchor="b">
                    <a:lnL>
                      <a:noFill/>
                    </a:lnL>
                    <a:lnR>
                      <a:noFill/>
                    </a:lnR>
                    <a:lnT>
                      <a:noFill/>
                    </a:lnT>
                    <a:lnB>
                      <a:noFill/>
                    </a:lnB>
                    <a:solidFill>
                      <a:srgbClr val="FFD23C"/>
                    </a:solidFill>
                  </a:tcPr>
                </a:tc>
              </a:tr>
              <a:tr h="190500">
                <a:tc>
                  <a:txBody>
                    <a:bodyPr/>
                    <a:lstStyle/>
                    <a:p>
                      <a:pPr algn="ctr" fontAlgn="b"/>
                      <a:r>
                        <a:rPr lang="en-GB" sz="1100" b="1" i="0" u="none" strike="noStrike">
                          <a:solidFill>
                            <a:srgbClr val="000000"/>
                          </a:solidFill>
                          <a:effectLst/>
                          <a:latin typeface="Myriad Pro"/>
                        </a:rPr>
                        <a:t>88%</a:t>
                      </a:r>
                    </a:p>
                  </a:txBody>
                  <a:tcPr marL="9525" marR="9525" marT="9525" marB="0" anchor="b">
                    <a:lnL>
                      <a:noFill/>
                    </a:lnL>
                    <a:lnR>
                      <a:noFill/>
                    </a:lnR>
                    <a:lnT>
                      <a:noFill/>
                    </a:lnT>
                    <a:lnB>
                      <a:noFill/>
                    </a:lnB>
                    <a:solidFill>
                      <a:srgbClr val="FFFF3C"/>
                    </a:solidFill>
                  </a:tcPr>
                </a:tc>
                <a:tc>
                  <a:txBody>
                    <a:bodyPr/>
                    <a:lstStyle/>
                    <a:p>
                      <a:pPr algn="ctr" fontAlgn="b"/>
                      <a:r>
                        <a:rPr lang="en-GB" sz="1100" b="0" i="1" u="none" strike="noStrike">
                          <a:solidFill>
                            <a:srgbClr val="000000"/>
                          </a:solidFill>
                          <a:effectLst/>
                          <a:latin typeface="Myriad Pro"/>
                        </a:rPr>
                        <a:t>slope</a:t>
                      </a:r>
                    </a:p>
                  </a:txBody>
                  <a:tcPr marL="9525" marR="9525" marT="9525" marB="0" anchor="b">
                    <a:lnL>
                      <a:noFill/>
                    </a:lnL>
                    <a:lnR>
                      <a:noFill/>
                    </a:lnR>
                    <a:lnT>
                      <a:noFill/>
                    </a:lnT>
                    <a:lnB>
                      <a:noFill/>
                    </a:lnB>
                    <a:solidFill>
                      <a:srgbClr val="FFFFFF"/>
                    </a:solidFill>
                  </a:tcPr>
                </a:tc>
                <a:tc>
                  <a:txBody>
                    <a:bodyPr/>
                    <a:lstStyle/>
                    <a:p>
                      <a:pPr algn="ctr" fontAlgn="b"/>
                      <a:r>
                        <a:rPr lang="en-GB" sz="1100" b="1" i="0" u="none" strike="noStrike">
                          <a:solidFill>
                            <a:srgbClr val="000000"/>
                          </a:solidFill>
                          <a:effectLst/>
                          <a:latin typeface="Myriad Pro"/>
                        </a:rPr>
                        <a:t>92%</a:t>
                      </a:r>
                    </a:p>
                  </a:txBody>
                  <a:tcPr marL="9525" marR="9525" marT="9525" marB="0" anchor="b">
                    <a:lnL>
                      <a:noFill/>
                    </a:lnL>
                    <a:lnR>
                      <a:noFill/>
                    </a:lnR>
                    <a:lnT>
                      <a:noFill/>
                    </a:lnT>
                    <a:lnB>
                      <a:noFill/>
                    </a:lnB>
                    <a:solidFill>
                      <a:srgbClr val="FFFF3C"/>
                    </a:solidFill>
                  </a:tcPr>
                </a:tc>
              </a:tr>
              <a:tr h="190500">
                <a:tc>
                  <a:txBody>
                    <a:bodyPr/>
                    <a:lstStyle/>
                    <a:p>
                      <a:pPr algn="ctr" fontAlgn="b"/>
                      <a:r>
                        <a:rPr lang="en-GB" sz="1100" b="1" i="0" u="none" strike="noStrike">
                          <a:solidFill>
                            <a:srgbClr val="000000"/>
                          </a:solidFill>
                          <a:effectLst/>
                          <a:latin typeface="Myriad Pro"/>
                        </a:rPr>
                        <a:t>80%</a:t>
                      </a:r>
                    </a:p>
                  </a:txBody>
                  <a:tcPr marL="9525" marR="9525" marT="9525" marB="0" anchor="b">
                    <a:lnL>
                      <a:noFill/>
                    </a:lnL>
                    <a:lnR>
                      <a:noFill/>
                    </a:lnR>
                    <a:lnT>
                      <a:noFill/>
                    </a:lnT>
                    <a:lnB>
                      <a:noFill/>
                    </a:lnB>
                    <a:solidFill>
                      <a:srgbClr val="B4E614"/>
                    </a:solidFill>
                  </a:tcPr>
                </a:tc>
                <a:tc>
                  <a:txBody>
                    <a:bodyPr/>
                    <a:lstStyle/>
                    <a:p>
                      <a:pPr algn="ctr" fontAlgn="b"/>
                      <a:r>
                        <a:rPr lang="en-GB" sz="1100" b="0" i="1" u="none" strike="noStrike" dirty="0">
                          <a:solidFill>
                            <a:srgbClr val="000000"/>
                          </a:solidFill>
                          <a:effectLst/>
                          <a:latin typeface="Myriad Pro"/>
                        </a:rPr>
                        <a:t>hollow</a:t>
                      </a:r>
                    </a:p>
                  </a:txBody>
                  <a:tcPr marL="9525" marR="9525" marT="9525" marB="0" anchor="b">
                    <a:lnL>
                      <a:noFill/>
                    </a:lnL>
                    <a:lnR>
                      <a:noFill/>
                    </a:lnR>
                    <a:lnT>
                      <a:noFill/>
                    </a:lnT>
                    <a:lnB>
                      <a:noFill/>
                    </a:lnB>
                    <a:solidFill>
                      <a:srgbClr val="FFFFFF"/>
                    </a:solidFill>
                  </a:tcPr>
                </a:tc>
                <a:tc>
                  <a:txBody>
                    <a:bodyPr/>
                    <a:lstStyle/>
                    <a:p>
                      <a:pPr algn="ctr" fontAlgn="b"/>
                      <a:r>
                        <a:rPr lang="en-GB" sz="1100" b="1" i="0" u="none" strike="noStrike">
                          <a:solidFill>
                            <a:srgbClr val="000000"/>
                          </a:solidFill>
                          <a:effectLst/>
                          <a:latin typeface="Myriad Pro"/>
                        </a:rPr>
                        <a:t>63%</a:t>
                      </a:r>
                    </a:p>
                  </a:txBody>
                  <a:tcPr marL="9525" marR="9525" marT="9525" marB="0" anchor="b">
                    <a:lnL>
                      <a:noFill/>
                    </a:lnL>
                    <a:lnR>
                      <a:noFill/>
                    </a:lnR>
                    <a:lnT>
                      <a:noFill/>
                    </a:lnT>
                    <a:lnB>
                      <a:noFill/>
                    </a:lnB>
                    <a:solidFill>
                      <a:srgbClr val="B4E614"/>
                    </a:solidFill>
                  </a:tcPr>
                </a:tc>
              </a:tr>
              <a:tr h="190500">
                <a:tc>
                  <a:txBody>
                    <a:bodyPr/>
                    <a:lstStyle/>
                    <a:p>
                      <a:pPr algn="ctr" fontAlgn="b"/>
                      <a:r>
                        <a:rPr lang="en-GB" sz="1100" b="1" i="0" u="none" strike="noStrike">
                          <a:solidFill>
                            <a:srgbClr val="000000"/>
                          </a:solidFill>
                          <a:effectLst/>
                          <a:latin typeface="Myriad Pro"/>
                        </a:rPr>
                        <a:t>87%</a:t>
                      </a:r>
                    </a:p>
                  </a:txBody>
                  <a:tcPr marL="9525" marR="9525" marT="9525" marB="0" anchor="b">
                    <a:lnL>
                      <a:noFill/>
                    </a:lnL>
                    <a:lnR>
                      <a:noFill/>
                    </a:lnR>
                    <a:lnT>
                      <a:noFill/>
                    </a:lnT>
                    <a:lnB>
                      <a:noFill/>
                    </a:lnB>
                    <a:solidFill>
                      <a:srgbClr val="3CFA96"/>
                    </a:solidFill>
                  </a:tcPr>
                </a:tc>
                <a:tc>
                  <a:txBody>
                    <a:bodyPr/>
                    <a:lstStyle/>
                    <a:p>
                      <a:pPr algn="ctr" fontAlgn="b"/>
                      <a:r>
                        <a:rPr lang="en-GB" sz="1100" b="0" i="1" u="none" strike="noStrike">
                          <a:solidFill>
                            <a:srgbClr val="000000"/>
                          </a:solidFill>
                          <a:effectLst/>
                          <a:latin typeface="Myriad Pro"/>
                        </a:rPr>
                        <a:t>footslope</a:t>
                      </a:r>
                    </a:p>
                  </a:txBody>
                  <a:tcPr marL="9525" marR="9525" marT="9525" marB="0" anchor="b">
                    <a:lnL>
                      <a:noFill/>
                    </a:lnL>
                    <a:lnR>
                      <a:noFill/>
                    </a:lnR>
                    <a:lnT>
                      <a:noFill/>
                    </a:lnT>
                    <a:lnB>
                      <a:noFill/>
                    </a:lnB>
                    <a:solidFill>
                      <a:srgbClr val="FFFFFF"/>
                    </a:solidFill>
                  </a:tcPr>
                </a:tc>
                <a:tc>
                  <a:txBody>
                    <a:bodyPr/>
                    <a:lstStyle/>
                    <a:p>
                      <a:pPr algn="ctr" fontAlgn="b"/>
                      <a:r>
                        <a:rPr lang="en-GB" sz="1100" b="1" i="0" u="none" strike="noStrike">
                          <a:solidFill>
                            <a:srgbClr val="000000"/>
                          </a:solidFill>
                          <a:effectLst/>
                          <a:latin typeface="Myriad Pro"/>
                        </a:rPr>
                        <a:t>75%</a:t>
                      </a:r>
                    </a:p>
                  </a:txBody>
                  <a:tcPr marL="9525" marR="9525" marT="9525" marB="0" anchor="b">
                    <a:lnL>
                      <a:noFill/>
                    </a:lnL>
                    <a:lnR>
                      <a:noFill/>
                    </a:lnR>
                    <a:lnT>
                      <a:noFill/>
                    </a:lnT>
                    <a:lnB>
                      <a:noFill/>
                    </a:lnB>
                    <a:solidFill>
                      <a:srgbClr val="3CFA96"/>
                    </a:solidFill>
                  </a:tcPr>
                </a:tc>
              </a:tr>
              <a:tr h="190500">
                <a:tc>
                  <a:txBody>
                    <a:bodyPr/>
                    <a:lstStyle/>
                    <a:p>
                      <a:pPr algn="ctr" fontAlgn="b"/>
                      <a:r>
                        <a:rPr lang="en-GB" sz="1100" b="1" i="0" u="none" strike="noStrike">
                          <a:solidFill>
                            <a:srgbClr val="FFFFFF"/>
                          </a:solidFill>
                          <a:effectLst/>
                          <a:latin typeface="Myriad Pro"/>
                        </a:rPr>
                        <a:t>93%</a:t>
                      </a:r>
                    </a:p>
                  </a:txBody>
                  <a:tcPr marL="9525" marR="9525" marT="9525" marB="0" anchor="b">
                    <a:lnL>
                      <a:noFill/>
                    </a:lnL>
                    <a:lnR>
                      <a:noFill/>
                    </a:lnR>
                    <a:lnT>
                      <a:noFill/>
                    </a:lnT>
                    <a:lnB>
                      <a:noFill/>
                    </a:lnB>
                    <a:solidFill>
                      <a:srgbClr val="0000FF"/>
                    </a:solidFill>
                  </a:tcPr>
                </a:tc>
                <a:tc>
                  <a:txBody>
                    <a:bodyPr/>
                    <a:lstStyle/>
                    <a:p>
                      <a:pPr algn="ctr" fontAlgn="b"/>
                      <a:r>
                        <a:rPr lang="en-GB" sz="1100" b="0" i="1" u="none" strike="noStrike">
                          <a:solidFill>
                            <a:srgbClr val="000000"/>
                          </a:solidFill>
                          <a:effectLst/>
                          <a:latin typeface="Myriad Pro"/>
                        </a:rPr>
                        <a:t>valley</a:t>
                      </a:r>
                    </a:p>
                  </a:txBody>
                  <a:tcPr marL="9525" marR="9525" marT="9525" marB="0" anchor="b">
                    <a:lnL>
                      <a:noFill/>
                    </a:lnL>
                    <a:lnR>
                      <a:noFill/>
                    </a:lnR>
                    <a:lnT>
                      <a:noFill/>
                    </a:lnT>
                    <a:lnB>
                      <a:noFill/>
                    </a:lnB>
                    <a:solidFill>
                      <a:srgbClr val="FFFFFF"/>
                    </a:solidFill>
                  </a:tcPr>
                </a:tc>
                <a:tc>
                  <a:txBody>
                    <a:bodyPr/>
                    <a:lstStyle/>
                    <a:p>
                      <a:pPr algn="ctr" fontAlgn="b"/>
                      <a:r>
                        <a:rPr lang="en-GB" sz="1100" b="1" i="0" u="none" strike="noStrike">
                          <a:solidFill>
                            <a:srgbClr val="FFFFFF"/>
                          </a:solidFill>
                          <a:effectLst/>
                          <a:latin typeface="Myriad Pro"/>
                        </a:rPr>
                        <a:t>70%</a:t>
                      </a:r>
                    </a:p>
                  </a:txBody>
                  <a:tcPr marL="9525" marR="9525" marT="9525" marB="0" anchor="b">
                    <a:lnL>
                      <a:noFill/>
                    </a:lnL>
                    <a:lnR>
                      <a:noFill/>
                    </a:lnR>
                    <a:lnT>
                      <a:noFill/>
                    </a:lnT>
                    <a:lnB>
                      <a:noFill/>
                    </a:lnB>
                    <a:solidFill>
                      <a:srgbClr val="0000FF"/>
                    </a:solidFill>
                  </a:tcPr>
                </a:tc>
              </a:tr>
              <a:tr h="190500">
                <a:tc>
                  <a:txBody>
                    <a:bodyPr/>
                    <a:lstStyle/>
                    <a:p>
                      <a:pPr algn="ctr" fontAlgn="b"/>
                      <a:r>
                        <a:rPr lang="en-GB" sz="1100" b="1" i="0" u="none" strike="noStrike">
                          <a:solidFill>
                            <a:srgbClr val="FFFFFF"/>
                          </a:solidFill>
                          <a:effectLst/>
                          <a:latin typeface="Myriad Pro"/>
                        </a:rPr>
                        <a:t>97%</a:t>
                      </a:r>
                    </a:p>
                  </a:txBody>
                  <a:tcPr marL="9525" marR="9525" marT="9525" marB="0" anchor="b">
                    <a:lnL>
                      <a:noFill/>
                    </a:lnL>
                    <a:lnR>
                      <a:noFill/>
                    </a:lnR>
                    <a:lnT>
                      <a:noFill/>
                    </a:lnT>
                    <a:lnB>
                      <a:noFill/>
                    </a:lnB>
                    <a:solidFill>
                      <a:srgbClr val="000038"/>
                    </a:solidFill>
                  </a:tcPr>
                </a:tc>
                <a:tc>
                  <a:txBody>
                    <a:bodyPr/>
                    <a:lstStyle/>
                    <a:p>
                      <a:pPr algn="ctr" fontAlgn="b"/>
                      <a:r>
                        <a:rPr lang="en-GB" sz="1100" b="0" i="1" u="none" strike="noStrike" dirty="0">
                          <a:solidFill>
                            <a:srgbClr val="000000"/>
                          </a:solidFill>
                          <a:effectLst/>
                          <a:latin typeface="Myriad Pro"/>
                        </a:rPr>
                        <a:t>depression</a:t>
                      </a:r>
                    </a:p>
                  </a:txBody>
                  <a:tcPr marL="9525" marR="9525" marT="9525" marB="0" anchor="b">
                    <a:lnL>
                      <a:noFill/>
                    </a:lnL>
                    <a:lnR>
                      <a:noFill/>
                    </a:lnR>
                    <a:lnT>
                      <a:noFill/>
                    </a:lnT>
                    <a:lnB>
                      <a:noFill/>
                    </a:lnB>
                    <a:solidFill>
                      <a:srgbClr val="FFFFFF"/>
                    </a:solidFill>
                  </a:tcPr>
                </a:tc>
                <a:tc>
                  <a:txBody>
                    <a:bodyPr/>
                    <a:lstStyle/>
                    <a:p>
                      <a:pPr algn="ctr" fontAlgn="b"/>
                      <a:r>
                        <a:rPr lang="en-GB" sz="1100" b="1" i="0" u="none" strike="noStrike" dirty="0">
                          <a:solidFill>
                            <a:srgbClr val="FFFFFF"/>
                          </a:solidFill>
                          <a:effectLst/>
                          <a:latin typeface="Myriad Pro"/>
                        </a:rPr>
                        <a:t>49%</a:t>
                      </a:r>
                    </a:p>
                  </a:txBody>
                  <a:tcPr marL="9525" marR="9525" marT="9525" marB="0" anchor="b">
                    <a:lnL>
                      <a:noFill/>
                    </a:lnL>
                    <a:lnR>
                      <a:noFill/>
                    </a:lnR>
                    <a:lnT>
                      <a:noFill/>
                    </a:lnT>
                    <a:lnB>
                      <a:noFill/>
                    </a:lnB>
                    <a:solidFill>
                      <a:srgbClr val="000038"/>
                    </a:solidFill>
                  </a:tcPr>
                </a:tc>
              </a:tr>
            </a:tbl>
          </a:graphicData>
        </a:graphic>
      </p:graphicFrame>
      <p:sp>
        <p:nvSpPr>
          <p:cNvPr id="14" name="Ellipszis 13">
            <a:hlinkClick r:id="rId9" action="ppaction://hlinksldjump"/>
          </p:cNvPr>
          <p:cNvSpPr/>
          <p:nvPr/>
        </p:nvSpPr>
        <p:spPr>
          <a:xfrm>
            <a:off x="8172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Ellipszis 14">
            <a:hlinkClick r:id="rId10" action="ppaction://hlinksldjump"/>
          </p:cNvPr>
          <p:cNvSpPr/>
          <p:nvPr/>
        </p:nvSpPr>
        <p:spPr>
          <a:xfrm>
            <a:off x="7678826"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Ellipszis 15">
            <a:hlinkClick r:id="rId11" action="ppaction://hlinksldjump"/>
          </p:cNvPr>
          <p:cNvSpPr/>
          <p:nvPr/>
        </p:nvSpPr>
        <p:spPr>
          <a:xfrm>
            <a:off x="8640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Ellipszis 16">
            <a:hlinkClick r:id="rId9" action="ppaction://hlinksldjump"/>
          </p:cNvPr>
          <p:cNvSpPr/>
          <p:nvPr/>
        </p:nvSpPr>
        <p:spPr>
          <a:xfrm>
            <a:off x="8172400" y="466902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8" name="Ellipszis 17">
            <a:hlinkClick r:id="rId10" action="ppaction://hlinksldjump"/>
          </p:cNvPr>
          <p:cNvSpPr/>
          <p:nvPr/>
        </p:nvSpPr>
        <p:spPr>
          <a:xfrm>
            <a:off x="7678826" y="466902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9" name="Ellipszis 18">
            <a:hlinkClick r:id="rId11" action="ppaction://hlinksldjump"/>
          </p:cNvPr>
          <p:cNvSpPr/>
          <p:nvPr/>
        </p:nvSpPr>
        <p:spPr>
          <a:xfrm>
            <a:off x="8640400" y="466902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0" name="Kép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3029" y="882551"/>
            <a:ext cx="6124303" cy="3600000"/>
          </a:xfrm>
          <a:prstGeom prst="rect">
            <a:avLst/>
          </a:prstGeom>
        </p:spPr>
      </p:pic>
      <p:pic>
        <p:nvPicPr>
          <p:cNvPr id="11" name="Kép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6208" y="884226"/>
            <a:ext cx="6124303" cy="3600000"/>
          </a:xfrm>
          <a:prstGeom prst="rect">
            <a:avLst/>
          </a:prstGeom>
        </p:spPr>
      </p:pic>
      <p:pic>
        <p:nvPicPr>
          <p:cNvPr id="13" name="Kép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71800" y="882551"/>
            <a:ext cx="3508708" cy="3503165"/>
          </a:xfrm>
          <a:prstGeom prst="rect">
            <a:avLst/>
          </a:prstGeom>
        </p:spPr>
      </p:pic>
      <p:pic>
        <p:nvPicPr>
          <p:cNvPr id="20" name="Kép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82952" y="884226"/>
            <a:ext cx="3507031" cy="3501490"/>
          </a:xfrm>
          <a:prstGeom prst="rect">
            <a:avLst/>
          </a:prstGeom>
        </p:spPr>
      </p:pic>
      <p:pic>
        <p:nvPicPr>
          <p:cNvPr id="21" name="Kép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66928" y="884226"/>
            <a:ext cx="3722528" cy="3600000"/>
          </a:xfrm>
          <a:prstGeom prst="rect">
            <a:avLst/>
          </a:prstGeom>
        </p:spPr>
      </p:pic>
      <p:pic>
        <p:nvPicPr>
          <p:cNvPr id="22" name="Kép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66928" y="882551"/>
            <a:ext cx="3722528" cy="3600000"/>
          </a:xfrm>
          <a:prstGeom prst="rect">
            <a:avLst/>
          </a:prstGeom>
        </p:spPr>
      </p:pic>
    </p:spTree>
    <p:extLst>
      <p:ext uri="{BB962C8B-B14F-4D97-AF65-F5344CB8AC3E}">
        <p14:creationId xmlns:p14="http://schemas.microsoft.com/office/powerpoint/2010/main" val="27337997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7" restart="whenNotActive" fill="hold" evtFilter="cancelBubble" nodeType="interactiveSeq">
                <p:stCondLst>
                  <p:cond evt="onClick" delay="0">
                    <p:tgtEl>
                      <p:spTgt spid="10"/>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Kép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94726"/>
            <a:ext cx="1578143" cy="1575649"/>
          </a:xfrm>
          <a:prstGeom prst="rect">
            <a:avLst/>
          </a:prstGeom>
        </p:spPr>
      </p:pic>
      <p:pic>
        <p:nvPicPr>
          <p:cNvPr id="3" name="Kép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6783" y="72551"/>
            <a:ext cx="1675137" cy="1620000"/>
          </a:xfrm>
          <a:prstGeom prst="rect">
            <a:avLst/>
          </a:prstGeom>
        </p:spPr>
      </p:pic>
      <p:pic>
        <p:nvPicPr>
          <p:cNvPr id="4" name="Kép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552" y="1707992"/>
            <a:ext cx="1578143" cy="1575649"/>
          </a:xfrm>
          <a:prstGeom prst="rect">
            <a:avLst/>
          </a:prstGeom>
        </p:spPr>
      </p:pic>
      <p:pic>
        <p:nvPicPr>
          <p:cNvPr id="5" name="Kép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76783" y="1671830"/>
            <a:ext cx="1675137" cy="1620000"/>
          </a:xfrm>
          <a:prstGeom prst="rect">
            <a:avLst/>
          </a:prstGeom>
        </p:spPr>
      </p:pic>
      <p:pic>
        <p:nvPicPr>
          <p:cNvPr id="7" name="Kép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2766" y="1721817"/>
            <a:ext cx="2633450" cy="1548000"/>
          </a:xfrm>
          <a:prstGeom prst="rect">
            <a:avLst/>
          </a:prstGeom>
        </p:spPr>
      </p:pic>
      <p:pic>
        <p:nvPicPr>
          <p:cNvPr id="8" name="Kép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2766" y="108551"/>
            <a:ext cx="2633450" cy="1548000"/>
          </a:xfrm>
          <a:prstGeom prst="rect">
            <a:avLst/>
          </a:prstGeom>
        </p:spPr>
      </p:pic>
      <p:sp>
        <p:nvSpPr>
          <p:cNvPr id="9" name="Szövegdoboz 8"/>
          <p:cNvSpPr txBox="1"/>
          <p:nvPr/>
        </p:nvSpPr>
        <p:spPr>
          <a:xfrm>
            <a:off x="6588224" y="108551"/>
            <a:ext cx="2448272" cy="646331"/>
          </a:xfrm>
          <a:prstGeom prst="rect">
            <a:avLst/>
          </a:prstGeom>
          <a:noFill/>
        </p:spPr>
        <p:txBody>
          <a:bodyPr wrap="square" rtlCol="0">
            <a:spAutoFit/>
          </a:bodyPr>
          <a:lstStyle/>
          <a:p>
            <a:pPr algn="ctr"/>
            <a:r>
              <a:rPr lang="hu-HU" sz="1200" i="1" dirty="0" err="1" smtClean="0">
                <a:latin typeface="Myriad Pro" pitchFamily="34" charset="0"/>
              </a:rPr>
              <a:t>Matching</a:t>
            </a:r>
            <a:r>
              <a:rPr lang="hu-HU" sz="1200" i="1" dirty="0" smtClean="0">
                <a:latin typeface="Myriad Pro" pitchFamily="34" charset="0"/>
              </a:rPr>
              <a:t> </a:t>
            </a:r>
            <a:r>
              <a:rPr lang="hu-HU" sz="1200" i="1" dirty="0" err="1" smtClean="0">
                <a:latin typeface="Myriad Pro" pitchFamily="34" charset="0"/>
              </a:rPr>
              <a:t>landforms</a:t>
            </a:r>
            <a:r>
              <a:rPr lang="hu-HU" sz="1200" i="1" dirty="0" smtClean="0">
                <a:latin typeface="Myriad Pro" pitchFamily="34" charset="0"/>
              </a:rPr>
              <a:t> </a:t>
            </a:r>
            <a:r>
              <a:rPr lang="hu-HU" sz="1200" i="1" dirty="0" err="1" smtClean="0">
                <a:latin typeface="Myriad Pro" pitchFamily="34" charset="0"/>
              </a:rPr>
              <a:t>compared</a:t>
            </a:r>
            <a:r>
              <a:rPr lang="hu-HU" sz="1200" i="1" dirty="0" smtClean="0">
                <a:latin typeface="Myriad Pro" pitchFamily="34" charset="0"/>
              </a:rPr>
              <a:t> </a:t>
            </a:r>
            <a:r>
              <a:rPr lang="hu-HU" sz="1200" i="1" dirty="0" err="1" smtClean="0">
                <a:latin typeface="Myriad Pro" pitchFamily="34" charset="0"/>
              </a:rPr>
              <a:t>to</a:t>
            </a:r>
            <a:r>
              <a:rPr lang="hu-HU" sz="1200" i="1" dirty="0" smtClean="0">
                <a:latin typeface="Myriad Pro" pitchFamily="34" charset="0"/>
              </a:rPr>
              <a:t> </a:t>
            </a:r>
            <a:r>
              <a:rPr lang="hu-HU" sz="1200" i="1" dirty="0" err="1" smtClean="0">
                <a:latin typeface="Myriad Pro" pitchFamily="34" charset="0"/>
              </a:rPr>
              <a:t>the</a:t>
            </a:r>
            <a:r>
              <a:rPr lang="hu-HU" sz="1200" i="1" dirty="0" smtClean="0">
                <a:latin typeface="Myriad Pro" pitchFamily="34" charset="0"/>
              </a:rPr>
              <a:t> </a:t>
            </a:r>
            <a:r>
              <a:rPr lang="hu-HU" sz="1200" i="1" dirty="0" err="1" smtClean="0">
                <a:latin typeface="Myriad Pro" pitchFamily="34" charset="0"/>
              </a:rPr>
              <a:t>geomorphons</a:t>
            </a:r>
            <a:r>
              <a:rPr lang="hu-HU" sz="1200" i="1" dirty="0" smtClean="0">
                <a:latin typeface="Myriad Pro" pitchFamily="34" charset="0"/>
              </a:rPr>
              <a:t> map </a:t>
            </a:r>
            <a:r>
              <a:rPr lang="hu-HU" sz="1200" i="1" dirty="0" err="1" smtClean="0">
                <a:latin typeface="Myriad Pro" pitchFamily="34" charset="0"/>
              </a:rPr>
              <a:t>calculated</a:t>
            </a:r>
            <a:r>
              <a:rPr lang="hu-HU" sz="1200" i="1" dirty="0" smtClean="0">
                <a:latin typeface="Myriad Pro" pitchFamily="34" charset="0"/>
              </a:rPr>
              <a:t> </a:t>
            </a:r>
            <a:r>
              <a:rPr lang="hu-HU" sz="1200" i="1" dirty="0" err="1" smtClean="0">
                <a:latin typeface="Myriad Pro" pitchFamily="34" charset="0"/>
              </a:rPr>
              <a:t>with</a:t>
            </a:r>
            <a:r>
              <a:rPr lang="hu-HU" sz="1200" i="1" dirty="0" smtClean="0">
                <a:latin typeface="Myriad Pro" pitchFamily="34" charset="0"/>
              </a:rPr>
              <a:t> </a:t>
            </a:r>
            <a:r>
              <a:rPr lang="hu-HU" sz="1200" i="1" dirty="0" err="1" smtClean="0">
                <a:latin typeface="Myriad Pro" pitchFamily="34" charset="0"/>
              </a:rPr>
              <a:t>the</a:t>
            </a:r>
            <a:r>
              <a:rPr lang="hu-HU" sz="1200" i="1" dirty="0" smtClean="0">
                <a:latin typeface="Myriad Pro" pitchFamily="34" charset="0"/>
              </a:rPr>
              <a:t> </a:t>
            </a:r>
            <a:r>
              <a:rPr lang="hu-HU" sz="1200" i="1" dirty="0" err="1" smtClean="0">
                <a:latin typeface="Myriad Pro" pitchFamily="34" charset="0"/>
              </a:rPr>
              <a:t>general</a:t>
            </a:r>
            <a:r>
              <a:rPr lang="hu-HU" sz="1200" i="1" dirty="0" smtClean="0">
                <a:latin typeface="Myriad Pro" pitchFamily="34" charset="0"/>
              </a:rPr>
              <a:t> TG:</a:t>
            </a:r>
            <a:endParaRPr lang="en-GB" sz="1200" i="1" dirty="0">
              <a:latin typeface="Myriad Pro" pitchFamily="34" charset="0"/>
            </a:endParaRPr>
          </a:p>
        </p:txBody>
      </p:sp>
      <p:graphicFrame>
        <p:nvGraphicFramePr>
          <p:cNvPr id="10" name="Táblázat 9"/>
          <p:cNvGraphicFramePr>
            <a:graphicFrameLocks noGrp="1"/>
          </p:cNvGraphicFramePr>
          <p:nvPr>
            <p:extLst>
              <p:ext uri="{D42A27DB-BD31-4B8C-83A1-F6EECF244321}">
                <p14:modId xmlns:p14="http://schemas.microsoft.com/office/powerpoint/2010/main" val="3383435762"/>
              </p:ext>
            </p:extLst>
          </p:nvPr>
        </p:nvGraphicFramePr>
        <p:xfrm>
          <a:off x="6588224" y="915566"/>
          <a:ext cx="2476500" cy="2114550"/>
        </p:xfrm>
        <a:graphic>
          <a:graphicData uri="http://schemas.openxmlformats.org/drawingml/2006/table">
            <a:tbl>
              <a:tblPr/>
              <a:tblGrid>
                <a:gridCol w="850900"/>
                <a:gridCol w="774700"/>
                <a:gridCol w="850900"/>
              </a:tblGrid>
              <a:tr h="209550">
                <a:tc>
                  <a:txBody>
                    <a:bodyPr/>
                    <a:lstStyle/>
                    <a:p>
                      <a:pPr algn="ctr" fontAlgn="b"/>
                      <a:r>
                        <a:rPr lang="en-GB" sz="1100" b="1" i="1" u="none" strike="noStrike" dirty="0">
                          <a:solidFill>
                            <a:srgbClr val="000000"/>
                          </a:solidFill>
                          <a:effectLst/>
                          <a:latin typeface="Myriad Pro"/>
                        </a:rPr>
                        <a:t>AF</a:t>
                      </a:r>
                    </a:p>
                  </a:txBody>
                  <a:tcPr marL="9525" marR="9525" marT="9525" marB="0" anchor="b">
                    <a:lnL>
                      <a:noFill/>
                    </a:lnL>
                    <a:lnR>
                      <a:noFill/>
                    </a:lnR>
                    <a:lnT>
                      <a:noFill/>
                    </a:lnT>
                    <a:lnB>
                      <a:noFill/>
                    </a:lnB>
                  </a:tcPr>
                </a:tc>
                <a:tc>
                  <a:txBody>
                    <a:bodyPr/>
                    <a:lstStyle/>
                    <a:p>
                      <a:pPr algn="ctr" fontAlgn="b"/>
                      <a:endParaRPr lang="en-GB" sz="1100" b="1" i="1" u="none" strike="noStrike">
                        <a:solidFill>
                          <a:srgbClr val="000000"/>
                        </a:solidFill>
                        <a:effectLst/>
                        <a:latin typeface="Myriad Pro"/>
                      </a:endParaRPr>
                    </a:p>
                  </a:txBody>
                  <a:tcPr marL="9525" marR="9525" marT="9525" marB="0" anchor="b">
                    <a:lnL>
                      <a:noFill/>
                    </a:lnL>
                    <a:lnR>
                      <a:noFill/>
                    </a:lnR>
                    <a:lnT>
                      <a:noFill/>
                    </a:lnT>
                    <a:lnB>
                      <a:noFill/>
                    </a:lnB>
                  </a:tcPr>
                </a:tc>
                <a:tc>
                  <a:txBody>
                    <a:bodyPr/>
                    <a:lstStyle/>
                    <a:p>
                      <a:pPr algn="ctr" fontAlgn="b"/>
                      <a:r>
                        <a:rPr lang="en-GB" sz="1100" b="1" i="1" u="none" strike="noStrike" dirty="0">
                          <a:solidFill>
                            <a:srgbClr val="000000"/>
                          </a:solidFill>
                          <a:effectLst/>
                          <a:latin typeface="Myriad Pro"/>
                        </a:rPr>
                        <a:t>2</a:t>
                      </a:r>
                      <a:r>
                        <a:rPr lang="en-GB" sz="1100" b="1" i="1" u="none" strike="noStrike" baseline="30000" dirty="0">
                          <a:solidFill>
                            <a:srgbClr val="000000"/>
                          </a:solidFill>
                          <a:effectLst/>
                          <a:latin typeface="Myriad Pro"/>
                        </a:rPr>
                        <a:t>nd</a:t>
                      </a:r>
                      <a:r>
                        <a:rPr lang="en-GB" sz="1100" b="1" i="1" u="none" strike="noStrike" baseline="-25000" dirty="0">
                          <a:solidFill>
                            <a:srgbClr val="000000"/>
                          </a:solidFill>
                          <a:effectLst/>
                          <a:latin typeface="Myriad Pro"/>
                        </a:rPr>
                        <a:t> </a:t>
                      </a:r>
                      <a:r>
                        <a:rPr lang="en-GB" sz="1100" b="1" i="1" u="none" strike="noStrike" dirty="0">
                          <a:solidFill>
                            <a:srgbClr val="000000"/>
                          </a:solidFill>
                          <a:effectLst/>
                          <a:latin typeface="Myriad Pro"/>
                        </a:rPr>
                        <a:t>cluster</a:t>
                      </a:r>
                    </a:p>
                  </a:txBody>
                  <a:tcPr marL="9525" marR="9525" marT="9525" marB="0" anchor="b">
                    <a:lnL>
                      <a:noFill/>
                    </a:lnL>
                    <a:lnR>
                      <a:noFill/>
                    </a:lnR>
                    <a:lnT>
                      <a:noFill/>
                    </a:lnT>
                    <a:lnB>
                      <a:noFill/>
                    </a:lnB>
                  </a:tcPr>
                </a:tc>
              </a:tr>
              <a:tr h="190500">
                <a:tc>
                  <a:txBody>
                    <a:bodyPr/>
                    <a:lstStyle/>
                    <a:p>
                      <a:pPr algn="ctr" fontAlgn="b"/>
                      <a:r>
                        <a:rPr lang="en-GB" sz="1100" b="1" i="0" u="none" strike="noStrike">
                          <a:solidFill>
                            <a:srgbClr val="000000"/>
                          </a:solidFill>
                          <a:effectLst/>
                          <a:latin typeface="Myriad Pro"/>
                        </a:rPr>
                        <a:t>93%</a:t>
                      </a:r>
                    </a:p>
                  </a:txBody>
                  <a:tcPr marL="9525" marR="9525" marT="9525" marB="0" anchor="b">
                    <a:lnL>
                      <a:noFill/>
                    </a:lnL>
                    <a:lnR>
                      <a:noFill/>
                    </a:lnR>
                    <a:lnT>
                      <a:noFill/>
                    </a:lnT>
                    <a:lnB>
                      <a:noFill/>
                    </a:lnB>
                    <a:solidFill>
                      <a:srgbClr val="DCDCDC"/>
                    </a:solidFill>
                  </a:tcPr>
                </a:tc>
                <a:tc>
                  <a:txBody>
                    <a:bodyPr/>
                    <a:lstStyle/>
                    <a:p>
                      <a:pPr algn="ctr" fontAlgn="b"/>
                      <a:r>
                        <a:rPr lang="en-GB" sz="1100" b="0" i="1" u="none" strike="noStrike">
                          <a:solidFill>
                            <a:srgbClr val="000000"/>
                          </a:solidFill>
                          <a:effectLst/>
                          <a:latin typeface="Myriad Pro"/>
                        </a:rPr>
                        <a:t>flat</a:t>
                      </a:r>
                    </a:p>
                  </a:txBody>
                  <a:tcPr marL="9525" marR="9525" marT="9525" marB="0" anchor="b">
                    <a:lnL>
                      <a:noFill/>
                    </a:lnL>
                    <a:lnR>
                      <a:noFill/>
                    </a:lnR>
                    <a:lnT>
                      <a:noFill/>
                    </a:lnT>
                    <a:lnB>
                      <a:noFill/>
                    </a:lnB>
                    <a:solidFill>
                      <a:srgbClr val="FFFFFF"/>
                    </a:solidFill>
                  </a:tcPr>
                </a:tc>
                <a:tc>
                  <a:txBody>
                    <a:bodyPr/>
                    <a:lstStyle/>
                    <a:p>
                      <a:pPr algn="ctr" fontAlgn="b"/>
                      <a:r>
                        <a:rPr lang="en-GB" sz="1100" b="1" i="0" u="none" strike="noStrike">
                          <a:solidFill>
                            <a:srgbClr val="000000"/>
                          </a:solidFill>
                          <a:effectLst/>
                          <a:latin typeface="Myriad Pro"/>
                        </a:rPr>
                        <a:t>100%</a:t>
                      </a:r>
                    </a:p>
                  </a:txBody>
                  <a:tcPr marL="9525" marR="9525" marT="9525" marB="0" anchor="b">
                    <a:lnL>
                      <a:noFill/>
                    </a:lnL>
                    <a:lnR>
                      <a:noFill/>
                    </a:lnR>
                    <a:lnT>
                      <a:noFill/>
                    </a:lnT>
                    <a:lnB>
                      <a:noFill/>
                    </a:lnB>
                    <a:solidFill>
                      <a:srgbClr val="DCDCDC"/>
                    </a:solidFill>
                  </a:tcPr>
                </a:tc>
              </a:tr>
              <a:tr h="190500">
                <a:tc>
                  <a:txBody>
                    <a:bodyPr/>
                    <a:lstStyle/>
                    <a:p>
                      <a:pPr algn="ctr" fontAlgn="b"/>
                      <a:r>
                        <a:rPr lang="en-GB" sz="1100" b="1" i="0" u="none" strike="noStrike">
                          <a:solidFill>
                            <a:srgbClr val="FFFFFF"/>
                          </a:solidFill>
                          <a:effectLst/>
                          <a:latin typeface="Myriad Pro"/>
                        </a:rPr>
                        <a:t>96%</a:t>
                      </a:r>
                    </a:p>
                  </a:txBody>
                  <a:tcPr marL="9525" marR="9525" marT="9525" marB="0" anchor="b">
                    <a:lnL>
                      <a:noFill/>
                    </a:lnL>
                    <a:lnR>
                      <a:noFill/>
                    </a:lnR>
                    <a:lnT>
                      <a:noFill/>
                    </a:lnT>
                    <a:lnB>
                      <a:noFill/>
                    </a:lnB>
                    <a:solidFill>
                      <a:srgbClr val="380000"/>
                    </a:solidFill>
                  </a:tcPr>
                </a:tc>
                <a:tc>
                  <a:txBody>
                    <a:bodyPr/>
                    <a:lstStyle/>
                    <a:p>
                      <a:pPr algn="ctr" fontAlgn="b"/>
                      <a:r>
                        <a:rPr lang="en-GB" sz="1100" b="0" i="1" u="none" strike="noStrike">
                          <a:solidFill>
                            <a:srgbClr val="000000"/>
                          </a:solidFill>
                          <a:effectLst/>
                          <a:latin typeface="Myriad Pro"/>
                        </a:rPr>
                        <a:t>summit</a:t>
                      </a:r>
                    </a:p>
                  </a:txBody>
                  <a:tcPr marL="9525" marR="9525" marT="9525" marB="0" anchor="b">
                    <a:lnL>
                      <a:noFill/>
                    </a:lnL>
                    <a:lnR>
                      <a:noFill/>
                    </a:lnR>
                    <a:lnT>
                      <a:noFill/>
                    </a:lnT>
                    <a:lnB>
                      <a:noFill/>
                    </a:lnB>
                    <a:solidFill>
                      <a:srgbClr val="FFFFFF"/>
                    </a:solidFill>
                  </a:tcPr>
                </a:tc>
                <a:tc>
                  <a:txBody>
                    <a:bodyPr/>
                    <a:lstStyle/>
                    <a:p>
                      <a:pPr algn="ctr" fontAlgn="b"/>
                      <a:r>
                        <a:rPr lang="en-GB" sz="1100" b="1" i="0" u="none" strike="noStrike">
                          <a:solidFill>
                            <a:srgbClr val="FFFFFF"/>
                          </a:solidFill>
                          <a:effectLst/>
                          <a:latin typeface="Myriad Pro"/>
                        </a:rPr>
                        <a:t>100%</a:t>
                      </a:r>
                    </a:p>
                  </a:txBody>
                  <a:tcPr marL="9525" marR="9525" marT="9525" marB="0" anchor="b">
                    <a:lnL>
                      <a:noFill/>
                    </a:lnL>
                    <a:lnR>
                      <a:noFill/>
                    </a:lnR>
                    <a:lnT>
                      <a:noFill/>
                    </a:lnT>
                    <a:lnB>
                      <a:noFill/>
                    </a:lnB>
                    <a:solidFill>
                      <a:srgbClr val="380000"/>
                    </a:solidFill>
                  </a:tcPr>
                </a:tc>
              </a:tr>
              <a:tr h="190500">
                <a:tc>
                  <a:txBody>
                    <a:bodyPr/>
                    <a:lstStyle/>
                    <a:p>
                      <a:pPr algn="ctr" fontAlgn="b"/>
                      <a:r>
                        <a:rPr lang="en-GB" sz="1100" b="1" i="0" u="none" strike="noStrike">
                          <a:solidFill>
                            <a:srgbClr val="FFFFFF"/>
                          </a:solidFill>
                          <a:effectLst/>
                          <a:latin typeface="Myriad Pro"/>
                        </a:rPr>
                        <a:t>90%</a:t>
                      </a:r>
                    </a:p>
                  </a:txBody>
                  <a:tcPr marL="9525" marR="9525" marT="9525" marB="0" anchor="b">
                    <a:lnL>
                      <a:noFill/>
                    </a:lnL>
                    <a:lnR>
                      <a:noFill/>
                    </a:lnR>
                    <a:lnT>
                      <a:noFill/>
                    </a:lnT>
                    <a:lnB>
                      <a:noFill/>
                    </a:lnB>
                    <a:solidFill>
                      <a:srgbClr val="C80000"/>
                    </a:solidFill>
                  </a:tcPr>
                </a:tc>
                <a:tc>
                  <a:txBody>
                    <a:bodyPr/>
                    <a:lstStyle/>
                    <a:p>
                      <a:pPr algn="ctr" fontAlgn="b"/>
                      <a:r>
                        <a:rPr lang="en-GB" sz="1100" b="0" i="1" u="none" strike="noStrike">
                          <a:solidFill>
                            <a:srgbClr val="000000"/>
                          </a:solidFill>
                          <a:effectLst/>
                          <a:latin typeface="Myriad Pro"/>
                        </a:rPr>
                        <a:t>ridge</a:t>
                      </a:r>
                    </a:p>
                  </a:txBody>
                  <a:tcPr marL="9525" marR="9525" marT="9525" marB="0" anchor="b">
                    <a:lnL>
                      <a:noFill/>
                    </a:lnL>
                    <a:lnR>
                      <a:noFill/>
                    </a:lnR>
                    <a:lnT>
                      <a:noFill/>
                    </a:lnT>
                    <a:lnB>
                      <a:noFill/>
                    </a:lnB>
                    <a:solidFill>
                      <a:srgbClr val="FFFFFF"/>
                    </a:solidFill>
                  </a:tcPr>
                </a:tc>
                <a:tc>
                  <a:txBody>
                    <a:bodyPr/>
                    <a:lstStyle/>
                    <a:p>
                      <a:pPr algn="ctr" fontAlgn="b"/>
                      <a:r>
                        <a:rPr lang="en-GB" sz="1100" b="1" i="0" u="none" strike="noStrike">
                          <a:solidFill>
                            <a:srgbClr val="FFFFFF"/>
                          </a:solidFill>
                          <a:effectLst/>
                          <a:latin typeface="Myriad Pro"/>
                        </a:rPr>
                        <a:t>100%</a:t>
                      </a:r>
                    </a:p>
                  </a:txBody>
                  <a:tcPr marL="9525" marR="9525" marT="9525" marB="0" anchor="b">
                    <a:lnL>
                      <a:noFill/>
                    </a:lnL>
                    <a:lnR>
                      <a:noFill/>
                    </a:lnR>
                    <a:lnT>
                      <a:noFill/>
                    </a:lnT>
                    <a:lnB>
                      <a:noFill/>
                    </a:lnB>
                    <a:solidFill>
                      <a:srgbClr val="C80000"/>
                    </a:solidFill>
                  </a:tcPr>
                </a:tc>
              </a:tr>
              <a:tr h="190500">
                <a:tc>
                  <a:txBody>
                    <a:bodyPr/>
                    <a:lstStyle/>
                    <a:p>
                      <a:pPr algn="ctr" fontAlgn="b"/>
                      <a:r>
                        <a:rPr lang="en-GB" sz="1100" b="1" i="0" u="none" strike="noStrike">
                          <a:solidFill>
                            <a:srgbClr val="000000"/>
                          </a:solidFill>
                          <a:effectLst/>
                          <a:latin typeface="Myriad Pro"/>
                        </a:rPr>
                        <a:t>77%</a:t>
                      </a:r>
                    </a:p>
                  </a:txBody>
                  <a:tcPr marL="9525" marR="9525" marT="9525" marB="0" anchor="b">
                    <a:lnL>
                      <a:noFill/>
                    </a:lnL>
                    <a:lnR>
                      <a:noFill/>
                    </a:lnR>
                    <a:lnT>
                      <a:noFill/>
                    </a:lnT>
                    <a:lnB>
                      <a:noFill/>
                    </a:lnB>
                    <a:solidFill>
                      <a:srgbClr val="FF5014"/>
                    </a:solidFill>
                  </a:tcPr>
                </a:tc>
                <a:tc>
                  <a:txBody>
                    <a:bodyPr/>
                    <a:lstStyle/>
                    <a:p>
                      <a:pPr algn="ctr" fontAlgn="b"/>
                      <a:r>
                        <a:rPr lang="en-GB" sz="1100" b="0" i="1" u="none" strike="noStrike">
                          <a:solidFill>
                            <a:srgbClr val="000000"/>
                          </a:solidFill>
                          <a:effectLst/>
                          <a:latin typeface="Myriad Pro"/>
                        </a:rPr>
                        <a:t>shoulder</a:t>
                      </a:r>
                    </a:p>
                  </a:txBody>
                  <a:tcPr marL="9525" marR="9525" marT="9525" marB="0" anchor="b">
                    <a:lnL>
                      <a:noFill/>
                    </a:lnL>
                    <a:lnR>
                      <a:noFill/>
                    </a:lnR>
                    <a:lnT>
                      <a:noFill/>
                    </a:lnT>
                    <a:lnB>
                      <a:noFill/>
                    </a:lnB>
                    <a:solidFill>
                      <a:srgbClr val="FFFFFF"/>
                    </a:solidFill>
                  </a:tcPr>
                </a:tc>
                <a:tc>
                  <a:txBody>
                    <a:bodyPr/>
                    <a:lstStyle/>
                    <a:p>
                      <a:pPr algn="ctr" fontAlgn="b"/>
                      <a:r>
                        <a:rPr lang="en-GB" sz="1100" b="1" i="0" u="none" strike="noStrike">
                          <a:solidFill>
                            <a:srgbClr val="000000"/>
                          </a:solidFill>
                          <a:effectLst/>
                          <a:latin typeface="Myriad Pro"/>
                        </a:rPr>
                        <a:t>100%</a:t>
                      </a:r>
                    </a:p>
                  </a:txBody>
                  <a:tcPr marL="9525" marR="9525" marT="9525" marB="0" anchor="b">
                    <a:lnL>
                      <a:noFill/>
                    </a:lnL>
                    <a:lnR>
                      <a:noFill/>
                    </a:lnR>
                    <a:lnT>
                      <a:noFill/>
                    </a:lnT>
                    <a:lnB>
                      <a:noFill/>
                    </a:lnB>
                    <a:solidFill>
                      <a:srgbClr val="FF5014"/>
                    </a:solidFill>
                  </a:tcPr>
                </a:tc>
              </a:tr>
              <a:tr h="190500">
                <a:tc>
                  <a:txBody>
                    <a:bodyPr/>
                    <a:lstStyle/>
                    <a:p>
                      <a:pPr algn="ctr" fontAlgn="b"/>
                      <a:r>
                        <a:rPr lang="en-GB" sz="1100" b="1" i="0" u="none" strike="noStrike">
                          <a:solidFill>
                            <a:srgbClr val="000000"/>
                          </a:solidFill>
                          <a:effectLst/>
                          <a:latin typeface="Myriad Pro"/>
                        </a:rPr>
                        <a:t>74%</a:t>
                      </a:r>
                    </a:p>
                  </a:txBody>
                  <a:tcPr marL="9525" marR="9525" marT="9525" marB="0" anchor="b">
                    <a:lnL>
                      <a:noFill/>
                    </a:lnL>
                    <a:lnR>
                      <a:noFill/>
                    </a:lnR>
                    <a:lnT>
                      <a:noFill/>
                    </a:lnT>
                    <a:lnB>
                      <a:noFill/>
                    </a:lnB>
                    <a:solidFill>
                      <a:srgbClr val="FFD23C"/>
                    </a:solidFill>
                  </a:tcPr>
                </a:tc>
                <a:tc>
                  <a:txBody>
                    <a:bodyPr/>
                    <a:lstStyle/>
                    <a:p>
                      <a:pPr algn="ctr" fontAlgn="b"/>
                      <a:r>
                        <a:rPr lang="en-GB" sz="1100" b="0" i="1" u="none" strike="noStrike">
                          <a:solidFill>
                            <a:srgbClr val="000000"/>
                          </a:solidFill>
                          <a:effectLst/>
                          <a:latin typeface="Myriad Pro"/>
                        </a:rPr>
                        <a:t>spur</a:t>
                      </a:r>
                    </a:p>
                  </a:txBody>
                  <a:tcPr marL="9525" marR="9525" marT="9525" marB="0" anchor="b">
                    <a:lnL>
                      <a:noFill/>
                    </a:lnL>
                    <a:lnR>
                      <a:noFill/>
                    </a:lnR>
                    <a:lnT>
                      <a:noFill/>
                    </a:lnT>
                    <a:lnB>
                      <a:noFill/>
                    </a:lnB>
                    <a:solidFill>
                      <a:srgbClr val="FFFFFF"/>
                    </a:solidFill>
                  </a:tcPr>
                </a:tc>
                <a:tc>
                  <a:txBody>
                    <a:bodyPr/>
                    <a:lstStyle/>
                    <a:p>
                      <a:pPr algn="ctr" fontAlgn="b"/>
                      <a:r>
                        <a:rPr lang="en-GB" sz="1100" b="1" i="0" u="none" strike="noStrike">
                          <a:solidFill>
                            <a:srgbClr val="000000"/>
                          </a:solidFill>
                          <a:effectLst/>
                          <a:latin typeface="Myriad Pro"/>
                        </a:rPr>
                        <a:t>100%</a:t>
                      </a:r>
                    </a:p>
                  </a:txBody>
                  <a:tcPr marL="9525" marR="9525" marT="9525" marB="0" anchor="b">
                    <a:lnL>
                      <a:noFill/>
                    </a:lnL>
                    <a:lnR>
                      <a:noFill/>
                    </a:lnR>
                    <a:lnT>
                      <a:noFill/>
                    </a:lnT>
                    <a:lnB>
                      <a:noFill/>
                    </a:lnB>
                    <a:solidFill>
                      <a:srgbClr val="FFD23C"/>
                    </a:solidFill>
                  </a:tcPr>
                </a:tc>
              </a:tr>
              <a:tr h="190500">
                <a:tc>
                  <a:txBody>
                    <a:bodyPr/>
                    <a:lstStyle/>
                    <a:p>
                      <a:pPr algn="ctr" fontAlgn="b"/>
                      <a:r>
                        <a:rPr lang="en-GB" sz="1100" b="1" i="0" u="none" strike="noStrike">
                          <a:solidFill>
                            <a:srgbClr val="000000"/>
                          </a:solidFill>
                          <a:effectLst/>
                          <a:latin typeface="Myriad Pro"/>
                        </a:rPr>
                        <a:t>83%</a:t>
                      </a:r>
                    </a:p>
                  </a:txBody>
                  <a:tcPr marL="9525" marR="9525" marT="9525" marB="0" anchor="b">
                    <a:lnL>
                      <a:noFill/>
                    </a:lnL>
                    <a:lnR>
                      <a:noFill/>
                    </a:lnR>
                    <a:lnT>
                      <a:noFill/>
                    </a:lnT>
                    <a:lnB>
                      <a:noFill/>
                    </a:lnB>
                    <a:solidFill>
                      <a:srgbClr val="FFFF3C"/>
                    </a:solidFill>
                  </a:tcPr>
                </a:tc>
                <a:tc>
                  <a:txBody>
                    <a:bodyPr/>
                    <a:lstStyle/>
                    <a:p>
                      <a:pPr algn="ctr" fontAlgn="b"/>
                      <a:r>
                        <a:rPr lang="en-GB" sz="1100" b="0" i="1" u="none" strike="noStrike">
                          <a:solidFill>
                            <a:srgbClr val="000000"/>
                          </a:solidFill>
                          <a:effectLst/>
                          <a:latin typeface="Myriad Pro"/>
                        </a:rPr>
                        <a:t>slope</a:t>
                      </a:r>
                    </a:p>
                  </a:txBody>
                  <a:tcPr marL="9525" marR="9525" marT="9525" marB="0" anchor="b">
                    <a:lnL>
                      <a:noFill/>
                    </a:lnL>
                    <a:lnR>
                      <a:noFill/>
                    </a:lnR>
                    <a:lnT>
                      <a:noFill/>
                    </a:lnT>
                    <a:lnB>
                      <a:noFill/>
                    </a:lnB>
                    <a:solidFill>
                      <a:srgbClr val="FFFFFF"/>
                    </a:solidFill>
                  </a:tcPr>
                </a:tc>
                <a:tc>
                  <a:txBody>
                    <a:bodyPr/>
                    <a:lstStyle/>
                    <a:p>
                      <a:pPr algn="ctr" fontAlgn="b"/>
                      <a:r>
                        <a:rPr lang="en-GB" sz="1100" b="1" i="0" u="none" strike="noStrike">
                          <a:solidFill>
                            <a:srgbClr val="000000"/>
                          </a:solidFill>
                          <a:effectLst/>
                          <a:latin typeface="Myriad Pro"/>
                        </a:rPr>
                        <a:t>100%</a:t>
                      </a:r>
                    </a:p>
                  </a:txBody>
                  <a:tcPr marL="9525" marR="9525" marT="9525" marB="0" anchor="b">
                    <a:lnL>
                      <a:noFill/>
                    </a:lnL>
                    <a:lnR>
                      <a:noFill/>
                    </a:lnR>
                    <a:lnT>
                      <a:noFill/>
                    </a:lnT>
                    <a:lnB>
                      <a:noFill/>
                    </a:lnB>
                    <a:solidFill>
                      <a:srgbClr val="FFFF3C"/>
                    </a:solidFill>
                  </a:tcPr>
                </a:tc>
              </a:tr>
              <a:tr h="190500">
                <a:tc>
                  <a:txBody>
                    <a:bodyPr/>
                    <a:lstStyle/>
                    <a:p>
                      <a:pPr algn="ctr" fontAlgn="b"/>
                      <a:r>
                        <a:rPr lang="en-GB" sz="1100" b="1" i="0" u="none" strike="noStrike">
                          <a:solidFill>
                            <a:srgbClr val="000000"/>
                          </a:solidFill>
                          <a:effectLst/>
                          <a:latin typeface="Myriad Pro"/>
                        </a:rPr>
                        <a:t>73%</a:t>
                      </a:r>
                    </a:p>
                  </a:txBody>
                  <a:tcPr marL="9525" marR="9525" marT="9525" marB="0" anchor="b">
                    <a:lnL>
                      <a:noFill/>
                    </a:lnL>
                    <a:lnR>
                      <a:noFill/>
                    </a:lnR>
                    <a:lnT>
                      <a:noFill/>
                    </a:lnT>
                    <a:lnB>
                      <a:noFill/>
                    </a:lnB>
                    <a:solidFill>
                      <a:srgbClr val="B4E614"/>
                    </a:solidFill>
                  </a:tcPr>
                </a:tc>
                <a:tc>
                  <a:txBody>
                    <a:bodyPr/>
                    <a:lstStyle/>
                    <a:p>
                      <a:pPr algn="ctr" fontAlgn="b"/>
                      <a:r>
                        <a:rPr lang="en-GB" sz="1100" b="0" i="1" u="none" strike="noStrike">
                          <a:solidFill>
                            <a:srgbClr val="000000"/>
                          </a:solidFill>
                          <a:effectLst/>
                          <a:latin typeface="Myriad Pro"/>
                        </a:rPr>
                        <a:t>hollow</a:t>
                      </a:r>
                    </a:p>
                  </a:txBody>
                  <a:tcPr marL="9525" marR="9525" marT="9525" marB="0" anchor="b">
                    <a:lnL>
                      <a:noFill/>
                    </a:lnL>
                    <a:lnR>
                      <a:noFill/>
                    </a:lnR>
                    <a:lnT>
                      <a:noFill/>
                    </a:lnT>
                    <a:lnB>
                      <a:noFill/>
                    </a:lnB>
                    <a:solidFill>
                      <a:srgbClr val="FFFFFF"/>
                    </a:solidFill>
                  </a:tcPr>
                </a:tc>
                <a:tc>
                  <a:txBody>
                    <a:bodyPr/>
                    <a:lstStyle/>
                    <a:p>
                      <a:pPr algn="ctr" fontAlgn="b"/>
                      <a:r>
                        <a:rPr lang="en-GB" sz="1100" b="1" i="0" u="none" strike="noStrike">
                          <a:solidFill>
                            <a:srgbClr val="000000"/>
                          </a:solidFill>
                          <a:effectLst/>
                          <a:latin typeface="Myriad Pro"/>
                        </a:rPr>
                        <a:t>100%</a:t>
                      </a:r>
                    </a:p>
                  </a:txBody>
                  <a:tcPr marL="9525" marR="9525" marT="9525" marB="0" anchor="b">
                    <a:lnL>
                      <a:noFill/>
                    </a:lnL>
                    <a:lnR>
                      <a:noFill/>
                    </a:lnR>
                    <a:lnT>
                      <a:noFill/>
                    </a:lnT>
                    <a:lnB>
                      <a:noFill/>
                    </a:lnB>
                    <a:solidFill>
                      <a:srgbClr val="B4E614"/>
                    </a:solidFill>
                  </a:tcPr>
                </a:tc>
              </a:tr>
              <a:tr h="190500">
                <a:tc>
                  <a:txBody>
                    <a:bodyPr/>
                    <a:lstStyle/>
                    <a:p>
                      <a:pPr algn="ctr" fontAlgn="b"/>
                      <a:r>
                        <a:rPr lang="en-GB" sz="1100" b="1" i="0" u="none" strike="noStrike">
                          <a:solidFill>
                            <a:srgbClr val="000000"/>
                          </a:solidFill>
                          <a:effectLst/>
                          <a:latin typeface="Myriad Pro"/>
                        </a:rPr>
                        <a:t>82%</a:t>
                      </a:r>
                    </a:p>
                  </a:txBody>
                  <a:tcPr marL="9525" marR="9525" marT="9525" marB="0" anchor="b">
                    <a:lnL>
                      <a:noFill/>
                    </a:lnL>
                    <a:lnR>
                      <a:noFill/>
                    </a:lnR>
                    <a:lnT>
                      <a:noFill/>
                    </a:lnT>
                    <a:lnB>
                      <a:noFill/>
                    </a:lnB>
                    <a:solidFill>
                      <a:srgbClr val="3CFA96"/>
                    </a:solidFill>
                  </a:tcPr>
                </a:tc>
                <a:tc>
                  <a:txBody>
                    <a:bodyPr/>
                    <a:lstStyle/>
                    <a:p>
                      <a:pPr algn="ctr" fontAlgn="b"/>
                      <a:r>
                        <a:rPr lang="en-GB" sz="1100" b="0" i="1" u="none" strike="noStrike">
                          <a:solidFill>
                            <a:srgbClr val="000000"/>
                          </a:solidFill>
                          <a:effectLst/>
                          <a:latin typeface="Myriad Pro"/>
                        </a:rPr>
                        <a:t>footslope</a:t>
                      </a:r>
                    </a:p>
                  </a:txBody>
                  <a:tcPr marL="9525" marR="9525" marT="9525" marB="0" anchor="b">
                    <a:lnL>
                      <a:noFill/>
                    </a:lnL>
                    <a:lnR>
                      <a:noFill/>
                    </a:lnR>
                    <a:lnT>
                      <a:noFill/>
                    </a:lnT>
                    <a:lnB>
                      <a:noFill/>
                    </a:lnB>
                    <a:solidFill>
                      <a:srgbClr val="FFFFFF"/>
                    </a:solidFill>
                  </a:tcPr>
                </a:tc>
                <a:tc>
                  <a:txBody>
                    <a:bodyPr/>
                    <a:lstStyle/>
                    <a:p>
                      <a:pPr algn="ctr" fontAlgn="b"/>
                      <a:r>
                        <a:rPr lang="en-GB" sz="1100" b="1" i="0" u="none" strike="noStrike">
                          <a:solidFill>
                            <a:srgbClr val="000000"/>
                          </a:solidFill>
                          <a:effectLst/>
                          <a:latin typeface="Myriad Pro"/>
                        </a:rPr>
                        <a:t>100%</a:t>
                      </a:r>
                    </a:p>
                  </a:txBody>
                  <a:tcPr marL="9525" marR="9525" marT="9525" marB="0" anchor="b">
                    <a:lnL>
                      <a:noFill/>
                    </a:lnL>
                    <a:lnR>
                      <a:noFill/>
                    </a:lnR>
                    <a:lnT>
                      <a:noFill/>
                    </a:lnT>
                    <a:lnB>
                      <a:noFill/>
                    </a:lnB>
                    <a:solidFill>
                      <a:srgbClr val="3CFA96"/>
                    </a:solidFill>
                  </a:tcPr>
                </a:tc>
              </a:tr>
              <a:tr h="190500">
                <a:tc>
                  <a:txBody>
                    <a:bodyPr/>
                    <a:lstStyle/>
                    <a:p>
                      <a:pPr algn="ctr" fontAlgn="b"/>
                      <a:r>
                        <a:rPr lang="en-GB" sz="1100" b="1" i="0" u="none" strike="noStrike">
                          <a:solidFill>
                            <a:srgbClr val="FFFFFF"/>
                          </a:solidFill>
                          <a:effectLst/>
                          <a:latin typeface="Myriad Pro"/>
                        </a:rPr>
                        <a:t>90%</a:t>
                      </a:r>
                    </a:p>
                  </a:txBody>
                  <a:tcPr marL="9525" marR="9525" marT="9525" marB="0" anchor="b">
                    <a:lnL>
                      <a:noFill/>
                    </a:lnL>
                    <a:lnR>
                      <a:noFill/>
                    </a:lnR>
                    <a:lnT>
                      <a:noFill/>
                    </a:lnT>
                    <a:lnB>
                      <a:noFill/>
                    </a:lnB>
                    <a:solidFill>
                      <a:srgbClr val="0000FF"/>
                    </a:solidFill>
                  </a:tcPr>
                </a:tc>
                <a:tc>
                  <a:txBody>
                    <a:bodyPr/>
                    <a:lstStyle/>
                    <a:p>
                      <a:pPr algn="ctr" fontAlgn="b"/>
                      <a:r>
                        <a:rPr lang="en-GB" sz="1100" b="0" i="1" u="none" strike="noStrike">
                          <a:solidFill>
                            <a:srgbClr val="000000"/>
                          </a:solidFill>
                          <a:effectLst/>
                          <a:latin typeface="Myriad Pro"/>
                        </a:rPr>
                        <a:t>valley</a:t>
                      </a:r>
                    </a:p>
                  </a:txBody>
                  <a:tcPr marL="9525" marR="9525" marT="9525" marB="0" anchor="b">
                    <a:lnL>
                      <a:noFill/>
                    </a:lnL>
                    <a:lnR>
                      <a:noFill/>
                    </a:lnR>
                    <a:lnT>
                      <a:noFill/>
                    </a:lnT>
                    <a:lnB>
                      <a:noFill/>
                    </a:lnB>
                    <a:solidFill>
                      <a:srgbClr val="FFFFFF"/>
                    </a:solidFill>
                  </a:tcPr>
                </a:tc>
                <a:tc>
                  <a:txBody>
                    <a:bodyPr/>
                    <a:lstStyle/>
                    <a:p>
                      <a:pPr algn="ctr" fontAlgn="b"/>
                      <a:r>
                        <a:rPr lang="en-GB" sz="1100" b="1" i="0" u="none" strike="noStrike">
                          <a:solidFill>
                            <a:srgbClr val="FFFFFF"/>
                          </a:solidFill>
                          <a:effectLst/>
                          <a:latin typeface="Myriad Pro"/>
                        </a:rPr>
                        <a:t>100%</a:t>
                      </a:r>
                    </a:p>
                  </a:txBody>
                  <a:tcPr marL="9525" marR="9525" marT="9525" marB="0" anchor="b">
                    <a:lnL>
                      <a:noFill/>
                    </a:lnL>
                    <a:lnR>
                      <a:noFill/>
                    </a:lnR>
                    <a:lnT>
                      <a:noFill/>
                    </a:lnT>
                    <a:lnB>
                      <a:noFill/>
                    </a:lnB>
                    <a:solidFill>
                      <a:srgbClr val="0000FF"/>
                    </a:solidFill>
                  </a:tcPr>
                </a:tc>
              </a:tr>
              <a:tr h="190500">
                <a:tc>
                  <a:txBody>
                    <a:bodyPr/>
                    <a:lstStyle/>
                    <a:p>
                      <a:pPr algn="ctr" fontAlgn="b"/>
                      <a:r>
                        <a:rPr lang="en-GB" sz="1100" b="1" i="0" u="none" strike="noStrike" dirty="0">
                          <a:solidFill>
                            <a:srgbClr val="FFFFFF"/>
                          </a:solidFill>
                          <a:effectLst/>
                          <a:latin typeface="Myriad Pro"/>
                        </a:rPr>
                        <a:t>96%</a:t>
                      </a:r>
                    </a:p>
                  </a:txBody>
                  <a:tcPr marL="9525" marR="9525" marT="9525" marB="0" anchor="b">
                    <a:lnL>
                      <a:noFill/>
                    </a:lnL>
                    <a:lnR>
                      <a:noFill/>
                    </a:lnR>
                    <a:lnT>
                      <a:noFill/>
                    </a:lnT>
                    <a:lnB>
                      <a:noFill/>
                    </a:lnB>
                    <a:solidFill>
                      <a:srgbClr val="000038"/>
                    </a:solidFill>
                  </a:tcPr>
                </a:tc>
                <a:tc>
                  <a:txBody>
                    <a:bodyPr/>
                    <a:lstStyle/>
                    <a:p>
                      <a:pPr algn="ctr" fontAlgn="b"/>
                      <a:r>
                        <a:rPr lang="en-GB" sz="1100" b="0" i="1" u="none" strike="noStrike" dirty="0">
                          <a:solidFill>
                            <a:srgbClr val="000000"/>
                          </a:solidFill>
                          <a:effectLst/>
                          <a:latin typeface="Myriad Pro"/>
                        </a:rPr>
                        <a:t>depression</a:t>
                      </a:r>
                    </a:p>
                  </a:txBody>
                  <a:tcPr marL="9525" marR="9525" marT="9525" marB="0" anchor="b">
                    <a:lnL>
                      <a:noFill/>
                    </a:lnL>
                    <a:lnR>
                      <a:noFill/>
                    </a:lnR>
                    <a:lnT>
                      <a:noFill/>
                    </a:lnT>
                    <a:lnB>
                      <a:noFill/>
                    </a:lnB>
                    <a:solidFill>
                      <a:srgbClr val="FFFFFF"/>
                    </a:solidFill>
                  </a:tcPr>
                </a:tc>
                <a:tc>
                  <a:txBody>
                    <a:bodyPr/>
                    <a:lstStyle/>
                    <a:p>
                      <a:pPr algn="ctr" fontAlgn="b"/>
                      <a:r>
                        <a:rPr lang="en-GB" sz="1100" b="1" i="0" u="none" strike="noStrike" dirty="0">
                          <a:solidFill>
                            <a:srgbClr val="FFFFFF"/>
                          </a:solidFill>
                          <a:effectLst/>
                          <a:latin typeface="Myriad Pro"/>
                        </a:rPr>
                        <a:t>100%</a:t>
                      </a:r>
                    </a:p>
                  </a:txBody>
                  <a:tcPr marL="9525" marR="9525" marT="9525" marB="0" anchor="b">
                    <a:lnL>
                      <a:noFill/>
                    </a:lnL>
                    <a:lnR>
                      <a:noFill/>
                    </a:lnR>
                    <a:lnT>
                      <a:noFill/>
                    </a:lnT>
                    <a:lnB>
                      <a:noFill/>
                    </a:lnB>
                    <a:solidFill>
                      <a:srgbClr val="000038"/>
                    </a:solidFill>
                  </a:tcPr>
                </a:tc>
              </a:tr>
            </a:tbl>
          </a:graphicData>
        </a:graphic>
      </p:graphicFrame>
      <p:sp>
        <p:nvSpPr>
          <p:cNvPr id="12" name="Ellipszis 11">
            <a:hlinkClick r:id="rId9" action="ppaction://hlinksldjump"/>
          </p:cNvPr>
          <p:cNvSpPr/>
          <p:nvPr/>
        </p:nvSpPr>
        <p:spPr>
          <a:xfrm>
            <a:off x="8172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Ellipszis 12">
            <a:hlinkClick r:id="rId10" action="ppaction://hlinksldjump"/>
          </p:cNvPr>
          <p:cNvSpPr/>
          <p:nvPr/>
        </p:nvSpPr>
        <p:spPr>
          <a:xfrm>
            <a:off x="7678826"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Ellipszis 13">
            <a:hlinkClick r:id="rId11" action="ppaction://hlinksldjump"/>
          </p:cNvPr>
          <p:cNvSpPr/>
          <p:nvPr/>
        </p:nvSpPr>
        <p:spPr>
          <a:xfrm>
            <a:off x="8640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Szövegdoboz 14"/>
          <p:cNvSpPr txBox="1"/>
          <p:nvPr/>
        </p:nvSpPr>
        <p:spPr>
          <a:xfrm>
            <a:off x="539552" y="3363838"/>
            <a:ext cx="8496944" cy="1384995"/>
          </a:xfrm>
          <a:prstGeom prst="rect">
            <a:avLst/>
          </a:prstGeom>
          <a:noFill/>
        </p:spPr>
        <p:txBody>
          <a:bodyPr wrap="square" rtlCol="0">
            <a:spAutoFit/>
          </a:bodyPr>
          <a:lstStyle/>
          <a:p>
            <a:r>
              <a:rPr lang="en-GB" sz="1400" dirty="0" smtClean="0">
                <a:latin typeface="Myriad Pro" pitchFamily="34" charset="0"/>
              </a:rPr>
              <a:t>Based on the similarities in elevation and local relief values the Alpine foreland and the 2</a:t>
            </a:r>
            <a:r>
              <a:rPr lang="en-GB" sz="1400" baseline="30000" dirty="0" smtClean="0">
                <a:latin typeface="Myriad Pro" pitchFamily="34" charset="0"/>
              </a:rPr>
              <a:t>nd</a:t>
            </a:r>
            <a:r>
              <a:rPr lang="en-GB" sz="1400" dirty="0" smtClean="0">
                <a:latin typeface="Myriad Pro" pitchFamily="34" charset="0"/>
              </a:rPr>
              <a:t> cluster was compared. Even though this </a:t>
            </a:r>
            <a:r>
              <a:rPr lang="en-GB" sz="1400" dirty="0" err="1" smtClean="0">
                <a:latin typeface="Myriad Pro" pitchFamily="34" charset="0"/>
              </a:rPr>
              <a:t>macroregion</a:t>
            </a:r>
            <a:r>
              <a:rPr lang="en-GB" sz="1400" dirty="0" smtClean="0">
                <a:latin typeface="Myriad Pro" pitchFamily="34" charset="0"/>
              </a:rPr>
              <a:t> is well dissected by a narrow valley network, the long and wide meridional valleys and interfluves are dominant in the landscape, resulting in a larger TG value. These were grouped to the 1</a:t>
            </a:r>
            <a:r>
              <a:rPr lang="en-GB" sz="1400" baseline="30000" dirty="0" smtClean="0">
                <a:latin typeface="Myriad Pro" pitchFamily="34" charset="0"/>
              </a:rPr>
              <a:t>st</a:t>
            </a:r>
            <a:r>
              <a:rPr lang="en-GB" sz="1400" dirty="0" smtClean="0">
                <a:latin typeface="Myriad Pro" pitchFamily="34" charset="0"/>
              </a:rPr>
              <a:t> cluster due to the flatness of the valley bottoms.  The second curve of the relative relief values shows a sudden increase and</a:t>
            </a:r>
            <a:r>
              <a:rPr lang="hu-HU" sz="1400" dirty="0" smtClean="0">
                <a:latin typeface="Myriad Pro" pitchFamily="34" charset="0"/>
              </a:rPr>
              <a:t> </a:t>
            </a:r>
            <a:r>
              <a:rPr lang="en-GB" sz="1400" dirty="0" smtClean="0">
                <a:latin typeface="Myriad Pro" pitchFamily="34" charset="0"/>
              </a:rPr>
              <a:t> another break appears at 1110 m. This suggests that the elevation dataset could have been divided into more clusters. </a:t>
            </a:r>
            <a:endParaRPr lang="en-GB" sz="1400" dirty="0">
              <a:latin typeface="Myriad Pro" pitchFamily="34" charset="0"/>
            </a:endParaRPr>
          </a:p>
        </p:txBody>
      </p:sp>
      <p:pic>
        <p:nvPicPr>
          <p:cNvPr id="6" name="Kép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71800" y="431716"/>
            <a:ext cx="3605696" cy="3600000"/>
          </a:xfrm>
          <a:prstGeom prst="rect">
            <a:avLst/>
          </a:prstGeom>
        </p:spPr>
      </p:pic>
      <p:pic>
        <p:nvPicPr>
          <p:cNvPr id="11" name="Kép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4635" y="409392"/>
            <a:ext cx="3722528" cy="3600000"/>
          </a:xfrm>
          <a:prstGeom prst="rect">
            <a:avLst/>
          </a:prstGeom>
        </p:spPr>
      </p:pic>
      <p:pic>
        <p:nvPicPr>
          <p:cNvPr id="16" name="Kép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54685" y="409392"/>
            <a:ext cx="3722528" cy="3600000"/>
          </a:xfrm>
          <a:prstGeom prst="rect">
            <a:avLst/>
          </a:prstGeom>
        </p:spPr>
      </p:pic>
      <p:pic>
        <p:nvPicPr>
          <p:cNvPr id="17" name="Kép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754635" y="409392"/>
            <a:ext cx="3605696" cy="3600000"/>
          </a:xfrm>
          <a:prstGeom prst="rect">
            <a:avLst/>
          </a:prstGeom>
        </p:spPr>
      </p:pic>
      <p:pic>
        <p:nvPicPr>
          <p:cNvPr id="18" name="Kép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5330" y="754882"/>
            <a:ext cx="6124303" cy="3600000"/>
          </a:xfrm>
          <a:prstGeom prst="rect">
            <a:avLst/>
          </a:prstGeom>
        </p:spPr>
      </p:pic>
      <p:pic>
        <p:nvPicPr>
          <p:cNvPr id="19" name="Kép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95329" y="754882"/>
            <a:ext cx="6124303" cy="3600000"/>
          </a:xfrm>
          <a:prstGeom prst="rect">
            <a:avLst/>
          </a:prstGeom>
        </p:spPr>
      </p:pic>
    </p:spTree>
    <p:extLst>
      <p:ext uri="{BB962C8B-B14F-4D97-AF65-F5344CB8AC3E}">
        <p14:creationId xmlns:p14="http://schemas.microsoft.com/office/powerpoint/2010/main" val="22416855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27" restart="whenNotActive" fill="hold" evtFilter="cancelBubble" nodeType="interactiveSeq">
                <p:stCondLst>
                  <p:cond evt="onClick" delay="0">
                    <p:tgtEl>
                      <p:spTgt spid="1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2" restart="whenNotActive" fill="hold" evtFilter="cancelBubble" nodeType="interactiveSeq">
                <p:stCondLst>
                  <p:cond evt="onClick" delay="0">
                    <p:tgtEl>
                      <p:spTgt spid="18"/>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7" restart="whenNotActive" fill="hold" evtFilter="cancelBubble" nodeType="interactiveSeq">
                <p:stCondLst>
                  <p:cond evt="onClick" delay="0">
                    <p:tgtEl>
                      <p:spTgt spid="1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Kép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4208" y="80249"/>
            <a:ext cx="1228047" cy="1226106"/>
          </a:xfrm>
          <a:prstGeom prst="rect">
            <a:avLst/>
          </a:prstGeom>
        </p:spPr>
      </p:pic>
      <p:pic>
        <p:nvPicPr>
          <p:cNvPr id="3" name="Kép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6495" y="63301"/>
            <a:ext cx="1302885" cy="1260000"/>
          </a:xfrm>
          <a:prstGeom prst="rect">
            <a:avLst/>
          </a:prstGeom>
        </p:spPr>
      </p:pic>
      <p:pic>
        <p:nvPicPr>
          <p:cNvPr id="4" name="Kép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4208" y="1404555"/>
            <a:ext cx="2635172" cy="1549012"/>
          </a:xfrm>
          <a:prstGeom prst="rect">
            <a:avLst/>
          </a:prstGeom>
        </p:spPr>
      </p:pic>
      <p:pic>
        <p:nvPicPr>
          <p:cNvPr id="5" name="Kép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36168" y="3038945"/>
            <a:ext cx="2635200" cy="1549029"/>
          </a:xfrm>
          <a:prstGeom prst="rect">
            <a:avLst/>
          </a:prstGeom>
        </p:spPr>
      </p:pic>
      <p:grpSp>
        <p:nvGrpSpPr>
          <p:cNvPr id="6" name="Csoportba foglalás 5"/>
          <p:cNvGrpSpPr/>
          <p:nvPr/>
        </p:nvGrpSpPr>
        <p:grpSpPr>
          <a:xfrm>
            <a:off x="539552" y="11683"/>
            <a:ext cx="2143506" cy="5040000"/>
            <a:chOff x="539552" y="11683"/>
            <a:chExt cx="2143506" cy="5040000"/>
          </a:xfrm>
        </p:grpSpPr>
        <p:pic>
          <p:nvPicPr>
            <p:cNvPr id="7" name="Kép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552" y="2531683"/>
              <a:ext cx="2143506" cy="1260000"/>
            </a:xfrm>
            <a:prstGeom prst="rect">
              <a:avLst/>
            </a:prstGeom>
          </p:spPr>
        </p:pic>
        <p:pic>
          <p:nvPicPr>
            <p:cNvPr id="8" name="Kép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552" y="1271683"/>
              <a:ext cx="2143506" cy="1260000"/>
            </a:xfrm>
            <a:prstGeom prst="rect">
              <a:avLst/>
            </a:prstGeom>
          </p:spPr>
        </p:pic>
        <p:pic>
          <p:nvPicPr>
            <p:cNvPr id="9" name="Kép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9552" y="11683"/>
              <a:ext cx="2143506" cy="1260000"/>
            </a:xfrm>
            <a:prstGeom prst="rect">
              <a:avLst/>
            </a:prstGeom>
          </p:spPr>
        </p:pic>
        <p:pic>
          <p:nvPicPr>
            <p:cNvPr id="10" name="Kép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9552" y="3791683"/>
              <a:ext cx="2143506" cy="1260000"/>
            </a:xfrm>
            <a:prstGeom prst="rect">
              <a:avLst/>
            </a:prstGeom>
          </p:spPr>
        </p:pic>
      </p:grpSp>
      <p:sp>
        <p:nvSpPr>
          <p:cNvPr id="11" name="Szövegdoboz 10"/>
          <p:cNvSpPr txBox="1"/>
          <p:nvPr/>
        </p:nvSpPr>
        <p:spPr>
          <a:xfrm>
            <a:off x="2915816" y="51470"/>
            <a:ext cx="3384376" cy="5047536"/>
          </a:xfrm>
          <a:prstGeom prst="rect">
            <a:avLst/>
          </a:prstGeom>
          <a:noFill/>
        </p:spPr>
        <p:txBody>
          <a:bodyPr wrap="square" rtlCol="0">
            <a:spAutoFit/>
          </a:bodyPr>
          <a:lstStyle/>
          <a:p>
            <a:r>
              <a:rPr lang="en-GB" sz="1400" dirty="0" smtClean="0">
                <a:latin typeface="Myriad Pro" pitchFamily="34" charset="0"/>
              </a:rPr>
              <a:t>In the case of the 2</a:t>
            </a:r>
            <a:r>
              <a:rPr lang="en-GB" sz="1400" baseline="30000" dirty="0" smtClean="0">
                <a:latin typeface="Myriad Pro" pitchFamily="34" charset="0"/>
              </a:rPr>
              <a:t>nd</a:t>
            </a:r>
            <a:r>
              <a:rPr lang="hu-HU" sz="1400" dirty="0" smtClean="0">
                <a:latin typeface="Myriad Pro" pitchFamily="34" charset="0"/>
              </a:rPr>
              <a:t>,</a:t>
            </a:r>
            <a:r>
              <a:rPr lang="en-GB" sz="1400" dirty="0" smtClean="0">
                <a:latin typeface="Myriad Pro" pitchFamily="34" charset="0"/>
              </a:rPr>
              <a:t> 3</a:t>
            </a:r>
            <a:r>
              <a:rPr lang="en-GB" sz="1400" baseline="30000" dirty="0" smtClean="0">
                <a:latin typeface="Myriad Pro" pitchFamily="34" charset="0"/>
              </a:rPr>
              <a:t>rd</a:t>
            </a:r>
            <a:r>
              <a:rPr lang="en-GB" sz="1400" dirty="0" smtClean="0">
                <a:latin typeface="Myriad Pro" pitchFamily="34" charset="0"/>
              </a:rPr>
              <a:t> cluster and the </a:t>
            </a:r>
            <a:r>
              <a:rPr lang="en-GB" sz="1400" dirty="0" err="1" smtClean="0">
                <a:latin typeface="Myriad Pro" pitchFamily="34" charset="0"/>
              </a:rPr>
              <a:t>Transdanubian</a:t>
            </a:r>
            <a:r>
              <a:rPr lang="en-GB" sz="1400" dirty="0" smtClean="0">
                <a:latin typeface="Myriad Pro" pitchFamily="34" charset="0"/>
              </a:rPr>
              <a:t> Hills the method calculated the same TG value</a:t>
            </a:r>
            <a:r>
              <a:rPr lang="hu-HU" sz="1400" dirty="0" smtClean="0">
                <a:latin typeface="Myriad Pro" pitchFamily="34" charset="0"/>
              </a:rPr>
              <a:t> (11)</a:t>
            </a:r>
            <a:r>
              <a:rPr lang="en-GB" sz="1400" dirty="0" smtClean="0">
                <a:latin typeface="Myriad Pro" pitchFamily="34" charset="0"/>
              </a:rPr>
              <a:t>.</a:t>
            </a:r>
          </a:p>
          <a:p>
            <a:r>
              <a:rPr lang="en-GB" sz="1400" dirty="0" smtClean="0">
                <a:latin typeface="Myriad Pro" pitchFamily="34" charset="0"/>
              </a:rPr>
              <a:t>The distribution of the landforms suggest that the approach mapped similar extent of </a:t>
            </a:r>
            <a:r>
              <a:rPr lang="en-GB" sz="1400" dirty="0" err="1" smtClean="0">
                <a:latin typeface="Myriad Pro" pitchFamily="34" charset="0"/>
              </a:rPr>
              <a:t>pos</a:t>
            </a:r>
            <a:r>
              <a:rPr lang="hu-HU" sz="1400" dirty="0" smtClean="0">
                <a:latin typeface="Myriad Pro" pitchFamily="34" charset="0"/>
              </a:rPr>
              <a:t>i</a:t>
            </a:r>
            <a:r>
              <a:rPr lang="en-GB" sz="1400" dirty="0" err="1" smtClean="0">
                <a:latin typeface="Myriad Pro" pitchFamily="34" charset="0"/>
              </a:rPr>
              <a:t>tive</a:t>
            </a:r>
            <a:r>
              <a:rPr lang="en-GB" sz="1400" dirty="0" smtClean="0">
                <a:latin typeface="Myriad Pro" pitchFamily="34" charset="0"/>
              </a:rPr>
              <a:t> and negative forms.</a:t>
            </a:r>
          </a:p>
          <a:p>
            <a:r>
              <a:rPr lang="en-GB" sz="1400" dirty="0" smtClean="0">
                <a:latin typeface="Myriad Pro" pitchFamily="34" charset="0"/>
              </a:rPr>
              <a:t>The maps on the right confirm that the wider, shallower and deeper,</a:t>
            </a:r>
            <a:r>
              <a:rPr lang="hu-HU" sz="1400" dirty="0" smtClean="0">
                <a:latin typeface="Myriad Pro" pitchFamily="34" charset="0"/>
              </a:rPr>
              <a:t> </a:t>
            </a:r>
            <a:r>
              <a:rPr lang="en-GB" sz="1400" dirty="0" smtClean="0">
                <a:latin typeface="Myriad Pro" pitchFamily="34" charset="0"/>
              </a:rPr>
              <a:t>narrower valleys were also well delineated. Unfortunately on the floodplain (upper figure)  the </a:t>
            </a:r>
            <a:r>
              <a:rPr lang="en-GB" sz="1400" dirty="0" err="1" smtClean="0">
                <a:latin typeface="Myriad Pro" pitchFamily="34" charset="0"/>
              </a:rPr>
              <a:t>Gemenc</a:t>
            </a:r>
            <a:r>
              <a:rPr lang="en-GB" sz="1400" dirty="0" smtClean="0">
                <a:latin typeface="Myriad Pro" pitchFamily="34" charset="0"/>
              </a:rPr>
              <a:t> forest is not mapped as flat, due to the characteristics of the SRTM1 data. The lower figure shows the Western </a:t>
            </a:r>
            <a:r>
              <a:rPr lang="en-GB" sz="1400" dirty="0" err="1" smtClean="0">
                <a:latin typeface="Myriad Pro" pitchFamily="34" charset="0"/>
              </a:rPr>
              <a:t>Mecsek</a:t>
            </a:r>
            <a:r>
              <a:rPr lang="en-GB" sz="1400" dirty="0" smtClean="0">
                <a:latin typeface="Myriad Pro" pitchFamily="34" charset="0"/>
              </a:rPr>
              <a:t> Mountains and its gently sloping, dissected foreland</a:t>
            </a:r>
            <a:r>
              <a:rPr lang="hu-HU" sz="1400" dirty="0" smtClean="0">
                <a:latin typeface="Myriad Pro" pitchFamily="34" charset="0"/>
              </a:rPr>
              <a:t> </a:t>
            </a:r>
            <a:r>
              <a:rPr lang="en-GB" sz="1400" dirty="0" smtClean="0">
                <a:latin typeface="Myriad Pro" pitchFamily="34" charset="0"/>
              </a:rPr>
              <a:t>as well.</a:t>
            </a:r>
          </a:p>
          <a:p>
            <a:r>
              <a:rPr lang="en-GB" sz="1400" dirty="0" smtClean="0">
                <a:latin typeface="Myriad Pro" pitchFamily="34" charset="0"/>
              </a:rPr>
              <a:t>The maps on the left represent the effect of different L parameters. The 7 L value causes the valley and ridgeline network to be fragmented</a:t>
            </a:r>
            <a:r>
              <a:rPr lang="hu-HU" sz="1400" dirty="0" smtClean="0">
                <a:latin typeface="Myriad Pro" pitchFamily="34" charset="0"/>
              </a:rPr>
              <a:t>. Th</a:t>
            </a:r>
            <a:r>
              <a:rPr lang="en-GB" sz="1400" dirty="0" smtClean="0">
                <a:latin typeface="Myriad Pro" pitchFamily="34" charset="0"/>
              </a:rPr>
              <a:t>e 17 L value is increasing the valley bottoms and hilltops on the expense of the shoulder</a:t>
            </a:r>
            <a:r>
              <a:rPr lang="hu-HU" sz="1400" dirty="0" smtClean="0">
                <a:latin typeface="Myriad Pro" pitchFamily="34" charset="0"/>
              </a:rPr>
              <a:t>, </a:t>
            </a:r>
            <a:r>
              <a:rPr lang="en-GB" sz="1400" dirty="0" smtClean="0">
                <a:latin typeface="Myriad Pro" pitchFamily="34" charset="0"/>
              </a:rPr>
              <a:t>spur and hollow categories, which could be indicative of the recent development of landforms.</a:t>
            </a:r>
          </a:p>
        </p:txBody>
      </p:sp>
      <p:sp>
        <p:nvSpPr>
          <p:cNvPr id="12" name="Ellipszis 11">
            <a:hlinkClick r:id="rId11" action="ppaction://hlinksldjump"/>
          </p:cNvPr>
          <p:cNvSpPr/>
          <p:nvPr/>
        </p:nvSpPr>
        <p:spPr>
          <a:xfrm>
            <a:off x="8172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Ellipszis 12">
            <a:hlinkClick r:id="rId12" action="ppaction://hlinksldjump"/>
          </p:cNvPr>
          <p:cNvSpPr/>
          <p:nvPr/>
        </p:nvSpPr>
        <p:spPr>
          <a:xfrm>
            <a:off x="7678826"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Ellipszis 13">
            <a:hlinkClick r:id="rId13" action="ppaction://hlinksldjump"/>
          </p:cNvPr>
          <p:cNvSpPr/>
          <p:nvPr/>
        </p:nvSpPr>
        <p:spPr>
          <a:xfrm>
            <a:off x="8640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5" name="Kép 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29192" y="51990"/>
            <a:ext cx="7869624" cy="4680000"/>
          </a:xfrm>
          <a:prstGeom prst="rect">
            <a:avLst/>
          </a:prstGeom>
        </p:spPr>
      </p:pic>
      <p:pic>
        <p:nvPicPr>
          <p:cNvPr id="17" name="Kép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5852" y="379061"/>
            <a:ext cx="6124303" cy="3600000"/>
          </a:xfrm>
          <a:prstGeom prst="rect">
            <a:avLst/>
          </a:prstGeom>
        </p:spPr>
      </p:pic>
      <p:pic>
        <p:nvPicPr>
          <p:cNvPr id="18" name="Kép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5851" y="379061"/>
            <a:ext cx="6124303" cy="3600000"/>
          </a:xfrm>
          <a:prstGeom prst="rect">
            <a:avLst/>
          </a:prstGeom>
        </p:spPr>
      </p:pic>
      <p:pic>
        <p:nvPicPr>
          <p:cNvPr id="19" name="Kép 1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902740" y="375900"/>
            <a:ext cx="3605696" cy="3600000"/>
          </a:xfrm>
          <a:prstGeom prst="rect">
            <a:avLst/>
          </a:prstGeom>
        </p:spPr>
      </p:pic>
      <p:pic>
        <p:nvPicPr>
          <p:cNvPr id="20" name="Kép 1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02740" y="379061"/>
            <a:ext cx="3722528" cy="3600000"/>
          </a:xfrm>
          <a:prstGeom prst="rect">
            <a:avLst/>
          </a:prstGeom>
        </p:spPr>
      </p:pic>
      <p:sp>
        <p:nvSpPr>
          <p:cNvPr id="21" name="Ellipszis 20">
            <a:hlinkClick r:id="rId11" action="ppaction://hlinksldjump"/>
          </p:cNvPr>
          <p:cNvSpPr/>
          <p:nvPr/>
        </p:nvSpPr>
        <p:spPr>
          <a:xfrm>
            <a:off x="8183548" y="4652739"/>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2" name="Ellipszis 21">
            <a:hlinkClick r:id="rId12" action="ppaction://hlinksldjump"/>
          </p:cNvPr>
          <p:cNvSpPr/>
          <p:nvPr/>
        </p:nvSpPr>
        <p:spPr>
          <a:xfrm>
            <a:off x="7689974" y="4652739"/>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3" name="Ellipszis 22">
            <a:hlinkClick r:id="rId17" action="ppaction://hlinksldjump"/>
          </p:cNvPr>
          <p:cNvSpPr/>
          <p:nvPr/>
        </p:nvSpPr>
        <p:spPr>
          <a:xfrm>
            <a:off x="8651548" y="4652739"/>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3783933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18"/>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2" restart="whenNotActive" fill="hold" evtFilter="cancelBubble" nodeType="interactiveSeq">
                <p:stCondLst>
                  <p:cond evt="onClick" delay="0">
                    <p:tgtEl>
                      <p:spTgt spid="6"/>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zövegdoboz 2"/>
          <p:cNvSpPr txBox="1"/>
          <p:nvPr/>
        </p:nvSpPr>
        <p:spPr>
          <a:xfrm>
            <a:off x="528886" y="1652948"/>
            <a:ext cx="4763194" cy="3108543"/>
          </a:xfrm>
          <a:prstGeom prst="rect">
            <a:avLst/>
          </a:prstGeom>
          <a:noFill/>
        </p:spPr>
        <p:txBody>
          <a:bodyPr wrap="square" rtlCol="0">
            <a:spAutoFit/>
          </a:bodyPr>
          <a:lstStyle/>
          <a:p>
            <a:r>
              <a:rPr lang="en-GB" sz="1400" dirty="0">
                <a:latin typeface="Myriad Pro" pitchFamily="34" charset="0"/>
              </a:rPr>
              <a:t>Based on the delineated landform elements</a:t>
            </a:r>
            <a:r>
              <a:rPr lang="hu-HU" sz="1400" dirty="0" smtClean="0">
                <a:latin typeface="Myriad Pro" pitchFamily="34" charset="0"/>
              </a:rPr>
              <a:t> </a:t>
            </a:r>
            <a:r>
              <a:rPr lang="hu-HU" sz="1400" dirty="0" err="1" smtClean="0">
                <a:latin typeface="Myriad Pro" pitchFamily="34" charset="0"/>
              </a:rPr>
              <a:t>it</a:t>
            </a:r>
            <a:r>
              <a:rPr lang="hu-HU" sz="1400" dirty="0" smtClean="0">
                <a:latin typeface="Myriad Pro" pitchFamily="34" charset="0"/>
              </a:rPr>
              <a:t> </a:t>
            </a:r>
            <a:r>
              <a:rPr lang="hu-HU" sz="1400" dirty="0" err="1" smtClean="0">
                <a:latin typeface="Myriad Pro" pitchFamily="34" charset="0"/>
              </a:rPr>
              <a:t>was</a:t>
            </a:r>
            <a:r>
              <a:rPr lang="hu-HU" sz="1400" dirty="0" smtClean="0">
                <a:latin typeface="Myriad Pro" pitchFamily="34" charset="0"/>
              </a:rPr>
              <a:t> </a:t>
            </a:r>
            <a:r>
              <a:rPr lang="hu-HU" sz="1400" dirty="0" err="1" smtClean="0">
                <a:latin typeface="Myriad Pro" pitchFamily="34" charset="0"/>
              </a:rPr>
              <a:t>possible</a:t>
            </a:r>
            <a:r>
              <a:rPr lang="hu-HU" sz="1400" dirty="0" smtClean="0">
                <a:latin typeface="Myriad Pro" pitchFamily="34" charset="0"/>
              </a:rPr>
              <a:t> </a:t>
            </a:r>
            <a:r>
              <a:rPr lang="hu-HU" sz="1400" dirty="0" err="1" smtClean="0">
                <a:latin typeface="Myriad Pro" pitchFamily="34" charset="0"/>
              </a:rPr>
              <a:t>to</a:t>
            </a:r>
            <a:r>
              <a:rPr lang="hu-HU" sz="1400" dirty="0" smtClean="0">
                <a:latin typeface="Myriad Pro" pitchFamily="34" charset="0"/>
              </a:rPr>
              <a:t> </a:t>
            </a:r>
            <a:r>
              <a:rPr lang="hu-HU" sz="1400" dirty="0" err="1" smtClean="0">
                <a:latin typeface="Myriad Pro" pitchFamily="34" charset="0"/>
              </a:rPr>
              <a:t>automatically</a:t>
            </a:r>
            <a:r>
              <a:rPr lang="hu-HU" sz="1400" dirty="0" smtClean="0">
                <a:latin typeface="Myriad Pro" pitchFamily="34" charset="0"/>
              </a:rPr>
              <a:t> map </a:t>
            </a:r>
            <a:r>
              <a:rPr lang="hu-HU" sz="1400" dirty="0" err="1" smtClean="0">
                <a:latin typeface="Myriad Pro" pitchFamily="34" charset="0"/>
              </a:rPr>
              <a:t>the</a:t>
            </a:r>
            <a:r>
              <a:rPr lang="hu-HU" sz="1400" dirty="0" smtClean="0">
                <a:latin typeface="Myriad Pro" pitchFamily="34" charset="0"/>
              </a:rPr>
              <a:t> </a:t>
            </a:r>
            <a:r>
              <a:rPr lang="hu-HU" sz="1400" dirty="0" err="1" smtClean="0">
                <a:latin typeface="Myriad Pro" pitchFamily="34" charset="0"/>
              </a:rPr>
              <a:t>physiographic</a:t>
            </a:r>
            <a:r>
              <a:rPr lang="hu-HU" sz="1400" dirty="0" smtClean="0">
                <a:latin typeface="Myriad Pro" pitchFamily="34" charset="0"/>
              </a:rPr>
              <a:t> </a:t>
            </a:r>
            <a:r>
              <a:rPr lang="hu-HU" sz="1400" dirty="0" err="1" smtClean="0">
                <a:latin typeface="Myriad Pro" pitchFamily="34" charset="0"/>
              </a:rPr>
              <a:t>units</a:t>
            </a:r>
            <a:r>
              <a:rPr lang="hu-HU" sz="1400" dirty="0" smtClean="0">
                <a:latin typeface="Myriad Pro" pitchFamily="34" charset="0"/>
              </a:rPr>
              <a:t> </a:t>
            </a:r>
            <a:r>
              <a:rPr lang="hu-HU" sz="1400" dirty="0" err="1" smtClean="0">
                <a:latin typeface="Myriad Pro" pitchFamily="34" charset="0"/>
              </a:rPr>
              <a:t>within</a:t>
            </a:r>
            <a:r>
              <a:rPr lang="hu-HU" sz="1400" dirty="0" smtClean="0">
                <a:latin typeface="Myriad Pro" pitchFamily="34" charset="0"/>
              </a:rPr>
              <a:t> </a:t>
            </a:r>
            <a:r>
              <a:rPr lang="hu-HU" sz="1400" dirty="0" err="1" smtClean="0">
                <a:latin typeface="Myriad Pro" pitchFamily="34" charset="0"/>
              </a:rPr>
              <a:t>the</a:t>
            </a:r>
            <a:r>
              <a:rPr lang="hu-HU" sz="1400" dirty="0" smtClean="0">
                <a:latin typeface="Myriad Pro" pitchFamily="34" charset="0"/>
              </a:rPr>
              <a:t> </a:t>
            </a:r>
            <a:r>
              <a:rPr lang="hu-HU" sz="1400" dirty="0" err="1" smtClean="0">
                <a:latin typeface="Myriad Pro" pitchFamily="34" charset="0"/>
              </a:rPr>
              <a:t>study</a:t>
            </a:r>
            <a:r>
              <a:rPr lang="hu-HU" sz="1400" dirty="0" smtClean="0">
                <a:latin typeface="Myriad Pro" pitchFamily="34" charset="0"/>
              </a:rPr>
              <a:t> </a:t>
            </a:r>
            <a:r>
              <a:rPr lang="hu-HU" sz="1400" dirty="0" err="1" smtClean="0">
                <a:latin typeface="Myriad Pro" pitchFamily="34" charset="0"/>
              </a:rPr>
              <a:t>area</a:t>
            </a:r>
            <a:r>
              <a:rPr lang="hu-HU" sz="1400" dirty="0" smtClean="0">
                <a:latin typeface="Myriad Pro" pitchFamily="34" charset="0"/>
              </a:rPr>
              <a:t> </a:t>
            </a:r>
            <a:r>
              <a:rPr lang="hu-HU" sz="1400" dirty="0" err="1" smtClean="0">
                <a:latin typeface="Myriad Pro" pitchFamily="34" charset="0"/>
              </a:rPr>
              <a:t>by</a:t>
            </a:r>
            <a:r>
              <a:rPr lang="hu-HU" sz="1400" dirty="0" smtClean="0">
                <a:latin typeface="Myriad Pro" pitchFamily="34" charset="0"/>
              </a:rPr>
              <a:t> a </a:t>
            </a:r>
            <a:r>
              <a:rPr lang="hu-HU" sz="1400" dirty="0" err="1" smtClean="0">
                <a:latin typeface="Myriad Pro" pitchFamily="34" charset="0"/>
              </a:rPr>
              <a:t>supervised</a:t>
            </a:r>
            <a:r>
              <a:rPr lang="hu-HU" sz="1400" dirty="0" smtClean="0">
                <a:latin typeface="Myriad Pro" pitchFamily="34" charset="0"/>
              </a:rPr>
              <a:t> </a:t>
            </a:r>
            <a:r>
              <a:rPr lang="hu-HU" sz="1400" dirty="0" err="1" smtClean="0">
                <a:latin typeface="Myriad Pro" pitchFamily="34" charset="0"/>
              </a:rPr>
              <a:t>segmentation</a:t>
            </a:r>
            <a:r>
              <a:rPr lang="hu-HU" sz="1400" dirty="0">
                <a:latin typeface="Myriad Pro" pitchFamily="34" charset="0"/>
              </a:rPr>
              <a:t> </a:t>
            </a:r>
            <a:r>
              <a:rPr lang="hu-HU" sz="1400" dirty="0" err="1" smtClean="0">
                <a:latin typeface="Myriad Pro" pitchFamily="34" charset="0"/>
              </a:rPr>
              <a:t>process</a:t>
            </a:r>
            <a:r>
              <a:rPr lang="hu-HU" sz="1400" dirty="0" smtClean="0">
                <a:latin typeface="Myriad Pro" pitchFamily="34" charset="0"/>
              </a:rPr>
              <a:t>. </a:t>
            </a:r>
            <a:r>
              <a:rPr lang="hu-HU" sz="1400" dirty="0" err="1" smtClean="0">
                <a:latin typeface="Myriad Pro" pitchFamily="34" charset="0"/>
              </a:rPr>
              <a:t>For</a:t>
            </a:r>
            <a:r>
              <a:rPr lang="hu-HU" sz="1400" dirty="0" smtClean="0">
                <a:latin typeface="Myriad Pro" pitchFamily="34" charset="0"/>
              </a:rPr>
              <a:t> </a:t>
            </a:r>
            <a:r>
              <a:rPr lang="hu-HU" sz="1400" dirty="0" err="1" smtClean="0">
                <a:latin typeface="Myriad Pro" pitchFamily="34" charset="0"/>
              </a:rPr>
              <a:t>this</a:t>
            </a:r>
            <a:r>
              <a:rPr lang="hu-HU" sz="1400" dirty="0" smtClean="0">
                <a:latin typeface="Myriad Pro" pitchFamily="34" charset="0"/>
              </a:rPr>
              <a:t> </a:t>
            </a:r>
            <a:r>
              <a:rPr lang="hu-HU" sz="1400" dirty="0" err="1" smtClean="0">
                <a:latin typeface="Myriad Pro" pitchFamily="34" charset="0"/>
              </a:rPr>
              <a:t>reason</a:t>
            </a:r>
            <a:r>
              <a:rPr lang="hu-HU" sz="1400" dirty="0" smtClean="0">
                <a:latin typeface="Myriad Pro" pitchFamily="34" charset="0"/>
              </a:rPr>
              <a:t> </a:t>
            </a:r>
            <a:r>
              <a:rPr lang="hu-HU" sz="1400" dirty="0" err="1" smtClean="0">
                <a:latin typeface="Myriad Pro" pitchFamily="34" charset="0"/>
              </a:rPr>
              <a:t>the</a:t>
            </a:r>
            <a:r>
              <a:rPr lang="hu-HU" sz="1400" dirty="0" smtClean="0">
                <a:latin typeface="Myriad Pro" pitchFamily="34" charset="0"/>
              </a:rPr>
              <a:t> </a:t>
            </a:r>
            <a:r>
              <a:rPr lang="hu-HU" sz="1400" dirty="0" err="1" smtClean="0">
                <a:latin typeface="Myriad Pro" pitchFamily="34" charset="0"/>
              </a:rPr>
              <a:t>GeoPAT</a:t>
            </a:r>
            <a:r>
              <a:rPr lang="hu-HU" sz="1400" dirty="0" smtClean="0">
                <a:latin typeface="Myriad Pro" pitchFamily="34" charset="0"/>
              </a:rPr>
              <a:t> GRASS GIS </a:t>
            </a:r>
            <a:r>
              <a:rPr lang="hu-HU" sz="1400" dirty="0" err="1" smtClean="0">
                <a:latin typeface="Myriad Pro" pitchFamily="34" charset="0"/>
              </a:rPr>
              <a:t>toolset</a:t>
            </a:r>
            <a:r>
              <a:rPr lang="hu-HU" sz="1400" dirty="0" smtClean="0">
                <a:latin typeface="Myriad Pro" pitchFamily="34" charset="0"/>
              </a:rPr>
              <a:t> (</a:t>
            </a:r>
            <a:r>
              <a:rPr lang="hu-HU" sz="1400" dirty="0" err="1" smtClean="0">
                <a:latin typeface="Myriad Pro" pitchFamily="34" charset="0"/>
              </a:rPr>
              <a:t>Jasiewicz</a:t>
            </a:r>
            <a:r>
              <a:rPr lang="hu-HU" sz="1400" dirty="0" smtClean="0">
                <a:latin typeface="Myriad Pro" pitchFamily="34" charset="0"/>
              </a:rPr>
              <a:t>, J. et </a:t>
            </a:r>
            <a:r>
              <a:rPr lang="hu-HU" sz="1400" dirty="0" err="1" smtClean="0">
                <a:latin typeface="Myriad Pro" pitchFamily="34" charset="0"/>
              </a:rPr>
              <a:t>al</a:t>
            </a:r>
            <a:r>
              <a:rPr lang="hu-HU" sz="1400" dirty="0" smtClean="0">
                <a:latin typeface="Myriad Pro" pitchFamily="34" charset="0"/>
              </a:rPr>
              <a:t>. 2015) </a:t>
            </a:r>
            <a:r>
              <a:rPr lang="hu-HU" sz="1400" dirty="0" err="1" smtClean="0">
                <a:latin typeface="Myriad Pro" pitchFamily="34" charset="0"/>
              </a:rPr>
              <a:t>was</a:t>
            </a:r>
            <a:r>
              <a:rPr lang="hu-HU" sz="1400" dirty="0" smtClean="0">
                <a:latin typeface="Myriad Pro" pitchFamily="34" charset="0"/>
              </a:rPr>
              <a:t> </a:t>
            </a:r>
            <a:r>
              <a:rPr lang="hu-HU" sz="1400" dirty="0" err="1" smtClean="0">
                <a:latin typeface="Myriad Pro" pitchFamily="34" charset="0"/>
              </a:rPr>
              <a:t>used</a:t>
            </a:r>
            <a:r>
              <a:rPr lang="hu-HU" sz="1400" dirty="0" smtClean="0">
                <a:latin typeface="Myriad Pro" pitchFamily="34" charset="0"/>
              </a:rPr>
              <a:t>. The 7.5x7.5 km </a:t>
            </a:r>
            <a:r>
              <a:rPr lang="hu-HU" sz="1400" dirty="0" err="1" smtClean="0">
                <a:latin typeface="Myriad Pro" pitchFamily="34" charset="0"/>
              </a:rPr>
              <a:t>large</a:t>
            </a:r>
            <a:r>
              <a:rPr lang="hu-HU" sz="1400" dirty="0" smtClean="0">
                <a:latin typeface="Myriad Pro" pitchFamily="34" charset="0"/>
              </a:rPr>
              <a:t> </a:t>
            </a:r>
            <a:r>
              <a:rPr lang="hu-HU" sz="1400" dirty="0" err="1" smtClean="0">
                <a:latin typeface="Myriad Pro" pitchFamily="34" charset="0"/>
              </a:rPr>
              <a:t>sample</a:t>
            </a:r>
            <a:r>
              <a:rPr lang="hu-HU" sz="1400" dirty="0" smtClean="0">
                <a:latin typeface="Myriad Pro" pitchFamily="34" charset="0"/>
              </a:rPr>
              <a:t> </a:t>
            </a:r>
            <a:r>
              <a:rPr lang="hu-HU" sz="1400" dirty="0" err="1" smtClean="0">
                <a:latin typeface="Myriad Pro" pitchFamily="34" charset="0"/>
              </a:rPr>
              <a:t>sites</a:t>
            </a:r>
            <a:r>
              <a:rPr lang="hu-HU" sz="1400" dirty="0" smtClean="0">
                <a:latin typeface="Myriad Pro" pitchFamily="34" charset="0"/>
              </a:rPr>
              <a:t> (</a:t>
            </a:r>
            <a:r>
              <a:rPr lang="hu-HU" sz="1400" dirty="0" err="1" smtClean="0">
                <a:latin typeface="Myriad Pro" pitchFamily="34" charset="0"/>
              </a:rPr>
              <a:t>maps</a:t>
            </a:r>
            <a:r>
              <a:rPr lang="hu-HU" sz="1400" dirty="0" smtClean="0">
                <a:latin typeface="Myriad Pro" pitchFamily="34" charset="0"/>
              </a:rPr>
              <a:t> </a:t>
            </a:r>
            <a:r>
              <a:rPr lang="hu-HU" sz="1400" dirty="0" err="1" smtClean="0">
                <a:latin typeface="Myriad Pro" pitchFamily="34" charset="0"/>
              </a:rPr>
              <a:t>above</a:t>
            </a:r>
            <a:r>
              <a:rPr lang="hu-HU" sz="1400" dirty="0" smtClean="0">
                <a:latin typeface="Myriad Pro" pitchFamily="34" charset="0"/>
              </a:rPr>
              <a:t>) </a:t>
            </a:r>
            <a:r>
              <a:rPr lang="hu-HU" sz="1400" dirty="0" err="1" smtClean="0">
                <a:latin typeface="Myriad Pro" pitchFamily="34" charset="0"/>
              </a:rPr>
              <a:t>are</a:t>
            </a:r>
            <a:r>
              <a:rPr lang="hu-HU" sz="1400" dirty="0" smtClean="0">
                <a:latin typeface="Myriad Pro" pitchFamily="34" charset="0"/>
              </a:rPr>
              <a:t> </a:t>
            </a:r>
            <a:r>
              <a:rPr lang="hu-HU" sz="1400" dirty="0" err="1" smtClean="0">
                <a:latin typeface="Myriad Pro" pitchFamily="34" charset="0"/>
              </a:rPr>
              <a:t>representative</a:t>
            </a:r>
            <a:r>
              <a:rPr lang="hu-HU" sz="1400" dirty="0" smtClean="0">
                <a:latin typeface="Myriad Pro" pitchFamily="34" charset="0"/>
              </a:rPr>
              <a:t> </a:t>
            </a:r>
            <a:r>
              <a:rPr lang="hu-HU" sz="1400" dirty="0" err="1" smtClean="0">
                <a:latin typeface="Myriad Pro" pitchFamily="34" charset="0"/>
              </a:rPr>
              <a:t>for</a:t>
            </a:r>
            <a:r>
              <a:rPr lang="hu-HU" sz="1400" dirty="0" smtClean="0">
                <a:latin typeface="Myriad Pro" pitchFamily="34" charset="0"/>
              </a:rPr>
              <a:t> </a:t>
            </a:r>
            <a:r>
              <a:rPr lang="hu-HU" sz="1400" dirty="0" err="1" smtClean="0">
                <a:latin typeface="Myriad Pro" pitchFamily="34" charset="0"/>
              </a:rPr>
              <a:t>the</a:t>
            </a:r>
            <a:r>
              <a:rPr lang="hu-HU" sz="1400" dirty="0" smtClean="0">
                <a:latin typeface="Myriad Pro" pitchFamily="34" charset="0"/>
              </a:rPr>
              <a:t> </a:t>
            </a:r>
            <a:r>
              <a:rPr lang="hu-HU" sz="1400" dirty="0" err="1" smtClean="0">
                <a:latin typeface="Myriad Pro" pitchFamily="34" charset="0"/>
              </a:rPr>
              <a:t>plains</a:t>
            </a:r>
            <a:r>
              <a:rPr lang="hu-HU" sz="1400" dirty="0" smtClean="0">
                <a:latin typeface="Myriad Pro" pitchFamily="34" charset="0"/>
              </a:rPr>
              <a:t>, </a:t>
            </a:r>
            <a:r>
              <a:rPr lang="hu-HU" sz="1400" dirty="0" err="1" smtClean="0">
                <a:latin typeface="Myriad Pro" pitchFamily="34" charset="0"/>
              </a:rPr>
              <a:t>hills</a:t>
            </a:r>
            <a:r>
              <a:rPr lang="hu-HU" sz="1400" dirty="0" smtClean="0">
                <a:latin typeface="Myriad Pro" pitchFamily="34" charset="0"/>
              </a:rPr>
              <a:t> and </a:t>
            </a:r>
            <a:r>
              <a:rPr lang="hu-HU" sz="1400" dirty="0" err="1" smtClean="0">
                <a:latin typeface="Myriad Pro" pitchFamily="34" charset="0"/>
              </a:rPr>
              <a:t>mountainous</a:t>
            </a:r>
            <a:r>
              <a:rPr lang="hu-HU" sz="1400" dirty="0" smtClean="0">
                <a:latin typeface="Myriad Pro" pitchFamily="34" charset="0"/>
              </a:rPr>
              <a:t> (</a:t>
            </a:r>
            <a:r>
              <a:rPr lang="hu-HU" sz="1400" dirty="0" err="1" smtClean="0">
                <a:latin typeface="Myriad Pro" pitchFamily="34" charset="0"/>
              </a:rPr>
              <a:t>in</a:t>
            </a:r>
            <a:r>
              <a:rPr lang="hu-HU" sz="1400" dirty="0" smtClean="0">
                <a:latin typeface="Myriad Pro" pitchFamily="34" charset="0"/>
              </a:rPr>
              <a:t> </a:t>
            </a:r>
            <a:r>
              <a:rPr lang="hu-HU" sz="1400" dirty="0" err="1" smtClean="0">
                <a:latin typeface="Myriad Pro" pitchFamily="34" charset="0"/>
              </a:rPr>
              <a:t>Hungarian</a:t>
            </a:r>
            <a:r>
              <a:rPr lang="hu-HU" sz="1400" dirty="0" smtClean="0">
                <a:latin typeface="Myriad Pro" pitchFamily="34" charset="0"/>
              </a:rPr>
              <a:t> </a:t>
            </a:r>
            <a:r>
              <a:rPr lang="hu-HU" sz="1400" dirty="0" err="1" smtClean="0">
                <a:latin typeface="Myriad Pro" pitchFamily="34" charset="0"/>
              </a:rPr>
              <a:t>perspectives</a:t>
            </a:r>
            <a:r>
              <a:rPr lang="hu-HU" sz="1400" dirty="0" smtClean="0">
                <a:latin typeface="Myriad Pro" pitchFamily="34" charset="0"/>
              </a:rPr>
              <a:t>) </a:t>
            </a:r>
            <a:r>
              <a:rPr lang="hu-HU" sz="1400" dirty="0" err="1" smtClean="0">
                <a:latin typeface="Myriad Pro" pitchFamily="34" charset="0"/>
              </a:rPr>
              <a:t>regions</a:t>
            </a:r>
            <a:r>
              <a:rPr lang="hu-HU" sz="1400" dirty="0" smtClean="0">
                <a:latin typeface="Myriad Pro" pitchFamily="34" charset="0"/>
              </a:rPr>
              <a:t> of Southern </a:t>
            </a:r>
            <a:r>
              <a:rPr lang="hu-HU" sz="1400" dirty="0" err="1" smtClean="0">
                <a:latin typeface="Myriad Pro" pitchFamily="34" charset="0"/>
              </a:rPr>
              <a:t>Transdanubia</a:t>
            </a:r>
            <a:r>
              <a:rPr lang="hu-HU" sz="1400" dirty="0" smtClean="0">
                <a:latin typeface="Myriad Pro" pitchFamily="34" charset="0"/>
              </a:rPr>
              <a:t>.</a:t>
            </a:r>
          </a:p>
          <a:p>
            <a:endParaRPr lang="hu-HU" sz="1400" dirty="0">
              <a:latin typeface="Myriad Pro" pitchFamily="34" charset="0"/>
            </a:endParaRPr>
          </a:p>
          <a:p>
            <a:r>
              <a:rPr lang="hu-HU" sz="1400" dirty="0" err="1" smtClean="0">
                <a:latin typeface="Myriad Pro" pitchFamily="34" charset="0"/>
              </a:rPr>
              <a:t>This</a:t>
            </a:r>
            <a:r>
              <a:rPr lang="hu-HU" sz="1400" dirty="0" smtClean="0">
                <a:latin typeface="Myriad Pro" pitchFamily="34" charset="0"/>
              </a:rPr>
              <a:t> </a:t>
            </a:r>
            <a:r>
              <a:rPr lang="hu-HU" sz="1400" dirty="0" err="1" smtClean="0">
                <a:latin typeface="Myriad Pro" pitchFamily="34" charset="0"/>
              </a:rPr>
              <a:t>technique</a:t>
            </a:r>
            <a:r>
              <a:rPr lang="hu-HU" sz="1400" dirty="0" smtClean="0">
                <a:latin typeface="Myriad Pro" pitchFamily="34" charset="0"/>
              </a:rPr>
              <a:t> </a:t>
            </a:r>
            <a:r>
              <a:rPr lang="hu-HU" sz="1400" dirty="0" err="1" smtClean="0">
                <a:latin typeface="Myriad Pro" pitchFamily="34" charset="0"/>
              </a:rPr>
              <a:t>allows</a:t>
            </a:r>
            <a:r>
              <a:rPr lang="hu-HU" sz="1400" dirty="0" smtClean="0">
                <a:latin typeface="Myriad Pro" pitchFamily="34" charset="0"/>
              </a:rPr>
              <a:t> </a:t>
            </a:r>
            <a:r>
              <a:rPr lang="hu-HU" sz="1400" dirty="0" err="1" smtClean="0">
                <a:latin typeface="Myriad Pro" pitchFamily="34" charset="0"/>
              </a:rPr>
              <a:t>the</a:t>
            </a:r>
            <a:r>
              <a:rPr lang="hu-HU" sz="1400" dirty="0" smtClean="0">
                <a:latin typeface="Myriad Pro" pitchFamily="34" charset="0"/>
              </a:rPr>
              <a:t> </a:t>
            </a:r>
            <a:r>
              <a:rPr lang="hu-HU" sz="1400" dirty="0" err="1" smtClean="0">
                <a:latin typeface="Myriad Pro" pitchFamily="34" charset="0"/>
              </a:rPr>
              <a:t>recognition</a:t>
            </a:r>
            <a:r>
              <a:rPr lang="hu-HU" sz="1400" dirty="0" smtClean="0">
                <a:latin typeface="Myriad Pro" pitchFamily="34" charset="0"/>
              </a:rPr>
              <a:t> of </a:t>
            </a:r>
            <a:r>
              <a:rPr lang="hu-HU" sz="1400" dirty="0" err="1" smtClean="0">
                <a:latin typeface="Myriad Pro" pitchFamily="34" charset="0"/>
              </a:rPr>
              <a:t>spatial</a:t>
            </a:r>
            <a:r>
              <a:rPr lang="hu-HU" sz="1400" dirty="0" smtClean="0">
                <a:latin typeface="Myriad Pro" pitchFamily="34" charset="0"/>
              </a:rPr>
              <a:t> </a:t>
            </a:r>
            <a:r>
              <a:rPr lang="hu-HU" sz="1400" dirty="0" err="1" smtClean="0">
                <a:latin typeface="Myriad Pro" pitchFamily="34" charset="0"/>
              </a:rPr>
              <a:t>patterns</a:t>
            </a:r>
            <a:r>
              <a:rPr lang="hu-HU" sz="1400" dirty="0" smtClean="0">
                <a:latin typeface="Myriad Pro" pitchFamily="34" charset="0"/>
              </a:rPr>
              <a:t>, </a:t>
            </a:r>
            <a:r>
              <a:rPr lang="hu-HU" sz="1400" dirty="0" err="1" smtClean="0">
                <a:latin typeface="Myriad Pro" pitchFamily="34" charset="0"/>
              </a:rPr>
              <a:t>in</a:t>
            </a:r>
            <a:r>
              <a:rPr lang="hu-HU" sz="1400" dirty="0" smtClean="0">
                <a:latin typeface="Myriad Pro" pitchFamily="34" charset="0"/>
              </a:rPr>
              <a:t> </a:t>
            </a:r>
            <a:r>
              <a:rPr lang="hu-HU" sz="1400" dirty="0" err="1" smtClean="0">
                <a:latin typeface="Myriad Pro" pitchFamily="34" charset="0"/>
              </a:rPr>
              <a:t>our</a:t>
            </a:r>
            <a:r>
              <a:rPr lang="hu-HU" sz="1400" dirty="0" smtClean="0">
                <a:latin typeface="Myriad Pro" pitchFamily="34" charset="0"/>
              </a:rPr>
              <a:t> </a:t>
            </a:r>
            <a:r>
              <a:rPr lang="hu-HU" sz="1400" dirty="0" err="1" smtClean="0">
                <a:latin typeface="Myriad Pro" pitchFamily="34" charset="0"/>
              </a:rPr>
              <a:t>case</a:t>
            </a:r>
            <a:r>
              <a:rPr lang="hu-HU" sz="1400" dirty="0" smtClean="0">
                <a:latin typeface="Myriad Pro" pitchFamily="34" charset="0"/>
              </a:rPr>
              <a:t> </a:t>
            </a:r>
            <a:r>
              <a:rPr lang="hu-HU" sz="1400" dirty="0" err="1" smtClean="0">
                <a:latin typeface="Myriad Pro" pitchFamily="34" charset="0"/>
              </a:rPr>
              <a:t>landscape</a:t>
            </a:r>
            <a:r>
              <a:rPr lang="hu-HU" sz="1400" dirty="0" smtClean="0">
                <a:latin typeface="Myriad Pro" pitchFamily="34" charset="0"/>
              </a:rPr>
              <a:t> </a:t>
            </a:r>
            <a:r>
              <a:rPr lang="hu-HU" sz="1400" dirty="0" err="1" smtClean="0">
                <a:latin typeface="Myriad Pro" pitchFamily="34" charset="0"/>
              </a:rPr>
              <a:t>types</a:t>
            </a:r>
            <a:r>
              <a:rPr lang="hu-HU" sz="1400" dirty="0" smtClean="0">
                <a:latin typeface="Myriad Pro" pitchFamily="34" charset="0"/>
              </a:rPr>
              <a:t>, over a </a:t>
            </a:r>
            <a:r>
              <a:rPr lang="hu-HU" sz="1400" dirty="0" err="1" smtClean="0">
                <a:latin typeface="Myriad Pro" pitchFamily="34" charset="0"/>
              </a:rPr>
              <a:t>large</a:t>
            </a:r>
            <a:r>
              <a:rPr lang="hu-HU" sz="1400" dirty="0" smtClean="0">
                <a:latin typeface="Myriad Pro" pitchFamily="34" charset="0"/>
              </a:rPr>
              <a:t> </a:t>
            </a:r>
            <a:r>
              <a:rPr lang="hu-HU" sz="1400" dirty="0" err="1" smtClean="0">
                <a:latin typeface="Myriad Pro" pitchFamily="34" charset="0"/>
              </a:rPr>
              <a:t>dataset</a:t>
            </a:r>
            <a:r>
              <a:rPr lang="hu-HU" sz="1400" dirty="0" smtClean="0">
                <a:latin typeface="Myriad Pro" pitchFamily="34" charset="0"/>
              </a:rPr>
              <a:t> </a:t>
            </a:r>
            <a:r>
              <a:rPr lang="hu-HU" sz="1400" dirty="0" err="1" smtClean="0">
                <a:latin typeface="Myriad Pro" pitchFamily="34" charset="0"/>
              </a:rPr>
              <a:t>with</a:t>
            </a:r>
            <a:r>
              <a:rPr lang="hu-HU" sz="1400" dirty="0" smtClean="0">
                <a:latin typeface="Myriad Pro" pitchFamily="34" charset="0"/>
              </a:rPr>
              <a:t> </a:t>
            </a:r>
            <a:r>
              <a:rPr lang="hu-HU" sz="1400" dirty="0" err="1" smtClean="0">
                <a:latin typeface="Myriad Pro" pitchFamily="34" charset="0"/>
              </a:rPr>
              <a:t>efficient</a:t>
            </a:r>
            <a:r>
              <a:rPr lang="hu-HU" sz="1400" dirty="0" smtClean="0">
                <a:latin typeface="Myriad Pro" pitchFamily="34" charset="0"/>
              </a:rPr>
              <a:t> </a:t>
            </a:r>
            <a:r>
              <a:rPr lang="hu-HU" sz="1400" dirty="0" err="1" smtClean="0">
                <a:latin typeface="Myriad Pro" pitchFamily="34" charset="0"/>
              </a:rPr>
              <a:t>computation</a:t>
            </a:r>
            <a:r>
              <a:rPr lang="hu-HU" sz="1400" dirty="0" smtClean="0">
                <a:latin typeface="Myriad Pro" pitchFamily="34" charset="0"/>
              </a:rPr>
              <a:t> of </a:t>
            </a:r>
            <a:r>
              <a:rPr lang="hu-HU" sz="1400" dirty="0" err="1" smtClean="0">
                <a:latin typeface="Myriad Pro" pitchFamily="34" charset="0"/>
              </a:rPr>
              <a:t>the</a:t>
            </a:r>
            <a:r>
              <a:rPr lang="hu-HU" sz="1400" dirty="0" smtClean="0">
                <a:latin typeface="Myriad Pro" pitchFamily="34" charset="0"/>
              </a:rPr>
              <a:t> </a:t>
            </a:r>
            <a:r>
              <a:rPr lang="hu-HU" sz="1400" dirty="0" err="1" smtClean="0">
                <a:latin typeface="Myriad Pro" pitchFamily="34" charset="0"/>
              </a:rPr>
              <a:t>similarity</a:t>
            </a:r>
            <a:r>
              <a:rPr lang="hu-HU" sz="1400" dirty="0" smtClean="0">
                <a:latin typeface="Myriad Pro" pitchFamily="34" charset="0"/>
              </a:rPr>
              <a:t> </a:t>
            </a:r>
            <a:r>
              <a:rPr lang="hu-HU" sz="1400" dirty="0" err="1" smtClean="0">
                <a:latin typeface="Myriad Pro" pitchFamily="34" charset="0"/>
              </a:rPr>
              <a:t>to</a:t>
            </a:r>
            <a:r>
              <a:rPr lang="hu-HU" sz="1400" dirty="0" smtClean="0">
                <a:latin typeface="Myriad Pro" pitchFamily="34" charset="0"/>
              </a:rPr>
              <a:t> </a:t>
            </a:r>
            <a:r>
              <a:rPr lang="hu-HU" sz="1400" dirty="0" err="1" smtClean="0">
                <a:latin typeface="Myriad Pro" pitchFamily="34" charset="0"/>
              </a:rPr>
              <a:t>the</a:t>
            </a:r>
            <a:r>
              <a:rPr lang="hu-HU" sz="1400" dirty="0" smtClean="0">
                <a:latin typeface="Myriad Pro" pitchFamily="34" charset="0"/>
              </a:rPr>
              <a:t> </a:t>
            </a:r>
            <a:r>
              <a:rPr lang="hu-HU" sz="1400" dirty="0" err="1" smtClean="0">
                <a:latin typeface="Myriad Pro" pitchFamily="34" charset="0"/>
              </a:rPr>
              <a:t>sample</a:t>
            </a:r>
            <a:r>
              <a:rPr lang="hu-HU" sz="1400" dirty="0" smtClean="0">
                <a:latin typeface="Myriad Pro" pitchFamily="34" charset="0"/>
              </a:rPr>
              <a:t> </a:t>
            </a:r>
            <a:r>
              <a:rPr lang="hu-HU" sz="1400" dirty="0" err="1" smtClean="0">
                <a:latin typeface="Myriad Pro" pitchFamily="34" charset="0"/>
              </a:rPr>
              <a:t>tiles</a:t>
            </a:r>
            <a:r>
              <a:rPr lang="hu-HU" sz="1400" dirty="0" smtClean="0">
                <a:latin typeface="Myriad Pro" pitchFamily="34" charset="0"/>
              </a:rPr>
              <a:t> (</a:t>
            </a:r>
            <a:r>
              <a:rPr lang="hu-HU" sz="1400" dirty="0" err="1">
                <a:latin typeface="Myriad Pro" pitchFamily="34" charset="0"/>
              </a:rPr>
              <a:t>Jasiewicz</a:t>
            </a:r>
            <a:r>
              <a:rPr lang="hu-HU" sz="1400" dirty="0">
                <a:latin typeface="Myriad Pro" pitchFamily="34" charset="0"/>
              </a:rPr>
              <a:t>, J. et </a:t>
            </a:r>
            <a:r>
              <a:rPr lang="hu-HU" sz="1400" dirty="0" err="1">
                <a:latin typeface="Myriad Pro" pitchFamily="34" charset="0"/>
              </a:rPr>
              <a:t>al</a:t>
            </a:r>
            <a:r>
              <a:rPr lang="hu-HU" sz="1400" dirty="0">
                <a:latin typeface="Myriad Pro" pitchFamily="34" charset="0"/>
              </a:rPr>
              <a:t>. </a:t>
            </a:r>
            <a:r>
              <a:rPr lang="hu-HU" sz="1400" dirty="0" smtClean="0">
                <a:latin typeface="Myriad Pro" pitchFamily="34" charset="0"/>
              </a:rPr>
              <a:t>2014). The </a:t>
            </a:r>
            <a:r>
              <a:rPr lang="hu-HU" sz="1400" dirty="0" err="1" smtClean="0">
                <a:latin typeface="Myriad Pro" pitchFamily="34" charset="0"/>
              </a:rPr>
              <a:t>landscape</a:t>
            </a:r>
            <a:r>
              <a:rPr lang="hu-HU" sz="1400" dirty="0" smtClean="0">
                <a:latin typeface="Myriad Pro" pitchFamily="34" charset="0"/>
              </a:rPr>
              <a:t> </a:t>
            </a:r>
            <a:r>
              <a:rPr lang="hu-HU" sz="1400" dirty="0" err="1" smtClean="0">
                <a:latin typeface="Myriad Pro" pitchFamily="34" charset="0"/>
              </a:rPr>
              <a:t>analysing</a:t>
            </a:r>
            <a:r>
              <a:rPr lang="hu-HU" sz="1400" dirty="0" smtClean="0">
                <a:latin typeface="Myriad Pro" pitchFamily="34" charset="0"/>
              </a:rPr>
              <a:t> </a:t>
            </a:r>
            <a:r>
              <a:rPr lang="hu-HU" sz="1400" dirty="0" err="1" smtClean="0">
                <a:latin typeface="Myriad Pro" pitchFamily="34" charset="0"/>
              </a:rPr>
              <a:t>methodology</a:t>
            </a:r>
            <a:r>
              <a:rPr lang="hu-HU" sz="1400" dirty="0" smtClean="0">
                <a:latin typeface="Myriad Pro" pitchFamily="34" charset="0"/>
              </a:rPr>
              <a:t> is </a:t>
            </a:r>
            <a:r>
              <a:rPr lang="hu-HU" sz="1400" dirty="0" err="1" smtClean="0">
                <a:latin typeface="Myriad Pro" pitchFamily="34" charset="0"/>
              </a:rPr>
              <a:t>strongly</a:t>
            </a:r>
            <a:r>
              <a:rPr lang="hu-HU" sz="1400" dirty="0" smtClean="0">
                <a:latin typeface="Myriad Pro" pitchFamily="34" charset="0"/>
              </a:rPr>
              <a:t> </a:t>
            </a:r>
            <a:r>
              <a:rPr lang="hu-HU" sz="1400" dirty="0" err="1" smtClean="0">
                <a:latin typeface="Myriad Pro" pitchFamily="34" charset="0"/>
              </a:rPr>
              <a:t>based</a:t>
            </a:r>
            <a:r>
              <a:rPr lang="hu-HU" sz="1400" dirty="0" smtClean="0">
                <a:latin typeface="Myriad Pro" pitchFamily="34" charset="0"/>
              </a:rPr>
              <a:t> </a:t>
            </a:r>
            <a:r>
              <a:rPr lang="hu-HU" sz="1400" dirty="0" err="1" smtClean="0">
                <a:latin typeface="Myriad Pro" pitchFamily="34" charset="0"/>
              </a:rPr>
              <a:t>on</a:t>
            </a:r>
            <a:r>
              <a:rPr lang="hu-HU" sz="1400" dirty="0" smtClean="0">
                <a:latin typeface="Myriad Pro" pitchFamily="34" charset="0"/>
              </a:rPr>
              <a:t> </a:t>
            </a:r>
            <a:r>
              <a:rPr lang="hu-HU" sz="1400" dirty="0" err="1" smtClean="0">
                <a:latin typeface="Myriad Pro" pitchFamily="34" charset="0"/>
              </a:rPr>
              <a:t>the</a:t>
            </a:r>
            <a:r>
              <a:rPr lang="hu-HU" sz="1400" dirty="0" smtClean="0">
                <a:latin typeface="Myriad Pro" pitchFamily="34" charset="0"/>
              </a:rPr>
              <a:t> </a:t>
            </a:r>
            <a:r>
              <a:rPr lang="hu-HU" sz="1400" dirty="0" err="1" smtClean="0">
                <a:latin typeface="Myriad Pro" pitchFamily="34" charset="0"/>
              </a:rPr>
              <a:t>geomorphons</a:t>
            </a:r>
            <a:r>
              <a:rPr lang="hu-HU" sz="1400" dirty="0" smtClean="0">
                <a:latin typeface="Myriad Pro" pitchFamily="34" charset="0"/>
              </a:rPr>
              <a:t> </a:t>
            </a:r>
            <a:r>
              <a:rPr lang="hu-HU" sz="1400" dirty="0" err="1" smtClean="0">
                <a:latin typeface="Myriad Pro" pitchFamily="34" charset="0"/>
              </a:rPr>
              <a:t>mapping</a:t>
            </a:r>
            <a:r>
              <a:rPr lang="hu-HU" sz="1400" dirty="0" smtClean="0">
                <a:latin typeface="Myriad Pro" pitchFamily="34" charset="0"/>
              </a:rPr>
              <a:t> </a:t>
            </a:r>
            <a:r>
              <a:rPr lang="hu-HU" sz="1400" dirty="0" err="1" smtClean="0">
                <a:latin typeface="Myriad Pro" pitchFamily="34" charset="0"/>
              </a:rPr>
              <a:t>approach</a:t>
            </a:r>
            <a:r>
              <a:rPr lang="hu-HU" sz="1400" dirty="0" smtClean="0">
                <a:latin typeface="Myriad Pro" pitchFamily="34" charset="0"/>
              </a:rPr>
              <a:t>, </a:t>
            </a:r>
            <a:r>
              <a:rPr lang="hu-HU" sz="1400" dirty="0" err="1" smtClean="0">
                <a:latin typeface="Myriad Pro" pitchFamily="34" charset="0"/>
              </a:rPr>
              <a:t>which</a:t>
            </a:r>
            <a:r>
              <a:rPr lang="hu-HU" sz="1400" dirty="0" smtClean="0">
                <a:latin typeface="Myriad Pro" pitchFamily="34" charset="0"/>
              </a:rPr>
              <a:t> </a:t>
            </a:r>
            <a:r>
              <a:rPr lang="hu-HU" sz="1400" dirty="0" err="1" smtClean="0">
                <a:latin typeface="Myriad Pro" pitchFamily="34" charset="0"/>
              </a:rPr>
              <a:t>was</a:t>
            </a:r>
            <a:r>
              <a:rPr lang="hu-HU" sz="1400" dirty="0" smtClean="0">
                <a:latin typeface="Myriad Pro" pitchFamily="34" charset="0"/>
              </a:rPr>
              <a:t> </a:t>
            </a:r>
            <a:r>
              <a:rPr lang="hu-HU" sz="1400" dirty="0" err="1" smtClean="0">
                <a:latin typeface="Myriad Pro" pitchFamily="34" charset="0"/>
              </a:rPr>
              <a:t>proven</a:t>
            </a:r>
            <a:r>
              <a:rPr lang="hu-HU" sz="1400" dirty="0" smtClean="0">
                <a:latin typeface="Myriad Pro" pitchFamily="34" charset="0"/>
              </a:rPr>
              <a:t> </a:t>
            </a:r>
            <a:r>
              <a:rPr lang="hu-HU" sz="1400" dirty="0" err="1" smtClean="0">
                <a:latin typeface="Myriad Pro" pitchFamily="34" charset="0"/>
              </a:rPr>
              <a:t>to</a:t>
            </a:r>
            <a:r>
              <a:rPr lang="hu-HU" sz="1400" dirty="0" smtClean="0">
                <a:latin typeface="Myriad Pro" pitchFamily="34" charset="0"/>
              </a:rPr>
              <a:t> be </a:t>
            </a:r>
            <a:r>
              <a:rPr lang="hu-HU" sz="1400" dirty="0" err="1" smtClean="0">
                <a:latin typeface="Myriad Pro" pitchFamily="34" charset="0"/>
              </a:rPr>
              <a:t>very</a:t>
            </a:r>
            <a:r>
              <a:rPr lang="hu-HU" sz="1400" dirty="0" smtClean="0">
                <a:latin typeface="Myriad Pro" pitchFamily="34" charset="0"/>
              </a:rPr>
              <a:t> </a:t>
            </a:r>
            <a:r>
              <a:rPr lang="hu-HU" sz="1400" dirty="0" err="1" smtClean="0">
                <a:latin typeface="Myriad Pro" pitchFamily="34" charset="0"/>
              </a:rPr>
              <a:t>sensitive</a:t>
            </a:r>
            <a:r>
              <a:rPr lang="hu-HU" sz="1400" dirty="0" smtClean="0">
                <a:latin typeface="Myriad Pro" pitchFamily="34" charset="0"/>
              </a:rPr>
              <a:t> </a:t>
            </a:r>
            <a:r>
              <a:rPr lang="hu-HU" sz="1400" dirty="0" err="1" smtClean="0">
                <a:latin typeface="Myriad Pro" pitchFamily="34" charset="0"/>
              </a:rPr>
              <a:t>to</a:t>
            </a:r>
            <a:r>
              <a:rPr lang="hu-HU" sz="1400" dirty="0" smtClean="0">
                <a:latin typeface="Myriad Pro" pitchFamily="34" charset="0"/>
              </a:rPr>
              <a:t> </a:t>
            </a:r>
            <a:r>
              <a:rPr lang="hu-HU" sz="1400" dirty="0" err="1" smtClean="0">
                <a:latin typeface="Myriad Pro" pitchFamily="34" charset="0"/>
              </a:rPr>
              <a:t>the</a:t>
            </a:r>
            <a:r>
              <a:rPr lang="hu-HU" sz="1400" dirty="0" smtClean="0">
                <a:latin typeface="Myriad Pro" pitchFamily="34" charset="0"/>
              </a:rPr>
              <a:t> </a:t>
            </a:r>
            <a:r>
              <a:rPr lang="hu-HU" sz="1400" dirty="0" err="1" smtClean="0">
                <a:latin typeface="Myriad Pro" pitchFamily="34" charset="0"/>
              </a:rPr>
              <a:t>settings</a:t>
            </a:r>
            <a:r>
              <a:rPr lang="hu-HU" sz="1400" dirty="0" smtClean="0">
                <a:latin typeface="Myriad Pro" pitchFamily="34" charset="0"/>
              </a:rPr>
              <a:t> of L </a:t>
            </a:r>
            <a:r>
              <a:rPr lang="hu-HU" sz="1400" dirty="0" err="1" smtClean="0">
                <a:latin typeface="Myriad Pro" pitchFamily="34" charset="0"/>
              </a:rPr>
              <a:t>parameter</a:t>
            </a:r>
            <a:r>
              <a:rPr lang="hu-HU" sz="1400" dirty="0" smtClean="0">
                <a:latin typeface="Myriad Pro" pitchFamily="34" charset="0"/>
              </a:rPr>
              <a:t>.</a:t>
            </a:r>
            <a:endParaRPr lang="en-GB" sz="1400" dirty="0">
              <a:latin typeface="Myriad Pro" pitchFamily="34" charset="0"/>
            </a:endParaRPr>
          </a:p>
        </p:txBody>
      </p:sp>
      <p:pic>
        <p:nvPicPr>
          <p:cNvPr id="4" name="Kép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1862692"/>
            <a:ext cx="3598340" cy="2797290"/>
          </a:xfrm>
          <a:prstGeom prst="rect">
            <a:avLst/>
          </a:prstGeom>
        </p:spPr>
      </p:pic>
      <p:grpSp>
        <p:nvGrpSpPr>
          <p:cNvPr id="30" name="Csoportba foglalás 29"/>
          <p:cNvGrpSpPr/>
          <p:nvPr/>
        </p:nvGrpSpPr>
        <p:grpSpPr>
          <a:xfrm>
            <a:off x="3493940" y="52572"/>
            <a:ext cx="2662236" cy="1313934"/>
            <a:chOff x="3493940" y="52572"/>
            <a:chExt cx="2662236" cy="1313934"/>
          </a:xfrm>
        </p:grpSpPr>
        <p:pic>
          <p:nvPicPr>
            <p:cNvPr id="6" name="Kép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3940" y="70506"/>
              <a:ext cx="1294084" cy="1296000"/>
            </a:xfrm>
            <a:prstGeom prst="rect">
              <a:avLst/>
            </a:prstGeom>
          </p:spPr>
        </p:pic>
        <p:pic>
          <p:nvPicPr>
            <p:cNvPr id="7" name="Kép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2092" y="52572"/>
              <a:ext cx="1294084" cy="1296000"/>
            </a:xfrm>
            <a:prstGeom prst="rect">
              <a:avLst/>
            </a:prstGeom>
          </p:spPr>
        </p:pic>
      </p:grpSp>
      <p:grpSp>
        <p:nvGrpSpPr>
          <p:cNvPr id="31" name="Csoportba foglalás 30"/>
          <p:cNvGrpSpPr/>
          <p:nvPr/>
        </p:nvGrpSpPr>
        <p:grpSpPr>
          <a:xfrm>
            <a:off x="6374260" y="52572"/>
            <a:ext cx="2660176" cy="1313934"/>
            <a:chOff x="6374260" y="52572"/>
            <a:chExt cx="2660176" cy="1313934"/>
          </a:xfrm>
        </p:grpSpPr>
        <p:pic>
          <p:nvPicPr>
            <p:cNvPr id="5" name="Kép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0352" y="52572"/>
              <a:ext cx="1294084" cy="1296000"/>
            </a:xfrm>
            <a:prstGeom prst="rect">
              <a:avLst/>
            </a:prstGeom>
          </p:spPr>
        </p:pic>
        <p:pic>
          <p:nvPicPr>
            <p:cNvPr id="9" name="Kép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74260" y="70506"/>
              <a:ext cx="1294084" cy="1296000"/>
            </a:xfrm>
            <a:prstGeom prst="rect">
              <a:avLst/>
            </a:prstGeom>
          </p:spPr>
        </p:pic>
      </p:grpSp>
      <p:grpSp>
        <p:nvGrpSpPr>
          <p:cNvPr id="29" name="Csoportba foglalás 28"/>
          <p:cNvGrpSpPr/>
          <p:nvPr/>
        </p:nvGrpSpPr>
        <p:grpSpPr>
          <a:xfrm>
            <a:off x="610379" y="51470"/>
            <a:ext cx="2665477" cy="1296144"/>
            <a:chOff x="610379" y="51470"/>
            <a:chExt cx="2665477" cy="1296144"/>
          </a:xfrm>
        </p:grpSpPr>
        <p:pic>
          <p:nvPicPr>
            <p:cNvPr id="8" name="Kép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78531" y="51470"/>
              <a:ext cx="1297325" cy="1296000"/>
            </a:xfrm>
            <a:prstGeom prst="rect">
              <a:avLst/>
            </a:prstGeom>
          </p:spPr>
        </p:pic>
        <p:pic>
          <p:nvPicPr>
            <p:cNvPr id="10" name="Kép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0379" y="51614"/>
              <a:ext cx="1294085" cy="1296000"/>
            </a:xfrm>
            <a:prstGeom prst="rect">
              <a:avLst/>
            </a:prstGeom>
          </p:spPr>
        </p:pic>
      </p:grpSp>
      <p:sp>
        <p:nvSpPr>
          <p:cNvPr id="2" name="Szövegdoboz 1"/>
          <p:cNvSpPr txBox="1"/>
          <p:nvPr/>
        </p:nvSpPr>
        <p:spPr>
          <a:xfrm>
            <a:off x="662097" y="1364613"/>
            <a:ext cx="1190647" cy="276999"/>
          </a:xfrm>
          <a:prstGeom prst="rect">
            <a:avLst/>
          </a:prstGeom>
          <a:noFill/>
        </p:spPr>
        <p:txBody>
          <a:bodyPr wrap="none" rtlCol="0">
            <a:spAutoFit/>
          </a:bodyPr>
          <a:lstStyle/>
          <a:p>
            <a:r>
              <a:rPr lang="hu-HU" sz="1200" b="1" dirty="0" smtClean="0">
                <a:latin typeface="Myriad Pro" pitchFamily="34" charset="0"/>
              </a:rPr>
              <a:t>1A - </a:t>
            </a:r>
            <a:r>
              <a:rPr lang="hu-HU" sz="1200" b="1" dirty="0" err="1" smtClean="0">
                <a:latin typeface="Myriad Pro" pitchFamily="34" charset="0"/>
              </a:rPr>
              <a:t>floodplain</a:t>
            </a:r>
            <a:endParaRPr lang="en-GB" sz="1200" b="1" dirty="0">
              <a:latin typeface="Myriad Pro" pitchFamily="34" charset="0"/>
            </a:endParaRPr>
          </a:p>
        </p:txBody>
      </p:sp>
      <p:sp>
        <p:nvSpPr>
          <p:cNvPr id="12" name="Szövegdoboz 11"/>
          <p:cNvSpPr txBox="1"/>
          <p:nvPr/>
        </p:nvSpPr>
        <p:spPr>
          <a:xfrm>
            <a:off x="2217465" y="1364613"/>
            <a:ext cx="819455" cy="276999"/>
          </a:xfrm>
          <a:prstGeom prst="rect">
            <a:avLst/>
          </a:prstGeom>
          <a:noFill/>
        </p:spPr>
        <p:txBody>
          <a:bodyPr wrap="none" rtlCol="0">
            <a:spAutoFit/>
          </a:bodyPr>
          <a:lstStyle/>
          <a:p>
            <a:r>
              <a:rPr lang="hu-HU" sz="1200" b="1" dirty="0" smtClean="0">
                <a:latin typeface="Myriad Pro" pitchFamily="34" charset="0"/>
              </a:rPr>
              <a:t>1B - </a:t>
            </a:r>
            <a:r>
              <a:rPr lang="hu-HU" sz="1200" b="1" dirty="0" err="1" smtClean="0">
                <a:latin typeface="Myriad Pro" pitchFamily="34" charset="0"/>
              </a:rPr>
              <a:t>plain</a:t>
            </a:r>
            <a:endParaRPr lang="en-GB" sz="1200" b="1" dirty="0">
              <a:latin typeface="Myriad Pro" pitchFamily="34" charset="0"/>
            </a:endParaRPr>
          </a:p>
        </p:txBody>
      </p:sp>
      <p:sp>
        <p:nvSpPr>
          <p:cNvPr id="13" name="Szövegdoboz 12"/>
          <p:cNvSpPr txBox="1"/>
          <p:nvPr/>
        </p:nvSpPr>
        <p:spPr>
          <a:xfrm>
            <a:off x="3759306" y="1375949"/>
            <a:ext cx="763351" cy="276999"/>
          </a:xfrm>
          <a:prstGeom prst="rect">
            <a:avLst/>
          </a:prstGeom>
          <a:noFill/>
        </p:spPr>
        <p:txBody>
          <a:bodyPr wrap="none" rtlCol="0">
            <a:spAutoFit/>
          </a:bodyPr>
          <a:lstStyle/>
          <a:p>
            <a:r>
              <a:rPr lang="hu-HU" sz="1200" b="1" dirty="0" smtClean="0">
                <a:latin typeface="Myriad Pro" pitchFamily="34" charset="0"/>
              </a:rPr>
              <a:t>2A - </a:t>
            </a:r>
            <a:r>
              <a:rPr lang="hu-HU" sz="1200" b="1" dirty="0" err="1" smtClean="0">
                <a:latin typeface="Myriad Pro" pitchFamily="34" charset="0"/>
              </a:rPr>
              <a:t>hills</a:t>
            </a:r>
            <a:endParaRPr lang="en-GB" sz="1200" b="1" dirty="0">
              <a:latin typeface="Myriad Pro" pitchFamily="34" charset="0"/>
            </a:endParaRPr>
          </a:p>
        </p:txBody>
      </p:sp>
      <p:sp>
        <p:nvSpPr>
          <p:cNvPr id="14" name="Szövegdoboz 13"/>
          <p:cNvSpPr txBox="1"/>
          <p:nvPr/>
        </p:nvSpPr>
        <p:spPr>
          <a:xfrm>
            <a:off x="4934265" y="1379523"/>
            <a:ext cx="1149738" cy="461665"/>
          </a:xfrm>
          <a:prstGeom prst="rect">
            <a:avLst/>
          </a:prstGeom>
          <a:noFill/>
        </p:spPr>
        <p:txBody>
          <a:bodyPr wrap="none" rtlCol="0">
            <a:spAutoFit/>
          </a:bodyPr>
          <a:lstStyle/>
          <a:p>
            <a:r>
              <a:rPr lang="hu-HU" sz="1200" b="1" dirty="0" smtClean="0">
                <a:latin typeface="Myriad Pro" pitchFamily="34" charset="0"/>
              </a:rPr>
              <a:t>2B – </a:t>
            </a:r>
            <a:r>
              <a:rPr lang="hu-HU" sz="1200" b="1" dirty="0" err="1" smtClean="0">
                <a:latin typeface="Myriad Pro" pitchFamily="34" charset="0"/>
              </a:rPr>
              <a:t>dissected</a:t>
            </a:r>
            <a:r>
              <a:rPr lang="hu-HU" sz="1200" b="1" dirty="0" smtClean="0">
                <a:latin typeface="Myriad Pro" pitchFamily="34" charset="0"/>
              </a:rPr>
              <a:t/>
            </a:r>
            <a:br>
              <a:rPr lang="hu-HU" sz="1200" b="1" dirty="0" smtClean="0">
                <a:latin typeface="Myriad Pro" pitchFamily="34" charset="0"/>
              </a:rPr>
            </a:br>
            <a:r>
              <a:rPr lang="hu-HU" sz="1200" b="1" dirty="0" smtClean="0">
                <a:latin typeface="Myriad Pro" pitchFamily="34" charset="0"/>
              </a:rPr>
              <a:t>           </a:t>
            </a:r>
            <a:r>
              <a:rPr lang="hu-HU" sz="1200" b="1" dirty="0" err="1" smtClean="0">
                <a:latin typeface="Myriad Pro" pitchFamily="34" charset="0"/>
              </a:rPr>
              <a:t>plateaus</a:t>
            </a:r>
            <a:endParaRPr lang="en-GB" sz="1200" b="1" dirty="0">
              <a:latin typeface="Myriad Pro" pitchFamily="34" charset="0"/>
            </a:endParaRPr>
          </a:p>
        </p:txBody>
      </p:sp>
      <p:sp>
        <p:nvSpPr>
          <p:cNvPr id="15" name="Szövegdoboz 14"/>
          <p:cNvSpPr txBox="1"/>
          <p:nvPr/>
        </p:nvSpPr>
        <p:spPr>
          <a:xfrm>
            <a:off x="6393213" y="1380375"/>
            <a:ext cx="1256178" cy="461665"/>
          </a:xfrm>
          <a:prstGeom prst="rect">
            <a:avLst/>
          </a:prstGeom>
          <a:noFill/>
        </p:spPr>
        <p:txBody>
          <a:bodyPr wrap="none" rtlCol="0">
            <a:spAutoFit/>
          </a:bodyPr>
          <a:lstStyle/>
          <a:p>
            <a:r>
              <a:rPr lang="hu-HU" sz="1200" b="1" dirty="0">
                <a:latin typeface="Myriad Pro" pitchFamily="34" charset="0"/>
              </a:rPr>
              <a:t>3</a:t>
            </a:r>
            <a:r>
              <a:rPr lang="hu-HU" sz="1200" b="1" dirty="0" smtClean="0">
                <a:latin typeface="Myriad Pro" pitchFamily="34" charset="0"/>
              </a:rPr>
              <a:t>A – </a:t>
            </a:r>
            <a:r>
              <a:rPr lang="hu-HU" sz="1200" b="1" dirty="0" err="1" smtClean="0">
                <a:latin typeface="Myriad Pro" pitchFamily="34" charset="0"/>
              </a:rPr>
              <a:t>medium</a:t>
            </a:r>
            <a:r>
              <a:rPr lang="hu-HU" sz="1200" b="1" dirty="0">
                <a:latin typeface="Myriad Pro" pitchFamily="34" charset="0"/>
              </a:rPr>
              <a:t/>
            </a:r>
            <a:br>
              <a:rPr lang="hu-HU" sz="1200" b="1" dirty="0">
                <a:latin typeface="Myriad Pro" pitchFamily="34" charset="0"/>
              </a:rPr>
            </a:br>
            <a:r>
              <a:rPr lang="hu-HU" sz="1200" b="1" dirty="0" smtClean="0">
                <a:latin typeface="Myriad Pro" pitchFamily="34" charset="0"/>
              </a:rPr>
              <a:t>           </a:t>
            </a:r>
            <a:r>
              <a:rPr lang="hu-HU" sz="1200" b="1" dirty="0" err="1" smtClean="0">
                <a:latin typeface="Myriad Pro" pitchFamily="34" charset="0"/>
              </a:rPr>
              <a:t>mountains</a:t>
            </a:r>
            <a:endParaRPr lang="en-GB" sz="1200" b="1" dirty="0">
              <a:latin typeface="Myriad Pro" pitchFamily="34" charset="0"/>
            </a:endParaRPr>
          </a:p>
        </p:txBody>
      </p:sp>
      <p:sp>
        <p:nvSpPr>
          <p:cNvPr id="16" name="Szövegdoboz 15"/>
          <p:cNvSpPr txBox="1"/>
          <p:nvPr/>
        </p:nvSpPr>
        <p:spPr>
          <a:xfrm>
            <a:off x="7867411" y="1384844"/>
            <a:ext cx="1039965" cy="276999"/>
          </a:xfrm>
          <a:prstGeom prst="rect">
            <a:avLst/>
          </a:prstGeom>
          <a:noFill/>
        </p:spPr>
        <p:txBody>
          <a:bodyPr wrap="none" rtlCol="0">
            <a:spAutoFit/>
          </a:bodyPr>
          <a:lstStyle/>
          <a:p>
            <a:r>
              <a:rPr lang="hu-HU" sz="1200" b="1" dirty="0">
                <a:latin typeface="Myriad Pro" pitchFamily="34" charset="0"/>
              </a:rPr>
              <a:t>3</a:t>
            </a:r>
            <a:r>
              <a:rPr lang="hu-HU" sz="1200" b="1" dirty="0" smtClean="0">
                <a:latin typeface="Myriad Pro" pitchFamily="34" charset="0"/>
              </a:rPr>
              <a:t>A – </a:t>
            </a:r>
            <a:r>
              <a:rPr lang="hu-HU" sz="1200" b="1" dirty="0" err="1" smtClean="0">
                <a:latin typeface="Myriad Pro" pitchFamily="34" charset="0"/>
              </a:rPr>
              <a:t>low</a:t>
            </a:r>
            <a:r>
              <a:rPr lang="hu-HU" sz="1200" b="1" dirty="0" smtClean="0">
                <a:latin typeface="Myriad Pro" pitchFamily="34" charset="0"/>
              </a:rPr>
              <a:t> </a:t>
            </a:r>
            <a:r>
              <a:rPr lang="hu-HU" sz="1200" b="1" dirty="0" err="1" smtClean="0">
                <a:latin typeface="Myriad Pro" pitchFamily="34" charset="0"/>
              </a:rPr>
              <a:t>mts</a:t>
            </a:r>
            <a:endParaRPr lang="en-GB" sz="1200" b="1" dirty="0">
              <a:latin typeface="Myriad Pro" pitchFamily="34" charset="0"/>
            </a:endParaRPr>
          </a:p>
        </p:txBody>
      </p:sp>
      <p:sp>
        <p:nvSpPr>
          <p:cNvPr id="20" name="Ellipszis 19">
            <a:hlinkClick r:id="rId11" action="ppaction://hlinksldjump"/>
          </p:cNvPr>
          <p:cNvSpPr/>
          <p:nvPr/>
        </p:nvSpPr>
        <p:spPr>
          <a:xfrm>
            <a:off x="8172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1" name="Ellipszis 20">
            <a:hlinkClick r:id="rId12" action="ppaction://hlinksldjump"/>
          </p:cNvPr>
          <p:cNvSpPr/>
          <p:nvPr/>
        </p:nvSpPr>
        <p:spPr>
          <a:xfrm>
            <a:off x="7678826"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2" name="Ellipszis 21">
            <a:hlinkClick r:id="rId13" action="ppaction://hlinksldjump"/>
          </p:cNvPr>
          <p:cNvSpPr/>
          <p:nvPr/>
        </p:nvSpPr>
        <p:spPr>
          <a:xfrm>
            <a:off x="8640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3" name="Ellipszis 22">
            <a:hlinkClick r:id="rId11" action="ppaction://hlinksldjump"/>
          </p:cNvPr>
          <p:cNvSpPr/>
          <p:nvPr/>
        </p:nvSpPr>
        <p:spPr>
          <a:xfrm>
            <a:off x="8183548" y="4652739"/>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4" name="Ellipszis 23">
            <a:hlinkClick r:id="rId13" action="ppaction://hlinksldjump"/>
          </p:cNvPr>
          <p:cNvSpPr/>
          <p:nvPr/>
        </p:nvSpPr>
        <p:spPr>
          <a:xfrm>
            <a:off x="7689974" y="4652739"/>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5" name="Ellipszis 24">
            <a:hlinkClick r:id="rId14" action="ppaction://hlinksldjump"/>
          </p:cNvPr>
          <p:cNvSpPr/>
          <p:nvPr/>
        </p:nvSpPr>
        <p:spPr>
          <a:xfrm>
            <a:off x="8651548" y="4652739"/>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7" name="Kép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408322" y="958190"/>
            <a:ext cx="6540560" cy="3240000"/>
          </a:xfrm>
          <a:prstGeom prst="rect">
            <a:avLst/>
          </a:prstGeom>
        </p:spPr>
      </p:pic>
      <p:pic>
        <p:nvPicPr>
          <p:cNvPr id="26" name="Kép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08322" y="958190"/>
            <a:ext cx="6543779" cy="3240000"/>
          </a:xfrm>
          <a:prstGeom prst="rect">
            <a:avLst/>
          </a:prstGeom>
        </p:spPr>
      </p:pic>
      <p:pic>
        <p:nvPicPr>
          <p:cNvPr id="27" name="Kép 2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08322" y="958190"/>
            <a:ext cx="6550226" cy="3240000"/>
          </a:xfrm>
          <a:prstGeom prst="rect">
            <a:avLst/>
          </a:prstGeom>
        </p:spPr>
      </p:pic>
      <p:pic>
        <p:nvPicPr>
          <p:cNvPr id="28" name="Kép 2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852744" y="480492"/>
            <a:ext cx="5557102" cy="4320000"/>
          </a:xfrm>
          <a:prstGeom prst="rect">
            <a:avLst/>
          </a:prstGeom>
        </p:spPr>
      </p:pic>
    </p:spTree>
    <p:extLst>
      <p:ext uri="{BB962C8B-B14F-4D97-AF65-F5344CB8AC3E}">
        <p14:creationId xmlns:p14="http://schemas.microsoft.com/office/powerpoint/2010/main" val="24187807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7" restart="whenNotActive" fill="hold" evtFilter="cancelBubble" nodeType="interactiveSeq">
                <p:stCondLst>
                  <p:cond evt="onClick" delay="0">
                    <p:tgtEl>
                      <p:spTgt spid="31"/>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30"/>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églalap 2"/>
          <p:cNvSpPr/>
          <p:nvPr/>
        </p:nvSpPr>
        <p:spPr>
          <a:xfrm>
            <a:off x="611560" y="123478"/>
            <a:ext cx="8424936" cy="1323439"/>
          </a:xfrm>
          <a:prstGeom prst="rect">
            <a:avLst/>
          </a:prstGeom>
        </p:spPr>
        <p:txBody>
          <a:bodyPr wrap="square">
            <a:spAutoFit/>
          </a:bodyPr>
          <a:lstStyle/>
          <a:p>
            <a:pPr marL="285750" indent="-285750">
              <a:buFont typeface="Arial" panose="020B0604020202020204" pitchFamily="34" charset="0"/>
              <a:buChar char="•"/>
            </a:pPr>
            <a:r>
              <a:rPr lang="en-GB" sz="1600" b="1" dirty="0" smtClean="0">
                <a:latin typeface="Myriad Pro" pitchFamily="34" charset="0"/>
              </a:rPr>
              <a:t>How to produce objective </a:t>
            </a:r>
            <a:r>
              <a:rPr lang="en-GB" sz="1600" b="1" dirty="0" err="1" smtClean="0">
                <a:latin typeface="Myriad Pro" pitchFamily="34" charset="0"/>
              </a:rPr>
              <a:t>geomorphometric</a:t>
            </a:r>
            <a:r>
              <a:rPr lang="en-GB" sz="1600" b="1" dirty="0" smtClean="0">
                <a:latin typeface="Myriad Pro" pitchFamily="34" charset="0"/>
              </a:rPr>
              <a:t> maps for geomorphologic purposes?</a:t>
            </a:r>
          </a:p>
          <a:p>
            <a:pPr marL="742950" lvl="1" indent="-285750">
              <a:buFont typeface="Myriad Pro" pitchFamily="34" charset="0"/>
              <a:buChar char=""/>
            </a:pPr>
            <a:r>
              <a:rPr lang="en-GB" sz="1600" i="1" dirty="0" smtClean="0">
                <a:latin typeface="Myriad Pro" pitchFamily="34" charset="0"/>
              </a:rPr>
              <a:t>DEM-based delineation of relevant landforms</a:t>
            </a:r>
          </a:p>
          <a:p>
            <a:pPr marL="285750" indent="-285750">
              <a:buFont typeface="Arial" panose="020B0604020202020204" pitchFamily="34" charset="0"/>
              <a:buChar char="•"/>
            </a:pPr>
            <a:r>
              <a:rPr lang="en-GB" sz="1600" b="1" dirty="0" smtClean="0">
                <a:latin typeface="Myriad Pro" pitchFamily="34" charset="0"/>
              </a:rPr>
              <a:t>How to map landscape on the right scale?</a:t>
            </a:r>
          </a:p>
          <a:p>
            <a:pPr marL="742950" lvl="1" indent="-285750">
              <a:buFont typeface="Myriad Pro" pitchFamily="34" charset="0"/>
              <a:buChar char=""/>
            </a:pPr>
            <a:r>
              <a:rPr lang="en-GB" sz="1600" i="1" dirty="0" smtClean="0">
                <a:latin typeface="Myriad Pro" pitchFamily="34" charset="0"/>
              </a:rPr>
              <a:t>Do not use one scale, instead choose multi-scale mapping technique giving an optimal search window size representative of the study area</a:t>
            </a:r>
            <a:endParaRPr lang="hu-HU" sz="1600" i="1" dirty="0" smtClean="0">
              <a:latin typeface="Myriad Pro" pitchFamily="34" charset="0"/>
            </a:endParaRPr>
          </a:p>
        </p:txBody>
      </p:sp>
      <p:sp>
        <p:nvSpPr>
          <p:cNvPr id="5" name="Szövegdoboz 4"/>
          <p:cNvSpPr txBox="1"/>
          <p:nvPr/>
        </p:nvSpPr>
        <p:spPr>
          <a:xfrm>
            <a:off x="611560" y="4138299"/>
            <a:ext cx="4536504" cy="830997"/>
          </a:xfrm>
          <a:prstGeom prst="rect">
            <a:avLst/>
          </a:prstGeom>
          <a:noFill/>
        </p:spPr>
        <p:txBody>
          <a:bodyPr wrap="square" rtlCol="0">
            <a:spAutoFit/>
          </a:bodyPr>
          <a:lstStyle/>
          <a:p>
            <a:r>
              <a:rPr lang="en-GB" sz="1600" dirty="0" smtClean="0">
                <a:latin typeface="Myriad Pro" pitchFamily="34" charset="0"/>
              </a:rPr>
              <a:t>The study area covers ~20.500 km² and it is representative of the main types of topography and relative relief in the country.</a:t>
            </a:r>
            <a:endParaRPr lang="hu-HU" sz="1600" dirty="0" smtClean="0">
              <a:latin typeface="Myriad Pro" pitchFamily="34" charset="0"/>
            </a:endParaRPr>
          </a:p>
        </p:txBody>
      </p:sp>
      <p:sp>
        <p:nvSpPr>
          <p:cNvPr id="7" name="Téglalap 6"/>
          <p:cNvSpPr/>
          <p:nvPr/>
        </p:nvSpPr>
        <p:spPr>
          <a:xfrm>
            <a:off x="5508103" y="1446917"/>
            <a:ext cx="3522997" cy="2554545"/>
          </a:xfrm>
          <a:prstGeom prst="rect">
            <a:avLst/>
          </a:prstGeom>
        </p:spPr>
        <p:txBody>
          <a:bodyPr wrap="square">
            <a:spAutoFit/>
          </a:bodyPr>
          <a:lstStyle/>
          <a:p>
            <a:r>
              <a:rPr lang="hu-HU" sz="1600" b="1" dirty="0" smtClean="0">
                <a:latin typeface="Myriad Pro" pitchFamily="34" charset="0"/>
              </a:rPr>
              <a:t>A </a:t>
            </a:r>
            <a:r>
              <a:rPr lang="hu-HU" sz="1600" b="1" dirty="0" err="1" smtClean="0">
                <a:latin typeface="Myriad Pro" pitchFamily="34" charset="0"/>
              </a:rPr>
              <a:t>possible</a:t>
            </a:r>
            <a:r>
              <a:rPr lang="hu-HU" sz="1600" b="1" dirty="0" smtClean="0">
                <a:latin typeface="Myriad Pro" pitchFamily="34" charset="0"/>
              </a:rPr>
              <a:t> </a:t>
            </a:r>
            <a:r>
              <a:rPr lang="hu-HU" sz="1600" b="1" dirty="0" err="1" smtClean="0">
                <a:latin typeface="Myriad Pro" pitchFamily="34" charset="0"/>
              </a:rPr>
              <a:t>way</a:t>
            </a:r>
            <a:r>
              <a:rPr lang="hu-HU" sz="1600" b="1" dirty="0" smtClean="0">
                <a:latin typeface="Myriad Pro" pitchFamily="34" charset="0"/>
              </a:rPr>
              <a:t> </a:t>
            </a:r>
            <a:r>
              <a:rPr lang="hu-HU" sz="1600" b="1" dirty="0" err="1" smtClean="0">
                <a:latin typeface="Myriad Pro" pitchFamily="34" charset="0"/>
              </a:rPr>
              <a:t>to</a:t>
            </a:r>
            <a:r>
              <a:rPr lang="hu-HU" sz="1600" b="1" dirty="0" smtClean="0">
                <a:latin typeface="Myriad Pro" pitchFamily="34" charset="0"/>
              </a:rPr>
              <a:t> </a:t>
            </a:r>
            <a:r>
              <a:rPr lang="hu-HU" sz="1600" b="1" dirty="0" err="1" smtClean="0">
                <a:latin typeface="Myriad Pro" pitchFamily="34" charset="0"/>
              </a:rPr>
              <a:t>get</a:t>
            </a:r>
            <a:r>
              <a:rPr lang="hu-HU" sz="1600" b="1" dirty="0" smtClean="0">
                <a:latin typeface="Myriad Pro" pitchFamily="34" charset="0"/>
              </a:rPr>
              <a:t> </a:t>
            </a:r>
            <a:r>
              <a:rPr lang="hu-HU" sz="1600" b="1" dirty="0" err="1" smtClean="0">
                <a:latin typeface="Myriad Pro" pitchFamily="34" charset="0"/>
              </a:rPr>
              <a:t>from</a:t>
            </a:r>
            <a:r>
              <a:rPr lang="hu-HU" sz="1600" b="1" dirty="0" smtClean="0">
                <a:latin typeface="Myriad Pro" pitchFamily="34" charset="0"/>
              </a:rPr>
              <a:t> </a:t>
            </a:r>
            <a:r>
              <a:rPr lang="hu-HU" sz="1600" b="1" dirty="0" err="1" smtClean="0">
                <a:latin typeface="Myriad Pro" pitchFamily="34" charset="0"/>
              </a:rPr>
              <a:t>elevation</a:t>
            </a:r>
            <a:r>
              <a:rPr lang="hu-HU" sz="1600" b="1" dirty="0" smtClean="0">
                <a:latin typeface="Myriad Pro" pitchFamily="34" charset="0"/>
              </a:rPr>
              <a:t> </a:t>
            </a:r>
            <a:r>
              <a:rPr lang="hu-HU" sz="1600" b="1" dirty="0" err="1" smtClean="0">
                <a:latin typeface="Myriad Pro" pitchFamily="34" charset="0"/>
              </a:rPr>
              <a:t>data</a:t>
            </a:r>
            <a:r>
              <a:rPr lang="hu-HU" sz="1600" b="1" dirty="0" smtClean="0">
                <a:latin typeface="Myriad Pro" pitchFamily="34" charset="0"/>
              </a:rPr>
              <a:t> </a:t>
            </a:r>
            <a:r>
              <a:rPr lang="hu-HU" sz="1600" b="1" dirty="0" err="1" smtClean="0">
                <a:latin typeface="Myriad Pro" pitchFamily="34" charset="0"/>
              </a:rPr>
              <a:t>to</a:t>
            </a:r>
            <a:r>
              <a:rPr lang="hu-HU" sz="1600" b="1" dirty="0" smtClean="0">
                <a:latin typeface="Myriad Pro" pitchFamily="34" charset="0"/>
              </a:rPr>
              <a:t> </a:t>
            </a:r>
            <a:r>
              <a:rPr lang="hu-HU" sz="1600" b="1" dirty="0" err="1" smtClean="0">
                <a:latin typeface="Myriad Pro" pitchFamily="34" charset="0"/>
              </a:rPr>
              <a:t>landscape</a:t>
            </a:r>
            <a:r>
              <a:rPr lang="hu-HU" sz="1600" b="1" dirty="0" smtClean="0">
                <a:latin typeface="Myriad Pro" pitchFamily="34" charset="0"/>
              </a:rPr>
              <a:t> map is…</a:t>
            </a:r>
          </a:p>
          <a:p>
            <a:pPr marL="342900" indent="-342900">
              <a:buFont typeface="+mj-lt"/>
              <a:buAutoNum type="arabicPeriod"/>
            </a:pPr>
            <a:r>
              <a:rPr lang="hu-HU" sz="1600" i="1" dirty="0" err="1" smtClean="0">
                <a:latin typeface="Myriad Pro" pitchFamily="34" charset="0"/>
              </a:rPr>
              <a:t>define</a:t>
            </a:r>
            <a:r>
              <a:rPr lang="hu-HU" sz="1600" i="1" dirty="0" smtClean="0">
                <a:latin typeface="Myriad Pro" pitchFamily="34" charset="0"/>
              </a:rPr>
              <a:t> </a:t>
            </a:r>
            <a:r>
              <a:rPr lang="hu-HU" sz="1600" i="1" dirty="0" err="1" smtClean="0">
                <a:latin typeface="Myriad Pro" pitchFamily="34" charset="0"/>
              </a:rPr>
              <a:t>optimal</a:t>
            </a:r>
            <a:r>
              <a:rPr lang="hu-HU" sz="1600" i="1" dirty="0" smtClean="0">
                <a:latin typeface="Myriad Pro" pitchFamily="34" charset="0"/>
              </a:rPr>
              <a:t> </a:t>
            </a:r>
            <a:r>
              <a:rPr lang="hu-HU" sz="1600" i="1" dirty="0" err="1" smtClean="0">
                <a:latin typeface="Myriad Pro" pitchFamily="34" charset="0"/>
              </a:rPr>
              <a:t>search</a:t>
            </a:r>
            <a:r>
              <a:rPr lang="hu-HU" sz="1600" i="1" dirty="0" smtClean="0">
                <a:latin typeface="Myriad Pro" pitchFamily="34" charset="0"/>
              </a:rPr>
              <a:t> </a:t>
            </a:r>
            <a:r>
              <a:rPr lang="hu-HU" sz="1600" i="1" dirty="0" err="1" smtClean="0">
                <a:latin typeface="Myriad Pro" pitchFamily="34" charset="0"/>
              </a:rPr>
              <a:t>distance</a:t>
            </a:r>
            <a:r>
              <a:rPr lang="hu-HU" sz="1600" i="1" dirty="0" smtClean="0">
                <a:latin typeface="Myriad Pro" pitchFamily="34" charset="0"/>
              </a:rPr>
              <a:t> </a:t>
            </a:r>
            <a:r>
              <a:rPr lang="hu-HU" sz="1600" i="1" dirty="0" err="1" smtClean="0">
                <a:latin typeface="Myriad Pro" pitchFamily="34" charset="0"/>
              </a:rPr>
              <a:t>using</a:t>
            </a:r>
            <a:r>
              <a:rPr lang="hu-HU" sz="1600" i="1" dirty="0" smtClean="0">
                <a:latin typeface="Myriad Pro" pitchFamily="34" charset="0"/>
              </a:rPr>
              <a:t> </a:t>
            </a:r>
            <a:r>
              <a:rPr lang="hu-HU" sz="1600" b="1" i="1" dirty="0" err="1" smtClean="0">
                <a:latin typeface="Myriad Pro" pitchFamily="34" charset="0"/>
              </a:rPr>
              <a:t>Topographic</a:t>
            </a:r>
            <a:r>
              <a:rPr lang="hu-HU" sz="1600" b="1" i="1" dirty="0" smtClean="0">
                <a:latin typeface="Myriad Pro" pitchFamily="34" charset="0"/>
              </a:rPr>
              <a:t> </a:t>
            </a:r>
            <a:r>
              <a:rPr lang="hu-HU" sz="1600" b="1" i="1" dirty="0" err="1" smtClean="0">
                <a:latin typeface="Myriad Pro" pitchFamily="34" charset="0"/>
              </a:rPr>
              <a:t>Grain</a:t>
            </a:r>
            <a:r>
              <a:rPr lang="hu-HU" sz="1600" i="1" dirty="0" smtClean="0">
                <a:latin typeface="Myriad Pro" pitchFamily="34" charset="0"/>
              </a:rPr>
              <a:t> </a:t>
            </a:r>
            <a:r>
              <a:rPr lang="hu-HU" sz="1600" i="1" dirty="0" err="1" smtClean="0">
                <a:latin typeface="Myriad Pro" pitchFamily="34" charset="0"/>
              </a:rPr>
              <a:t>principle</a:t>
            </a:r>
            <a:endParaRPr lang="hu-HU" sz="1600" i="1" dirty="0" smtClean="0">
              <a:latin typeface="Myriad Pro" pitchFamily="34" charset="0"/>
            </a:endParaRPr>
          </a:p>
          <a:p>
            <a:pPr marL="342900" indent="-342900">
              <a:buFont typeface="+mj-lt"/>
              <a:buAutoNum type="arabicPeriod"/>
            </a:pPr>
            <a:r>
              <a:rPr lang="hu-HU" sz="1600" i="1" dirty="0" err="1" smtClean="0">
                <a:latin typeface="Myriad Pro" pitchFamily="34" charset="0"/>
              </a:rPr>
              <a:t>delineate</a:t>
            </a:r>
            <a:r>
              <a:rPr lang="hu-HU" sz="1600" i="1" dirty="0" smtClean="0">
                <a:latin typeface="Myriad Pro" pitchFamily="34" charset="0"/>
              </a:rPr>
              <a:t> </a:t>
            </a:r>
            <a:r>
              <a:rPr lang="hu-HU" sz="1600" i="1" dirty="0" err="1" smtClean="0">
                <a:latin typeface="Myriad Pro" pitchFamily="34" charset="0"/>
              </a:rPr>
              <a:t>landforms</a:t>
            </a:r>
            <a:r>
              <a:rPr lang="hu-HU" sz="1600" i="1" dirty="0" smtClean="0">
                <a:latin typeface="Myriad Pro" pitchFamily="34" charset="0"/>
              </a:rPr>
              <a:t> </a:t>
            </a:r>
            <a:r>
              <a:rPr lang="hu-HU" sz="1600" i="1" dirty="0" err="1" smtClean="0">
                <a:latin typeface="Myriad Pro" pitchFamily="34" charset="0"/>
              </a:rPr>
              <a:t>with</a:t>
            </a:r>
            <a:r>
              <a:rPr lang="hu-HU" sz="1600" i="1" dirty="0" smtClean="0">
                <a:latin typeface="Myriad Pro" pitchFamily="34" charset="0"/>
              </a:rPr>
              <a:t> </a:t>
            </a:r>
            <a:r>
              <a:rPr lang="hu-HU" sz="1600" i="1" dirty="0" err="1" smtClean="0">
                <a:latin typeface="Myriad Pro" pitchFamily="34" charset="0"/>
              </a:rPr>
              <a:t>the</a:t>
            </a:r>
            <a:r>
              <a:rPr lang="hu-HU" sz="1600" i="1" dirty="0" smtClean="0">
                <a:latin typeface="Myriad Pro" pitchFamily="34" charset="0"/>
              </a:rPr>
              <a:t> </a:t>
            </a:r>
            <a:r>
              <a:rPr lang="hu-HU" sz="1600" b="1" i="1" dirty="0" err="1" smtClean="0">
                <a:latin typeface="Myriad Pro" pitchFamily="34" charset="0"/>
              </a:rPr>
              <a:t>geomorphons</a:t>
            </a:r>
            <a:r>
              <a:rPr lang="hu-HU" sz="1600" i="1" dirty="0" smtClean="0">
                <a:latin typeface="Myriad Pro" pitchFamily="34" charset="0"/>
              </a:rPr>
              <a:t> </a:t>
            </a:r>
            <a:r>
              <a:rPr lang="hu-HU" sz="1600" i="1" dirty="0" err="1" smtClean="0">
                <a:latin typeface="Myriad Pro" pitchFamily="34" charset="0"/>
              </a:rPr>
              <a:t>multi-scale</a:t>
            </a:r>
            <a:r>
              <a:rPr lang="hu-HU" sz="1600" i="1" dirty="0" smtClean="0">
                <a:latin typeface="Myriad Pro" pitchFamily="34" charset="0"/>
              </a:rPr>
              <a:t> </a:t>
            </a:r>
            <a:r>
              <a:rPr lang="hu-HU" sz="1600" i="1" dirty="0" err="1" smtClean="0">
                <a:latin typeface="Myriad Pro" pitchFamily="34" charset="0"/>
              </a:rPr>
              <a:t>mapping</a:t>
            </a:r>
            <a:r>
              <a:rPr lang="hu-HU" sz="1600" i="1" dirty="0" smtClean="0">
                <a:latin typeface="Myriad Pro" pitchFamily="34" charset="0"/>
              </a:rPr>
              <a:t> </a:t>
            </a:r>
            <a:r>
              <a:rPr lang="hu-HU" sz="1600" i="1" dirty="0" err="1" smtClean="0">
                <a:latin typeface="Myriad Pro" pitchFamily="34" charset="0"/>
              </a:rPr>
              <a:t>approach</a:t>
            </a:r>
            <a:endParaRPr lang="hu-HU" sz="1600" i="1" dirty="0" smtClean="0">
              <a:latin typeface="Myriad Pro" pitchFamily="34" charset="0"/>
            </a:endParaRPr>
          </a:p>
          <a:p>
            <a:pPr marL="342900" indent="-342900">
              <a:buFont typeface="+mj-lt"/>
              <a:buAutoNum type="arabicPeriod"/>
            </a:pPr>
            <a:r>
              <a:rPr lang="hu-HU" sz="1600" i="1" dirty="0" err="1" smtClean="0">
                <a:latin typeface="Myriad Pro" pitchFamily="34" charset="0"/>
              </a:rPr>
              <a:t>use</a:t>
            </a:r>
            <a:r>
              <a:rPr lang="hu-HU" sz="1600" i="1" dirty="0" smtClean="0">
                <a:latin typeface="Myriad Pro" pitchFamily="34" charset="0"/>
              </a:rPr>
              <a:t> </a:t>
            </a:r>
            <a:r>
              <a:rPr lang="hu-HU" sz="1600" b="1" i="1" dirty="0" err="1" smtClean="0">
                <a:latin typeface="Myriad Pro" pitchFamily="34" charset="0"/>
              </a:rPr>
              <a:t>pattern</a:t>
            </a:r>
            <a:r>
              <a:rPr lang="hu-HU" sz="1600" b="1" i="1" dirty="0" smtClean="0">
                <a:latin typeface="Myriad Pro" pitchFamily="34" charset="0"/>
              </a:rPr>
              <a:t> </a:t>
            </a:r>
            <a:r>
              <a:rPr lang="hu-HU" sz="1600" b="1" i="1" dirty="0" err="1" smtClean="0">
                <a:latin typeface="Myriad Pro" pitchFamily="34" charset="0"/>
              </a:rPr>
              <a:t>recognition</a:t>
            </a:r>
            <a:r>
              <a:rPr lang="hu-HU" sz="1600" b="1" i="1" dirty="0" smtClean="0">
                <a:latin typeface="Myriad Pro" pitchFamily="34" charset="0"/>
              </a:rPr>
              <a:t> </a:t>
            </a:r>
            <a:r>
              <a:rPr lang="hu-HU" sz="1600" i="1" dirty="0" err="1" smtClean="0">
                <a:latin typeface="Myriad Pro" pitchFamily="34" charset="0"/>
              </a:rPr>
              <a:t>techniques</a:t>
            </a:r>
            <a:r>
              <a:rPr lang="hu-HU" sz="1600" i="1" dirty="0" smtClean="0">
                <a:latin typeface="Myriad Pro" pitchFamily="34" charset="0"/>
              </a:rPr>
              <a:t> </a:t>
            </a:r>
            <a:r>
              <a:rPr lang="hu-HU" sz="1600" i="1" dirty="0" err="1" smtClean="0">
                <a:latin typeface="Myriad Pro" pitchFamily="34" charset="0"/>
              </a:rPr>
              <a:t>to</a:t>
            </a:r>
            <a:r>
              <a:rPr lang="hu-HU" sz="1600" i="1" dirty="0" smtClean="0">
                <a:latin typeface="Myriad Pro" pitchFamily="34" charset="0"/>
              </a:rPr>
              <a:t> </a:t>
            </a:r>
            <a:r>
              <a:rPr lang="hu-HU" sz="1600" i="1" dirty="0" err="1" smtClean="0">
                <a:latin typeface="Myriad Pro" pitchFamily="34" charset="0"/>
              </a:rPr>
              <a:t>observe</a:t>
            </a:r>
            <a:r>
              <a:rPr lang="hu-HU" sz="1600" i="1" dirty="0" smtClean="0">
                <a:latin typeface="Myriad Pro" pitchFamily="34" charset="0"/>
              </a:rPr>
              <a:t> </a:t>
            </a:r>
            <a:r>
              <a:rPr lang="hu-HU" sz="1600" i="1" dirty="0" err="1" smtClean="0">
                <a:latin typeface="Myriad Pro" pitchFamily="34" charset="0"/>
              </a:rPr>
              <a:t>characteristics</a:t>
            </a:r>
            <a:r>
              <a:rPr lang="hu-HU" sz="1600" i="1" dirty="0" smtClean="0">
                <a:latin typeface="Myriad Pro" pitchFamily="34" charset="0"/>
              </a:rPr>
              <a:t> of </a:t>
            </a:r>
            <a:r>
              <a:rPr lang="hu-HU" sz="1600" i="1" dirty="0" err="1" smtClean="0">
                <a:latin typeface="Myriad Pro" pitchFamily="34" charset="0"/>
              </a:rPr>
              <a:t>the</a:t>
            </a:r>
            <a:r>
              <a:rPr lang="hu-HU" sz="1600" i="1" dirty="0" smtClean="0">
                <a:latin typeface="Myriad Pro" pitchFamily="34" charset="0"/>
              </a:rPr>
              <a:t> </a:t>
            </a:r>
            <a:r>
              <a:rPr lang="hu-HU" sz="1600" i="1" dirty="0" err="1" smtClean="0">
                <a:latin typeface="Myriad Pro" pitchFamily="34" charset="0"/>
              </a:rPr>
              <a:t>topography</a:t>
            </a:r>
            <a:endParaRPr lang="hu-HU" sz="1600" i="1" dirty="0" smtClean="0">
              <a:latin typeface="Myriad Pro" pitchFamily="34" charset="0"/>
            </a:endParaRPr>
          </a:p>
        </p:txBody>
      </p:sp>
      <p:pic>
        <p:nvPicPr>
          <p:cNvPr id="8" name="Kép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3144" y="1372834"/>
            <a:ext cx="3314920" cy="2628628"/>
          </a:xfrm>
          <a:prstGeom prst="rect">
            <a:avLst/>
          </a:prstGeom>
        </p:spPr>
      </p:pic>
      <p:pic>
        <p:nvPicPr>
          <p:cNvPr id="4" name="Kép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1563638"/>
            <a:ext cx="1208523" cy="761043"/>
          </a:xfrm>
          <a:prstGeom prst="rect">
            <a:avLst/>
          </a:prstGeom>
        </p:spPr>
      </p:pic>
      <p:sp>
        <p:nvSpPr>
          <p:cNvPr id="9" name="Ellipszis 8">
            <a:hlinkClick r:id="rId5" action="ppaction://hlinksldjump"/>
          </p:cNvPr>
          <p:cNvSpPr/>
          <p:nvPr/>
        </p:nvSpPr>
        <p:spPr>
          <a:xfrm>
            <a:off x="8172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Ellipszis 9">
            <a:hlinkClick r:id="rId5" action="ppaction://hlinksldjump"/>
          </p:cNvPr>
          <p:cNvSpPr/>
          <p:nvPr/>
        </p:nvSpPr>
        <p:spPr>
          <a:xfrm>
            <a:off x="7678826"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Ellipszis 10">
            <a:hlinkClick r:id="rId6" action="ppaction://hlinksldjump"/>
          </p:cNvPr>
          <p:cNvSpPr/>
          <p:nvPr/>
        </p:nvSpPr>
        <p:spPr>
          <a:xfrm>
            <a:off x="8640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432505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Kép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51750"/>
            <a:ext cx="3206138" cy="2520000"/>
          </a:xfrm>
          <a:prstGeom prst="rect">
            <a:avLst/>
          </a:prstGeom>
        </p:spPr>
      </p:pic>
      <p:pic>
        <p:nvPicPr>
          <p:cNvPr id="3" name="Kép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2571750"/>
            <a:ext cx="3212376" cy="2520000"/>
          </a:xfrm>
          <a:prstGeom prst="rect">
            <a:avLst/>
          </a:prstGeom>
        </p:spPr>
      </p:pic>
      <p:sp>
        <p:nvSpPr>
          <p:cNvPr id="5" name="Szövegdoboz 4"/>
          <p:cNvSpPr txBox="1"/>
          <p:nvPr/>
        </p:nvSpPr>
        <p:spPr>
          <a:xfrm>
            <a:off x="3923928" y="64420"/>
            <a:ext cx="5112568" cy="3323987"/>
          </a:xfrm>
          <a:prstGeom prst="rect">
            <a:avLst/>
          </a:prstGeom>
          <a:noFill/>
        </p:spPr>
        <p:txBody>
          <a:bodyPr wrap="square" rtlCol="0">
            <a:spAutoFit/>
          </a:bodyPr>
          <a:lstStyle/>
          <a:p>
            <a:r>
              <a:rPr lang="en-GB" sz="1400" dirty="0" smtClean="0">
                <a:latin typeface="Myriad Pro" pitchFamily="34" charset="0"/>
              </a:rPr>
              <a:t>The map of the algorithm-delineated physiographic units show significant similarity to the derived clusters, but also many of the micro- and </a:t>
            </a:r>
            <a:r>
              <a:rPr lang="en-GB" sz="1400" dirty="0" err="1" smtClean="0">
                <a:latin typeface="Myriad Pro" pitchFamily="34" charset="0"/>
              </a:rPr>
              <a:t>macroregion</a:t>
            </a:r>
            <a:r>
              <a:rPr lang="en-GB" sz="1400" dirty="0" smtClean="0">
                <a:latin typeface="Myriad Pro" pitchFamily="34" charset="0"/>
              </a:rPr>
              <a:t> borders are recognizable.</a:t>
            </a:r>
          </a:p>
          <a:p>
            <a:r>
              <a:rPr lang="en-GB" sz="1400" dirty="0" smtClean="0">
                <a:latin typeface="Myriad Pro" pitchFamily="34" charset="0"/>
              </a:rPr>
              <a:t>The above mentioned errors of the elevation dataset also propagated to the results of the segmentation. This could be eliminated by including other land surface parameters, such as slope, relative relief, height, in the algorithm.</a:t>
            </a:r>
          </a:p>
          <a:p>
            <a:r>
              <a:rPr lang="en-GB" sz="1400" dirty="0" smtClean="0">
                <a:latin typeface="Myriad Pro" pitchFamily="34" charset="0"/>
              </a:rPr>
              <a:t>The output is in accordance with the relative relief and landform maps. It was able to recognize the plains (also the flat valley bottoms and plateaus) based on the sample tiles. Taking into consideration the geomorphological forms and the general topography the method did right by characterising most of the study site as hills. The regions showing low mountainous signatures (deeper valleys, narrower ridges, summits) were also delineated correctly, embedded in the hills.</a:t>
            </a:r>
            <a:endParaRPr lang="en-GB" sz="1400" dirty="0">
              <a:latin typeface="Myriad Pro" pitchFamily="34" charset="0"/>
            </a:endParaRPr>
          </a:p>
        </p:txBody>
      </p:sp>
      <p:graphicFrame>
        <p:nvGraphicFramePr>
          <p:cNvPr id="6" name="Táblázat 5"/>
          <p:cNvGraphicFramePr>
            <a:graphicFrameLocks noGrp="1"/>
          </p:cNvGraphicFramePr>
          <p:nvPr>
            <p:extLst>
              <p:ext uri="{D42A27DB-BD31-4B8C-83A1-F6EECF244321}">
                <p14:modId xmlns:p14="http://schemas.microsoft.com/office/powerpoint/2010/main" val="1516574177"/>
              </p:ext>
            </p:extLst>
          </p:nvPr>
        </p:nvGraphicFramePr>
        <p:xfrm>
          <a:off x="3707904" y="3491550"/>
          <a:ext cx="4104456" cy="1508760"/>
        </p:xfrm>
        <a:graphic>
          <a:graphicData uri="http://schemas.openxmlformats.org/drawingml/2006/table">
            <a:tbl>
              <a:tblPr firstRow="1" bandRow="1">
                <a:tableStyleId>{2D5ABB26-0587-4C30-8999-92F81FD0307C}</a:tableStyleId>
              </a:tblPr>
              <a:tblGrid>
                <a:gridCol w="1368152"/>
                <a:gridCol w="1368152"/>
                <a:gridCol w="1368152"/>
              </a:tblGrid>
              <a:tr h="251460">
                <a:tc>
                  <a:txBody>
                    <a:bodyPr/>
                    <a:lstStyle/>
                    <a:p>
                      <a:r>
                        <a:rPr lang="hu-HU" sz="1200" b="1" i="1" dirty="0" smtClean="0">
                          <a:latin typeface="Myriad Pro" pitchFamily="34" charset="0"/>
                        </a:rPr>
                        <a:t>Plains</a:t>
                      </a:r>
                      <a:endParaRPr lang="hu-HU" sz="1200" b="1" i="1" dirty="0">
                        <a:latin typeface="Myriad Pro" pitchFamily="34" charset="0"/>
                      </a:endParaRPr>
                    </a:p>
                  </a:txBody>
                  <a:tcPr marT="34290" marB="34290">
                    <a:lnR w="635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hu-HU" sz="1200" b="1" i="1" dirty="0" err="1" smtClean="0">
                          <a:latin typeface="Myriad Pro" pitchFamily="34" charset="0"/>
                        </a:rPr>
                        <a:t>Hills</a:t>
                      </a:r>
                      <a:endParaRPr lang="hu-HU" sz="1200" b="1" i="1" dirty="0">
                        <a:latin typeface="Myriad Pro" pitchFamily="34" charset="0"/>
                      </a:endParaRP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hu-HU" sz="1200" b="1" i="1" dirty="0" err="1" smtClean="0">
                          <a:latin typeface="Myriad Pro" pitchFamily="34" charset="0"/>
                        </a:rPr>
                        <a:t>Low</a:t>
                      </a:r>
                      <a:r>
                        <a:rPr lang="hu-HU" sz="1200" b="1" i="1" dirty="0" smtClean="0">
                          <a:latin typeface="Myriad Pro" pitchFamily="34" charset="0"/>
                        </a:rPr>
                        <a:t> </a:t>
                      </a:r>
                      <a:r>
                        <a:rPr lang="hu-HU" sz="1200" b="1" i="1" dirty="0" err="1" smtClean="0">
                          <a:latin typeface="Myriad Pro" pitchFamily="34" charset="0"/>
                        </a:rPr>
                        <a:t>mountains</a:t>
                      </a:r>
                      <a:endParaRPr lang="hu-HU" sz="1200" b="1" i="1" dirty="0">
                        <a:latin typeface="Myriad Pro" pitchFamily="34" charset="0"/>
                      </a:endParaRPr>
                    </a:p>
                  </a:txBody>
                  <a:tcPr marT="34290" marB="34290">
                    <a:lnL w="635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251460">
                <a:tc>
                  <a:txBody>
                    <a:bodyPr/>
                    <a:lstStyle/>
                    <a:p>
                      <a:r>
                        <a:rPr lang="hu-HU" sz="1200" dirty="0" err="1" smtClean="0">
                          <a:latin typeface="Myriad Pro" pitchFamily="34" charset="0"/>
                        </a:rPr>
                        <a:t>Rate</a:t>
                      </a:r>
                      <a:r>
                        <a:rPr lang="hu-HU" sz="1200" dirty="0" smtClean="0">
                          <a:latin typeface="Myriad Pro" pitchFamily="34" charset="0"/>
                        </a:rPr>
                        <a:t>:</a:t>
                      </a:r>
                      <a:r>
                        <a:rPr lang="hu-HU" sz="1200" baseline="0" dirty="0" smtClean="0">
                          <a:latin typeface="Myriad Pro" pitchFamily="34" charset="0"/>
                        </a:rPr>
                        <a:t> </a:t>
                      </a:r>
                      <a:r>
                        <a:rPr lang="hu-HU" sz="1200" i="1" baseline="0" dirty="0" smtClean="0">
                          <a:latin typeface="Myriad Pro" pitchFamily="34" charset="0"/>
                        </a:rPr>
                        <a:t>40%</a:t>
                      </a:r>
                      <a:endParaRPr lang="hu-HU" sz="1200" dirty="0">
                        <a:latin typeface="Myriad Pro" pitchFamily="34" charset="0"/>
                      </a:endParaRPr>
                    </a:p>
                  </a:txBody>
                  <a:tcPr marT="34290" marB="34290">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hu-HU" sz="1200" dirty="0" err="1" smtClean="0">
                          <a:latin typeface="Myriad Pro" pitchFamily="34" charset="0"/>
                        </a:rPr>
                        <a:t>Rate</a:t>
                      </a:r>
                      <a:r>
                        <a:rPr lang="hu-HU" sz="1200" dirty="0" smtClean="0">
                          <a:latin typeface="Myriad Pro" pitchFamily="34" charset="0"/>
                        </a:rPr>
                        <a:t>:</a:t>
                      </a:r>
                      <a:r>
                        <a:rPr lang="hu-HU" sz="1200" baseline="0" dirty="0" smtClean="0">
                          <a:latin typeface="Myriad Pro" pitchFamily="34" charset="0"/>
                        </a:rPr>
                        <a:t> </a:t>
                      </a:r>
                      <a:r>
                        <a:rPr lang="hu-HU" sz="1200" i="1" baseline="0" dirty="0" smtClean="0">
                          <a:latin typeface="Myriad Pro" pitchFamily="34" charset="0"/>
                        </a:rPr>
                        <a:t>53%</a:t>
                      </a:r>
                      <a:endParaRPr lang="hu-HU" sz="1200" dirty="0">
                        <a:latin typeface="Myriad Pro" pitchFamily="34" charset="0"/>
                      </a:endParaRP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hu-HU" sz="1200" dirty="0" err="1" smtClean="0">
                          <a:latin typeface="Myriad Pro" pitchFamily="34" charset="0"/>
                        </a:rPr>
                        <a:t>Rate</a:t>
                      </a:r>
                      <a:r>
                        <a:rPr lang="hu-HU" sz="1200" dirty="0" smtClean="0">
                          <a:latin typeface="Myriad Pro" pitchFamily="34" charset="0"/>
                        </a:rPr>
                        <a:t>:</a:t>
                      </a:r>
                      <a:r>
                        <a:rPr lang="hu-HU" sz="1200" baseline="0" dirty="0" smtClean="0">
                          <a:latin typeface="Myriad Pro" pitchFamily="34" charset="0"/>
                        </a:rPr>
                        <a:t> </a:t>
                      </a:r>
                      <a:r>
                        <a:rPr lang="hu-HU" sz="1200" i="1" baseline="0" dirty="0" smtClean="0">
                          <a:latin typeface="Myriad Pro" pitchFamily="34" charset="0"/>
                        </a:rPr>
                        <a:t>7%</a:t>
                      </a:r>
                      <a:endParaRPr lang="hu-HU" sz="1200" dirty="0">
                        <a:latin typeface="Myriad Pro" pitchFamily="34" charset="0"/>
                      </a:endParaRPr>
                    </a:p>
                  </a:txBody>
                  <a:tcPr marT="34290" marB="34290">
                    <a:lnL w="635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r h="251460">
                <a:tc>
                  <a:txBody>
                    <a:bodyPr/>
                    <a:lstStyle/>
                    <a:p>
                      <a:r>
                        <a:rPr lang="hu-HU" sz="1200" dirty="0" smtClean="0">
                          <a:latin typeface="Myriad Pro" pitchFamily="34" charset="0"/>
                        </a:rPr>
                        <a:t>Min</a:t>
                      </a:r>
                      <a:r>
                        <a:rPr lang="hu-HU" sz="1200" baseline="0" dirty="0" smtClean="0">
                          <a:latin typeface="Myriad Pro" pitchFamily="34" charset="0"/>
                        </a:rPr>
                        <a:t> </a:t>
                      </a:r>
                      <a:r>
                        <a:rPr lang="hu-HU" sz="1200" baseline="0" dirty="0" err="1" smtClean="0">
                          <a:latin typeface="Myriad Pro" pitchFamily="34" charset="0"/>
                        </a:rPr>
                        <a:t>elev</a:t>
                      </a:r>
                      <a:r>
                        <a:rPr lang="hu-HU" sz="1200" baseline="0" dirty="0" smtClean="0">
                          <a:latin typeface="Myriad Pro" pitchFamily="34" charset="0"/>
                        </a:rPr>
                        <a:t>.: </a:t>
                      </a:r>
                      <a:r>
                        <a:rPr lang="hu-HU" sz="1200" i="1" baseline="0" dirty="0" smtClean="0">
                          <a:latin typeface="Myriad Pro" pitchFamily="34" charset="0"/>
                        </a:rPr>
                        <a:t>77 m</a:t>
                      </a:r>
                      <a:endParaRPr lang="hu-HU" sz="1200" dirty="0">
                        <a:latin typeface="Myriad Pro" pitchFamily="34" charset="0"/>
                      </a:endParaRPr>
                    </a:p>
                  </a:txBody>
                  <a:tcPr marT="34290" marB="34290">
                    <a:lnR w="6350" cap="flat" cmpd="sng" algn="ctr">
                      <a:solidFill>
                        <a:schemeClr val="tx1"/>
                      </a:solidFill>
                      <a:prstDash val="solid"/>
                      <a:round/>
                      <a:headEnd type="none" w="med" len="med"/>
                      <a:tailEnd type="none" w="med" len="med"/>
                    </a:lnR>
                  </a:tcPr>
                </a:tc>
                <a:tc>
                  <a:txBody>
                    <a:bodyPr/>
                    <a:lstStyle/>
                    <a:p>
                      <a:r>
                        <a:rPr lang="hu-HU" sz="1200" dirty="0" smtClean="0">
                          <a:latin typeface="Myriad Pro" pitchFamily="34" charset="0"/>
                        </a:rPr>
                        <a:t>Min</a:t>
                      </a:r>
                      <a:r>
                        <a:rPr lang="hu-HU" sz="1200" baseline="0" dirty="0" smtClean="0">
                          <a:latin typeface="Myriad Pro" pitchFamily="34" charset="0"/>
                        </a:rPr>
                        <a:t> </a:t>
                      </a:r>
                      <a:r>
                        <a:rPr lang="hu-HU" sz="1200" baseline="0" dirty="0" err="1" smtClean="0">
                          <a:latin typeface="Myriad Pro" pitchFamily="34" charset="0"/>
                        </a:rPr>
                        <a:t>elev</a:t>
                      </a:r>
                      <a:r>
                        <a:rPr lang="hu-HU" sz="1200" baseline="0" dirty="0" smtClean="0">
                          <a:latin typeface="Myriad Pro" pitchFamily="34" charset="0"/>
                        </a:rPr>
                        <a:t>.: </a:t>
                      </a:r>
                      <a:r>
                        <a:rPr lang="hu-HU" sz="1200" i="1" baseline="0" dirty="0" smtClean="0">
                          <a:latin typeface="Myriad Pro" pitchFamily="34" charset="0"/>
                        </a:rPr>
                        <a:t>74 m</a:t>
                      </a:r>
                      <a:endParaRPr lang="hu-HU" sz="1200" dirty="0">
                        <a:latin typeface="Myriad Pro" pitchFamily="34" charset="0"/>
                      </a:endParaRP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r>
                        <a:rPr lang="hu-HU" sz="1200" dirty="0" smtClean="0">
                          <a:latin typeface="Myriad Pro" pitchFamily="34" charset="0"/>
                        </a:rPr>
                        <a:t>Min</a:t>
                      </a:r>
                      <a:r>
                        <a:rPr lang="hu-HU" sz="1200" baseline="0" dirty="0" smtClean="0">
                          <a:latin typeface="Myriad Pro" pitchFamily="34" charset="0"/>
                        </a:rPr>
                        <a:t> </a:t>
                      </a:r>
                      <a:r>
                        <a:rPr lang="hu-HU" sz="1200" baseline="0" dirty="0" err="1" smtClean="0">
                          <a:latin typeface="Myriad Pro" pitchFamily="34" charset="0"/>
                        </a:rPr>
                        <a:t>elev</a:t>
                      </a:r>
                      <a:r>
                        <a:rPr lang="hu-HU" sz="1200" baseline="0" dirty="0" smtClean="0">
                          <a:latin typeface="Myriad Pro" pitchFamily="34" charset="0"/>
                        </a:rPr>
                        <a:t>.: </a:t>
                      </a:r>
                      <a:r>
                        <a:rPr lang="hu-HU" sz="1200" i="1" baseline="0" dirty="0" smtClean="0">
                          <a:latin typeface="Myriad Pro" pitchFamily="34" charset="0"/>
                        </a:rPr>
                        <a:t>74 m</a:t>
                      </a:r>
                      <a:endParaRPr lang="hu-HU" sz="1200" dirty="0">
                        <a:latin typeface="Myriad Pro" pitchFamily="34" charset="0"/>
                      </a:endParaRPr>
                    </a:p>
                  </a:txBody>
                  <a:tcPr marT="34290" marB="34290">
                    <a:lnL w="6350" cap="flat" cmpd="sng" algn="ctr">
                      <a:solidFill>
                        <a:schemeClr val="tx1"/>
                      </a:solidFill>
                      <a:prstDash val="solid"/>
                      <a:round/>
                      <a:headEnd type="none" w="med" len="med"/>
                      <a:tailEnd type="none" w="med" len="med"/>
                    </a:lnL>
                  </a:tcPr>
                </a:tc>
              </a:tr>
              <a:tr h="251460">
                <a:tc>
                  <a:txBody>
                    <a:bodyPr/>
                    <a:lstStyle/>
                    <a:p>
                      <a:r>
                        <a:rPr lang="hu-HU" sz="1200" dirty="0" smtClean="0">
                          <a:latin typeface="Myriad Pro" pitchFamily="34" charset="0"/>
                        </a:rPr>
                        <a:t>Max </a:t>
                      </a:r>
                      <a:r>
                        <a:rPr lang="hu-HU" sz="1200" dirty="0" err="1" smtClean="0">
                          <a:latin typeface="Myriad Pro" pitchFamily="34" charset="0"/>
                        </a:rPr>
                        <a:t>elev</a:t>
                      </a:r>
                      <a:r>
                        <a:rPr lang="hu-HU" sz="1200" dirty="0" smtClean="0">
                          <a:latin typeface="Myriad Pro" pitchFamily="34" charset="0"/>
                        </a:rPr>
                        <a:t>.:</a:t>
                      </a:r>
                      <a:r>
                        <a:rPr lang="hu-HU" sz="1200" baseline="0" dirty="0" smtClean="0">
                          <a:latin typeface="Myriad Pro" pitchFamily="34" charset="0"/>
                        </a:rPr>
                        <a:t> </a:t>
                      </a:r>
                      <a:r>
                        <a:rPr lang="hu-HU" sz="1200" i="1" baseline="0" dirty="0" smtClean="0">
                          <a:latin typeface="Myriad Pro" pitchFamily="34" charset="0"/>
                        </a:rPr>
                        <a:t>262 m</a:t>
                      </a:r>
                      <a:endParaRPr lang="hu-HU" sz="1200" dirty="0">
                        <a:latin typeface="Myriad Pro" pitchFamily="34" charset="0"/>
                      </a:endParaRPr>
                    </a:p>
                  </a:txBody>
                  <a:tcPr marT="34290" marB="34290">
                    <a:lnR w="6350" cap="flat" cmpd="sng" algn="ctr">
                      <a:solidFill>
                        <a:schemeClr val="tx1"/>
                      </a:solidFill>
                      <a:prstDash val="solid"/>
                      <a:round/>
                      <a:headEnd type="none" w="med" len="med"/>
                      <a:tailEnd type="none" w="med" len="med"/>
                    </a:lnR>
                  </a:tcPr>
                </a:tc>
                <a:tc>
                  <a:txBody>
                    <a:bodyPr/>
                    <a:lstStyle/>
                    <a:p>
                      <a:r>
                        <a:rPr lang="hu-HU" sz="1200" dirty="0" smtClean="0">
                          <a:latin typeface="Myriad Pro" pitchFamily="34" charset="0"/>
                        </a:rPr>
                        <a:t>Max </a:t>
                      </a:r>
                      <a:r>
                        <a:rPr lang="hu-HU" sz="1200" dirty="0" err="1" smtClean="0">
                          <a:latin typeface="Myriad Pro" pitchFamily="34" charset="0"/>
                        </a:rPr>
                        <a:t>elev</a:t>
                      </a:r>
                      <a:r>
                        <a:rPr lang="hu-HU" sz="1200" dirty="0" smtClean="0">
                          <a:latin typeface="Myriad Pro" pitchFamily="34" charset="0"/>
                        </a:rPr>
                        <a:t>.:</a:t>
                      </a:r>
                      <a:r>
                        <a:rPr lang="hu-HU" sz="1200" baseline="0" dirty="0" smtClean="0">
                          <a:latin typeface="Myriad Pro" pitchFamily="34" charset="0"/>
                        </a:rPr>
                        <a:t> </a:t>
                      </a:r>
                      <a:r>
                        <a:rPr lang="hu-HU" sz="1200" i="1" baseline="0" dirty="0" smtClean="0">
                          <a:latin typeface="Myriad Pro" pitchFamily="34" charset="0"/>
                        </a:rPr>
                        <a:t>667 m</a:t>
                      </a:r>
                      <a:endParaRPr lang="hu-HU" sz="1200" dirty="0">
                        <a:latin typeface="Myriad Pro" pitchFamily="34" charset="0"/>
                      </a:endParaRP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r>
                        <a:rPr lang="hu-HU" sz="1200" dirty="0" smtClean="0">
                          <a:latin typeface="Myriad Pro" pitchFamily="34" charset="0"/>
                        </a:rPr>
                        <a:t>Max </a:t>
                      </a:r>
                      <a:r>
                        <a:rPr lang="hu-HU" sz="1200" dirty="0" err="1" smtClean="0">
                          <a:latin typeface="Myriad Pro" pitchFamily="34" charset="0"/>
                        </a:rPr>
                        <a:t>elev</a:t>
                      </a:r>
                      <a:r>
                        <a:rPr lang="hu-HU" sz="1200" dirty="0" smtClean="0">
                          <a:latin typeface="Myriad Pro" pitchFamily="34" charset="0"/>
                        </a:rPr>
                        <a:t>.:</a:t>
                      </a:r>
                      <a:r>
                        <a:rPr lang="hu-HU" sz="1200" baseline="0" dirty="0" smtClean="0">
                          <a:latin typeface="Myriad Pro" pitchFamily="34" charset="0"/>
                        </a:rPr>
                        <a:t> </a:t>
                      </a:r>
                      <a:r>
                        <a:rPr lang="hu-HU" sz="1200" i="1" baseline="0" dirty="0" smtClean="0">
                          <a:latin typeface="Myriad Pro" pitchFamily="34" charset="0"/>
                        </a:rPr>
                        <a:t>682 m</a:t>
                      </a:r>
                      <a:endParaRPr lang="hu-HU" sz="1200" dirty="0">
                        <a:latin typeface="Myriad Pro" pitchFamily="34" charset="0"/>
                      </a:endParaRPr>
                    </a:p>
                  </a:txBody>
                  <a:tcPr marT="34290" marB="34290">
                    <a:lnL w="6350" cap="flat" cmpd="sng" algn="ctr">
                      <a:solidFill>
                        <a:schemeClr val="tx1"/>
                      </a:solidFill>
                      <a:prstDash val="solid"/>
                      <a:round/>
                      <a:headEnd type="none" w="med" len="med"/>
                      <a:tailEnd type="none" w="med" len="med"/>
                    </a:lnL>
                  </a:tcPr>
                </a:tc>
              </a:tr>
              <a:tr h="251460">
                <a:tc>
                  <a:txBody>
                    <a:bodyPr/>
                    <a:lstStyle/>
                    <a:p>
                      <a:r>
                        <a:rPr lang="hu-HU" sz="1200" dirty="0" err="1" smtClean="0">
                          <a:latin typeface="Myriad Pro" pitchFamily="34" charset="0"/>
                        </a:rPr>
                        <a:t>Mean</a:t>
                      </a:r>
                      <a:r>
                        <a:rPr lang="hu-HU" sz="1200" dirty="0" smtClean="0">
                          <a:latin typeface="Myriad Pro" pitchFamily="34" charset="0"/>
                        </a:rPr>
                        <a:t> </a:t>
                      </a:r>
                      <a:r>
                        <a:rPr lang="hu-HU" sz="1200" dirty="0" err="1" smtClean="0">
                          <a:latin typeface="Myriad Pro" pitchFamily="34" charset="0"/>
                        </a:rPr>
                        <a:t>elev</a:t>
                      </a:r>
                      <a:r>
                        <a:rPr lang="hu-HU" sz="1200" dirty="0" smtClean="0">
                          <a:latin typeface="Myriad Pro" pitchFamily="34" charset="0"/>
                        </a:rPr>
                        <a:t>.: </a:t>
                      </a:r>
                      <a:r>
                        <a:rPr lang="hu-HU" sz="1200" i="1" dirty="0" smtClean="0">
                          <a:latin typeface="Myriad Pro" pitchFamily="34" charset="0"/>
                        </a:rPr>
                        <a:t>114 m</a:t>
                      </a:r>
                      <a:endParaRPr lang="hu-HU" sz="1200" i="1" dirty="0">
                        <a:latin typeface="Myriad Pro" pitchFamily="34" charset="0"/>
                      </a:endParaRPr>
                    </a:p>
                  </a:txBody>
                  <a:tcPr marT="34290" marB="34290">
                    <a:lnR w="6350" cap="flat" cmpd="sng" algn="ctr">
                      <a:solidFill>
                        <a:schemeClr val="tx1"/>
                      </a:solidFill>
                      <a:prstDash val="solid"/>
                      <a:round/>
                      <a:headEnd type="none" w="med" len="med"/>
                      <a:tailEnd type="none" w="med" len="med"/>
                    </a:lnR>
                  </a:tcPr>
                </a:tc>
                <a:tc>
                  <a:txBody>
                    <a:bodyPr/>
                    <a:lstStyle/>
                    <a:p>
                      <a:r>
                        <a:rPr lang="hu-HU" sz="1200" dirty="0" err="1" smtClean="0">
                          <a:latin typeface="Myriad Pro" pitchFamily="34" charset="0"/>
                        </a:rPr>
                        <a:t>Mean</a:t>
                      </a:r>
                      <a:r>
                        <a:rPr lang="hu-HU" sz="1200" dirty="0" smtClean="0">
                          <a:latin typeface="Myriad Pro" pitchFamily="34" charset="0"/>
                        </a:rPr>
                        <a:t> </a:t>
                      </a:r>
                      <a:r>
                        <a:rPr lang="hu-HU" sz="1200" dirty="0" err="1" smtClean="0">
                          <a:latin typeface="Myriad Pro" pitchFamily="34" charset="0"/>
                        </a:rPr>
                        <a:t>elev</a:t>
                      </a:r>
                      <a:r>
                        <a:rPr lang="hu-HU" sz="1200" dirty="0" smtClean="0">
                          <a:latin typeface="Myriad Pro" pitchFamily="34" charset="0"/>
                        </a:rPr>
                        <a:t>.: </a:t>
                      </a:r>
                      <a:r>
                        <a:rPr lang="hu-HU" sz="1200" i="1" dirty="0" smtClean="0">
                          <a:latin typeface="Myriad Pro" pitchFamily="34" charset="0"/>
                        </a:rPr>
                        <a:t>168 m</a:t>
                      </a:r>
                      <a:endParaRPr lang="hu-HU" sz="1200" i="1" dirty="0">
                        <a:latin typeface="Myriad Pro" pitchFamily="34" charset="0"/>
                      </a:endParaRP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r>
                        <a:rPr lang="hu-HU" sz="1200" dirty="0" err="1" smtClean="0">
                          <a:latin typeface="Myriad Pro" pitchFamily="34" charset="0"/>
                        </a:rPr>
                        <a:t>Mean</a:t>
                      </a:r>
                      <a:r>
                        <a:rPr lang="hu-HU" sz="1200" dirty="0" smtClean="0">
                          <a:latin typeface="Myriad Pro" pitchFamily="34" charset="0"/>
                        </a:rPr>
                        <a:t> </a:t>
                      </a:r>
                      <a:r>
                        <a:rPr lang="hu-HU" sz="1200" dirty="0" err="1" smtClean="0">
                          <a:latin typeface="Myriad Pro" pitchFamily="34" charset="0"/>
                        </a:rPr>
                        <a:t>elev</a:t>
                      </a:r>
                      <a:r>
                        <a:rPr lang="hu-HU" sz="1200" dirty="0" smtClean="0">
                          <a:latin typeface="Myriad Pro" pitchFamily="34" charset="0"/>
                        </a:rPr>
                        <a:t>.: </a:t>
                      </a:r>
                      <a:r>
                        <a:rPr lang="hu-HU" sz="1200" i="1" dirty="0" smtClean="0">
                          <a:latin typeface="Myriad Pro" pitchFamily="34" charset="0"/>
                        </a:rPr>
                        <a:t>210 m</a:t>
                      </a:r>
                      <a:endParaRPr lang="hu-HU" sz="1200" i="1" dirty="0">
                        <a:latin typeface="Myriad Pro" pitchFamily="34" charset="0"/>
                      </a:endParaRPr>
                    </a:p>
                  </a:txBody>
                  <a:tcPr marT="34290" marB="34290">
                    <a:lnL w="6350" cap="flat" cmpd="sng" algn="ctr">
                      <a:solidFill>
                        <a:schemeClr val="tx1"/>
                      </a:solidFill>
                      <a:prstDash val="solid"/>
                      <a:round/>
                      <a:headEnd type="none" w="med" len="med"/>
                      <a:tailEnd type="none" w="med" len="med"/>
                    </a:lnL>
                  </a:tcPr>
                </a:tc>
              </a:tr>
              <a:tr h="251460">
                <a:tc>
                  <a:txBody>
                    <a:bodyPr/>
                    <a:lstStyle/>
                    <a:p>
                      <a:r>
                        <a:rPr lang="hu-HU" sz="1200" dirty="0" smtClean="0">
                          <a:latin typeface="Myriad Pro" pitchFamily="34" charset="0"/>
                        </a:rPr>
                        <a:t>STD of </a:t>
                      </a:r>
                      <a:r>
                        <a:rPr lang="hu-HU" sz="1200" dirty="0" err="1" smtClean="0">
                          <a:latin typeface="Myriad Pro" pitchFamily="34" charset="0"/>
                        </a:rPr>
                        <a:t>elev</a:t>
                      </a:r>
                      <a:r>
                        <a:rPr lang="hu-HU" sz="1200" dirty="0" smtClean="0">
                          <a:latin typeface="Myriad Pro" pitchFamily="34" charset="0"/>
                        </a:rPr>
                        <a:t>.:</a:t>
                      </a:r>
                      <a:r>
                        <a:rPr lang="hu-HU" sz="1200" baseline="0" dirty="0" smtClean="0">
                          <a:latin typeface="Myriad Pro" pitchFamily="34" charset="0"/>
                        </a:rPr>
                        <a:t> </a:t>
                      </a:r>
                      <a:r>
                        <a:rPr lang="hu-HU" sz="1200" i="1" baseline="0" dirty="0" smtClean="0">
                          <a:latin typeface="Myriad Pro" pitchFamily="34" charset="0"/>
                        </a:rPr>
                        <a:t>25 m</a:t>
                      </a:r>
                      <a:endParaRPr lang="hu-HU" sz="1200" i="1" dirty="0" smtClean="0">
                        <a:latin typeface="Myriad Pro" pitchFamily="34" charset="0"/>
                      </a:endParaRPr>
                    </a:p>
                  </a:txBody>
                  <a:tcPr marT="34290" marB="34290">
                    <a:lnR w="6350" cap="flat" cmpd="sng" algn="ctr">
                      <a:solidFill>
                        <a:schemeClr val="tx1"/>
                      </a:solidFill>
                      <a:prstDash val="solid"/>
                      <a:round/>
                      <a:headEnd type="none" w="med" len="med"/>
                      <a:tailEnd type="none" w="med" len="med"/>
                    </a:lnR>
                  </a:tcPr>
                </a:tc>
                <a:tc>
                  <a:txBody>
                    <a:bodyPr/>
                    <a:lstStyle/>
                    <a:p>
                      <a:r>
                        <a:rPr lang="hu-HU" sz="1200" dirty="0" smtClean="0">
                          <a:latin typeface="Myriad Pro" pitchFamily="34" charset="0"/>
                        </a:rPr>
                        <a:t>STD of </a:t>
                      </a:r>
                      <a:r>
                        <a:rPr lang="hu-HU" sz="1200" dirty="0" err="1" smtClean="0">
                          <a:latin typeface="Myriad Pro" pitchFamily="34" charset="0"/>
                        </a:rPr>
                        <a:t>elev</a:t>
                      </a:r>
                      <a:r>
                        <a:rPr lang="hu-HU" sz="1200" dirty="0" smtClean="0">
                          <a:latin typeface="Myriad Pro" pitchFamily="34" charset="0"/>
                        </a:rPr>
                        <a:t>.:</a:t>
                      </a:r>
                      <a:r>
                        <a:rPr lang="hu-HU" sz="1200" baseline="0" dirty="0" smtClean="0">
                          <a:latin typeface="Myriad Pro" pitchFamily="34" charset="0"/>
                        </a:rPr>
                        <a:t> </a:t>
                      </a:r>
                      <a:r>
                        <a:rPr lang="hu-HU" sz="1200" i="1" baseline="0" dirty="0" smtClean="0">
                          <a:latin typeface="Myriad Pro" pitchFamily="34" charset="0"/>
                        </a:rPr>
                        <a:t>49 m</a:t>
                      </a:r>
                      <a:endParaRPr lang="hu-HU" sz="1200" i="1" dirty="0" smtClean="0">
                        <a:latin typeface="Myriad Pro" pitchFamily="34" charset="0"/>
                      </a:endParaRPr>
                    </a:p>
                  </a:txBody>
                  <a:tcPr marT="34290" marB="3429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tcPr>
                </a:tc>
                <a:tc>
                  <a:txBody>
                    <a:bodyPr/>
                    <a:lstStyle/>
                    <a:p>
                      <a:r>
                        <a:rPr lang="hu-HU" sz="1200" dirty="0" smtClean="0">
                          <a:latin typeface="Myriad Pro" pitchFamily="34" charset="0"/>
                        </a:rPr>
                        <a:t>STD of </a:t>
                      </a:r>
                      <a:r>
                        <a:rPr lang="hu-HU" sz="1200" dirty="0" err="1" smtClean="0">
                          <a:latin typeface="Myriad Pro" pitchFamily="34" charset="0"/>
                        </a:rPr>
                        <a:t>elev</a:t>
                      </a:r>
                      <a:r>
                        <a:rPr lang="hu-HU" sz="1200" dirty="0" smtClean="0">
                          <a:latin typeface="Myriad Pro" pitchFamily="34" charset="0"/>
                        </a:rPr>
                        <a:t>.:</a:t>
                      </a:r>
                      <a:r>
                        <a:rPr lang="hu-HU" sz="1200" baseline="0" dirty="0" smtClean="0">
                          <a:latin typeface="Myriad Pro" pitchFamily="34" charset="0"/>
                        </a:rPr>
                        <a:t> </a:t>
                      </a:r>
                      <a:r>
                        <a:rPr lang="hu-HU" sz="1200" i="1" baseline="0" dirty="0" smtClean="0">
                          <a:latin typeface="Myriad Pro" pitchFamily="34" charset="0"/>
                        </a:rPr>
                        <a:t>60 m</a:t>
                      </a:r>
                      <a:endParaRPr lang="hu-HU" sz="1200" i="1" dirty="0" smtClean="0">
                        <a:latin typeface="Myriad Pro" pitchFamily="34" charset="0"/>
                      </a:endParaRPr>
                    </a:p>
                  </a:txBody>
                  <a:tcPr marT="34290" marB="34290">
                    <a:lnL w="6350" cap="flat" cmpd="sng" algn="ctr">
                      <a:solidFill>
                        <a:schemeClr val="tx1"/>
                      </a:solidFill>
                      <a:prstDash val="solid"/>
                      <a:round/>
                      <a:headEnd type="none" w="med" len="med"/>
                      <a:tailEnd type="none" w="med" len="med"/>
                    </a:lnL>
                  </a:tcPr>
                </a:tc>
              </a:tr>
            </a:tbl>
          </a:graphicData>
        </a:graphic>
      </p:graphicFrame>
      <p:sp>
        <p:nvSpPr>
          <p:cNvPr id="7" name="Ellipszis 6">
            <a:hlinkClick r:id="rId5" action="ppaction://hlinksldjump"/>
          </p:cNvPr>
          <p:cNvSpPr/>
          <p:nvPr/>
        </p:nvSpPr>
        <p:spPr>
          <a:xfrm>
            <a:off x="8172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8" name="Ellipszis 7">
            <a:hlinkClick r:id="rId6" action="ppaction://hlinksldjump"/>
          </p:cNvPr>
          <p:cNvSpPr/>
          <p:nvPr/>
        </p:nvSpPr>
        <p:spPr>
          <a:xfrm>
            <a:off x="7678826"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Ellipszis 8">
            <a:hlinkClick r:id="rId7" action="ppaction://hlinksldjump"/>
          </p:cNvPr>
          <p:cNvSpPr/>
          <p:nvPr/>
        </p:nvSpPr>
        <p:spPr>
          <a:xfrm>
            <a:off x="8640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4" name="Kép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0021" y="0"/>
            <a:ext cx="6543958" cy="5143500"/>
          </a:xfrm>
          <a:prstGeom prst="rect">
            <a:avLst/>
          </a:prstGeom>
        </p:spPr>
      </p:pic>
      <p:pic>
        <p:nvPicPr>
          <p:cNvPr id="13" name="Kép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655" y="0"/>
            <a:ext cx="6556689" cy="5143500"/>
          </a:xfrm>
          <a:prstGeom prst="rect">
            <a:avLst/>
          </a:prstGeom>
        </p:spPr>
      </p:pic>
    </p:spTree>
    <p:extLst>
      <p:ext uri="{BB962C8B-B14F-4D97-AF65-F5344CB8AC3E}">
        <p14:creationId xmlns:p14="http://schemas.microsoft.com/office/powerpoint/2010/main" val="35267675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églalap 3"/>
          <p:cNvSpPr/>
          <p:nvPr/>
        </p:nvSpPr>
        <p:spPr>
          <a:xfrm>
            <a:off x="611560" y="82242"/>
            <a:ext cx="8424936" cy="3785652"/>
          </a:xfrm>
          <a:prstGeom prst="rect">
            <a:avLst/>
          </a:prstGeom>
        </p:spPr>
        <p:txBody>
          <a:bodyPr wrap="square">
            <a:spAutoFit/>
          </a:bodyPr>
          <a:lstStyle/>
          <a:p>
            <a:pPr marL="285750" indent="-285750">
              <a:buSzPct val="120000"/>
              <a:buFont typeface="Myriad Pro" pitchFamily="34" charset="0"/>
              <a:buChar char=""/>
            </a:pPr>
            <a:r>
              <a:rPr lang="en-GB" sz="1600" dirty="0" smtClean="0">
                <a:latin typeface="Myriad Pro" pitchFamily="34" charset="0"/>
              </a:rPr>
              <a:t>Applicability</a:t>
            </a:r>
            <a:r>
              <a:rPr lang="hu-HU" sz="1600" dirty="0" smtClean="0">
                <a:latin typeface="Myriad Pro" pitchFamily="34" charset="0"/>
              </a:rPr>
              <a:t>:</a:t>
            </a:r>
          </a:p>
          <a:p>
            <a:pPr marL="742950" lvl="1" indent="-285750">
              <a:buSzPct val="120000"/>
              <a:buFont typeface="Myriad Pro" pitchFamily="34" charset="0"/>
              <a:buChar char=""/>
            </a:pPr>
            <a:r>
              <a:rPr lang="en-GB" sz="1600" dirty="0" smtClean="0">
                <a:latin typeface="Myriad Pro" pitchFamily="34" charset="0"/>
              </a:rPr>
              <a:t>the characteristic local ridgeline-to-channel spacing calculated by the TG principle can be used as an objective L parameter for the </a:t>
            </a:r>
            <a:r>
              <a:rPr lang="en-GB" sz="1600" dirty="0" err="1" smtClean="0">
                <a:latin typeface="Myriad Pro" pitchFamily="34" charset="0"/>
              </a:rPr>
              <a:t>geomorphons</a:t>
            </a:r>
            <a:r>
              <a:rPr lang="en-GB" sz="1600" dirty="0" smtClean="0">
                <a:latin typeface="Myriad Pro" pitchFamily="34" charset="0"/>
              </a:rPr>
              <a:t> mapping approach</a:t>
            </a:r>
          </a:p>
          <a:p>
            <a:pPr marL="742950" lvl="1" indent="-285750">
              <a:buSzPct val="120000"/>
              <a:buFont typeface="Myriad Pro" pitchFamily="34" charset="0"/>
              <a:buChar char=""/>
            </a:pPr>
            <a:r>
              <a:rPr lang="en-GB" sz="1600" dirty="0" smtClean="0">
                <a:latin typeface="Myriad Pro" pitchFamily="34" charset="0"/>
              </a:rPr>
              <a:t>the two techniques combined allows the multi-scale delineation of relevant landform elements in complex study areas</a:t>
            </a:r>
          </a:p>
          <a:p>
            <a:pPr marL="742950" lvl="1" indent="-285750">
              <a:buSzPct val="120000"/>
              <a:buFont typeface="Myriad Pro" pitchFamily="34" charset="0"/>
              <a:buChar char=""/>
            </a:pPr>
            <a:r>
              <a:rPr lang="en-GB" sz="1600" dirty="0" smtClean="0">
                <a:latin typeface="Myriad Pro" pitchFamily="34" charset="0"/>
              </a:rPr>
              <a:t>the landform elements can be used for further investigation of the physiography</a:t>
            </a:r>
          </a:p>
          <a:p>
            <a:pPr marL="742950" lvl="1" indent="-285750">
              <a:buSzPct val="120000"/>
              <a:buFont typeface="Myriad Pro" pitchFamily="34" charset="0"/>
              <a:buChar char=""/>
            </a:pPr>
            <a:r>
              <a:rPr lang="en-GB" sz="1600" dirty="0" smtClean="0">
                <a:latin typeface="Myriad Pro" pitchFamily="34" charset="0"/>
              </a:rPr>
              <a:t>the mapping technique can narrow the gap between GIS-based and manual geomorphological mapping while providing objective, coherent and repeatable results</a:t>
            </a:r>
          </a:p>
          <a:p>
            <a:pPr marL="285750" indent="-285750">
              <a:buSzPct val="120000"/>
              <a:buFont typeface="Myriad Pro" pitchFamily="34" charset="0"/>
              <a:buChar char=""/>
            </a:pPr>
            <a:r>
              <a:rPr lang="en-GB" sz="1600" dirty="0" smtClean="0">
                <a:latin typeface="Myriad Pro" pitchFamily="34" charset="0"/>
              </a:rPr>
              <a:t>Efficiency:</a:t>
            </a:r>
            <a:endParaRPr lang="hu-HU" sz="1600" dirty="0">
              <a:latin typeface="Myriad Pro" pitchFamily="34" charset="0"/>
            </a:endParaRPr>
          </a:p>
          <a:p>
            <a:pPr marL="742950" lvl="1" indent="-285750">
              <a:buSzPct val="120000"/>
              <a:buFont typeface="Myriad Pro" pitchFamily="34" charset="0"/>
              <a:buChar char=""/>
            </a:pPr>
            <a:r>
              <a:rPr lang="en-GB" sz="1600" dirty="0" smtClean="0">
                <a:latin typeface="Myriad Pro" pitchFamily="34" charset="0"/>
              </a:rPr>
              <a:t>the TG calculation tool can be implemented in GRASS GIS as a script tool taking advantage of the interoperability with the</a:t>
            </a:r>
            <a:r>
              <a:rPr lang="hu-HU" sz="1600" dirty="0" smtClean="0">
                <a:latin typeface="Myriad Pro" pitchFamily="34" charset="0"/>
              </a:rPr>
              <a:t> R software</a:t>
            </a:r>
            <a:endParaRPr lang="en-GB" sz="1600" dirty="0" smtClean="0">
              <a:latin typeface="Myriad Pro" pitchFamily="34" charset="0"/>
            </a:endParaRPr>
          </a:p>
          <a:p>
            <a:pPr marL="285750" indent="-285750">
              <a:buSzPct val="120000"/>
              <a:buFont typeface="Myriad Pro" pitchFamily="34" charset="0"/>
              <a:buChar char=""/>
            </a:pPr>
            <a:r>
              <a:rPr lang="en-GB" sz="1600" dirty="0" smtClean="0">
                <a:latin typeface="Myriad Pro" pitchFamily="34" charset="0"/>
              </a:rPr>
              <a:t>Further research:</a:t>
            </a:r>
            <a:endParaRPr lang="hu-HU" sz="1600" dirty="0" smtClean="0">
              <a:latin typeface="Myriad Pro" pitchFamily="34" charset="0"/>
            </a:endParaRPr>
          </a:p>
          <a:p>
            <a:pPr marL="742950" lvl="1" indent="-285750">
              <a:buSzPct val="120000"/>
              <a:buFont typeface="Myriad Pro" pitchFamily="34" charset="0"/>
              <a:buChar char=""/>
            </a:pPr>
            <a:r>
              <a:rPr lang="en-GB" sz="1600" dirty="0" smtClean="0">
                <a:latin typeface="Myriad Pro" pitchFamily="34" charset="0"/>
              </a:rPr>
              <a:t>improvement of data quality and TG calculation tool</a:t>
            </a:r>
          </a:p>
          <a:p>
            <a:pPr marL="742950" lvl="1" indent="-285750">
              <a:buSzPct val="120000"/>
              <a:buFont typeface="Myriad Pro" pitchFamily="34" charset="0"/>
              <a:buChar char=""/>
            </a:pPr>
            <a:r>
              <a:rPr lang="en-GB" sz="1600" dirty="0" smtClean="0">
                <a:latin typeface="Myriad Pro" pitchFamily="34" charset="0"/>
              </a:rPr>
              <a:t>further analysing potential of TG-based landform mapping on different scales and landscapes</a:t>
            </a:r>
          </a:p>
        </p:txBody>
      </p:sp>
      <p:pic>
        <p:nvPicPr>
          <p:cNvPr id="2" name="Kép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3939902"/>
            <a:ext cx="7200000" cy="1135908"/>
          </a:xfrm>
          <a:prstGeom prst="rect">
            <a:avLst/>
          </a:prstGeom>
        </p:spPr>
      </p:pic>
      <p:sp>
        <p:nvSpPr>
          <p:cNvPr id="5" name="Ellipszis 4">
            <a:hlinkClick r:id="rId4" action="ppaction://hlinksldjump"/>
          </p:cNvPr>
          <p:cNvSpPr/>
          <p:nvPr/>
        </p:nvSpPr>
        <p:spPr>
          <a:xfrm>
            <a:off x="8172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 name="Ellipszis 5">
            <a:hlinkClick r:id="rId5" action="ppaction://hlinksldjump"/>
          </p:cNvPr>
          <p:cNvSpPr/>
          <p:nvPr/>
        </p:nvSpPr>
        <p:spPr>
          <a:xfrm>
            <a:off x="7678826"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Ellipszis 6">
            <a:hlinkClick r:id="rId6" action="ppaction://hlinksldjump"/>
          </p:cNvPr>
          <p:cNvSpPr/>
          <p:nvPr/>
        </p:nvSpPr>
        <p:spPr>
          <a:xfrm>
            <a:off x="8640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3" name="Kép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92" y="187856"/>
            <a:ext cx="7874272" cy="4320000"/>
          </a:xfrm>
          <a:prstGeom prst="rect">
            <a:avLst/>
          </a:prstGeom>
        </p:spPr>
      </p:pic>
    </p:spTree>
    <p:extLst>
      <p:ext uri="{BB962C8B-B14F-4D97-AF65-F5344CB8AC3E}">
        <p14:creationId xmlns:p14="http://schemas.microsoft.com/office/powerpoint/2010/main" val="4138501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Ellipszis 1">
            <a:hlinkClick r:id="rId3" action="ppaction://hlinksldjump"/>
          </p:cNvPr>
          <p:cNvSpPr/>
          <p:nvPr/>
        </p:nvSpPr>
        <p:spPr>
          <a:xfrm>
            <a:off x="8172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6314346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églalap 2"/>
          <p:cNvSpPr/>
          <p:nvPr/>
        </p:nvSpPr>
        <p:spPr>
          <a:xfrm>
            <a:off x="539552" y="51470"/>
            <a:ext cx="8496944" cy="2000548"/>
          </a:xfrm>
          <a:prstGeom prst="rect">
            <a:avLst/>
          </a:prstGeom>
        </p:spPr>
        <p:txBody>
          <a:bodyPr wrap="square">
            <a:spAutoFit/>
          </a:bodyPr>
          <a:lstStyle/>
          <a:p>
            <a:pPr marL="285750" indent="-285750">
              <a:buFont typeface="Arial" panose="020B0604020202020204" pitchFamily="34" charset="0"/>
              <a:buChar char="•"/>
            </a:pPr>
            <a:r>
              <a:rPr lang="en-GB" sz="1600" dirty="0">
                <a:latin typeface="Myriad Pro" pitchFamily="34" charset="0"/>
              </a:rPr>
              <a:t>The </a:t>
            </a:r>
            <a:r>
              <a:rPr lang="hu-HU" sz="1600" dirty="0" smtClean="0">
                <a:latin typeface="Myriad Pro" pitchFamily="34" charset="0"/>
              </a:rPr>
              <a:t>T</a:t>
            </a:r>
            <a:r>
              <a:rPr lang="en-GB" sz="1600" dirty="0" err="1" smtClean="0">
                <a:latin typeface="Myriad Pro" pitchFamily="34" charset="0"/>
              </a:rPr>
              <a:t>opographic</a:t>
            </a:r>
            <a:r>
              <a:rPr lang="en-GB" sz="1600" dirty="0" smtClean="0">
                <a:latin typeface="Myriad Pro" pitchFamily="34" charset="0"/>
              </a:rPr>
              <a:t> </a:t>
            </a:r>
            <a:r>
              <a:rPr lang="hu-HU" sz="1600" dirty="0" smtClean="0">
                <a:latin typeface="Myriad Pro" pitchFamily="34" charset="0"/>
              </a:rPr>
              <a:t>G</a:t>
            </a:r>
            <a:r>
              <a:rPr lang="en-GB" sz="1600" dirty="0" smtClean="0">
                <a:latin typeface="Myriad Pro" pitchFamily="34" charset="0"/>
              </a:rPr>
              <a:t>rain </a:t>
            </a:r>
            <a:r>
              <a:rPr lang="en-GB" sz="1600" dirty="0">
                <a:latin typeface="Myriad Pro" pitchFamily="34" charset="0"/>
              </a:rPr>
              <a:t>principle (Wood, W. F. – Snell, J. B. 1960, Pike, R. J. et al. 1989)</a:t>
            </a:r>
            <a:r>
              <a:rPr lang="hu-HU" sz="1600" dirty="0">
                <a:latin typeface="Myriad Pro" pitchFamily="34" charset="0"/>
              </a:rPr>
              <a:t> </a:t>
            </a:r>
            <a:r>
              <a:rPr lang="en-GB" sz="1600" dirty="0">
                <a:latin typeface="Myriad Pro" pitchFamily="34" charset="0"/>
              </a:rPr>
              <a:t>is a possible solution to detect the optimal search window for generation of land surface parameters or search parameter for delineating characteristic landform elements with </a:t>
            </a:r>
            <a:r>
              <a:rPr lang="en-GB" sz="1600" dirty="0" err="1">
                <a:latin typeface="Myriad Pro" pitchFamily="34" charset="0"/>
              </a:rPr>
              <a:t>r.geomorphon</a:t>
            </a:r>
            <a:r>
              <a:rPr lang="en-GB" sz="1600" dirty="0">
                <a:latin typeface="Myriad Pro" pitchFamily="34" charset="0"/>
              </a:rPr>
              <a:t> tool</a:t>
            </a:r>
            <a:r>
              <a:rPr lang="en-GB" sz="1600" dirty="0" smtClean="0">
                <a:latin typeface="Myriad Pro" pitchFamily="34" charset="0"/>
              </a:rPr>
              <a:t>.</a:t>
            </a:r>
            <a:endParaRPr lang="hu-HU" sz="1600" dirty="0" smtClean="0">
              <a:latin typeface="Myriad Pro" pitchFamily="34" charset="0"/>
            </a:endParaRPr>
          </a:p>
          <a:p>
            <a:pPr marL="742950" lvl="1" indent="-285750">
              <a:buSzPct val="120000"/>
              <a:buFont typeface="Myriad Pro" pitchFamily="34" charset="0"/>
              <a:buChar char=""/>
            </a:pPr>
            <a:r>
              <a:rPr lang="en-GB" sz="1400" dirty="0">
                <a:latin typeface="Myriad Pro" pitchFamily="34" charset="0"/>
              </a:rPr>
              <a:t>possibility to analyse land surface </a:t>
            </a:r>
            <a:r>
              <a:rPr lang="en-GB" sz="1400" dirty="0" smtClean="0">
                <a:latin typeface="Myriad Pro" pitchFamily="34" charset="0"/>
              </a:rPr>
              <a:t>parameters</a:t>
            </a:r>
            <a:r>
              <a:rPr lang="hu-HU" sz="1400" dirty="0" smtClean="0">
                <a:latin typeface="Myriad Pro" pitchFamily="34" charset="0"/>
              </a:rPr>
              <a:t> </a:t>
            </a:r>
            <a:r>
              <a:rPr lang="en-GB" sz="1400" dirty="0" smtClean="0">
                <a:latin typeface="Myriad Pro" pitchFamily="34" charset="0"/>
              </a:rPr>
              <a:t>and </a:t>
            </a:r>
            <a:r>
              <a:rPr lang="en-GB" sz="1400" dirty="0">
                <a:latin typeface="Myriad Pro" pitchFamily="34" charset="0"/>
              </a:rPr>
              <a:t>delineate landforms on </a:t>
            </a:r>
            <a:r>
              <a:rPr lang="hu-HU" sz="1400" dirty="0" err="1">
                <a:latin typeface="Myriad Pro" pitchFamily="34" charset="0"/>
              </a:rPr>
              <a:t>relevant</a:t>
            </a:r>
            <a:r>
              <a:rPr lang="hu-HU" sz="1400" dirty="0">
                <a:latin typeface="Myriad Pro" pitchFamily="34" charset="0"/>
              </a:rPr>
              <a:t> </a:t>
            </a:r>
            <a:r>
              <a:rPr lang="en-GB" sz="1400" dirty="0">
                <a:latin typeface="Myriad Pro" pitchFamily="34" charset="0"/>
              </a:rPr>
              <a:t>scale</a:t>
            </a:r>
          </a:p>
          <a:p>
            <a:pPr marL="742950" lvl="1" indent="-285750">
              <a:buSzPct val="120000"/>
              <a:buFont typeface="Myriad Pro" pitchFamily="34" charset="0"/>
              <a:buChar char=""/>
            </a:pPr>
            <a:r>
              <a:rPr lang="en-GB" sz="1400" dirty="0">
                <a:latin typeface="Myriad Pro" pitchFamily="34" charset="0"/>
              </a:rPr>
              <a:t>best use of scale flexibility in </a:t>
            </a:r>
            <a:r>
              <a:rPr lang="en-GB" sz="1400" dirty="0" err="1">
                <a:latin typeface="Myriad Pro" pitchFamily="34" charset="0"/>
              </a:rPr>
              <a:t>r.geomorphon</a:t>
            </a:r>
            <a:r>
              <a:rPr lang="en-GB" sz="1400" dirty="0">
                <a:latin typeface="Myriad Pro" pitchFamily="34" charset="0"/>
              </a:rPr>
              <a:t> </a:t>
            </a:r>
            <a:r>
              <a:rPr lang="en-GB" sz="1400" dirty="0" smtClean="0">
                <a:latin typeface="Myriad Pro" pitchFamily="34" charset="0"/>
              </a:rPr>
              <a:t>tool</a:t>
            </a:r>
            <a:endParaRPr lang="hu-HU" sz="1400" dirty="0" smtClean="0">
              <a:latin typeface="Myriad Pro" pitchFamily="34" charset="0"/>
            </a:endParaRPr>
          </a:p>
          <a:p>
            <a:pPr marL="285750" indent="-285750">
              <a:buFont typeface="Arial" panose="020B0604020202020204" pitchFamily="34" charset="0"/>
              <a:buChar char="•"/>
            </a:pPr>
            <a:r>
              <a:rPr lang="en-GB" sz="1600" i="1" dirty="0">
                <a:latin typeface="Myriad Pro" pitchFamily="34" charset="0"/>
              </a:rPr>
              <a:t>The methodology is entirely based on Open-source software (bash shell scripts for GRASS GIS and R scripts</a:t>
            </a:r>
            <a:r>
              <a:rPr lang="en-GB" sz="1600" i="1" dirty="0" smtClean="0">
                <a:latin typeface="Myriad Pro" pitchFamily="34" charset="0"/>
              </a:rPr>
              <a:t>).</a:t>
            </a:r>
            <a:endParaRPr lang="en-GB" sz="1600" i="1" dirty="0">
              <a:latin typeface="Myriad Pro" pitchFamily="34" charset="0"/>
            </a:endParaRPr>
          </a:p>
        </p:txBody>
      </p:sp>
      <p:sp>
        <p:nvSpPr>
          <p:cNvPr id="4" name="Szövegdoboz 3"/>
          <p:cNvSpPr txBox="1"/>
          <p:nvPr/>
        </p:nvSpPr>
        <p:spPr>
          <a:xfrm>
            <a:off x="556328" y="3814770"/>
            <a:ext cx="3871656" cy="954107"/>
          </a:xfrm>
          <a:prstGeom prst="rect">
            <a:avLst/>
          </a:prstGeom>
          <a:noFill/>
        </p:spPr>
        <p:txBody>
          <a:bodyPr wrap="square" rtlCol="0">
            <a:spAutoFit/>
          </a:bodyPr>
          <a:lstStyle/>
          <a:p>
            <a:r>
              <a:rPr lang="en-GB" sz="1400" b="1" dirty="0" smtClean="0">
                <a:latin typeface="Myriad Pro" pitchFamily="34" charset="0"/>
              </a:rPr>
              <a:t>Concept of TG calculation</a:t>
            </a:r>
          </a:p>
          <a:p>
            <a:r>
              <a:rPr lang="en-GB" sz="1400" dirty="0" smtClean="0">
                <a:latin typeface="Myriad Pro" pitchFamily="34" charset="0"/>
              </a:rPr>
              <a:t>By increasing the neighbourhood matrix the local relief is reaching a point where it approximates the representative relief of an area.</a:t>
            </a:r>
          </a:p>
        </p:txBody>
      </p:sp>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560" y="1995686"/>
            <a:ext cx="3691671" cy="1819084"/>
          </a:xfrm>
          <a:prstGeom prst="rect">
            <a:avLst/>
          </a:prstGeom>
        </p:spPr>
      </p:pic>
      <p:sp>
        <p:nvSpPr>
          <p:cNvPr id="6" name="Szövegdoboz 5"/>
          <p:cNvSpPr txBox="1"/>
          <p:nvPr/>
        </p:nvSpPr>
        <p:spPr>
          <a:xfrm>
            <a:off x="4355976" y="3274987"/>
            <a:ext cx="4665568" cy="1384995"/>
          </a:xfrm>
          <a:prstGeom prst="rect">
            <a:avLst/>
          </a:prstGeom>
          <a:noFill/>
        </p:spPr>
        <p:txBody>
          <a:bodyPr wrap="square" rtlCol="0">
            <a:spAutoFit/>
          </a:bodyPr>
          <a:lstStyle/>
          <a:p>
            <a:r>
              <a:rPr lang="en-GB" sz="1400" b="1" dirty="0" smtClean="0">
                <a:latin typeface="Myriad Pro" pitchFamily="34" charset="0"/>
              </a:rPr>
              <a:t>The line-of-sight principle</a:t>
            </a:r>
          </a:p>
          <a:p>
            <a:r>
              <a:rPr lang="en-GB" sz="1400" dirty="0" smtClean="0">
                <a:latin typeface="Myriad Pro" pitchFamily="34" charset="0"/>
              </a:rPr>
              <a:t>Detecting landforms at different scales: (A) Smaller value of L results in detection of locally-determined landforms</a:t>
            </a:r>
            <a:r>
              <a:rPr lang="hu-HU" sz="1400" dirty="0" smtClean="0">
                <a:latin typeface="Myriad Pro" pitchFamily="34" charset="0"/>
              </a:rPr>
              <a:t/>
            </a:r>
            <a:br>
              <a:rPr lang="hu-HU" sz="1400" dirty="0" smtClean="0">
                <a:latin typeface="Myriad Pro" pitchFamily="34" charset="0"/>
              </a:rPr>
            </a:br>
            <a:r>
              <a:rPr lang="en-GB" sz="1400" dirty="0" smtClean="0">
                <a:latin typeface="Myriad Pro" pitchFamily="34" charset="0"/>
              </a:rPr>
              <a:t>(B) Larger value of L results in simultaneous detection of landforms on several sizes</a:t>
            </a:r>
            <a:br>
              <a:rPr lang="en-GB" sz="1400" dirty="0" smtClean="0">
                <a:latin typeface="Myriad Pro" pitchFamily="34" charset="0"/>
              </a:rPr>
            </a:br>
            <a:r>
              <a:rPr lang="en-GB" sz="1400" dirty="0" smtClean="0">
                <a:latin typeface="Myriad Pro" pitchFamily="34" charset="0"/>
              </a:rPr>
              <a:t>(after </a:t>
            </a:r>
            <a:r>
              <a:rPr lang="en-GB" sz="1400" dirty="0" err="1" smtClean="0">
                <a:latin typeface="Myriad Pro" pitchFamily="34" charset="0"/>
              </a:rPr>
              <a:t>Stepinski</a:t>
            </a:r>
            <a:r>
              <a:rPr lang="en-GB" sz="1400" dirty="0" smtClean="0">
                <a:latin typeface="Myriad Pro" pitchFamily="34" charset="0"/>
              </a:rPr>
              <a:t>, T.  </a:t>
            </a:r>
            <a:r>
              <a:rPr lang="en-GB" sz="1400" dirty="0" err="1" smtClean="0">
                <a:latin typeface="Myriad Pro" pitchFamily="34" charset="0"/>
              </a:rPr>
              <a:t>Jasiewicz</a:t>
            </a:r>
            <a:r>
              <a:rPr lang="en-GB" sz="1400" dirty="0" smtClean="0">
                <a:latin typeface="Myriad Pro" pitchFamily="34" charset="0"/>
              </a:rPr>
              <a:t>, J. 2011)</a:t>
            </a:r>
          </a:p>
        </p:txBody>
      </p:sp>
      <p:pic>
        <p:nvPicPr>
          <p:cNvPr id="7" name="Kép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976" y="1978843"/>
            <a:ext cx="2481300" cy="1055266"/>
          </a:xfrm>
          <a:prstGeom prst="rect">
            <a:avLst/>
          </a:prstGeom>
        </p:spPr>
      </p:pic>
      <p:pic>
        <p:nvPicPr>
          <p:cNvPr id="8" name="Kép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1631" y="1906835"/>
            <a:ext cx="2454865" cy="1368516"/>
          </a:xfrm>
          <a:prstGeom prst="rect">
            <a:avLst/>
          </a:prstGeom>
        </p:spPr>
      </p:pic>
      <p:sp>
        <p:nvSpPr>
          <p:cNvPr id="9" name="Ellipszis 8">
            <a:hlinkClick r:id="rId6" action="ppaction://hlinksldjump"/>
          </p:cNvPr>
          <p:cNvSpPr/>
          <p:nvPr/>
        </p:nvSpPr>
        <p:spPr>
          <a:xfrm>
            <a:off x="8172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Ellipszis 9">
            <a:hlinkClick r:id="rId7" action="ppaction://hlinksldjump"/>
          </p:cNvPr>
          <p:cNvSpPr/>
          <p:nvPr/>
        </p:nvSpPr>
        <p:spPr>
          <a:xfrm>
            <a:off x="7678826"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Ellipszis 10">
            <a:hlinkClick r:id="rId8" action="ppaction://hlinksldjump"/>
          </p:cNvPr>
          <p:cNvSpPr/>
          <p:nvPr/>
        </p:nvSpPr>
        <p:spPr>
          <a:xfrm>
            <a:off x="8640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9239456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Kép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51470"/>
            <a:ext cx="1983992" cy="1980000"/>
          </a:xfrm>
          <a:prstGeom prst="rect">
            <a:avLst/>
          </a:prstGeom>
        </p:spPr>
      </p:pic>
      <p:pic>
        <p:nvPicPr>
          <p:cNvPr id="5" name="Kép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776" y="51470"/>
            <a:ext cx="1501739" cy="1980000"/>
          </a:xfrm>
          <a:prstGeom prst="rect">
            <a:avLst/>
          </a:prstGeom>
        </p:spPr>
      </p:pic>
      <p:pic>
        <p:nvPicPr>
          <p:cNvPr id="8" name="Kép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4718" y="42760"/>
            <a:ext cx="2143506" cy="1260000"/>
          </a:xfrm>
          <a:prstGeom prst="rect">
            <a:avLst/>
          </a:prstGeom>
        </p:spPr>
      </p:pic>
      <p:pic>
        <p:nvPicPr>
          <p:cNvPr id="9" name="Kép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6966" y="51470"/>
            <a:ext cx="2143506" cy="1260000"/>
          </a:xfrm>
          <a:prstGeom prst="rect">
            <a:avLst/>
          </a:prstGeom>
        </p:spPr>
      </p:pic>
      <p:pic>
        <p:nvPicPr>
          <p:cNvPr id="12" name="Kép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1872" y="2139702"/>
            <a:ext cx="3212376" cy="2520000"/>
          </a:xfrm>
          <a:prstGeom prst="rect">
            <a:avLst/>
          </a:prstGeom>
        </p:spPr>
      </p:pic>
      <p:pic>
        <p:nvPicPr>
          <p:cNvPr id="10" name="Kép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552" y="2211990"/>
            <a:ext cx="3070217" cy="2556000"/>
          </a:xfrm>
          <a:prstGeom prst="rect">
            <a:avLst/>
          </a:prstGeom>
        </p:spPr>
      </p:pic>
      <p:sp>
        <p:nvSpPr>
          <p:cNvPr id="13" name="Szövegdoboz 12"/>
          <p:cNvSpPr txBox="1"/>
          <p:nvPr/>
        </p:nvSpPr>
        <p:spPr>
          <a:xfrm>
            <a:off x="6804248" y="2283265"/>
            <a:ext cx="2232248" cy="2246769"/>
          </a:xfrm>
          <a:prstGeom prst="rect">
            <a:avLst/>
          </a:prstGeom>
          <a:noFill/>
        </p:spPr>
        <p:txBody>
          <a:bodyPr wrap="square" rtlCol="0">
            <a:spAutoFit/>
          </a:bodyPr>
          <a:lstStyle/>
          <a:p>
            <a:r>
              <a:rPr lang="en-GB" sz="1400" dirty="0" smtClean="0">
                <a:latin typeface="Myriad Pro" pitchFamily="34" charset="0"/>
              </a:rPr>
              <a:t>The physiographic units are in accordance with the relative relief and landform maps. Considering the geomorphological forms and the general topography the method did right by characterising most of the study site as hills. </a:t>
            </a:r>
            <a:endParaRPr lang="en-GB" sz="1400" dirty="0">
              <a:latin typeface="Myriad Pro" pitchFamily="34" charset="0"/>
            </a:endParaRPr>
          </a:p>
        </p:txBody>
      </p:sp>
      <p:sp>
        <p:nvSpPr>
          <p:cNvPr id="14" name="Ellipszis 13">
            <a:hlinkClick r:id="rId9" action="ppaction://hlinksldjump"/>
          </p:cNvPr>
          <p:cNvSpPr/>
          <p:nvPr/>
        </p:nvSpPr>
        <p:spPr>
          <a:xfrm>
            <a:off x="8172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Ellipszis 14">
            <a:hlinkClick r:id="rId10" action="ppaction://hlinksldjump"/>
          </p:cNvPr>
          <p:cNvSpPr/>
          <p:nvPr/>
        </p:nvSpPr>
        <p:spPr>
          <a:xfrm>
            <a:off x="7678826"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Ellipszis 15">
            <a:hlinkClick r:id="rId11" action="ppaction://hlinksldjump"/>
          </p:cNvPr>
          <p:cNvSpPr/>
          <p:nvPr/>
        </p:nvSpPr>
        <p:spPr>
          <a:xfrm>
            <a:off x="8640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6" name="Téglalap 5"/>
          <p:cNvSpPr/>
          <p:nvPr/>
        </p:nvSpPr>
        <p:spPr>
          <a:xfrm>
            <a:off x="4057515" y="1275606"/>
            <a:ext cx="5086485" cy="954107"/>
          </a:xfrm>
          <a:prstGeom prst="rect">
            <a:avLst/>
          </a:prstGeom>
        </p:spPr>
        <p:txBody>
          <a:bodyPr wrap="square">
            <a:spAutoFit/>
          </a:bodyPr>
          <a:lstStyle/>
          <a:p>
            <a:r>
              <a:rPr lang="en-GB" sz="1400" dirty="0" smtClean="0">
                <a:latin typeface="Myriad Pro" pitchFamily="34" charset="0"/>
              </a:rPr>
              <a:t>The TG value for the study area was determined in 11 cells. The search window size proved representative in this complex area. Small TG results in fragmented valley and ridgeline network while using large value produces generalized map.</a:t>
            </a:r>
            <a:endParaRPr lang="en-GB" sz="1400" dirty="0">
              <a:latin typeface="Myriad Pro" pitchFamily="34" charset="0"/>
            </a:endParaRPr>
          </a:p>
        </p:txBody>
      </p:sp>
    </p:spTree>
    <p:extLst>
      <p:ext uri="{BB962C8B-B14F-4D97-AF65-F5344CB8AC3E}">
        <p14:creationId xmlns:p14="http://schemas.microsoft.com/office/powerpoint/2010/main" val="42385009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églalap 3"/>
          <p:cNvSpPr/>
          <p:nvPr/>
        </p:nvSpPr>
        <p:spPr>
          <a:xfrm>
            <a:off x="585414" y="123478"/>
            <a:ext cx="8451082" cy="1815882"/>
          </a:xfrm>
          <a:prstGeom prst="rect">
            <a:avLst/>
          </a:prstGeom>
        </p:spPr>
        <p:txBody>
          <a:bodyPr wrap="square">
            <a:spAutoFit/>
          </a:bodyPr>
          <a:lstStyle/>
          <a:p>
            <a:pPr marL="285750" indent="-285750">
              <a:buFont typeface="Arial" panose="020B0604020202020204" pitchFamily="34" charset="0"/>
              <a:buChar char="•"/>
            </a:pPr>
            <a:r>
              <a:rPr lang="en-GB" sz="1600" dirty="0" smtClean="0">
                <a:latin typeface="Myriad Pro" pitchFamily="34" charset="0"/>
              </a:rPr>
              <a:t>A common drawback of geomorphological analyses based on digital elevation datasets is the definition of search window size for the derivation of morphometric variables.</a:t>
            </a:r>
            <a:endParaRPr lang="hu-HU" sz="1600" dirty="0" smtClean="0">
              <a:latin typeface="Myriad Pro" pitchFamily="34" charset="0"/>
            </a:endParaRPr>
          </a:p>
          <a:p>
            <a:pPr marL="285750" indent="-285750">
              <a:buFont typeface="Arial" panose="020B0604020202020204" pitchFamily="34" charset="0"/>
              <a:buChar char="•"/>
            </a:pPr>
            <a:r>
              <a:rPr lang="en-GB" sz="1600" dirty="0" smtClean="0">
                <a:latin typeface="Myriad Pro" pitchFamily="34" charset="0"/>
              </a:rPr>
              <a:t>Considering</a:t>
            </a:r>
            <a:r>
              <a:rPr lang="hu-HU" sz="1600" dirty="0" smtClean="0">
                <a:latin typeface="Myriad Pro" pitchFamily="34" charset="0"/>
              </a:rPr>
              <a:t> </a:t>
            </a:r>
            <a:r>
              <a:rPr lang="en-GB" sz="1600" dirty="0" smtClean="0">
                <a:latin typeface="Myriad Pro" pitchFamily="34" charset="0"/>
              </a:rPr>
              <a:t>geomorphological perspective it is hardly eligible to map an entire landscape on a fixed scale.</a:t>
            </a:r>
          </a:p>
          <a:p>
            <a:pPr marL="285750" indent="-285750">
              <a:buFont typeface="Arial" panose="020B0604020202020204" pitchFamily="34" charset="0"/>
              <a:buChar char="•"/>
            </a:pPr>
            <a:r>
              <a:rPr lang="en-GB" sz="1600" dirty="0" smtClean="0">
                <a:latin typeface="Myriad Pro" pitchFamily="34" charset="0"/>
              </a:rPr>
              <a:t>The methods of DEM-based </a:t>
            </a:r>
            <a:r>
              <a:rPr lang="en-GB" sz="1600" dirty="0" err="1" smtClean="0">
                <a:latin typeface="Myriad Pro" pitchFamily="34" charset="0"/>
              </a:rPr>
              <a:t>geomorphometric</a:t>
            </a:r>
            <a:r>
              <a:rPr lang="en-GB" sz="1600" dirty="0" smtClean="0">
                <a:latin typeface="Myriad Pro" pitchFamily="34" charset="0"/>
              </a:rPr>
              <a:t> mapping are constantly developing into the direction of multi-scale landform delineation, but the optimal threshold for search window size is still a limiting factor.</a:t>
            </a:r>
            <a:endParaRPr lang="hu-HU" sz="1600" dirty="0">
              <a:latin typeface="Myriad Pro" pitchFamily="34" charset="0"/>
            </a:endParaRPr>
          </a:p>
        </p:txBody>
      </p:sp>
      <p:sp>
        <p:nvSpPr>
          <p:cNvPr id="6" name="Téglalap 5"/>
          <p:cNvSpPr/>
          <p:nvPr/>
        </p:nvSpPr>
        <p:spPr>
          <a:xfrm>
            <a:off x="4355976" y="1718944"/>
            <a:ext cx="4680520" cy="2800767"/>
          </a:xfrm>
          <a:prstGeom prst="rect">
            <a:avLst/>
          </a:prstGeom>
        </p:spPr>
        <p:txBody>
          <a:bodyPr wrap="square">
            <a:spAutoFit/>
          </a:bodyPr>
          <a:lstStyle/>
          <a:p>
            <a:pPr marL="285750" indent="-285750">
              <a:buFont typeface="Arial" panose="020B0604020202020204" pitchFamily="34" charset="0"/>
              <a:buChar char="•"/>
            </a:pPr>
            <a:r>
              <a:rPr lang="en-GB" sz="1600" i="1" dirty="0" smtClean="0">
                <a:latin typeface="Myriad Pro" pitchFamily="34" charset="0"/>
              </a:rPr>
              <a:t>This study focuses on the calculation of the suitable search window size for the </a:t>
            </a:r>
            <a:r>
              <a:rPr lang="en-GB" sz="1600" i="1" dirty="0" err="1" smtClean="0">
                <a:latin typeface="Myriad Pro" pitchFamily="34" charset="0"/>
              </a:rPr>
              <a:t>geomorphons</a:t>
            </a:r>
            <a:r>
              <a:rPr lang="en-GB" sz="1600" i="1" dirty="0" smtClean="0">
                <a:latin typeface="Myriad Pro" pitchFamily="34" charset="0"/>
              </a:rPr>
              <a:t> mapping approach by using the </a:t>
            </a:r>
            <a:r>
              <a:rPr lang="hu-HU" sz="1600" i="1" dirty="0" smtClean="0">
                <a:latin typeface="Myriad Pro" pitchFamily="34" charset="0"/>
              </a:rPr>
              <a:t>T</a:t>
            </a:r>
            <a:r>
              <a:rPr lang="en-GB" sz="1600" i="1" dirty="0" err="1" smtClean="0">
                <a:latin typeface="Myriad Pro" pitchFamily="34" charset="0"/>
              </a:rPr>
              <a:t>opographic</a:t>
            </a:r>
            <a:r>
              <a:rPr lang="en-GB" sz="1600" i="1" dirty="0" smtClean="0">
                <a:latin typeface="Myriad Pro" pitchFamily="34" charset="0"/>
              </a:rPr>
              <a:t> </a:t>
            </a:r>
            <a:r>
              <a:rPr lang="hu-HU" sz="1600" i="1" dirty="0" smtClean="0">
                <a:latin typeface="Myriad Pro" pitchFamily="34" charset="0"/>
              </a:rPr>
              <a:t>G</a:t>
            </a:r>
            <a:r>
              <a:rPr lang="en-GB" sz="1600" i="1" dirty="0" smtClean="0">
                <a:latin typeface="Myriad Pro" pitchFamily="34" charset="0"/>
              </a:rPr>
              <a:t>rain principle.</a:t>
            </a:r>
          </a:p>
          <a:p>
            <a:pPr marL="285750" indent="-285750">
              <a:buFont typeface="Arial" panose="020B0604020202020204" pitchFamily="34" charset="0"/>
              <a:buChar char="•"/>
            </a:pPr>
            <a:r>
              <a:rPr lang="en-GB" sz="1600" i="1" dirty="0" smtClean="0">
                <a:latin typeface="Myriad Pro" pitchFamily="34" charset="0"/>
              </a:rPr>
              <a:t>The methodology is entirely based on Open-source software (bash shell scripts for GRASS GIS and R scripts).</a:t>
            </a:r>
          </a:p>
          <a:p>
            <a:pPr marL="285750" indent="-285750">
              <a:buFont typeface="Arial" panose="020B0604020202020204" pitchFamily="34" charset="0"/>
              <a:buChar char="•"/>
            </a:pPr>
            <a:r>
              <a:rPr lang="hu-HU" sz="1600" i="1" dirty="0" smtClean="0">
                <a:latin typeface="Myriad Pro" pitchFamily="34" charset="0"/>
              </a:rPr>
              <a:t>The </a:t>
            </a:r>
            <a:r>
              <a:rPr lang="en-GB" sz="1600" i="1" dirty="0" smtClean="0">
                <a:latin typeface="Myriad Pro" pitchFamily="34" charset="0"/>
              </a:rPr>
              <a:t>analyses were carried out on the SRTM1 model as freely available elevation data</a:t>
            </a:r>
            <a:r>
              <a:rPr lang="hu-HU" sz="1600" i="1" dirty="0" smtClean="0">
                <a:latin typeface="Myriad Pro" pitchFamily="34" charset="0"/>
              </a:rPr>
              <a:t> </a:t>
            </a:r>
            <a:r>
              <a:rPr lang="en-GB" sz="1600" i="1" dirty="0" smtClean="0">
                <a:latin typeface="Myriad Pro" pitchFamily="34" charset="0"/>
              </a:rPr>
              <a:t>with suitable resolution</a:t>
            </a:r>
            <a:r>
              <a:rPr lang="hu-HU" sz="1600" i="1" dirty="0" smtClean="0">
                <a:latin typeface="Myriad Pro" pitchFamily="34" charset="0"/>
              </a:rPr>
              <a:t>.</a:t>
            </a:r>
            <a:endParaRPr lang="en-GB" sz="1600" i="1" dirty="0" smtClean="0">
              <a:latin typeface="Myriad Pro" pitchFamily="34" charset="0"/>
            </a:endParaRPr>
          </a:p>
          <a:p>
            <a:pPr marL="285750" indent="-285750">
              <a:buFont typeface="Arial" panose="020B0604020202020204" pitchFamily="34" charset="0"/>
              <a:buChar char="•"/>
            </a:pPr>
            <a:r>
              <a:rPr lang="en-GB" sz="1600" i="1" dirty="0" smtClean="0">
                <a:latin typeface="Myriad Pro" pitchFamily="34" charset="0"/>
              </a:rPr>
              <a:t>Based on delineated landforms the physiographic characteristics of the landscape are also analysed.</a:t>
            </a:r>
            <a:endParaRPr lang="en-GB" sz="1600" i="1" dirty="0">
              <a:latin typeface="Myriad Pro" pitchFamily="34" charset="0"/>
            </a:endParaRPr>
          </a:p>
        </p:txBody>
      </p:sp>
      <p:sp>
        <p:nvSpPr>
          <p:cNvPr id="7" name="Téglalap 6"/>
          <p:cNvSpPr/>
          <p:nvPr/>
        </p:nvSpPr>
        <p:spPr>
          <a:xfrm>
            <a:off x="487889" y="4305563"/>
            <a:ext cx="4279726" cy="738664"/>
          </a:xfrm>
          <a:prstGeom prst="rect">
            <a:avLst/>
          </a:prstGeom>
        </p:spPr>
        <p:txBody>
          <a:bodyPr wrap="square">
            <a:spAutoFit/>
          </a:bodyPr>
          <a:lstStyle/>
          <a:p>
            <a:pPr algn="ctr"/>
            <a:r>
              <a:rPr lang="en-GB" sz="1400" dirty="0" smtClean="0">
                <a:latin typeface="Myriad Pro" pitchFamily="34" charset="0"/>
              </a:rPr>
              <a:t>To get the best possible output representing</a:t>
            </a:r>
            <a:r>
              <a:rPr lang="hu-HU" sz="1400" dirty="0" smtClean="0">
                <a:latin typeface="Myriad Pro" pitchFamily="34" charset="0"/>
              </a:rPr>
              <a:t/>
            </a:r>
            <a:br>
              <a:rPr lang="hu-HU" sz="1400" dirty="0" smtClean="0">
                <a:latin typeface="Myriad Pro" pitchFamily="34" charset="0"/>
              </a:rPr>
            </a:br>
            <a:r>
              <a:rPr lang="en-GB" sz="1400" dirty="0" smtClean="0">
                <a:latin typeface="Myriad Pro" pitchFamily="34" charset="0"/>
              </a:rPr>
              <a:t>the landscape it is necessary to consider</a:t>
            </a:r>
            <a:r>
              <a:rPr lang="hu-HU" sz="1400" dirty="0" smtClean="0">
                <a:latin typeface="Myriad Pro" pitchFamily="34" charset="0"/>
              </a:rPr>
              <a:t/>
            </a:r>
            <a:br>
              <a:rPr lang="hu-HU" sz="1400" dirty="0" smtClean="0">
                <a:latin typeface="Myriad Pro" pitchFamily="34" charset="0"/>
              </a:rPr>
            </a:br>
            <a:r>
              <a:rPr lang="en-GB" sz="1400" dirty="0" smtClean="0">
                <a:latin typeface="Myriad Pro" pitchFamily="34" charset="0"/>
              </a:rPr>
              <a:t>the limiting factors.</a:t>
            </a:r>
            <a:endParaRPr lang="en-GB" sz="1400" dirty="0">
              <a:latin typeface="Myriad Pro" pitchFamily="34" charset="0"/>
            </a:endParaRPr>
          </a:p>
        </p:txBody>
      </p:sp>
      <p:sp>
        <p:nvSpPr>
          <p:cNvPr id="8" name="Ellipszis 7">
            <a:hlinkClick r:id="rId3" action="ppaction://hlinksldjump"/>
          </p:cNvPr>
          <p:cNvSpPr/>
          <p:nvPr/>
        </p:nvSpPr>
        <p:spPr>
          <a:xfrm>
            <a:off x="8172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Ellipszis 8">
            <a:hlinkClick r:id="rId4" action="ppaction://hlinksldjump"/>
          </p:cNvPr>
          <p:cNvSpPr/>
          <p:nvPr/>
        </p:nvSpPr>
        <p:spPr>
          <a:xfrm>
            <a:off x="7678826"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Ellipszis 9">
            <a:hlinkClick r:id="rId5" action="ppaction://hlinksldjump"/>
          </p:cNvPr>
          <p:cNvSpPr/>
          <p:nvPr/>
        </p:nvSpPr>
        <p:spPr>
          <a:xfrm>
            <a:off x="8640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3" name="Kép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1640" y="2009405"/>
            <a:ext cx="2592225" cy="2246400"/>
          </a:xfrm>
          <a:prstGeom prst="rect">
            <a:avLst/>
          </a:prstGeom>
        </p:spPr>
      </p:pic>
    </p:spTree>
    <p:extLst>
      <p:ext uri="{BB962C8B-B14F-4D97-AF65-F5344CB8AC3E}">
        <p14:creationId xmlns:p14="http://schemas.microsoft.com/office/powerpoint/2010/main" val="4051563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zövegdoboz 14"/>
          <p:cNvSpPr txBox="1"/>
          <p:nvPr/>
        </p:nvSpPr>
        <p:spPr>
          <a:xfrm>
            <a:off x="4896105" y="1829018"/>
            <a:ext cx="4104456" cy="2800767"/>
          </a:xfrm>
          <a:prstGeom prst="rect">
            <a:avLst/>
          </a:prstGeom>
          <a:noFill/>
        </p:spPr>
        <p:txBody>
          <a:bodyPr wrap="square" rtlCol="0">
            <a:spAutoFit/>
          </a:bodyPr>
          <a:lstStyle/>
          <a:p>
            <a:r>
              <a:rPr lang="en-GB" sz="1600" dirty="0" smtClean="0">
                <a:latin typeface="Myriad Pro" pitchFamily="34" charset="0"/>
              </a:rPr>
              <a:t>The study area covers ~20.500 km² and it is representative of the main types of topography and relative relief in the country.</a:t>
            </a:r>
            <a:endParaRPr lang="hu-HU" sz="1600" dirty="0" smtClean="0">
              <a:latin typeface="Myriad Pro" pitchFamily="34" charset="0"/>
            </a:endParaRPr>
          </a:p>
          <a:p>
            <a:endParaRPr lang="en-GB" sz="1600" dirty="0" smtClean="0">
              <a:latin typeface="Myriad Pro" pitchFamily="34" charset="0"/>
            </a:endParaRPr>
          </a:p>
          <a:p>
            <a:r>
              <a:rPr lang="en-GB" sz="1600" dirty="0" smtClean="0">
                <a:latin typeface="Myriad Pro" pitchFamily="34" charset="0"/>
              </a:rPr>
              <a:t>For the analysis the area was first split on the basis of the </a:t>
            </a:r>
            <a:r>
              <a:rPr lang="en-GB" sz="1600" dirty="0" err="1" smtClean="0">
                <a:latin typeface="Myriad Pro" pitchFamily="34" charset="0"/>
              </a:rPr>
              <a:t>macroregions</a:t>
            </a:r>
            <a:r>
              <a:rPr lang="en-GB" sz="1600" dirty="0" smtClean="0">
                <a:latin typeface="Myriad Pro" pitchFamily="34" charset="0"/>
              </a:rPr>
              <a:t>.</a:t>
            </a:r>
            <a:endParaRPr lang="hu-HU" sz="1600" dirty="0" smtClean="0">
              <a:latin typeface="Myriad Pro" pitchFamily="34" charset="0"/>
            </a:endParaRPr>
          </a:p>
          <a:p>
            <a:endParaRPr lang="en-GB" sz="1600" dirty="0" smtClean="0">
              <a:latin typeface="Myriad Pro" pitchFamily="34" charset="0"/>
            </a:endParaRPr>
          </a:p>
          <a:p>
            <a:r>
              <a:rPr lang="en-GB" sz="1600" dirty="0" smtClean="0">
                <a:latin typeface="Myriad Pro" pitchFamily="34" charset="0"/>
              </a:rPr>
              <a:t>The most complex region is the well dissected </a:t>
            </a:r>
            <a:r>
              <a:rPr lang="en-GB" sz="1600" dirty="0" err="1" smtClean="0">
                <a:latin typeface="Myriad Pro" pitchFamily="34" charset="0"/>
              </a:rPr>
              <a:t>Transdanubian</a:t>
            </a:r>
            <a:r>
              <a:rPr lang="en-GB" sz="1600" dirty="0" smtClean="0">
                <a:latin typeface="Myriad Pro" pitchFamily="34" charset="0"/>
              </a:rPr>
              <a:t> Hills with the widest range of elevation values and high order stream network.</a:t>
            </a:r>
            <a:endParaRPr lang="en-GB" sz="1600" dirty="0">
              <a:latin typeface="Myriad Pro" pitchFamily="34" charset="0"/>
            </a:endParaRPr>
          </a:p>
        </p:txBody>
      </p:sp>
      <p:graphicFrame>
        <p:nvGraphicFramePr>
          <p:cNvPr id="2" name="Táblázat 1"/>
          <p:cNvGraphicFramePr>
            <a:graphicFrameLocks noGrp="1"/>
          </p:cNvGraphicFramePr>
          <p:nvPr>
            <p:extLst>
              <p:ext uri="{D42A27DB-BD31-4B8C-83A1-F6EECF244321}">
                <p14:modId xmlns:p14="http://schemas.microsoft.com/office/powerpoint/2010/main" val="554235179"/>
              </p:ext>
            </p:extLst>
          </p:nvPr>
        </p:nvGraphicFramePr>
        <p:xfrm>
          <a:off x="2915816" y="51470"/>
          <a:ext cx="2216489" cy="1600200"/>
        </p:xfrm>
        <a:graphic>
          <a:graphicData uri="http://schemas.openxmlformats.org/drawingml/2006/table">
            <a:tbl>
              <a:tblPr firstRow="1" bandRow="1">
                <a:tableStyleId>{2D5ABB26-0587-4C30-8999-92F81FD0307C}</a:tableStyleId>
              </a:tblPr>
              <a:tblGrid>
                <a:gridCol w="2216489"/>
              </a:tblGrid>
              <a:tr h="251460">
                <a:tc>
                  <a:txBody>
                    <a:bodyPr/>
                    <a:lstStyle/>
                    <a:p>
                      <a:r>
                        <a:rPr lang="hu-HU" sz="1300" b="1" i="1" dirty="0" smtClean="0">
                          <a:latin typeface="Myriad Pro" pitchFamily="34" charset="0"/>
                        </a:rPr>
                        <a:t>Great</a:t>
                      </a:r>
                      <a:r>
                        <a:rPr lang="hu-HU" sz="1300" b="1" i="1" baseline="0" dirty="0" smtClean="0">
                          <a:latin typeface="Myriad Pro" pitchFamily="34" charset="0"/>
                        </a:rPr>
                        <a:t> </a:t>
                      </a:r>
                      <a:r>
                        <a:rPr lang="hu-HU" sz="1300" b="1" i="1" baseline="0" dirty="0" err="1" smtClean="0">
                          <a:latin typeface="Myriad Pro" pitchFamily="34" charset="0"/>
                        </a:rPr>
                        <a:t>Hungarian</a:t>
                      </a:r>
                      <a:r>
                        <a:rPr lang="hu-HU" sz="1300" b="1" i="1" baseline="0" dirty="0" smtClean="0">
                          <a:latin typeface="Myriad Pro" pitchFamily="34" charset="0"/>
                        </a:rPr>
                        <a:t> </a:t>
                      </a:r>
                      <a:r>
                        <a:rPr lang="hu-HU" sz="1300" b="1" i="1" baseline="0" dirty="0" err="1" smtClean="0">
                          <a:latin typeface="Myriad Pro" pitchFamily="34" charset="0"/>
                        </a:rPr>
                        <a:t>Plain</a:t>
                      </a:r>
                      <a:endParaRPr lang="hu-HU" sz="1300" b="1" i="1" dirty="0">
                        <a:latin typeface="Myriad Pro" pitchFamily="34" charset="0"/>
                      </a:endParaRPr>
                    </a:p>
                  </a:txBody>
                  <a:tcPr marT="34290" marB="34290"/>
                </a:tc>
              </a:tr>
              <a:tr h="251460">
                <a:tc>
                  <a:txBody>
                    <a:bodyPr/>
                    <a:lstStyle/>
                    <a:p>
                      <a:r>
                        <a:rPr lang="hu-HU" sz="1300" dirty="0" err="1" smtClean="0">
                          <a:latin typeface="Myriad Pro" pitchFamily="34" charset="0"/>
                        </a:rPr>
                        <a:t>Rate</a:t>
                      </a:r>
                      <a:r>
                        <a:rPr lang="hu-HU" sz="1300" dirty="0" smtClean="0">
                          <a:latin typeface="Myriad Pro" pitchFamily="34" charset="0"/>
                        </a:rPr>
                        <a:t>:</a:t>
                      </a:r>
                      <a:r>
                        <a:rPr lang="hu-HU" sz="1300" baseline="0" dirty="0" smtClean="0">
                          <a:latin typeface="Myriad Pro" pitchFamily="34" charset="0"/>
                        </a:rPr>
                        <a:t> </a:t>
                      </a:r>
                      <a:r>
                        <a:rPr lang="hu-HU" sz="1300" i="1" baseline="0" dirty="0" smtClean="0">
                          <a:latin typeface="Myriad Pro" pitchFamily="34" charset="0"/>
                        </a:rPr>
                        <a:t>31%</a:t>
                      </a:r>
                      <a:endParaRPr lang="hu-HU" sz="1300" dirty="0">
                        <a:latin typeface="Myriad Pro" pitchFamily="34" charset="0"/>
                      </a:endParaRPr>
                    </a:p>
                  </a:txBody>
                  <a:tcPr marT="34290" marB="34290"/>
                </a:tc>
              </a:tr>
              <a:tr h="251460">
                <a:tc>
                  <a:txBody>
                    <a:bodyPr/>
                    <a:lstStyle/>
                    <a:p>
                      <a:r>
                        <a:rPr lang="hu-HU" sz="1300" dirty="0" smtClean="0">
                          <a:latin typeface="Myriad Pro" pitchFamily="34" charset="0"/>
                        </a:rPr>
                        <a:t>Min</a:t>
                      </a:r>
                      <a:r>
                        <a:rPr lang="hu-HU" sz="1300" baseline="0" dirty="0" smtClean="0">
                          <a:latin typeface="Myriad Pro" pitchFamily="34" charset="0"/>
                        </a:rPr>
                        <a:t> </a:t>
                      </a:r>
                      <a:r>
                        <a:rPr lang="hu-HU" sz="1300" baseline="0" dirty="0" err="1" smtClean="0">
                          <a:latin typeface="Myriad Pro" pitchFamily="34" charset="0"/>
                        </a:rPr>
                        <a:t>elev</a:t>
                      </a:r>
                      <a:r>
                        <a:rPr lang="hu-HU" sz="1300" baseline="0" dirty="0" smtClean="0">
                          <a:latin typeface="Myriad Pro" pitchFamily="34" charset="0"/>
                        </a:rPr>
                        <a:t>.: </a:t>
                      </a:r>
                      <a:r>
                        <a:rPr lang="hu-HU" sz="1300" i="1" baseline="0" dirty="0" smtClean="0">
                          <a:latin typeface="Myriad Pro" pitchFamily="34" charset="0"/>
                        </a:rPr>
                        <a:t>74 m</a:t>
                      </a:r>
                      <a:endParaRPr lang="hu-HU" sz="1300" dirty="0">
                        <a:latin typeface="Myriad Pro" pitchFamily="34" charset="0"/>
                      </a:endParaRPr>
                    </a:p>
                  </a:txBody>
                  <a:tcPr marT="34290" marB="34290"/>
                </a:tc>
              </a:tr>
              <a:tr h="251460">
                <a:tc>
                  <a:txBody>
                    <a:bodyPr/>
                    <a:lstStyle/>
                    <a:p>
                      <a:r>
                        <a:rPr lang="hu-HU" sz="1300" dirty="0" smtClean="0">
                          <a:latin typeface="Myriad Pro" pitchFamily="34" charset="0"/>
                        </a:rPr>
                        <a:t>Max </a:t>
                      </a:r>
                      <a:r>
                        <a:rPr lang="hu-HU" sz="1300" dirty="0" err="1" smtClean="0">
                          <a:latin typeface="Myriad Pro" pitchFamily="34" charset="0"/>
                        </a:rPr>
                        <a:t>elev</a:t>
                      </a:r>
                      <a:r>
                        <a:rPr lang="hu-HU" sz="1300" dirty="0" smtClean="0">
                          <a:latin typeface="Myriad Pro" pitchFamily="34" charset="0"/>
                        </a:rPr>
                        <a:t>.:</a:t>
                      </a:r>
                      <a:r>
                        <a:rPr lang="hu-HU" sz="1300" baseline="0" dirty="0" smtClean="0">
                          <a:latin typeface="Myriad Pro" pitchFamily="34" charset="0"/>
                        </a:rPr>
                        <a:t> </a:t>
                      </a:r>
                      <a:r>
                        <a:rPr lang="hu-HU" sz="1300" i="1" baseline="0" dirty="0" smtClean="0">
                          <a:latin typeface="Myriad Pro" pitchFamily="34" charset="0"/>
                        </a:rPr>
                        <a:t>214 m</a:t>
                      </a:r>
                      <a:endParaRPr lang="hu-HU" sz="1300" dirty="0">
                        <a:latin typeface="Myriad Pro" pitchFamily="34" charset="0"/>
                      </a:endParaRPr>
                    </a:p>
                  </a:txBody>
                  <a:tcPr marT="34290" marB="34290"/>
                </a:tc>
              </a:tr>
              <a:tr h="251460">
                <a:tc>
                  <a:txBody>
                    <a:bodyPr/>
                    <a:lstStyle/>
                    <a:p>
                      <a:r>
                        <a:rPr lang="hu-HU" sz="1300" dirty="0" err="1" smtClean="0">
                          <a:latin typeface="Myriad Pro" pitchFamily="34" charset="0"/>
                        </a:rPr>
                        <a:t>Mean</a:t>
                      </a:r>
                      <a:r>
                        <a:rPr lang="hu-HU" sz="1300" dirty="0" smtClean="0">
                          <a:latin typeface="Myriad Pro" pitchFamily="34" charset="0"/>
                        </a:rPr>
                        <a:t> </a:t>
                      </a:r>
                      <a:r>
                        <a:rPr lang="hu-HU" sz="1300" dirty="0" err="1" smtClean="0">
                          <a:latin typeface="Myriad Pro" pitchFamily="34" charset="0"/>
                        </a:rPr>
                        <a:t>elev</a:t>
                      </a:r>
                      <a:r>
                        <a:rPr lang="hu-HU" sz="1300" dirty="0" smtClean="0">
                          <a:latin typeface="Myriad Pro" pitchFamily="34" charset="0"/>
                        </a:rPr>
                        <a:t>.: </a:t>
                      </a:r>
                      <a:r>
                        <a:rPr lang="hu-HU" sz="1300" i="1" dirty="0" smtClean="0">
                          <a:latin typeface="Myriad Pro" pitchFamily="34" charset="0"/>
                        </a:rPr>
                        <a:t>108 m</a:t>
                      </a:r>
                      <a:endParaRPr lang="hu-HU" sz="1300" i="1" dirty="0">
                        <a:latin typeface="Myriad Pro" pitchFamily="34" charset="0"/>
                      </a:endParaRPr>
                    </a:p>
                  </a:txBody>
                  <a:tcPr marT="34290" marB="34290"/>
                </a:tc>
              </a:tr>
              <a:tr h="251460">
                <a:tc>
                  <a:txBody>
                    <a:bodyPr/>
                    <a:lstStyle/>
                    <a:p>
                      <a:r>
                        <a:rPr lang="hu-HU" sz="1300" dirty="0" smtClean="0">
                          <a:latin typeface="Myriad Pro" pitchFamily="34" charset="0"/>
                        </a:rPr>
                        <a:t>STD of </a:t>
                      </a:r>
                      <a:r>
                        <a:rPr lang="hu-HU" sz="1300" dirty="0" err="1" smtClean="0">
                          <a:latin typeface="Myriad Pro" pitchFamily="34" charset="0"/>
                        </a:rPr>
                        <a:t>elev</a:t>
                      </a:r>
                      <a:r>
                        <a:rPr lang="hu-HU" sz="1300" dirty="0" smtClean="0">
                          <a:latin typeface="Myriad Pro" pitchFamily="34" charset="0"/>
                        </a:rPr>
                        <a:t>.:</a:t>
                      </a:r>
                      <a:r>
                        <a:rPr lang="hu-HU" sz="1300" baseline="0" dirty="0" smtClean="0">
                          <a:latin typeface="Myriad Pro" pitchFamily="34" charset="0"/>
                        </a:rPr>
                        <a:t> </a:t>
                      </a:r>
                      <a:r>
                        <a:rPr lang="hu-HU" sz="1300" i="1" baseline="0" dirty="0" smtClean="0">
                          <a:latin typeface="Myriad Pro" pitchFamily="34" charset="0"/>
                        </a:rPr>
                        <a:t>23 m</a:t>
                      </a:r>
                      <a:endParaRPr lang="hu-HU" sz="1300" i="1" dirty="0" smtClean="0">
                        <a:latin typeface="Myriad Pro" pitchFamily="34" charset="0"/>
                      </a:endParaRPr>
                    </a:p>
                  </a:txBody>
                  <a:tcPr marT="34290" marB="34290"/>
                </a:tc>
              </a:tr>
            </a:tbl>
          </a:graphicData>
        </a:graphic>
      </p:graphicFrame>
      <p:graphicFrame>
        <p:nvGraphicFramePr>
          <p:cNvPr id="13" name="Táblázat 12"/>
          <p:cNvGraphicFramePr>
            <a:graphicFrameLocks noGrp="1"/>
          </p:cNvGraphicFramePr>
          <p:nvPr>
            <p:extLst>
              <p:ext uri="{D42A27DB-BD31-4B8C-83A1-F6EECF244321}">
                <p14:modId xmlns:p14="http://schemas.microsoft.com/office/powerpoint/2010/main" val="3913924749"/>
              </p:ext>
            </p:extLst>
          </p:nvPr>
        </p:nvGraphicFramePr>
        <p:xfrm>
          <a:off x="2915816" y="1715693"/>
          <a:ext cx="2210773" cy="1600200"/>
        </p:xfrm>
        <a:graphic>
          <a:graphicData uri="http://schemas.openxmlformats.org/drawingml/2006/table">
            <a:tbl>
              <a:tblPr firstRow="1" bandRow="1">
                <a:tableStyleId>{2D5ABB26-0587-4C30-8999-92F81FD0307C}</a:tableStyleId>
              </a:tblPr>
              <a:tblGrid>
                <a:gridCol w="2210773"/>
              </a:tblGrid>
              <a:tr h="251460">
                <a:tc>
                  <a:txBody>
                    <a:bodyPr/>
                    <a:lstStyle/>
                    <a:p>
                      <a:r>
                        <a:rPr lang="hu-HU" sz="1300" b="1" i="1" dirty="0" err="1" smtClean="0">
                          <a:latin typeface="Myriad Pro" pitchFamily="34" charset="0"/>
                        </a:rPr>
                        <a:t>Transdanubian</a:t>
                      </a:r>
                      <a:r>
                        <a:rPr lang="hu-HU" sz="1300" b="1" i="1" dirty="0" smtClean="0">
                          <a:latin typeface="Myriad Pro" pitchFamily="34" charset="0"/>
                        </a:rPr>
                        <a:t> </a:t>
                      </a:r>
                      <a:r>
                        <a:rPr lang="hu-HU" sz="1300" b="1" i="1" dirty="0" err="1" smtClean="0">
                          <a:latin typeface="Myriad Pro" pitchFamily="34" charset="0"/>
                        </a:rPr>
                        <a:t>Hills</a:t>
                      </a:r>
                      <a:endParaRPr lang="hu-HU" sz="1300" b="1" i="1" dirty="0">
                        <a:latin typeface="Myriad Pro" pitchFamily="34" charset="0"/>
                      </a:endParaRPr>
                    </a:p>
                  </a:txBody>
                  <a:tcPr marT="34290" marB="34290"/>
                </a:tc>
              </a:tr>
              <a:tr h="251460">
                <a:tc>
                  <a:txBody>
                    <a:bodyPr/>
                    <a:lstStyle/>
                    <a:p>
                      <a:r>
                        <a:rPr lang="hu-HU" sz="1300" dirty="0" err="1" smtClean="0">
                          <a:latin typeface="Myriad Pro" pitchFamily="34" charset="0"/>
                        </a:rPr>
                        <a:t>Rate</a:t>
                      </a:r>
                      <a:r>
                        <a:rPr lang="hu-HU" sz="1300" dirty="0" smtClean="0">
                          <a:latin typeface="Myriad Pro" pitchFamily="34" charset="0"/>
                        </a:rPr>
                        <a:t>:</a:t>
                      </a:r>
                      <a:r>
                        <a:rPr lang="hu-HU" sz="1300" baseline="0" dirty="0" smtClean="0">
                          <a:latin typeface="Myriad Pro" pitchFamily="34" charset="0"/>
                        </a:rPr>
                        <a:t> </a:t>
                      </a:r>
                      <a:r>
                        <a:rPr lang="hu-HU" sz="1300" i="1" baseline="0" dirty="0" smtClean="0">
                          <a:latin typeface="Myriad Pro" pitchFamily="34" charset="0"/>
                        </a:rPr>
                        <a:t>56%</a:t>
                      </a:r>
                      <a:endParaRPr lang="hu-HU" sz="1300" dirty="0">
                        <a:latin typeface="Myriad Pro" pitchFamily="34" charset="0"/>
                      </a:endParaRPr>
                    </a:p>
                  </a:txBody>
                  <a:tcPr marT="34290" marB="34290"/>
                </a:tc>
              </a:tr>
              <a:tr h="251460">
                <a:tc>
                  <a:txBody>
                    <a:bodyPr/>
                    <a:lstStyle/>
                    <a:p>
                      <a:r>
                        <a:rPr lang="hu-HU" sz="1300" dirty="0" smtClean="0">
                          <a:latin typeface="Myriad Pro" pitchFamily="34" charset="0"/>
                        </a:rPr>
                        <a:t>Min</a:t>
                      </a:r>
                      <a:r>
                        <a:rPr lang="hu-HU" sz="1300" baseline="0" dirty="0" smtClean="0">
                          <a:latin typeface="Myriad Pro" pitchFamily="34" charset="0"/>
                        </a:rPr>
                        <a:t> </a:t>
                      </a:r>
                      <a:r>
                        <a:rPr lang="hu-HU" sz="1300" baseline="0" dirty="0" err="1" smtClean="0">
                          <a:latin typeface="Myriad Pro" pitchFamily="34" charset="0"/>
                        </a:rPr>
                        <a:t>elev</a:t>
                      </a:r>
                      <a:r>
                        <a:rPr lang="hu-HU" sz="1300" baseline="0" dirty="0" smtClean="0">
                          <a:latin typeface="Myriad Pro" pitchFamily="34" charset="0"/>
                        </a:rPr>
                        <a:t>.: </a:t>
                      </a:r>
                      <a:r>
                        <a:rPr lang="hu-HU" sz="1300" i="1" baseline="0" dirty="0" smtClean="0">
                          <a:latin typeface="Myriad Pro" pitchFamily="34" charset="0"/>
                        </a:rPr>
                        <a:t>82 m</a:t>
                      </a:r>
                      <a:endParaRPr lang="hu-HU" sz="1300" dirty="0">
                        <a:latin typeface="Myriad Pro" pitchFamily="34" charset="0"/>
                      </a:endParaRPr>
                    </a:p>
                  </a:txBody>
                  <a:tcPr marT="34290" marB="34290"/>
                </a:tc>
              </a:tr>
              <a:tr h="251460">
                <a:tc>
                  <a:txBody>
                    <a:bodyPr/>
                    <a:lstStyle/>
                    <a:p>
                      <a:r>
                        <a:rPr lang="hu-HU" sz="1300" dirty="0" smtClean="0">
                          <a:latin typeface="Myriad Pro" pitchFamily="34" charset="0"/>
                        </a:rPr>
                        <a:t>Max </a:t>
                      </a:r>
                      <a:r>
                        <a:rPr lang="hu-HU" sz="1300" dirty="0" err="1" smtClean="0">
                          <a:latin typeface="Myriad Pro" pitchFamily="34" charset="0"/>
                        </a:rPr>
                        <a:t>elev</a:t>
                      </a:r>
                      <a:r>
                        <a:rPr lang="hu-HU" sz="1300" dirty="0" smtClean="0">
                          <a:latin typeface="Myriad Pro" pitchFamily="34" charset="0"/>
                        </a:rPr>
                        <a:t>.:</a:t>
                      </a:r>
                      <a:r>
                        <a:rPr lang="hu-HU" sz="1300" baseline="0" dirty="0" smtClean="0">
                          <a:latin typeface="Myriad Pro" pitchFamily="34" charset="0"/>
                        </a:rPr>
                        <a:t> </a:t>
                      </a:r>
                      <a:r>
                        <a:rPr lang="hu-HU" sz="1300" i="1" baseline="0" dirty="0" smtClean="0">
                          <a:latin typeface="Myriad Pro" pitchFamily="34" charset="0"/>
                        </a:rPr>
                        <a:t>682 m</a:t>
                      </a:r>
                      <a:endParaRPr lang="hu-HU" sz="1300" dirty="0">
                        <a:latin typeface="Myriad Pro" pitchFamily="34" charset="0"/>
                      </a:endParaRPr>
                    </a:p>
                  </a:txBody>
                  <a:tcPr marT="34290" marB="34290"/>
                </a:tc>
              </a:tr>
              <a:tr h="251460">
                <a:tc>
                  <a:txBody>
                    <a:bodyPr/>
                    <a:lstStyle/>
                    <a:p>
                      <a:r>
                        <a:rPr lang="hu-HU" sz="1300" dirty="0" err="1" smtClean="0">
                          <a:latin typeface="Myriad Pro" pitchFamily="34" charset="0"/>
                        </a:rPr>
                        <a:t>Mean</a:t>
                      </a:r>
                      <a:r>
                        <a:rPr lang="hu-HU" sz="1300" dirty="0" smtClean="0">
                          <a:latin typeface="Myriad Pro" pitchFamily="34" charset="0"/>
                        </a:rPr>
                        <a:t> </a:t>
                      </a:r>
                      <a:r>
                        <a:rPr lang="hu-HU" sz="1300" dirty="0" err="1" smtClean="0">
                          <a:latin typeface="Myriad Pro" pitchFamily="34" charset="0"/>
                        </a:rPr>
                        <a:t>elev</a:t>
                      </a:r>
                      <a:r>
                        <a:rPr lang="hu-HU" sz="1300" dirty="0" smtClean="0">
                          <a:latin typeface="Myriad Pro" pitchFamily="34" charset="0"/>
                        </a:rPr>
                        <a:t>.:  </a:t>
                      </a:r>
                      <a:r>
                        <a:rPr lang="hu-HU" sz="1300" i="1" dirty="0" smtClean="0">
                          <a:latin typeface="Myriad Pro" pitchFamily="34" charset="0"/>
                        </a:rPr>
                        <a:t>165 m</a:t>
                      </a:r>
                      <a:endParaRPr lang="hu-HU" sz="1300" i="1" dirty="0">
                        <a:latin typeface="Myriad Pro" pitchFamily="34" charset="0"/>
                      </a:endParaRPr>
                    </a:p>
                  </a:txBody>
                  <a:tcPr marT="34290" marB="34290"/>
                </a:tc>
              </a:tr>
              <a:tr h="251460">
                <a:tc>
                  <a:txBody>
                    <a:bodyPr/>
                    <a:lstStyle/>
                    <a:p>
                      <a:r>
                        <a:rPr lang="hu-HU" sz="1300" dirty="0" smtClean="0">
                          <a:latin typeface="Myriad Pro" pitchFamily="34" charset="0"/>
                        </a:rPr>
                        <a:t>STD of </a:t>
                      </a:r>
                      <a:r>
                        <a:rPr lang="hu-HU" sz="1300" dirty="0" err="1" smtClean="0">
                          <a:latin typeface="Myriad Pro" pitchFamily="34" charset="0"/>
                        </a:rPr>
                        <a:t>elev</a:t>
                      </a:r>
                      <a:r>
                        <a:rPr lang="hu-HU" sz="1300" dirty="0" smtClean="0">
                          <a:latin typeface="Myriad Pro" pitchFamily="34" charset="0"/>
                        </a:rPr>
                        <a:t>.:</a:t>
                      </a:r>
                      <a:r>
                        <a:rPr lang="hu-HU" sz="1300" baseline="0" dirty="0" smtClean="0">
                          <a:latin typeface="Myriad Pro" pitchFamily="34" charset="0"/>
                        </a:rPr>
                        <a:t> </a:t>
                      </a:r>
                      <a:r>
                        <a:rPr lang="hu-HU" sz="1300" i="1" baseline="0" dirty="0" smtClean="0">
                          <a:latin typeface="Myriad Pro" pitchFamily="34" charset="0"/>
                        </a:rPr>
                        <a:t>51 m</a:t>
                      </a:r>
                      <a:endParaRPr lang="hu-HU" sz="1300" i="1" dirty="0" smtClean="0">
                        <a:latin typeface="Myriad Pro" pitchFamily="34" charset="0"/>
                      </a:endParaRPr>
                    </a:p>
                  </a:txBody>
                  <a:tcPr marT="34290" marB="34290"/>
                </a:tc>
              </a:tr>
            </a:tbl>
          </a:graphicData>
        </a:graphic>
      </p:graphicFrame>
      <p:graphicFrame>
        <p:nvGraphicFramePr>
          <p:cNvPr id="14" name="Táblázat 13"/>
          <p:cNvGraphicFramePr>
            <a:graphicFrameLocks noGrp="1"/>
          </p:cNvGraphicFramePr>
          <p:nvPr>
            <p:extLst>
              <p:ext uri="{D42A27DB-BD31-4B8C-83A1-F6EECF244321}">
                <p14:modId xmlns:p14="http://schemas.microsoft.com/office/powerpoint/2010/main" val="3457723136"/>
              </p:ext>
            </p:extLst>
          </p:nvPr>
        </p:nvGraphicFramePr>
        <p:xfrm>
          <a:off x="2915816" y="3427861"/>
          <a:ext cx="2216489" cy="1600200"/>
        </p:xfrm>
        <a:graphic>
          <a:graphicData uri="http://schemas.openxmlformats.org/drawingml/2006/table">
            <a:tbl>
              <a:tblPr firstRow="1" bandRow="1">
                <a:tableStyleId>{2D5ABB26-0587-4C30-8999-92F81FD0307C}</a:tableStyleId>
              </a:tblPr>
              <a:tblGrid>
                <a:gridCol w="2216489"/>
              </a:tblGrid>
              <a:tr h="251460">
                <a:tc>
                  <a:txBody>
                    <a:bodyPr/>
                    <a:lstStyle/>
                    <a:p>
                      <a:r>
                        <a:rPr lang="hu-HU" sz="1300" b="1" i="1" dirty="0" smtClean="0">
                          <a:latin typeface="Myriad Pro" pitchFamily="34" charset="0"/>
                        </a:rPr>
                        <a:t>Alpine</a:t>
                      </a:r>
                      <a:r>
                        <a:rPr lang="hu-HU" sz="1300" b="1" i="1" baseline="0" dirty="0" smtClean="0">
                          <a:latin typeface="Myriad Pro" pitchFamily="34" charset="0"/>
                        </a:rPr>
                        <a:t> </a:t>
                      </a:r>
                      <a:r>
                        <a:rPr lang="hu-HU" sz="1300" b="1" i="1" baseline="0" dirty="0" err="1" smtClean="0">
                          <a:latin typeface="Myriad Pro" pitchFamily="34" charset="0"/>
                        </a:rPr>
                        <a:t>foreland</a:t>
                      </a:r>
                      <a:endParaRPr lang="hu-HU" sz="1300" b="1" i="1" dirty="0">
                        <a:latin typeface="Myriad Pro" pitchFamily="34" charset="0"/>
                      </a:endParaRPr>
                    </a:p>
                  </a:txBody>
                  <a:tcPr marT="34290" marB="34290"/>
                </a:tc>
              </a:tr>
              <a:tr h="251460">
                <a:tc>
                  <a:txBody>
                    <a:bodyPr/>
                    <a:lstStyle/>
                    <a:p>
                      <a:r>
                        <a:rPr lang="hu-HU" sz="1300" dirty="0" err="1" smtClean="0">
                          <a:latin typeface="Myriad Pro" pitchFamily="34" charset="0"/>
                        </a:rPr>
                        <a:t>Rate</a:t>
                      </a:r>
                      <a:r>
                        <a:rPr lang="hu-HU" sz="1300" dirty="0" smtClean="0">
                          <a:latin typeface="Myriad Pro" pitchFamily="34" charset="0"/>
                        </a:rPr>
                        <a:t>:</a:t>
                      </a:r>
                      <a:r>
                        <a:rPr lang="hu-HU" sz="1300" baseline="0" dirty="0" smtClean="0">
                          <a:latin typeface="Myriad Pro" pitchFamily="34" charset="0"/>
                        </a:rPr>
                        <a:t> </a:t>
                      </a:r>
                      <a:r>
                        <a:rPr lang="hu-HU" sz="1300" i="1" baseline="0" dirty="0" smtClean="0">
                          <a:latin typeface="Myriad Pro" pitchFamily="34" charset="0"/>
                        </a:rPr>
                        <a:t>13%</a:t>
                      </a:r>
                      <a:endParaRPr lang="hu-HU" sz="1300" dirty="0">
                        <a:latin typeface="Myriad Pro" pitchFamily="34" charset="0"/>
                      </a:endParaRPr>
                    </a:p>
                  </a:txBody>
                  <a:tcPr marT="34290" marB="34290"/>
                </a:tc>
              </a:tr>
              <a:tr h="251460">
                <a:tc>
                  <a:txBody>
                    <a:bodyPr/>
                    <a:lstStyle/>
                    <a:p>
                      <a:r>
                        <a:rPr lang="hu-HU" sz="1300" dirty="0" smtClean="0">
                          <a:latin typeface="Myriad Pro" pitchFamily="34" charset="0"/>
                        </a:rPr>
                        <a:t>Min</a:t>
                      </a:r>
                      <a:r>
                        <a:rPr lang="hu-HU" sz="1300" baseline="0" dirty="0" smtClean="0">
                          <a:latin typeface="Myriad Pro" pitchFamily="34" charset="0"/>
                        </a:rPr>
                        <a:t> </a:t>
                      </a:r>
                      <a:r>
                        <a:rPr lang="hu-HU" sz="1300" baseline="0" dirty="0" err="1" smtClean="0">
                          <a:latin typeface="Myriad Pro" pitchFamily="34" charset="0"/>
                        </a:rPr>
                        <a:t>elev</a:t>
                      </a:r>
                      <a:r>
                        <a:rPr lang="hu-HU" sz="1300" baseline="0" dirty="0" smtClean="0">
                          <a:latin typeface="Myriad Pro" pitchFamily="34" charset="0"/>
                        </a:rPr>
                        <a:t>.: </a:t>
                      </a:r>
                      <a:r>
                        <a:rPr lang="hu-HU" sz="1300" i="1" baseline="0" dirty="0" smtClean="0">
                          <a:latin typeface="Myriad Pro" pitchFamily="34" charset="0"/>
                        </a:rPr>
                        <a:t>100 m</a:t>
                      </a:r>
                      <a:endParaRPr lang="hu-HU" sz="1300" dirty="0">
                        <a:latin typeface="Myriad Pro" pitchFamily="34" charset="0"/>
                      </a:endParaRPr>
                    </a:p>
                  </a:txBody>
                  <a:tcPr marT="34290" marB="34290"/>
                </a:tc>
              </a:tr>
              <a:tr h="251460">
                <a:tc>
                  <a:txBody>
                    <a:bodyPr/>
                    <a:lstStyle/>
                    <a:p>
                      <a:r>
                        <a:rPr lang="hu-HU" sz="1300" dirty="0" smtClean="0">
                          <a:latin typeface="Myriad Pro" pitchFamily="34" charset="0"/>
                        </a:rPr>
                        <a:t>Max </a:t>
                      </a:r>
                      <a:r>
                        <a:rPr lang="hu-HU" sz="1300" dirty="0" err="1" smtClean="0">
                          <a:latin typeface="Myriad Pro" pitchFamily="34" charset="0"/>
                        </a:rPr>
                        <a:t>elev</a:t>
                      </a:r>
                      <a:r>
                        <a:rPr lang="hu-HU" sz="1300" dirty="0" smtClean="0">
                          <a:latin typeface="Myriad Pro" pitchFamily="34" charset="0"/>
                        </a:rPr>
                        <a:t>.:</a:t>
                      </a:r>
                      <a:r>
                        <a:rPr lang="hu-HU" sz="1300" baseline="0" dirty="0" smtClean="0">
                          <a:latin typeface="Myriad Pro" pitchFamily="34" charset="0"/>
                        </a:rPr>
                        <a:t> </a:t>
                      </a:r>
                      <a:r>
                        <a:rPr lang="hu-HU" sz="1300" i="1" baseline="0" dirty="0" smtClean="0">
                          <a:latin typeface="Myriad Pro" pitchFamily="34" charset="0"/>
                        </a:rPr>
                        <a:t>341 m</a:t>
                      </a:r>
                      <a:endParaRPr lang="hu-HU" sz="1300" dirty="0">
                        <a:latin typeface="Myriad Pro" pitchFamily="34" charset="0"/>
                      </a:endParaRPr>
                    </a:p>
                  </a:txBody>
                  <a:tcPr marT="34290" marB="34290"/>
                </a:tc>
              </a:tr>
              <a:tr h="251460">
                <a:tc>
                  <a:txBody>
                    <a:bodyPr/>
                    <a:lstStyle/>
                    <a:p>
                      <a:r>
                        <a:rPr lang="hu-HU" sz="1300" dirty="0" err="1" smtClean="0">
                          <a:latin typeface="Myriad Pro" pitchFamily="34" charset="0"/>
                        </a:rPr>
                        <a:t>Mean</a:t>
                      </a:r>
                      <a:r>
                        <a:rPr lang="hu-HU" sz="1300" dirty="0" smtClean="0">
                          <a:latin typeface="Myriad Pro" pitchFamily="34" charset="0"/>
                        </a:rPr>
                        <a:t> </a:t>
                      </a:r>
                      <a:r>
                        <a:rPr lang="hu-HU" sz="1300" dirty="0" err="1" smtClean="0">
                          <a:latin typeface="Myriad Pro" pitchFamily="34" charset="0"/>
                        </a:rPr>
                        <a:t>elev</a:t>
                      </a:r>
                      <a:r>
                        <a:rPr lang="hu-HU" sz="1300" dirty="0" smtClean="0">
                          <a:latin typeface="Myriad Pro" pitchFamily="34" charset="0"/>
                        </a:rPr>
                        <a:t>.: </a:t>
                      </a:r>
                      <a:r>
                        <a:rPr lang="hu-HU" sz="1300" i="1" dirty="0" smtClean="0">
                          <a:latin typeface="Myriad Pro" pitchFamily="34" charset="0"/>
                        </a:rPr>
                        <a:t>191 m</a:t>
                      </a:r>
                      <a:endParaRPr lang="hu-HU" sz="1300" i="1" dirty="0">
                        <a:latin typeface="Myriad Pro" pitchFamily="34" charset="0"/>
                      </a:endParaRPr>
                    </a:p>
                  </a:txBody>
                  <a:tcPr marT="34290" marB="34290"/>
                </a:tc>
              </a:tr>
              <a:tr h="251460">
                <a:tc>
                  <a:txBody>
                    <a:bodyPr/>
                    <a:lstStyle/>
                    <a:p>
                      <a:r>
                        <a:rPr lang="hu-HU" sz="1300" dirty="0" smtClean="0">
                          <a:latin typeface="Myriad Pro" pitchFamily="34" charset="0"/>
                        </a:rPr>
                        <a:t>STD of </a:t>
                      </a:r>
                      <a:r>
                        <a:rPr lang="hu-HU" sz="1300" dirty="0" err="1" smtClean="0">
                          <a:latin typeface="Myriad Pro" pitchFamily="34" charset="0"/>
                        </a:rPr>
                        <a:t>elev</a:t>
                      </a:r>
                      <a:r>
                        <a:rPr lang="hu-HU" sz="1300" dirty="0" smtClean="0">
                          <a:latin typeface="Myriad Pro" pitchFamily="34" charset="0"/>
                        </a:rPr>
                        <a:t>.:</a:t>
                      </a:r>
                      <a:r>
                        <a:rPr lang="hu-HU" sz="1300" baseline="0" dirty="0" smtClean="0">
                          <a:latin typeface="Myriad Pro" pitchFamily="34" charset="0"/>
                        </a:rPr>
                        <a:t> </a:t>
                      </a:r>
                      <a:r>
                        <a:rPr lang="hu-HU" sz="1300" i="1" baseline="0" dirty="0" smtClean="0">
                          <a:latin typeface="Myriad Pro" pitchFamily="34" charset="0"/>
                        </a:rPr>
                        <a:t>41 m</a:t>
                      </a:r>
                      <a:endParaRPr lang="hu-HU" sz="1300" i="1" dirty="0" smtClean="0">
                        <a:latin typeface="Myriad Pro" pitchFamily="34" charset="0"/>
                      </a:endParaRPr>
                    </a:p>
                  </a:txBody>
                  <a:tcPr marT="34290" marB="34290"/>
                </a:tc>
              </a:tr>
            </a:tbl>
          </a:graphicData>
        </a:graphic>
      </p:graphicFrame>
      <p:pic>
        <p:nvPicPr>
          <p:cNvPr id="16" name="Kép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3535" y="116527"/>
            <a:ext cx="2649595" cy="1668529"/>
          </a:xfrm>
          <a:prstGeom prst="rect">
            <a:avLst/>
          </a:prstGeom>
        </p:spPr>
      </p:pic>
      <p:pic>
        <p:nvPicPr>
          <p:cNvPr id="17" name="Kép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063" y="123478"/>
            <a:ext cx="1857918" cy="1512000"/>
          </a:xfrm>
          <a:prstGeom prst="rect">
            <a:avLst/>
          </a:prstGeom>
        </p:spPr>
      </p:pic>
      <p:pic>
        <p:nvPicPr>
          <p:cNvPr id="18" name="Kép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062" y="1779662"/>
            <a:ext cx="1857918" cy="1512000"/>
          </a:xfrm>
          <a:prstGeom prst="rect">
            <a:avLst/>
          </a:prstGeom>
        </p:spPr>
      </p:pic>
      <p:pic>
        <p:nvPicPr>
          <p:cNvPr id="19" name="Kép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062" y="3484077"/>
            <a:ext cx="1857919" cy="1512000"/>
          </a:xfrm>
          <a:prstGeom prst="rect">
            <a:avLst/>
          </a:prstGeom>
        </p:spPr>
      </p:pic>
      <p:pic>
        <p:nvPicPr>
          <p:cNvPr id="20" name="Kép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1881" y="0"/>
            <a:ext cx="6320237" cy="5143500"/>
          </a:xfrm>
          <a:prstGeom prst="rect">
            <a:avLst/>
          </a:prstGeom>
        </p:spPr>
      </p:pic>
      <p:pic>
        <p:nvPicPr>
          <p:cNvPr id="21" name="Kép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1881" y="0"/>
            <a:ext cx="6320237" cy="5143500"/>
          </a:xfrm>
          <a:prstGeom prst="rect">
            <a:avLst/>
          </a:prstGeom>
        </p:spPr>
      </p:pic>
      <p:pic>
        <p:nvPicPr>
          <p:cNvPr id="22" name="Kép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11881" y="0"/>
            <a:ext cx="6320237" cy="5143500"/>
          </a:xfrm>
          <a:prstGeom prst="rect">
            <a:avLst/>
          </a:prstGeom>
        </p:spPr>
      </p:pic>
      <p:sp>
        <p:nvSpPr>
          <p:cNvPr id="23" name="Ellipszis 22">
            <a:hlinkClick r:id="rId10" action="ppaction://hlinksldjump"/>
          </p:cNvPr>
          <p:cNvSpPr/>
          <p:nvPr/>
        </p:nvSpPr>
        <p:spPr>
          <a:xfrm>
            <a:off x="8172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4" name="Ellipszis 23">
            <a:hlinkClick r:id="rId11" action="ppaction://hlinksldjump"/>
          </p:cNvPr>
          <p:cNvSpPr/>
          <p:nvPr/>
        </p:nvSpPr>
        <p:spPr>
          <a:xfrm>
            <a:off x="7678826"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5" name="Ellipszis 24">
            <a:hlinkClick r:id="rId12" action="ppaction://hlinksldjump"/>
          </p:cNvPr>
          <p:cNvSpPr/>
          <p:nvPr/>
        </p:nvSpPr>
        <p:spPr>
          <a:xfrm>
            <a:off x="8640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07287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27" restart="whenNotActive" fill="hold" evtFilter="cancelBubble" nodeType="interactiveSeq">
                <p:stCondLst>
                  <p:cond evt="onClick" delay="0">
                    <p:tgtEl>
                      <p:spTgt spid="2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Táblázat 7"/>
          <p:cNvGraphicFramePr>
            <a:graphicFrameLocks noGrp="1"/>
          </p:cNvGraphicFramePr>
          <p:nvPr>
            <p:extLst>
              <p:ext uri="{D42A27DB-BD31-4B8C-83A1-F6EECF244321}">
                <p14:modId xmlns:p14="http://schemas.microsoft.com/office/powerpoint/2010/main" val="108835723"/>
              </p:ext>
            </p:extLst>
          </p:nvPr>
        </p:nvGraphicFramePr>
        <p:xfrm>
          <a:off x="2699792" y="123478"/>
          <a:ext cx="1868170" cy="1600200"/>
        </p:xfrm>
        <a:graphic>
          <a:graphicData uri="http://schemas.openxmlformats.org/drawingml/2006/table">
            <a:tbl>
              <a:tblPr firstRow="1" bandRow="1">
                <a:tableStyleId>{2D5ABB26-0587-4C30-8999-92F81FD0307C}</a:tableStyleId>
              </a:tblPr>
              <a:tblGrid>
                <a:gridCol w="1868170"/>
              </a:tblGrid>
              <a:tr h="251460">
                <a:tc>
                  <a:txBody>
                    <a:bodyPr/>
                    <a:lstStyle/>
                    <a:p>
                      <a:r>
                        <a:rPr lang="hu-HU" sz="1300" b="1" i="1" dirty="0" smtClean="0">
                          <a:latin typeface="Myriad Pro" pitchFamily="34" charset="0"/>
                        </a:rPr>
                        <a:t>1</a:t>
                      </a:r>
                      <a:r>
                        <a:rPr lang="hu-HU" sz="1300" b="1" i="1" baseline="30000" dirty="0" smtClean="0">
                          <a:latin typeface="Myriad Pro" pitchFamily="34" charset="0"/>
                        </a:rPr>
                        <a:t>st</a:t>
                      </a:r>
                      <a:r>
                        <a:rPr lang="hu-HU" sz="1300" b="1" i="1" baseline="0" dirty="0" smtClean="0">
                          <a:latin typeface="Myriad Pro" pitchFamily="34" charset="0"/>
                        </a:rPr>
                        <a:t> relief </a:t>
                      </a:r>
                      <a:r>
                        <a:rPr lang="hu-HU" sz="1300" b="1" i="1" baseline="0" dirty="0" err="1" smtClean="0">
                          <a:latin typeface="Myriad Pro" pitchFamily="34" charset="0"/>
                        </a:rPr>
                        <a:t>cluster</a:t>
                      </a:r>
                      <a:endParaRPr lang="hu-HU" sz="1300" b="1" i="1" dirty="0">
                        <a:latin typeface="Myriad Pro" pitchFamily="34" charset="0"/>
                      </a:endParaRPr>
                    </a:p>
                  </a:txBody>
                  <a:tcPr marT="34290" marB="34290"/>
                </a:tc>
              </a:tr>
              <a:tr h="251460">
                <a:tc>
                  <a:txBody>
                    <a:bodyPr/>
                    <a:lstStyle/>
                    <a:p>
                      <a:r>
                        <a:rPr lang="hu-HU" sz="1300" dirty="0" err="1" smtClean="0">
                          <a:latin typeface="Myriad Pro" pitchFamily="34" charset="0"/>
                        </a:rPr>
                        <a:t>Rate</a:t>
                      </a:r>
                      <a:r>
                        <a:rPr lang="hu-HU" sz="1300" dirty="0" smtClean="0">
                          <a:latin typeface="Myriad Pro" pitchFamily="34" charset="0"/>
                        </a:rPr>
                        <a:t>:</a:t>
                      </a:r>
                      <a:r>
                        <a:rPr lang="hu-HU" sz="1300" baseline="0" dirty="0" smtClean="0">
                          <a:latin typeface="Myriad Pro" pitchFamily="34" charset="0"/>
                        </a:rPr>
                        <a:t> </a:t>
                      </a:r>
                      <a:r>
                        <a:rPr lang="hu-HU" sz="1300" i="1" baseline="0" dirty="0" smtClean="0">
                          <a:latin typeface="Myriad Pro" pitchFamily="34" charset="0"/>
                        </a:rPr>
                        <a:t>62%</a:t>
                      </a:r>
                      <a:endParaRPr lang="hu-HU" sz="1300" dirty="0">
                        <a:latin typeface="Myriad Pro" pitchFamily="34" charset="0"/>
                      </a:endParaRPr>
                    </a:p>
                  </a:txBody>
                  <a:tcPr marT="34290" marB="34290"/>
                </a:tc>
              </a:tr>
              <a:tr h="251460">
                <a:tc>
                  <a:txBody>
                    <a:bodyPr/>
                    <a:lstStyle/>
                    <a:p>
                      <a:r>
                        <a:rPr lang="hu-HU" sz="1300" dirty="0" smtClean="0">
                          <a:latin typeface="Myriad Pro" pitchFamily="34" charset="0"/>
                        </a:rPr>
                        <a:t>Min</a:t>
                      </a:r>
                      <a:r>
                        <a:rPr lang="hu-HU" sz="1300" baseline="0" dirty="0" smtClean="0">
                          <a:latin typeface="Myriad Pro" pitchFamily="34" charset="0"/>
                        </a:rPr>
                        <a:t> </a:t>
                      </a:r>
                      <a:r>
                        <a:rPr lang="hu-HU" sz="1300" baseline="0" dirty="0" err="1" smtClean="0">
                          <a:latin typeface="Myriad Pro" pitchFamily="34" charset="0"/>
                        </a:rPr>
                        <a:t>elev</a:t>
                      </a:r>
                      <a:r>
                        <a:rPr lang="hu-HU" sz="1300" baseline="0" dirty="0" smtClean="0">
                          <a:latin typeface="Myriad Pro" pitchFamily="34" charset="0"/>
                        </a:rPr>
                        <a:t>.: </a:t>
                      </a:r>
                      <a:r>
                        <a:rPr lang="hu-HU" sz="1300" i="1" baseline="0" dirty="0" smtClean="0">
                          <a:latin typeface="Myriad Pro" pitchFamily="34" charset="0"/>
                        </a:rPr>
                        <a:t>74 m</a:t>
                      </a:r>
                      <a:endParaRPr lang="hu-HU" sz="1300" dirty="0">
                        <a:latin typeface="Myriad Pro" pitchFamily="34" charset="0"/>
                      </a:endParaRPr>
                    </a:p>
                  </a:txBody>
                  <a:tcPr marT="34290" marB="34290"/>
                </a:tc>
              </a:tr>
              <a:tr h="251460">
                <a:tc>
                  <a:txBody>
                    <a:bodyPr/>
                    <a:lstStyle/>
                    <a:p>
                      <a:r>
                        <a:rPr lang="hu-HU" sz="1300" dirty="0" smtClean="0">
                          <a:latin typeface="Myriad Pro" pitchFamily="34" charset="0"/>
                        </a:rPr>
                        <a:t>Max </a:t>
                      </a:r>
                      <a:r>
                        <a:rPr lang="hu-HU" sz="1300" dirty="0" err="1" smtClean="0">
                          <a:latin typeface="Myriad Pro" pitchFamily="34" charset="0"/>
                        </a:rPr>
                        <a:t>elev</a:t>
                      </a:r>
                      <a:r>
                        <a:rPr lang="hu-HU" sz="1300" dirty="0" smtClean="0">
                          <a:latin typeface="Myriad Pro" pitchFamily="34" charset="0"/>
                        </a:rPr>
                        <a:t>.:</a:t>
                      </a:r>
                      <a:r>
                        <a:rPr lang="hu-HU" sz="1300" baseline="0" dirty="0" smtClean="0">
                          <a:latin typeface="Myriad Pro" pitchFamily="34" charset="0"/>
                        </a:rPr>
                        <a:t> </a:t>
                      </a:r>
                      <a:r>
                        <a:rPr lang="hu-HU" sz="1300" i="1" baseline="0" dirty="0" smtClean="0">
                          <a:latin typeface="Myriad Pro" pitchFamily="34" charset="0"/>
                        </a:rPr>
                        <a:t>359 m</a:t>
                      </a:r>
                      <a:endParaRPr lang="hu-HU" sz="1300" dirty="0">
                        <a:latin typeface="Myriad Pro" pitchFamily="34" charset="0"/>
                      </a:endParaRPr>
                    </a:p>
                  </a:txBody>
                  <a:tcPr marT="34290" marB="34290"/>
                </a:tc>
              </a:tr>
              <a:tr h="251460">
                <a:tc>
                  <a:txBody>
                    <a:bodyPr/>
                    <a:lstStyle/>
                    <a:p>
                      <a:r>
                        <a:rPr lang="hu-HU" sz="1300" dirty="0" err="1" smtClean="0">
                          <a:latin typeface="Myriad Pro" pitchFamily="34" charset="0"/>
                        </a:rPr>
                        <a:t>Mean</a:t>
                      </a:r>
                      <a:r>
                        <a:rPr lang="hu-HU" sz="1300" dirty="0" smtClean="0">
                          <a:latin typeface="Myriad Pro" pitchFamily="34" charset="0"/>
                        </a:rPr>
                        <a:t> </a:t>
                      </a:r>
                      <a:r>
                        <a:rPr lang="hu-HU" sz="1300" dirty="0" err="1" smtClean="0">
                          <a:latin typeface="Myriad Pro" pitchFamily="34" charset="0"/>
                        </a:rPr>
                        <a:t>elev</a:t>
                      </a:r>
                      <a:r>
                        <a:rPr lang="hu-HU" sz="1300" dirty="0" smtClean="0">
                          <a:latin typeface="Myriad Pro" pitchFamily="34" charset="0"/>
                        </a:rPr>
                        <a:t>.: </a:t>
                      </a:r>
                      <a:r>
                        <a:rPr lang="hu-HU" sz="1300" i="1" dirty="0" smtClean="0">
                          <a:latin typeface="Myriad Pro" pitchFamily="34" charset="0"/>
                        </a:rPr>
                        <a:t>124 m</a:t>
                      </a:r>
                      <a:endParaRPr lang="hu-HU" sz="1300" i="1" dirty="0">
                        <a:latin typeface="Myriad Pro" pitchFamily="34" charset="0"/>
                      </a:endParaRPr>
                    </a:p>
                  </a:txBody>
                  <a:tcPr marT="34290" marB="34290"/>
                </a:tc>
              </a:tr>
              <a:tr h="251460">
                <a:tc>
                  <a:txBody>
                    <a:bodyPr/>
                    <a:lstStyle/>
                    <a:p>
                      <a:r>
                        <a:rPr lang="hu-HU" sz="1300" dirty="0" smtClean="0">
                          <a:latin typeface="Myriad Pro" pitchFamily="34" charset="0"/>
                        </a:rPr>
                        <a:t>STD of </a:t>
                      </a:r>
                      <a:r>
                        <a:rPr lang="hu-HU" sz="1300" dirty="0" err="1" smtClean="0">
                          <a:latin typeface="Myriad Pro" pitchFamily="34" charset="0"/>
                        </a:rPr>
                        <a:t>elev</a:t>
                      </a:r>
                      <a:r>
                        <a:rPr lang="hu-HU" sz="1300" dirty="0" smtClean="0">
                          <a:latin typeface="Myriad Pro" pitchFamily="34" charset="0"/>
                        </a:rPr>
                        <a:t>.:</a:t>
                      </a:r>
                      <a:r>
                        <a:rPr lang="hu-HU" sz="1300" baseline="0" dirty="0" smtClean="0">
                          <a:latin typeface="Myriad Pro" pitchFamily="34" charset="0"/>
                        </a:rPr>
                        <a:t> </a:t>
                      </a:r>
                      <a:r>
                        <a:rPr lang="hu-HU" sz="1300" i="1" baseline="0" dirty="0" smtClean="0">
                          <a:latin typeface="Myriad Pro" pitchFamily="34" charset="0"/>
                        </a:rPr>
                        <a:t>29 m</a:t>
                      </a:r>
                      <a:endParaRPr lang="hu-HU" sz="1300" i="1" dirty="0" smtClean="0">
                        <a:latin typeface="Myriad Pro" pitchFamily="34" charset="0"/>
                      </a:endParaRPr>
                    </a:p>
                  </a:txBody>
                  <a:tcPr marT="34290" marB="34290"/>
                </a:tc>
              </a:tr>
            </a:tbl>
          </a:graphicData>
        </a:graphic>
      </p:graphicFrame>
      <p:graphicFrame>
        <p:nvGraphicFramePr>
          <p:cNvPr id="9" name="Táblázat 8"/>
          <p:cNvGraphicFramePr>
            <a:graphicFrameLocks noGrp="1"/>
          </p:cNvGraphicFramePr>
          <p:nvPr>
            <p:extLst>
              <p:ext uri="{D42A27DB-BD31-4B8C-83A1-F6EECF244321}">
                <p14:modId xmlns:p14="http://schemas.microsoft.com/office/powerpoint/2010/main" val="1068035091"/>
              </p:ext>
            </p:extLst>
          </p:nvPr>
        </p:nvGraphicFramePr>
        <p:xfrm>
          <a:off x="2699792" y="1763638"/>
          <a:ext cx="1862454" cy="1600200"/>
        </p:xfrm>
        <a:graphic>
          <a:graphicData uri="http://schemas.openxmlformats.org/drawingml/2006/table">
            <a:tbl>
              <a:tblPr firstRow="1" bandRow="1">
                <a:tableStyleId>{2D5ABB26-0587-4C30-8999-92F81FD0307C}</a:tableStyleId>
              </a:tblPr>
              <a:tblGrid>
                <a:gridCol w="1862454"/>
              </a:tblGrid>
              <a:tr h="251460">
                <a:tc>
                  <a:txBody>
                    <a:bodyPr/>
                    <a:lstStyle/>
                    <a:p>
                      <a:r>
                        <a:rPr lang="hu-HU" sz="1300" b="1" i="1" dirty="0" smtClean="0">
                          <a:latin typeface="Myriad Pro" pitchFamily="34" charset="0"/>
                        </a:rPr>
                        <a:t>2</a:t>
                      </a:r>
                      <a:r>
                        <a:rPr lang="hu-HU" sz="1300" b="1" i="1" baseline="30000" dirty="0" smtClean="0">
                          <a:latin typeface="Myriad Pro" pitchFamily="34" charset="0"/>
                        </a:rPr>
                        <a:t>nd</a:t>
                      </a:r>
                      <a:r>
                        <a:rPr lang="hu-HU" sz="1300" b="1" i="1" baseline="0" dirty="0" smtClean="0">
                          <a:latin typeface="Myriad Pro" pitchFamily="34" charset="0"/>
                        </a:rPr>
                        <a:t> relief </a:t>
                      </a:r>
                      <a:r>
                        <a:rPr lang="hu-HU" sz="1300" b="1" i="1" baseline="0" dirty="0" err="1" smtClean="0">
                          <a:latin typeface="Myriad Pro" pitchFamily="34" charset="0"/>
                        </a:rPr>
                        <a:t>cluster</a:t>
                      </a:r>
                      <a:endParaRPr lang="hu-HU" sz="1300" b="1" i="1" dirty="0">
                        <a:latin typeface="Myriad Pro" pitchFamily="34" charset="0"/>
                      </a:endParaRPr>
                    </a:p>
                  </a:txBody>
                  <a:tcPr marT="34290" marB="34290"/>
                </a:tc>
              </a:tr>
              <a:tr h="251460">
                <a:tc>
                  <a:txBody>
                    <a:bodyPr/>
                    <a:lstStyle/>
                    <a:p>
                      <a:r>
                        <a:rPr lang="hu-HU" sz="1300" dirty="0" err="1" smtClean="0">
                          <a:latin typeface="Myriad Pro" pitchFamily="34" charset="0"/>
                        </a:rPr>
                        <a:t>Rate</a:t>
                      </a:r>
                      <a:r>
                        <a:rPr lang="hu-HU" sz="1300" dirty="0" smtClean="0">
                          <a:latin typeface="Myriad Pro" pitchFamily="34" charset="0"/>
                        </a:rPr>
                        <a:t>:</a:t>
                      </a:r>
                      <a:r>
                        <a:rPr lang="hu-HU" sz="1300" baseline="0" dirty="0" smtClean="0">
                          <a:latin typeface="Myriad Pro" pitchFamily="34" charset="0"/>
                        </a:rPr>
                        <a:t> </a:t>
                      </a:r>
                      <a:r>
                        <a:rPr lang="hu-HU" sz="1300" i="1" baseline="0" dirty="0" smtClean="0">
                          <a:latin typeface="Myriad Pro" pitchFamily="34" charset="0"/>
                        </a:rPr>
                        <a:t>27%</a:t>
                      </a:r>
                      <a:endParaRPr lang="hu-HU" sz="1300" dirty="0">
                        <a:latin typeface="Myriad Pro" pitchFamily="34" charset="0"/>
                      </a:endParaRPr>
                    </a:p>
                  </a:txBody>
                  <a:tcPr marT="34290" marB="34290"/>
                </a:tc>
              </a:tr>
              <a:tr h="251460">
                <a:tc>
                  <a:txBody>
                    <a:bodyPr/>
                    <a:lstStyle/>
                    <a:p>
                      <a:r>
                        <a:rPr lang="hu-HU" sz="1300" dirty="0" smtClean="0">
                          <a:latin typeface="Myriad Pro" pitchFamily="34" charset="0"/>
                        </a:rPr>
                        <a:t>Min</a:t>
                      </a:r>
                      <a:r>
                        <a:rPr lang="hu-HU" sz="1300" baseline="0" dirty="0" smtClean="0">
                          <a:latin typeface="Myriad Pro" pitchFamily="34" charset="0"/>
                        </a:rPr>
                        <a:t> </a:t>
                      </a:r>
                      <a:r>
                        <a:rPr lang="hu-HU" sz="1300" baseline="0" dirty="0" err="1" smtClean="0">
                          <a:latin typeface="Myriad Pro" pitchFamily="34" charset="0"/>
                        </a:rPr>
                        <a:t>elev</a:t>
                      </a:r>
                      <a:r>
                        <a:rPr lang="hu-HU" sz="1300" baseline="0" dirty="0" smtClean="0">
                          <a:latin typeface="Myriad Pro" pitchFamily="34" charset="0"/>
                        </a:rPr>
                        <a:t>.: </a:t>
                      </a:r>
                      <a:r>
                        <a:rPr lang="hu-HU" sz="1300" i="1" baseline="0" dirty="0" smtClean="0">
                          <a:latin typeface="Myriad Pro" pitchFamily="34" charset="0"/>
                        </a:rPr>
                        <a:t>80 m</a:t>
                      </a:r>
                      <a:endParaRPr lang="hu-HU" sz="1300" dirty="0">
                        <a:latin typeface="Myriad Pro" pitchFamily="34" charset="0"/>
                      </a:endParaRPr>
                    </a:p>
                  </a:txBody>
                  <a:tcPr marT="34290" marB="34290"/>
                </a:tc>
              </a:tr>
              <a:tr h="251460">
                <a:tc>
                  <a:txBody>
                    <a:bodyPr/>
                    <a:lstStyle/>
                    <a:p>
                      <a:r>
                        <a:rPr lang="hu-HU" sz="1300" dirty="0" smtClean="0">
                          <a:latin typeface="Myriad Pro" pitchFamily="34" charset="0"/>
                        </a:rPr>
                        <a:t>Max </a:t>
                      </a:r>
                      <a:r>
                        <a:rPr lang="hu-HU" sz="1300" dirty="0" err="1" smtClean="0">
                          <a:latin typeface="Myriad Pro" pitchFamily="34" charset="0"/>
                        </a:rPr>
                        <a:t>elev</a:t>
                      </a:r>
                      <a:r>
                        <a:rPr lang="hu-HU" sz="1300" dirty="0" smtClean="0">
                          <a:latin typeface="Myriad Pro" pitchFamily="34" charset="0"/>
                        </a:rPr>
                        <a:t>.:</a:t>
                      </a:r>
                      <a:r>
                        <a:rPr lang="hu-HU" sz="1300" baseline="0" dirty="0" smtClean="0">
                          <a:latin typeface="Myriad Pro" pitchFamily="34" charset="0"/>
                        </a:rPr>
                        <a:t> </a:t>
                      </a:r>
                      <a:r>
                        <a:rPr lang="hu-HU" sz="1300" i="1" baseline="0" dirty="0" smtClean="0">
                          <a:latin typeface="Myriad Pro" pitchFamily="34" charset="0"/>
                        </a:rPr>
                        <a:t>411 m</a:t>
                      </a:r>
                      <a:endParaRPr lang="hu-HU" sz="1300" dirty="0">
                        <a:latin typeface="Myriad Pro" pitchFamily="34" charset="0"/>
                      </a:endParaRPr>
                    </a:p>
                  </a:txBody>
                  <a:tcPr marT="34290" marB="34290"/>
                </a:tc>
              </a:tr>
              <a:tr h="251460">
                <a:tc>
                  <a:txBody>
                    <a:bodyPr/>
                    <a:lstStyle/>
                    <a:p>
                      <a:r>
                        <a:rPr lang="hu-HU" sz="1300" dirty="0" err="1" smtClean="0">
                          <a:latin typeface="Myriad Pro" pitchFamily="34" charset="0"/>
                        </a:rPr>
                        <a:t>Mean</a:t>
                      </a:r>
                      <a:r>
                        <a:rPr lang="hu-HU" sz="1300" dirty="0" smtClean="0">
                          <a:latin typeface="Myriad Pro" pitchFamily="34" charset="0"/>
                        </a:rPr>
                        <a:t> </a:t>
                      </a:r>
                      <a:r>
                        <a:rPr lang="hu-HU" sz="1300" dirty="0" err="1" smtClean="0">
                          <a:latin typeface="Myriad Pro" pitchFamily="34" charset="0"/>
                        </a:rPr>
                        <a:t>elev</a:t>
                      </a:r>
                      <a:r>
                        <a:rPr lang="hu-HU" sz="1300" dirty="0" smtClean="0">
                          <a:latin typeface="Myriad Pro" pitchFamily="34" charset="0"/>
                        </a:rPr>
                        <a:t>.:  </a:t>
                      </a:r>
                      <a:r>
                        <a:rPr lang="hu-HU" sz="1300" i="1" dirty="0" smtClean="0">
                          <a:latin typeface="Myriad Pro" pitchFamily="34" charset="0"/>
                        </a:rPr>
                        <a:t>176 m</a:t>
                      </a:r>
                      <a:endParaRPr lang="hu-HU" sz="1300" i="1" dirty="0">
                        <a:latin typeface="Myriad Pro" pitchFamily="34" charset="0"/>
                      </a:endParaRPr>
                    </a:p>
                  </a:txBody>
                  <a:tcPr marT="34290" marB="34290"/>
                </a:tc>
              </a:tr>
              <a:tr h="251460">
                <a:tc>
                  <a:txBody>
                    <a:bodyPr/>
                    <a:lstStyle/>
                    <a:p>
                      <a:r>
                        <a:rPr lang="hu-HU" sz="1300" dirty="0" smtClean="0">
                          <a:latin typeface="Myriad Pro" pitchFamily="34" charset="0"/>
                        </a:rPr>
                        <a:t>STD of </a:t>
                      </a:r>
                      <a:r>
                        <a:rPr lang="hu-HU" sz="1300" dirty="0" err="1" smtClean="0">
                          <a:latin typeface="Myriad Pro" pitchFamily="34" charset="0"/>
                        </a:rPr>
                        <a:t>elev</a:t>
                      </a:r>
                      <a:r>
                        <a:rPr lang="hu-HU" sz="1300" dirty="0" smtClean="0">
                          <a:latin typeface="Myriad Pro" pitchFamily="34" charset="0"/>
                        </a:rPr>
                        <a:t>.:</a:t>
                      </a:r>
                      <a:r>
                        <a:rPr lang="hu-HU" sz="1300" baseline="0" dirty="0" smtClean="0">
                          <a:latin typeface="Myriad Pro" pitchFamily="34" charset="0"/>
                        </a:rPr>
                        <a:t> </a:t>
                      </a:r>
                      <a:r>
                        <a:rPr lang="hu-HU" sz="1300" i="1" baseline="0" dirty="0" smtClean="0">
                          <a:latin typeface="Myriad Pro" pitchFamily="34" charset="0"/>
                        </a:rPr>
                        <a:t>40 m</a:t>
                      </a:r>
                      <a:endParaRPr lang="hu-HU" sz="1300" i="1" dirty="0" smtClean="0">
                        <a:latin typeface="Myriad Pro" pitchFamily="34" charset="0"/>
                      </a:endParaRPr>
                    </a:p>
                  </a:txBody>
                  <a:tcPr marT="34290" marB="34290"/>
                </a:tc>
              </a:tr>
            </a:tbl>
          </a:graphicData>
        </a:graphic>
      </p:graphicFrame>
      <p:graphicFrame>
        <p:nvGraphicFramePr>
          <p:cNvPr id="10" name="Táblázat 9"/>
          <p:cNvGraphicFramePr>
            <a:graphicFrameLocks noGrp="1"/>
          </p:cNvGraphicFramePr>
          <p:nvPr>
            <p:extLst>
              <p:ext uri="{D42A27DB-BD31-4B8C-83A1-F6EECF244321}">
                <p14:modId xmlns:p14="http://schemas.microsoft.com/office/powerpoint/2010/main" val="1104867740"/>
              </p:ext>
            </p:extLst>
          </p:nvPr>
        </p:nvGraphicFramePr>
        <p:xfrm>
          <a:off x="2699792" y="3439254"/>
          <a:ext cx="1940178" cy="1600200"/>
        </p:xfrm>
        <a:graphic>
          <a:graphicData uri="http://schemas.openxmlformats.org/drawingml/2006/table">
            <a:tbl>
              <a:tblPr firstRow="1" bandRow="1">
                <a:tableStyleId>{2D5ABB26-0587-4C30-8999-92F81FD0307C}</a:tableStyleId>
              </a:tblPr>
              <a:tblGrid>
                <a:gridCol w="1940178"/>
              </a:tblGrid>
              <a:tr h="251460">
                <a:tc>
                  <a:txBody>
                    <a:bodyPr/>
                    <a:lstStyle/>
                    <a:p>
                      <a:r>
                        <a:rPr lang="hu-HU" sz="1300" b="1" i="1" dirty="0" smtClean="0">
                          <a:latin typeface="Myriad Pro" pitchFamily="34" charset="0"/>
                        </a:rPr>
                        <a:t>3</a:t>
                      </a:r>
                      <a:r>
                        <a:rPr lang="hu-HU" sz="1300" b="1" i="1" baseline="30000" dirty="0" smtClean="0">
                          <a:latin typeface="Myriad Pro" pitchFamily="34" charset="0"/>
                        </a:rPr>
                        <a:t>rd</a:t>
                      </a:r>
                      <a:r>
                        <a:rPr lang="hu-HU" sz="1300" b="1" i="1" dirty="0" smtClean="0">
                          <a:latin typeface="Myriad Pro" pitchFamily="34" charset="0"/>
                        </a:rPr>
                        <a:t> relief </a:t>
                      </a:r>
                      <a:r>
                        <a:rPr lang="hu-HU" sz="1300" b="1" i="1" dirty="0" err="1" smtClean="0">
                          <a:latin typeface="Myriad Pro" pitchFamily="34" charset="0"/>
                        </a:rPr>
                        <a:t>cluster</a:t>
                      </a:r>
                      <a:endParaRPr lang="hu-HU" sz="1300" b="1" i="1" dirty="0">
                        <a:latin typeface="Myriad Pro" pitchFamily="34" charset="0"/>
                      </a:endParaRPr>
                    </a:p>
                  </a:txBody>
                  <a:tcPr marT="34290" marB="34290"/>
                </a:tc>
              </a:tr>
              <a:tr h="251460">
                <a:tc>
                  <a:txBody>
                    <a:bodyPr/>
                    <a:lstStyle/>
                    <a:p>
                      <a:r>
                        <a:rPr lang="hu-HU" sz="1300" dirty="0" err="1" smtClean="0">
                          <a:latin typeface="Myriad Pro" pitchFamily="34" charset="0"/>
                        </a:rPr>
                        <a:t>Rate</a:t>
                      </a:r>
                      <a:r>
                        <a:rPr lang="hu-HU" sz="1300" dirty="0" smtClean="0">
                          <a:latin typeface="Myriad Pro" pitchFamily="34" charset="0"/>
                        </a:rPr>
                        <a:t>:</a:t>
                      </a:r>
                      <a:r>
                        <a:rPr lang="hu-HU" sz="1300" baseline="0" dirty="0" smtClean="0">
                          <a:latin typeface="Myriad Pro" pitchFamily="34" charset="0"/>
                        </a:rPr>
                        <a:t> </a:t>
                      </a:r>
                      <a:r>
                        <a:rPr lang="hu-HU" sz="1300" i="1" baseline="0" dirty="0" smtClean="0">
                          <a:latin typeface="Myriad Pro" pitchFamily="34" charset="0"/>
                        </a:rPr>
                        <a:t>11%</a:t>
                      </a:r>
                      <a:endParaRPr lang="hu-HU" sz="1300" dirty="0">
                        <a:latin typeface="Myriad Pro" pitchFamily="34" charset="0"/>
                      </a:endParaRPr>
                    </a:p>
                  </a:txBody>
                  <a:tcPr marT="34290" marB="34290"/>
                </a:tc>
              </a:tr>
              <a:tr h="251460">
                <a:tc>
                  <a:txBody>
                    <a:bodyPr/>
                    <a:lstStyle/>
                    <a:p>
                      <a:r>
                        <a:rPr lang="hu-HU" sz="1300" dirty="0" smtClean="0">
                          <a:latin typeface="Myriad Pro" pitchFamily="34" charset="0"/>
                        </a:rPr>
                        <a:t>Min</a:t>
                      </a:r>
                      <a:r>
                        <a:rPr lang="hu-HU" sz="1300" baseline="0" dirty="0" smtClean="0">
                          <a:latin typeface="Myriad Pro" pitchFamily="34" charset="0"/>
                        </a:rPr>
                        <a:t> </a:t>
                      </a:r>
                      <a:r>
                        <a:rPr lang="hu-HU" sz="1300" baseline="0" dirty="0" err="1" smtClean="0">
                          <a:latin typeface="Myriad Pro" pitchFamily="34" charset="0"/>
                        </a:rPr>
                        <a:t>elev</a:t>
                      </a:r>
                      <a:r>
                        <a:rPr lang="hu-HU" sz="1300" baseline="0" dirty="0" smtClean="0">
                          <a:latin typeface="Myriad Pro" pitchFamily="34" charset="0"/>
                        </a:rPr>
                        <a:t>.: </a:t>
                      </a:r>
                      <a:r>
                        <a:rPr lang="hu-HU" sz="1300" i="1" baseline="0" dirty="0" smtClean="0">
                          <a:latin typeface="Myriad Pro" pitchFamily="34" charset="0"/>
                        </a:rPr>
                        <a:t>81 m</a:t>
                      </a:r>
                      <a:endParaRPr lang="hu-HU" sz="1300" dirty="0">
                        <a:latin typeface="Myriad Pro" pitchFamily="34" charset="0"/>
                      </a:endParaRPr>
                    </a:p>
                  </a:txBody>
                  <a:tcPr marT="34290" marB="34290"/>
                </a:tc>
              </a:tr>
              <a:tr h="251460">
                <a:tc>
                  <a:txBody>
                    <a:bodyPr/>
                    <a:lstStyle/>
                    <a:p>
                      <a:r>
                        <a:rPr lang="hu-HU" sz="1300" dirty="0" smtClean="0">
                          <a:latin typeface="Myriad Pro" pitchFamily="34" charset="0"/>
                        </a:rPr>
                        <a:t>Max </a:t>
                      </a:r>
                      <a:r>
                        <a:rPr lang="hu-HU" sz="1300" dirty="0" err="1" smtClean="0">
                          <a:latin typeface="Myriad Pro" pitchFamily="34" charset="0"/>
                        </a:rPr>
                        <a:t>elev</a:t>
                      </a:r>
                      <a:r>
                        <a:rPr lang="hu-HU" sz="1300" dirty="0" smtClean="0">
                          <a:latin typeface="Myriad Pro" pitchFamily="34" charset="0"/>
                        </a:rPr>
                        <a:t>.:</a:t>
                      </a:r>
                      <a:r>
                        <a:rPr lang="hu-HU" sz="1300" baseline="0" dirty="0" smtClean="0">
                          <a:latin typeface="Myriad Pro" pitchFamily="34" charset="0"/>
                        </a:rPr>
                        <a:t> </a:t>
                      </a:r>
                      <a:r>
                        <a:rPr lang="hu-HU" sz="1300" i="1" baseline="0" dirty="0" smtClean="0">
                          <a:latin typeface="Myriad Pro" pitchFamily="34" charset="0"/>
                        </a:rPr>
                        <a:t>682 m</a:t>
                      </a:r>
                      <a:endParaRPr lang="hu-HU" sz="1300" dirty="0">
                        <a:latin typeface="Myriad Pro" pitchFamily="34" charset="0"/>
                      </a:endParaRPr>
                    </a:p>
                  </a:txBody>
                  <a:tcPr marT="34290" marB="34290"/>
                </a:tc>
              </a:tr>
              <a:tr h="251460">
                <a:tc>
                  <a:txBody>
                    <a:bodyPr/>
                    <a:lstStyle/>
                    <a:p>
                      <a:r>
                        <a:rPr lang="hu-HU" sz="1300" dirty="0" err="1" smtClean="0">
                          <a:latin typeface="Myriad Pro" pitchFamily="34" charset="0"/>
                        </a:rPr>
                        <a:t>Mean</a:t>
                      </a:r>
                      <a:r>
                        <a:rPr lang="hu-HU" sz="1300" dirty="0" smtClean="0">
                          <a:latin typeface="Myriad Pro" pitchFamily="34" charset="0"/>
                        </a:rPr>
                        <a:t> </a:t>
                      </a:r>
                      <a:r>
                        <a:rPr lang="hu-HU" sz="1300" dirty="0" err="1" smtClean="0">
                          <a:latin typeface="Myriad Pro" pitchFamily="34" charset="0"/>
                        </a:rPr>
                        <a:t>elev</a:t>
                      </a:r>
                      <a:r>
                        <a:rPr lang="hu-HU" sz="1300" dirty="0" smtClean="0">
                          <a:latin typeface="Myriad Pro" pitchFamily="34" charset="0"/>
                        </a:rPr>
                        <a:t>.: </a:t>
                      </a:r>
                      <a:r>
                        <a:rPr lang="hu-HU" sz="1300" i="1" dirty="0" smtClean="0">
                          <a:latin typeface="Myriad Pro" pitchFamily="34" charset="0"/>
                        </a:rPr>
                        <a:t>219 m</a:t>
                      </a:r>
                      <a:endParaRPr lang="hu-HU" sz="1300" i="1" dirty="0">
                        <a:latin typeface="Myriad Pro" pitchFamily="34" charset="0"/>
                      </a:endParaRPr>
                    </a:p>
                  </a:txBody>
                  <a:tcPr marT="34290" marB="34290"/>
                </a:tc>
              </a:tr>
              <a:tr h="251460">
                <a:tc>
                  <a:txBody>
                    <a:bodyPr/>
                    <a:lstStyle/>
                    <a:p>
                      <a:r>
                        <a:rPr lang="hu-HU" sz="1300" dirty="0" smtClean="0">
                          <a:latin typeface="Myriad Pro" pitchFamily="34" charset="0"/>
                        </a:rPr>
                        <a:t>STD of </a:t>
                      </a:r>
                      <a:r>
                        <a:rPr lang="hu-HU" sz="1300" dirty="0" err="1" smtClean="0">
                          <a:latin typeface="Myriad Pro" pitchFamily="34" charset="0"/>
                        </a:rPr>
                        <a:t>elev</a:t>
                      </a:r>
                      <a:r>
                        <a:rPr lang="hu-HU" sz="1300" dirty="0" smtClean="0">
                          <a:latin typeface="Myriad Pro" pitchFamily="34" charset="0"/>
                        </a:rPr>
                        <a:t>.:</a:t>
                      </a:r>
                      <a:r>
                        <a:rPr lang="hu-HU" sz="1300" baseline="0" dirty="0" smtClean="0">
                          <a:latin typeface="Myriad Pro" pitchFamily="34" charset="0"/>
                        </a:rPr>
                        <a:t> </a:t>
                      </a:r>
                      <a:r>
                        <a:rPr lang="hu-HU" sz="1300" i="1" baseline="0" dirty="0" smtClean="0">
                          <a:latin typeface="Myriad Pro" pitchFamily="34" charset="0"/>
                        </a:rPr>
                        <a:t>69 m</a:t>
                      </a:r>
                      <a:endParaRPr lang="hu-HU" sz="1300" i="1" dirty="0" smtClean="0">
                        <a:latin typeface="Myriad Pro" pitchFamily="34" charset="0"/>
                      </a:endParaRPr>
                    </a:p>
                  </a:txBody>
                  <a:tcPr marT="34290" marB="34290"/>
                </a:tc>
              </a:tr>
            </a:tbl>
          </a:graphicData>
        </a:graphic>
      </p:graphicFrame>
      <p:sp>
        <p:nvSpPr>
          <p:cNvPr id="11" name="Szövegdoboz 10"/>
          <p:cNvSpPr txBox="1"/>
          <p:nvPr/>
        </p:nvSpPr>
        <p:spPr>
          <a:xfrm>
            <a:off x="4211960" y="1923679"/>
            <a:ext cx="4824536" cy="2554545"/>
          </a:xfrm>
          <a:prstGeom prst="rect">
            <a:avLst/>
          </a:prstGeom>
          <a:noFill/>
        </p:spPr>
        <p:txBody>
          <a:bodyPr wrap="square" rtlCol="0">
            <a:spAutoFit/>
          </a:bodyPr>
          <a:lstStyle/>
          <a:p>
            <a:r>
              <a:rPr lang="en-GB" sz="1600" dirty="0" smtClean="0">
                <a:latin typeface="Myriad Pro" pitchFamily="34" charset="0"/>
              </a:rPr>
              <a:t>The relative relief values (calculated for 1 km²) were also used to divide the region into landscape types.</a:t>
            </a:r>
          </a:p>
          <a:p>
            <a:r>
              <a:rPr lang="en-GB" sz="1600" dirty="0" smtClean="0">
                <a:latin typeface="Myriad Pro" pitchFamily="34" charset="0"/>
              </a:rPr>
              <a:t>The clusters were defined by the k-means clustering method in R. The regions are representing more homogenous area in terms of horizontal and vertical dissection.</a:t>
            </a:r>
            <a:endParaRPr lang="hu-HU" sz="1600" dirty="0" smtClean="0">
              <a:latin typeface="Myriad Pro" pitchFamily="34" charset="0"/>
            </a:endParaRPr>
          </a:p>
          <a:p>
            <a:r>
              <a:rPr lang="hu-HU" sz="1600" dirty="0">
                <a:latin typeface="Myriad Pro" pitchFamily="34" charset="0"/>
              </a:rPr>
              <a:t>A</a:t>
            </a:r>
            <a:r>
              <a:rPr lang="en-GB" sz="1600" dirty="0" smtClean="0">
                <a:latin typeface="Myriad Pro" pitchFamily="34" charset="0"/>
              </a:rPr>
              <a:t>s </a:t>
            </a:r>
            <a:r>
              <a:rPr lang="hu-HU" sz="1600" dirty="0" err="1" smtClean="0">
                <a:latin typeface="Myriad Pro" pitchFamily="34" charset="0"/>
              </a:rPr>
              <a:t>the</a:t>
            </a:r>
            <a:r>
              <a:rPr lang="hu-HU" sz="1600" dirty="0" smtClean="0">
                <a:latin typeface="Myriad Pro" pitchFamily="34" charset="0"/>
              </a:rPr>
              <a:t> </a:t>
            </a:r>
            <a:r>
              <a:rPr lang="hu-HU" sz="1600" dirty="0" err="1" smtClean="0">
                <a:latin typeface="Myriad Pro" pitchFamily="34" charset="0"/>
              </a:rPr>
              <a:t>area</a:t>
            </a:r>
            <a:r>
              <a:rPr lang="hu-HU" sz="1600" dirty="0" smtClean="0">
                <a:latin typeface="Myriad Pro" pitchFamily="34" charset="0"/>
              </a:rPr>
              <a:t> </a:t>
            </a:r>
            <a:r>
              <a:rPr lang="hu-HU" sz="1600" dirty="0" err="1" smtClean="0">
                <a:latin typeface="Myriad Pro" pitchFamily="34" charset="0"/>
              </a:rPr>
              <a:t>belongs</a:t>
            </a:r>
            <a:r>
              <a:rPr lang="hu-HU" sz="1600" dirty="0" smtClean="0">
                <a:latin typeface="Myriad Pro" pitchFamily="34" charset="0"/>
              </a:rPr>
              <a:t> </a:t>
            </a:r>
            <a:r>
              <a:rPr lang="hu-HU" sz="1600" dirty="0" err="1" smtClean="0">
                <a:latin typeface="Myriad Pro" pitchFamily="34" charset="0"/>
              </a:rPr>
              <a:t>to</a:t>
            </a:r>
            <a:r>
              <a:rPr lang="hu-HU" sz="1600" dirty="0" smtClean="0">
                <a:latin typeface="Myriad Pro" pitchFamily="34" charset="0"/>
              </a:rPr>
              <a:t> </a:t>
            </a:r>
            <a:r>
              <a:rPr lang="en-GB" sz="1600" dirty="0" smtClean="0">
                <a:latin typeface="Myriad Pro" pitchFamily="34" charset="0"/>
              </a:rPr>
              <a:t>3 </a:t>
            </a:r>
            <a:r>
              <a:rPr lang="en-GB" sz="1600" dirty="0" err="1" smtClean="0">
                <a:latin typeface="Myriad Pro" pitchFamily="34" charset="0"/>
              </a:rPr>
              <a:t>macroregions</a:t>
            </a:r>
            <a:r>
              <a:rPr lang="en-GB" sz="1600" dirty="0" smtClean="0">
                <a:latin typeface="Myriad Pro" pitchFamily="34" charset="0"/>
              </a:rPr>
              <a:t>, only 3 clusters were defined. Further research proved that based on relative relief the study site could have been divided to 5 regions.</a:t>
            </a:r>
            <a:endParaRPr lang="en-GB" sz="1600" dirty="0">
              <a:latin typeface="Myriad Pro" pitchFamily="34" charset="0"/>
            </a:endParaRPr>
          </a:p>
        </p:txBody>
      </p:sp>
      <p:graphicFrame>
        <p:nvGraphicFramePr>
          <p:cNvPr id="12" name="Táblázat 11"/>
          <p:cNvGraphicFramePr>
            <a:graphicFrameLocks noGrp="1"/>
          </p:cNvGraphicFramePr>
          <p:nvPr>
            <p:extLst>
              <p:ext uri="{D42A27DB-BD31-4B8C-83A1-F6EECF244321}">
                <p14:modId xmlns:p14="http://schemas.microsoft.com/office/powerpoint/2010/main" val="78068987"/>
              </p:ext>
            </p:extLst>
          </p:nvPr>
        </p:nvGraphicFramePr>
        <p:xfrm>
          <a:off x="4671842" y="298612"/>
          <a:ext cx="3572566" cy="1481241"/>
        </p:xfrm>
        <a:graphic>
          <a:graphicData uri="http://schemas.openxmlformats.org/drawingml/2006/table">
            <a:tbl>
              <a:tblPr firstRow="1" bandRow="1">
                <a:tableStyleId>{8EC20E35-A176-4012-BC5E-935CFFF8708E}</a:tableStyleId>
              </a:tblPr>
              <a:tblGrid>
                <a:gridCol w="1584176"/>
                <a:gridCol w="1152128"/>
                <a:gridCol w="836262"/>
              </a:tblGrid>
              <a:tr h="251460">
                <a:tc>
                  <a:txBody>
                    <a:bodyPr/>
                    <a:lstStyle/>
                    <a:p>
                      <a:pPr algn="ctr"/>
                      <a:endParaRPr lang="hu-HU" sz="1300" dirty="0">
                        <a:solidFill>
                          <a:schemeClr val="tx1"/>
                        </a:solidFill>
                        <a:latin typeface="Myriad Pro" pitchFamily="34" charset="0"/>
                      </a:endParaRPr>
                    </a:p>
                  </a:txBody>
                  <a:tcPr marT="34290" marB="34290">
                    <a:solidFill>
                      <a:schemeClr val="bg1"/>
                    </a:solidFill>
                  </a:tcPr>
                </a:tc>
                <a:tc>
                  <a:txBody>
                    <a:bodyPr/>
                    <a:lstStyle/>
                    <a:p>
                      <a:pPr algn="ctr"/>
                      <a:r>
                        <a:rPr lang="hu-HU" sz="1300" dirty="0" smtClean="0">
                          <a:solidFill>
                            <a:schemeClr val="tx1"/>
                          </a:solidFill>
                          <a:latin typeface="Myriad Pro" pitchFamily="34" charset="0"/>
                        </a:rPr>
                        <a:t>MEAN</a:t>
                      </a:r>
                      <a:endParaRPr lang="hu-HU" sz="1300" dirty="0">
                        <a:solidFill>
                          <a:schemeClr val="tx1"/>
                        </a:solidFill>
                        <a:latin typeface="Myriad Pro" pitchFamily="34" charset="0"/>
                      </a:endParaRPr>
                    </a:p>
                  </a:txBody>
                  <a:tcPr marT="34290" marB="34290">
                    <a:solidFill>
                      <a:schemeClr val="bg1"/>
                    </a:solidFill>
                  </a:tcPr>
                </a:tc>
                <a:tc>
                  <a:txBody>
                    <a:bodyPr/>
                    <a:lstStyle/>
                    <a:p>
                      <a:pPr algn="ctr"/>
                      <a:r>
                        <a:rPr lang="hu-HU" sz="1300" dirty="0" smtClean="0">
                          <a:solidFill>
                            <a:schemeClr val="tx1"/>
                          </a:solidFill>
                          <a:latin typeface="Myriad Pro" pitchFamily="34" charset="0"/>
                        </a:rPr>
                        <a:t>STD</a:t>
                      </a:r>
                      <a:endParaRPr lang="hu-HU" sz="1300" dirty="0">
                        <a:solidFill>
                          <a:schemeClr val="tx1"/>
                        </a:solidFill>
                        <a:latin typeface="Myriad Pro" pitchFamily="34" charset="0"/>
                      </a:endParaRPr>
                    </a:p>
                  </a:txBody>
                  <a:tcPr marT="34290" marB="34290">
                    <a:solidFill>
                      <a:schemeClr val="bg1"/>
                    </a:solidFill>
                  </a:tcPr>
                </a:tc>
              </a:tr>
              <a:tr h="385880">
                <a:tc>
                  <a:txBody>
                    <a:bodyPr/>
                    <a:lstStyle/>
                    <a:p>
                      <a:pPr algn="ctr"/>
                      <a:r>
                        <a:rPr lang="hu-HU" sz="1300" dirty="0" smtClean="0">
                          <a:latin typeface="Myriad Pro" pitchFamily="34" charset="0"/>
                        </a:rPr>
                        <a:t>1</a:t>
                      </a:r>
                      <a:r>
                        <a:rPr lang="hu-HU" sz="1300" baseline="30000" dirty="0" smtClean="0">
                          <a:latin typeface="Myriad Pro" pitchFamily="34" charset="0"/>
                        </a:rPr>
                        <a:t>st</a:t>
                      </a:r>
                      <a:r>
                        <a:rPr lang="hu-HU" sz="1300" dirty="0" smtClean="0">
                          <a:latin typeface="Myriad Pro" pitchFamily="34" charset="0"/>
                        </a:rPr>
                        <a:t> relief </a:t>
                      </a:r>
                      <a:r>
                        <a:rPr lang="hu-HU" sz="1300" dirty="0" err="1" smtClean="0">
                          <a:latin typeface="Myriad Pro" pitchFamily="34" charset="0"/>
                        </a:rPr>
                        <a:t>cluster</a:t>
                      </a:r>
                      <a:endParaRPr lang="hu-HU" sz="1300" dirty="0">
                        <a:latin typeface="Myriad Pro" pitchFamily="34" charset="0"/>
                      </a:endParaRPr>
                    </a:p>
                  </a:txBody>
                  <a:tcPr marT="34290" marB="34290">
                    <a:solidFill>
                      <a:srgbClr val="F6F8B6"/>
                    </a:solidFill>
                  </a:tcPr>
                </a:tc>
                <a:tc>
                  <a:txBody>
                    <a:bodyPr/>
                    <a:lstStyle/>
                    <a:p>
                      <a:pPr algn="ctr"/>
                      <a:r>
                        <a:rPr lang="hu-HU" sz="1300" dirty="0" smtClean="0">
                          <a:latin typeface="Myriad Pro" pitchFamily="34" charset="0"/>
                        </a:rPr>
                        <a:t>13 m/km²</a:t>
                      </a:r>
                      <a:endParaRPr lang="hu-HU" sz="1300" dirty="0">
                        <a:latin typeface="Myriad Pro" pitchFamily="34" charset="0"/>
                      </a:endParaRPr>
                    </a:p>
                  </a:txBody>
                  <a:tcPr marT="34290" marB="34290">
                    <a:solidFill>
                      <a:srgbClr val="F6F8B6"/>
                    </a:solidFill>
                  </a:tcPr>
                </a:tc>
                <a:tc>
                  <a:txBody>
                    <a:bodyPr/>
                    <a:lstStyle/>
                    <a:p>
                      <a:pPr algn="ctr"/>
                      <a:r>
                        <a:rPr lang="hu-HU" sz="1300" dirty="0" smtClean="0">
                          <a:latin typeface="Myriad Pro" pitchFamily="34" charset="0"/>
                        </a:rPr>
                        <a:t>9</a:t>
                      </a:r>
                      <a:endParaRPr lang="hu-HU" sz="1300" dirty="0">
                        <a:latin typeface="Myriad Pro" pitchFamily="34" charset="0"/>
                      </a:endParaRPr>
                    </a:p>
                  </a:txBody>
                  <a:tcPr marT="34290" marB="34290">
                    <a:solidFill>
                      <a:srgbClr val="F6F8B6"/>
                    </a:solidFill>
                  </a:tcPr>
                </a:tc>
              </a:tr>
              <a:tr h="442781">
                <a:tc>
                  <a:txBody>
                    <a:bodyPr/>
                    <a:lstStyle/>
                    <a:p>
                      <a:pPr algn="ctr"/>
                      <a:r>
                        <a:rPr lang="hu-HU" sz="1300" dirty="0" smtClean="0">
                          <a:latin typeface="Myriad Pro" pitchFamily="34" charset="0"/>
                        </a:rPr>
                        <a:t>2</a:t>
                      </a:r>
                      <a:r>
                        <a:rPr lang="hu-HU" sz="1300" baseline="30000" dirty="0" smtClean="0">
                          <a:latin typeface="Myriad Pro" pitchFamily="34" charset="0"/>
                        </a:rPr>
                        <a:t>nd</a:t>
                      </a:r>
                      <a:r>
                        <a:rPr lang="hu-HU" sz="1300" dirty="0" smtClean="0">
                          <a:latin typeface="Myriad Pro" pitchFamily="34" charset="0"/>
                        </a:rPr>
                        <a:t> relief </a:t>
                      </a:r>
                      <a:r>
                        <a:rPr lang="hu-HU" sz="1300" dirty="0" err="1" smtClean="0">
                          <a:latin typeface="Myriad Pro" pitchFamily="34" charset="0"/>
                        </a:rPr>
                        <a:t>cluster</a:t>
                      </a:r>
                      <a:endParaRPr lang="hu-HU" sz="1300" dirty="0">
                        <a:latin typeface="Myriad Pro" pitchFamily="34" charset="0"/>
                      </a:endParaRPr>
                    </a:p>
                  </a:txBody>
                  <a:tcPr marT="34290" marB="34290">
                    <a:solidFill>
                      <a:srgbClr val="FCC704"/>
                    </a:solidFill>
                  </a:tcPr>
                </a:tc>
                <a:tc>
                  <a:txBody>
                    <a:bodyPr/>
                    <a:lstStyle/>
                    <a:p>
                      <a:pPr algn="ctr"/>
                      <a:r>
                        <a:rPr lang="hu-HU" sz="1300" dirty="0" smtClean="0">
                          <a:latin typeface="Myriad Pro" pitchFamily="34" charset="0"/>
                        </a:rPr>
                        <a:t>53 m/km²</a:t>
                      </a:r>
                      <a:endParaRPr lang="hu-HU" sz="1300" dirty="0">
                        <a:latin typeface="Myriad Pro" pitchFamily="34" charset="0"/>
                      </a:endParaRPr>
                    </a:p>
                  </a:txBody>
                  <a:tcPr marT="34290" marB="34290">
                    <a:solidFill>
                      <a:srgbClr val="FCC704"/>
                    </a:solidFill>
                  </a:tcPr>
                </a:tc>
                <a:tc>
                  <a:txBody>
                    <a:bodyPr/>
                    <a:lstStyle/>
                    <a:p>
                      <a:pPr algn="ctr"/>
                      <a:r>
                        <a:rPr lang="hu-HU" sz="1300" dirty="0" smtClean="0">
                          <a:latin typeface="Myriad Pro" pitchFamily="34" charset="0"/>
                        </a:rPr>
                        <a:t>15</a:t>
                      </a:r>
                      <a:endParaRPr lang="hu-HU" sz="1300" dirty="0">
                        <a:latin typeface="Myriad Pro" pitchFamily="34" charset="0"/>
                      </a:endParaRPr>
                    </a:p>
                  </a:txBody>
                  <a:tcPr marT="34290" marB="34290">
                    <a:solidFill>
                      <a:srgbClr val="FCC704"/>
                    </a:solidFill>
                  </a:tcPr>
                </a:tc>
              </a:tr>
              <a:tr h="385880">
                <a:tc>
                  <a:txBody>
                    <a:bodyPr/>
                    <a:lstStyle/>
                    <a:p>
                      <a:pPr algn="ctr"/>
                      <a:r>
                        <a:rPr lang="hu-HU" sz="1300" dirty="0" smtClean="0">
                          <a:latin typeface="Myriad Pro" pitchFamily="34" charset="0"/>
                        </a:rPr>
                        <a:t>3</a:t>
                      </a:r>
                      <a:r>
                        <a:rPr lang="hu-HU" sz="1300" baseline="30000" dirty="0" smtClean="0">
                          <a:latin typeface="Myriad Pro" pitchFamily="34" charset="0"/>
                        </a:rPr>
                        <a:t>rd</a:t>
                      </a:r>
                      <a:r>
                        <a:rPr lang="hu-HU" sz="1300" baseline="0" dirty="0" smtClean="0">
                          <a:latin typeface="Myriad Pro" pitchFamily="34" charset="0"/>
                        </a:rPr>
                        <a:t> relief </a:t>
                      </a:r>
                      <a:r>
                        <a:rPr lang="hu-HU" sz="1300" baseline="0" dirty="0" err="1" smtClean="0">
                          <a:latin typeface="Myriad Pro" pitchFamily="34" charset="0"/>
                        </a:rPr>
                        <a:t>cluster</a:t>
                      </a:r>
                      <a:endParaRPr lang="hu-HU" sz="1300" dirty="0">
                        <a:latin typeface="Myriad Pro" pitchFamily="34" charset="0"/>
                      </a:endParaRPr>
                    </a:p>
                  </a:txBody>
                  <a:tcPr marT="34290" marB="34290">
                    <a:solidFill>
                      <a:srgbClr val="F9572B"/>
                    </a:solidFill>
                  </a:tcPr>
                </a:tc>
                <a:tc>
                  <a:txBody>
                    <a:bodyPr/>
                    <a:lstStyle/>
                    <a:p>
                      <a:pPr algn="ctr"/>
                      <a:r>
                        <a:rPr lang="hu-HU" sz="1300" dirty="0" smtClean="0">
                          <a:latin typeface="Myriad Pro" pitchFamily="34" charset="0"/>
                        </a:rPr>
                        <a:t>102 m/km²</a:t>
                      </a:r>
                      <a:endParaRPr lang="hu-HU" sz="1300" dirty="0">
                        <a:latin typeface="Myriad Pro" pitchFamily="34" charset="0"/>
                      </a:endParaRPr>
                    </a:p>
                  </a:txBody>
                  <a:tcPr marT="34290" marB="34290">
                    <a:solidFill>
                      <a:srgbClr val="F9572B"/>
                    </a:solidFill>
                  </a:tcPr>
                </a:tc>
                <a:tc>
                  <a:txBody>
                    <a:bodyPr/>
                    <a:lstStyle/>
                    <a:p>
                      <a:pPr algn="ctr"/>
                      <a:r>
                        <a:rPr lang="hu-HU" sz="1300" dirty="0" smtClean="0">
                          <a:latin typeface="Myriad Pro" pitchFamily="34" charset="0"/>
                        </a:rPr>
                        <a:t>29</a:t>
                      </a:r>
                      <a:endParaRPr lang="hu-HU" sz="1300" dirty="0">
                        <a:latin typeface="Myriad Pro" pitchFamily="34" charset="0"/>
                      </a:endParaRPr>
                    </a:p>
                  </a:txBody>
                  <a:tcPr marT="34290" marB="34290">
                    <a:solidFill>
                      <a:srgbClr val="F9572B"/>
                    </a:solidFill>
                  </a:tcPr>
                </a:tc>
              </a:tr>
            </a:tbl>
          </a:graphicData>
        </a:graphic>
      </p:graphicFrame>
      <p:pic>
        <p:nvPicPr>
          <p:cNvPr id="16" name="Kép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063" y="123478"/>
            <a:ext cx="1857917" cy="1512000"/>
          </a:xfrm>
          <a:prstGeom prst="rect">
            <a:avLst/>
          </a:prstGeom>
        </p:spPr>
      </p:pic>
      <p:pic>
        <p:nvPicPr>
          <p:cNvPr id="17" name="Kép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062" y="1779853"/>
            <a:ext cx="1857918" cy="1511617"/>
          </a:xfrm>
          <a:prstGeom prst="rect">
            <a:avLst/>
          </a:prstGeom>
        </p:spPr>
      </p:pic>
      <p:pic>
        <p:nvPicPr>
          <p:cNvPr id="18" name="Kép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062" y="3484268"/>
            <a:ext cx="1857919" cy="1511618"/>
          </a:xfrm>
          <a:prstGeom prst="rect">
            <a:avLst/>
          </a:prstGeom>
        </p:spPr>
      </p:pic>
      <p:pic>
        <p:nvPicPr>
          <p:cNvPr id="19" name="Kép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11881" y="0"/>
            <a:ext cx="6320237" cy="5143500"/>
          </a:xfrm>
          <a:prstGeom prst="rect">
            <a:avLst/>
          </a:prstGeom>
        </p:spPr>
      </p:pic>
      <p:pic>
        <p:nvPicPr>
          <p:cNvPr id="20" name="Kép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8753" y="0"/>
            <a:ext cx="6321839" cy="5143500"/>
          </a:xfrm>
          <a:prstGeom prst="rect">
            <a:avLst/>
          </a:prstGeom>
        </p:spPr>
      </p:pic>
      <p:pic>
        <p:nvPicPr>
          <p:cNvPr id="21" name="Kép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8753" y="0"/>
            <a:ext cx="6321839" cy="5143500"/>
          </a:xfrm>
          <a:prstGeom prst="rect">
            <a:avLst/>
          </a:prstGeom>
        </p:spPr>
      </p:pic>
      <p:sp>
        <p:nvSpPr>
          <p:cNvPr id="22" name="Ellipszis 21">
            <a:hlinkClick r:id="rId9" action="ppaction://hlinksldjump"/>
          </p:cNvPr>
          <p:cNvSpPr/>
          <p:nvPr/>
        </p:nvSpPr>
        <p:spPr>
          <a:xfrm>
            <a:off x="8172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3" name="Ellipszis 22">
            <a:hlinkClick r:id="rId10" action="ppaction://hlinksldjump"/>
          </p:cNvPr>
          <p:cNvSpPr/>
          <p:nvPr/>
        </p:nvSpPr>
        <p:spPr>
          <a:xfrm>
            <a:off x="7678826"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24" name="Ellipszis 23">
            <a:hlinkClick r:id="rId11" action="ppaction://hlinksldjump"/>
          </p:cNvPr>
          <p:cNvSpPr/>
          <p:nvPr/>
        </p:nvSpPr>
        <p:spPr>
          <a:xfrm>
            <a:off x="8640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534308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18"/>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églalap 2"/>
          <p:cNvSpPr/>
          <p:nvPr/>
        </p:nvSpPr>
        <p:spPr>
          <a:xfrm>
            <a:off x="539552" y="3203560"/>
            <a:ext cx="8496944" cy="1600438"/>
          </a:xfrm>
          <a:prstGeom prst="rect">
            <a:avLst/>
          </a:prstGeom>
        </p:spPr>
        <p:txBody>
          <a:bodyPr wrap="square">
            <a:spAutoFit/>
          </a:bodyPr>
          <a:lstStyle/>
          <a:p>
            <a:r>
              <a:rPr lang="en-GB" sz="1400" dirty="0">
                <a:latin typeface="Myriad Pro" pitchFamily="34" charset="0"/>
              </a:rPr>
              <a:t>Finding digital elevation data with resolution suitable for geomorphic mapping purposes was </a:t>
            </a:r>
            <a:r>
              <a:rPr lang="hu-HU" sz="1400" dirty="0" err="1" smtClean="0">
                <a:latin typeface="Myriad Pro" pitchFamily="34" charset="0"/>
              </a:rPr>
              <a:t>necessary</a:t>
            </a:r>
            <a:r>
              <a:rPr lang="en-GB" sz="1400" dirty="0" smtClean="0">
                <a:latin typeface="Myriad Pro" pitchFamily="34" charset="0"/>
              </a:rPr>
              <a:t>. </a:t>
            </a:r>
            <a:r>
              <a:rPr lang="en-GB" sz="1400" dirty="0">
                <a:latin typeface="Myriad Pro" pitchFamily="34" charset="0"/>
              </a:rPr>
              <a:t>Resolution determines how well the dataset reflects the complexity of the terrain. The accuracy of land-surface parameters not only depends on the cell size, but also on the effective spatial resolution</a:t>
            </a:r>
            <a:r>
              <a:rPr lang="en-GB" sz="1400" dirty="0" smtClean="0">
                <a:latin typeface="Myriad Pro" pitchFamily="34" charset="0"/>
              </a:rPr>
              <a:t>.</a:t>
            </a:r>
            <a:endParaRPr lang="hu-HU" sz="1400" dirty="0" smtClean="0">
              <a:latin typeface="Myriad Pro" pitchFamily="34" charset="0"/>
            </a:endParaRPr>
          </a:p>
          <a:p>
            <a:endParaRPr lang="hu-HU" sz="1400" dirty="0" smtClean="0">
              <a:latin typeface="Myriad Pro" pitchFamily="34" charset="0"/>
            </a:endParaRPr>
          </a:p>
          <a:p>
            <a:r>
              <a:rPr lang="en-GB" sz="1400" dirty="0" smtClean="0">
                <a:latin typeface="Myriad Pro" pitchFamily="34" charset="0"/>
              </a:rPr>
              <a:t>The </a:t>
            </a:r>
            <a:r>
              <a:rPr lang="en-GB" sz="1400" dirty="0">
                <a:latin typeface="Myriad Pro" pitchFamily="34" charset="0"/>
              </a:rPr>
              <a:t>calculated effective resolutions (based </a:t>
            </a:r>
            <a:r>
              <a:rPr lang="en-GB" sz="1400" dirty="0" smtClean="0">
                <a:latin typeface="Myriad Pro" pitchFamily="34" charset="0"/>
              </a:rPr>
              <a:t>o</a:t>
            </a:r>
            <a:r>
              <a:rPr lang="hu-HU" sz="1400" dirty="0" smtClean="0">
                <a:latin typeface="Myriad Pro" pitchFamily="34" charset="0"/>
              </a:rPr>
              <a:t>n Guth, </a:t>
            </a:r>
            <a:r>
              <a:rPr lang="en-GB" sz="1400" dirty="0" smtClean="0">
                <a:latin typeface="Myriad Pro" pitchFamily="34" charset="0"/>
              </a:rPr>
              <a:t> </a:t>
            </a:r>
            <a:r>
              <a:rPr lang="en-GB" sz="1400" dirty="0">
                <a:latin typeface="Myriad Pro" pitchFamily="34" charset="0"/>
              </a:rPr>
              <a:t>P. L. 2010) show that the horizontal spacing of the global elevation datasets is over-estimated, with the SRTM1 model </a:t>
            </a:r>
            <a:r>
              <a:rPr lang="en-GB" sz="1400" dirty="0" smtClean="0">
                <a:latin typeface="Myriad Pro" pitchFamily="34" charset="0"/>
              </a:rPr>
              <a:t>prove</a:t>
            </a:r>
            <a:r>
              <a:rPr lang="hu-HU" sz="1400" dirty="0" smtClean="0">
                <a:latin typeface="Myriad Pro" pitchFamily="34" charset="0"/>
              </a:rPr>
              <a:t>n</a:t>
            </a:r>
            <a:r>
              <a:rPr lang="en-GB" sz="1400" dirty="0" smtClean="0">
                <a:latin typeface="Myriad Pro" pitchFamily="34" charset="0"/>
              </a:rPr>
              <a:t> </a:t>
            </a:r>
            <a:r>
              <a:rPr lang="en-GB" sz="1400" dirty="0">
                <a:latin typeface="Myriad Pro" pitchFamily="34" charset="0"/>
              </a:rPr>
              <a:t>to be the best possible </a:t>
            </a:r>
            <a:r>
              <a:rPr lang="en-GB" sz="1400" dirty="0" smtClean="0">
                <a:latin typeface="Myriad Pro" pitchFamily="34" charset="0"/>
              </a:rPr>
              <a:t>model</a:t>
            </a:r>
            <a:r>
              <a:rPr lang="hu-HU" sz="1400" dirty="0" smtClean="0">
                <a:latin typeface="Myriad Pro" pitchFamily="34" charset="0"/>
              </a:rPr>
              <a:t/>
            </a:r>
            <a:br>
              <a:rPr lang="hu-HU" sz="1400" dirty="0" smtClean="0">
                <a:latin typeface="Myriad Pro" pitchFamily="34" charset="0"/>
              </a:rPr>
            </a:br>
            <a:r>
              <a:rPr lang="en-GB" sz="1400" dirty="0" smtClean="0">
                <a:latin typeface="Myriad Pro" pitchFamily="34" charset="0"/>
              </a:rPr>
              <a:t>(</a:t>
            </a:r>
            <a:r>
              <a:rPr lang="en-GB" sz="1400" dirty="0" err="1" smtClean="0">
                <a:latin typeface="Myriad Pro" pitchFamily="34" charset="0"/>
              </a:rPr>
              <a:t>Józsa</a:t>
            </a:r>
            <a:r>
              <a:rPr lang="en-GB" sz="1400" dirty="0">
                <a:latin typeface="Myriad Pro" pitchFamily="34" charset="0"/>
              </a:rPr>
              <a:t>, E. 2015).</a:t>
            </a:r>
            <a:endParaRPr lang="hu-HU" sz="1400" dirty="0">
              <a:latin typeface="Myriad Pro" pitchFamily="34" charset="0"/>
            </a:endParaRPr>
          </a:p>
        </p:txBody>
      </p:sp>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6565" y="32550"/>
            <a:ext cx="4542918" cy="3240000"/>
          </a:xfrm>
          <a:prstGeom prst="rect">
            <a:avLst/>
          </a:prstGeom>
        </p:spPr>
      </p:pic>
      <p:sp>
        <p:nvSpPr>
          <p:cNvPr id="9" name="Ellipszis 8">
            <a:hlinkClick r:id="rId4" action="ppaction://hlinksldjump"/>
          </p:cNvPr>
          <p:cNvSpPr/>
          <p:nvPr/>
        </p:nvSpPr>
        <p:spPr>
          <a:xfrm>
            <a:off x="8172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Ellipszis 9">
            <a:hlinkClick r:id="rId5" action="ppaction://hlinksldjump"/>
          </p:cNvPr>
          <p:cNvSpPr/>
          <p:nvPr/>
        </p:nvSpPr>
        <p:spPr>
          <a:xfrm>
            <a:off x="7678826"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Ellipszis 10">
            <a:hlinkClick r:id="rId6" action="ppaction://hlinksldjump"/>
          </p:cNvPr>
          <p:cNvSpPr/>
          <p:nvPr/>
        </p:nvSpPr>
        <p:spPr>
          <a:xfrm>
            <a:off x="8640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12" name="Kép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831" y="21541"/>
            <a:ext cx="7211883" cy="5143500"/>
          </a:xfrm>
          <a:prstGeom prst="rect">
            <a:avLst/>
          </a:prstGeom>
        </p:spPr>
      </p:pic>
    </p:spTree>
    <p:extLst>
      <p:ext uri="{BB962C8B-B14F-4D97-AF65-F5344CB8AC3E}">
        <p14:creationId xmlns:p14="http://schemas.microsoft.com/office/powerpoint/2010/main" val="3534308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zövegdoboz 10"/>
          <p:cNvSpPr txBox="1"/>
          <p:nvPr/>
        </p:nvSpPr>
        <p:spPr>
          <a:xfrm>
            <a:off x="539552" y="3003798"/>
            <a:ext cx="8496943" cy="2092881"/>
          </a:xfrm>
          <a:prstGeom prst="rect">
            <a:avLst/>
          </a:prstGeom>
          <a:noFill/>
        </p:spPr>
        <p:txBody>
          <a:bodyPr wrap="square" rtlCol="0">
            <a:spAutoFit/>
          </a:bodyPr>
          <a:lstStyle/>
          <a:p>
            <a:r>
              <a:rPr lang="en-GB" sz="1600" dirty="0">
                <a:latin typeface="Myriad Pro" pitchFamily="34" charset="0"/>
              </a:rPr>
              <a:t>The range of applications of elevation models </a:t>
            </a:r>
            <a:r>
              <a:rPr lang="en-GB" sz="1600" dirty="0" smtClean="0">
                <a:latin typeface="Myriad Pro" pitchFamily="34" charset="0"/>
              </a:rPr>
              <a:t>is</a:t>
            </a:r>
            <a:r>
              <a:rPr lang="hu-HU" sz="1600" dirty="0" smtClean="0">
                <a:latin typeface="Myriad Pro" pitchFamily="34" charset="0"/>
              </a:rPr>
              <a:t> </a:t>
            </a:r>
            <a:r>
              <a:rPr lang="en-GB" sz="1600" dirty="0" smtClean="0">
                <a:latin typeface="Myriad Pro" pitchFamily="34" charset="0"/>
              </a:rPr>
              <a:t>narrowed </a:t>
            </a:r>
            <a:r>
              <a:rPr lang="en-GB" sz="1600" dirty="0">
                <a:latin typeface="Myriad Pro" pitchFamily="34" charset="0"/>
              </a:rPr>
              <a:t>by the errors affecting the </a:t>
            </a:r>
            <a:r>
              <a:rPr lang="en-GB" sz="1600" dirty="0" smtClean="0">
                <a:latin typeface="Myriad Pro" pitchFamily="34" charset="0"/>
              </a:rPr>
              <a:t>land-surface </a:t>
            </a:r>
            <a:r>
              <a:rPr lang="hu-HU" sz="1600" dirty="0" smtClean="0">
                <a:latin typeface="Myriad Pro" pitchFamily="34" charset="0"/>
              </a:rPr>
              <a:t> </a:t>
            </a:r>
            <a:r>
              <a:rPr lang="en-GB" sz="1600" dirty="0" smtClean="0">
                <a:latin typeface="Myriad Pro" pitchFamily="34" charset="0"/>
              </a:rPr>
              <a:t>derivatives </a:t>
            </a:r>
            <a:r>
              <a:rPr lang="en-GB" sz="1600" dirty="0">
                <a:latin typeface="Myriad Pro" pitchFamily="34" charset="0"/>
              </a:rPr>
              <a:t>(</a:t>
            </a:r>
            <a:r>
              <a:rPr lang="en-GB" sz="1600" dirty="0" err="1">
                <a:latin typeface="Myriad Pro" pitchFamily="34" charset="0"/>
              </a:rPr>
              <a:t>Temme</a:t>
            </a:r>
            <a:r>
              <a:rPr lang="en-GB" sz="1600" dirty="0">
                <a:latin typeface="Myriad Pro" pitchFamily="34" charset="0"/>
              </a:rPr>
              <a:t>, A. J. A. M. et al. 2009</a:t>
            </a:r>
            <a:r>
              <a:rPr lang="en-GB" sz="1600" dirty="0" smtClean="0">
                <a:latin typeface="Myriad Pro" pitchFamily="34" charset="0"/>
              </a:rPr>
              <a:t>). The </a:t>
            </a:r>
            <a:r>
              <a:rPr lang="en-GB" sz="1600" dirty="0">
                <a:latin typeface="Myriad Pro" pitchFamily="34" charset="0"/>
              </a:rPr>
              <a:t>DSM error </a:t>
            </a:r>
            <a:r>
              <a:rPr lang="en-GB" sz="1600" dirty="0" smtClean="0">
                <a:latin typeface="Myriad Pro" pitchFamily="34" charset="0"/>
              </a:rPr>
              <a:t>propagation</a:t>
            </a:r>
            <a:r>
              <a:rPr lang="hu-HU" sz="1600" dirty="0" smtClean="0">
                <a:latin typeface="Myriad Pro" pitchFamily="34" charset="0"/>
              </a:rPr>
              <a:t> </a:t>
            </a:r>
            <a:r>
              <a:rPr lang="en-GB" sz="1600" dirty="0" smtClean="0">
                <a:latin typeface="Myriad Pro" pitchFamily="34" charset="0"/>
              </a:rPr>
              <a:t>to </a:t>
            </a:r>
            <a:r>
              <a:rPr lang="en-GB" sz="1600" dirty="0">
                <a:latin typeface="Myriad Pro" pitchFamily="34" charset="0"/>
              </a:rPr>
              <a:t>the LSPs was checked by comparing slope, stream network and Topographic Wetness </a:t>
            </a:r>
            <a:r>
              <a:rPr lang="en-GB" sz="1600" dirty="0" smtClean="0">
                <a:latin typeface="Myriad Pro" pitchFamily="34" charset="0"/>
              </a:rPr>
              <a:t>Index</a:t>
            </a:r>
            <a:r>
              <a:rPr lang="hu-HU" sz="1600" dirty="0" smtClean="0">
                <a:latin typeface="Myriad Pro" pitchFamily="34" charset="0"/>
              </a:rPr>
              <a:t> </a:t>
            </a:r>
            <a:r>
              <a:rPr lang="en-GB" sz="1600" dirty="0" smtClean="0">
                <a:latin typeface="Myriad Pro" pitchFamily="34" charset="0"/>
              </a:rPr>
              <a:t>using reference DEMs</a:t>
            </a:r>
            <a:r>
              <a:rPr lang="hu-HU" sz="1600" dirty="0" smtClean="0">
                <a:latin typeface="Myriad Pro" pitchFamily="34" charset="0"/>
              </a:rPr>
              <a:t>.</a:t>
            </a:r>
            <a:endParaRPr lang="hu-HU" sz="1600" dirty="0">
              <a:latin typeface="Myriad Pro" pitchFamily="34" charset="0"/>
            </a:endParaRPr>
          </a:p>
          <a:p>
            <a:r>
              <a:rPr lang="en-GB" sz="1600" dirty="0" smtClean="0">
                <a:latin typeface="Myriad Pro" pitchFamily="34" charset="0"/>
              </a:rPr>
              <a:t>During </a:t>
            </a:r>
            <a:r>
              <a:rPr lang="hu-HU" sz="1600" dirty="0" smtClean="0">
                <a:latin typeface="Myriad Pro" pitchFamily="34" charset="0"/>
              </a:rPr>
              <a:t>p</a:t>
            </a:r>
            <a:r>
              <a:rPr lang="en-GB" sz="1600" dirty="0" smtClean="0">
                <a:latin typeface="Myriad Pro" pitchFamily="34" charset="0"/>
              </a:rPr>
              <a:t>re-processing </a:t>
            </a:r>
            <a:r>
              <a:rPr lang="en-GB" sz="1600" dirty="0">
                <a:latin typeface="Myriad Pro" pitchFamily="34" charset="0"/>
              </a:rPr>
              <a:t>steps (e.g. correction of horizontal misfit and outliers, </a:t>
            </a:r>
            <a:r>
              <a:rPr lang="en-GB" sz="1600" dirty="0" err="1" smtClean="0">
                <a:latin typeface="Myriad Pro" pitchFamily="34" charset="0"/>
              </a:rPr>
              <a:t>denoising</a:t>
            </a:r>
            <a:r>
              <a:rPr lang="hu-HU" sz="1600" dirty="0" smtClean="0">
                <a:latin typeface="Myriad Pro" pitchFamily="34" charset="0"/>
              </a:rPr>
              <a:t>, </a:t>
            </a:r>
            <a:r>
              <a:rPr lang="en-GB" sz="1600" dirty="0" smtClean="0">
                <a:latin typeface="Myriad Pro" pitchFamily="34" charset="0"/>
              </a:rPr>
              <a:t>reducing tree offset)</a:t>
            </a:r>
            <a:r>
              <a:rPr lang="hu-HU" sz="1600" dirty="0" smtClean="0">
                <a:latin typeface="Myriad Pro" pitchFamily="34" charset="0"/>
              </a:rPr>
              <a:t>  </a:t>
            </a:r>
            <a:r>
              <a:rPr lang="hu-HU" sz="1600" dirty="0" err="1" smtClean="0">
                <a:latin typeface="Myriad Pro" pitchFamily="34" charset="0"/>
              </a:rPr>
              <a:t>the</a:t>
            </a:r>
            <a:r>
              <a:rPr lang="hu-HU" sz="1600" dirty="0" smtClean="0">
                <a:latin typeface="Myriad Pro" pitchFamily="34" charset="0"/>
              </a:rPr>
              <a:t> </a:t>
            </a:r>
            <a:r>
              <a:rPr lang="en-GB" sz="1600" dirty="0" smtClean="0">
                <a:latin typeface="Myriad Pro" pitchFamily="34" charset="0"/>
              </a:rPr>
              <a:t>artefacts</a:t>
            </a:r>
            <a:r>
              <a:rPr lang="hu-HU" sz="1600" dirty="0" smtClean="0">
                <a:latin typeface="Myriad Pro" pitchFamily="34" charset="0"/>
              </a:rPr>
              <a:t> </a:t>
            </a:r>
            <a:r>
              <a:rPr lang="en-GB" sz="1600" dirty="0" smtClean="0">
                <a:latin typeface="Myriad Pro" pitchFamily="34" charset="0"/>
              </a:rPr>
              <a:t>were removed </a:t>
            </a:r>
            <a:r>
              <a:rPr lang="en-GB" sz="1600" dirty="0">
                <a:latin typeface="Myriad Pro" pitchFamily="34" charset="0"/>
              </a:rPr>
              <a:t>and </a:t>
            </a:r>
            <a:r>
              <a:rPr lang="en-GB" sz="1600" dirty="0" smtClean="0">
                <a:latin typeface="Myriad Pro" pitchFamily="34" charset="0"/>
              </a:rPr>
              <a:t>the </a:t>
            </a:r>
            <a:r>
              <a:rPr lang="en-GB" sz="1600" dirty="0">
                <a:latin typeface="Myriad Pro" pitchFamily="34" charset="0"/>
              </a:rPr>
              <a:t>representation of </a:t>
            </a:r>
            <a:r>
              <a:rPr lang="en-GB" sz="1600" dirty="0" smtClean="0">
                <a:latin typeface="Myriad Pro" pitchFamily="34" charset="0"/>
              </a:rPr>
              <a:t>topography</a:t>
            </a:r>
            <a:r>
              <a:rPr lang="hu-HU" sz="1600" dirty="0" smtClean="0">
                <a:latin typeface="Myriad Pro" pitchFamily="34" charset="0"/>
              </a:rPr>
              <a:t> </a:t>
            </a:r>
            <a:r>
              <a:rPr lang="en-GB" sz="1600" dirty="0" smtClean="0">
                <a:latin typeface="Myriad Pro" pitchFamily="34" charset="0"/>
              </a:rPr>
              <a:t>was improved. </a:t>
            </a:r>
            <a:r>
              <a:rPr lang="en-GB" sz="1600" dirty="0">
                <a:latin typeface="Myriad Pro" pitchFamily="34" charset="0"/>
              </a:rPr>
              <a:t>Previous tests in the area (</a:t>
            </a:r>
            <a:r>
              <a:rPr lang="en-GB" sz="1600" dirty="0" err="1">
                <a:latin typeface="Myriad Pro" pitchFamily="34" charset="0"/>
              </a:rPr>
              <a:t>Józsa</a:t>
            </a:r>
            <a:r>
              <a:rPr lang="en-GB" sz="1600" dirty="0">
                <a:latin typeface="Myriad Pro" pitchFamily="34" charset="0"/>
              </a:rPr>
              <a:t>, E. 2015) suggest that the SRTM1 satellite-based DSM is a fairly good base dataset for </a:t>
            </a:r>
            <a:r>
              <a:rPr lang="en-GB" sz="1600" dirty="0" err="1">
                <a:latin typeface="Myriad Pro" pitchFamily="34" charset="0"/>
              </a:rPr>
              <a:t>geomorphometric</a:t>
            </a:r>
            <a:r>
              <a:rPr lang="en-GB" sz="1600" dirty="0">
                <a:latin typeface="Myriad Pro" pitchFamily="34" charset="0"/>
              </a:rPr>
              <a:t> analyses.</a:t>
            </a:r>
            <a:endParaRPr lang="hu-HU" sz="1600" dirty="0">
              <a:latin typeface="Myriad Pro" pitchFamily="34" charset="0"/>
            </a:endParaRPr>
          </a:p>
          <a:p>
            <a:endParaRPr lang="hu-HU" sz="1600" dirty="0">
              <a:latin typeface="Myriad Pro" pitchFamily="34" charset="0"/>
            </a:endParaRPr>
          </a:p>
        </p:txBody>
      </p:sp>
      <p:pic>
        <p:nvPicPr>
          <p:cNvPr id="2" name="Kép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7714" y="1095486"/>
            <a:ext cx="2798781" cy="1800000"/>
          </a:xfrm>
          <a:prstGeom prst="rect">
            <a:avLst/>
          </a:prstGeom>
        </p:spPr>
      </p:pic>
      <p:pic>
        <p:nvPicPr>
          <p:cNvPr id="4" name="Kép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5507" y="110683"/>
            <a:ext cx="2798781" cy="1800000"/>
          </a:xfrm>
          <a:prstGeom prst="rect">
            <a:avLst/>
          </a:prstGeom>
        </p:spPr>
      </p:pic>
      <p:pic>
        <p:nvPicPr>
          <p:cNvPr id="5" name="Kép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560" y="85832"/>
            <a:ext cx="3639016" cy="2917966"/>
          </a:xfrm>
          <a:prstGeom prst="rect">
            <a:avLst/>
          </a:prstGeom>
        </p:spPr>
      </p:pic>
      <p:pic>
        <p:nvPicPr>
          <p:cNvPr id="12" name="Kép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900"/>
            <a:ext cx="7997516" cy="5143500"/>
          </a:xfrm>
          <a:prstGeom prst="rect">
            <a:avLst/>
          </a:prstGeom>
        </p:spPr>
      </p:pic>
      <p:pic>
        <p:nvPicPr>
          <p:cNvPr id="13" name="Kép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552" y="-900"/>
            <a:ext cx="7997516" cy="5143500"/>
          </a:xfrm>
          <a:prstGeom prst="rect">
            <a:avLst/>
          </a:prstGeom>
        </p:spPr>
      </p:pic>
      <p:pic>
        <p:nvPicPr>
          <p:cNvPr id="14" name="Kép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0214" y="-900"/>
            <a:ext cx="6415618" cy="5144400"/>
          </a:xfrm>
          <a:prstGeom prst="rect">
            <a:avLst/>
          </a:prstGeom>
        </p:spPr>
      </p:pic>
      <p:sp>
        <p:nvSpPr>
          <p:cNvPr id="15" name="Ellipszis 14">
            <a:hlinkClick r:id="rId7" action="ppaction://hlinksldjump"/>
          </p:cNvPr>
          <p:cNvSpPr/>
          <p:nvPr/>
        </p:nvSpPr>
        <p:spPr>
          <a:xfrm>
            <a:off x="8172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Ellipszis 15">
            <a:hlinkClick r:id="rId8" action="ppaction://hlinksldjump"/>
          </p:cNvPr>
          <p:cNvSpPr/>
          <p:nvPr/>
        </p:nvSpPr>
        <p:spPr>
          <a:xfrm>
            <a:off x="7678826"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Ellipszis 16">
            <a:hlinkClick r:id="rId9" action="ppaction://hlinksldjump"/>
          </p:cNvPr>
          <p:cNvSpPr/>
          <p:nvPr/>
        </p:nvSpPr>
        <p:spPr>
          <a:xfrm>
            <a:off x="8640400" y="4659982"/>
            <a:ext cx="468000" cy="35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3534308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2676</TotalTime>
  <Words>2585</Words>
  <Application>Microsoft Office PowerPoint</Application>
  <PresentationFormat>Diavetítés a képernyőre (16:9 oldalarány)</PresentationFormat>
  <Paragraphs>237</Paragraphs>
  <Slides>22</Slides>
  <Notes>2</Notes>
  <HiddenSlides>0</HiddenSlides>
  <MMClips>1</MMClips>
  <ScaleCrop>false</ScaleCrop>
  <HeadingPairs>
    <vt:vector size="4" baseType="variant">
      <vt:variant>
        <vt:lpstr>Téma</vt:lpstr>
      </vt:variant>
      <vt:variant>
        <vt:i4>1</vt:i4>
      </vt:variant>
      <vt:variant>
        <vt:lpstr>Diacímek</vt:lpstr>
      </vt:variant>
      <vt:variant>
        <vt:i4>22</vt:i4>
      </vt:variant>
    </vt:vector>
  </HeadingPairs>
  <TitlesOfParts>
    <vt:vector size="23" baseType="lpstr">
      <vt:lpstr>Office-téma</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eprecske</dc:creator>
  <cp:lastModifiedBy>eprecske</cp:lastModifiedBy>
  <cp:revision>164</cp:revision>
  <dcterms:created xsi:type="dcterms:W3CDTF">2016-04-11T11:05:56Z</dcterms:created>
  <dcterms:modified xsi:type="dcterms:W3CDTF">2016-04-25T15:23:49Z</dcterms:modified>
</cp:coreProperties>
</file>