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Default Extension="doc" ContentType="application/msword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885" r:id="rId2"/>
    <p:sldId id="900" r:id="rId3"/>
    <p:sldId id="1033" r:id="rId4"/>
    <p:sldId id="1045" r:id="rId5"/>
    <p:sldId id="1036" r:id="rId6"/>
    <p:sldId id="1039" r:id="rId7"/>
    <p:sldId id="980" r:id="rId8"/>
    <p:sldId id="981" r:id="rId9"/>
    <p:sldId id="982" r:id="rId10"/>
    <p:sldId id="984" r:id="rId11"/>
    <p:sldId id="1040" r:id="rId12"/>
    <p:sldId id="976" r:id="rId13"/>
    <p:sldId id="1000" r:id="rId14"/>
    <p:sldId id="715" r:id="rId15"/>
    <p:sldId id="798" r:id="rId16"/>
    <p:sldId id="997" r:id="rId17"/>
    <p:sldId id="1041" r:id="rId18"/>
    <p:sldId id="1043" r:id="rId19"/>
    <p:sldId id="1010" r:id="rId20"/>
    <p:sldId id="1029" r:id="rId21"/>
  </p:sldIdLst>
  <p:sldSz cx="9906000" cy="6858000" type="A4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 baseline="300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 baseline="300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 baseline="300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 baseline="300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AB00"/>
    <a:srgbClr val="FFA964"/>
    <a:srgbClr val="5F6F81"/>
    <a:srgbClr val="4463CD"/>
    <a:srgbClr val="ED4D1D"/>
    <a:srgbClr val="FDF14B"/>
    <a:srgbClr val="182C5B"/>
    <a:srgbClr val="ED181E"/>
    <a:srgbClr val="1822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120" autoAdjust="0"/>
    <p:restoredTop sz="94660"/>
  </p:normalViewPr>
  <p:slideViewPr>
    <p:cSldViewPr>
      <p:cViewPr varScale="1">
        <p:scale>
          <a:sx n="96" d="100"/>
          <a:sy n="96" d="100"/>
        </p:scale>
        <p:origin x="-432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 err="1"/>
              <a:t>Click</a:t>
            </a:r>
            <a:r>
              <a:rPr lang="de-CH" noProof="0" dirty="0"/>
              <a:t> to </a:t>
            </a:r>
            <a:r>
              <a:rPr lang="de-CH" noProof="0" dirty="0" err="1"/>
              <a:t>edit</a:t>
            </a:r>
            <a:r>
              <a:rPr lang="de-CH" noProof="0" dirty="0"/>
              <a:t> Master text </a:t>
            </a:r>
            <a:r>
              <a:rPr lang="de-CH" noProof="0" dirty="0" err="1"/>
              <a:t>styles</a:t>
            </a:r>
            <a:endParaRPr lang="de-CH" noProof="0" dirty="0"/>
          </a:p>
          <a:p>
            <a:pPr lvl="1"/>
            <a:r>
              <a:rPr lang="de-CH" noProof="0" dirty="0"/>
              <a:t>Second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2"/>
            <a:r>
              <a:rPr lang="de-CH" noProof="0" dirty="0" err="1"/>
              <a:t>Third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3"/>
            <a:r>
              <a:rPr lang="de-CH" noProof="0" dirty="0" err="1"/>
              <a:t>Fourth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4"/>
            <a:r>
              <a:rPr lang="de-CH" noProof="0" dirty="0" err="1"/>
              <a:t>Fifth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/>
              </a:defRPr>
            </a:lvl1pPr>
          </a:lstStyle>
          <a:p>
            <a:pPr>
              <a:defRPr/>
            </a:pPr>
            <a:fld id="{37BFA289-BF5A-AE47-8A94-C206FE66CF9C}" type="slidenum">
              <a:rPr lang="de-CH" smtClean="0"/>
              <a:pPr>
                <a:defRPr/>
              </a:pPr>
              <a:t>‹#›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CC2C6-4BC6-CF42-9904-7382032A0716}" type="slidenum">
              <a:rPr lang="de-CH"/>
              <a:pPr/>
              <a:t>1</a:t>
            </a:fld>
            <a:endParaRPr lang="de-CH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61A0C-19A5-9140-8EFD-6E72B7C285CC}" type="slidenum">
              <a:rPr lang="de-CH"/>
              <a:pPr/>
              <a:t>20</a:t>
            </a:fld>
            <a:endParaRPr lang="de-CH"/>
          </a:p>
        </p:txBody>
      </p:sp>
      <p:sp>
        <p:nvSpPr>
          <p:cNvPr id="78851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D1E13-05AD-914D-9682-5B6721D2A247}" type="slidenum">
              <a:rPr lang="de-CH" sz="1200"/>
              <a:pPr algn="r"/>
              <a:t>20</a:t>
            </a:fld>
            <a:endParaRPr lang="de-CH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FA289-BF5A-AE47-8A94-C206FE66CF9C}" type="slidenum">
              <a:rPr lang="de-CH" smtClean="0"/>
              <a:pPr>
                <a:defRPr/>
              </a:pPr>
              <a:t>2</a:t>
            </a:fld>
            <a:endParaRPr lang="de-C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FA289-BF5A-AE47-8A94-C206FE66CF9C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61A0C-19A5-9140-8EFD-6E72B7C285CC}" type="slidenum">
              <a:rPr lang="de-CH"/>
              <a:pPr/>
              <a:t>5</a:t>
            </a:fld>
            <a:endParaRPr lang="de-CH"/>
          </a:p>
        </p:txBody>
      </p:sp>
      <p:sp>
        <p:nvSpPr>
          <p:cNvPr id="78851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D1E13-05AD-914D-9682-5B6721D2A247}" type="slidenum">
              <a:rPr lang="de-CH" sz="1200"/>
              <a:pPr algn="r"/>
              <a:t>5</a:t>
            </a:fld>
            <a:endParaRPr lang="de-CH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27D0BF-7C59-C045-A2D8-325428119C05}" type="slidenum">
              <a:rPr lang="de-CH">
                <a:ea typeface="ＭＳ Ｐゴシック" charset="-128"/>
                <a:cs typeface="ＭＳ Ｐゴシック" charset="-128"/>
              </a:rPr>
              <a:pPr/>
              <a:t>7</a:t>
            </a:fld>
            <a:endParaRPr lang="de-CH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61A0C-19A5-9140-8EFD-6E72B7C285CC}" type="slidenum">
              <a:rPr lang="de-CH"/>
              <a:pPr/>
              <a:t>17</a:t>
            </a:fld>
            <a:endParaRPr lang="de-CH"/>
          </a:p>
        </p:txBody>
      </p:sp>
      <p:sp>
        <p:nvSpPr>
          <p:cNvPr id="78851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D1E13-05AD-914D-9682-5B6721D2A247}" type="slidenum">
              <a:rPr lang="de-CH" sz="1200"/>
              <a:pPr algn="r"/>
              <a:t>17</a:t>
            </a:fld>
            <a:endParaRPr lang="de-CH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E36D71-8D6B-914B-A77A-FF4037719C50}" type="slidenum">
              <a:rPr lang="de-CH"/>
              <a:pPr/>
              <a:t>19</a:t>
            </a:fld>
            <a:endParaRPr lang="de-CH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5104D-3CC2-B04D-9177-5FDA421081F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1E922-D9B1-9548-9D7B-C05B9E7AB4B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B96A3-2E7A-5944-B482-99A70FEA952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4ED79-4D89-2942-A9C2-94BD8C81F2B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3D04C-31B9-8741-B21B-E872D2AB611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CBA7C-9071-BA48-96E3-601215C735E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C1201-F943-C347-B4EC-F21CECD9A55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F6D7A-8170-084E-8F5C-01DDA0DBF5C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DF643-83CC-674C-91BF-77D312B5FE69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4307B-9428-E448-BC8A-87B0E53FAC1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EBB5B-21E7-2C4A-BECD-0D759FFF452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err="1"/>
              <a:t>Click</a:t>
            </a:r>
            <a:r>
              <a:rPr lang="de-CH" dirty="0"/>
              <a:t> to </a:t>
            </a:r>
            <a:r>
              <a:rPr lang="de-CH" dirty="0" err="1"/>
              <a:t>edit</a:t>
            </a:r>
            <a:r>
              <a:rPr lang="de-CH" dirty="0"/>
              <a:t>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err="1"/>
              <a:t>Click</a:t>
            </a:r>
            <a:r>
              <a:rPr lang="de-CH" dirty="0"/>
              <a:t> to </a:t>
            </a:r>
            <a:r>
              <a:rPr lang="de-CH" dirty="0" err="1"/>
              <a:t>edit</a:t>
            </a:r>
            <a:r>
              <a:rPr lang="de-CH" dirty="0"/>
              <a:t> Master text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 err="1"/>
              <a:t>Third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Arial"/>
              </a:defRPr>
            </a:lvl1pPr>
          </a:lstStyle>
          <a:p>
            <a:pPr>
              <a:defRPr/>
            </a:pPr>
            <a:fld id="{C7D88CB5-D9B5-D64B-AE22-66466EFCC22E}" type="slidenum">
              <a:rPr lang="de-CH" smtClean="0"/>
              <a:pPr>
                <a:defRPr/>
              </a:pPr>
              <a:t>‹#›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lss.ethz.c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eg"/><Relationship Id="rId10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0" y="356321"/>
            <a:ext cx="9906000" cy="612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de-CH" sz="2000" b="1" baseline="0" dirty="0" smtClean="0">
              <a:latin typeface="Comic Sans MS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de-CH" b="1" baseline="0" dirty="0" smtClean="0">
                <a:latin typeface="Arial"/>
                <a:cs typeface="Arial"/>
              </a:rPr>
              <a:t>EGU 2016 </a:t>
            </a:r>
            <a:r>
              <a:rPr lang="de-CH" b="1" baseline="0" smtClean="0">
                <a:latin typeface="Arial"/>
                <a:cs typeface="Arial"/>
              </a:rPr>
              <a:t>Vienna                                            </a:t>
            </a:r>
            <a:r>
              <a:rPr lang="de-CH" baseline="0" smtClean="0">
                <a:latin typeface="Arial"/>
                <a:cs typeface="Arial"/>
              </a:rPr>
              <a:t>April 22,  </a:t>
            </a:r>
            <a:r>
              <a:rPr lang="de-CH" baseline="0" dirty="0" smtClean="0">
                <a:latin typeface="Arial"/>
                <a:cs typeface="Arial"/>
              </a:rPr>
              <a:t>2016</a:t>
            </a:r>
            <a:endParaRPr lang="de-CH" baseline="0" dirty="0" smtClean="0">
              <a:solidFill>
                <a:srgbClr val="1E1EBF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endParaRPr lang="de-CH" sz="4000" b="1" baseline="0" dirty="0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Comic Sans MS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de-CH" sz="4000" b="1" baseline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Comic Sans MS"/>
              </a:rPr>
              <a:t>Infrared</a:t>
            </a:r>
            <a:r>
              <a:rPr lang="de-CH" sz="4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Comic Sans MS"/>
              </a:rPr>
              <a:t> </a:t>
            </a:r>
            <a:r>
              <a:rPr lang="en-US" sz="4000" b="1" baseline="0" dirty="0" smtClean="0">
                <a:solidFill>
                  <a:srgbClr val="0000FF"/>
                </a:solidFill>
                <a:latin typeface="Comic Sans MS"/>
                <a:cs typeface="Comic Sans MS"/>
              </a:rPr>
              <a:t>laser spectroscopic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4000" b="1" baseline="0" dirty="0" smtClean="0">
                <a:solidFill>
                  <a:srgbClr val="0000FF"/>
                </a:solidFill>
                <a:latin typeface="Comic Sans MS"/>
                <a:cs typeface="Comic Sans MS"/>
              </a:rPr>
              <a:t>gas sensing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endParaRPr lang="de-CH" sz="1400" baseline="0" dirty="0" smtClean="0">
              <a:latin typeface="Comic Sans MS" charset="0"/>
            </a:endParaRPr>
          </a:p>
          <a:p>
            <a:pPr algn="ctr">
              <a:lnSpc>
                <a:spcPct val="130000"/>
              </a:lnSpc>
              <a:spcBef>
                <a:spcPts val="480"/>
              </a:spcBef>
              <a:defRPr/>
            </a:pPr>
            <a:r>
              <a:rPr lang="de-CH" sz="2800" b="1" baseline="0" dirty="0" smtClean="0">
                <a:latin typeface="Arial"/>
                <a:cs typeface="Arial"/>
              </a:rPr>
              <a:t>Markus </a:t>
            </a:r>
            <a:r>
              <a:rPr lang="de-CH" sz="2800" b="1" baseline="0" dirty="0">
                <a:latin typeface="Arial"/>
                <a:cs typeface="Arial"/>
              </a:rPr>
              <a:t>W. </a:t>
            </a:r>
            <a:r>
              <a:rPr lang="de-CH" sz="2800" b="1" baseline="0" dirty="0" err="1" smtClean="0">
                <a:latin typeface="Arial"/>
                <a:cs typeface="Arial"/>
              </a:rPr>
              <a:t>Sigrist</a:t>
            </a:r>
            <a:endParaRPr lang="de-CH" sz="2800" b="1" baseline="0" dirty="0" smtClean="0">
              <a:latin typeface="Arial"/>
              <a:cs typeface="Arial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defRPr/>
            </a:pPr>
            <a:r>
              <a:rPr lang="de-CH" sz="2800" b="1" baseline="0" dirty="0" smtClean="0">
                <a:latin typeface="Arial"/>
                <a:cs typeface="Arial"/>
              </a:rPr>
              <a:t>ETH Zürich, </a:t>
            </a:r>
            <a:r>
              <a:rPr lang="de-CH" sz="2800" b="1" baseline="0" dirty="0" err="1" smtClean="0">
                <a:latin typeface="Arial"/>
                <a:cs typeface="Arial"/>
              </a:rPr>
              <a:t>Switzerland</a:t>
            </a:r>
            <a:endParaRPr lang="de-CH" sz="2800" b="1" baseline="0" dirty="0" smtClean="0">
              <a:latin typeface="Arial"/>
              <a:cs typeface="Arial"/>
            </a:endParaRPr>
          </a:p>
          <a:p>
            <a:pPr algn="ctr">
              <a:spcBef>
                <a:spcPts val="1080"/>
              </a:spcBef>
              <a:defRPr/>
            </a:pPr>
            <a:r>
              <a:rPr lang="de-CH" sz="2800" b="1" baseline="0" dirty="0" smtClean="0">
                <a:latin typeface="Arial"/>
                <a:cs typeface="Arial"/>
                <a:hlinkClick r:id="rId3"/>
              </a:rPr>
              <a:t>www.lss.ethz.ch</a:t>
            </a:r>
            <a:endParaRPr lang="de-CH" sz="2800" b="1" baseline="0" dirty="0" smtClean="0">
              <a:latin typeface="Arial"/>
              <a:cs typeface="Arial"/>
            </a:endParaRPr>
          </a:p>
          <a:p>
            <a:pPr algn="ctr">
              <a:spcBef>
                <a:spcPts val="1080"/>
              </a:spcBef>
              <a:defRPr/>
            </a:pPr>
            <a:r>
              <a:rPr lang="de-CH" sz="2800" baseline="0" dirty="0" err="1" smtClean="0">
                <a:latin typeface="Arial"/>
                <a:cs typeface="Arial"/>
              </a:rPr>
              <a:t>sigristm@phys.ethz.ch</a:t>
            </a:r>
            <a:endParaRPr lang="de-CH" sz="2800" baseline="0" dirty="0" smtClean="0">
              <a:latin typeface="Arial"/>
              <a:cs typeface="Arial"/>
            </a:endParaRPr>
          </a:p>
          <a:p>
            <a:pPr algn="ctr">
              <a:spcBef>
                <a:spcPct val="50000"/>
              </a:spcBef>
              <a:defRPr/>
            </a:pPr>
            <a:endParaRPr lang="de-CH" sz="2800" b="1" baseline="0" dirty="0">
              <a:latin typeface="Comic Sans MS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0" y="990600"/>
            <a:ext cx="8420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de-CH" sz="4400" baseline="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49213"/>
            <a:ext cx="9693275" cy="6800850"/>
            <a:chOff x="48" y="31"/>
            <a:chExt cx="6106" cy="4284"/>
          </a:xfrm>
        </p:grpSpPr>
        <p:sp>
          <p:nvSpPr>
            <p:cNvPr id="14342" name="Rectangle 5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" name="Rectangle 6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" name="Rectangle 7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de-DE" baseline="0">
                <a:solidFill>
                  <a:schemeClr val="accent2"/>
                </a:solidFill>
              </a:endParaRPr>
            </a:p>
          </p:txBody>
        </p:sp>
        <p:sp>
          <p:nvSpPr>
            <p:cNvPr id="14345" name="Rectangle 8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" name="Text Box 9"/>
            <p:cNvSpPr txBox="1">
              <a:spLocks noChangeArrowheads="1"/>
            </p:cNvSpPr>
            <p:nvPr/>
          </p:nvSpPr>
          <p:spPr bwMode="auto">
            <a:xfrm>
              <a:off x="4944" y="407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ETH Zurich</a:t>
              </a:r>
              <a:endParaRPr lang="de-CH" baseline="0"/>
            </a:p>
          </p:txBody>
        </p:sp>
        <p:sp>
          <p:nvSpPr>
            <p:cNvPr id="14347" name="Rectangle 10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8" name="Text Box 11"/>
            <p:cNvSpPr txBox="1">
              <a:spLocks noChangeArrowheads="1"/>
            </p:cNvSpPr>
            <p:nvPr/>
          </p:nvSpPr>
          <p:spPr bwMode="auto">
            <a:xfrm>
              <a:off x="624" y="4075"/>
              <a:ext cx="2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Laser Spectroscopy and Sensing</a:t>
              </a:r>
              <a:endParaRPr lang="de-CH" baseline="0"/>
            </a:p>
          </p:txBody>
        </p:sp>
      </p:grpSp>
      <p:sp>
        <p:nvSpPr>
          <p:cNvPr id="14341" name="Line 12"/>
          <p:cNvSpPr>
            <a:spLocks noChangeShapeType="1"/>
          </p:cNvSpPr>
          <p:nvPr/>
        </p:nvSpPr>
        <p:spPr bwMode="auto">
          <a:xfrm>
            <a:off x="533400" y="1295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39763" y="609600"/>
            <a:ext cx="9121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de-CH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228600" y="1546138"/>
            <a:ext cx="9296400" cy="211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  <a:defRPr/>
            </a:pPr>
            <a:r>
              <a:rPr lang="de-CH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	</a:t>
            </a:r>
            <a:r>
              <a:rPr lang="de-CH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	         </a:t>
            </a:r>
          </a:p>
          <a:p>
            <a:pPr algn="ctr" eaLnBrk="0" hangingPunct="0">
              <a:lnSpc>
                <a:spcPct val="40000"/>
              </a:lnSpc>
              <a:spcBef>
                <a:spcPct val="25000"/>
              </a:spcBef>
              <a:defRPr/>
            </a:pPr>
            <a:endParaRPr lang="de-CH" sz="2000" b="1" dirty="0">
              <a:solidFill>
                <a:srgbClr val="1822C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  <a:defRPr/>
            </a:pPr>
            <a:endParaRPr lang="de-CH" sz="2400" b="1" dirty="0">
              <a:solidFill>
                <a:srgbClr val="1822C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  <a:defRPr/>
            </a:pPr>
            <a:endParaRPr lang="de-CH" sz="2600" b="1" dirty="0">
              <a:solidFill>
                <a:srgbClr val="1822C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just" eaLnBrk="0" hangingPunct="0">
              <a:lnSpc>
                <a:spcPct val="40000"/>
              </a:lnSpc>
              <a:spcBef>
                <a:spcPct val="50000"/>
              </a:spcBef>
              <a:defRPr/>
            </a:pPr>
            <a:endParaRPr lang="de-CH" sz="2400" dirty="0">
              <a:latin typeface="Comic Sans MS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endParaRPr lang="de-CH" sz="2200" dirty="0">
              <a:latin typeface="Comic Sans MS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de-CH" sz="2200" b="1" dirty="0" smtClean="0">
              <a:latin typeface="Comic Sans MS" charset="0"/>
            </a:endParaRPr>
          </a:p>
          <a:p>
            <a:pPr algn="ctr" eaLnBrk="0" hangingPunct="0">
              <a:spcBef>
                <a:spcPts val="1075"/>
              </a:spcBef>
              <a:defRPr/>
            </a:pPr>
            <a:endParaRPr lang="de-CH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42950" y="304800"/>
            <a:ext cx="84201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de-CH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344" name="Rectangle 19"/>
          <p:cNvSpPr>
            <a:spLocks noChangeArrowheads="1"/>
          </p:cNvSpPr>
          <p:nvPr/>
        </p:nvSpPr>
        <p:spPr bwMode="auto">
          <a:xfrm>
            <a:off x="7696200" y="5791200"/>
            <a:ext cx="1752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de-CH"/>
          </a:p>
          <a:p>
            <a:pPr eaLnBrk="0" hangingPunct="0"/>
            <a:endParaRPr lang="de-CH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49213"/>
            <a:ext cx="9693275" cy="6800850"/>
            <a:chOff x="48" y="31"/>
            <a:chExt cx="6106" cy="4284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de-DE" baseline="0">
                <a:solidFill>
                  <a:schemeClr val="accent2"/>
                </a:solidFill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4944" y="407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ETH Zurich</a:t>
              </a:r>
              <a:endParaRPr lang="de-CH" baseline="0"/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24" y="4075"/>
              <a:ext cx="2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Laser Spectroscopy and Sensing</a:t>
              </a:r>
              <a:endParaRPr lang="de-CH" baseline="0"/>
            </a:p>
          </p:txBody>
        </p:sp>
      </p:grpSp>
      <p:pic>
        <p:nvPicPr>
          <p:cNvPr id="25" name="Picture 24" descr="Screen shot 2014-01-03 at 4.32.21 PM.png"/>
          <p:cNvPicPr>
            <a:picLocks noChangeAspect="1"/>
          </p:cNvPicPr>
          <p:nvPr/>
        </p:nvPicPr>
        <p:blipFill>
          <a:blip r:embed="rId2"/>
          <a:srcRect l="9538"/>
          <a:stretch>
            <a:fillRect/>
          </a:stretch>
        </p:blipFill>
        <p:spPr>
          <a:xfrm>
            <a:off x="533399" y="685800"/>
            <a:ext cx="6564081" cy="5410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2709" y="228600"/>
            <a:ext cx="8418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0" dirty="0" smtClean="0">
                <a:solidFill>
                  <a:srgbClr val="0000FF"/>
                </a:solidFill>
                <a:latin typeface="Comic Sans MS"/>
                <a:cs typeface="Comic Sans MS"/>
              </a:rPr>
              <a:t>Spectrum of mixture of C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b="1" baseline="0" dirty="0" smtClean="0">
                <a:solidFill>
                  <a:srgbClr val="0000FF"/>
                </a:solidFill>
                <a:latin typeface="Comic Sans MS"/>
                <a:cs typeface="Comic Sans MS"/>
              </a:rPr>
              <a:t>-C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b="1" baseline="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baseline="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alkanes</a:t>
            </a:r>
            <a:r>
              <a:rPr lang="en-US" b="1" baseline="0" dirty="0" smtClean="0">
                <a:solidFill>
                  <a:srgbClr val="0000FF"/>
                </a:solidFill>
                <a:latin typeface="Comic Sans MS"/>
                <a:cs typeface="Comic Sans MS"/>
              </a:rPr>
              <a:t> and H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="1" baseline="0" dirty="0" smtClean="0">
                <a:solidFill>
                  <a:srgbClr val="0000FF"/>
                </a:solidFill>
                <a:latin typeface="Comic Sans MS"/>
                <a:cs typeface="Comic Sans MS"/>
              </a:rPr>
              <a:t>O vapor</a:t>
            </a:r>
            <a:endParaRPr lang="en-US" b="1" baseline="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9000" y="990600"/>
            <a:ext cx="2667000" cy="193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</a:pPr>
            <a:r>
              <a:rPr lang="en-US" sz="2000" baseline="0" dirty="0" smtClean="0">
                <a:latin typeface="Arial"/>
                <a:cs typeface="Arial"/>
              </a:rPr>
              <a:t>23 </a:t>
            </a:r>
            <a:r>
              <a:rPr lang="en-US" sz="2000" baseline="0" dirty="0" err="1" smtClean="0">
                <a:latin typeface="Arial"/>
                <a:cs typeface="Arial"/>
              </a:rPr>
              <a:t>ppm</a:t>
            </a:r>
            <a:r>
              <a:rPr lang="en-US" sz="2000" baseline="0" dirty="0" smtClean="0">
                <a:latin typeface="Arial"/>
                <a:cs typeface="Arial"/>
              </a:rPr>
              <a:t> methane</a:t>
            </a:r>
          </a:p>
          <a:p>
            <a:pPr>
              <a:lnSpc>
                <a:spcPts val="2360"/>
              </a:lnSpc>
            </a:pPr>
            <a:r>
              <a:rPr lang="en-US" sz="2000" baseline="0" dirty="0" smtClean="0">
                <a:latin typeface="Arial"/>
                <a:cs typeface="Arial"/>
              </a:rPr>
              <a:t>24 </a:t>
            </a:r>
            <a:r>
              <a:rPr lang="en-US" sz="2000" baseline="0" dirty="0" err="1" smtClean="0">
                <a:latin typeface="Arial"/>
                <a:cs typeface="Arial"/>
              </a:rPr>
              <a:t>ppm</a:t>
            </a:r>
            <a:r>
              <a:rPr lang="en-US" sz="2000" baseline="0" dirty="0" smtClean="0">
                <a:latin typeface="Arial"/>
                <a:cs typeface="Arial"/>
              </a:rPr>
              <a:t> ethane</a:t>
            </a:r>
          </a:p>
          <a:p>
            <a:pPr>
              <a:lnSpc>
                <a:spcPts val="2360"/>
              </a:lnSpc>
            </a:pPr>
            <a:r>
              <a:rPr lang="en-US" sz="2000" baseline="0" dirty="0" smtClean="0">
                <a:latin typeface="Arial"/>
                <a:cs typeface="Arial"/>
              </a:rPr>
              <a:t>20 </a:t>
            </a:r>
            <a:r>
              <a:rPr lang="en-US" sz="2000" baseline="0" dirty="0" err="1" smtClean="0">
                <a:latin typeface="Arial"/>
                <a:cs typeface="Arial"/>
              </a:rPr>
              <a:t>ppm</a:t>
            </a:r>
            <a:r>
              <a:rPr lang="en-US" sz="2000" baseline="0" dirty="0" smtClean="0">
                <a:latin typeface="Arial"/>
                <a:cs typeface="Arial"/>
              </a:rPr>
              <a:t> propane</a:t>
            </a:r>
          </a:p>
          <a:p>
            <a:pPr>
              <a:lnSpc>
                <a:spcPts val="2360"/>
              </a:lnSpc>
            </a:pPr>
            <a:r>
              <a:rPr lang="en-US" sz="2000" baseline="0" dirty="0" smtClean="0">
                <a:latin typeface="Arial"/>
                <a:cs typeface="Arial"/>
              </a:rPr>
              <a:t>1.7 %vv H</a:t>
            </a:r>
            <a:r>
              <a:rPr lang="en-US" sz="2000" baseline="-25000" dirty="0" smtClean="0">
                <a:latin typeface="Arial"/>
                <a:cs typeface="Arial"/>
              </a:rPr>
              <a:t>2</a:t>
            </a:r>
            <a:r>
              <a:rPr lang="en-US" sz="2000" baseline="0" dirty="0" smtClean="0">
                <a:latin typeface="Arial"/>
                <a:cs typeface="Arial"/>
              </a:rPr>
              <a:t>O vapor</a:t>
            </a:r>
          </a:p>
          <a:p>
            <a:pPr>
              <a:lnSpc>
                <a:spcPts val="2360"/>
              </a:lnSpc>
            </a:pPr>
            <a:r>
              <a:rPr lang="en-US" sz="2000" baseline="0" dirty="0" smtClean="0">
                <a:latin typeface="Arial"/>
                <a:cs typeface="Arial"/>
              </a:rPr>
              <a:t>Buffer gas: N</a:t>
            </a:r>
            <a:r>
              <a:rPr lang="en-US" sz="2000" baseline="-25000" dirty="0" smtClean="0">
                <a:latin typeface="Arial"/>
                <a:cs typeface="Arial"/>
              </a:rPr>
              <a:t>2</a:t>
            </a:r>
          </a:p>
          <a:p>
            <a:pPr>
              <a:lnSpc>
                <a:spcPts val="2360"/>
              </a:lnSpc>
            </a:pPr>
            <a:r>
              <a:rPr lang="en-US" sz="2000" baseline="0" dirty="0" smtClean="0">
                <a:latin typeface="Arial"/>
                <a:cs typeface="Arial"/>
              </a:rPr>
              <a:t>atm. pressure</a:t>
            </a:r>
            <a:endParaRPr lang="en-US" sz="2000" baseline="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6800" y="953869"/>
            <a:ext cx="2044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>
                <a:latin typeface="Arial"/>
                <a:cs typeface="Arial"/>
              </a:rPr>
              <a:t>       Measurement</a:t>
            </a:r>
          </a:p>
          <a:p>
            <a:r>
              <a:rPr lang="en-US" sz="1800" baseline="0" dirty="0" smtClean="0">
                <a:latin typeface="Arial"/>
                <a:cs typeface="Arial"/>
              </a:rPr>
              <a:t>       Fit (</a:t>
            </a:r>
            <a:r>
              <a:rPr lang="en-US" sz="1800" baseline="0" dirty="0" err="1" smtClean="0">
                <a:latin typeface="Arial"/>
                <a:cs typeface="Arial"/>
              </a:rPr>
              <a:t>Hitran</a:t>
            </a:r>
            <a:r>
              <a:rPr lang="en-US" sz="1800" baseline="0" dirty="0" smtClean="0">
                <a:latin typeface="Arial"/>
                <a:cs typeface="Arial"/>
              </a:rPr>
              <a:t>)</a:t>
            </a:r>
            <a:endParaRPr lang="en-US" sz="1800" baseline="0" dirty="0">
              <a:latin typeface="Arial"/>
              <a:cs typeface="Arial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800600" y="1143000"/>
            <a:ext cx="4572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800600" y="1446212"/>
            <a:ext cx="4572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7391400" y="3657600"/>
            <a:ext cx="230852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0" dirty="0" smtClean="0">
                <a:solidFill>
                  <a:srgbClr val="FF0000"/>
                </a:solidFill>
                <a:latin typeface="Arial"/>
                <a:cs typeface="Arial"/>
              </a:rPr>
              <a:t>Measurement time</a:t>
            </a:r>
          </a:p>
          <a:p>
            <a:r>
              <a:rPr lang="en-US" sz="2000" baseline="0" dirty="0" smtClean="0">
                <a:solidFill>
                  <a:srgbClr val="FF0000"/>
                </a:solidFill>
                <a:latin typeface="Arial"/>
                <a:cs typeface="Arial"/>
              </a:rPr>
              <a:t>10 </a:t>
            </a:r>
            <a:r>
              <a:rPr lang="en-US" sz="2000" baseline="0" dirty="0" err="1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US" sz="2000" baseline="0" dirty="0" smtClean="0">
                <a:solidFill>
                  <a:srgbClr val="FF0000"/>
                </a:solidFill>
                <a:latin typeface="Arial"/>
                <a:cs typeface="Arial"/>
              </a:rPr>
              <a:t> 2 sec</a:t>
            </a:r>
          </a:p>
          <a:p>
            <a:endParaRPr lang="en-US" sz="2000" baseline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2000" b="1" baseline="0" dirty="0" smtClean="0">
                <a:solidFill>
                  <a:srgbClr val="FF0000"/>
                </a:solidFill>
                <a:latin typeface="Arial"/>
                <a:cs typeface="Arial"/>
              </a:rPr>
              <a:t>Detection limit:</a:t>
            </a:r>
          </a:p>
          <a:p>
            <a:r>
              <a:rPr lang="en-US" sz="2000" b="1" baseline="0" dirty="0" smtClean="0">
                <a:solidFill>
                  <a:srgbClr val="FF0000"/>
                </a:solidFill>
                <a:latin typeface="Arial"/>
                <a:cs typeface="Arial"/>
              </a:rPr>
              <a:t>0.6 </a:t>
            </a:r>
            <a:r>
              <a:rPr lang="en-US" sz="2000" b="1" baseline="0" dirty="0" err="1" smtClean="0">
                <a:solidFill>
                  <a:srgbClr val="FF0000"/>
                </a:solidFill>
                <a:latin typeface="Arial"/>
                <a:cs typeface="Arial"/>
              </a:rPr>
              <a:t>ppm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378486" y="3331176"/>
            <a:ext cx="1423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latin typeface="Arial"/>
                <a:cs typeface="Arial"/>
              </a:rPr>
              <a:t>Absorption</a:t>
            </a:r>
            <a:endParaRPr lang="en-US" sz="2000" baseline="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600" y="6019800"/>
            <a:ext cx="5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>
                <a:latin typeface="Arial"/>
                <a:cs typeface="Arial"/>
              </a:rPr>
              <a:t>J. Rey et al.: </a:t>
            </a:r>
            <a:r>
              <a:rPr lang="en-US" sz="1800" i="1" baseline="0" dirty="0" smtClean="0">
                <a:latin typeface="Arial"/>
                <a:cs typeface="Arial"/>
              </a:rPr>
              <a:t>Appl. Phys. B </a:t>
            </a:r>
            <a:r>
              <a:rPr lang="en-US" sz="1800" b="1" baseline="0" dirty="0" smtClean="0">
                <a:latin typeface="Arial"/>
                <a:cs typeface="Arial"/>
              </a:rPr>
              <a:t>117</a:t>
            </a:r>
            <a:r>
              <a:rPr lang="en-US" sz="1800" baseline="0" dirty="0" smtClean="0">
                <a:latin typeface="Arial"/>
                <a:cs typeface="Arial"/>
              </a:rPr>
              <a:t>, 935-030  (2014)</a:t>
            </a:r>
            <a:endParaRPr lang="en-US" sz="1800" baseline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1674813" y="8620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de-DE">
              <a:latin typeface="Times" charset="0"/>
            </a:endParaRPr>
          </a:p>
        </p:txBody>
      </p:sp>
      <p:sp>
        <p:nvSpPr>
          <p:cNvPr id="34820" name="Rectangle 11"/>
          <p:cNvSpPr>
            <a:spLocks noChangeArrowheads="1"/>
          </p:cNvSpPr>
          <p:nvPr/>
        </p:nvSpPr>
        <p:spPr bwMode="auto">
          <a:xfrm>
            <a:off x="457200" y="3810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de-DE">
              <a:latin typeface="Times" charset="0"/>
            </a:endParaRPr>
          </a:p>
        </p:txBody>
      </p:sp>
      <p:sp>
        <p:nvSpPr>
          <p:cNvPr id="34821" name="Rectangle 12"/>
          <p:cNvSpPr>
            <a:spLocks noChangeArrowheads="1"/>
          </p:cNvSpPr>
          <p:nvPr/>
        </p:nvSpPr>
        <p:spPr bwMode="auto">
          <a:xfrm>
            <a:off x="228600" y="263525"/>
            <a:ext cx="960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CH" sz="2800" b="1" baseline="0" dirty="0" smtClean="0">
                <a:solidFill>
                  <a:srgbClr val="0000FF"/>
                </a:solidFill>
                <a:latin typeface="Arial"/>
                <a:cs typeface="Arial"/>
              </a:rPr>
              <a:t>    </a:t>
            </a:r>
            <a:r>
              <a:rPr lang="de-CH" sz="2800" b="1" baseline="0" dirty="0" err="1" smtClean="0">
                <a:solidFill>
                  <a:srgbClr val="0000FF"/>
                </a:solidFill>
                <a:latin typeface="Arial"/>
                <a:cs typeface="Arial"/>
              </a:rPr>
              <a:t>Nitrous</a:t>
            </a:r>
            <a:r>
              <a:rPr lang="de-CH" sz="2800" b="1" baseline="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CH" sz="2800" b="1" baseline="0" dirty="0" err="1" smtClean="0">
                <a:solidFill>
                  <a:srgbClr val="0000FF"/>
                </a:solidFill>
                <a:latin typeface="Arial"/>
                <a:cs typeface="Arial"/>
              </a:rPr>
              <a:t>acid</a:t>
            </a:r>
            <a:r>
              <a:rPr lang="de-CH" sz="2800" b="1" baseline="0" dirty="0" smtClean="0">
                <a:solidFill>
                  <a:srgbClr val="0000FF"/>
                </a:solidFill>
                <a:latin typeface="Arial"/>
                <a:cs typeface="Arial"/>
              </a:rPr>
              <a:t> (HONO)</a:t>
            </a:r>
            <a:endParaRPr lang="de-CH" sz="2800" b="1" baseline="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4822" name="Line 13"/>
          <p:cNvSpPr>
            <a:spLocks noChangeShapeType="1"/>
          </p:cNvSpPr>
          <p:nvPr/>
        </p:nvSpPr>
        <p:spPr bwMode="auto">
          <a:xfrm flipV="1">
            <a:off x="685800" y="838200"/>
            <a:ext cx="8382000" cy="0"/>
          </a:xfrm>
          <a:prstGeom prst="line">
            <a:avLst/>
          </a:prstGeom>
          <a:noFill/>
          <a:ln w="9525">
            <a:solidFill>
              <a:srgbClr val="1822C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Rectangle 14"/>
          <p:cNvSpPr>
            <a:spLocks noChangeArrowheads="1"/>
          </p:cNvSpPr>
          <p:nvPr/>
        </p:nvSpPr>
        <p:spPr bwMode="auto">
          <a:xfrm>
            <a:off x="1397000" y="20447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de-DE">
              <a:latin typeface="Times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57150"/>
            <a:ext cx="9677400" cy="6800850"/>
            <a:chOff x="48" y="31"/>
            <a:chExt cx="6106" cy="4284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944" y="4075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 dirty="0">
                  <a:latin typeface="Arial" charset="0"/>
                  <a:ea typeface="Arial" charset="0"/>
                  <a:cs typeface="Arial" charset="0"/>
                </a:rPr>
                <a:t>ETH </a:t>
              </a:r>
              <a:r>
                <a:rPr lang="de-CH" sz="1400" b="1" i="1" baseline="0" dirty="0" err="1">
                  <a:latin typeface="Arial" charset="0"/>
                  <a:ea typeface="Arial" charset="0"/>
                  <a:cs typeface="Arial" charset="0"/>
                </a:rPr>
                <a:t>Zurich</a:t>
              </a:r>
              <a:endParaRPr lang="de-CH" sz="1400" baseline="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625" y="4075"/>
              <a:ext cx="265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 dirty="0" smtClean="0">
                  <a:latin typeface="Arial" charset="0"/>
                  <a:ea typeface="Arial" charset="0"/>
                  <a:cs typeface="Arial" charset="0"/>
                </a:rPr>
                <a:t>Laser </a:t>
              </a:r>
              <a:r>
                <a:rPr lang="de-CH" sz="1400" b="1" i="1" baseline="0" dirty="0" err="1" smtClean="0">
                  <a:latin typeface="Arial" charset="0"/>
                  <a:ea typeface="Arial" charset="0"/>
                  <a:cs typeface="Arial" charset="0"/>
                </a:rPr>
                <a:t>Spectroscopy</a:t>
              </a:r>
              <a:r>
                <a:rPr lang="de-CH" sz="1400" b="1" i="1" baseline="0" dirty="0" smtClean="0">
                  <a:latin typeface="Arial" charset="0"/>
                  <a:ea typeface="Arial" charset="0"/>
                  <a:cs typeface="Arial" charset="0"/>
                </a:rPr>
                <a:t> and </a:t>
              </a:r>
              <a:r>
                <a:rPr lang="de-CH" sz="1400" b="1" i="1" baseline="0" dirty="0" err="1" smtClean="0">
                  <a:latin typeface="Arial" charset="0"/>
                  <a:ea typeface="Arial" charset="0"/>
                  <a:cs typeface="Arial" charset="0"/>
                </a:rPr>
                <a:t>Sensing</a:t>
              </a:r>
              <a:r>
                <a:rPr lang="de-CH" sz="1400" b="1" i="1" baseline="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endParaRPr lang="de-CH" sz="1400" baseline="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66800" y="1219201"/>
            <a:ext cx="8610600" cy="5678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aseline="0" dirty="0" smtClean="0">
                <a:latin typeface="+mn-lt"/>
              </a:rPr>
              <a:t> Important source of OH radicals in earth atmosphere</a:t>
            </a:r>
          </a:p>
          <a:p>
            <a:pPr marL="457200" indent="-457200">
              <a:spcBef>
                <a:spcPts val="1200"/>
              </a:spcBef>
            </a:pPr>
            <a:r>
              <a:rPr lang="en-US" baseline="0" dirty="0" smtClean="0">
                <a:latin typeface="+mn-lt"/>
              </a:rPr>
              <a:t>	Key role in atmospheric oxidation capacity which affects regional air quality and global climate change</a:t>
            </a:r>
          </a:p>
          <a:p>
            <a:pPr marL="457200" indent="-457200">
              <a:spcBef>
                <a:spcPts val="1200"/>
              </a:spcBef>
            </a:pPr>
            <a:endParaRPr lang="en-US" baseline="0" dirty="0" smtClean="0">
              <a:latin typeface="+mn-lt"/>
            </a:endParaRP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baseline="0" dirty="0" smtClean="0">
                <a:latin typeface="+mn-lt"/>
              </a:rPr>
              <a:t> HONO sources and sinks not well understood due to 	challenging measurement: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en-US" baseline="0" dirty="0" smtClean="0">
                <a:latin typeface="+mn-lt"/>
              </a:rPr>
              <a:t> Atmospheric concentration only few ppb, &gt;10 ppb indoor</a:t>
            </a:r>
          </a:p>
          <a:p>
            <a:pPr>
              <a:spcBef>
                <a:spcPts val="1200"/>
              </a:spcBef>
            </a:pPr>
            <a:r>
              <a:rPr lang="en-US" baseline="0" dirty="0" smtClean="0">
                <a:latin typeface="+mn-lt"/>
              </a:rPr>
              <a:t>     - Atmospheric lifetime: 10 - 20 minutes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endParaRPr lang="en-US" baseline="0" dirty="0" smtClean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n-US" baseline="0" dirty="0" smtClean="0">
                <a:latin typeface="+mn-lt"/>
              </a:rPr>
              <a:t>     Sensitive and fast measurement technique is essential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endParaRPr lang="en-US" baseline="0" dirty="0" smtClean="0">
              <a:latin typeface="+mn-lt"/>
            </a:endParaRPr>
          </a:p>
          <a:p>
            <a:pPr>
              <a:buFont typeface="Arial"/>
              <a:buChar char="•"/>
            </a:pPr>
            <a:endParaRPr lang="en-US" baseline="0" dirty="0"/>
          </a:p>
        </p:txBody>
      </p:sp>
      <p:sp>
        <p:nvSpPr>
          <p:cNvPr id="25" name="Right Arrow 24"/>
          <p:cNvSpPr/>
          <p:nvPr/>
        </p:nvSpPr>
        <p:spPr bwMode="auto">
          <a:xfrm>
            <a:off x="752268" y="1948992"/>
            <a:ext cx="466932" cy="18460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7" name="Right Arrow 26"/>
          <p:cNvSpPr/>
          <p:nvPr/>
        </p:nvSpPr>
        <p:spPr bwMode="auto">
          <a:xfrm>
            <a:off x="828468" y="5682792"/>
            <a:ext cx="466932" cy="18460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6362" y="57150"/>
            <a:ext cx="9693275" cy="6800850"/>
            <a:chOff x="48" y="31"/>
            <a:chExt cx="6106" cy="4284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chemeClr val="accent2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944" y="4080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r>
                <a:rPr lang="de-CH" sz="1400" b="1" i="1" baseline="0">
                  <a:latin typeface="Arial" charset="0"/>
                </a:rPr>
                <a:t>ETH Zurich</a:t>
              </a:r>
              <a:endParaRPr lang="de-CH" baseline="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624" y="4080"/>
              <a:ext cx="26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r>
                <a:rPr lang="de-CH" sz="1400" b="1" i="1" baseline="0">
                  <a:latin typeface="Arial" charset="0"/>
                </a:rPr>
                <a:t>Laser Spectroscopy and Sensing</a:t>
              </a:r>
              <a:endParaRPr lang="de-CH" baseline="0"/>
            </a:p>
          </p:txBody>
        </p:sp>
      </p:grpSp>
      <p:pic>
        <p:nvPicPr>
          <p:cNvPr id="21" name="Picture 20" descr="Screen shot 2015-05-02 at 3.25.48 PM.png"/>
          <p:cNvPicPr>
            <a:picLocks noChangeAspect="1"/>
          </p:cNvPicPr>
          <p:nvPr/>
        </p:nvPicPr>
        <p:blipFill>
          <a:blip r:embed="rId2"/>
          <a:srcRect t="472" b="1181"/>
          <a:stretch>
            <a:fillRect/>
          </a:stretch>
        </p:blipFill>
        <p:spPr>
          <a:xfrm>
            <a:off x="367318" y="685800"/>
            <a:ext cx="6061996" cy="5562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1938" y="152400"/>
            <a:ext cx="96478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u="sng" baseline="0" dirty="0" smtClean="0">
                <a:solidFill>
                  <a:srgbClr val="FF0000"/>
                </a:solidFill>
                <a:latin typeface="Comic Sans MS"/>
                <a:cs typeface="Comic Sans MS"/>
              </a:rPr>
              <a:t>Short-lived species </a:t>
            </a:r>
            <a:r>
              <a:rPr lang="en-US" sz="2500" b="1" baseline="0" dirty="0" smtClean="0">
                <a:solidFill>
                  <a:srgbClr val="0000FF"/>
                </a:solidFill>
                <a:latin typeface="Comic Sans MS"/>
                <a:cs typeface="Comic Sans MS"/>
              </a:rPr>
              <a:t>detection (HONO) with EC-QCL-QEPAS</a:t>
            </a:r>
            <a:endParaRPr lang="en-US" sz="2500" b="1" baseline="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914400"/>
            <a:ext cx="348144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solidFill>
                  <a:srgbClr val="FF0000"/>
                </a:solidFill>
                <a:latin typeface="Arial"/>
                <a:cs typeface="Arial"/>
              </a:rPr>
              <a:t>EC-QCL </a:t>
            </a:r>
            <a:r>
              <a:rPr lang="en-US" baseline="0" dirty="0" smtClean="0">
                <a:latin typeface="Arial"/>
                <a:cs typeface="Arial"/>
              </a:rPr>
              <a:t>(ca.1255 cm</a:t>
            </a:r>
            <a:r>
              <a:rPr lang="en-US" dirty="0" smtClean="0">
                <a:latin typeface="Arial"/>
                <a:cs typeface="Arial"/>
              </a:rPr>
              <a:t>-1</a:t>
            </a:r>
            <a:r>
              <a:rPr lang="en-US" baseline="0" dirty="0" smtClean="0">
                <a:latin typeface="Arial"/>
                <a:cs typeface="Arial"/>
              </a:rPr>
              <a:t>)</a:t>
            </a:r>
          </a:p>
          <a:p>
            <a:r>
              <a:rPr lang="en-US" baseline="0" dirty="0" smtClean="0">
                <a:latin typeface="Arial"/>
                <a:cs typeface="Arial"/>
              </a:rPr>
              <a:t>50 </a:t>
            </a:r>
            <a:r>
              <a:rPr lang="en-US" baseline="0" dirty="0" err="1" smtClean="0">
                <a:latin typeface="Arial"/>
                <a:cs typeface="Arial"/>
              </a:rPr>
              <a:t>mW</a:t>
            </a:r>
            <a:endParaRPr lang="en-US" baseline="0" dirty="0" smtClean="0">
              <a:latin typeface="Arial"/>
              <a:cs typeface="Arial"/>
            </a:endParaRPr>
          </a:p>
          <a:p>
            <a:r>
              <a:rPr lang="en-US" baseline="0" dirty="0" smtClean="0">
                <a:solidFill>
                  <a:srgbClr val="FF0000"/>
                </a:solidFill>
                <a:latin typeface="Arial"/>
                <a:cs typeface="Arial"/>
              </a:rPr>
              <a:t>QEPAS</a:t>
            </a:r>
            <a:r>
              <a:rPr lang="en-US" baseline="0" dirty="0" smtClean="0">
                <a:latin typeface="Arial"/>
                <a:cs typeface="Arial"/>
              </a:rPr>
              <a:t> with </a:t>
            </a:r>
            <a:r>
              <a:rPr lang="en-US" baseline="0" dirty="0" err="1" smtClean="0">
                <a:latin typeface="Arial"/>
                <a:cs typeface="Arial"/>
              </a:rPr>
              <a:t>mR</a:t>
            </a:r>
            <a:endParaRPr lang="en-US" baseline="0" dirty="0" smtClean="0">
              <a:latin typeface="Arial"/>
              <a:cs typeface="Arial"/>
            </a:endParaRPr>
          </a:p>
          <a:p>
            <a:r>
              <a:rPr lang="en-US" baseline="0" dirty="0" smtClean="0">
                <a:latin typeface="Arial"/>
                <a:cs typeface="Arial"/>
              </a:rPr>
              <a:t>Compact 40 mm</a:t>
            </a:r>
            <a:r>
              <a:rPr lang="en-US" dirty="0" smtClean="0">
                <a:latin typeface="Arial"/>
                <a:cs typeface="Arial"/>
              </a:rPr>
              <a:t>3 </a:t>
            </a:r>
            <a:r>
              <a:rPr lang="en-US" baseline="0" dirty="0" smtClean="0">
                <a:latin typeface="Arial"/>
                <a:cs typeface="Arial"/>
              </a:rPr>
              <a:t>cell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baseline="0" dirty="0" smtClean="0">
                <a:latin typeface="Arial"/>
                <a:cs typeface="Arial"/>
              </a:rPr>
              <a:t>Calibration with </a:t>
            </a:r>
            <a:r>
              <a:rPr lang="en-US" baseline="0" dirty="0" smtClean="0">
                <a:solidFill>
                  <a:srgbClr val="FF0000"/>
                </a:solidFill>
                <a:latin typeface="Arial"/>
                <a:cs typeface="Arial"/>
              </a:rPr>
              <a:t>110 </a:t>
            </a:r>
            <a:r>
              <a:rPr lang="en-US" baseline="0" dirty="0" err="1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endParaRPr lang="en-US" baseline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baseline="0" dirty="0" smtClean="0">
                <a:solidFill>
                  <a:srgbClr val="FF0000"/>
                </a:solidFill>
                <a:latin typeface="Arial"/>
                <a:cs typeface="Arial"/>
              </a:rPr>
              <a:t>cell</a:t>
            </a:r>
            <a:r>
              <a:rPr lang="en-US" baseline="0" dirty="0" smtClean="0">
                <a:latin typeface="Arial"/>
                <a:cs typeface="Arial"/>
              </a:rPr>
              <a:t> and DFB QCL</a:t>
            </a:r>
          </a:p>
          <a:p>
            <a:r>
              <a:rPr lang="en-US" baseline="0" dirty="0" smtClean="0">
                <a:latin typeface="Arial"/>
                <a:cs typeface="Arial"/>
              </a:rPr>
              <a:t>Air sampling </a:t>
            </a:r>
            <a:r>
              <a:rPr lang="en-US" baseline="0" dirty="0" err="1" smtClean="0">
                <a:latin typeface="Arial"/>
                <a:cs typeface="Arial"/>
              </a:rPr>
              <a:t>resid</a:t>
            </a:r>
            <a:r>
              <a:rPr lang="en-US" baseline="0" dirty="0" smtClean="0">
                <a:latin typeface="Arial"/>
                <a:cs typeface="Arial"/>
              </a:rPr>
              <a:t>. time:</a:t>
            </a:r>
          </a:p>
          <a:p>
            <a:r>
              <a:rPr lang="en-US" baseline="0" dirty="0" smtClean="0">
                <a:solidFill>
                  <a:srgbClr val="FF0000"/>
                </a:solidFill>
                <a:latin typeface="Arial"/>
                <a:cs typeface="Arial"/>
              </a:rPr>
              <a:t>10 ms </a:t>
            </a:r>
            <a:r>
              <a:rPr lang="en-US" baseline="0" dirty="0" err="1" smtClean="0">
                <a:latin typeface="Arial"/>
                <a:cs typeface="Arial"/>
              </a:rPr>
              <a:t>vs</a:t>
            </a:r>
            <a:r>
              <a:rPr lang="en-US" baseline="0" dirty="0" smtClean="0">
                <a:latin typeface="Arial"/>
                <a:cs typeface="Arial"/>
              </a:rPr>
              <a:t> </a:t>
            </a:r>
            <a:r>
              <a:rPr lang="en-US" baseline="0" dirty="0" smtClean="0">
                <a:solidFill>
                  <a:srgbClr val="FF0000"/>
                </a:solidFill>
                <a:latin typeface="Arial"/>
                <a:cs typeface="Arial"/>
              </a:rPr>
              <a:t>7 min</a:t>
            </a:r>
            <a:r>
              <a:rPr lang="en-US" baseline="0" dirty="0" smtClean="0">
                <a:latin typeface="Arial"/>
                <a:cs typeface="Arial"/>
              </a:rPr>
              <a:t>.</a:t>
            </a:r>
            <a:endParaRPr lang="en-US" baseline="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5461337"/>
            <a:ext cx="2635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latin typeface="Arial"/>
                <a:cs typeface="Arial"/>
              </a:rPr>
              <a:t>H. Yi, W. Chen et al.:</a:t>
            </a:r>
          </a:p>
          <a:p>
            <a:r>
              <a:rPr lang="en-US" sz="2000" baseline="0" dirty="0" smtClean="0">
                <a:latin typeface="Arial"/>
                <a:cs typeface="Arial"/>
              </a:rPr>
              <a:t>Appl. Phys. </a:t>
            </a:r>
            <a:r>
              <a:rPr lang="en-US" sz="2000" baseline="0" dirty="0" err="1" smtClean="0">
                <a:latin typeface="Arial"/>
                <a:cs typeface="Arial"/>
              </a:rPr>
              <a:t>Lett</a:t>
            </a:r>
            <a:r>
              <a:rPr lang="en-US" sz="2000" baseline="0" dirty="0" smtClean="0">
                <a:latin typeface="Arial"/>
                <a:cs typeface="Arial"/>
              </a:rPr>
              <a:t>. </a:t>
            </a:r>
            <a:r>
              <a:rPr lang="en-US" sz="2000" b="1" baseline="0" dirty="0" smtClean="0">
                <a:latin typeface="Arial"/>
                <a:cs typeface="Arial"/>
              </a:rPr>
              <a:t>106</a:t>
            </a:r>
            <a:r>
              <a:rPr lang="en-US" sz="2000" baseline="0" dirty="0" smtClean="0">
                <a:latin typeface="Arial"/>
                <a:cs typeface="Arial"/>
              </a:rPr>
              <a:t>,</a:t>
            </a:r>
          </a:p>
          <a:p>
            <a:r>
              <a:rPr lang="en-US" sz="2000" baseline="0" dirty="0" smtClean="0">
                <a:latin typeface="Arial"/>
                <a:cs typeface="Arial"/>
              </a:rPr>
              <a:t>101109 (2015)</a:t>
            </a:r>
            <a:endParaRPr lang="en-US" sz="2000" baseline="0" dirty="0">
              <a:latin typeface="Arial"/>
              <a:cs typeface="Arial"/>
            </a:endParaRPr>
          </a:p>
        </p:txBody>
      </p:sp>
      <p:pic>
        <p:nvPicPr>
          <p:cNvPr id="23" name="Picture 22" descr="Screen shot 2015-05-04 at 7.23.2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834270"/>
            <a:ext cx="1905000" cy="575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6362" y="28575"/>
            <a:ext cx="9693275" cy="6800850"/>
            <a:chOff x="48" y="31"/>
            <a:chExt cx="6106" cy="4284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chemeClr val="accent2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4944" y="4080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r>
                <a:rPr lang="de-CH" sz="1400" b="1" i="1" baseline="0">
                  <a:latin typeface="Arial" charset="0"/>
                </a:rPr>
                <a:t>ETH Zurich</a:t>
              </a:r>
              <a:endParaRPr lang="de-CH" baseline="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624" y="4080"/>
              <a:ext cx="26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 baseline="300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r>
                <a:rPr lang="de-CH" sz="1400" b="1" i="1" baseline="0">
                  <a:latin typeface="Arial" charset="0"/>
                </a:rPr>
                <a:t>Laser Spectroscopy and Sensing</a:t>
              </a:r>
              <a:endParaRPr lang="de-CH" baseline="0"/>
            </a:p>
          </p:txBody>
        </p:sp>
      </p:grpSp>
      <p:pic>
        <p:nvPicPr>
          <p:cNvPr id="19" name="Picture 18" descr="Screen shot 2015-05-02 at 3.27.03 PM.png"/>
          <p:cNvPicPr>
            <a:picLocks noChangeAspect="1"/>
          </p:cNvPicPr>
          <p:nvPr/>
        </p:nvPicPr>
        <p:blipFill>
          <a:blip r:embed="rId2"/>
          <a:srcRect l="2850" r="1900"/>
          <a:stretch>
            <a:fillRect/>
          </a:stretch>
        </p:blipFill>
        <p:spPr>
          <a:xfrm>
            <a:off x="228600" y="76200"/>
            <a:ext cx="4836078" cy="3886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6977" y="4114800"/>
            <a:ext cx="373842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Arial"/>
                <a:cs typeface="Arial"/>
              </a:rPr>
              <a:t>Allan variance plot</a:t>
            </a:r>
          </a:p>
          <a:p>
            <a:r>
              <a:rPr lang="en-US" b="1" baseline="0" dirty="0" smtClean="0">
                <a:solidFill>
                  <a:srgbClr val="FF0000"/>
                </a:solidFill>
                <a:latin typeface="Arial"/>
                <a:cs typeface="Arial"/>
              </a:rPr>
              <a:t>Detection Limit 66 ppb</a:t>
            </a:r>
          </a:p>
          <a:p>
            <a:r>
              <a:rPr lang="en-US" b="1" baseline="0" dirty="0" smtClean="0">
                <a:solidFill>
                  <a:srgbClr val="FF0000"/>
                </a:solidFill>
                <a:latin typeface="Arial"/>
                <a:cs typeface="Arial"/>
              </a:rPr>
              <a:t>(1 sec) ,  7 ppb (150 sec)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1" name="Picture 20" descr="Screen shot 2015-05-03 at 2.38.29 PM.png"/>
          <p:cNvPicPr>
            <a:picLocks noChangeAspect="1"/>
          </p:cNvPicPr>
          <p:nvPr/>
        </p:nvPicPr>
        <p:blipFill>
          <a:blip r:embed="rId3"/>
          <a:srcRect l="2712" r="904"/>
          <a:stretch>
            <a:fillRect/>
          </a:stretch>
        </p:blipFill>
        <p:spPr>
          <a:xfrm>
            <a:off x="5029200" y="3048000"/>
            <a:ext cx="4627044" cy="3429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10200" y="515962"/>
            <a:ext cx="390403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Arial"/>
                <a:cs typeface="Arial"/>
              </a:rPr>
              <a:t>Good linearity of 2f QEPAS</a:t>
            </a:r>
          </a:p>
          <a:p>
            <a:r>
              <a:rPr lang="en-US" baseline="0" dirty="0" smtClean="0">
                <a:latin typeface="Arial"/>
                <a:cs typeface="Arial"/>
              </a:rPr>
              <a:t>signals with titrated HONO</a:t>
            </a:r>
          </a:p>
          <a:p>
            <a:r>
              <a:rPr lang="en-US" baseline="0" dirty="0" smtClean="0">
                <a:latin typeface="Arial"/>
                <a:cs typeface="Arial"/>
              </a:rPr>
              <a:t>concentrations</a:t>
            </a:r>
            <a:endParaRPr lang="en-US" baseline="0" dirty="0">
              <a:latin typeface="Arial"/>
              <a:cs typeface="Arial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885065" y="4648200"/>
            <a:ext cx="410335" cy="22075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6" name="TextBox 25"/>
          <p:cNvSpPr txBox="1"/>
          <p:nvPr/>
        </p:nvSpPr>
        <p:spPr>
          <a:xfrm>
            <a:off x="457230" y="5569803"/>
            <a:ext cx="4724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Arial"/>
                <a:cs typeface="Arial"/>
              </a:rPr>
              <a:t>With </a:t>
            </a:r>
            <a:r>
              <a:rPr lang="en-US" b="1" baseline="0" dirty="0" smtClean="0">
                <a:latin typeface="Arial"/>
                <a:cs typeface="Arial"/>
              </a:rPr>
              <a:t>1W QCL</a:t>
            </a:r>
            <a:r>
              <a:rPr lang="en-US" baseline="0" dirty="0" smtClean="0">
                <a:latin typeface="Arial"/>
                <a:cs typeface="Arial"/>
              </a:rPr>
              <a:t>: </a:t>
            </a:r>
            <a:r>
              <a:rPr lang="en-US" baseline="0" dirty="0" err="1" smtClean="0">
                <a:latin typeface="Arial"/>
                <a:cs typeface="Arial"/>
              </a:rPr>
              <a:t>Extrapol.det</a:t>
            </a:r>
            <a:r>
              <a:rPr lang="en-US" baseline="0" dirty="0" smtClean="0">
                <a:latin typeface="Arial"/>
                <a:cs typeface="Arial"/>
              </a:rPr>
              <a:t>. limit</a:t>
            </a:r>
          </a:p>
          <a:p>
            <a:r>
              <a:rPr lang="en-US" baseline="0" dirty="0" smtClean="0">
                <a:latin typeface="Arial"/>
                <a:cs typeface="Arial"/>
              </a:rPr>
              <a:t>3.3 ppb (1s), 330 </a:t>
            </a:r>
            <a:r>
              <a:rPr lang="en-US" baseline="0" dirty="0" err="1" smtClean="0">
                <a:latin typeface="Arial"/>
                <a:cs typeface="Arial"/>
              </a:rPr>
              <a:t>ppt</a:t>
            </a:r>
            <a:r>
              <a:rPr lang="en-US" baseline="0" dirty="0" smtClean="0">
                <a:latin typeface="Arial"/>
                <a:cs typeface="Arial"/>
              </a:rPr>
              <a:t> (150 </a:t>
            </a:r>
            <a:r>
              <a:rPr lang="en-US" baseline="0" dirty="0" err="1" smtClean="0">
                <a:latin typeface="Arial"/>
                <a:cs typeface="Arial"/>
              </a:rPr>
              <a:t>s</a:t>
            </a:r>
            <a:r>
              <a:rPr lang="en-US" baseline="0" dirty="0" smtClean="0">
                <a:latin typeface="Arial"/>
                <a:cs typeface="Arial"/>
              </a:rPr>
              <a:t>)</a:t>
            </a:r>
            <a:endParaRPr lang="en-US" baseline="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 rot="19356334">
            <a:off x="6695925" y="2058551"/>
            <a:ext cx="2785338" cy="58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aseline="0" dirty="0" smtClean="0">
                <a:latin typeface="+mn-lt"/>
                <a:cs typeface="Apple Casual"/>
              </a:rPr>
              <a:t>Poster X2.446</a:t>
            </a:r>
            <a:endParaRPr lang="en-US" sz="3200" baseline="0" dirty="0">
              <a:latin typeface="+mn-lt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1"/>
          <p:cNvSpPr>
            <a:spLocks noChangeArrowheads="1"/>
          </p:cNvSpPr>
          <p:nvPr/>
        </p:nvSpPr>
        <p:spPr bwMode="auto">
          <a:xfrm>
            <a:off x="304800" y="152400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baseline="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Analysis</a:t>
            </a:r>
            <a:r>
              <a:rPr lang="en-US" sz="2800" b="1" baseline="0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 of surgical </a:t>
            </a:r>
            <a:r>
              <a:rPr lang="en-US" sz="2800" b="1" baseline="0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smoke</a:t>
            </a:r>
            <a:r>
              <a:rPr lang="en-US" sz="2800" b="1" i="1" baseline="0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: in vivo </a:t>
            </a:r>
            <a:r>
              <a:rPr lang="en-US" sz="2800" b="1" baseline="0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studies</a:t>
            </a:r>
            <a:endParaRPr lang="en-US" sz="2800" baseline="0" dirty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9635" name="Rectangle 12"/>
          <p:cNvSpPr>
            <a:spLocks noChangeArrowheads="1"/>
          </p:cNvSpPr>
          <p:nvPr/>
        </p:nvSpPr>
        <p:spPr bwMode="auto">
          <a:xfrm>
            <a:off x="228600" y="8382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aseline="0" dirty="0">
                <a:latin typeface="Arial" charset="0"/>
              </a:rPr>
              <a:t>Smoke produced during minimal-invasive surgery </a:t>
            </a:r>
            <a:r>
              <a:rPr lang="en-US" sz="2000" baseline="0" dirty="0">
                <a:solidFill>
                  <a:srgbClr val="000000"/>
                </a:solidFill>
                <a:latin typeface="Arial" charset="0"/>
              </a:rPr>
              <a:t>with electro-knives or lasers. Smoke samples are taken at the hospital, collected in </a:t>
            </a:r>
            <a:r>
              <a:rPr lang="en-US" sz="2000" baseline="0" dirty="0" err="1">
                <a:solidFill>
                  <a:srgbClr val="000000"/>
                </a:solidFill>
                <a:latin typeface="Arial" charset="0"/>
              </a:rPr>
              <a:t>Tedlar</a:t>
            </a:r>
            <a:r>
              <a:rPr lang="en-US" sz="2000" baseline="0" dirty="0">
                <a:solidFill>
                  <a:srgbClr val="000000"/>
                </a:solidFill>
                <a:latin typeface="Arial" charset="0"/>
              </a:rPr>
              <a:t> bags, followed by laser and </a:t>
            </a:r>
            <a:r>
              <a:rPr lang="en-US" sz="2000" baseline="0" dirty="0" smtClean="0">
                <a:solidFill>
                  <a:srgbClr val="000000"/>
                </a:solidFill>
                <a:latin typeface="Arial" charset="0"/>
              </a:rPr>
              <a:t>FTIR </a:t>
            </a:r>
            <a:r>
              <a:rPr lang="en-US" sz="2000" baseline="0" dirty="0">
                <a:solidFill>
                  <a:srgbClr val="000000"/>
                </a:solidFill>
                <a:latin typeface="Arial" charset="0"/>
              </a:rPr>
              <a:t>spectroscopic analysis in our lab </a:t>
            </a:r>
          </a:p>
        </p:txBody>
      </p:sp>
      <p:sp>
        <p:nvSpPr>
          <p:cNvPr id="69636" name="Line 13"/>
          <p:cNvSpPr>
            <a:spLocks noChangeShapeType="1"/>
          </p:cNvSpPr>
          <p:nvPr/>
        </p:nvSpPr>
        <p:spPr bwMode="auto">
          <a:xfrm>
            <a:off x="381000" y="685800"/>
            <a:ext cx="89154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7" name="Rectangle 32"/>
          <p:cNvSpPr>
            <a:spLocks noChangeArrowheads="1"/>
          </p:cNvSpPr>
          <p:nvPr/>
        </p:nvSpPr>
        <p:spPr bwMode="auto">
          <a:xfrm>
            <a:off x="1981200" y="4133850"/>
            <a:ext cx="3886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aseline="0" dirty="0">
                <a:latin typeface="Arial" charset="0"/>
              </a:rPr>
              <a:t>Collaboration with</a:t>
            </a:r>
          </a:p>
          <a:p>
            <a:r>
              <a:rPr lang="en-US" sz="2200" baseline="0" dirty="0">
                <a:latin typeface="Arial" charset="0"/>
              </a:rPr>
              <a:t>University Hospital </a:t>
            </a:r>
            <a:r>
              <a:rPr lang="en-US" sz="2200" baseline="0" dirty="0" smtClean="0">
                <a:latin typeface="Arial" charset="0"/>
              </a:rPr>
              <a:t>Zürich</a:t>
            </a:r>
            <a:endParaRPr lang="en-US" sz="2200" baseline="0" dirty="0">
              <a:latin typeface="Arial" charset="0"/>
            </a:endParaRPr>
          </a:p>
          <a:p>
            <a:r>
              <a:rPr lang="en-US" sz="2200" baseline="0" dirty="0">
                <a:latin typeface="Arial" charset="0"/>
              </a:rPr>
              <a:t>(Dr. Dieter </a:t>
            </a:r>
            <a:r>
              <a:rPr lang="en-US" sz="2200" baseline="0" dirty="0" err="1">
                <a:latin typeface="Arial" charset="0"/>
              </a:rPr>
              <a:t>Hahnloser</a:t>
            </a:r>
            <a:r>
              <a:rPr lang="en-US" sz="2200" baseline="0" dirty="0">
                <a:latin typeface="Arial" charset="0"/>
              </a:rPr>
              <a:t>)</a:t>
            </a:r>
          </a:p>
        </p:txBody>
      </p:sp>
      <p:pic>
        <p:nvPicPr>
          <p:cNvPr id="69638" name="Picture 42" descr="&#10;Picture 3.png                                                  00055DDESystem                         C0092CEE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2726">
            <a:off x="300038" y="2417763"/>
            <a:ext cx="495776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TextBox 17"/>
          <p:cNvSpPr txBox="1">
            <a:spLocks noChangeArrowheads="1"/>
          </p:cNvSpPr>
          <p:nvPr/>
        </p:nvSpPr>
        <p:spPr bwMode="auto">
          <a:xfrm>
            <a:off x="457200" y="2438400"/>
            <a:ext cx="258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aseline="0">
                <a:latin typeface="Arial" charset="0"/>
                <a:ea typeface="Arial" charset="0"/>
                <a:cs typeface="Arial" charset="0"/>
              </a:rPr>
              <a:t>Photo of electro-knife</a:t>
            </a:r>
          </a:p>
        </p:txBody>
      </p:sp>
      <p:pic>
        <p:nvPicPr>
          <p:cNvPr id="69640" name="Picture 18" descr="&#10;Picture 5.png                                                  00055DDESystem                         C0092CEE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920875"/>
            <a:ext cx="371316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49213"/>
            <a:ext cx="9693275" cy="6800850"/>
            <a:chOff x="48" y="31"/>
            <a:chExt cx="6106" cy="4284"/>
          </a:xfrm>
        </p:grpSpPr>
        <p:sp>
          <p:nvSpPr>
            <p:cNvPr id="69643" name="Rectangle 3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4" name="Rectangle 4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5" name="Rectangle 5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de-DE" baseline="0">
                <a:solidFill>
                  <a:schemeClr val="accent2"/>
                </a:solidFill>
              </a:endParaRPr>
            </a:p>
          </p:txBody>
        </p:sp>
        <p:sp>
          <p:nvSpPr>
            <p:cNvPr id="69646" name="Rectangle 6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7" name="Text Box 7"/>
            <p:cNvSpPr txBox="1">
              <a:spLocks noChangeArrowheads="1"/>
            </p:cNvSpPr>
            <p:nvPr/>
          </p:nvSpPr>
          <p:spPr bwMode="auto">
            <a:xfrm>
              <a:off x="4944" y="407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ETH Zurich</a:t>
              </a:r>
              <a:endParaRPr lang="de-CH" baseline="0"/>
            </a:p>
          </p:txBody>
        </p:sp>
        <p:sp>
          <p:nvSpPr>
            <p:cNvPr id="69648" name="Rectangle 8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9" name="Text Box 9"/>
            <p:cNvSpPr txBox="1">
              <a:spLocks noChangeArrowheads="1"/>
            </p:cNvSpPr>
            <p:nvPr/>
          </p:nvSpPr>
          <p:spPr bwMode="auto">
            <a:xfrm>
              <a:off x="624" y="4075"/>
              <a:ext cx="2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Laser Spectroscopy and Sensing</a:t>
              </a:r>
              <a:endParaRPr lang="de-CH" baseline="0"/>
            </a:p>
          </p:txBody>
        </p:sp>
      </p:grpSp>
      <p:sp>
        <p:nvSpPr>
          <p:cNvPr id="69642" name="TextBox 18"/>
          <p:cNvSpPr txBox="1">
            <a:spLocks noChangeArrowheads="1"/>
          </p:cNvSpPr>
          <p:nvPr/>
        </p:nvSpPr>
        <p:spPr bwMode="auto">
          <a:xfrm>
            <a:off x="457200" y="5678269"/>
            <a:ext cx="5060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aseline="0" dirty="0">
                <a:latin typeface="Arial" charset="0"/>
              </a:rPr>
              <a:t>M. </a:t>
            </a:r>
            <a:r>
              <a:rPr lang="en-US" sz="1800" baseline="0" dirty="0" err="1">
                <a:latin typeface="Arial" charset="0"/>
              </a:rPr>
              <a:t>Gianella</a:t>
            </a:r>
            <a:r>
              <a:rPr lang="en-US" sz="1800" baseline="0" dirty="0">
                <a:latin typeface="Arial" charset="0"/>
              </a:rPr>
              <a:t> et al.</a:t>
            </a:r>
            <a:r>
              <a:rPr lang="en-US" sz="1800" baseline="0" dirty="0" smtClean="0">
                <a:latin typeface="Arial" charset="0"/>
              </a:rPr>
              <a:t>: </a:t>
            </a:r>
            <a:r>
              <a:rPr lang="en-US" sz="1800" i="1" baseline="0" dirty="0" err="1" smtClean="0">
                <a:latin typeface="Arial" charset="0"/>
              </a:rPr>
              <a:t>Appl</a:t>
            </a:r>
            <a:r>
              <a:rPr lang="en-US" sz="1800" i="1" baseline="0" dirty="0" smtClean="0">
                <a:latin typeface="Arial" charset="0"/>
              </a:rPr>
              <a:t> Phys. B </a:t>
            </a:r>
            <a:r>
              <a:rPr lang="en-US" sz="1800" b="1" baseline="0" dirty="0" smtClean="0">
                <a:latin typeface="Arial" charset="0"/>
              </a:rPr>
              <a:t>109</a:t>
            </a:r>
            <a:r>
              <a:rPr lang="en-US" sz="1800" baseline="0" dirty="0" smtClean="0">
                <a:latin typeface="Arial" charset="0"/>
              </a:rPr>
              <a:t>, 485 (2012)</a:t>
            </a:r>
          </a:p>
          <a:p>
            <a:r>
              <a:rPr lang="en-US" sz="1800" baseline="0" dirty="0">
                <a:latin typeface="Arial" charset="0"/>
              </a:rPr>
              <a:t>M. </a:t>
            </a:r>
            <a:r>
              <a:rPr lang="en-US" sz="1800" baseline="0" dirty="0" err="1">
                <a:latin typeface="Arial" charset="0"/>
              </a:rPr>
              <a:t>Gianella</a:t>
            </a:r>
            <a:r>
              <a:rPr lang="en-US" sz="1800" baseline="0" dirty="0">
                <a:latin typeface="Arial" charset="0"/>
              </a:rPr>
              <a:t> et al.</a:t>
            </a:r>
            <a:r>
              <a:rPr lang="en-US" sz="1800" baseline="0" dirty="0" smtClean="0">
                <a:latin typeface="Arial" charset="0"/>
              </a:rPr>
              <a:t>: </a:t>
            </a:r>
            <a:r>
              <a:rPr lang="en-US" sz="1800" i="1" baseline="0" dirty="0" err="1" smtClean="0">
                <a:latin typeface="Arial" charset="0"/>
              </a:rPr>
              <a:t>Innov</a:t>
            </a:r>
            <a:r>
              <a:rPr lang="en-US" sz="1800" i="1" baseline="0" dirty="0" smtClean="0">
                <a:latin typeface="Arial" charset="0"/>
              </a:rPr>
              <a:t>. Surgery </a:t>
            </a:r>
            <a:r>
              <a:rPr lang="en-US" sz="1800" baseline="0" dirty="0" smtClean="0">
                <a:latin typeface="Arial" charset="0"/>
              </a:rPr>
              <a:t>(2013)</a:t>
            </a:r>
            <a:endParaRPr lang="en-US" sz="1800" baseline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010400" y="5257800"/>
            <a:ext cx="2590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4514" name="Rectangle 14"/>
          <p:cNvSpPr>
            <a:spLocks noChangeArrowheads="1"/>
          </p:cNvSpPr>
          <p:nvPr/>
        </p:nvSpPr>
        <p:spPr bwMode="auto">
          <a:xfrm>
            <a:off x="381000" y="244475"/>
            <a:ext cx="9455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>
              <a:latin typeface="Comic Sans MS" charset="0"/>
            </a:endParaRPr>
          </a:p>
        </p:txBody>
      </p:sp>
      <p:pic>
        <p:nvPicPr>
          <p:cNvPr id="64515" name="Picture 12" descr="dfg-setu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515938"/>
            <a:ext cx="6432550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49213"/>
            <a:ext cx="9693275" cy="6800850"/>
            <a:chOff x="48" y="31"/>
            <a:chExt cx="6106" cy="4284"/>
          </a:xfrm>
        </p:grpSpPr>
        <p:sp>
          <p:nvSpPr>
            <p:cNvPr id="64520" name="Rectangle 3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1" name="Rectangle 4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2" name="Rectangle 5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de-DE" baseline="0">
                <a:solidFill>
                  <a:schemeClr val="accent2"/>
                </a:solidFill>
              </a:endParaRPr>
            </a:p>
          </p:txBody>
        </p:sp>
        <p:sp>
          <p:nvSpPr>
            <p:cNvPr id="64523" name="Rectangle 6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Text Box 7"/>
            <p:cNvSpPr txBox="1">
              <a:spLocks noChangeArrowheads="1"/>
            </p:cNvSpPr>
            <p:nvPr/>
          </p:nvSpPr>
          <p:spPr bwMode="auto">
            <a:xfrm>
              <a:off x="4944" y="407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ETH Zurich</a:t>
              </a:r>
              <a:endParaRPr lang="de-CH" baseline="0"/>
            </a:p>
          </p:txBody>
        </p:sp>
        <p:sp>
          <p:nvSpPr>
            <p:cNvPr id="64525" name="Rectangle 8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6" name="Text Box 9"/>
            <p:cNvSpPr txBox="1">
              <a:spLocks noChangeArrowheads="1"/>
            </p:cNvSpPr>
            <p:nvPr/>
          </p:nvSpPr>
          <p:spPr bwMode="auto">
            <a:xfrm>
              <a:off x="624" y="4075"/>
              <a:ext cx="2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Laser Spectroscopy and Sensing</a:t>
              </a:r>
              <a:endParaRPr lang="de-CH" baseline="0"/>
            </a:p>
          </p:txBody>
        </p:sp>
      </p:grpSp>
      <p:sp>
        <p:nvSpPr>
          <p:cNvPr id="64517" name="TextBox 20"/>
          <p:cNvSpPr txBox="1">
            <a:spLocks noChangeArrowheads="1"/>
          </p:cNvSpPr>
          <p:nvPr/>
        </p:nvSpPr>
        <p:spPr bwMode="auto">
          <a:xfrm>
            <a:off x="3581400" y="76200"/>
            <a:ext cx="609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baseline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DFG spectrometer</a:t>
            </a:r>
          </a:p>
          <a:p>
            <a:r>
              <a:rPr lang="en-US" sz="2000" baseline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Broadly tunable, Mode-hop free, Room temperature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10400" y="1066800"/>
            <a:ext cx="2711450" cy="567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1600" b="1" baseline="0" dirty="0">
                <a:latin typeface="Arial"/>
                <a:cs typeface="Arial"/>
              </a:rPr>
              <a:t>1</a:t>
            </a:r>
            <a:r>
              <a:rPr lang="en-US" sz="1600" baseline="0" dirty="0">
                <a:latin typeface="Arial"/>
                <a:cs typeface="Arial"/>
              </a:rPr>
              <a:t>    ECDL, 1520-1600nm</a:t>
            </a:r>
          </a:p>
          <a:p>
            <a:pPr>
              <a:defRPr/>
            </a:pPr>
            <a:r>
              <a:rPr lang="en-US" sz="1600" baseline="0" dirty="0">
                <a:latin typeface="Arial"/>
                <a:cs typeface="Arial"/>
              </a:rPr>
              <a:t>      5 </a:t>
            </a:r>
            <a:r>
              <a:rPr lang="en-US" sz="1600" baseline="0" dirty="0" err="1">
                <a:latin typeface="Arial"/>
                <a:cs typeface="Arial"/>
              </a:rPr>
              <a:t>mW</a:t>
            </a:r>
            <a:r>
              <a:rPr lang="en-US" sz="1600" baseline="0" dirty="0">
                <a:latin typeface="Arial"/>
                <a:cs typeface="Arial"/>
              </a:rPr>
              <a:t>  CW</a:t>
            </a:r>
          </a:p>
          <a:p>
            <a:pPr>
              <a:defRPr/>
            </a:pPr>
            <a:endParaRPr lang="en-US" sz="1600" baseline="0" dirty="0">
              <a:latin typeface="Arial"/>
              <a:cs typeface="Arial"/>
            </a:endParaRPr>
          </a:p>
          <a:p>
            <a:pPr marL="342900" indent="-342900">
              <a:defRPr/>
            </a:pPr>
            <a:r>
              <a:rPr lang="en-US" sz="1600" b="1" baseline="0" dirty="0">
                <a:latin typeface="Arial"/>
                <a:cs typeface="Arial"/>
              </a:rPr>
              <a:t>2</a:t>
            </a:r>
            <a:r>
              <a:rPr lang="en-US" sz="1600" baseline="0" dirty="0">
                <a:latin typeface="Arial"/>
                <a:cs typeface="Arial"/>
              </a:rPr>
              <a:t>	</a:t>
            </a:r>
            <a:r>
              <a:rPr lang="en-US" sz="1600" baseline="0" dirty="0" err="1">
                <a:latin typeface="Arial"/>
                <a:cs typeface="Arial"/>
              </a:rPr>
              <a:t>Wavemeter</a:t>
            </a:r>
            <a:r>
              <a:rPr lang="en-US" sz="1600" baseline="0" dirty="0">
                <a:latin typeface="Arial"/>
                <a:cs typeface="Arial"/>
              </a:rPr>
              <a:t> for ECDL</a:t>
            </a:r>
          </a:p>
          <a:p>
            <a:pPr marL="342900" indent="-342900">
              <a:defRPr/>
            </a:pPr>
            <a:endParaRPr lang="en-US" sz="1600" baseline="0" dirty="0">
              <a:latin typeface="Arial"/>
              <a:cs typeface="Arial"/>
            </a:endParaRPr>
          </a:p>
          <a:p>
            <a:pPr marL="342900" indent="-342900">
              <a:defRPr/>
            </a:pPr>
            <a:r>
              <a:rPr lang="en-US" sz="1600" b="1" baseline="0" dirty="0">
                <a:latin typeface="Arial"/>
                <a:cs typeface="Arial"/>
              </a:rPr>
              <a:t>9</a:t>
            </a:r>
            <a:r>
              <a:rPr lang="en-US" sz="1600" baseline="0" dirty="0">
                <a:latin typeface="Arial"/>
                <a:cs typeface="Arial"/>
              </a:rPr>
              <a:t>    </a:t>
            </a:r>
            <a:r>
              <a:rPr lang="en-US" sz="1600" baseline="0" dirty="0" err="1">
                <a:latin typeface="Arial"/>
                <a:cs typeface="Arial"/>
              </a:rPr>
              <a:t>Nd:YAG</a:t>
            </a:r>
            <a:r>
              <a:rPr lang="en-US" sz="1600" baseline="0" dirty="0">
                <a:latin typeface="Arial"/>
                <a:cs typeface="Arial"/>
              </a:rPr>
              <a:t>,  1064.5 nm,</a:t>
            </a:r>
          </a:p>
          <a:p>
            <a:pPr marL="342900" indent="-342900">
              <a:defRPr/>
            </a:pPr>
            <a:r>
              <a:rPr lang="en-US" sz="1600" baseline="0" dirty="0">
                <a:latin typeface="Arial"/>
                <a:cs typeface="Arial"/>
              </a:rPr>
              <a:t>      5 kHz, 6 ns, 300 </a:t>
            </a:r>
            <a:r>
              <a:rPr lang="en-US" sz="1600" baseline="0" dirty="0" err="1">
                <a:latin typeface="Arial"/>
                <a:cs typeface="Arial"/>
              </a:rPr>
              <a:t>mW</a:t>
            </a:r>
            <a:r>
              <a:rPr lang="en-US" sz="1600" baseline="0" dirty="0">
                <a:latin typeface="Arial"/>
                <a:cs typeface="Arial"/>
              </a:rPr>
              <a:t> </a:t>
            </a:r>
            <a:r>
              <a:rPr lang="en-US" sz="1600" baseline="0" dirty="0" err="1">
                <a:latin typeface="Arial"/>
                <a:cs typeface="Arial"/>
              </a:rPr>
              <a:t>av</a:t>
            </a:r>
            <a:endParaRPr lang="en-US" sz="1600" baseline="0" dirty="0">
              <a:latin typeface="Arial"/>
              <a:cs typeface="Arial"/>
            </a:endParaRPr>
          </a:p>
          <a:p>
            <a:pPr marL="342900" indent="-342900">
              <a:defRPr/>
            </a:pPr>
            <a:endParaRPr lang="en-US" sz="1600" baseline="0" dirty="0">
              <a:latin typeface="Arial"/>
              <a:cs typeface="Arial"/>
            </a:endParaRPr>
          </a:p>
          <a:p>
            <a:pPr marL="342900" indent="-342900">
              <a:defRPr/>
            </a:pPr>
            <a:r>
              <a:rPr lang="en-US" sz="1600" b="1" baseline="0" dirty="0">
                <a:latin typeface="Arial"/>
                <a:cs typeface="Arial"/>
              </a:rPr>
              <a:t>14</a:t>
            </a:r>
            <a:r>
              <a:rPr lang="en-US" sz="1600" baseline="0" dirty="0">
                <a:latin typeface="Arial"/>
                <a:cs typeface="Arial"/>
              </a:rPr>
              <a:t>  PPLN, 5 cm, 8 periods</a:t>
            </a:r>
          </a:p>
          <a:p>
            <a:pPr marL="342900" indent="-342900">
              <a:defRPr/>
            </a:pPr>
            <a:endParaRPr lang="en-US" sz="1600" baseline="0" dirty="0">
              <a:latin typeface="Arial"/>
              <a:cs typeface="Arial"/>
            </a:endParaRPr>
          </a:p>
          <a:p>
            <a:pPr marL="342900" indent="-342900">
              <a:defRPr/>
            </a:pPr>
            <a:r>
              <a:rPr lang="en-US" sz="1600" b="1" baseline="0" dirty="0">
                <a:latin typeface="Arial"/>
                <a:cs typeface="Arial"/>
              </a:rPr>
              <a:t>23</a:t>
            </a:r>
            <a:r>
              <a:rPr lang="en-US" sz="1600" baseline="0" dirty="0">
                <a:latin typeface="Arial"/>
                <a:cs typeface="Arial"/>
              </a:rPr>
              <a:t>	</a:t>
            </a:r>
            <a:r>
              <a:rPr lang="en-US" sz="1600" baseline="0" dirty="0" err="1">
                <a:latin typeface="Arial"/>
                <a:cs typeface="Arial"/>
              </a:rPr>
              <a:t>Heatable</a:t>
            </a:r>
            <a:r>
              <a:rPr lang="en-US" sz="1600" baseline="0" dirty="0">
                <a:latin typeface="Arial"/>
                <a:cs typeface="Arial"/>
              </a:rPr>
              <a:t> </a:t>
            </a:r>
            <a:r>
              <a:rPr lang="en-US" sz="1600" baseline="0" dirty="0" err="1">
                <a:latin typeface="Arial"/>
                <a:cs typeface="Arial"/>
              </a:rPr>
              <a:t>multipass</a:t>
            </a:r>
            <a:r>
              <a:rPr lang="en-US" sz="1600" baseline="0" dirty="0">
                <a:latin typeface="Arial"/>
                <a:cs typeface="Arial"/>
              </a:rPr>
              <a:t> cell</a:t>
            </a:r>
          </a:p>
          <a:p>
            <a:pPr marL="342900" indent="-342900">
              <a:defRPr/>
            </a:pPr>
            <a:r>
              <a:rPr lang="en-US" sz="1600" baseline="0" dirty="0">
                <a:latin typeface="Arial"/>
                <a:cs typeface="Arial"/>
              </a:rPr>
              <a:t>	up to 35 </a:t>
            </a:r>
            <a:r>
              <a:rPr lang="en-US" sz="1600" baseline="0" dirty="0" err="1">
                <a:latin typeface="Arial"/>
                <a:cs typeface="Arial"/>
              </a:rPr>
              <a:t>m</a:t>
            </a:r>
            <a:endParaRPr lang="en-US" sz="1600" baseline="0" dirty="0">
              <a:latin typeface="Arial"/>
              <a:cs typeface="Arial"/>
            </a:endParaRPr>
          </a:p>
          <a:p>
            <a:pPr marL="342900" indent="-342900">
              <a:defRPr/>
            </a:pPr>
            <a:endParaRPr lang="en-US" sz="1600" baseline="0" dirty="0">
              <a:latin typeface="Arial"/>
              <a:cs typeface="Arial"/>
            </a:endParaRPr>
          </a:p>
          <a:p>
            <a:pPr marL="342900" indent="-342900">
              <a:defRPr/>
            </a:pPr>
            <a:r>
              <a:rPr lang="en-US" sz="1600" b="1" baseline="0" dirty="0">
                <a:latin typeface="Arial"/>
                <a:cs typeface="Arial"/>
              </a:rPr>
              <a:t>21/25  </a:t>
            </a:r>
            <a:r>
              <a:rPr lang="en-US" sz="1600" baseline="0" dirty="0">
                <a:latin typeface="Arial"/>
                <a:cs typeface="Arial"/>
              </a:rPr>
              <a:t>Detectors (VIGO)</a:t>
            </a:r>
          </a:p>
          <a:p>
            <a:pPr marL="342900" indent="-342900">
              <a:defRPr/>
            </a:pPr>
            <a:endParaRPr lang="en-US" sz="1600" baseline="0" dirty="0">
              <a:latin typeface="Arial"/>
              <a:cs typeface="Arial"/>
            </a:endParaRPr>
          </a:p>
          <a:p>
            <a:pPr marL="342900" indent="-342900">
              <a:defRPr/>
            </a:pPr>
            <a:r>
              <a:rPr lang="en-US" sz="1600" b="1" baseline="0" dirty="0">
                <a:latin typeface="Arial"/>
                <a:cs typeface="Arial"/>
              </a:rPr>
              <a:t>Idler</a:t>
            </a:r>
            <a:r>
              <a:rPr lang="en-US" sz="1600" baseline="0" dirty="0">
                <a:latin typeface="Arial"/>
                <a:cs typeface="Arial"/>
              </a:rPr>
              <a:t>:  150 </a:t>
            </a:r>
            <a:r>
              <a:rPr lang="en-US" sz="1600" baseline="0" dirty="0" err="1">
                <a:latin typeface="Symbol" charset="2"/>
                <a:cs typeface="Symbol" charset="2"/>
              </a:rPr>
              <a:t>m</a:t>
            </a:r>
            <a:r>
              <a:rPr lang="en-US" sz="1600" baseline="0" dirty="0" err="1">
                <a:latin typeface="Arial"/>
                <a:cs typeface="Arial"/>
              </a:rPr>
              <a:t>W</a:t>
            </a:r>
            <a:r>
              <a:rPr lang="en-US" sz="1600" baseline="0" dirty="0">
                <a:latin typeface="Arial"/>
                <a:cs typeface="Arial"/>
              </a:rPr>
              <a:t> av.</a:t>
            </a:r>
          </a:p>
          <a:p>
            <a:pPr marL="342900" indent="-342900">
              <a:defRPr/>
            </a:pPr>
            <a:r>
              <a:rPr lang="en-US" sz="1600" baseline="0" dirty="0">
                <a:latin typeface="Arial"/>
                <a:cs typeface="Arial"/>
              </a:rPr>
              <a:t>2817 - 2920 cm</a:t>
            </a:r>
            <a:r>
              <a:rPr lang="en-US" sz="1600" dirty="0">
                <a:latin typeface="Arial"/>
                <a:cs typeface="Arial"/>
              </a:rPr>
              <a:t>-1</a:t>
            </a:r>
            <a:r>
              <a:rPr lang="en-US" sz="1600" baseline="0" dirty="0">
                <a:latin typeface="Arial"/>
                <a:cs typeface="Arial"/>
              </a:rPr>
              <a:t> (29.5 </a:t>
            </a:r>
            <a:r>
              <a:rPr lang="en-US" sz="1600" baseline="0" dirty="0">
                <a:latin typeface="Symbol" charset="2"/>
                <a:cs typeface="Symbol" charset="2"/>
              </a:rPr>
              <a:t>m</a:t>
            </a:r>
            <a:r>
              <a:rPr lang="en-US" sz="1600" baseline="0" dirty="0">
                <a:latin typeface="Arial"/>
                <a:cs typeface="Arial"/>
              </a:rPr>
              <a:t>m)</a:t>
            </a:r>
          </a:p>
          <a:p>
            <a:pPr marL="342900" indent="-342900">
              <a:defRPr/>
            </a:pPr>
            <a:r>
              <a:rPr lang="en-US" sz="1600" baseline="0" dirty="0">
                <a:latin typeface="Arial"/>
                <a:cs typeface="Arial"/>
              </a:rPr>
              <a:t>2900 - 3144 cm</a:t>
            </a:r>
            <a:r>
              <a:rPr lang="en-US" sz="1600" dirty="0">
                <a:latin typeface="Arial"/>
                <a:cs typeface="Arial"/>
              </a:rPr>
              <a:t>-</a:t>
            </a:r>
            <a:r>
              <a:rPr lang="en-US" sz="1600" dirty="0">
                <a:solidFill>
                  <a:srgbClr val="FDF14B"/>
                </a:solidFill>
                <a:latin typeface="Arial"/>
                <a:cs typeface="Arial"/>
              </a:rPr>
              <a:t>1</a:t>
            </a:r>
            <a:r>
              <a:rPr lang="en-US" sz="1600" baseline="0" dirty="0">
                <a:solidFill>
                  <a:srgbClr val="FDF14B"/>
                </a:solidFill>
                <a:latin typeface="Arial"/>
                <a:cs typeface="Arial"/>
              </a:rPr>
              <a:t> </a:t>
            </a:r>
            <a:r>
              <a:rPr lang="en-US" sz="1600" baseline="0" dirty="0">
                <a:latin typeface="Arial"/>
                <a:cs typeface="Arial"/>
              </a:rPr>
              <a:t>(29.9 </a:t>
            </a:r>
            <a:r>
              <a:rPr lang="en-US" sz="1600" baseline="0" dirty="0">
                <a:latin typeface="Symbol" charset="2"/>
                <a:cs typeface="Symbol" charset="2"/>
              </a:rPr>
              <a:t>m</a:t>
            </a:r>
            <a:r>
              <a:rPr lang="en-US" sz="1600" baseline="0" dirty="0">
                <a:latin typeface="Arial"/>
                <a:cs typeface="Arial"/>
              </a:rPr>
              <a:t>m)</a:t>
            </a:r>
          </a:p>
          <a:p>
            <a:pPr marL="342900" indent="-342900">
              <a:defRPr/>
            </a:pPr>
            <a:r>
              <a:rPr lang="en-US" sz="1600" baseline="0" dirty="0">
                <a:latin typeface="Arial"/>
                <a:cs typeface="Arial"/>
              </a:rPr>
              <a:t>Step size 0.002 cm</a:t>
            </a:r>
            <a:r>
              <a:rPr lang="en-US" sz="1600" dirty="0">
                <a:latin typeface="Arial"/>
                <a:cs typeface="Arial"/>
              </a:rPr>
              <a:t>-1</a:t>
            </a:r>
          </a:p>
          <a:p>
            <a:pPr marL="342900" indent="-342900">
              <a:defRPr/>
            </a:pPr>
            <a:endParaRPr lang="en-US" sz="1600" baseline="0" dirty="0">
              <a:latin typeface="Arial"/>
              <a:cs typeface="Arial"/>
            </a:endParaRPr>
          </a:p>
          <a:p>
            <a:pPr marL="342900" indent="-342900">
              <a:defRPr/>
            </a:pPr>
            <a:endParaRPr lang="en-US" sz="1600" baseline="0" dirty="0">
              <a:latin typeface="Arial"/>
              <a:cs typeface="Arial"/>
            </a:endParaRPr>
          </a:p>
          <a:p>
            <a:pPr>
              <a:defRPr/>
            </a:pPr>
            <a:endParaRPr lang="en-US" sz="1600" baseline="0" dirty="0">
              <a:latin typeface="Arial"/>
              <a:cs typeface="Arial"/>
            </a:endParaRPr>
          </a:p>
        </p:txBody>
      </p:sp>
      <p:sp>
        <p:nvSpPr>
          <p:cNvPr id="64519" name="TextBox 23"/>
          <p:cNvSpPr txBox="1">
            <a:spLocks noChangeArrowheads="1"/>
          </p:cNvSpPr>
          <p:nvPr/>
        </p:nvSpPr>
        <p:spPr bwMode="auto">
          <a:xfrm>
            <a:off x="2895600" y="5867400"/>
            <a:ext cx="6929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Minimum detectable absorption  coefficient:  5</a:t>
            </a:r>
            <a:r>
              <a:rPr lang="en-US" sz="1800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×</a:t>
            </a:r>
            <a:r>
              <a:rPr lang="en-US" sz="1800" b="1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r>
              <a:rPr lang="en-US" sz="1800" b="1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-7</a:t>
            </a:r>
            <a:r>
              <a:rPr lang="en-US" sz="1800" b="1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cm</a:t>
            </a:r>
            <a:r>
              <a:rPr lang="en-US" sz="1800" b="1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-1 </a:t>
            </a:r>
            <a:r>
              <a:rPr lang="en-US" sz="1800" b="1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Hz</a:t>
            </a:r>
            <a:r>
              <a:rPr lang="en-US" sz="1800" b="1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-1/2</a:t>
            </a:r>
          </a:p>
          <a:p>
            <a:r>
              <a:rPr lang="en-US" sz="1800" baseline="0">
                <a:latin typeface="Arial" charset="0"/>
                <a:ea typeface="Arial" charset="0"/>
                <a:cs typeface="Arial" charset="0"/>
              </a:rPr>
              <a:t>(few ppm for many compounds of interest)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4"/>
          <p:cNvSpPr>
            <a:spLocks noChangeArrowheads="1"/>
          </p:cNvSpPr>
          <p:nvPr/>
        </p:nvSpPr>
        <p:spPr bwMode="auto">
          <a:xfrm>
            <a:off x="381000" y="244475"/>
            <a:ext cx="9455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>
              <a:latin typeface="Comic Sans MS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49213"/>
            <a:ext cx="9693275" cy="6800850"/>
            <a:chOff x="48" y="31"/>
            <a:chExt cx="6106" cy="4284"/>
          </a:xfrm>
        </p:grpSpPr>
        <p:sp>
          <p:nvSpPr>
            <p:cNvPr id="74758" name="Rectangle 3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9" name="Rectangle 4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0" name="Rectangle 5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de-DE" baseline="0">
                <a:solidFill>
                  <a:schemeClr val="accent2"/>
                </a:solidFill>
              </a:endParaRPr>
            </a:p>
          </p:txBody>
        </p:sp>
        <p:sp>
          <p:nvSpPr>
            <p:cNvPr id="74761" name="Rectangle 6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2" name="Text Box 7"/>
            <p:cNvSpPr txBox="1">
              <a:spLocks noChangeArrowheads="1"/>
            </p:cNvSpPr>
            <p:nvPr/>
          </p:nvSpPr>
          <p:spPr bwMode="auto">
            <a:xfrm>
              <a:off x="4944" y="407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 dirty="0">
                  <a:latin typeface="Arial" charset="0"/>
                </a:rPr>
                <a:t>ETH </a:t>
              </a:r>
              <a:r>
                <a:rPr lang="de-CH" sz="1400" b="1" i="1" baseline="0" dirty="0" err="1">
                  <a:latin typeface="Arial" charset="0"/>
                </a:rPr>
                <a:t>Zurich</a:t>
              </a:r>
              <a:endParaRPr lang="de-CH" baseline="0" dirty="0"/>
            </a:p>
          </p:txBody>
        </p:sp>
        <p:sp>
          <p:nvSpPr>
            <p:cNvPr id="74763" name="Rectangle 8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4" name="Text Box 9"/>
            <p:cNvSpPr txBox="1">
              <a:spLocks noChangeArrowheads="1"/>
            </p:cNvSpPr>
            <p:nvPr/>
          </p:nvSpPr>
          <p:spPr bwMode="auto">
            <a:xfrm>
              <a:off x="624" y="4075"/>
              <a:ext cx="2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Laser Spectroscopy and Sensing</a:t>
              </a:r>
              <a:endParaRPr lang="de-CH" baseline="0"/>
            </a:p>
          </p:txBody>
        </p:sp>
      </p:grpSp>
      <p:sp>
        <p:nvSpPr>
          <p:cNvPr id="74757" name="TextBox 19"/>
          <p:cNvSpPr txBox="1">
            <a:spLocks noChangeArrowheads="1"/>
          </p:cNvSpPr>
          <p:nvPr/>
        </p:nvSpPr>
        <p:spPr bwMode="auto">
          <a:xfrm>
            <a:off x="1371600" y="228600"/>
            <a:ext cx="825023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baseline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Spectral 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analysis of </a:t>
            </a:r>
            <a:r>
              <a:rPr lang="en-US" sz="2800" b="1" baseline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surgical smoke</a:t>
            </a:r>
          </a:p>
          <a:p>
            <a:endParaRPr lang="en-US" baseline="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baseline="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baseline="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baseline="0" dirty="0">
              <a:latin typeface="Arial" charset="0"/>
              <a:ea typeface="Arial" charset="0"/>
              <a:cs typeface="Arial" charset="0"/>
            </a:endParaRPr>
          </a:p>
          <a:p>
            <a:endParaRPr lang="en-US" baseline="0" dirty="0">
              <a:latin typeface="Arial" charset="0"/>
              <a:ea typeface="Arial" charset="0"/>
              <a:cs typeface="Arial" charset="0"/>
            </a:endParaRPr>
          </a:p>
          <a:p>
            <a:endParaRPr lang="en-US" baseline="0" dirty="0">
              <a:latin typeface="Arial" charset="0"/>
              <a:ea typeface="Arial" charset="0"/>
              <a:cs typeface="Arial" charset="0"/>
            </a:endParaRPr>
          </a:p>
          <a:p>
            <a:endParaRPr lang="en-US" baseline="0" dirty="0">
              <a:latin typeface="Arial" charset="0"/>
              <a:ea typeface="Arial" charset="0"/>
              <a:cs typeface="Arial" charset="0"/>
            </a:endParaRPr>
          </a:p>
          <a:p>
            <a:endParaRPr lang="en-US" baseline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3" descr="rslt_MG"/>
          <p:cNvPicPr>
            <a:picLocks noChangeAspect="1" noChangeArrowheads="1"/>
          </p:cNvPicPr>
          <p:nvPr/>
        </p:nvPicPr>
        <p:blipFill>
          <a:blip r:embed="rId2"/>
          <a:srcRect t="18683" b="4114"/>
          <a:stretch>
            <a:fillRect/>
          </a:stretch>
        </p:blipFill>
        <p:spPr bwMode="auto">
          <a:xfrm>
            <a:off x="228600" y="762000"/>
            <a:ext cx="9472921" cy="5715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 bwMode="auto">
          <a:xfrm>
            <a:off x="5257800" y="3505200"/>
            <a:ext cx="4419600" cy="2971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aseline="0" dirty="0" smtClean="0">
                <a:latin typeface="Arial" charset="0"/>
                <a:ea typeface="Arial" charset="0"/>
                <a:cs typeface="Arial" charset="0"/>
              </a:rPr>
              <a:t>Principal Component Analysis (PCA)</a:t>
            </a:r>
          </a:p>
          <a:p>
            <a:r>
              <a:rPr lang="en-US" sz="2000" baseline="0" dirty="0" smtClean="0">
                <a:latin typeface="Arial" charset="0"/>
                <a:ea typeface="Arial" charset="0"/>
                <a:cs typeface="Arial" charset="0"/>
              </a:rPr>
              <a:t>with improved Mix-Match Algorithm</a:t>
            </a:r>
          </a:p>
          <a:p>
            <a:r>
              <a:rPr lang="en-US" sz="2000" baseline="0" dirty="0" smtClean="0">
                <a:latin typeface="Arial" charset="0"/>
                <a:ea typeface="Arial" charset="0"/>
                <a:cs typeface="Arial" charset="0"/>
              </a:rPr>
              <a:t>and PNNL database (with 300 gaseous compounds, but no </a:t>
            </a:r>
            <a:r>
              <a:rPr lang="en-US" sz="2000" baseline="0" dirty="0" err="1" smtClean="0">
                <a:latin typeface="Arial" charset="0"/>
                <a:ea typeface="Arial" charset="0"/>
                <a:cs typeface="Arial" charset="0"/>
              </a:rPr>
              <a:t>sevoflurane</a:t>
            </a:r>
            <a:r>
              <a:rPr lang="en-US" sz="2000" baseline="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endParaRPr lang="en-US" sz="2000" baseline="0" dirty="0" smtClean="0">
              <a:latin typeface="Arial" charset="0"/>
            </a:endParaRPr>
          </a:p>
          <a:p>
            <a:r>
              <a:rPr lang="en-US" sz="2000" baseline="0" dirty="0" smtClean="0">
                <a:latin typeface="Arial" charset="0"/>
              </a:rPr>
              <a:t>M. </a:t>
            </a:r>
            <a:r>
              <a:rPr lang="en-US" sz="2000" baseline="0" dirty="0" err="1" smtClean="0">
                <a:latin typeface="Arial" charset="0"/>
              </a:rPr>
              <a:t>Gianella</a:t>
            </a:r>
            <a:r>
              <a:rPr lang="en-US" sz="2000" baseline="0" dirty="0" smtClean="0">
                <a:latin typeface="Arial" charset="0"/>
              </a:rPr>
              <a:t> et al.: </a:t>
            </a:r>
            <a:r>
              <a:rPr lang="en-US" sz="2000" i="1" baseline="0" dirty="0" smtClean="0">
                <a:latin typeface="Arial" charset="0"/>
              </a:rPr>
              <a:t>Appl. </a:t>
            </a:r>
            <a:r>
              <a:rPr lang="en-US" sz="2000" i="1" baseline="0" dirty="0" err="1" smtClean="0">
                <a:latin typeface="Arial" charset="0"/>
              </a:rPr>
              <a:t>Spectr</a:t>
            </a:r>
            <a:r>
              <a:rPr lang="en-US" sz="2000" i="1" baseline="0" dirty="0" smtClean="0">
                <a:latin typeface="Arial" charset="0"/>
              </a:rPr>
              <a:t>. </a:t>
            </a:r>
            <a:r>
              <a:rPr lang="en-US" sz="2000" b="1" baseline="0" dirty="0" smtClean="0">
                <a:latin typeface="Arial" charset="0"/>
              </a:rPr>
              <a:t>63</a:t>
            </a:r>
            <a:r>
              <a:rPr lang="en-US" sz="2000" baseline="0" dirty="0" smtClean="0">
                <a:latin typeface="Arial" charset="0"/>
              </a:rPr>
              <a:t>, 338 (2009)</a:t>
            </a:r>
            <a:endParaRPr lang="en-US" sz="2000" baseline="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000" baseline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"/>
          <p:cNvSpPr>
            <a:spLocks noChangeArrowheads="1"/>
          </p:cNvSpPr>
          <p:nvPr/>
        </p:nvSpPr>
        <p:spPr bwMode="auto">
          <a:xfrm>
            <a:off x="381000" y="244475"/>
            <a:ext cx="9455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77827" name="Rectangle 12"/>
          <p:cNvSpPr>
            <a:spLocks noChangeArrowheads="1"/>
          </p:cNvSpPr>
          <p:nvPr/>
        </p:nvSpPr>
        <p:spPr bwMode="auto">
          <a:xfrm>
            <a:off x="0" y="314325"/>
            <a:ext cx="990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1822CD"/>
                </a:solidFill>
                <a:latin typeface="Comic Sans MS" charset="0"/>
                <a:ea typeface="Comic Sans MS" charset="0"/>
                <a:cs typeface="Comic Sans MS" charset="0"/>
              </a:rPr>
              <a:t>      </a:t>
            </a:r>
            <a:r>
              <a:rPr lang="en-US" sz="2800" baseline="0">
                <a:solidFill>
                  <a:srgbClr val="FF0000"/>
                </a:solidFill>
                <a:latin typeface="Arial" charset="0"/>
                <a:ea typeface="Comic Sans MS" charset="0"/>
                <a:cs typeface="Arial" charset="0"/>
              </a:rPr>
              <a:t>Chemical composition of </a:t>
            </a:r>
            <a:r>
              <a:rPr lang="en-US" sz="2800" b="1" i="1" baseline="0">
                <a:solidFill>
                  <a:srgbClr val="FF0000"/>
                </a:solidFill>
                <a:latin typeface="Arial" charset="0"/>
                <a:ea typeface="Comic Sans MS" charset="0"/>
                <a:cs typeface="Arial" charset="0"/>
              </a:rPr>
              <a:t>in vivo </a:t>
            </a:r>
            <a:r>
              <a:rPr lang="en-US" sz="2800" baseline="0">
                <a:solidFill>
                  <a:srgbClr val="FF0000"/>
                </a:solidFill>
                <a:latin typeface="Arial" charset="0"/>
                <a:ea typeface="Comic Sans MS" charset="0"/>
                <a:cs typeface="Arial" charset="0"/>
              </a:rPr>
              <a:t>samples</a:t>
            </a:r>
          </a:p>
        </p:txBody>
      </p:sp>
      <p:sp>
        <p:nvSpPr>
          <p:cNvPr id="77828" name="Rectangle 16"/>
          <p:cNvSpPr>
            <a:spLocks noChangeArrowheads="1"/>
          </p:cNvSpPr>
          <p:nvPr/>
        </p:nvSpPr>
        <p:spPr bwMode="auto">
          <a:xfrm>
            <a:off x="2376488" y="28559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77829" name="Rectangle 167"/>
          <p:cNvSpPr>
            <a:spLocks noChangeArrowheads="1"/>
          </p:cNvSpPr>
          <p:nvPr/>
        </p:nvSpPr>
        <p:spPr bwMode="auto">
          <a:xfrm>
            <a:off x="1690688" y="8858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76200"/>
            <a:ext cx="9693275" cy="6800850"/>
            <a:chOff x="48" y="31"/>
            <a:chExt cx="6106" cy="4284"/>
          </a:xfrm>
        </p:grpSpPr>
        <p:sp>
          <p:nvSpPr>
            <p:cNvPr id="77873" name="Rectangle 3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4" name="Rectangle 4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5" name="Rectangle 5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de-DE" baseline="0">
                <a:solidFill>
                  <a:schemeClr val="accent2"/>
                </a:solidFill>
              </a:endParaRPr>
            </a:p>
          </p:txBody>
        </p:sp>
        <p:sp>
          <p:nvSpPr>
            <p:cNvPr id="77876" name="Rectangle 6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7" name="Text Box 7"/>
            <p:cNvSpPr txBox="1">
              <a:spLocks noChangeArrowheads="1"/>
            </p:cNvSpPr>
            <p:nvPr/>
          </p:nvSpPr>
          <p:spPr bwMode="auto">
            <a:xfrm>
              <a:off x="4944" y="407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ETH Zurich</a:t>
              </a:r>
              <a:endParaRPr lang="de-CH" baseline="0"/>
            </a:p>
          </p:txBody>
        </p:sp>
        <p:sp>
          <p:nvSpPr>
            <p:cNvPr id="77878" name="Rectangle 8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9" name="Text Box 9"/>
            <p:cNvSpPr txBox="1">
              <a:spLocks noChangeArrowheads="1"/>
            </p:cNvSpPr>
            <p:nvPr/>
          </p:nvSpPr>
          <p:spPr bwMode="auto">
            <a:xfrm>
              <a:off x="624" y="4075"/>
              <a:ext cx="2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Laser Spectroscopy and Sensing</a:t>
              </a:r>
              <a:endParaRPr lang="de-CH" baseline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1504950"/>
            <a:ext cx="9588500" cy="3848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5766292"/>
            <a:ext cx="8582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latin typeface="+mj-lt"/>
              </a:rPr>
              <a:t>From: M. </a:t>
            </a:r>
            <a:r>
              <a:rPr lang="en-US" sz="2000" baseline="0" dirty="0" err="1" smtClean="0">
                <a:latin typeface="+mj-lt"/>
              </a:rPr>
              <a:t>Gianella</a:t>
            </a:r>
            <a:r>
              <a:rPr lang="en-US" sz="2000" baseline="0" dirty="0" smtClean="0">
                <a:latin typeface="+mj-lt"/>
              </a:rPr>
              <a:t> et al.: </a:t>
            </a:r>
            <a:r>
              <a:rPr lang="en-US" sz="2000" i="1" baseline="0" dirty="0" smtClean="0">
                <a:latin typeface="+mj-lt"/>
              </a:rPr>
              <a:t>Surgical Innovation </a:t>
            </a:r>
            <a:r>
              <a:rPr lang="en-US" sz="2000" baseline="0" dirty="0" smtClean="0">
                <a:latin typeface="+mj-lt"/>
              </a:rPr>
              <a:t>2013 (online : June 26, 2013)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10"/>
          <p:cNvSpPr txBox="1">
            <a:spLocks noChangeArrowheads="1"/>
          </p:cNvSpPr>
          <p:nvPr/>
        </p:nvSpPr>
        <p:spPr bwMode="auto">
          <a:xfrm>
            <a:off x="366717" y="76200"/>
            <a:ext cx="489108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3200" b="1" baseline="0" dirty="0" smtClean="0">
                <a:solidFill>
                  <a:srgbClr val="0000FF"/>
                </a:solidFill>
                <a:latin typeface="Comic Sans MS" charset="0"/>
              </a:rPr>
              <a:t>Conclusions and Outlook</a:t>
            </a:r>
            <a:endParaRPr lang="en-US" sz="2800" b="1" baseline="0" dirty="0">
              <a:latin typeface="Arial" charset="0"/>
            </a:endParaRPr>
          </a:p>
        </p:txBody>
      </p:sp>
      <p:sp>
        <p:nvSpPr>
          <p:cNvPr id="77829" name="Rectangle 23"/>
          <p:cNvSpPr>
            <a:spLocks noChangeArrowheads="1"/>
          </p:cNvSpPr>
          <p:nvPr/>
        </p:nvSpPr>
        <p:spPr bwMode="auto">
          <a:xfrm>
            <a:off x="512763" y="568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7832" name="Text Box 1041"/>
          <p:cNvSpPr txBox="1">
            <a:spLocks noChangeArrowheads="1"/>
          </p:cNvSpPr>
          <p:nvPr/>
        </p:nvSpPr>
        <p:spPr bwMode="auto">
          <a:xfrm>
            <a:off x="-304800" y="304800"/>
            <a:ext cx="9982200" cy="306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t">
            <a:prstTxWarp prst="textNoShape">
              <a:avLst/>
            </a:prstTxWarp>
            <a:spAutoFit/>
          </a:bodyPr>
          <a:lstStyle/>
          <a:p>
            <a:pPr marL="457200" lvl="2">
              <a:lnSpc>
                <a:spcPts val="2180"/>
              </a:lnSpc>
              <a:spcBef>
                <a:spcPts val="600"/>
              </a:spcBef>
              <a:spcAft>
                <a:spcPts val="600"/>
              </a:spcAft>
            </a:pPr>
            <a:endParaRPr lang="en-US" baseline="0" dirty="0" smtClean="0">
              <a:latin typeface="Arial" charset="0"/>
            </a:endParaRPr>
          </a:p>
          <a:p>
            <a:pPr lvl="1" eaLnBrk="0" hangingPunct="0">
              <a:lnSpc>
                <a:spcPts val="2800"/>
              </a:lnSpc>
              <a:spcBef>
                <a:spcPts val="0"/>
              </a:spcBef>
              <a:buClr>
                <a:srgbClr val="FF0000"/>
              </a:buClr>
            </a:pPr>
            <a:endParaRPr lang="en-US" baseline="0" dirty="0" smtClean="0">
              <a:solidFill>
                <a:srgbClr val="FF0000"/>
              </a:solidFill>
              <a:latin typeface="Arial" charset="0"/>
            </a:endParaRPr>
          </a:p>
          <a:p>
            <a:pPr lvl="1" eaLnBrk="0" hangingPunct="0">
              <a:lnSpc>
                <a:spcPts val="2800"/>
              </a:lnSpc>
              <a:spcBef>
                <a:spcPts val="0"/>
              </a:spcBef>
              <a:buClr>
                <a:srgbClr val="FF0000"/>
              </a:buClr>
            </a:pPr>
            <a:endParaRPr lang="en-US" baseline="0" dirty="0" smtClean="0">
              <a:solidFill>
                <a:srgbClr val="FF0000"/>
              </a:solidFill>
              <a:latin typeface="Arial" charset="0"/>
            </a:endParaRPr>
          </a:p>
          <a:p>
            <a:pPr lvl="1" eaLnBrk="0" hangingPunct="0">
              <a:lnSpc>
                <a:spcPts val="2800"/>
              </a:lnSpc>
              <a:spcBef>
                <a:spcPts val="0"/>
              </a:spcBef>
              <a:buClr>
                <a:srgbClr val="FF0000"/>
              </a:buClr>
            </a:pPr>
            <a:endParaRPr lang="en-US" baseline="0" dirty="0" smtClean="0">
              <a:solidFill>
                <a:srgbClr val="FF0000"/>
              </a:solidFill>
              <a:latin typeface="Arial" charset="0"/>
            </a:endParaRPr>
          </a:p>
          <a:p>
            <a:pPr lvl="1" eaLnBrk="0" hangingPunct="0">
              <a:lnSpc>
                <a:spcPts val="2800"/>
              </a:lnSpc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r>
              <a:rPr lang="en-US" baseline="0" dirty="0" smtClean="0">
                <a:solidFill>
                  <a:srgbClr val="FF0000"/>
                </a:solidFill>
                <a:latin typeface="Arial" charset="0"/>
              </a:rPr>
              <a:t> QCL &amp; QEPAS: HONO detection, small volume 	</a:t>
            </a:r>
          </a:p>
          <a:p>
            <a:pPr lvl="1" eaLnBrk="0" hangingPunct="0">
              <a:lnSpc>
                <a:spcPts val="25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baseline="0" dirty="0" smtClean="0">
                <a:latin typeface="Arial" charset="0"/>
              </a:rPr>
              <a:t>	</a:t>
            </a:r>
            <a:r>
              <a:rPr lang="en-US" sz="2000" baseline="0" dirty="0" smtClean="0">
                <a:latin typeface="Arial" charset="0"/>
              </a:rPr>
              <a:t>LOD: 66 ppb (1 sec), 7 ppb (150 sec)</a:t>
            </a:r>
            <a:endParaRPr lang="en-US" sz="2000" baseline="0" dirty="0" smtClean="0">
              <a:latin typeface="Arial"/>
              <a:cs typeface="Arial"/>
            </a:endParaRPr>
          </a:p>
          <a:p>
            <a:pPr lvl="1">
              <a:lnSpc>
                <a:spcPts val="2180"/>
              </a:lnSpc>
              <a:spcBef>
                <a:spcPts val="2000"/>
              </a:spcBef>
              <a:buClr>
                <a:srgbClr val="FF0000"/>
              </a:buClr>
              <a:buFont typeface="Arial"/>
              <a:buChar char="•"/>
            </a:pPr>
            <a:r>
              <a:rPr lang="en-US" baseline="0" dirty="0" smtClean="0">
                <a:solidFill>
                  <a:srgbClr val="FF0000"/>
                </a:solidFill>
                <a:latin typeface="Arial" charset="0"/>
              </a:rPr>
              <a:t> DFG for analysis of surgical smoke (partially unknown composition)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en-US" sz="2000" baseline="0" dirty="0" smtClean="0">
                <a:latin typeface="Arial" charset="0"/>
              </a:rPr>
              <a:t>	First quantitative</a:t>
            </a:r>
            <a:r>
              <a:rPr lang="en-US" sz="2000" baseline="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i="1" baseline="0" dirty="0" smtClean="0">
                <a:latin typeface="Arial" charset="0"/>
              </a:rPr>
              <a:t>in vivo </a:t>
            </a:r>
            <a:r>
              <a:rPr lang="en-US" sz="2000" baseline="0" dirty="0" smtClean="0">
                <a:latin typeface="Arial" charset="0"/>
              </a:rPr>
              <a:t>analysis, identification of gases &amp; anesthetic at </a:t>
            </a:r>
            <a:r>
              <a:rPr lang="en-US" sz="2000" baseline="0" dirty="0" err="1" smtClean="0">
                <a:latin typeface="Arial" charset="0"/>
              </a:rPr>
              <a:t>ppm</a:t>
            </a:r>
            <a:endParaRPr lang="en-US" sz="2000" baseline="0" dirty="0" smtClean="0">
              <a:latin typeface="Arial" charset="0"/>
            </a:endParaRPr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4908550" y="3344863"/>
          <a:ext cx="88900" cy="165100"/>
        </p:xfrm>
        <a:graphic>
          <a:graphicData uri="http://schemas.openxmlformats.org/presentationml/2006/ole">
            <p:oleObj spid="_x0000_s473090" name="Equation" r:id="rId4" imgW="88900" imgH="165100" progId="Equation.3">
              <p:embed/>
            </p:oleObj>
          </a:graphicData>
        </a:graphic>
      </p:graphicFrame>
      <p:sp>
        <p:nvSpPr>
          <p:cNvPr id="77835" name="Text Box 1049"/>
          <p:cNvSpPr txBox="1">
            <a:spLocks noChangeArrowheads="1"/>
          </p:cNvSpPr>
          <p:nvPr/>
        </p:nvSpPr>
        <p:spPr bwMode="auto">
          <a:xfrm>
            <a:off x="1447800" y="58023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000">
              <a:latin typeface="Arial" charset="0"/>
            </a:endParaRPr>
          </a:p>
        </p:txBody>
      </p:sp>
      <p:sp>
        <p:nvSpPr>
          <p:cNvPr id="77837" name="Line 23"/>
          <p:cNvSpPr>
            <a:spLocks noChangeShapeType="1"/>
          </p:cNvSpPr>
          <p:nvPr/>
        </p:nvSpPr>
        <p:spPr bwMode="auto">
          <a:xfrm>
            <a:off x="457200" y="685800"/>
            <a:ext cx="8610600" cy="0"/>
          </a:xfrm>
          <a:prstGeom prst="line">
            <a:avLst/>
          </a:prstGeom>
          <a:noFill/>
          <a:ln w="9525">
            <a:solidFill>
              <a:srgbClr val="1822C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325" y="49213"/>
            <a:ext cx="9693275" cy="6800850"/>
            <a:chOff x="48" y="31"/>
            <a:chExt cx="6106" cy="4284"/>
          </a:xfrm>
        </p:grpSpPr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de-DE" baseline="0">
                <a:solidFill>
                  <a:schemeClr val="accent2"/>
                </a:solidFill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944" y="407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ETH Zurich</a:t>
              </a:r>
              <a:endParaRPr lang="de-CH" baseline="0"/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624" y="4075"/>
              <a:ext cx="2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Laser Spectroscopy and Sensing</a:t>
              </a:r>
              <a:endParaRPr lang="de-CH" baseline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304800" y="914400"/>
            <a:ext cx="7726231" cy="703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2180"/>
              </a:lnSpc>
              <a:spcBef>
                <a:spcPts val="2000"/>
              </a:spcBef>
              <a:buClr>
                <a:srgbClr val="FF0000"/>
              </a:buClr>
              <a:buFont typeface="Arial"/>
              <a:buChar char="•"/>
            </a:pPr>
            <a:r>
              <a:rPr lang="en-US" baseline="0" dirty="0" smtClean="0">
                <a:solidFill>
                  <a:srgbClr val="FF0000"/>
                </a:solidFill>
                <a:latin typeface="Arial" charset="0"/>
              </a:rPr>
              <a:t> Mid-IR VECSEL for C</a:t>
            </a:r>
            <a:r>
              <a:rPr lang="en-US" baseline="-25000" dirty="0" smtClean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baseline="0" dirty="0" smtClean="0">
                <a:solidFill>
                  <a:srgbClr val="FF0000"/>
                </a:solidFill>
                <a:latin typeface="Arial" charset="0"/>
              </a:rPr>
              <a:t>-C</a:t>
            </a:r>
            <a:r>
              <a:rPr lang="en-US" baseline="-25000" dirty="0" smtClean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baseline="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Arial" charset="0"/>
              </a:rPr>
              <a:t>alkanes</a:t>
            </a:r>
            <a:r>
              <a:rPr lang="en-US" baseline="0" dirty="0" smtClean="0">
                <a:solidFill>
                  <a:srgbClr val="FF0000"/>
                </a:solidFill>
                <a:latin typeface="Arial" charset="0"/>
              </a:rPr>
              <a:t> analysis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en-US" baseline="0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000" baseline="0" dirty="0" smtClean="0">
                <a:latin typeface="Arial" charset="0"/>
              </a:rPr>
              <a:t>Fast analysis at sub-</a:t>
            </a:r>
            <a:r>
              <a:rPr lang="en-US" sz="2000" baseline="0" dirty="0" err="1" smtClean="0">
                <a:latin typeface="Arial" charset="0"/>
              </a:rPr>
              <a:t>ppm</a:t>
            </a:r>
            <a:r>
              <a:rPr lang="en-US" sz="2000" baseline="0" dirty="0" smtClean="0">
                <a:latin typeface="Arial" charset="0"/>
              </a:rPr>
              <a:t> level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" y="3886265"/>
            <a:ext cx="9601200" cy="2389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aseline="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New laser developments:</a:t>
            </a:r>
          </a:p>
          <a:p>
            <a:pPr>
              <a:lnSpc>
                <a:spcPts val="2580"/>
              </a:lnSpc>
              <a:spcBef>
                <a:spcPts val="0"/>
              </a:spcBef>
            </a:pPr>
            <a:r>
              <a:rPr lang="en-US" baseline="0" dirty="0" smtClean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sz="2000" baseline="0" dirty="0" err="1" smtClean="0">
                <a:latin typeface="Arial" charset="0"/>
                <a:ea typeface="Arial" charset="0"/>
                <a:cs typeface="Arial" charset="0"/>
              </a:rPr>
              <a:t>ICLs</a:t>
            </a:r>
            <a:r>
              <a:rPr lang="en-US" sz="2000" baseline="0" dirty="0" smtClean="0">
                <a:latin typeface="Arial" charset="0"/>
                <a:ea typeface="Arial" charset="0"/>
                <a:cs typeface="Arial" charset="0"/>
              </a:rPr>
              <a:t>, Diode-pumped </a:t>
            </a:r>
            <a:r>
              <a:rPr lang="en-US" sz="2000" baseline="0" dirty="0" err="1" smtClean="0">
                <a:latin typeface="Arial" charset="0"/>
                <a:ea typeface="Arial" charset="0"/>
                <a:cs typeface="Arial" charset="0"/>
              </a:rPr>
              <a:t>Pb</a:t>
            </a:r>
            <a:r>
              <a:rPr lang="en-US" sz="2000" baseline="0" dirty="0" smtClean="0">
                <a:latin typeface="Arial" charset="0"/>
                <a:ea typeface="Arial" charset="0"/>
                <a:cs typeface="Arial" charset="0"/>
              </a:rPr>
              <a:t> salt </a:t>
            </a:r>
            <a:r>
              <a:rPr lang="en-US" sz="2000" baseline="0" dirty="0" err="1" smtClean="0">
                <a:latin typeface="Arial" charset="0"/>
                <a:ea typeface="Arial" charset="0"/>
                <a:cs typeface="Arial" charset="0"/>
              </a:rPr>
              <a:t>VECSELs</a:t>
            </a:r>
            <a:r>
              <a:rPr lang="en-US" sz="2000" baseline="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baseline="0" dirty="0" err="1" smtClean="0">
                <a:latin typeface="Arial" charset="0"/>
                <a:ea typeface="Arial" charset="0"/>
                <a:cs typeface="Arial" charset="0"/>
              </a:rPr>
              <a:t>QCLs</a:t>
            </a:r>
            <a:r>
              <a:rPr lang="en-US" sz="2000" baseline="0" dirty="0" smtClean="0">
                <a:latin typeface="Arial" charset="0"/>
                <a:ea typeface="Arial" charset="0"/>
                <a:cs typeface="Arial" charset="0"/>
              </a:rPr>
              <a:t>, frequency combs/</a:t>
            </a:r>
            <a:r>
              <a:rPr lang="en-US" sz="2000" baseline="0" dirty="0" err="1" smtClean="0">
                <a:latin typeface="Arial" charset="0"/>
                <a:ea typeface="Arial" charset="0"/>
                <a:cs typeface="Arial" charset="0"/>
              </a:rPr>
              <a:t>supercontinuum</a:t>
            </a:r>
            <a:endParaRPr lang="en-US" sz="2000" baseline="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58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baseline="0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baseline="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Detection schemes:</a:t>
            </a:r>
          </a:p>
          <a:p>
            <a:pPr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baseline="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sz="2000" baseline="0" dirty="0" smtClean="0">
                <a:latin typeface="Arial" charset="0"/>
                <a:ea typeface="Arial" charset="0"/>
                <a:cs typeface="Arial" charset="0"/>
              </a:rPr>
              <a:t>Cavity-enhanced techniques, ATR, QEPAS and cantilever </a:t>
            </a:r>
            <a:r>
              <a:rPr lang="en-US" sz="2000" baseline="0" dirty="0" err="1" smtClean="0">
                <a:latin typeface="Arial" charset="0"/>
                <a:ea typeface="Arial" charset="0"/>
                <a:cs typeface="Arial" charset="0"/>
              </a:rPr>
              <a:t>PAS,integrated</a:t>
            </a:r>
            <a:r>
              <a:rPr lang="en-US" sz="2000" baseline="0" dirty="0" smtClean="0">
                <a:latin typeface="Arial" charset="0"/>
                <a:ea typeface="Arial" charset="0"/>
                <a:cs typeface="Arial" charset="0"/>
              </a:rPr>
              <a:t> devices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baseline="0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baseline="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New application areas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000" baseline="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2000" baseline="0" dirty="0" smtClean="0">
                <a:latin typeface="Arial" charset="0"/>
                <a:ea typeface="Arial" charset="0"/>
                <a:cs typeface="Arial" charset="0"/>
              </a:rPr>
              <a:t>Field &amp; POC </a:t>
            </a:r>
            <a:r>
              <a:rPr lang="en-US" sz="2000" baseline="0" dirty="0" err="1" smtClean="0">
                <a:latin typeface="Arial" charset="0"/>
                <a:ea typeface="Arial" charset="0"/>
                <a:cs typeface="Arial" charset="0"/>
              </a:rPr>
              <a:t>measuremen</a:t>
            </a:r>
            <a:r>
              <a:rPr lang="en-US" sz="2000" baseline="0" dirty="0" smtClean="0">
                <a:latin typeface="Arial" charset="0"/>
                <a:ea typeface="Arial" charset="0"/>
                <a:cs typeface="Arial" charset="0"/>
              </a:rPr>
              <a:t>,  Lab-on-a-chip</a:t>
            </a:r>
          </a:p>
        </p:txBody>
      </p:sp>
      <p:pic>
        <p:nvPicPr>
          <p:cNvPr id="18" name="Picture 17" descr="Screen shot 2013-05-06 at 8.44.02 AM.png"/>
          <p:cNvPicPr>
            <a:picLocks noChangeAspect="1"/>
          </p:cNvPicPr>
          <p:nvPr/>
        </p:nvPicPr>
        <p:blipFill>
          <a:blip r:embed="rId5"/>
          <a:srcRect t="1737" b="-3474"/>
          <a:stretch>
            <a:fillRect/>
          </a:stretch>
        </p:blipFill>
        <p:spPr>
          <a:xfrm>
            <a:off x="4262891" y="3853568"/>
            <a:ext cx="5033510" cy="255390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>
            <a:off x="685800" y="3732212"/>
            <a:ext cx="8458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325" y="49213"/>
            <a:ext cx="9693275" cy="6800850"/>
            <a:chOff x="48" y="31"/>
            <a:chExt cx="6106" cy="4284"/>
          </a:xfrm>
        </p:grpSpPr>
        <p:sp>
          <p:nvSpPr>
            <p:cNvPr id="91152" name="Rectangle 3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91153" name="Rectangle 4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91154" name="Rectangle 5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de-DE" baseline="0" dirty="0">
                <a:solidFill>
                  <a:schemeClr val="accent2"/>
                </a:solidFill>
                <a:latin typeface="Arial"/>
              </a:endParaRPr>
            </a:p>
          </p:txBody>
        </p:sp>
        <p:sp>
          <p:nvSpPr>
            <p:cNvPr id="91155" name="Rectangle 6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91156" name="Text Box 7"/>
            <p:cNvSpPr txBox="1">
              <a:spLocks noChangeArrowheads="1"/>
            </p:cNvSpPr>
            <p:nvPr/>
          </p:nvSpPr>
          <p:spPr bwMode="auto">
            <a:xfrm>
              <a:off x="4944" y="407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 dirty="0">
                  <a:latin typeface="Arial" charset="0"/>
                </a:rPr>
                <a:t>ETH </a:t>
              </a:r>
              <a:r>
                <a:rPr lang="de-CH" sz="1400" b="1" i="1" baseline="0" dirty="0" err="1">
                  <a:latin typeface="Arial" charset="0"/>
                </a:rPr>
                <a:t>Zurich</a:t>
              </a:r>
              <a:endParaRPr lang="de-CH" baseline="0" dirty="0">
                <a:latin typeface="Arial"/>
              </a:endParaRPr>
            </a:p>
          </p:txBody>
        </p:sp>
        <p:sp>
          <p:nvSpPr>
            <p:cNvPr id="91157" name="Rectangle 8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91158" name="Text Box 9"/>
            <p:cNvSpPr txBox="1">
              <a:spLocks noChangeArrowheads="1"/>
            </p:cNvSpPr>
            <p:nvPr/>
          </p:nvSpPr>
          <p:spPr bwMode="auto">
            <a:xfrm>
              <a:off x="624" y="4075"/>
              <a:ext cx="2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 dirty="0">
                  <a:latin typeface="Arial" charset="0"/>
                </a:rPr>
                <a:t>Laser </a:t>
              </a:r>
              <a:r>
                <a:rPr lang="de-CH" sz="1400" b="1" i="1" baseline="0" dirty="0" err="1">
                  <a:latin typeface="Arial" charset="0"/>
                </a:rPr>
                <a:t>Spectroscopy</a:t>
              </a:r>
              <a:r>
                <a:rPr lang="de-CH" sz="1400" b="1" i="1" baseline="0" dirty="0">
                  <a:latin typeface="Arial" charset="0"/>
                </a:rPr>
                <a:t> and </a:t>
              </a:r>
              <a:r>
                <a:rPr lang="de-CH" sz="1400" b="1" i="1" baseline="0" dirty="0" err="1">
                  <a:latin typeface="Arial" charset="0"/>
                </a:rPr>
                <a:t>Sensing</a:t>
              </a:r>
              <a:endParaRPr lang="de-CH" baseline="0" dirty="0">
                <a:latin typeface="Arial"/>
              </a:endParaRPr>
            </a:p>
          </p:txBody>
        </p:sp>
      </p:grpSp>
      <p:sp>
        <p:nvSpPr>
          <p:cNvPr id="91140" name="Rectangle 12"/>
          <p:cNvSpPr>
            <a:spLocks noChangeArrowheads="1"/>
          </p:cNvSpPr>
          <p:nvPr/>
        </p:nvSpPr>
        <p:spPr bwMode="auto">
          <a:xfrm>
            <a:off x="6384925" y="3743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de-DE" baseline="0" dirty="0">
              <a:latin typeface="Arial"/>
            </a:endParaRPr>
          </a:p>
        </p:txBody>
      </p:sp>
      <p:sp>
        <p:nvSpPr>
          <p:cNvPr id="91142" name="Rectangle 21"/>
          <p:cNvSpPr>
            <a:spLocks noChangeArrowheads="1"/>
          </p:cNvSpPr>
          <p:nvPr/>
        </p:nvSpPr>
        <p:spPr bwMode="auto">
          <a:xfrm>
            <a:off x="1290638" y="268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de-DE" dirty="0">
              <a:latin typeface="Arial"/>
            </a:endParaRPr>
          </a:p>
        </p:txBody>
      </p:sp>
      <p:sp>
        <p:nvSpPr>
          <p:cNvPr id="371734" name="Rectangle 22"/>
          <p:cNvSpPr>
            <a:spLocks noChangeArrowheads="1"/>
          </p:cNvSpPr>
          <p:nvPr/>
        </p:nvSpPr>
        <p:spPr bwMode="auto">
          <a:xfrm>
            <a:off x="228600" y="0"/>
            <a:ext cx="3614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CH" sz="3200" b="1" baseline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Acknowledgement</a:t>
            </a:r>
            <a:endParaRPr lang="de-DE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91144" name="Line 23"/>
          <p:cNvSpPr>
            <a:spLocks noChangeShapeType="1"/>
          </p:cNvSpPr>
          <p:nvPr/>
        </p:nvSpPr>
        <p:spPr bwMode="auto">
          <a:xfrm>
            <a:off x="304800" y="609600"/>
            <a:ext cx="9296400" cy="0"/>
          </a:xfrm>
          <a:prstGeom prst="line">
            <a:avLst/>
          </a:prstGeom>
          <a:noFill/>
          <a:ln w="9525">
            <a:solidFill>
              <a:srgbClr val="1822C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</a:endParaRPr>
          </a:p>
        </p:txBody>
      </p:sp>
      <p:sp>
        <p:nvSpPr>
          <p:cNvPr id="91146" name="Rectangle 30"/>
          <p:cNvSpPr>
            <a:spLocks noChangeArrowheads="1"/>
          </p:cNvSpPr>
          <p:nvPr/>
        </p:nvSpPr>
        <p:spPr bwMode="auto">
          <a:xfrm>
            <a:off x="2438400" y="2286000"/>
            <a:ext cx="1828800" cy="3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de-CH" sz="1800" baseline="0" dirty="0" smtClean="0">
                <a:latin typeface="Arial" charset="0"/>
              </a:rPr>
              <a:t>Julien Rey </a:t>
            </a:r>
            <a:endParaRPr lang="de-DE" sz="1800" baseline="0" dirty="0">
              <a:latin typeface="Arial" charset="0"/>
            </a:endParaRPr>
          </a:p>
        </p:txBody>
      </p:sp>
      <p:sp>
        <p:nvSpPr>
          <p:cNvPr id="91149" name="Rectangle 33"/>
          <p:cNvSpPr>
            <a:spLocks noChangeArrowheads="1"/>
          </p:cNvSpPr>
          <p:nvPr/>
        </p:nvSpPr>
        <p:spPr bwMode="auto">
          <a:xfrm>
            <a:off x="5715000" y="2286000"/>
            <a:ext cx="1752600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de-CH" sz="2000" baseline="0" dirty="0" smtClean="0">
                <a:latin typeface="Arial" charset="0"/>
              </a:rPr>
              <a:t> </a:t>
            </a:r>
            <a:r>
              <a:rPr lang="de-CH" sz="1800" baseline="0" dirty="0" smtClean="0">
                <a:latin typeface="Arial" charset="0"/>
              </a:rPr>
              <a:t>Matthias </a:t>
            </a:r>
            <a:r>
              <a:rPr lang="de-CH" sz="1800" baseline="0" dirty="0" err="1" smtClean="0">
                <a:latin typeface="Arial" charset="0"/>
              </a:rPr>
              <a:t>Fill</a:t>
            </a:r>
            <a:endParaRPr lang="de-CH" sz="1800" baseline="0" dirty="0" smtClean="0">
              <a:latin typeface="Arial" charset="0"/>
            </a:endParaRPr>
          </a:p>
        </p:txBody>
      </p:sp>
      <p:pic>
        <p:nvPicPr>
          <p:cNvPr id="23" name="Picture 17" descr="pasted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105400"/>
            <a:ext cx="3352800" cy="3556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3352800"/>
            <a:ext cx="52363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0" dirty="0" smtClean="0">
                <a:solidFill>
                  <a:srgbClr val="0000FF"/>
                </a:solidFill>
                <a:latin typeface="Comic Sans MS"/>
                <a:cs typeface="Comic Sans MS"/>
              </a:rPr>
              <a:t>Collaboration and Funding</a:t>
            </a:r>
            <a:endParaRPr lang="en-US" sz="3200" b="1" baseline="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8600" y="762001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aseline="0" dirty="0" smtClean="0">
              <a:latin typeface="Arial"/>
              <a:cs typeface="Arial"/>
            </a:endParaRPr>
          </a:p>
          <a:p>
            <a:endParaRPr lang="en-US" sz="1800" baseline="0" dirty="0" smtClean="0">
              <a:latin typeface="Arial"/>
              <a:cs typeface="Arial"/>
            </a:endParaRPr>
          </a:p>
          <a:p>
            <a:endParaRPr lang="en-US" sz="1800" baseline="0" dirty="0" smtClean="0">
              <a:latin typeface="Arial"/>
              <a:cs typeface="Arial"/>
            </a:endParaRPr>
          </a:p>
        </p:txBody>
      </p:sp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14400" y="685800"/>
            <a:ext cx="1143000" cy="159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62000" y="2249269"/>
            <a:ext cx="1031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>
                <a:latin typeface="Arial"/>
                <a:cs typeface="Arial"/>
              </a:rPr>
              <a:t>Michele</a:t>
            </a:r>
          </a:p>
          <a:p>
            <a:r>
              <a:rPr lang="en-US" sz="1800" baseline="0" dirty="0" err="1" smtClean="0">
                <a:latin typeface="Arial"/>
                <a:cs typeface="Arial"/>
              </a:rPr>
              <a:t>Gianella</a:t>
            </a:r>
            <a:endParaRPr lang="en-US" sz="1800" baseline="0" dirty="0">
              <a:latin typeface="Arial"/>
              <a:cs typeface="Arial"/>
            </a:endParaRPr>
          </a:p>
        </p:txBody>
      </p:sp>
      <p:pic>
        <p:nvPicPr>
          <p:cNvPr id="31" name="Picture 30" descr="Screen shot 2012-06-21 at 5.41.46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038600"/>
            <a:ext cx="3848100" cy="863600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 bwMode="auto">
          <a:xfrm>
            <a:off x="381000" y="3962400"/>
            <a:ext cx="9067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04800" y="2743200"/>
            <a:ext cx="204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aseline="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685800"/>
            <a:ext cx="1310572" cy="1600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685800"/>
            <a:ext cx="1276049" cy="1600200"/>
          </a:xfrm>
          <a:prstGeom prst="rect">
            <a:avLst/>
          </a:prstGeom>
        </p:spPr>
      </p:pic>
      <p:pic>
        <p:nvPicPr>
          <p:cNvPr id="36" name="Picture 35" descr="Screen shot 2014-08-11 at 11.20.52 AM.png"/>
          <p:cNvPicPr>
            <a:picLocks noChangeAspect="1"/>
          </p:cNvPicPr>
          <p:nvPr/>
        </p:nvPicPr>
        <p:blipFill>
          <a:blip r:embed="rId8"/>
          <a:srcRect l="8436" r="8436"/>
          <a:stretch>
            <a:fillRect/>
          </a:stretch>
        </p:blipFill>
        <p:spPr>
          <a:xfrm>
            <a:off x="2514600" y="685800"/>
            <a:ext cx="1220016" cy="160745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114800" y="2231648"/>
            <a:ext cx="122408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aseline="0" dirty="0" smtClean="0">
                <a:latin typeface="Arial" charset="0"/>
              </a:rPr>
              <a:t>Ferdinand</a:t>
            </a:r>
          </a:p>
          <a:p>
            <a:r>
              <a:rPr lang="de-CH" sz="1800" baseline="0" dirty="0" smtClean="0">
                <a:latin typeface="Arial" charset="0"/>
              </a:rPr>
              <a:t>Felder</a:t>
            </a:r>
          </a:p>
          <a:p>
            <a:endParaRPr lang="en-US" dirty="0"/>
          </a:p>
        </p:txBody>
      </p:sp>
      <p:pic>
        <p:nvPicPr>
          <p:cNvPr id="40" name="Picture 39" descr="KTI_E_CMYK_kurz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5649" y="4191000"/>
            <a:ext cx="3746951" cy="1524000"/>
          </a:xfrm>
          <a:prstGeom prst="rect">
            <a:avLst/>
          </a:prstGeom>
        </p:spPr>
      </p:pic>
      <p:pic>
        <p:nvPicPr>
          <p:cNvPr id="35" name="Picture 34" descr="Screen shot 2014-07-24 at 10.41.25 A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1000" y="5867400"/>
            <a:ext cx="1676400" cy="51083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57200" y="2895600"/>
            <a:ext cx="204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aseline="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38" name="Picture 37" descr="Screen shot 2015-05-04 at 7.23.24 P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5715000"/>
            <a:ext cx="1905000" cy="575930"/>
          </a:xfrm>
          <a:prstGeom prst="rect">
            <a:avLst/>
          </a:prstGeom>
        </p:spPr>
      </p:pic>
      <p:pic>
        <p:nvPicPr>
          <p:cNvPr id="50" name="Picture 49" descr="Screen shot 2015-10-30 at 4.14.48 P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5738" y="4876800"/>
            <a:ext cx="2227262" cy="771903"/>
          </a:xfrm>
          <a:prstGeom prst="rect">
            <a:avLst/>
          </a:prstGeom>
        </p:spPr>
      </p:pic>
      <p:pic>
        <p:nvPicPr>
          <p:cNvPr id="45" name="Picture 44" descr="Screen shot 2016-03-15 at 3.00.27 PM.png"/>
          <p:cNvPicPr>
            <a:picLocks noChangeAspect="1"/>
          </p:cNvPicPr>
          <p:nvPr/>
        </p:nvPicPr>
        <p:blipFill>
          <a:blip r:embed="rId13"/>
          <a:srcRect l="9325" r="13987" b="4485"/>
          <a:stretch>
            <a:fillRect/>
          </a:stretch>
        </p:blipFill>
        <p:spPr>
          <a:xfrm>
            <a:off x="7618032" y="705017"/>
            <a:ext cx="1221168" cy="158098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588894" y="2286000"/>
            <a:ext cx="170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err="1" smtClean="0">
                <a:latin typeface="+mn-lt"/>
              </a:rPr>
              <a:t>Weidong</a:t>
            </a:r>
            <a:r>
              <a:rPr lang="en-US" sz="1800" baseline="0" dirty="0" smtClean="0">
                <a:latin typeface="+mn-lt"/>
              </a:rPr>
              <a:t> Chen</a:t>
            </a:r>
            <a:endParaRPr lang="en-US" sz="1800" baseline="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400" y="5574268"/>
            <a:ext cx="227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>
                <a:latin typeface="+mn-lt"/>
              </a:rPr>
              <a:t>Dr. Dieter </a:t>
            </a:r>
            <a:r>
              <a:rPr lang="en-US" sz="1800" baseline="0" dirty="0" err="1" smtClean="0">
                <a:latin typeface="+mn-lt"/>
              </a:rPr>
              <a:t>Hahnloser</a:t>
            </a:r>
            <a:endParaRPr lang="en-US" sz="1800" baseline="0" dirty="0">
              <a:latin typeface="+mn-lt"/>
            </a:endParaRPr>
          </a:p>
        </p:txBody>
      </p:sp>
      <p:pic>
        <p:nvPicPr>
          <p:cNvPr id="42" name="Picture 41" descr="Screen shot 2013-09-15 at 10.38.00 AM.png"/>
          <p:cNvPicPr>
            <a:picLocks noChangeAspect="1"/>
          </p:cNvPicPr>
          <p:nvPr/>
        </p:nvPicPr>
        <p:blipFill>
          <a:blip r:embed="rId14"/>
          <a:srcRect l="5654" t="16481"/>
          <a:stretch>
            <a:fillRect/>
          </a:stretch>
        </p:blipFill>
        <p:spPr>
          <a:xfrm>
            <a:off x="5084702" y="5867400"/>
            <a:ext cx="2382898" cy="482482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 bwMode="auto">
          <a:xfrm>
            <a:off x="7543800" y="6019800"/>
            <a:ext cx="457200" cy="152400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49213"/>
            <a:ext cx="9693275" cy="6800850"/>
            <a:chOff x="48" y="31"/>
            <a:chExt cx="6106" cy="4284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accent2"/>
                </a:solidFill>
                <a:latin typeface="Arial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4944" y="407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 dirty="0">
                  <a:latin typeface="Arial" charset="0"/>
                </a:rPr>
                <a:t>ETH </a:t>
              </a:r>
              <a:r>
                <a:rPr lang="de-CH" sz="1400" b="1" i="1" baseline="0" dirty="0" err="1">
                  <a:latin typeface="Arial" charset="0"/>
                </a:rPr>
                <a:t>Zurich</a:t>
              </a:r>
              <a:endParaRPr lang="de-CH" baseline="0" dirty="0">
                <a:latin typeface="Arial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624" y="4075"/>
              <a:ext cx="2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 dirty="0">
                  <a:latin typeface="Arial" charset="0"/>
                </a:rPr>
                <a:t>Laser </a:t>
              </a:r>
              <a:r>
                <a:rPr lang="de-CH" sz="1400" b="1" i="1" baseline="0" dirty="0" err="1">
                  <a:latin typeface="Arial" charset="0"/>
                </a:rPr>
                <a:t>Spectroscopy</a:t>
              </a:r>
              <a:r>
                <a:rPr lang="de-CH" sz="1400" b="1" i="1" baseline="0" dirty="0">
                  <a:latin typeface="Arial" charset="0"/>
                </a:rPr>
                <a:t> and </a:t>
              </a:r>
              <a:r>
                <a:rPr lang="de-CH" sz="1400" b="1" i="1" baseline="0" dirty="0" err="1">
                  <a:latin typeface="Arial" charset="0"/>
                </a:rPr>
                <a:t>Sensing</a:t>
              </a:r>
              <a:endParaRPr lang="de-CH" baseline="0" dirty="0">
                <a:latin typeface="Arial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562600" y="5221069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33400"/>
            <a:ext cx="9296400" cy="6842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3200" b="1" baseline="0" dirty="0" smtClean="0">
                <a:solidFill>
                  <a:srgbClr val="0000FF"/>
                </a:solidFill>
                <a:latin typeface="Comic Sans MS"/>
                <a:cs typeface="Comic Sans MS"/>
              </a:rPr>
              <a:t>Outline</a:t>
            </a:r>
            <a:endParaRPr lang="en-US" sz="2800" baseline="0" dirty="0" smtClean="0">
              <a:latin typeface="Arial"/>
              <a:cs typeface="Arial"/>
            </a:endParaRPr>
          </a:p>
          <a:p>
            <a:pPr>
              <a:lnSpc>
                <a:spcPts val="456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baseline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baseline="0" dirty="0" smtClean="0">
                <a:latin typeface="Arial"/>
                <a:cs typeface="Arial"/>
              </a:rPr>
              <a:t>Introduction: spectroscopy, laser sources</a:t>
            </a:r>
          </a:p>
          <a:p>
            <a:pPr>
              <a:lnSpc>
                <a:spcPts val="456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baseline="0" dirty="0" smtClean="0">
                <a:latin typeface="Arial"/>
                <a:cs typeface="Arial"/>
              </a:rPr>
              <a:t> Mid-IR VECSEL: simultaneous C</a:t>
            </a:r>
            <a:r>
              <a:rPr lang="en-US" sz="2800" baseline="-25000" dirty="0" smtClean="0">
                <a:latin typeface="Arial"/>
                <a:cs typeface="Arial"/>
              </a:rPr>
              <a:t>1</a:t>
            </a:r>
            <a:r>
              <a:rPr lang="en-US" sz="2800" baseline="0" dirty="0" smtClean="0">
                <a:latin typeface="Arial"/>
                <a:cs typeface="Arial"/>
              </a:rPr>
              <a:t>-C</a:t>
            </a:r>
            <a:r>
              <a:rPr lang="en-US" sz="2800" baseline="-25000" dirty="0" smtClean="0">
                <a:latin typeface="Arial"/>
                <a:cs typeface="Arial"/>
              </a:rPr>
              <a:t>4</a:t>
            </a:r>
            <a:r>
              <a:rPr lang="en-US" sz="2800" baseline="0" dirty="0" smtClean="0">
                <a:latin typeface="Arial"/>
                <a:cs typeface="Arial"/>
              </a:rPr>
              <a:t> </a:t>
            </a:r>
            <a:r>
              <a:rPr lang="en-US" sz="2800" baseline="0" dirty="0" err="1" smtClean="0">
                <a:latin typeface="Arial"/>
                <a:cs typeface="Arial"/>
              </a:rPr>
              <a:t>alkanes</a:t>
            </a:r>
            <a:r>
              <a:rPr lang="en-US" sz="2800" baseline="0" dirty="0" smtClean="0">
                <a:latin typeface="Arial"/>
                <a:cs typeface="Arial"/>
              </a:rPr>
              <a:t> detection</a:t>
            </a:r>
            <a:endParaRPr lang="en-US" sz="2800" baseline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456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baseline="0" dirty="0" smtClean="0">
                <a:latin typeface="Arial"/>
                <a:cs typeface="Arial"/>
              </a:rPr>
              <a:t> QCL &amp; QEPAS: short-lived species (HONO)</a:t>
            </a:r>
          </a:p>
          <a:p>
            <a:pPr>
              <a:lnSpc>
                <a:spcPts val="456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baseline="0" dirty="0" smtClean="0">
                <a:latin typeface="Arial"/>
                <a:cs typeface="Arial"/>
              </a:rPr>
              <a:t> DFG &amp; </a:t>
            </a:r>
            <a:r>
              <a:rPr lang="en-US" sz="2800" baseline="0" dirty="0" err="1" smtClean="0">
                <a:latin typeface="Arial"/>
                <a:cs typeface="Arial"/>
              </a:rPr>
              <a:t>multipass</a:t>
            </a:r>
            <a:r>
              <a:rPr lang="en-US" sz="2800" baseline="0" dirty="0" smtClean="0">
                <a:latin typeface="Arial"/>
                <a:cs typeface="Arial"/>
              </a:rPr>
              <a:t> cell: surgical smoke analysis</a:t>
            </a:r>
          </a:p>
          <a:p>
            <a:pPr>
              <a:lnSpc>
                <a:spcPts val="456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baseline="0" dirty="0" smtClean="0">
                <a:solidFill>
                  <a:srgbClr val="000000"/>
                </a:solidFill>
                <a:latin typeface="Arial"/>
                <a:cs typeface="Arial"/>
              </a:rPr>
              <a:t> Conclusions and outlook</a:t>
            </a:r>
          </a:p>
          <a:p>
            <a:pPr>
              <a:lnSpc>
                <a:spcPct val="150000"/>
              </a:lnSpc>
            </a:pPr>
            <a:endParaRPr lang="en-US" sz="2800" baseline="0" dirty="0" smtClean="0">
              <a:latin typeface="Arial"/>
              <a:cs typeface="Arial"/>
            </a:endParaRPr>
          </a:p>
          <a:p>
            <a:endParaRPr lang="en-US" sz="2800" baseline="0" dirty="0" smtClean="0">
              <a:latin typeface="Arial"/>
              <a:cs typeface="Arial"/>
            </a:endParaRPr>
          </a:p>
          <a:p>
            <a:endParaRPr lang="en-US" sz="2800" baseline="0" dirty="0" smtClean="0">
              <a:latin typeface="Arial"/>
              <a:cs typeface="Arial"/>
            </a:endParaRPr>
          </a:p>
          <a:p>
            <a:endParaRPr lang="en-US" sz="2800" baseline="0" dirty="0" smtClean="0">
              <a:latin typeface="Arial"/>
              <a:cs typeface="Arial"/>
            </a:endParaRPr>
          </a:p>
          <a:p>
            <a:endParaRPr lang="en-US" sz="3200" baseline="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sz="3200" baseline="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1014948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7200" y="1219200"/>
            <a:ext cx="8534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"/>
          <p:cNvSpPr>
            <a:spLocks noChangeArrowheads="1"/>
          </p:cNvSpPr>
          <p:nvPr/>
        </p:nvSpPr>
        <p:spPr bwMode="auto">
          <a:xfrm>
            <a:off x="381000" y="244475"/>
            <a:ext cx="9455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77827" name="Rectangle 12"/>
          <p:cNvSpPr>
            <a:spLocks noChangeArrowheads="1"/>
          </p:cNvSpPr>
          <p:nvPr/>
        </p:nvSpPr>
        <p:spPr bwMode="auto">
          <a:xfrm>
            <a:off x="0" y="314325"/>
            <a:ext cx="990600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1822CD"/>
                </a:solidFill>
                <a:latin typeface="Comic Sans MS" charset="0"/>
                <a:ea typeface="Comic Sans MS" charset="0"/>
                <a:cs typeface="Comic Sans MS" charset="0"/>
              </a:rPr>
              <a:t>     </a:t>
            </a:r>
            <a:r>
              <a:rPr lang="en-US" sz="2800" b="1" dirty="0" smtClean="0">
                <a:solidFill>
                  <a:srgbClr val="1822CD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sz="2800" baseline="0" dirty="0">
              <a:solidFill>
                <a:srgbClr val="FF0000"/>
              </a:solidFill>
              <a:latin typeface="Arial" charset="0"/>
              <a:ea typeface="Comic Sans MS" charset="0"/>
              <a:cs typeface="Arial" charset="0"/>
            </a:endParaRPr>
          </a:p>
        </p:txBody>
      </p:sp>
      <p:sp>
        <p:nvSpPr>
          <p:cNvPr id="77828" name="Rectangle 16"/>
          <p:cNvSpPr>
            <a:spLocks noChangeArrowheads="1"/>
          </p:cNvSpPr>
          <p:nvPr/>
        </p:nvSpPr>
        <p:spPr bwMode="auto">
          <a:xfrm>
            <a:off x="2376488" y="28559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77829" name="Rectangle 167"/>
          <p:cNvSpPr>
            <a:spLocks noChangeArrowheads="1"/>
          </p:cNvSpPr>
          <p:nvPr/>
        </p:nvSpPr>
        <p:spPr bwMode="auto">
          <a:xfrm>
            <a:off x="1690688" y="8858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5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049"/>
            <a:ext cx="9118600" cy="68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81000" y="4854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aseline="0" dirty="0" smtClean="0">
                <a:solidFill>
                  <a:schemeClr val="bg1"/>
                </a:solidFill>
                <a:latin typeface="Apple Casual"/>
                <a:ea typeface="华文细黑"/>
                <a:cs typeface="Apple Casual"/>
              </a:rPr>
              <a:t>Thank you for your attention</a:t>
            </a:r>
            <a:endParaRPr lang="en-US" sz="4000" baseline="0" dirty="0">
              <a:solidFill>
                <a:schemeClr val="bg1"/>
              </a:solidFill>
              <a:latin typeface="Apple Casual"/>
              <a:ea typeface="华文细黑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49213"/>
            <a:ext cx="9693275" cy="6800850"/>
            <a:chOff x="48" y="31"/>
            <a:chExt cx="6106" cy="4284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accent2"/>
                </a:solidFill>
                <a:latin typeface="Arial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4944" y="407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 dirty="0">
                  <a:latin typeface="Arial" charset="0"/>
                </a:rPr>
                <a:t>ETH </a:t>
              </a:r>
              <a:r>
                <a:rPr lang="de-CH" sz="1400" b="1" i="1" baseline="0" dirty="0" err="1">
                  <a:latin typeface="Arial" charset="0"/>
                </a:rPr>
                <a:t>Zurich</a:t>
              </a:r>
              <a:endParaRPr lang="de-CH" baseline="0" dirty="0">
                <a:latin typeface="Arial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624" y="4075"/>
              <a:ext cx="2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 dirty="0">
                  <a:latin typeface="Arial" charset="0"/>
                </a:rPr>
                <a:t>Laser </a:t>
              </a:r>
              <a:r>
                <a:rPr lang="de-CH" sz="1400" b="1" i="1" baseline="0" dirty="0" err="1">
                  <a:latin typeface="Arial" charset="0"/>
                </a:rPr>
                <a:t>Spectroscopy</a:t>
              </a:r>
              <a:r>
                <a:rPr lang="de-CH" sz="1400" b="1" i="1" baseline="0" dirty="0">
                  <a:latin typeface="Arial" charset="0"/>
                </a:rPr>
                <a:t> and </a:t>
              </a:r>
              <a:r>
                <a:rPr lang="de-CH" sz="1400" b="1" i="1" baseline="0" dirty="0" err="1">
                  <a:latin typeface="Arial" charset="0"/>
                </a:rPr>
                <a:t>Sensing</a:t>
              </a:r>
              <a:endParaRPr lang="de-CH" baseline="0" dirty="0">
                <a:latin typeface="Arial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562600" y="5221069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72061"/>
            <a:ext cx="9067800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0" dirty="0" smtClean="0">
                <a:solidFill>
                  <a:srgbClr val="0000FF"/>
                </a:solidFill>
                <a:latin typeface="Comic Sans MS"/>
                <a:cs typeface="Comic Sans MS"/>
              </a:rPr>
              <a:t>Molecular absorption in </a:t>
            </a:r>
            <a:r>
              <a:rPr lang="en-US" sz="3200" b="1" baseline="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te</a:t>
            </a:r>
            <a:r>
              <a:rPr lang="en-US" sz="3200" b="1" baseline="0" dirty="0" smtClean="0">
                <a:solidFill>
                  <a:srgbClr val="0000FF"/>
                </a:solidFill>
                <a:latin typeface="Comic Sans MS"/>
                <a:cs typeface="Comic Sans MS"/>
              </a:rPr>
              <a:t> mid-IR</a:t>
            </a:r>
            <a:endParaRPr lang="en-US" sz="2800" baseline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5860"/>
              </a:lnSpc>
              <a:spcBef>
                <a:spcPts val="0"/>
              </a:spcBef>
              <a:buClr>
                <a:srgbClr val="FF0000"/>
              </a:buClr>
            </a:pPr>
            <a:endParaRPr lang="en-US" sz="2800" baseline="0" dirty="0" smtClean="0">
              <a:latin typeface="Arial"/>
              <a:cs typeface="Arial"/>
            </a:endParaRPr>
          </a:p>
          <a:p>
            <a:endParaRPr lang="en-US" sz="2800" baseline="0" dirty="0" smtClean="0">
              <a:latin typeface="Arial"/>
              <a:cs typeface="Arial"/>
            </a:endParaRPr>
          </a:p>
          <a:p>
            <a:endParaRPr lang="en-US" sz="2800" baseline="0" dirty="0" smtClean="0">
              <a:latin typeface="Arial"/>
              <a:cs typeface="Arial"/>
            </a:endParaRPr>
          </a:p>
          <a:p>
            <a:endParaRPr lang="en-US" sz="2800" baseline="0" dirty="0" smtClean="0">
              <a:latin typeface="Arial"/>
              <a:cs typeface="Arial"/>
            </a:endParaRPr>
          </a:p>
          <a:p>
            <a:endParaRPr lang="en-US" sz="3200" baseline="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sz="3200" baseline="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7200" y="1217612"/>
            <a:ext cx="8534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13" descr="mol_abs.jpg"/>
          <p:cNvPicPr>
            <a:picLocks noChangeAspect="1"/>
          </p:cNvPicPr>
          <p:nvPr/>
        </p:nvPicPr>
        <p:blipFill>
          <a:blip r:embed="rId2"/>
          <a:srcRect l="848" r="848" b="4218"/>
          <a:stretch>
            <a:fillRect/>
          </a:stretch>
        </p:blipFill>
        <p:spPr>
          <a:xfrm>
            <a:off x="182228" y="2566971"/>
            <a:ext cx="9542030" cy="29194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70163" y="5695890"/>
            <a:ext cx="78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latin typeface="Arial"/>
                <a:cs typeface="Arial"/>
              </a:rPr>
              <a:t>From</a:t>
            </a:r>
            <a:endParaRPr lang="en-US" sz="2000" baseline="0" dirty="0">
              <a:latin typeface="Arial"/>
              <a:cs typeface="Arial"/>
            </a:endParaRPr>
          </a:p>
        </p:txBody>
      </p:sp>
      <p:pic>
        <p:nvPicPr>
          <p:cNvPr id="17" name="Picture 16" descr="Screen shot 2016-03-22 at 11.20.5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541986"/>
            <a:ext cx="2740025" cy="858814"/>
          </a:xfrm>
          <a:prstGeom prst="rect">
            <a:avLst/>
          </a:prstGeom>
        </p:spPr>
      </p:pic>
      <p:sp>
        <p:nvSpPr>
          <p:cNvPr id="21" name="Down Arrow 20"/>
          <p:cNvSpPr/>
          <p:nvPr/>
        </p:nvSpPr>
        <p:spPr bwMode="auto">
          <a:xfrm>
            <a:off x="457200" y="1828800"/>
            <a:ext cx="304800" cy="609600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685800" y="2133600"/>
            <a:ext cx="8229600" cy="2438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5800" y="2133600"/>
            <a:ext cx="8229600" cy="2362200"/>
          </a:xfrm>
          <a:prstGeom prst="rect">
            <a:avLst/>
          </a:prstGeom>
          <a:solidFill>
            <a:srgbClr val="FFFF00">
              <a:alpha val="0"/>
            </a:srgbClr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49213"/>
            <a:ext cx="9693275" cy="6800850"/>
            <a:chOff x="48" y="31"/>
            <a:chExt cx="6106" cy="4284"/>
          </a:xfrm>
        </p:grpSpPr>
        <p:sp>
          <p:nvSpPr>
            <p:cNvPr id="21522" name="Rectangle 3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3" name="Rectangle 4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4" name="Rectangle 5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0">
                <a:solidFill>
                  <a:schemeClr val="accent2"/>
                </a:solidFill>
              </a:endParaRPr>
            </a:p>
          </p:txBody>
        </p:sp>
        <p:sp>
          <p:nvSpPr>
            <p:cNvPr id="21525" name="Rectangle 6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6" name="Text Box 7"/>
            <p:cNvSpPr txBox="1">
              <a:spLocks noChangeArrowheads="1"/>
            </p:cNvSpPr>
            <p:nvPr/>
          </p:nvSpPr>
          <p:spPr bwMode="auto">
            <a:xfrm>
              <a:off x="4944" y="407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ETH Zurich</a:t>
              </a:r>
              <a:endParaRPr lang="de-CH" baseline="0"/>
            </a:p>
          </p:txBody>
        </p:sp>
        <p:sp>
          <p:nvSpPr>
            <p:cNvPr id="21527" name="Rectangle 8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8" name="Text Box 9"/>
            <p:cNvSpPr txBox="1">
              <a:spLocks noChangeArrowheads="1"/>
            </p:cNvSpPr>
            <p:nvPr/>
          </p:nvSpPr>
          <p:spPr bwMode="auto">
            <a:xfrm>
              <a:off x="624" y="4075"/>
              <a:ext cx="2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Laser Spectroscopy and Sensing</a:t>
              </a:r>
              <a:endParaRPr lang="de-CH" baseline="0"/>
            </a:p>
          </p:txBody>
        </p:sp>
      </p:grp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391025" y="2968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aseline="0"/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581025" y="398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aseline="0"/>
          </a:p>
        </p:txBody>
      </p:sp>
      <p:sp>
        <p:nvSpPr>
          <p:cNvPr id="21510" name="Rectangle 19"/>
          <p:cNvSpPr>
            <a:spLocks noChangeArrowheads="1"/>
          </p:cNvSpPr>
          <p:nvPr/>
        </p:nvSpPr>
        <p:spPr bwMode="auto">
          <a:xfrm>
            <a:off x="933450" y="-9048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aseline="0"/>
          </a:p>
        </p:txBody>
      </p:sp>
      <p:sp>
        <p:nvSpPr>
          <p:cNvPr id="393240" name="WordArt 24"/>
          <p:cNvSpPr>
            <a:spLocks noChangeArrowheads="1" noChangeShapeType="1" noTextEdit="1"/>
          </p:cNvSpPr>
          <p:nvPr/>
        </p:nvSpPr>
        <p:spPr bwMode="auto">
          <a:xfrm rot="-1962345">
            <a:off x="993015" y="3132041"/>
            <a:ext cx="6680200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63500" dist="38099" dir="2700000" algn="ctr" rotWithShape="0">
                  <a:srgbClr val="C0C0C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19" name="Rectangle 18"/>
          <p:cNvSpPr/>
          <p:nvPr/>
        </p:nvSpPr>
        <p:spPr>
          <a:xfrm rot="19921502">
            <a:off x="4417155" y="2669923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600" kern="10" baseline="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63500" dist="38099" dir="2700000" algn="ctr" rotWithShape="0">
                  <a:srgbClr val="C0C0C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685800" y="4495800"/>
            <a:ext cx="83058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>
          <a:xfrm rot="19977662">
            <a:off x="671284" y="2647633"/>
            <a:ext cx="8451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kern="10" baseline="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63500" dist="38099" dir="2700000" algn="ctr" rotWithShape="0">
                  <a:srgbClr val="C0C0C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449822" y="2778259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>
                  <a:alpha val="2000"/>
                </a:schemeClr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1000" y="381000"/>
          <a:ext cx="9026525" cy="6034088"/>
        </p:xfrm>
        <a:graphic>
          <a:graphicData uri="http://schemas.openxmlformats.org/presentationml/2006/ole">
            <p:oleObj spid="_x0000_s477186" name="Document" r:id="rId4" imgW="5676900" imgH="3797300" progId="Word.Document.8">
              <p:embed/>
            </p:oleObj>
          </a:graphicData>
        </a:graphic>
      </p:graphicFrame>
      <p:sp>
        <p:nvSpPr>
          <p:cNvPr id="21511" name="Text Box 20"/>
          <p:cNvSpPr txBox="1">
            <a:spLocks noChangeArrowheads="1"/>
          </p:cNvSpPr>
          <p:nvPr/>
        </p:nvSpPr>
        <p:spPr bwMode="auto">
          <a:xfrm>
            <a:off x="533400" y="76200"/>
            <a:ext cx="7467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baseline="0" dirty="0">
                <a:solidFill>
                  <a:srgbClr val="0000FF"/>
                </a:solidFill>
                <a:latin typeface="Comic Sans MS" charset="0"/>
              </a:rPr>
              <a:t>  (Broadly) tunable narrow-band mid-IR lasers</a:t>
            </a:r>
            <a:endParaRPr lang="en-US" baseline="0" dirty="0">
              <a:solidFill>
                <a:srgbClr val="0000FF"/>
              </a:solidFill>
              <a:latin typeface="Comic Sans MS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609600" y="4495800"/>
            <a:ext cx="8229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609600" y="2133600"/>
            <a:ext cx="8229600" cy="2362200"/>
          </a:xfrm>
          <a:prstGeom prst="rect">
            <a:avLst/>
          </a:prstGeom>
          <a:solidFill>
            <a:srgbClr val="00AB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7804322" y="3073168"/>
            <a:ext cx="2736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latin typeface="+mn-lt"/>
              </a:rPr>
              <a:t>Semiconductor Lasers</a:t>
            </a:r>
            <a:endParaRPr lang="en-US" sz="2000" baseline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"/>
          <p:cNvSpPr>
            <a:spLocks noChangeArrowheads="1"/>
          </p:cNvSpPr>
          <p:nvPr/>
        </p:nvSpPr>
        <p:spPr bwMode="auto">
          <a:xfrm>
            <a:off x="381000" y="244475"/>
            <a:ext cx="9455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77827" name="Rectangle 12"/>
          <p:cNvSpPr>
            <a:spLocks noChangeArrowheads="1"/>
          </p:cNvSpPr>
          <p:nvPr/>
        </p:nvSpPr>
        <p:spPr bwMode="auto">
          <a:xfrm>
            <a:off x="0" y="314325"/>
            <a:ext cx="990600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1822CD"/>
                </a:solidFill>
                <a:latin typeface="Comic Sans MS" charset="0"/>
                <a:ea typeface="Comic Sans MS" charset="0"/>
                <a:cs typeface="Comic Sans MS" charset="0"/>
              </a:rPr>
              <a:t>     </a:t>
            </a:r>
            <a:r>
              <a:rPr lang="en-US" sz="2800" b="1" dirty="0" smtClean="0">
                <a:solidFill>
                  <a:srgbClr val="1822CD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sz="2800" baseline="0" dirty="0">
              <a:solidFill>
                <a:srgbClr val="FF0000"/>
              </a:solidFill>
              <a:latin typeface="Arial" charset="0"/>
              <a:ea typeface="Comic Sans MS" charset="0"/>
              <a:cs typeface="Arial" charset="0"/>
            </a:endParaRPr>
          </a:p>
        </p:txBody>
      </p:sp>
      <p:sp>
        <p:nvSpPr>
          <p:cNvPr id="77828" name="Rectangle 16"/>
          <p:cNvSpPr>
            <a:spLocks noChangeArrowheads="1"/>
          </p:cNvSpPr>
          <p:nvPr/>
        </p:nvSpPr>
        <p:spPr bwMode="auto">
          <a:xfrm>
            <a:off x="2376488" y="28559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77829" name="Rectangle 167"/>
          <p:cNvSpPr>
            <a:spLocks noChangeArrowheads="1"/>
          </p:cNvSpPr>
          <p:nvPr/>
        </p:nvSpPr>
        <p:spPr bwMode="auto">
          <a:xfrm>
            <a:off x="1690688" y="8858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76200"/>
            <a:ext cx="9693275" cy="6800850"/>
            <a:chOff x="48" y="31"/>
            <a:chExt cx="6106" cy="4284"/>
          </a:xfrm>
        </p:grpSpPr>
        <p:sp>
          <p:nvSpPr>
            <p:cNvPr id="77873" name="Rectangle 3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4" name="Rectangle 4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5" name="Rectangle 5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de-DE" baseline="0">
                <a:solidFill>
                  <a:schemeClr val="accent2"/>
                </a:solidFill>
              </a:endParaRPr>
            </a:p>
          </p:txBody>
        </p:sp>
        <p:sp>
          <p:nvSpPr>
            <p:cNvPr id="77876" name="Rectangle 6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7" name="Text Box 7"/>
            <p:cNvSpPr txBox="1">
              <a:spLocks noChangeArrowheads="1"/>
            </p:cNvSpPr>
            <p:nvPr/>
          </p:nvSpPr>
          <p:spPr bwMode="auto">
            <a:xfrm>
              <a:off x="4944" y="407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ETH Zurich</a:t>
              </a:r>
              <a:endParaRPr lang="de-CH" baseline="0"/>
            </a:p>
          </p:txBody>
        </p:sp>
        <p:sp>
          <p:nvSpPr>
            <p:cNvPr id="77878" name="Rectangle 8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9" name="Text Box 9"/>
            <p:cNvSpPr txBox="1">
              <a:spLocks noChangeArrowheads="1"/>
            </p:cNvSpPr>
            <p:nvPr/>
          </p:nvSpPr>
          <p:spPr bwMode="auto">
            <a:xfrm>
              <a:off x="624" y="4075"/>
              <a:ext cx="2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Laser Spectroscopy and Sensing</a:t>
              </a:r>
              <a:endParaRPr lang="de-CH" baseline="0"/>
            </a:p>
          </p:txBody>
        </p:sp>
      </p:grpSp>
      <p:pic>
        <p:nvPicPr>
          <p:cNvPr id="17" name="Picture 16" descr="Screen shot 2015-11-07 at 10.50.10 AM.png"/>
          <p:cNvPicPr>
            <a:picLocks noChangeAspect="1"/>
          </p:cNvPicPr>
          <p:nvPr/>
        </p:nvPicPr>
        <p:blipFill>
          <a:blip r:embed="rId3"/>
          <a:srcRect l="7393" t="2916" r="4225" b="1458"/>
          <a:stretch>
            <a:fillRect/>
          </a:stretch>
        </p:blipFill>
        <p:spPr>
          <a:xfrm>
            <a:off x="152400" y="1447801"/>
            <a:ext cx="4667389" cy="3657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464403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solidFill>
                  <a:srgbClr val="0000FF"/>
                </a:solidFill>
                <a:latin typeface="Arial"/>
                <a:cs typeface="Arial"/>
              </a:rPr>
              <a:t>CW power, wavelength &amp; </a:t>
            </a:r>
          </a:p>
          <a:p>
            <a:r>
              <a:rPr lang="en-US" baseline="0" dirty="0" smtClean="0">
                <a:solidFill>
                  <a:srgbClr val="0000FF"/>
                </a:solidFill>
                <a:latin typeface="Arial"/>
                <a:cs typeface="Arial"/>
              </a:rPr>
              <a:t>tuning ranges of </a:t>
            </a:r>
            <a:r>
              <a:rPr lang="en-US" b="1" baseline="0" dirty="0" smtClean="0">
                <a:solidFill>
                  <a:srgbClr val="0000FF"/>
                </a:solidFill>
                <a:latin typeface="Arial"/>
                <a:cs typeface="Arial"/>
              </a:rPr>
              <a:t>EC-</a:t>
            </a:r>
            <a:r>
              <a:rPr lang="en-US" b="1" baseline="0" dirty="0" err="1" smtClean="0">
                <a:solidFill>
                  <a:srgbClr val="0000FF"/>
                </a:solidFill>
                <a:latin typeface="Arial"/>
                <a:cs typeface="Arial"/>
              </a:rPr>
              <a:t>QCLs</a:t>
            </a:r>
            <a:endParaRPr lang="en-US" b="1" baseline="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9" name="Picture 18" descr="Screen shot 2016-03-22 at 11.20.5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105400"/>
            <a:ext cx="2603500" cy="8160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rcRect l="886" t="6282" r="8858" b="5026"/>
          <a:stretch>
            <a:fillRect/>
          </a:stretch>
        </p:blipFill>
        <p:spPr>
          <a:xfrm>
            <a:off x="5041535" y="1828800"/>
            <a:ext cx="4509732" cy="3124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562600" y="464403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0" dirty="0" smtClean="0">
                <a:solidFill>
                  <a:srgbClr val="0000FF"/>
                </a:solidFill>
                <a:latin typeface="Arial"/>
                <a:cs typeface="Arial"/>
              </a:rPr>
              <a:t>Wavelength &amp; Tuning range</a:t>
            </a:r>
          </a:p>
          <a:p>
            <a:r>
              <a:rPr lang="en-US" baseline="0" dirty="0" smtClean="0">
                <a:solidFill>
                  <a:srgbClr val="0000FF"/>
                </a:solidFill>
                <a:latin typeface="Arial"/>
                <a:cs typeface="Arial"/>
              </a:rPr>
              <a:t>of specific </a:t>
            </a:r>
            <a:r>
              <a:rPr lang="en-US" b="1" baseline="0" dirty="0" smtClean="0">
                <a:solidFill>
                  <a:srgbClr val="0000FF"/>
                </a:solidFill>
                <a:latin typeface="Arial"/>
                <a:cs typeface="Arial"/>
              </a:rPr>
              <a:t>ICL</a:t>
            </a:r>
            <a:r>
              <a:rPr lang="en-US" baseline="0" dirty="0" smtClean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lang="en-US" b="1" baseline="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baseline="0" dirty="0" smtClean="0">
                <a:solidFill>
                  <a:srgbClr val="0000FF"/>
                </a:solidFill>
                <a:latin typeface="Arial"/>
                <a:cs typeface="Arial"/>
              </a:rPr>
              <a:t>power 3 </a:t>
            </a:r>
            <a:r>
              <a:rPr lang="en-US" baseline="0" dirty="0" err="1" smtClean="0">
                <a:solidFill>
                  <a:srgbClr val="0000FF"/>
                </a:solidFill>
                <a:latin typeface="Arial"/>
                <a:cs typeface="Arial"/>
              </a:rPr>
              <a:t>mW</a:t>
            </a:r>
            <a:endParaRPr lang="en-US" baseline="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23" name="Picture 22" descr="Screen shot 2016-03-22 at 11.21.37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5106811"/>
            <a:ext cx="1676400" cy="76058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 bwMode="auto">
          <a:xfrm rot="16200000" flipH="1">
            <a:off x="2138362" y="3204368"/>
            <a:ext cx="5629275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1674813" y="8620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de-DE">
              <a:latin typeface="Times" charset="0"/>
            </a:endParaRPr>
          </a:p>
        </p:txBody>
      </p:sp>
      <p:sp>
        <p:nvSpPr>
          <p:cNvPr id="34820" name="Rectangle 11"/>
          <p:cNvSpPr>
            <a:spLocks noChangeArrowheads="1"/>
          </p:cNvSpPr>
          <p:nvPr/>
        </p:nvSpPr>
        <p:spPr bwMode="auto">
          <a:xfrm>
            <a:off x="457200" y="3810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de-DE">
              <a:latin typeface="Times" charset="0"/>
            </a:endParaRPr>
          </a:p>
        </p:txBody>
      </p:sp>
      <p:sp>
        <p:nvSpPr>
          <p:cNvPr id="34821" name="Rectangle 12"/>
          <p:cNvSpPr>
            <a:spLocks noChangeArrowheads="1"/>
          </p:cNvSpPr>
          <p:nvPr/>
        </p:nvSpPr>
        <p:spPr bwMode="auto">
          <a:xfrm>
            <a:off x="228600" y="263525"/>
            <a:ext cx="960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CH" sz="2800" b="1" baseline="0" dirty="0" err="1" smtClean="0">
                <a:solidFill>
                  <a:srgbClr val="0000FF"/>
                </a:solidFill>
                <a:latin typeface="Arial"/>
                <a:cs typeface="Arial"/>
              </a:rPr>
              <a:t>Sensing</a:t>
            </a:r>
            <a:r>
              <a:rPr lang="de-CH" sz="2800" b="1" baseline="0" dirty="0" smtClean="0">
                <a:solidFill>
                  <a:srgbClr val="0000FF"/>
                </a:solidFill>
                <a:latin typeface="Arial"/>
                <a:cs typeface="Arial"/>
              </a:rPr>
              <a:t> of </a:t>
            </a:r>
            <a:r>
              <a:rPr lang="de-CH" sz="2800" b="1" baseline="0" dirty="0" err="1" smtClean="0">
                <a:solidFill>
                  <a:srgbClr val="0000FF"/>
                </a:solidFill>
                <a:latin typeface="Arial"/>
                <a:cs typeface="Arial"/>
              </a:rPr>
              <a:t>alkanes</a:t>
            </a:r>
            <a:r>
              <a:rPr lang="de-CH" sz="2800" b="1" baseline="0" dirty="0" smtClean="0">
                <a:solidFill>
                  <a:srgbClr val="0000FF"/>
                </a:solidFill>
                <a:latin typeface="Arial"/>
                <a:cs typeface="Arial"/>
              </a:rPr>
              <a:t> (</a:t>
            </a:r>
            <a:r>
              <a:rPr lang="de-CH" sz="2800" b="1" baseline="0" dirty="0" err="1" smtClean="0">
                <a:solidFill>
                  <a:srgbClr val="0000FF"/>
                </a:solidFill>
                <a:latin typeface="Arial"/>
                <a:cs typeface="Arial"/>
              </a:rPr>
              <a:t>methane</a:t>
            </a:r>
            <a:r>
              <a:rPr lang="de-CH" sz="2800" b="1" baseline="0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de-CH" sz="2800" b="1" baseline="0" dirty="0" err="1" smtClean="0">
                <a:solidFill>
                  <a:srgbClr val="0000FF"/>
                </a:solidFill>
                <a:latin typeface="Arial"/>
                <a:cs typeface="Arial"/>
              </a:rPr>
              <a:t>ethane</a:t>
            </a:r>
            <a:r>
              <a:rPr lang="de-CH" sz="2800" b="1" baseline="0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de-CH" sz="2800" b="1" baseline="0" dirty="0" err="1" smtClean="0">
                <a:solidFill>
                  <a:srgbClr val="0000FF"/>
                </a:solidFill>
                <a:latin typeface="Arial"/>
                <a:cs typeface="Arial"/>
              </a:rPr>
              <a:t>propane</a:t>
            </a:r>
            <a:r>
              <a:rPr lang="de-CH" sz="2800" b="1" baseline="0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de-CH" sz="2800" b="1" baseline="0" dirty="0" err="1" smtClean="0">
                <a:solidFill>
                  <a:srgbClr val="0000FF"/>
                </a:solidFill>
                <a:latin typeface="Arial"/>
                <a:cs typeface="Arial"/>
              </a:rPr>
              <a:t>butane</a:t>
            </a:r>
            <a:r>
              <a:rPr lang="de-CH" sz="2800" b="1" baseline="0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de-CH" sz="2800" b="1" baseline="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4822" name="Line 13"/>
          <p:cNvSpPr>
            <a:spLocks noChangeShapeType="1"/>
          </p:cNvSpPr>
          <p:nvPr/>
        </p:nvSpPr>
        <p:spPr bwMode="auto">
          <a:xfrm flipV="1">
            <a:off x="381000" y="838200"/>
            <a:ext cx="9144000" cy="0"/>
          </a:xfrm>
          <a:prstGeom prst="line">
            <a:avLst/>
          </a:prstGeom>
          <a:noFill/>
          <a:ln w="9525">
            <a:solidFill>
              <a:srgbClr val="1822C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Rectangle 14"/>
          <p:cNvSpPr>
            <a:spLocks noChangeArrowheads="1"/>
          </p:cNvSpPr>
          <p:nvPr/>
        </p:nvSpPr>
        <p:spPr bwMode="auto">
          <a:xfrm>
            <a:off x="1397000" y="20447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de-DE">
              <a:latin typeface="Times" charset="0"/>
            </a:endParaRPr>
          </a:p>
        </p:txBody>
      </p:sp>
      <p:pic>
        <p:nvPicPr>
          <p:cNvPr id="34824" name="Picture 15"/>
          <p:cNvPicPr>
            <a:picLocks noChangeAspect="1" noChangeArrowheads="1"/>
          </p:cNvPicPr>
          <p:nvPr/>
        </p:nvPicPr>
        <p:blipFill>
          <a:blip r:embed="rId2"/>
          <a:srcRect r="10047"/>
          <a:stretch>
            <a:fillRect/>
          </a:stretch>
        </p:blipFill>
        <p:spPr bwMode="auto">
          <a:xfrm>
            <a:off x="304800" y="1295400"/>
            <a:ext cx="3038609" cy="453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57150"/>
            <a:ext cx="9677400" cy="6800850"/>
            <a:chOff x="48" y="31"/>
            <a:chExt cx="6106" cy="4284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944" y="4075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 dirty="0">
                  <a:latin typeface="Arial" charset="0"/>
                  <a:ea typeface="Arial" charset="0"/>
                  <a:cs typeface="Arial" charset="0"/>
                </a:rPr>
                <a:t>ETH </a:t>
              </a:r>
              <a:r>
                <a:rPr lang="de-CH" sz="1400" b="1" i="1" baseline="0" dirty="0" err="1">
                  <a:latin typeface="Arial" charset="0"/>
                  <a:ea typeface="Arial" charset="0"/>
                  <a:cs typeface="Arial" charset="0"/>
                </a:rPr>
                <a:t>Zurich</a:t>
              </a:r>
              <a:endParaRPr lang="de-CH" sz="1400" baseline="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625" y="4075"/>
              <a:ext cx="265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 dirty="0" smtClean="0">
                  <a:latin typeface="Arial" charset="0"/>
                  <a:ea typeface="Arial" charset="0"/>
                  <a:cs typeface="Arial" charset="0"/>
                </a:rPr>
                <a:t>Laser </a:t>
              </a:r>
              <a:r>
                <a:rPr lang="de-CH" sz="1400" b="1" i="1" baseline="0" dirty="0" err="1" smtClean="0">
                  <a:latin typeface="Arial" charset="0"/>
                  <a:ea typeface="Arial" charset="0"/>
                  <a:cs typeface="Arial" charset="0"/>
                </a:rPr>
                <a:t>Spectroscopy</a:t>
              </a:r>
              <a:r>
                <a:rPr lang="de-CH" sz="1400" b="1" i="1" baseline="0" dirty="0" smtClean="0">
                  <a:latin typeface="Arial" charset="0"/>
                  <a:ea typeface="Arial" charset="0"/>
                  <a:cs typeface="Arial" charset="0"/>
                </a:rPr>
                <a:t> and </a:t>
              </a:r>
              <a:r>
                <a:rPr lang="de-CH" sz="1400" b="1" i="1" baseline="0" dirty="0" err="1" smtClean="0">
                  <a:latin typeface="Arial" charset="0"/>
                  <a:ea typeface="Arial" charset="0"/>
                  <a:cs typeface="Arial" charset="0"/>
                </a:rPr>
                <a:t>Sensing</a:t>
              </a:r>
              <a:r>
                <a:rPr lang="de-CH" sz="1400" b="1" i="1" baseline="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endParaRPr lang="de-CH" sz="1400" baseline="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5200" y="1905000"/>
            <a:ext cx="6324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aseline="0" dirty="0" smtClean="0">
                <a:latin typeface="+mn-lt"/>
              </a:rPr>
              <a:t> Natural gas / biogas composition analysis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baseline="0" dirty="0" smtClean="0">
                <a:latin typeface="+mn-lt"/>
              </a:rPr>
              <a:t> Energy content measurement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baseline="0" dirty="0" smtClean="0">
                <a:latin typeface="+mn-lt"/>
              </a:rPr>
              <a:t> Fuel blending and control 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baseline="0" dirty="0" smtClean="0">
                <a:latin typeface="+mn-lt"/>
              </a:rPr>
              <a:t> Optimization of power generation </a:t>
            </a:r>
          </a:p>
          <a:p>
            <a:r>
              <a:rPr lang="en-US" baseline="0" dirty="0" smtClean="0">
                <a:latin typeface="+mn-lt"/>
              </a:rPr>
              <a:t>	(fuel cells, gas turbines)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baseline="0" dirty="0" smtClean="0">
                <a:latin typeface="+mn-lt"/>
              </a:rPr>
              <a:t> Monitoring of hydrocarbon leaks</a:t>
            </a:r>
          </a:p>
          <a:p>
            <a:r>
              <a:rPr lang="en-US" baseline="0" dirty="0" smtClean="0">
                <a:latin typeface="+mn-lt"/>
              </a:rPr>
              <a:t>	at pipelines and refineries</a:t>
            </a:r>
          </a:p>
          <a:p>
            <a:pPr>
              <a:buFont typeface="Arial"/>
              <a:buChar char="•"/>
            </a:pPr>
            <a:endParaRPr lang="en-US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12"/>
          <p:cNvSpPr>
            <a:spLocks noChangeArrowheads="1"/>
          </p:cNvSpPr>
          <p:nvPr/>
        </p:nvSpPr>
        <p:spPr bwMode="auto">
          <a:xfrm>
            <a:off x="6384925" y="3743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de-DE"/>
          </a:p>
        </p:txBody>
      </p:sp>
      <p:sp>
        <p:nvSpPr>
          <p:cNvPr id="79876" name="Rectangle 21"/>
          <p:cNvSpPr>
            <a:spLocks noChangeArrowheads="1"/>
          </p:cNvSpPr>
          <p:nvPr/>
        </p:nvSpPr>
        <p:spPr bwMode="auto">
          <a:xfrm>
            <a:off x="1290638" y="268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de-DE"/>
          </a:p>
        </p:txBody>
      </p:sp>
      <p:sp>
        <p:nvSpPr>
          <p:cNvPr id="371734" name="Rectangle 22"/>
          <p:cNvSpPr>
            <a:spLocks noChangeArrowheads="1"/>
          </p:cNvSpPr>
          <p:nvPr/>
        </p:nvSpPr>
        <p:spPr bwMode="auto">
          <a:xfrm>
            <a:off x="228600" y="3230701"/>
            <a:ext cx="9372600" cy="7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de-CH" sz="3200" b="1" dirty="0">
                <a:solidFill>
                  <a:srgbClr val="1822C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</a:t>
            </a:r>
            <a:r>
              <a:rPr lang="de-CH" sz="3200" b="1" dirty="0" smtClean="0">
                <a:solidFill>
                  <a:srgbClr val="1822C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</a:t>
            </a:r>
            <a:endParaRPr lang="de-DE" sz="2400" baseline="0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+mn-ea"/>
              <a:cs typeface="Arial"/>
            </a:endParaRPr>
          </a:p>
          <a:p>
            <a:pPr eaLnBrk="0" hangingPunct="0">
              <a:defRPr/>
            </a:pPr>
            <a:r>
              <a:rPr lang="de-DE" sz="24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n-ea"/>
                <a:cs typeface="Arial"/>
              </a:rPr>
              <a:t>	</a:t>
            </a:r>
            <a:endParaRPr lang="de-CH" sz="2400" baseline="0" dirty="0"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79878" name="Line 23"/>
          <p:cNvSpPr>
            <a:spLocks noChangeShapeType="1"/>
          </p:cNvSpPr>
          <p:nvPr/>
        </p:nvSpPr>
        <p:spPr bwMode="auto">
          <a:xfrm>
            <a:off x="304800" y="990600"/>
            <a:ext cx="929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6" name="TextBox 26"/>
          <p:cNvSpPr txBox="1">
            <a:spLocks noChangeArrowheads="1"/>
          </p:cNvSpPr>
          <p:nvPr/>
        </p:nvSpPr>
        <p:spPr bwMode="auto">
          <a:xfrm>
            <a:off x="609600" y="3952875"/>
            <a:ext cx="2697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/>
              <a:t>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029200" y="494823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 b="1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882" name="TextBox 25"/>
          <p:cNvSpPr txBox="1">
            <a:spLocks noChangeArrowheads="1"/>
          </p:cNvSpPr>
          <p:nvPr/>
        </p:nvSpPr>
        <p:spPr bwMode="auto">
          <a:xfrm>
            <a:off x="228600" y="76200"/>
            <a:ext cx="9372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aseline="0" dirty="0" smtClean="0">
                <a:solidFill>
                  <a:srgbClr val="0000FF"/>
                </a:solidFill>
                <a:latin typeface="Arial"/>
                <a:ea typeface="Comic Sans MS" charset="0"/>
                <a:cs typeface="Arial"/>
              </a:rPr>
              <a:t>Diode-pumped lead salt </a:t>
            </a:r>
            <a:r>
              <a:rPr lang="en-US" sz="2800" baseline="0" dirty="0" err="1" smtClean="0">
                <a:solidFill>
                  <a:srgbClr val="0000FF"/>
                </a:solidFill>
                <a:latin typeface="Arial"/>
                <a:ea typeface="Comic Sans MS" charset="0"/>
                <a:cs typeface="Arial"/>
              </a:rPr>
              <a:t>VECSELs</a:t>
            </a:r>
            <a:endParaRPr lang="en-US" sz="2800" baseline="0" dirty="0" smtClean="0">
              <a:solidFill>
                <a:srgbClr val="0000FF"/>
              </a:solidFill>
              <a:latin typeface="Arial"/>
              <a:ea typeface="Comic Sans MS" charset="0"/>
              <a:cs typeface="Arial"/>
            </a:endParaRPr>
          </a:p>
          <a:p>
            <a:pPr eaLnBrk="0" hangingPunct="0"/>
            <a:r>
              <a:rPr lang="en-US" baseline="0" dirty="0" smtClean="0">
                <a:solidFill>
                  <a:srgbClr val="0000FF"/>
                </a:solidFill>
                <a:latin typeface="Arial"/>
                <a:ea typeface="Comic Sans MS" charset="0"/>
                <a:cs typeface="Arial"/>
              </a:rPr>
              <a:t>(</a:t>
            </a:r>
            <a:r>
              <a:rPr lang="en-US" b="1" baseline="0" dirty="0" smtClean="0">
                <a:solidFill>
                  <a:srgbClr val="0000FF"/>
                </a:solidFill>
                <a:latin typeface="Arial"/>
                <a:ea typeface="Comic Sans MS" charset="0"/>
                <a:cs typeface="Arial"/>
              </a:rPr>
              <a:t>V</a:t>
            </a:r>
            <a:r>
              <a:rPr lang="en-US" baseline="0" dirty="0" smtClean="0">
                <a:solidFill>
                  <a:srgbClr val="0000FF"/>
                </a:solidFill>
                <a:latin typeface="Arial"/>
                <a:ea typeface="Comic Sans MS" charset="0"/>
                <a:cs typeface="Arial"/>
              </a:rPr>
              <a:t>ertical </a:t>
            </a:r>
            <a:r>
              <a:rPr lang="en-US" b="1" baseline="0" dirty="0" smtClean="0">
                <a:solidFill>
                  <a:srgbClr val="0000FF"/>
                </a:solidFill>
                <a:latin typeface="Arial"/>
                <a:ea typeface="Comic Sans MS" charset="0"/>
                <a:cs typeface="Arial"/>
              </a:rPr>
              <a:t>E</a:t>
            </a:r>
            <a:r>
              <a:rPr lang="en-US" baseline="0" dirty="0" smtClean="0">
                <a:solidFill>
                  <a:srgbClr val="0000FF"/>
                </a:solidFill>
                <a:latin typeface="Arial"/>
                <a:ea typeface="Comic Sans MS" charset="0"/>
                <a:cs typeface="Arial"/>
              </a:rPr>
              <a:t>xtended </a:t>
            </a:r>
            <a:r>
              <a:rPr lang="en-US" b="1" baseline="0" dirty="0" smtClean="0">
                <a:solidFill>
                  <a:srgbClr val="0000FF"/>
                </a:solidFill>
                <a:latin typeface="Arial"/>
                <a:ea typeface="Comic Sans MS" charset="0"/>
                <a:cs typeface="Arial"/>
              </a:rPr>
              <a:t>C</a:t>
            </a:r>
            <a:r>
              <a:rPr lang="en-US" baseline="0" dirty="0" smtClean="0">
                <a:solidFill>
                  <a:srgbClr val="0000FF"/>
                </a:solidFill>
                <a:latin typeface="Arial"/>
                <a:ea typeface="Comic Sans MS" charset="0"/>
                <a:cs typeface="Arial"/>
              </a:rPr>
              <a:t>avity </a:t>
            </a:r>
            <a:r>
              <a:rPr lang="en-US" b="1" baseline="0" dirty="0" smtClean="0">
                <a:solidFill>
                  <a:srgbClr val="0000FF"/>
                </a:solidFill>
                <a:latin typeface="Arial"/>
                <a:ea typeface="Comic Sans MS" charset="0"/>
                <a:cs typeface="Arial"/>
              </a:rPr>
              <a:t>S</a:t>
            </a:r>
            <a:r>
              <a:rPr lang="en-US" baseline="0" dirty="0" smtClean="0">
                <a:solidFill>
                  <a:srgbClr val="0000FF"/>
                </a:solidFill>
                <a:latin typeface="Arial"/>
                <a:ea typeface="Comic Sans MS" charset="0"/>
                <a:cs typeface="Arial"/>
              </a:rPr>
              <a:t>urface </a:t>
            </a:r>
            <a:r>
              <a:rPr lang="en-US" b="1" baseline="0" dirty="0" smtClean="0">
                <a:solidFill>
                  <a:srgbClr val="0000FF"/>
                </a:solidFill>
                <a:latin typeface="Arial"/>
                <a:ea typeface="Comic Sans MS" charset="0"/>
                <a:cs typeface="Arial"/>
              </a:rPr>
              <a:t>E</a:t>
            </a:r>
            <a:r>
              <a:rPr lang="en-US" baseline="0" dirty="0" smtClean="0">
                <a:solidFill>
                  <a:srgbClr val="0000FF"/>
                </a:solidFill>
                <a:latin typeface="Arial"/>
                <a:ea typeface="Comic Sans MS" charset="0"/>
                <a:cs typeface="Arial"/>
              </a:rPr>
              <a:t>mitting </a:t>
            </a:r>
            <a:r>
              <a:rPr lang="en-US" b="1" baseline="0" dirty="0" smtClean="0">
                <a:solidFill>
                  <a:srgbClr val="0000FF"/>
                </a:solidFill>
                <a:latin typeface="Arial"/>
                <a:ea typeface="Comic Sans MS" charset="0"/>
                <a:cs typeface="Arial"/>
              </a:rPr>
              <a:t>L</a:t>
            </a:r>
            <a:r>
              <a:rPr lang="en-US" baseline="0" dirty="0" smtClean="0">
                <a:solidFill>
                  <a:srgbClr val="0000FF"/>
                </a:solidFill>
                <a:latin typeface="Arial"/>
                <a:ea typeface="Comic Sans MS" charset="0"/>
                <a:cs typeface="Arial"/>
              </a:rPr>
              <a:t>asers)</a:t>
            </a:r>
            <a:endParaRPr lang="en-US" baseline="0" dirty="0">
              <a:solidFill>
                <a:srgbClr val="0000FF"/>
              </a:solidFill>
              <a:latin typeface="Arial"/>
              <a:ea typeface="Comic Sans MS" charset="0"/>
              <a:cs typeface="Arial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325" y="49213"/>
            <a:ext cx="9693275" cy="6800850"/>
            <a:chOff x="48" y="31"/>
            <a:chExt cx="6106" cy="4284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de-DE" baseline="0">
                <a:solidFill>
                  <a:schemeClr val="accent2"/>
                </a:solidFill>
              </a:endParaRP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4944" y="407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ETH Zurich</a:t>
              </a:r>
              <a:endParaRPr lang="de-CH" baseline="0"/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624" y="4075"/>
              <a:ext cx="2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Laser Spectroscopy and Sensing</a:t>
              </a:r>
              <a:endParaRPr lang="de-CH" baseline="0"/>
            </a:p>
          </p:txBody>
        </p:sp>
      </p:grp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512" y="1219199"/>
            <a:ext cx="4731688" cy="50039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5638800" y="1295400"/>
            <a:ext cx="3200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aseline="0" dirty="0" err="1" smtClean="0">
                <a:latin typeface="Symbol"/>
                <a:ea typeface="標楷體"/>
                <a:cs typeface="Symbol" charset="2"/>
              </a:rPr>
              <a:t>l</a:t>
            </a:r>
            <a:r>
              <a:rPr lang="en-US" sz="2000" baseline="0" dirty="0" smtClean="0">
                <a:latin typeface="Symbol"/>
                <a:ea typeface="標楷體"/>
                <a:cs typeface="Symbol" charset="2"/>
              </a:rPr>
              <a:t> </a:t>
            </a:r>
            <a:r>
              <a:rPr lang="en-US" sz="2000" baseline="0" dirty="0" smtClean="0">
                <a:latin typeface="Arial"/>
                <a:cs typeface="Arial"/>
              </a:rPr>
              <a:t>≈ 3.4 </a:t>
            </a:r>
            <a:r>
              <a:rPr lang="en-US" sz="2000" baseline="0" dirty="0" smtClean="0">
                <a:latin typeface="Symbol" charset="2"/>
                <a:cs typeface="Symbol" charset="2"/>
              </a:rPr>
              <a:t>m</a:t>
            </a:r>
            <a:r>
              <a:rPr lang="en-US" sz="2000" baseline="0" dirty="0" smtClean="0">
                <a:latin typeface="Arial"/>
                <a:cs typeface="Arial"/>
              </a:rPr>
              <a:t>m</a:t>
            </a:r>
          </a:p>
          <a:p>
            <a:pPr>
              <a:lnSpc>
                <a:spcPct val="150000"/>
              </a:lnSpc>
            </a:pPr>
            <a:r>
              <a:rPr lang="en-US" sz="2000" baseline="0" dirty="0" smtClean="0">
                <a:latin typeface="Arial"/>
                <a:cs typeface="Arial"/>
              </a:rPr>
              <a:t>Tuning range: &gt; 150 cm</a:t>
            </a:r>
            <a:r>
              <a:rPr lang="en-US" sz="2000" dirty="0" smtClean="0">
                <a:latin typeface="Arial"/>
                <a:cs typeface="Arial"/>
              </a:rPr>
              <a:t>-1</a:t>
            </a:r>
          </a:p>
          <a:p>
            <a:pPr>
              <a:lnSpc>
                <a:spcPct val="150000"/>
              </a:lnSpc>
            </a:pPr>
            <a:r>
              <a:rPr lang="en-US" sz="2000" baseline="0" dirty="0" smtClean="0">
                <a:latin typeface="Arial"/>
                <a:cs typeface="Arial"/>
              </a:rPr>
              <a:t>Pulse power: 10 </a:t>
            </a:r>
            <a:r>
              <a:rPr lang="en-US" sz="2000" baseline="0" dirty="0" err="1" smtClean="0">
                <a:latin typeface="Arial"/>
                <a:cs typeface="Arial"/>
              </a:rPr>
              <a:t>mW</a:t>
            </a:r>
            <a:r>
              <a:rPr lang="en-US" sz="2000" baseline="-25000" dirty="0" err="1" smtClean="0">
                <a:latin typeface="Arial"/>
                <a:cs typeface="Arial"/>
              </a:rPr>
              <a:t>p</a:t>
            </a:r>
            <a:r>
              <a:rPr lang="en-US" sz="2000" baseline="-25000" dirty="0" smtClean="0">
                <a:latin typeface="Arial"/>
                <a:cs typeface="Arial"/>
              </a:rPr>
              <a:t> </a:t>
            </a:r>
            <a:endParaRPr lang="en-US" sz="2000" baseline="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000" baseline="0" dirty="0" smtClean="0">
                <a:latin typeface="Arial"/>
                <a:cs typeface="Arial"/>
              </a:rPr>
              <a:t>Duty cycle: 0.5%</a:t>
            </a:r>
          </a:p>
          <a:p>
            <a:endParaRPr lang="en-US" sz="1600" b="1" baseline="0" dirty="0" smtClean="0">
              <a:latin typeface="Arial"/>
              <a:cs typeface="Arial"/>
            </a:endParaRPr>
          </a:p>
        </p:txBody>
      </p:sp>
      <p:pic>
        <p:nvPicPr>
          <p:cNvPr id="32" name="Picture 31" descr="Screen shot 2013-09-12 at 10.07.2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276600"/>
            <a:ext cx="3256316" cy="2514600"/>
          </a:xfrm>
          <a:prstGeom prst="rect">
            <a:avLst/>
          </a:prstGeom>
        </p:spPr>
      </p:pic>
      <p:pic>
        <p:nvPicPr>
          <p:cNvPr id="29" name="Picture 28" descr="Screen shot 2014-07-24 at 10.41.25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5943600"/>
            <a:ext cx="1676400" cy="510835"/>
          </a:xfrm>
          <a:prstGeom prst="rect">
            <a:avLst/>
          </a:prstGeom>
        </p:spPr>
      </p:pic>
      <p:pic>
        <p:nvPicPr>
          <p:cNvPr id="30" name="Picture 29" descr="Screen shot 2013-09-15 at 10.38.00 AM.png"/>
          <p:cNvPicPr>
            <a:picLocks noChangeAspect="1"/>
          </p:cNvPicPr>
          <p:nvPr/>
        </p:nvPicPr>
        <p:blipFill>
          <a:blip r:embed="rId6"/>
          <a:srcRect l="5654" t="16481"/>
          <a:stretch>
            <a:fillRect/>
          </a:stretch>
        </p:blipFill>
        <p:spPr>
          <a:xfrm>
            <a:off x="4932302" y="5943600"/>
            <a:ext cx="2382898" cy="482482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 bwMode="auto">
          <a:xfrm>
            <a:off x="7391400" y="6096000"/>
            <a:ext cx="457200" cy="152400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34" grpId="0"/>
      <p:bldP spid="9115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_1_setu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6674" t="12625" r="13101" b="51340"/>
              <a:stretch>
                <a:fillRect/>
              </a:stretch>
            </p:blipFill>
          </mc:Choice>
          <mc:Fallback>
            <p:blipFill>
              <a:blip r:embed="rId3"/>
              <a:srcRect l="16674" t="12625" r="13101" b="51340"/>
              <a:stretch>
                <a:fillRect/>
              </a:stretch>
            </p:blipFill>
          </mc:Fallback>
        </mc:AlternateContent>
        <p:spPr>
          <a:xfrm>
            <a:off x="1981200" y="914400"/>
            <a:ext cx="7543800" cy="5479491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325" y="49213"/>
            <a:ext cx="9693275" cy="6800850"/>
            <a:chOff x="48" y="31"/>
            <a:chExt cx="6106" cy="4284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de-DE" baseline="0">
                <a:solidFill>
                  <a:schemeClr val="accent2"/>
                </a:solidFill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4944" y="407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ETH Zurich</a:t>
              </a:r>
              <a:endParaRPr lang="de-CH" baseline="0"/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624" y="4075"/>
              <a:ext cx="2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Laser Spectroscopy and Sensing</a:t>
              </a:r>
              <a:endParaRPr lang="de-CH" baseline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04800" y="381000"/>
            <a:ext cx="11005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0" dirty="0" smtClean="0">
                <a:solidFill>
                  <a:srgbClr val="0000FF"/>
                </a:solidFill>
                <a:latin typeface="Comic Sans MS"/>
                <a:cs typeface="Comic Sans MS"/>
              </a:rPr>
              <a:t>Experimental setup with VECSEL, sample and reference cell</a:t>
            </a:r>
            <a:endParaRPr lang="en-US" dirty="0"/>
          </a:p>
        </p:txBody>
      </p:sp>
      <p:pic>
        <p:nvPicPr>
          <p:cNvPr id="20" name="Picture 19" descr="Screen shot 2013-09-12 at 10.07.28 AM.png"/>
          <p:cNvPicPr>
            <a:picLocks noChangeAspect="1"/>
          </p:cNvPicPr>
          <p:nvPr/>
        </p:nvPicPr>
        <p:blipFill>
          <a:blip r:embed="rId4"/>
          <a:srcRect r="4724"/>
          <a:stretch>
            <a:fillRect/>
          </a:stretch>
        </p:blipFill>
        <p:spPr>
          <a:xfrm>
            <a:off x="457200" y="2743200"/>
            <a:ext cx="1880288" cy="1524000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5"/>
          <a:srcRect l="7382" t="22201" r="22146" b="5550"/>
          <a:stretch>
            <a:fillRect/>
          </a:stretch>
        </p:blipFill>
        <p:spPr bwMode="auto">
          <a:xfrm>
            <a:off x="7162800" y="1219200"/>
            <a:ext cx="2099691" cy="143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39763" y="609600"/>
            <a:ext cx="9121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de-CH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228600" y="1546138"/>
            <a:ext cx="9296400" cy="211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  <a:defRPr/>
            </a:pPr>
            <a:r>
              <a:rPr lang="de-CH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	</a:t>
            </a:r>
            <a:r>
              <a:rPr lang="de-CH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	         </a:t>
            </a:r>
          </a:p>
          <a:p>
            <a:pPr algn="ctr" eaLnBrk="0" hangingPunct="0">
              <a:lnSpc>
                <a:spcPct val="40000"/>
              </a:lnSpc>
              <a:spcBef>
                <a:spcPct val="25000"/>
              </a:spcBef>
              <a:defRPr/>
            </a:pPr>
            <a:endParaRPr lang="de-CH" sz="2000" b="1" dirty="0">
              <a:solidFill>
                <a:srgbClr val="1822C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  <a:defRPr/>
            </a:pPr>
            <a:endParaRPr lang="de-CH" sz="2400" b="1" dirty="0">
              <a:solidFill>
                <a:srgbClr val="1822C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  <a:defRPr/>
            </a:pPr>
            <a:endParaRPr lang="de-CH" sz="2600" b="1" dirty="0">
              <a:solidFill>
                <a:srgbClr val="1822C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just" eaLnBrk="0" hangingPunct="0">
              <a:lnSpc>
                <a:spcPct val="40000"/>
              </a:lnSpc>
              <a:spcBef>
                <a:spcPct val="50000"/>
              </a:spcBef>
              <a:defRPr/>
            </a:pPr>
            <a:endParaRPr lang="de-CH" sz="2400" dirty="0">
              <a:latin typeface="Comic Sans MS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endParaRPr lang="de-CH" sz="2200" dirty="0">
              <a:latin typeface="Comic Sans MS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de-CH" sz="2200" b="1" dirty="0" smtClean="0">
              <a:latin typeface="Comic Sans MS" charset="0"/>
            </a:endParaRPr>
          </a:p>
          <a:p>
            <a:pPr algn="ctr" eaLnBrk="0" hangingPunct="0">
              <a:spcBef>
                <a:spcPts val="1075"/>
              </a:spcBef>
              <a:defRPr/>
            </a:pPr>
            <a:endParaRPr lang="de-CH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42950" y="304800"/>
            <a:ext cx="84201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de-CH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344" name="Rectangle 19"/>
          <p:cNvSpPr>
            <a:spLocks noChangeArrowheads="1"/>
          </p:cNvSpPr>
          <p:nvPr/>
        </p:nvSpPr>
        <p:spPr bwMode="auto">
          <a:xfrm>
            <a:off x="914400" y="5791200"/>
            <a:ext cx="8153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de-CH"/>
          </a:p>
          <a:p>
            <a:pPr eaLnBrk="0" hangingPunct="0"/>
            <a:endParaRPr lang="de-CH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49213"/>
            <a:ext cx="9693275" cy="6800850"/>
            <a:chOff x="48" y="31"/>
            <a:chExt cx="6106" cy="4284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96" y="4171"/>
              <a:ext cx="6000" cy="48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48" y="91"/>
              <a:ext cx="48" cy="4080"/>
            </a:xfrm>
            <a:prstGeom prst="rect">
              <a:avLst/>
            </a:prstGeom>
            <a:solidFill>
              <a:srgbClr val="ED181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96" y="31"/>
              <a:ext cx="6058" cy="4140"/>
            </a:xfrm>
            <a:prstGeom prst="rect">
              <a:avLst/>
            </a:prstGeom>
            <a:noFill/>
            <a:ln w="28575">
              <a:solidFill>
                <a:srgbClr val="1E1EB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de-DE" baseline="0">
                <a:solidFill>
                  <a:schemeClr val="accent2"/>
                </a:solidFill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4944" y="4032"/>
              <a:ext cx="72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4944" y="407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ETH Zurich</a:t>
              </a:r>
              <a:endParaRPr lang="de-CH" baseline="0"/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624" y="4032"/>
              <a:ext cx="1872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24" y="4075"/>
              <a:ext cx="2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CH" sz="1400" b="1" i="1" baseline="0">
                  <a:latin typeface="Arial" charset="0"/>
                </a:rPr>
                <a:t>Laser Spectroscopy and Sensing</a:t>
              </a:r>
              <a:endParaRPr lang="de-CH" baseline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3400" y="228600"/>
            <a:ext cx="860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0" dirty="0" smtClean="0">
                <a:solidFill>
                  <a:srgbClr val="0000FF"/>
                </a:solidFill>
                <a:latin typeface="Comic Sans MS"/>
                <a:cs typeface="Comic Sans MS"/>
              </a:rPr>
              <a:t>Measured reference spectra of C</a:t>
            </a:r>
            <a:r>
              <a:rPr lang="en-US" sz="28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800" b="1" baseline="0" dirty="0" smtClean="0">
                <a:solidFill>
                  <a:srgbClr val="0000FF"/>
                </a:solidFill>
                <a:latin typeface="Comic Sans MS"/>
                <a:cs typeface="Comic Sans MS"/>
              </a:rPr>
              <a:t> – C</a:t>
            </a:r>
            <a:r>
              <a:rPr lang="en-US" sz="28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sz="2800" b="1" baseline="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b="1" baseline="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alkanes</a:t>
            </a:r>
            <a:endParaRPr lang="en-US" sz="2800" b="1" baseline="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6600" y="1271397"/>
            <a:ext cx="2590800" cy="2919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baseline="0" dirty="0" smtClean="0">
                <a:latin typeface="Arial"/>
                <a:cs typeface="Arial"/>
              </a:rPr>
              <a:t>Individual gases buffered in N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</a:p>
          <a:p>
            <a:pPr>
              <a:lnSpc>
                <a:spcPts val="2600"/>
              </a:lnSpc>
            </a:pPr>
            <a:r>
              <a:rPr lang="en-US" baseline="0" dirty="0" smtClean="0">
                <a:latin typeface="Arial"/>
                <a:cs typeface="Arial"/>
              </a:rPr>
              <a:t>at atm. pressure</a:t>
            </a:r>
          </a:p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en-US" baseline="0" dirty="0" smtClean="0">
                <a:latin typeface="Arial"/>
                <a:cs typeface="Arial"/>
              </a:rPr>
              <a:t>averaged over</a:t>
            </a:r>
          </a:p>
          <a:p>
            <a:pPr>
              <a:lnSpc>
                <a:spcPts val="2600"/>
              </a:lnSpc>
            </a:pPr>
            <a:r>
              <a:rPr lang="en-US" baseline="0" dirty="0" smtClean="0">
                <a:latin typeface="Arial"/>
                <a:cs typeface="Arial"/>
              </a:rPr>
              <a:t>100 scans</a:t>
            </a:r>
          </a:p>
          <a:p>
            <a:pPr>
              <a:lnSpc>
                <a:spcPts val="2600"/>
              </a:lnSpc>
            </a:pPr>
            <a:endParaRPr lang="en-US" baseline="0" dirty="0" smtClean="0">
              <a:latin typeface="Arial"/>
              <a:cs typeface="Arial"/>
            </a:endParaRPr>
          </a:p>
          <a:p>
            <a:pPr>
              <a:lnSpc>
                <a:spcPts val="2600"/>
              </a:lnSpc>
            </a:pPr>
            <a:r>
              <a:rPr lang="en-US" baseline="0" dirty="0" smtClean="0">
                <a:latin typeface="Arial"/>
                <a:cs typeface="Arial"/>
              </a:rPr>
              <a:t>Total acquisition</a:t>
            </a:r>
          </a:p>
          <a:p>
            <a:pPr>
              <a:lnSpc>
                <a:spcPts val="2600"/>
              </a:lnSpc>
            </a:pPr>
            <a:r>
              <a:rPr lang="en-US" baseline="0" dirty="0" smtClean="0">
                <a:latin typeface="Arial"/>
                <a:cs typeface="Arial"/>
              </a:rPr>
              <a:t>Time: 200 </a:t>
            </a:r>
            <a:r>
              <a:rPr lang="en-US" baseline="0" dirty="0" err="1" smtClean="0">
                <a:latin typeface="Arial"/>
                <a:cs typeface="Arial"/>
              </a:rPr>
              <a:t>s</a:t>
            </a:r>
            <a:endParaRPr lang="en-US" baseline="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6800" y="953869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>
                <a:latin typeface="Arial"/>
                <a:cs typeface="Arial"/>
              </a:rPr>
              <a:t>    </a:t>
            </a:r>
          </a:p>
          <a:p>
            <a:r>
              <a:rPr lang="en-US" sz="1800" baseline="0" dirty="0" smtClean="0">
                <a:latin typeface="Arial"/>
                <a:cs typeface="Arial"/>
              </a:rPr>
              <a:t>     </a:t>
            </a:r>
            <a:endParaRPr lang="en-US" sz="1800" baseline="0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10400" y="4400490"/>
            <a:ext cx="2750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0" dirty="0" smtClean="0">
                <a:solidFill>
                  <a:srgbClr val="0000FF"/>
                </a:solidFill>
                <a:latin typeface="Arial"/>
                <a:cs typeface="Arial"/>
              </a:rPr>
              <a:t>Tuning by PZT voltage </a:t>
            </a:r>
            <a:endParaRPr lang="en-US" sz="2000" baseline="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33" name="Picture 32" descr="fig_2_neu_spectr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3101" t="12625" r="22630" b="51340"/>
              <a:stretch>
                <a:fillRect/>
              </a:stretch>
            </p:blipFill>
          </mc:Choice>
          <mc:Fallback>
            <p:blipFill>
              <a:blip r:embed="rId3"/>
              <a:srcRect l="13101" t="12625" r="22630" b="51340"/>
              <a:stretch>
                <a:fillRect/>
              </a:stretch>
            </p:blipFill>
          </mc:Fallback>
        </mc:AlternateContent>
        <p:spPr>
          <a:xfrm>
            <a:off x="228600" y="897038"/>
            <a:ext cx="6934200" cy="550376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28800" y="4781490"/>
            <a:ext cx="1182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0" dirty="0" smtClean="0">
                <a:latin typeface="Arial"/>
                <a:cs typeface="Arial"/>
              </a:rPr>
              <a:t>Methane</a:t>
            </a:r>
            <a:endParaRPr lang="en-US" sz="2000" dirty="0"/>
          </a:p>
        </p:txBody>
      </p:sp>
      <p:sp>
        <p:nvSpPr>
          <p:cNvPr id="35" name="Rectangle 34"/>
          <p:cNvSpPr/>
          <p:nvPr/>
        </p:nvSpPr>
        <p:spPr>
          <a:xfrm>
            <a:off x="1981200" y="4095690"/>
            <a:ext cx="997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0" dirty="0" smtClean="0">
                <a:latin typeface="Arial"/>
                <a:cs typeface="Arial"/>
              </a:rPr>
              <a:t>Ethane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1981200" y="3333690"/>
            <a:ext cx="1154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0" dirty="0" smtClean="0">
                <a:latin typeface="Arial"/>
                <a:cs typeface="Arial"/>
              </a:rPr>
              <a:t>Propane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2057400" y="2495490"/>
            <a:ext cx="997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latin typeface="Arial"/>
                <a:cs typeface="Arial"/>
              </a:rPr>
              <a:t>Butane</a:t>
            </a:r>
            <a:endParaRPr lang="en-US" sz="2000" baseline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4626</TotalTime>
  <Words>1105</Words>
  <Application>Microsoft Macintosh PowerPoint</Application>
  <PresentationFormat>A4 Paper (210x297 mm)</PresentationFormat>
  <Paragraphs>262</Paragraphs>
  <Slides>20</Slides>
  <Notes>10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Blank</vt:lpstr>
      <vt:lpstr>Document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ETH Zurich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IQE</dc:creator>
  <cp:lastModifiedBy>LSS ETH</cp:lastModifiedBy>
  <cp:revision>443</cp:revision>
  <cp:lastPrinted>2004-05-10T10:17:04Z</cp:lastPrinted>
  <dcterms:created xsi:type="dcterms:W3CDTF">2016-05-02T13:34:18Z</dcterms:created>
  <dcterms:modified xsi:type="dcterms:W3CDTF">2016-05-02T13:35:04Z</dcterms:modified>
</cp:coreProperties>
</file>