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271" r:id="rId3"/>
    <p:sldId id="262" r:id="rId4"/>
    <p:sldId id="264" r:id="rId5"/>
    <p:sldId id="302" r:id="rId6"/>
    <p:sldId id="269" r:id="rId7"/>
    <p:sldId id="297" r:id="rId8"/>
    <p:sldId id="301" r:id="rId9"/>
    <p:sldId id="298" r:id="rId10"/>
    <p:sldId id="282" r:id="rId11"/>
    <p:sldId id="284" r:id="rId12"/>
    <p:sldId id="286" r:id="rId13"/>
    <p:sldId id="295" r:id="rId14"/>
    <p:sldId id="296" r:id="rId15"/>
    <p:sldId id="288" r:id="rId16"/>
    <p:sldId id="290" r:id="rId17"/>
    <p:sldId id="306" r:id="rId18"/>
    <p:sldId id="283" r:id="rId19"/>
    <p:sldId id="305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3407"/>
  </p:normalViewPr>
  <p:slideViewPr>
    <p:cSldViewPr snapToGrid="0" snapToObjects="1">
      <p:cViewPr>
        <p:scale>
          <a:sx n="108" d="100"/>
          <a:sy n="108" d="100"/>
        </p:scale>
        <p:origin x="101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35050-32AA-8741-9375-997EB02A1F6F}" type="datetimeFigureOut">
              <a:rPr lang="en-US" smtClean="0"/>
              <a:t>4/30/16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8B69A-00B6-5B49-9DF4-5485123E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1B70-87BD-3A46-9763-354711471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8B69A-00B6-5B49-9DF4-5485123E0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426BA-2883-274C-8C61-84246C6175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8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426BA-2883-274C-8C61-84246C6175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9A7-787F-214D-ABA6-08055BA7B72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26C-9AAE-1247-999E-1EC1E1B80E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646"/>
            <a:ext cx="1346343" cy="4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3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9A7-787F-214D-ABA6-08055BA7B72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26C-9AAE-1247-999E-1EC1E1B8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2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9A7-787F-214D-ABA6-08055BA7B72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26C-9AAE-1247-999E-1EC1E1B8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9A7-787F-214D-ABA6-08055BA7B72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26C-9AAE-1247-999E-1EC1E1B80E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" y="6526997"/>
            <a:ext cx="945723" cy="33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2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9A7-787F-214D-ABA6-08055BA7B72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26C-9AAE-1247-999E-1EC1E1B8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1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9A7-787F-214D-ABA6-08055BA7B72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26C-9AAE-1247-999E-1EC1E1B8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8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9A7-787F-214D-ABA6-08055BA7B72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26C-9AAE-1247-999E-1EC1E1B8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4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9A7-787F-214D-ABA6-08055BA7B72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26C-9AAE-1247-999E-1EC1E1B8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3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9A7-787F-214D-ABA6-08055BA7B72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26C-9AAE-1247-999E-1EC1E1B8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9A7-787F-214D-ABA6-08055BA7B72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26C-9AAE-1247-999E-1EC1E1B8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9A7-787F-214D-ABA6-08055BA7B72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26C-9AAE-1247-999E-1EC1E1B8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5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19A7-787F-214D-ABA6-08055BA7B72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726C-9AAE-1247-999E-1EC1E1B8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4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4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566" y="603694"/>
            <a:ext cx="8064033" cy="2893636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 smtClean="0"/>
              <a:t>ENSO-dynamics in CMIP simulations </a:t>
            </a:r>
            <a:br>
              <a:rPr lang="en-US" sz="4000" dirty="0" smtClean="0"/>
            </a:br>
            <a:r>
              <a:rPr lang="en-US" sz="4000" dirty="0" smtClean="0"/>
              <a:t>in </a:t>
            </a:r>
            <a:r>
              <a:rPr lang="en-US" sz="4000" dirty="0"/>
              <a:t>the framework of </a:t>
            </a:r>
            <a:r>
              <a:rPr lang="en-US" sz="4000" dirty="0" smtClean="0"/>
              <a:t>the</a:t>
            </a:r>
            <a:br>
              <a:rPr lang="en-US" sz="4000" dirty="0" smtClean="0"/>
            </a:br>
            <a:r>
              <a:rPr lang="en-US" sz="4000" dirty="0" smtClean="0"/>
              <a:t> recharge </a:t>
            </a:r>
            <a:r>
              <a:rPr lang="en-US" sz="4000" dirty="0"/>
              <a:t>oscillator model. </a:t>
            </a:r>
            <a:r>
              <a:rPr lang="en-AU" sz="3600" dirty="0"/>
              <a:t/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27" y="4147127"/>
            <a:ext cx="6964218" cy="1752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Asha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Vijayeta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&amp; </a:t>
            </a:r>
            <a:r>
              <a:rPr lang="en-US" sz="2400" dirty="0" err="1">
                <a:solidFill>
                  <a:schemeClr val="tx1"/>
                </a:solidFill>
              </a:rPr>
              <a:t>Dietmar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Dommenget</a:t>
            </a:r>
            <a:endParaRPr lang="en-US" dirty="0"/>
          </a:p>
        </p:txBody>
      </p:sp>
      <p:pic>
        <p:nvPicPr>
          <p:cNvPr id="4" name="Picture 3" descr="monash-dl-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4" y="5969000"/>
            <a:ext cx="1589745" cy="517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5969000"/>
            <a:ext cx="26924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" y="1156700"/>
            <a:ext cx="3467157" cy="14139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Content Placeholder 5" descr="yanshaneqn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1769"/>
          <a:stretch/>
        </p:blipFill>
        <p:spPr>
          <a:xfrm>
            <a:off x="90050" y="5101182"/>
            <a:ext cx="4275043" cy="145282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6" name="Picture 15" descr="xxx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07" y="1824207"/>
            <a:ext cx="2276253" cy="10211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11aa21a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b="7033"/>
          <a:stretch/>
        </p:blipFill>
        <p:spPr>
          <a:xfrm>
            <a:off x="4761906" y="3781174"/>
            <a:ext cx="1928254" cy="1318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166022" y="726805"/>
            <a:ext cx="17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ReOsc</a:t>
            </a:r>
            <a:r>
              <a:rPr lang="en-US" dirty="0" smtClean="0">
                <a:solidFill>
                  <a:srgbClr val="FF0000"/>
                </a:solidFill>
              </a:rPr>
              <a:t> toy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0958" y="2857844"/>
            <a:ext cx="3797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Separate </a:t>
            </a:r>
            <a:r>
              <a:rPr lang="en-US" dirty="0" smtClean="0">
                <a:solidFill>
                  <a:srgbClr val="FF0000"/>
                </a:solidFill>
              </a:rPr>
              <a:t>SST damping parameter(a11) </a:t>
            </a:r>
          </a:p>
          <a:p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 smtClean="0">
                <a:solidFill>
                  <a:srgbClr val="FF0000"/>
                </a:solidFill>
              </a:rPr>
              <a:t>effect of SST on thermocline(a21)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into atmospheric and oceanic part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330299" y="4691309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Y15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71767" y="3817378"/>
            <a:ext cx="193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Heat flux feedback</a:t>
            </a:r>
          </a:p>
        </p:txBody>
      </p:sp>
      <p:sp>
        <p:nvSpPr>
          <p:cNvPr id="3" name="Rectangle 2"/>
          <p:cNvSpPr/>
          <p:nvPr/>
        </p:nvSpPr>
        <p:spPr>
          <a:xfrm>
            <a:off x="7187646" y="4654963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Bjerknes</a:t>
            </a:r>
            <a:r>
              <a:rPr lang="en-US" dirty="0" smtClean="0">
                <a:solidFill>
                  <a:srgbClr val="008000"/>
                </a:solidFill>
              </a:rPr>
              <a:t> feedback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15976" y="1354266"/>
            <a:ext cx="913162" cy="469941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398691" y="5214938"/>
            <a:ext cx="539705" cy="84262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01522" y="4002044"/>
            <a:ext cx="64231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409893" y="4839629"/>
            <a:ext cx="833939" cy="1131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26033" y="2896927"/>
            <a:ext cx="0" cy="80112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408134" y="128161"/>
            <a:ext cx="6322598" cy="559243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Components of SST coupling parameters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3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7001" y="151333"/>
            <a:ext cx="6611485" cy="92333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Atmospheric feedbacks: </a:t>
            </a:r>
          </a:p>
          <a:p>
            <a:pPr algn="ctr"/>
            <a:r>
              <a:rPr lang="en-US" dirty="0" err="1" smtClean="0"/>
              <a:t>Bjerknes</a:t>
            </a:r>
            <a:r>
              <a:rPr lang="en-US" dirty="0" smtClean="0"/>
              <a:t> Feedback vs net </a:t>
            </a:r>
            <a:r>
              <a:rPr lang="en-US" dirty="0" err="1" smtClean="0"/>
              <a:t>Heatflux</a:t>
            </a:r>
            <a:r>
              <a:rPr lang="en-US" dirty="0" smtClean="0"/>
              <a:t> feedback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" y="1765812"/>
            <a:ext cx="5446881" cy="4392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56152" t="16986" r="11529" b="64126"/>
          <a:stretch/>
        </p:blipFill>
        <p:spPr bwMode="auto">
          <a:xfrm>
            <a:off x="3676399" y="1160612"/>
            <a:ext cx="1498743" cy="6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" y="1765812"/>
            <a:ext cx="5446881" cy="43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" y="1765812"/>
            <a:ext cx="5446881" cy="439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3024" y="3750663"/>
            <a:ext cx="3472191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Almost all CMIP models have </a:t>
            </a:r>
            <a:r>
              <a:rPr lang="en-US" dirty="0" smtClean="0">
                <a:solidFill>
                  <a:srgbClr val="FF0000"/>
                </a:solidFill>
              </a:rPr>
              <a:t>underestimated</a:t>
            </a:r>
            <a:r>
              <a:rPr lang="en-US" dirty="0" smtClean="0"/>
              <a:t> </a:t>
            </a:r>
            <a:r>
              <a:rPr lang="en-US" dirty="0" err="1" smtClean="0"/>
              <a:t>windstress</a:t>
            </a:r>
            <a:r>
              <a:rPr lang="en-US" dirty="0" smtClean="0"/>
              <a:t> and net </a:t>
            </a:r>
            <a:r>
              <a:rPr lang="en-US" dirty="0" err="1" smtClean="0"/>
              <a:t>heatflux</a:t>
            </a:r>
            <a:r>
              <a:rPr lang="en-US" dirty="0" smtClean="0"/>
              <a:t> feedback</a:t>
            </a:r>
          </a:p>
        </p:txBody>
      </p:sp>
    </p:spTree>
    <p:extLst>
      <p:ext uri="{BB962C8B-B14F-4D97-AF65-F5344CB8AC3E}">
        <p14:creationId xmlns:p14="http://schemas.microsoft.com/office/powerpoint/2010/main" val="273898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49" y="183925"/>
            <a:ext cx="7713702" cy="736497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sz="2400" dirty="0" smtClean="0"/>
              <a:t>Ocean vs. atmospheric component</a:t>
            </a:r>
            <a:br>
              <a:rPr lang="en-US" sz="2400" dirty="0" smtClean="0"/>
            </a:br>
            <a:r>
              <a:rPr lang="en-US" sz="2400" dirty="0" smtClean="0"/>
              <a:t> of  SST damping parameter(a</a:t>
            </a:r>
            <a:r>
              <a:rPr lang="en-US" sz="2400" baseline="-25000" dirty="0" smtClean="0"/>
              <a:t>11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73754" y="45729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Compensating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AU" dirty="0" smtClean="0">
                <a:solidFill>
                  <a:srgbClr val="FF0000"/>
                </a:solidFill>
              </a:rPr>
              <a:t>atmospheric and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 oceanic parameter errors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79" t="5953" r="8036"/>
          <a:stretch/>
        </p:blipFill>
        <p:spPr>
          <a:xfrm>
            <a:off x="0" y="1175700"/>
            <a:ext cx="3736707" cy="29520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/>
          <a:srcRect l="49517" t="16508" r="11715" b="68908"/>
          <a:stretch/>
        </p:blipFill>
        <p:spPr bwMode="auto">
          <a:xfrm>
            <a:off x="6362700" y="2104907"/>
            <a:ext cx="2505710" cy="641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6" y="2759169"/>
            <a:ext cx="5232000" cy="39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6" y="2759169"/>
            <a:ext cx="5232000" cy="39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6" y="2759169"/>
            <a:ext cx="5232000" cy="39240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7"/>
          <a:srcRect l="61401" t="16988" r="11351" b="67618"/>
          <a:stretch/>
        </p:blipFill>
        <p:spPr bwMode="auto">
          <a:xfrm>
            <a:off x="2559755" y="1295316"/>
            <a:ext cx="926396" cy="433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50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49" y="183925"/>
            <a:ext cx="7713702" cy="736497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sz="2400" dirty="0"/>
              <a:t>Ocean vs. atmospheric component</a:t>
            </a:r>
            <a:br>
              <a:rPr lang="en-US" sz="2400" dirty="0"/>
            </a:br>
            <a:r>
              <a:rPr lang="en-US" sz="2400" dirty="0"/>
              <a:t> of  thermocline effect on SST parameter(a</a:t>
            </a:r>
            <a:r>
              <a:rPr lang="en-US" sz="2400" baseline="-25000" dirty="0"/>
              <a:t>21</a:t>
            </a:r>
            <a:r>
              <a:rPr lang="en-US" sz="2400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754" y="45729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Compensating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AU" dirty="0" smtClean="0">
                <a:solidFill>
                  <a:srgbClr val="FF0000"/>
                </a:solidFill>
              </a:rPr>
              <a:t>atmospheric and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 oceanic parameter errors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49517" t="16508" r="11715" b="68908"/>
          <a:stretch/>
        </p:blipFill>
        <p:spPr bwMode="auto">
          <a:xfrm>
            <a:off x="6273800" y="1981201"/>
            <a:ext cx="2505710" cy="641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572" t="5714" r="8214" b="1904"/>
          <a:stretch/>
        </p:blipFill>
        <p:spPr>
          <a:xfrm>
            <a:off x="54718" y="1193267"/>
            <a:ext cx="3970570" cy="3118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5" y="2715057"/>
            <a:ext cx="5136000" cy="385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5" y="2715057"/>
            <a:ext cx="5136000" cy="385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5" y="2715057"/>
            <a:ext cx="5136000" cy="38520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7"/>
          <a:srcRect l="61401" t="16988" r="11351" b="67618"/>
          <a:stretch/>
        </p:blipFill>
        <p:spPr bwMode="auto">
          <a:xfrm>
            <a:off x="2559755" y="1295316"/>
            <a:ext cx="926396" cy="433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633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874" y="2044044"/>
            <a:ext cx="8229600" cy="452596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4761" y="86303"/>
            <a:ext cx="2830817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Effect of </a:t>
            </a:r>
            <a:r>
              <a:rPr lang="en-AU" dirty="0">
                <a:solidFill>
                  <a:srgbClr val="FF0000"/>
                </a:solidFill>
              </a:rPr>
              <a:t>model biases </a:t>
            </a:r>
          </a:p>
          <a:p>
            <a:r>
              <a:rPr lang="en-AU" dirty="0"/>
              <a:t>on</a:t>
            </a:r>
            <a:r>
              <a:rPr lang="en-AU" dirty="0">
                <a:solidFill>
                  <a:srgbClr val="000000"/>
                </a:solidFill>
              </a:rPr>
              <a:t> the ENSO </a:t>
            </a:r>
            <a:r>
              <a:rPr lang="en-AU" dirty="0" smtClean="0">
                <a:solidFill>
                  <a:srgbClr val="000000"/>
                </a:solidFill>
              </a:rPr>
              <a:t>dynamics</a:t>
            </a:r>
            <a:r>
              <a:rPr lang="en-AU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24699" y="86303"/>
            <a:ext cx="3114400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Effect of the </a:t>
            </a:r>
            <a:r>
              <a:rPr lang="en-AU" dirty="0">
                <a:solidFill>
                  <a:srgbClr val="FF0000"/>
                </a:solidFill>
              </a:rPr>
              <a:t>model spread </a:t>
            </a:r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000000"/>
                </a:solidFill>
              </a:rPr>
              <a:t>on </a:t>
            </a:r>
            <a:r>
              <a:rPr lang="en-AU" dirty="0">
                <a:solidFill>
                  <a:srgbClr val="000000"/>
                </a:solidFill>
              </a:rPr>
              <a:t>the ENSO </a:t>
            </a:r>
            <a:r>
              <a:rPr lang="en-AU" dirty="0" smtClean="0">
                <a:solidFill>
                  <a:srgbClr val="000000"/>
                </a:solidFill>
              </a:rPr>
              <a:t>dynamics</a:t>
            </a:r>
            <a:r>
              <a:rPr lang="en-AU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455852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dirty="0"/>
          </a:p>
          <a:p>
            <a:r>
              <a:rPr lang="en-AU" dirty="0">
                <a:solidFill>
                  <a:srgbClr val="FF0000"/>
                </a:solidFill>
              </a:rPr>
              <a:t>SST damping </a:t>
            </a:r>
            <a:r>
              <a:rPr lang="en-AU" dirty="0" smtClean="0"/>
              <a:t>parameter model </a:t>
            </a:r>
            <a:r>
              <a:rPr lang="en-AU" dirty="0"/>
              <a:t>spread has </a:t>
            </a:r>
            <a:r>
              <a:rPr lang="en-AU" dirty="0">
                <a:solidFill>
                  <a:srgbClr val="FF0000"/>
                </a:solidFill>
              </a:rPr>
              <a:t>maximum effect </a:t>
            </a:r>
            <a:r>
              <a:rPr lang="en-AU" dirty="0"/>
              <a:t>on </a:t>
            </a:r>
            <a:r>
              <a:rPr lang="en-AU" dirty="0" err="1">
                <a:solidFill>
                  <a:srgbClr val="FF0000"/>
                </a:solidFill>
              </a:rPr>
              <a:t>stdv</a:t>
            </a:r>
            <a:r>
              <a:rPr lang="en-AU" dirty="0">
                <a:solidFill>
                  <a:srgbClr val="FF0000"/>
                </a:solidFill>
              </a:rPr>
              <a:t>(SST) </a:t>
            </a:r>
            <a:r>
              <a:rPr lang="en-AU" dirty="0"/>
              <a:t>and </a:t>
            </a:r>
            <a:r>
              <a:rPr lang="en-AU" dirty="0" err="1">
                <a:solidFill>
                  <a:srgbClr val="FF0000"/>
                </a:solidFill>
              </a:rPr>
              <a:t>stdv</a:t>
            </a:r>
            <a:r>
              <a:rPr lang="en-AU" dirty="0">
                <a:solidFill>
                  <a:srgbClr val="FF0000"/>
                </a:solidFill>
              </a:rPr>
              <a:t>(H)</a:t>
            </a:r>
            <a:r>
              <a:rPr lang="en-AU" dirty="0"/>
              <a:t>.</a:t>
            </a:r>
          </a:p>
          <a:p>
            <a:endParaRPr lang="en-AU" dirty="0"/>
          </a:p>
          <a:p>
            <a:r>
              <a:rPr lang="en-AU" dirty="0" smtClean="0">
                <a:solidFill>
                  <a:srgbClr val="FF0000"/>
                </a:solidFill>
              </a:rPr>
              <a:t>Thermocline </a:t>
            </a:r>
            <a:r>
              <a:rPr lang="en-AU" dirty="0">
                <a:solidFill>
                  <a:srgbClr val="FF0000"/>
                </a:solidFill>
              </a:rPr>
              <a:t>influence on SST </a:t>
            </a:r>
            <a:r>
              <a:rPr lang="en-AU" dirty="0"/>
              <a:t>(a12) </a:t>
            </a:r>
            <a:r>
              <a:rPr lang="en-AU" dirty="0" smtClean="0"/>
              <a:t>parameter model </a:t>
            </a:r>
            <a:r>
              <a:rPr lang="en-AU" dirty="0"/>
              <a:t>spread  has </a:t>
            </a:r>
            <a:r>
              <a:rPr lang="en-AU" dirty="0">
                <a:solidFill>
                  <a:srgbClr val="FF0000"/>
                </a:solidFill>
              </a:rPr>
              <a:t>maximum effect </a:t>
            </a:r>
            <a:r>
              <a:rPr lang="en-AU" dirty="0"/>
              <a:t>on the </a:t>
            </a:r>
            <a:r>
              <a:rPr lang="en-AU" dirty="0">
                <a:solidFill>
                  <a:srgbClr val="FF0000"/>
                </a:solidFill>
              </a:rPr>
              <a:t>central period </a:t>
            </a:r>
            <a:r>
              <a:rPr lang="en-AU" dirty="0"/>
              <a:t>and </a:t>
            </a:r>
            <a:r>
              <a:rPr lang="en-AU" dirty="0" smtClean="0">
                <a:solidFill>
                  <a:srgbClr val="FF0000"/>
                </a:solidFill>
              </a:rPr>
              <a:t>SST-H correlation</a:t>
            </a:r>
            <a:r>
              <a:rPr lang="en-AU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977" y="50949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</a:t>
            </a:r>
            <a:r>
              <a:rPr lang="en-AU" dirty="0" err="1"/>
              <a:t>hermocline</a:t>
            </a:r>
            <a:r>
              <a:rPr lang="en-AU" dirty="0"/>
              <a:t> damping parameter(a22</a:t>
            </a:r>
            <a:r>
              <a:rPr lang="en-AU" dirty="0" smtClean="0"/>
              <a:t>)</a:t>
            </a:r>
          </a:p>
          <a:p>
            <a:r>
              <a:rPr lang="en-AU" dirty="0" smtClean="0"/>
              <a:t> </a:t>
            </a:r>
            <a:r>
              <a:rPr lang="en-AU" dirty="0"/>
              <a:t>and the </a:t>
            </a:r>
            <a:r>
              <a:rPr lang="en-AU" dirty="0" smtClean="0"/>
              <a:t>stochastic noises need to be corrected.</a:t>
            </a:r>
            <a:endParaRPr lang="en-A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69688" y="86303"/>
            <a:ext cx="0" cy="66206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14761" y="4420026"/>
            <a:ext cx="2633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Individual </a:t>
            </a:r>
            <a:r>
              <a:rPr lang="en-US" sz="1200" dirty="0" smtClean="0"/>
              <a:t>parameter set to observation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7563" t="10052" r="56100" b="83235"/>
          <a:stretch/>
        </p:blipFill>
        <p:spPr>
          <a:xfrm>
            <a:off x="1521552" y="1273989"/>
            <a:ext cx="2668811" cy="46480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87977" y="1273989"/>
            <a:ext cx="4308068" cy="3423036"/>
            <a:chOff x="4687977" y="1273989"/>
            <a:chExt cx="4308068" cy="34230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7442" t="5380" r="51822" b="47846"/>
            <a:stretch/>
          </p:blipFill>
          <p:spPr>
            <a:xfrm>
              <a:off x="4687977" y="1861950"/>
              <a:ext cx="4112274" cy="255807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90768" y="4420026"/>
              <a:ext cx="291943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Individual </a:t>
              </a:r>
              <a:r>
                <a:rPr lang="en-US" sz="1200" dirty="0" smtClean="0"/>
                <a:t>parameter</a:t>
              </a:r>
              <a:r>
                <a:rPr lang="en-US" sz="1200" dirty="0"/>
                <a:t> </a:t>
              </a:r>
              <a:r>
                <a:rPr lang="en-US" sz="1200" dirty="0" smtClean="0"/>
                <a:t>set to model spread</a:t>
              </a:r>
              <a:endParaRPr lang="en-US" sz="12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1826" t="8880" r="52236" b="81395"/>
            <a:stretch/>
          </p:blipFill>
          <p:spPr>
            <a:xfrm>
              <a:off x="6300467" y="1273989"/>
              <a:ext cx="2695578" cy="40915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7" y="2024200"/>
            <a:ext cx="4223513" cy="259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7" y="2024200"/>
            <a:ext cx="4223513" cy="259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7" y="2024200"/>
            <a:ext cx="4223513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451" y="12099"/>
            <a:ext cx="5724082" cy="6913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49" y="850047"/>
            <a:ext cx="7643484" cy="55458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AU" sz="2600" dirty="0" smtClean="0">
              <a:latin typeface="Times New Roman"/>
              <a:cs typeface="Times New Roman"/>
            </a:endParaRPr>
          </a:p>
          <a:p>
            <a:pPr algn="just"/>
            <a:r>
              <a:rPr lang="en-AU" sz="2100" dirty="0" smtClean="0">
                <a:solidFill>
                  <a:srgbClr val="FF0000"/>
                </a:solidFill>
                <a:cs typeface="Times New Roman"/>
              </a:rPr>
              <a:t>ENSO-dynamics </a:t>
            </a:r>
            <a:r>
              <a:rPr lang="en-AU" sz="2100" dirty="0" smtClean="0">
                <a:cs typeface="Times New Roman"/>
              </a:rPr>
              <a:t>and their diversity in CMIP ensemble </a:t>
            </a:r>
            <a:r>
              <a:rPr lang="en-AU" sz="2100" dirty="0" smtClean="0">
                <a:solidFill>
                  <a:srgbClr val="FF0000"/>
                </a:solidFill>
                <a:cs typeface="Times New Roman"/>
              </a:rPr>
              <a:t>well</a:t>
            </a:r>
            <a:r>
              <a:rPr lang="en-AU" sz="210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AU" sz="2100" dirty="0" smtClean="0">
                <a:solidFill>
                  <a:srgbClr val="FF0000"/>
                </a:solidFill>
                <a:cs typeface="Times New Roman"/>
              </a:rPr>
              <a:t>represented</a:t>
            </a:r>
            <a:r>
              <a:rPr lang="en-AU" sz="2100" dirty="0" smtClean="0">
                <a:cs typeface="Times New Roman"/>
              </a:rPr>
              <a:t> by</a:t>
            </a:r>
            <a:r>
              <a:rPr lang="en-AU" sz="210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AU" sz="2100" dirty="0" err="1" smtClean="0">
                <a:solidFill>
                  <a:srgbClr val="FF0000"/>
                </a:solidFill>
                <a:cs typeface="Times New Roman"/>
              </a:rPr>
              <a:t>ReOsc</a:t>
            </a:r>
            <a:r>
              <a:rPr lang="en-AU" sz="2100" dirty="0" smtClean="0">
                <a:solidFill>
                  <a:srgbClr val="FF0000"/>
                </a:solidFill>
                <a:cs typeface="Times New Roman"/>
              </a:rPr>
              <a:t> model.</a:t>
            </a:r>
          </a:p>
          <a:p>
            <a:pPr algn="just"/>
            <a:endParaRPr lang="en-AU" sz="2100" dirty="0" smtClean="0">
              <a:cs typeface="Times New Roman"/>
            </a:endParaRPr>
          </a:p>
          <a:p>
            <a:pPr algn="just"/>
            <a:r>
              <a:rPr lang="en-AU" sz="2100" dirty="0" smtClean="0"/>
              <a:t>All </a:t>
            </a:r>
            <a:r>
              <a:rPr lang="en-AU" sz="2100" dirty="0" smtClean="0">
                <a:solidFill>
                  <a:srgbClr val="FF0000"/>
                </a:solidFill>
              </a:rPr>
              <a:t>CMIP models </a:t>
            </a:r>
            <a:r>
              <a:rPr lang="en-AU" sz="2100" dirty="0" smtClean="0"/>
              <a:t>have biases, </a:t>
            </a:r>
            <a:r>
              <a:rPr lang="en-AU" sz="2100" dirty="0" smtClean="0">
                <a:solidFill>
                  <a:srgbClr val="FF0000"/>
                </a:solidFill>
              </a:rPr>
              <a:t>underestimated</a:t>
            </a:r>
            <a:r>
              <a:rPr lang="en-AU" sz="2100" dirty="0" smtClean="0"/>
              <a:t> atmospheric feedbacks and stochastic noises, </a:t>
            </a:r>
            <a:r>
              <a:rPr lang="en-AU" sz="2100" dirty="0" smtClean="0">
                <a:solidFill>
                  <a:srgbClr val="FF0000"/>
                </a:solidFill>
              </a:rPr>
              <a:t>overestimated </a:t>
            </a:r>
            <a:r>
              <a:rPr lang="en-AU" sz="2100" dirty="0" smtClean="0"/>
              <a:t>thermocline damping. </a:t>
            </a:r>
          </a:p>
          <a:p>
            <a:pPr algn="just"/>
            <a:endParaRPr lang="en-AU" sz="2100" dirty="0"/>
          </a:p>
          <a:p>
            <a:pPr algn="just"/>
            <a:r>
              <a:rPr lang="en-AU" sz="2100" dirty="0" smtClean="0"/>
              <a:t>No </a:t>
            </a:r>
            <a:r>
              <a:rPr lang="en-AU" sz="2100" dirty="0" smtClean="0">
                <a:solidFill>
                  <a:srgbClr val="FF0000"/>
                </a:solidFill>
              </a:rPr>
              <a:t>substantial improvement </a:t>
            </a:r>
            <a:r>
              <a:rPr lang="en-AU" sz="2100" dirty="0" smtClean="0"/>
              <a:t>from CMIP3 to CMIP5.</a:t>
            </a:r>
          </a:p>
          <a:p>
            <a:pPr algn="just"/>
            <a:endParaRPr lang="en-AU" sz="2100" dirty="0" smtClean="0"/>
          </a:p>
          <a:p>
            <a:pPr algn="just"/>
            <a:r>
              <a:rPr lang="en-AU" sz="2100" dirty="0" smtClean="0"/>
              <a:t>CMIP </a:t>
            </a:r>
            <a:r>
              <a:rPr lang="en-AU" sz="2100" dirty="0"/>
              <a:t>models get the right ENSO characteristics for wrong reasons. </a:t>
            </a:r>
            <a:r>
              <a:rPr lang="en-AU" sz="2100" dirty="0">
                <a:solidFill>
                  <a:srgbClr val="FF0000"/>
                </a:solidFill>
              </a:rPr>
              <a:t>Compensating atmospheric and ocean parameter errors.</a:t>
            </a:r>
          </a:p>
          <a:p>
            <a:pPr algn="just"/>
            <a:endParaRPr lang="en-AU" sz="2100" dirty="0" smtClean="0"/>
          </a:p>
          <a:p>
            <a:pPr algn="just"/>
            <a:r>
              <a:rPr lang="en-AU" sz="2100" dirty="0" smtClean="0"/>
              <a:t>Model spread </a:t>
            </a:r>
            <a:r>
              <a:rPr lang="en-AU" sz="2100" dirty="0"/>
              <a:t>of SST damping has </a:t>
            </a:r>
            <a:r>
              <a:rPr lang="en-AU" sz="2100" dirty="0" smtClean="0"/>
              <a:t>maximum effect on </a:t>
            </a:r>
            <a:r>
              <a:rPr lang="en-AU" sz="2100" dirty="0" err="1" smtClean="0"/>
              <a:t>stdv</a:t>
            </a:r>
            <a:r>
              <a:rPr lang="en-AU" sz="2100" dirty="0" smtClean="0"/>
              <a:t>(SST) and </a:t>
            </a:r>
            <a:r>
              <a:rPr lang="en-AU" sz="2100" dirty="0" err="1" smtClean="0"/>
              <a:t>stdv</a:t>
            </a:r>
            <a:r>
              <a:rPr lang="en-AU" sz="2100" dirty="0" smtClean="0"/>
              <a:t>(h).</a:t>
            </a:r>
          </a:p>
          <a:p>
            <a:pPr algn="just"/>
            <a:endParaRPr lang="en-AU" sz="2100" dirty="0" smtClean="0"/>
          </a:p>
          <a:p>
            <a:pPr algn="just"/>
            <a:r>
              <a:rPr lang="en-AU" sz="2100" dirty="0"/>
              <a:t>T</a:t>
            </a:r>
            <a:r>
              <a:rPr lang="en-AU" sz="2100" dirty="0" smtClean="0"/>
              <a:t>hermocline </a:t>
            </a:r>
            <a:r>
              <a:rPr lang="en-AU" sz="2100" dirty="0"/>
              <a:t>influence on SST (a12</a:t>
            </a:r>
            <a:r>
              <a:rPr lang="en-AU" sz="2100" dirty="0" smtClean="0"/>
              <a:t>) model </a:t>
            </a:r>
            <a:r>
              <a:rPr lang="en-AU" sz="2100" dirty="0"/>
              <a:t>spread  </a:t>
            </a:r>
            <a:r>
              <a:rPr lang="en-AU" sz="2100" dirty="0" smtClean="0"/>
              <a:t>has </a:t>
            </a:r>
            <a:r>
              <a:rPr lang="en-AU" sz="2100" dirty="0"/>
              <a:t>maximum effect </a:t>
            </a:r>
            <a:r>
              <a:rPr lang="en-AU" sz="2100" dirty="0" smtClean="0"/>
              <a:t>on the central period and correlation.</a:t>
            </a:r>
          </a:p>
          <a:p>
            <a:pPr algn="just"/>
            <a:endParaRPr lang="en-AU" sz="2200" dirty="0" smtClean="0"/>
          </a:p>
          <a:p>
            <a:pPr marL="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211" y="1887445"/>
            <a:ext cx="7265242" cy="268915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Thank you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394383"/>
              </p:ext>
            </p:extLst>
          </p:nvPr>
        </p:nvGraphicFramePr>
        <p:xfrm>
          <a:off x="1386278" y="535336"/>
          <a:ext cx="6215607" cy="248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6477000" imgH="2590800" progId="Word.Document.12">
                  <p:embed/>
                </p:oleObj>
              </mc:Choice>
              <mc:Fallback>
                <p:oleObj name="Document" r:id="rId3" imgW="6477000" imgH="259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6278" y="535336"/>
                        <a:ext cx="6215607" cy="2486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34403"/>
              </p:ext>
            </p:extLst>
          </p:nvPr>
        </p:nvGraphicFramePr>
        <p:xfrm>
          <a:off x="3389313" y="3694588"/>
          <a:ext cx="2565400" cy="2566035"/>
        </p:xfrm>
        <a:graphic>
          <a:graphicData uri="http://schemas.openxmlformats.org/drawingml/2006/table">
            <a:tbl>
              <a:tblPr firstRow="1" firstCol="1" bandRow="1"/>
              <a:tblGrid>
                <a:gridCol w="977538"/>
                <a:gridCol w="1587862"/>
              </a:tblGrid>
              <a:tr h="177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No.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Model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1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ukmo_hadcm3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2</a:t>
                      </a:r>
                      <a:endParaRPr lang="en-US" sz="1200" dirty="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ncar_ccsm3_0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3</a:t>
                      </a:r>
                      <a:endParaRPr lang="en-US" sz="1200" dirty="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mri_cgcm2_3_2a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4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mpi_echam5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5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miroc3_2_hires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6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ipsl_cm4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7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iap_fgoals1_0_g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8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giss_model_e_r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9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giss_aom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10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gfdl_cm2_0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11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cnrm_cm3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12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cccma_cgcm3_1_t63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13</a:t>
                      </a:r>
                      <a:endParaRPr lang="en-US" sz="120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charset="0"/>
                          <a:ea typeface="DengXian" charset="-122"/>
                          <a:cs typeface="Times New Roman" charset="0"/>
                        </a:rPr>
                        <a:t>cccma_cgcm3_1</a:t>
                      </a:r>
                      <a:endParaRPr lang="en-US" sz="1200" dirty="0"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3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768" y="368220"/>
            <a:ext cx="2653474" cy="649267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8064A2"/>
                </a:solidFill>
              </a:rPr>
              <a:t>Frauen and </a:t>
            </a:r>
            <a:r>
              <a:rPr lang="en-US" sz="1400" dirty="0" err="1" smtClean="0">
                <a:solidFill>
                  <a:srgbClr val="8064A2"/>
                </a:solidFill>
              </a:rPr>
              <a:t>Dommenget</a:t>
            </a:r>
            <a:r>
              <a:rPr lang="en-US" sz="1400" dirty="0" smtClean="0">
                <a:solidFill>
                  <a:srgbClr val="8064A2"/>
                </a:solidFill>
              </a:rPr>
              <a:t> (2010)</a:t>
            </a:r>
            <a:br>
              <a:rPr lang="en-US" sz="1400" dirty="0" smtClean="0">
                <a:solidFill>
                  <a:srgbClr val="8064A2"/>
                </a:solidFill>
              </a:rPr>
            </a:br>
            <a:r>
              <a:rPr lang="en-US" sz="1400" dirty="0" smtClean="0">
                <a:solidFill>
                  <a:srgbClr val="8064A2"/>
                </a:solidFill>
              </a:rPr>
              <a:t>Yu et. al(2015)</a:t>
            </a:r>
            <a:endParaRPr lang="en-US" sz="1400" dirty="0">
              <a:solidFill>
                <a:srgbClr val="8064A2"/>
              </a:solidFill>
            </a:endParaRPr>
          </a:p>
        </p:txBody>
      </p:sp>
      <p:pic>
        <p:nvPicPr>
          <p:cNvPr id="6" name="Content Placeholder 5" descr="yanshaneqn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4954"/>
          <a:stretch/>
        </p:blipFill>
        <p:spPr>
          <a:xfrm>
            <a:off x="851528" y="2863598"/>
            <a:ext cx="5252976" cy="1636161"/>
          </a:xfrm>
        </p:spPr>
      </p:pic>
      <p:sp>
        <p:nvSpPr>
          <p:cNvPr id="3" name="Rectangle 2"/>
          <p:cNvSpPr/>
          <p:nvPr/>
        </p:nvSpPr>
        <p:spPr>
          <a:xfrm>
            <a:off x="6683221" y="3311675"/>
            <a:ext cx="2936577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AU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heat capacity of mixed layer</a:t>
            </a:r>
            <a:endParaRPr lang="en-AU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1219" y="1082645"/>
            <a:ext cx="4572000" cy="397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Ocean component of SST damping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77914" y="1693967"/>
            <a:ext cx="830258" cy="1523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94522" y="4478191"/>
            <a:ext cx="827300" cy="885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11219" y="5430808"/>
            <a:ext cx="5812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Ocean component of Effect of  SST on </a:t>
            </a:r>
            <a:r>
              <a:rPr lang="en-AU" sz="14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AU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6345" y="1693969"/>
            <a:ext cx="15664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Effect of h on SST </a:t>
            </a:r>
            <a:endParaRPr lang="en-AU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7938" y="4860713"/>
            <a:ext cx="1032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 Damping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0629" y="4473938"/>
            <a:ext cx="326259" cy="386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20285" y="3988157"/>
            <a:ext cx="3381268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windstress</a:t>
            </a:r>
            <a:r>
              <a:rPr lang="en-AU" sz="1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forcing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72091" y="2914130"/>
            <a:ext cx="1338828" cy="397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heatflux</a:t>
            </a:r>
            <a:r>
              <a:rPr lang="en-AU" sz="1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forcing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336343" y="2165145"/>
            <a:ext cx="633814" cy="10392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428701" y="2287215"/>
            <a:ext cx="1582484" cy="397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coupling parameter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91900" y="4186928"/>
            <a:ext cx="45973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11185" y="3179787"/>
            <a:ext cx="3607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44299" y="3546059"/>
            <a:ext cx="6768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275101" y="1024679"/>
            <a:ext cx="0" cy="1913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03987" y="627134"/>
            <a:ext cx="2204187" cy="397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rgbClr val="558ED5"/>
                </a:solidFill>
                <a:latin typeface="Times New Roman"/>
                <a:cs typeface="Times New Roman"/>
              </a:rPr>
              <a:t> T(t)= NINO3 SST anomaly</a:t>
            </a:r>
            <a:endParaRPr lang="en-AU" sz="1400" dirty="0">
              <a:solidFill>
                <a:srgbClr val="558ED5"/>
              </a:solidFill>
              <a:latin typeface="Times New Roman"/>
              <a:cs typeface="Times New Roman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7552" y="5930705"/>
            <a:ext cx="4535155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h(t) = Mean equatorial Pacific  thermocline depth anomaly</a:t>
            </a:r>
            <a:endParaRPr lang="en-A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275101" y="4745147"/>
            <a:ext cx="0" cy="1054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725382" y="2684759"/>
            <a:ext cx="383624" cy="5544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2704035" y="84429"/>
            <a:ext cx="3140264" cy="542704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Y15 </a:t>
            </a:r>
            <a:r>
              <a:rPr lang="en-US" sz="3200" dirty="0" smtClean="0"/>
              <a:t>Model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88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/>
      <p:bldP spid="13" grpId="0"/>
      <p:bldP spid="21" grpId="0"/>
      <p:bldP spid="22" grpId="0"/>
      <p:bldP spid="25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119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ReOsc</a:t>
            </a:r>
            <a:r>
              <a:rPr lang="en-US" dirty="0" smtClean="0"/>
              <a:t> model fit Skill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05514" y="1424817"/>
            <a:ext cx="3581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Proof 4: cross-correlation SST vs. thermocline depth anomaly(mean of 4-8 lead months)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590587"/>
            <a:ext cx="3581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Proof </a:t>
            </a:r>
            <a:r>
              <a:rPr lang="en-AU" dirty="0"/>
              <a:t>3: Central period of SST </a:t>
            </a:r>
            <a:r>
              <a:rPr lang="en-AU" dirty="0" smtClean="0"/>
              <a:t>anomaly</a:t>
            </a:r>
            <a:r>
              <a:rPr lang="en-US" dirty="0" smtClean="0"/>
              <a:t> </a:t>
            </a:r>
            <a:r>
              <a:rPr lang="en-AU" dirty="0" smtClean="0"/>
              <a:t>Power </a:t>
            </a:r>
            <a:r>
              <a:rPr lang="en-AU" dirty="0"/>
              <a:t>spectrum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79" r="7579" b="2994"/>
          <a:stretch/>
        </p:blipFill>
        <p:spPr>
          <a:xfrm>
            <a:off x="4659644" y="3012410"/>
            <a:ext cx="4343342" cy="362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04" r="7040" b="2545"/>
          <a:stretch/>
        </p:blipFill>
        <p:spPr>
          <a:xfrm>
            <a:off x="224497" y="3017590"/>
            <a:ext cx="4347503" cy="36210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4"/>
          <a:srcRect l="20069" t="18440" r="67878" b="75007"/>
          <a:stretch/>
        </p:blipFill>
        <p:spPr bwMode="auto">
          <a:xfrm>
            <a:off x="7321458" y="2452481"/>
            <a:ext cx="1365342" cy="5850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33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43" y="246354"/>
            <a:ext cx="7757544" cy="657433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75411"/>
          </a:xfrm>
        </p:spPr>
        <p:txBody>
          <a:bodyPr>
            <a:normAutofit fontScale="92500" lnSpcReduction="10000"/>
          </a:bodyPr>
          <a:lstStyle/>
          <a:p>
            <a:r>
              <a:rPr lang="en-AU" sz="2800" dirty="0" smtClean="0"/>
              <a:t>ENSO </a:t>
            </a:r>
            <a:r>
              <a:rPr lang="en-AU" sz="2800" dirty="0"/>
              <a:t>statistics and </a:t>
            </a:r>
            <a:r>
              <a:rPr lang="en-AU" sz="2800" dirty="0" smtClean="0"/>
              <a:t>dynamics in CMIP simulations exhibit  wide </a:t>
            </a:r>
            <a:r>
              <a:rPr lang="en-AU" sz="2800" dirty="0"/>
              <a:t>spread </a:t>
            </a:r>
            <a:r>
              <a:rPr lang="en-AU" sz="2800" dirty="0" smtClean="0"/>
              <a:t>uncertainties.</a:t>
            </a:r>
          </a:p>
          <a:p>
            <a:endParaRPr lang="en-AU" sz="2800" dirty="0" smtClean="0"/>
          </a:p>
          <a:p>
            <a:endParaRPr lang="en-AU" sz="2800" dirty="0"/>
          </a:p>
          <a:p>
            <a:r>
              <a:rPr lang="en-AU" sz="2800" dirty="0"/>
              <a:t>L</a:t>
            </a:r>
            <a:r>
              <a:rPr lang="en-AU" sz="2800" dirty="0" smtClean="0"/>
              <a:t>inear </a:t>
            </a:r>
            <a:r>
              <a:rPr lang="en-AU" sz="2800" dirty="0"/>
              <a:t>recharge oscillator </a:t>
            </a:r>
            <a:r>
              <a:rPr lang="en-AU" sz="2800" dirty="0" smtClean="0"/>
              <a:t>concept is used to diagnose ENSO-dynamics. </a:t>
            </a:r>
          </a:p>
          <a:p>
            <a:endParaRPr lang="en-AU" sz="2800" dirty="0" smtClean="0"/>
          </a:p>
          <a:p>
            <a:endParaRPr lang="en-AU" sz="2800" dirty="0" smtClean="0"/>
          </a:p>
          <a:p>
            <a:r>
              <a:rPr lang="en-AU" sz="2800" dirty="0" smtClean="0"/>
              <a:t>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Do the models </a:t>
            </a:r>
            <a:r>
              <a:rPr lang="en-AU" sz="2400" dirty="0" smtClean="0">
                <a:solidFill>
                  <a:srgbClr val="FF0000"/>
                </a:solidFill>
              </a:rPr>
              <a:t>disagree </a:t>
            </a:r>
            <a:r>
              <a:rPr lang="en-AU" sz="2400" dirty="0" smtClean="0"/>
              <a:t>with each other and </a:t>
            </a:r>
            <a:r>
              <a:rPr lang="en-AU" sz="2400" dirty="0" smtClean="0">
                <a:solidFill>
                  <a:srgbClr val="FF0000"/>
                </a:solidFill>
              </a:rPr>
              <a:t>have biases</a:t>
            </a:r>
            <a:r>
              <a:rPr lang="en-AU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</a:rPr>
              <a:t>Effect of </a:t>
            </a:r>
            <a:r>
              <a:rPr lang="en-AU" sz="2400" dirty="0">
                <a:solidFill>
                  <a:srgbClr val="FF0000"/>
                </a:solidFill>
              </a:rPr>
              <a:t>model biases </a:t>
            </a:r>
            <a:r>
              <a:rPr lang="en-AU" sz="2400" dirty="0" smtClean="0"/>
              <a:t>and </a:t>
            </a:r>
            <a:r>
              <a:rPr lang="en-AU" sz="2400" dirty="0" smtClean="0">
                <a:solidFill>
                  <a:srgbClr val="FF0000"/>
                </a:solidFill>
              </a:rPr>
              <a:t>model </a:t>
            </a:r>
            <a:r>
              <a:rPr lang="en-AU" sz="2400" dirty="0">
                <a:solidFill>
                  <a:srgbClr val="FF0000"/>
                </a:solidFill>
              </a:rPr>
              <a:t>spread </a:t>
            </a:r>
            <a:r>
              <a:rPr lang="en-AU" sz="2400" dirty="0">
                <a:solidFill>
                  <a:srgbClr val="000000"/>
                </a:solidFill>
              </a:rPr>
              <a:t>on the ENSO dynamics</a:t>
            </a:r>
            <a:r>
              <a:rPr lang="en-AU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Are the dynamical errors </a:t>
            </a:r>
            <a:r>
              <a:rPr lang="en-AU" sz="2400" dirty="0" smtClean="0">
                <a:solidFill>
                  <a:srgbClr val="FF0000"/>
                </a:solidFill>
              </a:rPr>
              <a:t>compensating</a:t>
            </a:r>
            <a:r>
              <a:rPr lang="en-AU" sz="2400" dirty="0" smtClean="0"/>
              <a:t> and if so which ones? 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563" t="10052" r="56100" b="83235"/>
          <a:stretch/>
        </p:blipFill>
        <p:spPr>
          <a:xfrm>
            <a:off x="175021" y="515306"/>
            <a:ext cx="3249551" cy="56594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80214" y="125298"/>
            <a:ext cx="4905883" cy="652119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>SENSITIVITY TO PARAMETERS</a:t>
            </a:r>
            <a:endParaRPr lang="en-US" sz="32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765" t="5485" r="7235"/>
          <a:stretch/>
        </p:blipFill>
        <p:spPr>
          <a:xfrm>
            <a:off x="487596" y="1376182"/>
            <a:ext cx="8735783" cy="5165269"/>
          </a:xfrm>
        </p:spPr>
      </p:pic>
      <p:sp>
        <p:nvSpPr>
          <p:cNvPr id="7" name="TextBox 6"/>
          <p:cNvSpPr txBox="1"/>
          <p:nvPr/>
        </p:nvSpPr>
        <p:spPr>
          <a:xfrm>
            <a:off x="3980214" y="6101101"/>
            <a:ext cx="2811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Individual parameter=observation</a:t>
            </a:r>
          </a:p>
          <a:p>
            <a:r>
              <a:rPr lang="en-US" sz="1400" dirty="0" smtClean="0"/>
              <a:t>Rest parameters=multi model mean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36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" y="65046"/>
            <a:ext cx="4926789" cy="1012276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Influence of Model parameter spread</a:t>
            </a:r>
            <a:br>
              <a:rPr lang="en-US" sz="2400" dirty="0" smtClean="0"/>
            </a:br>
            <a:r>
              <a:rPr lang="en-US" sz="2400" dirty="0" smtClean="0"/>
              <a:t> on the statistical properties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6" t="8880" r="52236" b="81395"/>
          <a:stretch/>
        </p:blipFill>
        <p:spPr>
          <a:xfrm>
            <a:off x="5122793" y="801495"/>
            <a:ext cx="4021209" cy="610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442" t="5380" r="8354"/>
          <a:stretch/>
        </p:blipFill>
        <p:spPr>
          <a:xfrm>
            <a:off x="412719" y="1411858"/>
            <a:ext cx="8500236" cy="51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erseq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5583" r="9477" b="10978"/>
          <a:stretch/>
        </p:blipFill>
        <p:spPr>
          <a:xfrm>
            <a:off x="616883" y="2141224"/>
            <a:ext cx="3157503" cy="1309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6151" y="1183297"/>
            <a:ext cx="8531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Damping</a:t>
            </a:r>
            <a:endParaRPr lang="en-AU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15621" y="1574828"/>
            <a:ext cx="476265" cy="7682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99025" y="1580842"/>
            <a:ext cx="15247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Effect of h on SST</a:t>
            </a:r>
            <a:endParaRPr lang="en-AU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00741" y="1962963"/>
            <a:ext cx="301187" cy="356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12437" y="3981777"/>
            <a:ext cx="31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Effect of  SST on </a:t>
            </a:r>
            <a:r>
              <a:rPr lang="en-AU" sz="14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AU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86951" y="3613657"/>
            <a:ext cx="89800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Damping</a:t>
            </a:r>
            <a:endParaRPr lang="en-AU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15621" y="3384183"/>
            <a:ext cx="476265" cy="610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86953" y="3395643"/>
            <a:ext cx="301187" cy="3813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54313" y="979474"/>
            <a:ext cx="232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Burgers et al.(2005) 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781858" y="2449519"/>
            <a:ext cx="48463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81858" y="3209297"/>
            <a:ext cx="48463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66494" y="2166182"/>
            <a:ext cx="4297574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Stochastic forcing(random heating and wind stress)</a:t>
            </a:r>
            <a:endParaRPr lang="en-AU" sz="14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71922" y="2917263"/>
            <a:ext cx="3205553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Stochastic forcing(random wind stress)</a:t>
            </a:r>
            <a:endParaRPr lang="en-AU" sz="14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895831" y="1269169"/>
            <a:ext cx="0" cy="890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94691" y="3498794"/>
            <a:ext cx="0" cy="102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009988" y="165380"/>
            <a:ext cx="7417991" cy="677781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Linear Recharge Oscillator (</a:t>
            </a:r>
            <a:r>
              <a:rPr lang="en-US" sz="3200" dirty="0" err="1" smtClean="0"/>
              <a:t>ReOsc</a:t>
            </a:r>
            <a:r>
              <a:rPr lang="en-US" sz="3200" dirty="0" smtClean="0"/>
              <a:t>) Model</a:t>
            </a:r>
            <a:endParaRPr lang="en-US" sz="3200" dirty="0"/>
          </a:p>
        </p:txBody>
      </p:sp>
      <p:sp>
        <p:nvSpPr>
          <p:cNvPr id="45" name="Rectangle 44"/>
          <p:cNvSpPr/>
          <p:nvPr/>
        </p:nvSpPr>
        <p:spPr>
          <a:xfrm>
            <a:off x="466887" y="843162"/>
            <a:ext cx="2082621" cy="397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T = NINO3 SST anomaly</a:t>
            </a:r>
            <a:endParaRPr lang="en-A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0546" y="4379321"/>
            <a:ext cx="5608514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h = Mean equatorial Pacific thermocline depth anomaly</a:t>
            </a:r>
            <a:endParaRPr lang="en-A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8" name="Content Placeholder 3" descr="burgreg1.pdf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0" b="3698"/>
          <a:stretch/>
        </p:blipFill>
        <p:spPr>
          <a:xfrm>
            <a:off x="3688906" y="4941904"/>
            <a:ext cx="4910591" cy="463064"/>
          </a:xfrm>
        </p:spPr>
      </p:pic>
      <p:pic>
        <p:nvPicPr>
          <p:cNvPr id="29" name="Picture 28" descr="burgreg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83" y="5404968"/>
            <a:ext cx="4708681" cy="492197"/>
          </a:xfrm>
          <a:prstGeom prst="rect">
            <a:avLst/>
          </a:prstGeom>
        </p:spPr>
      </p:pic>
      <p:pic>
        <p:nvPicPr>
          <p:cNvPr id="30" name="Picture 29" descr="burgreg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04" y="6017370"/>
            <a:ext cx="5337366" cy="468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150" y="5534899"/>
            <a:ext cx="3019126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ESTIMATION OF PARAMETERS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0546" y="4776866"/>
            <a:ext cx="8829924" cy="19901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  <p:bldP spid="26" grpId="0"/>
      <p:bldP spid="27" grpId="0"/>
      <p:bldP spid="45" grpId="0"/>
      <p:bldP spid="46" grpId="0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467" y="29969"/>
            <a:ext cx="6299465" cy="539075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Data Used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373" y="1016000"/>
            <a:ext cx="7694128" cy="544830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n-US" sz="6200" dirty="0" smtClean="0">
                <a:cs typeface="Times New Roman"/>
              </a:rPr>
              <a:t>Dataset used:</a:t>
            </a:r>
          </a:p>
          <a:p>
            <a:pPr marL="0" indent="0" algn="just">
              <a:buNone/>
            </a:pPr>
            <a:r>
              <a:rPr lang="en-US" sz="6200" dirty="0" smtClean="0">
                <a:cs typeface="Times New Roman"/>
              </a:rPr>
              <a:t>CMIP5 </a:t>
            </a:r>
            <a:r>
              <a:rPr lang="en-US" sz="6200" dirty="0">
                <a:cs typeface="Times New Roman"/>
              </a:rPr>
              <a:t>“Historical” and </a:t>
            </a:r>
            <a:r>
              <a:rPr lang="en-US" sz="6200" dirty="0" smtClean="0">
                <a:cs typeface="Times New Roman"/>
              </a:rPr>
              <a:t>CMIP3 “20c3m” (1900-1999).</a:t>
            </a:r>
          </a:p>
          <a:p>
            <a:pPr marL="0" indent="0" algn="just">
              <a:buNone/>
            </a:pPr>
            <a:endParaRPr lang="en-US" sz="6200" dirty="0">
              <a:cs typeface="Times New Roman"/>
            </a:endParaRPr>
          </a:p>
          <a:p>
            <a:pPr marL="0" indent="0" algn="just">
              <a:buNone/>
            </a:pPr>
            <a:r>
              <a:rPr lang="en-US" sz="6200" dirty="0">
                <a:cs typeface="Times New Roman"/>
              </a:rPr>
              <a:t>Variables used: </a:t>
            </a:r>
            <a:endParaRPr lang="en-US" sz="6200" dirty="0" smtClean="0">
              <a:cs typeface="Times New Roman"/>
            </a:endParaRPr>
          </a:p>
          <a:p>
            <a:pPr algn="just"/>
            <a:r>
              <a:rPr lang="en-US" sz="6200" dirty="0" smtClean="0">
                <a:solidFill>
                  <a:srgbClr val="FF0000"/>
                </a:solidFill>
                <a:cs typeface="Times New Roman"/>
              </a:rPr>
              <a:t>Thermocline </a:t>
            </a:r>
            <a:r>
              <a:rPr lang="en-US" sz="6200" dirty="0">
                <a:solidFill>
                  <a:srgbClr val="FF0000"/>
                </a:solidFill>
                <a:cs typeface="Times New Roman"/>
              </a:rPr>
              <a:t>depth anomaly </a:t>
            </a:r>
            <a:r>
              <a:rPr lang="en-US" sz="6200" dirty="0">
                <a:cs typeface="Times New Roman"/>
              </a:rPr>
              <a:t>in equatorial Pacific </a:t>
            </a:r>
            <a:r>
              <a:rPr lang="en-US" sz="6200" dirty="0" smtClean="0">
                <a:cs typeface="Times New Roman"/>
              </a:rPr>
              <a:t>(20 </a:t>
            </a:r>
            <a:r>
              <a:rPr lang="en-US" sz="6200" baseline="30000" dirty="0" smtClean="0">
                <a:cs typeface="Times New Roman"/>
              </a:rPr>
              <a:t>0</a:t>
            </a:r>
            <a:r>
              <a:rPr lang="en-US" sz="6200" dirty="0" smtClean="0">
                <a:cs typeface="Times New Roman"/>
              </a:rPr>
              <a:t>C isotherm, estimated from potential temperature)</a:t>
            </a:r>
            <a:r>
              <a:rPr lang="pl-PL" sz="6200" dirty="0"/>
              <a:t> </a:t>
            </a:r>
            <a:endParaRPr lang="pl-PL" sz="6200" dirty="0" smtClean="0"/>
          </a:p>
          <a:p>
            <a:pPr algn="just"/>
            <a:endParaRPr lang="pl-PL" sz="6200" dirty="0" smtClean="0"/>
          </a:p>
          <a:p>
            <a:pPr algn="just"/>
            <a:r>
              <a:rPr lang="en-US" sz="6200" dirty="0" smtClean="0">
                <a:solidFill>
                  <a:srgbClr val="FF0000"/>
                </a:solidFill>
                <a:cs typeface="Times New Roman"/>
              </a:rPr>
              <a:t>SST anomaly &amp; net heat-flux anomaly </a:t>
            </a:r>
            <a:r>
              <a:rPr lang="en-US" sz="6200" dirty="0" smtClean="0">
                <a:cs typeface="Times New Roman"/>
              </a:rPr>
              <a:t>in NINO3 region.</a:t>
            </a:r>
          </a:p>
          <a:p>
            <a:pPr algn="just"/>
            <a:endParaRPr lang="pl-PL" sz="6200" dirty="0"/>
          </a:p>
          <a:p>
            <a:pPr algn="just"/>
            <a:r>
              <a:rPr lang="pl-PL" sz="6200" dirty="0" err="1" smtClean="0">
                <a:solidFill>
                  <a:srgbClr val="FF0000"/>
                </a:solidFill>
              </a:rPr>
              <a:t>Zonal</a:t>
            </a:r>
            <a:r>
              <a:rPr lang="pl-PL" sz="6200" dirty="0" smtClean="0">
                <a:solidFill>
                  <a:srgbClr val="FF0000"/>
                </a:solidFill>
              </a:rPr>
              <a:t> </a:t>
            </a:r>
            <a:r>
              <a:rPr lang="pl-PL" sz="6200" dirty="0" err="1" smtClean="0">
                <a:solidFill>
                  <a:srgbClr val="FF0000"/>
                </a:solidFill>
              </a:rPr>
              <a:t>windstress</a:t>
            </a:r>
            <a:r>
              <a:rPr lang="pl-PL" sz="6200" dirty="0" smtClean="0">
                <a:solidFill>
                  <a:srgbClr val="FF0000"/>
                </a:solidFill>
              </a:rPr>
              <a:t> </a:t>
            </a:r>
            <a:r>
              <a:rPr lang="pl-PL" sz="6200" dirty="0" err="1" smtClean="0">
                <a:solidFill>
                  <a:srgbClr val="FF0000"/>
                </a:solidFill>
              </a:rPr>
              <a:t>anomaly</a:t>
            </a:r>
            <a:r>
              <a:rPr lang="pl-PL" sz="6200" dirty="0">
                <a:solidFill>
                  <a:srgbClr val="FF0000"/>
                </a:solidFill>
              </a:rPr>
              <a:t> </a:t>
            </a:r>
            <a:r>
              <a:rPr lang="pl-PL" sz="6200" dirty="0" smtClean="0"/>
              <a:t>in </a:t>
            </a:r>
            <a:r>
              <a:rPr lang="pl-PL" sz="6200" dirty="0"/>
              <a:t>NINO4 </a:t>
            </a:r>
            <a:r>
              <a:rPr lang="pl-PL" sz="6200" dirty="0" smtClean="0"/>
              <a:t>region.</a:t>
            </a:r>
            <a:endParaRPr lang="en-US" sz="6200" dirty="0" smtClean="0">
              <a:cs typeface="Times New Roman"/>
            </a:endParaRPr>
          </a:p>
          <a:p>
            <a:pPr marL="0" indent="0" algn="just">
              <a:buNone/>
            </a:pPr>
            <a:endParaRPr lang="pl-PL" sz="6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6200" dirty="0" smtClean="0"/>
          </a:p>
          <a:p>
            <a:pPr marL="0" indent="0">
              <a:buNone/>
            </a:pPr>
            <a:r>
              <a:rPr lang="en-US" sz="6200" dirty="0" smtClean="0"/>
              <a:t>1979–2014 HadISST1.1 Data for SST </a:t>
            </a:r>
          </a:p>
          <a:p>
            <a:pPr marL="0" indent="0">
              <a:buNone/>
            </a:pPr>
            <a:r>
              <a:rPr lang="en-US" sz="6200" dirty="0" smtClean="0"/>
              <a:t>1982-2002 BMRC 20degree isotherm depth                            </a:t>
            </a:r>
          </a:p>
          <a:p>
            <a:pPr marL="0" indent="0">
              <a:buNone/>
            </a:pPr>
            <a:r>
              <a:rPr lang="en-US" sz="6200" dirty="0" smtClean="0"/>
              <a:t>1979–2014 ERA Interim zonal surface wind stress              </a:t>
            </a:r>
          </a:p>
          <a:p>
            <a:pPr marL="0" indent="0">
              <a:buNone/>
            </a:pPr>
            <a:r>
              <a:rPr lang="en-US" sz="6200" dirty="0" smtClean="0"/>
              <a:t>1984–2004 </a:t>
            </a:r>
            <a:r>
              <a:rPr lang="en-US" sz="6200" dirty="0" err="1" smtClean="0"/>
              <a:t>OAFlux</a:t>
            </a:r>
            <a:r>
              <a:rPr lang="en-US" sz="6200" dirty="0" smtClean="0"/>
              <a:t> surface fluxes.</a:t>
            </a:r>
          </a:p>
          <a:p>
            <a:pPr marL="0" indent="0" algn="just">
              <a:buNone/>
            </a:pPr>
            <a:endParaRPr lang="pl-PL" sz="6200" dirty="0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854699" y="4622800"/>
            <a:ext cx="495299" cy="12319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84946" y="5041900"/>
            <a:ext cx="1698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calculate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observed values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33466" y="79382"/>
            <a:ext cx="7480546" cy="746659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marL="0" indent="0"/>
            <a:r>
              <a:rPr lang="en-AU" sz="2800" dirty="0" err="1" smtClean="0"/>
              <a:t>ReOsc</a:t>
            </a:r>
            <a:r>
              <a:rPr lang="en-AU" sz="2800" dirty="0" smtClean="0"/>
              <a:t> </a:t>
            </a:r>
            <a:r>
              <a:rPr lang="en-AU" sz="2800" dirty="0"/>
              <a:t>model a </a:t>
            </a:r>
            <a:r>
              <a:rPr lang="en-AU" sz="2800" dirty="0">
                <a:solidFill>
                  <a:srgbClr val="FF0000"/>
                </a:solidFill>
              </a:rPr>
              <a:t>good representation</a:t>
            </a:r>
            <a:br>
              <a:rPr lang="en-AU" sz="2800" dirty="0">
                <a:solidFill>
                  <a:srgbClr val="FF0000"/>
                </a:solidFill>
              </a:rPr>
            </a:br>
            <a:r>
              <a:rPr lang="en-AU" sz="2800" dirty="0"/>
              <a:t> of ENSO in </a:t>
            </a:r>
            <a:r>
              <a:rPr lang="en-AU" sz="2800" dirty="0" smtClean="0"/>
              <a:t>CMIP </a:t>
            </a:r>
            <a:r>
              <a:rPr lang="en-AU" sz="2800" dirty="0"/>
              <a:t>models?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60218"/>
              </p:ext>
            </p:extLst>
          </p:nvPr>
        </p:nvGraphicFramePr>
        <p:xfrm>
          <a:off x="483363" y="1416715"/>
          <a:ext cx="8301600" cy="123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445"/>
                <a:gridCol w="1773211"/>
                <a:gridCol w="1250178"/>
                <a:gridCol w="1250178"/>
                <a:gridCol w="1525588"/>
              </a:tblGrid>
              <a:tr h="49694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Standard</a:t>
                      </a:r>
                      <a:r>
                        <a:rPr lang="en-US" sz="1200" baseline="0" dirty="0" smtClean="0">
                          <a:solidFill>
                            <a:srgbClr val="008000"/>
                          </a:solidFill>
                        </a:rPr>
                        <a:t> deviation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of SST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Standard</a:t>
                      </a:r>
                      <a:r>
                        <a:rPr lang="en-US" sz="1200" baseline="0" dirty="0" smtClean="0">
                          <a:solidFill>
                            <a:srgbClr val="008000"/>
                          </a:solidFill>
                        </a:rPr>
                        <a:t> deviation </a:t>
                      </a: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of 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Central period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Mean correlation (4-8months lead)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0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Observation(1982-2002)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6.8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0.54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0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Recharge oscillator toy model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0.99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8.9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0.65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7000" y="3227225"/>
            <a:ext cx="4198239" cy="3569353"/>
            <a:chOff x="127000" y="3227225"/>
            <a:chExt cx="4198239" cy="35693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929" r="7857"/>
            <a:stretch/>
          </p:blipFill>
          <p:spPr>
            <a:xfrm>
              <a:off x="127000" y="3227225"/>
              <a:ext cx="4198239" cy="356935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56727" t="10168" r="23367" b="84390"/>
            <a:stretch/>
          </p:blipFill>
          <p:spPr>
            <a:xfrm>
              <a:off x="2300982" y="6004668"/>
              <a:ext cx="1808861" cy="37263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800599" y="3227225"/>
            <a:ext cx="4100763" cy="3486479"/>
            <a:chOff x="4800599" y="3227225"/>
            <a:chExt cx="4100763" cy="34864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4642" r="7142"/>
            <a:stretch/>
          </p:blipFill>
          <p:spPr>
            <a:xfrm>
              <a:off x="4800599" y="3227225"/>
              <a:ext cx="4100763" cy="34864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56727" t="10168" r="23367" b="84390"/>
            <a:stretch/>
          </p:blipFill>
          <p:spPr>
            <a:xfrm>
              <a:off x="5283200" y="3566268"/>
              <a:ext cx="1480943" cy="30508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014350" y="1113905"/>
            <a:ext cx="1263536" cy="1812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72384" y="1158352"/>
            <a:ext cx="1600011" cy="1812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52119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Proof of Concept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9473" y="1439477"/>
            <a:ext cx="423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Proof 1: Standard deviation of SST anomaly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50491" y="1431101"/>
            <a:ext cx="4301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Proof </a:t>
            </a:r>
            <a:r>
              <a:rPr lang="en-AU" dirty="0"/>
              <a:t>2: Standard deviation of H</a:t>
            </a:r>
            <a:r>
              <a:rPr lang="en-AU" dirty="0" smtClean="0"/>
              <a:t> </a:t>
            </a:r>
            <a:r>
              <a:rPr lang="en-AU" dirty="0"/>
              <a:t>anomaly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306" t="2313" r="6734" b="2993"/>
          <a:stretch/>
        </p:blipFill>
        <p:spPr>
          <a:xfrm>
            <a:off x="99474" y="3155762"/>
            <a:ext cx="4414470" cy="35643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327" t="2040" r="7347" b="2722"/>
          <a:stretch/>
        </p:blipFill>
        <p:spPr>
          <a:xfrm>
            <a:off x="4602798" y="3155762"/>
            <a:ext cx="4307773" cy="3564352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4"/>
          <a:srcRect l="20069" t="18440" r="67878" b="75007"/>
          <a:stretch/>
        </p:blipFill>
        <p:spPr bwMode="auto">
          <a:xfrm>
            <a:off x="7321458" y="2452481"/>
            <a:ext cx="1365342" cy="5850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20069" t="18440" r="67878" b="75007"/>
          <a:stretch/>
        </p:blipFill>
        <p:spPr bwMode="auto">
          <a:xfrm>
            <a:off x="2971439" y="2452480"/>
            <a:ext cx="1365342" cy="5850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55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987" y="128161"/>
            <a:ext cx="4497719" cy="559243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SST Equation parameters</a:t>
            </a:r>
            <a:endParaRPr lang="en-US" sz="2800" dirty="0"/>
          </a:p>
        </p:txBody>
      </p:sp>
      <p:pic>
        <p:nvPicPr>
          <p:cNvPr id="10" name="Picture 9" descr="burgerseq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5582" r="9477" b="5873"/>
          <a:stretch/>
        </p:blipFill>
        <p:spPr>
          <a:xfrm>
            <a:off x="5596818" y="1117298"/>
            <a:ext cx="3318324" cy="158015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81410" y="1336253"/>
            <a:ext cx="425736" cy="321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06249" y="1336253"/>
            <a:ext cx="425736" cy="321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5964" y="4344031"/>
            <a:ext cx="3215984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Model mean for both parameters within observed uncertainty range.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Large model spread in a</a:t>
            </a:r>
            <a:r>
              <a:rPr lang="en-US" baseline="-25000" dirty="0" smtClean="0"/>
              <a:t>11</a:t>
            </a:r>
            <a:r>
              <a:rPr lang="en-US" dirty="0" smtClean="0"/>
              <a:t> and a</a:t>
            </a:r>
            <a:r>
              <a:rPr lang="en-US" baseline="-25000" dirty="0" smtClean="0"/>
              <a:t>12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8" y="1658091"/>
            <a:ext cx="5381427" cy="421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8" y="1658012"/>
            <a:ext cx="5381427" cy="421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8" y="1658012"/>
            <a:ext cx="5381427" cy="42120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7"/>
          <a:srcRect l="61401" t="16988" r="11351" b="67618"/>
          <a:stretch/>
        </p:blipFill>
        <p:spPr bwMode="auto">
          <a:xfrm>
            <a:off x="3727341" y="1907377"/>
            <a:ext cx="1490409" cy="669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124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93839" y="129751"/>
            <a:ext cx="5771889" cy="559243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Thermocline equation parameters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9" y="1368392"/>
            <a:ext cx="5034408" cy="398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9" y="1368392"/>
            <a:ext cx="5034408" cy="398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9" y="1368392"/>
            <a:ext cx="5034408" cy="3988800"/>
          </a:xfrm>
          <a:prstGeom prst="rect">
            <a:avLst/>
          </a:prstGeom>
        </p:spPr>
      </p:pic>
      <p:pic>
        <p:nvPicPr>
          <p:cNvPr id="10" name="Picture 9" descr="burgerseqn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-2155" r="9252" b="12697"/>
          <a:stretch/>
        </p:blipFill>
        <p:spPr>
          <a:xfrm>
            <a:off x="5782279" y="794859"/>
            <a:ext cx="2966898" cy="131909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97622" y="1779948"/>
            <a:ext cx="425736" cy="313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76318" y="1786046"/>
            <a:ext cx="425736" cy="313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41730" y="3136951"/>
            <a:ext cx="344799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Thermocline damping model mean outside of observed uncertainty range.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Large model spread in a</a:t>
            </a:r>
            <a:r>
              <a:rPr lang="en-US" sz="1600" baseline="-25000" dirty="0"/>
              <a:t>2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and a</a:t>
            </a:r>
            <a:r>
              <a:rPr lang="en-US" sz="1600" baseline="-25000" dirty="0"/>
              <a:t>2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All CMIP5 models </a:t>
            </a:r>
            <a:r>
              <a:rPr lang="en-US" sz="1600" dirty="0" smtClean="0">
                <a:solidFill>
                  <a:srgbClr val="FF0000"/>
                </a:solidFill>
              </a:rPr>
              <a:t>have stronger than observed </a:t>
            </a:r>
            <a:r>
              <a:rPr lang="en-US" sz="1600" dirty="0" smtClean="0"/>
              <a:t>thermocline damping.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6"/>
          <a:srcRect l="61401" t="16988" r="11351" b="67618"/>
          <a:stretch/>
        </p:blipFill>
        <p:spPr bwMode="auto">
          <a:xfrm>
            <a:off x="3366225" y="1758655"/>
            <a:ext cx="1490409" cy="669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6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8134" y="128161"/>
            <a:ext cx="6322598" cy="559243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Standard deviation of stochastic noises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767"/>
            <a:ext cx="5664000" cy="42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767"/>
            <a:ext cx="5664000" cy="42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767"/>
            <a:ext cx="5664000" cy="4248000"/>
          </a:xfrm>
          <a:prstGeom prst="rect">
            <a:avLst/>
          </a:prstGeom>
        </p:spPr>
      </p:pic>
      <p:pic>
        <p:nvPicPr>
          <p:cNvPr id="11" name="Picture 10" descr="burgerseqn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2307" r="9141" b="6180"/>
          <a:stretch/>
        </p:blipFill>
        <p:spPr>
          <a:xfrm>
            <a:off x="5646994" y="1125053"/>
            <a:ext cx="2717676" cy="112672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055606" y="1808319"/>
            <a:ext cx="425736" cy="313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55606" y="1240334"/>
            <a:ext cx="425736" cy="313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03024" y="3750663"/>
            <a:ext cx="3472191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Model mean </a:t>
            </a:r>
            <a:r>
              <a:rPr lang="en-US" dirty="0" smtClean="0">
                <a:solidFill>
                  <a:srgbClr val="FF0000"/>
                </a:solidFill>
              </a:rPr>
              <a:t>outside of </a:t>
            </a:r>
            <a:r>
              <a:rPr lang="en-US" dirty="0" smtClean="0"/>
              <a:t>observed uncertainty range.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Large model spread in both noises.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Majority of the CMIP models have </a:t>
            </a:r>
            <a:r>
              <a:rPr lang="en-US" dirty="0" smtClean="0">
                <a:solidFill>
                  <a:srgbClr val="FF0000"/>
                </a:solidFill>
              </a:rPr>
              <a:t>underestimated</a:t>
            </a:r>
            <a:r>
              <a:rPr lang="en-US" dirty="0" smtClean="0"/>
              <a:t> noises.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6"/>
          <a:srcRect l="61401" t="16988" r="11351" b="67618"/>
          <a:stretch/>
        </p:blipFill>
        <p:spPr bwMode="auto">
          <a:xfrm>
            <a:off x="3486723" y="1808319"/>
            <a:ext cx="1490409" cy="669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255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8371</TotalTime>
  <Words>717</Words>
  <Application>Microsoft Macintosh PowerPoint</Application>
  <PresentationFormat>On-screen Show (4:3)</PresentationFormat>
  <Paragraphs>176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Cambria</vt:lpstr>
      <vt:lpstr>DengXian</vt:lpstr>
      <vt:lpstr>Times New Roman</vt:lpstr>
      <vt:lpstr>Arial</vt:lpstr>
      <vt:lpstr>Office Theme</vt:lpstr>
      <vt:lpstr>Document</vt:lpstr>
      <vt:lpstr> ENSO-dynamics in CMIP simulations  in the framework of the  recharge oscillator model.  </vt:lpstr>
      <vt:lpstr>Introduction</vt:lpstr>
      <vt:lpstr>Linear Recharge Oscillator (ReOsc) Model</vt:lpstr>
      <vt:lpstr>Data Used</vt:lpstr>
      <vt:lpstr>ReOsc model a good representation  of ENSO in CMIP models?</vt:lpstr>
      <vt:lpstr>Proof of Concept</vt:lpstr>
      <vt:lpstr>SST Equation parameters</vt:lpstr>
      <vt:lpstr>Thermocline equation parameters</vt:lpstr>
      <vt:lpstr>Standard deviation of stochastic noises</vt:lpstr>
      <vt:lpstr>Components of SST coupling parameters</vt:lpstr>
      <vt:lpstr>PowerPoint Presentation</vt:lpstr>
      <vt:lpstr>Ocean vs. atmospheric component  of  SST damping parameter(a11)</vt:lpstr>
      <vt:lpstr>Ocean vs. atmospheric component  of  thermocline effect on SST parameter(a21)</vt:lpstr>
      <vt:lpstr>PowerPoint Presentation</vt:lpstr>
      <vt:lpstr>SUMMARY</vt:lpstr>
      <vt:lpstr>PowerPoint Presentation</vt:lpstr>
      <vt:lpstr>PowerPoint Presentation</vt:lpstr>
      <vt:lpstr>Frauen and Dommenget (2010) Yu et. al(2015)</vt:lpstr>
      <vt:lpstr> ReOsc model fit Skill</vt:lpstr>
      <vt:lpstr>SENSITIVITY TO PARAMETERS</vt:lpstr>
      <vt:lpstr>Influence of Model parameter spread  on the statistical properties</vt:lpstr>
    </vt:vector>
  </TitlesOfParts>
  <Company>Monash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ENSO Dynamics in CMIP5 simulations in the framework of the recharge oscillator model. </dc:title>
  <dc:creator>Microsoft Office User</dc:creator>
  <cp:lastModifiedBy>Microsoft Office User</cp:lastModifiedBy>
  <cp:revision>80</cp:revision>
  <dcterms:created xsi:type="dcterms:W3CDTF">2016-02-02T07:47:10Z</dcterms:created>
  <dcterms:modified xsi:type="dcterms:W3CDTF">2016-04-30T11:23:04Z</dcterms:modified>
</cp:coreProperties>
</file>