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42803763" cy="30275213"/>
  <p:notesSz cx="7099300" cy="10234613"/>
  <p:defaultTextStyle>
    <a:defPPr>
      <a:defRPr lang="es-ES"/>
    </a:defPPr>
    <a:lvl1pPr marL="0" algn="l" defTabSz="3599353" rtl="0" eaLnBrk="1" latinLnBrk="0" hangingPunct="1">
      <a:defRPr sz="7085" kern="1200">
        <a:solidFill>
          <a:schemeClr val="tx1"/>
        </a:solidFill>
        <a:latin typeface="+mn-lt"/>
        <a:ea typeface="+mn-ea"/>
        <a:cs typeface="+mn-cs"/>
      </a:defRPr>
    </a:lvl1pPr>
    <a:lvl2pPr marL="1799676" algn="l" defTabSz="3599353" rtl="0" eaLnBrk="1" latinLnBrk="0" hangingPunct="1">
      <a:defRPr sz="7085" kern="1200">
        <a:solidFill>
          <a:schemeClr val="tx1"/>
        </a:solidFill>
        <a:latin typeface="+mn-lt"/>
        <a:ea typeface="+mn-ea"/>
        <a:cs typeface="+mn-cs"/>
      </a:defRPr>
    </a:lvl2pPr>
    <a:lvl3pPr marL="3599353" algn="l" defTabSz="3599353" rtl="0" eaLnBrk="1" latinLnBrk="0" hangingPunct="1">
      <a:defRPr sz="7085" kern="1200">
        <a:solidFill>
          <a:schemeClr val="tx1"/>
        </a:solidFill>
        <a:latin typeface="+mn-lt"/>
        <a:ea typeface="+mn-ea"/>
        <a:cs typeface="+mn-cs"/>
      </a:defRPr>
    </a:lvl3pPr>
    <a:lvl4pPr marL="5399029" algn="l" defTabSz="3599353" rtl="0" eaLnBrk="1" latinLnBrk="0" hangingPunct="1">
      <a:defRPr sz="7085" kern="1200">
        <a:solidFill>
          <a:schemeClr val="tx1"/>
        </a:solidFill>
        <a:latin typeface="+mn-lt"/>
        <a:ea typeface="+mn-ea"/>
        <a:cs typeface="+mn-cs"/>
      </a:defRPr>
    </a:lvl4pPr>
    <a:lvl5pPr marL="7198705" algn="l" defTabSz="3599353" rtl="0" eaLnBrk="1" latinLnBrk="0" hangingPunct="1">
      <a:defRPr sz="7085" kern="1200">
        <a:solidFill>
          <a:schemeClr val="tx1"/>
        </a:solidFill>
        <a:latin typeface="+mn-lt"/>
        <a:ea typeface="+mn-ea"/>
        <a:cs typeface="+mn-cs"/>
      </a:defRPr>
    </a:lvl5pPr>
    <a:lvl6pPr marL="8998382" algn="l" defTabSz="3599353" rtl="0" eaLnBrk="1" latinLnBrk="0" hangingPunct="1">
      <a:defRPr sz="7085" kern="1200">
        <a:solidFill>
          <a:schemeClr val="tx1"/>
        </a:solidFill>
        <a:latin typeface="+mn-lt"/>
        <a:ea typeface="+mn-ea"/>
        <a:cs typeface="+mn-cs"/>
      </a:defRPr>
    </a:lvl6pPr>
    <a:lvl7pPr marL="10798058" algn="l" defTabSz="3599353" rtl="0" eaLnBrk="1" latinLnBrk="0" hangingPunct="1">
      <a:defRPr sz="7085" kern="1200">
        <a:solidFill>
          <a:schemeClr val="tx1"/>
        </a:solidFill>
        <a:latin typeface="+mn-lt"/>
        <a:ea typeface="+mn-ea"/>
        <a:cs typeface="+mn-cs"/>
      </a:defRPr>
    </a:lvl7pPr>
    <a:lvl8pPr marL="12597735" algn="l" defTabSz="3599353" rtl="0" eaLnBrk="1" latinLnBrk="0" hangingPunct="1">
      <a:defRPr sz="7085" kern="1200">
        <a:solidFill>
          <a:schemeClr val="tx1"/>
        </a:solidFill>
        <a:latin typeface="+mn-lt"/>
        <a:ea typeface="+mn-ea"/>
        <a:cs typeface="+mn-cs"/>
      </a:defRPr>
    </a:lvl8pPr>
    <a:lvl9pPr marL="14397411" algn="l" defTabSz="3599353" rtl="0" eaLnBrk="1" latinLnBrk="0" hangingPunct="1">
      <a:defRPr sz="708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2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50471" y="4954766"/>
            <a:ext cx="32102822" cy="10540259"/>
          </a:xfrm>
        </p:spPr>
        <p:txBody>
          <a:bodyPr anchor="b"/>
          <a:lstStyle>
            <a:lvl1pPr algn="ctr">
              <a:defRPr sz="21065"/>
            </a:lvl1pPr>
          </a:lstStyle>
          <a:p>
            <a:r>
              <a:rPr lang="en-US" smtClean="0"/>
              <a:t>Click to edit Master title style</a:t>
            </a:r>
            <a:endParaRPr lang="es-ES"/>
          </a:p>
        </p:txBody>
      </p:sp>
      <p:sp>
        <p:nvSpPr>
          <p:cNvPr id="3" name="Subtitle 2"/>
          <p:cNvSpPr>
            <a:spLocks noGrp="1"/>
          </p:cNvSpPr>
          <p:nvPr>
            <p:ph type="subTitle" idx="1"/>
          </p:nvPr>
        </p:nvSpPr>
        <p:spPr>
          <a:xfrm>
            <a:off x="5350471" y="15901497"/>
            <a:ext cx="32102822" cy="7309500"/>
          </a:xfrm>
        </p:spPr>
        <p:txBody>
          <a:bodyPr/>
          <a:lstStyle>
            <a:lvl1pPr marL="0" indent="0" algn="ctr">
              <a:buNone/>
              <a:defRPr sz="8426"/>
            </a:lvl1pPr>
            <a:lvl2pPr marL="1605138" indent="0" algn="ctr">
              <a:buNone/>
              <a:defRPr sz="7022"/>
            </a:lvl2pPr>
            <a:lvl3pPr marL="3210276" indent="0" algn="ctr">
              <a:buNone/>
              <a:defRPr sz="6319"/>
            </a:lvl3pPr>
            <a:lvl4pPr marL="4815413" indent="0" algn="ctr">
              <a:buNone/>
              <a:defRPr sz="5617"/>
            </a:lvl4pPr>
            <a:lvl5pPr marL="6420551" indent="0" algn="ctr">
              <a:buNone/>
              <a:defRPr sz="5617"/>
            </a:lvl5pPr>
            <a:lvl6pPr marL="8025689" indent="0" algn="ctr">
              <a:buNone/>
              <a:defRPr sz="5617"/>
            </a:lvl6pPr>
            <a:lvl7pPr marL="9630827" indent="0" algn="ctr">
              <a:buNone/>
              <a:defRPr sz="5617"/>
            </a:lvl7pPr>
            <a:lvl8pPr marL="11235964" indent="0" algn="ctr">
              <a:buNone/>
              <a:defRPr sz="5617"/>
            </a:lvl8pPr>
            <a:lvl9pPr marL="12841102" indent="0" algn="ctr">
              <a:buNone/>
              <a:defRPr sz="5617"/>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2CF60807-6AF6-4D95-8FB1-70C92B2EA283}" type="datetimeFigureOut">
              <a:rPr lang="es-ES" smtClean="0"/>
              <a:t>29/04/2016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158239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2CF60807-6AF6-4D95-8FB1-70C92B2EA283}" type="datetimeFigureOut">
              <a:rPr lang="es-ES" smtClean="0"/>
              <a:t>29/04/2016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34902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544455" y="7561800"/>
            <a:ext cx="32398215" cy="120407043"/>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10333097" y="7561800"/>
            <a:ext cx="96676312" cy="1204070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2CF60807-6AF6-4D95-8FB1-70C92B2EA283}" type="datetimeFigureOut">
              <a:rPr lang="es-ES" smtClean="0"/>
              <a:t>29/04/2016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247045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2CF60807-6AF6-4D95-8FB1-70C92B2EA283}" type="datetimeFigureOut">
              <a:rPr lang="es-ES" smtClean="0"/>
              <a:t>29/04/2016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55002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5" y="7547784"/>
            <a:ext cx="36918246" cy="12593645"/>
          </a:xfrm>
        </p:spPr>
        <p:txBody>
          <a:bodyPr anchor="b"/>
          <a:lstStyle>
            <a:lvl1pPr>
              <a:defRPr sz="21065"/>
            </a:lvl1pPr>
          </a:lstStyle>
          <a:p>
            <a:r>
              <a:rPr lang="en-US" smtClean="0"/>
              <a:t>Click to edit Master title style</a:t>
            </a:r>
            <a:endParaRPr lang="es-ES"/>
          </a:p>
        </p:txBody>
      </p:sp>
      <p:sp>
        <p:nvSpPr>
          <p:cNvPr id="3" name="Text Placeholder 2"/>
          <p:cNvSpPr>
            <a:spLocks noGrp="1"/>
          </p:cNvSpPr>
          <p:nvPr>
            <p:ph type="body" idx="1"/>
          </p:nvPr>
        </p:nvSpPr>
        <p:spPr>
          <a:xfrm>
            <a:off x="2920465" y="20260569"/>
            <a:ext cx="36918246" cy="6622701"/>
          </a:xfrm>
        </p:spPr>
        <p:txBody>
          <a:bodyPr/>
          <a:lstStyle>
            <a:lvl1pPr marL="0" indent="0">
              <a:buNone/>
              <a:defRPr sz="8426">
                <a:solidFill>
                  <a:schemeClr val="tx1">
                    <a:tint val="75000"/>
                  </a:schemeClr>
                </a:solidFill>
              </a:defRPr>
            </a:lvl1pPr>
            <a:lvl2pPr marL="1605138" indent="0">
              <a:buNone/>
              <a:defRPr sz="7022">
                <a:solidFill>
                  <a:schemeClr val="tx1">
                    <a:tint val="75000"/>
                  </a:schemeClr>
                </a:solidFill>
              </a:defRPr>
            </a:lvl2pPr>
            <a:lvl3pPr marL="3210276" indent="0">
              <a:buNone/>
              <a:defRPr sz="6319">
                <a:solidFill>
                  <a:schemeClr val="tx1">
                    <a:tint val="75000"/>
                  </a:schemeClr>
                </a:solidFill>
              </a:defRPr>
            </a:lvl3pPr>
            <a:lvl4pPr marL="4815413" indent="0">
              <a:buNone/>
              <a:defRPr sz="5617">
                <a:solidFill>
                  <a:schemeClr val="tx1">
                    <a:tint val="75000"/>
                  </a:schemeClr>
                </a:solidFill>
              </a:defRPr>
            </a:lvl4pPr>
            <a:lvl5pPr marL="6420551" indent="0">
              <a:buNone/>
              <a:defRPr sz="5617">
                <a:solidFill>
                  <a:schemeClr val="tx1">
                    <a:tint val="75000"/>
                  </a:schemeClr>
                </a:solidFill>
              </a:defRPr>
            </a:lvl5pPr>
            <a:lvl6pPr marL="8025689" indent="0">
              <a:buNone/>
              <a:defRPr sz="5617">
                <a:solidFill>
                  <a:schemeClr val="tx1">
                    <a:tint val="75000"/>
                  </a:schemeClr>
                </a:solidFill>
              </a:defRPr>
            </a:lvl6pPr>
            <a:lvl7pPr marL="9630827" indent="0">
              <a:buNone/>
              <a:defRPr sz="5617">
                <a:solidFill>
                  <a:schemeClr val="tx1">
                    <a:tint val="75000"/>
                  </a:schemeClr>
                </a:solidFill>
              </a:defRPr>
            </a:lvl7pPr>
            <a:lvl8pPr marL="11235964" indent="0">
              <a:buNone/>
              <a:defRPr sz="5617">
                <a:solidFill>
                  <a:schemeClr val="tx1">
                    <a:tint val="75000"/>
                  </a:schemeClr>
                </a:solidFill>
              </a:defRPr>
            </a:lvl8pPr>
            <a:lvl9pPr marL="12841102" indent="0">
              <a:buNone/>
              <a:defRPr sz="561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60807-6AF6-4D95-8FB1-70C92B2EA283}" type="datetimeFigureOut">
              <a:rPr lang="es-ES" smtClean="0"/>
              <a:t>29/04/2016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153519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10333099" y="37822995"/>
            <a:ext cx="64534477" cy="901458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75402621" y="37822995"/>
            <a:ext cx="64540049" cy="901458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2CF60807-6AF6-4D95-8FB1-70C92B2EA283}" type="datetimeFigureOut">
              <a:rPr lang="es-ES" smtClean="0"/>
              <a:t>29/04/2016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257995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77"/>
            <a:ext cx="36918246" cy="5851808"/>
          </a:xfrm>
        </p:spPr>
        <p:txBody>
          <a:bodyPr/>
          <a:lstStyle/>
          <a:p>
            <a:r>
              <a:rPr lang="en-US" smtClean="0"/>
              <a:t>Click to edit Master title style</a:t>
            </a:r>
            <a:endParaRPr lang="es-ES"/>
          </a:p>
        </p:txBody>
      </p:sp>
      <p:sp>
        <p:nvSpPr>
          <p:cNvPr id="3" name="Text Placeholder 2"/>
          <p:cNvSpPr>
            <a:spLocks noGrp="1"/>
          </p:cNvSpPr>
          <p:nvPr>
            <p:ph type="body" idx="1"/>
          </p:nvPr>
        </p:nvSpPr>
        <p:spPr>
          <a:xfrm>
            <a:off x="2948336" y="7421634"/>
            <a:ext cx="18107996" cy="3637228"/>
          </a:xfrm>
        </p:spPr>
        <p:txBody>
          <a:bodyPr anchor="b"/>
          <a:lstStyle>
            <a:lvl1pPr marL="0" indent="0">
              <a:buNone/>
              <a:defRPr sz="8426" b="1"/>
            </a:lvl1pPr>
            <a:lvl2pPr marL="1605138" indent="0">
              <a:buNone/>
              <a:defRPr sz="7022" b="1"/>
            </a:lvl2pPr>
            <a:lvl3pPr marL="3210276" indent="0">
              <a:buNone/>
              <a:defRPr sz="6319" b="1"/>
            </a:lvl3pPr>
            <a:lvl4pPr marL="4815413" indent="0">
              <a:buNone/>
              <a:defRPr sz="5617" b="1"/>
            </a:lvl4pPr>
            <a:lvl5pPr marL="6420551" indent="0">
              <a:buNone/>
              <a:defRPr sz="5617" b="1"/>
            </a:lvl5pPr>
            <a:lvl6pPr marL="8025689" indent="0">
              <a:buNone/>
              <a:defRPr sz="5617" b="1"/>
            </a:lvl6pPr>
            <a:lvl7pPr marL="9630827" indent="0">
              <a:buNone/>
              <a:defRPr sz="5617" b="1"/>
            </a:lvl7pPr>
            <a:lvl8pPr marL="11235964" indent="0">
              <a:buNone/>
              <a:defRPr sz="5617" b="1"/>
            </a:lvl8pPr>
            <a:lvl9pPr marL="12841102" indent="0">
              <a:buNone/>
              <a:defRPr sz="5617" b="1"/>
            </a:lvl9pPr>
          </a:lstStyle>
          <a:p>
            <a:pPr lvl="0"/>
            <a:r>
              <a:rPr lang="en-US" smtClean="0"/>
              <a:t>Click to edit Master text styles</a:t>
            </a:r>
          </a:p>
        </p:txBody>
      </p:sp>
      <p:sp>
        <p:nvSpPr>
          <p:cNvPr id="4" name="Content Placeholder 3"/>
          <p:cNvSpPr>
            <a:spLocks noGrp="1"/>
          </p:cNvSpPr>
          <p:nvPr>
            <p:ph sz="half" idx="2"/>
          </p:nvPr>
        </p:nvSpPr>
        <p:spPr>
          <a:xfrm>
            <a:off x="2948336" y="11058862"/>
            <a:ext cx="18107996" cy="16265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21669405" y="7421634"/>
            <a:ext cx="18197174" cy="3637228"/>
          </a:xfrm>
        </p:spPr>
        <p:txBody>
          <a:bodyPr anchor="b"/>
          <a:lstStyle>
            <a:lvl1pPr marL="0" indent="0">
              <a:buNone/>
              <a:defRPr sz="8426" b="1"/>
            </a:lvl1pPr>
            <a:lvl2pPr marL="1605138" indent="0">
              <a:buNone/>
              <a:defRPr sz="7022" b="1"/>
            </a:lvl2pPr>
            <a:lvl3pPr marL="3210276" indent="0">
              <a:buNone/>
              <a:defRPr sz="6319" b="1"/>
            </a:lvl3pPr>
            <a:lvl4pPr marL="4815413" indent="0">
              <a:buNone/>
              <a:defRPr sz="5617" b="1"/>
            </a:lvl4pPr>
            <a:lvl5pPr marL="6420551" indent="0">
              <a:buNone/>
              <a:defRPr sz="5617" b="1"/>
            </a:lvl5pPr>
            <a:lvl6pPr marL="8025689" indent="0">
              <a:buNone/>
              <a:defRPr sz="5617" b="1"/>
            </a:lvl6pPr>
            <a:lvl7pPr marL="9630827" indent="0">
              <a:buNone/>
              <a:defRPr sz="5617" b="1"/>
            </a:lvl7pPr>
            <a:lvl8pPr marL="11235964" indent="0">
              <a:buNone/>
              <a:defRPr sz="5617" b="1"/>
            </a:lvl8pPr>
            <a:lvl9pPr marL="12841102" indent="0">
              <a:buNone/>
              <a:defRPr sz="5617" b="1"/>
            </a:lvl9pPr>
          </a:lstStyle>
          <a:p>
            <a:pPr lvl="0"/>
            <a:r>
              <a:rPr lang="en-US" smtClean="0"/>
              <a:t>Click to edit Master text styles</a:t>
            </a:r>
          </a:p>
        </p:txBody>
      </p:sp>
      <p:sp>
        <p:nvSpPr>
          <p:cNvPr id="6" name="Content Placeholder 5"/>
          <p:cNvSpPr>
            <a:spLocks noGrp="1"/>
          </p:cNvSpPr>
          <p:nvPr>
            <p:ph sz="quarter" idx="4"/>
          </p:nvPr>
        </p:nvSpPr>
        <p:spPr>
          <a:xfrm>
            <a:off x="21669405" y="11058862"/>
            <a:ext cx="18197174" cy="16265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2CF60807-6AF6-4D95-8FB1-70C92B2EA283}" type="datetimeFigureOut">
              <a:rPr lang="es-ES" smtClean="0"/>
              <a:t>29/04/2016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391605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2CF60807-6AF6-4D95-8FB1-70C92B2EA283}" type="datetimeFigureOut">
              <a:rPr lang="es-ES" smtClean="0"/>
              <a:t>29/04/2016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24945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60807-6AF6-4D95-8FB1-70C92B2EA283}" type="datetimeFigureOut">
              <a:rPr lang="es-ES" smtClean="0"/>
              <a:t>29/04/2016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32815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6" y="2018348"/>
            <a:ext cx="13805326" cy="7064216"/>
          </a:xfrm>
        </p:spPr>
        <p:txBody>
          <a:bodyPr anchor="b"/>
          <a:lstStyle>
            <a:lvl1pPr>
              <a:defRPr sz="11235"/>
            </a:lvl1pPr>
          </a:lstStyle>
          <a:p>
            <a:r>
              <a:rPr lang="en-US" smtClean="0"/>
              <a:t>Click to edit Master title style</a:t>
            </a:r>
            <a:endParaRPr lang="es-ES"/>
          </a:p>
        </p:txBody>
      </p:sp>
      <p:sp>
        <p:nvSpPr>
          <p:cNvPr id="3" name="Content Placeholder 2"/>
          <p:cNvSpPr>
            <a:spLocks noGrp="1"/>
          </p:cNvSpPr>
          <p:nvPr>
            <p:ph idx="1"/>
          </p:nvPr>
        </p:nvSpPr>
        <p:spPr>
          <a:xfrm>
            <a:off x="18197175" y="4359072"/>
            <a:ext cx="21669405" cy="21515024"/>
          </a:xfrm>
        </p:spPr>
        <p:txBody>
          <a:bodyPr/>
          <a:lstStyle>
            <a:lvl1pPr>
              <a:defRPr sz="11235"/>
            </a:lvl1pPr>
            <a:lvl2pPr>
              <a:defRPr sz="9830"/>
            </a:lvl2pPr>
            <a:lvl3pPr>
              <a:defRPr sz="8426"/>
            </a:lvl3pPr>
            <a:lvl4pPr>
              <a:defRPr sz="7022"/>
            </a:lvl4pPr>
            <a:lvl5pPr>
              <a:defRPr sz="7022"/>
            </a:lvl5pPr>
            <a:lvl6pPr>
              <a:defRPr sz="7022"/>
            </a:lvl6pPr>
            <a:lvl7pPr>
              <a:defRPr sz="7022"/>
            </a:lvl7pPr>
            <a:lvl8pPr>
              <a:defRPr sz="7022"/>
            </a:lvl8pPr>
            <a:lvl9pPr>
              <a:defRPr sz="70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2948336" y="9082564"/>
            <a:ext cx="13805326" cy="16826573"/>
          </a:xfrm>
        </p:spPr>
        <p:txBody>
          <a:bodyPr/>
          <a:lstStyle>
            <a:lvl1pPr marL="0" indent="0">
              <a:buNone/>
              <a:defRPr sz="5617"/>
            </a:lvl1pPr>
            <a:lvl2pPr marL="1605138" indent="0">
              <a:buNone/>
              <a:defRPr sz="4915"/>
            </a:lvl2pPr>
            <a:lvl3pPr marL="3210276" indent="0">
              <a:buNone/>
              <a:defRPr sz="4213"/>
            </a:lvl3pPr>
            <a:lvl4pPr marL="4815413" indent="0">
              <a:buNone/>
              <a:defRPr sz="3511"/>
            </a:lvl4pPr>
            <a:lvl5pPr marL="6420551" indent="0">
              <a:buNone/>
              <a:defRPr sz="3511"/>
            </a:lvl5pPr>
            <a:lvl6pPr marL="8025689" indent="0">
              <a:buNone/>
              <a:defRPr sz="3511"/>
            </a:lvl6pPr>
            <a:lvl7pPr marL="9630827" indent="0">
              <a:buNone/>
              <a:defRPr sz="3511"/>
            </a:lvl7pPr>
            <a:lvl8pPr marL="11235964" indent="0">
              <a:buNone/>
              <a:defRPr sz="3511"/>
            </a:lvl8pPr>
            <a:lvl9pPr marL="12841102" indent="0">
              <a:buNone/>
              <a:defRPr sz="35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60807-6AF6-4D95-8FB1-70C92B2EA283}" type="datetimeFigureOut">
              <a:rPr lang="es-ES" smtClean="0"/>
              <a:t>29/04/2016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426254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6" y="2018348"/>
            <a:ext cx="13805326" cy="7064216"/>
          </a:xfrm>
        </p:spPr>
        <p:txBody>
          <a:bodyPr anchor="b"/>
          <a:lstStyle>
            <a:lvl1pPr>
              <a:defRPr sz="11235"/>
            </a:lvl1pPr>
          </a:lstStyle>
          <a:p>
            <a:r>
              <a:rPr lang="en-US" smtClean="0"/>
              <a:t>Click to edit Master title style</a:t>
            </a:r>
            <a:endParaRPr lang="es-ES"/>
          </a:p>
        </p:txBody>
      </p:sp>
      <p:sp>
        <p:nvSpPr>
          <p:cNvPr id="3" name="Picture Placeholder 2"/>
          <p:cNvSpPr>
            <a:spLocks noGrp="1"/>
          </p:cNvSpPr>
          <p:nvPr>
            <p:ph type="pic" idx="1"/>
          </p:nvPr>
        </p:nvSpPr>
        <p:spPr>
          <a:xfrm>
            <a:off x="18197175" y="4359072"/>
            <a:ext cx="21669405" cy="21515024"/>
          </a:xfrm>
        </p:spPr>
        <p:txBody>
          <a:bodyPr/>
          <a:lstStyle>
            <a:lvl1pPr marL="0" indent="0">
              <a:buNone/>
              <a:defRPr sz="11235"/>
            </a:lvl1pPr>
            <a:lvl2pPr marL="1605138" indent="0">
              <a:buNone/>
              <a:defRPr sz="9830"/>
            </a:lvl2pPr>
            <a:lvl3pPr marL="3210276" indent="0">
              <a:buNone/>
              <a:defRPr sz="8426"/>
            </a:lvl3pPr>
            <a:lvl4pPr marL="4815413" indent="0">
              <a:buNone/>
              <a:defRPr sz="7022"/>
            </a:lvl4pPr>
            <a:lvl5pPr marL="6420551" indent="0">
              <a:buNone/>
              <a:defRPr sz="7022"/>
            </a:lvl5pPr>
            <a:lvl6pPr marL="8025689" indent="0">
              <a:buNone/>
              <a:defRPr sz="7022"/>
            </a:lvl6pPr>
            <a:lvl7pPr marL="9630827" indent="0">
              <a:buNone/>
              <a:defRPr sz="7022"/>
            </a:lvl7pPr>
            <a:lvl8pPr marL="11235964" indent="0">
              <a:buNone/>
              <a:defRPr sz="7022"/>
            </a:lvl8pPr>
            <a:lvl9pPr marL="12841102" indent="0">
              <a:buNone/>
              <a:defRPr sz="7022"/>
            </a:lvl9pPr>
          </a:lstStyle>
          <a:p>
            <a:endParaRPr lang="es-ES"/>
          </a:p>
        </p:txBody>
      </p:sp>
      <p:sp>
        <p:nvSpPr>
          <p:cNvPr id="4" name="Text Placeholder 3"/>
          <p:cNvSpPr>
            <a:spLocks noGrp="1"/>
          </p:cNvSpPr>
          <p:nvPr>
            <p:ph type="body" sz="half" idx="2"/>
          </p:nvPr>
        </p:nvSpPr>
        <p:spPr>
          <a:xfrm>
            <a:off x="2948336" y="9082564"/>
            <a:ext cx="13805326" cy="16826573"/>
          </a:xfrm>
        </p:spPr>
        <p:txBody>
          <a:bodyPr/>
          <a:lstStyle>
            <a:lvl1pPr marL="0" indent="0">
              <a:buNone/>
              <a:defRPr sz="5617"/>
            </a:lvl1pPr>
            <a:lvl2pPr marL="1605138" indent="0">
              <a:buNone/>
              <a:defRPr sz="4915"/>
            </a:lvl2pPr>
            <a:lvl3pPr marL="3210276" indent="0">
              <a:buNone/>
              <a:defRPr sz="4213"/>
            </a:lvl3pPr>
            <a:lvl4pPr marL="4815413" indent="0">
              <a:buNone/>
              <a:defRPr sz="3511"/>
            </a:lvl4pPr>
            <a:lvl5pPr marL="6420551" indent="0">
              <a:buNone/>
              <a:defRPr sz="3511"/>
            </a:lvl5pPr>
            <a:lvl6pPr marL="8025689" indent="0">
              <a:buNone/>
              <a:defRPr sz="3511"/>
            </a:lvl6pPr>
            <a:lvl7pPr marL="9630827" indent="0">
              <a:buNone/>
              <a:defRPr sz="3511"/>
            </a:lvl7pPr>
            <a:lvl8pPr marL="11235964" indent="0">
              <a:buNone/>
              <a:defRPr sz="3511"/>
            </a:lvl8pPr>
            <a:lvl9pPr marL="12841102" indent="0">
              <a:buNone/>
              <a:defRPr sz="35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60807-6AF6-4D95-8FB1-70C92B2EA283}" type="datetimeFigureOut">
              <a:rPr lang="es-ES" smtClean="0"/>
              <a:t>29/04/2016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D36066-589E-4988-B98D-EE3A3F46BA2E}" type="slidenum">
              <a:rPr lang="es-ES" smtClean="0"/>
              <a:t>‹#›</a:t>
            </a:fld>
            <a:endParaRPr lang="es-ES"/>
          </a:p>
        </p:txBody>
      </p:sp>
    </p:spTree>
    <p:extLst>
      <p:ext uri="{BB962C8B-B14F-4D97-AF65-F5344CB8AC3E}">
        <p14:creationId xmlns:p14="http://schemas.microsoft.com/office/powerpoint/2010/main" val="105030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77"/>
            <a:ext cx="36918246" cy="5851808"/>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2942759" y="8059374"/>
            <a:ext cx="36918246" cy="192093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2942760" y="28060640"/>
            <a:ext cx="9630847" cy="1611874"/>
          </a:xfrm>
          <a:prstGeom prst="rect">
            <a:avLst/>
          </a:prstGeom>
        </p:spPr>
        <p:txBody>
          <a:bodyPr vert="horz" lIns="91440" tIns="45720" rIns="91440" bIns="45720" rtlCol="0" anchor="ctr"/>
          <a:lstStyle>
            <a:lvl1pPr algn="l">
              <a:defRPr sz="4213">
                <a:solidFill>
                  <a:schemeClr val="tx1">
                    <a:tint val="75000"/>
                  </a:schemeClr>
                </a:solidFill>
              </a:defRPr>
            </a:lvl1pPr>
          </a:lstStyle>
          <a:p>
            <a:fld id="{2CF60807-6AF6-4D95-8FB1-70C92B2EA283}" type="datetimeFigureOut">
              <a:rPr lang="es-ES" smtClean="0"/>
              <a:t>29/04/2016</a:t>
            </a:fld>
            <a:endParaRPr lang="es-ES"/>
          </a:p>
        </p:txBody>
      </p:sp>
      <p:sp>
        <p:nvSpPr>
          <p:cNvPr id="5" name="Footer Placeholder 4"/>
          <p:cNvSpPr>
            <a:spLocks noGrp="1"/>
          </p:cNvSpPr>
          <p:nvPr>
            <p:ph type="ftr" sz="quarter" idx="3"/>
          </p:nvPr>
        </p:nvSpPr>
        <p:spPr>
          <a:xfrm>
            <a:off x="14178747" y="28060640"/>
            <a:ext cx="14446270" cy="1611874"/>
          </a:xfrm>
          <a:prstGeom prst="rect">
            <a:avLst/>
          </a:prstGeom>
        </p:spPr>
        <p:txBody>
          <a:bodyPr vert="horz" lIns="91440" tIns="45720" rIns="91440" bIns="45720" rtlCol="0" anchor="ctr"/>
          <a:lstStyle>
            <a:lvl1pPr algn="ctr">
              <a:defRPr sz="421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30230158" y="28060640"/>
            <a:ext cx="9630847" cy="1611874"/>
          </a:xfrm>
          <a:prstGeom prst="rect">
            <a:avLst/>
          </a:prstGeom>
        </p:spPr>
        <p:txBody>
          <a:bodyPr vert="horz" lIns="91440" tIns="45720" rIns="91440" bIns="45720" rtlCol="0" anchor="ctr"/>
          <a:lstStyle>
            <a:lvl1pPr algn="r">
              <a:defRPr sz="4213">
                <a:solidFill>
                  <a:schemeClr val="tx1">
                    <a:tint val="75000"/>
                  </a:schemeClr>
                </a:solidFill>
              </a:defRPr>
            </a:lvl1pPr>
          </a:lstStyle>
          <a:p>
            <a:fld id="{84D36066-589E-4988-B98D-EE3A3F46BA2E}" type="slidenum">
              <a:rPr lang="es-ES" smtClean="0"/>
              <a:t>‹#›</a:t>
            </a:fld>
            <a:endParaRPr lang="es-ES"/>
          </a:p>
        </p:txBody>
      </p:sp>
    </p:spTree>
    <p:extLst>
      <p:ext uri="{BB962C8B-B14F-4D97-AF65-F5344CB8AC3E}">
        <p14:creationId xmlns:p14="http://schemas.microsoft.com/office/powerpoint/2010/main" val="244729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10276" rtl="0" eaLnBrk="1" latinLnBrk="0" hangingPunct="1">
        <a:lnSpc>
          <a:spcPct val="90000"/>
        </a:lnSpc>
        <a:spcBef>
          <a:spcPct val="0"/>
        </a:spcBef>
        <a:buNone/>
        <a:defRPr sz="15448" kern="1200">
          <a:solidFill>
            <a:schemeClr val="tx1"/>
          </a:solidFill>
          <a:latin typeface="+mj-lt"/>
          <a:ea typeface="+mj-ea"/>
          <a:cs typeface="+mj-cs"/>
        </a:defRPr>
      </a:lvl1pPr>
    </p:titleStyle>
    <p:bodyStyle>
      <a:lvl1pPr marL="802569" indent="-802569" algn="l" defTabSz="3210276" rtl="0" eaLnBrk="1" latinLnBrk="0" hangingPunct="1">
        <a:lnSpc>
          <a:spcPct val="90000"/>
        </a:lnSpc>
        <a:spcBef>
          <a:spcPts val="3511"/>
        </a:spcBef>
        <a:buFont typeface="Arial" panose="020B0604020202020204" pitchFamily="34" charset="0"/>
        <a:buChar char="•"/>
        <a:defRPr sz="9830" kern="1200">
          <a:solidFill>
            <a:schemeClr val="tx1"/>
          </a:solidFill>
          <a:latin typeface="+mn-lt"/>
          <a:ea typeface="+mn-ea"/>
          <a:cs typeface="+mn-cs"/>
        </a:defRPr>
      </a:lvl1pPr>
      <a:lvl2pPr marL="2407707" indent="-802569" algn="l" defTabSz="3210276" rtl="0" eaLnBrk="1" latinLnBrk="0" hangingPunct="1">
        <a:lnSpc>
          <a:spcPct val="90000"/>
        </a:lnSpc>
        <a:spcBef>
          <a:spcPts val="1755"/>
        </a:spcBef>
        <a:buFont typeface="Arial" panose="020B0604020202020204" pitchFamily="34" charset="0"/>
        <a:buChar char="•"/>
        <a:defRPr sz="8426" kern="1200">
          <a:solidFill>
            <a:schemeClr val="tx1"/>
          </a:solidFill>
          <a:latin typeface="+mn-lt"/>
          <a:ea typeface="+mn-ea"/>
          <a:cs typeface="+mn-cs"/>
        </a:defRPr>
      </a:lvl2pPr>
      <a:lvl3pPr marL="4012844" indent="-802569" algn="l" defTabSz="3210276" rtl="0" eaLnBrk="1" latinLnBrk="0" hangingPunct="1">
        <a:lnSpc>
          <a:spcPct val="90000"/>
        </a:lnSpc>
        <a:spcBef>
          <a:spcPts val="1755"/>
        </a:spcBef>
        <a:buFont typeface="Arial" panose="020B0604020202020204" pitchFamily="34" charset="0"/>
        <a:buChar char="•"/>
        <a:defRPr sz="7022" kern="1200">
          <a:solidFill>
            <a:schemeClr val="tx1"/>
          </a:solidFill>
          <a:latin typeface="+mn-lt"/>
          <a:ea typeface="+mn-ea"/>
          <a:cs typeface="+mn-cs"/>
        </a:defRPr>
      </a:lvl3pPr>
      <a:lvl4pPr marL="5617982"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4pPr>
      <a:lvl5pPr marL="7223120"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5pPr>
      <a:lvl6pPr marL="8828258"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6pPr>
      <a:lvl7pPr marL="10433395"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7pPr>
      <a:lvl8pPr marL="12038533"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8pPr>
      <a:lvl9pPr marL="13643671"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9pPr>
    </p:bodyStyle>
    <p:otherStyle>
      <a:defPPr>
        <a:defRPr lang="es-ES"/>
      </a:defPPr>
      <a:lvl1pPr marL="0" algn="l" defTabSz="3210276" rtl="0" eaLnBrk="1" latinLnBrk="0" hangingPunct="1">
        <a:defRPr sz="6319" kern="1200">
          <a:solidFill>
            <a:schemeClr val="tx1"/>
          </a:solidFill>
          <a:latin typeface="+mn-lt"/>
          <a:ea typeface="+mn-ea"/>
          <a:cs typeface="+mn-cs"/>
        </a:defRPr>
      </a:lvl1pPr>
      <a:lvl2pPr marL="1605138" algn="l" defTabSz="3210276" rtl="0" eaLnBrk="1" latinLnBrk="0" hangingPunct="1">
        <a:defRPr sz="6319" kern="1200">
          <a:solidFill>
            <a:schemeClr val="tx1"/>
          </a:solidFill>
          <a:latin typeface="+mn-lt"/>
          <a:ea typeface="+mn-ea"/>
          <a:cs typeface="+mn-cs"/>
        </a:defRPr>
      </a:lvl2pPr>
      <a:lvl3pPr marL="3210276" algn="l" defTabSz="3210276" rtl="0" eaLnBrk="1" latinLnBrk="0" hangingPunct="1">
        <a:defRPr sz="6319" kern="1200">
          <a:solidFill>
            <a:schemeClr val="tx1"/>
          </a:solidFill>
          <a:latin typeface="+mn-lt"/>
          <a:ea typeface="+mn-ea"/>
          <a:cs typeface="+mn-cs"/>
        </a:defRPr>
      </a:lvl3pPr>
      <a:lvl4pPr marL="4815413" algn="l" defTabSz="3210276" rtl="0" eaLnBrk="1" latinLnBrk="0" hangingPunct="1">
        <a:defRPr sz="6319" kern="1200">
          <a:solidFill>
            <a:schemeClr val="tx1"/>
          </a:solidFill>
          <a:latin typeface="+mn-lt"/>
          <a:ea typeface="+mn-ea"/>
          <a:cs typeface="+mn-cs"/>
        </a:defRPr>
      </a:lvl4pPr>
      <a:lvl5pPr marL="6420551" algn="l" defTabSz="3210276" rtl="0" eaLnBrk="1" latinLnBrk="0" hangingPunct="1">
        <a:defRPr sz="6319" kern="1200">
          <a:solidFill>
            <a:schemeClr val="tx1"/>
          </a:solidFill>
          <a:latin typeface="+mn-lt"/>
          <a:ea typeface="+mn-ea"/>
          <a:cs typeface="+mn-cs"/>
        </a:defRPr>
      </a:lvl5pPr>
      <a:lvl6pPr marL="8025689" algn="l" defTabSz="3210276" rtl="0" eaLnBrk="1" latinLnBrk="0" hangingPunct="1">
        <a:defRPr sz="6319" kern="1200">
          <a:solidFill>
            <a:schemeClr val="tx1"/>
          </a:solidFill>
          <a:latin typeface="+mn-lt"/>
          <a:ea typeface="+mn-ea"/>
          <a:cs typeface="+mn-cs"/>
        </a:defRPr>
      </a:lvl6pPr>
      <a:lvl7pPr marL="9630827" algn="l" defTabSz="3210276" rtl="0" eaLnBrk="1" latinLnBrk="0" hangingPunct="1">
        <a:defRPr sz="6319" kern="1200">
          <a:solidFill>
            <a:schemeClr val="tx1"/>
          </a:solidFill>
          <a:latin typeface="+mn-lt"/>
          <a:ea typeface="+mn-ea"/>
          <a:cs typeface="+mn-cs"/>
        </a:defRPr>
      </a:lvl7pPr>
      <a:lvl8pPr marL="11235964" algn="l" defTabSz="3210276" rtl="0" eaLnBrk="1" latinLnBrk="0" hangingPunct="1">
        <a:defRPr sz="6319" kern="1200">
          <a:solidFill>
            <a:schemeClr val="tx1"/>
          </a:solidFill>
          <a:latin typeface="+mn-lt"/>
          <a:ea typeface="+mn-ea"/>
          <a:cs typeface="+mn-cs"/>
        </a:defRPr>
      </a:lvl8pPr>
      <a:lvl9pPr marL="12841102" algn="l" defTabSz="3210276" rtl="0" eaLnBrk="1" latinLnBrk="0" hangingPunct="1">
        <a:defRPr sz="63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rotWithShape="1">
          <a:blip r:embed="rId2">
            <a:extLst>
              <a:ext uri="{28A0092B-C50C-407E-A947-70E740481C1C}">
                <a14:useLocalDpi xmlns:a14="http://schemas.microsoft.com/office/drawing/2010/main" val="0"/>
              </a:ext>
            </a:extLst>
          </a:blip>
          <a:srcRect l="5137" t="3518" r="8895" b="6968"/>
          <a:stretch/>
        </p:blipFill>
        <p:spPr>
          <a:xfrm>
            <a:off x="744997" y="22269450"/>
            <a:ext cx="12586420" cy="7219950"/>
          </a:xfrm>
          <a:prstGeom prst="rect">
            <a:avLst/>
          </a:prstGeom>
        </p:spPr>
      </p:pic>
      <p:sp>
        <p:nvSpPr>
          <p:cNvPr id="12" name="Rectangle 11"/>
          <p:cNvSpPr/>
          <p:nvPr/>
        </p:nvSpPr>
        <p:spPr>
          <a:xfrm>
            <a:off x="1507332" y="27350392"/>
            <a:ext cx="11713368" cy="706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angle 120"/>
          <p:cNvSpPr/>
          <p:nvPr/>
        </p:nvSpPr>
        <p:spPr>
          <a:xfrm>
            <a:off x="33747997" y="16635056"/>
            <a:ext cx="8334729" cy="2383733"/>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8" name="Rectangle 47"/>
          <p:cNvSpPr/>
          <p:nvPr/>
        </p:nvSpPr>
        <p:spPr>
          <a:xfrm>
            <a:off x="35200721" y="16635056"/>
            <a:ext cx="5544000" cy="8021238"/>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TextBox 3"/>
          <p:cNvSpPr txBox="1"/>
          <p:nvPr/>
        </p:nvSpPr>
        <p:spPr>
          <a:xfrm>
            <a:off x="449824" y="6400852"/>
            <a:ext cx="12597971" cy="9448740"/>
          </a:xfrm>
          <a:prstGeom prst="rect">
            <a:avLst/>
          </a:prstGeom>
          <a:noFill/>
        </p:spPr>
        <p:txBody>
          <a:bodyPr wrap="square" rtlCol="0">
            <a:spAutoFit/>
          </a:bodyPr>
          <a:lstStyle/>
          <a:p>
            <a:pPr algn="just"/>
            <a:r>
              <a:rPr lang="en-US" sz="3200" dirty="0" smtClean="0"/>
              <a:t>In this contribution we investigate the hydrodynamic response in Alfacs Bay (semi-enclosed bay in The Ebro Delta, NW Mediterranean Sea) (Fig.1). The bay is micro-tidal, with a mixed tidal regime, with a persistent T/S structure during most of the year (Fig.2) showing a salty layer in the bottom and freshwater layer on top due to freshwater input from rice fields </a:t>
            </a:r>
            <a:r>
              <a:rPr lang="en-US" sz="3200" b="1" baseline="30000" dirty="0" smtClean="0"/>
              <a:t>[1</a:t>
            </a:r>
            <a:r>
              <a:rPr lang="en-US" sz="3200" b="1" baseline="30000" dirty="0"/>
              <a:t>]</a:t>
            </a:r>
            <a:r>
              <a:rPr lang="en-US" sz="3200" dirty="0" smtClean="0"/>
              <a:t>. Short-term response to energetic wind events was found in the hydrography and water velocity observations, sometimes inverting the estuarine circulation or developing one-layered flow. In comparison to previous investigations in Alfacs Bay, we observed that water current variability, and also maximum velocities, were directly related to the development of surface standing waves (i.e. seiches in Fig.3)</a:t>
            </a:r>
            <a:r>
              <a:rPr lang="en-US" sz="3200" b="1" baseline="30000" dirty="0" smtClean="0"/>
              <a:t>[2</a:t>
            </a:r>
            <a:r>
              <a:rPr lang="en-US" sz="3200" b="1" baseline="30000" dirty="0"/>
              <a:t>]</a:t>
            </a:r>
            <a:r>
              <a:rPr lang="en-US" sz="3200" dirty="0" smtClean="0"/>
              <a:t>. Mixing mechanisms versus buoyancy sources are studied through </a:t>
            </a:r>
            <a:r>
              <a:rPr lang="en-US" sz="3200" dirty="0" err="1" smtClean="0"/>
              <a:t>adimensional</a:t>
            </a:r>
            <a:r>
              <a:rPr lang="en-US" sz="3200" dirty="0" smtClean="0"/>
              <a:t> numbers (Fig.5), potential energy anomaly equation and numerical modeling (ROMS </a:t>
            </a:r>
            <a:r>
              <a:rPr lang="en-US" sz="3200" b="1" baseline="30000" dirty="0" smtClean="0"/>
              <a:t>[3]</a:t>
            </a:r>
            <a:r>
              <a:rPr lang="en-US" sz="3200" dirty="0" smtClean="0"/>
              <a:t>, Fig.6), proving the leading freshwater contribution to stratification, enhanced by heat fluxes in summer. On the other hand, mixing is directly related to winds, mainly in winter and early spring when both buoyancy forces are lower. Seiche induced mixing is suggested as an eventual mechanism that may break the stratification within the Bay under special circumstances </a:t>
            </a:r>
            <a:r>
              <a:rPr lang="en-US" sz="3200" b="1" baseline="30000" dirty="0"/>
              <a:t>[</a:t>
            </a:r>
            <a:r>
              <a:rPr lang="en-US" sz="3200" b="1" baseline="30000" dirty="0" smtClean="0"/>
              <a:t>4] </a:t>
            </a:r>
            <a:r>
              <a:rPr lang="en-US" sz="3200" dirty="0" smtClean="0"/>
              <a:t>(Fig.6). </a:t>
            </a:r>
            <a:endParaRPr lang="en-US" sz="3200" dirty="0"/>
          </a:p>
        </p:txBody>
      </p:sp>
      <p:sp>
        <p:nvSpPr>
          <p:cNvPr id="6" name="Rectangle 5"/>
          <p:cNvSpPr/>
          <p:nvPr/>
        </p:nvSpPr>
        <p:spPr>
          <a:xfrm>
            <a:off x="685800" y="16611600"/>
            <a:ext cx="12687300" cy="129921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
        <p:nvSpPr>
          <p:cNvPr id="7" name="Rectangle 6"/>
          <p:cNvSpPr/>
          <p:nvPr/>
        </p:nvSpPr>
        <p:spPr>
          <a:xfrm>
            <a:off x="13575272" y="6181644"/>
            <a:ext cx="12237476" cy="81929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8" name="Rectangle 7"/>
          <p:cNvSpPr/>
          <p:nvPr/>
        </p:nvSpPr>
        <p:spPr>
          <a:xfrm>
            <a:off x="13632330" y="14659581"/>
            <a:ext cx="12237476" cy="1512325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
        <p:nvSpPr>
          <p:cNvPr id="9" name="Rectangle 8"/>
          <p:cNvSpPr/>
          <p:nvPr/>
        </p:nvSpPr>
        <p:spPr>
          <a:xfrm>
            <a:off x="26250896" y="6181645"/>
            <a:ext cx="15582904" cy="419477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
        <p:nvSpPr>
          <p:cNvPr id="11" name="Rectangle 10"/>
          <p:cNvSpPr/>
          <p:nvPr/>
        </p:nvSpPr>
        <p:spPr>
          <a:xfrm>
            <a:off x="26250896" y="15435803"/>
            <a:ext cx="15582904" cy="93672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
        <p:nvSpPr>
          <p:cNvPr id="14" name="Text Box 6"/>
          <p:cNvSpPr txBox="1">
            <a:spLocks noChangeArrowheads="1"/>
          </p:cNvSpPr>
          <p:nvPr/>
        </p:nvSpPr>
        <p:spPr bwMode="auto">
          <a:xfrm>
            <a:off x="3605848" y="86240"/>
            <a:ext cx="35103752" cy="5553574"/>
          </a:xfrm>
          <a:prstGeom prst="rect">
            <a:avLst/>
          </a:prstGeom>
          <a:noFill/>
          <a:ln w="9525">
            <a:noFill/>
            <a:miter lim="800000"/>
            <a:headEnd/>
            <a:tailEnd type="none" w="lg" len="lg"/>
          </a:ln>
          <a:effectLst/>
        </p:spPr>
        <p:txBody>
          <a:bodyPr wrap="square" lIns="89663" tIns="44832" rIns="89663" bIns="44832">
            <a:spAutoFit/>
          </a:bodyPr>
          <a:lstStyle>
            <a:lvl1pPr defTabSz="898525" eaLnBrk="0" hangingPunct="0">
              <a:defRPr sz="7700">
                <a:solidFill>
                  <a:schemeClr val="tx1"/>
                </a:solidFill>
                <a:latin typeface="Arial" charset="0"/>
                <a:ea typeface="ＭＳ Ｐゴシック" pitchFamily="-106" charset="-128"/>
              </a:defRPr>
            </a:lvl1pPr>
            <a:lvl2pPr marL="37931725" indent="-37474525" defTabSz="898525" eaLnBrk="0" hangingPunct="0">
              <a:defRPr sz="7700">
                <a:solidFill>
                  <a:schemeClr val="tx1"/>
                </a:solidFill>
                <a:latin typeface="Arial" charset="0"/>
                <a:ea typeface="ＭＳ Ｐゴシック" pitchFamily="-106" charset="-128"/>
              </a:defRPr>
            </a:lvl2pPr>
            <a:lvl3pPr eaLnBrk="0" hangingPunct="0">
              <a:defRPr sz="7700">
                <a:solidFill>
                  <a:schemeClr val="tx1"/>
                </a:solidFill>
                <a:latin typeface="Arial" charset="0"/>
                <a:ea typeface="ＭＳ Ｐゴシック" pitchFamily="-106" charset="-128"/>
              </a:defRPr>
            </a:lvl3pPr>
            <a:lvl4pPr eaLnBrk="0" hangingPunct="0">
              <a:defRPr sz="7700">
                <a:solidFill>
                  <a:schemeClr val="tx1"/>
                </a:solidFill>
                <a:latin typeface="Arial" charset="0"/>
                <a:ea typeface="ＭＳ Ｐゴシック" pitchFamily="-106" charset="-128"/>
              </a:defRPr>
            </a:lvl4pPr>
            <a:lvl5pPr eaLnBrk="0" hangingPunct="0">
              <a:defRPr sz="7700">
                <a:solidFill>
                  <a:schemeClr val="tx1"/>
                </a:solidFill>
                <a:latin typeface="Arial" charset="0"/>
                <a:ea typeface="ＭＳ Ｐゴシック" pitchFamily="-106" charset="-128"/>
              </a:defRPr>
            </a:lvl5pPr>
            <a:lvl6pPr marL="457200" eaLnBrk="0" fontAlgn="base" hangingPunct="0">
              <a:spcBef>
                <a:spcPct val="0"/>
              </a:spcBef>
              <a:spcAft>
                <a:spcPct val="0"/>
              </a:spcAft>
              <a:defRPr sz="7700">
                <a:solidFill>
                  <a:schemeClr val="tx1"/>
                </a:solidFill>
                <a:latin typeface="Arial" charset="0"/>
                <a:ea typeface="ＭＳ Ｐゴシック" pitchFamily="-106" charset="-128"/>
              </a:defRPr>
            </a:lvl6pPr>
            <a:lvl7pPr marL="914400" eaLnBrk="0" fontAlgn="base" hangingPunct="0">
              <a:spcBef>
                <a:spcPct val="0"/>
              </a:spcBef>
              <a:spcAft>
                <a:spcPct val="0"/>
              </a:spcAft>
              <a:defRPr sz="7700">
                <a:solidFill>
                  <a:schemeClr val="tx1"/>
                </a:solidFill>
                <a:latin typeface="Arial" charset="0"/>
                <a:ea typeface="ＭＳ Ｐゴシック" pitchFamily="-106" charset="-128"/>
              </a:defRPr>
            </a:lvl7pPr>
            <a:lvl8pPr marL="1371600" eaLnBrk="0" fontAlgn="base" hangingPunct="0">
              <a:spcBef>
                <a:spcPct val="0"/>
              </a:spcBef>
              <a:spcAft>
                <a:spcPct val="0"/>
              </a:spcAft>
              <a:defRPr sz="7700">
                <a:solidFill>
                  <a:schemeClr val="tx1"/>
                </a:solidFill>
                <a:latin typeface="Arial" charset="0"/>
                <a:ea typeface="ＭＳ Ｐゴシック" pitchFamily="-106" charset="-128"/>
              </a:defRPr>
            </a:lvl8pPr>
            <a:lvl9pPr marL="1828800" eaLnBrk="0" fontAlgn="base" hangingPunct="0">
              <a:spcBef>
                <a:spcPct val="0"/>
              </a:spcBef>
              <a:spcAft>
                <a:spcPct val="0"/>
              </a:spcAft>
              <a:defRPr sz="7700">
                <a:solidFill>
                  <a:schemeClr val="tx1"/>
                </a:solidFill>
                <a:latin typeface="Arial" charset="0"/>
                <a:ea typeface="ＭＳ Ｐゴシック" pitchFamily="-106" charset="-128"/>
              </a:defRPr>
            </a:lvl9pPr>
          </a:lstStyle>
          <a:p>
            <a:pPr algn="ctr" eaLnBrk="1" hangingPunct="1">
              <a:defRPr/>
            </a:pPr>
            <a:r>
              <a:rPr lang="es-ES" sz="7200" b="1" u="sng" dirty="0" err="1"/>
              <a:t>Hydrodynamic</a:t>
            </a:r>
            <a:r>
              <a:rPr lang="es-ES" sz="7200" b="1" u="sng" dirty="0"/>
              <a:t> response in a </a:t>
            </a:r>
            <a:r>
              <a:rPr lang="es-ES" sz="7200" b="1" u="sng" dirty="0" err="1"/>
              <a:t>microtidal</a:t>
            </a:r>
            <a:r>
              <a:rPr lang="es-ES" sz="7200" b="1" u="sng" dirty="0"/>
              <a:t> and </a:t>
            </a:r>
            <a:r>
              <a:rPr lang="es-ES" sz="7200" b="1" u="sng" dirty="0" err="1"/>
              <a:t>shallow</a:t>
            </a:r>
            <a:r>
              <a:rPr lang="es-ES" sz="7200" b="1" u="sng" dirty="0"/>
              <a:t> </a:t>
            </a:r>
            <a:r>
              <a:rPr lang="es-ES" sz="7200" b="1" u="sng" dirty="0" err="1"/>
              <a:t>bay</a:t>
            </a:r>
            <a:r>
              <a:rPr lang="es-ES" sz="7200" b="1" u="sng" dirty="0"/>
              <a:t> </a:t>
            </a:r>
            <a:r>
              <a:rPr lang="es-ES" sz="7200" b="1" u="sng" dirty="0" err="1"/>
              <a:t>under</a:t>
            </a:r>
            <a:r>
              <a:rPr lang="es-ES" sz="7200" b="1" u="sng" dirty="0"/>
              <a:t> </a:t>
            </a:r>
            <a:r>
              <a:rPr lang="es-ES" sz="7200" b="1" u="sng" dirty="0" err="1" smtClean="0"/>
              <a:t>wind</a:t>
            </a:r>
            <a:r>
              <a:rPr lang="es-ES" sz="7200" b="1" u="sng" dirty="0" smtClean="0"/>
              <a:t> </a:t>
            </a:r>
            <a:r>
              <a:rPr lang="es-ES" sz="7200" b="1" u="sng" dirty="0"/>
              <a:t>and seiche </a:t>
            </a:r>
            <a:r>
              <a:rPr lang="es-ES" sz="7200" b="1" u="sng" dirty="0" err="1" smtClean="0"/>
              <a:t>episodes</a:t>
            </a:r>
            <a:r>
              <a:rPr lang="es-ES" sz="7200" b="1" u="sng" dirty="0" smtClean="0"/>
              <a:t> (Alfacs </a:t>
            </a:r>
            <a:r>
              <a:rPr lang="es-ES" sz="7200" b="1" u="sng" dirty="0" err="1" smtClean="0"/>
              <a:t>Bay</a:t>
            </a:r>
            <a:r>
              <a:rPr lang="es-ES" sz="7200" b="1" u="sng" dirty="0" smtClean="0"/>
              <a:t>)</a:t>
            </a:r>
            <a:endParaRPr lang="es-ES" sz="7200" b="1" u="sng" dirty="0" smtClean="0"/>
          </a:p>
          <a:p>
            <a:pPr algn="ctr" eaLnBrk="1" hangingPunct="1">
              <a:defRPr/>
            </a:pPr>
            <a:endParaRPr lang="en-US" altLang="es-ES" sz="4100" b="1" dirty="0" smtClean="0">
              <a:solidFill>
                <a:srgbClr val="000000"/>
              </a:solidFill>
              <a:latin typeface="Verdana" pitchFamily="34" charset="0"/>
            </a:endParaRPr>
          </a:p>
          <a:p>
            <a:pPr algn="ctr" eaLnBrk="1" hangingPunct="1">
              <a:defRPr/>
            </a:pPr>
            <a:r>
              <a:rPr lang="en-US" altLang="es-ES" sz="4100" b="1" dirty="0" smtClean="0">
                <a:solidFill>
                  <a:srgbClr val="000000"/>
                </a:solidFill>
                <a:effectLst>
                  <a:outerShdw blurRad="38100" dist="38100" dir="2700000" algn="tl">
                    <a:srgbClr val="C0C0C0"/>
                  </a:outerShdw>
                </a:effectLst>
                <a:latin typeface="+mn-lt"/>
              </a:rPr>
              <a:t>Pablo Cerralbo, </a:t>
            </a:r>
            <a:r>
              <a:rPr lang="en-US" altLang="es-ES" sz="4100" b="1" dirty="0" err="1" smtClean="0">
                <a:solidFill>
                  <a:srgbClr val="000000"/>
                </a:solidFill>
                <a:effectLst>
                  <a:outerShdw blurRad="38100" dist="38100" dir="2700000" algn="tl">
                    <a:srgbClr val="C0C0C0"/>
                  </a:outerShdw>
                </a:effectLst>
                <a:latin typeface="+mn-lt"/>
              </a:rPr>
              <a:t>Manel</a:t>
            </a:r>
            <a:r>
              <a:rPr lang="en-US" altLang="es-ES" sz="4100" b="1" dirty="0" smtClean="0">
                <a:solidFill>
                  <a:srgbClr val="000000"/>
                </a:solidFill>
                <a:effectLst>
                  <a:outerShdw blurRad="38100" dist="38100" dir="2700000" algn="tl">
                    <a:srgbClr val="C0C0C0"/>
                  </a:outerShdw>
                </a:effectLst>
                <a:latin typeface="+mn-lt"/>
              </a:rPr>
              <a:t> </a:t>
            </a:r>
            <a:r>
              <a:rPr lang="en-US" altLang="es-ES" sz="4100" b="1" dirty="0" err="1" smtClean="0">
                <a:solidFill>
                  <a:srgbClr val="000000"/>
                </a:solidFill>
                <a:effectLst>
                  <a:outerShdw blurRad="38100" dist="38100" dir="2700000" algn="tl">
                    <a:srgbClr val="C0C0C0"/>
                  </a:outerShdw>
                </a:effectLst>
                <a:latin typeface="+mn-lt"/>
              </a:rPr>
              <a:t>Grifoll</a:t>
            </a:r>
            <a:r>
              <a:rPr lang="en-US" altLang="es-ES" sz="4100" b="1" dirty="0" smtClean="0">
                <a:solidFill>
                  <a:srgbClr val="000000"/>
                </a:solidFill>
                <a:effectLst>
                  <a:outerShdw blurRad="38100" dist="38100" dir="2700000" algn="tl">
                    <a:srgbClr val="C0C0C0"/>
                  </a:outerShdw>
                </a:effectLst>
                <a:latin typeface="+mn-lt"/>
              </a:rPr>
              <a:t>, Manuel Espino </a:t>
            </a:r>
            <a:endParaRPr lang="en-US" altLang="es-ES" sz="2700" b="1" dirty="0" smtClean="0">
              <a:solidFill>
                <a:srgbClr val="000000"/>
              </a:solidFill>
              <a:effectLst>
                <a:outerShdw blurRad="38100" dist="38100" dir="2700000" algn="tl">
                  <a:srgbClr val="C0C0C0"/>
                </a:outerShdw>
              </a:effectLst>
              <a:latin typeface="+mn-lt"/>
            </a:endParaRPr>
          </a:p>
          <a:p>
            <a:pPr algn="ctr" eaLnBrk="1" hangingPunct="1">
              <a:defRPr/>
            </a:pPr>
            <a:endParaRPr lang="en-US" altLang="es-ES" sz="2700" b="1" dirty="0" smtClean="0">
              <a:solidFill>
                <a:srgbClr val="000000"/>
              </a:solidFill>
              <a:effectLst>
                <a:outerShdw blurRad="38100" dist="38100" dir="2700000" algn="tl">
                  <a:srgbClr val="C0C0C0"/>
                </a:outerShdw>
              </a:effectLst>
              <a:latin typeface="+mn-lt"/>
            </a:endParaRPr>
          </a:p>
          <a:p>
            <a:pPr algn="ctr" eaLnBrk="1" hangingPunct="1">
              <a:defRPr/>
            </a:pPr>
            <a:r>
              <a:rPr lang="en-US" altLang="es-ES" sz="2700" b="1" dirty="0" smtClean="0">
                <a:solidFill>
                  <a:srgbClr val="000000"/>
                </a:solidFill>
                <a:effectLst>
                  <a:outerShdw blurRad="38100" dist="38100" dir="2700000" algn="tl">
                    <a:srgbClr val="C0C0C0"/>
                  </a:outerShdw>
                </a:effectLst>
                <a:latin typeface="+mn-lt"/>
              </a:rPr>
              <a:t>Maritime Engineering Laboratory (LIM), Technical University of Catalonia (UPC-</a:t>
            </a:r>
            <a:r>
              <a:rPr lang="en-US" altLang="es-ES" sz="2700" b="1" dirty="0" err="1" smtClean="0">
                <a:solidFill>
                  <a:srgbClr val="000000"/>
                </a:solidFill>
                <a:effectLst>
                  <a:outerShdw blurRad="38100" dist="38100" dir="2700000" algn="tl">
                    <a:srgbClr val="C0C0C0"/>
                  </a:outerShdw>
                </a:effectLst>
                <a:latin typeface="+mn-lt"/>
              </a:rPr>
              <a:t>BarcelonaTech</a:t>
            </a:r>
            <a:r>
              <a:rPr lang="en-US" altLang="es-ES" sz="2700" b="1" dirty="0" smtClean="0">
                <a:solidFill>
                  <a:srgbClr val="000000"/>
                </a:solidFill>
                <a:effectLst>
                  <a:outerShdw blurRad="38100" dist="38100" dir="2700000" algn="tl">
                    <a:srgbClr val="C0C0C0"/>
                  </a:outerShdw>
                </a:effectLst>
                <a:latin typeface="+mn-lt"/>
              </a:rPr>
              <a:t>), Barcelona, Spain</a:t>
            </a:r>
          </a:p>
          <a:p>
            <a:pPr algn="ctr" eaLnBrk="1" hangingPunct="1">
              <a:defRPr/>
            </a:pPr>
            <a:endParaRPr lang="en-US" altLang="es-ES" sz="2700" b="1" dirty="0" smtClean="0">
              <a:solidFill>
                <a:srgbClr val="000000"/>
              </a:solidFill>
              <a:effectLst>
                <a:outerShdw blurRad="38100" dist="38100" dir="2700000" algn="tl">
                  <a:srgbClr val="C0C0C0"/>
                </a:outerShdw>
              </a:effectLst>
              <a:latin typeface="+mn-lt"/>
            </a:endParaRPr>
          </a:p>
          <a:p>
            <a:pPr algn="ctr" eaLnBrk="1" hangingPunct="1">
              <a:defRPr/>
            </a:pPr>
            <a:r>
              <a:rPr lang="en-US" altLang="es-ES" sz="2400" b="1" dirty="0" smtClean="0">
                <a:solidFill>
                  <a:srgbClr val="000000"/>
                </a:solidFill>
                <a:effectLst>
                  <a:outerShdw blurRad="38100" dist="38100" dir="2700000" algn="tl">
                    <a:srgbClr val="C0C0C0"/>
                  </a:outerShdw>
                </a:effectLst>
                <a:latin typeface="+mn-lt"/>
              </a:rPr>
              <a:t>Contact e-mail: </a:t>
            </a:r>
            <a:r>
              <a:rPr lang="en-US" altLang="es-ES" sz="2400" b="1" u="sng" dirty="0" smtClean="0">
                <a:effectLst>
                  <a:outerShdw blurRad="38100" dist="38100" dir="2700000" algn="tl">
                    <a:srgbClr val="C0C0C0"/>
                  </a:outerShdw>
                </a:effectLst>
                <a:latin typeface="+mn-lt"/>
              </a:rPr>
              <a:t>pablo.cerralbo@upc.edu</a:t>
            </a:r>
            <a:r>
              <a:rPr lang="en-US" altLang="es-ES" sz="2400" b="1" dirty="0" smtClean="0">
                <a:effectLst>
                  <a:outerShdw blurRad="38100" dist="38100" dir="2700000" algn="tl">
                    <a:srgbClr val="C0C0C0"/>
                  </a:outerShdw>
                </a:effectLst>
                <a:latin typeface="+mn-lt"/>
              </a:rPr>
              <a:t> </a:t>
            </a:r>
            <a:endParaRPr lang="en-US" altLang="es-ES" sz="2400" b="1" u="sng" dirty="0" smtClean="0">
              <a:effectLst>
                <a:outerShdw blurRad="38100" dist="38100" dir="2700000" algn="tl">
                  <a:srgbClr val="C0C0C0"/>
                </a:outerShdw>
              </a:effectLst>
              <a:latin typeface="+mn-lt"/>
            </a:endParaRPr>
          </a:p>
          <a:p>
            <a:pPr algn="ctr" eaLnBrk="1" hangingPunct="1">
              <a:defRPr/>
            </a:pPr>
            <a:endParaRPr lang="en-US" altLang="es-ES" sz="2400" b="1" u="sng" dirty="0" smtClean="0">
              <a:solidFill>
                <a:srgbClr val="000000"/>
              </a:solidFill>
              <a:effectLst>
                <a:outerShdw blurRad="38100" dist="38100" dir="2700000" algn="tl">
                  <a:srgbClr val="C0C0C0"/>
                </a:outerShdw>
              </a:effectLst>
              <a:latin typeface="Verdana" pitchFamily="34" charset="0"/>
            </a:endParaRPr>
          </a:p>
        </p:txBody>
      </p:sp>
      <p:pic>
        <p:nvPicPr>
          <p:cNvPr id="16"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73984" y="2334556"/>
            <a:ext cx="4929779" cy="27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4"/>
          <a:srcRect l="11696" t="8352" r="42369" b="76059"/>
          <a:stretch/>
        </p:blipFill>
        <p:spPr>
          <a:xfrm>
            <a:off x="0" y="2838258"/>
            <a:ext cx="11643260" cy="2221422"/>
          </a:xfrm>
          <a:prstGeom prst="rect">
            <a:avLst/>
          </a:prstGeom>
        </p:spPr>
      </p:pic>
      <p:sp>
        <p:nvSpPr>
          <p:cNvPr id="18" name="TextBox 17"/>
          <p:cNvSpPr txBox="1"/>
          <p:nvPr/>
        </p:nvSpPr>
        <p:spPr>
          <a:xfrm>
            <a:off x="567812" y="5457913"/>
            <a:ext cx="2849947" cy="1015663"/>
          </a:xfrm>
          <a:prstGeom prst="rect">
            <a:avLst/>
          </a:prstGeom>
          <a:noFill/>
        </p:spPr>
        <p:txBody>
          <a:bodyPr wrap="none" rtlCol="0">
            <a:spAutoFit/>
          </a:bodyPr>
          <a:lstStyle/>
          <a:p>
            <a:r>
              <a:rPr lang="en-US" sz="6000" b="1" dirty="0" smtClean="0">
                <a:effectLst>
                  <a:outerShdw blurRad="38100" dist="38100" dir="2700000" algn="tl">
                    <a:srgbClr val="000000">
                      <a:alpha val="43137"/>
                    </a:srgbClr>
                  </a:outerShdw>
                </a:effectLst>
              </a:rPr>
              <a:t>Abstract</a:t>
            </a:r>
            <a:endParaRPr lang="en-US" sz="60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5"/>
          <a:stretch>
            <a:fillRect/>
          </a:stretch>
        </p:blipFill>
        <p:spPr>
          <a:xfrm>
            <a:off x="20485497" y="15996011"/>
            <a:ext cx="5184000" cy="4320000"/>
          </a:xfrm>
          <a:prstGeom prst="rect">
            <a:avLst/>
          </a:prstGeom>
        </p:spPr>
      </p:pic>
      <p:pic>
        <p:nvPicPr>
          <p:cNvPr id="15" name="Picture 14"/>
          <p:cNvPicPr>
            <a:picLocks noChangeAspect="1"/>
          </p:cNvPicPr>
          <p:nvPr/>
        </p:nvPicPr>
        <p:blipFill>
          <a:blip r:embed="rId6"/>
          <a:stretch>
            <a:fillRect/>
          </a:stretch>
        </p:blipFill>
        <p:spPr>
          <a:xfrm>
            <a:off x="20245841" y="22697938"/>
            <a:ext cx="5423656" cy="5040000"/>
          </a:xfrm>
          <a:prstGeom prst="rect">
            <a:avLst/>
          </a:prstGeom>
        </p:spPr>
      </p:pic>
      <p:pic>
        <p:nvPicPr>
          <p:cNvPr id="21" name="Picture 20"/>
          <p:cNvPicPr>
            <a:picLocks noChangeAspect="1"/>
          </p:cNvPicPr>
          <p:nvPr/>
        </p:nvPicPr>
        <p:blipFill>
          <a:blip r:embed="rId7"/>
          <a:stretch>
            <a:fillRect/>
          </a:stretch>
        </p:blipFill>
        <p:spPr>
          <a:xfrm>
            <a:off x="14277018" y="22728761"/>
            <a:ext cx="5718964" cy="5040000"/>
          </a:xfrm>
          <a:prstGeom prst="rect">
            <a:avLst/>
          </a:prstGeom>
        </p:spPr>
      </p:pic>
      <p:pic>
        <p:nvPicPr>
          <p:cNvPr id="23" name="Picture 22"/>
          <p:cNvPicPr>
            <a:picLocks noChangeAspect="1"/>
          </p:cNvPicPr>
          <p:nvPr/>
        </p:nvPicPr>
        <p:blipFill>
          <a:blip r:embed="rId8"/>
          <a:stretch>
            <a:fillRect/>
          </a:stretch>
        </p:blipFill>
        <p:spPr>
          <a:xfrm>
            <a:off x="14378279" y="16096723"/>
            <a:ext cx="5413788" cy="4320000"/>
          </a:xfrm>
          <a:prstGeom prst="rect">
            <a:avLst/>
          </a:prstGeom>
        </p:spPr>
      </p:pic>
      <p:sp>
        <p:nvSpPr>
          <p:cNvPr id="94" name="TextBox 93"/>
          <p:cNvSpPr txBox="1"/>
          <p:nvPr/>
        </p:nvSpPr>
        <p:spPr>
          <a:xfrm rot="16200000">
            <a:off x="12806477" y="17306856"/>
            <a:ext cx="2520106" cy="523220"/>
          </a:xfrm>
          <a:prstGeom prst="rect">
            <a:avLst/>
          </a:prstGeom>
          <a:noFill/>
        </p:spPr>
        <p:txBody>
          <a:bodyPr vert="horz" wrap="square" rtlCol="0">
            <a:spAutoFit/>
          </a:bodyPr>
          <a:lstStyle/>
          <a:p>
            <a:r>
              <a:rPr lang="es-ES" sz="2800" dirty="0" smtClean="0"/>
              <a:t>Sea </a:t>
            </a:r>
            <a:r>
              <a:rPr lang="es-ES" sz="2800" dirty="0" err="1" smtClean="0"/>
              <a:t>Level</a:t>
            </a:r>
            <a:endParaRPr lang="es-ES" sz="2800" dirty="0"/>
          </a:p>
        </p:txBody>
      </p:sp>
      <p:sp>
        <p:nvSpPr>
          <p:cNvPr id="95" name="TextBox 94"/>
          <p:cNvSpPr txBox="1"/>
          <p:nvPr/>
        </p:nvSpPr>
        <p:spPr>
          <a:xfrm rot="16200000">
            <a:off x="12199580" y="24873100"/>
            <a:ext cx="3345155" cy="523220"/>
          </a:xfrm>
          <a:prstGeom prst="rect">
            <a:avLst/>
          </a:prstGeom>
          <a:noFill/>
        </p:spPr>
        <p:txBody>
          <a:bodyPr vert="horz" wrap="square" rtlCol="0">
            <a:spAutoFit/>
          </a:bodyPr>
          <a:lstStyle/>
          <a:p>
            <a:r>
              <a:rPr lang="es-ES" sz="2800" dirty="0" err="1" smtClean="0"/>
              <a:t>Alongshore</a:t>
            </a:r>
            <a:r>
              <a:rPr lang="es-ES" sz="2800" dirty="0" smtClean="0"/>
              <a:t> </a:t>
            </a:r>
            <a:r>
              <a:rPr lang="es-ES" sz="2800" dirty="0" err="1" smtClean="0"/>
              <a:t>currents</a:t>
            </a:r>
            <a:endParaRPr lang="es-ES" sz="2800" dirty="0"/>
          </a:p>
        </p:txBody>
      </p:sp>
      <p:sp>
        <p:nvSpPr>
          <p:cNvPr id="96" name="TextBox 95"/>
          <p:cNvSpPr txBox="1"/>
          <p:nvPr/>
        </p:nvSpPr>
        <p:spPr>
          <a:xfrm>
            <a:off x="21178834" y="7155368"/>
            <a:ext cx="4490663" cy="4708981"/>
          </a:xfrm>
          <a:prstGeom prst="rect">
            <a:avLst/>
          </a:prstGeom>
          <a:noFill/>
        </p:spPr>
        <p:txBody>
          <a:bodyPr wrap="square" rtlCol="0">
            <a:spAutoFit/>
          </a:bodyPr>
          <a:lstStyle/>
          <a:p>
            <a:pPr algn="just"/>
            <a:r>
              <a:rPr lang="en-US" sz="2000" dirty="0"/>
              <a:t>Transects </a:t>
            </a:r>
            <a:r>
              <a:rPr lang="en-US" sz="2000" dirty="0" smtClean="0"/>
              <a:t>T</a:t>
            </a:r>
            <a:r>
              <a:rPr lang="en-US" sz="2000" baseline="-25000" dirty="0" smtClean="0"/>
              <a:t>a</a:t>
            </a:r>
            <a:r>
              <a:rPr lang="en-US" sz="2000" dirty="0" smtClean="0"/>
              <a:t> </a:t>
            </a:r>
            <a:r>
              <a:rPr lang="en-US" sz="2000" dirty="0"/>
              <a:t>T</a:t>
            </a:r>
            <a:r>
              <a:rPr lang="en-US" sz="2000" baseline="-25000" dirty="0"/>
              <a:t>b</a:t>
            </a:r>
            <a:r>
              <a:rPr lang="en-US" sz="2000" dirty="0"/>
              <a:t>, T</a:t>
            </a:r>
            <a:r>
              <a:rPr lang="en-US" sz="2000" baseline="-25000" dirty="0"/>
              <a:t>c</a:t>
            </a:r>
            <a:r>
              <a:rPr lang="en-US" sz="2000" dirty="0"/>
              <a:t> and T</a:t>
            </a:r>
            <a:r>
              <a:rPr lang="en-US" sz="2000" baseline="-25000" dirty="0"/>
              <a:t>d</a:t>
            </a:r>
            <a:r>
              <a:rPr lang="en-US" sz="2000" dirty="0"/>
              <a:t> for both salinity (upper panel) and temperature (lower panel) during May 2014. Dotted vertical lines indicates the location of each CTD profile. Contour interval is 0.2 for all the images. Temperature is in ºC and salinity in PSU</a:t>
            </a:r>
            <a:r>
              <a:rPr lang="en-US" sz="2000" dirty="0" smtClean="0"/>
              <a:t>. Location of each transects is shown in Fig.1 (Location and Numerical Domain). </a:t>
            </a:r>
          </a:p>
          <a:p>
            <a:pPr algn="just"/>
            <a:r>
              <a:rPr lang="en-US" sz="2000" dirty="0" smtClean="0"/>
              <a:t>This Figure shows the typical estuarine structure in Alfacs Bay, with water on the surface layers (freshwater inputs from rice-fields drainage system during April-December) and saltier water entering into the bay at the deeper layers. </a:t>
            </a:r>
            <a:endParaRPr lang="es-ES" sz="2000" dirty="0"/>
          </a:p>
        </p:txBody>
      </p:sp>
      <p:pic>
        <p:nvPicPr>
          <p:cNvPr id="97" name="Picture 96"/>
          <p:cNvPicPr>
            <a:picLocks noChangeAspect="1"/>
          </p:cNvPicPr>
          <p:nvPr/>
        </p:nvPicPr>
        <p:blipFill>
          <a:blip r:embed="rId9"/>
          <a:stretch>
            <a:fillRect/>
          </a:stretch>
        </p:blipFill>
        <p:spPr>
          <a:xfrm>
            <a:off x="13986640" y="6955579"/>
            <a:ext cx="7056002" cy="7200000"/>
          </a:xfrm>
          <a:prstGeom prst="rect">
            <a:avLst/>
          </a:prstGeom>
        </p:spPr>
      </p:pic>
      <p:sp>
        <p:nvSpPr>
          <p:cNvPr id="98" name="Rectangle 60"/>
          <p:cNvSpPr>
            <a:spLocks noChangeArrowheads="1"/>
          </p:cNvSpPr>
          <p:nvPr/>
        </p:nvSpPr>
        <p:spPr bwMode="auto">
          <a:xfrm>
            <a:off x="26310363" y="24216616"/>
            <a:ext cx="15523437" cy="936104"/>
          </a:xfrm>
          <a:prstGeom prst="rect">
            <a:avLst/>
          </a:prstGeom>
          <a:noFill/>
          <a:ln w="19050">
            <a:noFill/>
            <a:miter lim="800000"/>
            <a:headEnd/>
            <a:tailEnd type="none" w="lg" len="lg"/>
          </a:ln>
          <a:effectLst/>
        </p:spPr>
        <p:txBody>
          <a:bodyPr wrap="none" lIns="89663" tIns="44832" rIns="89663" bIns="44832" anchor="ctr"/>
          <a:lstStyle/>
          <a:p>
            <a:pPr defTabSz="898525">
              <a:defRPr/>
            </a:pPr>
            <a:r>
              <a:rPr lang="es-ES" sz="3200" b="1" dirty="0">
                <a:solidFill>
                  <a:srgbClr val="000000"/>
                </a:solidFill>
                <a:effectLst>
                  <a:outerShdw blurRad="38100" dist="38100" dir="2700000" algn="tl">
                    <a:srgbClr val="DDDDDD"/>
                  </a:outerShdw>
                </a:effectLst>
                <a:ea typeface="+mn-ea"/>
              </a:rPr>
              <a:t>ACKNOWLEDGMENTS</a:t>
            </a:r>
          </a:p>
        </p:txBody>
      </p:sp>
      <p:sp>
        <p:nvSpPr>
          <p:cNvPr id="99" name="Rectangle 64"/>
          <p:cNvSpPr>
            <a:spLocks noChangeArrowheads="1"/>
          </p:cNvSpPr>
          <p:nvPr/>
        </p:nvSpPr>
        <p:spPr bwMode="auto">
          <a:xfrm>
            <a:off x="26230408" y="24987933"/>
            <a:ext cx="16155842" cy="1200329"/>
          </a:xfrm>
          <a:prstGeom prst="rect">
            <a:avLst/>
          </a:prstGeom>
          <a:noFill/>
          <a:ln w="9525">
            <a:noFill/>
            <a:miter lim="800000"/>
            <a:headEnd/>
            <a:tailEnd type="none" w="lg" len="lg"/>
          </a:ln>
          <a:effectLst/>
        </p:spPr>
        <p:txBody>
          <a:bodyPr wrap="square">
            <a:spAutoFit/>
          </a:bodyPr>
          <a:lstStyle>
            <a:lvl1pPr defTabSz="896938" eaLnBrk="0" hangingPunct="0">
              <a:defRPr sz="7700">
                <a:solidFill>
                  <a:schemeClr val="tx1"/>
                </a:solidFill>
                <a:latin typeface="Arial" charset="0"/>
                <a:ea typeface="ＭＳ Ｐゴシック" pitchFamily="-106" charset="-128"/>
              </a:defRPr>
            </a:lvl1pPr>
            <a:lvl2pPr marL="37931725" indent="-37474525" defTabSz="896938" eaLnBrk="0" hangingPunct="0">
              <a:defRPr sz="7700">
                <a:solidFill>
                  <a:schemeClr val="tx1"/>
                </a:solidFill>
                <a:latin typeface="Arial" charset="0"/>
                <a:ea typeface="ＭＳ Ｐゴシック" pitchFamily="-106" charset="-128"/>
              </a:defRPr>
            </a:lvl2pPr>
            <a:lvl3pPr eaLnBrk="0" hangingPunct="0">
              <a:defRPr sz="7700">
                <a:solidFill>
                  <a:schemeClr val="tx1"/>
                </a:solidFill>
                <a:latin typeface="Arial" charset="0"/>
                <a:ea typeface="ＭＳ Ｐゴシック" pitchFamily="-106" charset="-128"/>
              </a:defRPr>
            </a:lvl3pPr>
            <a:lvl4pPr eaLnBrk="0" hangingPunct="0">
              <a:defRPr sz="7700">
                <a:solidFill>
                  <a:schemeClr val="tx1"/>
                </a:solidFill>
                <a:latin typeface="Arial" charset="0"/>
                <a:ea typeface="ＭＳ Ｐゴシック" pitchFamily="-106" charset="-128"/>
              </a:defRPr>
            </a:lvl4pPr>
            <a:lvl5pPr eaLnBrk="0" hangingPunct="0">
              <a:defRPr sz="7700">
                <a:solidFill>
                  <a:schemeClr val="tx1"/>
                </a:solidFill>
                <a:latin typeface="Arial" charset="0"/>
                <a:ea typeface="ＭＳ Ｐゴシック" pitchFamily="-106" charset="-128"/>
              </a:defRPr>
            </a:lvl5pPr>
            <a:lvl6pPr marL="457200" eaLnBrk="0" fontAlgn="base" hangingPunct="0">
              <a:spcBef>
                <a:spcPct val="0"/>
              </a:spcBef>
              <a:spcAft>
                <a:spcPct val="0"/>
              </a:spcAft>
              <a:defRPr sz="7700">
                <a:solidFill>
                  <a:schemeClr val="tx1"/>
                </a:solidFill>
                <a:latin typeface="Arial" charset="0"/>
                <a:ea typeface="ＭＳ Ｐゴシック" pitchFamily="-106" charset="-128"/>
              </a:defRPr>
            </a:lvl6pPr>
            <a:lvl7pPr marL="914400" eaLnBrk="0" fontAlgn="base" hangingPunct="0">
              <a:spcBef>
                <a:spcPct val="0"/>
              </a:spcBef>
              <a:spcAft>
                <a:spcPct val="0"/>
              </a:spcAft>
              <a:defRPr sz="7700">
                <a:solidFill>
                  <a:schemeClr val="tx1"/>
                </a:solidFill>
                <a:latin typeface="Arial" charset="0"/>
                <a:ea typeface="ＭＳ Ｐゴシック" pitchFamily="-106" charset="-128"/>
              </a:defRPr>
            </a:lvl7pPr>
            <a:lvl8pPr marL="1371600" eaLnBrk="0" fontAlgn="base" hangingPunct="0">
              <a:spcBef>
                <a:spcPct val="0"/>
              </a:spcBef>
              <a:spcAft>
                <a:spcPct val="0"/>
              </a:spcAft>
              <a:defRPr sz="7700">
                <a:solidFill>
                  <a:schemeClr val="tx1"/>
                </a:solidFill>
                <a:latin typeface="Arial" charset="0"/>
                <a:ea typeface="ＭＳ Ｐゴシック" pitchFamily="-106" charset="-128"/>
              </a:defRPr>
            </a:lvl8pPr>
            <a:lvl9pPr marL="1828800" eaLnBrk="0" fontAlgn="base" hangingPunct="0">
              <a:spcBef>
                <a:spcPct val="0"/>
              </a:spcBef>
              <a:spcAft>
                <a:spcPct val="0"/>
              </a:spcAft>
              <a:defRPr sz="7700">
                <a:solidFill>
                  <a:schemeClr val="tx1"/>
                </a:solidFill>
                <a:latin typeface="Arial" charset="0"/>
                <a:ea typeface="ＭＳ Ｐゴシック" pitchFamily="-106" charset="-128"/>
              </a:defRPr>
            </a:lvl9pPr>
          </a:lstStyle>
          <a:p>
            <a:pPr algn="just" eaLnBrk="1" hangingPunct="1">
              <a:defRPr/>
            </a:pPr>
            <a:r>
              <a:rPr lang="en-US" altLang="es-ES" sz="1800" dirty="0">
                <a:latin typeface="+mn-lt"/>
              </a:rPr>
              <a:t>The campaigns were carried out thanks to the MESTRAL (CTM2011-30489-C02-01). The authors also acknowledge the economical funding and support received from the MINECO and FEDER who founded the Plan-Wave (CTM2013-45141-R) and Rises-AM (contract GA603396, founded by European Community's Seventh Framework </a:t>
            </a:r>
            <a:r>
              <a:rPr lang="en-US" altLang="es-ES" sz="1800" dirty="0" err="1">
                <a:latin typeface="+mn-lt"/>
              </a:rPr>
              <a:t>programme</a:t>
            </a:r>
            <a:r>
              <a:rPr lang="en-US" altLang="es-ES" sz="1800" dirty="0">
                <a:latin typeface="+mn-lt"/>
              </a:rPr>
              <a:t>) projects. We also want to thank to </a:t>
            </a:r>
            <a:r>
              <a:rPr lang="en-US" altLang="es-ES" sz="1800" dirty="0" err="1">
                <a:latin typeface="+mn-lt"/>
              </a:rPr>
              <a:t>Secretaria</a:t>
            </a:r>
            <a:r>
              <a:rPr lang="en-US" altLang="es-ES" sz="1800" dirty="0">
                <a:latin typeface="+mn-lt"/>
              </a:rPr>
              <a:t> </a:t>
            </a:r>
            <a:r>
              <a:rPr lang="en-US" altLang="es-ES" sz="1800" dirty="0" err="1">
                <a:latin typeface="+mn-lt"/>
              </a:rPr>
              <a:t>d'Universitats</a:t>
            </a:r>
            <a:r>
              <a:rPr lang="en-US" altLang="es-ES" sz="1800" dirty="0">
                <a:latin typeface="+mn-lt"/>
              </a:rPr>
              <a:t> </a:t>
            </a:r>
            <a:r>
              <a:rPr lang="en-US" altLang="es-ES" sz="1800" dirty="0" err="1">
                <a:latin typeface="+mn-lt"/>
              </a:rPr>
              <a:t>i</a:t>
            </a:r>
            <a:r>
              <a:rPr lang="en-US" altLang="es-ES" sz="1800" dirty="0">
                <a:latin typeface="+mn-lt"/>
              </a:rPr>
              <a:t> </a:t>
            </a:r>
            <a:r>
              <a:rPr lang="en-US" altLang="es-ES" sz="1800" dirty="0" err="1">
                <a:latin typeface="+mn-lt"/>
              </a:rPr>
              <a:t>Recerca</a:t>
            </a:r>
            <a:r>
              <a:rPr lang="en-US" altLang="es-ES" sz="1800" dirty="0">
                <a:latin typeface="+mn-lt"/>
              </a:rPr>
              <a:t> del Dpt. </a:t>
            </a:r>
            <a:r>
              <a:rPr lang="en-US" altLang="es-ES" sz="1800" dirty="0" err="1">
                <a:latin typeface="+mn-lt"/>
              </a:rPr>
              <a:t>d'Economia</a:t>
            </a:r>
            <a:r>
              <a:rPr lang="en-US" altLang="es-ES" sz="1800" dirty="0">
                <a:latin typeface="+mn-lt"/>
              </a:rPr>
              <a:t> </a:t>
            </a:r>
            <a:r>
              <a:rPr lang="en-US" altLang="es-ES" sz="1800" dirty="0" err="1">
                <a:latin typeface="+mn-lt"/>
              </a:rPr>
              <a:t>i</a:t>
            </a:r>
            <a:r>
              <a:rPr lang="en-US" altLang="es-ES" sz="1800" dirty="0">
                <a:latin typeface="+mn-lt"/>
              </a:rPr>
              <a:t> </a:t>
            </a:r>
            <a:r>
              <a:rPr lang="en-US" altLang="es-ES" sz="1800" dirty="0" err="1">
                <a:latin typeface="+mn-lt"/>
              </a:rPr>
              <a:t>Coneixement</a:t>
            </a:r>
            <a:r>
              <a:rPr lang="en-US" altLang="es-ES" sz="1800" dirty="0">
                <a:latin typeface="+mn-lt"/>
              </a:rPr>
              <a:t> de la </a:t>
            </a:r>
            <a:r>
              <a:rPr lang="en-US" altLang="es-ES" sz="1800" dirty="0" err="1">
                <a:latin typeface="+mn-lt"/>
              </a:rPr>
              <a:t>Generalitat</a:t>
            </a:r>
            <a:r>
              <a:rPr lang="en-US" altLang="es-ES" sz="1800" dirty="0">
                <a:latin typeface="+mn-lt"/>
              </a:rPr>
              <a:t> de </a:t>
            </a:r>
            <a:r>
              <a:rPr lang="en-US" altLang="es-ES" sz="1800" dirty="0" err="1">
                <a:latin typeface="+mn-lt"/>
              </a:rPr>
              <a:t>Catalunya</a:t>
            </a:r>
            <a:r>
              <a:rPr lang="en-US" altLang="es-ES" sz="1800" dirty="0">
                <a:latin typeface="+mn-lt"/>
              </a:rPr>
              <a:t> (Ref 2014SGR1253) who support our research group. </a:t>
            </a:r>
            <a:endParaRPr lang="en-US" altLang="es-ES" sz="2000" dirty="0" smtClean="0">
              <a:latin typeface="+mn-lt"/>
            </a:endParaRPr>
          </a:p>
        </p:txBody>
      </p:sp>
      <p:sp>
        <p:nvSpPr>
          <p:cNvPr id="100" name="Rectangle 60"/>
          <p:cNvSpPr>
            <a:spLocks noChangeArrowheads="1"/>
          </p:cNvSpPr>
          <p:nvPr/>
        </p:nvSpPr>
        <p:spPr bwMode="auto">
          <a:xfrm>
            <a:off x="26274035" y="26235238"/>
            <a:ext cx="15523437" cy="936104"/>
          </a:xfrm>
          <a:prstGeom prst="rect">
            <a:avLst/>
          </a:prstGeom>
          <a:noFill/>
          <a:ln w="19050">
            <a:noFill/>
            <a:miter lim="800000"/>
            <a:headEnd/>
            <a:tailEnd type="none" w="lg" len="lg"/>
          </a:ln>
          <a:effectLst/>
        </p:spPr>
        <p:txBody>
          <a:bodyPr wrap="none" lIns="89663" tIns="44832" rIns="89663" bIns="44832" anchor="ctr"/>
          <a:lstStyle/>
          <a:p>
            <a:pPr defTabSz="898525">
              <a:defRPr/>
            </a:pPr>
            <a:r>
              <a:rPr lang="es-ES" sz="3200" b="1" dirty="0" smtClean="0">
                <a:solidFill>
                  <a:srgbClr val="000000"/>
                </a:solidFill>
                <a:effectLst>
                  <a:outerShdw blurRad="38100" dist="38100" dir="2700000" algn="tl">
                    <a:srgbClr val="DDDDDD"/>
                  </a:outerShdw>
                </a:effectLst>
                <a:ea typeface="+mn-ea"/>
              </a:rPr>
              <a:t>REFERENCES</a:t>
            </a:r>
            <a:endParaRPr lang="es-ES" sz="3200" b="1" dirty="0">
              <a:solidFill>
                <a:srgbClr val="000000"/>
              </a:solidFill>
              <a:effectLst>
                <a:outerShdw blurRad="38100" dist="38100" dir="2700000" algn="tl">
                  <a:srgbClr val="DDDDDD"/>
                </a:outerShdw>
              </a:effectLst>
              <a:ea typeface="+mn-ea"/>
            </a:endParaRPr>
          </a:p>
        </p:txBody>
      </p:sp>
      <p:sp>
        <p:nvSpPr>
          <p:cNvPr id="101" name="Rectangle 291"/>
          <p:cNvSpPr>
            <a:spLocks noChangeArrowheads="1"/>
          </p:cNvSpPr>
          <p:nvPr/>
        </p:nvSpPr>
        <p:spPr bwMode="auto">
          <a:xfrm>
            <a:off x="26250896" y="27087647"/>
            <a:ext cx="161353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3600">
                <a:solidFill>
                  <a:schemeClr val="tx1"/>
                </a:solidFill>
                <a:latin typeface="Arial" pitchFamily="34" charset="0"/>
                <a:ea typeface="ＭＳ Ｐゴシック" pitchFamily="-106" charset="-128"/>
              </a:defRPr>
            </a:lvl1pPr>
            <a:lvl2pPr marL="37931725" indent="-37474525" eaLnBrk="0" hangingPunct="0">
              <a:spcBef>
                <a:spcPct val="20000"/>
              </a:spcBef>
              <a:buChar char="–"/>
              <a:defRPr sz="12000">
                <a:solidFill>
                  <a:schemeClr val="tx1"/>
                </a:solidFill>
                <a:latin typeface="Arial" pitchFamily="34" charset="0"/>
                <a:ea typeface="ＭＳ Ｐゴシック" pitchFamily="-106" charset="-128"/>
              </a:defRPr>
            </a:lvl2pPr>
            <a:lvl3pPr marL="4886325" indent="-977900" eaLnBrk="0" hangingPunct="0">
              <a:spcBef>
                <a:spcPct val="20000"/>
              </a:spcBef>
              <a:buChar char="•"/>
              <a:defRPr sz="10300">
                <a:solidFill>
                  <a:schemeClr val="tx1"/>
                </a:solidFill>
                <a:latin typeface="Arial" pitchFamily="34" charset="0"/>
                <a:ea typeface="ＭＳ Ｐゴシック" pitchFamily="-106" charset="-128"/>
              </a:defRPr>
            </a:lvl3pPr>
            <a:lvl4pPr marL="6840538" indent="-976313" eaLnBrk="0" hangingPunct="0">
              <a:spcBef>
                <a:spcPct val="20000"/>
              </a:spcBef>
              <a:buChar char="–"/>
              <a:defRPr sz="8500">
                <a:solidFill>
                  <a:schemeClr val="tx1"/>
                </a:solidFill>
                <a:latin typeface="Arial" pitchFamily="34" charset="0"/>
                <a:ea typeface="ＭＳ Ｐゴシック" pitchFamily="-106" charset="-128"/>
              </a:defRPr>
            </a:lvl4pPr>
            <a:lvl5pPr marL="8794750" indent="-977900" eaLnBrk="0" hangingPunct="0">
              <a:spcBef>
                <a:spcPct val="20000"/>
              </a:spcBef>
              <a:buChar char="»"/>
              <a:defRPr sz="8500">
                <a:solidFill>
                  <a:schemeClr val="tx1"/>
                </a:solidFill>
                <a:latin typeface="Arial" pitchFamily="34" charset="0"/>
                <a:ea typeface="ＭＳ Ｐゴシック" pitchFamily="-106" charset="-128"/>
              </a:defRPr>
            </a:lvl5pPr>
            <a:lvl6pPr marL="92519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6pPr>
            <a:lvl7pPr marL="97091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7pPr>
            <a:lvl8pPr marL="101663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8pPr>
            <a:lvl9pPr marL="106235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9pPr>
          </a:lstStyle>
          <a:p>
            <a:pPr algn="just" eaLnBrk="1" hangingPunct="1">
              <a:spcBef>
                <a:spcPct val="0"/>
              </a:spcBef>
              <a:buFontTx/>
              <a:buNone/>
            </a:pPr>
            <a:r>
              <a:rPr lang="es-ES" sz="1800" dirty="0" smtClean="0">
                <a:solidFill>
                  <a:srgbClr val="00000A"/>
                </a:solidFill>
                <a:latin typeface="+mn-lt"/>
                <a:ea typeface="Droid Sans Fallback"/>
                <a:cs typeface="Times New Roman" panose="02020603050405020304" pitchFamily="18" charset="0"/>
              </a:rPr>
              <a:t>[1] </a:t>
            </a:r>
            <a:r>
              <a:rPr lang="es-ES" sz="1800" dirty="0" err="1" smtClean="0">
                <a:solidFill>
                  <a:srgbClr val="00000A"/>
                </a:solidFill>
                <a:latin typeface="+mn-lt"/>
                <a:ea typeface="Droid Sans Fallback"/>
                <a:cs typeface="Times New Roman" panose="02020603050405020304" pitchFamily="18" charset="0"/>
              </a:rPr>
              <a:t>Llebot</a:t>
            </a:r>
            <a:r>
              <a:rPr lang="es-ES" sz="1800" dirty="0">
                <a:solidFill>
                  <a:srgbClr val="00000A"/>
                </a:solidFill>
                <a:latin typeface="+mn-lt"/>
                <a:ea typeface="Droid Sans Fallback"/>
                <a:cs typeface="Times New Roman" panose="02020603050405020304" pitchFamily="18" charset="0"/>
              </a:rPr>
              <a:t>, C., Rueda, F.J., Solé, J., Artigas, M.L., Estrada, M., 2013. </a:t>
            </a:r>
            <a:r>
              <a:rPr lang="en-US" sz="1800" dirty="0">
                <a:solidFill>
                  <a:srgbClr val="00000A"/>
                </a:solidFill>
                <a:latin typeface="+mn-lt"/>
                <a:ea typeface="Droid Sans Fallback"/>
                <a:cs typeface="Times New Roman" panose="02020603050405020304" pitchFamily="18" charset="0"/>
              </a:rPr>
              <a:t>Hydrodynamic states in a wind-driven </a:t>
            </a:r>
            <a:r>
              <a:rPr lang="en-US" sz="1800" dirty="0" err="1">
                <a:solidFill>
                  <a:srgbClr val="00000A"/>
                </a:solidFill>
                <a:latin typeface="+mn-lt"/>
                <a:ea typeface="Droid Sans Fallback"/>
                <a:cs typeface="Times New Roman" panose="02020603050405020304" pitchFamily="18" charset="0"/>
              </a:rPr>
              <a:t>microtidal</a:t>
            </a:r>
            <a:r>
              <a:rPr lang="en-US" sz="1800" dirty="0">
                <a:solidFill>
                  <a:srgbClr val="00000A"/>
                </a:solidFill>
                <a:latin typeface="+mn-lt"/>
                <a:ea typeface="Droid Sans Fallback"/>
                <a:cs typeface="Times New Roman" panose="02020603050405020304" pitchFamily="18" charset="0"/>
              </a:rPr>
              <a:t> estuary (Alfacs Bay). </a:t>
            </a:r>
            <a:r>
              <a:rPr lang="es-ES" sz="1800" dirty="0">
                <a:solidFill>
                  <a:srgbClr val="00000A"/>
                </a:solidFill>
                <a:latin typeface="+mn-lt"/>
                <a:ea typeface="Droid Sans Fallback"/>
                <a:cs typeface="Times New Roman" panose="02020603050405020304" pitchFamily="18" charset="0"/>
              </a:rPr>
              <a:t>J. Sea Res. doi:10.1016/j.seares.2013.05.010</a:t>
            </a:r>
            <a:endParaRPr lang="en-GB" altLang="es-ES" sz="1800" b="1" i="1" dirty="0">
              <a:solidFill>
                <a:srgbClr val="FF0000"/>
              </a:solidFill>
              <a:latin typeface="+mn-lt"/>
            </a:endParaRPr>
          </a:p>
        </p:txBody>
      </p:sp>
      <p:sp>
        <p:nvSpPr>
          <p:cNvPr id="104" name="TextBox 103"/>
          <p:cNvSpPr txBox="1"/>
          <p:nvPr/>
        </p:nvSpPr>
        <p:spPr>
          <a:xfrm>
            <a:off x="13661539" y="6307282"/>
            <a:ext cx="1128144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2. Density structure (Temperature and Salinity)</a:t>
            </a:r>
            <a:endParaRPr lang="es-ES" sz="3200" b="1" dirty="0">
              <a:effectLst>
                <a:outerShdw blurRad="38100" dist="38100" dir="2700000" algn="tl">
                  <a:srgbClr val="000000">
                    <a:alpha val="43137"/>
                  </a:srgbClr>
                </a:outerShdw>
              </a:effectLst>
            </a:endParaRPr>
          </a:p>
        </p:txBody>
      </p:sp>
      <p:sp>
        <p:nvSpPr>
          <p:cNvPr id="105" name="TextBox 104"/>
          <p:cNvSpPr txBox="1"/>
          <p:nvPr/>
        </p:nvSpPr>
        <p:spPr>
          <a:xfrm>
            <a:off x="13661539" y="15378467"/>
            <a:ext cx="1128144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3</a:t>
            </a:r>
            <a:r>
              <a:rPr lang="en-US" sz="3200" b="1" dirty="0" smtClean="0">
                <a:effectLst>
                  <a:outerShdw blurRad="38100" dist="38100" dir="2700000" algn="tl">
                    <a:srgbClr val="000000">
                      <a:alpha val="43137"/>
                    </a:srgbClr>
                  </a:outerShdw>
                </a:effectLst>
              </a:rPr>
              <a:t>. Seiches (Sea Level and currents)</a:t>
            </a:r>
            <a:endParaRPr lang="es-ES" sz="3200" b="1" dirty="0">
              <a:effectLst>
                <a:outerShdw blurRad="38100" dist="38100" dir="2700000" algn="tl">
                  <a:srgbClr val="000000">
                    <a:alpha val="43137"/>
                  </a:srgbClr>
                </a:outerShdw>
              </a:effectLst>
            </a:endParaRPr>
          </a:p>
        </p:txBody>
      </p:sp>
      <p:sp>
        <p:nvSpPr>
          <p:cNvPr id="106" name="TextBox 105"/>
          <p:cNvSpPr txBox="1"/>
          <p:nvPr/>
        </p:nvSpPr>
        <p:spPr>
          <a:xfrm>
            <a:off x="14872234" y="20371094"/>
            <a:ext cx="10774313" cy="1323439"/>
          </a:xfrm>
          <a:prstGeom prst="rect">
            <a:avLst/>
          </a:prstGeom>
          <a:noFill/>
        </p:spPr>
        <p:txBody>
          <a:bodyPr wrap="square" rtlCol="0">
            <a:spAutoFit/>
          </a:bodyPr>
          <a:lstStyle/>
          <a:p>
            <a:pPr algn="just"/>
            <a:r>
              <a:rPr lang="en-US" sz="2000" dirty="0" smtClean="0"/>
              <a:t>Power Spectra of sea level records at A1 and A2 . Grey thin line for standard deviation. D and SD show diurnal and semidiurnal frequencies. Light grey boxes show most noticeable frequencies detected  on 3h, and  light orange for 1h frequencies. These frequencies corresponds to fundamental (~3h) and first mode (~1h) of seiches in Alfacs Bay.</a:t>
            </a:r>
            <a:endParaRPr lang="es-ES" sz="2000" dirty="0"/>
          </a:p>
        </p:txBody>
      </p:sp>
      <p:pic>
        <p:nvPicPr>
          <p:cNvPr id="112" name="Picture 2"/>
          <p:cNvPicPr>
            <a:picLocks noChangeAspect="1"/>
          </p:cNvPicPr>
          <p:nvPr/>
        </p:nvPicPr>
        <p:blipFill rotWithShape="1">
          <a:blip r:embed="rId10">
            <a:extLst>
              <a:ext uri="{28A0092B-C50C-407E-A947-70E740481C1C}">
                <a14:useLocalDpi xmlns:a14="http://schemas.microsoft.com/office/drawing/2010/main" val="0"/>
              </a:ext>
            </a:extLst>
          </a:blip>
          <a:srcRect t="49135" b="350"/>
          <a:stretch/>
        </p:blipFill>
        <p:spPr bwMode="auto">
          <a:xfrm>
            <a:off x="26470325" y="16725900"/>
            <a:ext cx="631598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2"/>
          <p:cNvPicPr>
            <a:picLocks noChangeAspect="1"/>
          </p:cNvPicPr>
          <p:nvPr/>
        </p:nvPicPr>
        <p:blipFill>
          <a:blip r:embed="rId11"/>
          <a:stretch>
            <a:fillRect/>
          </a:stretch>
        </p:blipFill>
        <p:spPr>
          <a:xfrm>
            <a:off x="34039163" y="16753569"/>
            <a:ext cx="7773484" cy="2160000"/>
          </a:xfrm>
          <a:prstGeom prst="rect">
            <a:avLst/>
          </a:prstGeom>
          <a:ln>
            <a:noFill/>
          </a:ln>
        </p:spPr>
      </p:pic>
      <p:pic>
        <p:nvPicPr>
          <p:cNvPr id="114" name="Picture 113"/>
          <p:cNvPicPr>
            <a:picLocks noChangeAspect="1"/>
          </p:cNvPicPr>
          <p:nvPr/>
        </p:nvPicPr>
        <p:blipFill>
          <a:blip r:embed="rId12"/>
          <a:stretch>
            <a:fillRect/>
          </a:stretch>
        </p:blipFill>
        <p:spPr>
          <a:xfrm>
            <a:off x="35490450" y="19018789"/>
            <a:ext cx="4966852" cy="5516366"/>
          </a:xfrm>
          <a:prstGeom prst="rect">
            <a:avLst/>
          </a:prstGeom>
          <a:ln w="28575">
            <a:solidFill>
              <a:srgbClr val="FF0000"/>
            </a:solidFill>
          </a:ln>
        </p:spPr>
      </p:pic>
      <p:sp>
        <p:nvSpPr>
          <p:cNvPr id="115" name="TextBox 114"/>
          <p:cNvSpPr txBox="1"/>
          <p:nvPr/>
        </p:nvSpPr>
        <p:spPr>
          <a:xfrm>
            <a:off x="26615755" y="15666864"/>
            <a:ext cx="1128144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6 . Model Test Cases (ROMS)</a:t>
            </a:r>
            <a:endParaRPr lang="es-ES" sz="3200" b="1" dirty="0">
              <a:effectLst>
                <a:outerShdw blurRad="38100" dist="38100" dir="2700000" algn="tl">
                  <a:srgbClr val="000000">
                    <a:alpha val="43137"/>
                  </a:srgbClr>
                </a:outerShdw>
              </a:effectLst>
            </a:endParaRPr>
          </a:p>
        </p:txBody>
      </p:sp>
      <p:sp>
        <p:nvSpPr>
          <p:cNvPr id="116" name="TextBox 115"/>
          <p:cNvSpPr txBox="1"/>
          <p:nvPr/>
        </p:nvSpPr>
        <p:spPr>
          <a:xfrm>
            <a:off x="26615755" y="10524513"/>
            <a:ext cx="1128144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5 . </a:t>
            </a:r>
            <a:r>
              <a:rPr lang="en-US" sz="3200" b="1" dirty="0" err="1" smtClean="0">
                <a:effectLst>
                  <a:outerShdw blurRad="38100" dist="38100" dir="2700000" algn="tl">
                    <a:srgbClr val="000000">
                      <a:alpha val="43137"/>
                    </a:srgbClr>
                  </a:outerShdw>
                </a:effectLst>
              </a:rPr>
              <a:t>Adimensional</a:t>
            </a:r>
            <a:r>
              <a:rPr lang="en-US" sz="3200" b="1" dirty="0" smtClean="0">
                <a:effectLst>
                  <a:outerShdw blurRad="38100" dist="38100" dir="2700000" algn="tl">
                    <a:srgbClr val="000000">
                      <a:alpha val="43137"/>
                    </a:srgbClr>
                  </a:outerShdw>
                </a:effectLst>
              </a:rPr>
              <a:t> Numbers</a:t>
            </a:r>
            <a:endParaRPr lang="es-ES" sz="3200" b="1" dirty="0">
              <a:effectLst>
                <a:outerShdw blurRad="38100" dist="38100" dir="2700000" algn="tl">
                  <a:srgbClr val="000000">
                    <a:alpha val="43137"/>
                  </a:srgbClr>
                </a:outerShdw>
              </a:effectLst>
            </a:endParaRPr>
          </a:p>
        </p:txBody>
      </p:sp>
      <p:sp>
        <p:nvSpPr>
          <p:cNvPr id="117" name="TextBox 116"/>
          <p:cNvSpPr txBox="1"/>
          <p:nvPr/>
        </p:nvSpPr>
        <p:spPr>
          <a:xfrm>
            <a:off x="26615755" y="6251420"/>
            <a:ext cx="1128144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4 . Mixing Events</a:t>
            </a:r>
            <a:endParaRPr lang="es-ES" sz="3200" b="1" dirty="0">
              <a:effectLst>
                <a:outerShdw blurRad="38100" dist="38100" dir="2700000" algn="tl">
                  <a:srgbClr val="000000">
                    <a:alpha val="43137"/>
                  </a:srgbClr>
                </a:outerShdw>
              </a:effectLst>
            </a:endParaRPr>
          </a:p>
        </p:txBody>
      </p:sp>
      <p:sp>
        <p:nvSpPr>
          <p:cNvPr id="118" name="TextBox 117"/>
          <p:cNvSpPr txBox="1"/>
          <p:nvPr/>
        </p:nvSpPr>
        <p:spPr>
          <a:xfrm>
            <a:off x="26826091" y="7162231"/>
            <a:ext cx="4946285" cy="1631216"/>
          </a:xfrm>
          <a:prstGeom prst="rect">
            <a:avLst/>
          </a:prstGeom>
          <a:noFill/>
        </p:spPr>
        <p:txBody>
          <a:bodyPr wrap="square" rtlCol="0">
            <a:spAutoFit/>
          </a:bodyPr>
          <a:lstStyle/>
          <a:p>
            <a:pPr algn="just"/>
            <a:r>
              <a:rPr lang="en-US" sz="2000" dirty="0"/>
              <a:t>Panels a and b shows temperature evolution of CTs sensors in A2 </a:t>
            </a:r>
            <a:r>
              <a:rPr lang="en-US" sz="2000" dirty="0" smtClean="0"/>
              <a:t>for </a:t>
            </a:r>
            <a:r>
              <a:rPr lang="en-US" sz="2000" dirty="0"/>
              <a:t>both summer (a) and spring (b). Energetic events </a:t>
            </a:r>
            <a:r>
              <a:rPr lang="en-US" sz="2000" dirty="0" smtClean="0"/>
              <a:t>are </a:t>
            </a:r>
            <a:r>
              <a:rPr lang="en-US" sz="2000" dirty="0"/>
              <a:t>marked by </a:t>
            </a:r>
            <a:r>
              <a:rPr lang="en-US" sz="2000" dirty="0" smtClean="0"/>
              <a:t>colored boxes</a:t>
            </a:r>
            <a:r>
              <a:rPr lang="en-US" sz="2000" dirty="0"/>
              <a:t>: </a:t>
            </a:r>
            <a:r>
              <a:rPr lang="en-US" sz="2000" dirty="0" smtClean="0"/>
              <a:t>orange for seiche and blue for wind episodes. </a:t>
            </a:r>
            <a:endParaRPr lang="es-ES" sz="2000" dirty="0"/>
          </a:p>
        </p:txBody>
      </p:sp>
      <p:sp>
        <p:nvSpPr>
          <p:cNvPr id="119" name="TextBox 118"/>
          <p:cNvSpPr txBox="1"/>
          <p:nvPr/>
        </p:nvSpPr>
        <p:spPr>
          <a:xfrm>
            <a:off x="26556330" y="21082277"/>
            <a:ext cx="8048582" cy="1938992"/>
          </a:xfrm>
          <a:prstGeom prst="rect">
            <a:avLst/>
          </a:prstGeom>
          <a:noFill/>
        </p:spPr>
        <p:txBody>
          <a:bodyPr wrap="square" rtlCol="0">
            <a:spAutoFit/>
          </a:bodyPr>
          <a:lstStyle/>
          <a:p>
            <a:pPr algn="just"/>
            <a:r>
              <a:rPr lang="en-US" sz="2000" dirty="0" smtClean="0"/>
              <a:t>Image a shows modelled depth-averaged currents corresponding to S1-1 event (seiche ~1h) in ms</a:t>
            </a:r>
            <a:r>
              <a:rPr lang="en-US" sz="2000" baseline="30000" dirty="0" smtClean="0"/>
              <a:t>-1</a:t>
            </a:r>
            <a:r>
              <a:rPr lang="en-US" sz="2000" dirty="0" smtClean="0"/>
              <a:t>.</a:t>
            </a:r>
          </a:p>
          <a:p>
            <a:pPr algn="just"/>
            <a:r>
              <a:rPr lang="en-US" sz="2000" dirty="0" smtClean="0"/>
              <a:t>Images b-c shows the numerical </a:t>
            </a:r>
            <a:r>
              <a:rPr lang="en-US" sz="2000" dirty="0"/>
              <a:t>experiment reproducing S1-1 event. Image b </a:t>
            </a:r>
            <a:r>
              <a:rPr lang="en-US" sz="2000" dirty="0" smtClean="0"/>
              <a:t>for current </a:t>
            </a:r>
            <a:r>
              <a:rPr lang="en-US" sz="2000" dirty="0"/>
              <a:t>velocity at A2 location. Image c1 shows the evolution of salinity profiles at A2, and c2 closer to the coast (shallow water)</a:t>
            </a:r>
            <a:endParaRPr lang="es-ES" sz="2000" dirty="0"/>
          </a:p>
          <a:p>
            <a:pPr algn="just"/>
            <a:endParaRPr lang="es-ES" sz="2000" dirty="0"/>
          </a:p>
        </p:txBody>
      </p:sp>
      <p:graphicFrame>
        <p:nvGraphicFramePr>
          <p:cNvPr id="58" name="Table 57"/>
          <p:cNvGraphicFramePr>
            <a:graphicFrameLocks noGrp="1"/>
          </p:cNvGraphicFramePr>
          <p:nvPr>
            <p:extLst>
              <p:ext uri="{D42A27DB-BD31-4B8C-83A1-F6EECF244321}">
                <p14:modId xmlns:p14="http://schemas.microsoft.com/office/powerpoint/2010/main" val="4110387558"/>
              </p:ext>
            </p:extLst>
          </p:nvPr>
        </p:nvGraphicFramePr>
        <p:xfrm>
          <a:off x="26767963" y="12399385"/>
          <a:ext cx="5666358" cy="963041"/>
        </p:xfrm>
        <a:graphic>
          <a:graphicData uri="http://schemas.openxmlformats.org/drawingml/2006/table">
            <a:tbl>
              <a:tblPr/>
              <a:tblGrid>
                <a:gridCol w="5666358"/>
              </a:tblGrid>
              <a:tr h="363982">
                <a:tc>
                  <a:txBody>
                    <a:bodyPr/>
                    <a:lstStyle/>
                    <a:p>
                      <a:endParaRPr lang="es-ES" dirty="0"/>
                    </a:p>
                  </a:txBody>
                  <a:tcPr marL="68580" marR="68580" marT="0" marB="0">
                    <a:lnL>
                      <a:noFill/>
                    </a:lnL>
                    <a:lnR>
                      <a:noFill/>
                    </a:lnR>
                    <a:lnT>
                      <a:noFill/>
                    </a:lnT>
                    <a:lnB>
                      <a:noFill/>
                    </a:lnB>
                    <a:lnTlToBr w="12700" cmpd="sng">
                      <a:noFill/>
                      <a:prstDash val="solid"/>
                    </a:lnTlToBr>
                    <a:lnBlToTr w="12700" cmpd="sng">
                      <a:noFill/>
                      <a:prstDash val="solid"/>
                    </a:lnBlToTr>
                    <a:blipFill rotWithShape="0">
                      <a:blip r:embed="rId13"/>
                      <a:stretch>
                        <a:fillRect b="-13115"/>
                      </a:stretch>
                    </a:blipFill>
                  </a:tcPr>
                </a:tc>
              </a:tr>
            </a:tbl>
          </a:graphicData>
        </a:graphic>
      </p:graphicFrame>
      <p:sp>
        <p:nvSpPr>
          <p:cNvPr id="59" name="TextBox 1"/>
          <p:cNvSpPr txBox="1">
            <a:spLocks noChangeArrowheads="1"/>
          </p:cNvSpPr>
          <p:nvPr/>
        </p:nvSpPr>
        <p:spPr bwMode="auto">
          <a:xfrm>
            <a:off x="27320761" y="13641180"/>
            <a:ext cx="5465544"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es-ES" sz="1800" i="1" dirty="0" err="1" smtClean="0">
                <a:solidFill>
                  <a:schemeClr val="tx1"/>
                </a:solidFill>
                <a:sym typeface="Wingdings" panose="05000000000000000000" pitchFamily="2" charset="2"/>
              </a:rPr>
              <a:t>Ri</a:t>
            </a:r>
            <a:r>
              <a:rPr lang="en-US" altLang="es-ES" sz="1800" i="1" baseline="-25000" dirty="0" err="1" smtClean="0">
                <a:solidFill>
                  <a:schemeClr val="tx1"/>
                </a:solidFill>
                <a:sym typeface="Wingdings" panose="05000000000000000000" pitchFamily="2" charset="2"/>
              </a:rPr>
              <a:t>L</a:t>
            </a:r>
            <a:r>
              <a:rPr lang="en-US" altLang="es-ES" sz="1800" i="1" dirty="0" smtClean="0">
                <a:solidFill>
                  <a:schemeClr val="tx1"/>
                </a:solidFill>
                <a:sym typeface="Wingdings" panose="05000000000000000000" pitchFamily="2" charset="2"/>
              </a:rPr>
              <a:t>&lt;2  Well mixed (bottom friction dominates)</a:t>
            </a:r>
          </a:p>
          <a:p>
            <a:pPr>
              <a:defRPr/>
            </a:pPr>
            <a:r>
              <a:rPr lang="en-US" altLang="es-ES" sz="1800" i="1" dirty="0" err="1" smtClean="0">
                <a:solidFill>
                  <a:schemeClr val="tx1"/>
                </a:solidFill>
                <a:sym typeface="Wingdings" panose="05000000000000000000" pitchFamily="2" charset="2"/>
              </a:rPr>
              <a:t>Ri</a:t>
            </a:r>
            <a:r>
              <a:rPr lang="en-US" altLang="es-ES" sz="1800" i="1" baseline="-25000" dirty="0" err="1" smtClean="0">
                <a:solidFill>
                  <a:schemeClr val="tx1"/>
                </a:solidFill>
                <a:sym typeface="Wingdings" panose="05000000000000000000" pitchFamily="2" charset="2"/>
              </a:rPr>
              <a:t>L</a:t>
            </a:r>
            <a:r>
              <a:rPr lang="en-US" altLang="es-ES" sz="1800" i="1" dirty="0" smtClean="0">
                <a:solidFill>
                  <a:schemeClr val="tx1"/>
                </a:solidFill>
                <a:sym typeface="Wingdings" panose="05000000000000000000" pitchFamily="2" charset="2"/>
              </a:rPr>
              <a:t>&gt;20  Stable stratification.</a:t>
            </a:r>
            <a:endParaRPr lang="en-US" altLang="es-ES" sz="1800" i="1" dirty="0">
              <a:solidFill>
                <a:schemeClr val="tx1"/>
              </a:solidFill>
              <a:sym typeface="Wingdings" panose="05000000000000000000" pitchFamily="2" charset="2"/>
            </a:endParaRPr>
          </a:p>
        </p:txBody>
      </p:sp>
      <p:sp>
        <p:nvSpPr>
          <p:cNvPr id="69" name="Rectangle 291"/>
          <p:cNvSpPr>
            <a:spLocks noChangeArrowheads="1"/>
          </p:cNvSpPr>
          <p:nvPr/>
        </p:nvSpPr>
        <p:spPr bwMode="auto">
          <a:xfrm>
            <a:off x="26231196" y="27824822"/>
            <a:ext cx="161550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3600">
                <a:solidFill>
                  <a:schemeClr val="tx1"/>
                </a:solidFill>
                <a:latin typeface="Arial" pitchFamily="34" charset="0"/>
                <a:ea typeface="ＭＳ Ｐゴシック" pitchFamily="-106" charset="-128"/>
              </a:defRPr>
            </a:lvl1pPr>
            <a:lvl2pPr marL="37931725" indent="-37474525" eaLnBrk="0" hangingPunct="0">
              <a:spcBef>
                <a:spcPct val="20000"/>
              </a:spcBef>
              <a:buChar char="–"/>
              <a:defRPr sz="12000">
                <a:solidFill>
                  <a:schemeClr val="tx1"/>
                </a:solidFill>
                <a:latin typeface="Arial" pitchFamily="34" charset="0"/>
                <a:ea typeface="ＭＳ Ｐゴシック" pitchFamily="-106" charset="-128"/>
              </a:defRPr>
            </a:lvl2pPr>
            <a:lvl3pPr marL="4886325" indent="-977900" eaLnBrk="0" hangingPunct="0">
              <a:spcBef>
                <a:spcPct val="20000"/>
              </a:spcBef>
              <a:buChar char="•"/>
              <a:defRPr sz="10300">
                <a:solidFill>
                  <a:schemeClr val="tx1"/>
                </a:solidFill>
                <a:latin typeface="Arial" pitchFamily="34" charset="0"/>
                <a:ea typeface="ＭＳ Ｐゴシック" pitchFamily="-106" charset="-128"/>
              </a:defRPr>
            </a:lvl3pPr>
            <a:lvl4pPr marL="6840538" indent="-976313" eaLnBrk="0" hangingPunct="0">
              <a:spcBef>
                <a:spcPct val="20000"/>
              </a:spcBef>
              <a:buChar char="–"/>
              <a:defRPr sz="8500">
                <a:solidFill>
                  <a:schemeClr val="tx1"/>
                </a:solidFill>
                <a:latin typeface="Arial" pitchFamily="34" charset="0"/>
                <a:ea typeface="ＭＳ Ｐゴシック" pitchFamily="-106" charset="-128"/>
              </a:defRPr>
            </a:lvl4pPr>
            <a:lvl5pPr marL="8794750" indent="-977900" eaLnBrk="0" hangingPunct="0">
              <a:spcBef>
                <a:spcPct val="20000"/>
              </a:spcBef>
              <a:buChar char="»"/>
              <a:defRPr sz="8500">
                <a:solidFill>
                  <a:schemeClr val="tx1"/>
                </a:solidFill>
                <a:latin typeface="Arial" pitchFamily="34" charset="0"/>
                <a:ea typeface="ＭＳ Ｐゴシック" pitchFamily="-106" charset="-128"/>
              </a:defRPr>
            </a:lvl5pPr>
            <a:lvl6pPr marL="92519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6pPr>
            <a:lvl7pPr marL="97091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7pPr>
            <a:lvl8pPr marL="101663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8pPr>
            <a:lvl9pPr marL="106235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9pPr>
          </a:lstStyle>
          <a:p>
            <a:pPr algn="just" eaLnBrk="1" hangingPunct="1">
              <a:spcBef>
                <a:spcPct val="0"/>
              </a:spcBef>
              <a:buFontTx/>
              <a:buNone/>
            </a:pPr>
            <a:r>
              <a:rPr lang="es-ES" sz="1800" dirty="0" smtClean="0">
                <a:solidFill>
                  <a:srgbClr val="00000A"/>
                </a:solidFill>
                <a:latin typeface="+mn-lt"/>
                <a:ea typeface="Droid Sans Fallback"/>
                <a:cs typeface="Times New Roman" panose="02020603050405020304" pitchFamily="18" charset="0"/>
              </a:rPr>
              <a:t>[2</a:t>
            </a:r>
            <a:r>
              <a:rPr lang="es-ES" sz="1800" dirty="0">
                <a:solidFill>
                  <a:srgbClr val="00000A"/>
                </a:solidFill>
                <a:latin typeface="+mn-lt"/>
                <a:ea typeface="Droid Sans Fallback"/>
                <a:cs typeface="Times New Roman" panose="02020603050405020304" pitchFamily="18" charset="0"/>
              </a:rPr>
              <a:t>] Cerralbo, P., </a:t>
            </a:r>
            <a:r>
              <a:rPr lang="es-ES" sz="1800" dirty="0" err="1">
                <a:solidFill>
                  <a:srgbClr val="00000A"/>
                </a:solidFill>
                <a:latin typeface="+mn-lt"/>
                <a:ea typeface="Droid Sans Fallback"/>
                <a:cs typeface="Times New Roman" panose="02020603050405020304" pitchFamily="18" charset="0"/>
              </a:rPr>
              <a:t>Grifoll</a:t>
            </a:r>
            <a:r>
              <a:rPr lang="es-ES" sz="1800" dirty="0">
                <a:solidFill>
                  <a:srgbClr val="00000A"/>
                </a:solidFill>
                <a:latin typeface="+mn-lt"/>
                <a:ea typeface="Droid Sans Fallback"/>
                <a:cs typeface="Times New Roman" panose="02020603050405020304" pitchFamily="18" charset="0"/>
              </a:rPr>
              <a:t>, M., Valle-</a:t>
            </a:r>
            <a:r>
              <a:rPr lang="es-ES" sz="1800" dirty="0" err="1">
                <a:solidFill>
                  <a:srgbClr val="00000A"/>
                </a:solidFill>
                <a:latin typeface="+mn-lt"/>
                <a:ea typeface="Droid Sans Fallback"/>
                <a:cs typeface="Times New Roman" panose="02020603050405020304" pitchFamily="18" charset="0"/>
              </a:rPr>
              <a:t>Levinson</a:t>
            </a:r>
            <a:r>
              <a:rPr lang="es-ES" sz="1800" dirty="0">
                <a:solidFill>
                  <a:srgbClr val="00000A"/>
                </a:solidFill>
                <a:latin typeface="+mn-lt"/>
                <a:ea typeface="Droid Sans Fallback"/>
                <a:cs typeface="Times New Roman" panose="02020603050405020304" pitchFamily="18" charset="0"/>
              </a:rPr>
              <a:t>, A., Espino, M., 2014. </a:t>
            </a:r>
            <a:r>
              <a:rPr lang="es-ES" sz="1800" dirty="0" err="1">
                <a:solidFill>
                  <a:srgbClr val="00000A"/>
                </a:solidFill>
                <a:latin typeface="+mn-lt"/>
                <a:ea typeface="Droid Sans Fallback"/>
                <a:cs typeface="Times New Roman" panose="02020603050405020304" pitchFamily="18" charset="0"/>
              </a:rPr>
              <a:t>Tidal</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transformation</a:t>
            </a:r>
            <a:r>
              <a:rPr lang="es-ES" sz="1800" dirty="0">
                <a:solidFill>
                  <a:srgbClr val="00000A"/>
                </a:solidFill>
                <a:latin typeface="+mn-lt"/>
                <a:ea typeface="Droid Sans Fallback"/>
                <a:cs typeface="Times New Roman" panose="02020603050405020304" pitchFamily="18" charset="0"/>
              </a:rPr>
              <a:t> and </a:t>
            </a:r>
            <a:r>
              <a:rPr lang="es-ES" sz="1800" dirty="0" err="1">
                <a:solidFill>
                  <a:srgbClr val="00000A"/>
                </a:solidFill>
                <a:latin typeface="+mn-lt"/>
                <a:ea typeface="Droid Sans Fallback"/>
                <a:cs typeface="Times New Roman" panose="02020603050405020304" pitchFamily="18" charset="0"/>
              </a:rPr>
              <a:t>resonance</a:t>
            </a:r>
            <a:r>
              <a:rPr lang="es-ES" sz="1800" dirty="0">
                <a:solidFill>
                  <a:srgbClr val="00000A"/>
                </a:solidFill>
                <a:latin typeface="+mn-lt"/>
                <a:ea typeface="Droid Sans Fallback"/>
                <a:cs typeface="Times New Roman" panose="02020603050405020304" pitchFamily="18" charset="0"/>
              </a:rPr>
              <a:t> in a short, </a:t>
            </a:r>
            <a:r>
              <a:rPr lang="es-ES" sz="1800" dirty="0" err="1">
                <a:solidFill>
                  <a:srgbClr val="00000A"/>
                </a:solidFill>
                <a:latin typeface="+mn-lt"/>
                <a:ea typeface="Droid Sans Fallback"/>
                <a:cs typeface="Times New Roman" panose="02020603050405020304" pitchFamily="18" charset="0"/>
              </a:rPr>
              <a:t>microtidal</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Mediterranean</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estuary</a:t>
            </a:r>
            <a:r>
              <a:rPr lang="es-ES" sz="1800" dirty="0">
                <a:solidFill>
                  <a:srgbClr val="00000A"/>
                </a:solidFill>
                <a:latin typeface="+mn-lt"/>
                <a:ea typeface="Droid Sans Fallback"/>
                <a:cs typeface="Times New Roman" panose="02020603050405020304" pitchFamily="18" charset="0"/>
              </a:rPr>
              <a:t> (Alfacs </a:t>
            </a:r>
            <a:r>
              <a:rPr lang="es-ES" sz="1800" dirty="0" err="1">
                <a:solidFill>
                  <a:srgbClr val="00000A"/>
                </a:solidFill>
                <a:latin typeface="+mn-lt"/>
                <a:ea typeface="Droid Sans Fallback"/>
                <a:cs typeface="Times New Roman" panose="02020603050405020304" pitchFamily="18" charset="0"/>
              </a:rPr>
              <a:t>Bay</a:t>
            </a:r>
            <a:r>
              <a:rPr lang="es-ES" sz="1800" dirty="0">
                <a:solidFill>
                  <a:srgbClr val="00000A"/>
                </a:solidFill>
                <a:latin typeface="+mn-lt"/>
                <a:ea typeface="Droid Sans Fallback"/>
                <a:cs typeface="Times New Roman" panose="02020603050405020304" pitchFamily="18" charset="0"/>
              </a:rPr>
              <a:t> in Ebre delta). </a:t>
            </a:r>
            <a:r>
              <a:rPr lang="es-ES" sz="1800" dirty="0" err="1">
                <a:solidFill>
                  <a:srgbClr val="00000A"/>
                </a:solidFill>
                <a:latin typeface="+mn-lt"/>
                <a:ea typeface="Droid Sans Fallback"/>
                <a:cs typeface="Times New Roman" panose="02020603050405020304" pitchFamily="18" charset="0"/>
              </a:rPr>
              <a:t>Estuar</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Coast</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Shelf</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Sci</a:t>
            </a:r>
            <a:r>
              <a:rPr lang="es-ES" sz="1800" dirty="0">
                <a:solidFill>
                  <a:srgbClr val="00000A"/>
                </a:solidFill>
                <a:latin typeface="+mn-lt"/>
                <a:ea typeface="Droid Sans Fallback"/>
                <a:cs typeface="Times New Roman" panose="02020603050405020304" pitchFamily="18" charset="0"/>
              </a:rPr>
              <a:t>. 145, 57–68. doi:10.1016/j.ecss.2014.04.020</a:t>
            </a:r>
            <a:endParaRPr lang="en-GB" altLang="es-ES" sz="1800" b="1" i="1" dirty="0">
              <a:solidFill>
                <a:srgbClr val="FF0000"/>
              </a:solidFill>
              <a:latin typeface="+mn-lt"/>
            </a:endParaRPr>
          </a:p>
        </p:txBody>
      </p:sp>
      <p:sp>
        <p:nvSpPr>
          <p:cNvPr id="70" name="Rectangle 291"/>
          <p:cNvSpPr>
            <a:spLocks noChangeArrowheads="1"/>
          </p:cNvSpPr>
          <p:nvPr/>
        </p:nvSpPr>
        <p:spPr bwMode="auto">
          <a:xfrm>
            <a:off x="26231196" y="28581047"/>
            <a:ext cx="161550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3600">
                <a:solidFill>
                  <a:schemeClr val="tx1"/>
                </a:solidFill>
                <a:latin typeface="Arial" pitchFamily="34" charset="0"/>
                <a:ea typeface="ＭＳ Ｐゴシック" pitchFamily="-106" charset="-128"/>
              </a:defRPr>
            </a:lvl1pPr>
            <a:lvl2pPr marL="37931725" indent="-37474525" eaLnBrk="0" hangingPunct="0">
              <a:spcBef>
                <a:spcPct val="20000"/>
              </a:spcBef>
              <a:buChar char="–"/>
              <a:defRPr sz="12000">
                <a:solidFill>
                  <a:schemeClr val="tx1"/>
                </a:solidFill>
                <a:latin typeface="Arial" pitchFamily="34" charset="0"/>
                <a:ea typeface="ＭＳ Ｐゴシック" pitchFamily="-106" charset="-128"/>
              </a:defRPr>
            </a:lvl2pPr>
            <a:lvl3pPr marL="4886325" indent="-977900" eaLnBrk="0" hangingPunct="0">
              <a:spcBef>
                <a:spcPct val="20000"/>
              </a:spcBef>
              <a:buChar char="•"/>
              <a:defRPr sz="10300">
                <a:solidFill>
                  <a:schemeClr val="tx1"/>
                </a:solidFill>
                <a:latin typeface="Arial" pitchFamily="34" charset="0"/>
                <a:ea typeface="ＭＳ Ｐゴシック" pitchFamily="-106" charset="-128"/>
              </a:defRPr>
            </a:lvl3pPr>
            <a:lvl4pPr marL="6840538" indent="-976313" eaLnBrk="0" hangingPunct="0">
              <a:spcBef>
                <a:spcPct val="20000"/>
              </a:spcBef>
              <a:buChar char="–"/>
              <a:defRPr sz="8500">
                <a:solidFill>
                  <a:schemeClr val="tx1"/>
                </a:solidFill>
                <a:latin typeface="Arial" pitchFamily="34" charset="0"/>
                <a:ea typeface="ＭＳ Ｐゴシック" pitchFamily="-106" charset="-128"/>
              </a:defRPr>
            </a:lvl4pPr>
            <a:lvl5pPr marL="8794750" indent="-977900" eaLnBrk="0" hangingPunct="0">
              <a:spcBef>
                <a:spcPct val="20000"/>
              </a:spcBef>
              <a:buChar char="»"/>
              <a:defRPr sz="8500">
                <a:solidFill>
                  <a:schemeClr val="tx1"/>
                </a:solidFill>
                <a:latin typeface="Arial" pitchFamily="34" charset="0"/>
                <a:ea typeface="ＭＳ Ｐゴシック" pitchFamily="-106" charset="-128"/>
              </a:defRPr>
            </a:lvl5pPr>
            <a:lvl6pPr marL="92519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6pPr>
            <a:lvl7pPr marL="97091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7pPr>
            <a:lvl8pPr marL="101663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8pPr>
            <a:lvl9pPr marL="106235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9pPr>
          </a:lstStyle>
          <a:p>
            <a:pPr algn="just" eaLnBrk="1" hangingPunct="1">
              <a:spcBef>
                <a:spcPct val="0"/>
              </a:spcBef>
              <a:buFontTx/>
              <a:buNone/>
            </a:pPr>
            <a:r>
              <a:rPr lang="es-ES" sz="1800" dirty="0" smtClean="0">
                <a:solidFill>
                  <a:srgbClr val="00000A"/>
                </a:solidFill>
                <a:latin typeface="+mn-lt"/>
                <a:ea typeface="Droid Sans Fallback"/>
                <a:cs typeface="Times New Roman" panose="02020603050405020304" pitchFamily="18" charset="0"/>
              </a:rPr>
              <a:t>[3</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Shchepetkin</a:t>
            </a:r>
            <a:r>
              <a:rPr lang="es-ES" sz="1800" dirty="0">
                <a:solidFill>
                  <a:srgbClr val="00000A"/>
                </a:solidFill>
                <a:latin typeface="+mn-lt"/>
                <a:ea typeface="Droid Sans Fallback"/>
                <a:cs typeface="Times New Roman" panose="02020603050405020304" pitchFamily="18" charset="0"/>
              </a:rPr>
              <a:t>, A. F., and </a:t>
            </a:r>
            <a:r>
              <a:rPr lang="es-ES" sz="1800" dirty="0" err="1">
                <a:solidFill>
                  <a:srgbClr val="00000A"/>
                </a:solidFill>
                <a:latin typeface="+mn-lt"/>
                <a:ea typeface="Droid Sans Fallback"/>
                <a:cs typeface="Times New Roman" panose="02020603050405020304" pitchFamily="18" charset="0"/>
              </a:rPr>
              <a:t>McWilliams</a:t>
            </a:r>
            <a:r>
              <a:rPr lang="es-ES" sz="1800" dirty="0">
                <a:solidFill>
                  <a:srgbClr val="00000A"/>
                </a:solidFill>
                <a:latin typeface="+mn-lt"/>
                <a:ea typeface="Droid Sans Fallback"/>
                <a:cs typeface="Times New Roman" panose="02020603050405020304" pitchFamily="18" charset="0"/>
              </a:rPr>
              <a:t>, J. C. 2005. </a:t>
            </a:r>
            <a:r>
              <a:rPr lang="es-ES" sz="1800" dirty="0" err="1">
                <a:solidFill>
                  <a:srgbClr val="00000A"/>
                </a:solidFill>
                <a:latin typeface="+mn-lt"/>
                <a:ea typeface="Droid Sans Fallback"/>
                <a:cs typeface="Times New Roman" panose="02020603050405020304" pitchFamily="18" charset="0"/>
              </a:rPr>
              <a:t>The</a:t>
            </a:r>
            <a:r>
              <a:rPr lang="es-ES" sz="1800" dirty="0">
                <a:solidFill>
                  <a:srgbClr val="00000A"/>
                </a:solidFill>
                <a:latin typeface="+mn-lt"/>
                <a:ea typeface="Droid Sans Fallback"/>
                <a:cs typeface="Times New Roman" panose="02020603050405020304" pitchFamily="18" charset="0"/>
              </a:rPr>
              <a:t> regional </a:t>
            </a:r>
            <a:r>
              <a:rPr lang="es-ES" sz="1800" dirty="0" err="1">
                <a:solidFill>
                  <a:srgbClr val="00000A"/>
                </a:solidFill>
                <a:latin typeface="+mn-lt"/>
                <a:ea typeface="Droid Sans Fallback"/>
                <a:cs typeface="Times New Roman" panose="02020603050405020304" pitchFamily="18" charset="0"/>
              </a:rPr>
              <a:t>oceanic</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modeling</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system</a:t>
            </a:r>
            <a:r>
              <a:rPr lang="es-ES" sz="1800" dirty="0">
                <a:solidFill>
                  <a:srgbClr val="00000A"/>
                </a:solidFill>
                <a:latin typeface="+mn-lt"/>
                <a:ea typeface="Droid Sans Fallback"/>
                <a:cs typeface="Times New Roman" panose="02020603050405020304" pitchFamily="18" charset="0"/>
              </a:rPr>
              <a:t> (ROMS): a </a:t>
            </a:r>
            <a:r>
              <a:rPr lang="es-ES" sz="1800" dirty="0" err="1">
                <a:solidFill>
                  <a:srgbClr val="00000A"/>
                </a:solidFill>
                <a:latin typeface="+mn-lt"/>
                <a:ea typeface="Droid Sans Fallback"/>
                <a:cs typeface="Times New Roman" panose="02020603050405020304" pitchFamily="18" charset="0"/>
              </a:rPr>
              <a:t>split-explicit</a:t>
            </a:r>
            <a:r>
              <a:rPr lang="es-ES" sz="1800" dirty="0">
                <a:solidFill>
                  <a:srgbClr val="00000A"/>
                </a:solidFill>
                <a:latin typeface="+mn-lt"/>
                <a:ea typeface="Droid Sans Fallback"/>
                <a:cs typeface="Times New Roman" panose="02020603050405020304" pitchFamily="18" charset="0"/>
              </a:rPr>
              <a:t>, free-</a:t>
            </a:r>
            <a:r>
              <a:rPr lang="es-ES" sz="1800" dirty="0" err="1">
                <a:solidFill>
                  <a:srgbClr val="00000A"/>
                </a:solidFill>
                <a:latin typeface="+mn-lt"/>
                <a:ea typeface="Droid Sans Fallback"/>
                <a:cs typeface="Times New Roman" panose="02020603050405020304" pitchFamily="18" charset="0"/>
              </a:rPr>
              <a:t>surface</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topography-following-coordinate</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oceanic</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model</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Ocean</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Model</a:t>
            </a:r>
            <a:r>
              <a:rPr lang="es-ES" sz="1800" dirty="0">
                <a:solidFill>
                  <a:srgbClr val="00000A"/>
                </a:solidFill>
                <a:latin typeface="+mn-lt"/>
                <a:ea typeface="Droid Sans Fallback"/>
                <a:cs typeface="Times New Roman" panose="02020603050405020304" pitchFamily="18" charset="0"/>
              </a:rPr>
              <a:t>, 9(4), 347–404.</a:t>
            </a:r>
            <a:endParaRPr lang="en-GB" altLang="es-ES" sz="1800" b="1" i="1" dirty="0">
              <a:solidFill>
                <a:srgbClr val="FF0000"/>
              </a:solidFill>
              <a:latin typeface="+mn-lt"/>
            </a:endParaRPr>
          </a:p>
        </p:txBody>
      </p:sp>
      <p:sp>
        <p:nvSpPr>
          <p:cNvPr id="71" name="Rectangle 291"/>
          <p:cNvSpPr>
            <a:spLocks noChangeArrowheads="1"/>
          </p:cNvSpPr>
          <p:nvPr/>
        </p:nvSpPr>
        <p:spPr bwMode="auto">
          <a:xfrm>
            <a:off x="26231196" y="29342787"/>
            <a:ext cx="161550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3600">
                <a:solidFill>
                  <a:schemeClr val="tx1"/>
                </a:solidFill>
                <a:latin typeface="Arial" pitchFamily="34" charset="0"/>
                <a:ea typeface="ＭＳ Ｐゴシック" pitchFamily="-106" charset="-128"/>
              </a:defRPr>
            </a:lvl1pPr>
            <a:lvl2pPr marL="37931725" indent="-37474525" eaLnBrk="0" hangingPunct="0">
              <a:spcBef>
                <a:spcPct val="20000"/>
              </a:spcBef>
              <a:buChar char="–"/>
              <a:defRPr sz="12000">
                <a:solidFill>
                  <a:schemeClr val="tx1"/>
                </a:solidFill>
                <a:latin typeface="Arial" pitchFamily="34" charset="0"/>
                <a:ea typeface="ＭＳ Ｐゴシック" pitchFamily="-106" charset="-128"/>
              </a:defRPr>
            </a:lvl2pPr>
            <a:lvl3pPr marL="4886325" indent="-977900" eaLnBrk="0" hangingPunct="0">
              <a:spcBef>
                <a:spcPct val="20000"/>
              </a:spcBef>
              <a:buChar char="•"/>
              <a:defRPr sz="10300">
                <a:solidFill>
                  <a:schemeClr val="tx1"/>
                </a:solidFill>
                <a:latin typeface="Arial" pitchFamily="34" charset="0"/>
                <a:ea typeface="ＭＳ Ｐゴシック" pitchFamily="-106" charset="-128"/>
              </a:defRPr>
            </a:lvl3pPr>
            <a:lvl4pPr marL="6840538" indent="-976313" eaLnBrk="0" hangingPunct="0">
              <a:spcBef>
                <a:spcPct val="20000"/>
              </a:spcBef>
              <a:buChar char="–"/>
              <a:defRPr sz="8500">
                <a:solidFill>
                  <a:schemeClr val="tx1"/>
                </a:solidFill>
                <a:latin typeface="Arial" pitchFamily="34" charset="0"/>
                <a:ea typeface="ＭＳ Ｐゴシック" pitchFamily="-106" charset="-128"/>
              </a:defRPr>
            </a:lvl4pPr>
            <a:lvl5pPr marL="8794750" indent="-977900" eaLnBrk="0" hangingPunct="0">
              <a:spcBef>
                <a:spcPct val="20000"/>
              </a:spcBef>
              <a:buChar char="»"/>
              <a:defRPr sz="8500">
                <a:solidFill>
                  <a:schemeClr val="tx1"/>
                </a:solidFill>
                <a:latin typeface="Arial" pitchFamily="34" charset="0"/>
                <a:ea typeface="ＭＳ Ｐゴシック" pitchFamily="-106" charset="-128"/>
              </a:defRPr>
            </a:lvl5pPr>
            <a:lvl6pPr marL="92519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6pPr>
            <a:lvl7pPr marL="97091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7pPr>
            <a:lvl8pPr marL="101663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8pPr>
            <a:lvl9pPr marL="10623550" indent="-977900" eaLnBrk="0" fontAlgn="base" hangingPunct="0">
              <a:spcBef>
                <a:spcPct val="20000"/>
              </a:spcBef>
              <a:spcAft>
                <a:spcPct val="0"/>
              </a:spcAft>
              <a:buChar char="»"/>
              <a:defRPr sz="8500">
                <a:solidFill>
                  <a:schemeClr val="tx1"/>
                </a:solidFill>
                <a:latin typeface="Arial" pitchFamily="34" charset="0"/>
                <a:ea typeface="ＭＳ Ｐゴシック" pitchFamily="-106" charset="-128"/>
              </a:defRPr>
            </a:lvl9pPr>
          </a:lstStyle>
          <a:p>
            <a:pPr algn="just" eaLnBrk="1" hangingPunct="1">
              <a:spcBef>
                <a:spcPct val="0"/>
              </a:spcBef>
              <a:buFontTx/>
              <a:buNone/>
            </a:pPr>
            <a:r>
              <a:rPr lang="es-ES" sz="1800" dirty="0" smtClean="0">
                <a:solidFill>
                  <a:srgbClr val="00000A"/>
                </a:solidFill>
                <a:latin typeface="+mn-lt"/>
                <a:ea typeface="Droid Sans Fallback"/>
                <a:cs typeface="Times New Roman" panose="02020603050405020304" pitchFamily="18" charset="0"/>
              </a:rPr>
              <a:t>[4</a:t>
            </a:r>
            <a:r>
              <a:rPr lang="es-ES" sz="1800" dirty="0">
                <a:solidFill>
                  <a:srgbClr val="00000A"/>
                </a:solidFill>
                <a:latin typeface="+mn-lt"/>
                <a:ea typeface="Droid Sans Fallback"/>
                <a:cs typeface="Times New Roman" panose="02020603050405020304" pitchFamily="18" charset="0"/>
              </a:rPr>
              <a:t>] Cerralbo, P., </a:t>
            </a:r>
            <a:r>
              <a:rPr lang="es-ES" sz="1800" dirty="0" err="1">
                <a:solidFill>
                  <a:srgbClr val="00000A"/>
                </a:solidFill>
                <a:latin typeface="+mn-lt"/>
                <a:ea typeface="Droid Sans Fallback"/>
                <a:cs typeface="Times New Roman" panose="02020603050405020304" pitchFamily="18" charset="0"/>
              </a:rPr>
              <a:t>Grifoll</a:t>
            </a:r>
            <a:r>
              <a:rPr lang="es-ES" sz="1800" dirty="0">
                <a:solidFill>
                  <a:srgbClr val="00000A"/>
                </a:solidFill>
                <a:latin typeface="+mn-lt"/>
                <a:ea typeface="Droid Sans Fallback"/>
                <a:cs typeface="Times New Roman" panose="02020603050405020304" pitchFamily="18" charset="0"/>
              </a:rPr>
              <a:t>, M., Espino, M., 2015. </a:t>
            </a:r>
            <a:r>
              <a:rPr lang="es-ES" sz="1800" dirty="0" err="1">
                <a:solidFill>
                  <a:srgbClr val="00000A"/>
                </a:solidFill>
                <a:latin typeface="+mn-lt"/>
                <a:ea typeface="Droid Sans Fallback"/>
                <a:cs typeface="Times New Roman" panose="02020603050405020304" pitchFamily="18" charset="0"/>
              </a:rPr>
              <a:t>Hydrodynamic</a:t>
            </a:r>
            <a:r>
              <a:rPr lang="es-ES" sz="1800" dirty="0">
                <a:solidFill>
                  <a:srgbClr val="00000A"/>
                </a:solidFill>
                <a:latin typeface="+mn-lt"/>
                <a:ea typeface="Droid Sans Fallback"/>
                <a:cs typeface="Times New Roman" panose="02020603050405020304" pitchFamily="18" charset="0"/>
              </a:rPr>
              <a:t> response in a </a:t>
            </a:r>
            <a:r>
              <a:rPr lang="es-ES" sz="1800" dirty="0" err="1">
                <a:solidFill>
                  <a:srgbClr val="00000A"/>
                </a:solidFill>
                <a:latin typeface="+mn-lt"/>
                <a:ea typeface="Droid Sans Fallback"/>
                <a:cs typeface="Times New Roman" panose="02020603050405020304" pitchFamily="18" charset="0"/>
              </a:rPr>
              <a:t>microtidal</a:t>
            </a:r>
            <a:r>
              <a:rPr lang="es-ES" sz="1800" dirty="0">
                <a:solidFill>
                  <a:srgbClr val="00000A"/>
                </a:solidFill>
                <a:latin typeface="+mn-lt"/>
                <a:ea typeface="Droid Sans Fallback"/>
                <a:cs typeface="Times New Roman" panose="02020603050405020304" pitchFamily="18" charset="0"/>
              </a:rPr>
              <a:t> and </a:t>
            </a:r>
            <a:r>
              <a:rPr lang="es-ES" sz="1800" dirty="0" err="1">
                <a:solidFill>
                  <a:srgbClr val="00000A"/>
                </a:solidFill>
                <a:latin typeface="+mn-lt"/>
                <a:ea typeface="Droid Sans Fallback"/>
                <a:cs typeface="Times New Roman" panose="02020603050405020304" pitchFamily="18" charset="0"/>
              </a:rPr>
              <a:t>shallow</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bay</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under</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energetic</a:t>
            </a:r>
            <a:r>
              <a:rPr lang="es-ES" sz="1800" dirty="0">
                <a:solidFill>
                  <a:srgbClr val="00000A"/>
                </a:solidFill>
                <a:latin typeface="+mn-lt"/>
                <a:ea typeface="Droid Sans Fallback"/>
                <a:cs typeface="Times New Roman" panose="02020603050405020304" pitchFamily="18" charset="0"/>
              </a:rPr>
              <a:t> </a:t>
            </a:r>
            <a:r>
              <a:rPr lang="es-ES" sz="1800" dirty="0" err="1">
                <a:solidFill>
                  <a:srgbClr val="00000A"/>
                </a:solidFill>
                <a:latin typeface="+mn-lt"/>
                <a:ea typeface="Droid Sans Fallback"/>
                <a:cs typeface="Times New Roman" panose="02020603050405020304" pitchFamily="18" charset="0"/>
              </a:rPr>
              <a:t>wind</a:t>
            </a:r>
            <a:r>
              <a:rPr lang="es-ES" sz="1800" dirty="0">
                <a:solidFill>
                  <a:srgbClr val="00000A"/>
                </a:solidFill>
                <a:latin typeface="+mn-lt"/>
                <a:ea typeface="Droid Sans Fallback"/>
                <a:cs typeface="Times New Roman" panose="02020603050405020304" pitchFamily="18" charset="0"/>
              </a:rPr>
              <a:t> and seiche </a:t>
            </a:r>
            <a:r>
              <a:rPr lang="es-ES" sz="1800" dirty="0" err="1">
                <a:solidFill>
                  <a:srgbClr val="00000A"/>
                </a:solidFill>
                <a:latin typeface="+mn-lt"/>
                <a:ea typeface="Droid Sans Fallback"/>
                <a:cs typeface="Times New Roman" panose="02020603050405020304" pitchFamily="18" charset="0"/>
              </a:rPr>
              <a:t>episodes</a:t>
            </a:r>
            <a:r>
              <a:rPr lang="es-ES" sz="1800" dirty="0">
                <a:solidFill>
                  <a:srgbClr val="00000A"/>
                </a:solidFill>
                <a:latin typeface="+mn-lt"/>
                <a:ea typeface="Droid Sans Fallback"/>
                <a:cs typeface="Times New Roman" panose="02020603050405020304" pitchFamily="18" charset="0"/>
              </a:rPr>
              <a:t>. J. Mar. </a:t>
            </a:r>
            <a:r>
              <a:rPr lang="es-ES" sz="1800" dirty="0" err="1">
                <a:solidFill>
                  <a:srgbClr val="00000A"/>
                </a:solidFill>
                <a:latin typeface="+mn-lt"/>
                <a:ea typeface="Droid Sans Fallback"/>
                <a:cs typeface="Times New Roman" panose="02020603050405020304" pitchFamily="18" charset="0"/>
              </a:rPr>
              <a:t>Syst</a:t>
            </a:r>
            <a:r>
              <a:rPr lang="es-ES" sz="1800" dirty="0">
                <a:solidFill>
                  <a:srgbClr val="00000A"/>
                </a:solidFill>
                <a:latin typeface="+mn-lt"/>
                <a:ea typeface="Droid Sans Fallback"/>
                <a:cs typeface="Times New Roman" panose="02020603050405020304" pitchFamily="18" charset="0"/>
              </a:rPr>
              <a:t>. 149, 1–13. doi:10.1016/j.jmarsys.2015.04.003</a:t>
            </a:r>
            <a:endParaRPr lang="en-GB" altLang="es-ES" sz="1800" b="1" i="1" dirty="0">
              <a:solidFill>
                <a:srgbClr val="FF0000"/>
              </a:solidFill>
              <a:latin typeface="+mn-lt"/>
            </a:endParaRPr>
          </a:p>
        </p:txBody>
      </p:sp>
      <p:pic>
        <p:nvPicPr>
          <p:cNvPr id="50" name="Picture 49"/>
          <p:cNvPicPr>
            <a:picLocks noChangeAspect="1"/>
          </p:cNvPicPr>
          <p:nvPr/>
        </p:nvPicPr>
        <p:blipFill rotWithShape="1">
          <a:blip r:embed="rId14" cstate="print">
            <a:extLst>
              <a:ext uri="{28A0092B-C50C-407E-A947-70E740481C1C}">
                <a14:useLocalDpi xmlns:a14="http://schemas.microsoft.com/office/drawing/2010/main" val="0"/>
              </a:ext>
            </a:extLst>
          </a:blip>
          <a:srcRect l="13334" t="6866" r="12607" b="3080"/>
          <a:stretch/>
        </p:blipFill>
        <p:spPr>
          <a:xfrm>
            <a:off x="1507332" y="17476028"/>
            <a:ext cx="7083386" cy="4745181"/>
          </a:xfrm>
          <a:prstGeom prst="rect">
            <a:avLst/>
          </a:prstGeom>
        </p:spPr>
      </p:pic>
      <p:sp>
        <p:nvSpPr>
          <p:cNvPr id="52" name="Rectangle 51"/>
          <p:cNvSpPr/>
          <p:nvPr/>
        </p:nvSpPr>
        <p:spPr>
          <a:xfrm>
            <a:off x="3188970" y="20392409"/>
            <a:ext cx="322489" cy="1744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4" name="Straight Connector 53"/>
          <p:cNvCxnSpPr/>
          <p:nvPr/>
        </p:nvCxnSpPr>
        <p:spPr>
          <a:xfrm>
            <a:off x="3529103" y="20392409"/>
            <a:ext cx="9483396" cy="24167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67812" y="16734524"/>
            <a:ext cx="1128144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1. Location and Numerical Domain</a:t>
            </a:r>
            <a:endParaRPr lang="es-ES" sz="3200" b="1" dirty="0">
              <a:effectLst>
                <a:outerShdw blurRad="38100" dist="38100" dir="2700000" algn="tl">
                  <a:srgbClr val="000000">
                    <a:alpha val="43137"/>
                  </a:srgbClr>
                </a:outerShdw>
              </a:effectLst>
            </a:endParaRPr>
          </a:p>
        </p:txBody>
      </p:sp>
      <p:cxnSp>
        <p:nvCxnSpPr>
          <p:cNvPr id="19" name="Straight Connector 18"/>
          <p:cNvCxnSpPr/>
          <p:nvPr/>
        </p:nvCxnSpPr>
        <p:spPr>
          <a:xfrm flipH="1">
            <a:off x="4830264" y="23585714"/>
            <a:ext cx="7018989" cy="181621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219045" y="25401931"/>
            <a:ext cx="611219" cy="15143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756572" y="23574376"/>
            <a:ext cx="356188" cy="369332"/>
          </a:xfrm>
          <a:prstGeom prst="rect">
            <a:avLst/>
          </a:prstGeom>
          <a:noFill/>
        </p:spPr>
        <p:txBody>
          <a:bodyPr wrap="none" rtlCol="0">
            <a:spAutoFit/>
          </a:bodyPr>
          <a:lstStyle/>
          <a:p>
            <a:r>
              <a:rPr lang="es-ES" sz="1800" dirty="0" smtClean="0"/>
              <a:t>T</a:t>
            </a:r>
            <a:r>
              <a:rPr lang="es-ES" sz="700" dirty="0" smtClean="0"/>
              <a:t>A</a:t>
            </a:r>
            <a:endParaRPr lang="es-ES" sz="1800" dirty="0"/>
          </a:p>
        </p:txBody>
      </p:sp>
      <p:cxnSp>
        <p:nvCxnSpPr>
          <p:cNvPr id="33" name="Straight Connector 32"/>
          <p:cNvCxnSpPr/>
          <p:nvPr/>
        </p:nvCxnSpPr>
        <p:spPr>
          <a:xfrm>
            <a:off x="9897704" y="23462132"/>
            <a:ext cx="505552" cy="1690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769297" y="23876100"/>
            <a:ext cx="469229" cy="15258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06097" y="25115563"/>
            <a:ext cx="741827" cy="763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927462" y="25670293"/>
            <a:ext cx="343364" cy="369332"/>
          </a:xfrm>
          <a:prstGeom prst="rect">
            <a:avLst/>
          </a:prstGeom>
          <a:noFill/>
        </p:spPr>
        <p:txBody>
          <a:bodyPr wrap="none" rtlCol="0">
            <a:spAutoFit/>
          </a:bodyPr>
          <a:lstStyle/>
          <a:p>
            <a:r>
              <a:rPr lang="es-ES" sz="1800" dirty="0" smtClean="0"/>
              <a:t>T</a:t>
            </a:r>
            <a:r>
              <a:rPr lang="es-ES" sz="700" dirty="0"/>
              <a:t>b</a:t>
            </a:r>
            <a:endParaRPr lang="es-ES" sz="1800" dirty="0"/>
          </a:p>
        </p:txBody>
      </p:sp>
      <p:sp>
        <p:nvSpPr>
          <p:cNvPr id="82" name="TextBox 81"/>
          <p:cNvSpPr txBox="1"/>
          <p:nvPr/>
        </p:nvSpPr>
        <p:spPr>
          <a:xfrm>
            <a:off x="7533314" y="24042333"/>
            <a:ext cx="335348" cy="369332"/>
          </a:xfrm>
          <a:prstGeom prst="rect">
            <a:avLst/>
          </a:prstGeom>
          <a:noFill/>
        </p:spPr>
        <p:txBody>
          <a:bodyPr wrap="none" rtlCol="0">
            <a:spAutoFit/>
          </a:bodyPr>
          <a:lstStyle/>
          <a:p>
            <a:r>
              <a:rPr lang="es-ES" sz="1800" dirty="0" smtClean="0"/>
              <a:t>T</a:t>
            </a:r>
            <a:r>
              <a:rPr lang="es-ES" sz="700" dirty="0" smtClean="0"/>
              <a:t>c</a:t>
            </a:r>
            <a:endParaRPr lang="es-ES" sz="1800" dirty="0"/>
          </a:p>
        </p:txBody>
      </p:sp>
      <p:sp>
        <p:nvSpPr>
          <p:cNvPr id="83" name="TextBox 82"/>
          <p:cNvSpPr txBox="1"/>
          <p:nvPr/>
        </p:nvSpPr>
        <p:spPr>
          <a:xfrm>
            <a:off x="9931899" y="24730372"/>
            <a:ext cx="343364" cy="369332"/>
          </a:xfrm>
          <a:prstGeom prst="rect">
            <a:avLst/>
          </a:prstGeom>
          <a:noFill/>
        </p:spPr>
        <p:txBody>
          <a:bodyPr wrap="none" rtlCol="0">
            <a:spAutoFit/>
          </a:bodyPr>
          <a:lstStyle/>
          <a:p>
            <a:r>
              <a:rPr lang="es-ES" sz="1800" dirty="0" err="1" smtClean="0"/>
              <a:t>T</a:t>
            </a:r>
            <a:r>
              <a:rPr lang="es-ES" sz="700" dirty="0" err="1" smtClean="0"/>
              <a:t>d</a:t>
            </a:r>
            <a:endParaRPr lang="es-ES" sz="1800" dirty="0"/>
          </a:p>
        </p:txBody>
      </p:sp>
      <p:sp>
        <p:nvSpPr>
          <p:cNvPr id="38" name="5-Point Star 37"/>
          <p:cNvSpPr/>
          <p:nvPr/>
        </p:nvSpPr>
        <p:spPr>
          <a:xfrm>
            <a:off x="8612960" y="23902377"/>
            <a:ext cx="180000" cy="180000"/>
          </a:xfrm>
          <a:prstGeom prst="star5">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5" name="TextBox 84"/>
          <p:cNvSpPr txBox="1"/>
          <p:nvPr/>
        </p:nvSpPr>
        <p:spPr>
          <a:xfrm>
            <a:off x="8706419" y="23800575"/>
            <a:ext cx="585417" cy="523220"/>
          </a:xfrm>
          <a:prstGeom prst="rect">
            <a:avLst/>
          </a:prstGeom>
          <a:noFill/>
        </p:spPr>
        <p:txBody>
          <a:bodyPr wrap="none" rtlCol="0">
            <a:spAutoFit/>
          </a:bodyPr>
          <a:lstStyle/>
          <a:p>
            <a:r>
              <a:rPr lang="es-ES" sz="2800" b="1" dirty="0" smtClean="0">
                <a:effectLst>
                  <a:outerShdw blurRad="38100" dist="38100" dir="2700000" algn="tl">
                    <a:srgbClr val="000000">
                      <a:alpha val="43137"/>
                    </a:srgbClr>
                  </a:outerShdw>
                </a:effectLst>
              </a:rPr>
              <a:t>A2</a:t>
            </a:r>
            <a:endParaRPr lang="es-ES" sz="2800" b="1" dirty="0">
              <a:effectLst>
                <a:outerShdw blurRad="38100" dist="38100" dir="2700000" algn="tl">
                  <a:srgbClr val="000000">
                    <a:alpha val="43137"/>
                  </a:srgbClr>
                </a:outerShdw>
              </a:effectLst>
            </a:endParaRPr>
          </a:p>
        </p:txBody>
      </p:sp>
      <p:sp>
        <p:nvSpPr>
          <p:cNvPr id="86" name="5-Point Star 85"/>
          <p:cNvSpPr/>
          <p:nvPr/>
        </p:nvSpPr>
        <p:spPr>
          <a:xfrm>
            <a:off x="4727863" y="25367308"/>
            <a:ext cx="180000" cy="180000"/>
          </a:xfrm>
          <a:prstGeom prst="star5">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7" name="TextBox 86"/>
          <p:cNvSpPr txBox="1"/>
          <p:nvPr/>
        </p:nvSpPr>
        <p:spPr>
          <a:xfrm>
            <a:off x="4939310" y="25265506"/>
            <a:ext cx="585417" cy="523220"/>
          </a:xfrm>
          <a:prstGeom prst="rect">
            <a:avLst/>
          </a:prstGeom>
          <a:noFill/>
        </p:spPr>
        <p:txBody>
          <a:bodyPr wrap="none" rtlCol="0">
            <a:spAutoFit/>
          </a:bodyPr>
          <a:lstStyle/>
          <a:p>
            <a:r>
              <a:rPr lang="es-ES" sz="2800" b="1" dirty="0" smtClean="0">
                <a:effectLst>
                  <a:outerShdw blurRad="38100" dist="38100" dir="2700000" algn="tl">
                    <a:srgbClr val="000000">
                      <a:alpha val="43137"/>
                    </a:srgbClr>
                  </a:outerShdw>
                </a:effectLst>
              </a:rPr>
              <a:t>A1</a:t>
            </a:r>
            <a:endParaRPr lang="es-ES" sz="2800" b="1" dirty="0">
              <a:effectLst>
                <a:outerShdw blurRad="38100" dist="38100" dir="2700000" algn="tl">
                  <a:srgbClr val="000000">
                    <a:alpha val="43137"/>
                  </a:srgbClr>
                </a:outerShdw>
              </a:effectLst>
            </a:endParaRPr>
          </a:p>
        </p:txBody>
      </p:sp>
      <p:sp>
        <p:nvSpPr>
          <p:cNvPr id="88" name="TextBox 87"/>
          <p:cNvSpPr txBox="1"/>
          <p:nvPr/>
        </p:nvSpPr>
        <p:spPr>
          <a:xfrm>
            <a:off x="15092881" y="28057002"/>
            <a:ext cx="10135878" cy="1015663"/>
          </a:xfrm>
          <a:prstGeom prst="rect">
            <a:avLst/>
          </a:prstGeom>
          <a:noFill/>
        </p:spPr>
        <p:txBody>
          <a:bodyPr wrap="square" rtlCol="0">
            <a:spAutoFit/>
          </a:bodyPr>
          <a:lstStyle/>
          <a:p>
            <a:pPr algn="just"/>
            <a:r>
              <a:rPr lang="en-US" sz="2000" dirty="0" smtClean="0"/>
              <a:t>Top Images for depth-averaged alongshore currents in A1 (left) and A2 (right) locations. Bottom images shows the vertical variability of the alongshore currents during 3h seiche in A1 (left) and during 1h seiche in A2 (right.)</a:t>
            </a:r>
            <a:endParaRPr lang="es-ES" sz="2000" dirty="0"/>
          </a:p>
        </p:txBody>
      </p:sp>
      <p:sp>
        <p:nvSpPr>
          <p:cNvPr id="89" name="TextBox 88"/>
          <p:cNvSpPr txBox="1"/>
          <p:nvPr/>
        </p:nvSpPr>
        <p:spPr>
          <a:xfrm>
            <a:off x="8398024" y="19602139"/>
            <a:ext cx="4405922" cy="1938992"/>
          </a:xfrm>
          <a:prstGeom prst="rect">
            <a:avLst/>
          </a:prstGeom>
          <a:noFill/>
        </p:spPr>
        <p:txBody>
          <a:bodyPr wrap="square" rtlCol="0">
            <a:spAutoFit/>
          </a:bodyPr>
          <a:lstStyle/>
          <a:p>
            <a:pPr algn="just"/>
            <a:r>
              <a:rPr lang="en-US" sz="2000" dirty="0" smtClean="0"/>
              <a:t>Numerical domain of Alfacs Bay and corresponding bathymetry. Contour lines at 2, 4, 6 and 8m depth. A1 and A2 indicates the location of the ADCP moorings. Dashed line indicates the CTD transects (T</a:t>
            </a:r>
            <a:r>
              <a:rPr lang="en-US" sz="2000" baseline="-25000" dirty="0" smtClean="0"/>
              <a:t>A</a:t>
            </a:r>
            <a:r>
              <a:rPr lang="en-US" sz="2000" dirty="0" smtClean="0"/>
              <a:t>, T</a:t>
            </a:r>
            <a:r>
              <a:rPr lang="en-US" sz="2000" baseline="-25000" dirty="0" smtClean="0"/>
              <a:t>B</a:t>
            </a:r>
            <a:r>
              <a:rPr lang="en-US" sz="2000" dirty="0" smtClean="0"/>
              <a:t>, T</a:t>
            </a:r>
            <a:r>
              <a:rPr lang="en-US" sz="2000" baseline="-25000" dirty="0" smtClean="0"/>
              <a:t>C</a:t>
            </a:r>
            <a:r>
              <a:rPr lang="en-US" sz="2000" dirty="0" smtClean="0"/>
              <a:t>, T</a:t>
            </a:r>
            <a:r>
              <a:rPr lang="en-US" sz="2000" baseline="-25000" dirty="0" smtClean="0"/>
              <a:t>d</a:t>
            </a:r>
            <a:r>
              <a:rPr lang="en-US" sz="2000" dirty="0" smtClean="0"/>
              <a:t>) shown in panel 2.  </a:t>
            </a:r>
            <a:endParaRPr lang="es-ES" sz="2000" dirty="0"/>
          </a:p>
        </p:txBody>
      </p:sp>
      <p:pic>
        <p:nvPicPr>
          <p:cNvPr id="25" name="Picture 24"/>
          <p:cNvPicPr>
            <a:picLocks noChangeAspect="1"/>
          </p:cNvPicPr>
          <p:nvPr/>
        </p:nvPicPr>
        <p:blipFill>
          <a:blip r:embed="rId15"/>
          <a:stretch>
            <a:fillRect/>
          </a:stretch>
        </p:blipFill>
        <p:spPr>
          <a:xfrm>
            <a:off x="32171100" y="5621294"/>
            <a:ext cx="10222441" cy="5086766"/>
          </a:xfrm>
          <a:prstGeom prst="rect">
            <a:avLst/>
          </a:prstGeom>
        </p:spPr>
      </p:pic>
      <p:sp>
        <p:nvSpPr>
          <p:cNvPr id="39" name="Rectangle 38"/>
          <p:cNvSpPr/>
          <p:nvPr/>
        </p:nvSpPr>
        <p:spPr>
          <a:xfrm>
            <a:off x="34475509" y="6139527"/>
            <a:ext cx="108000" cy="338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Rectangle 90"/>
          <p:cNvSpPr/>
          <p:nvPr/>
        </p:nvSpPr>
        <p:spPr>
          <a:xfrm>
            <a:off x="34709853" y="6132031"/>
            <a:ext cx="144000" cy="3384000"/>
          </a:xfrm>
          <a:prstGeom prst="rect">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Rectangle 91"/>
          <p:cNvSpPr/>
          <p:nvPr/>
        </p:nvSpPr>
        <p:spPr>
          <a:xfrm>
            <a:off x="41055959" y="6103710"/>
            <a:ext cx="144000" cy="3384000"/>
          </a:xfrm>
          <a:prstGeom prst="rect">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Rectangle 92"/>
          <p:cNvSpPr/>
          <p:nvPr/>
        </p:nvSpPr>
        <p:spPr>
          <a:xfrm>
            <a:off x="38940989" y="6110827"/>
            <a:ext cx="259376" cy="3384000"/>
          </a:xfrm>
          <a:prstGeom prst="rect">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39"/>
          <p:cNvSpPr txBox="1"/>
          <p:nvPr/>
        </p:nvSpPr>
        <p:spPr>
          <a:xfrm rot="18728350">
            <a:off x="34087323" y="5309490"/>
            <a:ext cx="1534394" cy="400110"/>
          </a:xfrm>
          <a:prstGeom prst="rect">
            <a:avLst/>
          </a:prstGeom>
          <a:noFill/>
        </p:spPr>
        <p:txBody>
          <a:bodyPr wrap="none" rtlCol="0">
            <a:spAutoFit/>
          </a:bodyPr>
          <a:lstStyle/>
          <a:p>
            <a:r>
              <a:rPr lang="es-ES" sz="2000" dirty="0" smtClean="0">
                <a:solidFill>
                  <a:schemeClr val="accent2"/>
                </a:solidFill>
              </a:rPr>
              <a:t>Seiche (S1-1)</a:t>
            </a:r>
            <a:endParaRPr lang="es-ES" sz="2000" dirty="0">
              <a:solidFill>
                <a:schemeClr val="accent2"/>
              </a:solidFill>
            </a:endParaRPr>
          </a:p>
        </p:txBody>
      </p:sp>
      <p:sp>
        <p:nvSpPr>
          <p:cNvPr id="102" name="TextBox 101"/>
          <p:cNvSpPr txBox="1"/>
          <p:nvPr/>
        </p:nvSpPr>
        <p:spPr>
          <a:xfrm rot="18728350">
            <a:off x="34676227" y="5506310"/>
            <a:ext cx="797013" cy="400110"/>
          </a:xfrm>
          <a:prstGeom prst="rect">
            <a:avLst/>
          </a:prstGeom>
          <a:noFill/>
        </p:spPr>
        <p:txBody>
          <a:bodyPr wrap="none" rtlCol="0">
            <a:spAutoFit/>
          </a:bodyPr>
          <a:lstStyle/>
          <a:p>
            <a:r>
              <a:rPr lang="es-ES" sz="2000" dirty="0" err="1" smtClean="0">
                <a:solidFill>
                  <a:schemeClr val="accent1"/>
                </a:solidFill>
              </a:rPr>
              <a:t>winds</a:t>
            </a:r>
            <a:endParaRPr lang="es-ES" sz="2000" dirty="0">
              <a:solidFill>
                <a:schemeClr val="accent1"/>
              </a:solidFill>
            </a:endParaRPr>
          </a:p>
        </p:txBody>
      </p:sp>
      <p:sp>
        <p:nvSpPr>
          <p:cNvPr id="103" name="TextBox 102"/>
          <p:cNvSpPr txBox="1"/>
          <p:nvPr/>
        </p:nvSpPr>
        <p:spPr>
          <a:xfrm rot="18728350">
            <a:off x="38722731" y="5484568"/>
            <a:ext cx="797013" cy="400110"/>
          </a:xfrm>
          <a:prstGeom prst="rect">
            <a:avLst/>
          </a:prstGeom>
          <a:noFill/>
        </p:spPr>
        <p:txBody>
          <a:bodyPr wrap="none" rtlCol="0">
            <a:spAutoFit/>
          </a:bodyPr>
          <a:lstStyle/>
          <a:p>
            <a:r>
              <a:rPr lang="es-ES" sz="2000" dirty="0" err="1" smtClean="0">
                <a:solidFill>
                  <a:schemeClr val="accent1"/>
                </a:solidFill>
              </a:rPr>
              <a:t>winds</a:t>
            </a:r>
            <a:endParaRPr lang="es-ES" sz="2000" dirty="0">
              <a:solidFill>
                <a:schemeClr val="accent1"/>
              </a:solidFill>
            </a:endParaRPr>
          </a:p>
        </p:txBody>
      </p:sp>
      <p:sp>
        <p:nvSpPr>
          <p:cNvPr id="109" name="TextBox 108"/>
          <p:cNvSpPr txBox="1"/>
          <p:nvPr/>
        </p:nvSpPr>
        <p:spPr>
          <a:xfrm rot="18728350">
            <a:off x="40801453" y="5475995"/>
            <a:ext cx="797013" cy="400110"/>
          </a:xfrm>
          <a:prstGeom prst="rect">
            <a:avLst/>
          </a:prstGeom>
          <a:noFill/>
        </p:spPr>
        <p:txBody>
          <a:bodyPr wrap="none" rtlCol="0">
            <a:spAutoFit/>
          </a:bodyPr>
          <a:lstStyle/>
          <a:p>
            <a:r>
              <a:rPr lang="es-ES" sz="2000" dirty="0" err="1" smtClean="0">
                <a:solidFill>
                  <a:schemeClr val="accent1"/>
                </a:solidFill>
              </a:rPr>
              <a:t>winds</a:t>
            </a:r>
            <a:endParaRPr lang="es-ES" sz="2000" dirty="0">
              <a:solidFill>
                <a:schemeClr val="accent1"/>
              </a:solidFill>
            </a:endParaRPr>
          </a:p>
        </p:txBody>
      </p:sp>
      <p:sp>
        <p:nvSpPr>
          <p:cNvPr id="41" name="TextBox 40"/>
          <p:cNvSpPr txBox="1"/>
          <p:nvPr/>
        </p:nvSpPr>
        <p:spPr>
          <a:xfrm>
            <a:off x="32648513" y="5709271"/>
            <a:ext cx="386644" cy="400110"/>
          </a:xfrm>
          <a:prstGeom prst="rect">
            <a:avLst/>
          </a:prstGeom>
          <a:noFill/>
        </p:spPr>
        <p:txBody>
          <a:bodyPr wrap="none" rtlCol="0">
            <a:spAutoFit/>
          </a:bodyPr>
          <a:lstStyle/>
          <a:p>
            <a:r>
              <a:rPr lang="es-ES" sz="2000" dirty="0" smtClean="0"/>
              <a:t>a)</a:t>
            </a:r>
            <a:endParaRPr lang="es-ES" sz="2000" dirty="0"/>
          </a:p>
        </p:txBody>
      </p:sp>
      <p:sp>
        <p:nvSpPr>
          <p:cNvPr id="110" name="TextBox 109"/>
          <p:cNvSpPr txBox="1"/>
          <p:nvPr/>
        </p:nvSpPr>
        <p:spPr>
          <a:xfrm>
            <a:off x="37367281" y="5689738"/>
            <a:ext cx="397866" cy="400110"/>
          </a:xfrm>
          <a:prstGeom prst="rect">
            <a:avLst/>
          </a:prstGeom>
          <a:noFill/>
        </p:spPr>
        <p:txBody>
          <a:bodyPr wrap="none" rtlCol="0">
            <a:spAutoFit/>
          </a:bodyPr>
          <a:lstStyle/>
          <a:p>
            <a:r>
              <a:rPr lang="es-ES" sz="2000" dirty="0" smtClean="0"/>
              <a:t>b)</a:t>
            </a:r>
            <a:endParaRPr lang="es-ES" sz="2000" dirty="0"/>
          </a:p>
        </p:txBody>
      </p:sp>
      <p:sp>
        <p:nvSpPr>
          <p:cNvPr id="111" name="TextBox 110"/>
          <p:cNvSpPr txBox="1"/>
          <p:nvPr/>
        </p:nvSpPr>
        <p:spPr>
          <a:xfrm>
            <a:off x="26826091" y="11200132"/>
            <a:ext cx="5482709" cy="1015663"/>
          </a:xfrm>
          <a:prstGeom prst="rect">
            <a:avLst/>
          </a:prstGeom>
          <a:noFill/>
        </p:spPr>
        <p:txBody>
          <a:bodyPr wrap="square" rtlCol="0">
            <a:spAutoFit/>
          </a:bodyPr>
          <a:lstStyle/>
          <a:p>
            <a:pPr algn="just"/>
            <a:r>
              <a:rPr lang="en-US" sz="2000" dirty="0" smtClean="0"/>
              <a:t>Richardson Layered Number indicates the threshold between mixing and well stratified conditions:</a:t>
            </a:r>
            <a:endParaRPr lang="es-ES" sz="2000" dirty="0"/>
          </a:p>
        </p:txBody>
      </p:sp>
      <p:grpSp>
        <p:nvGrpSpPr>
          <p:cNvPr id="47" name="Group 46"/>
          <p:cNvGrpSpPr/>
          <p:nvPr/>
        </p:nvGrpSpPr>
        <p:grpSpPr>
          <a:xfrm>
            <a:off x="33028168" y="10941834"/>
            <a:ext cx="7229886" cy="4320000"/>
            <a:chOff x="34158822" y="10796109"/>
            <a:chExt cx="7229886" cy="4320000"/>
          </a:xfrm>
        </p:grpSpPr>
        <p:pic>
          <p:nvPicPr>
            <p:cNvPr id="42" name="Picture 41"/>
            <p:cNvPicPr>
              <a:picLocks noChangeAspect="1"/>
            </p:cNvPicPr>
            <p:nvPr/>
          </p:nvPicPr>
          <p:blipFill>
            <a:blip r:embed="rId16"/>
            <a:stretch>
              <a:fillRect/>
            </a:stretch>
          </p:blipFill>
          <p:spPr>
            <a:xfrm>
              <a:off x="35360984" y="10796109"/>
              <a:ext cx="6027724" cy="4320000"/>
            </a:xfrm>
            <a:prstGeom prst="rect">
              <a:avLst/>
            </a:prstGeom>
          </p:spPr>
        </p:pic>
        <p:cxnSp>
          <p:nvCxnSpPr>
            <p:cNvPr id="45" name="Straight Arrow Connector 44"/>
            <p:cNvCxnSpPr/>
            <p:nvPr/>
          </p:nvCxnSpPr>
          <p:spPr>
            <a:xfrm>
              <a:off x="35169817" y="13144069"/>
              <a:ext cx="82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9013234">
              <a:off x="34158822" y="13095676"/>
              <a:ext cx="1204056" cy="707886"/>
            </a:xfrm>
            <a:prstGeom prst="rect">
              <a:avLst/>
            </a:prstGeom>
            <a:noFill/>
          </p:spPr>
          <p:txBody>
            <a:bodyPr wrap="square" rtlCol="0">
              <a:spAutoFit/>
            </a:bodyPr>
            <a:lstStyle/>
            <a:p>
              <a:pPr algn="ctr"/>
              <a:r>
                <a:rPr lang="es-ES" sz="2000" dirty="0" smtClean="0"/>
                <a:t>Seiche 1h (S1-1)</a:t>
              </a:r>
              <a:endParaRPr lang="es-ES" sz="2000" dirty="0"/>
            </a:p>
          </p:txBody>
        </p:sp>
      </p:grpSp>
      <p:sp>
        <p:nvSpPr>
          <p:cNvPr id="120" name="TextBox 119"/>
          <p:cNvSpPr txBox="1"/>
          <p:nvPr/>
        </p:nvSpPr>
        <p:spPr>
          <a:xfrm>
            <a:off x="22311491" y="21990052"/>
            <a:ext cx="1204056" cy="707886"/>
          </a:xfrm>
          <a:prstGeom prst="rect">
            <a:avLst/>
          </a:prstGeom>
          <a:noFill/>
        </p:spPr>
        <p:txBody>
          <a:bodyPr wrap="square" rtlCol="0">
            <a:spAutoFit/>
          </a:bodyPr>
          <a:lstStyle/>
          <a:p>
            <a:pPr algn="ctr"/>
            <a:r>
              <a:rPr lang="es-ES" sz="2000" dirty="0" smtClean="0"/>
              <a:t>Seiche 1h (S1-1)</a:t>
            </a:r>
            <a:endParaRPr lang="es-ES" sz="2000" dirty="0"/>
          </a:p>
        </p:txBody>
      </p:sp>
      <p:sp>
        <p:nvSpPr>
          <p:cNvPr id="56" name="Freeform 55"/>
          <p:cNvSpPr/>
          <p:nvPr/>
        </p:nvSpPr>
        <p:spPr>
          <a:xfrm>
            <a:off x="36272820" y="19516725"/>
            <a:ext cx="677170" cy="4200525"/>
          </a:xfrm>
          <a:custGeom>
            <a:avLst/>
            <a:gdLst>
              <a:gd name="connsiteX0" fmla="*/ 36480 w 677170"/>
              <a:gd name="connsiteY0" fmla="*/ 0 h 4200525"/>
              <a:gd name="connsiteX1" fmla="*/ 7905 w 677170"/>
              <a:gd name="connsiteY1" fmla="*/ 781050 h 4200525"/>
              <a:gd name="connsiteX2" fmla="*/ 17430 w 677170"/>
              <a:gd name="connsiteY2" fmla="*/ 1019175 h 4200525"/>
              <a:gd name="connsiteX3" fmla="*/ 188880 w 677170"/>
              <a:gd name="connsiteY3" fmla="*/ 1228725 h 4200525"/>
              <a:gd name="connsiteX4" fmla="*/ 341280 w 677170"/>
              <a:gd name="connsiteY4" fmla="*/ 1581150 h 4200525"/>
              <a:gd name="connsiteX5" fmla="*/ 541305 w 677170"/>
              <a:gd name="connsiteY5" fmla="*/ 1885950 h 4200525"/>
              <a:gd name="connsiteX6" fmla="*/ 617505 w 677170"/>
              <a:gd name="connsiteY6" fmla="*/ 2457450 h 4200525"/>
              <a:gd name="connsiteX7" fmla="*/ 646080 w 677170"/>
              <a:gd name="connsiteY7" fmla="*/ 2867025 h 4200525"/>
              <a:gd name="connsiteX8" fmla="*/ 674655 w 677170"/>
              <a:gd name="connsiteY8" fmla="*/ 3609975 h 4200525"/>
              <a:gd name="connsiteX9" fmla="*/ 674655 w 677170"/>
              <a:gd name="connsiteY9" fmla="*/ 3943350 h 4200525"/>
              <a:gd name="connsiteX10" fmla="*/ 665130 w 677170"/>
              <a:gd name="connsiteY10" fmla="*/ 4200525 h 420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170" h="4200525">
                <a:moveTo>
                  <a:pt x="36480" y="0"/>
                </a:moveTo>
                <a:cubicBezTo>
                  <a:pt x="23780" y="305594"/>
                  <a:pt x="11080" y="611188"/>
                  <a:pt x="7905" y="781050"/>
                </a:cubicBezTo>
                <a:cubicBezTo>
                  <a:pt x="4730" y="950912"/>
                  <a:pt x="-12733" y="944563"/>
                  <a:pt x="17430" y="1019175"/>
                </a:cubicBezTo>
                <a:cubicBezTo>
                  <a:pt x="47593" y="1093788"/>
                  <a:pt x="134905" y="1135063"/>
                  <a:pt x="188880" y="1228725"/>
                </a:cubicBezTo>
                <a:cubicBezTo>
                  <a:pt x="242855" y="1322387"/>
                  <a:pt x="282543" y="1471613"/>
                  <a:pt x="341280" y="1581150"/>
                </a:cubicBezTo>
                <a:cubicBezTo>
                  <a:pt x="400017" y="1690687"/>
                  <a:pt x="495268" y="1739900"/>
                  <a:pt x="541305" y="1885950"/>
                </a:cubicBezTo>
                <a:cubicBezTo>
                  <a:pt x="587342" y="2032000"/>
                  <a:pt x="600043" y="2293938"/>
                  <a:pt x="617505" y="2457450"/>
                </a:cubicBezTo>
                <a:cubicBezTo>
                  <a:pt x="634967" y="2620962"/>
                  <a:pt x="636555" y="2674938"/>
                  <a:pt x="646080" y="2867025"/>
                </a:cubicBezTo>
                <a:cubicBezTo>
                  <a:pt x="655605" y="3059112"/>
                  <a:pt x="669893" y="3430588"/>
                  <a:pt x="674655" y="3609975"/>
                </a:cubicBezTo>
                <a:cubicBezTo>
                  <a:pt x="679417" y="3789362"/>
                  <a:pt x="676243" y="3844925"/>
                  <a:pt x="674655" y="3943350"/>
                </a:cubicBezTo>
                <a:cubicBezTo>
                  <a:pt x="673068" y="4041775"/>
                  <a:pt x="669099" y="4121150"/>
                  <a:pt x="665130" y="420052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Freeform 56"/>
          <p:cNvSpPr/>
          <p:nvPr/>
        </p:nvSpPr>
        <p:spPr>
          <a:xfrm>
            <a:off x="39446564" y="19459575"/>
            <a:ext cx="186961" cy="2691621"/>
          </a:xfrm>
          <a:custGeom>
            <a:avLst/>
            <a:gdLst>
              <a:gd name="connsiteX0" fmla="*/ 5986 w 186961"/>
              <a:gd name="connsiteY0" fmla="*/ 0 h 2691621"/>
              <a:gd name="connsiteX1" fmla="*/ 15511 w 186961"/>
              <a:gd name="connsiteY1" fmla="*/ 228600 h 2691621"/>
              <a:gd name="connsiteX2" fmla="*/ 139336 w 186961"/>
              <a:gd name="connsiteY2" fmla="*/ 609600 h 2691621"/>
              <a:gd name="connsiteX3" fmla="*/ 148861 w 186961"/>
              <a:gd name="connsiteY3" fmla="*/ 1000125 h 2691621"/>
              <a:gd name="connsiteX4" fmla="*/ 158386 w 186961"/>
              <a:gd name="connsiteY4" fmla="*/ 2581275 h 2691621"/>
              <a:gd name="connsiteX5" fmla="*/ 167911 w 186961"/>
              <a:gd name="connsiteY5" fmla="*/ 2571750 h 2691621"/>
              <a:gd name="connsiteX6" fmla="*/ 186961 w 186961"/>
              <a:gd name="connsiteY6" fmla="*/ 2686050 h 2691621"/>
              <a:gd name="connsiteX7" fmla="*/ 186961 w 186961"/>
              <a:gd name="connsiteY7" fmla="*/ 2686050 h 269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961" h="2691621">
                <a:moveTo>
                  <a:pt x="5986" y="0"/>
                </a:moveTo>
                <a:cubicBezTo>
                  <a:pt x="-364" y="63500"/>
                  <a:pt x="-6714" y="127000"/>
                  <a:pt x="15511" y="228600"/>
                </a:cubicBezTo>
                <a:cubicBezTo>
                  <a:pt x="37736" y="330200"/>
                  <a:pt x="117111" y="481013"/>
                  <a:pt x="139336" y="609600"/>
                </a:cubicBezTo>
                <a:cubicBezTo>
                  <a:pt x="161561" y="738188"/>
                  <a:pt x="145686" y="671513"/>
                  <a:pt x="148861" y="1000125"/>
                </a:cubicBezTo>
                <a:cubicBezTo>
                  <a:pt x="152036" y="1328737"/>
                  <a:pt x="155211" y="2319338"/>
                  <a:pt x="158386" y="2581275"/>
                </a:cubicBezTo>
                <a:cubicBezTo>
                  <a:pt x="161561" y="2843212"/>
                  <a:pt x="163148" y="2554287"/>
                  <a:pt x="167911" y="2571750"/>
                </a:cubicBezTo>
                <a:cubicBezTo>
                  <a:pt x="172674" y="2589213"/>
                  <a:pt x="186961" y="2686050"/>
                  <a:pt x="186961" y="2686050"/>
                </a:cubicBezTo>
                <a:lnTo>
                  <a:pt x="186961" y="268605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3" name="Straight Connector 62"/>
          <p:cNvCxnSpPr/>
          <p:nvPr/>
        </p:nvCxnSpPr>
        <p:spPr>
          <a:xfrm>
            <a:off x="36959515" y="19858143"/>
            <a:ext cx="4172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6960985" y="20039118"/>
            <a:ext cx="41729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6981477" y="19629543"/>
            <a:ext cx="4172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7076610" y="16777576"/>
            <a:ext cx="425116" cy="461665"/>
          </a:xfrm>
          <a:prstGeom prst="rect">
            <a:avLst/>
          </a:prstGeom>
          <a:noFill/>
        </p:spPr>
        <p:txBody>
          <a:bodyPr wrap="none" rtlCol="0">
            <a:spAutoFit/>
          </a:bodyPr>
          <a:lstStyle/>
          <a:p>
            <a:r>
              <a:rPr lang="es-ES" sz="2400" dirty="0" smtClean="0"/>
              <a:t>a)</a:t>
            </a:r>
            <a:endParaRPr lang="es-ES" sz="2400" dirty="0"/>
          </a:p>
        </p:txBody>
      </p:sp>
      <p:sp>
        <p:nvSpPr>
          <p:cNvPr id="125" name="TextBox 124"/>
          <p:cNvSpPr txBox="1"/>
          <p:nvPr/>
        </p:nvSpPr>
        <p:spPr>
          <a:xfrm>
            <a:off x="34083071" y="16741471"/>
            <a:ext cx="439544" cy="461665"/>
          </a:xfrm>
          <a:prstGeom prst="rect">
            <a:avLst/>
          </a:prstGeom>
          <a:noFill/>
        </p:spPr>
        <p:txBody>
          <a:bodyPr wrap="none" rtlCol="0">
            <a:spAutoFit/>
          </a:bodyPr>
          <a:lstStyle/>
          <a:p>
            <a:r>
              <a:rPr lang="es-ES" sz="2400" dirty="0"/>
              <a:t>b</a:t>
            </a:r>
            <a:r>
              <a:rPr lang="es-ES" sz="2400" dirty="0" smtClean="0"/>
              <a:t>)</a:t>
            </a:r>
            <a:endParaRPr lang="es-ES" sz="2400" dirty="0"/>
          </a:p>
        </p:txBody>
      </p:sp>
      <p:sp>
        <p:nvSpPr>
          <p:cNvPr id="126" name="TextBox 125"/>
          <p:cNvSpPr txBox="1"/>
          <p:nvPr/>
        </p:nvSpPr>
        <p:spPr>
          <a:xfrm>
            <a:off x="35519865" y="19030302"/>
            <a:ext cx="562975" cy="461665"/>
          </a:xfrm>
          <a:prstGeom prst="rect">
            <a:avLst/>
          </a:prstGeom>
          <a:solidFill>
            <a:schemeClr val="bg1"/>
          </a:solidFill>
        </p:spPr>
        <p:txBody>
          <a:bodyPr wrap="none" rtlCol="0">
            <a:spAutoFit/>
          </a:bodyPr>
          <a:lstStyle/>
          <a:p>
            <a:r>
              <a:rPr lang="es-ES" sz="2400" dirty="0" smtClean="0"/>
              <a:t>c1)</a:t>
            </a:r>
            <a:endParaRPr lang="es-ES" sz="2400" dirty="0"/>
          </a:p>
        </p:txBody>
      </p:sp>
      <p:sp>
        <p:nvSpPr>
          <p:cNvPr id="127" name="TextBox 126"/>
          <p:cNvSpPr txBox="1"/>
          <p:nvPr/>
        </p:nvSpPr>
        <p:spPr>
          <a:xfrm>
            <a:off x="37828647" y="19055060"/>
            <a:ext cx="562975" cy="461665"/>
          </a:xfrm>
          <a:prstGeom prst="rect">
            <a:avLst/>
          </a:prstGeom>
          <a:solidFill>
            <a:schemeClr val="bg1"/>
          </a:solidFill>
        </p:spPr>
        <p:txBody>
          <a:bodyPr wrap="none" rtlCol="0">
            <a:spAutoFit/>
          </a:bodyPr>
          <a:lstStyle/>
          <a:p>
            <a:r>
              <a:rPr lang="es-ES" sz="2400" dirty="0" smtClean="0"/>
              <a:t>c2)</a:t>
            </a:r>
            <a:endParaRPr lang="es-ES" sz="2400" dirty="0"/>
          </a:p>
        </p:txBody>
      </p:sp>
      <p:sp>
        <p:nvSpPr>
          <p:cNvPr id="107" name="TextBox 106"/>
          <p:cNvSpPr txBox="1"/>
          <p:nvPr/>
        </p:nvSpPr>
        <p:spPr>
          <a:xfrm>
            <a:off x="14858685" y="21845758"/>
            <a:ext cx="4675236" cy="707886"/>
          </a:xfrm>
          <a:prstGeom prst="rect">
            <a:avLst/>
          </a:prstGeom>
          <a:noFill/>
        </p:spPr>
        <p:txBody>
          <a:bodyPr wrap="square" rtlCol="0">
            <a:spAutoFit/>
          </a:bodyPr>
          <a:lstStyle/>
          <a:p>
            <a:pPr algn="just"/>
            <a:r>
              <a:rPr lang="en-US" sz="2000" dirty="0" smtClean="0"/>
              <a:t>Time-series analysis allowed to identify the most energetic seiche events:</a:t>
            </a:r>
            <a:endParaRPr lang="es-ES" sz="2000" dirty="0"/>
          </a:p>
        </p:txBody>
      </p:sp>
      <p:sp>
        <p:nvSpPr>
          <p:cNvPr id="10" name="Rectangle 9"/>
          <p:cNvSpPr/>
          <p:nvPr/>
        </p:nvSpPr>
        <p:spPr>
          <a:xfrm>
            <a:off x="914400" y="23537519"/>
            <a:ext cx="977900" cy="275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516948" y="23358830"/>
            <a:ext cx="1820403" cy="461665"/>
          </a:xfrm>
          <a:prstGeom prst="rect">
            <a:avLst/>
          </a:prstGeom>
          <a:noFill/>
        </p:spPr>
        <p:txBody>
          <a:bodyPr wrap="square" rtlCol="0">
            <a:spAutoFit/>
          </a:bodyPr>
          <a:lstStyle/>
          <a:p>
            <a:r>
              <a:rPr lang="es-ES" sz="2400" dirty="0" smtClean="0">
                <a:latin typeface="LM Roman 10" panose="00000500000000000000" pitchFamily="50" charset="0"/>
              </a:rPr>
              <a:t>40.63ºN</a:t>
            </a:r>
            <a:endParaRPr lang="es-ES" sz="2400" dirty="0">
              <a:latin typeface="LM Roman 10" panose="00000500000000000000" pitchFamily="50" charset="0"/>
            </a:endParaRPr>
          </a:p>
        </p:txBody>
      </p:sp>
      <p:sp>
        <p:nvSpPr>
          <p:cNvPr id="124" name="Rectangle 123"/>
          <p:cNvSpPr/>
          <p:nvPr/>
        </p:nvSpPr>
        <p:spPr>
          <a:xfrm>
            <a:off x="913792" y="24437356"/>
            <a:ext cx="977900" cy="275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8" name="Rectangle 127"/>
          <p:cNvSpPr/>
          <p:nvPr/>
        </p:nvSpPr>
        <p:spPr>
          <a:xfrm>
            <a:off x="938200" y="25288813"/>
            <a:ext cx="977900" cy="275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8" name="TextBox 107"/>
          <p:cNvSpPr txBox="1"/>
          <p:nvPr/>
        </p:nvSpPr>
        <p:spPr>
          <a:xfrm>
            <a:off x="492540" y="24328696"/>
            <a:ext cx="1820403" cy="461665"/>
          </a:xfrm>
          <a:prstGeom prst="rect">
            <a:avLst/>
          </a:prstGeom>
          <a:noFill/>
        </p:spPr>
        <p:txBody>
          <a:bodyPr wrap="square" rtlCol="0">
            <a:spAutoFit/>
          </a:bodyPr>
          <a:lstStyle/>
          <a:p>
            <a:r>
              <a:rPr lang="es-ES" sz="2400" dirty="0" smtClean="0">
                <a:latin typeface="LM Roman 10" panose="00000500000000000000" pitchFamily="50" charset="0"/>
              </a:rPr>
              <a:t>40.61ºN</a:t>
            </a:r>
            <a:endParaRPr lang="es-ES" sz="2400" dirty="0">
              <a:latin typeface="LM Roman 10" panose="00000500000000000000" pitchFamily="50" charset="0"/>
            </a:endParaRPr>
          </a:p>
        </p:txBody>
      </p:sp>
      <p:sp>
        <p:nvSpPr>
          <p:cNvPr id="130" name="Rectangle 129"/>
          <p:cNvSpPr/>
          <p:nvPr/>
        </p:nvSpPr>
        <p:spPr>
          <a:xfrm>
            <a:off x="938200" y="26202662"/>
            <a:ext cx="977900" cy="275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9" name="TextBox 128"/>
          <p:cNvSpPr txBox="1"/>
          <p:nvPr/>
        </p:nvSpPr>
        <p:spPr>
          <a:xfrm>
            <a:off x="542549" y="25174657"/>
            <a:ext cx="1820403" cy="461665"/>
          </a:xfrm>
          <a:prstGeom prst="rect">
            <a:avLst/>
          </a:prstGeom>
          <a:noFill/>
        </p:spPr>
        <p:txBody>
          <a:bodyPr wrap="square" rtlCol="0">
            <a:spAutoFit/>
          </a:bodyPr>
          <a:lstStyle/>
          <a:p>
            <a:r>
              <a:rPr lang="es-ES" sz="2400" dirty="0" smtClean="0">
                <a:latin typeface="LM Roman 10" panose="00000500000000000000" pitchFamily="50" charset="0"/>
              </a:rPr>
              <a:t>40.59ºN</a:t>
            </a:r>
            <a:endParaRPr lang="es-ES" sz="2400" dirty="0">
              <a:latin typeface="LM Roman 10" panose="00000500000000000000" pitchFamily="50" charset="0"/>
            </a:endParaRPr>
          </a:p>
        </p:txBody>
      </p:sp>
      <p:sp>
        <p:nvSpPr>
          <p:cNvPr id="131" name="Rectangle 130"/>
          <p:cNvSpPr/>
          <p:nvPr/>
        </p:nvSpPr>
        <p:spPr>
          <a:xfrm>
            <a:off x="920831" y="27074733"/>
            <a:ext cx="977900" cy="275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2" name="TextBox 131"/>
          <p:cNvSpPr txBox="1"/>
          <p:nvPr/>
        </p:nvSpPr>
        <p:spPr>
          <a:xfrm>
            <a:off x="542549" y="26078881"/>
            <a:ext cx="1820403" cy="461665"/>
          </a:xfrm>
          <a:prstGeom prst="rect">
            <a:avLst/>
          </a:prstGeom>
          <a:noFill/>
        </p:spPr>
        <p:txBody>
          <a:bodyPr wrap="square" rtlCol="0">
            <a:spAutoFit/>
          </a:bodyPr>
          <a:lstStyle/>
          <a:p>
            <a:r>
              <a:rPr lang="es-ES" sz="2400" dirty="0" smtClean="0">
                <a:latin typeface="LM Roman 10" panose="00000500000000000000" pitchFamily="50" charset="0"/>
              </a:rPr>
              <a:t>40.57ºN</a:t>
            </a:r>
            <a:endParaRPr lang="es-ES" sz="2400" dirty="0">
              <a:latin typeface="LM Roman 10" panose="00000500000000000000" pitchFamily="50" charset="0"/>
            </a:endParaRPr>
          </a:p>
        </p:txBody>
      </p:sp>
      <p:sp>
        <p:nvSpPr>
          <p:cNvPr id="133" name="TextBox 132"/>
          <p:cNvSpPr txBox="1"/>
          <p:nvPr/>
        </p:nvSpPr>
        <p:spPr>
          <a:xfrm>
            <a:off x="567812" y="26892098"/>
            <a:ext cx="1820403" cy="461665"/>
          </a:xfrm>
          <a:prstGeom prst="rect">
            <a:avLst/>
          </a:prstGeom>
          <a:noFill/>
        </p:spPr>
        <p:txBody>
          <a:bodyPr wrap="square" rtlCol="0">
            <a:spAutoFit/>
          </a:bodyPr>
          <a:lstStyle/>
          <a:p>
            <a:r>
              <a:rPr lang="es-ES" sz="2400" dirty="0" smtClean="0">
                <a:latin typeface="LM Roman 10" panose="00000500000000000000" pitchFamily="50" charset="0"/>
              </a:rPr>
              <a:t>40.55ºN</a:t>
            </a:r>
            <a:endParaRPr lang="es-ES" sz="2400" dirty="0">
              <a:latin typeface="LM Roman 10" panose="00000500000000000000" pitchFamily="50" charset="0"/>
            </a:endParaRPr>
          </a:p>
        </p:txBody>
      </p:sp>
      <p:sp>
        <p:nvSpPr>
          <p:cNvPr id="134" name="TextBox 133"/>
          <p:cNvSpPr txBox="1"/>
          <p:nvPr/>
        </p:nvSpPr>
        <p:spPr>
          <a:xfrm>
            <a:off x="1514058" y="27422302"/>
            <a:ext cx="1340543"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0.53ºE</a:t>
            </a:r>
            <a:endParaRPr lang="es-ES" sz="2400" dirty="0">
              <a:latin typeface="LM Roman 10" panose="00000500000000000000" pitchFamily="50" charset="0"/>
            </a:endParaRPr>
          </a:p>
        </p:txBody>
      </p:sp>
      <p:sp>
        <p:nvSpPr>
          <p:cNvPr id="135" name="TextBox 134"/>
          <p:cNvSpPr txBox="1"/>
          <p:nvPr/>
        </p:nvSpPr>
        <p:spPr>
          <a:xfrm>
            <a:off x="3604697" y="27422301"/>
            <a:ext cx="1340543"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0.57ºE</a:t>
            </a:r>
            <a:endParaRPr lang="es-ES" sz="2400" dirty="0">
              <a:latin typeface="LM Roman 10" panose="00000500000000000000" pitchFamily="50" charset="0"/>
            </a:endParaRPr>
          </a:p>
        </p:txBody>
      </p:sp>
      <p:sp>
        <p:nvSpPr>
          <p:cNvPr id="136" name="TextBox 135"/>
          <p:cNvSpPr txBox="1"/>
          <p:nvPr/>
        </p:nvSpPr>
        <p:spPr>
          <a:xfrm>
            <a:off x="5788268" y="27422301"/>
            <a:ext cx="1340543"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0.62ºE</a:t>
            </a:r>
            <a:endParaRPr lang="es-ES" sz="2400" dirty="0">
              <a:latin typeface="LM Roman 10" panose="00000500000000000000" pitchFamily="50" charset="0"/>
            </a:endParaRPr>
          </a:p>
        </p:txBody>
      </p:sp>
      <p:sp>
        <p:nvSpPr>
          <p:cNvPr id="137" name="TextBox 136"/>
          <p:cNvSpPr txBox="1"/>
          <p:nvPr/>
        </p:nvSpPr>
        <p:spPr>
          <a:xfrm>
            <a:off x="8003911" y="27410812"/>
            <a:ext cx="1340543"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0.66ºE</a:t>
            </a:r>
            <a:endParaRPr lang="es-ES" sz="2400" dirty="0">
              <a:latin typeface="LM Roman 10" panose="00000500000000000000" pitchFamily="50" charset="0"/>
            </a:endParaRPr>
          </a:p>
        </p:txBody>
      </p:sp>
      <p:sp>
        <p:nvSpPr>
          <p:cNvPr id="138" name="TextBox 137"/>
          <p:cNvSpPr txBox="1"/>
          <p:nvPr/>
        </p:nvSpPr>
        <p:spPr>
          <a:xfrm>
            <a:off x="10150480" y="27422301"/>
            <a:ext cx="1340543"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0.70ºE</a:t>
            </a:r>
            <a:endParaRPr lang="es-ES" sz="2400" dirty="0">
              <a:latin typeface="LM Roman 10" panose="00000500000000000000" pitchFamily="50" charset="0"/>
            </a:endParaRPr>
          </a:p>
        </p:txBody>
      </p:sp>
      <p:sp>
        <p:nvSpPr>
          <p:cNvPr id="139" name="TextBox 138"/>
          <p:cNvSpPr txBox="1"/>
          <p:nvPr/>
        </p:nvSpPr>
        <p:spPr>
          <a:xfrm>
            <a:off x="1576141" y="28881122"/>
            <a:ext cx="417152"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0</a:t>
            </a:r>
            <a:endParaRPr lang="es-ES" sz="2400" dirty="0">
              <a:latin typeface="LM Roman 10" panose="00000500000000000000" pitchFamily="50" charset="0"/>
            </a:endParaRPr>
          </a:p>
        </p:txBody>
      </p:sp>
      <p:sp>
        <p:nvSpPr>
          <p:cNvPr id="140" name="TextBox 139"/>
          <p:cNvSpPr txBox="1"/>
          <p:nvPr/>
        </p:nvSpPr>
        <p:spPr>
          <a:xfrm>
            <a:off x="3529103" y="28881122"/>
            <a:ext cx="417152" cy="461665"/>
          </a:xfrm>
          <a:prstGeom prst="rect">
            <a:avLst/>
          </a:prstGeom>
          <a:solidFill>
            <a:schemeClr val="bg1"/>
          </a:solidFill>
        </p:spPr>
        <p:txBody>
          <a:bodyPr wrap="square" rtlCol="0">
            <a:spAutoFit/>
          </a:bodyPr>
          <a:lstStyle/>
          <a:p>
            <a:r>
              <a:rPr lang="es-ES" sz="2400" dirty="0">
                <a:latin typeface="LM Roman 10" panose="00000500000000000000" pitchFamily="50" charset="0"/>
              </a:rPr>
              <a:t>2</a:t>
            </a:r>
          </a:p>
        </p:txBody>
      </p:sp>
      <p:sp>
        <p:nvSpPr>
          <p:cNvPr id="141" name="TextBox 140"/>
          <p:cNvSpPr txBox="1"/>
          <p:nvPr/>
        </p:nvSpPr>
        <p:spPr>
          <a:xfrm>
            <a:off x="5487017" y="28878812"/>
            <a:ext cx="417152"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4</a:t>
            </a:r>
            <a:endParaRPr lang="es-ES" sz="2400" dirty="0">
              <a:latin typeface="LM Roman 10" panose="00000500000000000000" pitchFamily="50" charset="0"/>
            </a:endParaRPr>
          </a:p>
        </p:txBody>
      </p:sp>
      <p:sp>
        <p:nvSpPr>
          <p:cNvPr id="142" name="TextBox 141"/>
          <p:cNvSpPr txBox="1"/>
          <p:nvPr/>
        </p:nvSpPr>
        <p:spPr>
          <a:xfrm>
            <a:off x="7277100" y="28878812"/>
            <a:ext cx="494554" cy="461665"/>
          </a:xfrm>
          <a:prstGeom prst="rect">
            <a:avLst/>
          </a:prstGeom>
          <a:solidFill>
            <a:schemeClr val="bg1"/>
          </a:solidFill>
        </p:spPr>
        <p:txBody>
          <a:bodyPr wrap="square" rtlCol="0">
            <a:spAutoFit/>
          </a:bodyPr>
          <a:lstStyle/>
          <a:p>
            <a:r>
              <a:rPr lang="es-ES" sz="2400" dirty="0">
                <a:latin typeface="LM Roman 10" panose="00000500000000000000" pitchFamily="50" charset="0"/>
              </a:rPr>
              <a:t>6</a:t>
            </a:r>
          </a:p>
        </p:txBody>
      </p:sp>
      <p:sp>
        <p:nvSpPr>
          <p:cNvPr id="143" name="TextBox 142"/>
          <p:cNvSpPr txBox="1"/>
          <p:nvPr/>
        </p:nvSpPr>
        <p:spPr>
          <a:xfrm>
            <a:off x="9317318" y="28869591"/>
            <a:ext cx="417152"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8</a:t>
            </a:r>
            <a:endParaRPr lang="es-ES" sz="2400" dirty="0">
              <a:latin typeface="LM Roman 10" panose="00000500000000000000" pitchFamily="50" charset="0"/>
            </a:endParaRPr>
          </a:p>
        </p:txBody>
      </p:sp>
      <p:sp>
        <p:nvSpPr>
          <p:cNvPr id="144" name="TextBox 143"/>
          <p:cNvSpPr txBox="1"/>
          <p:nvPr/>
        </p:nvSpPr>
        <p:spPr>
          <a:xfrm>
            <a:off x="11243782" y="28866753"/>
            <a:ext cx="512789" cy="461665"/>
          </a:xfrm>
          <a:prstGeom prst="rect">
            <a:avLst/>
          </a:prstGeom>
          <a:solidFill>
            <a:schemeClr val="bg1"/>
          </a:solidFill>
        </p:spPr>
        <p:txBody>
          <a:bodyPr wrap="square" rtlCol="0">
            <a:spAutoFit/>
          </a:bodyPr>
          <a:lstStyle/>
          <a:p>
            <a:r>
              <a:rPr lang="es-ES" sz="2400" dirty="0" smtClean="0">
                <a:latin typeface="LM Roman 10" panose="00000500000000000000" pitchFamily="50" charset="0"/>
              </a:rPr>
              <a:t>12</a:t>
            </a:r>
            <a:endParaRPr lang="es-ES" sz="2400" dirty="0">
              <a:latin typeface="LM Roman 10" panose="00000500000000000000" pitchFamily="50" charset="0"/>
            </a:endParaRPr>
          </a:p>
        </p:txBody>
      </p:sp>
      <p:sp>
        <p:nvSpPr>
          <p:cNvPr id="145" name="TextBox 144"/>
          <p:cNvSpPr txBox="1"/>
          <p:nvPr/>
        </p:nvSpPr>
        <p:spPr>
          <a:xfrm>
            <a:off x="6895374" y="29270152"/>
            <a:ext cx="1897586" cy="461665"/>
          </a:xfrm>
          <a:prstGeom prst="rect">
            <a:avLst/>
          </a:prstGeom>
          <a:solidFill>
            <a:schemeClr val="bg1"/>
          </a:solidFill>
        </p:spPr>
        <p:txBody>
          <a:bodyPr wrap="square" rtlCol="0">
            <a:spAutoFit/>
          </a:bodyPr>
          <a:lstStyle/>
          <a:p>
            <a:r>
              <a:rPr lang="es-ES" sz="2400" dirty="0" err="1" smtClean="0">
                <a:latin typeface="LM Roman 10" panose="00000500000000000000" pitchFamily="50" charset="0"/>
              </a:rPr>
              <a:t>Depth</a:t>
            </a:r>
            <a:r>
              <a:rPr lang="es-ES" sz="2400" dirty="0" smtClean="0">
                <a:latin typeface="LM Roman 10" panose="00000500000000000000" pitchFamily="50" charset="0"/>
              </a:rPr>
              <a:t> (m)</a:t>
            </a:r>
            <a:endParaRPr lang="es-ES" sz="2400" dirty="0">
              <a:latin typeface="LM Roman 10" panose="00000500000000000000" pitchFamily="50" charset="0"/>
            </a:endParaRPr>
          </a:p>
        </p:txBody>
      </p:sp>
      <p:sp>
        <p:nvSpPr>
          <p:cNvPr id="13" name="Rectangle 12"/>
          <p:cNvSpPr/>
          <p:nvPr/>
        </p:nvSpPr>
        <p:spPr>
          <a:xfrm>
            <a:off x="1478150" y="17912586"/>
            <a:ext cx="463350" cy="4006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6" name="TextBox 145"/>
          <p:cNvSpPr txBox="1"/>
          <p:nvPr/>
        </p:nvSpPr>
        <p:spPr>
          <a:xfrm>
            <a:off x="1138008" y="17939900"/>
            <a:ext cx="954347" cy="461665"/>
          </a:xfrm>
          <a:prstGeom prst="rect">
            <a:avLst/>
          </a:prstGeom>
          <a:noFill/>
        </p:spPr>
        <p:txBody>
          <a:bodyPr wrap="square" rtlCol="0">
            <a:spAutoFit/>
          </a:bodyPr>
          <a:lstStyle/>
          <a:p>
            <a:r>
              <a:rPr lang="es-ES" sz="2400" dirty="0" smtClean="0">
                <a:latin typeface="LM Roman 10" panose="00000500000000000000" pitchFamily="50" charset="0"/>
              </a:rPr>
              <a:t>45ºN</a:t>
            </a:r>
            <a:endParaRPr lang="es-ES" sz="2400" dirty="0">
              <a:latin typeface="LM Roman 10" panose="00000500000000000000" pitchFamily="50" charset="0"/>
            </a:endParaRPr>
          </a:p>
        </p:txBody>
      </p:sp>
      <p:sp>
        <p:nvSpPr>
          <p:cNvPr id="147" name="TextBox 146"/>
          <p:cNvSpPr txBox="1"/>
          <p:nvPr/>
        </p:nvSpPr>
        <p:spPr>
          <a:xfrm>
            <a:off x="1147042" y="18965507"/>
            <a:ext cx="845743" cy="461665"/>
          </a:xfrm>
          <a:prstGeom prst="rect">
            <a:avLst/>
          </a:prstGeom>
          <a:noFill/>
        </p:spPr>
        <p:txBody>
          <a:bodyPr wrap="square" rtlCol="0">
            <a:spAutoFit/>
          </a:bodyPr>
          <a:lstStyle/>
          <a:p>
            <a:r>
              <a:rPr lang="es-ES" sz="2400" dirty="0" smtClean="0">
                <a:latin typeface="LM Roman 10" panose="00000500000000000000" pitchFamily="50" charset="0"/>
              </a:rPr>
              <a:t>43ºN</a:t>
            </a:r>
            <a:endParaRPr lang="es-ES" sz="2400" dirty="0">
              <a:latin typeface="LM Roman 10" panose="00000500000000000000" pitchFamily="50" charset="0"/>
            </a:endParaRPr>
          </a:p>
        </p:txBody>
      </p:sp>
      <p:sp>
        <p:nvSpPr>
          <p:cNvPr id="148" name="TextBox 147"/>
          <p:cNvSpPr txBox="1"/>
          <p:nvPr/>
        </p:nvSpPr>
        <p:spPr>
          <a:xfrm>
            <a:off x="1170115" y="20011764"/>
            <a:ext cx="897792" cy="461665"/>
          </a:xfrm>
          <a:prstGeom prst="rect">
            <a:avLst/>
          </a:prstGeom>
          <a:noFill/>
        </p:spPr>
        <p:txBody>
          <a:bodyPr wrap="square" rtlCol="0">
            <a:spAutoFit/>
          </a:bodyPr>
          <a:lstStyle/>
          <a:p>
            <a:r>
              <a:rPr lang="es-ES" sz="2400" dirty="0" smtClean="0">
                <a:latin typeface="LM Roman 10" panose="00000500000000000000" pitchFamily="50" charset="0"/>
              </a:rPr>
              <a:t>41ºN</a:t>
            </a:r>
            <a:endParaRPr lang="es-ES" sz="2400" dirty="0">
              <a:latin typeface="LM Roman 10" panose="00000500000000000000" pitchFamily="50" charset="0"/>
            </a:endParaRPr>
          </a:p>
        </p:txBody>
      </p:sp>
      <p:sp>
        <p:nvSpPr>
          <p:cNvPr id="149" name="TextBox 148"/>
          <p:cNvSpPr txBox="1"/>
          <p:nvPr/>
        </p:nvSpPr>
        <p:spPr>
          <a:xfrm>
            <a:off x="1184324" y="21001304"/>
            <a:ext cx="908983" cy="461665"/>
          </a:xfrm>
          <a:prstGeom prst="rect">
            <a:avLst/>
          </a:prstGeom>
          <a:noFill/>
        </p:spPr>
        <p:txBody>
          <a:bodyPr wrap="square" rtlCol="0">
            <a:spAutoFit/>
          </a:bodyPr>
          <a:lstStyle/>
          <a:p>
            <a:r>
              <a:rPr lang="es-ES" sz="2400" dirty="0" smtClean="0">
                <a:latin typeface="LM Roman 10" panose="00000500000000000000" pitchFamily="50" charset="0"/>
              </a:rPr>
              <a:t>39ºN</a:t>
            </a:r>
            <a:endParaRPr lang="es-ES" sz="2400" dirty="0">
              <a:latin typeface="LM Roman 10" panose="00000500000000000000" pitchFamily="50" charset="0"/>
            </a:endParaRPr>
          </a:p>
        </p:txBody>
      </p:sp>
      <p:sp>
        <p:nvSpPr>
          <p:cNvPr id="150" name="TextBox 149"/>
          <p:cNvSpPr txBox="1"/>
          <p:nvPr/>
        </p:nvSpPr>
        <p:spPr>
          <a:xfrm rot="16200000">
            <a:off x="256579" y="19586697"/>
            <a:ext cx="1423041" cy="400110"/>
          </a:xfrm>
          <a:prstGeom prst="rect">
            <a:avLst/>
          </a:prstGeom>
          <a:noFill/>
        </p:spPr>
        <p:txBody>
          <a:bodyPr wrap="square" rtlCol="0">
            <a:spAutoFit/>
          </a:bodyPr>
          <a:lstStyle/>
          <a:p>
            <a:r>
              <a:rPr lang="es-ES" sz="2000" dirty="0" err="1" smtClean="0">
                <a:latin typeface="LM Roman 10" panose="00000500000000000000" pitchFamily="50" charset="0"/>
              </a:rPr>
              <a:t>Latitude</a:t>
            </a:r>
            <a:endParaRPr lang="es-ES" sz="2000" dirty="0">
              <a:latin typeface="LM Roman 10" panose="00000500000000000000" pitchFamily="50" charset="0"/>
            </a:endParaRPr>
          </a:p>
        </p:txBody>
      </p:sp>
      <p:sp>
        <p:nvSpPr>
          <p:cNvPr id="20" name="Rectangle 19"/>
          <p:cNvSpPr/>
          <p:nvPr/>
        </p:nvSpPr>
        <p:spPr>
          <a:xfrm>
            <a:off x="1803400" y="21894800"/>
            <a:ext cx="6375400" cy="300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3" name="Straight Connector 52"/>
          <p:cNvCxnSpPr>
            <a:stCxn id="52" idx="1"/>
          </p:cNvCxnSpPr>
          <p:nvPr/>
        </p:nvCxnSpPr>
        <p:spPr>
          <a:xfrm flipH="1">
            <a:off x="1992786" y="20479624"/>
            <a:ext cx="1196184" cy="2329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2738238" y="21814101"/>
            <a:ext cx="479718" cy="461665"/>
          </a:xfrm>
          <a:prstGeom prst="rect">
            <a:avLst/>
          </a:prstGeom>
          <a:noFill/>
        </p:spPr>
        <p:txBody>
          <a:bodyPr wrap="square" rtlCol="0">
            <a:spAutoFit/>
          </a:bodyPr>
          <a:lstStyle/>
          <a:p>
            <a:r>
              <a:rPr lang="es-ES" sz="2400" dirty="0" smtClean="0">
                <a:latin typeface="LM Roman 10" panose="00000500000000000000" pitchFamily="50" charset="0"/>
              </a:rPr>
              <a:t>0º</a:t>
            </a:r>
            <a:endParaRPr lang="es-ES" sz="2400" dirty="0">
              <a:latin typeface="LM Roman 10" panose="00000500000000000000" pitchFamily="50" charset="0"/>
            </a:endParaRPr>
          </a:p>
        </p:txBody>
      </p:sp>
      <p:sp>
        <p:nvSpPr>
          <p:cNvPr id="152" name="TextBox 151"/>
          <p:cNvSpPr txBox="1"/>
          <p:nvPr/>
        </p:nvSpPr>
        <p:spPr>
          <a:xfrm>
            <a:off x="3832130" y="21801437"/>
            <a:ext cx="809563" cy="461665"/>
          </a:xfrm>
          <a:prstGeom prst="rect">
            <a:avLst/>
          </a:prstGeom>
          <a:noFill/>
        </p:spPr>
        <p:txBody>
          <a:bodyPr wrap="square" rtlCol="0">
            <a:spAutoFit/>
          </a:bodyPr>
          <a:lstStyle/>
          <a:p>
            <a:r>
              <a:rPr lang="es-ES" sz="2400" dirty="0" smtClean="0">
                <a:latin typeface="LM Roman 10" panose="00000500000000000000" pitchFamily="50" charset="0"/>
              </a:rPr>
              <a:t>2ºE</a:t>
            </a:r>
            <a:endParaRPr lang="es-ES" sz="2400" dirty="0">
              <a:latin typeface="LM Roman 10" panose="00000500000000000000" pitchFamily="50" charset="0"/>
            </a:endParaRPr>
          </a:p>
        </p:txBody>
      </p:sp>
      <p:sp>
        <p:nvSpPr>
          <p:cNvPr id="153" name="TextBox 152"/>
          <p:cNvSpPr txBox="1"/>
          <p:nvPr/>
        </p:nvSpPr>
        <p:spPr>
          <a:xfrm>
            <a:off x="4822809" y="21814101"/>
            <a:ext cx="809563" cy="461665"/>
          </a:xfrm>
          <a:prstGeom prst="rect">
            <a:avLst/>
          </a:prstGeom>
          <a:noFill/>
        </p:spPr>
        <p:txBody>
          <a:bodyPr wrap="square" rtlCol="0">
            <a:spAutoFit/>
          </a:bodyPr>
          <a:lstStyle/>
          <a:p>
            <a:r>
              <a:rPr lang="es-ES" sz="2400" dirty="0">
                <a:latin typeface="LM Roman 10" panose="00000500000000000000" pitchFamily="50" charset="0"/>
              </a:rPr>
              <a:t>4</a:t>
            </a:r>
            <a:r>
              <a:rPr lang="es-ES" sz="2400" dirty="0" smtClean="0">
                <a:latin typeface="LM Roman 10" panose="00000500000000000000" pitchFamily="50" charset="0"/>
              </a:rPr>
              <a:t>ºE</a:t>
            </a:r>
            <a:endParaRPr lang="es-ES" sz="2400" dirty="0">
              <a:latin typeface="LM Roman 10" panose="00000500000000000000" pitchFamily="50" charset="0"/>
            </a:endParaRPr>
          </a:p>
        </p:txBody>
      </p:sp>
      <p:sp>
        <p:nvSpPr>
          <p:cNvPr id="154" name="TextBox 153"/>
          <p:cNvSpPr txBox="1"/>
          <p:nvPr/>
        </p:nvSpPr>
        <p:spPr>
          <a:xfrm>
            <a:off x="5800754" y="21814101"/>
            <a:ext cx="809563" cy="461665"/>
          </a:xfrm>
          <a:prstGeom prst="rect">
            <a:avLst/>
          </a:prstGeom>
          <a:noFill/>
        </p:spPr>
        <p:txBody>
          <a:bodyPr wrap="square" rtlCol="0">
            <a:spAutoFit/>
          </a:bodyPr>
          <a:lstStyle/>
          <a:p>
            <a:r>
              <a:rPr lang="es-ES" sz="2400" dirty="0" smtClean="0">
                <a:latin typeface="LM Roman 10" panose="00000500000000000000" pitchFamily="50" charset="0"/>
              </a:rPr>
              <a:t>6ºE</a:t>
            </a:r>
            <a:endParaRPr lang="es-ES" sz="2400" dirty="0">
              <a:latin typeface="LM Roman 10" panose="00000500000000000000" pitchFamily="50" charset="0"/>
            </a:endParaRPr>
          </a:p>
        </p:txBody>
      </p:sp>
      <p:sp>
        <p:nvSpPr>
          <p:cNvPr id="155" name="TextBox 154"/>
          <p:cNvSpPr txBox="1"/>
          <p:nvPr/>
        </p:nvSpPr>
        <p:spPr>
          <a:xfrm>
            <a:off x="6929422" y="21801436"/>
            <a:ext cx="809563" cy="461665"/>
          </a:xfrm>
          <a:prstGeom prst="rect">
            <a:avLst/>
          </a:prstGeom>
          <a:noFill/>
        </p:spPr>
        <p:txBody>
          <a:bodyPr wrap="square" rtlCol="0">
            <a:spAutoFit/>
          </a:bodyPr>
          <a:lstStyle/>
          <a:p>
            <a:r>
              <a:rPr lang="es-ES" sz="2400" dirty="0">
                <a:latin typeface="LM Roman 10" panose="00000500000000000000" pitchFamily="50" charset="0"/>
              </a:rPr>
              <a:t>8</a:t>
            </a:r>
            <a:r>
              <a:rPr lang="es-ES" sz="2400" dirty="0" smtClean="0">
                <a:latin typeface="LM Roman 10" panose="00000500000000000000" pitchFamily="50" charset="0"/>
              </a:rPr>
              <a:t>ºE</a:t>
            </a:r>
            <a:endParaRPr lang="es-ES" sz="2400" dirty="0">
              <a:latin typeface="LM Roman 10" panose="00000500000000000000" pitchFamily="50" charset="0"/>
            </a:endParaRPr>
          </a:p>
        </p:txBody>
      </p:sp>
      <p:sp>
        <p:nvSpPr>
          <p:cNvPr id="156" name="TextBox 155"/>
          <p:cNvSpPr txBox="1"/>
          <p:nvPr/>
        </p:nvSpPr>
        <p:spPr>
          <a:xfrm>
            <a:off x="4178189" y="22084307"/>
            <a:ext cx="2111607" cy="400110"/>
          </a:xfrm>
          <a:prstGeom prst="rect">
            <a:avLst/>
          </a:prstGeom>
          <a:noFill/>
        </p:spPr>
        <p:txBody>
          <a:bodyPr wrap="square" rtlCol="0">
            <a:spAutoFit/>
          </a:bodyPr>
          <a:lstStyle/>
          <a:p>
            <a:r>
              <a:rPr lang="es-ES" sz="2000" dirty="0" err="1" smtClean="0">
                <a:latin typeface="LM Roman 10" panose="00000500000000000000" pitchFamily="50" charset="0"/>
              </a:rPr>
              <a:t>Longitude</a:t>
            </a:r>
            <a:endParaRPr lang="es-ES" sz="2000" dirty="0">
              <a:latin typeface="LM Roman 10" panose="00000500000000000000" pitchFamily="50" charset="0"/>
            </a:endParaRPr>
          </a:p>
        </p:txBody>
      </p:sp>
      <p:sp>
        <p:nvSpPr>
          <p:cNvPr id="22" name="Freeform 21"/>
          <p:cNvSpPr/>
          <p:nvPr/>
        </p:nvSpPr>
        <p:spPr>
          <a:xfrm>
            <a:off x="30440671" y="17373600"/>
            <a:ext cx="3244645" cy="624187"/>
          </a:xfrm>
          <a:custGeom>
            <a:avLst/>
            <a:gdLst>
              <a:gd name="connsiteX0" fmla="*/ 0 w 3244645"/>
              <a:gd name="connsiteY0" fmla="*/ 235974 h 624187"/>
              <a:gd name="connsiteX1" fmla="*/ 943897 w 3244645"/>
              <a:gd name="connsiteY1" fmla="*/ 619432 h 624187"/>
              <a:gd name="connsiteX2" fmla="*/ 3244645 w 3244645"/>
              <a:gd name="connsiteY2" fmla="*/ 0 h 624187"/>
            </a:gdLst>
            <a:ahLst/>
            <a:cxnLst>
              <a:cxn ang="0">
                <a:pos x="connsiteX0" y="connsiteY0"/>
              </a:cxn>
              <a:cxn ang="0">
                <a:pos x="connsiteX1" y="connsiteY1"/>
              </a:cxn>
              <a:cxn ang="0">
                <a:pos x="connsiteX2" y="connsiteY2"/>
              </a:cxn>
            </a:cxnLst>
            <a:rect l="l" t="t" r="r" b="b"/>
            <a:pathLst>
              <a:path w="3244645" h="624187">
                <a:moveTo>
                  <a:pt x="0" y="235974"/>
                </a:moveTo>
                <a:cubicBezTo>
                  <a:pt x="201561" y="447367"/>
                  <a:pt x="403123" y="658761"/>
                  <a:pt x="943897" y="619432"/>
                </a:cubicBezTo>
                <a:cubicBezTo>
                  <a:pt x="1484671" y="580103"/>
                  <a:pt x="2364658" y="290051"/>
                  <a:pt x="3244645"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7" name="TextBox 156"/>
          <p:cNvSpPr txBox="1"/>
          <p:nvPr/>
        </p:nvSpPr>
        <p:spPr>
          <a:xfrm rot="16200000">
            <a:off x="13973536" y="25237997"/>
            <a:ext cx="807908" cy="307777"/>
          </a:xfrm>
          <a:prstGeom prst="rect">
            <a:avLst/>
          </a:prstGeom>
          <a:noFill/>
        </p:spPr>
        <p:txBody>
          <a:bodyPr vert="horz" wrap="square" rtlCol="0">
            <a:spAutoFit/>
          </a:bodyPr>
          <a:lstStyle/>
          <a:p>
            <a:r>
              <a:rPr lang="es-ES" sz="1400" dirty="0" err="1" smtClean="0"/>
              <a:t>Mab</a:t>
            </a:r>
            <a:r>
              <a:rPr lang="es-ES" sz="1400" dirty="0" smtClean="0"/>
              <a:t>( m)</a:t>
            </a:r>
            <a:endParaRPr lang="es-ES" sz="1400" dirty="0"/>
          </a:p>
        </p:txBody>
      </p:sp>
      <p:sp>
        <p:nvSpPr>
          <p:cNvPr id="24" name="TextBox 23"/>
          <p:cNvSpPr txBox="1"/>
          <p:nvPr/>
        </p:nvSpPr>
        <p:spPr>
          <a:xfrm>
            <a:off x="29643645" y="20378975"/>
            <a:ext cx="544123" cy="369332"/>
          </a:xfrm>
          <a:prstGeom prst="rect">
            <a:avLst/>
          </a:prstGeom>
          <a:solidFill>
            <a:schemeClr val="bg1"/>
          </a:solidFill>
          <a:ln>
            <a:solidFill>
              <a:schemeClr val="bg1"/>
            </a:solidFill>
          </a:ln>
        </p:spPr>
        <p:txBody>
          <a:bodyPr wrap="none" rtlCol="0">
            <a:spAutoFit/>
          </a:bodyPr>
          <a:lstStyle/>
          <a:p>
            <a:r>
              <a:rPr lang="es-ES" sz="1800" i="1" dirty="0" smtClean="0"/>
              <a:t>m/s</a:t>
            </a:r>
            <a:endParaRPr lang="es-ES" sz="1800" i="1" dirty="0"/>
          </a:p>
        </p:txBody>
      </p:sp>
      <p:pic>
        <p:nvPicPr>
          <p:cNvPr id="1026" name="Picture 2" descr="http://meetingorganizer.copernicus.org/webfiles/img/CreativeCommons_Attribution_Licens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00" y="35870"/>
            <a:ext cx="190500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38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1057</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ＭＳ Ｐゴシック</vt:lpstr>
      <vt:lpstr>Arial</vt:lpstr>
      <vt:lpstr>Calibri</vt:lpstr>
      <vt:lpstr>Calibri Light</vt:lpstr>
      <vt:lpstr>Droid Sans Fallback</vt:lpstr>
      <vt:lpstr>LM Roman 10</vt:lpstr>
      <vt:lpstr>Times New Roman</vt:lpstr>
      <vt:lpstr>Verdana</vt:lpstr>
      <vt:lpstr>Wingdings</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Hydrodynamic response in a microtidal and shallow bay under energetic wind and seiche episodes.</dc:title>
  <dc:creator>Pablo</dc:creator>
  <cp:lastModifiedBy>Pablo</cp:lastModifiedBy>
  <cp:revision>39</cp:revision>
  <cp:lastPrinted>2016-04-29T15:37:08Z</cp:lastPrinted>
  <dcterms:created xsi:type="dcterms:W3CDTF">2016-03-22T14:23:59Z</dcterms:created>
  <dcterms:modified xsi:type="dcterms:W3CDTF">2016-04-29T15:39:12Z</dcterms:modified>
</cp:coreProperties>
</file>