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2"/>
    <p:sldMasterId id="2147483651" r:id="rId3"/>
    <p:sldMasterId id="2147483655" r:id="rId4"/>
    <p:sldMasterId id="2147483659" r:id="rId5"/>
  </p:sldMasterIdLst>
  <p:notesMasterIdLst>
    <p:notesMasterId r:id="rId33"/>
  </p:notesMasterIdLst>
  <p:sldIdLst>
    <p:sldId id="272" r:id="rId6"/>
    <p:sldId id="276" r:id="rId7"/>
    <p:sldId id="320" r:id="rId8"/>
    <p:sldId id="293" r:id="rId9"/>
    <p:sldId id="319" r:id="rId10"/>
    <p:sldId id="275" r:id="rId11"/>
    <p:sldId id="289" r:id="rId12"/>
    <p:sldId id="296" r:id="rId13"/>
    <p:sldId id="298" r:id="rId14"/>
    <p:sldId id="297" r:id="rId15"/>
    <p:sldId id="306" r:id="rId16"/>
    <p:sldId id="277" r:id="rId17"/>
    <p:sldId id="312" r:id="rId18"/>
    <p:sldId id="304" r:id="rId19"/>
    <p:sldId id="302" r:id="rId20"/>
    <p:sldId id="300" r:id="rId21"/>
    <p:sldId id="301" r:id="rId22"/>
    <p:sldId id="299" r:id="rId23"/>
    <p:sldId id="313" r:id="rId24"/>
    <p:sldId id="321" r:id="rId25"/>
    <p:sldId id="322" r:id="rId26"/>
    <p:sldId id="309" r:id="rId27"/>
    <p:sldId id="303" r:id="rId28"/>
    <p:sldId id="294" r:id="rId29"/>
    <p:sldId id="279" r:id="rId30"/>
    <p:sldId id="280" r:id="rId31"/>
    <p:sldId id="311" r:id="rId32"/>
  </p:sldIdLst>
  <p:sldSz cx="10082213" cy="7561263"/>
  <p:notesSz cx="6794500" cy="9931400"/>
  <p:embeddedFontLst>
    <p:embeddedFont>
      <p:font typeface="RubFlama" panose="02000000000000000000" pitchFamily="2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de-DE"/>
    </a:defPPr>
    <a:lvl1pPr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503238" indent="-46038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006475" indent="-92075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511300" indent="-139700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14538" indent="-185738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2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387"/>
    <a:srgbClr val="99C047"/>
    <a:srgbClr val="DEECBF"/>
    <a:srgbClr val="353535"/>
    <a:srgbClr val="75549F"/>
    <a:srgbClr val="4E99AD"/>
    <a:srgbClr val="53BE90"/>
    <a:srgbClr val="53C24F"/>
    <a:srgbClr val="7A58A5"/>
    <a:srgbClr val="003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5585" autoAdjust="0"/>
  </p:normalViewPr>
  <p:slideViewPr>
    <p:cSldViewPr snapToObjects="1" showGuides="1">
      <p:cViewPr varScale="1">
        <p:scale>
          <a:sx n="115" d="100"/>
          <a:sy n="115" d="100"/>
        </p:scale>
        <p:origin x="1104" y="126"/>
      </p:cViewPr>
      <p:guideLst>
        <p:guide orient="horz" pos="2382"/>
        <p:guide pos="32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83" d="100"/>
          <a:sy n="83" d="100"/>
        </p:scale>
        <p:origin x="-2040" y="-84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6.fntdata"/><Relationship Id="rId21" Type="http://schemas.openxmlformats.org/officeDocument/2006/relationships/slide" Target="slides/slide16.xml"/><Relationship Id="rId34" Type="http://schemas.openxmlformats.org/officeDocument/2006/relationships/font" Target="fonts/font1.fntdata"/><Relationship Id="rId42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slide" Target="../slides/slide3.xml"/><Relationship Id="rId1" Type="http://schemas.openxmlformats.org/officeDocument/2006/relationships/slide" Target="../slides/slide6.xml"/><Relationship Id="rId6" Type="http://schemas.openxmlformats.org/officeDocument/2006/relationships/slide" Target="../slides/slide25.xml"/><Relationship Id="rId5" Type="http://schemas.openxmlformats.org/officeDocument/2006/relationships/slide" Target="../slides/slide26.xml"/><Relationship Id="rId4" Type="http://schemas.openxmlformats.org/officeDocument/2006/relationships/slide" Target="../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11497A-EE77-4B13-8077-ECB9CD97B72F}" type="doc">
      <dgm:prSet loTypeId="urn:microsoft.com/office/officeart/2008/layout/AlternatingHexagons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0F5CA9A-5AB7-41D2-93FA-61DF62DABEA0}">
      <dgm:prSet phldrT="[Text]" custT="1"/>
      <dgm:spPr/>
      <dgm:t>
        <a:bodyPr lIns="0" tIns="0" rIns="0" bIns="0"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4BE8DC2-3D66-4001-8D76-97C4E47211C5}" type="parTrans" cxnId="{43A6A509-2FB9-467B-92A1-D93182424103}">
      <dgm:prSet/>
      <dgm:spPr/>
      <dgm:t>
        <a:bodyPr/>
        <a:lstStyle/>
        <a:p>
          <a:endParaRPr lang="en-US"/>
        </a:p>
      </dgm:t>
    </dgm:pt>
    <dgm:pt modelId="{14FB7D49-D1BE-4DD5-A1AF-CA6F065DDB0A}" type="sibTrans" cxnId="{43A6A509-2FB9-467B-92A1-D93182424103}">
      <dgm:prSet/>
      <dgm:spPr/>
      <dgm:t>
        <a:bodyPr lIns="0" anchor="ctr" anchorCtr="0"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E9B8504-CB0A-42F2-B124-C5EFFD1B5795}">
      <dgm:prSet phldrT="[Text]"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EA8F470-5B61-4E1D-B569-8F9F70D79695}" type="sibTrans" cxnId="{F66750B9-D41E-4C01-9974-6C815B25A308}">
      <dgm:prSet/>
      <dgm:spPr>
        <a:solidFill>
          <a:srgbClr val="4F9BAE"/>
        </a:solid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461DDFE-9B46-41E0-86D7-9BFBE8FBFB40}" type="parTrans" cxnId="{F66750B9-D41E-4C01-9974-6C815B25A308}">
      <dgm:prSet/>
      <dgm:spPr/>
      <dgm:t>
        <a:bodyPr/>
        <a:lstStyle/>
        <a:p>
          <a:endParaRPr lang="en-US"/>
        </a:p>
      </dgm:t>
    </dgm:pt>
    <dgm:pt modelId="{BD66E2CA-0ED8-472B-8CD6-52C9CC708658}">
      <dgm:prSet phldrT="[Text]"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BA0AD0B5-DFF5-48EC-82FC-DEE9666D7DE6}" type="sibTrans" cxnId="{463B74DE-41F1-40BF-847F-90310097E16E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B44E573D-553F-4548-A877-51AF8120705F}" type="parTrans" cxnId="{463B74DE-41F1-40BF-847F-90310097E16E}">
      <dgm:prSet/>
      <dgm:spPr/>
      <dgm:t>
        <a:bodyPr/>
        <a:lstStyle/>
        <a:p>
          <a:endParaRPr lang="en-US"/>
        </a:p>
      </dgm:t>
    </dgm:pt>
    <dgm:pt modelId="{0E5FDEFA-40DC-4EAC-B8BC-A328F676B289}" type="pres">
      <dgm:prSet presAssocID="{8011497A-EE77-4B13-8077-ECB9CD97B72F}" presName="Name0" presStyleCnt="0">
        <dgm:presLayoutVars>
          <dgm:chMax/>
          <dgm:chPref/>
          <dgm:dir/>
          <dgm:animLvl val="lvl"/>
        </dgm:presLayoutVars>
      </dgm:prSet>
      <dgm:spPr/>
    </dgm:pt>
    <dgm:pt modelId="{E75F0608-1E32-4AD9-8CA6-ED60BB42F19B}" type="pres">
      <dgm:prSet presAssocID="{10F5CA9A-5AB7-41D2-93FA-61DF62DABEA0}" presName="composite" presStyleCnt="0"/>
      <dgm:spPr/>
    </dgm:pt>
    <dgm:pt modelId="{5D586DFE-FA05-418A-B679-F0FEB46AD4BF}" type="pres">
      <dgm:prSet presAssocID="{10F5CA9A-5AB7-41D2-93FA-61DF62DABEA0}" presName="Parent1" presStyleLbl="node1" presStyleIdx="0" presStyleCnt="6" custLinFactNeighborX="-505" custLinFactNeighborY="-5">
        <dgm:presLayoutVars>
          <dgm:chMax val="1"/>
          <dgm:chPref val="1"/>
          <dgm:bulletEnabled val="1"/>
        </dgm:presLayoutVars>
      </dgm:prSet>
      <dgm:spPr/>
    </dgm:pt>
    <dgm:pt modelId="{7844E60B-E936-473D-822F-18DAA17845AA}" type="pres">
      <dgm:prSet presAssocID="{10F5CA9A-5AB7-41D2-93FA-61DF62DABEA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BFB8C764-C81C-41B2-AFB6-3A9E49FBE7BA}" type="pres">
      <dgm:prSet presAssocID="{10F5CA9A-5AB7-41D2-93FA-61DF62DABEA0}" presName="BalanceSpacing" presStyleCnt="0"/>
      <dgm:spPr/>
    </dgm:pt>
    <dgm:pt modelId="{B3062F56-BE1A-43C3-A581-CF2FE9D97AF4}" type="pres">
      <dgm:prSet presAssocID="{10F5CA9A-5AB7-41D2-93FA-61DF62DABEA0}" presName="BalanceSpacing1" presStyleCnt="0"/>
      <dgm:spPr/>
    </dgm:pt>
    <dgm:pt modelId="{11B4E48E-3414-40E0-B863-30927DF5E3B2}" type="pres">
      <dgm:prSet presAssocID="{14FB7D49-D1BE-4DD5-A1AF-CA6F065DDB0A}" presName="Accent1Text" presStyleLbl="node1" presStyleIdx="1" presStyleCnt="6"/>
      <dgm:spPr/>
    </dgm:pt>
    <dgm:pt modelId="{1F224275-2059-4785-9099-E21C96504BCB}" type="pres">
      <dgm:prSet presAssocID="{14FB7D49-D1BE-4DD5-A1AF-CA6F065DDB0A}" presName="spaceBetweenRectangles" presStyleCnt="0"/>
      <dgm:spPr/>
    </dgm:pt>
    <dgm:pt modelId="{5B0B1B16-A1C8-447B-A5AC-FEA810D7AC3C}" type="pres">
      <dgm:prSet presAssocID="{8E9B8504-CB0A-42F2-B124-C5EFFD1B5795}" presName="composite" presStyleCnt="0"/>
      <dgm:spPr/>
    </dgm:pt>
    <dgm:pt modelId="{113C53A4-C36D-4C93-9D6C-E98DFEE9DEDC}" type="pres">
      <dgm:prSet presAssocID="{8E9B8504-CB0A-42F2-B124-C5EFFD1B5795}" presName="Parent1" presStyleLbl="node1" presStyleIdx="2" presStyleCnt="6" custLinFactNeighborX="-505" custLinFactNeighborY="-5">
        <dgm:presLayoutVars>
          <dgm:chMax val="1"/>
          <dgm:chPref val="1"/>
          <dgm:bulletEnabled val="1"/>
        </dgm:presLayoutVars>
      </dgm:prSet>
      <dgm:spPr/>
    </dgm:pt>
    <dgm:pt modelId="{9FD589EB-92D4-4ED7-80AA-E2ECC354F77B}" type="pres">
      <dgm:prSet presAssocID="{8E9B8504-CB0A-42F2-B124-C5EFFD1B579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E34093F-B468-4FDD-A097-869B26AD88F5}" type="pres">
      <dgm:prSet presAssocID="{8E9B8504-CB0A-42F2-B124-C5EFFD1B5795}" presName="BalanceSpacing" presStyleCnt="0"/>
      <dgm:spPr/>
    </dgm:pt>
    <dgm:pt modelId="{03E436B3-49E3-4BC4-B00D-5A05057D1AE8}" type="pres">
      <dgm:prSet presAssocID="{8E9B8504-CB0A-42F2-B124-C5EFFD1B5795}" presName="BalanceSpacing1" presStyleCnt="0"/>
      <dgm:spPr/>
    </dgm:pt>
    <dgm:pt modelId="{FC3800E8-1ED8-4FF7-850C-F24E07B95C5B}" type="pres">
      <dgm:prSet presAssocID="{FEA8F470-5B61-4E1D-B569-8F9F70D79695}" presName="Accent1Text" presStyleLbl="node1" presStyleIdx="3" presStyleCnt="6"/>
      <dgm:spPr/>
    </dgm:pt>
    <dgm:pt modelId="{730087D8-7A63-4404-9EA9-EFDC61FD0862}" type="pres">
      <dgm:prSet presAssocID="{FEA8F470-5B61-4E1D-B569-8F9F70D79695}" presName="spaceBetweenRectangles" presStyleCnt="0"/>
      <dgm:spPr/>
    </dgm:pt>
    <dgm:pt modelId="{616A6D19-43A2-4D03-8DFE-30D61A23F863}" type="pres">
      <dgm:prSet presAssocID="{BD66E2CA-0ED8-472B-8CD6-52C9CC708658}" presName="composite" presStyleCnt="0"/>
      <dgm:spPr/>
    </dgm:pt>
    <dgm:pt modelId="{703DBD8A-8B0B-48D7-9865-6E3923D7B3E4}" type="pres">
      <dgm:prSet presAssocID="{BD66E2CA-0ED8-472B-8CD6-52C9CC708658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DE2B2F98-4BE3-4652-8759-3B2CBADF1BA8}" type="pres">
      <dgm:prSet presAssocID="{BD66E2CA-0ED8-472B-8CD6-52C9CC70865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9362AAA-4588-44AD-A4AF-3FC4D8C758AE}" type="pres">
      <dgm:prSet presAssocID="{BD66E2CA-0ED8-472B-8CD6-52C9CC708658}" presName="BalanceSpacing" presStyleCnt="0"/>
      <dgm:spPr/>
    </dgm:pt>
    <dgm:pt modelId="{A04B26FA-71E8-442C-811A-2CA167DD24D6}" type="pres">
      <dgm:prSet presAssocID="{BD66E2CA-0ED8-472B-8CD6-52C9CC708658}" presName="BalanceSpacing1" presStyleCnt="0"/>
      <dgm:spPr/>
    </dgm:pt>
    <dgm:pt modelId="{69BF09C1-F602-413F-981D-27072EB51A53}" type="pres">
      <dgm:prSet presAssocID="{BA0AD0B5-DFF5-48EC-82FC-DEE9666D7DE6}" presName="Accent1Text" presStyleLbl="node1" presStyleIdx="5" presStyleCnt="6"/>
      <dgm:spPr/>
    </dgm:pt>
  </dgm:ptLst>
  <dgm:cxnLst>
    <dgm:cxn modelId="{78E1A403-D4AC-41C9-B955-BEADE6F451E5}" type="presOf" srcId="{8011497A-EE77-4B13-8077-ECB9CD97B72F}" destId="{0E5FDEFA-40DC-4EAC-B8BC-A328F676B289}" srcOrd="0" destOrd="0" presId="urn:microsoft.com/office/officeart/2008/layout/AlternatingHexagons"/>
    <dgm:cxn modelId="{6EDEB564-9431-4ED6-BBC2-218972C560AF}" type="presOf" srcId="{FEA8F470-5B61-4E1D-B569-8F9F70D79695}" destId="{FC3800E8-1ED8-4FF7-850C-F24E07B95C5B}" srcOrd="0" destOrd="0" presId="urn:microsoft.com/office/officeart/2008/layout/AlternatingHexagons"/>
    <dgm:cxn modelId="{463B74DE-41F1-40BF-847F-90310097E16E}" srcId="{8011497A-EE77-4B13-8077-ECB9CD97B72F}" destId="{BD66E2CA-0ED8-472B-8CD6-52C9CC708658}" srcOrd="2" destOrd="0" parTransId="{B44E573D-553F-4548-A877-51AF8120705F}" sibTransId="{BA0AD0B5-DFF5-48EC-82FC-DEE9666D7DE6}"/>
    <dgm:cxn modelId="{0DA4F67D-5681-4720-B630-0DF79FBCCF76}" type="presOf" srcId="{8E9B8504-CB0A-42F2-B124-C5EFFD1B5795}" destId="{113C53A4-C36D-4C93-9D6C-E98DFEE9DEDC}" srcOrd="0" destOrd="0" presId="urn:microsoft.com/office/officeart/2008/layout/AlternatingHexagons"/>
    <dgm:cxn modelId="{F66750B9-D41E-4C01-9974-6C815B25A308}" srcId="{8011497A-EE77-4B13-8077-ECB9CD97B72F}" destId="{8E9B8504-CB0A-42F2-B124-C5EFFD1B5795}" srcOrd="1" destOrd="0" parTransId="{1461DDFE-9B46-41E0-86D7-9BFBE8FBFB40}" sibTransId="{FEA8F470-5B61-4E1D-B569-8F9F70D79695}"/>
    <dgm:cxn modelId="{F3B3F40E-B4B4-4DED-BA76-EAAB59CD3B8C}" type="presOf" srcId="{14FB7D49-D1BE-4DD5-A1AF-CA6F065DDB0A}" destId="{11B4E48E-3414-40E0-B863-30927DF5E3B2}" srcOrd="0" destOrd="0" presId="urn:microsoft.com/office/officeart/2008/layout/AlternatingHexagons"/>
    <dgm:cxn modelId="{43A6A509-2FB9-467B-92A1-D93182424103}" srcId="{8011497A-EE77-4B13-8077-ECB9CD97B72F}" destId="{10F5CA9A-5AB7-41D2-93FA-61DF62DABEA0}" srcOrd="0" destOrd="0" parTransId="{94BE8DC2-3D66-4001-8D76-97C4E47211C5}" sibTransId="{14FB7D49-D1BE-4DD5-A1AF-CA6F065DDB0A}"/>
    <dgm:cxn modelId="{B95F779C-A6C9-401D-8A59-FD2D2FF0F890}" type="presOf" srcId="{10F5CA9A-5AB7-41D2-93FA-61DF62DABEA0}" destId="{5D586DFE-FA05-418A-B679-F0FEB46AD4BF}" srcOrd="0" destOrd="0" presId="urn:microsoft.com/office/officeart/2008/layout/AlternatingHexagons"/>
    <dgm:cxn modelId="{02828059-2DE0-4BAA-B7B6-6B5C59D0955B}" type="presOf" srcId="{BA0AD0B5-DFF5-48EC-82FC-DEE9666D7DE6}" destId="{69BF09C1-F602-413F-981D-27072EB51A53}" srcOrd="0" destOrd="0" presId="urn:microsoft.com/office/officeart/2008/layout/AlternatingHexagons"/>
    <dgm:cxn modelId="{6C2F8F36-89AD-49E2-B212-6E82361CFF95}" type="presOf" srcId="{BD66E2CA-0ED8-472B-8CD6-52C9CC708658}" destId="{703DBD8A-8B0B-48D7-9865-6E3923D7B3E4}" srcOrd="0" destOrd="0" presId="urn:microsoft.com/office/officeart/2008/layout/AlternatingHexagons"/>
    <dgm:cxn modelId="{F9926AD9-FFFF-4510-9F5D-FAEFB650E2DE}" type="presParOf" srcId="{0E5FDEFA-40DC-4EAC-B8BC-A328F676B289}" destId="{E75F0608-1E32-4AD9-8CA6-ED60BB42F19B}" srcOrd="0" destOrd="0" presId="urn:microsoft.com/office/officeart/2008/layout/AlternatingHexagons"/>
    <dgm:cxn modelId="{D37944B6-E713-4CB9-B52F-D256FC171B23}" type="presParOf" srcId="{E75F0608-1E32-4AD9-8CA6-ED60BB42F19B}" destId="{5D586DFE-FA05-418A-B679-F0FEB46AD4BF}" srcOrd="0" destOrd="0" presId="urn:microsoft.com/office/officeart/2008/layout/AlternatingHexagons"/>
    <dgm:cxn modelId="{5C5294DF-A55D-4E25-9A7C-D29F72F09D7E}" type="presParOf" srcId="{E75F0608-1E32-4AD9-8CA6-ED60BB42F19B}" destId="{7844E60B-E936-473D-822F-18DAA17845AA}" srcOrd="1" destOrd="0" presId="urn:microsoft.com/office/officeart/2008/layout/AlternatingHexagons"/>
    <dgm:cxn modelId="{B1E8CA8A-FF5B-42AE-8513-17C9C0770015}" type="presParOf" srcId="{E75F0608-1E32-4AD9-8CA6-ED60BB42F19B}" destId="{BFB8C764-C81C-41B2-AFB6-3A9E49FBE7BA}" srcOrd="2" destOrd="0" presId="urn:microsoft.com/office/officeart/2008/layout/AlternatingHexagons"/>
    <dgm:cxn modelId="{3C4C73FE-5B7F-4F12-B297-C2FCB7CE51B1}" type="presParOf" srcId="{E75F0608-1E32-4AD9-8CA6-ED60BB42F19B}" destId="{B3062F56-BE1A-43C3-A581-CF2FE9D97AF4}" srcOrd="3" destOrd="0" presId="urn:microsoft.com/office/officeart/2008/layout/AlternatingHexagons"/>
    <dgm:cxn modelId="{1100ABA1-FD90-419C-BB86-E8BE59EE57F4}" type="presParOf" srcId="{E75F0608-1E32-4AD9-8CA6-ED60BB42F19B}" destId="{11B4E48E-3414-40E0-B863-30927DF5E3B2}" srcOrd="4" destOrd="0" presId="urn:microsoft.com/office/officeart/2008/layout/AlternatingHexagons"/>
    <dgm:cxn modelId="{034D89D2-C2D8-4709-835D-D81ED9E03220}" type="presParOf" srcId="{0E5FDEFA-40DC-4EAC-B8BC-A328F676B289}" destId="{1F224275-2059-4785-9099-E21C96504BCB}" srcOrd="1" destOrd="0" presId="urn:microsoft.com/office/officeart/2008/layout/AlternatingHexagons"/>
    <dgm:cxn modelId="{5B12AAB3-FA65-4844-8219-C0DD22B5126A}" type="presParOf" srcId="{0E5FDEFA-40DC-4EAC-B8BC-A328F676B289}" destId="{5B0B1B16-A1C8-447B-A5AC-FEA810D7AC3C}" srcOrd="2" destOrd="0" presId="urn:microsoft.com/office/officeart/2008/layout/AlternatingHexagons"/>
    <dgm:cxn modelId="{5C570FA0-1154-4D22-883E-5BC15DBEA820}" type="presParOf" srcId="{5B0B1B16-A1C8-447B-A5AC-FEA810D7AC3C}" destId="{113C53A4-C36D-4C93-9D6C-E98DFEE9DEDC}" srcOrd="0" destOrd="0" presId="urn:microsoft.com/office/officeart/2008/layout/AlternatingHexagons"/>
    <dgm:cxn modelId="{28D21893-A5F7-43BA-8882-877B2DAAB3E8}" type="presParOf" srcId="{5B0B1B16-A1C8-447B-A5AC-FEA810D7AC3C}" destId="{9FD589EB-92D4-4ED7-80AA-E2ECC354F77B}" srcOrd="1" destOrd="0" presId="urn:microsoft.com/office/officeart/2008/layout/AlternatingHexagons"/>
    <dgm:cxn modelId="{4B0AA6CF-AEA2-444E-823F-4CDAC2B6BEDA}" type="presParOf" srcId="{5B0B1B16-A1C8-447B-A5AC-FEA810D7AC3C}" destId="{FE34093F-B468-4FDD-A097-869B26AD88F5}" srcOrd="2" destOrd="0" presId="urn:microsoft.com/office/officeart/2008/layout/AlternatingHexagons"/>
    <dgm:cxn modelId="{088FBE05-2201-4542-BC8F-64A41973FF76}" type="presParOf" srcId="{5B0B1B16-A1C8-447B-A5AC-FEA810D7AC3C}" destId="{03E436B3-49E3-4BC4-B00D-5A05057D1AE8}" srcOrd="3" destOrd="0" presId="urn:microsoft.com/office/officeart/2008/layout/AlternatingHexagons"/>
    <dgm:cxn modelId="{57C65552-1FAB-4A7A-BC94-215916CBE3BE}" type="presParOf" srcId="{5B0B1B16-A1C8-447B-A5AC-FEA810D7AC3C}" destId="{FC3800E8-1ED8-4FF7-850C-F24E07B95C5B}" srcOrd="4" destOrd="0" presId="urn:microsoft.com/office/officeart/2008/layout/AlternatingHexagons"/>
    <dgm:cxn modelId="{F5CE7815-B7B6-4B93-9318-F4E2C96A2AE7}" type="presParOf" srcId="{0E5FDEFA-40DC-4EAC-B8BC-A328F676B289}" destId="{730087D8-7A63-4404-9EA9-EFDC61FD0862}" srcOrd="3" destOrd="0" presId="urn:microsoft.com/office/officeart/2008/layout/AlternatingHexagons"/>
    <dgm:cxn modelId="{74E6BB56-E64B-4C32-BAFC-E65D4655F4EB}" type="presParOf" srcId="{0E5FDEFA-40DC-4EAC-B8BC-A328F676B289}" destId="{616A6D19-43A2-4D03-8DFE-30D61A23F863}" srcOrd="4" destOrd="0" presId="urn:microsoft.com/office/officeart/2008/layout/AlternatingHexagons"/>
    <dgm:cxn modelId="{C14639E4-0436-40E5-A54D-41B4BB8395DE}" type="presParOf" srcId="{616A6D19-43A2-4D03-8DFE-30D61A23F863}" destId="{703DBD8A-8B0B-48D7-9865-6E3923D7B3E4}" srcOrd="0" destOrd="0" presId="urn:microsoft.com/office/officeart/2008/layout/AlternatingHexagons"/>
    <dgm:cxn modelId="{F5A837C1-FE73-4084-AEE2-A2218700421A}" type="presParOf" srcId="{616A6D19-43A2-4D03-8DFE-30D61A23F863}" destId="{DE2B2F98-4BE3-4652-8759-3B2CBADF1BA8}" srcOrd="1" destOrd="0" presId="urn:microsoft.com/office/officeart/2008/layout/AlternatingHexagons"/>
    <dgm:cxn modelId="{B4E97DED-1C6F-4228-8FEA-298351F7DB78}" type="presParOf" srcId="{616A6D19-43A2-4D03-8DFE-30D61A23F863}" destId="{79362AAA-4588-44AD-A4AF-3FC4D8C758AE}" srcOrd="2" destOrd="0" presId="urn:microsoft.com/office/officeart/2008/layout/AlternatingHexagons"/>
    <dgm:cxn modelId="{4188CD4C-C6DA-445F-B83D-92DBAFA9057B}" type="presParOf" srcId="{616A6D19-43A2-4D03-8DFE-30D61A23F863}" destId="{A04B26FA-71E8-442C-811A-2CA167DD24D6}" srcOrd="3" destOrd="0" presId="urn:microsoft.com/office/officeart/2008/layout/AlternatingHexagons"/>
    <dgm:cxn modelId="{34541A6F-D51F-4914-BB60-A2C59DAE1D44}" type="presParOf" srcId="{616A6D19-43A2-4D03-8DFE-30D61A23F863}" destId="{69BF09C1-F602-413F-981D-27072EB51A5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586DFE-FA05-418A-B679-F0FEB46AD4BF}">
      <dsp:nvSpPr>
        <dsp:cNvPr id="0" name=""/>
        <dsp:cNvSpPr/>
      </dsp:nvSpPr>
      <dsp:spPr>
        <a:xfrm rot="5400000">
          <a:off x="3534767" y="118772"/>
          <a:ext cx="1810483" cy="15751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kern="1200" dirty="0"/>
        </a:p>
      </dsp:txBody>
      <dsp:txXfrm rot="-5400000">
        <a:off x="3897904" y="283225"/>
        <a:ext cx="1084208" cy="1246215"/>
      </dsp:txXfrm>
    </dsp:sp>
    <dsp:sp modelId="{7844E60B-E936-473D-822F-18DAA17845AA}">
      <dsp:nvSpPr>
        <dsp:cNvPr id="0" name=""/>
        <dsp:cNvSpPr/>
      </dsp:nvSpPr>
      <dsp:spPr>
        <a:xfrm>
          <a:off x="5283320" y="363278"/>
          <a:ext cx="2020499" cy="1086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4E48E-3414-40E0-B863-30927DF5E3B2}">
      <dsp:nvSpPr>
        <dsp:cNvPr id="0" name=""/>
        <dsp:cNvSpPr/>
      </dsp:nvSpPr>
      <dsp:spPr>
        <a:xfrm rot="5400000">
          <a:off x="1841591" y="118863"/>
          <a:ext cx="1810483" cy="15751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2204728" y="283316"/>
        <a:ext cx="1084208" cy="1246215"/>
      </dsp:txXfrm>
    </dsp:sp>
    <dsp:sp modelId="{113C53A4-C36D-4C93-9D6C-E98DFEE9DEDC}">
      <dsp:nvSpPr>
        <dsp:cNvPr id="0" name=""/>
        <dsp:cNvSpPr/>
      </dsp:nvSpPr>
      <dsp:spPr>
        <a:xfrm rot="5400000">
          <a:off x="2680943" y="1655511"/>
          <a:ext cx="1810483" cy="15751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/>
        </a:p>
      </dsp:txBody>
      <dsp:txXfrm rot="-5400000">
        <a:off x="3044080" y="1819964"/>
        <a:ext cx="1084208" cy="1246215"/>
      </dsp:txXfrm>
    </dsp:sp>
    <dsp:sp modelId="{9FD589EB-92D4-4ED7-80AA-E2ECC354F77B}">
      <dsp:nvSpPr>
        <dsp:cNvPr id="0" name=""/>
        <dsp:cNvSpPr/>
      </dsp:nvSpPr>
      <dsp:spPr>
        <a:xfrm>
          <a:off x="786079" y="1900017"/>
          <a:ext cx="1955322" cy="1086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800E8-1ED8-4FF7-850C-F24E07B95C5B}">
      <dsp:nvSpPr>
        <dsp:cNvPr id="0" name=""/>
        <dsp:cNvSpPr/>
      </dsp:nvSpPr>
      <dsp:spPr>
        <a:xfrm rot="5400000">
          <a:off x="4390028" y="1655602"/>
          <a:ext cx="1810483" cy="1575120"/>
        </a:xfrm>
        <a:prstGeom prst="hexagon">
          <a:avLst>
            <a:gd name="adj" fmla="val 25000"/>
            <a:gd name="vf" fmla="val 115470"/>
          </a:avLst>
        </a:prstGeom>
        <a:solidFill>
          <a:srgbClr val="4F9BA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4753165" y="1820055"/>
        <a:ext cx="1084208" cy="1246215"/>
      </dsp:txXfrm>
    </dsp:sp>
    <dsp:sp modelId="{703DBD8A-8B0B-48D7-9865-6E3923D7B3E4}">
      <dsp:nvSpPr>
        <dsp:cNvPr id="0" name=""/>
        <dsp:cNvSpPr/>
      </dsp:nvSpPr>
      <dsp:spPr>
        <a:xfrm rot="5400000">
          <a:off x="3542721" y="3192340"/>
          <a:ext cx="1810483" cy="15751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 dirty="0"/>
        </a:p>
      </dsp:txBody>
      <dsp:txXfrm rot="-5400000">
        <a:off x="3905858" y="3356793"/>
        <a:ext cx="1084208" cy="1246215"/>
      </dsp:txXfrm>
    </dsp:sp>
    <dsp:sp modelId="{DE2B2F98-4BE3-4652-8759-3B2CBADF1BA8}">
      <dsp:nvSpPr>
        <dsp:cNvPr id="0" name=""/>
        <dsp:cNvSpPr/>
      </dsp:nvSpPr>
      <dsp:spPr>
        <a:xfrm>
          <a:off x="5283320" y="3436756"/>
          <a:ext cx="2020499" cy="1086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BF09C1-F602-413F-981D-27072EB51A53}">
      <dsp:nvSpPr>
        <dsp:cNvPr id="0" name=""/>
        <dsp:cNvSpPr/>
      </dsp:nvSpPr>
      <dsp:spPr>
        <a:xfrm rot="5400000">
          <a:off x="1841591" y="3192340"/>
          <a:ext cx="1810483" cy="15751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204728" y="3356793"/>
        <a:ext cx="1084208" cy="12462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4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4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803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803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E1E14B-28C1-4C41-9E34-615DABBC734C}" type="datetimeFigureOut">
              <a:rPr lang="de-DE"/>
              <a:pPr>
                <a:defRPr/>
              </a:pPr>
              <a:t>04.05.2016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803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1988A89B-D8F7-4637-BE1F-BE9842277B46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168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3238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6475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1300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14538" algn="l" defTabSz="1006475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0086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104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121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138" algn="l" defTabSz="100803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D5CEC6-06A2-4DC0-A888-D061A0468C10}" type="slidenum">
              <a:rPr lang="en-GB" altLang="en-US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135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7A2C62-5669-44CF-83DC-53B2BED2AD07}" type="slidenum">
              <a:rPr lang="de-DE" altLang="en-US"/>
              <a:pPr/>
              <a:t>22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9246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215913-EC01-4477-BCAF-745652AE14AB}" type="slidenum">
              <a:rPr lang="de-DE" altLang="en-US"/>
              <a:pPr/>
              <a:t>27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84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56D759-1E24-46C9-8A53-A6E14AE7CE6E}" type="slidenum">
              <a:rPr lang="de-DE" altLang="en-US"/>
              <a:pPr/>
              <a:t>2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78462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56D759-1E24-46C9-8A53-A6E14AE7CE6E}" type="slidenum">
              <a:rPr lang="de-DE" altLang="en-US"/>
              <a:pPr/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9235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PG1_D, 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46C7CE-2EA0-4749-A8D9-7DBA9259F80C}" type="slidenum">
              <a:rPr lang="de-DE" altLang="en-US"/>
              <a:pPr/>
              <a:t>14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30678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PG1_D, 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5AE9DF-26EE-43F3-9C69-74D6F2B45F1A}" type="slidenum">
              <a:rPr lang="de-DE" altLang="en-US"/>
              <a:pPr/>
              <a:t>15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1341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PG1_A_Fr 100, 600, Polisched. MK2_A_Fr 100, 600, 1200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AC64C1-62ED-4CC9-B307-290A1262490A}" type="slidenum">
              <a:rPr lang="de-DE" altLang="en-US"/>
              <a:pPr/>
              <a:t>16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26679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/>
              <a:t>MK2_A_Fr_100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781CE3-DEB7-452A-AB3A-E379708380A8}" type="slidenum">
              <a:rPr lang="de-DE" altLang="en-US"/>
              <a:pPr/>
              <a:t>19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97405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/>
              <a:t>MK2_A_Fr_100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781CE3-DEB7-452A-AB3A-E379708380A8}" type="slidenum">
              <a:rPr lang="de-DE" altLang="en-US"/>
              <a:pPr/>
              <a:t>20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78313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/>
              <a:t>MK2_A_Fr_100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781CE3-DEB7-452A-AB3A-E379708380A8}" type="slidenum">
              <a:rPr lang="de-DE" altLang="en-US"/>
              <a:pPr/>
              <a:t>21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1781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rm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91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6pPr>
      <a:lvl7pPr marL="914583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7pPr>
      <a:lvl8pPr marL="1371874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8pPr>
      <a:lvl9pPr marL="1829166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649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767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886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5004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118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23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5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472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59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709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82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4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123363" cy="7067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8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1027" name="Inhaltsplatzhalter 5" descr="Label_RUB_WEISS-BLAU_s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0" y="0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91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6pPr>
      <a:lvl7pPr marL="914583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7pPr>
      <a:lvl8pPr marL="1371874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8pPr>
      <a:lvl9pPr marL="1829166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649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767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886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5004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118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23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5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472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59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709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82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4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602788" cy="143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8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051" name="Inhaltsplatzhalter 5" descr="Label_RUB_WEISS-BLAU_s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0188" y="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Grafik 9" descr="Wortmarke_BLAU_s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228600"/>
            <a:ext cx="1728788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91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6pPr>
      <a:lvl7pPr marL="914583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7pPr>
      <a:lvl8pPr marL="1371874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8pPr>
      <a:lvl9pPr marL="1829166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649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767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886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5004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118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23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5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472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59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709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82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4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1"/>
          <p:cNvSpPr txBox="1">
            <a:spLocks noChangeArrowheads="1"/>
          </p:cNvSpPr>
          <p:nvPr/>
        </p:nvSpPr>
        <p:spPr bwMode="auto">
          <a:xfrm>
            <a:off x="436563" y="433388"/>
            <a:ext cx="7218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7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89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61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3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en-US" sz="3400" b="1">
                <a:solidFill>
                  <a:srgbClr val="003560"/>
                </a:solidFill>
              </a:rPr>
              <a:t>Titel der Präsentation</a:t>
            </a:r>
          </a:p>
          <a:p>
            <a:pPr eaLnBrk="1" hangingPunct="1">
              <a:defRPr/>
            </a:pPr>
            <a:r>
              <a:rPr lang="de-DE" altLang="en-US" sz="3400">
                <a:solidFill>
                  <a:srgbClr val="003560"/>
                </a:solidFill>
              </a:rPr>
              <a:t>Sub-Titel der Präsentation</a:t>
            </a:r>
          </a:p>
          <a:p>
            <a:pPr eaLnBrk="1" hangingPunct="1">
              <a:defRPr/>
            </a:pPr>
            <a:r>
              <a:rPr lang="de-DE" altLang="en-US" sz="3400" b="1">
                <a:solidFill>
                  <a:srgbClr val="8DAE10"/>
                </a:solidFill>
              </a:rPr>
              <a:t>Datum XX.XX. – XX.XX.20XX</a:t>
            </a:r>
          </a:p>
        </p:txBody>
      </p:sp>
      <p:sp>
        <p:nvSpPr>
          <p:cNvPr id="3075" name="Textfeld 2"/>
          <p:cNvSpPr txBox="1">
            <a:spLocks noChangeArrowheads="1"/>
          </p:cNvSpPr>
          <p:nvPr/>
        </p:nvSpPr>
        <p:spPr bwMode="auto">
          <a:xfrm>
            <a:off x="436563" y="2208213"/>
            <a:ext cx="72183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7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89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61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3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1">
                <a:solidFill>
                  <a:srgbClr val="003560"/>
                </a:solidFill>
              </a:rPr>
              <a:t>FAKULTÄT XY</a:t>
            </a:r>
          </a:p>
          <a:p>
            <a:pPr eaLnBrk="1" hangingPunct="1">
              <a:defRPr/>
            </a:pPr>
            <a:r>
              <a:rPr lang="de-DE" altLang="en-US" sz="1400">
                <a:solidFill>
                  <a:srgbClr val="003560"/>
                </a:solidFill>
              </a:rPr>
              <a:t>Lehrstuhl für XY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47675" y="2838450"/>
            <a:ext cx="7216775" cy="9239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defTabSz="1008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001" b="1" dirty="0">
                <a:solidFill>
                  <a:srgbClr val="003560"/>
                </a:solidFill>
              </a:rPr>
              <a:t>Headline bei längeren Headlines</a:t>
            </a:r>
          </a:p>
          <a:p>
            <a:pPr defTabSz="1008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001" dirty="0">
                <a:solidFill>
                  <a:srgbClr val="003560"/>
                </a:solidFill>
              </a:rPr>
              <a:t>Subheadline – optional</a:t>
            </a:r>
          </a:p>
        </p:txBody>
      </p:sp>
      <p:sp>
        <p:nvSpPr>
          <p:cNvPr id="3077" name="Textfeld 4"/>
          <p:cNvSpPr txBox="1">
            <a:spLocks noChangeArrowheads="1"/>
          </p:cNvSpPr>
          <p:nvPr/>
        </p:nvSpPr>
        <p:spPr bwMode="auto">
          <a:xfrm>
            <a:off x="436563" y="3997325"/>
            <a:ext cx="446087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287338"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7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89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61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3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Aft>
                <a:spcPts val="600"/>
              </a:spcAft>
              <a:buSzPct val="130000"/>
              <a:buFont typeface="Wingdings" panose="05000000000000000000" pitchFamily="2" charset="2"/>
              <a:buChar char="§"/>
              <a:defRPr/>
            </a:pPr>
            <a:r>
              <a:rPr lang="de-DE" altLang="en-US"/>
              <a:t>Bulletpoint 1</a:t>
            </a:r>
          </a:p>
          <a:p>
            <a:pPr eaLnBrk="1" hangingPunct="1">
              <a:lnSpc>
                <a:spcPts val="2700"/>
              </a:lnSpc>
              <a:spcAft>
                <a:spcPts val="600"/>
              </a:spcAft>
              <a:buSzPct val="130000"/>
              <a:buFont typeface="Wingdings" panose="05000000000000000000" pitchFamily="2" charset="2"/>
              <a:buChar char="§"/>
              <a:defRPr/>
            </a:pPr>
            <a:r>
              <a:rPr lang="de-DE" altLang="en-US"/>
              <a:t>Bulletpoint 2</a:t>
            </a:r>
          </a:p>
          <a:p>
            <a:pPr eaLnBrk="1" hangingPunct="1">
              <a:lnSpc>
                <a:spcPts val="2700"/>
              </a:lnSpc>
              <a:spcAft>
                <a:spcPts val="600"/>
              </a:spcAft>
              <a:buSzPct val="130000"/>
              <a:buFont typeface="Wingdings" panose="05000000000000000000" pitchFamily="2" charset="2"/>
              <a:buChar char="§"/>
              <a:defRPr/>
            </a:pPr>
            <a:r>
              <a:rPr lang="de-DE" altLang="en-US"/>
              <a:t>Bulletpoint 3</a:t>
            </a:r>
          </a:p>
        </p:txBody>
      </p:sp>
      <p:sp>
        <p:nvSpPr>
          <p:cNvPr id="3078" name="Textfeld 5"/>
          <p:cNvSpPr txBox="1">
            <a:spLocks noChangeArrowheads="1"/>
          </p:cNvSpPr>
          <p:nvPr/>
        </p:nvSpPr>
        <p:spPr bwMode="auto">
          <a:xfrm>
            <a:off x="468313" y="7142163"/>
            <a:ext cx="84312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7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89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61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3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en-US" sz="1000" b="1">
                <a:solidFill>
                  <a:srgbClr val="003560"/>
                </a:solidFill>
              </a:rPr>
              <a:t>TITEL PRÄSENTATION </a:t>
            </a:r>
            <a:r>
              <a:rPr lang="de-DE" altLang="en-US" sz="1000">
                <a:solidFill>
                  <a:srgbClr val="003560"/>
                </a:solidFill>
              </a:rPr>
              <a:t>TITEL PRÄSENTATION | Bochum | XX. – XX. Monat Jahr</a:t>
            </a:r>
          </a:p>
        </p:txBody>
      </p:sp>
      <p:sp>
        <p:nvSpPr>
          <p:cNvPr id="3079" name="Textfeld 6"/>
          <p:cNvSpPr txBox="1">
            <a:spLocks noChangeArrowheads="1"/>
          </p:cNvSpPr>
          <p:nvPr/>
        </p:nvSpPr>
        <p:spPr bwMode="auto">
          <a:xfrm>
            <a:off x="436563" y="5348288"/>
            <a:ext cx="4460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10080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7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89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61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338" indent="-185738" defTabSz="1008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700"/>
              </a:lnSpc>
              <a:buSzPct val="130000"/>
              <a:defRPr/>
            </a:pPr>
            <a:r>
              <a:rPr lang="de-DE" altLang="en-US"/>
              <a:t>Cidunt adignis am venibh etue alit erostio dipisisi er aliquissi. Unt lortio digna cor sum vel il utem ad et nosto od magna feugait.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91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6pPr>
      <a:lvl7pPr marL="914583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7pPr>
      <a:lvl8pPr marL="1371874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8pPr>
      <a:lvl9pPr marL="1829166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649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767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886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5004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118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23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5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472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59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709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82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4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9602788" cy="92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8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099" name="Inhaltsplatzhalter 5" descr="Label_RUB_WEISS-BLAU_s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0188" y="0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Grafik 9" descr="Wortmarke_BLAU_s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" y="228600"/>
            <a:ext cx="1728788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9196388" y="7138988"/>
            <a:ext cx="366712" cy="1524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eaLnBrk="1" hangingPunct="1"/>
            <a:fld id="{0ED938B0-CAE8-4E60-BDC2-F18E906C973F}" type="slidenum">
              <a:rPr lang="de-DE" altLang="en-US" sz="1000"/>
              <a:pPr algn="r" eaLnBrk="1" hangingPunct="1"/>
              <a:t>‹#›</a:t>
            </a:fld>
            <a:endParaRPr lang="de-DE" altLang="en-US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1006475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2pPr>
      <a:lvl3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3pPr>
      <a:lvl4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4pPr>
      <a:lvl5pPr algn="ctr" defTabSz="100647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34" charset="0"/>
        </a:defRPr>
      </a:lvl5pPr>
      <a:lvl6pPr marL="457291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6pPr>
      <a:lvl7pPr marL="914583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7pPr>
      <a:lvl8pPr marL="1371874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8pPr>
      <a:lvl9pPr marL="1829166" algn="ctr" defTabSz="1006676" rtl="0" fontAlgn="base">
        <a:spcBef>
          <a:spcPct val="0"/>
        </a:spcBef>
        <a:spcAft>
          <a:spcPct val="0"/>
        </a:spcAft>
        <a:defRPr sz="4901">
          <a:solidFill>
            <a:schemeClr val="tx1"/>
          </a:solidFill>
          <a:latin typeface="Calibri" pitchFamily="34" charset="0"/>
        </a:defRPr>
      </a:lvl9pPr>
    </p:titleStyle>
    <p:bodyStyle>
      <a:lvl1pPr marL="377825" indent="-377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563" indent="-3143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649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767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886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5004" indent="-252059" algn="l" defTabSz="100823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118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23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5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472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590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709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827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944" algn="l" defTabSz="10082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slide" Target="slide14.xml"/><Relationship Id="rId1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12" Type="http://schemas.openxmlformats.org/officeDocument/2006/relationships/slide" Target="slide12.xml"/><Relationship Id="rId17" Type="http://schemas.openxmlformats.org/officeDocument/2006/relationships/slide" Target="slide27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1.xml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11" Type="http://schemas.openxmlformats.org/officeDocument/2006/relationships/slide" Target="slide6.xml"/><Relationship Id="rId5" Type="http://schemas.openxmlformats.org/officeDocument/2006/relationships/diagramData" Target="../diagrams/data1.xml"/><Relationship Id="rId15" Type="http://schemas.openxmlformats.org/officeDocument/2006/relationships/slide" Target="slide26.xml"/><Relationship Id="rId10" Type="http://schemas.openxmlformats.org/officeDocument/2006/relationships/slide" Target="slide3.xml"/><Relationship Id="rId4" Type="http://schemas.openxmlformats.org/officeDocument/2006/relationships/image" Target="../media/image1.jpeg"/><Relationship Id="rId9" Type="http://schemas.microsoft.com/office/2007/relationships/diagramDrawing" Target="../diagrams/drawing1.xml"/><Relationship Id="rId14" Type="http://schemas.openxmlformats.org/officeDocument/2006/relationships/slide" Target="slide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emf"/><Relationship Id="rId2" Type="http://schemas.openxmlformats.org/officeDocument/2006/relationships/tags" Target="../tags/tag1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4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0.emf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9.emf"/><Relationship Id="rId4" Type="http://schemas.openxmlformats.org/officeDocument/2006/relationships/image" Target="../media/image41.emf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3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2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2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.emf"/><Relationship Id="rId2" Type="http://schemas.openxmlformats.org/officeDocument/2006/relationships/tags" Target="../tags/tag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e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4.xml"/><Relationship Id="rId9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oleObject" Target="../embeddings/oleObject17.bin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50.emf"/><Relationship Id="rId17" Type="http://schemas.openxmlformats.org/officeDocument/2006/relationships/slide" Target="slide1.xml"/><Relationship Id="rId2" Type="http://schemas.openxmlformats.org/officeDocument/2006/relationships/tags" Target="../tags/tag16.xml"/><Relationship Id="rId16" Type="http://schemas.openxmlformats.org/officeDocument/2006/relationships/image" Target="../media/image52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49.emf"/><Relationship Id="rId4" Type="http://schemas.openxmlformats.org/officeDocument/2006/relationships/notesSlide" Target="../notesSlides/notesSlide5.xml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23.bin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6.emf"/><Relationship Id="rId17" Type="http://schemas.openxmlformats.org/officeDocument/2006/relationships/slide" Target="slide1.xml"/><Relationship Id="rId2" Type="http://schemas.openxmlformats.org/officeDocument/2006/relationships/tags" Target="../tags/tag17.xml"/><Relationship Id="rId16" Type="http://schemas.openxmlformats.org/officeDocument/2006/relationships/image" Target="../media/image58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55.e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6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emf"/><Relationship Id="rId12" Type="http://schemas.openxmlformats.org/officeDocument/2006/relationships/oleObject" Target="../embeddings/oleObject29.bin"/><Relationship Id="rId2" Type="http://schemas.openxmlformats.org/officeDocument/2006/relationships/tags" Target="../tags/tag18.xml"/><Relationship Id="rId16" Type="http://schemas.openxmlformats.org/officeDocument/2006/relationships/slide" Target="slide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62.emf"/><Relationship Id="rId5" Type="http://schemas.openxmlformats.org/officeDocument/2006/relationships/image" Target="../media/image59.emf"/><Relationship Id="rId15" Type="http://schemas.openxmlformats.org/officeDocument/2006/relationships/image" Target="../media/image64.e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1.emf"/><Relationship Id="rId1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1.xml"/><Relationship Id="rId12" Type="http://schemas.openxmlformats.org/officeDocument/2006/relationships/image" Target="../media/image38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png"/><Relationship Id="rId11" Type="http://schemas.openxmlformats.org/officeDocument/2006/relationships/oleObject" Target="../embeddings/oleObject33.bin"/><Relationship Id="rId5" Type="http://schemas.openxmlformats.org/officeDocument/2006/relationships/slide" Target="slide20.xml"/><Relationship Id="rId10" Type="http://schemas.openxmlformats.org/officeDocument/2006/relationships/image" Target="../media/image37.emf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openxmlformats.org/officeDocument/2006/relationships/slide" Target="slide19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67.png"/><Relationship Id="rId5" Type="http://schemas.openxmlformats.org/officeDocument/2006/relationships/image" Target="../media/image34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slide" Target="slide1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12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11" Type="http://schemas.openxmlformats.org/officeDocument/2006/relationships/image" Target="../media/image7.emf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slide" Target="slide1.xml"/><Relationship Id="rId4" Type="http://schemas.openxmlformats.org/officeDocument/2006/relationships/slide" Target="slide3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5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11" Type="http://schemas.openxmlformats.org/officeDocument/2006/relationships/slide" Target="slide1.xm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eg"/><Relationship Id="rId12" Type="http://schemas.openxmlformats.org/officeDocument/2006/relationships/slide" Target="slide9.xml"/><Relationship Id="rId2" Type="http://schemas.openxmlformats.org/officeDocument/2006/relationships/tags" Target="../tags/tag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jpeg"/><Relationship Id="rId11" Type="http://schemas.openxmlformats.org/officeDocument/2006/relationships/image" Target="../media/image27.emf"/><Relationship Id="rId5" Type="http://schemas.openxmlformats.org/officeDocument/2006/relationships/image" Target="../media/image28.jpeg"/><Relationship Id="rId15" Type="http://schemas.openxmlformats.org/officeDocument/2006/relationships/image" Target="../media/image33.png"/><Relationship Id="rId10" Type="http://schemas.openxmlformats.org/officeDocument/2006/relationships/oleObject" Target="../embeddings/oleObject3.bin"/><Relationship Id="rId4" Type="http://schemas.openxmlformats.org/officeDocument/2006/relationships/slide" Target="slide11.xml"/><Relationship Id="rId9" Type="http://schemas.openxmlformats.org/officeDocument/2006/relationships/slide" Target="slide10.xml"/><Relationship Id="rId1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23363" cy="1881188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8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147" name="Inhaltsplatzhalter 5" descr="Label_RUB_WEISS-BLAU_s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2350" y="0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3175"/>
            <a:ext cx="8642350" cy="1878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1" b="1" dirty="0">
                <a:solidFill>
                  <a:srgbClr val="003560"/>
                </a:solidFill>
                <a:latin typeface="RubFlama" panose="02000000000000000000" pitchFamily="2" charset="0"/>
              </a:rPr>
              <a:t>Temperature dependence of hydraulic properties of Upper Rhine Graben rocks at conditions modelling deep geothermal reservoirs</a:t>
            </a:r>
          </a:p>
          <a:p>
            <a:pPr algn="ctr" eaLnBrk="1" hangingPunct="1">
              <a:defRPr/>
            </a:pPr>
            <a:r>
              <a:rPr lang="en-US" sz="1600" dirty="0">
                <a:solidFill>
                  <a:srgbClr val="003560"/>
                </a:solidFill>
                <a:latin typeface="RubFlama" panose="02000000000000000000" pitchFamily="2" charset="0"/>
              </a:rPr>
              <a:t>M. Hernández</a:t>
            </a:r>
            <a:r>
              <a:rPr lang="en-US" sz="1600" baseline="30000" dirty="0">
                <a:solidFill>
                  <a:srgbClr val="003560"/>
                </a:solidFill>
                <a:latin typeface="RubFlama" panose="02000000000000000000" pitchFamily="2" charset="0"/>
              </a:rPr>
              <a:t>1</a:t>
            </a:r>
            <a:r>
              <a:rPr lang="en-US" sz="1600" dirty="0">
                <a:solidFill>
                  <a:srgbClr val="003560"/>
                </a:solidFill>
                <a:latin typeface="RubFlama" panose="02000000000000000000" pitchFamily="2" charset="0"/>
              </a:rPr>
              <a:t>, J. Renner</a:t>
            </a:r>
            <a:r>
              <a:rPr lang="en-US" sz="1600" baseline="30000" dirty="0">
                <a:solidFill>
                  <a:srgbClr val="003560"/>
                </a:solidFill>
                <a:latin typeface="RubFlama" panose="02000000000000000000" pitchFamily="2" charset="0"/>
              </a:rPr>
              <a:t>1</a:t>
            </a:r>
            <a:r>
              <a:rPr lang="en-US" sz="1600" dirty="0">
                <a:solidFill>
                  <a:srgbClr val="003560"/>
                </a:solidFill>
                <a:latin typeface="RubFlama" panose="02000000000000000000" pitchFamily="2" charset="0"/>
              </a:rPr>
              <a:t> and T. Mueller</a:t>
            </a:r>
            <a:r>
              <a:rPr lang="en-US" sz="1600" baseline="30000" dirty="0">
                <a:solidFill>
                  <a:srgbClr val="003560"/>
                </a:solidFill>
                <a:latin typeface="RubFlama" panose="02000000000000000000" pitchFamily="2" charset="0"/>
              </a:rPr>
              <a:t>1,2</a:t>
            </a:r>
            <a:endParaRPr lang="en-US" sz="1600" dirty="0">
              <a:solidFill>
                <a:srgbClr val="003560"/>
              </a:solidFill>
              <a:latin typeface="RubFlama" panose="02000000000000000000" pitchFamily="2" charset="0"/>
            </a:endParaRPr>
          </a:p>
          <a:p>
            <a:pPr algn="ctr" eaLnBrk="1" hangingPunct="1">
              <a:defRPr/>
            </a:pPr>
            <a:r>
              <a:rPr lang="en-US" sz="1600" baseline="30000" dirty="0">
                <a:solidFill>
                  <a:srgbClr val="003560"/>
                </a:solidFill>
                <a:latin typeface="RubFlama" panose="02000000000000000000" pitchFamily="2" charset="0"/>
              </a:rPr>
              <a:t>1</a:t>
            </a:r>
            <a:r>
              <a:rPr lang="en-US" sz="1600" dirty="0">
                <a:solidFill>
                  <a:srgbClr val="003560"/>
                </a:solidFill>
                <a:latin typeface="RubFlama" panose="02000000000000000000" pitchFamily="2" charset="0"/>
              </a:rPr>
              <a:t>Ruhr-Universität Bochum (mariela.hernandezcastaneda@rub.de), </a:t>
            </a:r>
            <a:r>
              <a:rPr lang="en-US" sz="1600" baseline="30000" dirty="0">
                <a:solidFill>
                  <a:srgbClr val="003560"/>
                </a:solidFill>
                <a:latin typeface="RubFlama" panose="02000000000000000000" pitchFamily="2" charset="0"/>
              </a:rPr>
              <a:t>2</a:t>
            </a:r>
            <a:r>
              <a:rPr lang="en-US" sz="1600" dirty="0">
                <a:solidFill>
                  <a:srgbClr val="003560"/>
                </a:solidFill>
                <a:latin typeface="RubFlama" panose="02000000000000000000" pitchFamily="2" charset="0"/>
              </a:rPr>
              <a:t>now at University of Leeds</a:t>
            </a:r>
          </a:p>
        </p:txBody>
      </p:sp>
      <p:grpSp>
        <p:nvGrpSpPr>
          <p:cNvPr id="6149" name="Group 10"/>
          <p:cNvGrpSpPr>
            <a:grpSpLocks/>
          </p:cNvGrpSpPr>
          <p:nvPr/>
        </p:nvGrpSpPr>
        <p:grpSpPr bwMode="auto">
          <a:xfrm>
            <a:off x="-1416050" y="2252663"/>
            <a:ext cx="8089900" cy="4886325"/>
            <a:chOff x="-1260388" y="2393234"/>
            <a:chExt cx="8088569" cy="4886051"/>
          </a:xfrm>
        </p:grpSpPr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982225064"/>
                </p:ext>
              </p:extLst>
            </p:nvPr>
          </p:nvGraphicFramePr>
          <p:xfrm>
            <a:off x="-1260388" y="2393234"/>
            <a:ext cx="8088569" cy="488605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6165" name="TextBox 12">
              <a:hlinkClick r:id="rId10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43582" y="3002461"/>
              <a:ext cx="154637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1. </a:t>
              </a:r>
            </a:p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Overview</a:t>
              </a:r>
            </a:p>
          </p:txBody>
        </p:sp>
        <p:sp>
          <p:nvSpPr>
            <p:cNvPr id="6166" name="TextBox 13">
              <a:hlinkClick r:id="rId11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05084" y="2999331"/>
              <a:ext cx="158417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2. Methodology</a:t>
              </a:r>
            </a:p>
            <a:p>
              <a:pPr algn="ctr" eaLnBrk="1" hangingPunct="1"/>
              <a:endParaRPr lang="en-US" altLang="en-US" sz="1800" dirty="0">
                <a:solidFill>
                  <a:schemeClr val="bg1"/>
                </a:solidFill>
                <a:latin typeface="RubFlama" pitchFamily="2" charset="0"/>
              </a:endParaRPr>
            </a:p>
          </p:txBody>
        </p:sp>
        <p:sp>
          <p:nvSpPr>
            <p:cNvPr id="6167" name="TextBox 14">
              <a:hlinkClick r:id="rId1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514053" y="4357568"/>
              <a:ext cx="1643966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3. Experimental</a:t>
              </a:r>
            </a:p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conditions</a:t>
              </a:r>
            </a:p>
          </p:txBody>
        </p:sp>
        <p:sp>
          <p:nvSpPr>
            <p:cNvPr id="6168" name="TextBox 15">
              <a:hlinkClick r:id="rId1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587544" y="4371636"/>
              <a:ext cx="973343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4. </a:t>
              </a:r>
            </a:p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Results</a:t>
              </a:r>
            </a:p>
          </p:txBody>
        </p:sp>
        <p:sp>
          <p:nvSpPr>
            <p:cNvPr id="6169" name="TextBox 16">
              <a:hlinkClick r:id="rId1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650899" y="6056329"/>
              <a:ext cx="1639058" cy="61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5. </a:t>
              </a:r>
            </a:p>
            <a:p>
              <a:pPr algn="ctr" eaLnBrk="1" hangingPunct="1"/>
              <a:r>
                <a:rPr lang="en-US" altLang="en-US" sz="1700" b="1" dirty="0">
                  <a:solidFill>
                    <a:schemeClr val="bg1"/>
                  </a:solidFill>
                  <a:latin typeface="RubFlama" pitchFamily="2" charset="0"/>
                </a:rPr>
                <a:t>Conclusions</a:t>
              </a:r>
            </a:p>
          </p:txBody>
        </p:sp>
        <p:sp>
          <p:nvSpPr>
            <p:cNvPr id="6170" name="TextBox 17">
              <a:hlinkClick r:id="rId1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66666" y="6056328"/>
              <a:ext cx="955553" cy="61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700" b="1">
                  <a:solidFill>
                    <a:schemeClr val="bg1"/>
                  </a:solidFill>
                  <a:latin typeface="RubFlama" pitchFamily="2" charset="0"/>
                </a:rPr>
                <a:t>6. </a:t>
              </a:r>
            </a:p>
            <a:p>
              <a:pPr algn="ctr" eaLnBrk="1" hangingPunct="1"/>
              <a:r>
                <a:rPr lang="en-US" altLang="en-US" sz="1700" b="1">
                  <a:solidFill>
                    <a:schemeClr val="bg1"/>
                  </a:solidFill>
                  <a:latin typeface="RubFlama" pitchFamily="2" charset="0"/>
                </a:rPr>
                <a:t>Outlook</a:t>
              </a:r>
            </a:p>
          </p:txBody>
        </p:sp>
      </p:grpSp>
      <p:sp>
        <p:nvSpPr>
          <p:cNvPr id="6150" name="TextBox 21"/>
          <p:cNvSpPr txBox="1">
            <a:spLocks noChangeArrowheads="1"/>
          </p:cNvSpPr>
          <p:nvPr/>
        </p:nvSpPr>
        <p:spPr bwMode="auto">
          <a:xfrm>
            <a:off x="6472238" y="5889625"/>
            <a:ext cx="18065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400">
                <a:solidFill>
                  <a:srgbClr val="003560"/>
                </a:solidFill>
                <a:latin typeface="RubFlama" pitchFamily="2" charset="0"/>
              </a:rPr>
              <a:t>‘Home’ </a:t>
            </a:r>
          </a:p>
          <a:p>
            <a:pPr algn="ctr" eaLnBrk="1" hangingPunct="1"/>
            <a:r>
              <a:rPr lang="en-GB" altLang="en-US" sz="1400">
                <a:solidFill>
                  <a:srgbClr val="003560"/>
                </a:solidFill>
                <a:latin typeface="RubFlama" pitchFamily="2" charset="0"/>
              </a:rPr>
              <a:t>button brings you to </a:t>
            </a:r>
          </a:p>
          <a:p>
            <a:pPr algn="ctr" eaLnBrk="1" hangingPunct="1"/>
            <a:r>
              <a:rPr lang="en-GB" altLang="en-US" sz="1400">
                <a:solidFill>
                  <a:srgbClr val="003560"/>
                </a:solidFill>
                <a:latin typeface="RubFlama" pitchFamily="2" charset="0"/>
              </a:rPr>
              <a:t>the section menu</a:t>
            </a:r>
          </a:p>
        </p:txBody>
      </p:sp>
      <p:sp>
        <p:nvSpPr>
          <p:cNvPr id="6151" name="TextBox 22"/>
          <p:cNvSpPr txBox="1">
            <a:spLocks noChangeArrowheads="1"/>
          </p:cNvSpPr>
          <p:nvPr/>
        </p:nvSpPr>
        <p:spPr bwMode="auto">
          <a:xfrm>
            <a:off x="8205788" y="5921375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GB" altLang="en-US" sz="1400">
                <a:solidFill>
                  <a:srgbClr val="003560"/>
                </a:solidFill>
                <a:latin typeface="RubFlama" pitchFamily="2" charset="0"/>
              </a:rPr>
              <a:t>The left/right arrows</a:t>
            </a:r>
          </a:p>
          <a:p>
            <a:pPr algn="ctr" eaLnBrk="1" hangingPunct="1"/>
            <a:r>
              <a:rPr lang="en-GB" altLang="en-US" sz="1400">
                <a:solidFill>
                  <a:srgbClr val="003560"/>
                </a:solidFill>
                <a:latin typeface="RubFlama" pitchFamily="2" charset="0"/>
              </a:rPr>
              <a:t>take you to the</a:t>
            </a:r>
          </a:p>
          <a:p>
            <a:pPr algn="ctr" eaLnBrk="1" hangingPunct="1"/>
            <a:r>
              <a:rPr lang="en-GB" altLang="en-US" sz="1400">
                <a:solidFill>
                  <a:srgbClr val="003560"/>
                </a:solidFill>
                <a:latin typeface="RubFlama" pitchFamily="2" charset="0"/>
              </a:rPr>
              <a:t>next page</a:t>
            </a:r>
          </a:p>
        </p:txBody>
      </p:sp>
      <p:sp>
        <p:nvSpPr>
          <p:cNvPr id="6152" name="TextBox 23"/>
          <p:cNvSpPr txBox="1">
            <a:spLocks noChangeArrowheads="1"/>
          </p:cNvSpPr>
          <p:nvPr/>
        </p:nvSpPr>
        <p:spPr bwMode="auto">
          <a:xfrm>
            <a:off x="7169150" y="5468938"/>
            <a:ext cx="2062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altLang="en-US" b="1">
                <a:solidFill>
                  <a:srgbClr val="003560"/>
                </a:solidFill>
                <a:latin typeface="RubFlama" pitchFamily="2" charset="0"/>
              </a:rPr>
              <a:t>PICO Navigation</a:t>
            </a:r>
          </a:p>
        </p:txBody>
      </p:sp>
      <p:sp>
        <p:nvSpPr>
          <p:cNvPr id="22" name="Right Arrow 6">
            <a:hlinkClick r:id="rId10" action="ppaction://hlinksldjump"/>
          </p:cNvPr>
          <p:cNvSpPr/>
          <p:nvPr/>
        </p:nvSpPr>
        <p:spPr>
          <a:xfrm>
            <a:off x="9153363" y="6696955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3" name="Right Arrow 7">
            <a:hlinkClick r:id="" action="ppaction://hlinkshowjump?jump=previousslide"/>
          </p:cNvPr>
          <p:cNvSpPr/>
          <p:nvPr/>
        </p:nvSpPr>
        <p:spPr>
          <a:xfrm rot="10800000">
            <a:off x="8340563" y="6696955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7118188" y="6696955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5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6" name="Rectangle 10">
              <a:hlinkClick r:id="rId16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34" name="Hexagon 33">
            <a:hlinkClick r:id="rId17" action="ppaction://hlinksldjump"/>
          </p:cNvPr>
          <p:cNvSpPr/>
          <p:nvPr/>
        </p:nvSpPr>
        <p:spPr>
          <a:xfrm rot="5400000">
            <a:off x="3787260" y="5446189"/>
            <a:ext cx="1810483" cy="157512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660066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000211"/>
              <a:satOff val="-13504"/>
              <a:lumOff val="-2196"/>
              <a:alphaOff val="0"/>
            </a:schemeClr>
          </a:fillRef>
          <a:effectRef idx="2">
            <a:schemeClr val="accent3">
              <a:hueOff val="9000211"/>
              <a:satOff val="-13504"/>
              <a:lumOff val="-2196"/>
              <a:alphaOff val="0"/>
            </a:schemeClr>
          </a:effectRef>
          <a:fontRef idx="minor">
            <a:schemeClr val="lt1"/>
          </a:fontRef>
        </p:style>
      </p:sp>
      <p:sp>
        <p:nvSpPr>
          <p:cNvPr id="6163" name="TextBox 15">
            <a:hlinkClick r:id="rId17" action="ppaction://hlinksldjump"/>
          </p:cNvPr>
          <p:cNvSpPr txBox="1">
            <a:spLocks noChangeArrowheads="1"/>
          </p:cNvSpPr>
          <p:nvPr/>
        </p:nvSpPr>
        <p:spPr bwMode="auto">
          <a:xfrm>
            <a:off x="4087813" y="5913438"/>
            <a:ext cx="13144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700" b="1" dirty="0">
                <a:solidFill>
                  <a:schemeClr val="bg1"/>
                </a:solidFill>
                <a:latin typeface="RubFlama" pitchFamily="2" charset="0"/>
              </a:rPr>
              <a:t>7. </a:t>
            </a:r>
          </a:p>
          <a:p>
            <a:pPr algn="ctr" eaLnBrk="1" hangingPunct="1"/>
            <a:r>
              <a:rPr lang="en-US" altLang="en-US" sz="1700" b="1" dirty="0">
                <a:solidFill>
                  <a:schemeClr val="bg1"/>
                </a:solidFill>
                <a:latin typeface="RubFlama" pitchFamily="2" charset="0"/>
              </a:rPr>
              <a:t>References</a:t>
            </a:r>
          </a:p>
        </p:txBody>
      </p:sp>
      <p:pic>
        <p:nvPicPr>
          <p:cNvPr id="38914" name="Picture 2" descr="http://meetingorganizer.copernicus.org/webfiles/img/CreativeCommons_Attribution_Licens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89848" y="7277997"/>
            <a:ext cx="809330" cy="2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7"/>
            <a:ext cx="7561263" cy="393192"/>
          </a:xfrm>
          <a:prstGeom prst="rect">
            <a:avLst/>
          </a:prstGeom>
          <a:solidFill>
            <a:srgbClr val="99C04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Methodology </a:t>
            </a: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411163" y="0"/>
            <a:ext cx="34242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800" b="1">
                <a:solidFill>
                  <a:srgbClr val="003560"/>
                </a:solidFill>
                <a:latin typeface="RubFlama" pitchFamily="2" charset="0"/>
              </a:rPr>
              <a:t>Roughness aproach</a:t>
            </a:r>
          </a:p>
          <a:p>
            <a:endParaRPr lang="en-US" altLang="en-US" sz="2800" b="1">
              <a:solidFill>
                <a:srgbClr val="003560"/>
              </a:solidFill>
              <a:latin typeface="RubFlama" pitchFamily="2" charset="0"/>
            </a:endParaRPr>
          </a:p>
        </p:txBody>
      </p:sp>
      <p:grpSp>
        <p:nvGrpSpPr>
          <p:cNvPr id="20486" name="Gruppieren 5"/>
          <p:cNvGrpSpPr>
            <a:grpSpLocks/>
          </p:cNvGrpSpPr>
          <p:nvPr/>
        </p:nvGrpSpPr>
        <p:grpSpPr bwMode="auto">
          <a:xfrm>
            <a:off x="8948738" y="6697663"/>
            <a:ext cx="1044575" cy="731837"/>
            <a:chOff x="10850880" y="2869159"/>
            <a:chExt cx="1045028" cy="732213"/>
          </a:xfrm>
        </p:grpSpPr>
        <p:pic>
          <p:nvPicPr>
            <p:cNvPr id="20489" name="Picture 2" descr="https://cdn3.iconfinder.com/data/icons/eightyshades/512/18_Close-128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38912" y="2869159"/>
              <a:ext cx="358230" cy="358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0" name="Textfeld 4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0850880" y="3201262"/>
              <a:ext cx="1045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altLang="en-US" b="1"/>
                <a:t>(close)</a:t>
              </a:r>
            </a:p>
          </p:txBody>
        </p:sp>
      </p:grpSp>
      <p:graphicFrame>
        <p:nvGraphicFramePr>
          <p:cNvPr id="20487" name="Object 1"/>
          <p:cNvGraphicFramePr>
            <a:graphicFrameLocks noChangeAspect="1"/>
          </p:cNvGraphicFramePr>
          <p:nvPr/>
        </p:nvGraphicFramePr>
        <p:xfrm>
          <a:off x="414338" y="490538"/>
          <a:ext cx="8423275" cy="692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CorelDRAW" r:id="rId6" imgW="6357728" imgH="5229578" progId="CorelDraw.Graphic.17">
                  <p:embed/>
                </p:oleObj>
              </mc:Choice>
              <mc:Fallback>
                <p:oleObj name="CorelDRAW" r:id="rId6" imgW="6357728" imgH="5229578" progId="CorelDraw.Graphic.1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490538"/>
                        <a:ext cx="8423275" cy="692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7"/>
            <a:ext cx="7561263" cy="393192"/>
          </a:xfrm>
          <a:prstGeom prst="rect">
            <a:avLst/>
          </a:prstGeom>
          <a:solidFill>
            <a:srgbClr val="99C04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Methodology </a:t>
            </a:r>
          </a:p>
        </p:txBody>
      </p:sp>
      <p:sp>
        <p:nvSpPr>
          <p:cNvPr id="21516" name="Rectangle 2"/>
          <p:cNvSpPr>
            <a:spLocks noChangeArrowheads="1"/>
          </p:cNvSpPr>
          <p:nvPr/>
        </p:nvSpPr>
        <p:spPr bwMode="auto">
          <a:xfrm>
            <a:off x="411163" y="0"/>
            <a:ext cx="515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800" b="1">
                <a:solidFill>
                  <a:srgbClr val="003560"/>
                </a:solidFill>
                <a:latin typeface="RubFlama" pitchFamily="2" charset="0"/>
              </a:rPr>
              <a:t>Analysis of fracture properties</a:t>
            </a:r>
            <a:endParaRPr lang="en-US" altLang="en-US" sz="2800" b="1">
              <a:solidFill>
                <a:srgbClr val="003560"/>
              </a:solidFill>
              <a:latin typeface="RubFlama" pitchFamily="2" charset="0"/>
            </a:endParaRPr>
          </a:p>
        </p:txBody>
      </p:sp>
      <p:sp>
        <p:nvSpPr>
          <p:cNvPr id="21517" name="Rectangle 2"/>
          <p:cNvSpPr>
            <a:spLocks noChangeArrowheads="1"/>
          </p:cNvSpPr>
          <p:nvPr/>
        </p:nvSpPr>
        <p:spPr bwMode="auto">
          <a:xfrm>
            <a:off x="411163" y="611188"/>
            <a:ext cx="92741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99C047"/>
                </a:solidFill>
                <a:latin typeface="RubFlama" pitchFamily="2" charset="0"/>
              </a:rPr>
              <a:t>Hydraulic width (</a:t>
            </a:r>
            <a:r>
              <a:rPr lang="en-US" altLang="en-US" i="1" dirty="0" err="1">
                <a:solidFill>
                  <a:srgbClr val="99C047"/>
                </a:solidFill>
                <a:latin typeface="RubFlama" pitchFamily="2" charset="0"/>
              </a:rPr>
              <a:t>w</a:t>
            </a:r>
            <a:r>
              <a:rPr lang="en-US" altLang="en-US" baseline="-25000" dirty="0" err="1">
                <a:solidFill>
                  <a:srgbClr val="99C047"/>
                </a:solidFill>
                <a:latin typeface="RubFlama" pitchFamily="2" charset="0"/>
              </a:rPr>
              <a:t>hyd</a:t>
            </a:r>
            <a:r>
              <a:rPr lang="en-US" altLang="en-US" dirty="0">
                <a:solidFill>
                  <a:srgbClr val="99C047"/>
                </a:solidFill>
                <a:latin typeface="RubFlama" pitchFamily="2" charset="0"/>
              </a:rPr>
              <a:t>) </a:t>
            </a:r>
          </a:p>
          <a:p>
            <a:r>
              <a:rPr lang="en-US" altLang="en-US" sz="1800" dirty="0">
                <a:latin typeface="RubFlama" pitchFamily="2" charset="0"/>
              </a:rPr>
              <a:t>From the cubic law (Witherspoon, et al. 1980)</a:t>
            </a:r>
          </a:p>
        </p:txBody>
      </p:sp>
      <p:sp>
        <p:nvSpPr>
          <p:cNvPr id="21518" name="Rectangle 5"/>
          <p:cNvSpPr>
            <a:spLocks noChangeArrowheads="1"/>
          </p:cNvSpPr>
          <p:nvPr/>
        </p:nvSpPr>
        <p:spPr bwMode="auto">
          <a:xfrm>
            <a:off x="2432050" y="1512379"/>
            <a:ext cx="7134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>
                <a:latin typeface="RubFlama" pitchFamily="2" charset="0"/>
              </a:rPr>
              <a:t>where</a:t>
            </a:r>
            <a:r>
              <a:rPr lang="en-US" altLang="en-US" sz="1800" i="1">
                <a:latin typeface="RubFlama" pitchFamily="2" charset="0"/>
              </a:rPr>
              <a:t> </a:t>
            </a:r>
            <a:r>
              <a:rPr lang="en-US" altLang="en-US" sz="1800" i="1">
                <a:solidFill>
                  <a:srgbClr val="002060"/>
                </a:solidFill>
                <a:latin typeface="RubFlama" pitchFamily="2" charset="0"/>
              </a:rPr>
              <a:t>k</a:t>
            </a:r>
            <a:r>
              <a:rPr lang="en-US" altLang="en-US" sz="1800" baseline="-25000">
                <a:solidFill>
                  <a:srgbClr val="002060"/>
                </a:solidFill>
                <a:latin typeface="RubFlama" pitchFamily="2" charset="0"/>
              </a:rPr>
              <a:t>F</a:t>
            </a:r>
            <a:r>
              <a:rPr lang="en-US" altLang="en-US" sz="1800" baseline="-25000">
                <a:latin typeface="RubFlama" pitchFamily="2" charset="0"/>
              </a:rPr>
              <a:t> </a:t>
            </a:r>
            <a:r>
              <a:rPr lang="en-US" altLang="en-US" sz="1800">
                <a:latin typeface="RubFlama" pitchFamily="2" charset="0"/>
              </a:rPr>
              <a:t>is the hydraulic permeability of a fracture and w</a:t>
            </a:r>
            <a:r>
              <a:rPr lang="en-US" altLang="en-US" sz="1800" baseline="-25000">
                <a:latin typeface="RubFlama" pitchFamily="2" charset="0"/>
              </a:rPr>
              <a:t>hyd</a:t>
            </a:r>
            <a:r>
              <a:rPr lang="en-US" altLang="en-US" sz="1800">
                <a:latin typeface="RubFlama" pitchFamily="2" charset="0"/>
              </a:rPr>
              <a:t> its hydraulic width/aperture</a:t>
            </a:r>
          </a:p>
        </p:txBody>
      </p:sp>
      <p:sp>
        <p:nvSpPr>
          <p:cNvPr id="21519" name="Rectangle 38"/>
          <p:cNvSpPr>
            <a:spLocks noChangeArrowheads="1"/>
          </p:cNvSpPr>
          <p:nvPr/>
        </p:nvSpPr>
        <p:spPr bwMode="auto">
          <a:xfrm>
            <a:off x="396875" y="2565400"/>
            <a:ext cx="93281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99C047"/>
                </a:solidFill>
                <a:latin typeface="RubFlama" pitchFamily="2" charset="0"/>
              </a:rPr>
              <a:t>Permeability modulus (</a:t>
            </a:r>
            <a:r>
              <a:rPr lang="en-US" altLang="en-US" i="1" dirty="0" err="1">
                <a:solidFill>
                  <a:srgbClr val="99C047"/>
                </a:solidFill>
                <a:latin typeface="RubFlama" pitchFamily="2" charset="0"/>
              </a:rPr>
              <a:t>K</a:t>
            </a:r>
            <a:r>
              <a:rPr lang="en-US" altLang="en-US" i="1" baseline="-25000" dirty="0" err="1">
                <a:solidFill>
                  <a:srgbClr val="99C047"/>
                </a:solidFill>
                <a:latin typeface="RubFlama" pitchFamily="2" charset="0"/>
              </a:rPr>
              <a:t>k</a:t>
            </a:r>
            <a:r>
              <a:rPr lang="en-US" altLang="en-US" dirty="0">
                <a:solidFill>
                  <a:srgbClr val="99C047"/>
                </a:solidFill>
                <a:latin typeface="RubFlama" pitchFamily="2" charset="0"/>
              </a:rPr>
              <a:t>) </a:t>
            </a:r>
          </a:p>
          <a:p>
            <a:r>
              <a:rPr lang="en-US" altLang="en-US" sz="1800" dirty="0">
                <a:latin typeface="RubFlama" pitchFamily="2" charset="0"/>
              </a:rPr>
              <a:t>Pressure-dependent parameter that express relative changes in permeability due to changes in fluid pressure (Renner &amp; </a:t>
            </a:r>
            <a:r>
              <a:rPr lang="en-US" altLang="en-US" sz="1800" dirty="0" err="1">
                <a:latin typeface="RubFlama" pitchFamily="2" charset="0"/>
              </a:rPr>
              <a:t>Steeb</a:t>
            </a:r>
            <a:r>
              <a:rPr lang="en-US" altLang="en-US" sz="1800" dirty="0">
                <a:latin typeface="RubFlama" pitchFamily="2" charset="0"/>
              </a:rPr>
              <a:t>, 2015)</a:t>
            </a:r>
          </a:p>
          <a:p>
            <a:endParaRPr lang="en-US" altLang="en-US" dirty="0">
              <a:latin typeface="RubFlama" pitchFamily="2" charset="0"/>
            </a:endParaRPr>
          </a:p>
          <a:p>
            <a:endParaRPr lang="en-US" altLang="en-US" dirty="0">
              <a:latin typeface="RubFlama" pitchFamily="2" charset="0"/>
            </a:endParaRPr>
          </a:p>
          <a:p>
            <a:r>
              <a:rPr lang="en-US" altLang="en-US" dirty="0">
                <a:latin typeface="RubFlama" pitchFamily="2" charset="0"/>
              </a:rPr>
              <a:t>                                          </a:t>
            </a:r>
          </a:p>
        </p:txBody>
      </p:sp>
      <p:pic>
        <p:nvPicPr>
          <p:cNvPr id="21520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650" y="3711575"/>
            <a:ext cx="250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2495550" y="3711575"/>
            <a:ext cx="3921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>
                <a:latin typeface="RubFlama" pitchFamily="2" charset="0"/>
              </a:rPr>
              <a:t>where       is permeability compliance </a:t>
            </a:r>
            <a:endParaRPr lang="en-US" altLang="de-DE" sz="1800"/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384175" y="4503738"/>
            <a:ext cx="9148763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>
                <a:solidFill>
                  <a:srgbClr val="99C047"/>
                </a:solidFill>
                <a:latin typeface="RubFlama" pitchFamily="2" charset="0"/>
              </a:rPr>
              <a:t>Normal Stiffness of a fracture (</a:t>
            </a:r>
            <a:r>
              <a:rPr lang="en-US" altLang="de-DE" i="1">
                <a:solidFill>
                  <a:srgbClr val="99C047"/>
                </a:solidFill>
                <a:latin typeface="RubFlama" pitchFamily="2" charset="0"/>
              </a:rPr>
              <a:t>N</a:t>
            </a:r>
            <a:r>
              <a:rPr lang="en-US" altLang="de-DE" baseline="-25000">
                <a:solidFill>
                  <a:srgbClr val="99C047"/>
                </a:solidFill>
                <a:latin typeface="RubFlama" pitchFamily="2" charset="0"/>
              </a:rPr>
              <a:t>F,hyd</a:t>
            </a:r>
            <a:r>
              <a:rPr lang="en-US" altLang="de-DE">
                <a:solidFill>
                  <a:srgbClr val="99C047"/>
                </a:solidFill>
                <a:latin typeface="RubFlama" pitchFamily="2" charset="0"/>
              </a:rPr>
              <a:t>) </a:t>
            </a:r>
          </a:p>
          <a:p>
            <a:r>
              <a:rPr lang="en-US" altLang="de-DE" sz="1800">
                <a:latin typeface="RubFlama" pitchFamily="2" charset="0"/>
              </a:rPr>
              <a:t>Fracture geometry is sensitive to pressure. An increase in efective pressure prominently changes average aperture. The resistance to normal displacement is typically expressed by e.g., normal stiffness (Renner &amp; Steeb, 2015)</a:t>
            </a:r>
          </a:p>
        </p:txBody>
      </p:sp>
      <p:graphicFrame>
        <p:nvGraphicFramePr>
          <p:cNvPr id="21523" name="Object 2"/>
          <p:cNvGraphicFramePr>
            <a:graphicFrameLocks noChangeAspect="1"/>
          </p:cNvGraphicFramePr>
          <p:nvPr/>
        </p:nvGraphicFramePr>
        <p:xfrm>
          <a:off x="6453188" y="3684588"/>
          <a:ext cx="27178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7" name="CorelDRAW" r:id="rId5" imgW="4099972" imgH="581025" progId="CorelDraw.Graphic.17">
                  <p:embed/>
                </p:oleObj>
              </mc:Choice>
              <mc:Fallback>
                <p:oleObj name="CorelDRAW" r:id="rId5" imgW="4099972" imgH="581025" progId="CorelDraw.Graphic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3188" y="3684588"/>
                        <a:ext cx="2717800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4" name="Object 3"/>
          <p:cNvGraphicFramePr>
            <a:graphicFrameLocks noChangeAspect="1"/>
          </p:cNvGraphicFramePr>
          <p:nvPr/>
        </p:nvGraphicFramePr>
        <p:xfrm>
          <a:off x="723900" y="3535363"/>
          <a:ext cx="871538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8" name="CorelDRAW" r:id="rId7" imgW="1239559" imgH="1222728" progId="CorelDraw.Graphic.17">
                  <p:embed/>
                </p:oleObj>
              </mc:Choice>
              <mc:Fallback>
                <p:oleObj name="CorelDRAW" r:id="rId7" imgW="1239559" imgH="1222728" progId="CorelDraw.Graphic.1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3535363"/>
                        <a:ext cx="871538" cy="85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992564"/>
              </p:ext>
            </p:extLst>
          </p:nvPr>
        </p:nvGraphicFramePr>
        <p:xfrm>
          <a:off x="723900" y="1375609"/>
          <a:ext cx="1430338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9" name="CorelDRAW" r:id="rId9" imgW="1787140" imgH="1082675" progId="CorelDraw.Graphic.17">
                  <p:embed/>
                </p:oleObj>
              </mc:Choice>
              <mc:Fallback>
                <p:oleObj name="CorelDRAW" r:id="rId9" imgW="1787140" imgH="1082675" progId="CorelDraw.Graphic.1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1375609"/>
                        <a:ext cx="1430338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6" name="Object 11"/>
          <p:cNvGraphicFramePr>
            <a:graphicFrameLocks noChangeAspect="1"/>
          </p:cNvGraphicFramePr>
          <p:nvPr/>
        </p:nvGraphicFramePr>
        <p:xfrm>
          <a:off x="722313" y="5843588"/>
          <a:ext cx="2071687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0" name="CorelDRAW" r:id="rId11" imgW="2523956" imgH="1134533" progId="CorelDraw.Graphic.17">
                  <p:embed/>
                </p:oleObj>
              </mc:Choice>
              <mc:Fallback>
                <p:oleObj name="CorelDRAW" r:id="rId11" imgW="2523956" imgH="1134533" progId="CorelDraw.Graphic.1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5843588"/>
                        <a:ext cx="2071687" cy="931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27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1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2" name="Rectangle 10">
              <a:hlinkClick r:id="rId13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3" name="Right Arrow 22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4" name="Right Arrow 23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custDataLst>
      <p:tags r:id="rId2"/>
    </p:custData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t="16183" r="3741" b="32858"/>
          <a:stretch>
            <a:fillRect/>
          </a:stretch>
        </p:blipFill>
        <p:spPr bwMode="auto">
          <a:xfrm>
            <a:off x="504825" y="3240088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AB18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Experimental Conditions</a:t>
            </a:r>
          </a:p>
        </p:txBody>
      </p:sp>
      <p:sp>
        <p:nvSpPr>
          <p:cNvPr id="22541" name="Rectangle 2"/>
          <p:cNvSpPr>
            <a:spLocks noChangeArrowheads="1"/>
          </p:cNvSpPr>
          <p:nvPr/>
        </p:nvSpPr>
        <p:spPr bwMode="auto">
          <a:xfrm>
            <a:off x="411163" y="0"/>
            <a:ext cx="399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Long term experiments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2588" y="639763"/>
            <a:ext cx="4478337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AB185"/>
                </a:solidFill>
                <a:latin typeface="RubFlama" panose="02000000000000000000" pitchFamily="2" charset="0"/>
              </a:rPr>
              <a:t>Conditions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i="1" dirty="0" err="1">
                <a:latin typeface="RubFlama" panose="02000000000000000000" pitchFamily="2" charset="0"/>
              </a:rPr>
              <a:t>P</a:t>
            </a:r>
            <a:r>
              <a:rPr lang="en-US" baseline="-25000" dirty="0" err="1">
                <a:latin typeface="RubFlama" panose="02000000000000000000" pitchFamily="2" charset="0"/>
              </a:rPr>
              <a:t>confining</a:t>
            </a:r>
            <a:r>
              <a:rPr lang="en-US" dirty="0">
                <a:latin typeface="RubFlama" panose="02000000000000000000" pitchFamily="2" charset="0"/>
              </a:rPr>
              <a:t> = 20 - 110 MPa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i="1" dirty="0">
                <a:latin typeface="RubFlama" panose="02000000000000000000" pitchFamily="2" charset="0"/>
              </a:rPr>
              <a:t>P</a:t>
            </a:r>
            <a:r>
              <a:rPr lang="de-DE" baseline="-25000" dirty="0">
                <a:latin typeface="RubFlama" panose="02000000000000000000" pitchFamily="2" charset="0"/>
              </a:rPr>
              <a:t>pore</a:t>
            </a:r>
            <a:r>
              <a:rPr lang="de-DE" dirty="0">
                <a:latin typeface="RubFlama" panose="02000000000000000000" pitchFamily="2" charset="0"/>
              </a:rPr>
              <a:t> = 10 MPa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srgbClr val="FF0000"/>
                </a:solidFill>
                <a:latin typeface="RubFlama" panose="02000000000000000000" pitchFamily="2" charset="0"/>
              </a:rPr>
              <a:t>T</a:t>
            </a:r>
            <a:r>
              <a:rPr lang="en-US" dirty="0">
                <a:solidFill>
                  <a:srgbClr val="FF0000"/>
                </a:solidFill>
                <a:latin typeface="RubFlama" panose="02000000000000000000" pitchFamily="2" charset="0"/>
              </a:rPr>
              <a:t> = 20-200 °C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i="1" dirty="0">
                <a:latin typeface="RubFlama" panose="02000000000000000000" pitchFamily="2" charset="0"/>
              </a:rPr>
              <a:t>t </a:t>
            </a:r>
            <a:r>
              <a:rPr lang="en-US" dirty="0">
                <a:latin typeface="RubFlama" panose="02000000000000000000" pitchFamily="2" charset="0"/>
              </a:rPr>
              <a:t>= 24-120 h (plan: up to 700h)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ubFlama" panose="02000000000000000000" pitchFamily="2" charset="0"/>
              </a:rPr>
              <a:t>Constant fluid composition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ubFlama" panose="02000000000000000000" pitchFamily="2" charset="0"/>
              </a:rPr>
              <a:t>Intact/fractured rock cores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106988" y="639763"/>
            <a:ext cx="44799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AB185"/>
                </a:solidFill>
                <a:latin typeface="RubFlama" panose="02000000000000000000" pitchFamily="2" charset="0"/>
              </a:rPr>
              <a:t>Sample preparation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ubFlama" panose="02000000000000000000" pitchFamily="2" charset="0"/>
              </a:rPr>
              <a:t>Rock cores (</a:t>
            </a:r>
            <a:r>
              <a:rPr lang="de-DE" dirty="0">
                <a:latin typeface="RubFlama" panose="02000000000000000000" pitchFamily="2" charset="0"/>
              </a:rPr>
              <a:t>Ø = 10 mm, l = 20 mm)</a:t>
            </a:r>
          </a:p>
        </p:txBody>
      </p:sp>
      <p:grpSp>
        <p:nvGrpSpPr>
          <p:cNvPr id="22544" name="Grupo 23"/>
          <p:cNvGrpSpPr>
            <a:grpSpLocks/>
          </p:cNvGrpSpPr>
          <p:nvPr/>
        </p:nvGrpSpPr>
        <p:grpSpPr bwMode="auto">
          <a:xfrm>
            <a:off x="6426200" y="4530725"/>
            <a:ext cx="2200275" cy="2311400"/>
            <a:chOff x="3015465" y="2995286"/>
            <a:chExt cx="1652327" cy="1664995"/>
          </a:xfrm>
        </p:grpSpPr>
        <p:pic>
          <p:nvPicPr>
            <p:cNvPr id="22549" name="Picture 106"/>
            <p:cNvPicPr>
              <a:picLocks noChangeAspect="1"/>
            </p:cNvPicPr>
            <p:nvPr/>
          </p:nvPicPr>
          <p:blipFill>
            <a:blip r:embed="rId5" cstate="print"/>
            <a:srcRect l="25449" t="10074" r="42383" b="10864"/>
            <a:stretch>
              <a:fillRect/>
            </a:stretch>
          </p:blipFill>
          <p:spPr bwMode="auto">
            <a:xfrm>
              <a:off x="3764971" y="2995286"/>
              <a:ext cx="902821" cy="166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0" name="Picture 107"/>
            <p:cNvPicPr>
              <a:picLocks noChangeAspect="1"/>
            </p:cNvPicPr>
            <p:nvPr/>
          </p:nvPicPr>
          <p:blipFill>
            <a:blip r:embed="rId6" cstate="print"/>
            <a:srcRect l="17039" t="29021" r="11859" b="32169"/>
            <a:stretch>
              <a:fillRect/>
            </a:stretch>
          </p:blipFill>
          <p:spPr bwMode="auto">
            <a:xfrm rot="5400000">
              <a:off x="2515749" y="3495789"/>
              <a:ext cx="1664208" cy="66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45" name="Textfeld 49"/>
          <p:cNvSpPr txBox="1">
            <a:spLocks noChangeArrowheads="1"/>
          </p:cNvSpPr>
          <p:nvPr/>
        </p:nvSpPr>
        <p:spPr bwMode="auto">
          <a:xfrm>
            <a:off x="5106988" y="1450975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B185"/>
                </a:solidFill>
                <a:latin typeface="RubFlama" pitchFamily="2" charset="0"/>
              </a:rPr>
              <a:t>Intact samples (e.g. Padang granite)</a:t>
            </a:r>
          </a:p>
        </p:txBody>
      </p:sp>
      <p:sp>
        <p:nvSpPr>
          <p:cNvPr id="22546" name="Textfeld 49"/>
          <p:cNvSpPr txBox="1">
            <a:spLocks noChangeArrowheads="1"/>
          </p:cNvSpPr>
          <p:nvPr/>
        </p:nvSpPr>
        <p:spPr bwMode="auto">
          <a:xfrm>
            <a:off x="5091113" y="4046538"/>
            <a:ext cx="3851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B185"/>
                </a:solidFill>
                <a:latin typeface="RubFlama" pitchFamily="2" charset="0"/>
              </a:rPr>
              <a:t>Fractured samples (e.g. limestone)</a:t>
            </a:r>
          </a:p>
        </p:txBody>
      </p:sp>
      <p:pic>
        <p:nvPicPr>
          <p:cNvPr id="22547" name="Picture 3"/>
          <p:cNvPicPr>
            <a:picLocks noChangeAspect="1"/>
          </p:cNvPicPr>
          <p:nvPr/>
        </p:nvPicPr>
        <p:blipFill>
          <a:blip r:embed="rId7" cstate="print"/>
          <a:srcRect l="36130" t="15334" r="30862" b="17113"/>
          <a:stretch>
            <a:fillRect/>
          </a:stretch>
        </p:blipFill>
        <p:spPr bwMode="auto">
          <a:xfrm>
            <a:off x="6675438" y="1827213"/>
            <a:ext cx="1498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8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0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1" name="Rectangle 10">
              <a:hlinkClick r:id="rId8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22" name="Imagen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48" y="3181318"/>
            <a:ext cx="388665" cy="4817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/>
          <p:cNvPicPr>
            <a:picLocks noChangeAspect="1"/>
          </p:cNvPicPr>
          <p:nvPr/>
        </p:nvPicPr>
        <p:blipFill>
          <a:blip r:embed="rId3" cstate="print"/>
          <a:srcRect t="16183" b="32858"/>
          <a:stretch>
            <a:fillRect/>
          </a:stretch>
        </p:blipFill>
        <p:spPr bwMode="auto">
          <a:xfrm>
            <a:off x="542925" y="2968625"/>
            <a:ext cx="43989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AB18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Experimental Conditions</a:t>
            </a:r>
          </a:p>
        </p:txBody>
      </p:sp>
      <p:sp>
        <p:nvSpPr>
          <p:cNvPr id="23565" name="Rectangle 2"/>
          <p:cNvSpPr>
            <a:spLocks noChangeArrowheads="1"/>
          </p:cNvSpPr>
          <p:nvPr/>
        </p:nvSpPr>
        <p:spPr bwMode="auto">
          <a:xfrm>
            <a:off x="411163" y="0"/>
            <a:ext cx="3992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Long term experiments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2588" y="639763"/>
            <a:ext cx="4478337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AB185"/>
                </a:solidFill>
                <a:latin typeface="RubFlama" panose="02000000000000000000" pitchFamily="2" charset="0"/>
              </a:rPr>
              <a:t>Conditions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i="1" dirty="0" err="1">
                <a:latin typeface="RubFlama" panose="02000000000000000000" pitchFamily="2" charset="0"/>
              </a:rPr>
              <a:t>P</a:t>
            </a:r>
            <a:r>
              <a:rPr lang="en-US" baseline="-25000" dirty="0" err="1">
                <a:latin typeface="RubFlama" panose="02000000000000000000" pitchFamily="2" charset="0"/>
              </a:rPr>
              <a:t>confining</a:t>
            </a:r>
            <a:r>
              <a:rPr lang="en-US" dirty="0">
                <a:latin typeface="RubFlama" panose="02000000000000000000" pitchFamily="2" charset="0"/>
              </a:rPr>
              <a:t> = 20 - 110 MPa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i="1" dirty="0">
                <a:latin typeface="RubFlama" panose="02000000000000000000" pitchFamily="2" charset="0"/>
              </a:rPr>
              <a:t>P</a:t>
            </a:r>
            <a:r>
              <a:rPr lang="de-DE" baseline="-25000" dirty="0">
                <a:latin typeface="RubFlama" panose="02000000000000000000" pitchFamily="2" charset="0"/>
              </a:rPr>
              <a:t>pore</a:t>
            </a:r>
            <a:r>
              <a:rPr lang="de-DE" dirty="0">
                <a:latin typeface="RubFlama" panose="02000000000000000000" pitchFamily="2" charset="0"/>
              </a:rPr>
              <a:t> = 10 MPa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srgbClr val="FF0000"/>
                </a:solidFill>
                <a:latin typeface="RubFlama" panose="02000000000000000000" pitchFamily="2" charset="0"/>
              </a:rPr>
              <a:t>T</a:t>
            </a:r>
            <a:r>
              <a:rPr lang="en-US" dirty="0">
                <a:solidFill>
                  <a:srgbClr val="FF0000"/>
                </a:solidFill>
                <a:latin typeface="RubFlama" panose="02000000000000000000" pitchFamily="2" charset="0"/>
              </a:rPr>
              <a:t> = 20-200 °C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i="1" dirty="0">
                <a:latin typeface="RubFlama" panose="02000000000000000000" pitchFamily="2" charset="0"/>
              </a:rPr>
              <a:t>t </a:t>
            </a:r>
            <a:r>
              <a:rPr lang="en-US" dirty="0">
                <a:latin typeface="RubFlama" panose="02000000000000000000" pitchFamily="2" charset="0"/>
              </a:rPr>
              <a:t>= 24-120 h (plan: up to 700h)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ubFlama" panose="02000000000000000000" pitchFamily="2" charset="0"/>
              </a:rPr>
              <a:t>Constant fluid composition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ubFlama" panose="02000000000000000000" pitchFamily="2" charset="0"/>
              </a:rPr>
              <a:t>Intact/fractured rock cores</a:t>
            </a:r>
          </a:p>
        </p:txBody>
      </p:sp>
      <p:cxnSp>
        <p:nvCxnSpPr>
          <p:cNvPr id="5" name="Straight Connector 4"/>
          <p:cNvCxnSpPr>
            <a:endCxn id="99" idx="7"/>
          </p:cNvCxnSpPr>
          <p:nvPr/>
        </p:nvCxnSpPr>
        <p:spPr>
          <a:xfrm>
            <a:off x="3671888" y="4618038"/>
            <a:ext cx="501650" cy="16065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106988" y="639763"/>
            <a:ext cx="44799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4AB185"/>
                </a:solidFill>
                <a:latin typeface="RubFlama" panose="02000000000000000000" pitchFamily="2" charset="0"/>
              </a:rPr>
              <a:t>Sample preparation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RubFlama" panose="02000000000000000000" pitchFamily="2" charset="0"/>
              </a:rPr>
              <a:t>Rock cores (</a:t>
            </a:r>
            <a:r>
              <a:rPr lang="de-DE" dirty="0">
                <a:latin typeface="RubFlama" panose="02000000000000000000" pitchFamily="2" charset="0"/>
              </a:rPr>
              <a:t>Ø = 10 mm, l = 20 mm)</a:t>
            </a:r>
          </a:p>
        </p:txBody>
      </p:sp>
      <p:pic>
        <p:nvPicPr>
          <p:cNvPr id="23569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25" y="5991225"/>
            <a:ext cx="2405063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998663" y="4346575"/>
            <a:ext cx="1673225" cy="520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95338" y="6007100"/>
            <a:ext cx="3957637" cy="1482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1" name="Straight Connector 100"/>
          <p:cNvCxnSpPr>
            <a:stCxn id="9" idx="2"/>
            <a:endCxn id="99" idx="1"/>
          </p:cNvCxnSpPr>
          <p:nvPr/>
        </p:nvCxnSpPr>
        <p:spPr>
          <a:xfrm flipH="1">
            <a:off x="1374775" y="4606925"/>
            <a:ext cx="623888" cy="16176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3" name="Grupo 23"/>
          <p:cNvGrpSpPr>
            <a:grpSpLocks/>
          </p:cNvGrpSpPr>
          <p:nvPr/>
        </p:nvGrpSpPr>
        <p:grpSpPr bwMode="auto">
          <a:xfrm>
            <a:off x="6426200" y="4530725"/>
            <a:ext cx="2200275" cy="2311400"/>
            <a:chOff x="3015465" y="2995286"/>
            <a:chExt cx="1652327" cy="1664995"/>
          </a:xfrm>
        </p:grpSpPr>
        <p:pic>
          <p:nvPicPr>
            <p:cNvPr id="23577" name="Picture 106"/>
            <p:cNvPicPr>
              <a:picLocks noChangeAspect="1"/>
            </p:cNvPicPr>
            <p:nvPr/>
          </p:nvPicPr>
          <p:blipFill>
            <a:blip r:embed="rId5" cstate="print"/>
            <a:srcRect l="25449" t="10074" r="42383" b="10864"/>
            <a:stretch>
              <a:fillRect/>
            </a:stretch>
          </p:blipFill>
          <p:spPr bwMode="auto">
            <a:xfrm>
              <a:off x="3764971" y="2995286"/>
              <a:ext cx="902821" cy="166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8" name="Picture 107"/>
            <p:cNvPicPr>
              <a:picLocks noChangeAspect="1"/>
            </p:cNvPicPr>
            <p:nvPr/>
          </p:nvPicPr>
          <p:blipFill>
            <a:blip r:embed="rId6" cstate="print"/>
            <a:srcRect l="17039" t="29021" r="11859" b="32169"/>
            <a:stretch>
              <a:fillRect/>
            </a:stretch>
          </p:blipFill>
          <p:spPr bwMode="auto">
            <a:xfrm rot="5400000">
              <a:off x="2515749" y="3495789"/>
              <a:ext cx="1664208" cy="66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74" name="Textfeld 49"/>
          <p:cNvSpPr txBox="1">
            <a:spLocks noChangeArrowheads="1"/>
          </p:cNvSpPr>
          <p:nvPr/>
        </p:nvSpPr>
        <p:spPr bwMode="auto">
          <a:xfrm>
            <a:off x="5106988" y="1450975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B185"/>
                </a:solidFill>
                <a:latin typeface="RubFlama" pitchFamily="2" charset="0"/>
              </a:rPr>
              <a:t>Intact samples (e.g. Padang granite)</a:t>
            </a:r>
          </a:p>
        </p:txBody>
      </p:sp>
      <p:sp>
        <p:nvSpPr>
          <p:cNvPr id="23575" name="Textfeld 49"/>
          <p:cNvSpPr txBox="1">
            <a:spLocks noChangeArrowheads="1"/>
          </p:cNvSpPr>
          <p:nvPr/>
        </p:nvSpPr>
        <p:spPr bwMode="auto">
          <a:xfrm>
            <a:off x="5091113" y="4046538"/>
            <a:ext cx="3851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B185"/>
                </a:solidFill>
                <a:latin typeface="RubFlama" pitchFamily="2" charset="0"/>
              </a:rPr>
              <a:t>Fractured samples (e.g. limestone)</a:t>
            </a:r>
          </a:p>
        </p:txBody>
      </p:sp>
      <p:pic>
        <p:nvPicPr>
          <p:cNvPr id="23576" name="Picture 3"/>
          <p:cNvPicPr>
            <a:picLocks noChangeAspect="1"/>
          </p:cNvPicPr>
          <p:nvPr/>
        </p:nvPicPr>
        <p:blipFill>
          <a:blip r:embed="rId7" cstate="print"/>
          <a:srcRect l="36130" t="15334" r="30862" b="17113"/>
          <a:stretch>
            <a:fillRect/>
          </a:stretch>
        </p:blipFill>
        <p:spPr bwMode="auto">
          <a:xfrm>
            <a:off x="6675438" y="1827213"/>
            <a:ext cx="1498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4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5" name="Rectangle 10">
              <a:hlinkClick r:id="rId8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24588" name="Rectangle 2"/>
          <p:cNvSpPr>
            <a:spLocks noChangeArrowheads="1"/>
          </p:cNvSpPr>
          <p:nvPr/>
        </p:nvSpPr>
        <p:spPr bwMode="auto">
          <a:xfrm>
            <a:off x="411163" y="0"/>
            <a:ext cx="6130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Hydraulic properties: Intact samples</a:t>
            </a:r>
          </a:p>
        </p:txBody>
      </p:sp>
      <p:sp>
        <p:nvSpPr>
          <p:cNvPr id="24589" name="Textfeld 49"/>
          <p:cNvSpPr txBox="1">
            <a:spLocks noChangeArrowheads="1"/>
          </p:cNvSpPr>
          <p:nvPr/>
        </p:nvSpPr>
        <p:spPr bwMode="auto">
          <a:xfrm>
            <a:off x="576263" y="449263"/>
            <a:ext cx="1298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8D9E"/>
                </a:solidFill>
                <a:latin typeface="RubFlama" pitchFamily="2" charset="0"/>
              </a:rPr>
              <a:t>Sandstone</a:t>
            </a:r>
          </a:p>
        </p:txBody>
      </p:sp>
      <p:graphicFrame>
        <p:nvGraphicFramePr>
          <p:cNvPr id="24590" name="Object 11"/>
          <p:cNvGraphicFramePr>
            <a:graphicFrameLocks noChangeAspect="1"/>
          </p:cNvGraphicFramePr>
          <p:nvPr/>
        </p:nvGraphicFramePr>
        <p:xfrm>
          <a:off x="4832350" y="3916363"/>
          <a:ext cx="2536825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6" name="CorelDRAW" r:id="rId5" imgW="2537372" imgH="2973564" progId="CorelDraw.Graphic.17">
                  <p:embed/>
                </p:oleObj>
              </mc:Choice>
              <mc:Fallback>
                <p:oleObj name="CorelDRAW" r:id="rId5" imgW="2537372" imgH="2973564" progId="CorelDraw.Graphic.1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3916363"/>
                        <a:ext cx="2536825" cy="297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91" name="Object 12"/>
          <p:cNvGraphicFramePr>
            <a:graphicFrameLocks noChangeAspect="1"/>
          </p:cNvGraphicFramePr>
          <p:nvPr/>
        </p:nvGraphicFramePr>
        <p:xfrm>
          <a:off x="2128838" y="3911600"/>
          <a:ext cx="2519362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7" name="CorelDRAW" r:id="rId7" imgW="2518660" imgH="2973564" progId="CorelDraw.Graphic.17">
                  <p:embed/>
                </p:oleObj>
              </mc:Choice>
              <mc:Fallback>
                <p:oleObj name="CorelDRAW" r:id="rId7" imgW="2518660" imgH="2973564" progId="CorelDraw.Graphic.1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838" y="3911600"/>
                        <a:ext cx="2519362" cy="297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92" name="Group 41"/>
          <p:cNvGrpSpPr>
            <a:grpSpLocks/>
          </p:cNvGrpSpPr>
          <p:nvPr/>
        </p:nvGrpSpPr>
        <p:grpSpPr bwMode="auto">
          <a:xfrm>
            <a:off x="2128838" y="4637088"/>
            <a:ext cx="246062" cy="277812"/>
            <a:chOff x="1103075" y="1649992"/>
            <a:chExt cx="246221" cy="277640"/>
          </a:xfrm>
        </p:grpSpPr>
        <p:sp>
          <p:nvSpPr>
            <p:cNvPr id="43" name="Rectangle 42"/>
            <p:cNvSpPr/>
            <p:nvPr/>
          </p:nvSpPr>
          <p:spPr>
            <a:xfrm>
              <a:off x="1138023" y="1692827"/>
              <a:ext cx="173149" cy="191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610" name="TextBox 43"/>
            <p:cNvSpPr txBox="1">
              <a:spLocks noChangeArrowheads="1"/>
            </p:cNvSpPr>
            <p:nvPr/>
          </p:nvSpPr>
          <p:spPr bwMode="auto">
            <a:xfrm rot="-5400000">
              <a:off x="1087366" y="1665701"/>
              <a:ext cx="27764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D</a:t>
              </a:r>
            </a:p>
          </p:txBody>
        </p:sp>
      </p:grpSp>
      <p:sp>
        <p:nvSpPr>
          <p:cNvPr id="24594" name="TextBox 21"/>
          <p:cNvSpPr txBox="1">
            <a:spLocks noChangeArrowheads="1"/>
          </p:cNvSpPr>
          <p:nvPr/>
        </p:nvSpPr>
        <p:spPr bwMode="auto">
          <a:xfrm>
            <a:off x="8062913" y="1254125"/>
            <a:ext cx="936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7200" i="1">
                <a:solidFill>
                  <a:srgbClr val="00B0F0"/>
                </a:solidFill>
              </a:rPr>
              <a:t>s</a:t>
            </a:r>
          </a:p>
        </p:txBody>
      </p:sp>
      <p:grpSp>
        <p:nvGrpSpPr>
          <p:cNvPr id="24595" name="Group 2"/>
          <p:cNvGrpSpPr>
            <a:grpSpLocks/>
          </p:cNvGrpSpPr>
          <p:nvPr/>
        </p:nvGrpSpPr>
        <p:grpSpPr bwMode="auto">
          <a:xfrm>
            <a:off x="2057400" y="800100"/>
            <a:ext cx="5311775" cy="2973388"/>
            <a:chOff x="2057400" y="800100"/>
            <a:chExt cx="5311775" cy="2973388"/>
          </a:xfrm>
        </p:grpSpPr>
        <p:grpSp>
          <p:nvGrpSpPr>
            <p:cNvPr id="24599" name="Group 1"/>
            <p:cNvGrpSpPr>
              <a:grpSpLocks/>
            </p:cNvGrpSpPr>
            <p:nvPr/>
          </p:nvGrpSpPr>
          <p:grpSpPr bwMode="auto">
            <a:xfrm>
              <a:off x="4781550" y="800100"/>
              <a:ext cx="2587625" cy="2973388"/>
              <a:chOff x="4781550" y="893626"/>
              <a:chExt cx="2587625" cy="2973388"/>
            </a:xfrm>
          </p:grpSpPr>
          <p:graphicFrame>
            <p:nvGraphicFramePr>
              <p:cNvPr id="24605" name="Object 5"/>
              <p:cNvGraphicFramePr>
                <a:graphicFrameLocks noChangeAspect="1"/>
              </p:cNvGraphicFramePr>
              <p:nvPr/>
            </p:nvGraphicFramePr>
            <p:xfrm>
              <a:off x="4832350" y="893626"/>
              <a:ext cx="2536825" cy="2973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08" name="CorelDRAW" r:id="rId9" imgW="2537372" imgH="2973564" progId="CorelDraw.Graphic.17">
                      <p:embed/>
                    </p:oleObj>
                  </mc:Choice>
                  <mc:Fallback>
                    <p:oleObj name="CorelDRAW" r:id="rId9" imgW="2537372" imgH="2973564" progId="CorelDraw.Graphic.17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32350" y="893626"/>
                            <a:ext cx="2536825" cy="2973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4606" name="Group 44"/>
              <p:cNvGrpSpPr>
                <a:grpSpLocks/>
              </p:cNvGrpSpPr>
              <p:nvPr/>
            </p:nvGrpSpPr>
            <p:grpSpPr bwMode="auto">
              <a:xfrm>
                <a:off x="4781550" y="1446213"/>
                <a:ext cx="246063" cy="249237"/>
                <a:chOff x="1100140" y="1622012"/>
                <a:chExt cx="246221" cy="248786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1116025" y="1691599"/>
                  <a:ext cx="174737" cy="109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608" name="TextBox 4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s</a:t>
                  </a:r>
                </a:p>
              </p:txBody>
            </p:sp>
          </p:grpSp>
        </p:grpSp>
        <p:grpSp>
          <p:nvGrpSpPr>
            <p:cNvPr id="24600" name="Group 1"/>
            <p:cNvGrpSpPr>
              <a:grpSpLocks/>
            </p:cNvGrpSpPr>
            <p:nvPr/>
          </p:nvGrpSpPr>
          <p:grpSpPr bwMode="auto">
            <a:xfrm>
              <a:off x="2057400" y="800100"/>
              <a:ext cx="2584450" cy="2973388"/>
              <a:chOff x="2057400" y="800100"/>
              <a:chExt cx="2584450" cy="2973388"/>
            </a:xfrm>
          </p:grpSpPr>
          <p:graphicFrame>
            <p:nvGraphicFramePr>
              <p:cNvPr id="24601" name="Object 1"/>
              <p:cNvGraphicFramePr>
                <a:graphicFrameLocks noChangeAspect="1"/>
              </p:cNvGraphicFramePr>
              <p:nvPr/>
            </p:nvGraphicFramePr>
            <p:xfrm>
              <a:off x="2057400" y="800100"/>
              <a:ext cx="2584450" cy="2973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709" name="CorelDRAW" r:id="rId11" imgW="2583974" imgH="2973564" progId="CorelDraw.Graphic.17">
                      <p:embed/>
                    </p:oleObj>
                  </mc:Choice>
                  <mc:Fallback>
                    <p:oleObj name="CorelDRAW" r:id="rId11" imgW="2583974" imgH="2973564" progId="CorelDraw.Graphic.17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7400" y="800100"/>
                            <a:ext cx="2584450" cy="2973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4602" name="Group 17"/>
              <p:cNvGrpSpPr>
                <a:grpSpLocks/>
              </p:cNvGrpSpPr>
              <p:nvPr/>
            </p:nvGrpSpPr>
            <p:grpSpPr bwMode="auto">
              <a:xfrm>
                <a:off x="2057400" y="1730375"/>
                <a:ext cx="246062" cy="247650"/>
                <a:chOff x="1100140" y="1622012"/>
                <a:chExt cx="246221" cy="248786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116025" y="1692182"/>
                  <a:ext cx="174738" cy="1084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604" name="TextBox 1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k</a:t>
                  </a:r>
                </a:p>
              </p:txBody>
            </p:sp>
          </p:grpSp>
        </p:grpSp>
      </p:grpSp>
      <p:sp>
        <p:nvSpPr>
          <p:cNvPr id="24597" name="TextBox 21"/>
          <p:cNvSpPr txBox="1">
            <a:spLocks noChangeArrowheads="1"/>
          </p:cNvSpPr>
          <p:nvPr/>
        </p:nvSpPr>
        <p:spPr bwMode="auto">
          <a:xfrm>
            <a:off x="7699375" y="4371975"/>
            <a:ext cx="23526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7200">
                <a:solidFill>
                  <a:schemeClr val="tx2"/>
                </a:solidFill>
                <a:latin typeface="RUB flama"/>
                <a:sym typeface="Symbol" pitchFamily="18" charset="2"/>
              </a:rPr>
              <a:t></a:t>
            </a:r>
            <a:r>
              <a:rPr lang="en-US" altLang="en-US" sz="7200" baseline="-25000">
                <a:solidFill>
                  <a:schemeClr val="tx2"/>
                </a:solidFill>
                <a:latin typeface="RUB flama"/>
                <a:sym typeface="Symbol" pitchFamily="18" charset="2"/>
              </a:rPr>
              <a:t>app</a:t>
            </a:r>
            <a:endParaRPr lang="en-US" altLang="en-US" sz="7200" baseline="-25000">
              <a:solidFill>
                <a:schemeClr val="tx2"/>
              </a:solidFill>
              <a:latin typeface="RUB flama"/>
            </a:endParaRPr>
          </a:p>
        </p:txBody>
      </p:sp>
      <p:sp>
        <p:nvSpPr>
          <p:cNvPr id="24598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32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33" name="Rectangle 10">
              <a:hlinkClick r:id="rId13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717272" y="1300023"/>
            <a:ext cx="936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8000" i="1" dirty="0">
                <a:solidFill>
                  <a:srgbClr val="A4CC4F"/>
                </a:solidFill>
                <a:latin typeface="RubFlama" panose="02000000000000000000" pitchFamily="2" charset="0"/>
              </a:rPr>
              <a:t>k</a:t>
            </a:r>
          </a:p>
        </p:txBody>
      </p:sp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717272" y="4580474"/>
            <a:ext cx="936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7200" i="1" dirty="0">
                <a:solidFill>
                  <a:schemeClr val="accent6">
                    <a:lumMod val="75000"/>
                  </a:schemeClr>
                </a:solidFill>
              </a:rPr>
              <a:t>D</a:t>
            </a: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26636" name="Rectangle 2"/>
          <p:cNvSpPr>
            <a:spLocks noChangeArrowheads="1"/>
          </p:cNvSpPr>
          <p:nvPr/>
        </p:nvSpPr>
        <p:spPr bwMode="auto">
          <a:xfrm>
            <a:off x="411163" y="0"/>
            <a:ext cx="6130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Hydraulic properties: Intact samples</a:t>
            </a:r>
          </a:p>
        </p:txBody>
      </p:sp>
      <p:sp>
        <p:nvSpPr>
          <p:cNvPr id="26637" name="Textfeld 49"/>
          <p:cNvSpPr txBox="1">
            <a:spLocks noChangeArrowheads="1"/>
          </p:cNvSpPr>
          <p:nvPr/>
        </p:nvSpPr>
        <p:spPr bwMode="auto">
          <a:xfrm>
            <a:off x="576263" y="449263"/>
            <a:ext cx="1285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8D9E"/>
                </a:solidFill>
                <a:latin typeface="RubFlama" pitchFamily="2" charset="0"/>
              </a:rPr>
              <a:t>Limestone</a:t>
            </a:r>
          </a:p>
        </p:txBody>
      </p:sp>
      <p:sp>
        <p:nvSpPr>
          <p:cNvPr id="26638" name="Textfeld 49"/>
          <p:cNvSpPr txBox="1">
            <a:spLocks noChangeArrowheads="1"/>
          </p:cNvSpPr>
          <p:nvPr/>
        </p:nvSpPr>
        <p:spPr bwMode="auto">
          <a:xfrm>
            <a:off x="576263" y="3600450"/>
            <a:ext cx="950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4A8D9E"/>
                </a:solidFill>
                <a:latin typeface="RubFlama" pitchFamily="2" charset="0"/>
              </a:rPr>
              <a:t>Granite</a:t>
            </a:r>
          </a:p>
        </p:txBody>
      </p:sp>
      <p:graphicFrame>
        <p:nvGraphicFramePr>
          <p:cNvPr id="2663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476095"/>
              </p:ext>
            </p:extLst>
          </p:nvPr>
        </p:nvGraphicFramePr>
        <p:xfrm>
          <a:off x="1565560" y="3949936"/>
          <a:ext cx="2584450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1" name="CorelDRAW" r:id="rId5" imgW="2583974" imgH="2973564" progId="CorelDraw.Graphic.17">
                  <p:embed/>
                </p:oleObj>
              </mc:Choice>
              <mc:Fallback>
                <p:oleObj name="CorelDRAW" r:id="rId5" imgW="2583974" imgH="2973564" progId="CorelDraw.Graphic.1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560" y="3949936"/>
                        <a:ext cx="2584450" cy="297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23738"/>
              </p:ext>
            </p:extLst>
          </p:nvPr>
        </p:nvGraphicFramePr>
        <p:xfrm>
          <a:off x="4288122" y="3949936"/>
          <a:ext cx="2536825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2" name="CorelDRAW" r:id="rId7" imgW="2537372" imgH="2973564" progId="CorelDraw.Graphic.17">
                  <p:embed/>
                </p:oleObj>
              </mc:Choice>
              <mc:Fallback>
                <p:oleObj name="CorelDRAW" r:id="rId7" imgW="2537372" imgH="2973564" progId="CorelDraw.Graphic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8122" y="3949936"/>
                        <a:ext cx="2536825" cy="297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672855"/>
              </p:ext>
            </p:extLst>
          </p:nvPr>
        </p:nvGraphicFramePr>
        <p:xfrm>
          <a:off x="7166260" y="3949936"/>
          <a:ext cx="2519362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3" name="CorelDRAW" r:id="rId9" imgW="2518660" imgH="2973564" progId="CorelDraw.Graphic.17">
                  <p:embed/>
                </p:oleObj>
              </mc:Choice>
              <mc:Fallback>
                <p:oleObj name="CorelDRAW" r:id="rId9" imgW="2518660" imgH="2973564" progId="CorelDraw.Graphic.1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6260" y="3949936"/>
                        <a:ext cx="2519362" cy="297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0656487"/>
              </p:ext>
            </p:extLst>
          </p:nvPr>
        </p:nvGraphicFramePr>
        <p:xfrm>
          <a:off x="1565560" y="771525"/>
          <a:ext cx="2584450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4" name="CorelDRAW" r:id="rId11" imgW="2583974" imgH="2973564" progId="CorelDraw.Graphic.17">
                  <p:embed/>
                </p:oleObj>
              </mc:Choice>
              <mc:Fallback>
                <p:oleObj name="CorelDRAW" r:id="rId11" imgW="2583974" imgH="2973564" progId="CorelDraw.Graphic.17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560" y="771525"/>
                        <a:ext cx="2584450" cy="297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033078"/>
              </p:ext>
            </p:extLst>
          </p:nvPr>
        </p:nvGraphicFramePr>
        <p:xfrm>
          <a:off x="4288122" y="765175"/>
          <a:ext cx="2536825" cy="297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5" name="CorelDRAW" r:id="rId13" imgW="2537372" imgH="2973564" progId="CorelDraw.Graphic.17">
                  <p:embed/>
                </p:oleObj>
              </mc:Choice>
              <mc:Fallback>
                <p:oleObj name="CorelDRAW" r:id="rId13" imgW="2537372" imgH="2973564" progId="CorelDraw.Graphic.1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8122" y="765175"/>
                        <a:ext cx="2536825" cy="297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24323"/>
              </p:ext>
            </p:extLst>
          </p:nvPr>
        </p:nvGraphicFramePr>
        <p:xfrm>
          <a:off x="7166260" y="750888"/>
          <a:ext cx="2519362" cy="297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06" name="CorelDRAW" r:id="rId15" imgW="2518660" imgH="2973211" progId="CorelDraw.Graphic.17">
                  <p:embed/>
                </p:oleObj>
              </mc:Choice>
              <mc:Fallback>
                <p:oleObj name="CorelDRAW" r:id="rId15" imgW="2518660" imgH="2973211" progId="CorelDraw.Graphic.1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6260" y="750888"/>
                        <a:ext cx="2519362" cy="297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645" name="Group 17"/>
          <p:cNvGrpSpPr>
            <a:grpSpLocks/>
          </p:cNvGrpSpPr>
          <p:nvPr/>
        </p:nvGrpSpPr>
        <p:grpSpPr bwMode="auto">
          <a:xfrm>
            <a:off x="1565560" y="1676400"/>
            <a:ext cx="246062" cy="247650"/>
            <a:chOff x="1100140" y="1622012"/>
            <a:chExt cx="246221" cy="248786"/>
          </a:xfrm>
        </p:grpSpPr>
        <p:sp>
          <p:nvSpPr>
            <p:cNvPr id="19" name="Rectangle 18"/>
            <p:cNvSpPr/>
            <p:nvPr/>
          </p:nvSpPr>
          <p:spPr>
            <a:xfrm>
              <a:off x="1116025" y="1692182"/>
              <a:ext cx="174738" cy="108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64" name="TextBox 19"/>
            <p:cNvSpPr txBox="1">
              <a:spLocks noChangeArrowheads="1"/>
            </p:cNvSpPr>
            <p:nvPr/>
          </p:nvSpPr>
          <p:spPr bwMode="auto">
            <a:xfrm rot="-5400000">
              <a:off x="1098858" y="1623294"/>
              <a:ext cx="24878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k</a:t>
              </a:r>
            </a:p>
          </p:txBody>
        </p:sp>
      </p:grpSp>
      <p:grpSp>
        <p:nvGrpSpPr>
          <p:cNvPr id="26646" name="Group 20"/>
          <p:cNvGrpSpPr>
            <a:grpSpLocks/>
          </p:cNvGrpSpPr>
          <p:nvPr/>
        </p:nvGrpSpPr>
        <p:grpSpPr bwMode="auto">
          <a:xfrm>
            <a:off x="1568735" y="4867511"/>
            <a:ext cx="247650" cy="247650"/>
            <a:chOff x="1100140" y="1622012"/>
            <a:chExt cx="246221" cy="248786"/>
          </a:xfrm>
        </p:grpSpPr>
        <p:sp>
          <p:nvSpPr>
            <p:cNvPr id="22" name="Rectangle 21"/>
            <p:cNvSpPr/>
            <p:nvPr/>
          </p:nvSpPr>
          <p:spPr>
            <a:xfrm>
              <a:off x="1115923" y="1692182"/>
              <a:ext cx="175195" cy="108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62" name="TextBox 22"/>
            <p:cNvSpPr txBox="1">
              <a:spLocks noChangeArrowheads="1"/>
            </p:cNvSpPr>
            <p:nvPr/>
          </p:nvSpPr>
          <p:spPr bwMode="auto">
            <a:xfrm rot="-5400000">
              <a:off x="1098858" y="1623294"/>
              <a:ext cx="24878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k</a:t>
              </a:r>
            </a:p>
          </p:txBody>
        </p:sp>
      </p:grpSp>
      <p:grpSp>
        <p:nvGrpSpPr>
          <p:cNvPr id="26647" name="Group 23"/>
          <p:cNvGrpSpPr>
            <a:grpSpLocks/>
          </p:cNvGrpSpPr>
          <p:nvPr/>
        </p:nvGrpSpPr>
        <p:grpSpPr bwMode="auto">
          <a:xfrm>
            <a:off x="4245260" y="4507148"/>
            <a:ext cx="246062" cy="247650"/>
            <a:chOff x="1100140" y="1622012"/>
            <a:chExt cx="246221" cy="248786"/>
          </a:xfrm>
        </p:grpSpPr>
        <p:sp>
          <p:nvSpPr>
            <p:cNvPr id="25" name="Rectangle 24"/>
            <p:cNvSpPr/>
            <p:nvPr/>
          </p:nvSpPr>
          <p:spPr>
            <a:xfrm>
              <a:off x="1116025" y="1692182"/>
              <a:ext cx="174738" cy="108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60" name="TextBox 25"/>
            <p:cNvSpPr txBox="1">
              <a:spLocks noChangeArrowheads="1"/>
            </p:cNvSpPr>
            <p:nvPr/>
          </p:nvSpPr>
          <p:spPr bwMode="auto">
            <a:xfrm rot="-5400000">
              <a:off x="1098858" y="1623294"/>
              <a:ext cx="24878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s</a:t>
              </a:r>
            </a:p>
          </p:txBody>
        </p:sp>
      </p:grpSp>
      <p:grpSp>
        <p:nvGrpSpPr>
          <p:cNvPr id="26648" name="Group 26"/>
          <p:cNvGrpSpPr>
            <a:grpSpLocks/>
          </p:cNvGrpSpPr>
          <p:nvPr/>
        </p:nvGrpSpPr>
        <p:grpSpPr bwMode="auto">
          <a:xfrm>
            <a:off x="4246847" y="1327150"/>
            <a:ext cx="246063" cy="247650"/>
            <a:chOff x="1100140" y="1622012"/>
            <a:chExt cx="246221" cy="248786"/>
          </a:xfrm>
        </p:grpSpPr>
        <p:sp>
          <p:nvSpPr>
            <p:cNvPr id="28" name="Rectangle 27"/>
            <p:cNvSpPr/>
            <p:nvPr/>
          </p:nvSpPr>
          <p:spPr>
            <a:xfrm>
              <a:off x="1116025" y="1692182"/>
              <a:ext cx="174737" cy="108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58" name="TextBox 28"/>
            <p:cNvSpPr txBox="1">
              <a:spLocks noChangeArrowheads="1"/>
            </p:cNvSpPr>
            <p:nvPr/>
          </p:nvSpPr>
          <p:spPr bwMode="auto">
            <a:xfrm rot="-5400000">
              <a:off x="1098858" y="1623294"/>
              <a:ext cx="24878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s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929722" y="4503973"/>
            <a:ext cx="174625" cy="107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6650" name="Group 33"/>
          <p:cNvGrpSpPr>
            <a:grpSpLocks/>
          </p:cNvGrpSpPr>
          <p:nvPr/>
        </p:nvGrpSpPr>
        <p:grpSpPr bwMode="auto">
          <a:xfrm>
            <a:off x="7166260" y="4635736"/>
            <a:ext cx="246062" cy="277812"/>
            <a:chOff x="1100140" y="1607585"/>
            <a:chExt cx="246221" cy="277640"/>
          </a:xfrm>
        </p:grpSpPr>
        <p:sp>
          <p:nvSpPr>
            <p:cNvPr id="35" name="Rectangle 34"/>
            <p:cNvSpPr/>
            <p:nvPr/>
          </p:nvSpPr>
          <p:spPr>
            <a:xfrm>
              <a:off x="1116025" y="1691670"/>
              <a:ext cx="174738" cy="10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56" name="TextBox 35"/>
            <p:cNvSpPr txBox="1">
              <a:spLocks noChangeArrowheads="1"/>
            </p:cNvSpPr>
            <p:nvPr/>
          </p:nvSpPr>
          <p:spPr bwMode="auto">
            <a:xfrm rot="-5400000">
              <a:off x="1084431" y="1623294"/>
              <a:ext cx="27764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D</a:t>
              </a:r>
            </a:p>
          </p:txBody>
        </p:sp>
      </p:grpSp>
      <p:grpSp>
        <p:nvGrpSpPr>
          <p:cNvPr id="26651" name="Group 36"/>
          <p:cNvGrpSpPr>
            <a:grpSpLocks/>
          </p:cNvGrpSpPr>
          <p:nvPr/>
        </p:nvGrpSpPr>
        <p:grpSpPr bwMode="auto">
          <a:xfrm>
            <a:off x="7161497" y="1436688"/>
            <a:ext cx="246063" cy="277812"/>
            <a:chOff x="1100140" y="1607585"/>
            <a:chExt cx="246221" cy="277640"/>
          </a:xfrm>
        </p:grpSpPr>
        <p:sp>
          <p:nvSpPr>
            <p:cNvPr id="38" name="Rectangle 37"/>
            <p:cNvSpPr/>
            <p:nvPr/>
          </p:nvSpPr>
          <p:spPr>
            <a:xfrm>
              <a:off x="1116025" y="1691670"/>
              <a:ext cx="174737" cy="10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654" name="TextBox 38"/>
            <p:cNvSpPr txBox="1">
              <a:spLocks noChangeArrowheads="1"/>
            </p:cNvSpPr>
            <p:nvPr/>
          </p:nvSpPr>
          <p:spPr bwMode="auto">
            <a:xfrm rot="-5400000">
              <a:off x="1084431" y="1623294"/>
              <a:ext cx="27764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/>
                <a:t>D</a:t>
              </a:r>
            </a:p>
          </p:txBody>
        </p:sp>
      </p:grpSp>
      <p:sp>
        <p:nvSpPr>
          <p:cNvPr id="26652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37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39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0" name="Rectangle 10">
              <a:hlinkClick r:id="rId17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28684" name="Rectangle 2"/>
          <p:cNvSpPr>
            <a:spLocks noChangeArrowheads="1"/>
          </p:cNvSpPr>
          <p:nvPr/>
        </p:nvSpPr>
        <p:spPr bwMode="auto">
          <a:xfrm>
            <a:off x="411163" y="0"/>
            <a:ext cx="8174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3560"/>
                </a:solidFill>
                <a:latin typeface="RubFlama" pitchFamily="2" charset="0"/>
              </a:rPr>
              <a:t>Fractured Granite: different grades of roughness</a:t>
            </a:r>
          </a:p>
        </p:txBody>
      </p:sp>
      <p:grpSp>
        <p:nvGrpSpPr>
          <p:cNvPr id="28685" name="Group 8"/>
          <p:cNvGrpSpPr>
            <a:grpSpLocks/>
          </p:cNvGrpSpPr>
          <p:nvPr/>
        </p:nvGrpSpPr>
        <p:grpSpPr bwMode="auto">
          <a:xfrm>
            <a:off x="1540800" y="565150"/>
            <a:ext cx="8053387" cy="6323013"/>
            <a:chOff x="1080624" y="565150"/>
            <a:chExt cx="8053851" cy="6323013"/>
          </a:xfrm>
        </p:grpSpPr>
        <p:graphicFrame>
          <p:nvGraphicFramePr>
            <p:cNvPr id="28687" name="Object 40"/>
            <p:cNvGraphicFramePr>
              <a:graphicFrameLocks noChangeAspect="1"/>
            </p:cNvGraphicFramePr>
            <p:nvPr/>
          </p:nvGraphicFramePr>
          <p:xfrm>
            <a:off x="1119188" y="3914775"/>
            <a:ext cx="2547937" cy="297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50" name="CorelDRAW" r:id="rId5" imgW="2548316" imgH="2973564" progId="CorelDraw.Graphic.17">
                    <p:embed/>
                  </p:oleObj>
                </mc:Choice>
                <mc:Fallback>
                  <p:oleObj name="CorelDRAW" r:id="rId5" imgW="2548316" imgH="2973564" progId="CorelDraw.Graphic.17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9188" y="3914775"/>
                          <a:ext cx="2547937" cy="2973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8" name="Object 43"/>
            <p:cNvGraphicFramePr>
              <a:graphicFrameLocks noChangeAspect="1"/>
            </p:cNvGraphicFramePr>
            <p:nvPr/>
          </p:nvGraphicFramePr>
          <p:xfrm>
            <a:off x="3822700" y="3903663"/>
            <a:ext cx="2547938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51" name="CorelDRAW" r:id="rId7" imgW="2548316" imgH="2973564" progId="CorelDraw.Graphic.17">
                    <p:embed/>
                  </p:oleObj>
                </mc:Choice>
                <mc:Fallback>
                  <p:oleObj name="CorelDRAW" r:id="rId7" imgW="2548316" imgH="2973564" progId="CorelDraw.Graphic.17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2700" y="3903663"/>
                          <a:ext cx="2547938" cy="297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9" name="Object 45"/>
            <p:cNvGraphicFramePr>
              <a:graphicFrameLocks noChangeAspect="1"/>
            </p:cNvGraphicFramePr>
            <p:nvPr/>
          </p:nvGraphicFramePr>
          <p:xfrm>
            <a:off x="6523038" y="3898900"/>
            <a:ext cx="2536825" cy="297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52" name="CorelDRAW" r:id="rId9" imgW="2537372" imgH="2973564" progId="CorelDraw.Graphic.17">
                    <p:embed/>
                  </p:oleObj>
                </mc:Choice>
                <mc:Fallback>
                  <p:oleObj name="CorelDRAW" r:id="rId9" imgW="2537372" imgH="2973564" progId="CorelDraw.Graphic.17">
                    <p:embed/>
                    <p:pic>
                      <p:nvPicPr>
                        <p:cNvPr id="0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3038" y="3898900"/>
                          <a:ext cx="2536825" cy="2973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690" name="Group 5"/>
            <p:cNvGrpSpPr>
              <a:grpSpLocks/>
            </p:cNvGrpSpPr>
            <p:nvPr/>
          </p:nvGrpSpPr>
          <p:grpSpPr bwMode="auto">
            <a:xfrm>
              <a:off x="1080624" y="565150"/>
              <a:ext cx="8053851" cy="4511625"/>
              <a:chOff x="1080624" y="565150"/>
              <a:chExt cx="8053851" cy="451162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654840" y="566738"/>
                <a:ext cx="862063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ail"/>
                  </a:rPr>
                  <a:t>1200 grit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643727" y="3754438"/>
                <a:ext cx="862062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ail"/>
                  </a:rPr>
                  <a:t>1200 grit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306245" y="565150"/>
                <a:ext cx="862062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ail"/>
                  </a:rPr>
                  <a:t>100 grit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223690" y="3762375"/>
                <a:ext cx="862062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ail"/>
                  </a:rPr>
                  <a:t>100 grit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013088" y="565150"/>
                <a:ext cx="862063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ail"/>
                  </a:rPr>
                  <a:t>600 grit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928946" y="3760788"/>
                <a:ext cx="862062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chemeClr val="tx1"/>
                    </a:solidFill>
                    <a:latin typeface="Arail"/>
                  </a:rPr>
                  <a:t>600 grit</a:t>
                </a:r>
              </a:p>
            </p:txBody>
          </p:sp>
          <p:graphicFrame>
            <p:nvGraphicFramePr>
              <p:cNvPr id="28697" name="Object 38"/>
              <p:cNvGraphicFramePr>
                <a:graphicFrameLocks noChangeAspect="1"/>
              </p:cNvGraphicFramePr>
              <p:nvPr/>
            </p:nvGraphicFramePr>
            <p:xfrm>
              <a:off x="1100138" y="708025"/>
              <a:ext cx="2586037" cy="2973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853" name="CorelDRAW" r:id="rId11" imgW="2585387" imgH="2973564" progId="CorelDraw.Graphic.17">
                      <p:embed/>
                    </p:oleObj>
                  </mc:Choice>
                  <mc:Fallback>
                    <p:oleObj name="CorelDRAW" r:id="rId11" imgW="2585387" imgH="2973564" progId="CorelDraw.Graphic.17">
                      <p:embed/>
                      <p:pic>
                        <p:nvPicPr>
                          <p:cNvPr id="0" name="Object 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00138" y="708025"/>
                            <a:ext cx="2586037" cy="2973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98" name="Object 42"/>
              <p:cNvGraphicFramePr>
                <a:graphicFrameLocks noChangeAspect="1"/>
              </p:cNvGraphicFramePr>
              <p:nvPr/>
            </p:nvGraphicFramePr>
            <p:xfrm>
              <a:off x="3811588" y="709613"/>
              <a:ext cx="2586037" cy="29733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854" name="CorelDRAW" r:id="rId13" imgW="2585387" imgH="2973564" progId="CorelDraw.Graphic.17">
                      <p:embed/>
                    </p:oleObj>
                  </mc:Choice>
                  <mc:Fallback>
                    <p:oleObj name="CorelDRAW" r:id="rId13" imgW="2585387" imgH="2973564" progId="CorelDraw.Graphic.17">
                      <p:embed/>
                      <p:pic>
                        <p:nvPicPr>
                          <p:cNvPr id="0" name="Object 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1588" y="709613"/>
                            <a:ext cx="2586037" cy="29733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99" name="Object 44"/>
              <p:cNvGraphicFramePr>
                <a:graphicFrameLocks noChangeAspect="1"/>
              </p:cNvGraphicFramePr>
              <p:nvPr/>
            </p:nvGraphicFramePr>
            <p:xfrm>
              <a:off x="6523038" y="706438"/>
              <a:ext cx="2611437" cy="29733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855" name="CorelDRAW" r:id="rId15" imgW="2610806" imgH="2973564" progId="CorelDraw.Graphic.17">
                      <p:embed/>
                    </p:oleObj>
                  </mc:Choice>
                  <mc:Fallback>
                    <p:oleObj name="CorelDRAW" r:id="rId15" imgW="2610806" imgH="2973564" progId="CorelDraw.Graphic.17">
                      <p:embed/>
                      <p:pic>
                        <p:nvPicPr>
                          <p:cNvPr id="0" name="Object 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23038" y="706438"/>
                            <a:ext cx="2611437" cy="29733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8700" name="Group 3"/>
              <p:cNvGrpSpPr>
                <a:grpSpLocks/>
              </p:cNvGrpSpPr>
              <p:nvPr/>
            </p:nvGrpSpPr>
            <p:grpSpPr bwMode="auto">
              <a:xfrm>
                <a:off x="1100140" y="1622012"/>
                <a:ext cx="246221" cy="248786"/>
                <a:chOff x="1100140" y="1622012"/>
                <a:chExt cx="246221" cy="248786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1115551" y="1692275"/>
                  <a:ext cx="174635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718" name="TextBox 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k</a:t>
                  </a:r>
                </a:p>
              </p:txBody>
            </p:sp>
          </p:grpSp>
          <p:grpSp>
            <p:nvGrpSpPr>
              <p:cNvPr id="28701" name="Group 23"/>
              <p:cNvGrpSpPr>
                <a:grpSpLocks/>
              </p:cNvGrpSpPr>
              <p:nvPr/>
            </p:nvGrpSpPr>
            <p:grpSpPr bwMode="auto">
              <a:xfrm>
                <a:off x="3811588" y="1622012"/>
                <a:ext cx="246221" cy="248786"/>
                <a:chOff x="1100140" y="1622012"/>
                <a:chExt cx="246221" cy="248786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115709" y="1692275"/>
                  <a:ext cx="174635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716" name="TextBox 2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k</a:t>
                  </a:r>
                </a:p>
              </p:txBody>
            </p:sp>
          </p:grpSp>
          <p:grpSp>
            <p:nvGrpSpPr>
              <p:cNvPr id="28702" name="Group 26"/>
              <p:cNvGrpSpPr>
                <a:grpSpLocks/>
              </p:cNvGrpSpPr>
              <p:nvPr/>
            </p:nvGrpSpPr>
            <p:grpSpPr bwMode="auto">
              <a:xfrm>
                <a:off x="6522781" y="1622012"/>
                <a:ext cx="246221" cy="248786"/>
                <a:chOff x="1100140" y="1622012"/>
                <a:chExt cx="246221" cy="248786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116123" y="1692275"/>
                  <a:ext cx="174635" cy="107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714" name="TextBox 3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k</a:t>
                  </a:r>
                </a:p>
              </p:txBody>
            </p:sp>
          </p:grpSp>
          <p:grpSp>
            <p:nvGrpSpPr>
              <p:cNvPr id="28703" name="Group 32"/>
              <p:cNvGrpSpPr>
                <a:grpSpLocks/>
              </p:cNvGrpSpPr>
              <p:nvPr/>
            </p:nvGrpSpPr>
            <p:grpSpPr bwMode="auto">
              <a:xfrm>
                <a:off x="1080624" y="4471006"/>
                <a:ext cx="246221" cy="248786"/>
                <a:chOff x="1100140" y="1622012"/>
                <a:chExt cx="246221" cy="248786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116016" y="1691256"/>
                  <a:ext cx="174635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712" name="TextBox 3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s</a:t>
                  </a:r>
                </a:p>
              </p:txBody>
            </p:sp>
          </p:grpSp>
          <p:grpSp>
            <p:nvGrpSpPr>
              <p:cNvPr id="28704" name="Group 36"/>
              <p:cNvGrpSpPr>
                <a:grpSpLocks/>
              </p:cNvGrpSpPr>
              <p:nvPr/>
            </p:nvGrpSpPr>
            <p:grpSpPr bwMode="auto">
              <a:xfrm>
                <a:off x="3772281" y="4464708"/>
                <a:ext cx="246221" cy="248786"/>
                <a:chOff x="1100140" y="1622012"/>
                <a:chExt cx="246221" cy="248786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1115326" y="1691204"/>
                  <a:ext cx="176223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710" name="TextBox 4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s</a:t>
                  </a:r>
                </a:p>
              </p:txBody>
            </p:sp>
          </p:grpSp>
          <p:grpSp>
            <p:nvGrpSpPr>
              <p:cNvPr id="28705" name="Group 41"/>
              <p:cNvGrpSpPr>
                <a:grpSpLocks/>
              </p:cNvGrpSpPr>
              <p:nvPr/>
            </p:nvGrpSpPr>
            <p:grpSpPr bwMode="auto">
              <a:xfrm>
                <a:off x="6467221" y="4445090"/>
                <a:ext cx="246221" cy="248786"/>
                <a:chOff x="1100140" y="1622012"/>
                <a:chExt cx="246221" cy="248786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1116116" y="1691772"/>
                  <a:ext cx="174635" cy="1095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708" name="TextBox 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098858" y="1623294"/>
                  <a:ext cx="24878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1000" i="1"/>
                    <a:t>s</a:t>
                  </a: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5444912" y="4356100"/>
                <a:ext cx="784270" cy="720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28686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44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45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6" name="Rectangle 10">
              <a:hlinkClick r:id="rId17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717272" y="1300023"/>
            <a:ext cx="936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8000" i="1" dirty="0">
                <a:solidFill>
                  <a:srgbClr val="A4CC4F"/>
                </a:solidFill>
                <a:latin typeface="RubFlama" panose="02000000000000000000" pitchFamily="2" charset="0"/>
              </a:rPr>
              <a:t>k</a:t>
            </a:r>
          </a:p>
        </p:txBody>
      </p:sp>
      <p:sp>
        <p:nvSpPr>
          <p:cNvPr id="49" name="TextBox 21"/>
          <p:cNvSpPr txBox="1">
            <a:spLocks noChangeArrowheads="1"/>
          </p:cNvSpPr>
          <p:nvPr/>
        </p:nvSpPr>
        <p:spPr bwMode="auto">
          <a:xfrm>
            <a:off x="717272" y="4580474"/>
            <a:ext cx="936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7200" i="1">
                <a:solidFill>
                  <a:srgbClr val="00B0F0"/>
                </a:solidFill>
              </a:rPr>
              <a:t>s</a:t>
            </a: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0732" name="Rectangle 2"/>
          <p:cNvSpPr>
            <a:spLocks noChangeArrowheads="1"/>
          </p:cNvSpPr>
          <p:nvPr/>
        </p:nvSpPr>
        <p:spPr bwMode="auto">
          <a:xfrm>
            <a:off x="411163" y="0"/>
            <a:ext cx="8693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Fractured Limestone: different grades of roughness</a:t>
            </a:r>
          </a:p>
        </p:txBody>
      </p:sp>
      <p:grpSp>
        <p:nvGrpSpPr>
          <p:cNvPr id="30733" name="Group 1"/>
          <p:cNvGrpSpPr>
            <a:grpSpLocks/>
          </p:cNvGrpSpPr>
          <p:nvPr/>
        </p:nvGrpSpPr>
        <p:grpSpPr bwMode="auto">
          <a:xfrm>
            <a:off x="1541685" y="565150"/>
            <a:ext cx="8035925" cy="6311900"/>
            <a:chOff x="1072684" y="565150"/>
            <a:chExt cx="8036391" cy="6311900"/>
          </a:xfrm>
        </p:grpSpPr>
        <p:graphicFrame>
          <p:nvGraphicFramePr>
            <p:cNvPr id="30735" name="Object 8"/>
            <p:cNvGraphicFramePr>
              <a:graphicFrameLocks noChangeAspect="1"/>
            </p:cNvGraphicFramePr>
            <p:nvPr/>
          </p:nvGraphicFramePr>
          <p:xfrm>
            <a:off x="6527800" y="3903663"/>
            <a:ext cx="2536825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2" name="CorelDRAW" r:id="rId4" imgW="2537372" imgH="2973564" progId="CorelDraw.Graphic.17">
                    <p:embed/>
                  </p:oleObj>
                </mc:Choice>
                <mc:Fallback>
                  <p:oleObj name="CorelDRAW" r:id="rId4" imgW="2537372" imgH="2973564" progId="CorelDraw.Graphic.17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7800" y="3903663"/>
                          <a:ext cx="2536825" cy="297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36" name="Object 21"/>
            <p:cNvGraphicFramePr>
              <a:graphicFrameLocks noChangeAspect="1"/>
            </p:cNvGraphicFramePr>
            <p:nvPr/>
          </p:nvGraphicFramePr>
          <p:xfrm>
            <a:off x="6523038" y="709613"/>
            <a:ext cx="2586037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3" name="CorelDRAW" r:id="rId6" imgW="2585387" imgH="2973564" progId="CorelDraw.Graphic.17">
                    <p:embed/>
                  </p:oleObj>
                </mc:Choice>
                <mc:Fallback>
                  <p:oleObj name="CorelDRAW" r:id="rId6" imgW="2585387" imgH="2973564" progId="CorelDraw.Graphic.17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3038" y="709613"/>
                          <a:ext cx="2586037" cy="297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Rectangle 22"/>
            <p:cNvSpPr/>
            <p:nvPr/>
          </p:nvSpPr>
          <p:spPr>
            <a:xfrm>
              <a:off x="7654841" y="566738"/>
              <a:ext cx="862063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  <a:latin typeface="Arail"/>
                </a:rPr>
                <a:t>1200 grit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43728" y="3754438"/>
              <a:ext cx="862062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  <a:latin typeface="Arail"/>
                </a:rPr>
                <a:t>1200 grit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23689" y="565150"/>
              <a:ext cx="862062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  <a:latin typeface="Arail"/>
                </a:rPr>
                <a:t>100 grit</a:t>
              </a:r>
            </a:p>
          </p:txBody>
        </p:sp>
        <p:graphicFrame>
          <p:nvGraphicFramePr>
            <p:cNvPr id="30740" name="Object 25"/>
            <p:cNvGraphicFramePr>
              <a:graphicFrameLocks noChangeAspect="1"/>
            </p:cNvGraphicFramePr>
            <p:nvPr/>
          </p:nvGraphicFramePr>
          <p:xfrm>
            <a:off x="1116013" y="3903663"/>
            <a:ext cx="2536825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4" name="CorelDRAW" r:id="rId8" imgW="2537372" imgH="2973564" progId="CorelDraw.Graphic.17">
                    <p:embed/>
                  </p:oleObj>
                </mc:Choice>
                <mc:Fallback>
                  <p:oleObj name="CorelDRAW" r:id="rId8" imgW="2537372" imgH="2973564" progId="CorelDraw.Graphic.17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6013" y="3903663"/>
                          <a:ext cx="2536825" cy="297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2223689" y="3762375"/>
              <a:ext cx="862062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  <a:latin typeface="Arail"/>
                </a:rPr>
                <a:t>100 grit</a:t>
              </a:r>
            </a:p>
          </p:txBody>
        </p:sp>
        <p:graphicFrame>
          <p:nvGraphicFramePr>
            <p:cNvPr id="30742" name="Object 26"/>
            <p:cNvGraphicFramePr>
              <a:graphicFrameLocks noChangeAspect="1"/>
            </p:cNvGraphicFramePr>
            <p:nvPr/>
          </p:nvGraphicFramePr>
          <p:xfrm>
            <a:off x="1092200" y="709613"/>
            <a:ext cx="2584450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5" name="CorelDRAW" r:id="rId10" imgW="2583974" imgH="2973564" progId="CorelDraw.Graphic.17">
                    <p:embed/>
                  </p:oleObj>
                </mc:Choice>
                <mc:Fallback>
                  <p:oleObj name="CorelDRAW" r:id="rId10" imgW="2583974" imgH="2973564" progId="CorelDraw.Graphic.17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2200" y="709613"/>
                          <a:ext cx="2584450" cy="297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43" name="Object 33"/>
            <p:cNvGraphicFramePr>
              <a:graphicFrameLocks noChangeAspect="1"/>
            </p:cNvGraphicFramePr>
            <p:nvPr/>
          </p:nvGraphicFramePr>
          <p:xfrm>
            <a:off x="3816350" y="781050"/>
            <a:ext cx="2586038" cy="2897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6" name="CorelDRAW" r:id="rId12" imgW="2585387" imgH="2897717" progId="CorelDraw.Graphic.17">
                    <p:embed/>
                  </p:oleObj>
                </mc:Choice>
                <mc:Fallback>
                  <p:oleObj name="CorelDRAW" r:id="rId12" imgW="2585387" imgH="2897717" progId="CorelDraw.Graphic.17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6350" y="781050"/>
                          <a:ext cx="2586038" cy="28971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/>
            <p:cNvSpPr/>
            <p:nvPr/>
          </p:nvSpPr>
          <p:spPr>
            <a:xfrm>
              <a:off x="5013087" y="565150"/>
              <a:ext cx="862063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  <a:latin typeface="Arail"/>
                </a:rPr>
                <a:t>600 grit</a:t>
              </a:r>
            </a:p>
          </p:txBody>
        </p:sp>
        <p:graphicFrame>
          <p:nvGraphicFramePr>
            <p:cNvPr id="30745" name="Object 35"/>
            <p:cNvGraphicFramePr>
              <a:graphicFrameLocks noChangeAspect="1"/>
            </p:cNvGraphicFramePr>
            <p:nvPr/>
          </p:nvGraphicFramePr>
          <p:xfrm>
            <a:off x="3816350" y="3903663"/>
            <a:ext cx="2547938" cy="297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7" name="CorelDRAW" r:id="rId14" imgW="2548316" imgH="2973564" progId="CorelDraw.Graphic.17">
                    <p:embed/>
                  </p:oleObj>
                </mc:Choice>
                <mc:Fallback>
                  <p:oleObj name="CorelDRAW" r:id="rId14" imgW="2548316" imgH="2973564" progId="CorelDraw.Graphic.17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6350" y="3903663"/>
                          <a:ext cx="2547938" cy="2973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angle 39"/>
            <p:cNvSpPr/>
            <p:nvPr/>
          </p:nvSpPr>
          <p:spPr>
            <a:xfrm>
              <a:off x="4928946" y="3760788"/>
              <a:ext cx="862062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  <a:latin typeface="Arail"/>
                </a:rPr>
                <a:t>600 grit</a:t>
              </a:r>
            </a:p>
          </p:txBody>
        </p:sp>
        <p:grpSp>
          <p:nvGrpSpPr>
            <p:cNvPr id="30747" name="Group 21"/>
            <p:cNvGrpSpPr>
              <a:grpSpLocks/>
            </p:cNvGrpSpPr>
            <p:nvPr/>
          </p:nvGrpSpPr>
          <p:grpSpPr bwMode="auto">
            <a:xfrm>
              <a:off x="3811588" y="1622012"/>
              <a:ext cx="246221" cy="248786"/>
              <a:chOff x="1100140" y="1622012"/>
              <a:chExt cx="246221" cy="248786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115709" y="1692275"/>
                <a:ext cx="174635" cy="107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64" name="TextBox 24"/>
              <p:cNvSpPr txBox="1">
                <a:spLocks noChangeArrowheads="1"/>
              </p:cNvSpPr>
              <p:nvPr/>
            </p:nvSpPr>
            <p:spPr bwMode="auto">
              <a:xfrm rot="-5400000">
                <a:off x="1098858" y="1623294"/>
                <a:ext cx="2487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000" i="1"/>
                  <a:t>k</a:t>
                </a:r>
              </a:p>
            </p:txBody>
          </p:sp>
        </p:grpSp>
        <p:grpSp>
          <p:nvGrpSpPr>
            <p:cNvPr id="30748" name="Group 25"/>
            <p:cNvGrpSpPr>
              <a:grpSpLocks/>
            </p:cNvGrpSpPr>
            <p:nvPr/>
          </p:nvGrpSpPr>
          <p:grpSpPr bwMode="auto">
            <a:xfrm>
              <a:off x="1092200" y="1622011"/>
              <a:ext cx="246221" cy="248786"/>
              <a:chOff x="1100140" y="1622012"/>
              <a:chExt cx="246221" cy="24878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115551" y="1692276"/>
                <a:ext cx="174635" cy="107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62" name="TextBox 28"/>
              <p:cNvSpPr txBox="1">
                <a:spLocks noChangeArrowheads="1"/>
              </p:cNvSpPr>
              <p:nvPr/>
            </p:nvSpPr>
            <p:spPr bwMode="auto">
              <a:xfrm rot="-5400000">
                <a:off x="1098858" y="1623294"/>
                <a:ext cx="2487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000" i="1"/>
                  <a:t>k</a:t>
                </a:r>
              </a:p>
            </p:txBody>
          </p:sp>
        </p:grpSp>
        <p:grpSp>
          <p:nvGrpSpPr>
            <p:cNvPr id="30749" name="Group 30"/>
            <p:cNvGrpSpPr>
              <a:grpSpLocks/>
            </p:cNvGrpSpPr>
            <p:nvPr/>
          </p:nvGrpSpPr>
          <p:grpSpPr bwMode="auto">
            <a:xfrm>
              <a:off x="6526874" y="1622012"/>
              <a:ext cx="246221" cy="248786"/>
              <a:chOff x="1100140" y="1622012"/>
              <a:chExt cx="246221" cy="24878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116792" y="1692275"/>
                <a:ext cx="174635" cy="107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60" name="TextBox 35"/>
              <p:cNvSpPr txBox="1">
                <a:spLocks noChangeArrowheads="1"/>
              </p:cNvSpPr>
              <p:nvPr/>
            </p:nvSpPr>
            <p:spPr bwMode="auto">
              <a:xfrm rot="-5400000">
                <a:off x="1098858" y="1623294"/>
                <a:ext cx="2487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000" i="1"/>
                  <a:t>k</a:t>
                </a:r>
              </a:p>
            </p:txBody>
          </p:sp>
        </p:grpSp>
        <p:grpSp>
          <p:nvGrpSpPr>
            <p:cNvPr id="30750" name="Group 36"/>
            <p:cNvGrpSpPr>
              <a:grpSpLocks/>
            </p:cNvGrpSpPr>
            <p:nvPr/>
          </p:nvGrpSpPr>
          <p:grpSpPr bwMode="auto">
            <a:xfrm>
              <a:off x="1072684" y="4464707"/>
              <a:ext cx="246221" cy="248786"/>
              <a:chOff x="1064178" y="1622012"/>
              <a:chExt cx="246221" cy="248786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116569" y="1691205"/>
                <a:ext cx="174635" cy="1095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8" name="TextBox 40"/>
              <p:cNvSpPr txBox="1">
                <a:spLocks noChangeArrowheads="1"/>
              </p:cNvSpPr>
              <p:nvPr/>
            </p:nvSpPr>
            <p:spPr bwMode="auto">
              <a:xfrm rot="-5400000">
                <a:off x="1062896" y="1623294"/>
                <a:ext cx="2487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000" i="1"/>
                  <a:t>s</a:t>
                </a:r>
              </a:p>
            </p:txBody>
          </p:sp>
        </p:grpSp>
        <p:grpSp>
          <p:nvGrpSpPr>
            <p:cNvPr id="30751" name="Group 41"/>
            <p:cNvGrpSpPr>
              <a:grpSpLocks/>
            </p:cNvGrpSpPr>
            <p:nvPr/>
          </p:nvGrpSpPr>
          <p:grpSpPr bwMode="auto">
            <a:xfrm>
              <a:off x="3772281" y="4464708"/>
              <a:ext cx="246221" cy="248786"/>
              <a:chOff x="1100140" y="1622012"/>
              <a:chExt cx="246221" cy="24878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115326" y="1691204"/>
                <a:ext cx="176223" cy="1095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6" name="TextBox 43"/>
              <p:cNvSpPr txBox="1">
                <a:spLocks noChangeArrowheads="1"/>
              </p:cNvSpPr>
              <p:nvPr/>
            </p:nvSpPr>
            <p:spPr bwMode="auto">
              <a:xfrm rot="-5400000">
                <a:off x="1098858" y="1623294"/>
                <a:ext cx="2487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000" i="1"/>
                  <a:t>s</a:t>
                </a:r>
              </a:p>
            </p:txBody>
          </p:sp>
        </p:grpSp>
        <p:grpSp>
          <p:nvGrpSpPr>
            <p:cNvPr id="30752" name="Group 44"/>
            <p:cNvGrpSpPr>
              <a:grpSpLocks/>
            </p:cNvGrpSpPr>
            <p:nvPr/>
          </p:nvGrpSpPr>
          <p:grpSpPr bwMode="auto">
            <a:xfrm>
              <a:off x="6467221" y="4445090"/>
              <a:ext cx="246221" cy="248786"/>
              <a:chOff x="1100140" y="1622012"/>
              <a:chExt cx="246221" cy="248786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116117" y="1691772"/>
                <a:ext cx="174635" cy="1095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54" name="TextBox 46"/>
              <p:cNvSpPr txBox="1">
                <a:spLocks noChangeArrowheads="1"/>
              </p:cNvSpPr>
              <p:nvPr/>
            </p:nvSpPr>
            <p:spPr bwMode="auto">
              <a:xfrm rot="-5400000">
                <a:off x="1098858" y="1623294"/>
                <a:ext cx="24878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000" i="1"/>
                  <a:t>s</a:t>
                </a:r>
              </a:p>
            </p:txBody>
          </p:sp>
        </p:grpSp>
      </p:grpSp>
      <p:sp>
        <p:nvSpPr>
          <p:cNvPr id="30734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41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42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4" name="Rectangle 10">
              <a:hlinkClick r:id="rId16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717272" y="1300023"/>
            <a:ext cx="936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8000" i="1" dirty="0">
                <a:solidFill>
                  <a:srgbClr val="A4CC4F"/>
                </a:solidFill>
                <a:latin typeface="RubFlama" panose="02000000000000000000" pitchFamily="2" charset="0"/>
              </a:rPr>
              <a:t>k</a:t>
            </a:r>
          </a:p>
        </p:txBody>
      </p:sp>
      <p:sp>
        <p:nvSpPr>
          <p:cNvPr id="47" name="TextBox 21"/>
          <p:cNvSpPr txBox="1">
            <a:spLocks noChangeArrowheads="1"/>
          </p:cNvSpPr>
          <p:nvPr/>
        </p:nvSpPr>
        <p:spPr bwMode="auto">
          <a:xfrm>
            <a:off x="717272" y="4580474"/>
            <a:ext cx="936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7200" i="1">
                <a:solidFill>
                  <a:srgbClr val="00B0F0"/>
                </a:solidFill>
              </a:rPr>
              <a:t>s</a:t>
            </a: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246116" y="146734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433316" y="146734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3804" name="Rectangle 2"/>
          <p:cNvSpPr>
            <a:spLocks noChangeArrowheads="1"/>
          </p:cNvSpPr>
          <p:nvPr/>
        </p:nvSpPr>
        <p:spPr bwMode="auto">
          <a:xfrm>
            <a:off x="411163" y="0"/>
            <a:ext cx="511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Calculated fracture properties</a:t>
            </a:r>
          </a:p>
        </p:txBody>
      </p:sp>
      <p:sp>
        <p:nvSpPr>
          <p:cNvPr id="33805" name="Rectangle 2"/>
          <p:cNvSpPr>
            <a:spLocks noChangeArrowheads="1"/>
          </p:cNvSpPr>
          <p:nvPr/>
        </p:nvSpPr>
        <p:spPr bwMode="auto">
          <a:xfrm>
            <a:off x="411163" y="611188"/>
            <a:ext cx="9274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4F9BAE"/>
                </a:solidFill>
                <a:latin typeface="RubFlama" pitchFamily="2" charset="0"/>
              </a:rPr>
              <a:t>Hydraulic width (</a:t>
            </a:r>
            <a:r>
              <a:rPr lang="en-US" altLang="en-US" i="1">
                <a:solidFill>
                  <a:srgbClr val="4F9BAE"/>
                </a:solidFill>
                <a:latin typeface="RubFlama" pitchFamily="2" charset="0"/>
              </a:rPr>
              <a:t>w</a:t>
            </a:r>
            <a:r>
              <a:rPr lang="en-US" altLang="en-US" baseline="-25000">
                <a:solidFill>
                  <a:srgbClr val="4F9BAE"/>
                </a:solidFill>
                <a:latin typeface="RubFlama" pitchFamily="2" charset="0"/>
              </a:rPr>
              <a:t>hyd</a:t>
            </a:r>
            <a:r>
              <a:rPr lang="en-US" altLang="en-US">
                <a:solidFill>
                  <a:srgbClr val="4F9BAE"/>
                </a:solidFill>
                <a:latin typeface="RubFlama" pitchFamily="2" charset="0"/>
              </a:rPr>
              <a:t>) </a:t>
            </a:r>
          </a:p>
        </p:txBody>
      </p:sp>
      <p:graphicFrame>
        <p:nvGraphicFramePr>
          <p:cNvPr id="33806" name="Object 8"/>
          <p:cNvGraphicFramePr>
            <a:graphicFrameLocks noChangeAspect="1"/>
          </p:cNvGraphicFramePr>
          <p:nvPr/>
        </p:nvGraphicFramePr>
        <p:xfrm>
          <a:off x="4176713" y="665163"/>
          <a:ext cx="143033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2" name="CorelDRAW" r:id="rId4" imgW="1787140" imgH="1082675" progId="CorelDraw.Graphic.17">
                  <p:embed/>
                </p:oleObj>
              </mc:Choice>
              <mc:Fallback>
                <p:oleObj name="CorelDRAW" r:id="rId4" imgW="1787140" imgH="1082675" progId="CorelDraw.Graphic.1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713" y="665163"/>
                        <a:ext cx="1430337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8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8506" t="4277" r="6608" b="49383"/>
          <a:stretch/>
        </p:blipFill>
        <p:spPr>
          <a:xfrm>
            <a:off x="490538" y="1585913"/>
            <a:ext cx="9409756" cy="5593443"/>
          </a:xfrm>
          <a:prstGeom prst="rect">
            <a:avLst/>
          </a:prstGeom>
        </p:spPr>
      </p:pic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7491276" y="146393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14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5" name="Rectangle 10">
              <a:hlinkClick r:id="rId7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4821" name="Rectangle 38"/>
          <p:cNvSpPr>
            <a:spLocks noChangeArrowheads="1"/>
          </p:cNvSpPr>
          <p:nvPr/>
        </p:nvSpPr>
        <p:spPr bwMode="auto">
          <a:xfrm>
            <a:off x="471488" y="525463"/>
            <a:ext cx="9328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4A8D9E"/>
                </a:solidFill>
                <a:latin typeface="RubFlama" pitchFamily="2" charset="0"/>
              </a:rPr>
              <a:t>Permeability modulus (K</a:t>
            </a:r>
            <a:r>
              <a:rPr lang="en-US" altLang="en-US" i="1" baseline="-25000">
                <a:solidFill>
                  <a:srgbClr val="4A8D9E"/>
                </a:solidFill>
                <a:latin typeface="RubFlama" pitchFamily="2" charset="0"/>
              </a:rPr>
              <a:t>K</a:t>
            </a:r>
            <a:r>
              <a:rPr lang="en-US" altLang="en-US">
                <a:solidFill>
                  <a:srgbClr val="4A8D9E"/>
                </a:solidFill>
                <a:latin typeface="RubFlama" pitchFamily="2" charset="0"/>
              </a:rPr>
              <a:t>)                                         </a:t>
            </a:r>
          </a:p>
        </p:txBody>
      </p:sp>
      <p:sp>
        <p:nvSpPr>
          <p:cNvPr id="34822" name="Textfeld 4"/>
          <p:cNvSpPr txBox="1">
            <a:spLocks noChangeArrowheads="1"/>
          </p:cNvSpPr>
          <p:nvPr/>
        </p:nvSpPr>
        <p:spPr bwMode="auto">
          <a:xfrm>
            <a:off x="777366" y="1667669"/>
            <a:ext cx="3635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94C11C"/>
                </a:solidFill>
                <a:latin typeface="RubFlama" pitchFamily="2" charset="0"/>
              </a:rPr>
              <a:t>Fractured Granite (100 Grit)</a:t>
            </a:r>
          </a:p>
        </p:txBody>
      </p:sp>
      <p:sp>
        <p:nvSpPr>
          <p:cNvPr id="34823" name="Textfeld 4"/>
          <p:cNvSpPr txBox="1">
            <a:spLocks noChangeArrowheads="1"/>
          </p:cNvSpPr>
          <p:nvPr/>
        </p:nvSpPr>
        <p:spPr bwMode="auto">
          <a:xfrm>
            <a:off x="5630873" y="1648619"/>
            <a:ext cx="3868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 dirty="0">
                <a:solidFill>
                  <a:srgbClr val="002060"/>
                </a:solidFill>
                <a:latin typeface="RubFlama" pitchFamily="2" charset="0"/>
              </a:rPr>
              <a:t>Fractured Limestone (100 Grit)</a:t>
            </a:r>
          </a:p>
        </p:txBody>
      </p:sp>
      <p:pic>
        <p:nvPicPr>
          <p:cNvPr id="34824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329" y="3962399"/>
            <a:ext cx="4076700" cy="3403600"/>
          </a:xfrm>
          <a:prstGeom prst="rect">
            <a:avLst/>
          </a:prstGeom>
          <a:noFill/>
          <a:ln w="38100">
            <a:solidFill>
              <a:srgbClr val="A4CC4F"/>
            </a:solidFill>
            <a:miter lim="800000"/>
            <a:headEnd/>
            <a:tailEnd/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08445"/>
              </p:ext>
            </p:extLst>
          </p:nvPr>
        </p:nvGraphicFramePr>
        <p:xfrm>
          <a:off x="1074228" y="2077244"/>
          <a:ext cx="2970213" cy="1671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071">
                  <a:extLst>
                    <a:ext uri="{9D8B030D-6E8A-4147-A177-3AD203B41FA5}">
                      <a16:colId xmlns:a16="http://schemas.microsoft.com/office/drawing/2014/main" val="1605583909"/>
                    </a:ext>
                  </a:extLst>
                </a:gridCol>
                <a:gridCol w="990071">
                  <a:extLst>
                    <a:ext uri="{9D8B030D-6E8A-4147-A177-3AD203B41FA5}">
                      <a16:colId xmlns:a16="http://schemas.microsoft.com/office/drawing/2014/main" val="3880601310"/>
                    </a:ext>
                  </a:extLst>
                </a:gridCol>
                <a:gridCol w="990071">
                  <a:extLst>
                    <a:ext uri="{9D8B030D-6E8A-4147-A177-3AD203B41FA5}">
                      <a16:colId xmlns:a16="http://schemas.microsoft.com/office/drawing/2014/main" val="4038501149"/>
                    </a:ext>
                  </a:extLst>
                </a:gridCol>
              </a:tblGrid>
              <a:tr h="278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T </a:t>
                      </a:r>
                      <a:r>
                        <a:rPr lang="en-US" sz="1600" b="1" u="none" strike="noStrike" kern="1200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  <a:ea typeface="+mn-ea"/>
                          <a:cs typeface="+mn-cs"/>
                        </a:rPr>
                        <a:t>(°</a:t>
                      </a:r>
                      <a:r>
                        <a:rPr lang="en-US" sz="1600" b="1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C)</a:t>
                      </a:r>
                      <a:endParaRPr lang="en-US" sz="1600" b="1" i="0" u="none" strike="noStrike" dirty="0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b="1" i="0" u="none" strike="noStrike" baseline="-25000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b="1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(</a:t>
                      </a:r>
                      <a:r>
                        <a:rPr lang="en-US" sz="1600" b="1" u="none" strike="noStrike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GPa</a:t>
                      </a:r>
                      <a:r>
                        <a:rPr lang="en-US" sz="1600" b="1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1" u="none" strike="noStrike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b="1" i="0" u="none" strike="noStrike" baseline="-25000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b="1" u="none" strike="noStrike" baseline="-25000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_err</a:t>
                      </a:r>
                      <a:r>
                        <a:rPr lang="en-US" sz="1600" b="1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(</a:t>
                      </a:r>
                      <a:r>
                        <a:rPr lang="en-US" sz="1600" b="1" u="none" strike="noStrike" dirty="0" err="1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GPa</a:t>
                      </a:r>
                      <a:r>
                        <a:rPr lang="en-US" sz="1600" b="1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val="3194424461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19</a:t>
                      </a: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0.0185</a:t>
                      </a:r>
                      <a:endParaRPr lang="en-US" sz="1600" b="0" i="0" u="none" strike="noStrike" dirty="0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0.0007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val="1893079212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0.0219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0.0008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val="2671088266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0.0342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0.0011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val="3407228741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150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0.0373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0.0016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val="1841681893"/>
                  </a:ext>
                </a:extLst>
              </a:tr>
              <a:tr h="2786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0.0705</a:t>
                      </a:r>
                      <a:endParaRPr lang="en-US" sz="1600" b="0" i="0" u="none" strike="noStrike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8DAE10"/>
                          </a:solidFill>
                          <a:effectLst/>
                          <a:latin typeface="RubFlama" panose="02000000000000000000" pitchFamily="2" charset="0"/>
                        </a:rPr>
                        <a:t>0.0040</a:t>
                      </a:r>
                      <a:endParaRPr lang="en-US" sz="1600" b="0" i="0" u="none" strike="noStrike" dirty="0">
                        <a:solidFill>
                          <a:srgbClr val="8DAE1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7" marR="9527" marT="9525" marB="0" anchor="b"/>
                </a:tc>
                <a:extLst>
                  <a:ext uri="{0D108BD9-81ED-4DB2-BD59-A6C34878D82A}">
                    <a16:rowId xmlns:a16="http://schemas.microsoft.com/office/drawing/2014/main" val="4269141806"/>
                  </a:ext>
                </a:extLst>
              </a:tr>
            </a:tbl>
          </a:graphicData>
        </a:graphic>
      </p:graphicFrame>
      <p:pic>
        <p:nvPicPr>
          <p:cNvPr id="34856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7176" y="3928218"/>
            <a:ext cx="4289425" cy="345281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157703"/>
              </p:ext>
            </p:extLst>
          </p:nvPr>
        </p:nvGraphicFramePr>
        <p:xfrm>
          <a:off x="6016635" y="1999457"/>
          <a:ext cx="3095625" cy="1773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875">
                  <a:extLst>
                    <a:ext uri="{9D8B030D-6E8A-4147-A177-3AD203B41FA5}">
                      <a16:colId xmlns:a16="http://schemas.microsoft.com/office/drawing/2014/main" val="2343289113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3351605540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3582014028"/>
                    </a:ext>
                  </a:extLst>
                </a:gridCol>
              </a:tblGrid>
              <a:tr h="253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T (°C)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i="0" u="none" strike="noStrike" baseline="-25000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(</a:t>
                      </a:r>
                      <a:r>
                        <a:rPr lang="en-US" sz="1600" u="none" strike="noStrike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GPa</a:t>
                      </a:r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i="0" u="none" strike="noStrike" baseline="-25000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k</a:t>
                      </a:r>
                      <a:r>
                        <a:rPr lang="en-US" sz="1600" u="none" strike="noStrike" baseline="-25000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_</a:t>
                      </a:r>
                      <a:r>
                        <a:rPr lang="en-US" sz="1600" i="0" u="none" strike="noStrike" baseline="-25000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err</a:t>
                      </a:r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(</a:t>
                      </a:r>
                      <a:r>
                        <a:rPr lang="en-US" sz="1600" u="none" strike="noStrike" dirty="0" err="1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GPa</a:t>
                      </a:r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3481770549"/>
                  </a:ext>
                </a:extLst>
              </a:tr>
              <a:tr h="25332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0.0166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0.0008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2444204581"/>
                  </a:ext>
                </a:extLst>
              </a:tr>
              <a:tr h="25332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0.0476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0.0023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2434931180"/>
                  </a:ext>
                </a:extLst>
              </a:tr>
              <a:tr h="25332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0.0139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0.0003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1628688193"/>
                  </a:ext>
                </a:extLst>
              </a:tr>
              <a:tr h="25332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0.0246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0.0004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2010303309"/>
                  </a:ext>
                </a:extLst>
              </a:tr>
              <a:tr h="25332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150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0.0494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0.0018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3775095519"/>
                  </a:ext>
                </a:extLst>
              </a:tr>
              <a:tr h="25332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200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0.0537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RubFlama" panose="02000000000000000000" pitchFamily="2" charset="0"/>
                        </a:rPr>
                        <a:t>0.0015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RubFlama" panose="02000000000000000000" pitchFamily="2" charset="0"/>
                      </a:endParaRPr>
                    </a:p>
                  </a:txBody>
                  <a:tcPr marL="9523" marR="9523" marT="9518" marB="0" anchor="b"/>
                </a:tc>
                <a:extLst>
                  <a:ext uri="{0D108BD9-81ED-4DB2-BD59-A6C34878D82A}">
                    <a16:rowId xmlns:a16="http://schemas.microsoft.com/office/drawing/2014/main" val="801615087"/>
                  </a:ext>
                </a:extLst>
              </a:tr>
            </a:tbl>
          </a:graphicData>
        </a:graphic>
      </p:graphicFrame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9246116" y="146734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Right Arrow 18">
            <a:hlinkClick r:id="" action="ppaction://hlinkshowjump?jump=previousslide"/>
          </p:cNvPr>
          <p:cNvSpPr/>
          <p:nvPr/>
        </p:nvSpPr>
        <p:spPr>
          <a:xfrm rot="10800000">
            <a:off x="8433316" y="146734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4899" name="Rectangle 2"/>
          <p:cNvSpPr>
            <a:spLocks noChangeArrowheads="1"/>
          </p:cNvSpPr>
          <p:nvPr/>
        </p:nvSpPr>
        <p:spPr bwMode="auto">
          <a:xfrm>
            <a:off x="411163" y="0"/>
            <a:ext cx="511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Calculated fracture properties</a:t>
            </a:r>
          </a:p>
        </p:txBody>
      </p:sp>
      <p:graphicFrame>
        <p:nvGraphicFramePr>
          <p:cNvPr id="34900" name="Object 2"/>
          <p:cNvGraphicFramePr>
            <a:graphicFrameLocks noChangeAspect="1"/>
          </p:cNvGraphicFramePr>
          <p:nvPr/>
        </p:nvGraphicFramePr>
        <p:xfrm>
          <a:off x="3492500" y="1096963"/>
          <a:ext cx="27178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2" name="CorelDRAW" r:id="rId9" imgW="4099972" imgH="581025" progId="CorelDraw.Graphic.17">
                  <p:embed/>
                </p:oleObj>
              </mc:Choice>
              <mc:Fallback>
                <p:oleObj name="CorelDRAW" r:id="rId9" imgW="4099972" imgH="581025" progId="CorelDraw.Graphic.1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096963"/>
                        <a:ext cx="2717800" cy="385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901" name="Object 3"/>
          <p:cNvGraphicFramePr>
            <a:graphicFrameLocks noChangeAspect="1"/>
          </p:cNvGraphicFramePr>
          <p:nvPr/>
        </p:nvGraphicFramePr>
        <p:xfrm>
          <a:off x="2065338" y="874713"/>
          <a:ext cx="871537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3" name="CorelDRAW" r:id="rId11" imgW="1239559" imgH="1222728" progId="CorelDraw.Graphic.17">
                  <p:embed/>
                </p:oleObj>
              </mc:Choice>
              <mc:Fallback>
                <p:oleObj name="CorelDRAW" r:id="rId11" imgW="1239559" imgH="1222728" progId="CorelDraw.Graphic.1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5338" y="874713"/>
                        <a:ext cx="871537" cy="858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8"/>
          <p:cNvGrpSpPr>
            <a:grpSpLocks/>
          </p:cNvGrpSpPr>
          <p:nvPr/>
        </p:nvGrpSpPr>
        <p:grpSpPr bwMode="auto">
          <a:xfrm>
            <a:off x="7491276" y="146393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4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5" name="Rectangle 10">
              <a:hlinkClick r:id="rId13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3" name="Imagen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58" y="3928218"/>
            <a:ext cx="388665" cy="481726"/>
          </a:xfrm>
          <a:prstGeom prst="rect">
            <a:avLst/>
          </a:prstGeom>
        </p:spPr>
      </p:pic>
      <p:pic>
        <p:nvPicPr>
          <p:cNvPr id="26" name="Imagen 2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95" y="3883461"/>
            <a:ext cx="388665" cy="4817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449" y="3583625"/>
            <a:ext cx="7562088" cy="393192"/>
          </a:xfrm>
          <a:prstGeom prst="rect">
            <a:avLst/>
          </a:prstGeom>
          <a:solidFill>
            <a:srgbClr val="4CB748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Overview</a:t>
            </a:r>
          </a:p>
        </p:txBody>
      </p:sp>
      <p:sp>
        <p:nvSpPr>
          <p:cNvPr id="8205" name="Rectangle 2"/>
          <p:cNvSpPr>
            <a:spLocks noChangeArrowheads="1"/>
          </p:cNvSpPr>
          <p:nvPr/>
        </p:nvSpPr>
        <p:spPr bwMode="auto">
          <a:xfrm>
            <a:off x="411163" y="0"/>
            <a:ext cx="5030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Hydraulic properties of Rocks</a:t>
            </a:r>
            <a:endParaRPr lang="en-US" altLang="en-US" sz="2800">
              <a:latin typeface="RubFlama" pitchFamily="2" charset="0"/>
            </a:endParaRPr>
          </a:p>
        </p:txBody>
      </p:sp>
      <p:sp>
        <p:nvSpPr>
          <p:cNvPr id="8207" name="Rectangle 3"/>
          <p:cNvSpPr>
            <a:spLocks noChangeArrowheads="1"/>
          </p:cNvSpPr>
          <p:nvPr/>
        </p:nvSpPr>
        <p:spPr bwMode="auto">
          <a:xfrm>
            <a:off x="484188" y="523875"/>
            <a:ext cx="47132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en-US" dirty="0">
                <a:latin typeface="RubFlama" panose="02000000000000000000" pitchFamily="2" charset="0"/>
              </a:rPr>
              <a:t>Rocks are characterized by two hydraulics properties: the capacity for </a:t>
            </a:r>
            <a:r>
              <a:rPr lang="en-US" altLang="en-US" dirty="0">
                <a:solidFill>
                  <a:srgbClr val="0070C0"/>
                </a:solidFill>
                <a:latin typeface="RubFlama" panose="02000000000000000000" pitchFamily="2" charset="0"/>
              </a:rPr>
              <a:t>storing</a:t>
            </a:r>
            <a:r>
              <a:rPr lang="en-US" altLang="en-US" dirty="0">
                <a:latin typeface="RubFlama" panose="02000000000000000000" pitchFamily="2" charset="0"/>
              </a:rPr>
              <a:t> a fluid and the ability of </a:t>
            </a:r>
            <a:r>
              <a:rPr lang="en-US" altLang="en-US" dirty="0">
                <a:solidFill>
                  <a:srgbClr val="A4CC4F"/>
                </a:solidFill>
                <a:latin typeface="RubFlama" panose="02000000000000000000" pitchFamily="2" charset="0"/>
              </a:rPr>
              <a:t>transmitting</a:t>
            </a:r>
            <a:r>
              <a:rPr lang="en-US" altLang="en-US" dirty="0">
                <a:latin typeface="RubFlama" panose="02000000000000000000" pitchFamily="2" charset="0"/>
              </a:rPr>
              <a:t> it.</a:t>
            </a:r>
          </a:p>
          <a:p>
            <a:pPr algn="just">
              <a:defRPr/>
            </a:pPr>
            <a:endParaRPr lang="en-US" altLang="en-US" dirty="0">
              <a:latin typeface="RubFlama" panose="02000000000000000000" pitchFamily="2" charset="0"/>
            </a:endParaRPr>
          </a:p>
          <a:p>
            <a:pPr algn="just">
              <a:defRPr/>
            </a:pPr>
            <a:r>
              <a:rPr lang="en-US" altLang="en-US" dirty="0">
                <a:latin typeface="RubFlama" panose="02000000000000000000" pitchFamily="2" charset="0"/>
              </a:rPr>
              <a:t>Hydraulic properties of reservoir rocks critically affect the operation and long term sustainability of geothermal and petroleum reservoirs.</a:t>
            </a:r>
          </a:p>
          <a:p>
            <a:pPr algn="just">
              <a:defRPr/>
            </a:pPr>
            <a:endParaRPr lang="en-US" altLang="en-US" sz="18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97463" y="4076700"/>
            <a:ext cx="835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3560"/>
                </a:solidFill>
                <a:latin typeface="RubFlama" pitchFamily="2" charset="0"/>
              </a:rPr>
              <a:t>Aim</a:t>
            </a:r>
            <a:endParaRPr lang="en-US" altLang="en-US" sz="2800" dirty="0">
              <a:latin typeface="RubFlama" pitchFamily="2" charset="0"/>
            </a:endParaRPr>
          </a:p>
        </p:txBody>
      </p:sp>
      <p:sp>
        <p:nvSpPr>
          <p:cNvPr id="8208" name="Rectangle 1"/>
          <p:cNvSpPr>
            <a:spLocks noChangeArrowheads="1"/>
          </p:cNvSpPr>
          <p:nvPr/>
        </p:nvSpPr>
        <p:spPr bwMode="auto">
          <a:xfrm>
            <a:off x="5097463" y="4613275"/>
            <a:ext cx="4706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dirty="0">
                <a:latin typeface="RubFlama" pitchFamily="2" charset="0"/>
              </a:rPr>
              <a:t>Study the evolution of </a:t>
            </a:r>
            <a:r>
              <a:rPr lang="en-US" altLang="en-US" dirty="0">
                <a:solidFill>
                  <a:srgbClr val="A4CC4F"/>
                </a:solidFill>
                <a:latin typeface="RubFlama" pitchFamily="2" charset="0"/>
              </a:rPr>
              <a:t>permeability </a:t>
            </a:r>
            <a:r>
              <a:rPr lang="en-US" altLang="en-US" i="1" dirty="0">
                <a:solidFill>
                  <a:srgbClr val="A4CC4F"/>
                </a:solidFill>
                <a:latin typeface="RubFlama" pitchFamily="2" charset="0"/>
              </a:rPr>
              <a:t>k</a:t>
            </a:r>
            <a:r>
              <a:rPr lang="en-US" altLang="en-US" dirty="0">
                <a:solidFill>
                  <a:srgbClr val="A4CC4F"/>
                </a:solidFill>
                <a:latin typeface="RubFlama" pitchFamily="2" charset="0"/>
              </a:rPr>
              <a:t> </a:t>
            </a:r>
            <a:r>
              <a:rPr lang="en-US" altLang="en-US" dirty="0">
                <a:latin typeface="RubFlama" pitchFamily="2" charset="0"/>
              </a:rPr>
              <a:t>and </a:t>
            </a:r>
            <a:r>
              <a:rPr lang="en-US" altLang="en-US" dirty="0">
                <a:solidFill>
                  <a:srgbClr val="0070C0"/>
                </a:solidFill>
                <a:latin typeface="RubFlama" pitchFamily="2" charset="0"/>
              </a:rPr>
              <a:t>specific storage capacity </a:t>
            </a:r>
            <a:r>
              <a:rPr lang="en-US" altLang="en-US" i="1" dirty="0">
                <a:solidFill>
                  <a:srgbClr val="0070C0"/>
                </a:solidFill>
                <a:latin typeface="RubFlama" pitchFamily="2" charset="0"/>
              </a:rPr>
              <a:t>s</a:t>
            </a:r>
            <a:r>
              <a:rPr lang="en-US" altLang="en-US" dirty="0">
                <a:latin typeface="RubFlama" pitchFamily="2" charset="0"/>
              </a:rPr>
              <a:t> as a function of pressure </a:t>
            </a:r>
            <a:r>
              <a:rPr lang="en-US" altLang="en-US" i="1" dirty="0">
                <a:latin typeface="RubFlama" pitchFamily="2" charset="0"/>
              </a:rPr>
              <a:t>P</a:t>
            </a:r>
            <a:r>
              <a:rPr lang="en-US" altLang="en-US" dirty="0">
                <a:latin typeface="RubFlama" pitchFamily="2" charset="0"/>
              </a:rPr>
              <a:t>, temperature </a:t>
            </a:r>
            <a:r>
              <a:rPr lang="en-US" altLang="en-US" i="1" dirty="0">
                <a:latin typeface="RubFlama" pitchFamily="2" charset="0"/>
              </a:rPr>
              <a:t>T</a:t>
            </a:r>
            <a:r>
              <a:rPr lang="en-US" altLang="en-US" dirty="0">
                <a:latin typeface="RubFlama" pitchFamily="2" charset="0"/>
              </a:rPr>
              <a:t> and time </a:t>
            </a:r>
            <a:r>
              <a:rPr lang="en-US" altLang="en-US" i="1" dirty="0">
                <a:latin typeface="RubFlama" pitchFamily="2" charset="0"/>
              </a:rPr>
              <a:t>t</a:t>
            </a:r>
            <a:endParaRPr lang="en-US" altLang="en-US" dirty="0">
              <a:latin typeface="RubFlama" pitchFamily="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08625" y="-172127"/>
            <a:ext cx="4573588" cy="4210050"/>
            <a:chOff x="5508625" y="-172127"/>
            <a:chExt cx="4573588" cy="4210050"/>
          </a:xfrm>
        </p:grpSpPr>
        <p:pic>
          <p:nvPicPr>
            <p:cNvPr id="8209" name="Picture 19" descr="https://upload.wikimedia.org/wikipedia/commons/thumb/c/c6/EGS_diagram.svg/2000px-EGS_diagram.sv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05650" y="-172127"/>
              <a:ext cx="2976563" cy="421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0" name="Rectangle 1"/>
            <p:cNvSpPr>
              <a:spLocks noChangeArrowheads="1"/>
            </p:cNvSpPr>
            <p:nvPr/>
          </p:nvSpPr>
          <p:spPr bwMode="auto">
            <a:xfrm>
              <a:off x="7375525" y="3679148"/>
              <a:ext cx="227806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600">
                  <a:latin typeface="RUB flama"/>
                </a:rPr>
                <a:t>https://en.wikipedia.org/wiki/Enhanced_geothermal_system</a:t>
              </a:r>
            </a:p>
          </p:txBody>
        </p:sp>
        <p:sp>
          <p:nvSpPr>
            <p:cNvPr id="8211" name="Rectangle 2"/>
            <p:cNvSpPr>
              <a:spLocks noChangeArrowheads="1"/>
            </p:cNvSpPr>
            <p:nvPr/>
          </p:nvSpPr>
          <p:spPr bwMode="auto">
            <a:xfrm>
              <a:off x="5508625" y="1283611"/>
              <a:ext cx="1501775" cy="706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dirty="0">
                  <a:latin typeface="RubFlama" pitchFamily="2" charset="0"/>
                </a:rPr>
                <a:t>Geothermal</a:t>
              </a:r>
            </a:p>
            <a:p>
              <a:r>
                <a:rPr lang="en-US" altLang="en-US" dirty="0">
                  <a:latin typeface="RubFlama" pitchFamily="2" charset="0"/>
                </a:rPr>
                <a:t> reservoir</a:t>
              </a:r>
              <a:endParaRPr lang="en-US" altLang="en-US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503672" y="3572557"/>
            <a:ext cx="4092935" cy="3700462"/>
            <a:chOff x="503672" y="3724017"/>
            <a:chExt cx="4092935" cy="3700462"/>
          </a:xfrm>
        </p:grpSpPr>
        <p:pic>
          <p:nvPicPr>
            <p:cNvPr id="8204" name="Picture 23" descr="life-of-well-1.jpg (385×579)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34395" y="3724017"/>
              <a:ext cx="2462212" cy="37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503672" y="5121017"/>
              <a:ext cx="135485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dirty="0">
                  <a:latin typeface="RubFlama" panose="02000000000000000000" pitchFamily="2" charset="0"/>
                </a:rPr>
                <a:t>Petroleum</a:t>
              </a:r>
            </a:p>
            <a:p>
              <a:pPr>
                <a:defRPr/>
              </a:pPr>
              <a:r>
                <a:rPr lang="en-US" altLang="en-US" dirty="0">
                  <a:latin typeface="RubFlama" panose="02000000000000000000" pitchFamily="2" charset="0"/>
                </a:rPr>
                <a:t>reservoir</a:t>
              </a:r>
              <a:endParaRPr lang="en-US" dirty="0"/>
            </a:p>
          </p:txBody>
        </p:sp>
      </p:grpSp>
      <p:grpSp>
        <p:nvGrpSpPr>
          <p:cNvPr id="19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0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1" name="Rectangle 10">
              <a:hlinkClick r:id="rId7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pic>
        <p:nvPicPr>
          <p:cNvPr id="34824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122" y="560456"/>
            <a:ext cx="8270930" cy="6905325"/>
          </a:xfrm>
          <a:prstGeom prst="rect">
            <a:avLst/>
          </a:prstGeom>
          <a:noFill/>
          <a:ln w="38100">
            <a:solidFill>
              <a:srgbClr val="A4CC4F"/>
            </a:solidFill>
            <a:miter lim="800000"/>
            <a:headEnd/>
            <a:tailEnd/>
          </a:ln>
        </p:spPr>
      </p:pic>
      <p:sp>
        <p:nvSpPr>
          <p:cNvPr id="34899" name="Rectangle 2"/>
          <p:cNvSpPr>
            <a:spLocks noChangeArrowheads="1"/>
          </p:cNvSpPr>
          <p:nvPr/>
        </p:nvSpPr>
        <p:spPr bwMode="auto">
          <a:xfrm>
            <a:off x="411163" y="0"/>
            <a:ext cx="511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Calculated fracture properties</a:t>
            </a:r>
          </a:p>
        </p:txBody>
      </p:sp>
      <p:grpSp>
        <p:nvGrpSpPr>
          <p:cNvPr id="23" name="Gruppieren 5"/>
          <p:cNvGrpSpPr>
            <a:grpSpLocks/>
          </p:cNvGrpSpPr>
          <p:nvPr/>
        </p:nvGrpSpPr>
        <p:grpSpPr bwMode="auto">
          <a:xfrm>
            <a:off x="8948738" y="6697663"/>
            <a:ext cx="1044575" cy="731837"/>
            <a:chOff x="10850880" y="2869159"/>
            <a:chExt cx="1045028" cy="732213"/>
          </a:xfrm>
        </p:grpSpPr>
        <p:pic>
          <p:nvPicPr>
            <p:cNvPr id="24" name="Picture 2" descr="https://cdn3.iconfinder.com/data/icons/eightyshades/512/18_Close-128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138912" y="2869159"/>
              <a:ext cx="358230" cy="358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feld 4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0850880" y="3201262"/>
              <a:ext cx="1045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altLang="en-US" b="1" dirty="0"/>
                <a:t>(close)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3461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4899" name="Rectangle 2"/>
          <p:cNvSpPr>
            <a:spLocks noChangeArrowheads="1"/>
          </p:cNvSpPr>
          <p:nvPr/>
        </p:nvSpPr>
        <p:spPr bwMode="auto">
          <a:xfrm>
            <a:off x="411163" y="0"/>
            <a:ext cx="511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Calculated fracture properties</a:t>
            </a:r>
          </a:p>
        </p:txBody>
      </p:sp>
      <p:grpSp>
        <p:nvGrpSpPr>
          <p:cNvPr id="23" name="Gruppieren 5"/>
          <p:cNvGrpSpPr>
            <a:grpSpLocks/>
          </p:cNvGrpSpPr>
          <p:nvPr/>
        </p:nvGrpSpPr>
        <p:grpSpPr bwMode="auto">
          <a:xfrm>
            <a:off x="8948738" y="6697663"/>
            <a:ext cx="1044575" cy="731837"/>
            <a:chOff x="10850880" y="2869159"/>
            <a:chExt cx="1045028" cy="732213"/>
          </a:xfrm>
        </p:grpSpPr>
        <p:pic>
          <p:nvPicPr>
            <p:cNvPr id="24" name="Picture 2" descr="https://cdn3.iconfinder.com/data/icons/eightyshades/512/18_Close-128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38912" y="2869159"/>
              <a:ext cx="358230" cy="358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feld 4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0850880" y="3201262"/>
              <a:ext cx="1045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altLang="en-US" b="1" dirty="0"/>
                <a:t>(close)</a:t>
              </a:r>
            </a:p>
          </p:txBody>
        </p:sp>
      </p:grpSp>
      <p:pic>
        <p:nvPicPr>
          <p:cNvPr id="11" name="Picture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122" y="576262"/>
            <a:ext cx="8274645" cy="688951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119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6869" name="Rectangle 19"/>
          <p:cNvSpPr>
            <a:spLocks noChangeArrowheads="1"/>
          </p:cNvSpPr>
          <p:nvPr/>
        </p:nvSpPr>
        <p:spPr bwMode="auto">
          <a:xfrm>
            <a:off x="411163" y="433388"/>
            <a:ext cx="9147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de-DE">
                <a:solidFill>
                  <a:srgbClr val="4A8D9E"/>
                </a:solidFill>
                <a:latin typeface="RubFlama" pitchFamily="2" charset="0"/>
              </a:rPr>
              <a:t>Normal Stiffness of a fracture (N</a:t>
            </a:r>
            <a:r>
              <a:rPr lang="en-US" altLang="de-DE" baseline="-25000">
                <a:solidFill>
                  <a:srgbClr val="4A8D9E"/>
                </a:solidFill>
                <a:latin typeface="RubFlama" pitchFamily="2" charset="0"/>
              </a:rPr>
              <a:t>F,hyd</a:t>
            </a:r>
            <a:r>
              <a:rPr lang="en-US" altLang="de-DE">
                <a:solidFill>
                  <a:srgbClr val="4A8D9E"/>
                </a:solidFill>
                <a:latin typeface="RubFlama" pitchFamily="2" charset="0"/>
              </a:rPr>
              <a:t>) </a:t>
            </a:r>
          </a:p>
        </p:txBody>
      </p:sp>
      <p:sp>
        <p:nvSpPr>
          <p:cNvPr id="12" name="Right Arrow 11">
            <a:hlinkClick r:id="" action="ppaction://hlinkshowjump?jump=nextslide"/>
          </p:cNvPr>
          <p:cNvSpPr/>
          <p:nvPr/>
        </p:nvSpPr>
        <p:spPr>
          <a:xfrm>
            <a:off x="9246116" y="146734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Right Arrow 12">
            <a:hlinkClick r:id="" action="ppaction://hlinkshowjump?jump=previousslide"/>
          </p:cNvPr>
          <p:cNvSpPr/>
          <p:nvPr/>
        </p:nvSpPr>
        <p:spPr>
          <a:xfrm rot="10800000">
            <a:off x="8433316" y="146734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graphicFrame>
        <p:nvGraphicFramePr>
          <p:cNvPr id="36878" name="Object 11"/>
          <p:cNvGraphicFramePr>
            <a:graphicFrameLocks noChangeAspect="1"/>
          </p:cNvGraphicFramePr>
          <p:nvPr/>
        </p:nvGraphicFramePr>
        <p:xfrm>
          <a:off x="4573588" y="676275"/>
          <a:ext cx="2071687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name="CorelDRAW" r:id="rId5" imgW="2523956" imgH="1134533" progId="CorelDraw.Graphic.17">
                  <p:embed/>
                </p:oleObj>
              </mc:Choice>
              <mc:Fallback>
                <p:oleObj name="CorelDRAW" r:id="rId5" imgW="2523956" imgH="1134533" progId="CorelDraw.Graphic.1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3588" y="676275"/>
                        <a:ext cx="2071687" cy="931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9" name="Rectangle 2"/>
          <p:cNvSpPr>
            <a:spLocks noChangeArrowheads="1"/>
          </p:cNvSpPr>
          <p:nvPr/>
        </p:nvSpPr>
        <p:spPr bwMode="auto">
          <a:xfrm>
            <a:off x="411163" y="0"/>
            <a:ext cx="5114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Calculated fracture properties</a:t>
            </a:r>
          </a:p>
        </p:txBody>
      </p:sp>
      <p:sp>
        <p:nvSpPr>
          <p:cNvPr id="36880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8818" t="51414" r="6643" b="1476"/>
          <a:stretch/>
        </p:blipFill>
        <p:spPr>
          <a:xfrm>
            <a:off x="490538" y="1608244"/>
            <a:ext cx="9313804" cy="5651394"/>
          </a:xfrm>
          <a:prstGeom prst="rect">
            <a:avLst/>
          </a:prstGeom>
        </p:spPr>
      </p:pic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7491276" y="146393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19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0" name="Rectangle 10">
              <a:hlinkClick r:id="rId8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411163" y="0"/>
            <a:ext cx="3373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Roughness: Granite</a:t>
            </a:r>
          </a:p>
        </p:txBody>
      </p:sp>
      <p:pic>
        <p:nvPicPr>
          <p:cNvPr id="31750" name="Picture 2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8100" y="3957638"/>
            <a:ext cx="4786313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feld 49"/>
          <p:cNvSpPr txBox="1">
            <a:spLocks noChangeArrowheads="1"/>
          </p:cNvSpPr>
          <p:nvPr/>
        </p:nvSpPr>
        <p:spPr bwMode="auto">
          <a:xfrm>
            <a:off x="1103313" y="449263"/>
            <a:ext cx="92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4A8D9E"/>
                </a:solidFill>
                <a:latin typeface="RubFlama" pitchFamily="2" charset="0"/>
              </a:rPr>
              <a:t>Before</a:t>
            </a:r>
          </a:p>
        </p:txBody>
      </p:sp>
      <p:sp>
        <p:nvSpPr>
          <p:cNvPr id="31752" name="Textfeld 49"/>
          <p:cNvSpPr txBox="1">
            <a:spLocks noChangeArrowheads="1"/>
          </p:cNvSpPr>
          <p:nvPr/>
        </p:nvSpPr>
        <p:spPr bwMode="auto">
          <a:xfrm>
            <a:off x="5741988" y="449263"/>
            <a:ext cx="754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4A8D9E"/>
                </a:solidFill>
                <a:latin typeface="RubFlama" pitchFamily="2" charset="0"/>
              </a:rPr>
              <a:t>After</a:t>
            </a:r>
          </a:p>
        </p:txBody>
      </p:sp>
      <p:pic>
        <p:nvPicPr>
          <p:cNvPr id="31761" name="Picture 13"/>
          <p:cNvPicPr>
            <a:picLocks noChangeAspect="1"/>
          </p:cNvPicPr>
          <p:nvPr/>
        </p:nvPicPr>
        <p:blipFill>
          <a:blip r:embed="rId4" cstate="print"/>
          <a:srcRect t="7158"/>
          <a:stretch>
            <a:fillRect/>
          </a:stretch>
        </p:blipFill>
        <p:spPr bwMode="auto">
          <a:xfrm>
            <a:off x="490538" y="849313"/>
            <a:ext cx="45529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14"/>
          <p:cNvPicPr>
            <a:picLocks noChangeAspect="1"/>
          </p:cNvPicPr>
          <p:nvPr/>
        </p:nvPicPr>
        <p:blipFill>
          <a:blip r:embed="rId5" cstate="print"/>
          <a:srcRect t="7275" b="2299"/>
          <a:stretch>
            <a:fillRect/>
          </a:stretch>
        </p:blipFill>
        <p:spPr bwMode="auto">
          <a:xfrm>
            <a:off x="5229225" y="849313"/>
            <a:ext cx="45624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1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3957638"/>
            <a:ext cx="4789487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1">
            <a:hlinkClick r:id="" action="ppaction://hlinkshowjump?jump=nextslide"/>
          </p:cNvPr>
          <p:cNvSpPr/>
          <p:nvPr/>
        </p:nvSpPr>
        <p:spPr>
          <a:xfrm>
            <a:off x="9246116" y="146734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2" name="Right Arrow 12">
            <a:hlinkClick r:id="" action="ppaction://hlinkshowjump?jump=previousslide"/>
          </p:cNvPr>
          <p:cNvSpPr/>
          <p:nvPr/>
        </p:nvSpPr>
        <p:spPr>
          <a:xfrm rot="10800000">
            <a:off x="8433316" y="146734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7491276" y="146393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1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6" name="Rectangle 10">
              <a:hlinkClick r:id="rId7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28393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Results</a:t>
            </a: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411163" y="0"/>
            <a:ext cx="3373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Roughness: Granite</a:t>
            </a:r>
          </a:p>
        </p:txBody>
      </p:sp>
      <p:pic>
        <p:nvPicPr>
          <p:cNvPr id="32774" name="Picture 17"/>
          <p:cNvPicPr>
            <a:picLocks noChangeAspect="1"/>
          </p:cNvPicPr>
          <p:nvPr/>
        </p:nvPicPr>
        <p:blipFill>
          <a:blip r:embed="rId3" cstate="print"/>
          <a:srcRect l="3397" t="35799" r="92793" b="55309"/>
          <a:stretch>
            <a:fillRect/>
          </a:stretch>
        </p:blipFill>
        <p:spPr bwMode="auto">
          <a:xfrm>
            <a:off x="9128125" y="4752975"/>
            <a:ext cx="1428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feld 49"/>
          <p:cNvSpPr txBox="1">
            <a:spLocks noChangeArrowheads="1"/>
          </p:cNvSpPr>
          <p:nvPr/>
        </p:nvSpPr>
        <p:spPr bwMode="auto">
          <a:xfrm>
            <a:off x="1103313" y="449263"/>
            <a:ext cx="92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4A8D9E"/>
                </a:solidFill>
                <a:latin typeface="RubFlama" pitchFamily="2" charset="0"/>
              </a:rPr>
              <a:t>Before</a:t>
            </a:r>
          </a:p>
        </p:txBody>
      </p:sp>
      <p:sp>
        <p:nvSpPr>
          <p:cNvPr id="32776" name="Textfeld 49"/>
          <p:cNvSpPr txBox="1">
            <a:spLocks noChangeArrowheads="1"/>
          </p:cNvSpPr>
          <p:nvPr/>
        </p:nvSpPr>
        <p:spPr bwMode="auto">
          <a:xfrm>
            <a:off x="5741988" y="449263"/>
            <a:ext cx="754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4A8D9E"/>
                </a:solidFill>
                <a:latin typeface="RubFlama" pitchFamily="2" charset="0"/>
              </a:rPr>
              <a:t>After</a:t>
            </a:r>
          </a:p>
        </p:txBody>
      </p:sp>
      <p:pic>
        <p:nvPicPr>
          <p:cNvPr id="32784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" y="835025"/>
            <a:ext cx="45243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5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638" y="4176713"/>
            <a:ext cx="45148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5113" y="4156075"/>
            <a:ext cx="454025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7" name="Picture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5900" y="838200"/>
            <a:ext cx="4522788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8" name="Picture 17"/>
          <p:cNvPicPr>
            <a:picLocks noChangeAspect="1"/>
          </p:cNvPicPr>
          <p:nvPr/>
        </p:nvPicPr>
        <p:blipFill>
          <a:blip r:embed="rId8" cstate="print"/>
          <a:srcRect l="3397" t="35799" r="92793" b="55309"/>
          <a:stretch>
            <a:fillRect/>
          </a:stretch>
        </p:blipFill>
        <p:spPr bwMode="auto">
          <a:xfrm>
            <a:off x="4897438" y="5221288"/>
            <a:ext cx="14446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17"/>
          <p:cNvPicPr>
            <a:picLocks noChangeAspect="1"/>
          </p:cNvPicPr>
          <p:nvPr/>
        </p:nvPicPr>
        <p:blipFill>
          <a:blip r:embed="rId8" cstate="print"/>
          <a:srcRect l="3397" t="35799" r="92793" b="55309"/>
          <a:stretch>
            <a:fillRect/>
          </a:stretch>
        </p:blipFill>
        <p:spPr bwMode="auto">
          <a:xfrm>
            <a:off x="9478963" y="5213350"/>
            <a:ext cx="1444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ight Arrow 11">
            <a:hlinkClick r:id="" action="ppaction://hlinkshowjump?jump=nextslide"/>
          </p:cNvPr>
          <p:cNvSpPr/>
          <p:nvPr/>
        </p:nvSpPr>
        <p:spPr>
          <a:xfrm>
            <a:off x="9246116" y="146734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5" name="Right Arrow 12">
            <a:hlinkClick r:id="" action="ppaction://hlinkshowjump?jump=previousslide"/>
          </p:cNvPr>
          <p:cNvSpPr/>
          <p:nvPr/>
        </p:nvSpPr>
        <p:spPr>
          <a:xfrm rot="10800000">
            <a:off x="8433316" y="146734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7491276" y="146393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19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0" name="Rectangle 10">
              <a:hlinkClick r:id="rId9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7856A2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Conclusions</a:t>
            </a:r>
          </a:p>
        </p:txBody>
      </p:sp>
      <p:sp>
        <p:nvSpPr>
          <p:cNvPr id="33804" name="Rectangle 1"/>
          <p:cNvSpPr>
            <a:spLocks noChangeArrowheads="1"/>
          </p:cNvSpPr>
          <p:nvPr/>
        </p:nvSpPr>
        <p:spPr bwMode="auto">
          <a:xfrm>
            <a:off x="393700" y="236538"/>
            <a:ext cx="93646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71738" indent="-185738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28938" indent="-185738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86138" indent="-185738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3338" indent="-185738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Symbol" panose="05050102010706020507" pitchFamily="18" charset="2"/>
              <a:buChar char="-"/>
              <a:defRPr/>
            </a:pPr>
            <a:r>
              <a:rPr lang="en-US" altLang="de-DE" dirty="0">
                <a:latin typeface="RubFlama" panose="02000000000000000000" pitchFamily="2" charset="0"/>
              </a:rPr>
              <a:t>Permeability and specific storage capacity are about 10</a:t>
            </a:r>
            <a:r>
              <a:rPr lang="en-US" altLang="de-DE" baseline="30000" dirty="0">
                <a:latin typeface="RubFlama" panose="02000000000000000000" pitchFamily="2" charset="0"/>
              </a:rPr>
              <a:t>−19</a:t>
            </a:r>
            <a:r>
              <a:rPr lang="en-US" altLang="de-DE" dirty="0">
                <a:latin typeface="RubFlama" panose="02000000000000000000" pitchFamily="2" charset="0"/>
              </a:rPr>
              <a:t>, 10</a:t>
            </a:r>
            <a:r>
              <a:rPr lang="en-US" altLang="de-DE" baseline="30000" dirty="0">
                <a:latin typeface="RubFlama" panose="02000000000000000000" pitchFamily="2" charset="0"/>
              </a:rPr>
              <a:t>−18</a:t>
            </a:r>
            <a:r>
              <a:rPr lang="en-US" altLang="de-DE" dirty="0">
                <a:latin typeface="RubFlama" panose="02000000000000000000" pitchFamily="2" charset="0"/>
              </a:rPr>
              <a:t>, and 10</a:t>
            </a:r>
            <a:r>
              <a:rPr lang="en-US" altLang="de-DE" baseline="30000" dirty="0">
                <a:latin typeface="RubFlama" panose="02000000000000000000" pitchFamily="2" charset="0"/>
              </a:rPr>
              <a:t>−14 </a:t>
            </a:r>
            <a:r>
              <a:rPr lang="en-US" altLang="de-DE" dirty="0">
                <a:latin typeface="RubFlama" panose="02000000000000000000" pitchFamily="2" charset="0"/>
              </a:rPr>
              <a:t>m</a:t>
            </a:r>
            <a:r>
              <a:rPr lang="en-US" altLang="de-DE" baseline="30000" dirty="0">
                <a:latin typeface="RubFlama" panose="02000000000000000000" pitchFamily="2" charset="0"/>
              </a:rPr>
              <a:t>2</a:t>
            </a:r>
            <a:r>
              <a:rPr lang="en-US" altLang="de-DE" dirty="0">
                <a:latin typeface="RubFlama" panose="02000000000000000000" pitchFamily="2" charset="0"/>
              </a:rPr>
              <a:t>, and 10</a:t>
            </a:r>
            <a:r>
              <a:rPr lang="en-US" altLang="de-DE" baseline="30000" dirty="0">
                <a:latin typeface="RubFlama" panose="02000000000000000000" pitchFamily="2" charset="0"/>
              </a:rPr>
              <a:t>−13</a:t>
            </a:r>
            <a:r>
              <a:rPr lang="en-US" altLang="de-DE" dirty="0">
                <a:latin typeface="RubFlama" panose="02000000000000000000" pitchFamily="2" charset="0"/>
              </a:rPr>
              <a:t>,  10</a:t>
            </a:r>
            <a:r>
              <a:rPr lang="en-US" altLang="de-DE" baseline="30000" dirty="0">
                <a:latin typeface="RubFlama" panose="02000000000000000000" pitchFamily="2" charset="0"/>
              </a:rPr>
              <a:t>−11 </a:t>
            </a:r>
            <a:r>
              <a:rPr lang="en-US" altLang="de-DE" dirty="0">
                <a:latin typeface="RubFlama" panose="02000000000000000000" pitchFamily="2" charset="0"/>
              </a:rPr>
              <a:t>and 10</a:t>
            </a:r>
            <a:r>
              <a:rPr lang="en-US" altLang="de-DE" baseline="30000" dirty="0">
                <a:latin typeface="RubFlama" panose="02000000000000000000" pitchFamily="2" charset="0"/>
              </a:rPr>
              <a:t>−11 </a:t>
            </a:r>
            <a:r>
              <a:rPr lang="en-US" altLang="de-DE" dirty="0">
                <a:latin typeface="RubFlama" panose="02000000000000000000" pitchFamily="2" charset="0"/>
              </a:rPr>
              <a:t>Pa</a:t>
            </a:r>
            <a:r>
              <a:rPr lang="en-US" altLang="de-DE" baseline="30000" dirty="0">
                <a:latin typeface="RubFlama" panose="02000000000000000000" pitchFamily="2" charset="0"/>
              </a:rPr>
              <a:t>-1</a:t>
            </a:r>
            <a:r>
              <a:rPr lang="en-US" altLang="de-DE" dirty="0">
                <a:latin typeface="RubFlama" panose="02000000000000000000" pitchFamily="2" charset="0"/>
              </a:rPr>
              <a:t>, and exhibit modest dependence on temperature and pressure; for intact samples of granite, limestone and </a:t>
            </a:r>
            <a:r>
              <a:rPr lang="en-US" altLang="de-DE" dirty="0" err="1">
                <a:latin typeface="RubFlama" panose="02000000000000000000" pitchFamily="2" charset="0"/>
              </a:rPr>
              <a:t>Buntsandstone</a:t>
            </a:r>
            <a:r>
              <a:rPr lang="en-US" altLang="de-DE" dirty="0">
                <a:latin typeface="RubFlama" panose="02000000000000000000" pitchFamily="2" charset="0"/>
              </a:rPr>
              <a:t>, respectively.  </a:t>
            </a:r>
          </a:p>
          <a:p>
            <a:pPr>
              <a:buFont typeface="Symbol" panose="05050102010706020507" pitchFamily="18" charset="2"/>
              <a:buChar char="-"/>
              <a:defRPr/>
            </a:pPr>
            <a:endParaRPr lang="en-US" altLang="de-DE" dirty="0">
              <a:latin typeface="RubFlama" panose="02000000000000000000" pitchFamily="2" charset="0"/>
            </a:endParaRPr>
          </a:p>
          <a:p>
            <a:pPr>
              <a:buFont typeface="Symbol" panose="05050102010706020507" pitchFamily="18" charset="2"/>
              <a:buChar char="-"/>
              <a:defRPr/>
            </a:pPr>
            <a:r>
              <a:rPr lang="en-US" altLang="de-DE" dirty="0">
                <a:latin typeface="RubFlama" panose="02000000000000000000" pitchFamily="2" charset="0"/>
              </a:rPr>
              <a:t>Fractures cause an increase in permeability up to 3 and 2 orders of magnitudes for samples of granite and limestone, respectively. </a:t>
            </a:r>
          </a:p>
          <a:p>
            <a:pPr>
              <a:buFont typeface="Symbol" panose="05050102010706020507" pitchFamily="18" charset="2"/>
              <a:buChar char="-"/>
              <a:defRPr/>
            </a:pPr>
            <a:endParaRPr lang="en-US" altLang="de-DE" dirty="0">
              <a:latin typeface="RubFlama" panose="02000000000000000000" pitchFamily="2" charset="0"/>
            </a:endParaRPr>
          </a:p>
          <a:p>
            <a:pPr>
              <a:buFont typeface="Symbol" panose="05050102010706020507" pitchFamily="18" charset="2"/>
              <a:buChar char="-"/>
              <a:defRPr/>
            </a:pPr>
            <a:r>
              <a:rPr lang="en-US" altLang="de-DE" dirty="0">
                <a:latin typeface="RubFlama" panose="02000000000000000000" pitchFamily="2" charset="0"/>
              </a:rPr>
              <a:t>Repeat experiments at room temperature after the thermal treatment revealed that a slight permeability reduction is permanent.</a:t>
            </a:r>
          </a:p>
          <a:p>
            <a:pPr>
              <a:buFont typeface="Symbol" panose="05050102010706020507" pitchFamily="18" charset="2"/>
              <a:buChar char="-"/>
              <a:defRPr/>
            </a:pPr>
            <a:endParaRPr lang="en-US" altLang="de-DE" dirty="0">
              <a:latin typeface="RubFlama" panose="02000000000000000000" pitchFamily="2" charset="0"/>
            </a:endParaRPr>
          </a:p>
          <a:p>
            <a:pPr>
              <a:buFont typeface="Symbol" panose="05050102010706020507" pitchFamily="18" charset="2"/>
              <a:buChar char="-"/>
              <a:defRPr/>
            </a:pPr>
            <a:r>
              <a:rPr lang="en-US" altLang="de-DE" dirty="0">
                <a:latin typeface="RubFlama" panose="02000000000000000000" pitchFamily="2" charset="0"/>
              </a:rPr>
              <a:t>Digital scan of granite sample before/after the oscillatory pore pressure test presented a relative variation of approximately 50 µm. </a:t>
            </a:r>
          </a:p>
          <a:p>
            <a:pPr marL="0" indent="0">
              <a:defRPr/>
            </a:pPr>
            <a:endParaRPr lang="en-US" altLang="de-DE" dirty="0">
              <a:latin typeface="RubFlama" panose="02000000000000000000" pitchFamily="2" charset="0"/>
            </a:endParaRPr>
          </a:p>
          <a:p>
            <a:pPr>
              <a:buFont typeface="Symbol" panose="05050102010706020507" pitchFamily="18" charset="2"/>
              <a:buChar char="-"/>
              <a:defRPr/>
            </a:pPr>
            <a:r>
              <a:rPr lang="en-US" altLang="de-DE" dirty="0">
                <a:latin typeface="RubFlama" panose="02000000000000000000" pitchFamily="2" charset="0"/>
              </a:rPr>
              <a:t>Prominent decreases in a fracture aperture and normal stiffness are observed for the fractured limestone and granite samples as the </a:t>
            </a:r>
            <a:r>
              <a:rPr lang="en-US" altLang="de-DE" i="1" dirty="0" err="1">
                <a:latin typeface="RubFlama" panose="02000000000000000000" pitchFamily="2" charset="0"/>
              </a:rPr>
              <a:t>P</a:t>
            </a:r>
            <a:r>
              <a:rPr lang="en-US" altLang="de-DE" baseline="-25000" dirty="0" err="1">
                <a:latin typeface="RubFlama" panose="02000000000000000000" pitchFamily="2" charset="0"/>
              </a:rPr>
              <a:t>eff</a:t>
            </a:r>
            <a:r>
              <a:rPr lang="en-US" altLang="de-DE" dirty="0">
                <a:latin typeface="RubFlama" panose="02000000000000000000" pitchFamily="2" charset="0"/>
              </a:rPr>
              <a:t> was increased during the oscillatory test -as expected. </a:t>
            </a:r>
          </a:p>
        </p:txBody>
      </p:sp>
      <p:sp>
        <p:nvSpPr>
          <p:cNvPr id="38925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13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4" name="Rectangle 10">
              <a:hlinkClick r:id="rId3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8"/>
            <a:ext cx="7561263" cy="393192"/>
          </a:xfrm>
          <a:prstGeom prst="rect">
            <a:avLst/>
          </a:prstGeom>
          <a:solidFill>
            <a:srgbClr val="4B599B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Outlook</a:t>
            </a:r>
          </a:p>
        </p:txBody>
      </p:sp>
      <p:grpSp>
        <p:nvGrpSpPr>
          <p:cNvPr id="39948" name="Group 17"/>
          <p:cNvGrpSpPr>
            <a:grpSpLocks/>
          </p:cNvGrpSpPr>
          <p:nvPr/>
        </p:nvGrpSpPr>
        <p:grpSpPr bwMode="auto">
          <a:xfrm flipV="1">
            <a:off x="3289300" y="4067175"/>
            <a:ext cx="4810125" cy="1112838"/>
            <a:chOff x="2870088" y="4912999"/>
            <a:chExt cx="4809750" cy="1231639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208294" y="5740534"/>
              <a:ext cx="0" cy="3900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36767" y="6130582"/>
              <a:ext cx="454307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870088" y="4928812"/>
              <a:ext cx="2714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36767" y="4912999"/>
              <a:ext cx="0" cy="12316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78077" y="5740534"/>
              <a:ext cx="0" cy="39004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48034" y="5726478"/>
              <a:ext cx="0" cy="3918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79838" y="5721207"/>
              <a:ext cx="0" cy="4234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49" name="TextBox 27"/>
          <p:cNvSpPr txBox="1">
            <a:spLocks noChangeArrowheads="1"/>
          </p:cNvSpPr>
          <p:nvPr/>
        </p:nvSpPr>
        <p:spPr bwMode="auto">
          <a:xfrm>
            <a:off x="703263" y="387350"/>
            <a:ext cx="18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9" name="Rectangle 28"/>
          <p:cNvSpPr/>
          <p:nvPr/>
        </p:nvSpPr>
        <p:spPr>
          <a:xfrm>
            <a:off x="414338" y="0"/>
            <a:ext cx="9307512" cy="3724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Carry out experiments with different type of rock cores/fractured rock cores</a:t>
            </a: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Determination of k and s as f(</a:t>
            </a:r>
            <a:r>
              <a:rPr lang="en-US" dirty="0" err="1">
                <a:latin typeface="RubFlama" panose="02000000000000000000" pitchFamily="2" charset="0"/>
              </a:rPr>
              <a:t>P,T,t</a:t>
            </a:r>
            <a:r>
              <a:rPr lang="en-US" dirty="0">
                <a:latin typeface="RubFlama" panose="02000000000000000000" pitchFamily="2" charset="0"/>
              </a:rPr>
              <a:t>) in 4 different samples simultaneously </a:t>
            </a: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Analysis of the fracture properties, e.g. aperture, normal stiffness, roughness</a:t>
            </a: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Improve the FFT fracture analysis method</a:t>
            </a:r>
          </a:p>
          <a:p>
            <a:pPr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Design and build 4  “P,T </a:t>
            </a:r>
            <a:r>
              <a:rPr lang="en-US" dirty="0" err="1">
                <a:latin typeface="RubFlama" panose="02000000000000000000" pitchFamily="2" charset="0"/>
              </a:rPr>
              <a:t>permeameters</a:t>
            </a:r>
            <a:r>
              <a:rPr lang="en-US" dirty="0">
                <a:latin typeface="RubFlama" panose="02000000000000000000" pitchFamily="2" charset="0"/>
              </a:rPr>
              <a:t>” for the long term experiments (up to 700 hours)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b="1" dirty="0"/>
          </a:p>
        </p:txBody>
      </p:sp>
      <p:pic>
        <p:nvPicPr>
          <p:cNvPr id="39951" name="Picture 2" descr="C:\Users\Mariela\Desktop\PhD_mh\Manual-DoTaM\112___06\IMG_0607.JPG"/>
          <p:cNvPicPr>
            <a:picLocks noChangeAspect="1" noChangeArrowheads="1"/>
          </p:cNvPicPr>
          <p:nvPr/>
        </p:nvPicPr>
        <p:blipFill>
          <a:blip r:embed="rId3" cstate="print"/>
          <a:srcRect l="17720" r="33502"/>
          <a:stretch>
            <a:fillRect/>
          </a:stretch>
        </p:blipFill>
        <p:spPr bwMode="auto">
          <a:xfrm>
            <a:off x="1243013" y="3875088"/>
            <a:ext cx="20462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31"/>
          <p:cNvPicPr>
            <a:picLocks noChangeAspect="1"/>
          </p:cNvPicPr>
          <p:nvPr/>
        </p:nvPicPr>
        <p:blipFill>
          <a:blip r:embed="rId4" cstate="print"/>
          <a:srcRect l="36536" r="25668" b="26654"/>
          <a:stretch>
            <a:fillRect/>
          </a:stretch>
        </p:blipFill>
        <p:spPr bwMode="auto">
          <a:xfrm>
            <a:off x="3830638" y="4438650"/>
            <a:ext cx="10842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32"/>
          <p:cNvPicPr>
            <a:picLocks noChangeAspect="1"/>
          </p:cNvPicPr>
          <p:nvPr/>
        </p:nvPicPr>
        <p:blipFill>
          <a:blip r:embed="rId4" cstate="print"/>
          <a:srcRect l="36536" r="25668" b="26654"/>
          <a:stretch>
            <a:fillRect/>
          </a:stretch>
        </p:blipFill>
        <p:spPr bwMode="auto">
          <a:xfrm>
            <a:off x="5060950" y="4438650"/>
            <a:ext cx="108426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Picture 33"/>
          <p:cNvPicPr>
            <a:picLocks noChangeAspect="1"/>
          </p:cNvPicPr>
          <p:nvPr/>
        </p:nvPicPr>
        <p:blipFill>
          <a:blip r:embed="rId4" cstate="print"/>
          <a:srcRect l="36536" r="25668" b="26654"/>
          <a:stretch>
            <a:fillRect/>
          </a:stretch>
        </p:blipFill>
        <p:spPr bwMode="auto">
          <a:xfrm>
            <a:off x="6291263" y="4425950"/>
            <a:ext cx="1084262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34"/>
          <p:cNvPicPr>
            <a:picLocks noChangeAspect="1"/>
          </p:cNvPicPr>
          <p:nvPr/>
        </p:nvPicPr>
        <p:blipFill>
          <a:blip r:embed="rId4" cstate="print"/>
          <a:srcRect l="36536" r="25668" b="26654"/>
          <a:stretch>
            <a:fillRect/>
          </a:stretch>
        </p:blipFill>
        <p:spPr bwMode="auto">
          <a:xfrm>
            <a:off x="7521575" y="4419600"/>
            <a:ext cx="1084263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>
            <a:off x="3289300" y="5203825"/>
            <a:ext cx="2714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56000" y="5189538"/>
            <a:ext cx="0" cy="1231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56000" y="6407150"/>
            <a:ext cx="45434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397375" y="6016625"/>
            <a:ext cx="0" cy="390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627688" y="6016625"/>
            <a:ext cx="0" cy="390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865938" y="6003925"/>
            <a:ext cx="0" cy="3905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099425" y="5997575"/>
            <a:ext cx="0" cy="4238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63" name="Picture 2" descr="pressure gauge.gif (479×47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1825" y="4159250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4" name="Picture 2" descr="pressure gauge.gif (479×47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2138" y="414972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5" name="Picture 2" descr="pressure gauge.gif (479×47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14972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6" name="Picture 2" descr="pressure gauge.gif (479×47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0700" y="4140200"/>
            <a:ext cx="249238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7" name="Picture 2" descr="pressure gauge.gif (479×479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9288" y="6500813"/>
            <a:ext cx="2476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68" name="TextBox 47"/>
          <p:cNvSpPr txBox="1">
            <a:spLocks noChangeArrowheads="1"/>
          </p:cNvSpPr>
          <p:nvPr/>
        </p:nvSpPr>
        <p:spPr bwMode="auto">
          <a:xfrm>
            <a:off x="5308600" y="6394450"/>
            <a:ext cx="4984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5AA4"/>
                </a:solidFill>
              </a:rPr>
              <a:t>Pp</a:t>
            </a:r>
          </a:p>
        </p:txBody>
      </p:sp>
      <p:sp>
        <p:nvSpPr>
          <p:cNvPr id="39969" name="TextBox 48"/>
          <p:cNvSpPr txBox="1">
            <a:spLocks noChangeArrowheads="1"/>
          </p:cNvSpPr>
          <p:nvPr/>
        </p:nvSpPr>
        <p:spPr bwMode="auto">
          <a:xfrm>
            <a:off x="5308600" y="3690938"/>
            <a:ext cx="48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39970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43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44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5" name="Rectangle 10">
              <a:hlinkClick r:id="rId6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9205913" y="6948489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9"/>
            <a:ext cx="7561263" cy="393192"/>
          </a:xfrm>
          <a:prstGeom prst="rect">
            <a:avLst/>
          </a:prstGeom>
          <a:solidFill>
            <a:srgbClr val="660066"/>
          </a:solidFill>
          <a:ln>
            <a:solidFill>
              <a:srgbClr val="428292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References</a:t>
            </a:r>
          </a:p>
        </p:txBody>
      </p:sp>
      <p:sp>
        <p:nvSpPr>
          <p:cNvPr id="40969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sp>
        <p:nvSpPr>
          <p:cNvPr id="12" name="Rectangle 11"/>
          <p:cNvSpPr/>
          <p:nvPr/>
        </p:nvSpPr>
        <p:spPr>
          <a:xfrm>
            <a:off x="414338" y="0"/>
            <a:ext cx="946626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 err="1">
                <a:latin typeface="RubFlama" panose="02000000000000000000" pitchFamily="2" charset="0"/>
              </a:rPr>
              <a:t>Bernabé</a:t>
            </a:r>
            <a:r>
              <a:rPr lang="en-US" dirty="0">
                <a:latin typeface="RubFlama" panose="02000000000000000000" pitchFamily="2" charset="0"/>
              </a:rPr>
              <a:t>, Y., </a:t>
            </a:r>
            <a:r>
              <a:rPr lang="en-US" dirty="0" err="1">
                <a:latin typeface="RubFlama" panose="02000000000000000000" pitchFamily="2" charset="0"/>
              </a:rPr>
              <a:t>Mok</a:t>
            </a:r>
            <a:r>
              <a:rPr lang="en-US" dirty="0">
                <a:latin typeface="RubFlama" panose="02000000000000000000" pitchFamily="2" charset="0"/>
              </a:rPr>
              <a:t>, U. &amp; Evans, B. (2006) A note on the oscillating flow method for measuring rock permeability. Int. J. Rock Mech. Min. </a:t>
            </a:r>
            <a:r>
              <a:rPr lang="en-US" dirty="0" err="1">
                <a:latin typeface="RubFlama" panose="02000000000000000000" pitchFamily="2" charset="0"/>
              </a:rPr>
              <a:t>Sci</a:t>
            </a:r>
            <a:r>
              <a:rPr lang="en-US" dirty="0">
                <a:latin typeface="RubFlama" panose="02000000000000000000" pitchFamily="2" charset="0"/>
              </a:rPr>
              <a:t> and </a:t>
            </a:r>
            <a:r>
              <a:rPr lang="en-US" dirty="0" err="1">
                <a:latin typeface="RubFlama" panose="02000000000000000000" pitchFamily="2" charset="0"/>
              </a:rPr>
              <a:t>Geomech</a:t>
            </a:r>
            <a:r>
              <a:rPr lang="en-US" dirty="0">
                <a:latin typeface="RubFlama" panose="02000000000000000000" pitchFamily="2" charset="0"/>
              </a:rPr>
              <a:t>., 43, 311–316.</a:t>
            </a: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Renner and </a:t>
            </a:r>
            <a:r>
              <a:rPr lang="en-US" dirty="0" err="1">
                <a:latin typeface="RubFlama" panose="02000000000000000000" pitchFamily="2" charset="0"/>
              </a:rPr>
              <a:t>Steeb</a:t>
            </a:r>
            <a:r>
              <a:rPr lang="en-US" dirty="0">
                <a:latin typeface="RubFlama" panose="02000000000000000000" pitchFamily="2" charset="0"/>
              </a:rPr>
              <a:t> (2015) Modeling of Fluid Transport in Geothermal Research. In: </a:t>
            </a:r>
            <a:r>
              <a:rPr lang="en-US" dirty="0" err="1">
                <a:latin typeface="RubFlama" panose="02000000000000000000" pitchFamily="2" charset="0"/>
              </a:rPr>
              <a:t>Freeden</a:t>
            </a:r>
            <a:r>
              <a:rPr lang="en-US" dirty="0">
                <a:latin typeface="RubFlama" panose="02000000000000000000" pitchFamily="2" charset="0"/>
              </a:rPr>
              <a:t> W., </a:t>
            </a:r>
            <a:r>
              <a:rPr lang="en-US" dirty="0" err="1">
                <a:latin typeface="RubFlama" panose="02000000000000000000" pitchFamily="2" charset="0"/>
              </a:rPr>
              <a:t>Nashed</a:t>
            </a:r>
            <a:r>
              <a:rPr lang="en-US" dirty="0">
                <a:latin typeface="RubFlama" panose="02000000000000000000" pitchFamily="2" charset="0"/>
              </a:rPr>
              <a:t>, M. , Sonar T. (Eds.)  Handbook of </a:t>
            </a:r>
            <a:r>
              <a:rPr lang="en-US" dirty="0" err="1">
                <a:latin typeface="RubFlama" panose="02000000000000000000" pitchFamily="2" charset="0"/>
              </a:rPr>
              <a:t>Geomathematics</a:t>
            </a:r>
            <a:r>
              <a:rPr lang="en-US" dirty="0">
                <a:latin typeface="RubFlama" panose="02000000000000000000" pitchFamily="2" charset="0"/>
              </a:rPr>
              <a:t>. Sprinter, Belin/Heidelberg, pp  1444-1496.</a:t>
            </a:r>
          </a:p>
          <a:p>
            <a:pPr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Song, I., and J. Renner (2007) Analysis of oscillatory fluid flow through rock samples. Geophysical Journal International, 170, 195–204.</a:t>
            </a: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endParaRPr lang="en-US" dirty="0">
              <a:latin typeface="RubFlama" panose="02000000000000000000" pitchFamily="2" charset="0"/>
            </a:endParaRPr>
          </a:p>
          <a:p>
            <a:pPr marL="179388" indent="-179388">
              <a:buFont typeface="Symbol" panose="05050102010706020507" pitchFamily="18" charset="2"/>
              <a:buChar char="-"/>
              <a:defRPr/>
            </a:pPr>
            <a:r>
              <a:rPr lang="en-US" dirty="0">
                <a:latin typeface="RubFlama" panose="02000000000000000000" pitchFamily="2" charset="0"/>
              </a:rPr>
              <a:t>Witherspoon, P. A., Wang J. S. Y. , K. Iwai,  Gale J. E. (1980) Validity of Cubic Law for fluid flow in a deformable rock fracture.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389478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13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4" name="Rectangle 10">
              <a:hlinkClick r:id="rId4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rId5" action="ppaction://hlinksldjump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449" y="3583625"/>
            <a:ext cx="7562088" cy="393192"/>
          </a:xfrm>
          <a:prstGeom prst="rect">
            <a:avLst/>
          </a:prstGeom>
          <a:solidFill>
            <a:srgbClr val="4CB748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Overview</a:t>
            </a:r>
          </a:p>
        </p:txBody>
      </p:sp>
      <p:sp>
        <p:nvSpPr>
          <p:cNvPr id="8205" name="Rectangle 2"/>
          <p:cNvSpPr>
            <a:spLocks noChangeArrowheads="1"/>
          </p:cNvSpPr>
          <p:nvPr/>
        </p:nvSpPr>
        <p:spPr bwMode="auto">
          <a:xfrm>
            <a:off x="411163" y="0"/>
            <a:ext cx="5030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Hydraulic properties of Rocks</a:t>
            </a:r>
            <a:endParaRPr lang="en-US" altLang="en-US" sz="2800">
              <a:latin typeface="RubFlama" pitchFamily="2" charset="0"/>
            </a:endParaRPr>
          </a:p>
        </p:txBody>
      </p:sp>
      <p:sp>
        <p:nvSpPr>
          <p:cNvPr id="8207" name="Rectangle 3"/>
          <p:cNvSpPr>
            <a:spLocks noChangeArrowheads="1"/>
          </p:cNvSpPr>
          <p:nvPr/>
        </p:nvSpPr>
        <p:spPr bwMode="auto">
          <a:xfrm>
            <a:off x="484188" y="523875"/>
            <a:ext cx="471328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en-US" dirty="0">
                <a:latin typeface="RubFlama" panose="02000000000000000000" pitchFamily="2" charset="0"/>
              </a:rPr>
              <a:t>Rocks are characterized by two hydraulics properties: the capacity for </a:t>
            </a:r>
            <a:r>
              <a:rPr lang="en-US" altLang="en-US" dirty="0">
                <a:solidFill>
                  <a:srgbClr val="0070C0"/>
                </a:solidFill>
                <a:latin typeface="RubFlama" panose="02000000000000000000" pitchFamily="2" charset="0"/>
              </a:rPr>
              <a:t>storing</a:t>
            </a:r>
            <a:r>
              <a:rPr lang="en-US" altLang="en-US" dirty="0">
                <a:latin typeface="RubFlama" panose="02000000000000000000" pitchFamily="2" charset="0"/>
              </a:rPr>
              <a:t> a fluid and the ability of </a:t>
            </a:r>
            <a:r>
              <a:rPr lang="en-US" altLang="en-US" dirty="0">
                <a:solidFill>
                  <a:srgbClr val="A4CC4F"/>
                </a:solidFill>
                <a:latin typeface="RubFlama" panose="02000000000000000000" pitchFamily="2" charset="0"/>
              </a:rPr>
              <a:t>transmitting</a:t>
            </a:r>
            <a:r>
              <a:rPr lang="en-US" altLang="en-US" dirty="0">
                <a:latin typeface="RubFlama" panose="02000000000000000000" pitchFamily="2" charset="0"/>
              </a:rPr>
              <a:t> it.</a:t>
            </a:r>
          </a:p>
          <a:p>
            <a:pPr algn="just">
              <a:defRPr/>
            </a:pPr>
            <a:endParaRPr lang="en-US" altLang="en-US" dirty="0">
              <a:latin typeface="RubFlama" panose="02000000000000000000" pitchFamily="2" charset="0"/>
            </a:endParaRPr>
          </a:p>
          <a:p>
            <a:pPr algn="just">
              <a:defRPr/>
            </a:pPr>
            <a:r>
              <a:rPr lang="en-US" altLang="en-US" dirty="0">
                <a:latin typeface="RubFlama" panose="02000000000000000000" pitchFamily="2" charset="0"/>
              </a:rPr>
              <a:t>Hydraulic properties of reservoir rocks critically affect the operation and long term sustainability of geothermal and petroleum reservoirs.</a:t>
            </a:r>
          </a:p>
          <a:p>
            <a:pPr algn="just">
              <a:defRPr/>
            </a:pPr>
            <a:endParaRPr lang="en-US" altLang="en-US" sz="18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97463" y="4076700"/>
            <a:ext cx="835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003560"/>
                </a:solidFill>
                <a:latin typeface="RubFlama" pitchFamily="2" charset="0"/>
              </a:rPr>
              <a:t>Aim</a:t>
            </a:r>
            <a:endParaRPr lang="en-US" altLang="en-US" sz="2800" dirty="0">
              <a:latin typeface="RubFlama" pitchFamily="2" charset="0"/>
            </a:endParaRPr>
          </a:p>
        </p:txBody>
      </p:sp>
      <p:sp>
        <p:nvSpPr>
          <p:cNvPr id="8208" name="Rectangle 1"/>
          <p:cNvSpPr>
            <a:spLocks noChangeArrowheads="1"/>
          </p:cNvSpPr>
          <p:nvPr/>
        </p:nvSpPr>
        <p:spPr bwMode="auto">
          <a:xfrm>
            <a:off x="5097463" y="4613275"/>
            <a:ext cx="4706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en-US" dirty="0">
                <a:latin typeface="RubFlama" pitchFamily="2" charset="0"/>
              </a:rPr>
              <a:t>Study the evolution of </a:t>
            </a:r>
            <a:r>
              <a:rPr lang="en-US" altLang="en-US" dirty="0">
                <a:solidFill>
                  <a:srgbClr val="A4CC4F"/>
                </a:solidFill>
                <a:latin typeface="RubFlama" pitchFamily="2" charset="0"/>
              </a:rPr>
              <a:t>permeability </a:t>
            </a:r>
            <a:r>
              <a:rPr lang="en-US" altLang="en-US" i="1" dirty="0">
                <a:solidFill>
                  <a:srgbClr val="A4CC4F"/>
                </a:solidFill>
                <a:latin typeface="RubFlama" pitchFamily="2" charset="0"/>
              </a:rPr>
              <a:t>k</a:t>
            </a:r>
            <a:r>
              <a:rPr lang="en-US" altLang="en-US" dirty="0">
                <a:solidFill>
                  <a:srgbClr val="A4CC4F"/>
                </a:solidFill>
                <a:latin typeface="RubFlama" pitchFamily="2" charset="0"/>
              </a:rPr>
              <a:t> </a:t>
            </a:r>
            <a:r>
              <a:rPr lang="en-US" altLang="en-US" dirty="0">
                <a:latin typeface="RubFlama" pitchFamily="2" charset="0"/>
              </a:rPr>
              <a:t>and </a:t>
            </a:r>
            <a:r>
              <a:rPr lang="en-US" altLang="en-US" dirty="0">
                <a:solidFill>
                  <a:srgbClr val="0070C0"/>
                </a:solidFill>
                <a:latin typeface="RubFlama" pitchFamily="2" charset="0"/>
              </a:rPr>
              <a:t>specific storage capacity </a:t>
            </a:r>
            <a:r>
              <a:rPr lang="en-US" altLang="en-US" i="1" dirty="0">
                <a:solidFill>
                  <a:srgbClr val="0070C0"/>
                </a:solidFill>
                <a:latin typeface="RubFlama" pitchFamily="2" charset="0"/>
              </a:rPr>
              <a:t>s</a:t>
            </a:r>
            <a:r>
              <a:rPr lang="en-US" altLang="en-US" dirty="0">
                <a:latin typeface="RubFlama" pitchFamily="2" charset="0"/>
              </a:rPr>
              <a:t> as a function of pressure </a:t>
            </a:r>
            <a:r>
              <a:rPr lang="en-US" altLang="en-US" i="1" dirty="0">
                <a:latin typeface="RubFlama" pitchFamily="2" charset="0"/>
              </a:rPr>
              <a:t>P</a:t>
            </a:r>
            <a:r>
              <a:rPr lang="en-US" altLang="en-US" dirty="0">
                <a:latin typeface="RubFlama" pitchFamily="2" charset="0"/>
              </a:rPr>
              <a:t>, temperature </a:t>
            </a:r>
            <a:r>
              <a:rPr lang="en-US" altLang="en-US" i="1" dirty="0">
                <a:latin typeface="RubFlama" pitchFamily="2" charset="0"/>
              </a:rPr>
              <a:t>T</a:t>
            </a:r>
            <a:r>
              <a:rPr lang="en-US" altLang="en-US" dirty="0">
                <a:latin typeface="RubFlama" pitchFamily="2" charset="0"/>
              </a:rPr>
              <a:t> and time </a:t>
            </a:r>
            <a:r>
              <a:rPr lang="en-US" altLang="en-US" i="1" dirty="0">
                <a:latin typeface="RubFlama" pitchFamily="2" charset="0"/>
              </a:rPr>
              <a:t>t</a:t>
            </a:r>
            <a:endParaRPr lang="en-US" altLang="en-US" dirty="0">
              <a:latin typeface="RubFlama" pitchFamily="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08625" y="-172127"/>
            <a:ext cx="4573588" cy="4210050"/>
            <a:chOff x="5508625" y="-172127"/>
            <a:chExt cx="4573588" cy="4210050"/>
          </a:xfrm>
        </p:grpSpPr>
        <p:pic>
          <p:nvPicPr>
            <p:cNvPr id="8209" name="Picture 19" descr="https://upload.wikimedia.org/wikipedia/commons/thumb/c/c6/EGS_diagram.svg/2000px-EGS_diagram.sv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05650" y="-172127"/>
              <a:ext cx="2976563" cy="421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0" name="Rectangle 1"/>
            <p:cNvSpPr>
              <a:spLocks noChangeArrowheads="1"/>
            </p:cNvSpPr>
            <p:nvPr/>
          </p:nvSpPr>
          <p:spPr bwMode="auto">
            <a:xfrm>
              <a:off x="7375525" y="3679148"/>
              <a:ext cx="2278063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en-US" sz="600">
                  <a:latin typeface="RUB flama"/>
                </a:rPr>
                <a:t>https://en.wikipedia.org/wiki/Enhanced_geothermal_system</a:t>
              </a:r>
            </a:p>
          </p:txBody>
        </p:sp>
        <p:sp>
          <p:nvSpPr>
            <p:cNvPr id="8211" name="Rectangle 2"/>
            <p:cNvSpPr>
              <a:spLocks noChangeArrowheads="1"/>
            </p:cNvSpPr>
            <p:nvPr/>
          </p:nvSpPr>
          <p:spPr bwMode="auto">
            <a:xfrm>
              <a:off x="5508625" y="1283611"/>
              <a:ext cx="150073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dirty="0">
                  <a:latin typeface="RubFlama" pitchFamily="2" charset="0"/>
                </a:rPr>
                <a:t>Geothermal</a:t>
              </a:r>
            </a:p>
            <a:p>
              <a:r>
                <a:rPr lang="en-US" altLang="en-US" dirty="0">
                  <a:latin typeface="RubFlama" pitchFamily="2" charset="0"/>
                </a:rPr>
                <a:t>reservoir</a:t>
              </a:r>
              <a:endParaRPr lang="en-US" altLang="en-US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72282" y="3572557"/>
            <a:ext cx="4124325" cy="3700462"/>
            <a:chOff x="472282" y="3724017"/>
            <a:chExt cx="4124325" cy="3700462"/>
          </a:xfrm>
        </p:grpSpPr>
        <p:pic>
          <p:nvPicPr>
            <p:cNvPr id="20" name="Picture 23" descr="life-of-well-1.jpg (385×579)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34395" y="3724017"/>
              <a:ext cx="2462212" cy="37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16"/>
            <p:cNvSpPr/>
            <p:nvPr/>
          </p:nvSpPr>
          <p:spPr>
            <a:xfrm>
              <a:off x="472282" y="5121017"/>
              <a:ext cx="1417638" cy="7080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dirty="0">
                  <a:latin typeface="RubFlama" panose="02000000000000000000" pitchFamily="2" charset="0"/>
                </a:rPr>
                <a:t>Petroleum </a:t>
              </a:r>
            </a:p>
            <a:p>
              <a:pPr>
                <a:defRPr/>
              </a:pPr>
              <a:r>
                <a:rPr lang="en-US" altLang="en-US" dirty="0">
                  <a:latin typeface="RubFlama" panose="02000000000000000000" pitchFamily="2" charset="0"/>
                </a:rPr>
                <a:t>reservoir</a:t>
              </a:r>
              <a:endParaRPr lang="en-US" dirty="0"/>
            </a:p>
          </p:txBody>
        </p:sp>
      </p:grpSp>
      <p:grpSp>
        <p:nvGrpSpPr>
          <p:cNvPr id="22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23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24" name="Rectangle 10">
              <a:hlinkClick r:id="rId5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8357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449" y="3583625"/>
            <a:ext cx="7562088" cy="393192"/>
          </a:xfrm>
          <a:prstGeom prst="rect">
            <a:avLst/>
          </a:prstGeom>
          <a:solidFill>
            <a:srgbClr val="4CB748"/>
          </a:solidFill>
          <a:ln>
            <a:solidFill>
              <a:srgbClr val="53C24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Overview</a:t>
            </a:r>
          </a:p>
        </p:txBody>
      </p:sp>
      <p:sp>
        <p:nvSpPr>
          <p:cNvPr id="10256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18" name="Grupo 17"/>
          <p:cNvGrpSpPr/>
          <p:nvPr/>
        </p:nvGrpSpPr>
        <p:grpSpPr>
          <a:xfrm>
            <a:off x="4224697" y="20264"/>
            <a:ext cx="5688903" cy="4308014"/>
            <a:chOff x="4224697" y="20264"/>
            <a:chExt cx="5688903" cy="4308014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697" y="20264"/>
              <a:ext cx="5688903" cy="3305173"/>
            </a:xfrm>
            <a:prstGeom prst="rect">
              <a:avLst/>
            </a:prstGeom>
          </p:spPr>
        </p:pic>
        <p:sp>
          <p:nvSpPr>
            <p:cNvPr id="81" name="Bent Arrow 80"/>
            <p:cNvSpPr/>
            <p:nvPr/>
          </p:nvSpPr>
          <p:spPr>
            <a:xfrm rot="5400000" flipH="1" flipV="1">
              <a:off x="5130788" y="2492615"/>
              <a:ext cx="1421947" cy="2249380"/>
            </a:xfrm>
            <a:prstGeom prst="bentArrow">
              <a:avLst>
                <a:gd name="adj1" fmla="val 18560"/>
                <a:gd name="adj2" fmla="val 16216"/>
                <a:gd name="adj3" fmla="val 25000"/>
                <a:gd name="adj4" fmla="val 43750"/>
              </a:avLst>
            </a:prstGeom>
            <a:solidFill>
              <a:srgbClr val="4E99AD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538997" y="3445700"/>
            <a:ext cx="3399115" cy="3382525"/>
            <a:chOff x="6538997" y="3445700"/>
            <a:chExt cx="3399115" cy="3382525"/>
          </a:xfrm>
        </p:grpSpPr>
        <p:sp>
          <p:nvSpPr>
            <p:cNvPr id="75" name="Rectangle 74"/>
            <p:cNvSpPr/>
            <p:nvPr/>
          </p:nvSpPr>
          <p:spPr>
            <a:xfrm>
              <a:off x="6840844" y="3445700"/>
              <a:ext cx="3097268" cy="2423163"/>
            </a:xfrm>
            <a:prstGeom prst="rect">
              <a:avLst/>
            </a:prstGeom>
            <a:solidFill>
              <a:srgbClr val="4E99AD"/>
            </a:solidFill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cap="small">
                <a:solidFill>
                  <a:srgbClr val="4E99A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6538997" y="3532188"/>
              <a:ext cx="3311441" cy="3296037"/>
              <a:chOff x="6538997" y="3532188"/>
              <a:chExt cx="3311441" cy="3296037"/>
            </a:xfrm>
          </p:grpSpPr>
          <p:pic>
            <p:nvPicPr>
              <p:cNvPr id="10269" name="Picture 14"/>
              <p:cNvPicPr>
                <a:picLocks noChangeAspect="1"/>
              </p:cNvPicPr>
              <p:nvPr/>
            </p:nvPicPr>
            <p:blipFill>
              <a:blip r:embed="rId5" cstate="print"/>
              <a:srcRect t="5396" r="7295"/>
              <a:stretch>
                <a:fillRect/>
              </a:stretch>
            </p:blipFill>
            <p:spPr bwMode="auto">
              <a:xfrm>
                <a:off x="6913563" y="3532188"/>
                <a:ext cx="2936875" cy="2265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70" name="TextBox 94"/>
              <p:cNvSpPr txBox="1">
                <a:spLocks noChangeArrowheads="1"/>
              </p:cNvSpPr>
              <p:nvPr/>
            </p:nvSpPr>
            <p:spPr bwMode="auto">
              <a:xfrm>
                <a:off x="8353474" y="3543300"/>
                <a:ext cx="1496964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4E99AD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en-US" sz="1800" dirty="0" err="1">
                    <a:latin typeface="RUB flama"/>
                  </a:rPr>
                  <a:t>Osc</a:t>
                </a:r>
                <a:r>
                  <a:rPr lang="en-US" altLang="en-US" sz="1800" dirty="0">
                    <a:latin typeface="RUB flama"/>
                  </a:rPr>
                  <a:t>. P</a:t>
                </a:r>
                <a:r>
                  <a:rPr lang="en-US" altLang="en-US" sz="1800" baseline="-25000" dirty="0">
                    <a:latin typeface="RUB flama"/>
                  </a:rPr>
                  <a:t>p</a:t>
                </a:r>
                <a:r>
                  <a:rPr lang="en-US" altLang="en-US" sz="1800" dirty="0">
                    <a:latin typeface="RUB flama"/>
                  </a:rPr>
                  <a:t>. test</a:t>
                </a:r>
              </a:p>
            </p:txBody>
          </p:sp>
          <p:sp>
            <p:nvSpPr>
              <p:cNvPr id="58" name="Bent Arrow 57"/>
              <p:cNvSpPr/>
              <p:nvPr/>
            </p:nvSpPr>
            <p:spPr>
              <a:xfrm rot="5400000" flipH="1">
                <a:off x="7086510" y="5127389"/>
                <a:ext cx="1153323" cy="2248349"/>
              </a:xfrm>
              <a:prstGeom prst="bentArrow">
                <a:avLst>
                  <a:gd name="adj1" fmla="val 22190"/>
                  <a:gd name="adj2" fmla="val 20105"/>
                  <a:gd name="adj3" fmla="val 25000"/>
                  <a:gd name="adj4" fmla="val 43750"/>
                </a:avLst>
              </a:prstGeom>
              <a:solidFill>
                <a:srgbClr val="4CB387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</p:grpSp>
      </p:grpSp>
      <p:grpSp>
        <p:nvGrpSpPr>
          <p:cNvPr id="21" name="Grupo 20"/>
          <p:cNvGrpSpPr/>
          <p:nvPr/>
        </p:nvGrpSpPr>
        <p:grpSpPr>
          <a:xfrm>
            <a:off x="1872754" y="5148784"/>
            <a:ext cx="4752528" cy="2264842"/>
            <a:chOff x="1872754" y="5148784"/>
            <a:chExt cx="4752528" cy="2264842"/>
          </a:xfrm>
        </p:grpSpPr>
        <p:sp>
          <p:nvSpPr>
            <p:cNvPr id="72" name="Rectangle 71"/>
            <p:cNvSpPr/>
            <p:nvPr/>
          </p:nvSpPr>
          <p:spPr>
            <a:xfrm>
              <a:off x="3420187" y="5148784"/>
              <a:ext cx="3205095" cy="2264842"/>
            </a:xfrm>
            <a:prstGeom prst="rect">
              <a:avLst/>
            </a:prstGeom>
            <a:solidFill>
              <a:srgbClr val="4CB387"/>
            </a:solidFill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200" cap="sm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1872754" y="5257800"/>
              <a:ext cx="4697909" cy="2051050"/>
              <a:chOff x="1872754" y="5257800"/>
              <a:chExt cx="4697909" cy="2051050"/>
            </a:xfrm>
          </p:grpSpPr>
          <p:pic>
            <p:nvPicPr>
              <p:cNvPr id="10277" name="Picture 23"/>
              <p:cNvPicPr>
                <a:picLocks noChangeAspect="1"/>
              </p:cNvPicPr>
              <p:nvPr/>
            </p:nvPicPr>
            <p:blipFill>
              <a:blip r:embed="rId6" cstate="print"/>
              <a:srcRect t="16183" b="32858"/>
              <a:stretch>
                <a:fillRect/>
              </a:stretch>
            </p:blipFill>
            <p:spPr bwMode="auto">
              <a:xfrm>
                <a:off x="3517900" y="5257800"/>
                <a:ext cx="3021013" cy="205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78" name="TextBox 93"/>
              <p:cNvSpPr txBox="1">
                <a:spLocks noChangeArrowheads="1"/>
              </p:cNvSpPr>
              <p:nvPr/>
            </p:nvSpPr>
            <p:spPr bwMode="auto">
              <a:xfrm>
                <a:off x="5113338" y="6926263"/>
                <a:ext cx="1457325" cy="36988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4CB387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sz="1800">
                    <a:latin typeface="RUB flama"/>
                  </a:rPr>
                  <a:t>Experiments</a:t>
                </a:r>
              </a:p>
            </p:txBody>
          </p:sp>
          <p:sp>
            <p:nvSpPr>
              <p:cNvPr id="13" name="Bent Arrow 12"/>
              <p:cNvSpPr/>
              <p:nvPr/>
            </p:nvSpPr>
            <p:spPr>
              <a:xfrm rot="10800000" flipH="1">
                <a:off x="1872754" y="5528855"/>
                <a:ext cx="1908212" cy="1299369"/>
              </a:xfrm>
              <a:prstGeom prst="bentArrow">
                <a:avLst>
                  <a:gd name="adj1" fmla="val 20517"/>
                  <a:gd name="adj2" fmla="val 15548"/>
                  <a:gd name="adj3" fmla="val 25000"/>
                  <a:gd name="adj4" fmla="val 43750"/>
                </a:avLst>
              </a:prstGeom>
              <a:solidFill>
                <a:srgbClr val="90B542"/>
              </a:solidFill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687686" y="3708623"/>
            <a:ext cx="2516939" cy="1966280"/>
          </a:xfrm>
          <a:prstGeom prst="rect">
            <a:avLst/>
          </a:prstGeom>
          <a:solidFill>
            <a:srgbClr val="99C047"/>
          </a:solidFill>
          <a:ln>
            <a:solidFill>
              <a:srgbClr val="9AC2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cap="smal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5" name="Picture 3" descr="D:\DCIM\100_FUJI\DSCF0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063" y="3779838"/>
            <a:ext cx="2403475" cy="1803400"/>
          </a:xfrm>
          <a:prstGeom prst="rect">
            <a:avLst/>
          </a:prstGeom>
          <a:solidFill>
            <a:srgbClr val="4CB748"/>
          </a:solidFill>
          <a:ln w="9525">
            <a:noFill/>
            <a:miter lim="800000"/>
            <a:headEnd/>
            <a:tailEnd/>
          </a:ln>
        </p:spPr>
      </p:pic>
      <p:sp>
        <p:nvSpPr>
          <p:cNvPr id="10286" name="TextBox 92"/>
          <p:cNvSpPr txBox="1">
            <a:spLocks noChangeArrowheads="1"/>
          </p:cNvSpPr>
          <p:nvPr/>
        </p:nvSpPr>
        <p:spPr bwMode="auto">
          <a:xfrm>
            <a:off x="2016125" y="3783013"/>
            <a:ext cx="1149350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99C04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>
                <a:latin typeface="RUB flama"/>
              </a:rPr>
              <a:t>Samples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758053" y="2736516"/>
            <a:ext cx="540521" cy="1116123"/>
          </a:xfrm>
          <a:prstGeom prst="downArrow">
            <a:avLst/>
          </a:prstGeom>
          <a:solidFill>
            <a:srgbClr val="53C24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2600" y="108224"/>
            <a:ext cx="3046373" cy="2804840"/>
            <a:chOff x="482600" y="215900"/>
            <a:chExt cx="2974975" cy="2697163"/>
          </a:xfrm>
        </p:grpSpPr>
        <p:grpSp>
          <p:nvGrpSpPr>
            <p:cNvPr id="10294" name="Group 52"/>
            <p:cNvGrpSpPr>
              <a:grpSpLocks/>
            </p:cNvGrpSpPr>
            <p:nvPr/>
          </p:nvGrpSpPr>
          <p:grpSpPr bwMode="auto">
            <a:xfrm>
              <a:off x="482600" y="215900"/>
              <a:ext cx="2974975" cy="2697163"/>
              <a:chOff x="482190" y="216235"/>
              <a:chExt cx="2974740" cy="269672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82190" y="216235"/>
                <a:ext cx="2974740" cy="2690096"/>
              </a:xfrm>
              <a:prstGeom prst="rect">
                <a:avLst/>
              </a:prstGeom>
              <a:solidFill>
                <a:srgbClr val="4CB748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3200" cap="sm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299" name="Group 3"/>
              <p:cNvGrpSpPr>
                <a:grpSpLocks/>
              </p:cNvGrpSpPr>
              <p:nvPr/>
            </p:nvGrpSpPr>
            <p:grpSpPr bwMode="auto">
              <a:xfrm>
                <a:off x="575712" y="274838"/>
                <a:ext cx="2780791" cy="2638125"/>
                <a:chOff x="3438248" y="57226"/>
                <a:chExt cx="3236317" cy="3083627"/>
              </a:xfrm>
            </p:grpSpPr>
            <p:pic>
              <p:nvPicPr>
                <p:cNvPr id="10300" name="Grafik 18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438248" y="57226"/>
                  <a:ext cx="1997075" cy="30836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01" name="Grafik 3"/>
                <p:cNvPicPr>
                  <a:picLocks noChangeAspect="1"/>
                </p:cNvPicPr>
                <p:nvPr/>
              </p:nvPicPr>
              <p:blipFill>
                <a:blip r:embed="rId9" cstate="print"/>
                <a:srcRect l="47044" r="24435" b="28026"/>
                <a:stretch>
                  <a:fillRect/>
                </a:stretch>
              </p:blipFill>
              <p:spPr bwMode="auto">
                <a:xfrm>
                  <a:off x="5203545" y="57226"/>
                  <a:ext cx="1471020" cy="29673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295" name="TextBox 61"/>
            <p:cNvSpPr txBox="1">
              <a:spLocks noChangeArrowheads="1"/>
            </p:cNvSpPr>
            <p:nvPr/>
          </p:nvSpPr>
          <p:spPr bwMode="auto">
            <a:xfrm>
              <a:off x="2298700" y="276225"/>
              <a:ext cx="1057275" cy="369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3C24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RUB flama"/>
                </a:rPr>
                <a:t>Location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0853167" y="4222068"/>
            <a:ext cx="5006770" cy="2897648"/>
          </a:xfrm>
          <a:prstGeom prst="rect">
            <a:avLst/>
          </a:prstGeom>
          <a:solidFill>
            <a:srgbClr val="7F5DAA"/>
          </a:solidFill>
          <a:ln>
            <a:solidFill>
              <a:srgbClr val="7A58A5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cap="small">
              <a:solidFill>
                <a:srgbClr val="4E99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709151" y="4211573"/>
            <a:ext cx="5436603" cy="2814941"/>
            <a:chOff x="2057400" y="793121"/>
            <a:chExt cx="5277295" cy="2868999"/>
          </a:xfrm>
          <a:noFill/>
        </p:grpSpPr>
        <p:grpSp>
          <p:nvGrpSpPr>
            <p:cNvPr id="39" name="Group 1"/>
            <p:cNvGrpSpPr>
              <a:grpSpLocks/>
            </p:cNvGrpSpPr>
            <p:nvPr/>
          </p:nvGrpSpPr>
          <p:grpSpPr bwMode="auto">
            <a:xfrm>
              <a:off x="4797425" y="793121"/>
              <a:ext cx="2537270" cy="2868999"/>
              <a:chOff x="4797425" y="886647"/>
              <a:chExt cx="2537270" cy="2868999"/>
            </a:xfrm>
            <a:grpFill/>
          </p:grpSpPr>
          <p:sp>
            <p:nvSpPr>
              <p:cNvPr id="47" name="Rectangle 46"/>
              <p:cNvSpPr/>
              <p:nvPr/>
            </p:nvSpPr>
            <p:spPr bwMode="auto">
              <a:xfrm>
                <a:off x="4797425" y="1515924"/>
                <a:ext cx="174625" cy="1095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057400" y="800101"/>
              <a:ext cx="2584450" cy="2834154"/>
              <a:chOff x="2057400" y="800101"/>
              <a:chExt cx="2584450" cy="2834154"/>
            </a:xfrm>
            <a:grpFill/>
          </p:grpSpPr>
          <p:sp>
            <p:nvSpPr>
              <p:cNvPr id="43" name="Rectangle 42"/>
              <p:cNvSpPr/>
              <p:nvPr/>
            </p:nvSpPr>
            <p:spPr bwMode="auto">
              <a:xfrm>
                <a:off x="2073274" y="1800228"/>
                <a:ext cx="174625" cy="1079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4" name="Grupo 3"/>
          <p:cNvGrpSpPr/>
          <p:nvPr/>
        </p:nvGrpSpPr>
        <p:grpSpPr>
          <a:xfrm>
            <a:off x="10905400" y="4289875"/>
            <a:ext cx="4904663" cy="2770053"/>
            <a:chOff x="10439454" y="562602"/>
            <a:chExt cx="5389656" cy="3056899"/>
          </a:xfrm>
        </p:grpSpPr>
        <p:sp>
          <p:nvSpPr>
            <p:cNvPr id="55" name="Rectangle 54"/>
            <p:cNvSpPr/>
            <p:nvPr/>
          </p:nvSpPr>
          <p:spPr>
            <a:xfrm>
              <a:off x="10439454" y="562602"/>
              <a:ext cx="5389656" cy="3056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45" name="Group 2"/>
            <p:cNvGrpSpPr>
              <a:grpSpLocks/>
            </p:cNvGrpSpPr>
            <p:nvPr/>
          </p:nvGrpSpPr>
          <p:grpSpPr bwMode="auto">
            <a:xfrm>
              <a:off x="10540312" y="601667"/>
              <a:ext cx="5187631" cy="3017834"/>
              <a:chOff x="1973974" y="755654"/>
              <a:chExt cx="5187631" cy="3017834"/>
            </a:xfrm>
          </p:grpSpPr>
          <p:graphicFrame>
            <p:nvGraphicFramePr>
              <p:cNvPr id="54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9415264"/>
                  </p:ext>
                </p:extLst>
              </p:nvPr>
            </p:nvGraphicFramePr>
            <p:xfrm>
              <a:off x="4624779" y="800100"/>
              <a:ext cx="2536826" cy="2973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2" name="CorelDRAW" r:id="rId10" imgW="2537372" imgH="2973564" progId="CorelDraw.Graphic.17">
                      <p:embed/>
                    </p:oleObj>
                  </mc:Choice>
                  <mc:Fallback>
                    <p:oleObj name="CorelDRAW" r:id="rId10" imgW="2537372" imgH="2973564" progId="CorelDraw.Graphic.1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24779" y="800100"/>
                            <a:ext cx="2536826" cy="2973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91595963"/>
                  </p:ext>
                </p:extLst>
              </p:nvPr>
            </p:nvGraphicFramePr>
            <p:xfrm>
              <a:off x="1973974" y="755654"/>
              <a:ext cx="2584450" cy="2973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43" name="CorelDRAW" r:id="rId12" imgW="2583974" imgH="2973564" progId="CorelDraw.Graphic.17">
                      <p:embed/>
                    </p:oleObj>
                  </mc:Choice>
                  <mc:Fallback>
                    <p:oleObj name="CorelDRAW" r:id="rId12" imgW="2583974" imgH="2973564" progId="CorelDraw.Graphic.17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73974" y="755654"/>
                            <a:ext cx="2584450" cy="29733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264" name="TextBox 95"/>
          <p:cNvSpPr txBox="1">
            <a:spLocks noChangeArrowheads="1"/>
          </p:cNvSpPr>
          <p:nvPr/>
        </p:nvSpPr>
        <p:spPr bwMode="auto">
          <a:xfrm>
            <a:off x="11581371" y="4420193"/>
            <a:ext cx="315912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7A58A5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 i="1">
                <a:solidFill>
                  <a:srgbClr val="99C047"/>
                </a:solidFill>
                <a:latin typeface="RUB flama"/>
              </a:rPr>
              <a:t>k</a:t>
            </a:r>
          </a:p>
        </p:txBody>
      </p:sp>
      <p:sp>
        <p:nvSpPr>
          <p:cNvPr id="10265" name="TextBox 96"/>
          <p:cNvSpPr txBox="1">
            <a:spLocks noChangeArrowheads="1"/>
          </p:cNvSpPr>
          <p:nvPr/>
        </p:nvSpPr>
        <p:spPr bwMode="auto">
          <a:xfrm>
            <a:off x="13949511" y="4460693"/>
            <a:ext cx="315913" cy="368300"/>
          </a:xfrm>
          <a:prstGeom prst="rect">
            <a:avLst/>
          </a:prstGeom>
          <a:solidFill>
            <a:schemeClr val="bg1"/>
          </a:solidFill>
          <a:ln w="28575">
            <a:solidFill>
              <a:srgbClr val="7A58A5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 i="1" dirty="0">
                <a:solidFill>
                  <a:srgbClr val="00B0F0"/>
                </a:solidFill>
                <a:latin typeface="RUB flama"/>
              </a:rPr>
              <a:t>s</a:t>
            </a:r>
          </a:p>
        </p:txBody>
      </p:sp>
      <p:grpSp>
        <p:nvGrpSpPr>
          <p:cNvPr id="60" name="Group 17"/>
          <p:cNvGrpSpPr>
            <a:grpSpLocks/>
          </p:cNvGrpSpPr>
          <p:nvPr/>
        </p:nvGrpSpPr>
        <p:grpSpPr bwMode="auto">
          <a:xfrm>
            <a:off x="10991455" y="5128837"/>
            <a:ext cx="246062" cy="247650"/>
            <a:chOff x="1100140" y="1622012"/>
            <a:chExt cx="246221" cy="248786"/>
          </a:xfrm>
        </p:grpSpPr>
        <p:sp>
          <p:nvSpPr>
            <p:cNvPr id="61" name="Rectangle 18"/>
            <p:cNvSpPr/>
            <p:nvPr/>
          </p:nvSpPr>
          <p:spPr>
            <a:xfrm>
              <a:off x="1116025" y="1692182"/>
              <a:ext cx="174738" cy="108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TextBox 19"/>
            <p:cNvSpPr txBox="1">
              <a:spLocks noChangeArrowheads="1"/>
            </p:cNvSpPr>
            <p:nvPr/>
          </p:nvSpPr>
          <p:spPr bwMode="auto">
            <a:xfrm rot="-5400000">
              <a:off x="1098858" y="1623294"/>
              <a:ext cx="24878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 dirty="0">
                  <a:solidFill>
                    <a:srgbClr val="353535"/>
                  </a:solidFill>
                </a:rPr>
                <a:t>k</a:t>
              </a:r>
            </a:p>
          </p:txBody>
        </p:sp>
      </p:grpSp>
      <p:grpSp>
        <p:nvGrpSpPr>
          <p:cNvPr id="64" name="Group 17"/>
          <p:cNvGrpSpPr>
            <a:grpSpLocks/>
          </p:cNvGrpSpPr>
          <p:nvPr/>
        </p:nvGrpSpPr>
        <p:grpSpPr bwMode="auto">
          <a:xfrm>
            <a:off x="13356474" y="4867137"/>
            <a:ext cx="246221" cy="248786"/>
            <a:chOff x="1100061" y="1621441"/>
            <a:chExt cx="246380" cy="249927"/>
          </a:xfrm>
        </p:grpSpPr>
        <p:sp>
          <p:nvSpPr>
            <p:cNvPr id="65" name="Rectangle 18"/>
            <p:cNvSpPr/>
            <p:nvPr/>
          </p:nvSpPr>
          <p:spPr>
            <a:xfrm>
              <a:off x="1116025" y="1692182"/>
              <a:ext cx="174738" cy="108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TextBox 19"/>
            <p:cNvSpPr txBox="1">
              <a:spLocks noChangeArrowheads="1"/>
            </p:cNvSpPr>
            <p:nvPr/>
          </p:nvSpPr>
          <p:spPr bwMode="auto">
            <a:xfrm rot="16200000">
              <a:off x="1098287" y="1623215"/>
              <a:ext cx="249927" cy="246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 i="1" dirty="0">
                  <a:solidFill>
                    <a:srgbClr val="353535"/>
                  </a:solidFill>
                </a:rPr>
                <a:t>s</a:t>
              </a:r>
            </a:p>
          </p:txBody>
        </p:sp>
      </p:grpSp>
      <p:grpSp>
        <p:nvGrpSpPr>
          <p:cNvPr id="56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57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59" name="Rectangle 10">
              <a:hlinkClick r:id="rId14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028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697" y="20264"/>
            <a:ext cx="5688903" cy="3305173"/>
          </a:xfrm>
          <a:prstGeom prst="rect">
            <a:avLst/>
          </a:prstGeom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449" y="3583625"/>
            <a:ext cx="7562088" cy="393192"/>
          </a:xfrm>
          <a:prstGeom prst="rect">
            <a:avLst/>
          </a:prstGeom>
          <a:solidFill>
            <a:srgbClr val="4CB748"/>
          </a:solidFill>
          <a:ln>
            <a:solidFill>
              <a:srgbClr val="53C24F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Overview</a:t>
            </a:r>
          </a:p>
        </p:txBody>
      </p:sp>
      <p:sp>
        <p:nvSpPr>
          <p:cNvPr id="10256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sp>
        <p:nvSpPr>
          <p:cNvPr id="81" name="Bent Arrow 80"/>
          <p:cNvSpPr/>
          <p:nvPr/>
        </p:nvSpPr>
        <p:spPr>
          <a:xfrm rot="5400000" flipH="1" flipV="1">
            <a:off x="5130788" y="2492615"/>
            <a:ext cx="1421947" cy="2249380"/>
          </a:xfrm>
          <a:prstGeom prst="bentArrow">
            <a:avLst>
              <a:gd name="adj1" fmla="val 18560"/>
              <a:gd name="adj2" fmla="val 16216"/>
              <a:gd name="adj3" fmla="val 25000"/>
              <a:gd name="adj4" fmla="val 43750"/>
            </a:avLst>
          </a:prstGeom>
          <a:solidFill>
            <a:srgbClr val="4E99AD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840844" y="3445700"/>
            <a:ext cx="3097268" cy="2423163"/>
          </a:xfrm>
          <a:prstGeom prst="rect">
            <a:avLst/>
          </a:prstGeom>
          <a:solidFill>
            <a:srgbClr val="4E99AD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cap="small">
              <a:solidFill>
                <a:srgbClr val="4E99A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9" name="Picture 14"/>
          <p:cNvPicPr>
            <a:picLocks noChangeAspect="1"/>
          </p:cNvPicPr>
          <p:nvPr/>
        </p:nvPicPr>
        <p:blipFill>
          <a:blip r:embed="rId5" cstate="print"/>
          <a:srcRect t="5396" r="7295"/>
          <a:stretch>
            <a:fillRect/>
          </a:stretch>
        </p:blipFill>
        <p:spPr bwMode="auto">
          <a:xfrm>
            <a:off x="6913563" y="3532188"/>
            <a:ext cx="293687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Bent Arrow 57"/>
          <p:cNvSpPr/>
          <p:nvPr/>
        </p:nvSpPr>
        <p:spPr>
          <a:xfrm rot="5400000" flipH="1">
            <a:off x="7086510" y="5127389"/>
            <a:ext cx="1153323" cy="2248349"/>
          </a:xfrm>
          <a:prstGeom prst="bentArrow">
            <a:avLst>
              <a:gd name="adj1" fmla="val 22190"/>
              <a:gd name="adj2" fmla="val 20105"/>
              <a:gd name="adj3" fmla="val 25000"/>
              <a:gd name="adj4" fmla="val 43750"/>
            </a:avLst>
          </a:prstGeom>
          <a:solidFill>
            <a:srgbClr val="4CB38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3420187" y="5148784"/>
            <a:ext cx="3205095" cy="2264842"/>
          </a:xfrm>
          <a:prstGeom prst="rect">
            <a:avLst/>
          </a:prstGeom>
          <a:solidFill>
            <a:srgbClr val="4CB387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cap="smal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7" name="Picture 23"/>
          <p:cNvPicPr>
            <a:picLocks noChangeAspect="1"/>
          </p:cNvPicPr>
          <p:nvPr/>
        </p:nvPicPr>
        <p:blipFill>
          <a:blip r:embed="rId6" cstate="print"/>
          <a:srcRect t="16183" b="32858"/>
          <a:stretch>
            <a:fillRect/>
          </a:stretch>
        </p:blipFill>
        <p:spPr bwMode="auto">
          <a:xfrm>
            <a:off x="3517900" y="5257800"/>
            <a:ext cx="302101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8" name="TextBox 93"/>
          <p:cNvSpPr txBox="1">
            <a:spLocks noChangeArrowheads="1"/>
          </p:cNvSpPr>
          <p:nvPr/>
        </p:nvSpPr>
        <p:spPr bwMode="auto">
          <a:xfrm>
            <a:off x="5113338" y="6926263"/>
            <a:ext cx="1457325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4CB38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>
                <a:latin typeface="RUB flama"/>
              </a:rPr>
              <a:t>Experiments</a:t>
            </a: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1872754" y="5528855"/>
            <a:ext cx="1908212" cy="1299369"/>
          </a:xfrm>
          <a:prstGeom prst="bentArrow">
            <a:avLst>
              <a:gd name="adj1" fmla="val 20517"/>
              <a:gd name="adj2" fmla="val 15548"/>
              <a:gd name="adj3" fmla="val 25000"/>
              <a:gd name="adj4" fmla="val 43750"/>
            </a:avLst>
          </a:prstGeom>
          <a:solidFill>
            <a:srgbClr val="90B54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7686" y="3708623"/>
            <a:ext cx="2516939" cy="1966280"/>
          </a:xfrm>
          <a:prstGeom prst="rect">
            <a:avLst/>
          </a:prstGeom>
          <a:solidFill>
            <a:srgbClr val="99C047"/>
          </a:solidFill>
          <a:ln>
            <a:solidFill>
              <a:srgbClr val="9AC247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200" cap="smal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5" name="Picture 3" descr="D:\DCIM\100_FUJI\DSCF0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063" y="3779838"/>
            <a:ext cx="2403475" cy="1803400"/>
          </a:xfrm>
          <a:prstGeom prst="rect">
            <a:avLst/>
          </a:prstGeom>
          <a:solidFill>
            <a:srgbClr val="4CB748"/>
          </a:solidFill>
          <a:ln w="9525">
            <a:noFill/>
            <a:miter lim="800000"/>
            <a:headEnd/>
            <a:tailEnd/>
          </a:ln>
        </p:spPr>
      </p:pic>
      <p:sp>
        <p:nvSpPr>
          <p:cNvPr id="10286" name="TextBox 92"/>
          <p:cNvSpPr txBox="1">
            <a:spLocks noChangeArrowheads="1"/>
          </p:cNvSpPr>
          <p:nvPr/>
        </p:nvSpPr>
        <p:spPr bwMode="auto">
          <a:xfrm>
            <a:off x="2016125" y="3783013"/>
            <a:ext cx="1149350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99C047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>
                <a:latin typeface="RUB flama"/>
              </a:rPr>
              <a:t>Samples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1758053" y="2736516"/>
            <a:ext cx="540521" cy="1116123"/>
          </a:xfrm>
          <a:prstGeom prst="downArrow">
            <a:avLst/>
          </a:prstGeom>
          <a:solidFill>
            <a:srgbClr val="53C24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2600" y="108224"/>
            <a:ext cx="3046373" cy="2804840"/>
            <a:chOff x="482600" y="215900"/>
            <a:chExt cx="2974975" cy="2697163"/>
          </a:xfrm>
        </p:grpSpPr>
        <p:grpSp>
          <p:nvGrpSpPr>
            <p:cNvPr id="10294" name="Group 52"/>
            <p:cNvGrpSpPr>
              <a:grpSpLocks/>
            </p:cNvGrpSpPr>
            <p:nvPr/>
          </p:nvGrpSpPr>
          <p:grpSpPr bwMode="auto">
            <a:xfrm>
              <a:off x="482600" y="215900"/>
              <a:ext cx="2974975" cy="2697163"/>
              <a:chOff x="482190" y="216235"/>
              <a:chExt cx="2974740" cy="269672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82190" y="216235"/>
                <a:ext cx="2974740" cy="2690096"/>
              </a:xfrm>
              <a:prstGeom prst="rect">
                <a:avLst/>
              </a:prstGeom>
              <a:solidFill>
                <a:srgbClr val="4CB748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3200" cap="small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299" name="Group 3"/>
              <p:cNvGrpSpPr>
                <a:grpSpLocks/>
              </p:cNvGrpSpPr>
              <p:nvPr/>
            </p:nvGrpSpPr>
            <p:grpSpPr bwMode="auto">
              <a:xfrm>
                <a:off x="575712" y="274838"/>
                <a:ext cx="2780791" cy="2638125"/>
                <a:chOff x="3438248" y="57226"/>
                <a:chExt cx="3236317" cy="3083627"/>
              </a:xfrm>
            </p:grpSpPr>
            <p:pic>
              <p:nvPicPr>
                <p:cNvPr id="10300" name="Grafik 18"/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438248" y="57226"/>
                  <a:ext cx="1997075" cy="30836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01" name="Grafik 3"/>
                <p:cNvPicPr>
                  <a:picLocks noChangeAspect="1"/>
                </p:cNvPicPr>
                <p:nvPr/>
              </p:nvPicPr>
              <p:blipFill>
                <a:blip r:embed="rId9" cstate="print"/>
                <a:srcRect l="47044" r="24435" b="28026"/>
                <a:stretch>
                  <a:fillRect/>
                </a:stretch>
              </p:blipFill>
              <p:spPr bwMode="auto">
                <a:xfrm>
                  <a:off x="5203545" y="57226"/>
                  <a:ext cx="1471020" cy="29673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295" name="TextBox 61"/>
            <p:cNvSpPr txBox="1">
              <a:spLocks noChangeArrowheads="1"/>
            </p:cNvSpPr>
            <p:nvPr/>
          </p:nvSpPr>
          <p:spPr bwMode="auto">
            <a:xfrm>
              <a:off x="2298700" y="276225"/>
              <a:ext cx="1057275" cy="369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3C24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RUB flama"/>
                </a:rPr>
                <a:t>Location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709151" y="4211573"/>
            <a:ext cx="5436603" cy="2814941"/>
            <a:chOff x="2057400" y="793121"/>
            <a:chExt cx="5277295" cy="2868999"/>
          </a:xfrm>
          <a:noFill/>
        </p:grpSpPr>
        <p:grpSp>
          <p:nvGrpSpPr>
            <p:cNvPr id="39" name="Group 1"/>
            <p:cNvGrpSpPr>
              <a:grpSpLocks/>
            </p:cNvGrpSpPr>
            <p:nvPr/>
          </p:nvGrpSpPr>
          <p:grpSpPr bwMode="auto">
            <a:xfrm>
              <a:off x="4797425" y="793121"/>
              <a:ext cx="2537270" cy="2868999"/>
              <a:chOff x="4797425" y="886647"/>
              <a:chExt cx="2537270" cy="2868999"/>
            </a:xfrm>
            <a:grpFill/>
          </p:grpSpPr>
          <p:sp>
            <p:nvSpPr>
              <p:cNvPr id="47" name="Rectangle 46"/>
              <p:cNvSpPr/>
              <p:nvPr/>
            </p:nvSpPr>
            <p:spPr bwMode="auto">
              <a:xfrm>
                <a:off x="4797425" y="1515924"/>
                <a:ext cx="174625" cy="1095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057400" y="800101"/>
              <a:ext cx="2584450" cy="2834154"/>
              <a:chOff x="2057400" y="800101"/>
              <a:chExt cx="2584450" cy="2834154"/>
            </a:xfrm>
            <a:grpFill/>
          </p:grpSpPr>
          <p:sp>
            <p:nvSpPr>
              <p:cNvPr id="43" name="Rectangle 42"/>
              <p:cNvSpPr/>
              <p:nvPr/>
            </p:nvSpPr>
            <p:spPr bwMode="auto">
              <a:xfrm>
                <a:off x="2073274" y="1800228"/>
                <a:ext cx="174625" cy="1079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35" name="TextBox 94"/>
          <p:cNvSpPr txBox="1">
            <a:spLocks noChangeArrowheads="1"/>
          </p:cNvSpPr>
          <p:nvPr/>
        </p:nvSpPr>
        <p:spPr bwMode="auto">
          <a:xfrm>
            <a:off x="8353474" y="3543300"/>
            <a:ext cx="149696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4E99A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1800" dirty="0" err="1">
                <a:latin typeface="RUB flama"/>
              </a:rPr>
              <a:t>Osc</a:t>
            </a:r>
            <a:r>
              <a:rPr lang="en-US" altLang="en-US" sz="1800" dirty="0">
                <a:latin typeface="RUB flama"/>
              </a:rPr>
              <a:t>. P</a:t>
            </a:r>
            <a:r>
              <a:rPr lang="en-US" altLang="en-US" sz="1800" baseline="-25000" dirty="0">
                <a:latin typeface="RUB flama"/>
              </a:rPr>
              <a:t>p</a:t>
            </a:r>
            <a:r>
              <a:rPr lang="en-US" altLang="en-US" sz="1800" dirty="0">
                <a:latin typeface="RUB flama"/>
              </a:rPr>
              <a:t>. test</a:t>
            </a:r>
          </a:p>
        </p:txBody>
      </p:sp>
      <p:grpSp>
        <p:nvGrpSpPr>
          <p:cNvPr id="36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37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1" name="Rectangle 10">
              <a:hlinkClick r:id="rId10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9988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6393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954088"/>
            <a:ext cx="445770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7"/>
          <p:cNvPicPr>
            <a:picLocks noChangeAspect="1"/>
          </p:cNvPicPr>
          <p:nvPr/>
        </p:nvPicPr>
        <p:blipFill>
          <a:blip r:embed="rId4" cstate="print"/>
          <a:srcRect t="5396" r="7295"/>
          <a:stretch>
            <a:fillRect/>
          </a:stretch>
        </p:blipFill>
        <p:spPr bwMode="auto">
          <a:xfrm>
            <a:off x="288925" y="576263"/>
            <a:ext cx="4110038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2513" y="2163763"/>
            <a:ext cx="493712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1738" y="4292600"/>
            <a:ext cx="48895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TextBox 21"/>
          <p:cNvSpPr txBox="1">
            <a:spLocks noChangeArrowheads="1"/>
          </p:cNvSpPr>
          <p:nvPr/>
        </p:nvSpPr>
        <p:spPr bwMode="auto">
          <a:xfrm>
            <a:off x="8277225" y="3830638"/>
            <a:ext cx="1611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latin typeface="RubFlama" pitchFamily="2" charset="0"/>
              </a:rPr>
              <a:t>Bernabe, et al. (2006)</a:t>
            </a:r>
          </a:p>
        </p:txBody>
      </p:sp>
      <p:sp>
        <p:nvSpPr>
          <p:cNvPr id="16398" name="Rectangle 22"/>
          <p:cNvSpPr>
            <a:spLocks noChangeArrowheads="1"/>
          </p:cNvSpPr>
          <p:nvPr/>
        </p:nvSpPr>
        <p:spPr bwMode="auto">
          <a:xfrm>
            <a:off x="393700" y="4430713"/>
            <a:ext cx="41814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en-US">
                <a:latin typeface="RubFlama" pitchFamily="2" charset="0"/>
              </a:rPr>
              <a:t>Permits determination of </a:t>
            </a:r>
            <a:r>
              <a:rPr lang="en-US" altLang="en-US" i="1">
                <a:latin typeface="RubFlama" pitchFamily="2" charset="0"/>
              </a:rPr>
              <a:t>k</a:t>
            </a:r>
            <a:r>
              <a:rPr lang="en-US" altLang="en-US">
                <a:latin typeface="RubFlama" pitchFamily="2" charset="0"/>
              </a:rPr>
              <a:t> and </a:t>
            </a:r>
            <a:r>
              <a:rPr lang="en-US" altLang="en-US" i="1">
                <a:latin typeface="RubFlama" pitchFamily="2" charset="0"/>
              </a:rPr>
              <a:t>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>
                <a:latin typeface="RubFlama" pitchFamily="2" charset="0"/>
              </a:rPr>
              <a:t>Continuous records vs. time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>
                <a:latin typeface="RubFlama" pitchFamily="2" charset="0"/>
              </a:rPr>
              <a:t>Minimization of fluid flowing through sample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>
                <a:latin typeface="RubFlama" pitchFamily="2" charset="0"/>
              </a:rPr>
              <a:t>Characterization of long term behavior of rocks with fractures regarding their (micro)structure (e.g., porosity, roughness)</a:t>
            </a:r>
          </a:p>
        </p:txBody>
      </p:sp>
      <p:pic>
        <p:nvPicPr>
          <p:cNvPr id="16399" name="Picture 23"/>
          <p:cNvPicPr>
            <a:picLocks noChangeAspect="1"/>
          </p:cNvPicPr>
          <p:nvPr/>
        </p:nvPicPr>
        <p:blipFill>
          <a:blip r:embed="rId7" cstate="print"/>
          <a:srcRect l="56497"/>
          <a:stretch>
            <a:fillRect/>
          </a:stretch>
        </p:blipFill>
        <p:spPr bwMode="auto">
          <a:xfrm>
            <a:off x="5975350" y="5530850"/>
            <a:ext cx="962025" cy="558800"/>
          </a:xfrm>
          <a:prstGeom prst="rect">
            <a:avLst/>
          </a:prstGeom>
          <a:solidFill>
            <a:srgbClr val="94C11C"/>
          </a:solidFill>
          <a:ln w="19050">
            <a:solidFill>
              <a:srgbClr val="8DAE10"/>
            </a:solidFill>
            <a:miter lim="800000"/>
            <a:headEnd/>
            <a:tailEnd/>
          </a:ln>
        </p:spPr>
      </p:pic>
      <p:pic>
        <p:nvPicPr>
          <p:cNvPr id="16400" name="Picture 24"/>
          <p:cNvPicPr>
            <a:picLocks noChangeAspect="1"/>
          </p:cNvPicPr>
          <p:nvPr/>
        </p:nvPicPr>
        <p:blipFill>
          <a:blip r:embed="rId7" cstate="print"/>
          <a:srcRect r="67175"/>
          <a:stretch>
            <a:fillRect/>
          </a:stretch>
        </p:blipFill>
        <p:spPr bwMode="auto">
          <a:xfrm>
            <a:off x="5975350" y="4710113"/>
            <a:ext cx="733425" cy="56356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5" name="Right Arrow 34"/>
          <p:cNvSpPr/>
          <p:nvPr/>
        </p:nvSpPr>
        <p:spPr>
          <a:xfrm rot="5400000">
            <a:off x="7462045" y="3745706"/>
            <a:ext cx="360362" cy="333375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2176463" y="1006475"/>
            <a:ext cx="0" cy="209232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457450" y="1589088"/>
            <a:ext cx="0" cy="18415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360488" y="730250"/>
            <a:ext cx="317500" cy="0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360488" y="746125"/>
            <a:ext cx="0" cy="284163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63700" y="746125"/>
            <a:ext cx="0" cy="914400"/>
          </a:xfrm>
          <a:prstGeom prst="line">
            <a:avLst/>
          </a:prstGeom>
          <a:ln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802188" y="2092325"/>
            <a:ext cx="5011737" cy="12922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816475" y="638175"/>
            <a:ext cx="5010150" cy="1292225"/>
          </a:xfrm>
          <a:prstGeom prst="rect">
            <a:avLst/>
          </a:prstGeom>
          <a:noFill/>
          <a:ln>
            <a:solidFill>
              <a:srgbClr val="EF7F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0800000">
            <a:off x="4338638" y="5251450"/>
            <a:ext cx="358775" cy="331788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4392613" y="1797050"/>
            <a:ext cx="360362" cy="333375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429500" y="4194175"/>
            <a:ext cx="425450" cy="2190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 rot="5400000">
            <a:off x="5073651" y="5511800"/>
            <a:ext cx="444500" cy="18732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13" name="Rectangle 2"/>
          <p:cNvSpPr>
            <a:spLocks noChangeArrowheads="1"/>
          </p:cNvSpPr>
          <p:nvPr/>
        </p:nvSpPr>
        <p:spPr bwMode="auto">
          <a:xfrm>
            <a:off x="411163" y="0"/>
            <a:ext cx="5673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Oscillatory pore pressure method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7"/>
            <a:ext cx="7561263" cy="393192"/>
          </a:xfrm>
          <a:prstGeom prst="rect">
            <a:avLst/>
          </a:prstGeom>
          <a:solidFill>
            <a:srgbClr val="99C04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Methodology </a:t>
            </a:r>
          </a:p>
        </p:txBody>
      </p:sp>
      <p:sp>
        <p:nvSpPr>
          <p:cNvPr id="16417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32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34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42" name="Rectangle 10">
              <a:hlinkClick r:id="rId8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>
            <a:off x="9344025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8531225" y="6948488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7"/>
            <a:ext cx="7561263" cy="393192"/>
          </a:xfrm>
          <a:prstGeom prst="rect">
            <a:avLst/>
          </a:prstGeom>
          <a:solidFill>
            <a:srgbClr val="99C04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Methodology </a:t>
            </a:r>
          </a:p>
        </p:txBody>
      </p:sp>
      <p:sp>
        <p:nvSpPr>
          <p:cNvPr id="17420" name="Rectangle 2"/>
          <p:cNvSpPr>
            <a:spLocks noChangeArrowheads="1"/>
          </p:cNvSpPr>
          <p:nvPr/>
        </p:nvSpPr>
        <p:spPr bwMode="auto">
          <a:xfrm>
            <a:off x="411163" y="0"/>
            <a:ext cx="953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3560"/>
                </a:solidFill>
                <a:latin typeface="RubFlama" pitchFamily="2" charset="0"/>
              </a:rPr>
              <a:t>Outcrop samples, </a:t>
            </a:r>
            <a:r>
              <a:rPr lang="de-DE" altLang="en-US" sz="2800" b="1">
                <a:solidFill>
                  <a:srgbClr val="003560"/>
                </a:solidFill>
                <a:latin typeface="RubFlama" pitchFamily="2" charset="0"/>
              </a:rPr>
              <a:t>geological setting: Upper Rhine Graben</a:t>
            </a:r>
            <a:endParaRPr lang="en-US" altLang="en-US" sz="2800" b="1">
              <a:solidFill>
                <a:srgbClr val="003560"/>
              </a:solidFill>
              <a:latin typeface="RubFlama" pitchFamily="2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828925" y="7115175"/>
            <a:ext cx="6413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22" name="Group 39"/>
          <p:cNvGrpSpPr>
            <a:grpSpLocks/>
          </p:cNvGrpSpPr>
          <p:nvPr/>
        </p:nvGrpSpPr>
        <p:grpSpPr bwMode="auto">
          <a:xfrm>
            <a:off x="3638550" y="2581275"/>
            <a:ext cx="3082925" cy="1803400"/>
            <a:chOff x="2534235" y="2245952"/>
            <a:chExt cx="3839019" cy="2418192"/>
          </a:xfrm>
        </p:grpSpPr>
        <p:pic>
          <p:nvPicPr>
            <p:cNvPr id="17440" name="Grafik 19"/>
            <p:cNvPicPr>
              <a:picLocks noChangeAspect="1"/>
            </p:cNvPicPr>
            <p:nvPr/>
          </p:nvPicPr>
          <p:blipFill>
            <a:blip r:embed="rId3" cstate="print"/>
            <a:srcRect l="6850" t="10539" r="42738" b="4025"/>
            <a:stretch>
              <a:fillRect/>
            </a:stretch>
          </p:blipFill>
          <p:spPr bwMode="auto">
            <a:xfrm>
              <a:off x="3961211" y="2247084"/>
              <a:ext cx="2412043" cy="2331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1" name="Grafik 1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4235" y="2245952"/>
              <a:ext cx="1609566" cy="241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2" name="Grafik 19"/>
            <p:cNvPicPr>
              <a:picLocks noChangeAspect="1"/>
            </p:cNvPicPr>
            <p:nvPr/>
          </p:nvPicPr>
          <p:blipFill>
            <a:blip r:embed="rId5" cstate="print"/>
            <a:srcRect l="75195" t="84242" r="7289" b="10336"/>
            <a:stretch>
              <a:fillRect/>
            </a:stretch>
          </p:blipFill>
          <p:spPr bwMode="auto">
            <a:xfrm>
              <a:off x="5559283" y="3979703"/>
              <a:ext cx="800641" cy="14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23" name="Textfeld 4"/>
          <p:cNvSpPr txBox="1">
            <a:spLocks noChangeArrowheads="1"/>
          </p:cNvSpPr>
          <p:nvPr/>
        </p:nvSpPr>
        <p:spPr bwMode="auto">
          <a:xfrm>
            <a:off x="7413625" y="541338"/>
            <a:ext cx="23764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94C11C"/>
                </a:solidFill>
                <a:latin typeface="RubFlama" pitchFamily="2" charset="0"/>
              </a:rPr>
              <a:t>Limestone</a:t>
            </a:r>
          </a:p>
          <a:p>
            <a:pPr algn="ctr"/>
            <a:r>
              <a:rPr lang="en-US" altLang="en-US" sz="1600" b="1">
                <a:latin typeface="RubFlama" pitchFamily="2" charset="0"/>
              </a:rPr>
              <a:t>(Muschelkalk) </a:t>
            </a:r>
          </a:p>
        </p:txBody>
      </p:sp>
      <p:sp>
        <p:nvSpPr>
          <p:cNvPr id="17424" name="Textfeld 5"/>
          <p:cNvSpPr txBox="1">
            <a:spLocks noChangeArrowheads="1"/>
          </p:cNvSpPr>
          <p:nvPr/>
        </p:nvSpPr>
        <p:spPr bwMode="auto">
          <a:xfrm>
            <a:off x="492125" y="541338"/>
            <a:ext cx="24320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94C11C"/>
                </a:solidFill>
                <a:latin typeface="RubFlama" pitchFamily="2" charset="0"/>
              </a:rPr>
              <a:t>Sandstone</a:t>
            </a:r>
          </a:p>
          <a:p>
            <a:pPr algn="ctr"/>
            <a:r>
              <a:rPr lang="en-US" altLang="en-US" sz="1600" b="1">
                <a:latin typeface="RubFlama" pitchFamily="2" charset="0"/>
              </a:rPr>
              <a:t>(Buntsandstein</a:t>
            </a:r>
            <a:r>
              <a:rPr lang="en-US" altLang="en-US" sz="1600" b="1"/>
              <a:t>)</a:t>
            </a:r>
          </a:p>
        </p:txBody>
      </p:sp>
      <p:sp>
        <p:nvSpPr>
          <p:cNvPr id="51" name="Textfeld 6"/>
          <p:cNvSpPr txBox="1">
            <a:spLocks noChangeArrowheads="1"/>
          </p:cNvSpPr>
          <p:nvPr/>
        </p:nvSpPr>
        <p:spPr bwMode="auto">
          <a:xfrm>
            <a:off x="7358063" y="3754438"/>
            <a:ext cx="24320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94C11C"/>
                </a:solidFill>
                <a:latin typeface="RubFlama" pitchFamily="2" charset="0"/>
              </a:rPr>
              <a:t>Granite</a:t>
            </a:r>
            <a:r>
              <a:rPr lang="en-US" altLang="en-US" sz="1800" b="1">
                <a:latin typeface="RubFlama" pitchFamily="2" charset="0"/>
              </a:rPr>
              <a:t> </a:t>
            </a:r>
          </a:p>
          <a:p>
            <a:pPr algn="ctr"/>
            <a:r>
              <a:rPr lang="en-US" altLang="en-US" sz="1600" b="1">
                <a:latin typeface="RubFlama" pitchFamily="2" charset="0"/>
              </a:rPr>
              <a:t>(HDR reservoir)</a:t>
            </a:r>
          </a:p>
        </p:txBody>
      </p:sp>
      <p:sp>
        <p:nvSpPr>
          <p:cNvPr id="17426" name="Textfeld 12"/>
          <p:cNvSpPr txBox="1">
            <a:spLocks noChangeArrowheads="1"/>
          </p:cNvSpPr>
          <p:nvPr/>
        </p:nvSpPr>
        <p:spPr bwMode="auto">
          <a:xfrm>
            <a:off x="490538" y="3768725"/>
            <a:ext cx="23780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94C11C"/>
                </a:solidFill>
                <a:latin typeface="RubFlama" pitchFamily="2" charset="0"/>
              </a:rPr>
              <a:t>Volcanic Ash</a:t>
            </a:r>
          </a:p>
          <a:p>
            <a:pPr algn="ctr"/>
            <a:r>
              <a:rPr lang="en-US" altLang="en-US" sz="1600" b="1">
                <a:latin typeface="RubFlama" pitchFamily="2" charset="0"/>
              </a:rPr>
              <a:t>(Permian)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78250" y="4872038"/>
            <a:ext cx="2535238" cy="2530475"/>
            <a:chOff x="3777559" y="5001636"/>
            <a:chExt cx="2535624" cy="2530674"/>
          </a:xfrm>
        </p:grpSpPr>
        <p:grpSp>
          <p:nvGrpSpPr>
            <p:cNvPr id="17436" name="Group 3"/>
            <p:cNvGrpSpPr>
              <a:grpSpLocks/>
            </p:cNvGrpSpPr>
            <p:nvPr/>
          </p:nvGrpSpPr>
          <p:grpSpPr bwMode="auto">
            <a:xfrm rot="5400000">
              <a:off x="4194866" y="4669906"/>
              <a:ext cx="1786587" cy="2450047"/>
              <a:chOff x="4188993" y="5007025"/>
              <a:chExt cx="1527619" cy="1771911"/>
            </a:xfrm>
          </p:grpSpPr>
          <p:pic>
            <p:nvPicPr>
              <p:cNvPr id="17438" name="Picture 2"/>
              <p:cNvPicPr>
                <a:picLocks noChangeAspect="1"/>
              </p:cNvPicPr>
              <p:nvPr/>
            </p:nvPicPr>
            <p:blipFill>
              <a:blip r:embed="rId6" cstate="print"/>
              <a:srcRect l="51984" t="44556" r="26677" b="30914"/>
              <a:stretch>
                <a:fillRect/>
              </a:stretch>
            </p:blipFill>
            <p:spPr bwMode="auto">
              <a:xfrm rot="-5400000">
                <a:off x="4066848" y="5129171"/>
                <a:ext cx="1771910" cy="15276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69"/>
              <p:cNvPicPr>
                <a:picLocks noChangeAspect="1"/>
              </p:cNvPicPr>
              <p:nvPr/>
            </p:nvPicPr>
            <p:blipFill>
              <a:blip r:embed="rId6" cstate="print"/>
              <a:srcRect l="51984" t="77748" r="26677" b="15892"/>
              <a:stretch>
                <a:fillRect/>
              </a:stretch>
            </p:blipFill>
            <p:spPr bwMode="auto">
              <a:xfrm rot="-5400000">
                <a:off x="4632634" y="5694958"/>
                <a:ext cx="1771910" cy="396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37" name="Textfeld 6"/>
            <p:cNvSpPr txBox="1">
              <a:spLocks noChangeArrowheads="1"/>
            </p:cNvSpPr>
            <p:nvPr/>
          </p:nvSpPr>
          <p:spPr bwMode="auto">
            <a:xfrm>
              <a:off x="3777559" y="6885979"/>
              <a:ext cx="243219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en-US" sz="1800" b="1">
                  <a:solidFill>
                    <a:srgbClr val="94C11C"/>
                  </a:solidFill>
                  <a:latin typeface="RubFlama" pitchFamily="2" charset="0"/>
                </a:rPr>
                <a:t>Padang Granite</a:t>
              </a:r>
              <a:r>
                <a:rPr lang="en-US" altLang="en-US" sz="1800" b="1">
                  <a:latin typeface="RubFlama" pitchFamily="2" charset="0"/>
                </a:rPr>
                <a:t> </a:t>
              </a:r>
            </a:p>
            <a:p>
              <a:pPr algn="ctr"/>
              <a:r>
                <a:rPr lang="en-US" altLang="en-US" sz="1800" b="1">
                  <a:latin typeface="RubFlama" pitchFamily="2" charset="0"/>
                </a:rPr>
                <a:t>(China)</a:t>
              </a:r>
            </a:p>
          </p:txBody>
        </p:sp>
      </p:grpSp>
      <p:sp>
        <p:nvSpPr>
          <p:cNvPr id="75" name="Flecha derecha 11"/>
          <p:cNvSpPr/>
          <p:nvPr/>
        </p:nvSpPr>
        <p:spPr>
          <a:xfrm rot="10800000">
            <a:off x="6357938" y="5581650"/>
            <a:ext cx="746125" cy="503238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pic>
        <p:nvPicPr>
          <p:cNvPr id="17430" name="Picture 1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838" y="1184275"/>
            <a:ext cx="28829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1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1213" y="1179513"/>
            <a:ext cx="2881312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2" name="Picture 1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0538" y="4524375"/>
            <a:ext cx="28876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8513" y="4524375"/>
            <a:ext cx="28829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4" name="Textfeld 5"/>
          <p:cNvSpPr txBox="1">
            <a:spLocks noChangeArrowheads="1"/>
          </p:cNvSpPr>
          <p:nvPr/>
        </p:nvSpPr>
        <p:spPr bwMode="auto">
          <a:xfrm>
            <a:off x="3957638" y="2154238"/>
            <a:ext cx="2432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003560"/>
                </a:solidFill>
                <a:latin typeface="RubFlama" pitchFamily="2" charset="0"/>
              </a:rPr>
              <a:t>Location</a:t>
            </a:r>
            <a:endParaRPr lang="en-US" altLang="en-US" sz="1600" b="1">
              <a:solidFill>
                <a:srgbClr val="003560"/>
              </a:solidFill>
            </a:endParaRPr>
          </a:p>
        </p:txBody>
      </p:sp>
      <p:sp>
        <p:nvSpPr>
          <p:cNvPr id="17435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7491275" y="6912979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32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33" name="Rectangle 10">
              <a:hlinkClick r:id="rId11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638549" y="2582119"/>
            <a:ext cx="3078945" cy="17385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>
            <a:hlinkClick r:id="rId4" action="ppaction://hlinksldjump"/>
          </p:cNvPr>
          <p:cNvSpPr/>
          <p:nvPr/>
        </p:nvSpPr>
        <p:spPr>
          <a:xfrm>
            <a:off x="9235620" y="6948488"/>
            <a:ext cx="676275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Right Arrow 7">
            <a:hlinkClick r:id="" action="ppaction://hlinkshowjump?jump=previousslide"/>
          </p:cNvPr>
          <p:cNvSpPr/>
          <p:nvPr/>
        </p:nvSpPr>
        <p:spPr>
          <a:xfrm rot="10800000">
            <a:off x="9222776" y="6467656"/>
            <a:ext cx="674688" cy="490537"/>
          </a:xfrm>
          <a:prstGeom prst="rightArrow">
            <a:avLst/>
          </a:prstGeom>
          <a:solidFill>
            <a:srgbClr val="8DAE1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 rot="16200000">
            <a:off x="-3584036" y="3584037"/>
            <a:ext cx="7561263" cy="393192"/>
          </a:xfrm>
          <a:prstGeom prst="rect">
            <a:avLst/>
          </a:prstGeom>
          <a:solidFill>
            <a:srgbClr val="99C04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Methodology </a:t>
            </a:r>
          </a:p>
        </p:txBody>
      </p:sp>
      <p:sp>
        <p:nvSpPr>
          <p:cNvPr id="18444" name="Rectangle 2"/>
          <p:cNvSpPr>
            <a:spLocks noChangeArrowheads="1"/>
          </p:cNvSpPr>
          <p:nvPr/>
        </p:nvSpPr>
        <p:spPr bwMode="auto">
          <a:xfrm>
            <a:off x="411163" y="0"/>
            <a:ext cx="8705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800" b="1">
                <a:solidFill>
                  <a:srgbClr val="003560"/>
                </a:solidFill>
                <a:latin typeface="RubFlama" pitchFamily="2" charset="0"/>
              </a:rPr>
              <a:t>Roughness aproach: Artificially “fractured” samples</a:t>
            </a:r>
            <a:endParaRPr lang="en-US" altLang="en-US" sz="2800" b="1">
              <a:solidFill>
                <a:srgbClr val="003560"/>
              </a:solidFill>
              <a:latin typeface="RubFlama" pitchFamily="2" charset="0"/>
            </a:endParaRPr>
          </a:p>
        </p:txBody>
      </p:sp>
      <p:pic>
        <p:nvPicPr>
          <p:cNvPr id="18445" name="Picture 26"/>
          <p:cNvPicPr>
            <a:picLocks noChangeAspect="1"/>
          </p:cNvPicPr>
          <p:nvPr/>
        </p:nvPicPr>
        <p:blipFill>
          <a:blip r:embed="rId5" cstate="print"/>
          <a:srcRect l="27550" t="23959" r="48849" b="45468"/>
          <a:stretch>
            <a:fillRect/>
          </a:stretch>
        </p:blipFill>
        <p:spPr bwMode="auto">
          <a:xfrm>
            <a:off x="458788" y="1058863"/>
            <a:ext cx="258921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27"/>
          <p:cNvPicPr>
            <a:picLocks noChangeAspect="1"/>
          </p:cNvPicPr>
          <p:nvPr/>
        </p:nvPicPr>
        <p:blipFill>
          <a:blip r:embed="rId6" cstate="print"/>
          <a:srcRect l="31161" t="23288" r="33565" b="31245"/>
          <a:stretch>
            <a:fillRect/>
          </a:stretch>
        </p:blipFill>
        <p:spPr bwMode="auto">
          <a:xfrm>
            <a:off x="7294563" y="1063625"/>
            <a:ext cx="26035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7" name="Grupo 23"/>
          <p:cNvGrpSpPr>
            <a:grpSpLocks/>
          </p:cNvGrpSpPr>
          <p:nvPr/>
        </p:nvGrpSpPr>
        <p:grpSpPr bwMode="auto">
          <a:xfrm>
            <a:off x="3948113" y="1076325"/>
            <a:ext cx="2498725" cy="2517775"/>
            <a:chOff x="3015465" y="2995286"/>
            <a:chExt cx="1652327" cy="1664995"/>
          </a:xfrm>
        </p:grpSpPr>
        <p:pic>
          <p:nvPicPr>
            <p:cNvPr id="18467" name="Picture 30"/>
            <p:cNvPicPr>
              <a:picLocks noChangeAspect="1"/>
            </p:cNvPicPr>
            <p:nvPr/>
          </p:nvPicPr>
          <p:blipFill>
            <a:blip r:embed="rId7" cstate="print"/>
            <a:srcRect l="25449" t="10074" r="42383" b="10864"/>
            <a:stretch>
              <a:fillRect/>
            </a:stretch>
          </p:blipFill>
          <p:spPr bwMode="auto">
            <a:xfrm>
              <a:off x="3764971" y="2995286"/>
              <a:ext cx="902821" cy="166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8" name="Picture 31"/>
            <p:cNvPicPr>
              <a:picLocks noChangeAspect="1"/>
            </p:cNvPicPr>
            <p:nvPr/>
          </p:nvPicPr>
          <p:blipFill>
            <a:blip r:embed="rId8" cstate="print"/>
            <a:srcRect l="17039" t="29021" r="11859" b="32169"/>
            <a:stretch>
              <a:fillRect/>
            </a:stretch>
          </p:blipFill>
          <p:spPr bwMode="auto">
            <a:xfrm rot="5400000">
              <a:off x="2515749" y="3495789"/>
              <a:ext cx="1664208" cy="66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48" name="Textfeld 49"/>
          <p:cNvSpPr txBox="1">
            <a:spLocks noChangeArrowheads="1"/>
          </p:cNvSpPr>
          <p:nvPr/>
        </p:nvSpPr>
        <p:spPr bwMode="auto">
          <a:xfrm>
            <a:off x="1431925" y="450850"/>
            <a:ext cx="1365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 b="1">
                <a:solidFill>
                  <a:srgbClr val="A4CC4F"/>
                </a:solidFill>
                <a:latin typeface="RubFlama" pitchFamily="2" charset="0"/>
              </a:rPr>
              <a:t>Blocks</a:t>
            </a:r>
          </a:p>
        </p:txBody>
      </p:sp>
      <p:sp>
        <p:nvSpPr>
          <p:cNvPr id="18449" name="Rectángulo 1"/>
          <p:cNvSpPr>
            <a:spLocks noChangeArrowheads="1"/>
          </p:cNvSpPr>
          <p:nvPr/>
        </p:nvSpPr>
        <p:spPr bwMode="auto">
          <a:xfrm>
            <a:off x="660400" y="3576638"/>
            <a:ext cx="361156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100, 600, 1200 grit </a:t>
            </a:r>
            <a:endParaRPr lang="es-VE" altLang="en-US"/>
          </a:p>
        </p:txBody>
      </p:sp>
      <p:sp>
        <p:nvSpPr>
          <p:cNvPr id="36" name="Flecha derecha 11"/>
          <p:cNvSpPr/>
          <p:nvPr/>
        </p:nvSpPr>
        <p:spPr>
          <a:xfrm>
            <a:off x="6529388" y="2066925"/>
            <a:ext cx="746125" cy="503238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sp>
        <p:nvSpPr>
          <p:cNvPr id="18451" name="Textfeld 49"/>
          <p:cNvSpPr txBox="1">
            <a:spLocks noChangeArrowheads="1"/>
          </p:cNvSpPr>
          <p:nvPr/>
        </p:nvSpPr>
        <p:spPr bwMode="auto">
          <a:xfrm>
            <a:off x="4941888" y="458788"/>
            <a:ext cx="1214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800" b="1">
                <a:solidFill>
                  <a:srgbClr val="A4CC4F"/>
                </a:solidFill>
                <a:latin typeface="RubFlama" pitchFamily="2" charset="0"/>
              </a:rPr>
              <a:t>Cores</a:t>
            </a:r>
          </a:p>
        </p:txBody>
      </p:sp>
      <p:sp>
        <p:nvSpPr>
          <p:cNvPr id="18452" name="Rectángulo 16"/>
          <p:cNvSpPr>
            <a:spLocks noChangeArrowheads="1"/>
          </p:cNvSpPr>
          <p:nvPr/>
        </p:nvSpPr>
        <p:spPr bwMode="auto">
          <a:xfrm>
            <a:off x="4210050" y="3592513"/>
            <a:ext cx="230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RUB flama"/>
              </a:rPr>
              <a:t>10 x 20 mm</a:t>
            </a:r>
            <a:endParaRPr lang="es-VE" altLang="en-US">
              <a:latin typeface="RUB flama"/>
            </a:endParaRPr>
          </a:p>
        </p:txBody>
      </p:sp>
      <p:sp>
        <p:nvSpPr>
          <p:cNvPr id="18453" name="Textfeld 49"/>
          <p:cNvSpPr txBox="1">
            <a:spLocks noChangeArrowheads="1"/>
          </p:cNvSpPr>
          <p:nvPr/>
        </p:nvSpPr>
        <p:spPr bwMode="auto">
          <a:xfrm>
            <a:off x="7439025" y="455613"/>
            <a:ext cx="25542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A4CC4F"/>
                </a:solidFill>
                <a:latin typeface="RubFlama" pitchFamily="2" charset="0"/>
              </a:rPr>
              <a:t>Digital microscope  (Keyence VHX 2000)</a:t>
            </a:r>
          </a:p>
        </p:txBody>
      </p:sp>
      <p:sp>
        <p:nvSpPr>
          <p:cNvPr id="18454" name="Rectángulo 18"/>
          <p:cNvSpPr>
            <a:spLocks noChangeArrowheads="1"/>
          </p:cNvSpPr>
          <p:nvPr/>
        </p:nvSpPr>
        <p:spPr bwMode="auto">
          <a:xfrm>
            <a:off x="7677150" y="3581400"/>
            <a:ext cx="3246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RUB flama"/>
              </a:rPr>
              <a:t>Scan before/after</a:t>
            </a:r>
          </a:p>
          <a:p>
            <a:r>
              <a:rPr lang="en-US" altLang="en-US">
                <a:latin typeface="RUB flama"/>
              </a:rPr>
              <a:t> experiments</a:t>
            </a:r>
            <a:endParaRPr lang="es-VE" altLang="en-US">
              <a:latin typeface="RUB flama"/>
            </a:endParaRPr>
          </a:p>
        </p:txBody>
      </p:sp>
      <p:sp>
        <p:nvSpPr>
          <p:cNvPr id="18455" name="Textfeld 49"/>
          <p:cNvSpPr txBox="1">
            <a:spLocks noChangeArrowheads="1"/>
          </p:cNvSpPr>
          <p:nvPr/>
        </p:nvSpPr>
        <p:spPr bwMode="auto">
          <a:xfrm>
            <a:off x="4510088" y="4464050"/>
            <a:ext cx="1258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800" b="1">
                <a:solidFill>
                  <a:srgbClr val="A4CC4F"/>
                </a:solidFill>
                <a:latin typeface="RubFlama" pitchFamily="2" charset="0"/>
              </a:rPr>
              <a:t>Apply</a:t>
            </a:r>
            <a:r>
              <a:rPr lang="en-US" altLang="en-US" sz="1800" b="1">
                <a:latin typeface="RubFlama" pitchFamily="2" charset="0"/>
              </a:rPr>
              <a:t> </a:t>
            </a:r>
            <a:r>
              <a:rPr lang="en-US" altLang="en-US" sz="1800" b="1">
                <a:solidFill>
                  <a:srgbClr val="A4CC4F"/>
                </a:solidFill>
                <a:latin typeface="RubFlama" pitchFamily="2" charset="0"/>
              </a:rPr>
              <a:t>FFT</a:t>
            </a:r>
          </a:p>
        </p:txBody>
      </p:sp>
      <p:sp>
        <p:nvSpPr>
          <p:cNvPr id="18456" name="Rectángulo 20"/>
          <p:cNvSpPr>
            <a:spLocks noChangeArrowheads="1"/>
          </p:cNvSpPr>
          <p:nvPr/>
        </p:nvSpPr>
        <p:spPr bwMode="auto">
          <a:xfrm>
            <a:off x="327025" y="5557838"/>
            <a:ext cx="14668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RUB flama"/>
              </a:rPr>
              <a:t>Surface </a:t>
            </a:r>
          </a:p>
          <a:p>
            <a:pPr algn="ctr"/>
            <a:r>
              <a:rPr lang="en-US" altLang="en-US">
                <a:latin typeface="RUB flama"/>
              </a:rPr>
              <a:t>topography</a:t>
            </a:r>
          </a:p>
          <a:p>
            <a:pPr algn="ctr"/>
            <a:r>
              <a:rPr lang="en-US" altLang="en-US">
                <a:latin typeface="RUB flama"/>
              </a:rPr>
              <a:t> data </a:t>
            </a:r>
          </a:p>
        </p:txBody>
      </p:sp>
      <p:cxnSp>
        <p:nvCxnSpPr>
          <p:cNvPr id="47" name="Conector recto 26"/>
          <p:cNvCxnSpPr/>
          <p:nvPr/>
        </p:nvCxnSpPr>
        <p:spPr>
          <a:xfrm>
            <a:off x="1433513" y="2335213"/>
            <a:ext cx="1452562" cy="1587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echa derecha 11"/>
          <p:cNvSpPr/>
          <p:nvPr/>
        </p:nvSpPr>
        <p:spPr>
          <a:xfrm>
            <a:off x="3138488" y="2070100"/>
            <a:ext cx="746125" cy="503238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sp>
        <p:nvSpPr>
          <p:cNvPr id="32" name="Flecha derecha 11"/>
          <p:cNvSpPr/>
          <p:nvPr/>
        </p:nvSpPr>
        <p:spPr>
          <a:xfrm>
            <a:off x="573088" y="3957638"/>
            <a:ext cx="2573337" cy="196850"/>
          </a:xfrm>
          <a:prstGeom prst="rightArrow">
            <a:avLst/>
          </a:prstGeom>
          <a:solidFill>
            <a:srgbClr val="99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sp>
        <p:nvSpPr>
          <p:cNvPr id="18460" name="TextBox 2"/>
          <p:cNvSpPr txBox="1">
            <a:spLocks noChangeArrowheads="1"/>
          </p:cNvSpPr>
          <p:nvPr/>
        </p:nvSpPr>
        <p:spPr bwMode="auto">
          <a:xfrm>
            <a:off x="468313" y="4068763"/>
            <a:ext cx="5921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(-)</a:t>
            </a:r>
          </a:p>
        </p:txBody>
      </p:sp>
      <p:sp>
        <p:nvSpPr>
          <p:cNvPr id="18461" name="TextBox 33"/>
          <p:cNvSpPr txBox="1">
            <a:spLocks noChangeArrowheads="1"/>
          </p:cNvSpPr>
          <p:nvPr/>
        </p:nvSpPr>
        <p:spPr bwMode="auto">
          <a:xfrm>
            <a:off x="2827338" y="4087813"/>
            <a:ext cx="669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/>
              <a:t>(+)</a:t>
            </a:r>
          </a:p>
        </p:txBody>
      </p:sp>
      <p:sp>
        <p:nvSpPr>
          <p:cNvPr id="18462" name="Rectángulo 16"/>
          <p:cNvSpPr>
            <a:spLocks noChangeArrowheads="1"/>
          </p:cNvSpPr>
          <p:nvPr/>
        </p:nvSpPr>
        <p:spPr bwMode="auto">
          <a:xfrm>
            <a:off x="1033463" y="4111625"/>
            <a:ext cx="2252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>
                <a:latin typeface="RUB flama"/>
              </a:rPr>
              <a:t>Polishing level</a:t>
            </a:r>
            <a:endParaRPr lang="es-VE" altLang="en-US" sz="1600">
              <a:latin typeface="RUB flama"/>
            </a:endParaRPr>
          </a:p>
        </p:txBody>
      </p:sp>
      <p:sp>
        <p:nvSpPr>
          <p:cNvPr id="33" name="Flecha derecha 11"/>
          <p:cNvSpPr/>
          <p:nvPr/>
        </p:nvSpPr>
        <p:spPr>
          <a:xfrm rot="8707716">
            <a:off x="6362700" y="3948113"/>
            <a:ext cx="746125" cy="503237"/>
          </a:xfrm>
          <a:prstGeom prst="rightArrow">
            <a:avLst/>
          </a:prstGeom>
          <a:solidFill>
            <a:srgbClr val="003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VE"/>
          </a:p>
        </p:txBody>
      </p:sp>
      <p:graphicFrame>
        <p:nvGraphicFramePr>
          <p:cNvPr id="18464" name="Object 33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5337175" y="4746625"/>
          <a:ext cx="3652838" cy="274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0" name="CorelDRAW" r:id="rId10" imgW="7200812" imgH="5403144" progId="CorelDraw.Graphic.17">
                  <p:embed/>
                </p:oleObj>
              </mc:Choice>
              <mc:Fallback>
                <p:oleObj name="CorelDRAW" r:id="rId10" imgW="7200812" imgH="5403144" progId="CorelDraw.Graphic.17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75" y="4746625"/>
                        <a:ext cx="3652838" cy="274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6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rcRect t="6982" r="2690" b="3708"/>
          <a:stretch>
            <a:fillRect/>
          </a:stretch>
        </p:blipFill>
        <p:spPr bwMode="auto">
          <a:xfrm>
            <a:off x="1733550" y="4964113"/>
            <a:ext cx="3406775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6" name="Rectangle 1"/>
          <p:cNvSpPr>
            <a:spLocks noChangeArrowheads="1"/>
          </p:cNvSpPr>
          <p:nvPr/>
        </p:nvSpPr>
        <p:spPr bwMode="auto">
          <a:xfrm>
            <a:off x="490538" y="7259638"/>
            <a:ext cx="1941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003560"/>
                </a:solidFill>
              </a:rPr>
              <a:t>Ruhr-Universität Bochum </a:t>
            </a:r>
            <a:endParaRPr lang="en-US" altLang="en-US" sz="1200"/>
          </a:p>
        </p:txBody>
      </p:sp>
      <p:grpSp>
        <p:nvGrpSpPr>
          <p:cNvPr id="34" name="Group 8"/>
          <p:cNvGrpSpPr>
            <a:grpSpLocks/>
          </p:cNvGrpSpPr>
          <p:nvPr/>
        </p:nvGrpSpPr>
        <p:grpSpPr bwMode="auto">
          <a:xfrm>
            <a:off x="9235620" y="5660653"/>
            <a:ext cx="538163" cy="465137"/>
            <a:chOff x="7096272" y="6648715"/>
            <a:chExt cx="538377" cy="464308"/>
          </a:xfrm>
          <a:solidFill>
            <a:srgbClr val="8DAE10"/>
          </a:solidFill>
        </p:grpSpPr>
        <p:sp>
          <p:nvSpPr>
            <p:cNvPr id="35" name="Right Arrow 9">
              <a:hlinkClick r:id="" action="ppaction://hlinkshowjump?jump=firstslide"/>
            </p:cNvPr>
            <p:cNvSpPr/>
            <p:nvPr/>
          </p:nvSpPr>
          <p:spPr>
            <a:xfrm rot="16200000">
              <a:off x="7133307" y="6611681"/>
              <a:ext cx="464308" cy="538377"/>
            </a:xfrm>
            <a:prstGeom prst="rightArrow">
              <a:avLst>
                <a:gd name="adj1" fmla="val 80037"/>
                <a:gd name="adj2" fmla="val 50000"/>
              </a:avLst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37" name="Rectangle 10">
              <a:hlinkClick r:id="rId14" action="ppaction://hlinksldjump"/>
            </p:cNvPr>
            <p:cNvSpPr/>
            <p:nvPr/>
          </p:nvSpPr>
          <p:spPr>
            <a:xfrm flipV="1">
              <a:off x="7313846" y="6959310"/>
              <a:ext cx="111169" cy="153713"/>
            </a:xfrm>
            <a:prstGeom prst="rect">
              <a:avLst/>
            </a:prstGeom>
            <a:grpFill/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38" name="Imagen 3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65" y="4823699"/>
            <a:ext cx="388665" cy="481726"/>
          </a:xfrm>
          <a:prstGeom prst="rect">
            <a:avLst/>
          </a:prstGeom>
        </p:spPr>
      </p:pic>
      <p:pic>
        <p:nvPicPr>
          <p:cNvPr id="39" name="Imagen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877" y="4823699"/>
            <a:ext cx="388665" cy="48172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3584036" y="3584037"/>
            <a:ext cx="7561263" cy="393192"/>
          </a:xfrm>
          <a:prstGeom prst="rect">
            <a:avLst/>
          </a:prstGeom>
          <a:solidFill>
            <a:srgbClr val="99C04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3200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Methodology </a:t>
            </a: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411163" y="0"/>
            <a:ext cx="34242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en-US" sz="2800" b="1">
                <a:solidFill>
                  <a:srgbClr val="003560"/>
                </a:solidFill>
                <a:latin typeface="RubFlama" pitchFamily="2" charset="0"/>
              </a:rPr>
              <a:t>Roughness aproach</a:t>
            </a:r>
          </a:p>
          <a:p>
            <a:endParaRPr lang="en-US" altLang="en-US" sz="2800" b="1">
              <a:solidFill>
                <a:srgbClr val="003560"/>
              </a:solidFill>
              <a:latin typeface="RubFlama" pitchFamily="2" charset="0"/>
            </a:endParaRPr>
          </a:p>
        </p:txBody>
      </p:sp>
      <p:grpSp>
        <p:nvGrpSpPr>
          <p:cNvPr id="19462" name="Gruppieren 5"/>
          <p:cNvGrpSpPr>
            <a:grpSpLocks/>
          </p:cNvGrpSpPr>
          <p:nvPr/>
        </p:nvGrpSpPr>
        <p:grpSpPr bwMode="auto">
          <a:xfrm>
            <a:off x="8948738" y="6697663"/>
            <a:ext cx="1044575" cy="731837"/>
            <a:chOff x="10850880" y="2869159"/>
            <a:chExt cx="1045028" cy="732213"/>
          </a:xfrm>
        </p:grpSpPr>
        <p:pic>
          <p:nvPicPr>
            <p:cNvPr id="19464" name="Picture 2" descr="https://cdn3.iconfinder.com/data/icons/eightyshades/512/18_Close-128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38912" y="2869159"/>
              <a:ext cx="358230" cy="358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Textfeld 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0850880" y="3201262"/>
              <a:ext cx="1045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 altLang="en-US" b="1"/>
                <a:t>(close)</a:t>
              </a:r>
            </a:p>
          </p:txBody>
        </p:sp>
      </p:grpSp>
      <p:pic>
        <p:nvPicPr>
          <p:cNvPr id="19463" name="Picture 3"/>
          <p:cNvPicPr>
            <a:picLocks noChangeAspect="1"/>
          </p:cNvPicPr>
          <p:nvPr/>
        </p:nvPicPr>
        <p:blipFill>
          <a:blip r:embed="rId5" cstate="print"/>
          <a:srcRect t="6982" r="2690" b="3708"/>
          <a:stretch>
            <a:fillRect/>
          </a:stretch>
        </p:blipFill>
        <p:spPr bwMode="auto">
          <a:xfrm>
            <a:off x="390525" y="692150"/>
            <a:ext cx="86836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CHECK" val="0"/>
  <p:tag name="ARTICULATE_USED_PAGE_ORIENTATION" val="1"/>
  <p:tag name="ARTICULATE_USED_PAGE_SIZE" val="7"/>
  <p:tag name="TAG_BACKING_FORM_KEY" val="461582-c:\users\hernandm\desktop\rub.ppt"/>
  <p:tag name="ARTICULATE_PRESENTER_VERSION" val="7"/>
  <p:tag name="ARTICULATE_REFERENCE_ID" val="550f7330-8ab7-47f8-81f0-ccb9976445d1"/>
  <p:tag name="ARTICULATE_SLIDE_COUNT" val="2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01_PPT Arial Logo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Titelfolie mit Tex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rennblat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extforma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ontent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01_PPT Arial Logo</Template>
  <TotalTime>89</TotalTime>
  <Words>1162</Words>
  <Application>Microsoft Office PowerPoint</Application>
  <PresentationFormat>Custom</PresentationFormat>
  <Paragraphs>324</Paragraphs>
  <Slides>27</Slides>
  <Notes>11</Notes>
  <HiddenSlides>7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RubFlama</vt:lpstr>
      <vt:lpstr>Arial</vt:lpstr>
      <vt:lpstr>RUB flama</vt:lpstr>
      <vt:lpstr>Wingdings</vt:lpstr>
      <vt:lpstr>Calibri</vt:lpstr>
      <vt:lpstr>Symbol</vt:lpstr>
      <vt:lpstr>Arail</vt:lpstr>
      <vt:lpstr>01_PPT Arial Logo</vt:lpstr>
      <vt:lpstr>1_Titelfolie mit Text</vt:lpstr>
      <vt:lpstr>Trennblatt</vt:lpstr>
      <vt:lpstr>Textformate</vt:lpstr>
      <vt:lpstr>1_Contentfolie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KERN AG BOCHUM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Mariela Hernandez</dc:creator>
  <cp:lastModifiedBy>Mariela Hernandez</cp:lastModifiedBy>
  <cp:revision>362</cp:revision>
  <dcterms:created xsi:type="dcterms:W3CDTF">2009-11-16T11:47:49Z</dcterms:created>
  <dcterms:modified xsi:type="dcterms:W3CDTF">2016-05-04T14:02:30Z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RUB-Praesentation_2010_en</vt:lpwstr>
  </property>
  <property fmtid="{D5CDD505-2E9C-101B-9397-08002B2CF9AE}" pid="3" name="ArticulateProjectVersion">
    <vt:lpwstr>7</vt:lpwstr>
  </property>
  <property fmtid="{D5CDD505-2E9C-101B-9397-08002B2CF9AE}" pid="4" name="ArticulateUseProject">
    <vt:lpwstr>1</vt:lpwstr>
  </property>
  <property fmtid="{D5CDD505-2E9C-101B-9397-08002B2CF9AE}" pid="5" name="ArticulateGUID">
    <vt:lpwstr>272195DA-1D23-45E9-9071-31808EA0CAED</vt:lpwstr>
  </property>
  <property fmtid="{D5CDD505-2E9C-101B-9397-08002B2CF9AE}" pid="6" name="ArticulateProjectFull">
    <vt:lpwstr>F:\PhD_mh\Events\EGU\EGU_2016\EGU_2016_Final_MH.ppta</vt:lpwstr>
  </property>
</Properties>
</file>