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8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78" r:id="rId1"/>
  </p:sldMasterIdLst>
  <p:notesMasterIdLst>
    <p:notesMasterId r:id="rId21"/>
  </p:notesMasterIdLst>
  <p:sldIdLst>
    <p:sldId id="291" r:id="rId2"/>
    <p:sldId id="304" r:id="rId3"/>
    <p:sldId id="294" r:id="rId4"/>
    <p:sldId id="308" r:id="rId5"/>
    <p:sldId id="307" r:id="rId6"/>
    <p:sldId id="309" r:id="rId7"/>
    <p:sldId id="310" r:id="rId8"/>
    <p:sldId id="311" r:id="rId9"/>
    <p:sldId id="320" r:id="rId10"/>
    <p:sldId id="312" r:id="rId11"/>
    <p:sldId id="319" r:id="rId12"/>
    <p:sldId id="313" r:id="rId13"/>
    <p:sldId id="302" r:id="rId14"/>
    <p:sldId id="315" r:id="rId15"/>
    <p:sldId id="305" r:id="rId16"/>
    <p:sldId id="314" r:id="rId17"/>
    <p:sldId id="306" r:id="rId18"/>
    <p:sldId id="316" r:id="rId19"/>
    <p:sldId id="318" r:id="rId2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7C70"/>
    <a:srgbClr val="E75647"/>
    <a:srgbClr val="6B6B7F"/>
    <a:srgbClr val="AEF2F0"/>
    <a:srgbClr val="BBE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078" autoAdjust="0"/>
  </p:normalViewPr>
  <p:slideViewPr>
    <p:cSldViewPr snapToGrid="0" snapToObjects="1">
      <p:cViewPr varScale="1">
        <p:scale>
          <a:sx n="67" d="100"/>
          <a:sy n="67" d="100"/>
        </p:scale>
        <p:origin x="1910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ocuments\These\Analyses\ISBs\ISBsResul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Documents\These\Analyses\ISBs\ISBsResul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Documents\These\Analyses\ISBs\ISBsResult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Documents\These\Analyses\ISBs\ISBsResul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Documents\These\Analyses\ISBs\ISBsResul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Documents\These\Analyses\ISBs\ISB-SeptentrioTrimble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TRM1</a:t>
            </a:r>
            <a:r>
              <a:rPr lang="en-GB" baseline="0"/>
              <a:t> - TRM2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Zero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shade val="76000"/>
                  </a:schemeClr>
                </a:solidFill>
                <a:round/>
              </a:ln>
              <a:effectLst/>
            </c:spPr>
          </c:marker>
          <c:xVal>
            <c:numRef>
              <c:f>Feuil1!$B$89:$B$186</c:f>
              <c:numCache>
                <c:formatCode>General</c:formatCode>
                <c:ptCount val="98"/>
                <c:pt idx="0">
                  <c:v>-9</c:v>
                </c:pt>
                <c:pt idx="1">
                  <c:v>-7</c:v>
                </c:pt>
                <c:pt idx="2">
                  <c:v>-4</c:v>
                </c:pt>
                <c:pt idx="3">
                  <c:v>-3</c:v>
                </c:pt>
                <c:pt idx="4">
                  <c:v>0</c:v>
                </c:pt>
                <c:pt idx="5">
                  <c:v>6</c:v>
                </c:pt>
                <c:pt idx="6">
                  <c:v>14</c:v>
                </c:pt>
                <c:pt idx="7">
                  <c:v>15</c:v>
                </c:pt>
                <c:pt idx="8">
                  <c:v>27</c:v>
                </c:pt>
                <c:pt idx="9">
                  <c:v>33</c:v>
                </c:pt>
                <c:pt idx="10">
                  <c:v>34</c:v>
                </c:pt>
                <c:pt idx="11">
                  <c:v>45</c:v>
                </c:pt>
                <c:pt idx="12">
                  <c:v>46</c:v>
                </c:pt>
                <c:pt idx="13">
                  <c:v>50</c:v>
                </c:pt>
                <c:pt idx="14">
                  <c:v>51</c:v>
                </c:pt>
                <c:pt idx="15">
                  <c:v>60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80</c:v>
                </c:pt>
                <c:pt idx="30">
                  <c:v>84</c:v>
                </c:pt>
                <c:pt idx="31">
                  <c:v>134</c:v>
                </c:pt>
                <c:pt idx="32">
                  <c:v>135</c:v>
                </c:pt>
                <c:pt idx="33">
                  <c:v>142</c:v>
                </c:pt>
                <c:pt idx="34">
                  <c:v>143</c:v>
                </c:pt>
                <c:pt idx="35">
                  <c:v>148</c:v>
                </c:pt>
                <c:pt idx="36">
                  <c:v>152</c:v>
                </c:pt>
                <c:pt idx="37">
                  <c:v>155</c:v>
                </c:pt>
                <c:pt idx="38">
                  <c:v>156</c:v>
                </c:pt>
                <c:pt idx="39">
                  <c:v>157</c:v>
                </c:pt>
                <c:pt idx="40">
                  <c:v>158</c:v>
                </c:pt>
                <c:pt idx="41">
                  <c:v>159</c:v>
                </c:pt>
                <c:pt idx="42">
                  <c:v>165</c:v>
                </c:pt>
                <c:pt idx="43">
                  <c:v>172</c:v>
                </c:pt>
                <c:pt idx="44">
                  <c:v>177</c:v>
                </c:pt>
                <c:pt idx="45">
                  <c:v>178</c:v>
                </c:pt>
                <c:pt idx="46">
                  <c:v>295</c:v>
                </c:pt>
                <c:pt idx="47">
                  <c:v>300</c:v>
                </c:pt>
                <c:pt idx="48">
                  <c:v>301</c:v>
                </c:pt>
                <c:pt idx="49">
                  <c:v>303</c:v>
                </c:pt>
                <c:pt idx="50">
                  <c:v>304</c:v>
                </c:pt>
                <c:pt idx="51">
                  <c:v>305</c:v>
                </c:pt>
                <c:pt idx="52">
                  <c:v>306</c:v>
                </c:pt>
                <c:pt idx="53">
                  <c:v>308</c:v>
                </c:pt>
                <c:pt idx="54">
                  <c:v>309</c:v>
                </c:pt>
                <c:pt idx="55">
                  <c:v>310</c:v>
                </c:pt>
                <c:pt idx="56">
                  <c:v>310</c:v>
                </c:pt>
                <c:pt idx="57">
                  <c:v>311</c:v>
                </c:pt>
                <c:pt idx="58">
                  <c:v>311</c:v>
                </c:pt>
                <c:pt idx="59">
                  <c:v>312</c:v>
                </c:pt>
                <c:pt idx="60">
                  <c:v>312</c:v>
                </c:pt>
                <c:pt idx="61">
                  <c:v>325</c:v>
                </c:pt>
                <c:pt idx="62">
                  <c:v>326</c:v>
                </c:pt>
                <c:pt idx="63">
                  <c:v>328</c:v>
                </c:pt>
                <c:pt idx="64">
                  <c:v>329</c:v>
                </c:pt>
                <c:pt idx="65">
                  <c:v>330</c:v>
                </c:pt>
                <c:pt idx="66">
                  <c:v>331</c:v>
                </c:pt>
                <c:pt idx="67">
                  <c:v>332</c:v>
                </c:pt>
                <c:pt idx="68">
                  <c:v>335</c:v>
                </c:pt>
                <c:pt idx="69">
                  <c:v>336</c:v>
                </c:pt>
                <c:pt idx="70">
                  <c:v>337</c:v>
                </c:pt>
                <c:pt idx="71">
                  <c:v>338</c:v>
                </c:pt>
                <c:pt idx="72">
                  <c:v>339</c:v>
                </c:pt>
                <c:pt idx="73">
                  <c:v>340</c:v>
                </c:pt>
                <c:pt idx="74">
                  <c:v>362</c:v>
                </c:pt>
                <c:pt idx="75">
                  <c:v>363</c:v>
                </c:pt>
                <c:pt idx="76">
                  <c:v>122</c:v>
                </c:pt>
                <c:pt idx="77">
                  <c:v>126</c:v>
                </c:pt>
                <c:pt idx="78">
                  <c:v>100</c:v>
                </c:pt>
                <c:pt idx="79">
                  <c:v>346</c:v>
                </c:pt>
                <c:pt idx="80">
                  <c:v>347</c:v>
                </c:pt>
                <c:pt idx="81">
                  <c:v>348</c:v>
                </c:pt>
                <c:pt idx="82">
                  <c:v>349</c:v>
                </c:pt>
                <c:pt idx="83">
                  <c:v>350</c:v>
                </c:pt>
                <c:pt idx="84">
                  <c:v>351</c:v>
                </c:pt>
                <c:pt idx="85">
                  <c:v>352</c:v>
                </c:pt>
                <c:pt idx="86">
                  <c:v>355</c:v>
                </c:pt>
                <c:pt idx="87">
                  <c:v>366</c:v>
                </c:pt>
                <c:pt idx="88">
                  <c:v>367</c:v>
                </c:pt>
                <c:pt idx="89">
                  <c:v>368</c:v>
                </c:pt>
                <c:pt idx="90">
                  <c:v>369</c:v>
                </c:pt>
                <c:pt idx="91">
                  <c:v>370</c:v>
                </c:pt>
                <c:pt idx="92">
                  <c:v>371</c:v>
                </c:pt>
                <c:pt idx="93">
                  <c:v>372</c:v>
                </c:pt>
                <c:pt idx="94">
                  <c:v>373</c:v>
                </c:pt>
                <c:pt idx="95">
                  <c:v>374</c:v>
                </c:pt>
                <c:pt idx="96">
                  <c:v>106</c:v>
                </c:pt>
                <c:pt idx="97">
                  <c:v>105</c:v>
                </c:pt>
              </c:numCache>
            </c:numRef>
          </c:xVal>
          <c:yVal>
            <c:numRef>
              <c:f>Feuil1!$D$89:$D$186</c:f>
              <c:numCache>
                <c:formatCode>General</c:formatCode>
                <c:ptCount val="98"/>
                <c:pt idx="0">
                  <c:v>0.11600000000000001</c:v>
                </c:pt>
                <c:pt idx="1">
                  <c:v>0.112</c:v>
                </c:pt>
                <c:pt idx="2">
                  <c:v>0.115</c:v>
                </c:pt>
                <c:pt idx="3">
                  <c:v>0.124</c:v>
                </c:pt>
                <c:pt idx="4">
                  <c:v>0.10100000000000001</c:v>
                </c:pt>
                <c:pt idx="5">
                  <c:v>0.13600000000000001</c:v>
                </c:pt>
                <c:pt idx="6">
                  <c:v>0.125</c:v>
                </c:pt>
                <c:pt idx="7">
                  <c:v>0.10199999999999999</c:v>
                </c:pt>
                <c:pt idx="8">
                  <c:v>0.113</c:v>
                </c:pt>
                <c:pt idx="9">
                  <c:v>0.11899999999999999</c:v>
                </c:pt>
                <c:pt idx="10">
                  <c:v>0.112</c:v>
                </c:pt>
                <c:pt idx="11">
                  <c:v>0.13600000000000001</c:v>
                </c:pt>
                <c:pt idx="12">
                  <c:v>0.152</c:v>
                </c:pt>
                <c:pt idx="13">
                  <c:v>0.14299999999999999</c:v>
                </c:pt>
                <c:pt idx="14">
                  <c:v>0.14099999999999999</c:v>
                </c:pt>
                <c:pt idx="15">
                  <c:v>0.13500000000000001</c:v>
                </c:pt>
                <c:pt idx="16">
                  <c:v>0.14199999999999999</c:v>
                </c:pt>
                <c:pt idx="17">
                  <c:v>0.15</c:v>
                </c:pt>
                <c:pt idx="18">
                  <c:v>0.16800000000000001</c:v>
                </c:pt>
                <c:pt idx="19">
                  <c:v>0.16400000000000001</c:v>
                </c:pt>
                <c:pt idx="20">
                  <c:v>0.16900000000000001</c:v>
                </c:pt>
                <c:pt idx="21">
                  <c:v>0.16200000000000001</c:v>
                </c:pt>
                <c:pt idx="22">
                  <c:v>0.161</c:v>
                </c:pt>
                <c:pt idx="23">
                  <c:v>0.16300000000000001</c:v>
                </c:pt>
                <c:pt idx="24">
                  <c:v>0.16400000000000001</c:v>
                </c:pt>
                <c:pt idx="25">
                  <c:v>0.14799999999999999</c:v>
                </c:pt>
                <c:pt idx="26">
                  <c:v>0.16300000000000001</c:v>
                </c:pt>
                <c:pt idx="27">
                  <c:v>0.17</c:v>
                </c:pt>
                <c:pt idx="28">
                  <c:v>0.16800000000000001</c:v>
                </c:pt>
                <c:pt idx="29">
                  <c:v>0.14699999999999999</c:v>
                </c:pt>
                <c:pt idx="30">
                  <c:v>0.16700000000000001</c:v>
                </c:pt>
                <c:pt idx="31">
                  <c:v>0.18</c:v>
                </c:pt>
                <c:pt idx="32">
                  <c:v>0.17100000000000001</c:v>
                </c:pt>
                <c:pt idx="33">
                  <c:v>0.17899999999999999</c:v>
                </c:pt>
                <c:pt idx="34">
                  <c:v>0.17899999999999999</c:v>
                </c:pt>
                <c:pt idx="35">
                  <c:v>0.17899999999999999</c:v>
                </c:pt>
                <c:pt idx="36">
                  <c:v>0.18099999999999999</c:v>
                </c:pt>
                <c:pt idx="37">
                  <c:v>0.182</c:v>
                </c:pt>
                <c:pt idx="38">
                  <c:v>0.18099999999999999</c:v>
                </c:pt>
                <c:pt idx="39">
                  <c:v>0.14899999999999999</c:v>
                </c:pt>
                <c:pt idx="40">
                  <c:v>0.155</c:v>
                </c:pt>
                <c:pt idx="41">
                  <c:v>0.16200000000000001</c:v>
                </c:pt>
                <c:pt idx="42">
                  <c:v>0.15</c:v>
                </c:pt>
                <c:pt idx="43">
                  <c:v>0.17</c:v>
                </c:pt>
                <c:pt idx="44">
                  <c:v>0.16200000000000001</c:v>
                </c:pt>
                <c:pt idx="45">
                  <c:v>0.158</c:v>
                </c:pt>
                <c:pt idx="46">
                  <c:v>0.16700000000000001</c:v>
                </c:pt>
                <c:pt idx="47">
                  <c:v>0.16600000000000001</c:v>
                </c:pt>
                <c:pt idx="48">
                  <c:v>0.17199999999999999</c:v>
                </c:pt>
                <c:pt idx="49">
                  <c:v>0.17199999999999999</c:v>
                </c:pt>
                <c:pt idx="50">
                  <c:v>0.17299999999999999</c:v>
                </c:pt>
                <c:pt idx="51">
                  <c:v>0.16500000000000001</c:v>
                </c:pt>
                <c:pt idx="52">
                  <c:v>0.17899999999999999</c:v>
                </c:pt>
                <c:pt idx="53">
                  <c:v>0.18</c:v>
                </c:pt>
                <c:pt idx="54">
                  <c:v>0.17399999999999999</c:v>
                </c:pt>
                <c:pt idx="55">
                  <c:v>0.17299999999999999</c:v>
                </c:pt>
                <c:pt idx="56">
                  <c:v>0.17299999999999999</c:v>
                </c:pt>
                <c:pt idx="57">
                  <c:v>0.17399999999999999</c:v>
                </c:pt>
                <c:pt idx="58">
                  <c:v>0.17399999999999999</c:v>
                </c:pt>
                <c:pt idx="59">
                  <c:v>0.17599999999999999</c:v>
                </c:pt>
                <c:pt idx="60">
                  <c:v>0.17499999999999999</c:v>
                </c:pt>
                <c:pt idx="61">
                  <c:v>0.16400000000000001</c:v>
                </c:pt>
                <c:pt idx="62">
                  <c:v>0.15</c:v>
                </c:pt>
                <c:pt idx="63">
                  <c:v>0.14000000000000001</c:v>
                </c:pt>
                <c:pt idx="64">
                  <c:v>0.13800000000000001</c:v>
                </c:pt>
                <c:pt idx="65">
                  <c:v>0.137767658576434</c:v>
                </c:pt>
                <c:pt idx="66">
                  <c:v>0.140246120822412</c:v>
                </c:pt>
                <c:pt idx="67">
                  <c:v>0.13815356966003201</c:v>
                </c:pt>
                <c:pt idx="68">
                  <c:v>0.15038762402217101</c:v>
                </c:pt>
                <c:pt idx="69">
                  <c:v>0.158389141959072</c:v>
                </c:pt>
                <c:pt idx="70">
                  <c:v>0.16324198007698301</c:v>
                </c:pt>
                <c:pt idx="71">
                  <c:v>0.165363554282669</c:v>
                </c:pt>
                <c:pt idx="72">
                  <c:v>0.15415766527518199</c:v>
                </c:pt>
                <c:pt idx="73">
                  <c:v>0.142563664259231</c:v>
                </c:pt>
                <c:pt idx="74">
                  <c:v>0.153</c:v>
                </c:pt>
                <c:pt idx="75">
                  <c:v>0.157</c:v>
                </c:pt>
                <c:pt idx="76">
                  <c:v>0.1681</c:v>
                </c:pt>
                <c:pt idx="77">
                  <c:v>0.17419999999999999</c:v>
                </c:pt>
                <c:pt idx="78">
                  <c:v>0.17599999999999999</c:v>
                </c:pt>
                <c:pt idx="79">
                  <c:v>0.14717204287129801</c:v>
                </c:pt>
                <c:pt idx="80">
                  <c:v>0.155216232915143</c:v>
                </c:pt>
                <c:pt idx="81">
                  <c:v>0.14693597341894299</c:v>
                </c:pt>
                <c:pt idx="82">
                  <c:v>0.151689559128691</c:v>
                </c:pt>
                <c:pt idx="83">
                  <c:v>0.16150645084045701</c:v>
                </c:pt>
                <c:pt idx="84">
                  <c:v>0.163840587176977</c:v>
                </c:pt>
                <c:pt idx="85">
                  <c:v>0.16994013819776699</c:v>
                </c:pt>
                <c:pt idx="86">
                  <c:v>0.16618560045488201</c:v>
                </c:pt>
                <c:pt idx="87">
                  <c:v>0.14829924729949301</c:v>
                </c:pt>
                <c:pt idx="88">
                  <c:v>0.138458138667126</c:v>
                </c:pt>
                <c:pt idx="89">
                  <c:v>0.14444381524838201</c:v>
                </c:pt>
                <c:pt idx="90">
                  <c:v>0.137853200084609</c:v>
                </c:pt>
                <c:pt idx="91">
                  <c:v>0.13627909475959801</c:v>
                </c:pt>
                <c:pt idx="92">
                  <c:v>0.13681271886657501</c:v>
                </c:pt>
                <c:pt idx="93">
                  <c:v>0.13841561355118001</c:v>
                </c:pt>
                <c:pt idx="94">
                  <c:v>0.13955653539333601</c:v>
                </c:pt>
                <c:pt idx="95">
                  <c:v>0.14013626202514101</c:v>
                </c:pt>
                <c:pt idx="96">
                  <c:v>0.17180000000000001</c:v>
                </c:pt>
                <c:pt idx="97">
                  <c:v>0.17130000000000001</c:v>
                </c:pt>
              </c:numCache>
            </c:numRef>
          </c:yVal>
          <c:smooth val="0"/>
        </c:ser>
        <c:ser>
          <c:idx val="1"/>
          <c:order val="1"/>
          <c:tx>
            <c:v>Short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tint val="77000"/>
                  </a:schemeClr>
                </a:solidFill>
                <a:round/>
              </a:ln>
              <a:effectLst/>
            </c:spPr>
          </c:marker>
          <c:xVal>
            <c:numRef>
              <c:f>Feuil1!$B$187:$B$214</c:f>
              <c:numCache>
                <c:formatCode>General</c:formatCode>
                <c:ptCount val="28"/>
                <c:pt idx="0">
                  <c:v>187</c:v>
                </c:pt>
                <c:pt idx="1">
                  <c:v>189</c:v>
                </c:pt>
                <c:pt idx="2">
                  <c:v>194</c:v>
                </c:pt>
                <c:pt idx="3">
                  <c:v>198</c:v>
                </c:pt>
                <c:pt idx="4">
                  <c:v>214</c:v>
                </c:pt>
                <c:pt idx="5">
                  <c:v>223</c:v>
                </c:pt>
                <c:pt idx="6">
                  <c:v>228</c:v>
                </c:pt>
                <c:pt idx="7">
                  <c:v>229</c:v>
                </c:pt>
                <c:pt idx="8">
                  <c:v>241</c:v>
                </c:pt>
                <c:pt idx="9">
                  <c:v>246</c:v>
                </c:pt>
                <c:pt idx="10">
                  <c:v>255</c:v>
                </c:pt>
                <c:pt idx="11">
                  <c:v>256</c:v>
                </c:pt>
                <c:pt idx="12">
                  <c:v>267</c:v>
                </c:pt>
                <c:pt idx="13">
                  <c:v>269</c:v>
                </c:pt>
                <c:pt idx="14">
                  <c:v>284</c:v>
                </c:pt>
                <c:pt idx="15">
                  <c:v>291</c:v>
                </c:pt>
                <c:pt idx="16">
                  <c:v>272</c:v>
                </c:pt>
                <c:pt idx="17">
                  <c:v>280</c:v>
                </c:pt>
                <c:pt idx="18">
                  <c:v>289</c:v>
                </c:pt>
                <c:pt idx="19">
                  <c:v>287</c:v>
                </c:pt>
                <c:pt idx="20">
                  <c:v>200</c:v>
                </c:pt>
                <c:pt idx="21">
                  <c:v>204</c:v>
                </c:pt>
                <c:pt idx="22">
                  <c:v>181</c:v>
                </c:pt>
                <c:pt idx="23">
                  <c:v>188</c:v>
                </c:pt>
                <c:pt idx="24">
                  <c:v>286</c:v>
                </c:pt>
                <c:pt idx="25">
                  <c:v>283</c:v>
                </c:pt>
                <c:pt idx="26">
                  <c:v>282</c:v>
                </c:pt>
                <c:pt idx="27">
                  <c:v>288</c:v>
                </c:pt>
              </c:numCache>
            </c:numRef>
          </c:xVal>
          <c:yVal>
            <c:numRef>
              <c:f>Feuil1!$D$187:$D$214</c:f>
              <c:numCache>
                <c:formatCode>General</c:formatCode>
                <c:ptCount val="28"/>
                <c:pt idx="0">
                  <c:v>0.20930000000000001</c:v>
                </c:pt>
                <c:pt idx="1">
                  <c:v>0.23849999999999999</c:v>
                </c:pt>
                <c:pt idx="2">
                  <c:v>0.24049999999999999</c:v>
                </c:pt>
                <c:pt idx="3">
                  <c:v>0.21870000000000001</c:v>
                </c:pt>
                <c:pt idx="4">
                  <c:v>0.2336</c:v>
                </c:pt>
                <c:pt idx="5">
                  <c:v>0.22450000000000001</c:v>
                </c:pt>
                <c:pt idx="6">
                  <c:v>0.2331</c:v>
                </c:pt>
                <c:pt idx="7">
                  <c:v>0.27260000000000001</c:v>
                </c:pt>
                <c:pt idx="8">
                  <c:v>0.25779999999999997</c:v>
                </c:pt>
                <c:pt idx="9">
                  <c:v>0.29559999999999997</c:v>
                </c:pt>
                <c:pt idx="10">
                  <c:v>0.2707</c:v>
                </c:pt>
                <c:pt idx="11">
                  <c:v>0.26640000000000003</c:v>
                </c:pt>
                <c:pt idx="12">
                  <c:v>0.25240000000000001</c:v>
                </c:pt>
                <c:pt idx="13">
                  <c:v>0.25990000000000002</c:v>
                </c:pt>
                <c:pt idx="14">
                  <c:v>0.25119999999999998</c:v>
                </c:pt>
                <c:pt idx="15">
                  <c:v>0.20369999999999999</c:v>
                </c:pt>
                <c:pt idx="16">
                  <c:v>0.25209999999999999</c:v>
                </c:pt>
                <c:pt idx="17">
                  <c:v>0.29094223319988599</c:v>
                </c:pt>
                <c:pt idx="18">
                  <c:v>0.2311</c:v>
                </c:pt>
                <c:pt idx="19">
                  <c:v>0.24729999999999999</c:v>
                </c:pt>
                <c:pt idx="20">
                  <c:v>0.22570000000000001</c:v>
                </c:pt>
                <c:pt idx="21">
                  <c:v>0.22455353522900701</c:v>
                </c:pt>
                <c:pt idx="22">
                  <c:v>0.2465</c:v>
                </c:pt>
                <c:pt idx="23">
                  <c:v>0.20930000000000001</c:v>
                </c:pt>
                <c:pt idx="24">
                  <c:v>0.24349999999999999</c:v>
                </c:pt>
                <c:pt idx="25">
                  <c:v>0.27989999999999998</c:v>
                </c:pt>
                <c:pt idx="26">
                  <c:v>0.25900000000000001</c:v>
                </c:pt>
                <c:pt idx="27">
                  <c:v>0.25752346266336201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48643360"/>
        <c:axId val="-448653152"/>
      </c:scatterChart>
      <c:valAx>
        <c:axId val="-448643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53152"/>
        <c:crosses val="autoZero"/>
        <c:crossBetween val="midCat"/>
      </c:valAx>
      <c:valAx>
        <c:axId val="-44865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</a:t>
                </a:r>
                <a:r>
                  <a:rPr lang="en-GB" baseline="0"/>
                  <a:t> ISB (m)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43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TRM1</a:t>
            </a:r>
            <a:r>
              <a:rPr lang="en-GB" baseline="0"/>
              <a:t> - TRM2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Zero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shade val="76000"/>
                  </a:schemeClr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Feuil1!$B$89:$B$186</c:f>
              <c:numCache>
                <c:formatCode>General</c:formatCode>
                <c:ptCount val="98"/>
                <c:pt idx="0">
                  <c:v>-9</c:v>
                </c:pt>
                <c:pt idx="1">
                  <c:v>-7</c:v>
                </c:pt>
                <c:pt idx="2">
                  <c:v>-4</c:v>
                </c:pt>
                <c:pt idx="3">
                  <c:v>-3</c:v>
                </c:pt>
                <c:pt idx="4">
                  <c:v>0</c:v>
                </c:pt>
                <c:pt idx="5">
                  <c:v>6</c:v>
                </c:pt>
                <c:pt idx="6">
                  <c:v>14</c:v>
                </c:pt>
                <c:pt idx="7">
                  <c:v>15</c:v>
                </c:pt>
                <c:pt idx="8">
                  <c:v>27</c:v>
                </c:pt>
                <c:pt idx="9">
                  <c:v>33</c:v>
                </c:pt>
                <c:pt idx="10">
                  <c:v>34</c:v>
                </c:pt>
                <c:pt idx="11">
                  <c:v>45</c:v>
                </c:pt>
                <c:pt idx="12">
                  <c:v>46</c:v>
                </c:pt>
                <c:pt idx="13">
                  <c:v>50</c:v>
                </c:pt>
                <c:pt idx="14">
                  <c:v>51</c:v>
                </c:pt>
                <c:pt idx="15">
                  <c:v>60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80</c:v>
                </c:pt>
                <c:pt idx="30">
                  <c:v>84</c:v>
                </c:pt>
                <c:pt idx="31">
                  <c:v>134</c:v>
                </c:pt>
                <c:pt idx="32">
                  <c:v>135</c:v>
                </c:pt>
                <c:pt idx="33">
                  <c:v>142</c:v>
                </c:pt>
                <c:pt idx="34">
                  <c:v>143</c:v>
                </c:pt>
                <c:pt idx="35">
                  <c:v>148</c:v>
                </c:pt>
                <c:pt idx="36">
                  <c:v>152</c:v>
                </c:pt>
                <c:pt idx="37">
                  <c:v>155</c:v>
                </c:pt>
                <c:pt idx="38">
                  <c:v>156</c:v>
                </c:pt>
                <c:pt idx="39">
                  <c:v>157</c:v>
                </c:pt>
                <c:pt idx="40">
                  <c:v>158</c:v>
                </c:pt>
                <c:pt idx="41">
                  <c:v>159</c:v>
                </c:pt>
                <c:pt idx="42">
                  <c:v>165</c:v>
                </c:pt>
                <c:pt idx="43">
                  <c:v>172</c:v>
                </c:pt>
                <c:pt idx="44">
                  <c:v>177</c:v>
                </c:pt>
                <c:pt idx="45">
                  <c:v>178</c:v>
                </c:pt>
                <c:pt idx="46">
                  <c:v>295</c:v>
                </c:pt>
                <c:pt idx="47">
                  <c:v>300</c:v>
                </c:pt>
                <c:pt idx="48">
                  <c:v>301</c:v>
                </c:pt>
                <c:pt idx="49">
                  <c:v>303</c:v>
                </c:pt>
                <c:pt idx="50">
                  <c:v>304</c:v>
                </c:pt>
                <c:pt idx="51">
                  <c:v>305</c:v>
                </c:pt>
                <c:pt idx="52">
                  <c:v>306</c:v>
                </c:pt>
                <c:pt idx="53">
                  <c:v>308</c:v>
                </c:pt>
                <c:pt idx="54">
                  <c:v>309</c:v>
                </c:pt>
                <c:pt idx="55">
                  <c:v>310</c:v>
                </c:pt>
                <c:pt idx="56">
                  <c:v>310</c:v>
                </c:pt>
                <c:pt idx="57">
                  <c:v>311</c:v>
                </c:pt>
                <c:pt idx="58">
                  <c:v>311</c:v>
                </c:pt>
                <c:pt idx="59">
                  <c:v>312</c:v>
                </c:pt>
                <c:pt idx="60">
                  <c:v>312</c:v>
                </c:pt>
                <c:pt idx="61">
                  <c:v>325</c:v>
                </c:pt>
                <c:pt idx="62">
                  <c:v>326</c:v>
                </c:pt>
                <c:pt idx="63">
                  <c:v>328</c:v>
                </c:pt>
                <c:pt idx="64">
                  <c:v>329</c:v>
                </c:pt>
                <c:pt idx="65">
                  <c:v>330</c:v>
                </c:pt>
                <c:pt idx="66">
                  <c:v>331</c:v>
                </c:pt>
                <c:pt idx="67">
                  <c:v>332</c:v>
                </c:pt>
                <c:pt idx="68">
                  <c:v>335</c:v>
                </c:pt>
                <c:pt idx="69">
                  <c:v>336</c:v>
                </c:pt>
                <c:pt idx="70">
                  <c:v>337</c:v>
                </c:pt>
                <c:pt idx="71">
                  <c:v>338</c:v>
                </c:pt>
                <c:pt idx="72">
                  <c:v>339</c:v>
                </c:pt>
                <c:pt idx="73">
                  <c:v>340</c:v>
                </c:pt>
                <c:pt idx="74">
                  <c:v>362</c:v>
                </c:pt>
                <c:pt idx="75">
                  <c:v>363</c:v>
                </c:pt>
                <c:pt idx="76">
                  <c:v>122</c:v>
                </c:pt>
                <c:pt idx="77">
                  <c:v>126</c:v>
                </c:pt>
                <c:pt idx="78">
                  <c:v>100</c:v>
                </c:pt>
                <c:pt idx="79">
                  <c:v>346</c:v>
                </c:pt>
                <c:pt idx="80">
                  <c:v>347</c:v>
                </c:pt>
                <c:pt idx="81">
                  <c:v>348</c:v>
                </c:pt>
                <c:pt idx="82">
                  <c:v>349</c:v>
                </c:pt>
                <c:pt idx="83">
                  <c:v>350</c:v>
                </c:pt>
                <c:pt idx="84">
                  <c:v>351</c:v>
                </c:pt>
                <c:pt idx="85">
                  <c:v>352</c:v>
                </c:pt>
                <c:pt idx="86">
                  <c:v>355</c:v>
                </c:pt>
                <c:pt idx="87">
                  <c:v>366</c:v>
                </c:pt>
                <c:pt idx="88">
                  <c:v>367</c:v>
                </c:pt>
                <c:pt idx="89">
                  <c:v>368</c:v>
                </c:pt>
                <c:pt idx="90">
                  <c:v>369</c:v>
                </c:pt>
                <c:pt idx="91">
                  <c:v>370</c:v>
                </c:pt>
                <c:pt idx="92">
                  <c:v>371</c:v>
                </c:pt>
                <c:pt idx="93">
                  <c:v>372</c:v>
                </c:pt>
                <c:pt idx="94">
                  <c:v>373</c:v>
                </c:pt>
                <c:pt idx="95">
                  <c:v>374</c:v>
                </c:pt>
                <c:pt idx="96">
                  <c:v>106</c:v>
                </c:pt>
                <c:pt idx="97">
                  <c:v>105</c:v>
                </c:pt>
              </c:numCache>
            </c:numRef>
          </c:xVal>
          <c:yVal>
            <c:numRef>
              <c:f>Feuil1!$D$89:$D$186</c:f>
              <c:numCache>
                <c:formatCode>General</c:formatCode>
                <c:ptCount val="98"/>
                <c:pt idx="0">
                  <c:v>0.11600000000000001</c:v>
                </c:pt>
                <c:pt idx="1">
                  <c:v>0.112</c:v>
                </c:pt>
                <c:pt idx="2">
                  <c:v>0.115</c:v>
                </c:pt>
                <c:pt idx="3">
                  <c:v>0.124</c:v>
                </c:pt>
                <c:pt idx="4">
                  <c:v>0.10100000000000001</c:v>
                </c:pt>
                <c:pt idx="5">
                  <c:v>0.13600000000000001</c:v>
                </c:pt>
                <c:pt idx="6">
                  <c:v>0.125</c:v>
                </c:pt>
                <c:pt idx="7">
                  <c:v>0.10199999999999999</c:v>
                </c:pt>
                <c:pt idx="8">
                  <c:v>0.113</c:v>
                </c:pt>
                <c:pt idx="9">
                  <c:v>0.11899999999999999</c:v>
                </c:pt>
                <c:pt idx="10">
                  <c:v>0.112</c:v>
                </c:pt>
                <c:pt idx="11">
                  <c:v>0.13600000000000001</c:v>
                </c:pt>
                <c:pt idx="12">
                  <c:v>0.152</c:v>
                </c:pt>
                <c:pt idx="13">
                  <c:v>0.14299999999999999</c:v>
                </c:pt>
                <c:pt idx="14">
                  <c:v>0.14099999999999999</c:v>
                </c:pt>
                <c:pt idx="15">
                  <c:v>0.13500000000000001</c:v>
                </c:pt>
                <c:pt idx="16">
                  <c:v>0.14199999999999999</c:v>
                </c:pt>
                <c:pt idx="17">
                  <c:v>0.15</c:v>
                </c:pt>
                <c:pt idx="18">
                  <c:v>0.16800000000000001</c:v>
                </c:pt>
                <c:pt idx="19">
                  <c:v>0.16400000000000001</c:v>
                </c:pt>
                <c:pt idx="20">
                  <c:v>0.16900000000000001</c:v>
                </c:pt>
                <c:pt idx="21">
                  <c:v>0.16200000000000001</c:v>
                </c:pt>
                <c:pt idx="22">
                  <c:v>0.161</c:v>
                </c:pt>
                <c:pt idx="23">
                  <c:v>0.16300000000000001</c:v>
                </c:pt>
                <c:pt idx="24">
                  <c:v>0.16400000000000001</c:v>
                </c:pt>
                <c:pt idx="25">
                  <c:v>0.14799999999999999</c:v>
                </c:pt>
                <c:pt idx="26">
                  <c:v>0.16300000000000001</c:v>
                </c:pt>
                <c:pt idx="27">
                  <c:v>0.17</c:v>
                </c:pt>
                <c:pt idx="28">
                  <c:v>0.16800000000000001</c:v>
                </c:pt>
                <c:pt idx="29">
                  <c:v>0.14699999999999999</c:v>
                </c:pt>
                <c:pt idx="30">
                  <c:v>0.16700000000000001</c:v>
                </c:pt>
                <c:pt idx="31">
                  <c:v>0.18</c:v>
                </c:pt>
                <c:pt idx="32">
                  <c:v>0.17100000000000001</c:v>
                </c:pt>
                <c:pt idx="33">
                  <c:v>0.17899999999999999</c:v>
                </c:pt>
                <c:pt idx="34">
                  <c:v>0.17899999999999999</c:v>
                </c:pt>
                <c:pt idx="35">
                  <c:v>0.17899999999999999</c:v>
                </c:pt>
                <c:pt idx="36">
                  <c:v>0.18099999999999999</c:v>
                </c:pt>
                <c:pt idx="37">
                  <c:v>0.182</c:v>
                </c:pt>
                <c:pt idx="38">
                  <c:v>0.18099999999999999</c:v>
                </c:pt>
                <c:pt idx="39">
                  <c:v>0.14899999999999999</c:v>
                </c:pt>
                <c:pt idx="40">
                  <c:v>0.155</c:v>
                </c:pt>
                <c:pt idx="41">
                  <c:v>0.16200000000000001</c:v>
                </c:pt>
                <c:pt idx="42">
                  <c:v>0.15</c:v>
                </c:pt>
                <c:pt idx="43">
                  <c:v>0.17</c:v>
                </c:pt>
                <c:pt idx="44">
                  <c:v>0.16200000000000001</c:v>
                </c:pt>
                <c:pt idx="45">
                  <c:v>0.158</c:v>
                </c:pt>
                <c:pt idx="46">
                  <c:v>0.16700000000000001</c:v>
                </c:pt>
                <c:pt idx="47">
                  <c:v>0.16600000000000001</c:v>
                </c:pt>
                <c:pt idx="48">
                  <c:v>0.17199999999999999</c:v>
                </c:pt>
                <c:pt idx="49">
                  <c:v>0.17199999999999999</c:v>
                </c:pt>
                <c:pt idx="50">
                  <c:v>0.17299999999999999</c:v>
                </c:pt>
                <c:pt idx="51">
                  <c:v>0.16500000000000001</c:v>
                </c:pt>
                <c:pt idx="52">
                  <c:v>0.17899999999999999</c:v>
                </c:pt>
                <c:pt idx="53">
                  <c:v>0.18</c:v>
                </c:pt>
                <c:pt idx="54">
                  <c:v>0.17399999999999999</c:v>
                </c:pt>
                <c:pt idx="55">
                  <c:v>0.17299999999999999</c:v>
                </c:pt>
                <c:pt idx="56">
                  <c:v>0.17299999999999999</c:v>
                </c:pt>
                <c:pt idx="57">
                  <c:v>0.17399999999999999</c:v>
                </c:pt>
                <c:pt idx="58">
                  <c:v>0.17399999999999999</c:v>
                </c:pt>
                <c:pt idx="59">
                  <c:v>0.17599999999999999</c:v>
                </c:pt>
                <c:pt idx="60">
                  <c:v>0.17499999999999999</c:v>
                </c:pt>
                <c:pt idx="61">
                  <c:v>0.16400000000000001</c:v>
                </c:pt>
                <c:pt idx="62">
                  <c:v>0.15</c:v>
                </c:pt>
                <c:pt idx="63">
                  <c:v>0.14000000000000001</c:v>
                </c:pt>
                <c:pt idx="64">
                  <c:v>0.13800000000000001</c:v>
                </c:pt>
                <c:pt idx="65">
                  <c:v>0.137767658576434</c:v>
                </c:pt>
                <c:pt idx="66">
                  <c:v>0.140246120822412</c:v>
                </c:pt>
                <c:pt idx="67">
                  <c:v>0.13815356966003201</c:v>
                </c:pt>
                <c:pt idx="68">
                  <c:v>0.15038762402217101</c:v>
                </c:pt>
                <c:pt idx="69">
                  <c:v>0.158389141959072</c:v>
                </c:pt>
                <c:pt idx="70">
                  <c:v>0.16324198007698301</c:v>
                </c:pt>
                <c:pt idx="71">
                  <c:v>0.165363554282669</c:v>
                </c:pt>
                <c:pt idx="72">
                  <c:v>0.15415766527518199</c:v>
                </c:pt>
                <c:pt idx="73">
                  <c:v>0.142563664259231</c:v>
                </c:pt>
                <c:pt idx="74">
                  <c:v>0.153</c:v>
                </c:pt>
                <c:pt idx="75">
                  <c:v>0.157</c:v>
                </c:pt>
                <c:pt idx="76">
                  <c:v>0.1681</c:v>
                </c:pt>
                <c:pt idx="77">
                  <c:v>0.17419999999999999</c:v>
                </c:pt>
                <c:pt idx="78">
                  <c:v>0.17599999999999999</c:v>
                </c:pt>
                <c:pt idx="79">
                  <c:v>0.14717204287129801</c:v>
                </c:pt>
                <c:pt idx="80">
                  <c:v>0.155216232915143</c:v>
                </c:pt>
                <c:pt idx="81">
                  <c:v>0.14693597341894299</c:v>
                </c:pt>
                <c:pt idx="82">
                  <c:v>0.151689559128691</c:v>
                </c:pt>
                <c:pt idx="83">
                  <c:v>0.16150645084045701</c:v>
                </c:pt>
                <c:pt idx="84">
                  <c:v>0.163840587176977</c:v>
                </c:pt>
                <c:pt idx="85">
                  <c:v>0.16994013819776699</c:v>
                </c:pt>
                <c:pt idx="86">
                  <c:v>0.16618560045488201</c:v>
                </c:pt>
                <c:pt idx="87">
                  <c:v>0.14829924729949301</c:v>
                </c:pt>
                <c:pt idx="88">
                  <c:v>0.138458138667126</c:v>
                </c:pt>
                <c:pt idx="89">
                  <c:v>0.14444381524838201</c:v>
                </c:pt>
                <c:pt idx="90">
                  <c:v>0.137853200084609</c:v>
                </c:pt>
                <c:pt idx="91">
                  <c:v>0.13627909475959801</c:v>
                </c:pt>
                <c:pt idx="92">
                  <c:v>0.13681271886657501</c:v>
                </c:pt>
                <c:pt idx="93">
                  <c:v>0.13841561355118001</c:v>
                </c:pt>
                <c:pt idx="94">
                  <c:v>0.13955653539333601</c:v>
                </c:pt>
                <c:pt idx="95">
                  <c:v>0.14013626202514101</c:v>
                </c:pt>
                <c:pt idx="96">
                  <c:v>0.17180000000000001</c:v>
                </c:pt>
                <c:pt idx="97">
                  <c:v>0.17130000000000001</c:v>
                </c:pt>
              </c:numCache>
            </c:numRef>
          </c:yVal>
          <c:smooth val="0"/>
        </c:ser>
        <c:ser>
          <c:idx val="1"/>
          <c:order val="1"/>
          <c:tx>
            <c:v>Short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tint val="77000"/>
                  </a:schemeClr>
                </a:solidFill>
                <a:round/>
              </a:ln>
              <a:effectLst/>
            </c:spPr>
          </c:marker>
          <c:xVal>
            <c:numRef>
              <c:f>Feuil1!$B$187:$B$214</c:f>
              <c:numCache>
                <c:formatCode>General</c:formatCode>
                <c:ptCount val="28"/>
                <c:pt idx="0">
                  <c:v>187</c:v>
                </c:pt>
                <c:pt idx="1">
                  <c:v>189</c:v>
                </c:pt>
                <c:pt idx="2">
                  <c:v>194</c:v>
                </c:pt>
                <c:pt idx="3">
                  <c:v>198</c:v>
                </c:pt>
                <c:pt idx="4">
                  <c:v>214</c:v>
                </c:pt>
                <c:pt idx="5">
                  <c:v>223</c:v>
                </c:pt>
                <c:pt idx="6">
                  <c:v>228</c:v>
                </c:pt>
                <c:pt idx="7">
                  <c:v>229</c:v>
                </c:pt>
                <c:pt idx="8">
                  <c:v>241</c:v>
                </c:pt>
                <c:pt idx="9">
                  <c:v>246</c:v>
                </c:pt>
                <c:pt idx="10">
                  <c:v>255</c:v>
                </c:pt>
                <c:pt idx="11">
                  <c:v>256</c:v>
                </c:pt>
                <c:pt idx="12">
                  <c:v>267</c:v>
                </c:pt>
                <c:pt idx="13">
                  <c:v>269</c:v>
                </c:pt>
                <c:pt idx="14">
                  <c:v>284</c:v>
                </c:pt>
                <c:pt idx="15">
                  <c:v>291</c:v>
                </c:pt>
                <c:pt idx="16">
                  <c:v>272</c:v>
                </c:pt>
                <c:pt idx="17">
                  <c:v>280</c:v>
                </c:pt>
                <c:pt idx="18">
                  <c:v>289</c:v>
                </c:pt>
                <c:pt idx="19">
                  <c:v>287</c:v>
                </c:pt>
                <c:pt idx="20">
                  <c:v>200</c:v>
                </c:pt>
                <c:pt idx="21">
                  <c:v>204</c:v>
                </c:pt>
                <c:pt idx="22">
                  <c:v>181</c:v>
                </c:pt>
                <c:pt idx="23">
                  <c:v>188</c:v>
                </c:pt>
                <c:pt idx="24">
                  <c:v>286</c:v>
                </c:pt>
                <c:pt idx="25">
                  <c:v>283</c:v>
                </c:pt>
                <c:pt idx="26">
                  <c:v>282</c:v>
                </c:pt>
                <c:pt idx="27">
                  <c:v>288</c:v>
                </c:pt>
              </c:numCache>
            </c:numRef>
          </c:xVal>
          <c:yVal>
            <c:numRef>
              <c:f>Feuil1!$D$187:$D$214</c:f>
              <c:numCache>
                <c:formatCode>General</c:formatCode>
                <c:ptCount val="28"/>
                <c:pt idx="0">
                  <c:v>0.20930000000000001</c:v>
                </c:pt>
                <c:pt idx="1">
                  <c:v>0.23849999999999999</c:v>
                </c:pt>
                <c:pt idx="2">
                  <c:v>0.24049999999999999</c:v>
                </c:pt>
                <c:pt idx="3">
                  <c:v>0.21870000000000001</c:v>
                </c:pt>
                <c:pt idx="4">
                  <c:v>0.2336</c:v>
                </c:pt>
                <c:pt idx="5">
                  <c:v>0.22450000000000001</c:v>
                </c:pt>
                <c:pt idx="6">
                  <c:v>0.2331</c:v>
                </c:pt>
                <c:pt idx="7">
                  <c:v>0.27260000000000001</c:v>
                </c:pt>
                <c:pt idx="8">
                  <c:v>0.25779999999999997</c:v>
                </c:pt>
                <c:pt idx="9">
                  <c:v>0.29559999999999997</c:v>
                </c:pt>
                <c:pt idx="10">
                  <c:v>0.2707</c:v>
                </c:pt>
                <c:pt idx="11">
                  <c:v>0.26640000000000003</c:v>
                </c:pt>
                <c:pt idx="12">
                  <c:v>0.25240000000000001</c:v>
                </c:pt>
                <c:pt idx="13">
                  <c:v>0.25990000000000002</c:v>
                </c:pt>
                <c:pt idx="14">
                  <c:v>0.25119999999999998</c:v>
                </c:pt>
                <c:pt idx="15">
                  <c:v>0.20369999999999999</c:v>
                </c:pt>
                <c:pt idx="16">
                  <c:v>0.25209999999999999</c:v>
                </c:pt>
                <c:pt idx="17">
                  <c:v>0.29094223319988599</c:v>
                </c:pt>
                <c:pt idx="18">
                  <c:v>0.2311</c:v>
                </c:pt>
                <c:pt idx="19">
                  <c:v>0.24729999999999999</c:v>
                </c:pt>
                <c:pt idx="20">
                  <c:v>0.22570000000000001</c:v>
                </c:pt>
                <c:pt idx="21">
                  <c:v>0.22455353522900701</c:v>
                </c:pt>
                <c:pt idx="22">
                  <c:v>0.2465</c:v>
                </c:pt>
                <c:pt idx="23">
                  <c:v>0.20930000000000001</c:v>
                </c:pt>
                <c:pt idx="24">
                  <c:v>0.24349999999999999</c:v>
                </c:pt>
                <c:pt idx="25">
                  <c:v>0.27989999999999998</c:v>
                </c:pt>
                <c:pt idx="26">
                  <c:v>0.25900000000000001</c:v>
                </c:pt>
                <c:pt idx="27">
                  <c:v>0.25752346266336201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48640640"/>
        <c:axId val="-448651520"/>
      </c:scatterChart>
      <c:valAx>
        <c:axId val="-448640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51520"/>
        <c:crosses val="autoZero"/>
        <c:crossBetween val="midCat"/>
      </c:valAx>
      <c:valAx>
        <c:axId val="-44865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</a:t>
                </a:r>
                <a:r>
                  <a:rPr lang="en-GB" baseline="0"/>
                  <a:t> ISB (m)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406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TRM1 - Sept1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Short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Feuil1!$R$89:$R$154</c:f>
              <c:numCache>
                <c:formatCode>General</c:formatCode>
                <c:ptCount val="6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346</c:v>
                </c:pt>
                <c:pt idx="12">
                  <c:v>347</c:v>
                </c:pt>
                <c:pt idx="13">
                  <c:v>348</c:v>
                </c:pt>
                <c:pt idx="14">
                  <c:v>349</c:v>
                </c:pt>
                <c:pt idx="15">
                  <c:v>350</c:v>
                </c:pt>
                <c:pt idx="16">
                  <c:v>352</c:v>
                </c:pt>
                <c:pt idx="17">
                  <c:v>353</c:v>
                </c:pt>
                <c:pt idx="18">
                  <c:v>355</c:v>
                </c:pt>
                <c:pt idx="19">
                  <c:v>120</c:v>
                </c:pt>
                <c:pt idx="20">
                  <c:v>121</c:v>
                </c:pt>
                <c:pt idx="21">
                  <c:v>122</c:v>
                </c:pt>
                <c:pt idx="22">
                  <c:v>123</c:v>
                </c:pt>
                <c:pt idx="23">
                  <c:v>124</c:v>
                </c:pt>
                <c:pt idx="24">
                  <c:v>125</c:v>
                </c:pt>
                <c:pt idx="25">
                  <c:v>126</c:v>
                </c:pt>
                <c:pt idx="26">
                  <c:v>127</c:v>
                </c:pt>
                <c:pt idx="27">
                  <c:v>128</c:v>
                </c:pt>
                <c:pt idx="28">
                  <c:v>129</c:v>
                </c:pt>
                <c:pt idx="29">
                  <c:v>170</c:v>
                </c:pt>
                <c:pt idx="30">
                  <c:v>171</c:v>
                </c:pt>
                <c:pt idx="31">
                  <c:v>172</c:v>
                </c:pt>
                <c:pt idx="32">
                  <c:v>173</c:v>
                </c:pt>
                <c:pt idx="33">
                  <c:v>174</c:v>
                </c:pt>
                <c:pt idx="34">
                  <c:v>175</c:v>
                </c:pt>
                <c:pt idx="35">
                  <c:v>176</c:v>
                </c:pt>
                <c:pt idx="36">
                  <c:v>177</c:v>
                </c:pt>
                <c:pt idx="37">
                  <c:v>178</c:v>
                </c:pt>
                <c:pt idx="38">
                  <c:v>179</c:v>
                </c:pt>
                <c:pt idx="39">
                  <c:v>50</c:v>
                </c:pt>
                <c:pt idx="40">
                  <c:v>51</c:v>
                </c:pt>
                <c:pt idx="41">
                  <c:v>52</c:v>
                </c:pt>
                <c:pt idx="42">
                  <c:v>53</c:v>
                </c:pt>
                <c:pt idx="43">
                  <c:v>54</c:v>
                </c:pt>
                <c:pt idx="44">
                  <c:v>55</c:v>
                </c:pt>
                <c:pt idx="45">
                  <c:v>56</c:v>
                </c:pt>
                <c:pt idx="46">
                  <c:v>57</c:v>
                </c:pt>
                <c:pt idx="47">
                  <c:v>58</c:v>
                </c:pt>
                <c:pt idx="48">
                  <c:v>59</c:v>
                </c:pt>
                <c:pt idx="49">
                  <c:v>152</c:v>
                </c:pt>
                <c:pt idx="50">
                  <c:v>153</c:v>
                </c:pt>
                <c:pt idx="51">
                  <c:v>154</c:v>
                </c:pt>
                <c:pt idx="52">
                  <c:v>155</c:v>
                </c:pt>
                <c:pt idx="53">
                  <c:v>156</c:v>
                </c:pt>
                <c:pt idx="54">
                  <c:v>157</c:v>
                </c:pt>
                <c:pt idx="55">
                  <c:v>158</c:v>
                </c:pt>
                <c:pt idx="56">
                  <c:v>300</c:v>
                </c:pt>
                <c:pt idx="57">
                  <c:v>301</c:v>
                </c:pt>
                <c:pt idx="58">
                  <c:v>302</c:v>
                </c:pt>
                <c:pt idx="59">
                  <c:v>303</c:v>
                </c:pt>
                <c:pt idx="60">
                  <c:v>304</c:v>
                </c:pt>
                <c:pt idx="61">
                  <c:v>305</c:v>
                </c:pt>
                <c:pt idx="62">
                  <c:v>306</c:v>
                </c:pt>
                <c:pt idx="63">
                  <c:v>308</c:v>
                </c:pt>
                <c:pt idx="64">
                  <c:v>309</c:v>
                </c:pt>
                <c:pt idx="65">
                  <c:v>310</c:v>
                </c:pt>
              </c:numCache>
            </c:numRef>
          </c:xVal>
          <c:yVal>
            <c:numRef>
              <c:f>Feuil1!$T$89:$T$154</c:f>
              <c:numCache>
                <c:formatCode>General</c:formatCode>
                <c:ptCount val="66"/>
                <c:pt idx="0">
                  <c:v>0.52500173248338899</c:v>
                </c:pt>
                <c:pt idx="1">
                  <c:v>0.53584191911182</c:v>
                </c:pt>
                <c:pt idx="2">
                  <c:v>0.51361610684700099</c:v>
                </c:pt>
                <c:pt idx="3">
                  <c:v>0.53163335746491702</c:v>
                </c:pt>
                <c:pt idx="4">
                  <c:v>0.52902781951109301</c:v>
                </c:pt>
                <c:pt idx="5">
                  <c:v>0.54176809246417201</c:v>
                </c:pt>
                <c:pt idx="6">
                  <c:v>0.53386487463278598</c:v>
                </c:pt>
                <c:pt idx="7">
                  <c:v>0.55105483404617595</c:v>
                </c:pt>
                <c:pt idx="8">
                  <c:v>0.55121489217113295</c:v>
                </c:pt>
                <c:pt idx="9">
                  <c:v>0.52410969086185899</c:v>
                </c:pt>
                <c:pt idx="10">
                  <c:v>0.52566566191071695</c:v>
                </c:pt>
                <c:pt idx="11">
                  <c:v>0.48947857409294299</c:v>
                </c:pt>
                <c:pt idx="12">
                  <c:v>0.490697704020157</c:v>
                </c:pt>
                <c:pt idx="13">
                  <c:v>0.50209050227176499</c:v>
                </c:pt>
                <c:pt idx="14">
                  <c:v>0.50819138383124296</c:v>
                </c:pt>
                <c:pt idx="15">
                  <c:v>0.49389866146978501</c:v>
                </c:pt>
                <c:pt idx="16">
                  <c:v>0.47993338700084998</c:v>
                </c:pt>
                <c:pt idx="17">
                  <c:v>0.45254971993718202</c:v>
                </c:pt>
                <c:pt idx="18">
                  <c:v>0.47551208205267997</c:v>
                </c:pt>
                <c:pt idx="19">
                  <c:v>0.47951872246671601</c:v>
                </c:pt>
                <c:pt idx="20">
                  <c:v>0.47762858307988998</c:v>
                </c:pt>
                <c:pt idx="21">
                  <c:v>0.52735387082775897</c:v>
                </c:pt>
                <c:pt idx="22">
                  <c:v>0.49503033476251102</c:v>
                </c:pt>
                <c:pt idx="23">
                  <c:v>0.48248691033160901</c:v>
                </c:pt>
                <c:pt idx="24">
                  <c:v>0.47496077177085499</c:v>
                </c:pt>
                <c:pt idx="25">
                  <c:v>0.50002097852456695</c:v>
                </c:pt>
                <c:pt idx="26">
                  <c:v>0.47931924551114302</c:v>
                </c:pt>
                <c:pt idx="27">
                  <c:v>0.50234332916304203</c:v>
                </c:pt>
                <c:pt idx="28">
                  <c:v>0.51919385793358996</c:v>
                </c:pt>
                <c:pt idx="29">
                  <c:v>0.44619790145084398</c:v>
                </c:pt>
                <c:pt idx="30">
                  <c:v>0.41398803894995001</c:v>
                </c:pt>
                <c:pt idx="31">
                  <c:v>0.438649462352662</c:v>
                </c:pt>
                <c:pt idx="32">
                  <c:v>0.46785154165096199</c:v>
                </c:pt>
                <c:pt idx="33">
                  <c:v>0.45673163274693801</c:v>
                </c:pt>
                <c:pt idx="34">
                  <c:v>0.462706170639956</c:v>
                </c:pt>
                <c:pt idx="35">
                  <c:v>0.47072884691133499</c:v>
                </c:pt>
                <c:pt idx="36">
                  <c:v>0.39914346611759199</c:v>
                </c:pt>
                <c:pt idx="37">
                  <c:v>0.39310815439055002</c:v>
                </c:pt>
                <c:pt idx="38">
                  <c:v>0.45547749877198901</c:v>
                </c:pt>
                <c:pt idx="39">
                  <c:v>0.4669051267771</c:v>
                </c:pt>
                <c:pt idx="40">
                  <c:v>0.51128480812071198</c:v>
                </c:pt>
                <c:pt idx="41">
                  <c:v>0.532448001401022</c:v>
                </c:pt>
                <c:pt idx="42">
                  <c:v>0.545017160874393</c:v>
                </c:pt>
                <c:pt idx="43">
                  <c:v>0.495620106758278</c:v>
                </c:pt>
                <c:pt idx="44">
                  <c:v>0.52118018212192696</c:v>
                </c:pt>
                <c:pt idx="45">
                  <c:v>0.50695038698091599</c:v>
                </c:pt>
                <c:pt idx="46">
                  <c:v>0.49216338462600601</c:v>
                </c:pt>
                <c:pt idx="47">
                  <c:v>0.53306457934431495</c:v>
                </c:pt>
                <c:pt idx="48">
                  <c:v>0.52808207050720402</c:v>
                </c:pt>
                <c:pt idx="49">
                  <c:v>0.51438816835463397</c:v>
                </c:pt>
                <c:pt idx="50">
                  <c:v>0.478158280861739</c:v>
                </c:pt>
                <c:pt idx="51">
                  <c:v>0.46501974212802799</c:v>
                </c:pt>
                <c:pt idx="52">
                  <c:v>0.51845178489955601</c:v>
                </c:pt>
                <c:pt idx="53">
                  <c:v>0.42114729269185602</c:v>
                </c:pt>
                <c:pt idx="54">
                  <c:v>0.398110311056323</c:v>
                </c:pt>
                <c:pt idx="55">
                  <c:v>0.405650348310644</c:v>
                </c:pt>
                <c:pt idx="56">
                  <c:v>0.36651957660534501</c:v>
                </c:pt>
                <c:pt idx="57">
                  <c:v>0.46978982379023698</c:v>
                </c:pt>
                <c:pt idx="58">
                  <c:v>0.49293687580840201</c:v>
                </c:pt>
                <c:pt idx="59">
                  <c:v>0.48003755098073397</c:v>
                </c:pt>
                <c:pt idx="60">
                  <c:v>0.47091864350492302</c:v>
                </c:pt>
                <c:pt idx="61">
                  <c:v>0.443574315375029</c:v>
                </c:pt>
                <c:pt idx="62">
                  <c:v>0.44372598842602101</c:v>
                </c:pt>
                <c:pt idx="63">
                  <c:v>0.50704819770711795</c:v>
                </c:pt>
                <c:pt idx="64">
                  <c:v>0.485501981644543</c:v>
                </c:pt>
                <c:pt idx="65">
                  <c:v>0.49627226879582897</c:v>
                </c:pt>
              </c:numCache>
            </c:numRef>
          </c:yVal>
          <c:smooth val="0"/>
        </c:ser>
        <c:ser>
          <c:idx val="0"/>
          <c:order val="1"/>
          <c:tx>
            <c:v>Zero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xVal>
            <c:numRef>
              <c:f>Feuil1!$R$155:$R$183</c:f>
              <c:numCache>
                <c:formatCode>General</c:formatCode>
                <c:ptCount val="29"/>
                <c:pt idx="0">
                  <c:v>188</c:v>
                </c:pt>
                <c:pt idx="1">
                  <c:v>189</c:v>
                </c:pt>
                <c:pt idx="2">
                  <c:v>192</c:v>
                </c:pt>
                <c:pt idx="3">
                  <c:v>193</c:v>
                </c:pt>
                <c:pt idx="4">
                  <c:v>194</c:v>
                </c:pt>
                <c:pt idx="5">
                  <c:v>195</c:v>
                </c:pt>
                <c:pt idx="6">
                  <c:v>196</c:v>
                </c:pt>
                <c:pt idx="7">
                  <c:v>197</c:v>
                </c:pt>
                <c:pt idx="8">
                  <c:v>210</c:v>
                </c:pt>
                <c:pt idx="9">
                  <c:v>211</c:v>
                </c:pt>
                <c:pt idx="10">
                  <c:v>212</c:v>
                </c:pt>
                <c:pt idx="11">
                  <c:v>213</c:v>
                </c:pt>
                <c:pt idx="12">
                  <c:v>214</c:v>
                </c:pt>
                <c:pt idx="13">
                  <c:v>215</c:v>
                </c:pt>
                <c:pt idx="14">
                  <c:v>216</c:v>
                </c:pt>
                <c:pt idx="15">
                  <c:v>217</c:v>
                </c:pt>
                <c:pt idx="16">
                  <c:v>218</c:v>
                </c:pt>
                <c:pt idx="17">
                  <c:v>219</c:v>
                </c:pt>
                <c:pt idx="18">
                  <c:v>220</c:v>
                </c:pt>
                <c:pt idx="19">
                  <c:v>250</c:v>
                </c:pt>
                <c:pt idx="20">
                  <c:v>251</c:v>
                </c:pt>
                <c:pt idx="21">
                  <c:v>252</c:v>
                </c:pt>
                <c:pt idx="22">
                  <c:v>253</c:v>
                </c:pt>
                <c:pt idx="23">
                  <c:v>254</c:v>
                </c:pt>
                <c:pt idx="24">
                  <c:v>255</c:v>
                </c:pt>
                <c:pt idx="25">
                  <c:v>256</c:v>
                </c:pt>
                <c:pt idx="26">
                  <c:v>257</c:v>
                </c:pt>
                <c:pt idx="27">
                  <c:v>258</c:v>
                </c:pt>
                <c:pt idx="28">
                  <c:v>259</c:v>
                </c:pt>
              </c:numCache>
            </c:numRef>
          </c:xVal>
          <c:yVal>
            <c:numRef>
              <c:f>Feuil1!$T$155:$T$183</c:f>
              <c:numCache>
                <c:formatCode>General</c:formatCode>
                <c:ptCount val="29"/>
                <c:pt idx="0">
                  <c:v>0.34245851644143899</c:v>
                </c:pt>
                <c:pt idx="1">
                  <c:v>0.40688062984125201</c:v>
                </c:pt>
                <c:pt idx="2">
                  <c:v>0.38466839536966302</c:v>
                </c:pt>
                <c:pt idx="3">
                  <c:v>0.36870746284615902</c:v>
                </c:pt>
                <c:pt idx="4">
                  <c:v>0.38709578432830799</c:v>
                </c:pt>
                <c:pt idx="5">
                  <c:v>0.41932558631669598</c:v>
                </c:pt>
                <c:pt idx="6">
                  <c:v>0.44132381215479399</c:v>
                </c:pt>
                <c:pt idx="7">
                  <c:v>0.37017713698667198</c:v>
                </c:pt>
                <c:pt idx="8">
                  <c:v>0.44849148326365701</c:v>
                </c:pt>
                <c:pt idx="9">
                  <c:v>0.45748535755671499</c:v>
                </c:pt>
                <c:pt idx="10">
                  <c:v>0.46968263324062398</c:v>
                </c:pt>
                <c:pt idx="11">
                  <c:v>0.45141423735500202</c:v>
                </c:pt>
                <c:pt idx="12">
                  <c:v>0.396325856545169</c:v>
                </c:pt>
                <c:pt idx="13">
                  <c:v>0.42029194256329699</c:v>
                </c:pt>
                <c:pt idx="14">
                  <c:v>0.409276083832675</c:v>
                </c:pt>
                <c:pt idx="15">
                  <c:v>0.40028365309157199</c:v>
                </c:pt>
                <c:pt idx="16">
                  <c:v>0.38929600052235103</c:v>
                </c:pt>
                <c:pt idx="17">
                  <c:v>0.390182695629336</c:v>
                </c:pt>
                <c:pt idx="18">
                  <c:v>0.370234721365857</c:v>
                </c:pt>
                <c:pt idx="19">
                  <c:v>0.45702396830131098</c:v>
                </c:pt>
                <c:pt idx="20">
                  <c:v>0.51391095010883903</c:v>
                </c:pt>
                <c:pt idx="21">
                  <c:v>0.48809979864658398</c:v>
                </c:pt>
                <c:pt idx="22">
                  <c:v>0.464705238234564</c:v>
                </c:pt>
                <c:pt idx="23">
                  <c:v>0.45330108021981502</c:v>
                </c:pt>
                <c:pt idx="24">
                  <c:v>0.45035703531052601</c:v>
                </c:pt>
                <c:pt idx="25">
                  <c:v>0.446643469984843</c:v>
                </c:pt>
                <c:pt idx="26">
                  <c:v>0.46312191618855397</c:v>
                </c:pt>
                <c:pt idx="27">
                  <c:v>0.444606787334272</c:v>
                </c:pt>
                <c:pt idx="28">
                  <c:v>0.44861899252320703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48647168"/>
        <c:axId val="-448648800"/>
      </c:scatterChart>
      <c:valAx>
        <c:axId val="-44864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48800"/>
        <c:crosses val="autoZero"/>
        <c:crossBetween val="midCat"/>
      </c:valAx>
      <c:valAx>
        <c:axId val="-44864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 ISB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647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TRM2 - Sept1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Short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Feuil1!$L$89:$L$173</c:f>
              <c:numCache>
                <c:formatCode>General</c:formatCode>
                <c:ptCount val="8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184</c:v>
                </c:pt>
                <c:pt idx="12">
                  <c:v>185</c:v>
                </c:pt>
                <c:pt idx="13">
                  <c:v>186</c:v>
                </c:pt>
                <c:pt idx="14">
                  <c:v>188</c:v>
                </c:pt>
                <c:pt idx="15">
                  <c:v>189</c:v>
                </c:pt>
                <c:pt idx="16">
                  <c:v>190</c:v>
                </c:pt>
                <c:pt idx="17">
                  <c:v>192</c:v>
                </c:pt>
                <c:pt idx="18">
                  <c:v>250</c:v>
                </c:pt>
                <c:pt idx="19">
                  <c:v>251</c:v>
                </c:pt>
                <c:pt idx="20">
                  <c:v>252</c:v>
                </c:pt>
                <c:pt idx="21">
                  <c:v>253</c:v>
                </c:pt>
                <c:pt idx="22">
                  <c:v>254</c:v>
                </c:pt>
                <c:pt idx="23">
                  <c:v>255</c:v>
                </c:pt>
                <c:pt idx="24">
                  <c:v>256</c:v>
                </c:pt>
                <c:pt idx="25">
                  <c:v>257</c:v>
                </c:pt>
                <c:pt idx="26">
                  <c:v>258</c:v>
                </c:pt>
                <c:pt idx="27">
                  <c:v>259</c:v>
                </c:pt>
                <c:pt idx="28">
                  <c:v>345</c:v>
                </c:pt>
                <c:pt idx="29">
                  <c:v>346</c:v>
                </c:pt>
                <c:pt idx="30">
                  <c:v>347</c:v>
                </c:pt>
                <c:pt idx="31">
                  <c:v>348</c:v>
                </c:pt>
                <c:pt idx="32">
                  <c:v>349</c:v>
                </c:pt>
                <c:pt idx="33">
                  <c:v>350</c:v>
                </c:pt>
                <c:pt idx="34">
                  <c:v>351</c:v>
                </c:pt>
                <c:pt idx="35">
                  <c:v>352</c:v>
                </c:pt>
                <c:pt idx="36">
                  <c:v>353</c:v>
                </c:pt>
                <c:pt idx="37">
                  <c:v>354</c:v>
                </c:pt>
                <c:pt idx="38">
                  <c:v>120</c:v>
                </c:pt>
                <c:pt idx="39">
                  <c:v>121</c:v>
                </c:pt>
                <c:pt idx="40">
                  <c:v>122</c:v>
                </c:pt>
                <c:pt idx="41">
                  <c:v>123</c:v>
                </c:pt>
                <c:pt idx="42">
                  <c:v>124</c:v>
                </c:pt>
                <c:pt idx="43">
                  <c:v>125</c:v>
                </c:pt>
                <c:pt idx="44">
                  <c:v>126</c:v>
                </c:pt>
                <c:pt idx="45">
                  <c:v>127</c:v>
                </c:pt>
                <c:pt idx="46">
                  <c:v>128</c:v>
                </c:pt>
                <c:pt idx="47">
                  <c:v>129</c:v>
                </c:pt>
                <c:pt idx="48">
                  <c:v>130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152</c:v>
                </c:pt>
                <c:pt idx="60">
                  <c:v>153</c:v>
                </c:pt>
                <c:pt idx="61">
                  <c:v>154</c:v>
                </c:pt>
                <c:pt idx="62">
                  <c:v>155</c:v>
                </c:pt>
                <c:pt idx="63">
                  <c:v>156</c:v>
                </c:pt>
                <c:pt idx="64">
                  <c:v>157</c:v>
                </c:pt>
                <c:pt idx="65">
                  <c:v>158</c:v>
                </c:pt>
                <c:pt idx="66">
                  <c:v>302</c:v>
                </c:pt>
                <c:pt idx="67">
                  <c:v>303</c:v>
                </c:pt>
                <c:pt idx="68">
                  <c:v>304</c:v>
                </c:pt>
                <c:pt idx="69">
                  <c:v>305</c:v>
                </c:pt>
                <c:pt idx="70">
                  <c:v>306</c:v>
                </c:pt>
                <c:pt idx="71">
                  <c:v>308</c:v>
                </c:pt>
                <c:pt idx="72">
                  <c:v>309</c:v>
                </c:pt>
                <c:pt idx="73">
                  <c:v>310</c:v>
                </c:pt>
                <c:pt idx="74">
                  <c:v>210</c:v>
                </c:pt>
                <c:pt idx="75">
                  <c:v>211</c:v>
                </c:pt>
                <c:pt idx="76">
                  <c:v>212</c:v>
                </c:pt>
                <c:pt idx="77">
                  <c:v>213</c:v>
                </c:pt>
                <c:pt idx="78">
                  <c:v>214</c:v>
                </c:pt>
                <c:pt idx="79">
                  <c:v>215</c:v>
                </c:pt>
                <c:pt idx="80">
                  <c:v>216</c:v>
                </c:pt>
                <c:pt idx="81">
                  <c:v>217</c:v>
                </c:pt>
                <c:pt idx="82">
                  <c:v>218</c:v>
                </c:pt>
                <c:pt idx="83">
                  <c:v>219</c:v>
                </c:pt>
                <c:pt idx="84">
                  <c:v>220</c:v>
                </c:pt>
              </c:numCache>
            </c:numRef>
          </c:xVal>
          <c:yVal>
            <c:numRef>
              <c:f>Feuil1!$N$89:$N$173</c:f>
              <c:numCache>
                <c:formatCode>General</c:formatCode>
                <c:ptCount val="85"/>
                <c:pt idx="0">
                  <c:v>0.43202198840664102</c:v>
                </c:pt>
                <c:pt idx="1">
                  <c:v>0.43417179588677302</c:v>
                </c:pt>
                <c:pt idx="2">
                  <c:v>0.41302182017761302</c:v>
                </c:pt>
                <c:pt idx="3">
                  <c:v>0.434900883820735</c:v>
                </c:pt>
                <c:pt idx="4">
                  <c:v>0.42421580940817999</c:v>
                </c:pt>
                <c:pt idx="5">
                  <c:v>0.42699621764958701</c:v>
                </c:pt>
                <c:pt idx="6">
                  <c:v>0.42423032970917901</c:v>
                </c:pt>
                <c:pt idx="7">
                  <c:v>0.440875295585064</c:v>
                </c:pt>
                <c:pt idx="8">
                  <c:v>0.430395311309341</c:v>
                </c:pt>
                <c:pt idx="9">
                  <c:v>0.38678053086499498</c:v>
                </c:pt>
                <c:pt idx="10">
                  <c:v>0.389627500901993</c:v>
                </c:pt>
                <c:pt idx="11">
                  <c:v>0.10482858606501</c:v>
                </c:pt>
                <c:pt idx="12">
                  <c:v>0.102927688926122</c:v>
                </c:pt>
                <c:pt idx="13">
                  <c:v>0.134604576450369</c:v>
                </c:pt>
                <c:pt idx="14">
                  <c:v>0.13340482024533901</c:v>
                </c:pt>
                <c:pt idx="15">
                  <c:v>0.16814854567768001</c:v>
                </c:pt>
                <c:pt idx="16">
                  <c:v>0.16434082675244299</c:v>
                </c:pt>
                <c:pt idx="17">
                  <c:v>0.14473268144496301</c:v>
                </c:pt>
                <c:pt idx="18">
                  <c:v>0.21515249167848699</c:v>
                </c:pt>
                <c:pt idx="19">
                  <c:v>0.24827709877453299</c:v>
                </c:pt>
                <c:pt idx="20">
                  <c:v>0.235590729226304</c:v>
                </c:pt>
                <c:pt idx="21">
                  <c:v>0.21599656101784001</c:v>
                </c:pt>
                <c:pt idx="22">
                  <c:v>0.20290019552538999</c:v>
                </c:pt>
                <c:pt idx="23">
                  <c:v>0.17953990172207299</c:v>
                </c:pt>
                <c:pt idx="24">
                  <c:v>0.18021284612050001</c:v>
                </c:pt>
                <c:pt idx="25">
                  <c:v>0.206366502804047</c:v>
                </c:pt>
                <c:pt idx="26">
                  <c:v>0.18712225368528401</c:v>
                </c:pt>
                <c:pt idx="27">
                  <c:v>0.185446178194631</c:v>
                </c:pt>
                <c:pt idx="28">
                  <c:v>0.32692193856506502</c:v>
                </c:pt>
                <c:pt idx="29">
                  <c:v>0.34132306500119702</c:v>
                </c:pt>
                <c:pt idx="30">
                  <c:v>0.335962701538422</c:v>
                </c:pt>
                <c:pt idx="31">
                  <c:v>0.38952584359114201</c:v>
                </c:pt>
                <c:pt idx="32">
                  <c:v>0.36132699914434901</c:v>
                </c:pt>
                <c:pt idx="33">
                  <c:v>0.34171375015604799</c:v>
                </c:pt>
                <c:pt idx="34">
                  <c:v>0.31609280005729601</c:v>
                </c:pt>
                <c:pt idx="35">
                  <c:v>0.282609582512166</c:v>
                </c:pt>
                <c:pt idx="36">
                  <c:v>0.28021665325358303</c:v>
                </c:pt>
                <c:pt idx="37">
                  <c:v>0.30980581781795802</c:v>
                </c:pt>
                <c:pt idx="38">
                  <c:v>0.309619719691137</c:v>
                </c:pt>
                <c:pt idx="39">
                  <c:v>0.29198959970445498</c:v>
                </c:pt>
                <c:pt idx="40">
                  <c:v>0.36498760898372101</c:v>
                </c:pt>
                <c:pt idx="41">
                  <c:v>0.33287670761811899</c:v>
                </c:pt>
                <c:pt idx="42">
                  <c:v>0.30448532124407302</c:v>
                </c:pt>
                <c:pt idx="43">
                  <c:v>0.29482224186334799</c:v>
                </c:pt>
                <c:pt idx="44">
                  <c:v>0.32590156055689401</c:v>
                </c:pt>
                <c:pt idx="45">
                  <c:v>0.31411337199948403</c:v>
                </c:pt>
                <c:pt idx="46">
                  <c:v>0.33426374673473203</c:v>
                </c:pt>
                <c:pt idx="47">
                  <c:v>0.34831533668729198</c:v>
                </c:pt>
                <c:pt idx="48">
                  <c:v>0.27083610668913799</c:v>
                </c:pt>
                <c:pt idx="49">
                  <c:v>0.32630592507985401</c:v>
                </c:pt>
                <c:pt idx="50">
                  <c:v>0.37229413708815001</c:v>
                </c:pt>
                <c:pt idx="51">
                  <c:v>0.39517837197559802</c:v>
                </c:pt>
                <c:pt idx="52">
                  <c:v>0.40860802194580698</c:v>
                </c:pt>
                <c:pt idx="53">
                  <c:v>0.36583511513985401</c:v>
                </c:pt>
                <c:pt idx="54">
                  <c:v>0.390436065983853</c:v>
                </c:pt>
                <c:pt idx="55">
                  <c:v>0.37796352730281901</c:v>
                </c:pt>
                <c:pt idx="56">
                  <c:v>0.35808379954215802</c:v>
                </c:pt>
                <c:pt idx="57">
                  <c:v>0.378624822623155</c:v>
                </c:pt>
                <c:pt idx="58">
                  <c:v>0.39590536271426902</c:v>
                </c:pt>
                <c:pt idx="59">
                  <c:v>0.338245227145682</c:v>
                </c:pt>
                <c:pt idx="60">
                  <c:v>0.30044799993686599</c:v>
                </c:pt>
                <c:pt idx="61">
                  <c:v>0.29955317765718698</c:v>
                </c:pt>
                <c:pt idx="62">
                  <c:v>0.336393312534704</c:v>
                </c:pt>
                <c:pt idx="63">
                  <c:v>0.24996499345912501</c:v>
                </c:pt>
                <c:pt idx="64">
                  <c:v>0.255898583029875</c:v>
                </c:pt>
                <c:pt idx="65">
                  <c:v>0.22172783295568901</c:v>
                </c:pt>
                <c:pt idx="66">
                  <c:v>0.32680288103465699</c:v>
                </c:pt>
                <c:pt idx="67">
                  <c:v>0.30860104258965398</c:v>
                </c:pt>
                <c:pt idx="68">
                  <c:v>0.29565999602007298</c:v>
                </c:pt>
                <c:pt idx="69">
                  <c:v>0.27890425689543802</c:v>
                </c:pt>
                <c:pt idx="70">
                  <c:v>0.26487862962097303</c:v>
                </c:pt>
                <c:pt idx="71">
                  <c:v>0.32793344925148699</c:v>
                </c:pt>
                <c:pt idx="72">
                  <c:v>0.31194708439202801</c:v>
                </c:pt>
                <c:pt idx="73">
                  <c:v>0.32292266492286698</c:v>
                </c:pt>
                <c:pt idx="74">
                  <c:v>0.19465817160316701</c:v>
                </c:pt>
                <c:pt idx="75">
                  <c:v>0.18917303434108801</c:v>
                </c:pt>
                <c:pt idx="76">
                  <c:v>0.18999914553505901</c:v>
                </c:pt>
                <c:pt idx="77">
                  <c:v>0.182101578733499</c:v>
                </c:pt>
                <c:pt idx="78">
                  <c:v>0.162752906385013</c:v>
                </c:pt>
                <c:pt idx="79">
                  <c:v>0.19470610340633601</c:v>
                </c:pt>
                <c:pt idx="80">
                  <c:v>0.166272809238659</c:v>
                </c:pt>
                <c:pt idx="81">
                  <c:v>0.14785055641266101</c:v>
                </c:pt>
                <c:pt idx="82">
                  <c:v>0.163686468116305</c:v>
                </c:pt>
                <c:pt idx="83">
                  <c:v>0.17779103384869899</c:v>
                </c:pt>
                <c:pt idx="84">
                  <c:v>0.139708758053115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6927488"/>
        <c:axId val="-166926944"/>
      </c:scatterChart>
      <c:valAx>
        <c:axId val="-16692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26944"/>
        <c:crosses val="autoZero"/>
        <c:crossBetween val="midCat"/>
      </c:valAx>
      <c:valAx>
        <c:axId val="-16692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</a:t>
                </a:r>
                <a:r>
                  <a:rPr lang="en-GB" baseline="0"/>
                  <a:t> ISB (m)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27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TRM2 - Sept1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Short baseline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Feuil1!$L$89:$L$173</c:f>
              <c:numCache>
                <c:formatCode>General</c:formatCode>
                <c:ptCount val="8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184</c:v>
                </c:pt>
                <c:pt idx="12">
                  <c:v>185</c:v>
                </c:pt>
                <c:pt idx="13">
                  <c:v>186</c:v>
                </c:pt>
                <c:pt idx="14">
                  <c:v>188</c:v>
                </c:pt>
                <c:pt idx="15">
                  <c:v>189</c:v>
                </c:pt>
                <c:pt idx="16">
                  <c:v>190</c:v>
                </c:pt>
                <c:pt idx="17">
                  <c:v>192</c:v>
                </c:pt>
                <c:pt idx="18">
                  <c:v>250</c:v>
                </c:pt>
                <c:pt idx="19">
                  <c:v>251</c:v>
                </c:pt>
                <c:pt idx="20">
                  <c:v>252</c:v>
                </c:pt>
                <c:pt idx="21">
                  <c:v>253</c:v>
                </c:pt>
                <c:pt idx="22">
                  <c:v>254</c:v>
                </c:pt>
                <c:pt idx="23">
                  <c:v>255</c:v>
                </c:pt>
                <c:pt idx="24">
                  <c:v>256</c:v>
                </c:pt>
                <c:pt idx="25">
                  <c:v>257</c:v>
                </c:pt>
                <c:pt idx="26">
                  <c:v>258</c:v>
                </c:pt>
                <c:pt idx="27">
                  <c:v>259</c:v>
                </c:pt>
                <c:pt idx="28">
                  <c:v>345</c:v>
                </c:pt>
                <c:pt idx="29">
                  <c:v>346</c:v>
                </c:pt>
                <c:pt idx="30">
                  <c:v>347</c:v>
                </c:pt>
                <c:pt idx="31">
                  <c:v>348</c:v>
                </c:pt>
                <c:pt idx="32">
                  <c:v>349</c:v>
                </c:pt>
                <c:pt idx="33">
                  <c:v>350</c:v>
                </c:pt>
                <c:pt idx="34">
                  <c:v>351</c:v>
                </c:pt>
                <c:pt idx="35">
                  <c:v>352</c:v>
                </c:pt>
                <c:pt idx="36">
                  <c:v>353</c:v>
                </c:pt>
                <c:pt idx="37">
                  <c:v>354</c:v>
                </c:pt>
                <c:pt idx="38">
                  <c:v>120</c:v>
                </c:pt>
                <c:pt idx="39">
                  <c:v>121</c:v>
                </c:pt>
                <c:pt idx="40">
                  <c:v>122</c:v>
                </c:pt>
                <c:pt idx="41">
                  <c:v>123</c:v>
                </c:pt>
                <c:pt idx="42">
                  <c:v>124</c:v>
                </c:pt>
                <c:pt idx="43">
                  <c:v>125</c:v>
                </c:pt>
                <c:pt idx="44">
                  <c:v>126</c:v>
                </c:pt>
                <c:pt idx="45">
                  <c:v>127</c:v>
                </c:pt>
                <c:pt idx="46">
                  <c:v>128</c:v>
                </c:pt>
                <c:pt idx="47">
                  <c:v>129</c:v>
                </c:pt>
                <c:pt idx="48">
                  <c:v>130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152</c:v>
                </c:pt>
                <c:pt idx="60">
                  <c:v>153</c:v>
                </c:pt>
                <c:pt idx="61">
                  <c:v>154</c:v>
                </c:pt>
                <c:pt idx="62">
                  <c:v>155</c:v>
                </c:pt>
                <c:pt idx="63">
                  <c:v>156</c:v>
                </c:pt>
                <c:pt idx="64">
                  <c:v>157</c:v>
                </c:pt>
                <c:pt idx="65">
                  <c:v>158</c:v>
                </c:pt>
                <c:pt idx="66">
                  <c:v>302</c:v>
                </c:pt>
                <c:pt idx="67">
                  <c:v>303</c:v>
                </c:pt>
                <c:pt idx="68">
                  <c:v>304</c:v>
                </c:pt>
                <c:pt idx="69">
                  <c:v>305</c:v>
                </c:pt>
                <c:pt idx="70">
                  <c:v>306</c:v>
                </c:pt>
                <c:pt idx="71">
                  <c:v>308</c:v>
                </c:pt>
                <c:pt idx="72">
                  <c:v>309</c:v>
                </c:pt>
                <c:pt idx="73">
                  <c:v>310</c:v>
                </c:pt>
                <c:pt idx="74">
                  <c:v>210</c:v>
                </c:pt>
                <c:pt idx="75">
                  <c:v>211</c:v>
                </c:pt>
                <c:pt idx="76">
                  <c:v>212</c:v>
                </c:pt>
                <c:pt idx="77">
                  <c:v>213</c:v>
                </c:pt>
                <c:pt idx="78">
                  <c:v>214</c:v>
                </c:pt>
                <c:pt idx="79">
                  <c:v>215</c:v>
                </c:pt>
                <c:pt idx="80">
                  <c:v>216</c:v>
                </c:pt>
                <c:pt idx="81">
                  <c:v>217</c:v>
                </c:pt>
                <c:pt idx="82">
                  <c:v>218</c:v>
                </c:pt>
                <c:pt idx="83">
                  <c:v>219</c:v>
                </c:pt>
                <c:pt idx="84">
                  <c:v>220</c:v>
                </c:pt>
              </c:numCache>
            </c:numRef>
          </c:xVal>
          <c:yVal>
            <c:numRef>
              <c:f>Feuil1!$N$89:$N$173</c:f>
              <c:numCache>
                <c:formatCode>General</c:formatCode>
                <c:ptCount val="85"/>
                <c:pt idx="0">
                  <c:v>0.43202198840664102</c:v>
                </c:pt>
                <c:pt idx="1">
                  <c:v>0.43417179588677302</c:v>
                </c:pt>
                <c:pt idx="2">
                  <c:v>0.41302182017761302</c:v>
                </c:pt>
                <c:pt idx="3">
                  <c:v>0.434900883820735</c:v>
                </c:pt>
                <c:pt idx="4">
                  <c:v>0.42421580940817999</c:v>
                </c:pt>
                <c:pt idx="5">
                  <c:v>0.42699621764958701</c:v>
                </c:pt>
                <c:pt idx="6">
                  <c:v>0.42423032970917901</c:v>
                </c:pt>
                <c:pt idx="7">
                  <c:v>0.440875295585064</c:v>
                </c:pt>
                <c:pt idx="8">
                  <c:v>0.430395311309341</c:v>
                </c:pt>
                <c:pt idx="9">
                  <c:v>0.38678053086499498</c:v>
                </c:pt>
                <c:pt idx="10">
                  <c:v>0.389627500901993</c:v>
                </c:pt>
                <c:pt idx="11">
                  <c:v>0.10482858606501</c:v>
                </c:pt>
                <c:pt idx="12">
                  <c:v>0.102927688926122</c:v>
                </c:pt>
                <c:pt idx="13">
                  <c:v>0.134604576450369</c:v>
                </c:pt>
                <c:pt idx="14">
                  <c:v>0.13340482024533901</c:v>
                </c:pt>
                <c:pt idx="15">
                  <c:v>0.16814854567768001</c:v>
                </c:pt>
                <c:pt idx="16">
                  <c:v>0.16434082675244299</c:v>
                </c:pt>
                <c:pt idx="17">
                  <c:v>0.14473268144496301</c:v>
                </c:pt>
                <c:pt idx="18">
                  <c:v>0.21515249167848699</c:v>
                </c:pt>
                <c:pt idx="19">
                  <c:v>0.24827709877453299</c:v>
                </c:pt>
                <c:pt idx="20">
                  <c:v>0.235590729226304</c:v>
                </c:pt>
                <c:pt idx="21">
                  <c:v>0.21599656101784001</c:v>
                </c:pt>
                <c:pt idx="22">
                  <c:v>0.20290019552538999</c:v>
                </c:pt>
                <c:pt idx="23">
                  <c:v>0.17953990172207299</c:v>
                </c:pt>
                <c:pt idx="24">
                  <c:v>0.18021284612050001</c:v>
                </c:pt>
                <c:pt idx="25">
                  <c:v>0.206366502804047</c:v>
                </c:pt>
                <c:pt idx="26">
                  <c:v>0.18712225368528401</c:v>
                </c:pt>
                <c:pt idx="27">
                  <c:v>0.185446178194631</c:v>
                </c:pt>
                <c:pt idx="28">
                  <c:v>0.32692193856506502</c:v>
                </c:pt>
                <c:pt idx="29">
                  <c:v>0.34132306500119702</c:v>
                </c:pt>
                <c:pt idx="30">
                  <c:v>0.335962701538422</c:v>
                </c:pt>
                <c:pt idx="31">
                  <c:v>0.38952584359114201</c:v>
                </c:pt>
                <c:pt idx="32">
                  <c:v>0.36132699914434901</c:v>
                </c:pt>
                <c:pt idx="33">
                  <c:v>0.34171375015604799</c:v>
                </c:pt>
                <c:pt idx="34">
                  <c:v>0.31609280005729601</c:v>
                </c:pt>
                <c:pt idx="35">
                  <c:v>0.282609582512166</c:v>
                </c:pt>
                <c:pt idx="36">
                  <c:v>0.28021665325358303</c:v>
                </c:pt>
                <c:pt idx="37">
                  <c:v>0.30980581781795802</c:v>
                </c:pt>
                <c:pt idx="38">
                  <c:v>0.309619719691137</c:v>
                </c:pt>
                <c:pt idx="39">
                  <c:v>0.29198959970445498</c:v>
                </c:pt>
                <c:pt idx="40">
                  <c:v>0.36498760898372101</c:v>
                </c:pt>
                <c:pt idx="41">
                  <c:v>0.33287670761811899</c:v>
                </c:pt>
                <c:pt idx="42">
                  <c:v>0.30448532124407302</c:v>
                </c:pt>
                <c:pt idx="43">
                  <c:v>0.29482224186334799</c:v>
                </c:pt>
                <c:pt idx="44">
                  <c:v>0.32590156055689401</c:v>
                </c:pt>
                <c:pt idx="45">
                  <c:v>0.31411337199948403</c:v>
                </c:pt>
                <c:pt idx="46">
                  <c:v>0.33426374673473203</c:v>
                </c:pt>
                <c:pt idx="47">
                  <c:v>0.34831533668729198</c:v>
                </c:pt>
                <c:pt idx="48">
                  <c:v>0.27083610668913799</c:v>
                </c:pt>
                <c:pt idx="49">
                  <c:v>0.32630592507985401</c:v>
                </c:pt>
                <c:pt idx="50">
                  <c:v>0.37229413708815001</c:v>
                </c:pt>
                <c:pt idx="51">
                  <c:v>0.39517837197559802</c:v>
                </c:pt>
                <c:pt idx="52">
                  <c:v>0.40860802194580698</c:v>
                </c:pt>
                <c:pt idx="53">
                  <c:v>0.36583511513985401</c:v>
                </c:pt>
                <c:pt idx="54">
                  <c:v>0.390436065983853</c:v>
                </c:pt>
                <c:pt idx="55">
                  <c:v>0.37796352730281901</c:v>
                </c:pt>
                <c:pt idx="56">
                  <c:v>0.35808379954215802</c:v>
                </c:pt>
                <c:pt idx="57">
                  <c:v>0.378624822623155</c:v>
                </c:pt>
                <c:pt idx="58">
                  <c:v>0.39590536271426902</c:v>
                </c:pt>
                <c:pt idx="59">
                  <c:v>0.338245227145682</c:v>
                </c:pt>
                <c:pt idx="60">
                  <c:v>0.30044799993686599</c:v>
                </c:pt>
                <c:pt idx="61">
                  <c:v>0.29955317765718698</c:v>
                </c:pt>
                <c:pt idx="62">
                  <c:v>0.336393312534704</c:v>
                </c:pt>
                <c:pt idx="63">
                  <c:v>0.24996499345912501</c:v>
                </c:pt>
                <c:pt idx="64">
                  <c:v>0.255898583029875</c:v>
                </c:pt>
                <c:pt idx="65">
                  <c:v>0.22172783295568901</c:v>
                </c:pt>
                <c:pt idx="66">
                  <c:v>0.32680288103465699</c:v>
                </c:pt>
                <c:pt idx="67">
                  <c:v>0.30860104258965398</c:v>
                </c:pt>
                <c:pt idx="68">
                  <c:v>0.29565999602007298</c:v>
                </c:pt>
                <c:pt idx="69">
                  <c:v>0.27890425689543802</c:v>
                </c:pt>
                <c:pt idx="70">
                  <c:v>0.26487862962097303</c:v>
                </c:pt>
                <c:pt idx="71">
                  <c:v>0.32793344925148699</c:v>
                </c:pt>
                <c:pt idx="72">
                  <c:v>0.31194708439202801</c:v>
                </c:pt>
                <c:pt idx="73">
                  <c:v>0.32292266492286698</c:v>
                </c:pt>
                <c:pt idx="74">
                  <c:v>0.19465817160316701</c:v>
                </c:pt>
                <c:pt idx="75">
                  <c:v>0.18917303434108801</c:v>
                </c:pt>
                <c:pt idx="76">
                  <c:v>0.18999914553505901</c:v>
                </c:pt>
                <c:pt idx="77">
                  <c:v>0.182101578733499</c:v>
                </c:pt>
                <c:pt idx="78">
                  <c:v>0.162752906385013</c:v>
                </c:pt>
                <c:pt idx="79">
                  <c:v>0.19470610340633601</c:v>
                </c:pt>
                <c:pt idx="80">
                  <c:v>0.166272809238659</c:v>
                </c:pt>
                <c:pt idx="81">
                  <c:v>0.14785055641266101</c:v>
                </c:pt>
                <c:pt idx="82">
                  <c:v>0.163686468116305</c:v>
                </c:pt>
                <c:pt idx="83">
                  <c:v>0.17779103384869899</c:v>
                </c:pt>
                <c:pt idx="84">
                  <c:v>0.139708758053115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6938368"/>
        <c:axId val="-166929664"/>
      </c:scatterChart>
      <c:valAx>
        <c:axId val="-16693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29664"/>
        <c:crosses val="autoZero"/>
        <c:crossBetween val="midCat"/>
      </c:valAx>
      <c:valAx>
        <c:axId val="-16692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</a:t>
                </a:r>
                <a:r>
                  <a:rPr lang="en-GB" baseline="0"/>
                  <a:t> ISB (m)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38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TRM1 - Sept2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248908591298326E-2"/>
          <c:y val="0.10354543387936166"/>
          <c:w val="0.9100338148799626"/>
          <c:h val="0.71032405958628797"/>
        </c:manualLayout>
      </c:layout>
      <c:scatterChart>
        <c:scatterStyle val="lineMarker"/>
        <c:varyColors val="0"/>
        <c:ser>
          <c:idx val="2"/>
          <c:order val="0"/>
          <c:tx>
            <c:v>Uncorrected</c:v>
          </c:tx>
          <c:spPr>
            <a:ln w="95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Feuil1!$AA$300:$AA$308</c:f>
              <c:numCache>
                <c:formatCode>General</c:formatCode>
                <c:ptCount val="9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</c:numCache>
            </c:numRef>
          </c:xVal>
          <c:yVal>
            <c:numRef>
              <c:f>Feuil1!$AC$300:$AC$308</c:f>
              <c:numCache>
                <c:formatCode>General</c:formatCode>
                <c:ptCount val="9"/>
                <c:pt idx="0">
                  <c:v>7.6963323470961704</c:v>
                </c:pt>
                <c:pt idx="1">
                  <c:v>5.1456707370425301</c:v>
                </c:pt>
                <c:pt idx="2">
                  <c:v>8.3811269845654</c:v>
                </c:pt>
                <c:pt idx="3">
                  <c:v>7.3193202466298004</c:v>
                </c:pt>
                <c:pt idx="4">
                  <c:v>8.1552192239301693</c:v>
                </c:pt>
                <c:pt idx="5">
                  <c:v>6.38277006253659</c:v>
                </c:pt>
                <c:pt idx="6">
                  <c:v>10.1222480961948</c:v>
                </c:pt>
                <c:pt idx="7">
                  <c:v>8.3272936348359892</c:v>
                </c:pt>
                <c:pt idx="8">
                  <c:v>11.502367715565899</c:v>
                </c:pt>
              </c:numCache>
            </c:numRef>
          </c:yVal>
          <c:smooth val="0"/>
        </c:ser>
        <c:ser>
          <c:idx val="3"/>
          <c:order val="1"/>
          <c:tx>
            <c:v>Corrected</c:v>
          </c:tx>
          <c:spPr>
            <a:ln w="95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Feuil1!$AO$300:$AO$308</c:f>
              <c:numCache>
                <c:formatCode>General</c:formatCode>
                <c:ptCount val="9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</c:numCache>
            </c:numRef>
          </c:xVal>
          <c:yVal>
            <c:numRef>
              <c:f>Feuil1!$AQ$300:$AQ$308</c:f>
              <c:numCache>
                <c:formatCode>General</c:formatCode>
                <c:ptCount val="9"/>
                <c:pt idx="0">
                  <c:v>0.80864163975188896</c:v>
                </c:pt>
                <c:pt idx="1">
                  <c:v>0.78248958288260395</c:v>
                </c:pt>
                <c:pt idx="2">
                  <c:v>1.47064675058144</c:v>
                </c:pt>
                <c:pt idx="3">
                  <c:v>0.91822554319018501</c:v>
                </c:pt>
                <c:pt idx="4">
                  <c:v>0.93626295787625402</c:v>
                </c:pt>
                <c:pt idx="5">
                  <c:v>0.84096509865302205</c:v>
                </c:pt>
                <c:pt idx="6">
                  <c:v>1.1591701418698599</c:v>
                </c:pt>
                <c:pt idx="7">
                  <c:v>0.98437357771997203</c:v>
                </c:pt>
                <c:pt idx="8">
                  <c:v>1.0466597634032699</c:v>
                </c:pt>
              </c:numCache>
            </c:numRef>
          </c:yVal>
          <c:smooth val="0"/>
        </c:ser>
        <c:ser>
          <c:idx val="4"/>
          <c:order val="2"/>
          <c:tx>
            <c:v>Estimated</c:v>
          </c:tx>
          <c:spPr>
            <a:ln w="95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Feuil1!$AA$300:$AA$308</c:f>
              <c:numCache>
                <c:formatCode>General</c:formatCode>
                <c:ptCount val="9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</c:numCache>
            </c:numRef>
          </c:xVal>
          <c:yVal>
            <c:numRef>
              <c:f>Feuil1!$L$45:$L$53</c:f>
              <c:numCache>
                <c:formatCode>#,##0.00000000000</c:formatCode>
                <c:ptCount val="9"/>
                <c:pt idx="0">
                  <c:v>1.7173601097779201</c:v>
                </c:pt>
                <c:pt idx="1">
                  <c:v>1.2014035749646801</c:v>
                </c:pt>
                <c:pt idx="2">
                  <c:v>1.17986823770311</c:v>
                </c:pt>
                <c:pt idx="3">
                  <c:v>1.5940919358780301</c:v>
                </c:pt>
                <c:pt idx="4">
                  <c:v>0.98166310509491395</c:v>
                </c:pt>
                <c:pt idx="5">
                  <c:v>1.18514176432527</c:v>
                </c:pt>
                <c:pt idx="6" formatCode="General">
                  <c:v>2.7630521056031299</c:v>
                </c:pt>
                <c:pt idx="7">
                  <c:v>1.1042444234406901</c:v>
                </c:pt>
                <c:pt idx="8">
                  <c:v>2.64413593822559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6932384"/>
        <c:axId val="-166936192"/>
        <c:extLst/>
      </c:scatterChart>
      <c:valAx>
        <c:axId val="-166932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DOY of 2016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36192"/>
        <c:crosses val="autoZero"/>
        <c:crossBetween val="midCat"/>
      </c:valAx>
      <c:valAx>
        <c:axId val="-1669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Baseline Precision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9323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69D8-01F7-4FD4-95F2-18AFB3E5F937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1D69-E8B7-492E-8BFE-01CA3A9A16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9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17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2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62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31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2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17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402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4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6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9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5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08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5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3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99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83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D69-E8B7-492E-8BFE-01CA3A9A16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5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10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0990856-CD74-4F1A-B422-79DF2DA64609}" type="datetime1">
              <a:rPr lang="fr-FR" smtClean="0"/>
              <a:t>26/04/2016</a:t>
            </a:fld>
            <a:endParaRPr lang="fr-FR"/>
          </a:p>
        </p:txBody>
      </p:sp>
      <p:sp>
        <p:nvSpPr>
          <p:cNvPr id="11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CC50330-7F09-BE4A-839B-3E7CA0341923}" type="slidenum">
              <a:rPr lang="en-US"/>
              <a:pPr>
                <a:defRPr/>
              </a:pPr>
              <a:t>‹N°›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C4E1B-B328-4B19-A087-DF581FFC509B}" type="datetime1">
              <a:rPr lang="fr-FR" smtClean="0"/>
              <a:t>26/04/2016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4218-25C1-E54D-89E4-5EAC2387DE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Triangle isocè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8FBA-23D5-47E9-B154-04EFCA6C31B1}" type="datetime1">
              <a:rPr lang="fr-FR" smtClean="0"/>
              <a:t>26/04/2016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20C5-7001-5B43-98D5-DFCDDB9749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B280-8CC4-466F-BEA7-28CC69D10755}" type="datetime1">
              <a:rPr lang="fr-FR" smtClean="0"/>
              <a:t>26/04/2016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62549-B239-704F-AE93-8A5A790D96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FD34-9167-43C8-A4BD-5BC6C4A1D871}" type="datetime1">
              <a:rPr lang="fr-FR" smtClean="0"/>
              <a:t>26/04/2016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F8D19-32E9-B949-9086-012DE754E8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B528F-A01C-4136-A06F-0ABC727D64C9}" type="datetime1">
              <a:rPr lang="fr-FR" smtClean="0"/>
              <a:t>26/04/2016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97D9-0DF5-184F-9290-07732F72B9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274C-61AC-4EF5-A7AC-5AEB97A6B755}" type="datetime1">
              <a:rPr lang="fr-FR" smtClean="0"/>
              <a:t>26/04/2016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B5A3-B101-694E-BEFD-5EDA300E27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C1E0-28D3-401A-B62D-78B98FFD147F}" type="datetime1">
              <a:rPr lang="fr-FR" smtClean="0"/>
              <a:t>26/04/2016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7910F-29F1-7B4A-8C58-314E929A89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0E28-A82B-48F4-9D27-7CE48D7C7CF4}" type="datetime1">
              <a:rPr lang="fr-FR" smtClean="0"/>
              <a:t>26/04/2016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E33E-2712-FB4B-AFC7-A9AEFC6288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riangle isocè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80BD-0AAE-4157-801B-697DF91F3085}" type="datetime1">
              <a:rPr lang="fr-FR" smtClean="0"/>
              <a:t>26/04/2016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5077777-BE64-AF4D-BECF-7046FE829A36}" type="slidenum">
              <a:rPr lang="en-US"/>
              <a:pPr>
                <a:defRPr/>
              </a:pPr>
              <a:t>‹N°›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nl-BE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90C6-582A-489B-8F6A-C1FECFA9E57B}" type="datetime1">
              <a:rPr lang="fr-FR" smtClean="0"/>
              <a:t>26/04/2016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7905B-E2C6-B64A-B5C6-4C7BF10441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et modifiez le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4AF3CD-EED1-475D-A85A-BD44A8A87DAA}" type="datetime1">
              <a:rPr lang="fr-FR" smtClean="0"/>
              <a:t>26/04/2016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6101F3-2155-7248-9FFE-C047C2B2F7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7" r:id="rId2"/>
    <p:sldLayoutId id="2147484002" r:id="rId3"/>
    <p:sldLayoutId id="2147483998" r:id="rId4"/>
    <p:sldLayoutId id="2147483999" r:id="rId5"/>
    <p:sldLayoutId id="2147484003" r:id="rId6"/>
    <p:sldLayoutId id="2147484004" r:id="rId7"/>
    <p:sldLayoutId id="2147484005" r:id="rId8"/>
    <p:sldLayoutId id="2147484006" r:id="rId9"/>
    <p:sldLayoutId id="2147484000" r:id="rId10"/>
    <p:sldLayoutId id="214748400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pitchFamily="-103" charset="-128"/>
          <a:cs typeface="ＭＳ Ｐゴシック" pitchFamily="-103" charset="-128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3" charset="0"/>
          <a:ea typeface="ＭＳ Ｐゴシック" pitchFamily="-103" charset="-128"/>
          <a:cs typeface="ＭＳ Ｐゴシック" pitchFamily="-103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-103" charset="2"/>
        <a:buChar char=""/>
        <a:defRPr sz="2600" kern="1200">
          <a:solidFill>
            <a:schemeClr val="tx1"/>
          </a:solidFill>
          <a:latin typeface="+mn-lt"/>
          <a:ea typeface="ＭＳ Ｐゴシック" pitchFamily="-103" charset="-128"/>
          <a:cs typeface="ＭＳ Ｐゴシック" pitchFamily="-103" charset="-128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-103" charset="2"/>
        <a:buChar char=""/>
        <a:defRPr sz="2300" kern="1200">
          <a:solidFill>
            <a:schemeClr val="tx2"/>
          </a:solidFill>
          <a:latin typeface="+mn-lt"/>
          <a:ea typeface="ＭＳ Ｐゴシック" pitchFamily="-103" charset="-128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-103" charset="2"/>
        <a:buChar char=""/>
        <a:defRPr sz="2000" kern="1200">
          <a:solidFill>
            <a:schemeClr val="tx1"/>
          </a:solidFill>
          <a:latin typeface="+mn-lt"/>
          <a:ea typeface="ＭＳ Ｐゴシック" pitchFamily="-103" charset="-128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-103" charset="2"/>
        <a:buChar char=""/>
        <a:defRPr kern="1200">
          <a:solidFill>
            <a:schemeClr val="tx1"/>
          </a:solidFill>
          <a:latin typeface="+mn-lt"/>
          <a:ea typeface="ＭＳ Ｐゴシック" pitchFamily="-103" charset="-128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-103" charset="2"/>
        <a:buChar char=""/>
        <a:defRPr sz="1600" kern="1200">
          <a:solidFill>
            <a:schemeClr val="tx1"/>
          </a:solidFill>
          <a:latin typeface="+mn-lt"/>
          <a:ea typeface="ＭＳ Ｐゴシック" pitchFamily="-103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8728" y="2284874"/>
            <a:ext cx="4901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Inter-system biases estimation in multi-GNSS relative positioning with GPS and Galileo</a:t>
            </a:r>
            <a:endParaRPr lang="en-GB" sz="3600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6192" y="4318814"/>
            <a:ext cx="3093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6B6B7F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Cecile Deprez and Rene Warnant</a:t>
            </a:r>
          </a:p>
          <a:p>
            <a:r>
              <a:rPr lang="en-GB" sz="1600" b="1" dirty="0" smtClean="0">
                <a:solidFill>
                  <a:srgbClr val="6B6B7F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University of Liege, Belgium</a:t>
            </a:r>
            <a:endParaRPr lang="en-GB" sz="1600" dirty="0">
              <a:solidFill>
                <a:srgbClr val="6B6B7F"/>
              </a:solidFill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5768417"/>
            <a:ext cx="677817" cy="49498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" y="5697634"/>
            <a:ext cx="686539" cy="6865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30" y="186050"/>
            <a:ext cx="699602" cy="4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9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980"/>
    </mc:Choice>
    <mc:Fallback xmlns="">
      <p:transition spd="slow" advClick="0" advTm="1998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aphique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08292"/>
              </p:ext>
            </p:extLst>
          </p:nvPr>
        </p:nvGraphicFramePr>
        <p:xfrm>
          <a:off x="1534884" y="2169708"/>
          <a:ext cx="6074228" cy="385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5362" y="1255599"/>
            <a:ext cx="7153275" cy="51435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</a:t>
            </a: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ero baselines results – Identical Receivers with identical firmware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894672" y="1769949"/>
            <a:ext cx="3354653" cy="44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sz="2400" b="1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Analysis over the year 2015</a:t>
            </a:r>
            <a:endParaRPr lang="en-GB" sz="2400" b="1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3369733" y="3623733"/>
            <a:ext cx="0" cy="931334"/>
          </a:xfrm>
          <a:prstGeom prst="lin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597400" y="3420533"/>
            <a:ext cx="0" cy="931334"/>
          </a:xfrm>
          <a:prstGeom prst="lin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494869" y="2734730"/>
            <a:ext cx="0" cy="931334"/>
          </a:xfrm>
          <a:prstGeom prst="lin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 flipV="1">
            <a:off x="5740400" y="3200397"/>
            <a:ext cx="1998133" cy="423336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>
            <a:off x="4741334" y="3851481"/>
            <a:ext cx="2997199" cy="0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3513668" y="4036899"/>
            <a:ext cx="4224865" cy="314968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7854642" y="3531118"/>
            <a:ext cx="920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Firmware updates ?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333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74"/>
    </mc:Choice>
    <mc:Fallback xmlns="">
      <p:transition spd="slow" advTm="567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5362" y="1255599"/>
            <a:ext cx="7153275" cy="51435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</a:t>
            </a: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ero baselines results – Identical Receivers with identical firmware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894672" y="1769949"/>
            <a:ext cx="3354653" cy="44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sz="2400" b="1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Analysis over the year 2015</a:t>
            </a:r>
            <a:endParaRPr lang="en-GB" sz="2400" b="1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310973"/>
              </p:ext>
            </p:extLst>
          </p:nvPr>
        </p:nvGraphicFramePr>
        <p:xfrm>
          <a:off x="1534885" y="2170067"/>
          <a:ext cx="6074228" cy="385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566056" y="4484987"/>
            <a:ext cx="130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New satellites influence?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537857" y="3450771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834742" y="2862942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792685" y="3543336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526972" y="4484987"/>
            <a:ext cx="1045026" cy="2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6792685" y="4599325"/>
            <a:ext cx="1077684" cy="1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5845628" y="3918930"/>
            <a:ext cx="685800" cy="2"/>
          </a:xfrm>
          <a:prstGeom prst="line">
            <a:avLst/>
          </a:prstGeom>
          <a:ln>
            <a:solidFill>
              <a:srgbClr val="EC7C7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561113" y="3571565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520542" y="3532454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7892142" y="4028838"/>
            <a:ext cx="0" cy="1055988"/>
          </a:xfrm>
          <a:prstGeom prst="line">
            <a:avLst/>
          </a:prstGeom>
          <a:ln>
            <a:solidFill>
              <a:srgbClr val="EC7C7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098473" y="316561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E26 – E22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406244" y="2545257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E24 – E30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53301" y="3202233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E08 – E09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63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56"/>
    </mc:Choice>
    <mc:Fallback xmlns="">
      <p:transition spd="slow" advTm="127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54" y="1326069"/>
            <a:ext cx="4015315" cy="281473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987595"/>
              </p:ext>
            </p:extLst>
          </p:nvPr>
        </p:nvGraphicFramePr>
        <p:xfrm>
          <a:off x="4386578" y="3530844"/>
          <a:ext cx="4606578" cy="282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469540"/>
              </p:ext>
            </p:extLst>
          </p:nvPr>
        </p:nvGraphicFramePr>
        <p:xfrm>
          <a:off x="75192" y="1390829"/>
          <a:ext cx="4539343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V="1">
            <a:off x="4241147" y="1811484"/>
            <a:ext cx="1348052" cy="691666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589199" y="1413557"/>
            <a:ext cx="1318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Influence of the temperature?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1069975" y="3926398"/>
            <a:ext cx="1" cy="6086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64117" y="4568951"/>
            <a:ext cx="149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Temperature registered inside the receiver’s room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64117" y="1583195"/>
            <a:ext cx="930817" cy="2482390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1855518" y="1591434"/>
            <a:ext cx="1468565" cy="1681060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3564465" y="2059888"/>
            <a:ext cx="881531" cy="1639090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ZoneTexte 17"/>
          <p:cNvSpPr txBox="1"/>
          <p:nvPr/>
        </p:nvSpPr>
        <p:spPr>
          <a:xfrm>
            <a:off x="5589199" y="4622500"/>
            <a:ext cx="2675466" cy="646331"/>
          </a:xfrm>
          <a:prstGeom prst="rect">
            <a:avLst/>
          </a:prstGeom>
          <a:noFill/>
          <a:ln w="19050">
            <a:solidFill>
              <a:srgbClr val="EC7C7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TRM2 seems to be responsible for the observed variations of the ISBs!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1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36"/>
    </mc:Choice>
    <mc:Fallback xmlns="">
      <p:transition spd="slow" advTm="200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" grpId="0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995362" y="1475740"/>
            <a:ext cx="7153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Zero baselines results – Different Receivers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80037"/>
              </p:ext>
            </p:extLst>
          </p:nvPr>
        </p:nvGraphicFramePr>
        <p:xfrm>
          <a:off x="831725" y="2235962"/>
          <a:ext cx="7235952" cy="259588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157240"/>
                <a:gridCol w="4917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L1/Galileo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E1</a:t>
                      </a:r>
                      <a:endParaRPr lang="en-GB" sz="18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L5/Galileo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E5a</a:t>
                      </a: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TRM1 – Sept2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16a’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0,478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0,479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0,017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4,359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4,404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0,080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16b’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0,432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0,443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0,016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0,052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4,360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4,361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0,098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EC7C70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TRM2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– Sept1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16a’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0,288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0,287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4,427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4,407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0,176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0,082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16b’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0,182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0,187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4,359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4,399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100008" y="5856130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Not considered in the computation : Galileo satellites E18 - E14 - E20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480733" y="3315631"/>
            <a:ext cx="541867" cy="397934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>
            <a:off x="2480733" y="4061967"/>
            <a:ext cx="541867" cy="397934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Ellipse 24"/>
          <p:cNvSpPr/>
          <p:nvPr/>
        </p:nvSpPr>
        <p:spPr>
          <a:xfrm>
            <a:off x="2480732" y="4446905"/>
            <a:ext cx="541867" cy="39793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2480733" y="3715470"/>
            <a:ext cx="541867" cy="39793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necteur droit avec flèche 29"/>
          <p:cNvCxnSpPr/>
          <p:nvPr/>
        </p:nvCxnSpPr>
        <p:spPr>
          <a:xfrm flipH="1" flipV="1">
            <a:off x="3095034" y="3649133"/>
            <a:ext cx="1354667" cy="1574800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3022601" y="4351868"/>
            <a:ext cx="1427100" cy="872065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522134" y="5165819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ZB TRM1-TRM2 = 0,19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4522134" y="5165819"/>
            <a:ext cx="1854995" cy="369332"/>
          </a:xfrm>
          <a:prstGeom prst="roundRect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1540933" y="2540000"/>
            <a:ext cx="867366" cy="133866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1540933" y="2540000"/>
            <a:ext cx="867366" cy="20698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458929" y="2139264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ZB TRM1-TRM2 = 0,26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457200" y="2120978"/>
            <a:ext cx="1856724" cy="36933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47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84"/>
    </mc:Choice>
    <mc:Fallback xmlns="">
      <p:transition spd="slow" advTm="640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4" grpId="0"/>
      <p:bldP spid="35" grpId="0" animBg="1"/>
      <p:bldP spid="47" grpId="0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8214"/>
              </p:ext>
            </p:extLst>
          </p:nvPr>
        </p:nvGraphicFramePr>
        <p:xfrm>
          <a:off x="831725" y="2235962"/>
          <a:ext cx="7235952" cy="259588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157240"/>
                <a:gridCol w="4917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L1/Galileo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E1</a:t>
                      </a:r>
                      <a:endParaRPr lang="en-GB" sz="18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L5/Galileo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E5a</a:t>
                      </a: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TRM1 – Sept2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16a’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0,478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0,479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0,017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4,359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4,404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0,080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16b’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0,432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0,443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0,016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0,052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4,360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4,361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0,098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EC7C70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TRM2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– Sept1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16a’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0,288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0,287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4,427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4,407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0,176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0,082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16b’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0,182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0,187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4,359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4,399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995362" y="1475740"/>
            <a:ext cx="7153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Zero baselines results – Different Receivers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00008" y="5856130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Not considered in the computation : Galileo satellites E18 - E14 - E20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429930" y="4102982"/>
            <a:ext cx="651935" cy="700109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3056464" y="4695990"/>
            <a:ext cx="360892" cy="437642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417356" y="5072367"/>
            <a:ext cx="22942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Difference of 10 cm in 70 days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417356" y="5077714"/>
            <a:ext cx="2294218" cy="347136"/>
          </a:xfrm>
          <a:prstGeom prst="roundRect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C7C70"/>
              </a:solidFill>
            </a:endParaRPr>
          </a:p>
        </p:txBody>
      </p:sp>
      <p:graphicFrame>
        <p:nvGraphicFramePr>
          <p:cNvPr id="27" name="Graphique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698366"/>
              </p:ext>
            </p:extLst>
          </p:nvPr>
        </p:nvGraphicFramePr>
        <p:xfrm>
          <a:off x="3609294" y="2388518"/>
          <a:ext cx="4539343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Accolade fermante 12"/>
          <p:cNvSpPr/>
          <p:nvPr/>
        </p:nvSpPr>
        <p:spPr>
          <a:xfrm>
            <a:off x="4902200" y="3077887"/>
            <a:ext cx="186267" cy="389466"/>
          </a:xfrm>
          <a:prstGeom prst="rightBrac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5143956" y="3098021"/>
            <a:ext cx="28504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Difference of 10 cm in 70 days in 2015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143956" y="3109119"/>
            <a:ext cx="2780844" cy="347136"/>
          </a:xfrm>
          <a:prstGeom prst="roundRect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C7C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351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08"/>
    </mc:Choice>
    <mc:Fallback xmlns="">
      <p:transition spd="slow" advTm="491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 animBg="1"/>
      <p:bldGraphic spid="27" grpId="0">
        <p:bldAsOne/>
      </p:bldGraphic>
      <p:bldP spid="13" grpId="0" animBg="1"/>
      <p:bldP spid="33" grpId="0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995362" y="1475740"/>
            <a:ext cx="7153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Zero baselines results – Different Receivers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38371"/>
              </p:ext>
            </p:extLst>
          </p:nvPr>
        </p:nvGraphicFramePr>
        <p:xfrm>
          <a:off x="831725" y="2235962"/>
          <a:ext cx="7235952" cy="333756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157240"/>
                <a:gridCol w="4917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  <a:gridCol w="6983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L1/Galileo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E1</a:t>
                      </a:r>
                      <a:endParaRPr lang="en-GB" sz="18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L5/Galileo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E5a</a:t>
                      </a: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TRM1 – Sept1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0,488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0,491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0,013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4,372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4,393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0,110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0,385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0,387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0,031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0,037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4,238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4,359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0,099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0,145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EC7C70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TRM2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– Sept3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0,248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0,261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4,586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4,563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0,382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0,421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0,145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4,104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4,451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0,295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0,161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16a’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0,278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0,292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0,062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4,321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4,238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0,276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0,250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16b’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0,163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0,168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4,431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4,361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100008" y="5856130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Not considered in the computation : Galileo satellites E18 - E14 - E20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844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86"/>
    </mc:Choice>
    <mc:Fallback xmlns="">
      <p:transition spd="slow" advTm="1828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Positioning with ISBs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23126" y="1692791"/>
            <a:ext cx="756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Adobe Caslon Pro" panose="0205050205050A020403" pitchFamily="18" charset="0"/>
              </a:rPr>
              <a:t>P</a:t>
            </a:r>
            <a:r>
              <a:rPr lang="en-GB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recision of the computed positions with Galileo E5a/ GPS L5 in zero baseline</a:t>
            </a:r>
            <a:endParaRPr lang="en-GB" dirty="0">
              <a:solidFill>
                <a:schemeClr val="tx2"/>
              </a:solidFill>
              <a:latin typeface="Adobe Caslon Pro" panose="0205050205050A020403" pitchFamily="18" charset="0"/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951176"/>
              </p:ext>
            </p:extLst>
          </p:nvPr>
        </p:nvGraphicFramePr>
        <p:xfrm>
          <a:off x="1866901" y="2381251"/>
          <a:ext cx="5934074" cy="3457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595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44"/>
    </mc:Choice>
    <mc:Fallback xmlns="">
      <p:transition spd="slow" advTm="6654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Conclusions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ISBs results in zero baseline</a:t>
            </a:r>
          </a:p>
          <a:p>
            <a:pPr lvl="1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Identical receivers :</a:t>
            </a:r>
          </a:p>
          <a:p>
            <a:pPr lvl="2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Septentrio receivers : zero value	</a:t>
            </a:r>
          </a:p>
          <a:p>
            <a:pPr lvl="2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Trimble receivers : non zero value + variation in time</a:t>
            </a:r>
          </a:p>
          <a:p>
            <a:pPr lvl="3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Investigation of the variation : Influence of firmware updates, new Galileo’s satellites and temperature</a:t>
            </a:r>
          </a:p>
          <a:p>
            <a:pPr lvl="1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Different receivers :</a:t>
            </a:r>
          </a:p>
          <a:p>
            <a:pPr lvl="2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Variation in time </a:t>
            </a:r>
          </a:p>
          <a:p>
            <a:pPr lvl="2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Triangle loop </a:t>
            </a:r>
          </a:p>
          <a:p>
            <a:pPr lvl="2"/>
            <a:endParaRPr lang="en-GB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Positioning </a:t>
            </a:r>
          </a:p>
          <a:p>
            <a:pPr lvl="1"/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Removing mean ISBs form previous days improve positioning results</a:t>
            </a:r>
          </a:p>
        </p:txBody>
      </p:sp>
    </p:spTree>
    <p:extLst>
      <p:ext uri="{BB962C8B-B14F-4D97-AF65-F5344CB8AC3E}">
        <p14:creationId xmlns:p14="http://schemas.microsoft.com/office/powerpoint/2010/main" val="10597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5"/>
    </mc:Choice>
    <mc:Fallback xmlns="">
      <p:transition spd="slow" advTm="4225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Prospects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Compute phase ISBs</a:t>
            </a:r>
          </a:p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Further investigate GPSL5/GalileoE5a ISB behaviour</a:t>
            </a:r>
          </a:p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Extend this research to other frequencies/GNSS </a:t>
            </a:r>
          </a:p>
          <a:p>
            <a:r>
              <a:rPr lang="en-GB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Tests of the new Septentrio PolaRx5</a:t>
            </a:r>
          </a:p>
          <a:p>
            <a:r>
              <a:rPr lang="fr-BE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Study</a:t>
            </a:r>
            <a:r>
              <a:rPr lang="fr-BE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the longer </a:t>
            </a:r>
            <a:r>
              <a:rPr lang="fr-BE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baseline’s</a:t>
            </a:r>
            <a:r>
              <a:rPr lang="fr-BE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r-BE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ionospheric</a:t>
            </a:r>
            <a:r>
              <a:rPr lang="fr-BE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issues</a:t>
            </a:r>
            <a:endParaRPr lang="en-GB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GB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GB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GB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73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46"/>
    </mc:Choice>
    <mc:Fallback xmlns="">
      <p:transition spd="slow" advTm="3114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8728" y="2284874"/>
            <a:ext cx="4901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Thank you for your attention</a:t>
            </a:r>
            <a:endParaRPr lang="en-GB" sz="3600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6192" y="4318814"/>
            <a:ext cx="3093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6B6B7F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Cecile Deprez and Rene Warnant</a:t>
            </a:r>
          </a:p>
          <a:p>
            <a:r>
              <a:rPr lang="en-GB" sz="1600" b="1" dirty="0" smtClean="0">
                <a:solidFill>
                  <a:srgbClr val="6B6B7F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University of Liege, Belgium</a:t>
            </a:r>
            <a:endParaRPr lang="en-GB" sz="1600" dirty="0">
              <a:solidFill>
                <a:srgbClr val="6B6B7F"/>
              </a:solidFill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5768417"/>
            <a:ext cx="677817" cy="49498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" y="5697634"/>
            <a:ext cx="686539" cy="6865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30" y="186050"/>
            <a:ext cx="699602" cy="4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367"/>
    </mc:Choice>
    <mc:Fallback xmlns="">
      <p:transition spd="slow" advClick="0" advTm="53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494"/>
            <a:ext cx="8132618" cy="358373"/>
          </a:xfrm>
        </p:spPr>
        <p:txBody>
          <a:bodyPr/>
          <a:lstStyle/>
          <a:p>
            <a:r>
              <a:rPr lang="en-GB" sz="1800" dirty="0">
                <a:solidFill>
                  <a:schemeClr val="tx2"/>
                </a:solidFill>
                <a:latin typeface="Adobe Caslon Pro" panose="0205050205050A020403" pitchFamily="18" charset="0"/>
              </a:rPr>
              <a:t>Many systems </a:t>
            </a:r>
            <a:r>
              <a:rPr lang="en-GB" sz="1800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: GPS, GLONASS, Galileo, BeiDou, QZSS, IRNSS</a:t>
            </a:r>
          </a:p>
          <a:p>
            <a:pPr marL="274638" lvl="1" indent="0">
              <a:buNone/>
            </a:pPr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lvl="1"/>
            <a:endParaRPr lang="en-GB" sz="1500" dirty="0" smtClean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GB" sz="1800" dirty="0" smtClean="0">
                <a:latin typeface="Adobe Caslon Pro Bold" panose="0205070206050A020403" pitchFamily="18" charset="0"/>
              </a:rPr>
              <a:t>			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GB" sz="1800" dirty="0" smtClean="0">
                <a:latin typeface="Adobe Caslon Pro Bold" panose="0205070206050A020403" pitchFamily="18" charset="0"/>
              </a:rPr>
              <a:t>			</a:t>
            </a:r>
            <a:endParaRPr lang="en-GB" sz="1800" dirty="0">
              <a:solidFill>
                <a:srgbClr val="EC7C70"/>
              </a:solidFill>
              <a:latin typeface="Adobe Caslon Pro Bold" panose="0205070206050A020403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866677" y="5542203"/>
            <a:ext cx="356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dirty="0">
                <a:solidFill>
                  <a:schemeClr val="tx2"/>
                </a:solidFill>
                <a:latin typeface="Adobe Caslon Pro Bold" panose="0205070206050A020403" pitchFamily="18" charset="0"/>
              </a:rPr>
              <a:t>Possibility for Multi-GNSS RTK !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72691" y="4683366"/>
            <a:ext cx="326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Independent but compatible…</a:t>
            </a:r>
            <a:endParaRPr lang="en-GB" dirty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endParaRPr lang="en-GB" dirty="0">
              <a:solidFill>
                <a:schemeClr val="tx2"/>
              </a:solidFill>
              <a:latin typeface="Adobe Caslon Pro" panose="0205050205050A020403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93975" y="2092939"/>
            <a:ext cx="428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Improved reliability – availability</a:t>
            </a:r>
            <a:r>
              <a:rPr lang="en-GB" dirty="0">
                <a:solidFill>
                  <a:schemeClr val="tx2"/>
                </a:solidFill>
                <a:latin typeface="Adobe Caslon Pro" panose="0205050205050A020403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- precision</a:t>
            </a:r>
            <a:endParaRPr lang="en-GB" dirty="0">
              <a:solidFill>
                <a:schemeClr val="tx2"/>
              </a:solidFill>
              <a:latin typeface="Adobe Caslon Pro" panose="0205050205050A020403" pitchFamily="18" charset="0"/>
            </a:endParaRPr>
          </a:p>
          <a:p>
            <a:endParaRPr lang="en-GB" dirty="0">
              <a:solidFill>
                <a:schemeClr val="tx2"/>
              </a:solidFill>
              <a:latin typeface="Adobe Caslon Pro" panose="0205050205050A0204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Multi-GNSS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628611"/>
            <a:ext cx="19050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44"/>
    </mc:Choice>
    <mc:Fallback xmlns="">
      <p:transition spd="slow" advTm="4374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Multi-GNSS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1900" dirty="0" smtClean="0">
                <a:latin typeface="Adobe Caslon Pro" panose="0205050205050A020403" pitchFamily="18" charset="0"/>
              </a:rPr>
              <a:t>Overlapping </a:t>
            </a:r>
            <a:r>
              <a:rPr lang="en-GB" sz="1900" dirty="0">
                <a:latin typeface="Adobe Caslon Pro" panose="0205050205050A020403" pitchFamily="18" charset="0"/>
              </a:rPr>
              <a:t>frequencies : </a:t>
            </a:r>
          </a:p>
          <a:p>
            <a:pPr lvl="2"/>
            <a:r>
              <a:rPr lang="en-GB" sz="1400" dirty="0">
                <a:solidFill>
                  <a:schemeClr val="tx2"/>
                </a:solidFill>
                <a:latin typeface="Adobe Caslon Pro" panose="0205050205050A020403" pitchFamily="18" charset="0"/>
              </a:rPr>
              <a:t>L1 (GPS) – E1 (Galileo) – B1 (</a:t>
            </a:r>
            <a:r>
              <a:rPr lang="en-GB" sz="1400" dirty="0" smtClean="0">
                <a:solidFill>
                  <a:schemeClr val="tx2"/>
                </a:solidFill>
                <a:latin typeface="Adobe Caslon Pro" panose="0205050205050A020403" pitchFamily="18" charset="0"/>
              </a:rPr>
              <a:t>BeiDou</a:t>
            </a:r>
            <a:r>
              <a:rPr lang="en-GB" sz="1400" dirty="0">
                <a:solidFill>
                  <a:schemeClr val="tx2"/>
                </a:solidFill>
                <a:latin typeface="Adobe Caslon Pro" panose="0205050205050A020403" pitchFamily="18" charset="0"/>
              </a:rPr>
              <a:t>) – L1 (QZSS)</a:t>
            </a:r>
          </a:p>
          <a:p>
            <a:pPr lvl="2"/>
            <a:r>
              <a:rPr lang="en-GB" sz="1400" dirty="0">
                <a:solidFill>
                  <a:schemeClr val="tx2"/>
                </a:solidFill>
                <a:latin typeface="Adobe Caslon Pro" panose="0205050205050A020403" pitchFamily="18" charset="0"/>
              </a:rPr>
              <a:t>L5 (GPS) – E5a (Galileo) – </a:t>
            </a:r>
            <a:r>
              <a:rPr lang="en-GB" sz="1400" dirty="0">
                <a:latin typeface="Adobe Caslon Pro" panose="0205050205050A020403" pitchFamily="18" charset="0"/>
              </a:rPr>
              <a:t>L5 (QZSS) – L5 (</a:t>
            </a:r>
            <a:r>
              <a:rPr lang="fr-BE" sz="1400" dirty="0">
                <a:latin typeface="Adobe Caslon Pro" panose="0205050205050A020403" pitchFamily="18" charset="0"/>
              </a:rPr>
              <a:t>IRNSS)</a:t>
            </a:r>
            <a:endParaRPr lang="en-GB" sz="1400" dirty="0">
              <a:latin typeface="Adobe Caslon Pro" panose="0205050205050A020403" pitchFamily="18" charset="0"/>
            </a:endParaRPr>
          </a:p>
          <a:p>
            <a:pPr lvl="2"/>
            <a:r>
              <a:rPr lang="en-GB" sz="1400" dirty="0">
                <a:latin typeface="Adobe Caslon Pro" panose="0205050205050A020403" pitchFamily="18" charset="0"/>
              </a:rPr>
              <a:t>L2 (GPS) – L2 (QZSS)</a:t>
            </a:r>
          </a:p>
          <a:p>
            <a:pPr lvl="2"/>
            <a:r>
              <a:rPr lang="en-GB" sz="1400" dirty="0">
                <a:latin typeface="Adobe Caslon Pro" panose="0205050205050A020403" pitchFamily="18" charset="0"/>
              </a:rPr>
              <a:t>E5b (Galileo) – B2 (</a:t>
            </a:r>
            <a:r>
              <a:rPr lang="en-GB" sz="1400" dirty="0" smtClean="0">
                <a:latin typeface="Adobe Caslon Pro" panose="0205050205050A020403" pitchFamily="18" charset="0"/>
              </a:rPr>
              <a:t>BeiDou</a:t>
            </a:r>
            <a:r>
              <a:rPr lang="en-GB" sz="1400" dirty="0">
                <a:latin typeface="Adobe Caslon Pro" panose="0205050205050A020403" pitchFamily="18" charset="0"/>
              </a:rPr>
              <a:t>)</a:t>
            </a:r>
          </a:p>
          <a:p>
            <a:pPr marL="0" indent="0">
              <a:buNone/>
            </a:pPr>
            <a:endParaRPr lang="en-GB" sz="1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41005" y="5556060"/>
            <a:ext cx="1281490" cy="424317"/>
          </a:xfrm>
          <a:prstGeom prst="rect">
            <a:avLst/>
          </a:prstGeom>
          <a:solidFill>
            <a:srgbClr val="EC7C7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latin typeface="Adobe Caslon Pro Bold" panose="0205070206050A020403" pitchFamily="18" charset="0"/>
              </a:rPr>
              <a:t>GLONASS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44758" y="5545115"/>
            <a:ext cx="1175468" cy="4352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latin typeface="Adobe Caslon Pro Bold" panose="0205070206050A020403" pitchFamily="18" charset="0"/>
              </a:rPr>
              <a:t>GPS</a:t>
            </a:r>
            <a:endParaRPr lang="en-GB" sz="1400" dirty="0">
              <a:latin typeface="Adobe Caslon Pro Bold" panose="0205070206050A020403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42489" y="5554169"/>
            <a:ext cx="1036223" cy="426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latin typeface="Adobe Caslon Pro Bold" panose="0205070206050A020403" pitchFamily="18" charset="0"/>
              </a:rPr>
              <a:t>BeiDou</a:t>
            </a:r>
            <a:endParaRPr lang="en-GB" sz="1400" dirty="0">
              <a:latin typeface="Adobe Caslon Pro Bold" panose="0205070206050A020403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00974" y="5567523"/>
            <a:ext cx="1310789" cy="412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latin typeface="Adobe Caslon Pro Bold" panose="0205070206050A020403" pitchFamily="18" charset="0"/>
              </a:rPr>
              <a:t>Galileo</a:t>
            </a:r>
            <a:endParaRPr lang="en-GB" sz="1400" dirty="0">
              <a:latin typeface="Adobe Caslon Pro Bold" panose="0205070206050A020403" pitchFamily="18" charset="0"/>
            </a:endParaRPr>
          </a:p>
        </p:txBody>
      </p:sp>
      <p:grpSp>
        <p:nvGrpSpPr>
          <p:cNvPr id="86" name="Groupe 85"/>
          <p:cNvGrpSpPr/>
          <p:nvPr/>
        </p:nvGrpSpPr>
        <p:grpSpPr>
          <a:xfrm>
            <a:off x="624641" y="2670756"/>
            <a:ext cx="8596641" cy="2861341"/>
            <a:chOff x="624641" y="2957079"/>
            <a:chExt cx="8596641" cy="2861341"/>
          </a:xfrm>
        </p:grpSpPr>
        <p:grpSp>
          <p:nvGrpSpPr>
            <p:cNvPr id="83" name="Groupe 82"/>
            <p:cNvGrpSpPr/>
            <p:nvPr/>
          </p:nvGrpSpPr>
          <p:grpSpPr>
            <a:xfrm>
              <a:off x="624641" y="2957079"/>
              <a:ext cx="7985959" cy="2861341"/>
              <a:chOff x="840542" y="2780909"/>
              <a:chExt cx="8303375" cy="3039772"/>
            </a:xfrm>
          </p:grpSpPr>
          <p:grpSp>
            <p:nvGrpSpPr>
              <p:cNvPr id="71" name="Groupe 70"/>
              <p:cNvGrpSpPr/>
              <p:nvPr/>
            </p:nvGrpSpPr>
            <p:grpSpPr>
              <a:xfrm>
                <a:off x="840542" y="2780909"/>
                <a:ext cx="8303375" cy="2327478"/>
                <a:chOff x="708212" y="3120018"/>
                <a:chExt cx="8303360" cy="2327477"/>
              </a:xfrm>
            </p:grpSpPr>
            <p:grpSp>
              <p:nvGrpSpPr>
                <p:cNvPr id="35" name="Groupe 34"/>
                <p:cNvGrpSpPr/>
                <p:nvPr/>
              </p:nvGrpSpPr>
              <p:grpSpPr>
                <a:xfrm>
                  <a:off x="999071" y="3709436"/>
                  <a:ext cx="4092460" cy="1583251"/>
                  <a:chOff x="999071" y="3709436"/>
                  <a:chExt cx="4092460" cy="1583251"/>
                </a:xfrm>
                <a:effectLst/>
              </p:grpSpPr>
              <p:grpSp>
                <p:nvGrpSpPr>
                  <p:cNvPr id="19" name="Groupe 18"/>
                  <p:cNvGrpSpPr/>
                  <p:nvPr/>
                </p:nvGrpSpPr>
                <p:grpSpPr>
                  <a:xfrm>
                    <a:off x="1004510" y="3709436"/>
                    <a:ext cx="4087021" cy="1581331"/>
                    <a:chOff x="913418" y="4105835"/>
                    <a:chExt cx="4508921" cy="1774305"/>
                  </a:xfrm>
                </p:grpSpPr>
                <p:grpSp>
                  <p:nvGrpSpPr>
                    <p:cNvPr id="17" name="Groupe 16"/>
                    <p:cNvGrpSpPr/>
                    <p:nvPr/>
                  </p:nvGrpSpPr>
                  <p:grpSpPr>
                    <a:xfrm>
                      <a:off x="913418" y="4392706"/>
                      <a:ext cx="4508921" cy="1487434"/>
                      <a:chOff x="913418" y="4392706"/>
                      <a:chExt cx="4508921" cy="1487434"/>
                    </a:xfrm>
                  </p:grpSpPr>
                  <p:sp>
                    <p:nvSpPr>
                      <p:cNvPr id="9" name="Rectangle 8"/>
                      <p:cNvSpPr/>
                      <p:nvPr/>
                    </p:nvSpPr>
                    <p:spPr>
                      <a:xfrm>
                        <a:off x="913418" y="4392706"/>
                        <a:ext cx="806824" cy="147917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E5a</a:t>
                        </a:r>
                      </a:p>
                      <a:p>
                        <a:pPr algn="ctr"/>
                        <a:endParaRPr lang="en-GB" sz="1400" dirty="0" smtClean="0">
                          <a:latin typeface="Adobe Caslon Pro Bold" panose="0205070206050A020403" pitchFamily="18" charset="0"/>
                        </a:endParaRPr>
                      </a:p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L5</a:t>
                        </a:r>
                        <a:endParaRPr lang="en-GB" sz="1400" dirty="0">
                          <a:latin typeface="Adobe Caslon Pro Bold" panose="0205070206050A020403" pitchFamily="18" charset="0"/>
                        </a:endParaRPr>
                      </a:p>
                    </p:txBody>
                  </p:sp>
                  <p:sp>
                    <p:nvSpPr>
                      <p:cNvPr id="10" name="Rectangle 9"/>
                      <p:cNvSpPr/>
                      <p:nvPr/>
                    </p:nvSpPr>
                    <p:spPr>
                      <a:xfrm>
                        <a:off x="1701986" y="4392706"/>
                        <a:ext cx="806824" cy="147917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t"/>
                      <a:lstStyle/>
                      <a:p>
                        <a:pPr algn="ctr"/>
                        <a:endParaRPr lang="en-GB" sz="1400" dirty="0" smtClean="0"/>
                      </a:p>
                      <a:p>
                        <a:pPr algn="ctr"/>
                        <a:r>
                          <a:rPr lang="en-GB" sz="1400" dirty="0" smtClean="0"/>
                          <a:t>E5b</a:t>
                        </a:r>
                        <a:endParaRPr lang="en-GB" sz="1400" dirty="0"/>
                      </a:p>
                    </p:txBody>
                  </p:sp>
                  <p:sp>
                    <p:nvSpPr>
                      <p:cNvPr id="11" name="Rectangle 10"/>
                      <p:cNvSpPr/>
                      <p:nvPr/>
                    </p:nvSpPr>
                    <p:spPr>
                      <a:xfrm>
                        <a:off x="4213412" y="4392706"/>
                        <a:ext cx="1208927" cy="147917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t"/>
                      <a:lstStyle/>
                      <a:p>
                        <a:pPr algn="ctr"/>
                        <a:endParaRPr lang="en-GB" sz="1400" dirty="0" smtClean="0">
                          <a:latin typeface="Adobe Caslon Pro Bold" panose="0205070206050A020403" pitchFamily="18" charset="0"/>
                        </a:endParaRPr>
                      </a:p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E6</a:t>
                        </a:r>
                        <a:endParaRPr lang="en-GB" sz="1400" dirty="0">
                          <a:latin typeface="Adobe Caslon Pro Bold" panose="0205070206050A020403" pitchFamily="18" charset="0"/>
                        </a:endParaRPr>
                      </a:p>
                    </p:txBody>
                  </p:sp>
                  <p:sp>
                    <p:nvSpPr>
                      <p:cNvPr id="12" name="Rectangle 11"/>
                      <p:cNvSpPr/>
                      <p:nvPr/>
                    </p:nvSpPr>
                    <p:spPr>
                      <a:xfrm>
                        <a:off x="2509462" y="5073317"/>
                        <a:ext cx="806824" cy="806823"/>
                      </a:xfrm>
                      <a:prstGeom prst="rect">
                        <a:avLst/>
                      </a:prstGeom>
                      <a:solidFill>
                        <a:srgbClr val="EC7C70"/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L2</a:t>
                        </a:r>
                        <a:endParaRPr lang="en-GB" sz="1400" dirty="0">
                          <a:latin typeface="Adobe Caslon Pro Bold" panose="0205070206050A020403" pitchFamily="18" charset="0"/>
                        </a:endParaRPr>
                      </a:p>
                    </p:txBody>
                  </p:sp>
                  <p:sp>
                    <p:nvSpPr>
                      <p:cNvPr id="13" name="Rectangle 12"/>
                      <p:cNvSpPr/>
                      <p:nvPr/>
                    </p:nvSpPr>
                    <p:spPr>
                      <a:xfrm>
                        <a:off x="3439833" y="4787155"/>
                        <a:ext cx="646766" cy="108402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>
                        <a:solidFill>
                          <a:srgbClr val="00B050"/>
                        </a:solidFill>
                      </a:ln>
                      <a:effectLst/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L2</a:t>
                        </a:r>
                        <a:endParaRPr lang="en-GB" sz="1400" dirty="0">
                          <a:latin typeface="Adobe Caslon Pro Bold" panose="0205070206050A020403" pitchFamily="18" charset="0"/>
                        </a:endParaRPr>
                      </a:p>
                    </p:txBody>
                  </p:sp>
                  <p:sp>
                    <p:nvSpPr>
                      <p:cNvPr id="14" name="Rectangle 13"/>
                      <p:cNvSpPr/>
                      <p:nvPr/>
                    </p:nvSpPr>
                    <p:spPr>
                      <a:xfrm>
                        <a:off x="1926758" y="5154706"/>
                        <a:ext cx="573087" cy="71646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sz="1400" dirty="0" smtClean="0">
                            <a:latin typeface="Adobe Caslon Pro Bold" panose="0205070206050A020403" pitchFamily="18" charset="0"/>
                          </a:rPr>
                          <a:t>B2</a:t>
                        </a:r>
                        <a:endParaRPr lang="en-GB" sz="1400" dirty="0">
                          <a:latin typeface="Adobe Caslon Pro Bold" panose="0205070206050A020403" pitchFamily="18" charset="0"/>
                        </a:endParaRPr>
                      </a:p>
                    </p:txBody>
                  </p:sp>
                </p:grpSp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4426605" y="5155414"/>
                      <a:ext cx="573087" cy="716468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dirty="0" smtClean="0">
                          <a:latin typeface="Adobe Caslon Pro Bold" panose="0205070206050A020403" pitchFamily="18" charset="0"/>
                        </a:rPr>
                        <a:t>B3</a:t>
                      </a:r>
                      <a:endParaRPr lang="en-GB" sz="1400" dirty="0">
                        <a:latin typeface="Adobe Caslon Pro Bold" panose="0205070206050A020403" pitchFamily="18" charset="0"/>
                      </a:endParaRPr>
                    </a:p>
                  </p:txBody>
                </p:sp>
                <p:sp>
                  <p:nvSpPr>
                    <p:cNvPr id="16" name="ZoneTexte 15"/>
                    <p:cNvSpPr txBox="1"/>
                    <p:nvPr/>
                  </p:nvSpPr>
                  <p:spPr>
                    <a:xfrm>
                      <a:off x="2553250" y="4105835"/>
                      <a:ext cx="1855685" cy="44024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>
                          <a:latin typeface="Adobe Caslon Pro Bold" panose="0205070206050A020403" pitchFamily="18" charset="0"/>
                        </a:rPr>
                        <a:t>Lower L-Band</a:t>
                      </a:r>
                      <a:endParaRPr lang="en-GB" dirty="0">
                        <a:latin typeface="Adobe Caslon Pro Bold" panose="0205070206050A020403" pitchFamily="18" charset="0"/>
                      </a:endParaRPr>
                    </a:p>
                  </p:txBody>
                </p: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999071" y="4573614"/>
                    <a:ext cx="717558" cy="719073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rgbClr val="00B050"/>
                    </a:solidFill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dirty="0" smtClean="0">
                        <a:latin typeface="Adobe Caslon Pro Bold" panose="0205070206050A020403" pitchFamily="18" charset="0"/>
                      </a:rPr>
                      <a:t>L5</a:t>
                    </a:r>
                    <a:endParaRPr lang="en-GB" sz="1400" dirty="0">
                      <a:latin typeface="Adobe Caslon Pro Bold" panose="0205070206050A020403" pitchFamily="18" charset="0"/>
                    </a:endParaRPr>
                  </a:p>
                </p:txBody>
              </p:sp>
            </p:grpSp>
            <p:grpSp>
              <p:nvGrpSpPr>
                <p:cNvPr id="45" name="Groupe 44"/>
                <p:cNvGrpSpPr/>
                <p:nvPr/>
              </p:nvGrpSpPr>
              <p:grpSpPr>
                <a:xfrm>
                  <a:off x="5903179" y="3120018"/>
                  <a:ext cx="2056707" cy="2177099"/>
                  <a:chOff x="5903179" y="3132718"/>
                  <a:chExt cx="2056707" cy="2177099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5903179" y="3475443"/>
                    <a:ext cx="1155768" cy="1823946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endParaRPr lang="en-GB" sz="1400" dirty="0" smtClean="0">
                      <a:latin typeface="Adobe Caslon Pro Bold" panose="0205070206050A020403" pitchFamily="18" charset="0"/>
                    </a:endParaRPr>
                  </a:p>
                  <a:p>
                    <a:pPr algn="ctr"/>
                    <a:r>
                      <a:rPr lang="en-GB" sz="1400" dirty="0" smtClean="0">
                        <a:latin typeface="Adobe Caslon Pro Bold" panose="0205070206050A020403" pitchFamily="18" charset="0"/>
                      </a:rPr>
                      <a:t>E1</a:t>
                    </a:r>
                  </a:p>
                  <a:p>
                    <a:pPr algn="ctr"/>
                    <a:endParaRPr lang="en-GB" sz="1400" dirty="0" smtClean="0">
                      <a:latin typeface="Adobe Caslon Pro Bold" panose="0205070206050A020403" pitchFamily="18" charset="0"/>
                    </a:endParaRPr>
                  </a:p>
                  <a:p>
                    <a:pPr algn="ctr"/>
                    <a:endParaRPr lang="en-GB" sz="1400" dirty="0">
                      <a:latin typeface="Adobe Caslon Pro Bold" panose="0205070206050A020403" pitchFamily="18" charset="0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7228557" y="4062456"/>
                    <a:ext cx="731329" cy="1241011"/>
                  </a:xfrm>
                  <a:prstGeom prst="rect">
                    <a:avLst/>
                  </a:prstGeom>
                  <a:solidFill>
                    <a:srgbClr val="EC7C70"/>
                  </a:solidFill>
                  <a:ln>
                    <a:solidFill>
                      <a:srgbClr val="C00000"/>
                    </a:solidFill>
                  </a:ln>
                  <a:effectLst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dirty="0" smtClean="0">
                        <a:latin typeface="Adobe Caslon Pro Bold" panose="0205070206050A020403" pitchFamily="18" charset="0"/>
                      </a:rPr>
                      <a:t>L1</a:t>
                    </a:r>
                    <a:endParaRPr lang="en-GB" sz="1400" dirty="0">
                      <a:latin typeface="Adobe Caslon Pro Bold" panose="0205070206050A020403" pitchFamily="18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6189020" y="4094750"/>
                    <a:ext cx="586248" cy="1196017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rgbClr val="00B050"/>
                    </a:solidFill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endParaRPr lang="en-GB" sz="1400" dirty="0" smtClean="0">
                      <a:latin typeface="Adobe Caslon Pro Bold" panose="0205070206050A020403" pitchFamily="18" charset="0"/>
                    </a:endParaRPr>
                  </a:p>
                  <a:p>
                    <a:pPr algn="ctr"/>
                    <a:r>
                      <a:rPr lang="en-GB" sz="1400" dirty="0" smtClean="0">
                        <a:latin typeface="Adobe Caslon Pro Bold" panose="0205070206050A020403" pitchFamily="18" charset="0"/>
                      </a:rPr>
                      <a:t>L1</a:t>
                    </a:r>
                    <a:endParaRPr lang="en-GB" sz="1400" dirty="0">
                      <a:latin typeface="Adobe Caslon Pro Bold" panose="0205070206050A020403" pitchFamily="18" charset="0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5908052" y="4679894"/>
                    <a:ext cx="1157245" cy="629923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dirty="0" smtClean="0">
                        <a:latin typeface="Adobe Caslon Pro Bold" panose="0205070206050A020403" pitchFamily="18" charset="0"/>
                      </a:rPr>
                      <a:t>B1</a:t>
                    </a:r>
                    <a:endParaRPr lang="en-GB" sz="1400" dirty="0">
                      <a:latin typeface="Adobe Caslon Pro Bold" panose="0205070206050A020403" pitchFamily="18" charset="0"/>
                    </a:endParaRPr>
                  </a:p>
                </p:txBody>
              </p:sp>
              <p:sp>
                <p:nvSpPr>
                  <p:cNvPr id="23" name="ZoneTexte 22"/>
                  <p:cNvSpPr txBox="1"/>
                  <p:nvPr/>
                </p:nvSpPr>
                <p:spPr>
                  <a:xfrm>
                    <a:off x="6277727" y="3132718"/>
                    <a:ext cx="1665381" cy="392363"/>
                  </a:xfrm>
                  <a:prstGeom prst="rect">
                    <a:avLst/>
                  </a:prstGeom>
                  <a:noFill/>
                  <a:effectLst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Adobe Caslon Pro Bold" panose="0205070206050A020403" pitchFamily="18" charset="0"/>
                      </a:rPr>
                      <a:t>Upper L-Band</a:t>
                    </a:r>
                    <a:endParaRPr lang="en-GB" dirty="0">
                      <a:latin typeface="Adobe Caslon Pro Bold" panose="0205070206050A020403" pitchFamily="18" charset="0"/>
                    </a:endParaRPr>
                  </a:p>
                </p:txBody>
              </p:sp>
            </p:grpSp>
            <p:grpSp>
              <p:nvGrpSpPr>
                <p:cNvPr id="68" name="Groupe 67"/>
                <p:cNvGrpSpPr/>
                <p:nvPr/>
              </p:nvGrpSpPr>
              <p:grpSpPr>
                <a:xfrm>
                  <a:off x="708212" y="5282776"/>
                  <a:ext cx="8303360" cy="164719"/>
                  <a:chOff x="708212" y="5282776"/>
                  <a:chExt cx="8303360" cy="164719"/>
                </a:xfrm>
              </p:grpSpPr>
              <p:cxnSp>
                <p:nvCxnSpPr>
                  <p:cNvPr id="40" name="Connecteur droit avec flèche 39"/>
                  <p:cNvCxnSpPr/>
                  <p:nvPr/>
                </p:nvCxnSpPr>
                <p:spPr>
                  <a:xfrm>
                    <a:off x="708212" y="5290424"/>
                    <a:ext cx="8303360" cy="6693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1006239" y="5286689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cteur droit 48"/>
                  <p:cNvCxnSpPr/>
                  <p:nvPr/>
                </p:nvCxnSpPr>
                <p:spPr>
                  <a:xfrm>
                    <a:off x="1720524" y="5290766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cteur droit 49"/>
                  <p:cNvCxnSpPr/>
                  <p:nvPr/>
                </p:nvCxnSpPr>
                <p:spPr>
                  <a:xfrm>
                    <a:off x="1351878" y="5286861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cteur droit 50"/>
                  <p:cNvCxnSpPr/>
                  <p:nvPr/>
                </p:nvCxnSpPr>
                <p:spPr>
                  <a:xfrm>
                    <a:off x="2096184" y="5286689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Connecteur droit 51"/>
                  <p:cNvCxnSpPr/>
                  <p:nvPr/>
                </p:nvCxnSpPr>
                <p:spPr>
                  <a:xfrm>
                    <a:off x="2810469" y="5290766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Connecteur droit 52"/>
                  <p:cNvCxnSpPr/>
                  <p:nvPr/>
                </p:nvCxnSpPr>
                <p:spPr>
                  <a:xfrm>
                    <a:off x="2441823" y="5286861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Connecteur droit 53"/>
                  <p:cNvCxnSpPr/>
                  <p:nvPr/>
                </p:nvCxnSpPr>
                <p:spPr>
                  <a:xfrm>
                    <a:off x="3182034" y="5287072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Connecteur droit 54"/>
                  <p:cNvCxnSpPr/>
                  <p:nvPr/>
                </p:nvCxnSpPr>
                <p:spPr>
                  <a:xfrm>
                    <a:off x="3991569" y="5285706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Connecteur droit 55"/>
                  <p:cNvCxnSpPr/>
                  <p:nvPr/>
                </p:nvCxnSpPr>
                <p:spPr>
                  <a:xfrm>
                    <a:off x="3578473" y="5287244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Connecteur droit 56"/>
                  <p:cNvCxnSpPr/>
                  <p:nvPr/>
                </p:nvCxnSpPr>
                <p:spPr>
                  <a:xfrm>
                    <a:off x="4572000" y="5284417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cteur droit 57"/>
                  <p:cNvCxnSpPr/>
                  <p:nvPr/>
                </p:nvCxnSpPr>
                <p:spPr>
                  <a:xfrm>
                    <a:off x="4448699" y="5285706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Connecteur droit 58"/>
                  <p:cNvCxnSpPr/>
                  <p:nvPr/>
                </p:nvCxnSpPr>
                <p:spPr>
                  <a:xfrm>
                    <a:off x="5090940" y="5290767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cteur droit 59"/>
                  <p:cNvCxnSpPr/>
                  <p:nvPr/>
                </p:nvCxnSpPr>
                <p:spPr>
                  <a:xfrm>
                    <a:off x="5908439" y="5295312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Connecteur droit 60"/>
                  <p:cNvCxnSpPr/>
                  <p:nvPr/>
                </p:nvCxnSpPr>
                <p:spPr>
                  <a:xfrm>
                    <a:off x="6762424" y="5293039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cteur droit 61"/>
                  <p:cNvCxnSpPr/>
                  <p:nvPr/>
                </p:nvCxnSpPr>
                <p:spPr>
                  <a:xfrm>
                    <a:off x="6222328" y="5295484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Connecteur droit 62"/>
                  <p:cNvCxnSpPr/>
                  <p:nvPr/>
                </p:nvCxnSpPr>
                <p:spPr>
                  <a:xfrm>
                    <a:off x="6489374" y="5297117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Connecteur droit 64"/>
                  <p:cNvCxnSpPr/>
                  <p:nvPr/>
                </p:nvCxnSpPr>
                <p:spPr>
                  <a:xfrm>
                    <a:off x="7065297" y="5287072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cteur droit 65"/>
                  <p:cNvCxnSpPr/>
                  <p:nvPr/>
                </p:nvCxnSpPr>
                <p:spPr>
                  <a:xfrm>
                    <a:off x="7615907" y="5295312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Connecteur droit 66"/>
                  <p:cNvCxnSpPr/>
                  <p:nvPr/>
                </p:nvCxnSpPr>
                <p:spPr>
                  <a:xfrm>
                    <a:off x="8102517" y="5282776"/>
                    <a:ext cx="0" cy="15037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2" name="ZoneTexte 71"/>
              <p:cNvSpPr txBox="1"/>
              <p:nvPr/>
            </p:nvSpPr>
            <p:spPr>
              <a:xfrm rot="18770086">
                <a:off x="927706" y="5250443"/>
                <a:ext cx="737725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1176,45</a:t>
                </a:r>
                <a:endParaRPr lang="en-GB" sz="1100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 rot="18770086">
                <a:off x="1260197" y="5274092"/>
                <a:ext cx="821170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1191,795</a:t>
                </a:r>
                <a:endParaRPr lang="en-GB" sz="1100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 rot="18770086">
                <a:off x="1744971" y="5225090"/>
                <a:ext cx="737724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1207,14</a:t>
                </a:r>
                <a:endParaRPr lang="en-GB" sz="1100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 rot="18770086">
                <a:off x="2415977" y="5241203"/>
                <a:ext cx="737724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1227,60</a:t>
                </a:r>
                <a:endParaRPr lang="en-GB" sz="1100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 rot="18770086">
                <a:off x="3187646" y="5210601"/>
                <a:ext cx="791163" cy="272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/>
                  <a:t>1247,00</a:t>
                </a:r>
                <a:endParaRPr lang="en-GB" sz="1100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 rot="18770086">
                <a:off x="4024717" y="5234388"/>
                <a:ext cx="737723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1268,52</a:t>
                </a:r>
                <a:endParaRPr lang="en-GB" sz="1100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 rot="18770086">
                <a:off x="4233930" y="5241191"/>
                <a:ext cx="737723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1278,75</a:t>
                </a:r>
                <a:endParaRPr lang="en-GB" sz="1100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 rot="18770086">
                <a:off x="6107698" y="5248119"/>
                <a:ext cx="737723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1575,42</a:t>
                </a:r>
                <a:endParaRPr lang="en-GB" sz="1100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 rot="18770086">
                <a:off x="7224471" y="5250441"/>
                <a:ext cx="737723" cy="2720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1602,00</a:t>
                </a:r>
                <a:endParaRPr lang="en-GB" sz="1100" dirty="0"/>
              </a:p>
            </p:txBody>
          </p:sp>
        </p:grpSp>
        <p:sp>
          <p:nvSpPr>
            <p:cNvPr id="85" name="ZoneTexte 84"/>
            <p:cNvSpPr txBox="1"/>
            <p:nvPr/>
          </p:nvSpPr>
          <p:spPr>
            <a:xfrm>
              <a:off x="7774219" y="4754278"/>
              <a:ext cx="1447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latin typeface="Adobe Caslon Pro" panose="0205050205050A020403" pitchFamily="18" charset="0"/>
                </a:rPr>
                <a:t>Frequency (</a:t>
              </a:r>
              <a:r>
                <a:rPr lang="en-GB" sz="1400" dirty="0" err="1" smtClean="0">
                  <a:latin typeface="Adobe Caslon Pro" panose="0205050205050A020403" pitchFamily="18" charset="0"/>
                </a:rPr>
                <a:t>Mhz</a:t>
              </a:r>
              <a:r>
                <a:rPr lang="en-GB" sz="1400" dirty="0" smtClean="0">
                  <a:latin typeface="Adobe Caslon Pro" panose="0205050205050A020403" pitchFamily="18" charset="0"/>
                </a:rPr>
                <a:t>)</a:t>
              </a:r>
              <a:endParaRPr lang="en-GB" sz="1400" dirty="0">
                <a:latin typeface="Adobe Caslon Pro" panose="0205050205050A020403" pitchFamily="18" charset="0"/>
              </a:endParaRPr>
            </a:p>
          </p:txBody>
        </p:sp>
      </p:grpSp>
      <p:sp>
        <p:nvSpPr>
          <p:cNvPr id="69" name="Ellipse 68"/>
          <p:cNvSpPr/>
          <p:nvPr/>
        </p:nvSpPr>
        <p:spPr>
          <a:xfrm>
            <a:off x="916231" y="3674571"/>
            <a:ext cx="672518" cy="8963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Ellipse 72"/>
          <p:cNvSpPr/>
          <p:nvPr/>
        </p:nvSpPr>
        <p:spPr>
          <a:xfrm>
            <a:off x="5848556" y="3189081"/>
            <a:ext cx="672518" cy="8963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48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30"/>
    </mc:Choice>
    <mc:Fallback xmlns="">
      <p:transition spd="slow" advTm="181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680719" y="4432692"/>
            <a:ext cx="4023360" cy="1746504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0143" y="1219200"/>
                <a:ext cx="8229600" cy="435864"/>
              </a:xfrm>
              <a:ln>
                <a:noFill/>
              </a:ln>
            </p:spPr>
            <p:txBody>
              <a:bodyPr numCol="2"/>
              <a:lstStyle/>
              <a:p>
                <a:r>
                  <a:rPr lang="en-GB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One-way code observable model</a:t>
                </a:r>
              </a:p>
              <a:p>
                <a:pPr marL="274638" lvl="1" indent="0">
                  <a:buNone/>
                </a:pPr>
                <a:endParaRPr lang="en-GB" sz="1500" b="0" dirty="0" smtClean="0"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r>
                  <a:rPr lang="en-GB" sz="1500" b="0" dirty="0" smtClean="0">
                    <a:cs typeface="Adobe Arabic" panose="02040503050201020203" pitchFamily="18" charset="-78"/>
                  </a:rPr>
                  <a:t>GPS 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=</m:t>
                    </m:r>
                    <m:sSubSup>
                      <m:sSubSupPr>
                        <m:ctrlP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𝑇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𝐼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𝑀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𝑐</m:t>
                    </m:r>
                    <m:r>
                      <a:rPr lang="fr-BE" sz="1500" b="0" i="1" smtClean="0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.</m:t>
                    </m:r>
                    <m:d>
                      <m:dPr>
                        <m:ctrlP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d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𝛿</m:t>
                        </m:r>
                        <m:sSubSup>
                          <m:sSubSupPr>
                            <m:ctrlPr>
                              <a:rPr lang="fr-BE" sz="1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</m:ctrlPr>
                          </m:sSubSupPr>
                          <m:e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𝑡</m:t>
                            </m:r>
                          </m:e>
                          <m:sub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(</m:t>
                            </m:r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𝐺</m:t>
                            </m:r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)</m:t>
                            </m:r>
                          </m:sup>
                        </m:sSub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−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𝛿</m:t>
                        </m:r>
                        <m:sSup>
                          <m:sSupPr>
                            <m:ctrlP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</m:ctrlPr>
                          </m:sSupPr>
                          <m:e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𝑡</m:t>
                            </m:r>
                          </m:e>
                          <m:sup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𝐺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+ 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</m:sSub>
                    <m:r>
                      <a:rPr lang="fr-BE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− </m:t>
                    </m:r>
                    <m:sSup>
                      <m:sSupPr>
                        <m:ctrlP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p>
                    <m:r>
                      <a:rPr lang="fr-BE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</m:oMath>
                </a14:m>
                <a:endParaRPr lang="fr-BE" sz="15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endParaRPr lang="fr-BE" sz="15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r>
                  <a:rPr lang="en-GB" sz="1600" dirty="0" smtClean="0">
                    <a:cs typeface="Adobe Arabic" panose="02040503050201020203" pitchFamily="18" charset="-78"/>
                  </a:rPr>
                  <a:t>Galileo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=</m:t>
                    </m:r>
                    <m:sSubSup>
                      <m:sSub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𝑇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𝐼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𝑀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𝑐</m:t>
                    </m:r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.</m:t>
                    </m:r>
                    <m:d>
                      <m:dPr>
                        <m:ctrlP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d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𝛿</m:t>
                        </m:r>
                        <m:sSubSup>
                          <m:sSubSupPr>
                            <m:ctrlP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</m:ctrlPr>
                          </m:sSubSupPr>
                          <m:e>
                            <m: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𝑡</m:t>
                            </m:r>
                          </m:e>
                          <m:sub>
                            <m: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(</m:t>
                            </m:r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𝐸</m:t>
                            </m:r>
                            <m: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)</m:t>
                            </m:r>
                          </m:sup>
                        </m:sSubSup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−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𝛿</m:t>
                        </m:r>
                        <m:sSup>
                          <m:sSupPr>
                            <m:ctrlP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</m:ctrlPr>
                          </m:sSupPr>
                          <m:e>
                            <m:r>
                              <a:rPr lang="fr-B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𝑡</m:t>
                            </m:r>
                          </m:e>
                          <m:sup>
                            <m:r>
                              <a:rPr lang="fr-BE" sz="1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𝐸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Pr>
                      <m:e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+ 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</m:sSub>
                    <m:r>
                      <a:rPr lang="fr-BE" sz="15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− </m:t>
                    </m:r>
                    <m:sSup>
                      <m:s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p>
                    <m:r>
                      <a:rPr lang="fr-BE" sz="15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</m:oMath>
                </a14:m>
                <a:endParaRPr lang="fr-BE" sz="1500" i="1" dirty="0" smtClean="0">
                  <a:solidFill>
                    <a:srgbClr val="EC7C7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BE" sz="1500" b="0" i="1" smtClean="0">
                          <a:solidFill>
                            <a:srgbClr val="EC7C7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dobe Arabic" panose="02040503050201020203" pitchFamily="18" charset="-78"/>
                        </a:rPr>
                        <m:t>                   </m:t>
                      </m:r>
                    </m:oMath>
                  </m:oMathPara>
                </a14:m>
                <a:endParaRPr lang="fr-BE" sz="1500" b="0" i="1" dirty="0" smtClean="0">
                  <a:solidFill>
                    <a:srgbClr val="EC7C7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r>
                  <a:rPr lang="fr-BE" sz="1500" b="1" dirty="0" smtClean="0">
                    <a:solidFill>
                      <a:srgbClr val="EC7C70"/>
                    </a:solidFill>
                    <a:ea typeface="Cambria Math" panose="02040503050406030204" pitchFamily="18" charset="0"/>
                    <a:cs typeface="Adobe Arabic" panose="02040503050201020203" pitchFamily="18" charset="-78"/>
                  </a:rPr>
                  <a:t>				</a:t>
                </a:r>
              </a:p>
              <a:p>
                <a:pPr marL="274638" lvl="1" indent="0">
                  <a:buNone/>
                </a:pPr>
                <a:r>
                  <a:rPr lang="fr-BE" sz="1500" b="1" dirty="0">
                    <a:solidFill>
                      <a:srgbClr val="EC7C70"/>
                    </a:solidFill>
                    <a:ea typeface="Cambria Math" panose="02040503050406030204" pitchFamily="18" charset="0"/>
                    <a:cs typeface="Adobe Arabic" panose="02040503050201020203" pitchFamily="18" charset="-78"/>
                  </a:rPr>
                  <a:t>	</a:t>
                </a:r>
                <a:r>
                  <a:rPr lang="fr-BE" sz="1500" b="1" dirty="0" smtClean="0">
                    <a:solidFill>
                      <a:srgbClr val="EC7C70"/>
                    </a:solidFill>
                    <a:ea typeface="Cambria Math" panose="02040503050406030204" pitchFamily="18" charset="0"/>
                    <a:cs typeface="Adobe Arabic" panose="02040503050201020203" pitchFamily="18" charset="-78"/>
                  </a:rPr>
                  <a:t>			</a:t>
                </a:r>
                <a14:m>
                  <m:oMath xmlns:m="http://schemas.openxmlformats.org/officeDocument/2006/math">
                    <m:r>
                      <a:rPr lang="fr-BE" sz="1500" b="1" i="0" smtClean="0">
                        <a:solidFill>
                          <a:srgbClr val="EC7C7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 </m:t>
                    </m:r>
                    <m:r>
                      <a:rPr lang="fr-BE" sz="1500" b="1" i="1" smtClean="0">
                        <a:solidFill>
                          <a:srgbClr val="EC7C7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𝒄</m:t>
                    </m:r>
                    <m:r>
                      <a:rPr lang="fr-BE" sz="1500" b="1" i="1" smtClean="0">
                        <a:solidFill>
                          <a:srgbClr val="EC7C7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.(</m:t>
                    </m:r>
                    <m:sSub>
                      <m:sSubPr>
                        <m:ctrlP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Pr>
                      <m:e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𝜹</m:t>
                        </m:r>
                        <m:sSubSup>
                          <m:sSubSupPr>
                            <m:ctrlPr>
                              <a:rPr lang="fr-BE" sz="1500" i="1" smtClean="0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</m:ctrlPr>
                          </m:sSubSupPr>
                          <m:e>
                            <m:r>
                              <a:rPr lang="fr-BE" sz="1500" i="1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𝑡</m:t>
                            </m:r>
                          </m:e>
                          <m:sub>
                            <m:r>
                              <a:rPr lang="fr-BE" sz="1500" i="1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a:rPr lang="fr-BE" sz="1500" i="1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(</m:t>
                            </m:r>
                            <m:r>
                              <a:rPr lang="fr-BE" sz="1500" b="0" i="1" smtClean="0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𝐸</m:t>
                            </m:r>
                            <m:r>
                              <a:rPr lang="fr-BE" sz="1500" i="1">
                                <a:solidFill>
                                  <a:srgbClr val="EC7C7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Arabic" panose="02040503050201020203" pitchFamily="18" charset="-78"/>
                              </a:rPr>
                              <m:t>)</m:t>
                            </m:r>
                          </m:sup>
                        </m:sSubSup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−</m:t>
                        </m:r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𝜹</m:t>
                        </m:r>
                      </m:e>
                      <m:sub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𝑮𝑮𝑻𝑶</m:t>
                        </m:r>
                      </m:sub>
                    </m:sSub>
                    <m:r>
                      <a:rPr lang="fr-BE" sz="1500" b="1" i="1" smtClean="0">
                        <a:solidFill>
                          <a:srgbClr val="EC7C7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− </m:t>
                    </m:r>
                    <m:sSup>
                      <m:sSupPr>
                        <m:ctrlP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pPr>
                      <m:e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𝜹</m:t>
                        </m:r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𝒕</m:t>
                        </m:r>
                      </m:e>
                      <m:sup>
                        <m:r>
                          <a:rPr lang="fr-BE" sz="1500" b="1" i="1" smtClean="0">
                            <a:solidFill>
                              <a:srgbClr val="EC7C7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𝑬</m:t>
                        </m:r>
                      </m:sup>
                    </m:sSup>
                    <m:r>
                      <a:rPr lang="fr-BE" sz="1500" b="1" i="1" smtClean="0">
                        <a:solidFill>
                          <a:srgbClr val="EC7C7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)</m:t>
                    </m:r>
                  </m:oMath>
                </a14:m>
                <a:endParaRPr lang="fr-BE" sz="1500" b="1" dirty="0" smtClean="0">
                  <a:latin typeface="Adobe Arabic" panose="02040503050201020203" pitchFamily="18" charset="-78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endParaRPr lang="fr-BE" sz="1500" b="1" dirty="0">
                  <a:latin typeface="Adobe Arabic" panose="02040503050201020203" pitchFamily="18" charset="-78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endParaRPr lang="fr-BE" sz="1500" b="1" dirty="0" smtClean="0">
                  <a:latin typeface="Adobe Arabic" panose="02040503050201020203" pitchFamily="18" charset="-78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4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Pseudo-range	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𝛿</m:t>
                    </m:r>
                    <m:sSub>
                      <m:sSub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𝑡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dobe Arabic" panose="02040503050201020203" pitchFamily="18" charset="-78"/>
                  </a:rPr>
                  <a:t>: </a:t>
                </a:r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ea typeface="Cambria Math" panose="02040503050406030204" pitchFamily="18" charset="0"/>
                    <a:cs typeface="Adobe Arabic" panose="02040503050201020203" pitchFamily="18" charset="-78"/>
                  </a:rPr>
                  <a:t>Receiver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ea typeface="Cambria Math" panose="02040503050406030204" pitchFamily="18" charset="0"/>
                    <a:cs typeface="Adobe Arabic" panose="02040503050201020203" pitchFamily="18" charset="-78"/>
                  </a:rPr>
                  <a:t>clock errors</a:t>
                </a:r>
                <a:endParaRPr lang="en-GB" sz="16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Geometric distance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	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𝛿</m:t>
                    </m:r>
                    <m:sSup>
                      <m:s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 </a:t>
                </a:r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Satellite clock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errors</a:t>
                </a:r>
                <a:endParaRPr lang="en-GB" sz="16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𝑇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  <m:sup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Tropospheric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delay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Receiver </a:t>
                </a:r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hardware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delay</a:t>
                </a:r>
                <a:endParaRPr lang="en-GB" sz="16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𝐼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Ionospheric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delay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: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Satellite </a:t>
                </a:r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hardware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delay</a:t>
                </a:r>
                <a:endParaRPr lang="en-GB" sz="16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𝑀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600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 :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Multipath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en-GB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en-GB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600" b="1" dirty="0">
                    <a:solidFill>
                      <a:schemeClr val="tx2"/>
                    </a:solidFill>
                    <a:latin typeface="Adobe Arabic" panose="02040503050201020203" pitchFamily="18" charset="-78"/>
                    <a:ea typeface="Cambria Math" panose="02040503050406030204" pitchFamily="18" charset="0"/>
                    <a:cs typeface="Adobe Arabic" panose="02040503050201020203" pitchFamily="18" charset="-78"/>
                  </a:rPr>
                  <a:t> : </a:t>
                </a:r>
                <a:r>
                  <a:rPr lang="en-GB" sz="1600" dirty="0" smtClean="0">
                    <a:solidFill>
                      <a:schemeClr val="tx2"/>
                    </a:solidFill>
                    <a:latin typeface="Adobe Arabic" panose="02040503050201020203" pitchFamily="18" charset="-78"/>
                    <a:ea typeface="Cambria Math" panose="02040503050406030204" pitchFamily="18" charset="0"/>
                    <a:cs typeface="Adobe Arabic" panose="02040503050201020203" pitchFamily="18" charset="-78"/>
                  </a:rPr>
                  <a:t>Code noise</a:t>
                </a:r>
                <a:endParaRPr lang="en-GB" sz="16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:endParaRPr lang="en-GB" sz="1800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:endParaRPr lang="en-GB" sz="2000" dirty="0" smtClean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endParaRPr lang="en-GB" dirty="0" smtClean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0143" y="1219200"/>
                <a:ext cx="8229600" cy="435864"/>
              </a:xfrm>
              <a:blipFill rotWithShape="0">
                <a:blip r:embed="rId4"/>
                <a:stretch>
                  <a:fillRect l="-667" t="-12500" b="-104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277368" cy="365125"/>
          </a:xfrm>
        </p:spPr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88392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Inter-system Biases (ISBs)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5842000" y="4194948"/>
            <a:ext cx="262255" cy="237744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98616" y="4524132"/>
            <a:ext cx="1451864" cy="1143000"/>
          </a:xfrm>
          <a:prstGeom prst="rect">
            <a:avLst/>
          </a:prstGeom>
          <a:ln>
            <a:solidFill>
              <a:srgbClr val="EC7C7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Galileo to GPS 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Time Offset 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= 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Different Time Systems </a:t>
            </a:r>
            <a:endParaRPr lang="en-GB" sz="1400" dirty="0">
              <a:solidFill>
                <a:srgbClr val="EC7C70"/>
              </a:solidFill>
              <a:effectLst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110480" y="2831661"/>
            <a:ext cx="821817" cy="178308"/>
          </a:xfrm>
          <a:prstGeom prst="lin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325880" y="3968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5518847" y="3202401"/>
            <a:ext cx="2" cy="256032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110480" y="2831661"/>
            <a:ext cx="821817" cy="178308"/>
          </a:xfrm>
          <a:prstGeom prst="line">
            <a:avLst/>
          </a:prstGeom>
          <a:ln>
            <a:solidFill>
              <a:srgbClr val="EC7C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158999" y="2702744"/>
            <a:ext cx="188880" cy="218071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lipse 4"/>
          <p:cNvSpPr/>
          <p:nvPr/>
        </p:nvSpPr>
        <p:spPr>
          <a:xfrm>
            <a:off x="1777999" y="1998981"/>
            <a:ext cx="381000" cy="338667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2311399" y="1998981"/>
            <a:ext cx="381000" cy="338667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lipse 14"/>
          <p:cNvSpPr/>
          <p:nvPr/>
        </p:nvSpPr>
        <p:spPr>
          <a:xfrm>
            <a:off x="2778844" y="1959949"/>
            <a:ext cx="1606890" cy="426552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4472179" y="1983738"/>
            <a:ext cx="1357121" cy="426552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lipse 19"/>
          <p:cNvSpPr/>
          <p:nvPr/>
        </p:nvSpPr>
        <p:spPr>
          <a:xfrm>
            <a:off x="5981700" y="1945638"/>
            <a:ext cx="728133" cy="426552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llipse 20"/>
          <p:cNvSpPr/>
          <p:nvPr/>
        </p:nvSpPr>
        <p:spPr>
          <a:xfrm>
            <a:off x="6862233" y="1988648"/>
            <a:ext cx="533401" cy="375076"/>
          </a:xfrm>
          <a:prstGeom prst="ellipse">
            <a:avLst/>
          </a:prstGeom>
          <a:noFill/>
          <a:ln>
            <a:solidFill>
              <a:srgbClr val="EC7C7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8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98"/>
    </mc:Choice>
    <mc:Fallback xmlns="">
      <p:transition spd="slow" advTm="625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5" grpId="0" animBg="1"/>
      <p:bldP spid="5" grpId="1" animBg="1"/>
      <p:bldP spid="14" grpId="0" animBg="1"/>
      <p:bldP spid="14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2851964"/>
              </a:xfrm>
            </p:spPr>
            <p:txBody>
              <a:bodyPr/>
              <a:lstStyle/>
              <a:p>
                <a:r>
                  <a:rPr lang="en-GB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In a ZERO baseline case :</a:t>
                </a:r>
              </a:p>
              <a:p>
                <a:pPr lvl="1"/>
                <a:r>
                  <a:rPr lang="en-GB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Single Difference</a:t>
                </a:r>
              </a:p>
              <a:p>
                <a:pPr marL="274638" lvl="1" indent="0">
                  <a:buNone/>
                </a:pPr>
                <a:r>
                  <a:rPr lang="en-GB" sz="2400" dirty="0" smtClean="0">
                    <a:cs typeface="Adobe Arabic" panose="02040503050201020203" pitchFamily="18" charset="-78"/>
                  </a:rPr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2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=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2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𝛿</m:t>
                    </m:r>
                    <m:sSubSup>
                      <m:sSubSupPr>
                        <m:ctrlPr>
                          <a:rPr lang="fr-BE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𝑡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(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)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− </m:t>
                    </m:r>
                    <m:sSubSup>
                      <m:sSubSupPr>
                        <m:ctrlPr>
                          <a:rPr lang="fr-BE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b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(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)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2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</m:t>
                        </m:r>
                      </m:sup>
                    </m:sSubSup>
                  </m:oMath>
                </a14:m>
                <a:endParaRPr lang="fr-BE" sz="15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r>
                  <a:rPr lang="en-GB" sz="1500" dirty="0" smtClean="0">
                    <a:cs typeface="Adobe Arabic" panose="02040503050201020203" pitchFamily="18" charset="-78"/>
                  </a:rPr>
                  <a:t>	</a:t>
                </a:r>
              </a:p>
              <a:p>
                <a:pPr marL="274638" lvl="1" indent="0">
                  <a:buNone/>
                </a:pPr>
                <a:r>
                  <a:rPr lang="en-GB" sz="1500" dirty="0">
                    <a:cs typeface="Adobe Arabic" panose="02040503050201020203" pitchFamily="18" charset="-78"/>
                  </a:rPr>
                  <a:t>	</a:t>
                </a:r>
                <a:r>
                  <a:rPr lang="en-GB" sz="1500" dirty="0" smtClean="0">
                    <a:cs typeface="Adobe Arabic" panose="02040503050201020203" pitchFamily="18" charset="-78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12,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=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𝛿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𝑡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(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)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−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𝑑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(</m:t>
                        </m:r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)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𝐸</m:t>
                        </m:r>
                      </m:sup>
                    </m:sSubSup>
                  </m:oMath>
                </a14:m>
                <a:endParaRPr lang="en-GB" sz="1500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endParaRPr lang="en-GB" sz="1500" dirty="0" smtClean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lvl="1"/>
                <a:r>
                  <a:rPr lang="en-GB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Double Difference</a:t>
                </a:r>
              </a:p>
              <a:p>
                <a:pPr lvl="1"/>
                <a:endParaRPr lang="en-GB" sz="1500" dirty="0" smtClean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r>
                  <a:rPr lang="en-GB" sz="1500" dirty="0" smtClean="0">
                    <a:cs typeface="Adobe Arabic" panose="02040503050201020203" pitchFamily="18" charset="-78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𝑃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12,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𝐺𝐺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cs typeface="Adobe Arabic" panose="02040503050201020203" pitchFamily="18" charset="-78"/>
                      </a:rPr>
                      <m:t>=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𝐷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12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𝐺𝐺</m:t>
                        </m:r>
                      </m:sup>
                    </m:sSubSup>
                    <m:r>
                      <a:rPr lang="fr-BE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Arabic" panose="02040503050201020203" pitchFamily="18" charset="-78"/>
                      </a:rPr>
                      <m:t>+</m:t>
                    </m:r>
                    <m:sSubSup>
                      <m:sSubSupPr>
                        <m:ctrlP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sSubSupPr>
                      <m:e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𝜖</m:t>
                        </m:r>
                      </m:e>
                      <m:sub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12,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𝑘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,</m:t>
                        </m:r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𝑚</m:t>
                        </m:r>
                      </m:sub>
                      <m:sup>
                        <m:r>
                          <a:rPr lang="fr-B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Arabic" panose="02040503050201020203" pitchFamily="18" charset="-78"/>
                          </a:rPr>
                          <m:t>𝐺𝐺</m:t>
                        </m:r>
                      </m:sup>
                    </m:sSubSup>
                  </m:oMath>
                </a14:m>
                <a:endParaRPr lang="fr-BE" sz="15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dobe Arabic" panose="02040503050201020203" pitchFamily="18" charset="-78"/>
                </a:endParaRPr>
              </a:p>
              <a:p>
                <a:pPr marL="274638" lvl="1" indent="0">
                  <a:buNone/>
                </a:pPr>
                <a:endParaRPr lang="en-GB" sz="1500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2851964"/>
              </a:xfrm>
              <a:blipFill rotWithShape="0">
                <a:blip r:embed="rId4"/>
                <a:stretch>
                  <a:fillRect l="-667" t="-1923" b="-14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Inter-system Biases (ISBs)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58332" y="2197459"/>
            <a:ext cx="1256919" cy="941832"/>
          </a:xfrm>
          <a:prstGeom prst="rect">
            <a:avLst/>
          </a:prstGeom>
          <a:ln>
            <a:solidFill>
              <a:srgbClr val="EC7C7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The GGTO term disappears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32305" y="3861146"/>
            <a:ext cx="1900047" cy="1936865"/>
          </a:xfrm>
          <a:prstGeom prst="rect">
            <a:avLst/>
          </a:prstGeom>
          <a:ln>
            <a:solidFill>
              <a:srgbClr val="EC7C7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4 unknowns : </a:t>
            </a:r>
          </a:p>
          <a:p>
            <a:pPr algn="ctr"/>
            <a:endParaRPr lang="en-GB" sz="1400" dirty="0" smtClean="0">
              <a:solidFill>
                <a:srgbClr val="EC7C70"/>
              </a:solidFill>
              <a:effectLst/>
            </a:endParaRP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X,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 Y,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 Z, </a:t>
            </a:r>
          </a:p>
          <a:p>
            <a:pPr algn="ctr"/>
            <a:r>
              <a:rPr lang="en-GB" sz="1400" dirty="0" smtClean="0">
                <a:solidFill>
                  <a:srgbClr val="EC7C70"/>
                </a:solidFill>
                <a:effectLst/>
              </a:rPr>
              <a:t>  </a:t>
            </a:r>
            <a:r>
              <a:rPr lang="en-GB" sz="1400" b="1" dirty="0">
                <a:solidFill>
                  <a:srgbClr val="EC7C70"/>
                </a:solidFill>
              </a:rPr>
              <a:t>D</a:t>
            </a:r>
            <a:r>
              <a:rPr lang="en-GB" sz="1400" b="1" dirty="0" smtClean="0">
                <a:solidFill>
                  <a:srgbClr val="EC7C70"/>
                </a:solidFill>
                <a:effectLst/>
              </a:rPr>
              <a:t>ifferential hardware delay between GPS and Galileo (ISB)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3975" y="5571288"/>
            <a:ext cx="2639028" cy="600456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effectLst/>
              </a:rPr>
              <a:t>Single reference satellite for all observations</a:t>
            </a:r>
          </a:p>
        </p:txBody>
      </p:sp>
      <p:sp>
        <p:nvSpPr>
          <p:cNvPr id="2" name="Ellipse 1"/>
          <p:cNvSpPr/>
          <p:nvPr/>
        </p:nvSpPr>
        <p:spPr>
          <a:xfrm>
            <a:off x="2616552" y="4717340"/>
            <a:ext cx="480291" cy="508000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17124" y="4767353"/>
                <a:ext cx="2630335" cy="387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</m:ctrlPr>
                        </m:sSubSupPr>
                        <m:e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𝑃</m:t>
                          </m:r>
                        </m:e>
                        <m:sub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12,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𝑘</m:t>
                          </m:r>
                        </m:sub>
                        <m:sup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𝐺𝐸</m:t>
                          </m:r>
                        </m:sup>
                      </m:sSubSup>
                      <m:r>
                        <a:rPr lang="fr-BE" sz="1500" i="1">
                          <a:latin typeface="Cambria Math" panose="02040503050406030204" pitchFamily="18" charset="0"/>
                          <a:cs typeface="Adobe Arabic" panose="02040503050201020203" pitchFamily="18" charset="-78"/>
                        </a:rPr>
                        <m:t>=</m:t>
                      </m:r>
                      <m:sSubSup>
                        <m:sSubSupPr>
                          <m:ctrlP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</m:ctrlPr>
                        </m:sSubSupPr>
                        <m:e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𝐷</m:t>
                          </m:r>
                        </m:e>
                        <m:sub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12</m:t>
                          </m:r>
                        </m:sub>
                        <m:sup>
                          <m:r>
                            <a:rPr lang="fr-BE" sz="1500" i="1">
                              <a:latin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𝐺𝐸</m:t>
                          </m:r>
                        </m:sup>
                      </m:sSubSup>
                      <m:r>
                        <a:rPr lang="fr-BE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dobe Arabic" panose="02040503050201020203" pitchFamily="18" charset="-78"/>
                        </a:rPr>
                        <m:t>−</m:t>
                      </m:r>
                      <m:sSubSup>
                        <m:sSubSupPr>
                          <m:ctrlP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</m:ctrlPr>
                        </m:sSubSupPr>
                        <m:e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𝑑</m:t>
                          </m:r>
                        </m:e>
                        <m:sub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12</m:t>
                          </m:r>
                        </m:sub>
                        <m:sup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(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𝐺𝐸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)</m:t>
                          </m:r>
                        </m:sup>
                      </m:sSubSup>
                      <m:r>
                        <a:rPr lang="fr-BE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dobe Arabic" panose="02040503050201020203" pitchFamily="18" charset="-78"/>
                        </a:rPr>
                        <m:t>+</m:t>
                      </m:r>
                      <m:sSubSup>
                        <m:sSubSupPr>
                          <m:ctrlP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</m:ctrlPr>
                        </m:sSubSupPr>
                        <m:e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𝜖</m:t>
                          </m:r>
                        </m:e>
                        <m:sub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12,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𝑘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,</m:t>
                          </m:r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𝑚</m:t>
                          </m:r>
                        </m:sub>
                        <m:sup>
                          <m:r>
                            <a:rPr lang="fr-BE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dobe Arabic" panose="02040503050201020203" pitchFamily="18" charset="-78"/>
                            </a:rPr>
                            <m:t>𝐺𝐸</m:t>
                          </m:r>
                        </m:sup>
                      </m:sSubSup>
                    </m:oMath>
                  </m:oMathPara>
                </a14:m>
                <a:endParaRPr lang="en-GB" sz="15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24" y="4767353"/>
                <a:ext cx="2630335" cy="387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917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533"/>
    </mc:Choice>
    <mc:Fallback xmlns="">
      <p:transition spd="slow" advTm="125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Receivers :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 x Septentrio PolaRx4  (Sept 1 &amp; Sept 2)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 x Trimble NetR9  (TRM 1 &amp; TRM 2)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 x Septentrio </a:t>
            </a:r>
            <a:r>
              <a:rPr lang="en-GB" sz="20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PolaRxS</a:t>
            </a:r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  (Sept 3)</a:t>
            </a:r>
          </a:p>
          <a:p>
            <a:pPr lvl="1"/>
            <a:endParaRPr lang="en-GB" sz="20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GB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Antennae :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 x TRIMBLE TRM 59800 SCIS (choke ring antenna) (ULG0 &amp; ULG1)</a:t>
            </a:r>
          </a:p>
          <a:p>
            <a:pPr lvl="1"/>
            <a:endParaRPr lang="en-GB" sz="20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GB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Splitter :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 x 2-way splitter</a:t>
            </a:r>
          </a:p>
          <a:p>
            <a:pPr lvl="1"/>
            <a:r>
              <a:rPr lang="en-GB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 x 4-way splitter</a:t>
            </a:r>
          </a:p>
          <a:p>
            <a:pPr marL="274638" lvl="1" indent="0">
              <a:buNone/>
            </a:pPr>
            <a:endParaRPr lang="en-GB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Equipment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4454" y="5779553"/>
            <a:ext cx="2675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Fixed precise coordinates </a:t>
            </a:r>
          </a:p>
        </p:txBody>
      </p:sp>
    </p:spTree>
    <p:extLst>
      <p:ext uri="{BB962C8B-B14F-4D97-AF65-F5344CB8AC3E}">
        <p14:creationId xmlns:p14="http://schemas.microsoft.com/office/powerpoint/2010/main" val="92924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94"/>
    </mc:Choice>
    <mc:Fallback xmlns="">
      <p:transition spd="slow" advTm="363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Configurations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23661" y="1244165"/>
            <a:ext cx="3611889" cy="424541"/>
          </a:xfrm>
        </p:spPr>
        <p:txBody>
          <a:bodyPr/>
          <a:lstStyle/>
          <a:p>
            <a:r>
              <a:rPr lang="en-GB" sz="1800" dirty="0" smtClean="0">
                <a:latin typeface="Adobe Caslon Pro Bold" panose="0205070206050A020403" pitchFamily="18" charset="0"/>
                <a:cs typeface="Adobe Arabic" panose="02040503050201020203" pitchFamily="18" charset="-78"/>
              </a:rPr>
              <a:t>End of </a:t>
            </a:r>
            <a:r>
              <a:rPr lang="en-GB" sz="1800" dirty="0" smtClean="0">
                <a:solidFill>
                  <a:srgbClr val="EC7C70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2014</a:t>
            </a:r>
            <a:r>
              <a:rPr lang="en-GB" sz="1800" dirty="0" smtClean="0">
                <a:latin typeface="Adobe Caslon Pro Bold" panose="0205070206050A020403" pitchFamily="18" charset="0"/>
                <a:cs typeface="Adobe Arabic" panose="02040503050201020203" pitchFamily="18" charset="-78"/>
              </a:rPr>
              <a:t> – DOY 179 of </a:t>
            </a:r>
            <a:r>
              <a:rPr lang="en-GB" sz="1800" dirty="0" smtClean="0">
                <a:solidFill>
                  <a:srgbClr val="EC7C70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2015</a:t>
            </a:r>
          </a:p>
          <a:p>
            <a:pPr marL="0" indent="0">
              <a:buNone/>
            </a:pPr>
            <a:endParaRPr lang="en-GB" sz="1800" dirty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1243584" y="1677899"/>
            <a:ext cx="7032171" cy="533398"/>
            <a:chOff x="718457" y="5007429"/>
            <a:chExt cx="7315202" cy="881741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21118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ULG0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9" name="Connecteur en arc 8"/>
            <p:cNvCxnSpPr/>
            <p:nvPr/>
          </p:nvCxnSpPr>
          <p:spPr>
            <a:xfrm>
              <a:off x="27758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en arc 11"/>
            <p:cNvCxnSpPr>
              <a:stCxn id="2" idx="1"/>
            </p:cNvCxnSpPr>
            <p:nvPr/>
          </p:nvCxnSpPr>
          <p:spPr>
            <a:xfrm rot="10800000" flipV="1">
              <a:off x="15566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184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30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TRM2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60742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ULG1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21" name="Connecteur en arc 20"/>
            <p:cNvCxnSpPr/>
            <p:nvPr/>
          </p:nvCxnSpPr>
          <p:spPr>
            <a:xfrm>
              <a:off x="67382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en arc 21"/>
            <p:cNvCxnSpPr>
              <a:stCxn id="20" idx="1"/>
            </p:cNvCxnSpPr>
            <p:nvPr/>
          </p:nvCxnSpPr>
          <p:spPr>
            <a:xfrm rot="10800000" flipV="1">
              <a:off x="55190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6808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954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</a:t>
              </a:r>
              <a:r>
                <a:rPr lang="fr-BE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3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244955" y="2997907"/>
            <a:ext cx="7030800" cy="532800"/>
            <a:chOff x="718457" y="5007429"/>
            <a:chExt cx="7315202" cy="881741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21118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ULG0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28" name="Connecteur en arc 27"/>
            <p:cNvCxnSpPr/>
            <p:nvPr/>
          </p:nvCxnSpPr>
          <p:spPr>
            <a:xfrm>
              <a:off x="27758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en arc 28"/>
            <p:cNvCxnSpPr>
              <a:stCxn id="27" idx="1"/>
            </p:cNvCxnSpPr>
            <p:nvPr/>
          </p:nvCxnSpPr>
          <p:spPr>
            <a:xfrm rot="10800000" flipV="1">
              <a:off x="15566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184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330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60742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ULG1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33" name="Connecteur en arc 32"/>
            <p:cNvCxnSpPr/>
            <p:nvPr/>
          </p:nvCxnSpPr>
          <p:spPr>
            <a:xfrm>
              <a:off x="67382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en arc 33"/>
            <p:cNvCxnSpPr>
              <a:stCxn id="32" idx="1"/>
            </p:cNvCxnSpPr>
            <p:nvPr/>
          </p:nvCxnSpPr>
          <p:spPr>
            <a:xfrm rot="10800000" flipV="1">
              <a:off x="55190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6808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TRM2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1954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</a:t>
              </a:r>
              <a:r>
                <a:rPr lang="fr-BE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3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1245830" y="4318465"/>
            <a:ext cx="7032171" cy="532800"/>
            <a:chOff x="718457" y="5007429"/>
            <a:chExt cx="7315202" cy="881741"/>
          </a:xfrm>
        </p:grpSpPr>
        <p:sp>
          <p:nvSpPr>
            <p:cNvPr id="49" name="Rectangle à coins arrondis 48"/>
            <p:cNvSpPr/>
            <p:nvPr/>
          </p:nvSpPr>
          <p:spPr>
            <a:xfrm>
              <a:off x="21118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ULG0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50" name="Connecteur en arc 49"/>
            <p:cNvCxnSpPr/>
            <p:nvPr/>
          </p:nvCxnSpPr>
          <p:spPr>
            <a:xfrm>
              <a:off x="27758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en arc 50"/>
            <p:cNvCxnSpPr>
              <a:stCxn id="49" idx="1"/>
            </p:cNvCxnSpPr>
            <p:nvPr/>
          </p:nvCxnSpPr>
          <p:spPr>
            <a:xfrm rot="10800000" flipV="1">
              <a:off x="15566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184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330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TRM2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6074229" y="5007429"/>
              <a:ext cx="664027" cy="391885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ULG1</a:t>
              </a:r>
              <a:endParaRPr lang="en-GB" sz="1600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cxnSp>
          <p:nvCxnSpPr>
            <p:cNvPr id="55" name="Connecteur en arc 54"/>
            <p:cNvCxnSpPr/>
            <p:nvPr/>
          </p:nvCxnSpPr>
          <p:spPr>
            <a:xfrm>
              <a:off x="6738260" y="5203372"/>
              <a:ext cx="457199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en arc 55"/>
            <p:cNvCxnSpPr>
              <a:stCxn id="54" idx="1"/>
            </p:cNvCxnSpPr>
            <p:nvPr/>
          </p:nvCxnSpPr>
          <p:spPr>
            <a:xfrm rot="10800000" flipV="1">
              <a:off x="5519059" y="5203372"/>
              <a:ext cx="555170" cy="435428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680857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Sept1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95459" y="5388428"/>
              <a:ext cx="838200" cy="5007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Sept2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1245830" y="5594345"/>
            <a:ext cx="7032171" cy="960145"/>
            <a:chOff x="1245830" y="4626492"/>
            <a:chExt cx="7032171" cy="960145"/>
          </a:xfrm>
        </p:grpSpPr>
        <p:grpSp>
          <p:nvGrpSpPr>
            <p:cNvPr id="59" name="Groupe 58"/>
            <p:cNvGrpSpPr/>
            <p:nvPr/>
          </p:nvGrpSpPr>
          <p:grpSpPr>
            <a:xfrm>
              <a:off x="1245830" y="4626492"/>
              <a:ext cx="7032171" cy="532800"/>
              <a:chOff x="718457" y="5007429"/>
              <a:chExt cx="7315202" cy="881741"/>
            </a:xfrm>
          </p:grpSpPr>
          <p:sp>
            <p:nvSpPr>
              <p:cNvPr id="60" name="Rectangle à coins arrondis 59"/>
              <p:cNvSpPr/>
              <p:nvPr/>
            </p:nvSpPr>
            <p:spPr>
              <a:xfrm>
                <a:off x="2111829" y="5007429"/>
                <a:ext cx="664027" cy="391885"/>
              </a:xfrm>
              <a:prstGeom prst="round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BE" sz="1600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ULG0</a:t>
                </a:r>
                <a:endParaRPr lang="en-GB" sz="1600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cxnSp>
            <p:nvCxnSpPr>
              <p:cNvPr id="61" name="Connecteur en arc 60"/>
              <p:cNvCxnSpPr/>
              <p:nvPr/>
            </p:nvCxnSpPr>
            <p:spPr>
              <a:xfrm>
                <a:off x="2775860" y="5203372"/>
                <a:ext cx="457199" cy="435428"/>
              </a:xfrm>
              <a:prstGeom prst="curvedConnector3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en arc 61"/>
              <p:cNvCxnSpPr>
                <a:stCxn id="60" idx="1"/>
              </p:cNvCxnSpPr>
              <p:nvPr/>
            </p:nvCxnSpPr>
            <p:spPr>
              <a:xfrm rot="10800000" flipV="1">
                <a:off x="1556659" y="5203372"/>
                <a:ext cx="555170" cy="435428"/>
              </a:xfrm>
              <a:prstGeom prst="curvedConnector3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718457" y="5388428"/>
                <a:ext cx="838200" cy="50074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TRM1</a:t>
                </a:r>
                <a:endParaRPr lang="en-GB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233059" y="5388428"/>
                <a:ext cx="838200" cy="5007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Sept2</a:t>
                </a:r>
                <a:endParaRPr lang="en-GB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65" name="Rectangle à coins arrondis 64"/>
              <p:cNvSpPr/>
              <p:nvPr/>
            </p:nvSpPr>
            <p:spPr>
              <a:xfrm>
                <a:off x="6074229" y="5007429"/>
                <a:ext cx="664027" cy="391885"/>
              </a:xfrm>
              <a:prstGeom prst="round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BE" sz="1600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ULG1</a:t>
                </a:r>
                <a:endParaRPr lang="en-GB" sz="1600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cxnSp>
            <p:nvCxnSpPr>
              <p:cNvPr id="66" name="Connecteur en arc 65"/>
              <p:cNvCxnSpPr/>
              <p:nvPr/>
            </p:nvCxnSpPr>
            <p:spPr>
              <a:xfrm>
                <a:off x="6738260" y="5203372"/>
                <a:ext cx="457199" cy="435428"/>
              </a:xfrm>
              <a:prstGeom prst="curvedConnector3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eur en arc 66"/>
              <p:cNvCxnSpPr>
                <a:stCxn id="65" idx="1"/>
              </p:cNvCxnSpPr>
              <p:nvPr/>
            </p:nvCxnSpPr>
            <p:spPr>
              <a:xfrm rot="10800000" flipV="1">
                <a:off x="5519059" y="5203372"/>
                <a:ext cx="555170" cy="435428"/>
              </a:xfrm>
              <a:prstGeom prst="curvedConnector3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67"/>
              <p:cNvSpPr/>
              <p:nvPr/>
            </p:nvSpPr>
            <p:spPr>
              <a:xfrm>
                <a:off x="4680857" y="5388428"/>
                <a:ext cx="838200" cy="5007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Sept1</a:t>
                </a:r>
                <a:endParaRPr lang="en-GB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195459" y="5388428"/>
                <a:ext cx="838200" cy="5007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Sept3</a:t>
                </a:r>
                <a:endParaRPr lang="en-GB" dirty="0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p:grpSp>
        <p:cxnSp>
          <p:nvCxnSpPr>
            <p:cNvPr id="70" name="Connecteur en arc 69"/>
            <p:cNvCxnSpPr/>
            <p:nvPr/>
          </p:nvCxnSpPr>
          <p:spPr>
            <a:xfrm rot="16200000" flipH="1">
              <a:off x="6483402" y="5072452"/>
              <a:ext cx="441004" cy="19291"/>
            </a:xfrm>
            <a:prstGeom prst="curvedConnector3">
              <a:avLst/>
            </a:prstGeom>
            <a:ln w="285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6338463" y="5284059"/>
              <a:ext cx="805769" cy="30257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TRM2</a:t>
              </a:r>
              <a:endParaRPr lang="en-GB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sp>
        <p:nvSpPr>
          <p:cNvPr id="77" name="Espace réservé du contenu 2"/>
          <p:cNvSpPr txBox="1">
            <a:spLocks/>
          </p:cNvSpPr>
          <p:nvPr/>
        </p:nvSpPr>
        <p:spPr bwMode="auto">
          <a:xfrm>
            <a:off x="623661" y="2538271"/>
            <a:ext cx="3611889" cy="42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DOYs180-292 of 2015</a:t>
            </a: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 bwMode="auto">
          <a:xfrm>
            <a:off x="670166" y="3858020"/>
            <a:ext cx="4709101" cy="42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latin typeface="Adobe Caslon Pro Bold" panose="0205070206050A020403" pitchFamily="18" charset="0"/>
                <a:cs typeface="Adobe Arabic" panose="02040503050201020203" pitchFamily="18" charset="-78"/>
              </a:rPr>
              <a:t>DOYs 293-365 </a:t>
            </a:r>
            <a:r>
              <a:rPr lang="en-GB" sz="1800" dirty="0" smtClean="0">
                <a:solidFill>
                  <a:srgbClr val="EC7C70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of </a:t>
            </a:r>
            <a:r>
              <a:rPr lang="en-GB" sz="1800" dirty="0">
                <a:solidFill>
                  <a:srgbClr val="EC7C70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2015 </a:t>
            </a:r>
            <a:r>
              <a:rPr lang="en-GB" sz="1800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– </a:t>
            </a:r>
            <a:r>
              <a:rPr lang="en-GB" sz="1800" dirty="0" smtClean="0">
                <a:latin typeface="Adobe Caslon Pro Bold" panose="0205070206050A020403" pitchFamily="18" charset="0"/>
                <a:cs typeface="Adobe Arabic" panose="02040503050201020203" pitchFamily="18" charset="-78"/>
              </a:rPr>
              <a:t>DOYs 1-12 of </a:t>
            </a:r>
            <a:r>
              <a:rPr lang="en-GB" sz="1800" dirty="0">
                <a:solidFill>
                  <a:srgbClr val="EC7C70"/>
                </a:solidFill>
                <a:latin typeface="Adobe Caslon Pro Bold" panose="0205070206050A020403" pitchFamily="18" charset="0"/>
                <a:cs typeface="Adobe Arabic" panose="02040503050201020203" pitchFamily="18" charset="-78"/>
              </a:rPr>
              <a:t>2016</a:t>
            </a: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  <p:sp>
        <p:nvSpPr>
          <p:cNvPr id="79" name="Espace réservé du contenu 2"/>
          <p:cNvSpPr txBox="1">
            <a:spLocks/>
          </p:cNvSpPr>
          <p:nvPr/>
        </p:nvSpPr>
        <p:spPr bwMode="auto">
          <a:xfrm>
            <a:off x="670166" y="5120256"/>
            <a:ext cx="3611889" cy="42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DOYs 13 –now of 2016</a:t>
            </a: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  <a:p>
            <a:pPr marL="0" indent="0" defTabSz="914400">
              <a:buFont typeface="Wingdings 3" pitchFamily="-103" charset="2"/>
              <a:buNone/>
            </a:pPr>
            <a:endParaRPr lang="en-GB" sz="1800" dirty="0" smtClean="0">
              <a:latin typeface="Adobe Caslon Pro Bold" panose="0205070206050A020403" pitchFamily="18" charset="0"/>
              <a:cs typeface="Adobe Arabic" panose="02040503050201020203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1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04"/>
    </mc:Choice>
    <mc:Fallback xmlns="">
      <p:transition spd="slow" advTm="28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7" grpId="0"/>
      <p:bldP spid="78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19303"/>
              </p:ext>
            </p:extLst>
          </p:nvPr>
        </p:nvGraphicFramePr>
        <p:xfrm>
          <a:off x="831600" y="2235600"/>
          <a:ext cx="7235954" cy="333756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157240"/>
                <a:gridCol w="375626"/>
                <a:gridCol w="712886"/>
                <a:gridCol w="712886"/>
                <a:gridCol w="712886"/>
                <a:gridCol w="712886"/>
                <a:gridCol w="712886"/>
                <a:gridCol w="712886"/>
                <a:gridCol w="712886"/>
                <a:gridCol w="7128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L1/Galileo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E1</a:t>
                      </a:r>
                      <a:endParaRPr lang="en-GB" sz="18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L5/Galileo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E5a</a:t>
                      </a: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Sept2 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– Sept1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NO DATA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Sept2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– Sept3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NO DATA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995362" y="1475740"/>
            <a:ext cx="7153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3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3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03" charset="-128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3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3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3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03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3" pitchFamily="-103" charset="2"/>
              <a:buNone/>
            </a:pP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Zero baselines results – Identical Receivers with identical firmware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00008" y="5861002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Not considered in the computation : Galileo satellites E18 - E14 - E20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3073399" y="2109584"/>
            <a:ext cx="1498600" cy="533375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5894966" y="2143452"/>
            <a:ext cx="1498600" cy="499507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5412365" y="2527195"/>
            <a:ext cx="965201" cy="483559"/>
          </a:xfrm>
          <a:prstGeom prst="ellipse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Ellipse 28"/>
          <p:cNvSpPr/>
          <p:nvPr/>
        </p:nvSpPr>
        <p:spPr>
          <a:xfrm>
            <a:off x="6813798" y="2545101"/>
            <a:ext cx="965201" cy="483559"/>
          </a:xfrm>
          <a:prstGeom prst="ellipse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2318811" y="2986325"/>
            <a:ext cx="685799" cy="354988"/>
          </a:xfrm>
          <a:prstGeom prst="ellipse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073399" y="2986325"/>
            <a:ext cx="685799" cy="354988"/>
          </a:xfrm>
          <a:prstGeom prst="ellipse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31600" y="4408714"/>
            <a:ext cx="1051629" cy="402772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831599" y="3333568"/>
            <a:ext cx="1051629" cy="402772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8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19"/>
    </mc:Choice>
    <mc:Fallback xmlns="">
      <p:transition spd="slow" advTm="762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2" grpId="0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18968"/>
              </p:ext>
            </p:extLst>
          </p:nvPr>
        </p:nvGraphicFramePr>
        <p:xfrm>
          <a:off x="831725" y="2235962"/>
          <a:ext cx="7235954" cy="333756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157240"/>
                <a:gridCol w="375626"/>
                <a:gridCol w="712886"/>
                <a:gridCol w="712886"/>
                <a:gridCol w="712886"/>
                <a:gridCol w="712886"/>
                <a:gridCol w="712886"/>
                <a:gridCol w="712886"/>
                <a:gridCol w="712886"/>
                <a:gridCol w="7128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L1/Galileo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E1</a:t>
                      </a:r>
                      <a:endParaRPr lang="en-GB" sz="18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GPS L5/Galileo</a:t>
                      </a:r>
                      <a:r>
                        <a:rPr lang="en-GB" sz="1800" baseline="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E5a</a:t>
                      </a: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Mean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Std</a:t>
                      </a:r>
                      <a:r>
                        <a:rPr lang="en-GB" sz="1600" baseline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ISB (m)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Epochs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10-min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Sept1</a:t>
                      </a:r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 – Sept3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0,078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0,058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0,005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0,042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16’</a:t>
                      </a:r>
                      <a:endParaRPr lang="en-GB" sz="1600" dirty="0">
                        <a:solidFill>
                          <a:schemeClr val="tx2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TRM1 – TRM2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14’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0,120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0,012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0,019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0,076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15’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0,150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0,150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0,0017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0,013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0,036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16’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0,140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0,140</a:t>
                      </a:r>
                      <a:endParaRPr lang="en-GB" sz="1600" dirty="0">
                        <a:solidFill>
                          <a:schemeClr val="tx1"/>
                        </a:solidFill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0,004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0,008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0,021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0,030</a:t>
                      </a:r>
                      <a:endParaRPr lang="en-GB" sz="160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5362" y="1475740"/>
            <a:ext cx="7153275" cy="51435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Z</a:t>
            </a:r>
            <a:r>
              <a:rPr lang="en-GB" b="1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ero baselines results – Identical Receivers with identical firmware</a:t>
            </a:r>
            <a:endParaRPr lang="en-GB" b="1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62549-B239-704F-AE93-8A5A790D96A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Results</a:t>
            </a:r>
            <a:endParaRPr lang="en-GB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00008" y="5856130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Not considered in the computation : Galileo satellites E18 - E14 - E20</a:t>
            </a:r>
            <a:endParaRPr lang="en-GB" dirty="0">
              <a:solidFill>
                <a:schemeClr val="tx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1626999" y="5199624"/>
            <a:ext cx="520984" cy="264203"/>
          </a:xfrm>
          <a:prstGeom prst="straightConnector1">
            <a:avLst/>
          </a:prstGeom>
          <a:ln>
            <a:solidFill>
              <a:srgbClr val="EC7C7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80694" y="4988174"/>
            <a:ext cx="142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C7C7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Same receivers show ISBs different from 0?</a:t>
            </a:r>
            <a:endParaRPr lang="en-GB" dirty="0">
              <a:solidFill>
                <a:srgbClr val="EC7C7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31599" y="3333568"/>
            <a:ext cx="1051629" cy="402772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e 10"/>
          <p:cNvSpPr/>
          <p:nvPr/>
        </p:nvSpPr>
        <p:spPr>
          <a:xfrm>
            <a:off x="843897" y="4422955"/>
            <a:ext cx="1051629" cy="402772"/>
          </a:xfrm>
          <a:prstGeom prst="ellipse">
            <a:avLst/>
          </a:prstGeom>
          <a:noFill/>
          <a:ln w="19050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e 1"/>
          <p:cNvSpPr/>
          <p:nvPr/>
        </p:nvSpPr>
        <p:spPr>
          <a:xfrm>
            <a:off x="2258511" y="4381500"/>
            <a:ext cx="1515875" cy="1237188"/>
          </a:xfrm>
          <a:prstGeom prst="ellipse">
            <a:avLst/>
          </a:prstGeom>
          <a:noFill/>
          <a:ln w="28575">
            <a:solidFill>
              <a:srgbClr val="EC7C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58"/>
    </mc:Choice>
    <mc:Fallback xmlns="">
      <p:transition spd="slow" advTm="45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 animBg="1"/>
      <p:bldP spid="10" grpId="1" animBg="1"/>
      <p:bldP spid="11" grpId="0" animBg="1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8.3|19|5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2.9|1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.3|5.6|4.4|3.3|3.3|0.9|5.2|2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|74|6.4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0.8|7.6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6.9|12.2|13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1.2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1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gin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illage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Origine.thmx</Template>
  <TotalTime>5806</TotalTime>
  <Words>1146</Words>
  <Application>Microsoft Office PowerPoint</Application>
  <PresentationFormat>Affichage à l'écran (4:3)</PresentationFormat>
  <Paragraphs>563</Paragraphs>
  <Slides>19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ＭＳ Ｐゴシック</vt:lpstr>
      <vt:lpstr>Adobe Arabic</vt:lpstr>
      <vt:lpstr>Adobe Caslon Pro</vt:lpstr>
      <vt:lpstr>Adobe Caslon Pro Bold</vt:lpstr>
      <vt:lpstr>Arial</vt:lpstr>
      <vt:lpstr>Calibri</vt:lpstr>
      <vt:lpstr>Cambria Math</vt:lpstr>
      <vt:lpstr>Georgia</vt:lpstr>
      <vt:lpstr>Wingdings</vt:lpstr>
      <vt:lpstr>Wingdings 3</vt:lpstr>
      <vt:lpstr>Origine</vt:lpstr>
      <vt:lpstr>Présentation PowerPoint</vt:lpstr>
      <vt:lpstr>Multi-GNSS</vt:lpstr>
      <vt:lpstr>Multi-GNSS</vt:lpstr>
      <vt:lpstr>Inter-system Biases (ISBs)</vt:lpstr>
      <vt:lpstr>Inter-system Biases (ISBs)</vt:lpstr>
      <vt:lpstr>Equipment</vt:lpstr>
      <vt:lpstr>Configurations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Positioning with ISBs</vt:lpstr>
      <vt:lpstr>Conclusions</vt:lpstr>
      <vt:lpstr>Prospects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Positionnement à l’aide du signal  E5(a+b) de Galiléo</dc:title>
  <dc:creator>Cécile Deprez</dc:creator>
  <cp:lastModifiedBy>Cecile Deprez</cp:lastModifiedBy>
  <cp:revision>316</cp:revision>
  <dcterms:created xsi:type="dcterms:W3CDTF">2015-01-13T07:36:46Z</dcterms:created>
  <dcterms:modified xsi:type="dcterms:W3CDTF">2016-04-26T13:30:12Z</dcterms:modified>
</cp:coreProperties>
</file>