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tmp" ContentType="image/pn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51"/>
  </p:notesMasterIdLst>
  <p:handoutMasterIdLst>
    <p:handoutMasterId r:id="rId52"/>
  </p:handoutMasterIdLst>
  <p:sldIdLst>
    <p:sldId id="256" r:id="rId2"/>
    <p:sldId id="259" r:id="rId3"/>
    <p:sldId id="286" r:id="rId4"/>
    <p:sldId id="285" r:id="rId5"/>
    <p:sldId id="282" r:id="rId6"/>
    <p:sldId id="283" r:id="rId7"/>
    <p:sldId id="292" r:id="rId8"/>
    <p:sldId id="293" r:id="rId9"/>
    <p:sldId id="294" r:id="rId10"/>
    <p:sldId id="295" r:id="rId11"/>
    <p:sldId id="261" r:id="rId12"/>
    <p:sldId id="296" r:id="rId13"/>
    <p:sldId id="297" r:id="rId14"/>
    <p:sldId id="298" r:id="rId15"/>
    <p:sldId id="262" r:id="rId16"/>
    <p:sldId id="299" r:id="rId17"/>
    <p:sldId id="300" r:id="rId18"/>
    <p:sldId id="305" r:id="rId19"/>
    <p:sldId id="304" r:id="rId20"/>
    <p:sldId id="308" r:id="rId21"/>
    <p:sldId id="267" r:id="rId22"/>
    <p:sldId id="309" r:id="rId23"/>
    <p:sldId id="310" r:id="rId24"/>
    <p:sldId id="279" r:id="rId25"/>
    <p:sldId id="311" r:id="rId26"/>
    <p:sldId id="312" r:id="rId27"/>
    <p:sldId id="313" r:id="rId28"/>
    <p:sldId id="288" r:id="rId29"/>
    <p:sldId id="314" r:id="rId30"/>
    <p:sldId id="315" r:id="rId31"/>
    <p:sldId id="316" r:id="rId32"/>
    <p:sldId id="278" r:id="rId33"/>
    <p:sldId id="317" r:id="rId34"/>
    <p:sldId id="319" r:id="rId35"/>
    <p:sldId id="318" r:id="rId36"/>
    <p:sldId id="271" r:id="rId37"/>
    <p:sldId id="320" r:id="rId38"/>
    <p:sldId id="321" r:id="rId39"/>
    <p:sldId id="322" r:id="rId40"/>
    <p:sldId id="289" r:id="rId41"/>
    <p:sldId id="323" r:id="rId42"/>
    <p:sldId id="324" r:id="rId43"/>
    <p:sldId id="275" r:id="rId44"/>
    <p:sldId id="326" r:id="rId45"/>
    <p:sldId id="327" r:id="rId46"/>
    <p:sldId id="280" r:id="rId47"/>
    <p:sldId id="274" r:id="rId48"/>
    <p:sldId id="287" r:id="rId49"/>
    <p:sldId id="263" r:id="rId5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E7"/>
    <a:srgbClr val="0E5DD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3796"/>
  </p:normalViewPr>
  <p:slideViewPr>
    <p:cSldViewPr snapToGrid="0">
      <p:cViewPr>
        <p:scale>
          <a:sx n="100" d="100"/>
          <a:sy n="100" d="100"/>
        </p:scale>
        <p:origin x="1032" y="144"/>
      </p:cViewPr>
      <p:guideLst/>
    </p:cSldViewPr>
  </p:slideViewPr>
  <p:outlineViewPr>
    <p:cViewPr>
      <p:scale>
        <a:sx n="33" d="100"/>
        <a:sy n="33" d="100"/>
      </p:scale>
      <p:origin x="0" y="-5888"/>
    </p:cViewPr>
  </p:outlineViewPr>
  <p:notesTextViewPr>
    <p:cViewPr>
      <p:scale>
        <a:sx n="100" d="100"/>
        <a:sy n="100" d="100"/>
      </p:scale>
      <p:origin x="0" y="0"/>
    </p:cViewPr>
  </p:notesTextViewPr>
  <p:notesViewPr>
    <p:cSldViewPr snapToGrid="0">
      <p:cViewPr varScale="1">
        <p:scale>
          <a:sx n="78" d="100"/>
          <a:sy n="78" d="100"/>
        </p:scale>
        <p:origin x="409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264C5E71-ED8B-4215-8D8F-ED802D30DC88}" type="datetimeFigureOut">
              <a:rPr lang="en-GB" smtClean="0"/>
              <a:t>15/05/2017</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63FBC88-B02D-4C82-8E56-0AB05F327355}" type="slidenum">
              <a:rPr lang="en-GB" smtClean="0"/>
              <a:t>‹#›</a:t>
            </a:fld>
            <a:endParaRPr lang="en-GB"/>
          </a:p>
        </p:txBody>
      </p:sp>
    </p:spTree>
    <p:extLst>
      <p:ext uri="{BB962C8B-B14F-4D97-AF65-F5344CB8AC3E}">
        <p14:creationId xmlns:p14="http://schemas.microsoft.com/office/powerpoint/2010/main" val="3799749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30ECBD55-496A-474C-8CC9-028D91325AAC}" type="datetimeFigureOut">
              <a:rPr lang="en-US" smtClean="0"/>
              <a:t>5/15/17</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3F1EF493-B2D9-9D4F-B600-A856DBF2610E}" type="slidenum">
              <a:rPr lang="en-US" smtClean="0"/>
              <a:t>‹#›</a:t>
            </a:fld>
            <a:endParaRPr lang="en-US"/>
          </a:p>
        </p:txBody>
      </p:sp>
    </p:spTree>
    <p:extLst>
      <p:ext uri="{BB962C8B-B14F-4D97-AF65-F5344CB8AC3E}">
        <p14:creationId xmlns:p14="http://schemas.microsoft.com/office/powerpoint/2010/main" val="163345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a:t>
            </a:fld>
            <a:endParaRPr lang="en-US"/>
          </a:p>
        </p:txBody>
      </p:sp>
    </p:spTree>
    <p:extLst>
      <p:ext uri="{BB962C8B-B14F-4D97-AF65-F5344CB8AC3E}">
        <p14:creationId xmlns:p14="http://schemas.microsoft.com/office/powerpoint/2010/main" val="567535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 these extremes is essential.</a:t>
            </a:r>
          </a:p>
          <a:p>
            <a:endParaRPr lang="en-US" dirty="0" smtClean="0"/>
          </a:p>
          <a:p>
            <a:r>
              <a:rPr lang="en-US" dirty="0" smtClean="0"/>
              <a:t>Modelling</a:t>
            </a:r>
            <a:r>
              <a:rPr lang="en-US" baseline="0" dirty="0" smtClean="0"/>
              <a:t> techniques have improved but there are often still discrepancies between predictions and observations most significantly during storm events when these are most important.</a:t>
            </a:r>
          </a:p>
          <a:p>
            <a:endParaRPr lang="en-US" baseline="0" dirty="0" smtClean="0"/>
          </a:p>
          <a:p>
            <a:r>
              <a:rPr lang="en-US" baseline="0" dirty="0" smtClean="0"/>
              <a:t>Generally, it is assumed that the errors are independent, stationary and normally distributed. This is usually not the case especially under storm conditions and even more so when tidal influences come into play as they did in Lancaster.</a:t>
            </a:r>
          </a:p>
          <a:p>
            <a:endParaRPr lang="en-US" baseline="0" dirty="0" smtClean="0"/>
          </a:p>
          <a:p>
            <a:pPr marL="171450" indent="-171450">
              <a:buFont typeface="Arial" charset="0"/>
              <a:buChar char="•"/>
            </a:pPr>
            <a:r>
              <a:rPr lang="en-US" baseline="0" dirty="0" smtClean="0"/>
              <a:t>Biggest challenge</a:t>
            </a:r>
          </a:p>
          <a:p>
            <a:pPr marL="171450" indent="-171450">
              <a:buFont typeface="Arial" charset="0"/>
              <a:buChar char="•"/>
            </a:pPr>
            <a:r>
              <a:rPr lang="en-US" baseline="0" dirty="0" smtClean="0"/>
              <a:t>Reaches with tidal influence</a:t>
            </a:r>
          </a:p>
          <a:p>
            <a:pPr marL="171450" indent="-171450">
              <a:buFont typeface="Arial" charset="0"/>
              <a:buChar char="•"/>
            </a:pPr>
            <a:r>
              <a:rPr lang="en-US" baseline="0" dirty="0" smtClean="0"/>
              <a:t>Lancaster substation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10</a:t>
            </a:fld>
            <a:endParaRPr lang="en-US"/>
          </a:p>
        </p:txBody>
      </p:sp>
    </p:spTree>
    <p:extLst>
      <p:ext uri="{BB962C8B-B14F-4D97-AF65-F5344CB8AC3E}">
        <p14:creationId xmlns:p14="http://schemas.microsoft.com/office/powerpoint/2010/main" val="126350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been funded by the </a:t>
            </a:r>
            <a:r>
              <a:rPr lang="en-US" dirty="0" err="1" smtClean="0"/>
              <a:t>MathsForsees</a:t>
            </a:r>
            <a:r>
              <a:rPr lang="en-US" dirty="0" smtClean="0"/>
              <a:t> Network as a joint feasibility study between Lancaster Environment Centre</a:t>
            </a:r>
            <a:r>
              <a:rPr lang="en-US" baseline="0" dirty="0" smtClean="0"/>
              <a:t> and Lancaster University Data Science Institute. The aim was to compare two methods for real-time forecasting </a:t>
            </a:r>
            <a:r>
              <a:rPr lang="mr-IN" baseline="0" dirty="0" smtClean="0"/>
              <a:t>–</a:t>
            </a:r>
            <a:r>
              <a:rPr lang="en-US" baseline="0" dirty="0" smtClean="0"/>
              <a:t> traditional adaptive </a:t>
            </a:r>
            <a:r>
              <a:rPr lang="en-US" baseline="0" dirty="0" err="1" smtClean="0"/>
              <a:t>Kalman</a:t>
            </a:r>
            <a:r>
              <a:rPr lang="en-US" baseline="0" dirty="0" smtClean="0"/>
              <a:t> Filter approach and a powerful statistical technique based on data driven wavelet decomposition.</a:t>
            </a:r>
          </a:p>
          <a:p>
            <a:endParaRPr lang="en-US" baseline="0" dirty="0" smtClean="0"/>
          </a:p>
          <a:p>
            <a:r>
              <a:rPr lang="en-US" baseline="0" dirty="0" smtClean="0"/>
              <a:t>A trial model was set up for the River Lune catchment that flows through Lancaster and caused flooding during storm Desmond. </a:t>
            </a:r>
          </a:p>
          <a:p>
            <a:endParaRPr lang="en-US" baseline="0" dirty="0" smtClean="0"/>
          </a:p>
          <a:p>
            <a:pPr marL="171450" indent="-171450">
              <a:buFont typeface="Arial" charset="0"/>
              <a:buChar char="•"/>
            </a:pPr>
            <a:r>
              <a:rPr lang="en-US" baseline="0" dirty="0" smtClean="0"/>
              <a:t>Funded as a feasibility study</a:t>
            </a:r>
          </a:p>
          <a:p>
            <a:pPr marL="171450" indent="-171450">
              <a:buFont typeface="Arial" charset="0"/>
              <a:buChar char="•"/>
            </a:pPr>
            <a:r>
              <a:rPr lang="en-US" baseline="0" dirty="0" smtClean="0"/>
              <a:t>LEC and DSI</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11</a:t>
            </a:fld>
            <a:endParaRPr lang="en-US"/>
          </a:p>
        </p:txBody>
      </p:sp>
    </p:spTree>
    <p:extLst>
      <p:ext uri="{BB962C8B-B14F-4D97-AF65-F5344CB8AC3E}">
        <p14:creationId xmlns:p14="http://schemas.microsoft.com/office/powerpoint/2010/main" val="192633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been funded by the </a:t>
            </a:r>
            <a:r>
              <a:rPr lang="en-US" dirty="0" err="1" smtClean="0"/>
              <a:t>MathsForsees</a:t>
            </a:r>
            <a:r>
              <a:rPr lang="en-US" dirty="0" smtClean="0"/>
              <a:t> Network as a joint feasibility study between Lancaster Environment Centre</a:t>
            </a:r>
            <a:r>
              <a:rPr lang="en-US" baseline="0" dirty="0" smtClean="0"/>
              <a:t> and Lancaster University Data Science Institute. The aim was to compare two methods for real-time forecasting </a:t>
            </a:r>
            <a:r>
              <a:rPr lang="mr-IN" baseline="0" dirty="0" smtClean="0"/>
              <a:t>–</a:t>
            </a:r>
            <a:r>
              <a:rPr lang="en-US" baseline="0" dirty="0" smtClean="0"/>
              <a:t> traditional adaptive </a:t>
            </a:r>
            <a:r>
              <a:rPr lang="en-US" baseline="0" dirty="0" err="1" smtClean="0"/>
              <a:t>Kalman</a:t>
            </a:r>
            <a:r>
              <a:rPr lang="en-US" baseline="0" dirty="0" smtClean="0"/>
              <a:t> Filter approach and a powerful statistical technique based on data driven wavelet decomposition.</a:t>
            </a:r>
          </a:p>
          <a:p>
            <a:endParaRPr lang="en-US" baseline="0" dirty="0" smtClean="0"/>
          </a:p>
          <a:p>
            <a:r>
              <a:rPr lang="en-US" baseline="0" dirty="0" smtClean="0"/>
              <a:t>A trial model was set up for the River Lune catchment that flows through Lancaster and caused flooding during storm Desmond. </a:t>
            </a:r>
          </a:p>
          <a:p>
            <a:endParaRPr lang="en-US" baseline="0" dirty="0" smtClean="0"/>
          </a:p>
          <a:p>
            <a:pPr marL="171450" indent="-171450">
              <a:buFont typeface="Arial" charset="0"/>
              <a:buChar char="•"/>
            </a:pPr>
            <a:r>
              <a:rPr lang="en-US" baseline="0" dirty="0" smtClean="0"/>
              <a:t>Comparison of adaptive forecasting techniques</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12</a:t>
            </a:fld>
            <a:endParaRPr lang="en-US"/>
          </a:p>
        </p:txBody>
      </p:sp>
    </p:spTree>
    <p:extLst>
      <p:ext uri="{BB962C8B-B14F-4D97-AF65-F5344CB8AC3E}">
        <p14:creationId xmlns:p14="http://schemas.microsoft.com/office/powerpoint/2010/main" val="87978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been funded by the </a:t>
            </a:r>
            <a:r>
              <a:rPr lang="en-US" dirty="0" err="1" smtClean="0"/>
              <a:t>MathsForsees</a:t>
            </a:r>
            <a:r>
              <a:rPr lang="en-US" dirty="0" smtClean="0"/>
              <a:t> Network as a joint feasibility study between Lancaster Environment Centre</a:t>
            </a:r>
            <a:r>
              <a:rPr lang="en-US" baseline="0" dirty="0" smtClean="0"/>
              <a:t> and Lancaster University Data Science Institute. The aim was to compare two methods for real-time forecasting </a:t>
            </a:r>
            <a:r>
              <a:rPr lang="mr-IN" baseline="0" dirty="0" smtClean="0"/>
              <a:t>–</a:t>
            </a:r>
            <a:r>
              <a:rPr lang="en-US" baseline="0" dirty="0" smtClean="0"/>
              <a:t> traditional adaptive </a:t>
            </a:r>
            <a:r>
              <a:rPr lang="en-US" baseline="0" dirty="0" err="1" smtClean="0"/>
              <a:t>Kalman</a:t>
            </a:r>
            <a:r>
              <a:rPr lang="en-US" baseline="0" dirty="0" smtClean="0"/>
              <a:t> Filter approach and a powerful statistical technique based on data driven wavelet decomposition.</a:t>
            </a:r>
          </a:p>
          <a:p>
            <a:endParaRPr lang="en-US" baseline="0" dirty="0" smtClean="0"/>
          </a:p>
          <a:p>
            <a:r>
              <a:rPr lang="en-US" baseline="0" dirty="0" smtClean="0"/>
              <a:t>A trial model was set up for the River Lune catchment that flows through Lancaster and caused flooding during storm Desmond. </a:t>
            </a:r>
          </a:p>
          <a:p>
            <a:endParaRPr lang="en-US" baseline="0" dirty="0" smtClean="0"/>
          </a:p>
          <a:p>
            <a:pPr marL="171450" indent="-171450">
              <a:buFont typeface="Arial" charset="0"/>
              <a:buChar char="•"/>
            </a:pPr>
            <a:r>
              <a:rPr lang="en-US" baseline="0" dirty="0" smtClean="0"/>
              <a:t>Basic cascading transfer function model</a:t>
            </a:r>
          </a:p>
          <a:p>
            <a:pPr marL="171450" indent="-171450">
              <a:buFont typeface="Arial" charset="0"/>
              <a:buChar char="•"/>
            </a:pPr>
            <a:r>
              <a:rPr lang="en-US" baseline="0" dirty="0" smtClean="0"/>
              <a:t>Detail later</a:t>
            </a:r>
          </a:p>
          <a:p>
            <a:pPr marL="171450" indent="-171450">
              <a:buFont typeface="Arial" charset="0"/>
              <a:buChar char="•"/>
            </a:pPr>
            <a:r>
              <a:rPr lang="en-US" baseline="0" dirty="0" smtClean="0"/>
              <a:t>Predictions adapted by two </a:t>
            </a:r>
            <a:r>
              <a:rPr lang="en-US" baseline="0" dirty="0" err="1" smtClean="0"/>
              <a:t>tehniques</a:t>
            </a:r>
            <a:endParaRPr lang="en-US" baseline="0" dirty="0" smtClean="0"/>
          </a:p>
          <a:p>
            <a:pPr marL="171450" indent="-171450">
              <a:buFont typeface="Arial" charset="0"/>
              <a:buChar char="•"/>
            </a:pPr>
            <a:r>
              <a:rPr lang="en-US" baseline="0" dirty="0" smtClean="0"/>
              <a:t>Modification of traditional adaptive </a:t>
            </a:r>
            <a:r>
              <a:rPr lang="en-US" baseline="0" dirty="0" err="1" smtClean="0"/>
              <a:t>Kalman</a:t>
            </a:r>
            <a:r>
              <a:rPr lang="en-US" baseline="0" dirty="0" smtClean="0"/>
              <a:t> Filter</a:t>
            </a:r>
          </a:p>
          <a:p>
            <a:pPr marL="171450" indent="-171450">
              <a:buFont typeface="Arial" charset="0"/>
              <a:buChar char="•"/>
            </a:pPr>
            <a:r>
              <a:rPr lang="en-US" baseline="0" dirty="0" smtClean="0"/>
              <a:t>Statistical technique </a:t>
            </a:r>
          </a:p>
          <a:p>
            <a:pPr marL="171450" indent="-171450">
              <a:buFont typeface="Arial" charset="0"/>
              <a:buChar char="•"/>
            </a:pPr>
            <a:r>
              <a:rPr lang="en-US" baseline="0" dirty="0" smtClean="0"/>
              <a:t>Data-driven wavelet decomposition</a:t>
            </a:r>
          </a:p>
          <a:p>
            <a:pPr marL="171450" indent="-171450">
              <a:buFont typeface="Arial" charset="0"/>
              <a:buChar char="•"/>
            </a:pPr>
            <a:r>
              <a:rPr lang="en-US" baseline="0" dirty="0" smtClean="0"/>
              <a:t>Developed by lead author</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13</a:t>
            </a:fld>
            <a:endParaRPr lang="en-US"/>
          </a:p>
        </p:txBody>
      </p:sp>
    </p:spTree>
    <p:extLst>
      <p:ext uri="{BB962C8B-B14F-4D97-AF65-F5344CB8AC3E}">
        <p14:creationId xmlns:p14="http://schemas.microsoft.com/office/powerpoint/2010/main" val="145140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been funded by the </a:t>
            </a:r>
            <a:r>
              <a:rPr lang="en-US" dirty="0" err="1" smtClean="0"/>
              <a:t>MathsForsees</a:t>
            </a:r>
            <a:r>
              <a:rPr lang="en-US" dirty="0" smtClean="0"/>
              <a:t> Network as a joint feasibility study between Lancaster Environment Centre</a:t>
            </a:r>
            <a:r>
              <a:rPr lang="en-US" baseline="0" dirty="0" smtClean="0"/>
              <a:t> and Lancaster University Data Science Institute. The aim was to compare two methods for real-time forecasting </a:t>
            </a:r>
            <a:r>
              <a:rPr lang="mr-IN" baseline="0" dirty="0" smtClean="0"/>
              <a:t>–</a:t>
            </a:r>
            <a:r>
              <a:rPr lang="en-US" baseline="0" dirty="0" smtClean="0"/>
              <a:t> traditional adaptive </a:t>
            </a:r>
            <a:r>
              <a:rPr lang="en-US" baseline="0" dirty="0" err="1" smtClean="0"/>
              <a:t>Kalman</a:t>
            </a:r>
            <a:r>
              <a:rPr lang="en-US" baseline="0" dirty="0" smtClean="0"/>
              <a:t> Filter approach and a powerful statistical technique based on data driven wavelet decomposition.</a:t>
            </a:r>
          </a:p>
          <a:p>
            <a:endParaRPr lang="en-US" baseline="0" dirty="0" smtClean="0"/>
          </a:p>
          <a:p>
            <a:r>
              <a:rPr lang="en-US" baseline="0" dirty="0" smtClean="0"/>
              <a:t>A trial model was set up for the River Lune catchment that flows through Lancaster and caused flooding during storm Desmond. </a:t>
            </a:r>
          </a:p>
          <a:p>
            <a:endParaRPr lang="en-US" baseline="0" dirty="0" smtClean="0"/>
          </a:p>
          <a:p>
            <a:pPr marL="171450" indent="-171450">
              <a:buFont typeface="Arial" charset="0"/>
              <a:buChar char="•"/>
            </a:pPr>
            <a:r>
              <a:rPr lang="en-US" baseline="0" dirty="0" smtClean="0"/>
              <a:t>Trial model</a:t>
            </a:r>
          </a:p>
          <a:p>
            <a:pPr marL="171450" indent="-171450">
              <a:buFont typeface="Arial" charset="0"/>
              <a:buChar char="•"/>
            </a:pPr>
            <a:r>
              <a:rPr lang="en-US" baseline="0" dirty="0" smtClean="0"/>
              <a:t>River Lune, NW England</a:t>
            </a:r>
          </a:p>
          <a:p>
            <a:pPr marL="171450" indent="-171450">
              <a:buFont typeface="Arial" charset="0"/>
              <a:buChar char="•"/>
            </a:pPr>
            <a:r>
              <a:rPr lang="en-US" baseline="0" dirty="0" smtClean="0"/>
              <a:t>Record levels recorded during Desmond</a:t>
            </a:r>
          </a:p>
          <a:p>
            <a:pPr marL="171450" indent="-171450">
              <a:buFont typeface="Arial" charset="0"/>
              <a:buChar char="•"/>
            </a:pPr>
            <a:r>
              <a:rPr lang="en-US" baseline="0" dirty="0" smtClean="0"/>
              <a:t>Rainfall input</a:t>
            </a:r>
          </a:p>
          <a:p>
            <a:pPr marL="171450" indent="-171450">
              <a:buFont typeface="Arial" charset="0"/>
              <a:buChar char="•"/>
            </a:pPr>
            <a:r>
              <a:rPr lang="en-US" baseline="0" dirty="0" smtClean="0"/>
              <a:t>Forecast water levels at several locations</a:t>
            </a:r>
          </a:p>
          <a:p>
            <a:pPr marL="171450" indent="-171450">
              <a:buFont typeface="Arial" charset="0"/>
              <a:buChar char="•"/>
            </a:pPr>
            <a:r>
              <a:rPr lang="en-US" baseline="0" dirty="0" smtClean="0"/>
              <a:t>Tidal influence</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14</a:t>
            </a:fld>
            <a:endParaRPr lang="en-US"/>
          </a:p>
        </p:txBody>
      </p:sp>
    </p:spTree>
    <p:extLst>
      <p:ext uri="{BB962C8B-B14F-4D97-AF65-F5344CB8AC3E}">
        <p14:creationId xmlns:p14="http://schemas.microsoft.com/office/powerpoint/2010/main" val="164692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Lune rises in the North </a:t>
            </a:r>
            <a:r>
              <a:rPr lang="en-US" dirty="0" err="1" smtClean="0"/>
              <a:t>Pennines</a:t>
            </a:r>
            <a:r>
              <a:rPr lang="en-US" baseline="0" dirty="0" smtClean="0"/>
              <a:t> and reaches the sea at Lancaster. It has 2 major tributaries </a:t>
            </a:r>
            <a:r>
              <a:rPr lang="en-GB" baseline="0" dirty="0" smtClean="0"/>
              <a:t>that gather water from the </a:t>
            </a:r>
            <a:r>
              <a:rPr lang="en-GB" baseline="0" dirty="0" err="1" smtClean="0"/>
              <a:t>Bowland</a:t>
            </a:r>
            <a:r>
              <a:rPr lang="en-GB" baseline="0" dirty="0" smtClean="0"/>
              <a:t> Fells to the East. There was a flash flood on the </a:t>
            </a:r>
            <a:r>
              <a:rPr lang="en-GB" baseline="0" dirty="0" err="1" smtClean="0"/>
              <a:t>Hindburn</a:t>
            </a:r>
            <a:r>
              <a:rPr lang="en-GB" baseline="0" dirty="0" smtClean="0"/>
              <a:t> in 1967 when ¼ of the village of Wray was washed away and it was affected again by storm Desmond. The Lune flows out to the sea through Lancaster with the tidal limit being </a:t>
            </a:r>
            <a:r>
              <a:rPr lang="en-GB" baseline="0" dirty="0" err="1" smtClean="0"/>
              <a:t>Skerton</a:t>
            </a:r>
            <a:r>
              <a:rPr lang="en-GB" baseline="0" dirty="0" smtClean="0"/>
              <a:t> Weir just upstream of the town.</a:t>
            </a:r>
          </a:p>
          <a:p>
            <a:endParaRPr lang="en-GB" baseline="0" dirty="0" smtClean="0"/>
          </a:p>
          <a:p>
            <a:pPr marL="171450" indent="-171450">
              <a:buFont typeface="Arial" charset="0"/>
              <a:buChar char="•"/>
            </a:pPr>
            <a:r>
              <a:rPr lang="en-GB" baseline="0" dirty="0" smtClean="0"/>
              <a:t>Study catchment</a:t>
            </a:r>
          </a:p>
          <a:p>
            <a:pPr marL="171450" indent="-171450">
              <a:buFont typeface="Arial" charset="0"/>
              <a:buChar char="•"/>
            </a:pPr>
            <a:r>
              <a:rPr lang="en-GB" baseline="0" dirty="0" smtClean="0"/>
              <a:t>River Lune</a:t>
            </a:r>
          </a:p>
          <a:p>
            <a:pPr marL="171450" indent="-171450">
              <a:buFont typeface="Arial" charset="0"/>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15</a:t>
            </a:fld>
            <a:endParaRPr lang="en-US"/>
          </a:p>
        </p:txBody>
      </p:sp>
    </p:spTree>
    <p:extLst>
      <p:ext uri="{BB962C8B-B14F-4D97-AF65-F5344CB8AC3E}">
        <p14:creationId xmlns:p14="http://schemas.microsoft.com/office/powerpoint/2010/main" val="37196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Lune rises in the North </a:t>
            </a:r>
            <a:r>
              <a:rPr lang="en-US" dirty="0" err="1" smtClean="0"/>
              <a:t>Pennines</a:t>
            </a:r>
            <a:r>
              <a:rPr lang="en-US" baseline="0" dirty="0" smtClean="0"/>
              <a:t> and reaches the sea at Lancaster. It has 2 major tributaries </a:t>
            </a:r>
            <a:r>
              <a:rPr lang="en-GB" baseline="0" dirty="0" smtClean="0"/>
              <a:t>that gather water from the </a:t>
            </a:r>
            <a:r>
              <a:rPr lang="en-GB" baseline="0" dirty="0" err="1" smtClean="0"/>
              <a:t>Bowland</a:t>
            </a:r>
            <a:r>
              <a:rPr lang="en-GB" baseline="0" dirty="0" smtClean="0"/>
              <a:t> Fells to the East. There was a flash flood on the </a:t>
            </a:r>
            <a:r>
              <a:rPr lang="en-GB" baseline="0" dirty="0" err="1" smtClean="0"/>
              <a:t>Hindburn</a:t>
            </a:r>
            <a:r>
              <a:rPr lang="en-GB" baseline="0" dirty="0" smtClean="0"/>
              <a:t> in 1967 when ¼ of the village of Wray was washed away and it was affected again by storm Desmond. The Lune flows out to the sea through Lancaster with the tidal limit being </a:t>
            </a:r>
            <a:r>
              <a:rPr lang="en-GB" baseline="0" dirty="0" err="1" smtClean="0"/>
              <a:t>Skerton</a:t>
            </a:r>
            <a:r>
              <a:rPr lang="en-GB" baseline="0" dirty="0" smtClean="0"/>
              <a:t> Weir just upstream of the town.</a:t>
            </a:r>
          </a:p>
          <a:p>
            <a:endParaRPr lang="en-GB" baseline="0" dirty="0" smtClean="0"/>
          </a:p>
          <a:p>
            <a:pPr marL="171450" indent="-171450">
              <a:buFont typeface="Arial" charset="0"/>
              <a:buChar char="•"/>
            </a:pPr>
            <a:r>
              <a:rPr lang="en-GB" baseline="0" dirty="0" smtClean="0"/>
              <a:t>Area 1033 km2 above tidal limit</a:t>
            </a:r>
          </a:p>
          <a:p>
            <a:pPr marL="171450" indent="-171450">
              <a:buFont typeface="Arial" charset="0"/>
              <a:buChar char="•"/>
            </a:pPr>
            <a:r>
              <a:rPr lang="en-GB" baseline="0" dirty="0" smtClean="0"/>
              <a:t>Rises in North Pennines</a:t>
            </a:r>
          </a:p>
          <a:p>
            <a:pPr marL="171450" indent="-171450">
              <a:buFont typeface="Arial" charset="0"/>
              <a:buChar char="•"/>
            </a:pPr>
            <a:r>
              <a:rPr lang="en-GB" baseline="0" dirty="0" smtClean="0"/>
              <a:t>High land </a:t>
            </a:r>
            <a:r>
              <a:rPr lang="mr-IN" baseline="0" dirty="0" smtClean="0"/>
              <a:t>–</a:t>
            </a:r>
            <a:r>
              <a:rPr lang="en-GB" baseline="0" dirty="0" smtClean="0"/>
              <a:t> </a:t>
            </a:r>
            <a:r>
              <a:rPr lang="en-GB" baseline="0" dirty="0" err="1" smtClean="0"/>
              <a:t>Howgills</a:t>
            </a:r>
            <a:r>
              <a:rPr lang="en-GB" baseline="0" dirty="0" smtClean="0"/>
              <a:t> and </a:t>
            </a:r>
            <a:r>
              <a:rPr lang="en-GB" baseline="0" dirty="0" err="1" smtClean="0"/>
              <a:t>Bowland</a:t>
            </a:r>
            <a:r>
              <a:rPr lang="en-GB" baseline="0" dirty="0" smtClean="0"/>
              <a:t> Fells to East</a:t>
            </a:r>
          </a:p>
          <a:p>
            <a:pPr marL="171450" indent="-171450">
              <a:buFont typeface="Arial" charset="0"/>
              <a:buChar char="•"/>
            </a:pPr>
            <a:r>
              <a:rPr lang="en-GB" baseline="0" dirty="0" smtClean="0"/>
              <a:t>Flows into sea at Lancaster</a:t>
            </a:r>
          </a:p>
          <a:p>
            <a:pPr marL="171450" indent="-171450">
              <a:buFont typeface="Arial" charset="0"/>
              <a:buChar char="•"/>
            </a:pPr>
            <a:endParaRPr lang="en-GB" baseline="0" dirty="0" smtClean="0"/>
          </a:p>
          <a:p>
            <a:pPr marL="171450" indent="-171450">
              <a:buFont typeface="Arial" charset="0"/>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16</a:t>
            </a:fld>
            <a:endParaRPr lang="en-US"/>
          </a:p>
        </p:txBody>
      </p:sp>
    </p:spTree>
    <p:extLst>
      <p:ext uri="{BB962C8B-B14F-4D97-AF65-F5344CB8AC3E}">
        <p14:creationId xmlns:p14="http://schemas.microsoft.com/office/powerpoint/2010/main" val="146608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Lune rises in the North </a:t>
            </a:r>
            <a:r>
              <a:rPr lang="en-US" dirty="0" err="1" smtClean="0"/>
              <a:t>Pennines</a:t>
            </a:r>
            <a:r>
              <a:rPr lang="en-US" baseline="0" dirty="0" smtClean="0"/>
              <a:t> and reaches the sea at Lancaster. It has 2 major tributaries </a:t>
            </a:r>
            <a:r>
              <a:rPr lang="en-GB" baseline="0" dirty="0" smtClean="0"/>
              <a:t>that gather water from the </a:t>
            </a:r>
            <a:r>
              <a:rPr lang="en-GB" baseline="0" dirty="0" err="1" smtClean="0"/>
              <a:t>Bowland</a:t>
            </a:r>
            <a:r>
              <a:rPr lang="en-GB" baseline="0" dirty="0" smtClean="0"/>
              <a:t> Fells to the East. There was a flash flood on the </a:t>
            </a:r>
            <a:r>
              <a:rPr lang="en-GB" baseline="0" dirty="0" err="1" smtClean="0"/>
              <a:t>Hindburn</a:t>
            </a:r>
            <a:r>
              <a:rPr lang="en-GB" baseline="0" dirty="0" smtClean="0"/>
              <a:t> in 1967 when ¼ of the village of Wray was washed away and it was affected again by storm Desmond. The Lune flows out to the sea through Lancaster with the tidal limit being </a:t>
            </a:r>
            <a:r>
              <a:rPr lang="en-GB" baseline="0" dirty="0" err="1" smtClean="0"/>
              <a:t>Skerton</a:t>
            </a:r>
            <a:r>
              <a:rPr lang="en-GB" baseline="0" dirty="0" smtClean="0"/>
              <a:t> Weir just upstream of the town.</a:t>
            </a:r>
          </a:p>
          <a:p>
            <a:endParaRPr lang="en-GB" baseline="0" dirty="0" smtClean="0"/>
          </a:p>
          <a:p>
            <a:pPr marL="171450" indent="-171450">
              <a:buFont typeface="Arial" charset="0"/>
              <a:buChar char="•"/>
            </a:pPr>
            <a:r>
              <a:rPr lang="en-GB" baseline="0" dirty="0" smtClean="0"/>
              <a:t>3 rain gauges</a:t>
            </a:r>
          </a:p>
          <a:p>
            <a:pPr marL="171450" indent="-171450">
              <a:buFont typeface="Arial" charset="0"/>
              <a:buChar char="•"/>
            </a:pPr>
            <a:r>
              <a:rPr lang="en-GB" baseline="0" dirty="0" smtClean="0"/>
              <a:t>Use singly or average</a:t>
            </a:r>
          </a:p>
          <a:p>
            <a:pPr marL="171450" indent="-171450">
              <a:buFont typeface="Arial" charset="0"/>
              <a:buChar char="•"/>
            </a:pPr>
            <a:endParaRPr lang="en-GB" baseline="0" dirty="0" smtClean="0"/>
          </a:p>
          <a:p>
            <a:pPr marL="171450" indent="-171450">
              <a:buFont typeface="Arial" charset="0"/>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17</a:t>
            </a:fld>
            <a:endParaRPr lang="en-US"/>
          </a:p>
        </p:txBody>
      </p:sp>
    </p:spTree>
    <p:extLst>
      <p:ext uri="{BB962C8B-B14F-4D97-AF65-F5344CB8AC3E}">
        <p14:creationId xmlns:p14="http://schemas.microsoft.com/office/powerpoint/2010/main" val="201787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Lune rises in the North </a:t>
            </a:r>
            <a:r>
              <a:rPr lang="en-US" dirty="0" err="1" smtClean="0"/>
              <a:t>Pennines</a:t>
            </a:r>
            <a:r>
              <a:rPr lang="en-US" baseline="0" dirty="0" smtClean="0"/>
              <a:t> and reaches the sea at Lancaster. It has 2 major tributaries </a:t>
            </a:r>
            <a:r>
              <a:rPr lang="en-GB" baseline="0" dirty="0" smtClean="0"/>
              <a:t>that gather water from the </a:t>
            </a:r>
            <a:r>
              <a:rPr lang="en-GB" baseline="0" dirty="0" err="1" smtClean="0"/>
              <a:t>Bowland</a:t>
            </a:r>
            <a:r>
              <a:rPr lang="en-GB" baseline="0" dirty="0" smtClean="0"/>
              <a:t> Fells to the East. There was a flash flood on the </a:t>
            </a:r>
            <a:r>
              <a:rPr lang="en-GB" baseline="0" dirty="0" err="1" smtClean="0"/>
              <a:t>Hindburn</a:t>
            </a:r>
            <a:r>
              <a:rPr lang="en-GB" baseline="0" dirty="0" smtClean="0"/>
              <a:t> in 1967 when ¼ of the village of Wray was washed away and it was affected again by storm Desmond. The Lune flows out to the sea through Lancaster with the tidal limit being </a:t>
            </a:r>
            <a:r>
              <a:rPr lang="en-GB" baseline="0" dirty="0" err="1" smtClean="0"/>
              <a:t>Skerton</a:t>
            </a:r>
            <a:r>
              <a:rPr lang="en-GB" baseline="0" dirty="0" smtClean="0"/>
              <a:t> Weir just upstream of the town.</a:t>
            </a:r>
          </a:p>
          <a:p>
            <a:endParaRPr lang="en-GB" baseline="0" dirty="0" smtClean="0"/>
          </a:p>
          <a:p>
            <a:pPr marL="171450" indent="-171450">
              <a:buFont typeface="Arial" charset="0"/>
              <a:buChar char="•"/>
            </a:pPr>
            <a:r>
              <a:rPr lang="en-GB" baseline="0" dirty="0" smtClean="0"/>
              <a:t>4 water levels stations on main river</a:t>
            </a:r>
          </a:p>
          <a:p>
            <a:pPr marL="171450" indent="-171450">
              <a:buFont typeface="Arial" charset="0"/>
              <a:buChar char="•"/>
            </a:pPr>
            <a:r>
              <a:rPr lang="en-GB" baseline="0" dirty="0" err="1" smtClean="0"/>
              <a:t>Skerton</a:t>
            </a:r>
            <a:r>
              <a:rPr lang="en-GB" baseline="0" dirty="0" smtClean="0"/>
              <a:t> Weir tidal limit</a:t>
            </a:r>
          </a:p>
          <a:p>
            <a:pPr marL="171450" indent="-171450">
              <a:buFont typeface="Arial" charset="0"/>
              <a:buChar char="•"/>
            </a:pPr>
            <a:endParaRPr lang="en-GB" baseline="0" dirty="0" smtClean="0"/>
          </a:p>
          <a:p>
            <a:pPr marL="171450" indent="-171450">
              <a:buFont typeface="Arial" charset="0"/>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18</a:t>
            </a:fld>
            <a:endParaRPr lang="en-US"/>
          </a:p>
        </p:txBody>
      </p:sp>
    </p:spTree>
    <p:extLst>
      <p:ext uri="{BB962C8B-B14F-4D97-AF65-F5344CB8AC3E}">
        <p14:creationId xmlns:p14="http://schemas.microsoft.com/office/powerpoint/2010/main" val="187452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Lune rises in the North </a:t>
            </a:r>
            <a:r>
              <a:rPr lang="en-US" dirty="0" err="1" smtClean="0"/>
              <a:t>Pennines</a:t>
            </a:r>
            <a:r>
              <a:rPr lang="en-US" baseline="0" dirty="0" smtClean="0"/>
              <a:t> and reaches the sea at Lancaster. It has 2 major tributaries </a:t>
            </a:r>
            <a:r>
              <a:rPr lang="en-GB" baseline="0" dirty="0" smtClean="0"/>
              <a:t>that gather water from the </a:t>
            </a:r>
            <a:r>
              <a:rPr lang="en-GB" baseline="0" dirty="0" err="1" smtClean="0"/>
              <a:t>Bowland</a:t>
            </a:r>
            <a:r>
              <a:rPr lang="en-GB" baseline="0" dirty="0" smtClean="0"/>
              <a:t> Fells to the East. There was a flash flood on the </a:t>
            </a:r>
            <a:r>
              <a:rPr lang="en-GB" baseline="0" dirty="0" err="1" smtClean="0"/>
              <a:t>Hindburn</a:t>
            </a:r>
            <a:r>
              <a:rPr lang="en-GB" baseline="0" dirty="0" smtClean="0"/>
              <a:t> in 1967 when ¼ of the village of Wray was washed away and it was affected again by storm Desmond. The Lune flows out to the sea through Lancaster with the tidal limit being </a:t>
            </a:r>
            <a:r>
              <a:rPr lang="en-GB" baseline="0" dirty="0" err="1" smtClean="0"/>
              <a:t>Skerton</a:t>
            </a:r>
            <a:r>
              <a:rPr lang="en-GB" baseline="0" dirty="0" smtClean="0"/>
              <a:t> Weir just upstream of the town.</a:t>
            </a:r>
          </a:p>
          <a:p>
            <a:endParaRPr lang="en-GB" baseline="0" dirty="0" smtClean="0"/>
          </a:p>
          <a:p>
            <a:pPr marL="171450" indent="-171450">
              <a:buFont typeface="Arial" charset="0"/>
              <a:buChar char="•"/>
            </a:pPr>
            <a:r>
              <a:rPr lang="en-GB" baseline="0" dirty="0" smtClean="0"/>
              <a:t>2 on tributaries</a:t>
            </a:r>
          </a:p>
          <a:p>
            <a:pPr marL="171450" indent="-171450">
              <a:buFont typeface="Arial" charset="0"/>
              <a:buChar char="•"/>
            </a:pPr>
            <a:r>
              <a:rPr lang="en-GB" baseline="0" dirty="0" smtClean="0"/>
              <a:t>Drain fells</a:t>
            </a:r>
          </a:p>
          <a:p>
            <a:pPr marL="171450" indent="-171450">
              <a:buFont typeface="Arial" charset="0"/>
              <a:buChar char="•"/>
            </a:pPr>
            <a:r>
              <a:rPr lang="en-GB" baseline="0" dirty="0" smtClean="0"/>
              <a:t>Subject to flash floods</a:t>
            </a:r>
          </a:p>
          <a:p>
            <a:pPr marL="171450" indent="-171450">
              <a:buFont typeface="Arial" charset="0"/>
              <a:buChar char="•"/>
            </a:pPr>
            <a:endParaRPr lang="en-GB" baseline="0" dirty="0" smtClean="0"/>
          </a:p>
          <a:p>
            <a:pPr marL="171450" indent="-171450">
              <a:buFont typeface="Arial" charset="0"/>
              <a:buChar char="•"/>
            </a:pP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19</a:t>
            </a:fld>
            <a:endParaRPr lang="en-US"/>
          </a:p>
        </p:txBody>
      </p:sp>
    </p:spTree>
    <p:extLst>
      <p:ext uri="{BB962C8B-B14F-4D97-AF65-F5344CB8AC3E}">
        <p14:creationId xmlns:p14="http://schemas.microsoft.com/office/powerpoint/2010/main" val="118907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Flooding is a worldwide problem but</a:t>
            </a:r>
            <a:r>
              <a:rPr lang="en-US" baseline="0" dirty="0" smtClean="0"/>
              <a:t> its severity was brought home to those of us living in the north-west UK on 5</a:t>
            </a:r>
            <a:r>
              <a:rPr lang="en-US" baseline="30000" dirty="0" smtClean="0"/>
              <a:t>th</a:t>
            </a:r>
            <a:r>
              <a:rPr lang="en-US" baseline="0" dirty="0" smtClean="0"/>
              <a:t>/6</a:t>
            </a:r>
            <a:r>
              <a:rPr lang="en-US" baseline="30000" dirty="0" smtClean="0"/>
              <a:t>th</a:t>
            </a:r>
            <a:r>
              <a:rPr lang="en-US" baseline="0" dirty="0" smtClean="0"/>
              <a:t> December 2015 when storm Desmond hit. It caused 400-500 million </a:t>
            </a:r>
            <a:r>
              <a:rPr lang="en-US" baseline="0" dirty="0" err="1" smtClean="0"/>
              <a:t>gbp</a:t>
            </a:r>
            <a:r>
              <a:rPr lang="en-US" baseline="0" dirty="0" smtClean="0"/>
              <a:t> worth of damage</a:t>
            </a:r>
          </a:p>
          <a:p>
            <a:endParaRPr lang="en-US" baseline="0" dirty="0" smtClean="0"/>
          </a:p>
          <a:p>
            <a:pPr marL="171450" indent="-171450">
              <a:buFont typeface="Arial" charset="0"/>
              <a:buChar char="•"/>
            </a:pPr>
            <a:r>
              <a:rPr lang="en-US" baseline="0" dirty="0" smtClean="0"/>
              <a:t>Flooding worldwide problem</a:t>
            </a:r>
          </a:p>
          <a:p>
            <a:pPr marL="171450" indent="-171450">
              <a:buFont typeface="Arial" charset="0"/>
              <a:buChar char="•"/>
            </a:pPr>
            <a:r>
              <a:rPr lang="en-US" baseline="0" dirty="0" smtClean="0"/>
              <a:t>Bought home to NW England</a:t>
            </a:r>
          </a:p>
          <a:p>
            <a:pPr marL="171450" indent="-171450">
              <a:buFont typeface="Arial" charset="0"/>
              <a:buChar char="•"/>
            </a:pPr>
            <a:r>
              <a:rPr lang="en-US" baseline="0" dirty="0" smtClean="0"/>
              <a:t>Desmond </a:t>
            </a:r>
            <a:r>
              <a:rPr lang="mr-IN" baseline="0" dirty="0" smtClean="0"/>
              <a:t>–</a:t>
            </a:r>
            <a:r>
              <a:rPr lang="en-US" baseline="0" dirty="0" smtClean="0"/>
              <a:t> 5</a:t>
            </a:r>
            <a:r>
              <a:rPr lang="en-US" baseline="30000" dirty="0" smtClean="0"/>
              <a:t>th</a:t>
            </a:r>
            <a:r>
              <a:rPr lang="en-US" baseline="0" dirty="0" smtClean="0"/>
              <a:t>/6</a:t>
            </a:r>
            <a:r>
              <a:rPr lang="en-US" baseline="30000" dirty="0" smtClean="0"/>
              <a:t>th</a:t>
            </a:r>
            <a:r>
              <a:rPr lang="en-US" baseline="0" dirty="0" smtClean="0"/>
              <a:t> December 2015</a:t>
            </a:r>
          </a:p>
          <a:p>
            <a:pPr marL="171450" indent="-171450">
              <a:buFont typeface="Arial" charset="0"/>
              <a:buChar char="•"/>
            </a:pPr>
            <a:r>
              <a:rPr lang="en-US" baseline="0" dirty="0" smtClean="0"/>
              <a:t>400-500 million damage</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a:t>
            </a:fld>
            <a:endParaRPr lang="en-US"/>
          </a:p>
        </p:txBody>
      </p:sp>
    </p:spTree>
    <p:extLst>
      <p:ext uri="{BB962C8B-B14F-4D97-AF65-F5344CB8AC3E}">
        <p14:creationId xmlns:p14="http://schemas.microsoft.com/office/powerpoint/2010/main" val="451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Rainfall, Water level</a:t>
            </a:r>
            <a:r>
              <a:rPr lang="en-US" baseline="0" dirty="0" smtClean="0"/>
              <a:t> and tidal data for the catchment was made available by the Environment Agency. The methodology employed is similar to that used by </a:t>
            </a:r>
            <a:r>
              <a:rPr lang="en-US" b="0" dirty="0" err="1" smtClean="0"/>
              <a:t>Romanowicz</a:t>
            </a:r>
            <a:r>
              <a:rPr lang="en-US" b="0" dirty="0" smtClean="0"/>
              <a:t> et al 2006 on the river Severn. </a:t>
            </a:r>
          </a:p>
          <a:p>
            <a:endParaRPr lang="en-US" b="0" dirty="0" smtClean="0"/>
          </a:p>
          <a:p>
            <a:r>
              <a:rPr lang="en-US" b="0" dirty="0" smtClean="0"/>
              <a:t>A series of cascading transfer function</a:t>
            </a:r>
            <a:r>
              <a:rPr lang="en-US" b="0" baseline="0" dirty="0" smtClean="0"/>
              <a:t> models were set up linking rainfall in the upper catchment to water level forecasts at </a:t>
            </a:r>
            <a:r>
              <a:rPr lang="en-US" b="0" baseline="0" dirty="0" err="1" smtClean="0"/>
              <a:t>Skerton</a:t>
            </a:r>
            <a:r>
              <a:rPr lang="en-US" b="0" baseline="0" dirty="0" smtClean="0"/>
              <a:t> Weir </a:t>
            </a:r>
            <a:r>
              <a:rPr lang="mr-IN" b="0" baseline="0" dirty="0" smtClean="0"/>
              <a:t>–</a:t>
            </a:r>
            <a:r>
              <a:rPr lang="en-US" b="0" baseline="0" dirty="0" smtClean="0"/>
              <a:t> the tidal limit. It was proposed that the tidal influence at </a:t>
            </a:r>
            <a:r>
              <a:rPr lang="en-US" b="0" baseline="0" dirty="0" err="1" smtClean="0"/>
              <a:t>Skerton</a:t>
            </a:r>
            <a:r>
              <a:rPr lang="en-US" b="0" baseline="0" dirty="0" smtClean="0"/>
              <a:t> </a:t>
            </a:r>
            <a:r>
              <a:rPr lang="mr-IN" b="0" baseline="0" dirty="0" smtClean="0"/>
              <a:t>–</a:t>
            </a:r>
            <a:r>
              <a:rPr lang="en-US" b="0" baseline="0" dirty="0" smtClean="0"/>
              <a:t> which maybe over-topped at very high tides - be modelled using Dynamic Harmonic Regression as suggested by Smith et al 2013.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full model set-up is shown here however for the purposes of this feasibility study, the tidal influence and tributaries were was not included.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baseline="0" dirty="0" smtClean="0"/>
              <a:t>Tidal forecasts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baseline="0" dirty="0" smtClean="0"/>
              <a:t>Forecast using Dynamic harmonic regression</a:t>
            </a:r>
            <a:endParaRPr lang="en-US" b="0" dirty="0"/>
          </a:p>
        </p:txBody>
      </p:sp>
      <p:sp>
        <p:nvSpPr>
          <p:cNvPr id="4" name="Slide Number Placeholder 3"/>
          <p:cNvSpPr>
            <a:spLocks noGrp="1"/>
          </p:cNvSpPr>
          <p:nvPr>
            <p:ph type="sldNum" sz="quarter" idx="10"/>
          </p:nvPr>
        </p:nvSpPr>
        <p:spPr/>
        <p:txBody>
          <a:bodyPr/>
          <a:lstStyle/>
          <a:p>
            <a:fld id="{3F1EF493-B2D9-9D4F-B600-A856DBF2610E}" type="slidenum">
              <a:rPr lang="en-US" smtClean="0"/>
              <a:t>20</a:t>
            </a:fld>
            <a:endParaRPr lang="en-US"/>
          </a:p>
        </p:txBody>
      </p:sp>
    </p:spTree>
    <p:extLst>
      <p:ext uri="{BB962C8B-B14F-4D97-AF65-F5344CB8AC3E}">
        <p14:creationId xmlns:p14="http://schemas.microsoft.com/office/powerpoint/2010/main" val="1070762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simplified Lune Model is shown</a:t>
            </a:r>
            <a:r>
              <a:rPr lang="en-US" baseline="0" dirty="0" smtClean="0"/>
              <a:t> here together with the absolute time delays at each measurement point. The modelled output at each level is used as the input to the next level so the uncertainty increases down the cascade.</a:t>
            </a:r>
          </a:p>
          <a:p>
            <a:endParaRPr lang="en-US" baseline="0" dirty="0" smtClean="0"/>
          </a:p>
          <a:p>
            <a:r>
              <a:rPr lang="en-US" dirty="0" smtClean="0"/>
              <a:t>In</a:t>
            </a:r>
            <a:r>
              <a:rPr lang="en-US" baseline="0" dirty="0" smtClean="0"/>
              <a:t> order to issue a timely flood warning, the Environment Agency require a lead time of 2hrs and inland locations and 6 for tidal and coastal locations.</a:t>
            </a:r>
          </a:p>
          <a:p>
            <a:endParaRPr lang="en-US" baseline="0" dirty="0" smtClean="0"/>
          </a:p>
          <a:p>
            <a:r>
              <a:rPr lang="en-US" baseline="0" dirty="0" smtClean="0"/>
              <a:t>The use of cascading transfer function models has a lead time built-in according to the absolute time delay in the model (time for rain/ flood wave to travel from one point to the next). An adaptive forecast looking 2hrs ahead is applied at the forecast point.</a:t>
            </a:r>
            <a:endParaRPr lang="en-US" dirty="0" smtClean="0"/>
          </a:p>
          <a:p>
            <a:endParaRPr lang="en-US" baseline="0" dirty="0" smtClean="0"/>
          </a:p>
          <a:p>
            <a:r>
              <a:rPr lang="en-US" baseline="0" dirty="0" smtClean="0"/>
              <a:t>The adaptive forecasting approach which alters the forecast as more data is added should largely counter this. So lets consider our two approaches </a:t>
            </a:r>
            <a:r>
              <a:rPr lang="mr-IN" baseline="0" dirty="0" smtClean="0"/>
              <a:t>…</a:t>
            </a:r>
            <a:r>
              <a:rPr lang="en-GB" baseline="0" dirty="0" smtClean="0"/>
              <a:t>.</a:t>
            </a:r>
          </a:p>
          <a:p>
            <a:endParaRPr lang="en-GB" baseline="0" dirty="0" smtClean="0"/>
          </a:p>
          <a:p>
            <a:pPr marL="171450" indent="-171450">
              <a:buFont typeface="Arial" charset="0"/>
              <a:buChar char="•"/>
            </a:pPr>
            <a:r>
              <a:rPr lang="en-GB" baseline="0" dirty="0" smtClean="0"/>
              <a:t>Simplified model used for </a:t>
            </a:r>
            <a:r>
              <a:rPr lang="en-GB" baseline="0" dirty="0" err="1" smtClean="0"/>
              <a:t>feasibilty</a:t>
            </a:r>
            <a:r>
              <a:rPr lang="en-GB" baseline="0" dirty="0" smtClean="0"/>
              <a:t> study</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21</a:t>
            </a:fld>
            <a:endParaRPr lang="en-US"/>
          </a:p>
        </p:txBody>
      </p:sp>
    </p:spTree>
    <p:extLst>
      <p:ext uri="{BB962C8B-B14F-4D97-AF65-F5344CB8AC3E}">
        <p14:creationId xmlns:p14="http://schemas.microsoft.com/office/powerpoint/2010/main" val="1777370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simplified Lune Model is shown</a:t>
            </a:r>
            <a:r>
              <a:rPr lang="en-US" baseline="0" dirty="0" smtClean="0"/>
              <a:t> here together with the absolute time delays at each measurement point. The modelled output at each level is used as the input to the next level so the uncertainty increases down the cascade.</a:t>
            </a:r>
          </a:p>
          <a:p>
            <a:endParaRPr lang="en-US" baseline="0" dirty="0" smtClean="0"/>
          </a:p>
          <a:p>
            <a:r>
              <a:rPr lang="en-US" dirty="0" smtClean="0"/>
              <a:t>In</a:t>
            </a:r>
            <a:r>
              <a:rPr lang="en-US" baseline="0" dirty="0" smtClean="0"/>
              <a:t> order to issue a timely flood warning, the Environment Agency require a lead time of 2hrs and inland locations and 6 for tidal and coastal locations.</a:t>
            </a:r>
          </a:p>
          <a:p>
            <a:endParaRPr lang="en-US" baseline="0" dirty="0" smtClean="0"/>
          </a:p>
          <a:p>
            <a:r>
              <a:rPr lang="en-US" baseline="0" dirty="0" smtClean="0"/>
              <a:t>The use of cascading transfer function models has a lead time built-in according to the absolute time delay in the model (time for rain/ flood wave to travel from one point to the next). An adaptive forecast looking 2hrs ahead is applied at the forecast point.</a:t>
            </a:r>
            <a:endParaRPr lang="en-US" dirty="0" smtClean="0"/>
          </a:p>
          <a:p>
            <a:endParaRPr lang="en-US" baseline="0" dirty="0" smtClean="0"/>
          </a:p>
          <a:p>
            <a:r>
              <a:rPr lang="en-US" baseline="0" dirty="0" smtClean="0"/>
              <a:t>The adaptive forecasting approach which alters the forecast as more data is added should largely counter this. So lets consider our two approaches </a:t>
            </a:r>
            <a:r>
              <a:rPr lang="mr-IN" baseline="0" dirty="0" smtClean="0"/>
              <a:t>…</a:t>
            </a:r>
            <a:r>
              <a:rPr lang="en-GB" baseline="0" dirty="0" smtClean="0"/>
              <a:t>.</a:t>
            </a:r>
          </a:p>
          <a:p>
            <a:endParaRPr lang="en-GB" baseline="0" dirty="0" smtClean="0"/>
          </a:p>
          <a:p>
            <a:pPr marL="171450" indent="-171450">
              <a:buFont typeface="Arial" charset="0"/>
              <a:buChar char="•"/>
            </a:pPr>
            <a:r>
              <a:rPr lang="en-GB" baseline="0" dirty="0" smtClean="0"/>
              <a:t>Models fitted to 2015 and early 2016</a:t>
            </a:r>
          </a:p>
          <a:p>
            <a:pPr marL="171450" indent="-171450">
              <a:buFont typeface="Arial" charset="0"/>
              <a:buChar char="•"/>
            </a:pPr>
            <a:r>
              <a:rPr lang="en-GB" baseline="0" dirty="0" smtClean="0"/>
              <a:t>Covering storm </a:t>
            </a:r>
            <a:r>
              <a:rPr lang="en-GB" baseline="0" dirty="0" err="1" smtClean="0"/>
              <a:t>desmond</a:t>
            </a:r>
            <a:endParaRPr lang="en-GB" baseline="0" dirty="0" smtClean="0"/>
          </a:p>
          <a:p>
            <a:pPr marL="171450" indent="-171450">
              <a:buFont typeface="Arial" charset="0"/>
              <a:buChar char="•"/>
            </a:pPr>
            <a:r>
              <a:rPr lang="en-GB" baseline="0" dirty="0" smtClean="0"/>
              <a:t>12 hr absolute time-delay</a:t>
            </a:r>
          </a:p>
          <a:p>
            <a:pPr marL="171450" indent="-171450">
              <a:buFont typeface="Arial" charset="0"/>
              <a:buChar char="•"/>
            </a:pPr>
            <a:r>
              <a:rPr lang="en-GB" baseline="0" dirty="0" smtClean="0"/>
              <a:t>2hrs required for forecasting</a:t>
            </a:r>
          </a:p>
          <a:p>
            <a:pPr marL="171450" indent="-171450">
              <a:buFont typeface="Arial" charset="0"/>
              <a:buChar char="•"/>
            </a:pPr>
            <a:r>
              <a:rPr lang="en-GB" baseline="0" dirty="0" smtClean="0"/>
              <a:t>However </a:t>
            </a:r>
            <a:r>
              <a:rPr lang="en-GB" baseline="0" dirty="0" err="1" smtClean="0"/>
              <a:t>cascadijng</a:t>
            </a:r>
            <a:r>
              <a:rPr lang="en-GB" baseline="0" dirty="0" smtClean="0"/>
              <a:t> models mean cascading uncertainty</a:t>
            </a:r>
          </a:p>
          <a:p>
            <a:pPr marL="171450" indent="-171450">
              <a:buFont typeface="Arial" charset="0"/>
              <a:buChar char="•"/>
            </a:pPr>
            <a:r>
              <a:rPr lang="en-GB" baseline="0" dirty="0" smtClean="0"/>
              <a:t>Output from one input to next</a:t>
            </a:r>
          </a:p>
          <a:p>
            <a:pPr marL="171450" indent="-171450">
              <a:buFont typeface="Arial" charset="0"/>
              <a:buChar char="•"/>
            </a:pPr>
            <a:r>
              <a:rPr lang="en-GB" baseline="0" dirty="0" smtClean="0"/>
              <a:t>So adaptive correction required</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22</a:t>
            </a:fld>
            <a:endParaRPr lang="en-US"/>
          </a:p>
        </p:txBody>
      </p:sp>
    </p:spTree>
    <p:extLst>
      <p:ext uri="{BB962C8B-B14F-4D97-AF65-F5344CB8AC3E}">
        <p14:creationId xmlns:p14="http://schemas.microsoft.com/office/powerpoint/2010/main" val="19911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simplified Lune Model is shown</a:t>
            </a:r>
            <a:r>
              <a:rPr lang="en-US" baseline="0" dirty="0" smtClean="0"/>
              <a:t> here together with the absolute time delays at each measurement point. The modelled output at each level is used as the input to the next level so the uncertainty increases down the cascade.</a:t>
            </a:r>
          </a:p>
          <a:p>
            <a:endParaRPr lang="en-US" baseline="0" dirty="0" smtClean="0"/>
          </a:p>
          <a:p>
            <a:r>
              <a:rPr lang="en-US" dirty="0" smtClean="0"/>
              <a:t>In</a:t>
            </a:r>
            <a:r>
              <a:rPr lang="en-US" baseline="0" dirty="0" smtClean="0"/>
              <a:t> order to issue a timely flood warning, the Environment Agency require a lead time of 2hrs and inland locations and 6 for tidal and coastal locations.</a:t>
            </a:r>
          </a:p>
          <a:p>
            <a:endParaRPr lang="en-US" baseline="0" dirty="0" smtClean="0"/>
          </a:p>
          <a:p>
            <a:r>
              <a:rPr lang="en-US" baseline="0" dirty="0" smtClean="0"/>
              <a:t>The use of cascading transfer function models has a lead time built-in according to the absolute time delay in the model (time for rain/ flood wave to travel from one point to the next). An adaptive forecast looking 2hrs ahead is applied at the forecast point.</a:t>
            </a:r>
            <a:endParaRPr lang="en-US" dirty="0" smtClean="0"/>
          </a:p>
          <a:p>
            <a:endParaRPr lang="en-US" baseline="0" dirty="0" smtClean="0"/>
          </a:p>
          <a:p>
            <a:r>
              <a:rPr lang="en-US" baseline="0" dirty="0" smtClean="0"/>
              <a:t>The adaptive forecasting approach which alters the forecast as more data is added should largely counter this. So lets consider our two approaches </a:t>
            </a:r>
            <a:r>
              <a:rPr lang="mr-IN" baseline="0" dirty="0" smtClean="0"/>
              <a:t>…</a:t>
            </a:r>
            <a:r>
              <a:rPr lang="en-GB" baseline="0" dirty="0" smtClean="0"/>
              <a:t>.</a:t>
            </a:r>
          </a:p>
          <a:p>
            <a:endParaRPr lang="en-GB" baseline="0" dirty="0" smtClean="0"/>
          </a:p>
          <a:p>
            <a:pPr marL="171450" indent="-171450">
              <a:buFont typeface="Arial" charset="0"/>
              <a:buChar char="•"/>
            </a:pPr>
            <a:r>
              <a:rPr lang="en-GB" baseline="0" dirty="0" smtClean="0"/>
              <a:t>Adaptive forecasting should counter uncertain forecasts</a:t>
            </a:r>
          </a:p>
          <a:p>
            <a:pPr marL="171450" indent="-171450">
              <a:buFont typeface="Arial" charset="0"/>
              <a:buChar char="•"/>
            </a:pPr>
            <a:r>
              <a:rPr lang="en-GB" baseline="0" dirty="0" smtClean="0"/>
              <a:t>Two methods used</a:t>
            </a:r>
          </a:p>
          <a:p>
            <a:pPr marL="171450" indent="-171450">
              <a:buFont typeface="Arial" charset="0"/>
              <a:buChar char="•"/>
            </a:pPr>
            <a:r>
              <a:rPr lang="en-GB" baseline="0" dirty="0" smtClean="0"/>
              <a:t>Adaptive </a:t>
            </a:r>
            <a:r>
              <a:rPr lang="en-GB" baseline="0" dirty="0" err="1" smtClean="0"/>
              <a:t>Kalman</a:t>
            </a:r>
            <a:r>
              <a:rPr lang="en-GB" baseline="0" dirty="0" smtClean="0"/>
              <a:t> filter</a:t>
            </a:r>
          </a:p>
          <a:p>
            <a:pPr marL="171450" indent="-171450">
              <a:buFont typeface="Arial" charset="0"/>
              <a:buChar char="•"/>
            </a:pPr>
            <a:r>
              <a:rPr lang="en-GB" baseline="0" dirty="0" smtClean="0"/>
              <a:t>Locally stationary wavelet model</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23</a:t>
            </a:fld>
            <a:endParaRPr lang="en-US"/>
          </a:p>
        </p:txBody>
      </p:sp>
    </p:spTree>
    <p:extLst>
      <p:ext uri="{BB962C8B-B14F-4D97-AF65-F5344CB8AC3E}">
        <p14:creationId xmlns:p14="http://schemas.microsoft.com/office/powerpoint/2010/main" val="1046543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model has been fitted to the data for 2015 and the early part of 2016. As can be</a:t>
            </a:r>
            <a:r>
              <a:rPr lang="en-US" baseline="0" dirty="0" smtClean="0"/>
              <a:t> seen, the extreme conditions in Winter 2015 have biased the model fit so that one size does not fit all. Whilst the model fit in the winter is better than spring it is still not good because it is attempting to fit a single averaged model under all conditions. It would be possible to fit one model to Spring, one to summer and one to winter but in reality the conditions are changing continuously and the model parameters are constantly.</a:t>
            </a:r>
          </a:p>
          <a:p>
            <a:endParaRPr lang="en-US" baseline="0" dirty="0" smtClean="0"/>
          </a:p>
          <a:p>
            <a:r>
              <a:rPr lang="en-US" baseline="0" dirty="0" smtClean="0"/>
              <a:t>Both the locally stationary wavelet model, LPACF and adaptive KF take this into account but use different approaches.</a:t>
            </a:r>
          </a:p>
          <a:p>
            <a:endParaRPr lang="en-US" baseline="0" dirty="0" smtClean="0"/>
          </a:p>
          <a:p>
            <a:pPr marL="171450" indent="-171450">
              <a:buFont typeface="Arial" charset="0"/>
              <a:buChar char="•"/>
            </a:pPr>
            <a:r>
              <a:rPr lang="en-US" baseline="0" dirty="0" smtClean="0"/>
              <a:t>Output from cascading TF models</a:t>
            </a:r>
          </a:p>
          <a:p>
            <a:pPr marL="171450" indent="-171450">
              <a:buFont typeface="Arial" charset="0"/>
              <a:buChar char="•"/>
            </a:pPr>
            <a:r>
              <a:rPr lang="en-US" baseline="0" dirty="0" smtClean="0"/>
              <a:t>Uncertain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24</a:t>
            </a:fld>
            <a:endParaRPr lang="en-US"/>
          </a:p>
        </p:txBody>
      </p:sp>
    </p:spTree>
    <p:extLst>
      <p:ext uri="{BB962C8B-B14F-4D97-AF65-F5344CB8AC3E}">
        <p14:creationId xmlns:p14="http://schemas.microsoft.com/office/powerpoint/2010/main" val="846959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model has been fitted to the data for 2015 and the early part of 2016. As can be</a:t>
            </a:r>
            <a:r>
              <a:rPr lang="en-US" baseline="0" dirty="0" smtClean="0"/>
              <a:t> seen, the extreme conditions in Winter 2015 have biased the model fit so that one size does not fit all. Whilst the model fit in the winter is better than spring it is still not good because it is attempting to fit a single averaged model under all conditions. It would be possible to fit one model to Spring, one to summer and one to winter but in reality the conditions are changing continuously and the model parameters are constantly.</a:t>
            </a:r>
          </a:p>
          <a:p>
            <a:endParaRPr lang="en-US" baseline="0" dirty="0" smtClean="0"/>
          </a:p>
          <a:p>
            <a:r>
              <a:rPr lang="en-US" baseline="0" dirty="0" smtClean="0"/>
              <a:t>Both the locally stationary wavelet model, LPACF and adaptive KF take this into account but use different approaches.</a:t>
            </a:r>
          </a:p>
          <a:p>
            <a:endParaRPr lang="en-US" baseline="0" dirty="0" smtClean="0"/>
          </a:p>
          <a:p>
            <a:pPr marL="171450" indent="-171450">
              <a:buFont typeface="Arial" charset="0"/>
              <a:buChar char="•"/>
            </a:pPr>
            <a:r>
              <a:rPr lang="en-US" baseline="0" dirty="0" smtClean="0"/>
              <a:t>Model biased by Desmond</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25</a:t>
            </a:fld>
            <a:endParaRPr lang="en-US"/>
          </a:p>
        </p:txBody>
      </p:sp>
    </p:spTree>
    <p:extLst>
      <p:ext uri="{BB962C8B-B14F-4D97-AF65-F5344CB8AC3E}">
        <p14:creationId xmlns:p14="http://schemas.microsoft.com/office/powerpoint/2010/main" val="159031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model has been fitted to the data for 2015 and the early part of 2016. As can be</a:t>
            </a:r>
            <a:r>
              <a:rPr lang="en-US" baseline="0" dirty="0" smtClean="0"/>
              <a:t> seen, the extreme conditions in Winter 2015 have biased the model fit so that one size does not fit all. Whilst the model fit in the winter is better than spring it is still not good because it is attempting to fit a single averaged model under all conditions. It would be possible to fit one model to Spring, one to summer and one to winter but in reality the conditions are changing continuously and the model parameters are constantly.</a:t>
            </a:r>
          </a:p>
          <a:p>
            <a:endParaRPr lang="en-US" baseline="0" dirty="0" smtClean="0"/>
          </a:p>
          <a:p>
            <a:r>
              <a:rPr lang="en-US" baseline="0" dirty="0" smtClean="0"/>
              <a:t>Both the locally stationary wavelet model, LPACF and adaptive KF take this into account but use different approaches.</a:t>
            </a:r>
          </a:p>
          <a:p>
            <a:endParaRPr lang="en-US" baseline="0" dirty="0" smtClean="0"/>
          </a:p>
          <a:p>
            <a:pPr marL="171450" indent="-171450">
              <a:buFont typeface="Arial" charset="0"/>
              <a:buChar char="•"/>
            </a:pPr>
            <a:r>
              <a:rPr lang="en-US" baseline="0" dirty="0" smtClean="0"/>
              <a:t>Poor fit in spring and early autumn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26</a:t>
            </a:fld>
            <a:endParaRPr lang="en-US"/>
          </a:p>
        </p:txBody>
      </p:sp>
    </p:spTree>
    <p:extLst>
      <p:ext uri="{BB962C8B-B14F-4D97-AF65-F5344CB8AC3E}">
        <p14:creationId xmlns:p14="http://schemas.microsoft.com/office/powerpoint/2010/main" val="1042317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model has been fitted to the data for 2015 and the early part of 2016. As can be</a:t>
            </a:r>
            <a:r>
              <a:rPr lang="en-US" baseline="0" dirty="0" smtClean="0"/>
              <a:t> seen, the extreme conditions in Winter 2015 have biased the model fit so that one size does not fit all. Whilst the model fit in the winter is better than spring it is still not good because it is attempting to fit a single averaged model under all conditions. It would be possible to fit one model to Spring, one to summer and one to winter but in reality the conditions are changing continuously and the model parameters are constantly.</a:t>
            </a:r>
          </a:p>
          <a:p>
            <a:endParaRPr lang="en-US" baseline="0" dirty="0" smtClean="0"/>
          </a:p>
          <a:p>
            <a:r>
              <a:rPr lang="en-US" baseline="0" dirty="0" smtClean="0"/>
              <a:t>Both the locally stationary wavelet model, LPACF and adaptive KF take this into account but use different approaches.</a:t>
            </a:r>
          </a:p>
          <a:p>
            <a:endParaRPr lang="en-US" baseline="0" dirty="0" smtClean="0"/>
          </a:p>
          <a:p>
            <a:pPr marL="171450" indent="-171450">
              <a:buFont typeface="Arial" charset="0"/>
              <a:buChar char="•"/>
            </a:pPr>
            <a:r>
              <a:rPr lang="en-US" baseline="0" dirty="0" smtClean="0"/>
              <a:t>One size does not fit all</a:t>
            </a:r>
          </a:p>
          <a:p>
            <a:pPr marL="171450" indent="-171450">
              <a:buFont typeface="Arial" charset="0"/>
              <a:buChar char="•"/>
            </a:pPr>
            <a:r>
              <a:rPr lang="en-US" baseline="0" dirty="0" smtClean="0"/>
              <a:t>Model parameters change by season</a:t>
            </a:r>
          </a:p>
          <a:p>
            <a:pPr marL="171450" indent="-171450">
              <a:buFont typeface="Arial" charset="0"/>
              <a:buChar char="•"/>
            </a:pPr>
            <a:r>
              <a:rPr lang="en-US" baseline="0" dirty="0" smtClean="0"/>
              <a:t>Time varying adaptive model should deal with this</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27</a:t>
            </a:fld>
            <a:endParaRPr lang="en-US"/>
          </a:p>
        </p:txBody>
      </p:sp>
    </p:spTree>
    <p:extLst>
      <p:ext uri="{BB962C8B-B14F-4D97-AF65-F5344CB8AC3E}">
        <p14:creationId xmlns:p14="http://schemas.microsoft.com/office/powerpoint/2010/main" val="1130462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adaptive forecast correction is in addition to KF, compensating for the time varying parameters of the actual system and for the </a:t>
            </a:r>
            <a:r>
              <a:rPr lang="en-US" sz="1200" b="0" i="0" kern="1200" dirty="0" err="1" smtClean="0">
                <a:solidFill>
                  <a:schemeClr val="tx1"/>
                </a:solidFill>
                <a:effectLst/>
                <a:latin typeface="+mn-lt"/>
                <a:ea typeface="+mn-ea"/>
                <a:cs typeface="+mn-cs"/>
              </a:rPr>
              <a:t>unmodelled</a:t>
            </a:r>
            <a:r>
              <a:rPr lang="en-US" sz="1200" b="0" i="0" kern="1200" dirty="0" smtClean="0">
                <a:solidFill>
                  <a:schemeClr val="tx1"/>
                </a:solidFill>
                <a:effectLst/>
                <a:latin typeface="+mn-lt"/>
                <a:ea typeface="+mn-ea"/>
                <a:cs typeface="+mn-cs"/>
              </a:rPr>
              <a:t> nonlinearities in it. This is not a standard KF. Please call it adaptive correction, not adaptive gain (it is additive, not multiplicative). Like LPACF it picks up adaptively the patterns in the KF prediction errors, and in its additive form used here it picks up a first order AR (related to first order PACF) pattern,</a:t>
            </a:r>
            <a:endParaRPr lang="en-US" sz="1800" dirty="0" smtClean="0"/>
          </a:p>
          <a:p>
            <a:endParaRPr lang="en-US" sz="1800" dirty="0" smtClean="0"/>
          </a:p>
          <a:p>
            <a:r>
              <a:rPr lang="en-US" sz="1800" dirty="0" smtClean="0"/>
              <a:t>The aim of the project was to compare the outcome of two forecasting</a:t>
            </a:r>
            <a:r>
              <a:rPr lang="en-US" sz="1800" baseline="0" dirty="0" smtClean="0"/>
              <a:t> techniques and apply them to storm Desmond. The first method is the traditional </a:t>
            </a:r>
            <a:r>
              <a:rPr lang="en-US" sz="1800" baseline="0" dirty="0" err="1" smtClean="0"/>
              <a:t>Kalman</a:t>
            </a:r>
            <a:r>
              <a:rPr lang="en-US" sz="1800" baseline="0" dirty="0" smtClean="0"/>
              <a:t> filter. </a:t>
            </a:r>
          </a:p>
          <a:p>
            <a:endParaRPr lang="en-US" sz="1800" baseline="0" dirty="0" smtClean="0"/>
          </a:p>
          <a:p>
            <a:r>
              <a:rPr lang="en-US" sz="1800" baseline="0" dirty="0" smtClean="0"/>
              <a:t>The </a:t>
            </a:r>
            <a:r>
              <a:rPr lang="en-US" sz="1800" baseline="0" dirty="0" err="1" smtClean="0"/>
              <a:t>Kalman</a:t>
            </a:r>
            <a:r>
              <a:rPr lang="en-US" sz="1800" baseline="0" dirty="0" smtClean="0"/>
              <a:t> filter is a powerful tool for predicting the state of a system based on the previous state. It is an iterative process that quickly homes in on the correct value of a process that contains random error or uncertainty as new values are added. It is efficient and can be used in real-time because the estimate of the current state is only dependent on the previous step not the whole history.</a:t>
            </a:r>
          </a:p>
          <a:p>
            <a:endParaRPr lang="en-US" sz="1800" baseline="0" dirty="0" smtClean="0"/>
          </a:p>
          <a:p>
            <a:r>
              <a:rPr lang="en-US" sz="1800" baseline="0" dirty="0" smtClean="0"/>
              <a:t>The basic </a:t>
            </a:r>
            <a:r>
              <a:rPr lang="en-US" sz="1800" baseline="0" dirty="0" err="1" smtClean="0"/>
              <a:t>Kalman</a:t>
            </a:r>
            <a:r>
              <a:rPr lang="en-US" sz="1800" baseline="0" dirty="0" smtClean="0"/>
              <a:t> filter updates the the prediction only not the state of the system. The wavelet method (termed LPACF) builds on the errors in that prediction.</a:t>
            </a:r>
          </a:p>
          <a:p>
            <a:endParaRPr lang="en-US" sz="1800" baseline="0" dirty="0" smtClean="0"/>
          </a:p>
          <a:p>
            <a:r>
              <a:rPr lang="en-US" sz="1800" baseline="0" dirty="0" smtClean="0"/>
              <a:t>The plot shows the </a:t>
            </a:r>
            <a:r>
              <a:rPr lang="en-US" sz="1800" baseline="0" dirty="0" err="1" smtClean="0"/>
              <a:t>kalman</a:t>
            </a:r>
            <a:r>
              <a:rPr lang="en-US" sz="1800" baseline="0" dirty="0" smtClean="0"/>
              <a:t> filter estimate for December 2015 covering the period including storm Desmond. The basic KF does quite a good job but tends to under-estimate the peaks. The 95% forecast uncertainty band is quite narrow. </a:t>
            </a:r>
          </a:p>
          <a:p>
            <a:endParaRPr lang="en-US" sz="1800" baseline="0" dirty="0" smtClean="0"/>
          </a:p>
          <a:p>
            <a:r>
              <a:rPr lang="en-US" sz="1800" baseline="0" dirty="0" smtClean="0"/>
              <a:t>Now lets look at the </a:t>
            </a:r>
            <a:r>
              <a:rPr lang="en-US" sz="1800" baseline="0" dirty="0" err="1" smtClean="0"/>
              <a:t>Kalman</a:t>
            </a:r>
            <a:r>
              <a:rPr lang="en-US" sz="1800" baseline="0" dirty="0" smtClean="0"/>
              <a:t> Filter with adaptive gain. This is the output to be compared with LPACF.</a:t>
            </a:r>
          </a:p>
          <a:p>
            <a:endParaRPr lang="en-US" sz="1800" baseline="0" dirty="0" smtClean="0"/>
          </a:p>
          <a:p>
            <a:pPr marL="285750" indent="-285750">
              <a:buFont typeface="Arial" charset="0"/>
              <a:buChar char="•"/>
            </a:pPr>
            <a:r>
              <a:rPr lang="en-US" sz="1800" baseline="0" dirty="0" smtClean="0"/>
              <a:t>Traditional method </a:t>
            </a:r>
            <a:r>
              <a:rPr lang="mr-IN" sz="1800" baseline="0" dirty="0" smtClean="0"/>
              <a:t>–</a:t>
            </a:r>
            <a:r>
              <a:rPr lang="en-US" sz="1800" baseline="0" dirty="0" smtClean="0"/>
              <a:t> adaptive </a:t>
            </a:r>
            <a:r>
              <a:rPr lang="en-US" sz="1800" baseline="0" dirty="0" err="1" smtClean="0"/>
              <a:t>Kalman</a:t>
            </a:r>
            <a:r>
              <a:rPr lang="en-US" sz="1800" baseline="0" dirty="0" smtClean="0"/>
              <a:t> Filter</a:t>
            </a:r>
          </a:p>
          <a:p>
            <a:pPr marL="285750" indent="-285750">
              <a:buFont typeface="Arial" charset="0"/>
              <a:buChar char="•"/>
            </a:pPr>
            <a:r>
              <a:rPr lang="en-US" sz="1800" baseline="0" dirty="0" smtClean="0"/>
              <a:t>Powerful recursive tool</a:t>
            </a:r>
          </a:p>
          <a:p>
            <a:pPr marL="285750" indent="-285750">
              <a:buFont typeface="Arial" charset="0"/>
              <a:buChar char="•"/>
            </a:pPr>
            <a:r>
              <a:rPr lang="en-US" sz="1800" baseline="0" dirty="0" smtClean="0"/>
              <a:t>New additive version</a:t>
            </a:r>
            <a:endParaRPr lang="en-US" sz="1800" dirty="0"/>
          </a:p>
        </p:txBody>
      </p:sp>
      <p:sp>
        <p:nvSpPr>
          <p:cNvPr id="4" name="Slide Number Placeholder 3"/>
          <p:cNvSpPr>
            <a:spLocks noGrp="1"/>
          </p:cNvSpPr>
          <p:nvPr>
            <p:ph type="sldNum" sz="quarter" idx="10"/>
          </p:nvPr>
        </p:nvSpPr>
        <p:spPr/>
        <p:txBody>
          <a:bodyPr/>
          <a:lstStyle/>
          <a:p>
            <a:fld id="{3F1EF493-B2D9-9D4F-B600-A856DBF2610E}" type="slidenum">
              <a:rPr lang="en-US" smtClean="0"/>
              <a:t>28</a:t>
            </a:fld>
            <a:endParaRPr lang="en-US"/>
          </a:p>
        </p:txBody>
      </p:sp>
    </p:spTree>
    <p:extLst>
      <p:ext uri="{BB962C8B-B14F-4D97-AF65-F5344CB8AC3E}">
        <p14:creationId xmlns:p14="http://schemas.microsoft.com/office/powerpoint/2010/main" val="191818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adaptive forecast correction is in addition to KF, compensating for the time varying parameters of the actual system and for the </a:t>
            </a:r>
            <a:r>
              <a:rPr lang="en-US" sz="1200" b="0" i="0" kern="1200" dirty="0" err="1" smtClean="0">
                <a:solidFill>
                  <a:schemeClr val="tx1"/>
                </a:solidFill>
                <a:effectLst/>
                <a:latin typeface="+mn-lt"/>
                <a:ea typeface="+mn-ea"/>
                <a:cs typeface="+mn-cs"/>
              </a:rPr>
              <a:t>unmodelled</a:t>
            </a:r>
            <a:r>
              <a:rPr lang="en-US" sz="1200" b="0" i="0" kern="1200" dirty="0" smtClean="0">
                <a:solidFill>
                  <a:schemeClr val="tx1"/>
                </a:solidFill>
                <a:effectLst/>
                <a:latin typeface="+mn-lt"/>
                <a:ea typeface="+mn-ea"/>
                <a:cs typeface="+mn-cs"/>
              </a:rPr>
              <a:t> nonlinearities in it. This is not a standard KF. Please call it adaptive correction, not adaptive gain (it is additive, not multiplicative). Like LPACF it picks up adaptively the patterns in the KF prediction errors, and in its additive form used here it picks up a first order AR (related to first order PACF) pattern,</a:t>
            </a:r>
            <a:endParaRPr lang="en-US" sz="1800" dirty="0" smtClean="0"/>
          </a:p>
          <a:p>
            <a:endParaRPr lang="en-US" sz="1800" dirty="0" smtClean="0"/>
          </a:p>
          <a:p>
            <a:r>
              <a:rPr lang="en-US" sz="1800" dirty="0" smtClean="0"/>
              <a:t>The aim of the project was to compare the outcome of two forecasting</a:t>
            </a:r>
            <a:r>
              <a:rPr lang="en-US" sz="1800" baseline="0" dirty="0" smtClean="0"/>
              <a:t> techniques and apply them to storm Desmond. The first method is the traditional </a:t>
            </a:r>
            <a:r>
              <a:rPr lang="en-US" sz="1800" baseline="0" dirty="0" err="1" smtClean="0"/>
              <a:t>Kalman</a:t>
            </a:r>
            <a:r>
              <a:rPr lang="en-US" sz="1800" baseline="0" dirty="0" smtClean="0"/>
              <a:t> filter. </a:t>
            </a:r>
          </a:p>
          <a:p>
            <a:endParaRPr lang="en-US" sz="1800" baseline="0" dirty="0" smtClean="0"/>
          </a:p>
          <a:p>
            <a:r>
              <a:rPr lang="en-US" sz="1800" baseline="0" dirty="0" smtClean="0"/>
              <a:t>The </a:t>
            </a:r>
            <a:r>
              <a:rPr lang="en-US" sz="1800" baseline="0" dirty="0" err="1" smtClean="0"/>
              <a:t>Kalman</a:t>
            </a:r>
            <a:r>
              <a:rPr lang="en-US" sz="1800" baseline="0" dirty="0" smtClean="0"/>
              <a:t> filter is a powerful tool for predicting the state of a system based on the previous state. It is an iterative process that quickly homes in on the correct value of a process that contains random error or uncertainty as new values are added. It is efficient and can be used in real-time because the estimate of the current state is only dependent on the previous step not the whole history.</a:t>
            </a:r>
          </a:p>
          <a:p>
            <a:endParaRPr lang="en-US" sz="1800" baseline="0" dirty="0" smtClean="0"/>
          </a:p>
          <a:p>
            <a:r>
              <a:rPr lang="en-US" sz="1800" baseline="0" dirty="0" smtClean="0"/>
              <a:t>The basic </a:t>
            </a:r>
            <a:r>
              <a:rPr lang="en-US" sz="1800" baseline="0" dirty="0" err="1" smtClean="0"/>
              <a:t>Kalman</a:t>
            </a:r>
            <a:r>
              <a:rPr lang="en-US" sz="1800" baseline="0" dirty="0" smtClean="0"/>
              <a:t> filter updates the the prediction only not the state of the system. The wavelet method (termed LPACF) builds on the errors in that prediction.</a:t>
            </a:r>
          </a:p>
          <a:p>
            <a:endParaRPr lang="en-US" sz="1800" baseline="0" dirty="0" smtClean="0"/>
          </a:p>
          <a:p>
            <a:r>
              <a:rPr lang="en-US" sz="1800" baseline="0" dirty="0" smtClean="0"/>
              <a:t>The plot shows the </a:t>
            </a:r>
            <a:r>
              <a:rPr lang="en-US" sz="1800" baseline="0" dirty="0" err="1" smtClean="0"/>
              <a:t>kalman</a:t>
            </a:r>
            <a:r>
              <a:rPr lang="en-US" sz="1800" baseline="0" dirty="0" smtClean="0"/>
              <a:t> filter estimate for December 2015 covering the period including storm Desmond. The basic KF does quite a good job but tends to under-estimate the peaks. The 95% forecast uncertainty band is quite narrow. </a:t>
            </a:r>
          </a:p>
          <a:p>
            <a:endParaRPr lang="en-US" sz="1800" baseline="0" dirty="0" smtClean="0"/>
          </a:p>
          <a:p>
            <a:r>
              <a:rPr lang="en-US" sz="1800" baseline="0" dirty="0" smtClean="0"/>
              <a:t>Now lets look at the </a:t>
            </a:r>
            <a:r>
              <a:rPr lang="en-US" sz="1800" baseline="0" dirty="0" err="1" smtClean="0"/>
              <a:t>Kalman</a:t>
            </a:r>
            <a:r>
              <a:rPr lang="en-US" sz="1800" baseline="0" dirty="0" smtClean="0"/>
              <a:t> Filter with adaptive gain. This is the output to be compared with LPACF.</a:t>
            </a:r>
          </a:p>
          <a:p>
            <a:endParaRPr lang="en-US" sz="1800" baseline="0" dirty="0" smtClean="0"/>
          </a:p>
          <a:p>
            <a:pPr marL="285750" indent="-285750">
              <a:buFont typeface="Arial" charset="0"/>
              <a:buChar char="•"/>
            </a:pPr>
            <a:r>
              <a:rPr lang="en-US" sz="1800" baseline="0" dirty="0" err="1" smtClean="0"/>
              <a:t>Everytime</a:t>
            </a:r>
            <a:r>
              <a:rPr lang="en-US" sz="1800" baseline="0" dirty="0" smtClean="0"/>
              <a:t> data is added, model is refined</a:t>
            </a:r>
          </a:p>
          <a:p>
            <a:pPr marL="285750" indent="-285750">
              <a:buFont typeface="Arial" charset="0"/>
              <a:buChar char="•"/>
            </a:pPr>
            <a:r>
              <a:rPr lang="en-US" sz="1800" baseline="0" dirty="0" smtClean="0"/>
              <a:t>New value only dependent on previous value</a:t>
            </a:r>
          </a:p>
          <a:p>
            <a:pPr marL="285750" indent="-285750">
              <a:buFont typeface="Arial" charset="0"/>
              <a:buChar char="•"/>
            </a:pPr>
            <a:r>
              <a:rPr lang="en-US" sz="1800" baseline="0" dirty="0" smtClean="0"/>
              <a:t>No history to store</a:t>
            </a:r>
          </a:p>
          <a:p>
            <a:pPr marL="285750" indent="-285750">
              <a:buFont typeface="Arial" charset="0"/>
              <a:buChar char="•"/>
            </a:pPr>
            <a:r>
              <a:rPr lang="en-US" sz="1800" baseline="0" dirty="0" smtClean="0"/>
              <a:t>Efficient and quick </a:t>
            </a:r>
            <a:r>
              <a:rPr lang="mr-IN" sz="1800" baseline="0" dirty="0" smtClean="0"/>
              <a:t>–</a:t>
            </a:r>
            <a:r>
              <a:rPr lang="en-US" sz="1800" baseline="0" dirty="0" smtClean="0"/>
              <a:t> suitable for real time</a:t>
            </a:r>
          </a:p>
          <a:p>
            <a:pPr marL="285750" indent="-285750">
              <a:buFont typeface="Arial" charset="0"/>
              <a:buChar char="•"/>
            </a:pPr>
            <a:r>
              <a:rPr lang="en-US" sz="1800" baseline="0" dirty="0" smtClean="0"/>
              <a:t>Uncertainty also generated</a:t>
            </a:r>
          </a:p>
          <a:p>
            <a:pPr marL="285750" indent="-285750">
              <a:buFont typeface="Arial" charset="0"/>
              <a:buChar char="•"/>
            </a:pPr>
            <a:r>
              <a:rPr lang="en-US" sz="1800" baseline="0" dirty="0" smtClean="0"/>
              <a:t>Forecasting further in the future, more </a:t>
            </a:r>
            <a:r>
              <a:rPr lang="en-US" sz="1800" baseline="0" dirty="0" err="1" smtClean="0"/>
              <a:t>unceratin</a:t>
            </a:r>
            <a:endParaRPr lang="en-US" sz="1800" baseline="0" dirty="0" smtClean="0"/>
          </a:p>
          <a:p>
            <a:pPr marL="285750" indent="-285750">
              <a:buFont typeface="Arial" charset="0"/>
              <a:buChar char="•"/>
            </a:pPr>
            <a:endParaRPr lang="en-US" sz="1800" dirty="0"/>
          </a:p>
        </p:txBody>
      </p:sp>
      <p:sp>
        <p:nvSpPr>
          <p:cNvPr id="4" name="Slide Number Placeholder 3"/>
          <p:cNvSpPr>
            <a:spLocks noGrp="1"/>
          </p:cNvSpPr>
          <p:nvPr>
            <p:ph type="sldNum" sz="quarter" idx="10"/>
          </p:nvPr>
        </p:nvSpPr>
        <p:spPr/>
        <p:txBody>
          <a:bodyPr/>
          <a:lstStyle/>
          <a:p>
            <a:fld id="{3F1EF493-B2D9-9D4F-B600-A856DBF2610E}" type="slidenum">
              <a:rPr lang="en-US" smtClean="0"/>
              <a:t>29</a:t>
            </a:fld>
            <a:endParaRPr lang="en-US"/>
          </a:p>
        </p:txBody>
      </p:sp>
    </p:spTree>
    <p:extLst>
      <p:ext uri="{BB962C8B-B14F-4D97-AF65-F5344CB8AC3E}">
        <p14:creationId xmlns:p14="http://schemas.microsoft.com/office/powerpoint/2010/main" val="1343512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75000"/>
                  </a:schemeClr>
                </a:solidFill>
              </a:rPr>
              <a:t>Flooding is a worldwide problem but</a:t>
            </a:r>
            <a:r>
              <a:rPr lang="en-US" baseline="0" dirty="0" smtClean="0">
                <a:solidFill>
                  <a:schemeClr val="bg1">
                    <a:lumMod val="75000"/>
                  </a:schemeClr>
                </a:solidFill>
              </a:rPr>
              <a:t> its severity was brought home to those of us living in the north-west UK on 5</a:t>
            </a:r>
            <a:r>
              <a:rPr lang="en-US" baseline="30000" dirty="0" smtClean="0">
                <a:solidFill>
                  <a:schemeClr val="bg1">
                    <a:lumMod val="75000"/>
                  </a:schemeClr>
                </a:solidFill>
              </a:rPr>
              <a:t>th</a:t>
            </a:r>
            <a:r>
              <a:rPr lang="en-US" baseline="0" dirty="0" smtClean="0">
                <a:solidFill>
                  <a:schemeClr val="bg1">
                    <a:lumMod val="75000"/>
                  </a:schemeClr>
                </a:solidFill>
              </a:rPr>
              <a:t>/6</a:t>
            </a:r>
            <a:r>
              <a:rPr lang="en-US" baseline="30000" dirty="0" smtClean="0">
                <a:solidFill>
                  <a:schemeClr val="bg1">
                    <a:lumMod val="75000"/>
                  </a:schemeClr>
                </a:solidFill>
              </a:rPr>
              <a:t>th</a:t>
            </a:r>
            <a:r>
              <a:rPr lang="en-US" baseline="0" dirty="0" smtClean="0">
                <a:solidFill>
                  <a:schemeClr val="bg1">
                    <a:lumMod val="75000"/>
                  </a:schemeClr>
                </a:solidFill>
              </a:rPr>
              <a:t> December 2015 when storm Desmond hit. It caused 400-500 million </a:t>
            </a:r>
            <a:r>
              <a:rPr lang="en-US" baseline="0" dirty="0" err="1" smtClean="0">
                <a:solidFill>
                  <a:schemeClr val="bg1">
                    <a:lumMod val="75000"/>
                  </a:schemeClr>
                </a:solidFill>
              </a:rPr>
              <a:t>gbp</a:t>
            </a:r>
            <a:r>
              <a:rPr lang="en-US" baseline="0" dirty="0" smtClean="0">
                <a:solidFill>
                  <a:schemeClr val="bg1">
                    <a:lumMod val="75000"/>
                  </a:schemeClr>
                </a:solidFill>
              </a:rPr>
              <a:t> worth of damage </a:t>
            </a:r>
            <a:r>
              <a:rPr lang="en-US" baseline="0" dirty="0" smtClean="0"/>
              <a:t>across the north of England and southern Scotland. </a:t>
            </a:r>
          </a:p>
          <a:p>
            <a:endParaRPr lang="en-US" baseline="0" dirty="0" smtClean="0"/>
          </a:p>
          <a:p>
            <a:pPr marL="171450" indent="-171450">
              <a:buFont typeface="Arial" charset="0"/>
              <a:buChar char="•"/>
            </a:pPr>
            <a:r>
              <a:rPr lang="en-US" baseline="0" dirty="0" smtClean="0"/>
              <a:t>Severe flooding</a:t>
            </a:r>
          </a:p>
          <a:p>
            <a:pPr marL="171450" indent="-171450">
              <a:buFont typeface="Arial" charset="0"/>
              <a:buChar char="•"/>
            </a:pPr>
            <a:r>
              <a:rPr lang="en-US" baseline="0" dirty="0" smtClean="0"/>
              <a:t>Northern England</a:t>
            </a:r>
          </a:p>
          <a:p>
            <a:pPr marL="171450" indent="-171450">
              <a:buFont typeface="Arial" charset="0"/>
              <a:buChar char="•"/>
            </a:pPr>
            <a:r>
              <a:rPr lang="en-US" baseline="0" dirty="0" smtClean="0"/>
              <a:t>Southern Scotland</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a:t>
            </a:fld>
            <a:endParaRPr lang="en-US"/>
          </a:p>
        </p:txBody>
      </p:sp>
    </p:spTree>
    <p:extLst>
      <p:ext uri="{BB962C8B-B14F-4D97-AF65-F5344CB8AC3E}">
        <p14:creationId xmlns:p14="http://schemas.microsoft.com/office/powerpoint/2010/main" val="28862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adaptive forecast correction is in addition to KF, compensating for the time varying parameters of the actual system and for the </a:t>
            </a:r>
            <a:r>
              <a:rPr lang="en-US" sz="1200" b="0" i="0" kern="1200" dirty="0" err="1" smtClean="0">
                <a:solidFill>
                  <a:schemeClr val="tx1"/>
                </a:solidFill>
                <a:effectLst/>
                <a:latin typeface="+mn-lt"/>
                <a:ea typeface="+mn-ea"/>
                <a:cs typeface="+mn-cs"/>
              </a:rPr>
              <a:t>unmodelled</a:t>
            </a:r>
            <a:r>
              <a:rPr lang="en-US" sz="1200" b="0" i="0" kern="1200" dirty="0" smtClean="0">
                <a:solidFill>
                  <a:schemeClr val="tx1"/>
                </a:solidFill>
                <a:effectLst/>
                <a:latin typeface="+mn-lt"/>
                <a:ea typeface="+mn-ea"/>
                <a:cs typeface="+mn-cs"/>
              </a:rPr>
              <a:t> nonlinearities in it. This is not a standard KF. Please call it adaptive correction, not adaptive gain (it is additive, not multiplicative). Like LPACF it picks up adaptively the patterns in the KF prediction errors, and in its additive form used here it picks up a first order AR (related to first order PACF) pattern,</a:t>
            </a:r>
            <a:endParaRPr lang="en-US" sz="1800" dirty="0" smtClean="0"/>
          </a:p>
          <a:p>
            <a:endParaRPr lang="en-US" sz="1800" dirty="0" smtClean="0"/>
          </a:p>
          <a:p>
            <a:r>
              <a:rPr lang="en-US" sz="1800" dirty="0" smtClean="0"/>
              <a:t>The aim of the project was to compare the outcome of two forecasting</a:t>
            </a:r>
            <a:r>
              <a:rPr lang="en-US" sz="1800" baseline="0" dirty="0" smtClean="0"/>
              <a:t> techniques and apply them to storm Desmond. The first method is the traditional </a:t>
            </a:r>
            <a:r>
              <a:rPr lang="en-US" sz="1800" baseline="0" dirty="0" err="1" smtClean="0"/>
              <a:t>Kalman</a:t>
            </a:r>
            <a:r>
              <a:rPr lang="en-US" sz="1800" baseline="0" dirty="0" smtClean="0"/>
              <a:t> filter. </a:t>
            </a:r>
          </a:p>
          <a:p>
            <a:endParaRPr lang="en-US" sz="1800" baseline="0" dirty="0" smtClean="0"/>
          </a:p>
          <a:p>
            <a:r>
              <a:rPr lang="en-US" sz="1800" baseline="0" dirty="0" smtClean="0"/>
              <a:t>The </a:t>
            </a:r>
            <a:r>
              <a:rPr lang="en-US" sz="1800" baseline="0" dirty="0" err="1" smtClean="0"/>
              <a:t>Kalman</a:t>
            </a:r>
            <a:r>
              <a:rPr lang="en-US" sz="1800" baseline="0" dirty="0" smtClean="0"/>
              <a:t> filter is a powerful tool for predicting the state of a system based on the previous state. It is an iterative process that quickly homes in on the correct value of a process that contains random error or uncertainty as new values are added. It is efficient and can be used in real-time because the estimate of the current state is only dependent on the previous step not the whole history.</a:t>
            </a:r>
          </a:p>
          <a:p>
            <a:endParaRPr lang="en-US" sz="1800" baseline="0" dirty="0" smtClean="0"/>
          </a:p>
          <a:p>
            <a:r>
              <a:rPr lang="en-US" sz="1800" baseline="0" dirty="0" smtClean="0"/>
              <a:t>The basic </a:t>
            </a:r>
            <a:r>
              <a:rPr lang="en-US" sz="1800" baseline="0" dirty="0" err="1" smtClean="0"/>
              <a:t>Kalman</a:t>
            </a:r>
            <a:r>
              <a:rPr lang="en-US" sz="1800" baseline="0" dirty="0" smtClean="0"/>
              <a:t> filter updates the the prediction only not the state of the system. The wavelet method (termed LPACF) builds on the errors in that prediction.</a:t>
            </a:r>
          </a:p>
          <a:p>
            <a:endParaRPr lang="en-US" sz="1800" baseline="0" dirty="0" smtClean="0"/>
          </a:p>
          <a:p>
            <a:r>
              <a:rPr lang="en-US" sz="1800" baseline="0" dirty="0" smtClean="0"/>
              <a:t>The plot shows the </a:t>
            </a:r>
            <a:r>
              <a:rPr lang="en-US" sz="1800" baseline="0" dirty="0" err="1" smtClean="0"/>
              <a:t>kalman</a:t>
            </a:r>
            <a:r>
              <a:rPr lang="en-US" sz="1800" baseline="0" dirty="0" smtClean="0"/>
              <a:t> filter estimate for December 2015 covering the period including storm Desmond. The basic KF does quite a good job but tends to under-estimate the peaks. The 95% forecast uncertainty band is quite narrow. </a:t>
            </a:r>
          </a:p>
          <a:p>
            <a:endParaRPr lang="en-US" sz="1800" baseline="0" dirty="0" smtClean="0"/>
          </a:p>
          <a:p>
            <a:r>
              <a:rPr lang="en-US" sz="1800" baseline="0" dirty="0" smtClean="0"/>
              <a:t>Now lets look at the </a:t>
            </a:r>
            <a:r>
              <a:rPr lang="en-US" sz="1800" baseline="0" dirty="0" err="1" smtClean="0"/>
              <a:t>Kalman</a:t>
            </a:r>
            <a:r>
              <a:rPr lang="en-US" sz="1800" baseline="0" dirty="0" smtClean="0"/>
              <a:t> Filter with adaptive gain. This is the output to be compared with LPACF.</a:t>
            </a:r>
          </a:p>
          <a:p>
            <a:endParaRPr lang="en-US" sz="1800" baseline="0" dirty="0" smtClean="0"/>
          </a:p>
          <a:p>
            <a:pPr marL="285750" indent="-285750">
              <a:buFont typeface="Arial" charset="0"/>
              <a:buChar char="•"/>
            </a:pPr>
            <a:r>
              <a:rPr lang="en-US" sz="1800" baseline="0" dirty="0" smtClean="0"/>
              <a:t>System states updated</a:t>
            </a:r>
          </a:p>
          <a:p>
            <a:pPr marL="285750" indent="-285750">
              <a:buFont typeface="Arial" charset="0"/>
              <a:buChar char="•"/>
            </a:pPr>
            <a:r>
              <a:rPr lang="en-US" sz="1800" baseline="0" dirty="0" smtClean="0"/>
              <a:t>Compensates for Time-varying parameters</a:t>
            </a:r>
          </a:p>
          <a:p>
            <a:pPr marL="285750" indent="-285750">
              <a:buFont typeface="Arial" charset="0"/>
              <a:buChar char="•"/>
            </a:pPr>
            <a:r>
              <a:rPr lang="en-US" sz="1800" baseline="0" dirty="0" smtClean="0"/>
              <a:t>And </a:t>
            </a:r>
            <a:r>
              <a:rPr lang="en-US" sz="1800" baseline="0" dirty="0" err="1" smtClean="0"/>
              <a:t>unmodelled</a:t>
            </a:r>
            <a:r>
              <a:rPr lang="en-US" sz="1800" baseline="0" dirty="0" smtClean="0"/>
              <a:t> non-</a:t>
            </a:r>
            <a:r>
              <a:rPr lang="en-US" sz="1800" baseline="0" dirty="0" err="1" smtClean="0"/>
              <a:t>linearities</a:t>
            </a:r>
            <a:endParaRPr lang="en-US" sz="1800" baseline="0" dirty="0" smtClean="0"/>
          </a:p>
          <a:p>
            <a:pPr marL="285750" indent="-285750">
              <a:buFont typeface="Arial" charset="0"/>
              <a:buChar char="•"/>
            </a:pPr>
            <a:r>
              <a:rPr lang="en-US" sz="1800" baseline="0" dirty="0" smtClean="0"/>
              <a:t>Focusses in quickly on true value as data added</a:t>
            </a:r>
            <a:endParaRPr lang="en-US" sz="1800" dirty="0"/>
          </a:p>
        </p:txBody>
      </p:sp>
      <p:sp>
        <p:nvSpPr>
          <p:cNvPr id="4" name="Slide Number Placeholder 3"/>
          <p:cNvSpPr>
            <a:spLocks noGrp="1"/>
          </p:cNvSpPr>
          <p:nvPr>
            <p:ph type="sldNum" sz="quarter" idx="10"/>
          </p:nvPr>
        </p:nvSpPr>
        <p:spPr/>
        <p:txBody>
          <a:bodyPr/>
          <a:lstStyle/>
          <a:p>
            <a:fld id="{3F1EF493-B2D9-9D4F-B600-A856DBF2610E}" type="slidenum">
              <a:rPr lang="en-US" smtClean="0"/>
              <a:t>30</a:t>
            </a:fld>
            <a:endParaRPr lang="en-US"/>
          </a:p>
        </p:txBody>
      </p:sp>
    </p:spTree>
    <p:extLst>
      <p:ext uri="{BB962C8B-B14F-4D97-AF65-F5344CB8AC3E}">
        <p14:creationId xmlns:p14="http://schemas.microsoft.com/office/powerpoint/2010/main" val="1317207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adaptive forecast correction is in addition to KF, compensating for the time varying parameters of the actual system and for the </a:t>
            </a:r>
            <a:r>
              <a:rPr lang="en-US" sz="1200" b="0" i="0" kern="1200" dirty="0" err="1" smtClean="0">
                <a:solidFill>
                  <a:schemeClr val="tx1"/>
                </a:solidFill>
                <a:effectLst/>
                <a:latin typeface="+mn-lt"/>
                <a:ea typeface="+mn-ea"/>
                <a:cs typeface="+mn-cs"/>
              </a:rPr>
              <a:t>unmodelled</a:t>
            </a:r>
            <a:r>
              <a:rPr lang="en-US" sz="1200" b="0" i="0" kern="1200" dirty="0" smtClean="0">
                <a:solidFill>
                  <a:schemeClr val="tx1"/>
                </a:solidFill>
                <a:effectLst/>
                <a:latin typeface="+mn-lt"/>
                <a:ea typeface="+mn-ea"/>
                <a:cs typeface="+mn-cs"/>
              </a:rPr>
              <a:t> nonlinearities in it. This is not a standard KF. Please call it adaptive correction, not adaptive gain (it is additive, not multiplicative). Like LPACF it picks up adaptively the patterns in the KF prediction errors, and in its additive form used here it picks up a first order AR (related to first order PACF) pattern,</a:t>
            </a:r>
            <a:endParaRPr lang="en-US" sz="1800" dirty="0" smtClean="0"/>
          </a:p>
          <a:p>
            <a:endParaRPr lang="en-US" sz="1800" dirty="0" smtClean="0"/>
          </a:p>
          <a:p>
            <a:r>
              <a:rPr lang="en-US" sz="1800" dirty="0" smtClean="0"/>
              <a:t>The aim of the project was to compare the outcome of two forecasting</a:t>
            </a:r>
            <a:r>
              <a:rPr lang="en-US" sz="1800" baseline="0" dirty="0" smtClean="0"/>
              <a:t> techniques and apply them to storm Desmond. The first method is the traditional </a:t>
            </a:r>
            <a:r>
              <a:rPr lang="en-US" sz="1800" baseline="0" dirty="0" err="1" smtClean="0"/>
              <a:t>Kalman</a:t>
            </a:r>
            <a:r>
              <a:rPr lang="en-US" sz="1800" baseline="0" dirty="0" smtClean="0"/>
              <a:t> filter. </a:t>
            </a:r>
          </a:p>
          <a:p>
            <a:endParaRPr lang="en-US" sz="1800" baseline="0" dirty="0" smtClean="0"/>
          </a:p>
          <a:p>
            <a:r>
              <a:rPr lang="en-US" sz="1800" baseline="0" dirty="0" smtClean="0"/>
              <a:t>The </a:t>
            </a:r>
            <a:r>
              <a:rPr lang="en-US" sz="1800" baseline="0" dirty="0" err="1" smtClean="0"/>
              <a:t>Kalman</a:t>
            </a:r>
            <a:r>
              <a:rPr lang="en-US" sz="1800" baseline="0" dirty="0" smtClean="0"/>
              <a:t> filter is a powerful tool for predicting the state of a system based on the previous state. It is an iterative process that quickly homes in on the correct value of a process that contains random error or uncertainty as new values are added. It is efficient and can be used in real-time because the estimate of the current state is only dependent on the previous step not the whole history.</a:t>
            </a:r>
          </a:p>
          <a:p>
            <a:endParaRPr lang="en-US" sz="1800" baseline="0" dirty="0" smtClean="0"/>
          </a:p>
          <a:p>
            <a:r>
              <a:rPr lang="en-US" sz="1800" baseline="0" dirty="0" smtClean="0"/>
              <a:t>The basic </a:t>
            </a:r>
            <a:r>
              <a:rPr lang="en-US" sz="1800" baseline="0" dirty="0" err="1" smtClean="0"/>
              <a:t>Kalman</a:t>
            </a:r>
            <a:r>
              <a:rPr lang="en-US" sz="1800" baseline="0" dirty="0" smtClean="0"/>
              <a:t> filter updates the the prediction only not the state of the system. The wavelet method (termed LPACF) builds on the errors in that prediction.</a:t>
            </a:r>
          </a:p>
          <a:p>
            <a:endParaRPr lang="en-US" sz="1800" baseline="0" dirty="0" smtClean="0"/>
          </a:p>
          <a:p>
            <a:r>
              <a:rPr lang="en-US" sz="1800" baseline="0" dirty="0" smtClean="0"/>
              <a:t>The plot shows the </a:t>
            </a:r>
            <a:r>
              <a:rPr lang="en-US" sz="1800" baseline="0" dirty="0" err="1" smtClean="0"/>
              <a:t>kalman</a:t>
            </a:r>
            <a:r>
              <a:rPr lang="en-US" sz="1800" baseline="0" dirty="0" smtClean="0"/>
              <a:t> filter estimate for December 2015 covering the period including storm Desmond. The basic KF does quite a good job but tends to under-estimate the peaks. The 95% forecast uncertainty band is quite narrow. </a:t>
            </a:r>
          </a:p>
          <a:p>
            <a:endParaRPr lang="en-US" sz="1800" baseline="0" dirty="0" smtClean="0"/>
          </a:p>
          <a:p>
            <a:r>
              <a:rPr lang="en-US" sz="1800" baseline="0" dirty="0" smtClean="0"/>
              <a:t>Now lets look at the </a:t>
            </a:r>
            <a:r>
              <a:rPr lang="en-US" sz="1800" baseline="0" dirty="0" err="1" smtClean="0"/>
              <a:t>Kalman</a:t>
            </a:r>
            <a:r>
              <a:rPr lang="en-US" sz="1800" baseline="0" dirty="0" smtClean="0"/>
              <a:t> Filter with adaptive gain. This is the output to be compared with LPACF.</a:t>
            </a:r>
          </a:p>
          <a:p>
            <a:endParaRPr lang="en-US" sz="1800" baseline="0" dirty="0" smtClean="0"/>
          </a:p>
          <a:p>
            <a:pPr marL="285750" indent="-285750">
              <a:buFont typeface="Arial" charset="0"/>
              <a:buChar char="•"/>
            </a:pPr>
            <a:r>
              <a:rPr lang="en-US" sz="1800" baseline="0" dirty="0" smtClean="0"/>
              <a:t>Forecast for Desmond peak improves as lead time decreases</a:t>
            </a:r>
            <a:endParaRPr lang="en-US" sz="1800" dirty="0"/>
          </a:p>
        </p:txBody>
      </p:sp>
      <p:sp>
        <p:nvSpPr>
          <p:cNvPr id="4" name="Slide Number Placeholder 3"/>
          <p:cNvSpPr>
            <a:spLocks noGrp="1"/>
          </p:cNvSpPr>
          <p:nvPr>
            <p:ph type="sldNum" sz="quarter" idx="10"/>
          </p:nvPr>
        </p:nvSpPr>
        <p:spPr/>
        <p:txBody>
          <a:bodyPr/>
          <a:lstStyle/>
          <a:p>
            <a:fld id="{3F1EF493-B2D9-9D4F-B600-A856DBF2610E}" type="slidenum">
              <a:rPr lang="en-US" smtClean="0"/>
              <a:t>31</a:t>
            </a:fld>
            <a:endParaRPr lang="en-US"/>
          </a:p>
        </p:txBody>
      </p:sp>
    </p:spTree>
    <p:extLst>
      <p:ext uri="{BB962C8B-B14F-4D97-AF65-F5344CB8AC3E}">
        <p14:creationId xmlns:p14="http://schemas.microsoft.com/office/powerpoint/2010/main" val="431367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can be seen, it does a better job than the basic KF.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Basic </a:t>
            </a:r>
            <a:r>
              <a:rPr lang="en-US" baseline="0" dirty="0" err="1" smtClean="0"/>
              <a:t>Kalman</a:t>
            </a:r>
            <a:r>
              <a:rPr lang="en-US" baseline="0" dirty="0" smtClean="0"/>
              <a:t> filter gives good estimates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Additive adaptive version does much better</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Narrow confidence limits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Most estimates within limits (</a:t>
            </a:r>
            <a:r>
              <a:rPr lang="en-US" baseline="0" dirty="0" err="1" smtClean="0"/>
              <a:t>desmond</a:t>
            </a:r>
            <a:r>
              <a:rPr lang="en-US" baseline="0" dirty="0" smtClean="0"/>
              <a:t> peak just </a:t>
            </a:r>
            <a:r>
              <a:rPr lang="en-US" baseline="0" dirty="0" err="1" smtClean="0"/>
              <a:t>ouside</a:t>
            </a:r>
            <a:r>
              <a:rPr lang="en-US" baseline="0" dirty="0" smtClean="0"/>
              <a:t> 95% limits but it was very extreme!)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Desmond over-predicted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32</a:t>
            </a:fld>
            <a:endParaRPr lang="en-US"/>
          </a:p>
        </p:txBody>
      </p:sp>
    </p:spTree>
    <p:extLst>
      <p:ext uri="{BB962C8B-B14F-4D97-AF65-F5344CB8AC3E}">
        <p14:creationId xmlns:p14="http://schemas.microsoft.com/office/powerpoint/2010/main" val="179166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seen that the model parameters change with time and that adding more data (Longer period) doesn’t help. The traditional </a:t>
            </a:r>
            <a:r>
              <a:rPr lang="en-US" baseline="0" dirty="0" err="1" smtClean="0"/>
              <a:t>forcasting</a:t>
            </a:r>
            <a:r>
              <a:rPr lang="en-US" baseline="0" dirty="0" smtClean="0"/>
              <a:t> methods are based on AR models where the AR order is selected using the PACF.</a:t>
            </a:r>
          </a:p>
          <a:p>
            <a:endParaRPr lang="en-US" baseline="0" dirty="0" smtClean="0"/>
          </a:p>
          <a:p>
            <a:r>
              <a:rPr lang="en-US" baseline="0" dirty="0" smtClean="0"/>
              <a:t>A simulated example shows how auto-correlation might change through a data set. At the start the auto-correlation is positive, in the middle it becomes uncorrelated white noise and at the end it is negatively correlated.</a:t>
            </a:r>
          </a:p>
          <a:p>
            <a:endParaRPr lang="en-US" baseline="0" dirty="0" smtClean="0"/>
          </a:p>
          <a:p>
            <a:pPr marL="171450" indent="-171450">
              <a:buFont typeface="Arial" charset="0"/>
              <a:buChar char="•"/>
            </a:pPr>
            <a:r>
              <a:rPr lang="en-US" dirty="0" smtClean="0"/>
              <a:t>Output from the basic model biased by Desmond</a:t>
            </a:r>
          </a:p>
          <a:p>
            <a:pPr marL="171450" indent="-171450">
              <a:buFont typeface="Arial" charset="0"/>
              <a:buChar char="•"/>
            </a:pPr>
            <a:r>
              <a:rPr lang="en-US" dirty="0" smtClean="0"/>
              <a:t>Parameters</a:t>
            </a:r>
            <a:r>
              <a:rPr lang="en-US" baseline="0" dirty="0" smtClean="0"/>
              <a:t> change with time</a:t>
            </a:r>
          </a:p>
          <a:p>
            <a:pPr marL="171450" indent="-171450">
              <a:buFont typeface="Arial" charset="0"/>
              <a:buChar char="•"/>
            </a:pPr>
            <a:r>
              <a:rPr lang="en-US" baseline="0" dirty="0" smtClean="0"/>
              <a:t>Cannot be improved by adding more data</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33</a:t>
            </a:fld>
            <a:endParaRPr lang="en-US"/>
          </a:p>
        </p:txBody>
      </p:sp>
    </p:spTree>
    <p:extLst>
      <p:ext uri="{BB962C8B-B14F-4D97-AF65-F5344CB8AC3E}">
        <p14:creationId xmlns:p14="http://schemas.microsoft.com/office/powerpoint/2010/main" val="635968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seen that the model parameters change with time and that adding more data (Longer period) doesn’t help. The traditional </a:t>
            </a:r>
            <a:r>
              <a:rPr lang="en-US" baseline="0" dirty="0" err="1" smtClean="0"/>
              <a:t>forcasting</a:t>
            </a:r>
            <a:r>
              <a:rPr lang="en-US" baseline="0" dirty="0" smtClean="0"/>
              <a:t> methods are based on AR models where the AR order is selected using the PACF.</a:t>
            </a:r>
          </a:p>
          <a:p>
            <a:endParaRPr lang="en-US" baseline="0" dirty="0" smtClean="0"/>
          </a:p>
          <a:p>
            <a:r>
              <a:rPr lang="en-US" baseline="0" dirty="0" smtClean="0"/>
              <a:t>A simulated example shows how auto-correlation might change through a data set. At the start the auto-correlation is positive, in the middle it becomes uncorrelated white noise and at the end it is negatively correlated.</a:t>
            </a:r>
          </a:p>
          <a:p>
            <a:endParaRPr lang="en-US" baseline="0" dirty="0" smtClean="0"/>
          </a:p>
          <a:p>
            <a:pPr marL="171450" indent="-171450">
              <a:buFont typeface="Arial" charset="0"/>
              <a:buChar char="•"/>
            </a:pPr>
            <a:r>
              <a:rPr lang="en-US" baseline="0" dirty="0" smtClean="0"/>
              <a:t>Traditional forecasting based on  autoregressive models</a:t>
            </a:r>
          </a:p>
          <a:p>
            <a:pPr marL="171450" indent="-171450">
              <a:buFont typeface="Arial" charset="0"/>
              <a:buChar char="•"/>
            </a:pPr>
            <a:r>
              <a:rPr lang="en-US" baseline="0" dirty="0" smtClean="0"/>
              <a:t>Order selected by partial autocorrelation function</a:t>
            </a:r>
          </a:p>
          <a:p>
            <a:pPr marL="171450" indent="-171450">
              <a:buFont typeface="Arial" charset="0"/>
              <a:buChar char="•"/>
            </a:pPr>
            <a:r>
              <a:rPr lang="en-US" baseline="0" dirty="0" smtClean="0"/>
              <a:t>Use a simulated example to show how LPACF works</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34</a:t>
            </a:fld>
            <a:endParaRPr lang="en-US"/>
          </a:p>
        </p:txBody>
      </p:sp>
    </p:spTree>
    <p:extLst>
      <p:ext uri="{BB962C8B-B14F-4D97-AF65-F5344CB8AC3E}">
        <p14:creationId xmlns:p14="http://schemas.microsoft.com/office/powerpoint/2010/main" val="153293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seen that the model parameters change with time and that adding more data (Longer period) doesn’t help. The traditional </a:t>
            </a:r>
            <a:r>
              <a:rPr lang="en-US" baseline="0" dirty="0" err="1" smtClean="0"/>
              <a:t>forcasting</a:t>
            </a:r>
            <a:r>
              <a:rPr lang="en-US" baseline="0" dirty="0" smtClean="0"/>
              <a:t> methods are based on AR models where the AR order is selected using the PACF.</a:t>
            </a:r>
          </a:p>
          <a:p>
            <a:endParaRPr lang="en-US" baseline="0" dirty="0" smtClean="0"/>
          </a:p>
          <a:p>
            <a:r>
              <a:rPr lang="en-US" baseline="0" dirty="0" smtClean="0"/>
              <a:t>A simulated example shows how auto-correlation might change through a data set. At the start the auto-correlation is positive, in the middle it becomes uncorrelated white noise and at the end it is negatively correlated.</a:t>
            </a:r>
          </a:p>
          <a:p>
            <a:endParaRPr lang="en-US" baseline="0" dirty="0" smtClean="0"/>
          </a:p>
          <a:p>
            <a:pPr marL="171450" indent="-171450">
              <a:buFont typeface="Arial" charset="0"/>
              <a:buChar char="•"/>
            </a:pPr>
            <a:r>
              <a:rPr lang="en-US" baseline="0" dirty="0" smtClean="0"/>
              <a:t>Simulation so we know what we should get out</a:t>
            </a:r>
          </a:p>
          <a:p>
            <a:pPr marL="171450" indent="-171450">
              <a:buFont typeface="Arial" charset="0"/>
              <a:buChar char="•"/>
            </a:pPr>
            <a:r>
              <a:rPr lang="en-US" baseline="0" dirty="0" smtClean="0"/>
              <a:t>Autocorrelation changes</a:t>
            </a:r>
          </a:p>
          <a:p>
            <a:pPr marL="171450" indent="-171450">
              <a:buFont typeface="Arial" charset="0"/>
              <a:buChar char="•"/>
            </a:pPr>
            <a:r>
              <a:rPr lang="en-US" baseline="0" dirty="0" smtClean="0"/>
              <a:t>+</a:t>
            </a:r>
            <a:r>
              <a:rPr lang="en-US" baseline="0" dirty="0" err="1" smtClean="0"/>
              <a:t>ve</a:t>
            </a:r>
            <a:r>
              <a:rPr lang="en-US" baseline="0" dirty="0" smtClean="0"/>
              <a:t> </a:t>
            </a:r>
            <a:r>
              <a:rPr lang="mr-IN" baseline="0" dirty="0" smtClean="0"/>
              <a:t>–</a:t>
            </a:r>
            <a:r>
              <a:rPr lang="en-GB" baseline="0" dirty="0" smtClean="0"/>
              <a:t> white noise - -</a:t>
            </a:r>
            <a:r>
              <a:rPr lang="en-GB" baseline="0" dirty="0" err="1" smtClean="0"/>
              <a:t>ve</a:t>
            </a:r>
            <a:endParaRPr lang="en-GB" baseline="0" dirty="0" smtClean="0"/>
          </a:p>
          <a:p>
            <a:pPr marL="171450" indent="-171450">
              <a:buFont typeface="Arial" charset="0"/>
              <a:buChar char="•"/>
            </a:pPr>
            <a:r>
              <a:rPr lang="en-GB" baseline="0" dirty="0" smtClean="0"/>
              <a:t>Range 0.6 to -0.6</a:t>
            </a:r>
            <a:endParaRPr lang="en-US" baseline="0" dirty="0" smtClean="0"/>
          </a:p>
        </p:txBody>
      </p:sp>
      <p:sp>
        <p:nvSpPr>
          <p:cNvPr id="4" name="Slide Number Placeholder 3"/>
          <p:cNvSpPr>
            <a:spLocks noGrp="1"/>
          </p:cNvSpPr>
          <p:nvPr>
            <p:ph type="sldNum" sz="quarter" idx="10"/>
          </p:nvPr>
        </p:nvSpPr>
        <p:spPr/>
        <p:txBody>
          <a:bodyPr/>
          <a:lstStyle/>
          <a:p>
            <a:fld id="{3F1EF493-B2D9-9D4F-B600-A856DBF2610E}" type="slidenum">
              <a:rPr lang="en-US" smtClean="0"/>
              <a:t>35</a:t>
            </a:fld>
            <a:endParaRPr lang="en-US"/>
          </a:p>
        </p:txBody>
      </p:sp>
    </p:spTree>
    <p:extLst>
      <p:ext uri="{BB962C8B-B14F-4D97-AF65-F5344CB8AC3E}">
        <p14:creationId xmlns:p14="http://schemas.microsoft.com/office/powerpoint/2010/main" val="1077575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show a 2-step ahead forecast of the data points </a:t>
            </a:r>
            <a:r>
              <a:rPr lang="mr-IN" baseline="0" dirty="0" smtClean="0"/>
              <a:t>–</a:t>
            </a:r>
            <a:r>
              <a:rPr lang="en-US" baseline="0" dirty="0" smtClean="0"/>
              <a:t> signal extracted from the noise.  The wiggles at the beginning are the model war-up period.</a:t>
            </a:r>
          </a:p>
          <a:p>
            <a:endParaRPr lang="en-US" baseline="0" dirty="0" smtClean="0"/>
          </a:p>
          <a:p>
            <a:r>
              <a:rPr lang="en-US" baseline="0" dirty="0" smtClean="0"/>
              <a:t>The 2-step forecast looks at what happens 2-steps back so the current data-points depends only ONLY on what happened 2 steps back. So the lag-1 auto-correlation is </a:t>
            </a:r>
            <a:r>
              <a:rPr lang="en-US" baseline="0" dirty="0" err="1" smtClean="0"/>
              <a:t>centred</a:t>
            </a:r>
            <a:r>
              <a:rPr lang="en-US" baseline="0" dirty="0" smtClean="0"/>
              <a:t> on zero and and the lag-2 auto-correlation in this </a:t>
            </a:r>
            <a:r>
              <a:rPr lang="en-US" baseline="0" dirty="0" err="1" smtClean="0"/>
              <a:t>simuated</a:t>
            </a:r>
            <a:r>
              <a:rPr lang="en-US" baseline="0" dirty="0" smtClean="0"/>
              <a:t> example goes from 0.6 to -0.6 as expected.</a:t>
            </a:r>
          </a:p>
          <a:p>
            <a:endParaRPr lang="en-US" baseline="0" dirty="0" smtClean="0"/>
          </a:p>
          <a:p>
            <a:r>
              <a:rPr lang="en-US" baseline="0" dirty="0" smtClean="0"/>
              <a:t>The method quickly picks up changes in parameters and should result in more realistic confidence intervals.  For further information on the method please contact the PI (reference given) for a pre-print of the paper.</a:t>
            </a:r>
          </a:p>
          <a:p>
            <a:endParaRPr lang="en-US" baseline="0" dirty="0" smtClean="0"/>
          </a:p>
          <a:p>
            <a:pPr marL="171450" indent="-171450">
              <a:buFont typeface="Arial" charset="0"/>
              <a:buChar char="•"/>
            </a:pPr>
            <a:r>
              <a:rPr lang="en-US" baseline="0" dirty="0" smtClean="0"/>
              <a:t>Two-step ahead forecast</a:t>
            </a:r>
          </a:p>
          <a:p>
            <a:pPr marL="171450" indent="-171450">
              <a:buFont typeface="Arial" charset="0"/>
              <a:buChar char="•"/>
            </a:pPr>
            <a:r>
              <a:rPr lang="en-US" baseline="0" dirty="0" smtClean="0"/>
              <a:t>Current data-point only depends on what happens 2-steps back</a:t>
            </a:r>
          </a:p>
          <a:p>
            <a:pPr marL="171450" indent="-171450">
              <a:buFont typeface="Arial" charset="0"/>
              <a:buChar char="•"/>
            </a:pPr>
            <a:r>
              <a:rPr lang="en-US" baseline="0" dirty="0" smtClean="0"/>
              <a:t>1-step autocorrelation </a:t>
            </a:r>
            <a:r>
              <a:rPr lang="en-US" baseline="0" dirty="0" err="1" smtClean="0"/>
              <a:t>centred</a:t>
            </a:r>
            <a:r>
              <a:rPr lang="en-US" baseline="0" dirty="0" smtClean="0"/>
              <a:t> on 0 </a:t>
            </a:r>
          </a:p>
          <a:p>
            <a:pPr marL="171450" indent="-171450">
              <a:buFont typeface="Arial" charset="0"/>
              <a:buChar char="•"/>
            </a:pPr>
            <a:r>
              <a:rPr lang="en-US" baseline="0" dirty="0" smtClean="0"/>
              <a:t>@-step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36</a:t>
            </a:fld>
            <a:endParaRPr lang="en-US"/>
          </a:p>
        </p:txBody>
      </p:sp>
    </p:spTree>
    <p:extLst>
      <p:ext uri="{BB962C8B-B14F-4D97-AF65-F5344CB8AC3E}">
        <p14:creationId xmlns:p14="http://schemas.microsoft.com/office/powerpoint/2010/main" val="777785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show a 2-step ahead forecast of the data points </a:t>
            </a:r>
            <a:r>
              <a:rPr lang="mr-IN" baseline="0" dirty="0" smtClean="0"/>
              <a:t>–</a:t>
            </a:r>
            <a:r>
              <a:rPr lang="en-US" baseline="0" dirty="0" smtClean="0"/>
              <a:t> signal extracted from the noise.  The wiggles at the beginning are the model war-up period.</a:t>
            </a:r>
          </a:p>
          <a:p>
            <a:endParaRPr lang="en-US" baseline="0" dirty="0" smtClean="0"/>
          </a:p>
          <a:p>
            <a:r>
              <a:rPr lang="en-US" baseline="0" dirty="0" smtClean="0"/>
              <a:t>The 2-step forecast looks at what happens 2-steps back so the current data-points depends only ONLY on what happened 2 steps back. So the lag-1 auto-correlation is </a:t>
            </a:r>
            <a:r>
              <a:rPr lang="en-US" baseline="0" dirty="0" err="1" smtClean="0"/>
              <a:t>centred</a:t>
            </a:r>
            <a:r>
              <a:rPr lang="en-US" baseline="0" dirty="0" smtClean="0"/>
              <a:t> on zero and and the lag-2 auto-correlation in this </a:t>
            </a:r>
            <a:r>
              <a:rPr lang="en-US" baseline="0" dirty="0" err="1" smtClean="0"/>
              <a:t>simuated</a:t>
            </a:r>
            <a:r>
              <a:rPr lang="en-US" baseline="0" dirty="0" smtClean="0"/>
              <a:t> example goes from 0.6 to -0.6 as expected.</a:t>
            </a:r>
          </a:p>
          <a:p>
            <a:endParaRPr lang="en-US" baseline="0" dirty="0" smtClean="0"/>
          </a:p>
          <a:p>
            <a:r>
              <a:rPr lang="en-US" baseline="0" dirty="0" smtClean="0"/>
              <a:t>The method quickly picks up changes in parameters and should result in more realistic confidence intervals.  For further information on the method please contact the PI (reference given) for a pre-print of the paper.</a:t>
            </a:r>
          </a:p>
          <a:p>
            <a:endParaRPr lang="en-US" baseline="0" dirty="0" smtClean="0"/>
          </a:p>
          <a:p>
            <a:pPr marL="171450" indent="-171450">
              <a:buFont typeface="Arial" charset="0"/>
              <a:buChar char="•"/>
            </a:pPr>
            <a:r>
              <a:rPr lang="en-US" baseline="0" dirty="0" smtClean="0"/>
              <a:t>2-step ahead ranges from 0.6 to -0.6 as expected</a:t>
            </a:r>
          </a:p>
          <a:p>
            <a:pPr marL="171450" indent="-171450">
              <a:buFont typeface="Arial" charset="0"/>
              <a:buChar char="•"/>
            </a:pPr>
            <a:r>
              <a:rPr lang="en-US" baseline="0" dirty="0" smtClean="0"/>
              <a:t>Picks up changes in parameters</a:t>
            </a:r>
          </a:p>
          <a:p>
            <a:pPr marL="171450" indent="-171450">
              <a:buFont typeface="Arial" charset="0"/>
              <a:buChar char="•"/>
            </a:pPr>
            <a:r>
              <a:rPr lang="en-US" baseline="0" dirty="0" smtClean="0"/>
              <a:t>Gives realistic confidence intervals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37</a:t>
            </a:fld>
            <a:endParaRPr lang="en-US"/>
          </a:p>
        </p:txBody>
      </p:sp>
    </p:spTree>
    <p:extLst>
      <p:ext uri="{BB962C8B-B14F-4D97-AF65-F5344CB8AC3E}">
        <p14:creationId xmlns:p14="http://schemas.microsoft.com/office/powerpoint/2010/main" val="119519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show a 2-step ahead forecast of the data points </a:t>
            </a:r>
            <a:r>
              <a:rPr lang="mr-IN" baseline="0" dirty="0" smtClean="0"/>
              <a:t>–</a:t>
            </a:r>
            <a:r>
              <a:rPr lang="en-US" baseline="0" dirty="0" smtClean="0"/>
              <a:t> signal extracted from the noise.  The wiggles at the beginning are the model war-up period.</a:t>
            </a:r>
          </a:p>
          <a:p>
            <a:endParaRPr lang="en-US" baseline="0" dirty="0" smtClean="0"/>
          </a:p>
          <a:p>
            <a:r>
              <a:rPr lang="en-US" baseline="0" dirty="0" smtClean="0"/>
              <a:t>The 2-step forecast looks at what happens 2-steps back so the current data-points depends only ONLY on what happened 2 steps back. So the lag-1 auto-correlation is </a:t>
            </a:r>
            <a:r>
              <a:rPr lang="en-US" baseline="0" dirty="0" err="1" smtClean="0"/>
              <a:t>centred</a:t>
            </a:r>
            <a:r>
              <a:rPr lang="en-US" baseline="0" dirty="0" smtClean="0"/>
              <a:t> on zero and and the lag-2 auto-correlation in this </a:t>
            </a:r>
            <a:r>
              <a:rPr lang="en-US" baseline="0" dirty="0" err="1" smtClean="0"/>
              <a:t>simuated</a:t>
            </a:r>
            <a:r>
              <a:rPr lang="en-US" baseline="0" dirty="0" smtClean="0"/>
              <a:t> example goes from 0.6 to -0.6 as expected.</a:t>
            </a:r>
          </a:p>
          <a:p>
            <a:endParaRPr lang="en-US" baseline="0" dirty="0" smtClean="0"/>
          </a:p>
          <a:p>
            <a:r>
              <a:rPr lang="en-US" baseline="0" dirty="0" smtClean="0"/>
              <a:t>The method quickly picks up changes in parameters and should result in more realistic confidence intervals.  For further information on the method please contact the PI (reference given) for a pre-print of the paper.</a:t>
            </a:r>
          </a:p>
          <a:p>
            <a:endParaRPr lang="en-US" baseline="0" dirty="0" smtClean="0"/>
          </a:p>
          <a:p>
            <a:pPr marL="171450" indent="-171450">
              <a:buFont typeface="Arial" charset="0"/>
              <a:buChar char="•"/>
            </a:pPr>
            <a:r>
              <a:rPr lang="en-US" baseline="0" dirty="0" smtClean="0"/>
              <a:t>Process takes time to </a:t>
            </a:r>
            <a:r>
              <a:rPr lang="en-US" baseline="0" dirty="0" err="1" smtClean="0"/>
              <a:t>stabilise</a:t>
            </a:r>
            <a:endParaRPr lang="en-US" baseline="0" dirty="0" smtClean="0"/>
          </a:p>
          <a:p>
            <a:pPr marL="171450" indent="-171450">
              <a:buFont typeface="Arial" charset="0"/>
              <a:buChar char="•"/>
            </a:pPr>
            <a:r>
              <a:rPr lang="en-US" baseline="0" dirty="0" smtClean="0"/>
              <a:t>Need to allow extra data for this</a:t>
            </a:r>
          </a:p>
          <a:p>
            <a:pPr marL="171450" indent="-171450">
              <a:buFont typeface="Arial" charset="0"/>
              <a:buChar char="•"/>
            </a:pPr>
            <a:r>
              <a:rPr lang="en-US" baseline="0" dirty="0" smtClean="0"/>
              <a:t>Preprint from first author (referenced)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38</a:t>
            </a:fld>
            <a:endParaRPr lang="en-US"/>
          </a:p>
        </p:txBody>
      </p:sp>
    </p:spTree>
    <p:extLst>
      <p:ext uri="{BB962C8B-B14F-4D97-AF65-F5344CB8AC3E}">
        <p14:creationId xmlns:p14="http://schemas.microsoft.com/office/powerpoint/2010/main" val="546807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LPACF forecasts</a:t>
            </a:r>
            <a:r>
              <a:rPr lang="en-US" baseline="0" dirty="0" smtClean="0"/>
              <a:t> are shown for the period including storm Desmond in comparison with the observed levels and the KF adaptive forecast. LPACF reduces some of the peaks including Desmond (though still predicts flooding). Most of the variation between the methods is within the confidence limits.</a:t>
            </a:r>
          </a:p>
          <a:p>
            <a:endParaRPr lang="en-US" baseline="0" dirty="0" smtClean="0"/>
          </a:p>
          <a:p>
            <a:pPr marL="171450" indent="-171450">
              <a:buFont typeface="Arial" charset="0"/>
              <a:buChar char="•"/>
            </a:pPr>
            <a:r>
              <a:rPr lang="en-US" baseline="0" dirty="0" smtClean="0"/>
              <a:t>LPACF forecast for storm Desmond</a:t>
            </a:r>
          </a:p>
          <a:p>
            <a:pPr marL="171450" indent="-171450">
              <a:buFont typeface="Arial" charset="0"/>
              <a:buChar char="•"/>
            </a:pPr>
            <a:r>
              <a:rPr lang="en-US" baseline="0" dirty="0" smtClean="0"/>
              <a:t>More variability than additive KF</a:t>
            </a:r>
          </a:p>
          <a:p>
            <a:pPr marL="171450" indent="-171450">
              <a:buFont typeface="Arial" charset="0"/>
              <a:buChar char="•"/>
            </a:pPr>
            <a:r>
              <a:rPr lang="en-US" baseline="0" dirty="0" smtClean="0"/>
              <a:t>Most estimates with 95% CI</a:t>
            </a:r>
          </a:p>
          <a:p>
            <a:pPr marL="171450" indent="-171450">
              <a:buFont typeface="Arial" charset="0"/>
              <a:buChar char="•"/>
            </a:pPr>
            <a:r>
              <a:rPr lang="en-US" baseline="0" dirty="0" smtClean="0"/>
              <a:t>Under-predicts Desmond peak </a:t>
            </a:r>
            <a:r>
              <a:rPr lang="mr-IN" baseline="0" dirty="0" smtClean="0"/>
              <a:t>–</a:t>
            </a:r>
            <a:r>
              <a:rPr lang="en-US" baseline="0" dirty="0" smtClean="0"/>
              <a:t> outside limits</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39</a:t>
            </a:fld>
            <a:endParaRPr lang="en-US"/>
          </a:p>
        </p:txBody>
      </p:sp>
    </p:spTree>
    <p:extLst>
      <p:ext uri="{BB962C8B-B14F-4D97-AF65-F5344CB8AC3E}">
        <p14:creationId xmlns:p14="http://schemas.microsoft.com/office/powerpoint/2010/main" val="10503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75000"/>
                  </a:schemeClr>
                </a:solidFill>
              </a:rPr>
              <a:t>Flooding is a worldwide problem but</a:t>
            </a:r>
            <a:r>
              <a:rPr lang="en-US" baseline="0" dirty="0" smtClean="0">
                <a:solidFill>
                  <a:schemeClr val="bg1">
                    <a:lumMod val="75000"/>
                  </a:schemeClr>
                </a:solidFill>
              </a:rPr>
              <a:t> its severity was brought home to those of us living in the north-west UK on 5</a:t>
            </a:r>
            <a:r>
              <a:rPr lang="en-US" baseline="30000" dirty="0" smtClean="0">
                <a:solidFill>
                  <a:schemeClr val="bg1">
                    <a:lumMod val="75000"/>
                  </a:schemeClr>
                </a:solidFill>
              </a:rPr>
              <a:t>th</a:t>
            </a:r>
            <a:r>
              <a:rPr lang="en-US" baseline="0" dirty="0" smtClean="0">
                <a:solidFill>
                  <a:schemeClr val="bg1">
                    <a:lumMod val="75000"/>
                  </a:schemeClr>
                </a:solidFill>
              </a:rPr>
              <a:t>/6</a:t>
            </a:r>
            <a:r>
              <a:rPr lang="en-US" baseline="30000" dirty="0" smtClean="0">
                <a:solidFill>
                  <a:schemeClr val="bg1">
                    <a:lumMod val="75000"/>
                  </a:schemeClr>
                </a:solidFill>
              </a:rPr>
              <a:t>th</a:t>
            </a:r>
            <a:r>
              <a:rPr lang="en-US" baseline="0" dirty="0" smtClean="0">
                <a:solidFill>
                  <a:schemeClr val="bg1">
                    <a:lumMod val="75000"/>
                  </a:schemeClr>
                </a:solidFill>
              </a:rPr>
              <a:t> December 2015 when storm Desmond hit. It caused 400-500 million </a:t>
            </a:r>
            <a:r>
              <a:rPr lang="en-US" baseline="0" dirty="0" err="1" smtClean="0">
                <a:solidFill>
                  <a:schemeClr val="bg1">
                    <a:lumMod val="75000"/>
                  </a:schemeClr>
                </a:solidFill>
              </a:rPr>
              <a:t>gbp</a:t>
            </a:r>
            <a:r>
              <a:rPr lang="en-US" baseline="0" dirty="0" smtClean="0">
                <a:solidFill>
                  <a:schemeClr val="bg1">
                    <a:lumMod val="75000"/>
                  </a:schemeClr>
                </a:solidFill>
              </a:rPr>
              <a:t> worth of damage across the north of England and southern Scotland. </a:t>
            </a:r>
            <a:r>
              <a:rPr lang="en-US" baseline="0" dirty="0" smtClean="0"/>
              <a:t>There was severe flooding and in Lancaster the </a:t>
            </a:r>
            <a:r>
              <a:rPr lang="en-US" baseline="0" dirty="0" err="1" smtClean="0"/>
              <a:t>electricty</a:t>
            </a:r>
            <a:r>
              <a:rPr lang="en-US" baseline="0" dirty="0" smtClean="0"/>
              <a:t> sub-station was flooded leaving 61K homes without power and shutting the University one week early. </a:t>
            </a:r>
          </a:p>
          <a:p>
            <a:endParaRPr lang="en-US" baseline="0" dirty="0" smtClean="0"/>
          </a:p>
          <a:p>
            <a:pPr marL="171450" indent="-171450">
              <a:buFont typeface="Arial" charset="0"/>
              <a:buChar char="•"/>
            </a:pPr>
            <a:r>
              <a:rPr lang="en-US" baseline="0" dirty="0" smtClean="0"/>
              <a:t>Electricity sub-station flooded</a:t>
            </a:r>
          </a:p>
          <a:p>
            <a:pPr marL="171450" indent="-171450">
              <a:buFont typeface="Arial" charset="0"/>
              <a:buChar char="•"/>
            </a:pPr>
            <a:r>
              <a:rPr lang="en-US" baseline="0" dirty="0" smtClean="0"/>
              <a:t>61k homes without power</a:t>
            </a:r>
          </a:p>
          <a:p>
            <a:pPr marL="171450" indent="-171450">
              <a:buFont typeface="Arial" charset="0"/>
              <a:buChar char="•"/>
            </a:pPr>
            <a:r>
              <a:rPr lang="en-US" baseline="0" dirty="0" smtClean="0"/>
              <a:t>University forced to close</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a:t>
            </a:fld>
            <a:endParaRPr lang="en-US"/>
          </a:p>
        </p:txBody>
      </p:sp>
    </p:spTree>
    <p:extLst>
      <p:ext uri="{BB962C8B-B14F-4D97-AF65-F5344CB8AC3E}">
        <p14:creationId xmlns:p14="http://schemas.microsoft.com/office/powerpoint/2010/main" val="21719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LPACF</a:t>
            </a:r>
            <a:r>
              <a:rPr lang="en-US" baseline="0" dirty="0" smtClean="0"/>
              <a:t> more variable than KF</a:t>
            </a:r>
          </a:p>
          <a:p>
            <a:pPr marL="171450" indent="-171450">
              <a:buFont typeface="Arial" charset="0"/>
              <a:buChar char="•"/>
            </a:pPr>
            <a:r>
              <a:rPr lang="en-US" baseline="0" dirty="0" smtClean="0"/>
              <a:t>Confidence intervals comparable</a:t>
            </a:r>
          </a:p>
          <a:p>
            <a:pPr marL="171450" indent="-171450">
              <a:buFont typeface="Arial" charset="0"/>
              <a:buChar char="•"/>
            </a:pPr>
            <a:r>
              <a:rPr lang="en-US" baseline="0" dirty="0" smtClean="0"/>
              <a:t>Some timing issues with LPACF</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40</a:t>
            </a:fld>
            <a:endParaRPr lang="en-US"/>
          </a:p>
        </p:txBody>
      </p:sp>
    </p:spTree>
    <p:extLst>
      <p:ext uri="{BB962C8B-B14F-4D97-AF65-F5344CB8AC3E}">
        <p14:creationId xmlns:p14="http://schemas.microsoft.com/office/powerpoint/2010/main" val="581512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LPACF underestimates Desmond</a:t>
            </a:r>
          </a:p>
          <a:p>
            <a:pPr marL="171450" indent="-171450">
              <a:buFont typeface="Arial" charset="0"/>
              <a:buChar char="•"/>
            </a:pPr>
            <a:r>
              <a:rPr lang="en-US" dirty="0" smtClean="0"/>
              <a:t>Adaptive</a:t>
            </a:r>
            <a:r>
              <a:rPr lang="en-US" baseline="0" dirty="0" smtClean="0"/>
              <a:t> KF overestimates</a:t>
            </a:r>
          </a:p>
          <a:p>
            <a:pPr marL="171450" indent="-171450">
              <a:buFont typeface="Arial" charset="0"/>
              <a:buChar char="•"/>
            </a:pPr>
            <a:r>
              <a:rPr lang="en-US" baseline="0" dirty="0" smtClean="0"/>
              <a:t>Bothe just outside 95% limits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41</a:t>
            </a:fld>
            <a:endParaRPr lang="en-US"/>
          </a:p>
        </p:txBody>
      </p:sp>
    </p:spTree>
    <p:extLst>
      <p:ext uri="{BB962C8B-B14F-4D97-AF65-F5344CB8AC3E}">
        <p14:creationId xmlns:p14="http://schemas.microsoft.com/office/powerpoint/2010/main" val="1894033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LPACF</a:t>
            </a:r>
            <a:r>
              <a:rPr lang="en-US" baseline="0" dirty="0" smtClean="0"/>
              <a:t> timing sometimes slightly out</a:t>
            </a:r>
          </a:p>
          <a:p>
            <a:pPr marL="171450" indent="-171450">
              <a:buFont typeface="Arial" charset="0"/>
              <a:buChar char="•"/>
            </a:pPr>
            <a:r>
              <a:rPr lang="en-US" dirty="0" smtClean="0"/>
              <a:t>LPACF</a:t>
            </a:r>
            <a:r>
              <a:rPr lang="en-US" baseline="0" dirty="0" smtClean="0"/>
              <a:t> adds some </a:t>
            </a:r>
            <a:r>
              <a:rPr lang="en-US" baseline="0" dirty="0" err="1" smtClean="0"/>
              <a:t>inapproriate</a:t>
            </a:r>
            <a:r>
              <a:rPr lang="en-US" baseline="0" dirty="0" smtClean="0"/>
              <a:t> variability</a:t>
            </a:r>
          </a:p>
          <a:p>
            <a:pPr marL="171450" indent="-171450">
              <a:buFont typeface="Arial" charset="0"/>
              <a:buChar char="•"/>
            </a:pPr>
            <a:r>
              <a:rPr lang="en-US" baseline="0" dirty="0" smtClean="0"/>
              <a:t>Both sets of estimates with 95% limits</a:t>
            </a:r>
          </a:p>
          <a:p>
            <a:pPr marL="171450" indent="-171450">
              <a:buFont typeface="Arial" charset="0"/>
              <a:buChar char="•"/>
            </a:pPr>
            <a:r>
              <a:rPr lang="en-US" baseline="0" dirty="0" smtClean="0"/>
              <a:t>Merit further investigation</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42</a:t>
            </a:fld>
            <a:endParaRPr lang="en-US"/>
          </a:p>
        </p:txBody>
      </p:sp>
    </p:spTree>
    <p:extLst>
      <p:ext uri="{BB962C8B-B14F-4D97-AF65-F5344CB8AC3E}">
        <p14:creationId xmlns:p14="http://schemas.microsoft.com/office/powerpoint/2010/main" val="1219118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Both methods generally estimate the true values to within 95% confidence however there are variations. LPACF tends to reduce the estimated value </a:t>
            </a:r>
            <a:r>
              <a:rPr lang="mr-IN" b="0" baseline="0" dirty="0" smtClean="0"/>
              <a:t>–</a:t>
            </a:r>
            <a:r>
              <a:rPr lang="en-US" b="0" baseline="0" dirty="0" smtClean="0"/>
              <a:t> but not always. Future work includes investigating where the methods differ and when they over or under estimate. It would be useful to provide guidance on when it would be better to use one method rather than the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interaction of river water and tides is important to forecasts at Lancaster Quay. The influence of the river on the tidal cycle is evident in the fast rise and slow tidal recession and will be included if the model is extended.</a:t>
            </a:r>
          </a:p>
          <a:p>
            <a:endParaRPr lang="en-US" dirty="0" smtClean="0"/>
          </a:p>
          <a:p>
            <a:pPr marL="171450" indent="-171450">
              <a:buFont typeface="Arial" charset="0"/>
              <a:buChar char="•"/>
            </a:pPr>
            <a:r>
              <a:rPr lang="en-US" dirty="0" smtClean="0"/>
              <a:t>Both methods estimate WL at </a:t>
            </a:r>
            <a:r>
              <a:rPr lang="en-US" dirty="0" err="1" smtClean="0"/>
              <a:t>Skerton</a:t>
            </a:r>
            <a:r>
              <a:rPr lang="en-US" dirty="0" smtClean="0"/>
              <a:t> generally with 95% CI </a:t>
            </a:r>
          </a:p>
          <a:p>
            <a:pPr marL="171450" indent="-171450">
              <a:buFont typeface="Arial" charset="0"/>
              <a:buChar char="•"/>
            </a:pPr>
            <a:r>
              <a:rPr lang="en-US" dirty="0" smtClean="0"/>
              <a:t>Initial</a:t>
            </a:r>
            <a:r>
              <a:rPr lang="en-US" baseline="0" dirty="0" smtClean="0"/>
              <a:t> model estimates biased by extreme conditions</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43</a:t>
            </a:fld>
            <a:endParaRPr lang="en-US"/>
          </a:p>
        </p:txBody>
      </p:sp>
    </p:spTree>
    <p:extLst>
      <p:ext uri="{BB962C8B-B14F-4D97-AF65-F5344CB8AC3E}">
        <p14:creationId xmlns:p14="http://schemas.microsoft.com/office/powerpoint/2010/main" val="119028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Both methods generally estimate the true values to within 95% confidence however there are variations. LPACF tends to reduce the estimated value </a:t>
            </a:r>
            <a:r>
              <a:rPr lang="mr-IN" b="0" baseline="0" dirty="0" smtClean="0"/>
              <a:t>–</a:t>
            </a:r>
            <a:r>
              <a:rPr lang="en-US" b="0" baseline="0" dirty="0" smtClean="0"/>
              <a:t> but not always. Future work includes investigating where the methods differ and when they over or under estimate. It would be useful to provide guidance on when it would be better to use one method rather than the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interaction of river water and tides is important to forecasts at Lancaster Quay. The influence of the river on the tidal cycle is evident in the fast rise and slow tidal recession and will be included if the model is extended.</a:t>
            </a:r>
          </a:p>
          <a:p>
            <a:endParaRPr lang="en-US" dirty="0" smtClean="0"/>
          </a:p>
          <a:p>
            <a:pPr marL="171450" indent="-171450">
              <a:buFont typeface="Arial" charset="0"/>
              <a:buChar char="•"/>
            </a:pPr>
            <a:r>
              <a:rPr lang="en-US" dirty="0" smtClean="0"/>
              <a:t>Differences</a:t>
            </a:r>
          </a:p>
          <a:p>
            <a:pPr marL="171450" indent="-171450">
              <a:buFont typeface="Arial" charset="0"/>
              <a:buChar char="•"/>
            </a:pPr>
            <a:r>
              <a:rPr lang="en-US" dirty="0" smtClean="0"/>
              <a:t>LPACF adds variability</a:t>
            </a:r>
          </a:p>
          <a:p>
            <a:pPr marL="171450" indent="-171450">
              <a:buFont typeface="Arial" charset="0"/>
              <a:buChar char="•"/>
            </a:pPr>
            <a:r>
              <a:rPr lang="en-US" dirty="0" smtClean="0"/>
              <a:t>LPACF often underestimates but not always</a:t>
            </a:r>
          </a:p>
          <a:p>
            <a:pPr marL="171450" indent="-171450">
              <a:buFont typeface="Arial" charset="0"/>
              <a:buChar char="•"/>
            </a:pPr>
            <a:r>
              <a:rPr lang="en-US" dirty="0" smtClean="0"/>
              <a:t>KF over-estimates Desmond, LPACF under-estimates</a:t>
            </a:r>
          </a:p>
        </p:txBody>
      </p:sp>
      <p:sp>
        <p:nvSpPr>
          <p:cNvPr id="4" name="Slide Number Placeholder 3"/>
          <p:cNvSpPr>
            <a:spLocks noGrp="1"/>
          </p:cNvSpPr>
          <p:nvPr>
            <p:ph type="sldNum" sz="quarter" idx="10"/>
          </p:nvPr>
        </p:nvSpPr>
        <p:spPr/>
        <p:txBody>
          <a:bodyPr/>
          <a:lstStyle/>
          <a:p>
            <a:fld id="{3F1EF493-B2D9-9D4F-B600-A856DBF2610E}" type="slidenum">
              <a:rPr lang="en-US" smtClean="0"/>
              <a:t>44</a:t>
            </a:fld>
            <a:endParaRPr lang="en-US"/>
          </a:p>
        </p:txBody>
      </p:sp>
    </p:spTree>
    <p:extLst>
      <p:ext uri="{BB962C8B-B14F-4D97-AF65-F5344CB8AC3E}">
        <p14:creationId xmlns:p14="http://schemas.microsoft.com/office/powerpoint/2010/main" val="141793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Both methods generally estimate the true values to within 95% confidence however there are variations. LPACF tends to reduce the estimated value </a:t>
            </a:r>
            <a:r>
              <a:rPr lang="mr-IN" b="0" baseline="0" dirty="0" smtClean="0"/>
              <a:t>–</a:t>
            </a:r>
            <a:r>
              <a:rPr lang="en-US" b="0" baseline="0" dirty="0" smtClean="0"/>
              <a:t> but not always. Future work includes investigating where the methods differ and when they over or under estimate. It would be useful to provide guidance on when it would be better to use one method rather than the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interaction of river water and tides is important to forecasts at Lancaster Quay. The influence of the river on the tidal cycle is evident in the fast rise and slow tidal recession and will be included if the model is extended.</a:t>
            </a:r>
          </a:p>
          <a:p>
            <a:endParaRPr lang="en-US" dirty="0" smtClean="0"/>
          </a:p>
          <a:p>
            <a:pPr marL="171450" indent="-171450">
              <a:buFont typeface="Arial" charset="0"/>
              <a:buChar char="•"/>
            </a:pPr>
            <a:r>
              <a:rPr lang="en-US" dirty="0" smtClean="0"/>
              <a:t>Adaptive KF works well for this data set</a:t>
            </a:r>
          </a:p>
          <a:p>
            <a:pPr marL="171450" indent="-171450">
              <a:buFont typeface="Arial" charset="0"/>
              <a:buChar char="•"/>
            </a:pPr>
            <a:r>
              <a:rPr lang="en-US" dirty="0" smtClean="0"/>
              <a:t>LPACF may not be </a:t>
            </a:r>
            <a:r>
              <a:rPr lang="en-US" dirty="0" err="1" smtClean="0"/>
              <a:t>approprate</a:t>
            </a:r>
            <a:endParaRPr lang="en-US" dirty="0" smtClean="0"/>
          </a:p>
          <a:p>
            <a:pPr marL="171450" indent="-171450">
              <a:buFont typeface="Arial" charset="0"/>
              <a:buChar char="•"/>
            </a:pPr>
            <a:r>
              <a:rPr lang="en-US" dirty="0" smtClean="0"/>
              <a:t>LPACF</a:t>
            </a:r>
            <a:r>
              <a:rPr lang="en-US" baseline="0" dirty="0" smtClean="0"/>
              <a:t> may be appropriate for other data-sets/ sampling </a:t>
            </a:r>
            <a:r>
              <a:rPr lang="en-US" baseline="0" dirty="0" err="1" smtClean="0"/>
              <a:t>interevals</a:t>
            </a:r>
            <a:endParaRPr lang="en-US" baseline="0" dirty="0" smtClean="0"/>
          </a:p>
          <a:p>
            <a:pPr marL="171450" indent="-171450">
              <a:buFont typeface="Arial" charset="0"/>
              <a:buChar char="•"/>
            </a:pPr>
            <a:r>
              <a:rPr lang="en-US" baseline="0" dirty="0" smtClean="0"/>
              <a:t>Investigate and provide guidelines</a:t>
            </a:r>
          </a:p>
          <a:p>
            <a:pPr marL="171450" indent="-171450">
              <a:buFont typeface="Arial" charset="0"/>
              <a:buChar char="•"/>
            </a:pPr>
            <a:r>
              <a:rPr lang="en-US" baseline="0" dirty="0" smtClean="0"/>
              <a:t>Extend model to include tidal interaction</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45</a:t>
            </a:fld>
            <a:endParaRPr lang="en-US"/>
          </a:p>
        </p:txBody>
      </p:sp>
    </p:spTree>
    <p:extLst>
      <p:ext uri="{BB962C8B-B14F-4D97-AF65-F5344CB8AC3E}">
        <p14:creationId xmlns:p14="http://schemas.microsoft.com/office/powerpoint/2010/main" val="1420026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48</a:t>
            </a:fld>
            <a:endParaRPr lang="en-US"/>
          </a:p>
        </p:txBody>
      </p:sp>
    </p:spTree>
    <p:extLst>
      <p:ext uri="{BB962C8B-B14F-4D97-AF65-F5344CB8AC3E}">
        <p14:creationId xmlns:p14="http://schemas.microsoft.com/office/powerpoint/2010/main" val="208751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75000"/>
                  </a:schemeClr>
                </a:solidFill>
              </a:rPr>
              <a:t>Flooding is a worldwide problem but</a:t>
            </a:r>
            <a:r>
              <a:rPr lang="en-US" baseline="0" dirty="0" smtClean="0">
                <a:solidFill>
                  <a:schemeClr val="bg1">
                    <a:lumMod val="75000"/>
                  </a:schemeClr>
                </a:solidFill>
              </a:rPr>
              <a:t> its severity was brought home to those of us living in the north-west UK on 5</a:t>
            </a:r>
            <a:r>
              <a:rPr lang="en-US" baseline="30000" dirty="0" smtClean="0">
                <a:solidFill>
                  <a:schemeClr val="bg1">
                    <a:lumMod val="75000"/>
                  </a:schemeClr>
                </a:solidFill>
              </a:rPr>
              <a:t>th</a:t>
            </a:r>
            <a:r>
              <a:rPr lang="en-US" baseline="0" dirty="0" smtClean="0">
                <a:solidFill>
                  <a:schemeClr val="bg1">
                    <a:lumMod val="75000"/>
                  </a:schemeClr>
                </a:solidFill>
              </a:rPr>
              <a:t>/6</a:t>
            </a:r>
            <a:r>
              <a:rPr lang="en-US" baseline="30000" dirty="0" smtClean="0">
                <a:solidFill>
                  <a:schemeClr val="bg1">
                    <a:lumMod val="75000"/>
                  </a:schemeClr>
                </a:solidFill>
              </a:rPr>
              <a:t>th</a:t>
            </a:r>
            <a:r>
              <a:rPr lang="en-US" baseline="0" dirty="0" smtClean="0">
                <a:solidFill>
                  <a:schemeClr val="bg1">
                    <a:lumMod val="75000"/>
                  </a:schemeClr>
                </a:solidFill>
              </a:rPr>
              <a:t> December 2015 when storm Desmond hit. It caused 400-500 million </a:t>
            </a:r>
            <a:r>
              <a:rPr lang="en-US" baseline="0" dirty="0" err="1" smtClean="0">
                <a:solidFill>
                  <a:schemeClr val="bg1">
                    <a:lumMod val="75000"/>
                  </a:schemeClr>
                </a:solidFill>
              </a:rPr>
              <a:t>gbp</a:t>
            </a:r>
            <a:r>
              <a:rPr lang="en-US" baseline="0" dirty="0" smtClean="0">
                <a:solidFill>
                  <a:schemeClr val="bg1">
                    <a:lumMod val="75000"/>
                  </a:schemeClr>
                </a:solidFill>
              </a:rPr>
              <a:t> worth of damage across the north of England and southern Scotland. There was severe flooding and in Lancaster the electricity sub-station was flooded leaving 61K homes without power and shutting the University one week early. There was severe damage to infra-structure across the area including, roads, bridges and railway lines. </a:t>
            </a:r>
            <a:r>
              <a:rPr lang="en-US" baseline="0" dirty="0" smtClean="0"/>
              <a:t>Many rainfall and river flow records were broken. 16 months on, the damage is still visible.</a:t>
            </a:r>
          </a:p>
          <a:p>
            <a:endParaRPr lang="en-US" baseline="0" dirty="0" smtClean="0"/>
          </a:p>
          <a:p>
            <a:pPr marL="171450" indent="-171450">
              <a:buFont typeface="Arial" charset="0"/>
              <a:buChar char="•"/>
            </a:pPr>
            <a:r>
              <a:rPr lang="en-US" baseline="0" dirty="0" smtClean="0"/>
              <a:t>Rainfall and river flow records broken</a:t>
            </a:r>
          </a:p>
          <a:p>
            <a:endParaRPr lang="en-US" baseline="0" dirty="0" smtClean="0"/>
          </a:p>
        </p:txBody>
      </p:sp>
      <p:sp>
        <p:nvSpPr>
          <p:cNvPr id="4" name="Slide Number Placeholder 3"/>
          <p:cNvSpPr>
            <a:spLocks noGrp="1"/>
          </p:cNvSpPr>
          <p:nvPr>
            <p:ph type="sldNum" sz="quarter" idx="10"/>
          </p:nvPr>
        </p:nvSpPr>
        <p:spPr/>
        <p:txBody>
          <a:bodyPr/>
          <a:lstStyle/>
          <a:p>
            <a:fld id="{3F1EF493-B2D9-9D4F-B600-A856DBF2610E}" type="slidenum">
              <a:rPr lang="en-US" smtClean="0"/>
              <a:t>5</a:t>
            </a:fld>
            <a:endParaRPr lang="en-US"/>
          </a:p>
        </p:txBody>
      </p:sp>
    </p:spTree>
    <p:extLst>
      <p:ext uri="{BB962C8B-B14F-4D97-AF65-F5344CB8AC3E}">
        <p14:creationId xmlns:p14="http://schemas.microsoft.com/office/powerpoint/2010/main" val="111953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75000"/>
                  </a:schemeClr>
                </a:solidFill>
              </a:rPr>
              <a:t>Flooding is a worldwide problem but</a:t>
            </a:r>
            <a:r>
              <a:rPr lang="en-US" baseline="0" dirty="0" smtClean="0">
                <a:solidFill>
                  <a:schemeClr val="bg1">
                    <a:lumMod val="75000"/>
                  </a:schemeClr>
                </a:solidFill>
              </a:rPr>
              <a:t> its severity was brought home to those of us living in the north-west UK on 5</a:t>
            </a:r>
            <a:r>
              <a:rPr lang="en-US" baseline="30000" dirty="0" smtClean="0">
                <a:solidFill>
                  <a:schemeClr val="bg1">
                    <a:lumMod val="75000"/>
                  </a:schemeClr>
                </a:solidFill>
              </a:rPr>
              <a:t>th</a:t>
            </a:r>
            <a:r>
              <a:rPr lang="en-US" baseline="0" dirty="0" smtClean="0">
                <a:solidFill>
                  <a:schemeClr val="bg1">
                    <a:lumMod val="75000"/>
                  </a:schemeClr>
                </a:solidFill>
              </a:rPr>
              <a:t>/6</a:t>
            </a:r>
            <a:r>
              <a:rPr lang="en-US" baseline="30000" dirty="0" smtClean="0">
                <a:solidFill>
                  <a:schemeClr val="bg1">
                    <a:lumMod val="75000"/>
                  </a:schemeClr>
                </a:solidFill>
              </a:rPr>
              <a:t>th</a:t>
            </a:r>
            <a:r>
              <a:rPr lang="en-US" baseline="0" dirty="0" smtClean="0">
                <a:solidFill>
                  <a:schemeClr val="bg1">
                    <a:lumMod val="75000"/>
                  </a:schemeClr>
                </a:solidFill>
              </a:rPr>
              <a:t> December 2015 when storm Desmond hit. It caused 400-500 million </a:t>
            </a:r>
            <a:r>
              <a:rPr lang="en-US" baseline="0" dirty="0" err="1" smtClean="0">
                <a:solidFill>
                  <a:schemeClr val="bg1">
                    <a:lumMod val="75000"/>
                  </a:schemeClr>
                </a:solidFill>
              </a:rPr>
              <a:t>gbp</a:t>
            </a:r>
            <a:r>
              <a:rPr lang="en-US" baseline="0" dirty="0" smtClean="0">
                <a:solidFill>
                  <a:schemeClr val="bg1">
                    <a:lumMod val="75000"/>
                  </a:schemeClr>
                </a:solidFill>
              </a:rPr>
              <a:t> worth of damage across the north of England and southern Scotland. There was severe flooding and in Lancaster the </a:t>
            </a:r>
            <a:r>
              <a:rPr lang="en-US" baseline="0" dirty="0" err="1" smtClean="0">
                <a:solidFill>
                  <a:schemeClr val="bg1">
                    <a:lumMod val="75000"/>
                  </a:schemeClr>
                </a:solidFill>
              </a:rPr>
              <a:t>electricty</a:t>
            </a:r>
            <a:r>
              <a:rPr lang="en-US" baseline="0" dirty="0" smtClean="0">
                <a:solidFill>
                  <a:schemeClr val="bg1">
                    <a:lumMod val="75000"/>
                  </a:schemeClr>
                </a:solidFill>
              </a:rPr>
              <a:t> sub-station was flooded leaving 61K homes without power and shutting the University one week early. There was severe damage to infra-structure across the area including, roads, bridges and railway lines. Many rainfall and river flow records were broken. 16 months on, the damage is still visible.</a:t>
            </a:r>
          </a:p>
          <a:p>
            <a:endParaRPr lang="en-US" baseline="0" dirty="0" smtClean="0"/>
          </a:p>
          <a:p>
            <a:r>
              <a:rPr lang="en-US" baseline="0" dirty="0" smtClean="0"/>
              <a:t>It is likely that it will happen again but worse due to the effects of climate change. SO </a:t>
            </a:r>
            <a:r>
              <a:rPr lang="mr-IN" baseline="0" dirty="0" smtClean="0"/>
              <a:t>…</a:t>
            </a:r>
            <a:endParaRPr lang="en-GB" baseline="0" dirty="0" smtClean="0"/>
          </a:p>
          <a:p>
            <a:endParaRPr lang="en-GB" baseline="0" dirty="0" smtClean="0"/>
          </a:p>
          <a:p>
            <a:endParaRPr lang="en-GB" baseline="0" dirty="0" smtClean="0"/>
          </a:p>
          <a:p>
            <a:pPr marL="171450" indent="-171450">
              <a:buFont typeface="Arial" charset="0"/>
              <a:buChar char="•"/>
            </a:pPr>
            <a:r>
              <a:rPr lang="en-GB" baseline="0" dirty="0" smtClean="0"/>
              <a:t>Major wind and rain storms </a:t>
            </a:r>
          </a:p>
          <a:p>
            <a:pPr marL="171450" indent="-171450">
              <a:buFont typeface="Arial" charset="0"/>
              <a:buChar char="•"/>
            </a:pPr>
            <a:r>
              <a:rPr lang="en-GB" baseline="0" dirty="0" smtClean="0"/>
              <a:t>more frequent</a:t>
            </a:r>
          </a:p>
          <a:p>
            <a:pPr marL="171450" indent="-171450">
              <a:buFont typeface="Arial" charset="0"/>
              <a:buChar char="•"/>
            </a:pPr>
            <a:r>
              <a:rPr lang="en-GB" baseline="0" dirty="0" smtClean="0"/>
              <a:t>More intense</a:t>
            </a:r>
          </a:p>
          <a:p>
            <a:pPr marL="171450" indent="-171450">
              <a:buFont typeface="Arial" charset="0"/>
              <a:buChar char="•"/>
            </a:pPr>
            <a:r>
              <a:rPr lang="en-GB" baseline="0" dirty="0" smtClean="0"/>
              <a:t>Climate change</a:t>
            </a: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6</a:t>
            </a:fld>
            <a:endParaRPr lang="en-US"/>
          </a:p>
        </p:txBody>
      </p:sp>
    </p:spTree>
    <p:extLst>
      <p:ext uri="{BB962C8B-B14F-4D97-AF65-F5344CB8AC3E}">
        <p14:creationId xmlns:p14="http://schemas.microsoft.com/office/powerpoint/2010/main" val="142404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 these extremes is essential.</a:t>
            </a:r>
          </a:p>
          <a:p>
            <a:endParaRPr lang="en-US" dirty="0" smtClean="0"/>
          </a:p>
          <a:p>
            <a:r>
              <a:rPr lang="en-US" dirty="0" smtClean="0"/>
              <a:t>Modelling</a:t>
            </a:r>
            <a:r>
              <a:rPr lang="en-US" baseline="0" dirty="0" smtClean="0"/>
              <a:t> techniques have improved but there are often still discrepancies between predictions and observations most significantly during storm events when these are most important.</a:t>
            </a:r>
          </a:p>
          <a:p>
            <a:endParaRPr lang="en-US" baseline="0" dirty="0" smtClean="0"/>
          </a:p>
          <a:p>
            <a:r>
              <a:rPr lang="en-US" baseline="0" dirty="0" smtClean="0"/>
              <a:t>Generally, it is assumed that the errors are independent, stationary and normally distributed. This is usually not the case especially under storm conditions and even more so when tidal influences come into play as they did in Lancaster.</a:t>
            </a:r>
          </a:p>
          <a:p>
            <a:endParaRPr lang="en-US" baseline="0" dirty="0" smtClean="0"/>
          </a:p>
          <a:p>
            <a:r>
              <a:rPr lang="en-US" dirty="0" smtClean="0"/>
              <a:t>Accurate forecasts of extremes are essential</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7</a:t>
            </a:fld>
            <a:endParaRPr lang="en-US"/>
          </a:p>
        </p:txBody>
      </p:sp>
    </p:spTree>
    <p:extLst>
      <p:ext uri="{BB962C8B-B14F-4D97-AF65-F5344CB8AC3E}">
        <p14:creationId xmlns:p14="http://schemas.microsoft.com/office/powerpoint/2010/main" val="39783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 these extremes is essential.</a:t>
            </a:r>
          </a:p>
          <a:p>
            <a:endParaRPr lang="en-US" dirty="0" smtClean="0"/>
          </a:p>
          <a:p>
            <a:r>
              <a:rPr lang="en-US" dirty="0" smtClean="0"/>
              <a:t>Modelling</a:t>
            </a:r>
            <a:r>
              <a:rPr lang="en-US" baseline="0" dirty="0" smtClean="0"/>
              <a:t> techniques have improved but there are often still discrepancies between predictions and observations most significantly during storm events when these are most important.</a:t>
            </a:r>
          </a:p>
          <a:p>
            <a:endParaRPr lang="en-US" baseline="0" dirty="0" smtClean="0"/>
          </a:p>
          <a:p>
            <a:r>
              <a:rPr lang="en-US" baseline="0" dirty="0" smtClean="0"/>
              <a:t>Generally, it is assumed that the errors are independent, stationary and normally distributed. This is usually not the case especially under storm conditions and even more so when tidal influences come into play as they did in Lancaster.</a:t>
            </a:r>
          </a:p>
          <a:p>
            <a:endParaRPr lang="en-US" baseline="0" dirty="0" smtClean="0"/>
          </a:p>
          <a:p>
            <a:pPr marL="171450" indent="-171450">
              <a:buFont typeface="Arial" charset="0"/>
              <a:buChar char="•"/>
            </a:pPr>
            <a:r>
              <a:rPr lang="en-US" baseline="0" dirty="0" smtClean="0"/>
              <a:t>Improvements in modelling</a:t>
            </a:r>
          </a:p>
          <a:p>
            <a:pPr marL="171450" indent="-171450">
              <a:buFont typeface="Arial" charset="0"/>
              <a:buChar char="•"/>
            </a:pPr>
            <a:r>
              <a:rPr lang="en-US" baseline="0" dirty="0" smtClean="0"/>
              <a:t>Discrepancies </a:t>
            </a:r>
          </a:p>
          <a:p>
            <a:pPr marL="171450" indent="-171450">
              <a:buFont typeface="Arial" charset="0"/>
              <a:buChar char="•"/>
            </a:pPr>
            <a:r>
              <a:rPr lang="en-US" baseline="0" dirty="0" smtClean="0"/>
              <a:t>Predictions v observations</a:t>
            </a:r>
          </a:p>
          <a:p>
            <a:pPr marL="171450" indent="-171450">
              <a:buFont typeface="Arial" charset="0"/>
              <a:buChar char="•"/>
            </a:pPr>
            <a:r>
              <a:rPr lang="en-US" baseline="0" dirty="0" smtClean="0"/>
              <a:t>Most significant during storms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8</a:t>
            </a:fld>
            <a:endParaRPr lang="en-US"/>
          </a:p>
        </p:txBody>
      </p:sp>
    </p:spTree>
    <p:extLst>
      <p:ext uri="{BB962C8B-B14F-4D97-AF65-F5344CB8AC3E}">
        <p14:creationId xmlns:p14="http://schemas.microsoft.com/office/powerpoint/2010/main" val="74140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 these extremes is essential.</a:t>
            </a:r>
          </a:p>
          <a:p>
            <a:endParaRPr lang="en-US" dirty="0" smtClean="0"/>
          </a:p>
          <a:p>
            <a:r>
              <a:rPr lang="en-US" dirty="0" smtClean="0"/>
              <a:t>Modelling</a:t>
            </a:r>
            <a:r>
              <a:rPr lang="en-US" baseline="0" dirty="0" smtClean="0"/>
              <a:t> techniques have improved but there are often still discrepancies between predictions and observations most significantly during storm events when these are most important.</a:t>
            </a:r>
          </a:p>
          <a:p>
            <a:endParaRPr lang="en-US" baseline="0" dirty="0" smtClean="0"/>
          </a:p>
          <a:p>
            <a:r>
              <a:rPr lang="en-US" baseline="0" dirty="0" smtClean="0"/>
              <a:t>Generally, it is assumed that the errors are independent, stationary and normally distributed. This is usually not the case especially under storm conditions and even more so when tidal influences come into play as they did in Lancaster.</a:t>
            </a:r>
          </a:p>
          <a:p>
            <a:endParaRPr lang="en-US" baseline="0" dirty="0" smtClean="0"/>
          </a:p>
          <a:p>
            <a:pPr marL="171450" indent="-171450">
              <a:buFont typeface="Arial" charset="0"/>
              <a:buChar char="•"/>
            </a:pPr>
            <a:r>
              <a:rPr lang="en-US" baseline="0" dirty="0" smtClean="0"/>
              <a:t>Error assumptions</a:t>
            </a:r>
          </a:p>
          <a:p>
            <a:pPr marL="171450" indent="-171450">
              <a:buFont typeface="Arial" charset="0"/>
              <a:buChar char="•"/>
            </a:pPr>
            <a:r>
              <a:rPr lang="en-US" baseline="0" dirty="0" smtClean="0"/>
              <a:t>Independent</a:t>
            </a:r>
          </a:p>
          <a:p>
            <a:pPr marL="171450" indent="-171450">
              <a:buFont typeface="Arial" charset="0"/>
              <a:buChar char="•"/>
            </a:pPr>
            <a:r>
              <a:rPr lang="en-US" baseline="0" dirty="0" smtClean="0"/>
              <a:t>Stationary</a:t>
            </a:r>
          </a:p>
          <a:p>
            <a:pPr marL="171450" indent="-171450">
              <a:buFont typeface="Arial" charset="0"/>
              <a:buChar char="•"/>
            </a:pPr>
            <a:r>
              <a:rPr lang="en-US" baseline="0" dirty="0" smtClean="0"/>
              <a:t>Normally distributed</a:t>
            </a:r>
          </a:p>
          <a:p>
            <a:pPr marL="171450" indent="-171450">
              <a:buFont typeface="Arial" charset="0"/>
              <a:buChar char="•"/>
            </a:pPr>
            <a:r>
              <a:rPr lang="en-US" baseline="0" dirty="0" smtClean="0"/>
              <a:t>Generally not true</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3F1EF493-B2D9-9D4F-B600-A856DBF2610E}" type="slidenum">
              <a:rPr lang="en-US" smtClean="0"/>
              <a:t>9</a:t>
            </a:fld>
            <a:endParaRPr lang="en-US"/>
          </a:p>
        </p:txBody>
      </p:sp>
    </p:spTree>
    <p:extLst>
      <p:ext uri="{BB962C8B-B14F-4D97-AF65-F5344CB8AC3E}">
        <p14:creationId xmlns:p14="http://schemas.microsoft.com/office/powerpoint/2010/main" val="69492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751012" y="1300785"/>
            <a:ext cx="8689976" cy="2509213"/>
          </a:xfrm>
        </p:spPr>
        <p:txBody>
          <a:bodyPr anchor="b">
            <a:normAutofit/>
          </a:bodyPr>
          <a:lstStyle>
            <a:lvl1pPr algn="ctr">
              <a:defRPr sz="4800" b="1" cap="none"/>
            </a:lvl1pPr>
          </a:lstStyle>
          <a:p>
            <a:r>
              <a:rPr lang="en-US" dirty="0"/>
              <a:t>Click to edit master title style</a:t>
            </a:r>
          </a:p>
        </p:txBody>
      </p:sp>
      <p:sp>
        <p:nvSpPr>
          <p:cNvPr id="3" name="Subtitle 2"/>
          <p:cNvSpPr>
            <a:spLocks noGrp="1"/>
          </p:cNvSpPr>
          <p:nvPr>
            <p:ph type="subTitle" idx="1" hasCustomPrompt="1"/>
          </p:nvPr>
        </p:nvSpPr>
        <p:spPr>
          <a:xfrm>
            <a:off x="1751012" y="3886200"/>
            <a:ext cx="8689976" cy="1371599"/>
          </a:xfrm>
        </p:spPr>
        <p:txBody>
          <a:bodyPr>
            <a:normAutofit/>
          </a:bodyPr>
          <a:lstStyle>
            <a:lvl1pPr marL="0" indent="0" algn="ctr">
              <a:buNone/>
              <a:defRPr sz="2800" b="1" cap="none">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5/15/17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60400" cy="231140"/>
          </a:xfrm>
          <a:prstGeom prst="rect">
            <a:avLst/>
          </a:prstGeom>
        </p:spPr>
      </p:pic>
    </p:spTree>
    <p:extLst>
      <p:ext uri="{BB962C8B-B14F-4D97-AF65-F5344CB8AC3E}">
        <p14:creationId xmlns:p14="http://schemas.microsoft.com/office/powerpoint/2010/main" val="2803803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643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193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4951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5173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113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4494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9826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520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12" name="Content Placeholder 2"/>
          <p:cNvSpPr>
            <a:spLocks noGrp="1"/>
          </p:cNvSpPr>
          <p:nvPr>
            <p:ph sz="quarter" idx="13" hasCustomPrompt="1"/>
          </p:nvPr>
        </p:nvSpPr>
        <p:spPr>
          <a:xfrm>
            <a:off x="913774" y="2367092"/>
            <a:ext cx="10363826" cy="3424107"/>
          </a:xfrm>
        </p:spPr>
        <p:txBody>
          <a:bodyPr/>
          <a:lstStyle>
            <a:lvl1pPr>
              <a:defRPr sz="2400" cap="none"/>
            </a:lvl1pPr>
            <a:lvl2pPr>
              <a:defRPr cap="none"/>
            </a:lvl2pPr>
            <a:lvl3pPr>
              <a:defRPr cap="none"/>
            </a:lvl3pPr>
            <a:lvl4pPr>
              <a:defRPr cap="none"/>
            </a:lvl4pPr>
            <a:lvl5pPr>
              <a:defRPr cap="none"/>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891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024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213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016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003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5/15/17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468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327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631587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5/15/17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pic>
        <p:nvPicPr>
          <p:cNvPr id="8" name="Picture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660400" cy="231140"/>
          </a:xfrm>
          <a:prstGeom prst="rect">
            <a:avLst/>
          </a:prstGeom>
        </p:spPr>
      </p:pic>
    </p:spTree>
    <p:extLst>
      <p:ext uri="{BB962C8B-B14F-4D97-AF65-F5344CB8AC3E}">
        <p14:creationId xmlns:p14="http://schemas.microsoft.com/office/powerpoint/2010/main" val="17449805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gif"/><Relationship Id="rId8" Type="http://schemas.openxmlformats.org/officeDocument/2006/relationships/image" Target="../media/image10.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emf"/></Relationships>
</file>

<file path=ppt/slides/_rels/slide35.xml.rels><?xml version="1.0" encoding="UTF-8" standalone="yes"?>
<Relationships xmlns="http://schemas.openxmlformats.org/package/2006/relationships"><Relationship Id="rId3" Type="http://schemas.openxmlformats.org/officeDocument/2006/relationships/image" Target="../media/image28.tmp"/><Relationship Id="rId4"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emf"/></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r.killick@lancaster.ac.uk"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Flood forecasting using non-stationarity on a river with tidal influence</a:t>
            </a:r>
          </a:p>
        </p:txBody>
      </p:sp>
      <p:sp>
        <p:nvSpPr>
          <p:cNvPr id="3" name="Subtitle 2"/>
          <p:cNvSpPr>
            <a:spLocks noGrp="1"/>
          </p:cNvSpPr>
          <p:nvPr>
            <p:ph type="subTitle" idx="1"/>
          </p:nvPr>
        </p:nvSpPr>
        <p:spPr/>
        <p:txBody>
          <a:bodyPr/>
          <a:lstStyle/>
          <a:p>
            <a:r>
              <a:rPr lang="en-GB" dirty="0"/>
              <a:t>A feasibility study</a:t>
            </a:r>
          </a:p>
          <a:p>
            <a:r>
              <a:rPr lang="en-GB" dirty="0"/>
              <a:t>Rebecca Killick, </a:t>
            </a:r>
            <a:r>
              <a:rPr lang="en-GB" i="1" dirty="0">
                <a:solidFill>
                  <a:schemeClr val="tx1"/>
                </a:solidFill>
              </a:rPr>
              <a:t>Ann </a:t>
            </a:r>
            <a:r>
              <a:rPr lang="en-GB" i="1" dirty="0" smtClean="0">
                <a:solidFill>
                  <a:schemeClr val="tx1"/>
                </a:solidFill>
              </a:rPr>
              <a:t>Kretzschmar</a:t>
            </a:r>
            <a:r>
              <a:rPr lang="en-GB" dirty="0" smtClean="0"/>
              <a:t>, </a:t>
            </a:r>
            <a:r>
              <a:rPr lang="en-GB" dirty="0" err="1"/>
              <a:t>Wlodek</a:t>
            </a:r>
            <a:r>
              <a:rPr lang="en-GB" dirty="0"/>
              <a:t> </a:t>
            </a:r>
            <a:r>
              <a:rPr lang="en-GB" dirty="0" err="1" smtClean="0"/>
              <a:t>Tych</a:t>
            </a:r>
            <a:r>
              <a:rPr lang="en-GB" dirty="0" smtClean="0"/>
              <a:t>, </a:t>
            </a:r>
            <a:r>
              <a:rPr lang="en-GB" dirty="0"/>
              <a:t>Suzi </a:t>
            </a:r>
            <a:r>
              <a:rPr lang="en-GB" dirty="0" err="1"/>
              <a:t>Ilic</a:t>
            </a:r>
            <a:endParaRPr lang="en-GB" dirty="0"/>
          </a:p>
        </p:txBody>
      </p:sp>
      <p:pic>
        <p:nvPicPr>
          <p:cNvPr id="4" name="Picture 3"/>
          <p:cNvPicPr>
            <a:picLocks noChangeAspect="1"/>
          </p:cNvPicPr>
          <p:nvPr/>
        </p:nvPicPr>
        <p:blipFill>
          <a:blip r:embed="rId3"/>
          <a:stretch>
            <a:fillRect/>
          </a:stretch>
        </p:blipFill>
        <p:spPr>
          <a:xfrm>
            <a:off x="11261163" y="6048103"/>
            <a:ext cx="832594" cy="672736"/>
          </a:xfrm>
          <a:prstGeom prst="rect">
            <a:avLst/>
          </a:prstGeom>
        </p:spPr>
      </p:pic>
      <p:pic>
        <p:nvPicPr>
          <p:cNvPr id="5" name="Picture 4"/>
          <p:cNvPicPr>
            <a:picLocks noChangeAspect="1"/>
          </p:cNvPicPr>
          <p:nvPr/>
        </p:nvPicPr>
        <p:blipFill rotWithShape="1">
          <a:blip r:embed="rId4"/>
          <a:srcRect r="15870"/>
          <a:stretch/>
        </p:blipFill>
        <p:spPr>
          <a:xfrm>
            <a:off x="3254662" y="6324316"/>
            <a:ext cx="2372649" cy="396523"/>
          </a:xfrm>
          <a:prstGeom prst="rect">
            <a:avLst/>
          </a:prstGeom>
        </p:spPr>
      </p:pic>
      <p:pic>
        <p:nvPicPr>
          <p:cNvPr id="6" name="Picture 5"/>
          <p:cNvPicPr>
            <a:picLocks noChangeAspect="1"/>
          </p:cNvPicPr>
          <p:nvPr/>
        </p:nvPicPr>
        <p:blipFill>
          <a:blip r:embed="rId5"/>
          <a:stretch>
            <a:fillRect/>
          </a:stretch>
        </p:blipFill>
        <p:spPr>
          <a:xfrm>
            <a:off x="10012767" y="6030275"/>
            <a:ext cx="690564" cy="690564"/>
          </a:xfrm>
          <a:prstGeom prst="rect">
            <a:avLst/>
          </a:prstGeom>
        </p:spPr>
      </p:pic>
      <p:pic>
        <p:nvPicPr>
          <p:cNvPr id="10" name="Picture 9"/>
          <p:cNvPicPr>
            <a:picLocks noChangeAspect="1"/>
          </p:cNvPicPr>
          <p:nvPr/>
        </p:nvPicPr>
        <p:blipFill rotWithShape="1">
          <a:blip r:embed="rId6"/>
          <a:srcRect l="16239" t="15502" r="16447" b="20186"/>
          <a:stretch/>
        </p:blipFill>
        <p:spPr>
          <a:xfrm>
            <a:off x="8054246" y="6030275"/>
            <a:ext cx="1400691" cy="690564"/>
          </a:xfrm>
          <a:prstGeom prst="rect">
            <a:avLst/>
          </a:prstGeom>
        </p:spPr>
      </p:pic>
      <p:pic>
        <p:nvPicPr>
          <p:cNvPr id="11" name="Picture 10"/>
          <p:cNvPicPr>
            <a:picLocks noChangeAspect="1"/>
          </p:cNvPicPr>
          <p:nvPr/>
        </p:nvPicPr>
        <p:blipFill rotWithShape="1">
          <a:blip r:embed="rId7"/>
          <a:srcRect t="20169" b="17127"/>
          <a:stretch/>
        </p:blipFill>
        <p:spPr>
          <a:xfrm>
            <a:off x="6185141" y="6048103"/>
            <a:ext cx="1311275" cy="672736"/>
          </a:xfrm>
          <a:prstGeom prst="rect">
            <a:avLst/>
          </a:prstGeom>
        </p:spPr>
      </p:pic>
      <p:pic>
        <p:nvPicPr>
          <p:cNvPr id="7" name="Picture 6"/>
          <p:cNvPicPr>
            <a:picLocks noChangeAspect="1"/>
          </p:cNvPicPr>
          <p:nvPr/>
        </p:nvPicPr>
        <p:blipFill rotWithShape="1">
          <a:blip r:embed="rId8"/>
          <a:srcRect t="1853" r="18355"/>
          <a:stretch/>
        </p:blipFill>
        <p:spPr>
          <a:xfrm>
            <a:off x="609736" y="6320940"/>
            <a:ext cx="2366010" cy="399899"/>
          </a:xfrm>
          <a:prstGeom prst="rect">
            <a:avLst/>
          </a:prstGeom>
        </p:spPr>
      </p:pic>
    </p:spTree>
    <p:extLst>
      <p:ext uri="{BB962C8B-B14F-4D97-AF65-F5344CB8AC3E}">
        <p14:creationId xmlns:p14="http://schemas.microsoft.com/office/powerpoint/2010/main" val="2340462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Forecasting extremes is essential …</a:t>
            </a:r>
          </a:p>
        </p:txBody>
      </p:sp>
      <p:sp>
        <p:nvSpPr>
          <p:cNvPr id="3" name="Content Placeholder 2"/>
          <p:cNvSpPr>
            <a:spLocks noGrp="1"/>
          </p:cNvSpPr>
          <p:nvPr>
            <p:ph sz="quarter" idx="13"/>
          </p:nvPr>
        </p:nvSpPr>
        <p:spPr/>
        <p:txBody>
          <a:bodyPr>
            <a:normAutofit fontScale="92500" lnSpcReduction="20000"/>
          </a:bodyPr>
          <a:lstStyle/>
          <a:p>
            <a:r>
              <a:rPr lang="en-GB" dirty="0"/>
              <a:t>Modelling has improved but</a:t>
            </a:r>
          </a:p>
          <a:p>
            <a:pPr lvl="1"/>
            <a:r>
              <a:rPr lang="en-GB" dirty="0"/>
              <a:t>Discrepancies exist between predictions and observations</a:t>
            </a:r>
          </a:p>
          <a:p>
            <a:pPr lvl="1"/>
            <a:r>
              <a:rPr lang="en-GB" dirty="0"/>
              <a:t>Most significant during all important storm events</a:t>
            </a:r>
          </a:p>
          <a:p>
            <a:r>
              <a:rPr lang="en-GB" dirty="0"/>
              <a:t>Assumptions made about errors generally not </a:t>
            </a:r>
            <a:r>
              <a:rPr lang="en-GB" dirty="0" smtClean="0"/>
              <a:t>true (especially during storms)</a:t>
            </a:r>
            <a:endParaRPr lang="en-GB" dirty="0"/>
          </a:p>
          <a:p>
            <a:pPr lvl="1"/>
            <a:r>
              <a:rPr lang="en-GB" dirty="0"/>
              <a:t>Independent</a:t>
            </a:r>
          </a:p>
          <a:p>
            <a:pPr lvl="1"/>
            <a:r>
              <a:rPr lang="en-GB" dirty="0"/>
              <a:t>Stationary</a:t>
            </a:r>
          </a:p>
          <a:p>
            <a:pPr lvl="1"/>
            <a:r>
              <a:rPr lang="en-GB" dirty="0"/>
              <a:t>Normally </a:t>
            </a:r>
            <a:r>
              <a:rPr lang="en-GB" dirty="0" smtClean="0"/>
              <a:t>distributed</a:t>
            </a:r>
          </a:p>
          <a:p>
            <a:pPr lvl="1"/>
            <a:endParaRPr lang="en-GB" dirty="0"/>
          </a:p>
          <a:p>
            <a:r>
              <a:rPr lang="en-GB" dirty="0" smtClean="0"/>
              <a:t>The challenge is even greater in tidal river reaches</a:t>
            </a:r>
            <a:endParaRPr lang="en-GB" dirty="0"/>
          </a:p>
        </p:txBody>
      </p:sp>
      <p:pic>
        <p:nvPicPr>
          <p:cNvPr id="4" name="Picture 3"/>
          <p:cNvPicPr>
            <a:picLocks noChangeAspect="1"/>
          </p:cNvPicPr>
          <p:nvPr/>
        </p:nvPicPr>
        <p:blipFill>
          <a:blip r:embed="rId3"/>
          <a:stretch>
            <a:fillRect/>
          </a:stretch>
        </p:blipFill>
        <p:spPr>
          <a:xfrm>
            <a:off x="7891976" y="4079145"/>
            <a:ext cx="4060874" cy="2284242"/>
          </a:xfrm>
          <a:prstGeom prst="rect">
            <a:avLst/>
          </a:prstGeom>
        </p:spPr>
      </p:pic>
    </p:spTree>
    <p:extLst>
      <p:ext uri="{BB962C8B-B14F-4D97-AF65-F5344CB8AC3E}">
        <p14:creationId xmlns:p14="http://schemas.microsoft.com/office/powerpoint/2010/main" val="1629310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33192"/>
          </a:xfrm>
        </p:spPr>
        <p:txBody>
          <a:bodyPr/>
          <a:lstStyle/>
          <a:p>
            <a:r>
              <a:rPr lang="en-GB" dirty="0"/>
              <a:t>Feasibility study  </a:t>
            </a:r>
          </a:p>
        </p:txBody>
      </p:sp>
      <p:sp>
        <p:nvSpPr>
          <p:cNvPr id="3" name="Content Placeholder 2"/>
          <p:cNvSpPr>
            <a:spLocks noGrp="1"/>
          </p:cNvSpPr>
          <p:nvPr>
            <p:ph sz="quarter" idx="13"/>
          </p:nvPr>
        </p:nvSpPr>
        <p:spPr>
          <a:xfrm>
            <a:off x="913774" y="1671782"/>
            <a:ext cx="10363826" cy="4119417"/>
          </a:xfrm>
        </p:spPr>
        <p:txBody>
          <a:bodyPr>
            <a:normAutofit/>
          </a:bodyPr>
          <a:lstStyle/>
          <a:p>
            <a:r>
              <a:rPr lang="en-GB" dirty="0"/>
              <a:t>Interdisciplinary collaboration </a:t>
            </a:r>
          </a:p>
          <a:p>
            <a:pPr lvl="1"/>
            <a:r>
              <a:rPr lang="en-GB" dirty="0"/>
              <a:t>Lancaster Environment Centre</a:t>
            </a:r>
          </a:p>
          <a:p>
            <a:pPr lvl="1"/>
            <a:r>
              <a:rPr lang="en-GB" dirty="0" smtClean="0"/>
              <a:t>Lancaster University Data Science Institute</a:t>
            </a:r>
            <a:endParaRPr lang="en-GB" dirty="0"/>
          </a:p>
          <a:p>
            <a:pPr lvl="1"/>
            <a:endParaRPr lang="en-GB" dirty="0"/>
          </a:p>
          <a:p>
            <a:endParaRPr lang="en-GB" dirty="0"/>
          </a:p>
        </p:txBody>
      </p:sp>
      <p:sp>
        <p:nvSpPr>
          <p:cNvPr id="6" name="TextBox 5"/>
          <p:cNvSpPr txBox="1"/>
          <p:nvPr/>
        </p:nvSpPr>
        <p:spPr>
          <a:xfrm>
            <a:off x="913775" y="6279776"/>
            <a:ext cx="5688732" cy="246221"/>
          </a:xfrm>
          <a:prstGeom prst="rect">
            <a:avLst/>
          </a:prstGeom>
          <a:noFill/>
        </p:spPr>
        <p:txBody>
          <a:bodyPr wrap="square" rtlCol="0">
            <a:spAutoFit/>
          </a:bodyPr>
          <a:lstStyle/>
          <a:p>
            <a:r>
              <a:rPr lang="en-US" sz="1000" dirty="0" smtClean="0"/>
              <a:t>1 </a:t>
            </a:r>
            <a:r>
              <a:rPr lang="en-US" sz="1000" dirty="0" err="1" smtClean="0"/>
              <a:t>Romanowicz</a:t>
            </a:r>
            <a:r>
              <a:rPr lang="en-US" sz="1000" dirty="0" smtClean="0"/>
              <a:t> et al., 2006  2 </a:t>
            </a:r>
            <a:r>
              <a:rPr lang="en-US" sz="1000" dirty="0" err="1" smtClean="0"/>
              <a:t>Killick</a:t>
            </a:r>
            <a:r>
              <a:rPr lang="en-US" sz="1000" dirty="0" smtClean="0"/>
              <a:t> et al., 2017</a:t>
            </a:r>
            <a:endParaRPr lang="en-US" sz="1000" dirty="0"/>
          </a:p>
        </p:txBody>
      </p:sp>
    </p:spTree>
    <p:extLst>
      <p:ext uri="{BB962C8B-B14F-4D97-AF65-F5344CB8AC3E}">
        <p14:creationId xmlns:p14="http://schemas.microsoft.com/office/powerpoint/2010/main" val="3711816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33192"/>
          </a:xfrm>
        </p:spPr>
        <p:txBody>
          <a:bodyPr/>
          <a:lstStyle/>
          <a:p>
            <a:r>
              <a:rPr lang="en-GB" dirty="0"/>
              <a:t>Feasibility study  </a:t>
            </a:r>
          </a:p>
        </p:txBody>
      </p:sp>
      <p:sp>
        <p:nvSpPr>
          <p:cNvPr id="3" name="Content Placeholder 2"/>
          <p:cNvSpPr>
            <a:spLocks noGrp="1"/>
          </p:cNvSpPr>
          <p:nvPr>
            <p:ph sz="quarter" idx="13"/>
          </p:nvPr>
        </p:nvSpPr>
        <p:spPr>
          <a:xfrm>
            <a:off x="913774" y="1671782"/>
            <a:ext cx="10363826" cy="4119417"/>
          </a:xfrm>
        </p:spPr>
        <p:txBody>
          <a:bodyPr>
            <a:normAutofit/>
          </a:bodyPr>
          <a:lstStyle/>
          <a:p>
            <a:r>
              <a:rPr lang="en-GB" dirty="0"/>
              <a:t>Interdisciplinary collaboration </a:t>
            </a:r>
          </a:p>
          <a:p>
            <a:pPr lvl="1"/>
            <a:r>
              <a:rPr lang="en-GB" dirty="0"/>
              <a:t>Lancaster Environment Centre</a:t>
            </a:r>
          </a:p>
          <a:p>
            <a:pPr lvl="1"/>
            <a:r>
              <a:rPr lang="en-GB" dirty="0" smtClean="0"/>
              <a:t>Lancaster University Data Science Institute</a:t>
            </a:r>
            <a:endParaRPr lang="en-GB" dirty="0"/>
          </a:p>
          <a:p>
            <a:r>
              <a:rPr lang="en-GB" dirty="0"/>
              <a:t>Compare </a:t>
            </a:r>
            <a:r>
              <a:rPr lang="en-GB" dirty="0" smtClean="0"/>
              <a:t>adaptive forecasting </a:t>
            </a:r>
            <a:r>
              <a:rPr lang="en-GB" dirty="0"/>
              <a:t>techniques</a:t>
            </a:r>
          </a:p>
          <a:p>
            <a:pPr lvl="1"/>
            <a:endParaRPr lang="en-GB" dirty="0"/>
          </a:p>
          <a:p>
            <a:endParaRPr lang="en-GB" dirty="0"/>
          </a:p>
        </p:txBody>
      </p:sp>
      <p:sp>
        <p:nvSpPr>
          <p:cNvPr id="6" name="TextBox 5"/>
          <p:cNvSpPr txBox="1"/>
          <p:nvPr/>
        </p:nvSpPr>
        <p:spPr>
          <a:xfrm>
            <a:off x="913775" y="6279776"/>
            <a:ext cx="5688732" cy="246221"/>
          </a:xfrm>
          <a:prstGeom prst="rect">
            <a:avLst/>
          </a:prstGeom>
          <a:noFill/>
        </p:spPr>
        <p:txBody>
          <a:bodyPr wrap="square" rtlCol="0">
            <a:spAutoFit/>
          </a:bodyPr>
          <a:lstStyle/>
          <a:p>
            <a:r>
              <a:rPr lang="en-US" sz="1000" dirty="0" smtClean="0"/>
              <a:t>1 </a:t>
            </a:r>
            <a:r>
              <a:rPr lang="en-US" sz="1000" dirty="0" err="1" smtClean="0"/>
              <a:t>Romanowicz</a:t>
            </a:r>
            <a:r>
              <a:rPr lang="en-US" sz="1000" dirty="0" smtClean="0"/>
              <a:t> et al., 2006  2 </a:t>
            </a:r>
            <a:r>
              <a:rPr lang="en-US" sz="1000" dirty="0" err="1" smtClean="0"/>
              <a:t>Killick</a:t>
            </a:r>
            <a:r>
              <a:rPr lang="en-US" sz="1000" dirty="0" smtClean="0"/>
              <a:t> et al., 2017</a:t>
            </a:r>
            <a:endParaRPr lang="en-US" sz="1000" dirty="0"/>
          </a:p>
        </p:txBody>
      </p:sp>
    </p:spTree>
    <p:extLst>
      <p:ext uri="{BB962C8B-B14F-4D97-AF65-F5344CB8AC3E}">
        <p14:creationId xmlns:p14="http://schemas.microsoft.com/office/powerpoint/2010/main" val="468596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33192"/>
          </a:xfrm>
        </p:spPr>
        <p:txBody>
          <a:bodyPr/>
          <a:lstStyle/>
          <a:p>
            <a:r>
              <a:rPr lang="en-GB" dirty="0"/>
              <a:t>Feasibility study  </a:t>
            </a:r>
          </a:p>
        </p:txBody>
      </p:sp>
      <p:sp>
        <p:nvSpPr>
          <p:cNvPr id="3" name="Content Placeholder 2"/>
          <p:cNvSpPr>
            <a:spLocks noGrp="1"/>
          </p:cNvSpPr>
          <p:nvPr>
            <p:ph sz="quarter" idx="13"/>
          </p:nvPr>
        </p:nvSpPr>
        <p:spPr>
          <a:xfrm>
            <a:off x="913774" y="1671782"/>
            <a:ext cx="10363826" cy="4119417"/>
          </a:xfrm>
        </p:spPr>
        <p:txBody>
          <a:bodyPr>
            <a:normAutofit/>
          </a:bodyPr>
          <a:lstStyle/>
          <a:p>
            <a:r>
              <a:rPr lang="en-GB" dirty="0"/>
              <a:t>Interdisciplinary collaboration </a:t>
            </a:r>
          </a:p>
          <a:p>
            <a:pPr lvl="1"/>
            <a:r>
              <a:rPr lang="en-GB" dirty="0"/>
              <a:t>Lancaster Environment Centre</a:t>
            </a:r>
          </a:p>
          <a:p>
            <a:pPr lvl="1"/>
            <a:r>
              <a:rPr lang="en-GB" dirty="0" smtClean="0"/>
              <a:t>Lancaster University Data Science Institute</a:t>
            </a:r>
            <a:endParaRPr lang="en-GB" dirty="0"/>
          </a:p>
          <a:p>
            <a:r>
              <a:rPr lang="en-GB" dirty="0"/>
              <a:t>Compare forecasting techniques</a:t>
            </a:r>
          </a:p>
          <a:p>
            <a:pPr lvl="1"/>
            <a:r>
              <a:rPr lang="en-GB" dirty="0" smtClean="0"/>
              <a:t>Adaptive forecasting </a:t>
            </a:r>
            <a:r>
              <a:rPr lang="en-GB" dirty="0"/>
              <a:t>using Kalman filter </a:t>
            </a:r>
            <a:r>
              <a:rPr lang="en-GB" dirty="0" smtClean="0"/>
              <a:t>approach</a:t>
            </a:r>
            <a:r>
              <a:rPr lang="en-GB" baseline="30000" dirty="0" smtClean="0"/>
              <a:t>1</a:t>
            </a:r>
            <a:endParaRPr lang="en-GB" baseline="30000" dirty="0"/>
          </a:p>
          <a:p>
            <a:pPr lvl="1"/>
            <a:r>
              <a:rPr lang="en-GB" dirty="0"/>
              <a:t>Powerful statistical technique using data driven wavelet </a:t>
            </a:r>
            <a:r>
              <a:rPr lang="en-GB" dirty="0" smtClean="0"/>
              <a:t>decomposition</a:t>
            </a:r>
            <a:r>
              <a:rPr lang="en-GB" baseline="30000" dirty="0" smtClean="0"/>
              <a:t>2</a:t>
            </a:r>
            <a:endParaRPr lang="en-GB" baseline="30000" dirty="0"/>
          </a:p>
          <a:p>
            <a:pPr lvl="1"/>
            <a:endParaRPr lang="en-GB" dirty="0"/>
          </a:p>
          <a:p>
            <a:endParaRPr lang="en-GB" dirty="0"/>
          </a:p>
        </p:txBody>
      </p:sp>
      <p:sp>
        <p:nvSpPr>
          <p:cNvPr id="6" name="TextBox 5"/>
          <p:cNvSpPr txBox="1"/>
          <p:nvPr/>
        </p:nvSpPr>
        <p:spPr>
          <a:xfrm>
            <a:off x="913775" y="6279776"/>
            <a:ext cx="5688732" cy="246221"/>
          </a:xfrm>
          <a:prstGeom prst="rect">
            <a:avLst/>
          </a:prstGeom>
          <a:noFill/>
        </p:spPr>
        <p:txBody>
          <a:bodyPr wrap="square" rtlCol="0">
            <a:spAutoFit/>
          </a:bodyPr>
          <a:lstStyle/>
          <a:p>
            <a:r>
              <a:rPr lang="en-US" sz="1000" dirty="0" smtClean="0"/>
              <a:t>1 </a:t>
            </a:r>
            <a:r>
              <a:rPr lang="en-US" sz="1000" dirty="0" err="1" smtClean="0"/>
              <a:t>Romanowicz</a:t>
            </a:r>
            <a:r>
              <a:rPr lang="en-US" sz="1000" dirty="0" smtClean="0"/>
              <a:t> et al., 2006  2 </a:t>
            </a:r>
            <a:r>
              <a:rPr lang="en-US" sz="1000" dirty="0" err="1" smtClean="0"/>
              <a:t>Killick</a:t>
            </a:r>
            <a:r>
              <a:rPr lang="en-US" sz="1000" dirty="0" smtClean="0"/>
              <a:t> et al., 2017</a:t>
            </a:r>
            <a:endParaRPr lang="en-US" sz="1000" dirty="0"/>
          </a:p>
        </p:txBody>
      </p:sp>
    </p:spTree>
    <p:extLst>
      <p:ext uri="{BB962C8B-B14F-4D97-AF65-F5344CB8AC3E}">
        <p14:creationId xmlns:p14="http://schemas.microsoft.com/office/powerpoint/2010/main" val="1090374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933192"/>
          </a:xfrm>
        </p:spPr>
        <p:txBody>
          <a:bodyPr/>
          <a:lstStyle/>
          <a:p>
            <a:r>
              <a:rPr lang="en-GB" dirty="0"/>
              <a:t>Feasibility study  </a:t>
            </a:r>
          </a:p>
        </p:txBody>
      </p:sp>
      <p:sp>
        <p:nvSpPr>
          <p:cNvPr id="3" name="Content Placeholder 2"/>
          <p:cNvSpPr>
            <a:spLocks noGrp="1"/>
          </p:cNvSpPr>
          <p:nvPr>
            <p:ph sz="quarter" idx="13"/>
          </p:nvPr>
        </p:nvSpPr>
        <p:spPr>
          <a:xfrm>
            <a:off x="913774" y="1671782"/>
            <a:ext cx="10363826" cy="4119417"/>
          </a:xfrm>
        </p:spPr>
        <p:txBody>
          <a:bodyPr>
            <a:normAutofit fontScale="92500" lnSpcReduction="20000"/>
          </a:bodyPr>
          <a:lstStyle/>
          <a:p>
            <a:r>
              <a:rPr lang="en-GB" dirty="0"/>
              <a:t>Interdisciplinary collaboration </a:t>
            </a:r>
          </a:p>
          <a:p>
            <a:pPr lvl="1"/>
            <a:r>
              <a:rPr lang="en-GB" dirty="0"/>
              <a:t>Lancaster Environment Centre</a:t>
            </a:r>
          </a:p>
          <a:p>
            <a:pPr lvl="1"/>
            <a:r>
              <a:rPr lang="en-GB" dirty="0" smtClean="0"/>
              <a:t>Lancaster University Data Science Institute</a:t>
            </a:r>
            <a:endParaRPr lang="en-GB" dirty="0"/>
          </a:p>
          <a:p>
            <a:r>
              <a:rPr lang="en-GB" dirty="0"/>
              <a:t>Compare forecasting techniques</a:t>
            </a:r>
          </a:p>
          <a:p>
            <a:pPr lvl="1"/>
            <a:r>
              <a:rPr lang="en-GB" dirty="0"/>
              <a:t>Data based mechanistic modelling using </a:t>
            </a:r>
            <a:r>
              <a:rPr lang="en-GB" dirty="0" err="1"/>
              <a:t>Matlab</a:t>
            </a:r>
            <a:r>
              <a:rPr lang="en-GB" dirty="0"/>
              <a:t> Captain Toolbox</a:t>
            </a:r>
          </a:p>
          <a:p>
            <a:pPr lvl="2"/>
            <a:r>
              <a:rPr lang="en-GB" dirty="0"/>
              <a:t>A</a:t>
            </a:r>
            <a:r>
              <a:rPr lang="en-GB" dirty="0" smtClean="0"/>
              <a:t>daptive forecasting </a:t>
            </a:r>
            <a:r>
              <a:rPr lang="en-GB" dirty="0"/>
              <a:t>using Kalman filter </a:t>
            </a:r>
            <a:r>
              <a:rPr lang="en-GB" dirty="0" smtClean="0"/>
              <a:t>approach</a:t>
            </a:r>
            <a:r>
              <a:rPr lang="en-GB" baseline="30000" dirty="0" smtClean="0"/>
              <a:t>1</a:t>
            </a:r>
            <a:endParaRPr lang="en-GB" baseline="30000" dirty="0"/>
          </a:p>
          <a:p>
            <a:pPr lvl="2"/>
            <a:r>
              <a:rPr lang="en-GB" dirty="0"/>
              <a:t>Powerful statistical technique using data driven wavelet </a:t>
            </a:r>
            <a:r>
              <a:rPr lang="en-GB" dirty="0" smtClean="0"/>
              <a:t>decomposition</a:t>
            </a:r>
            <a:r>
              <a:rPr lang="en-GB" baseline="30000" dirty="0" smtClean="0"/>
              <a:t>2</a:t>
            </a:r>
            <a:endParaRPr lang="en-GB" baseline="30000" dirty="0"/>
          </a:p>
          <a:p>
            <a:r>
              <a:rPr lang="en-GB" dirty="0"/>
              <a:t>Trial model River Lune, NW England</a:t>
            </a:r>
          </a:p>
          <a:p>
            <a:pPr lvl="1"/>
            <a:r>
              <a:rPr lang="en-GB" dirty="0"/>
              <a:t>Rainfall</a:t>
            </a:r>
          </a:p>
          <a:p>
            <a:pPr lvl="1"/>
            <a:r>
              <a:rPr lang="en-GB" dirty="0"/>
              <a:t>Water levels</a:t>
            </a:r>
          </a:p>
          <a:p>
            <a:pPr lvl="1"/>
            <a:r>
              <a:rPr lang="en-GB" dirty="0"/>
              <a:t>Tidal data</a:t>
            </a:r>
          </a:p>
          <a:p>
            <a:pPr lvl="1"/>
            <a:endParaRPr lang="en-GB" dirty="0"/>
          </a:p>
        </p:txBody>
      </p:sp>
      <p:pic>
        <p:nvPicPr>
          <p:cNvPr id="5" name="Picture 4"/>
          <p:cNvPicPr>
            <a:picLocks noChangeAspect="1"/>
          </p:cNvPicPr>
          <p:nvPr/>
        </p:nvPicPr>
        <p:blipFill>
          <a:blip r:embed="rId3"/>
          <a:stretch>
            <a:fillRect/>
          </a:stretch>
        </p:blipFill>
        <p:spPr>
          <a:xfrm>
            <a:off x="9720775" y="4460629"/>
            <a:ext cx="1556825" cy="1556825"/>
          </a:xfrm>
          <a:prstGeom prst="rect">
            <a:avLst/>
          </a:prstGeom>
        </p:spPr>
      </p:pic>
      <p:sp>
        <p:nvSpPr>
          <p:cNvPr id="6" name="TextBox 5"/>
          <p:cNvSpPr txBox="1"/>
          <p:nvPr/>
        </p:nvSpPr>
        <p:spPr>
          <a:xfrm>
            <a:off x="913775" y="6279776"/>
            <a:ext cx="5688732" cy="246221"/>
          </a:xfrm>
          <a:prstGeom prst="rect">
            <a:avLst/>
          </a:prstGeom>
          <a:noFill/>
        </p:spPr>
        <p:txBody>
          <a:bodyPr wrap="square" rtlCol="0">
            <a:spAutoFit/>
          </a:bodyPr>
          <a:lstStyle/>
          <a:p>
            <a:r>
              <a:rPr lang="en-US" sz="1000" dirty="0" smtClean="0"/>
              <a:t>1 </a:t>
            </a:r>
            <a:r>
              <a:rPr lang="en-US" sz="1000" dirty="0" err="1" smtClean="0"/>
              <a:t>Romanowicz</a:t>
            </a:r>
            <a:r>
              <a:rPr lang="en-US" sz="1000" dirty="0" smtClean="0"/>
              <a:t> et al., 2006  2 </a:t>
            </a:r>
            <a:r>
              <a:rPr lang="en-US" sz="1000" dirty="0" err="1" smtClean="0"/>
              <a:t>Killick</a:t>
            </a:r>
            <a:r>
              <a:rPr lang="en-US" sz="1000" dirty="0" smtClean="0"/>
              <a:t> et al., 2017</a:t>
            </a:r>
            <a:endParaRPr lang="en-US" sz="1000" dirty="0"/>
          </a:p>
        </p:txBody>
      </p:sp>
    </p:spTree>
    <p:extLst>
      <p:ext uri="{BB962C8B-B14F-4D97-AF65-F5344CB8AC3E}">
        <p14:creationId xmlns:p14="http://schemas.microsoft.com/office/powerpoint/2010/main" val="1737813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0511"/>
            <a:ext cx="10364451" cy="792272"/>
          </a:xfrm>
        </p:spPr>
        <p:txBody>
          <a:bodyPr/>
          <a:lstStyle/>
          <a:p>
            <a:r>
              <a:rPr lang="en-GB" dirty="0"/>
              <a:t>Study catchment system – River Lune</a:t>
            </a:r>
          </a:p>
        </p:txBody>
      </p:sp>
      <p:pic>
        <p:nvPicPr>
          <p:cNvPr id="11" name="Content Placeholder 10"/>
          <p:cNvPicPr>
            <a:picLocks noGrp="1" noChangeAspect="1"/>
          </p:cNvPicPr>
          <p:nvPr>
            <p:ph sz="quarter" idx="13"/>
          </p:nvPr>
        </p:nvPicPr>
        <p:blipFill>
          <a:blip r:embed="rId3"/>
          <a:stretch>
            <a:fillRect/>
          </a:stretch>
        </p:blipFill>
        <p:spPr>
          <a:xfrm>
            <a:off x="4377215" y="780455"/>
            <a:ext cx="4159405" cy="5877648"/>
          </a:xfrm>
        </p:spPr>
      </p:pic>
      <p:pic>
        <p:nvPicPr>
          <p:cNvPr id="12" name="Picture 11"/>
          <p:cNvPicPr>
            <a:picLocks noChangeAspect="1"/>
          </p:cNvPicPr>
          <p:nvPr/>
        </p:nvPicPr>
        <p:blipFill>
          <a:blip r:embed="rId4"/>
          <a:stretch>
            <a:fillRect/>
          </a:stretch>
        </p:blipFill>
        <p:spPr>
          <a:xfrm>
            <a:off x="8629327" y="780455"/>
            <a:ext cx="1730156" cy="208976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a:stretch>
            <a:fillRect/>
          </a:stretch>
        </p:blipFill>
        <p:spPr>
          <a:xfrm>
            <a:off x="10732297" y="4697014"/>
            <a:ext cx="1382508" cy="2104482"/>
          </a:xfrm>
          <a:prstGeom prst="rect">
            <a:avLst/>
          </a:prstGeom>
        </p:spPr>
      </p:pic>
    </p:spTree>
    <p:extLst>
      <p:ext uri="{BB962C8B-B14F-4D97-AF65-F5344CB8AC3E}">
        <p14:creationId xmlns:p14="http://schemas.microsoft.com/office/powerpoint/2010/main" val="2055271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0511"/>
            <a:ext cx="10364451" cy="792272"/>
          </a:xfrm>
        </p:spPr>
        <p:txBody>
          <a:bodyPr/>
          <a:lstStyle/>
          <a:p>
            <a:r>
              <a:rPr lang="en-GB" dirty="0"/>
              <a:t>Study catchment system – River Lune</a:t>
            </a:r>
          </a:p>
        </p:txBody>
      </p:sp>
      <p:pic>
        <p:nvPicPr>
          <p:cNvPr id="11" name="Content Placeholder 10"/>
          <p:cNvPicPr>
            <a:picLocks noGrp="1" noChangeAspect="1"/>
          </p:cNvPicPr>
          <p:nvPr>
            <p:ph sz="quarter" idx="13"/>
          </p:nvPr>
        </p:nvPicPr>
        <p:blipFill>
          <a:blip r:embed="rId3"/>
          <a:stretch>
            <a:fillRect/>
          </a:stretch>
        </p:blipFill>
        <p:spPr>
          <a:xfrm>
            <a:off x="4377215" y="780455"/>
            <a:ext cx="4159405" cy="5877648"/>
          </a:xfrm>
        </p:spPr>
      </p:pic>
      <p:pic>
        <p:nvPicPr>
          <p:cNvPr id="12" name="Picture 11"/>
          <p:cNvPicPr>
            <a:picLocks noChangeAspect="1"/>
          </p:cNvPicPr>
          <p:nvPr/>
        </p:nvPicPr>
        <p:blipFill>
          <a:blip r:embed="rId4"/>
          <a:stretch>
            <a:fillRect/>
          </a:stretch>
        </p:blipFill>
        <p:spPr>
          <a:xfrm>
            <a:off x="8629327" y="780455"/>
            <a:ext cx="1730156" cy="208976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a:stretch>
            <a:fillRect/>
          </a:stretch>
        </p:blipFill>
        <p:spPr>
          <a:xfrm>
            <a:off x="10732297" y="4697014"/>
            <a:ext cx="1382508" cy="2104482"/>
          </a:xfrm>
          <a:prstGeom prst="rect">
            <a:avLst/>
          </a:prstGeom>
        </p:spPr>
      </p:pic>
      <p:sp>
        <p:nvSpPr>
          <p:cNvPr id="8" name="Rounded Rectangle 7"/>
          <p:cNvSpPr/>
          <p:nvPr/>
        </p:nvSpPr>
        <p:spPr>
          <a:xfrm>
            <a:off x="673100" y="1485900"/>
            <a:ext cx="2946400" cy="39243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charset="0"/>
              <a:buChar char="•"/>
            </a:pPr>
            <a:r>
              <a:rPr lang="en-US" dirty="0" smtClean="0"/>
              <a:t>Catchment are approx. 1000km</a:t>
            </a:r>
            <a:r>
              <a:rPr lang="en-US" baseline="30000" dirty="0" smtClean="0"/>
              <a:t>2</a:t>
            </a:r>
            <a:r>
              <a:rPr lang="en-US" dirty="0" smtClean="0"/>
              <a:t> above tidal limit</a:t>
            </a:r>
          </a:p>
          <a:p>
            <a:pPr marL="285750" indent="-285750">
              <a:buFont typeface="Arial" charset="0"/>
              <a:buChar char="•"/>
            </a:pPr>
            <a:r>
              <a:rPr lang="en-US" dirty="0" smtClean="0"/>
              <a:t>Rises in northern </a:t>
            </a:r>
            <a:r>
              <a:rPr lang="en-US" dirty="0" err="1" smtClean="0"/>
              <a:t>Pennines</a:t>
            </a:r>
            <a:endParaRPr lang="en-US" dirty="0" smtClean="0"/>
          </a:p>
          <a:p>
            <a:pPr marL="285750" indent="-285750">
              <a:buFont typeface="Arial" charset="0"/>
              <a:buChar char="•"/>
            </a:pPr>
            <a:r>
              <a:rPr lang="en-US" dirty="0" smtClean="0"/>
              <a:t>Flows out to the sea at Lancaster</a:t>
            </a:r>
          </a:p>
          <a:p>
            <a:pPr marL="285750" indent="-285750">
              <a:buFont typeface="Arial" charset="0"/>
              <a:buChar char="•"/>
            </a:pPr>
            <a:r>
              <a:rPr lang="en-US" dirty="0" smtClean="0"/>
              <a:t>High ground to the east</a:t>
            </a:r>
          </a:p>
          <a:p>
            <a:pPr marL="285750" indent="-285750">
              <a:buFont typeface="Arial" charset="0"/>
              <a:buChar char="•"/>
            </a:pPr>
            <a:r>
              <a:rPr lang="en-US" dirty="0" smtClean="0"/>
              <a:t>Drained by two major tributaries</a:t>
            </a:r>
          </a:p>
          <a:p>
            <a:pPr marL="285750" indent="-285750">
              <a:buFont typeface="Arial" charset="0"/>
              <a:buChar char="•"/>
            </a:pPr>
            <a:r>
              <a:rPr lang="en-US" dirty="0" smtClean="0"/>
              <a:t>Historically subject to flash flooding</a:t>
            </a:r>
            <a:endParaRPr lang="en-US" dirty="0"/>
          </a:p>
        </p:txBody>
      </p:sp>
    </p:spTree>
    <p:extLst>
      <p:ext uri="{BB962C8B-B14F-4D97-AF65-F5344CB8AC3E}">
        <p14:creationId xmlns:p14="http://schemas.microsoft.com/office/powerpoint/2010/main" val="267772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0511"/>
            <a:ext cx="10364451" cy="792272"/>
          </a:xfrm>
        </p:spPr>
        <p:txBody>
          <a:bodyPr/>
          <a:lstStyle/>
          <a:p>
            <a:r>
              <a:rPr lang="en-GB" dirty="0"/>
              <a:t>Study catchment system – River Lune</a:t>
            </a:r>
          </a:p>
        </p:txBody>
      </p:sp>
      <p:pic>
        <p:nvPicPr>
          <p:cNvPr id="11" name="Content Placeholder 10"/>
          <p:cNvPicPr>
            <a:picLocks noGrp="1" noChangeAspect="1"/>
          </p:cNvPicPr>
          <p:nvPr>
            <p:ph sz="quarter" idx="13"/>
          </p:nvPr>
        </p:nvPicPr>
        <p:blipFill>
          <a:blip r:embed="rId3"/>
          <a:stretch>
            <a:fillRect/>
          </a:stretch>
        </p:blipFill>
        <p:spPr>
          <a:xfrm>
            <a:off x="4377215" y="780455"/>
            <a:ext cx="4159405" cy="5877648"/>
          </a:xfrm>
        </p:spPr>
      </p:pic>
      <p:pic>
        <p:nvPicPr>
          <p:cNvPr id="12" name="Picture 11"/>
          <p:cNvPicPr>
            <a:picLocks noChangeAspect="1"/>
          </p:cNvPicPr>
          <p:nvPr/>
        </p:nvPicPr>
        <p:blipFill>
          <a:blip r:embed="rId4"/>
          <a:stretch>
            <a:fillRect/>
          </a:stretch>
        </p:blipFill>
        <p:spPr>
          <a:xfrm>
            <a:off x="8629327" y="780455"/>
            <a:ext cx="1730156" cy="208976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a:stretch>
            <a:fillRect/>
          </a:stretch>
        </p:blipFill>
        <p:spPr>
          <a:xfrm>
            <a:off x="10732297" y="4697014"/>
            <a:ext cx="1382508" cy="2104482"/>
          </a:xfrm>
          <a:prstGeom prst="rect">
            <a:avLst/>
          </a:prstGeom>
        </p:spPr>
      </p:pic>
      <p:sp>
        <p:nvSpPr>
          <p:cNvPr id="8" name="Oval 7"/>
          <p:cNvSpPr/>
          <p:nvPr/>
        </p:nvSpPr>
        <p:spPr>
          <a:xfrm>
            <a:off x="5217459" y="912783"/>
            <a:ext cx="1788459" cy="105491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73100" y="1485900"/>
            <a:ext cx="2946400" cy="39243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charset="0"/>
              <a:buChar char="•"/>
            </a:pPr>
            <a:r>
              <a:rPr lang="en-US" dirty="0" smtClean="0"/>
              <a:t>Catchment are approx. 1000km</a:t>
            </a:r>
            <a:r>
              <a:rPr lang="en-US" baseline="30000" dirty="0" smtClean="0"/>
              <a:t>2</a:t>
            </a:r>
            <a:r>
              <a:rPr lang="en-US" dirty="0" smtClean="0"/>
              <a:t> above tidal limit</a:t>
            </a:r>
          </a:p>
          <a:p>
            <a:pPr marL="285750" indent="-285750">
              <a:buFont typeface="Arial" charset="0"/>
              <a:buChar char="•"/>
            </a:pPr>
            <a:r>
              <a:rPr lang="en-US" dirty="0" smtClean="0"/>
              <a:t>Rises in northern </a:t>
            </a:r>
            <a:r>
              <a:rPr lang="en-US" dirty="0" err="1" smtClean="0"/>
              <a:t>Pennines</a:t>
            </a:r>
            <a:endParaRPr lang="en-US" dirty="0" smtClean="0"/>
          </a:p>
          <a:p>
            <a:pPr marL="285750" indent="-285750">
              <a:buFont typeface="Arial" charset="0"/>
              <a:buChar char="•"/>
            </a:pPr>
            <a:r>
              <a:rPr lang="en-US" dirty="0" smtClean="0"/>
              <a:t>Flows out to the sea at Lancaster</a:t>
            </a:r>
          </a:p>
          <a:p>
            <a:pPr marL="285750" indent="-285750">
              <a:buFont typeface="Arial" charset="0"/>
              <a:buChar char="•"/>
            </a:pPr>
            <a:r>
              <a:rPr lang="en-US" dirty="0" smtClean="0"/>
              <a:t>High ground to the east</a:t>
            </a:r>
          </a:p>
          <a:p>
            <a:pPr marL="285750" indent="-285750">
              <a:buFont typeface="Arial" charset="0"/>
              <a:buChar char="•"/>
            </a:pPr>
            <a:r>
              <a:rPr lang="en-US" dirty="0" smtClean="0"/>
              <a:t>Drained by two major tributaries</a:t>
            </a:r>
          </a:p>
          <a:p>
            <a:pPr marL="285750" indent="-285750">
              <a:buFont typeface="Arial" charset="0"/>
              <a:buChar char="•"/>
            </a:pPr>
            <a:r>
              <a:rPr lang="en-US" dirty="0" smtClean="0"/>
              <a:t>Historically subject to flash flooding</a:t>
            </a:r>
            <a:endParaRPr lang="en-US" dirty="0"/>
          </a:p>
        </p:txBody>
      </p:sp>
    </p:spTree>
    <p:extLst>
      <p:ext uri="{BB962C8B-B14F-4D97-AF65-F5344CB8AC3E}">
        <p14:creationId xmlns:p14="http://schemas.microsoft.com/office/powerpoint/2010/main" val="1136917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0511"/>
            <a:ext cx="10364451" cy="792272"/>
          </a:xfrm>
        </p:spPr>
        <p:txBody>
          <a:bodyPr/>
          <a:lstStyle/>
          <a:p>
            <a:r>
              <a:rPr lang="en-GB" dirty="0"/>
              <a:t>Study catchment system – River Lune</a:t>
            </a:r>
          </a:p>
        </p:txBody>
      </p:sp>
      <p:pic>
        <p:nvPicPr>
          <p:cNvPr id="11" name="Content Placeholder 10"/>
          <p:cNvPicPr>
            <a:picLocks noGrp="1" noChangeAspect="1"/>
          </p:cNvPicPr>
          <p:nvPr>
            <p:ph sz="quarter" idx="13"/>
          </p:nvPr>
        </p:nvPicPr>
        <p:blipFill>
          <a:blip r:embed="rId3"/>
          <a:stretch>
            <a:fillRect/>
          </a:stretch>
        </p:blipFill>
        <p:spPr>
          <a:xfrm>
            <a:off x="4377215" y="780455"/>
            <a:ext cx="4159405" cy="5877648"/>
          </a:xfrm>
        </p:spPr>
      </p:pic>
      <p:pic>
        <p:nvPicPr>
          <p:cNvPr id="12" name="Picture 11"/>
          <p:cNvPicPr>
            <a:picLocks noChangeAspect="1"/>
          </p:cNvPicPr>
          <p:nvPr/>
        </p:nvPicPr>
        <p:blipFill>
          <a:blip r:embed="rId4"/>
          <a:stretch>
            <a:fillRect/>
          </a:stretch>
        </p:blipFill>
        <p:spPr>
          <a:xfrm>
            <a:off x="8629327" y="780455"/>
            <a:ext cx="1730156" cy="208976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a:stretch>
            <a:fillRect/>
          </a:stretch>
        </p:blipFill>
        <p:spPr>
          <a:xfrm>
            <a:off x="10732297" y="4697014"/>
            <a:ext cx="1382508" cy="2104482"/>
          </a:xfrm>
          <a:prstGeom prst="rect">
            <a:avLst/>
          </a:prstGeom>
        </p:spPr>
      </p:pic>
      <p:pic>
        <p:nvPicPr>
          <p:cNvPr id="5" name="Picture 4"/>
          <p:cNvPicPr>
            <a:picLocks noChangeAspect="1"/>
          </p:cNvPicPr>
          <p:nvPr/>
        </p:nvPicPr>
        <p:blipFill>
          <a:blip r:embed="rId6"/>
          <a:stretch>
            <a:fillRect/>
          </a:stretch>
        </p:blipFill>
        <p:spPr>
          <a:xfrm>
            <a:off x="667737" y="1656288"/>
            <a:ext cx="2584750" cy="1842446"/>
          </a:xfrm>
          <a:prstGeom prst="rect">
            <a:avLst/>
          </a:prstGeom>
        </p:spPr>
      </p:pic>
      <p:sp>
        <p:nvSpPr>
          <p:cNvPr id="6" name="Rectangle 5"/>
          <p:cNvSpPr/>
          <p:nvPr/>
        </p:nvSpPr>
        <p:spPr>
          <a:xfrm>
            <a:off x="667736" y="3508543"/>
            <a:ext cx="3250214" cy="200055"/>
          </a:xfrm>
          <a:prstGeom prst="rect">
            <a:avLst/>
          </a:prstGeom>
        </p:spPr>
        <p:txBody>
          <a:bodyPr wrap="square">
            <a:spAutoFit/>
          </a:bodyPr>
          <a:lstStyle/>
          <a:p>
            <a:r>
              <a:rPr lang="en-GB" sz="700" dirty="0"/>
              <a:t>https://www.flickr.com/photos/environment-agency/13712948634/</a:t>
            </a:r>
          </a:p>
        </p:txBody>
      </p:sp>
      <p:sp>
        <p:nvSpPr>
          <p:cNvPr id="7" name="TextBox 6"/>
          <p:cNvSpPr txBox="1"/>
          <p:nvPr/>
        </p:nvSpPr>
        <p:spPr>
          <a:xfrm>
            <a:off x="798653" y="1226916"/>
            <a:ext cx="2442142" cy="369332"/>
          </a:xfrm>
          <a:prstGeom prst="rect">
            <a:avLst/>
          </a:prstGeom>
          <a:noFill/>
        </p:spPr>
        <p:txBody>
          <a:bodyPr wrap="square" rtlCol="0">
            <a:spAutoFit/>
          </a:bodyPr>
          <a:lstStyle/>
          <a:p>
            <a:r>
              <a:rPr lang="en-GB" dirty="0"/>
              <a:t>Lunes Bridge</a:t>
            </a:r>
          </a:p>
        </p:txBody>
      </p:sp>
      <p:cxnSp>
        <p:nvCxnSpPr>
          <p:cNvPr id="9" name="Straight Connector 8"/>
          <p:cNvCxnSpPr>
            <a:stCxn id="5" idx="3"/>
          </p:cNvCxnSpPr>
          <p:nvPr/>
        </p:nvCxnSpPr>
        <p:spPr>
          <a:xfrm flipV="1">
            <a:off x="3252487" y="1967696"/>
            <a:ext cx="2986267" cy="609815"/>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6201644" y="3012141"/>
            <a:ext cx="314673" cy="3227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288738" y="5487864"/>
            <a:ext cx="314673" cy="3227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667736" y="4352081"/>
            <a:ext cx="2573059" cy="1927311"/>
          </a:xfrm>
          <a:prstGeom prst="rect">
            <a:avLst/>
          </a:prstGeom>
        </p:spPr>
      </p:pic>
      <p:cxnSp>
        <p:nvCxnSpPr>
          <p:cNvPr id="16" name="Straight Connector 15"/>
          <p:cNvCxnSpPr>
            <a:stCxn id="16" idx="3"/>
          </p:cNvCxnSpPr>
          <p:nvPr/>
        </p:nvCxnSpPr>
        <p:spPr>
          <a:xfrm>
            <a:off x="3240795" y="5315737"/>
            <a:ext cx="1724744" cy="56420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7736" y="3932971"/>
            <a:ext cx="2442142" cy="369332"/>
          </a:xfrm>
          <a:prstGeom prst="rect">
            <a:avLst/>
          </a:prstGeom>
          <a:noFill/>
        </p:spPr>
        <p:txBody>
          <a:bodyPr wrap="square" rtlCol="0">
            <a:spAutoFit/>
          </a:bodyPr>
          <a:lstStyle/>
          <a:p>
            <a:r>
              <a:rPr lang="en-GB" dirty="0" err="1" smtClean="0"/>
              <a:t>Skerton</a:t>
            </a:r>
            <a:r>
              <a:rPr lang="en-GB" dirty="0" smtClean="0"/>
              <a:t> Weir</a:t>
            </a:r>
            <a:endParaRPr lang="en-GB" dirty="0"/>
          </a:p>
        </p:txBody>
      </p:sp>
    </p:spTree>
    <p:extLst>
      <p:ext uri="{BB962C8B-B14F-4D97-AF65-F5344CB8AC3E}">
        <p14:creationId xmlns:p14="http://schemas.microsoft.com/office/powerpoint/2010/main" val="170816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0511"/>
            <a:ext cx="10364451" cy="792272"/>
          </a:xfrm>
        </p:spPr>
        <p:txBody>
          <a:bodyPr/>
          <a:lstStyle/>
          <a:p>
            <a:r>
              <a:rPr lang="en-GB" dirty="0"/>
              <a:t>Study catchment system – River Lune</a:t>
            </a:r>
          </a:p>
        </p:txBody>
      </p:sp>
      <p:pic>
        <p:nvPicPr>
          <p:cNvPr id="11" name="Content Placeholder 10"/>
          <p:cNvPicPr>
            <a:picLocks noGrp="1" noChangeAspect="1"/>
          </p:cNvPicPr>
          <p:nvPr>
            <p:ph sz="quarter" idx="13"/>
          </p:nvPr>
        </p:nvPicPr>
        <p:blipFill>
          <a:blip r:embed="rId3"/>
          <a:stretch>
            <a:fillRect/>
          </a:stretch>
        </p:blipFill>
        <p:spPr>
          <a:xfrm>
            <a:off x="4377215" y="780455"/>
            <a:ext cx="4159405" cy="5877648"/>
          </a:xfrm>
        </p:spPr>
      </p:pic>
      <p:pic>
        <p:nvPicPr>
          <p:cNvPr id="12" name="Picture 11"/>
          <p:cNvPicPr>
            <a:picLocks noChangeAspect="1"/>
          </p:cNvPicPr>
          <p:nvPr/>
        </p:nvPicPr>
        <p:blipFill>
          <a:blip r:embed="rId4"/>
          <a:stretch>
            <a:fillRect/>
          </a:stretch>
        </p:blipFill>
        <p:spPr>
          <a:xfrm>
            <a:off x="8629327" y="780455"/>
            <a:ext cx="1730156" cy="2089766"/>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5"/>
          <a:stretch>
            <a:fillRect/>
          </a:stretch>
        </p:blipFill>
        <p:spPr>
          <a:xfrm>
            <a:off x="10732297" y="4697014"/>
            <a:ext cx="1382508" cy="2104482"/>
          </a:xfrm>
          <a:prstGeom prst="rect">
            <a:avLst/>
          </a:prstGeom>
        </p:spPr>
      </p:pic>
      <p:pic>
        <p:nvPicPr>
          <p:cNvPr id="5" name="Picture 4"/>
          <p:cNvPicPr>
            <a:picLocks noChangeAspect="1"/>
          </p:cNvPicPr>
          <p:nvPr/>
        </p:nvPicPr>
        <p:blipFill>
          <a:blip r:embed="rId6"/>
          <a:stretch>
            <a:fillRect/>
          </a:stretch>
        </p:blipFill>
        <p:spPr>
          <a:xfrm>
            <a:off x="667737" y="1656288"/>
            <a:ext cx="2584750" cy="1842446"/>
          </a:xfrm>
          <a:prstGeom prst="rect">
            <a:avLst/>
          </a:prstGeom>
        </p:spPr>
      </p:pic>
      <p:sp>
        <p:nvSpPr>
          <p:cNvPr id="6" name="Rectangle 5"/>
          <p:cNvSpPr/>
          <p:nvPr/>
        </p:nvSpPr>
        <p:spPr>
          <a:xfrm>
            <a:off x="667736" y="3508543"/>
            <a:ext cx="3250214" cy="200055"/>
          </a:xfrm>
          <a:prstGeom prst="rect">
            <a:avLst/>
          </a:prstGeom>
        </p:spPr>
        <p:txBody>
          <a:bodyPr wrap="square">
            <a:spAutoFit/>
          </a:bodyPr>
          <a:lstStyle/>
          <a:p>
            <a:r>
              <a:rPr lang="en-GB" sz="700" dirty="0"/>
              <a:t>https://www.flickr.com/photos/environment-agency/13712948634/</a:t>
            </a:r>
          </a:p>
        </p:txBody>
      </p:sp>
      <p:sp>
        <p:nvSpPr>
          <p:cNvPr id="7" name="TextBox 6"/>
          <p:cNvSpPr txBox="1"/>
          <p:nvPr/>
        </p:nvSpPr>
        <p:spPr>
          <a:xfrm>
            <a:off x="798653" y="1226916"/>
            <a:ext cx="2442142" cy="369332"/>
          </a:xfrm>
          <a:prstGeom prst="rect">
            <a:avLst/>
          </a:prstGeom>
          <a:noFill/>
        </p:spPr>
        <p:txBody>
          <a:bodyPr wrap="square" rtlCol="0">
            <a:spAutoFit/>
          </a:bodyPr>
          <a:lstStyle/>
          <a:p>
            <a:r>
              <a:rPr lang="en-GB" dirty="0"/>
              <a:t>Lunes Bridge</a:t>
            </a:r>
          </a:p>
        </p:txBody>
      </p:sp>
      <p:cxnSp>
        <p:nvCxnSpPr>
          <p:cNvPr id="9" name="Straight Connector 8"/>
          <p:cNvCxnSpPr>
            <a:stCxn id="5" idx="3"/>
          </p:cNvCxnSpPr>
          <p:nvPr/>
        </p:nvCxnSpPr>
        <p:spPr>
          <a:xfrm flipV="1">
            <a:off x="3252487" y="1967696"/>
            <a:ext cx="2986267" cy="609815"/>
          </a:xfrm>
          <a:prstGeom prst="line">
            <a:avLst/>
          </a:prstGeom>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6354044" y="2961341"/>
            <a:ext cx="314673" cy="3227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28488" y="5221164"/>
            <a:ext cx="314673" cy="3227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667736" y="4352081"/>
            <a:ext cx="2573059" cy="1927311"/>
          </a:xfrm>
          <a:prstGeom prst="rect">
            <a:avLst/>
          </a:prstGeom>
        </p:spPr>
      </p:pic>
      <p:cxnSp>
        <p:nvCxnSpPr>
          <p:cNvPr id="16" name="Straight Connector 15"/>
          <p:cNvCxnSpPr/>
          <p:nvPr/>
        </p:nvCxnSpPr>
        <p:spPr>
          <a:xfrm>
            <a:off x="3240795" y="5315737"/>
            <a:ext cx="1724744" cy="56420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7736" y="3932971"/>
            <a:ext cx="2442142" cy="369332"/>
          </a:xfrm>
          <a:prstGeom prst="rect">
            <a:avLst/>
          </a:prstGeom>
          <a:noFill/>
        </p:spPr>
        <p:txBody>
          <a:bodyPr wrap="square" rtlCol="0">
            <a:spAutoFit/>
          </a:bodyPr>
          <a:lstStyle/>
          <a:p>
            <a:r>
              <a:rPr lang="en-GB" dirty="0" err="1" smtClean="0"/>
              <a:t>Skerton</a:t>
            </a:r>
            <a:r>
              <a:rPr lang="en-GB" dirty="0" smtClean="0"/>
              <a:t> Weir</a:t>
            </a:r>
            <a:endParaRPr lang="en-GB" dirty="0"/>
          </a:p>
        </p:txBody>
      </p:sp>
    </p:spTree>
    <p:extLst>
      <p:ext uri="{BB962C8B-B14F-4D97-AF65-F5344CB8AC3E}">
        <p14:creationId xmlns:p14="http://schemas.microsoft.com/office/powerpoint/2010/main" val="1863131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5343"/>
            <a:ext cx="10364451" cy="1151967"/>
          </a:xfrm>
        </p:spPr>
        <p:txBody>
          <a:bodyPr/>
          <a:lstStyle/>
          <a:p>
            <a:r>
              <a:rPr lang="en-GB" dirty="0"/>
              <a:t>Flooding is a worldwide problem</a:t>
            </a:r>
          </a:p>
        </p:txBody>
      </p:sp>
      <p:sp>
        <p:nvSpPr>
          <p:cNvPr id="3" name="Content Placeholder 2"/>
          <p:cNvSpPr>
            <a:spLocks noGrp="1"/>
          </p:cNvSpPr>
          <p:nvPr>
            <p:ph sz="quarter" idx="13"/>
          </p:nvPr>
        </p:nvSpPr>
        <p:spPr>
          <a:xfrm>
            <a:off x="913774" y="1337310"/>
            <a:ext cx="10363826" cy="4453889"/>
          </a:xfrm>
        </p:spPr>
        <p:txBody>
          <a:bodyPr/>
          <a:lstStyle/>
          <a:p>
            <a:r>
              <a:rPr lang="en-GB" dirty="0"/>
              <a:t>Storm Desmond 5</a:t>
            </a:r>
            <a:r>
              <a:rPr lang="en-GB" baseline="30000" dirty="0"/>
              <a:t>th</a:t>
            </a:r>
            <a:r>
              <a:rPr lang="en-GB" dirty="0"/>
              <a:t>/6</a:t>
            </a:r>
            <a:r>
              <a:rPr lang="en-GB" baseline="30000" dirty="0"/>
              <a:t>th</a:t>
            </a:r>
            <a:r>
              <a:rPr lang="en-GB" dirty="0"/>
              <a:t> December 2015</a:t>
            </a:r>
          </a:p>
          <a:p>
            <a:pPr lvl="1"/>
            <a:r>
              <a:rPr lang="en-GB" dirty="0" smtClean="0"/>
              <a:t>Widespread damage to infrastructure</a:t>
            </a:r>
            <a:endParaRPr lang="en-GB" dirty="0"/>
          </a:p>
        </p:txBody>
      </p:sp>
      <p:pic>
        <p:nvPicPr>
          <p:cNvPr id="13" name="Picture 12"/>
          <p:cNvPicPr>
            <a:picLocks noChangeAspect="1"/>
          </p:cNvPicPr>
          <p:nvPr/>
        </p:nvPicPr>
        <p:blipFill rotWithShape="1">
          <a:blip r:embed="rId3"/>
          <a:srcRect t="13690" b="16643"/>
          <a:stretch/>
        </p:blipFill>
        <p:spPr>
          <a:xfrm>
            <a:off x="6946900" y="1243049"/>
            <a:ext cx="4741524" cy="2321205"/>
          </a:xfrm>
          <a:prstGeom prst="rect">
            <a:avLst/>
          </a:prstGeom>
        </p:spPr>
      </p:pic>
      <p:pic>
        <p:nvPicPr>
          <p:cNvPr id="5" name="Picture 4"/>
          <p:cNvPicPr>
            <a:picLocks noChangeAspect="1"/>
          </p:cNvPicPr>
          <p:nvPr/>
        </p:nvPicPr>
        <p:blipFill>
          <a:blip r:embed="rId4"/>
          <a:stretch>
            <a:fillRect/>
          </a:stretch>
        </p:blipFill>
        <p:spPr>
          <a:xfrm>
            <a:off x="6946900" y="3782190"/>
            <a:ext cx="4741524" cy="2669019"/>
          </a:xfrm>
          <a:prstGeom prst="rect">
            <a:avLst/>
          </a:prstGeom>
        </p:spPr>
      </p:pic>
    </p:spTree>
    <p:extLst>
      <p:ext uri="{BB962C8B-B14F-4D97-AF65-F5344CB8AC3E}">
        <p14:creationId xmlns:p14="http://schemas.microsoft.com/office/powerpoint/2010/main" val="2437251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52" y="1274604"/>
            <a:ext cx="575065" cy="4905783"/>
          </a:xfrm>
        </p:spPr>
        <p:txBody>
          <a:bodyPr vert="vert270">
            <a:normAutofit fontScale="90000"/>
          </a:bodyPr>
          <a:lstStyle/>
          <a:p>
            <a:r>
              <a:rPr lang="en-GB" dirty="0"/>
              <a:t>Schematic model</a:t>
            </a:r>
          </a:p>
        </p:txBody>
      </p:sp>
      <p:grpSp>
        <p:nvGrpSpPr>
          <p:cNvPr id="102" name="Group 101"/>
          <p:cNvGrpSpPr/>
          <p:nvPr/>
        </p:nvGrpSpPr>
        <p:grpSpPr>
          <a:xfrm>
            <a:off x="5751871" y="353961"/>
            <a:ext cx="4930878" cy="5826427"/>
            <a:chOff x="5751871" y="353961"/>
            <a:chExt cx="4930878" cy="5826427"/>
          </a:xfrm>
        </p:grpSpPr>
        <p:sp>
          <p:nvSpPr>
            <p:cNvPr id="50" name="Rectangle: Rounded Corners 49"/>
            <p:cNvSpPr/>
            <p:nvPr/>
          </p:nvSpPr>
          <p:spPr>
            <a:xfrm>
              <a:off x="5751871" y="353961"/>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Demings</a:t>
              </a:r>
              <a:r>
                <a:rPr lang="en-GB" sz="1600" dirty="0"/>
                <a:t> Moss</a:t>
              </a:r>
            </a:p>
          </p:txBody>
        </p:sp>
        <p:sp>
          <p:nvSpPr>
            <p:cNvPr id="51" name="Rectangle: Rounded Corners 50"/>
            <p:cNvSpPr/>
            <p:nvPr/>
          </p:nvSpPr>
          <p:spPr>
            <a:xfrm>
              <a:off x="7214664" y="353961"/>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Orton-</a:t>
              </a:r>
              <a:r>
                <a:rPr lang="en-GB" sz="1600" dirty="0" err="1"/>
                <a:t>Shallowford</a:t>
              </a:r>
              <a:endParaRPr lang="en-GB" sz="1600" dirty="0"/>
            </a:p>
          </p:txBody>
        </p:sp>
        <p:sp>
          <p:nvSpPr>
            <p:cNvPr id="52" name="Rectangle: Rounded Corners 51"/>
            <p:cNvSpPr/>
            <p:nvPr/>
          </p:nvSpPr>
          <p:spPr>
            <a:xfrm>
              <a:off x="8681883" y="353961"/>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Wet </a:t>
              </a:r>
              <a:r>
                <a:rPr lang="en-GB" sz="1600" dirty="0" err="1"/>
                <a:t>Sleddale</a:t>
              </a:r>
              <a:endParaRPr lang="en-GB" sz="1600" dirty="0"/>
            </a:p>
          </p:txBody>
        </p:sp>
        <p:sp>
          <p:nvSpPr>
            <p:cNvPr id="53" name="Rectangle: Rounded Corners 52"/>
            <p:cNvSpPr/>
            <p:nvPr/>
          </p:nvSpPr>
          <p:spPr>
            <a:xfrm>
              <a:off x="7214664" y="1247559"/>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Lunes Bridge</a:t>
              </a:r>
            </a:p>
          </p:txBody>
        </p:sp>
        <p:cxnSp>
          <p:nvCxnSpPr>
            <p:cNvPr id="55" name="Connector: Elbow 54"/>
            <p:cNvCxnSpPr>
              <a:stCxn id="50" idx="2"/>
              <a:endCxn id="53" idx="0"/>
            </p:cNvCxnSpPr>
            <p:nvPr/>
          </p:nvCxnSpPr>
          <p:spPr>
            <a:xfrm rot="16200000" flipH="1">
              <a:off x="6965617" y="386453"/>
              <a:ext cx="259417" cy="146279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p:cNvCxnSpPr>
              <a:stCxn id="52" idx="2"/>
              <a:endCxn id="53" idx="0"/>
            </p:cNvCxnSpPr>
            <p:nvPr/>
          </p:nvCxnSpPr>
          <p:spPr>
            <a:xfrm rot="5400000">
              <a:off x="8430624" y="384241"/>
              <a:ext cx="259417" cy="14672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1" idx="2"/>
              <a:endCxn id="53" idx="0"/>
            </p:cNvCxnSpPr>
            <p:nvPr/>
          </p:nvCxnSpPr>
          <p:spPr>
            <a:xfrm>
              <a:off x="7826722" y="988142"/>
              <a:ext cx="0" cy="25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p:cNvSpPr/>
            <p:nvPr/>
          </p:nvSpPr>
          <p:spPr>
            <a:xfrm>
              <a:off x="7214664" y="2113942"/>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Killington</a:t>
              </a:r>
            </a:p>
          </p:txBody>
        </p:sp>
        <p:cxnSp>
          <p:nvCxnSpPr>
            <p:cNvPr id="65" name="Straight Arrow Connector 64"/>
            <p:cNvCxnSpPr>
              <a:stCxn id="53" idx="2"/>
              <a:endCxn id="63" idx="0"/>
            </p:cNvCxnSpPr>
            <p:nvPr/>
          </p:nvCxnSpPr>
          <p:spPr>
            <a:xfrm>
              <a:off x="7826722" y="1881740"/>
              <a:ext cx="0" cy="23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p:cNvSpPr/>
            <p:nvPr/>
          </p:nvSpPr>
          <p:spPr>
            <a:xfrm>
              <a:off x="7214664" y="3544529"/>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Caton</a:t>
              </a:r>
              <a:endParaRPr lang="en-GB" sz="1600" dirty="0"/>
            </a:p>
          </p:txBody>
        </p:sp>
        <p:cxnSp>
          <p:nvCxnSpPr>
            <p:cNvPr id="68" name="Straight Arrow Connector 67"/>
            <p:cNvCxnSpPr>
              <a:stCxn id="63" idx="2"/>
              <a:endCxn id="66" idx="0"/>
            </p:cNvCxnSpPr>
            <p:nvPr/>
          </p:nvCxnSpPr>
          <p:spPr>
            <a:xfrm>
              <a:off x="7826722" y="2748123"/>
              <a:ext cx="0" cy="796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68"/>
            <p:cNvSpPr/>
            <p:nvPr/>
          </p:nvSpPr>
          <p:spPr>
            <a:xfrm>
              <a:off x="9458633" y="2113942"/>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Brigflatts</a:t>
              </a:r>
              <a:endParaRPr lang="en-GB" sz="1600" dirty="0"/>
            </a:p>
          </p:txBody>
        </p:sp>
        <p:sp>
          <p:nvSpPr>
            <p:cNvPr id="70" name="Rectangle: Rounded Corners 69"/>
            <p:cNvSpPr/>
            <p:nvPr/>
          </p:nvSpPr>
          <p:spPr>
            <a:xfrm>
              <a:off x="9452487" y="2910348"/>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Hornby</a:t>
              </a:r>
            </a:p>
          </p:txBody>
        </p:sp>
        <p:cxnSp>
          <p:nvCxnSpPr>
            <p:cNvPr id="74" name="Connector: Elbow 73"/>
            <p:cNvCxnSpPr>
              <a:stCxn id="69" idx="1"/>
            </p:cNvCxnSpPr>
            <p:nvPr/>
          </p:nvCxnSpPr>
          <p:spPr>
            <a:xfrm rot="10800000" flipV="1">
              <a:off x="7828935" y="2431032"/>
              <a:ext cx="1629698" cy="4793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0" idx="1"/>
            </p:cNvCxnSpPr>
            <p:nvPr/>
          </p:nvCxnSpPr>
          <p:spPr>
            <a:xfrm flipH="1" flipV="1">
              <a:off x="7828935" y="3227438"/>
              <a:ext cx="16235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76"/>
            <p:cNvSpPr/>
            <p:nvPr/>
          </p:nvSpPr>
          <p:spPr>
            <a:xfrm>
              <a:off x="7214664" y="4405262"/>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Skerton</a:t>
              </a:r>
              <a:endParaRPr lang="en-GB" sz="1600" dirty="0"/>
            </a:p>
          </p:txBody>
        </p:sp>
        <p:sp>
          <p:nvSpPr>
            <p:cNvPr id="78" name="Rectangle: Rounded Corners 77"/>
            <p:cNvSpPr/>
            <p:nvPr/>
          </p:nvSpPr>
          <p:spPr>
            <a:xfrm>
              <a:off x="7214664" y="554620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Lancaster Quay</a:t>
              </a:r>
            </a:p>
          </p:txBody>
        </p:sp>
        <p:cxnSp>
          <p:nvCxnSpPr>
            <p:cNvPr id="80" name="Straight Arrow Connector 79"/>
            <p:cNvCxnSpPr>
              <a:stCxn id="66" idx="2"/>
              <a:endCxn id="77" idx="0"/>
            </p:cNvCxnSpPr>
            <p:nvPr/>
          </p:nvCxnSpPr>
          <p:spPr>
            <a:xfrm>
              <a:off x="7826722" y="4178710"/>
              <a:ext cx="0" cy="226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7" idx="2"/>
              <a:endCxn id="78" idx="0"/>
            </p:cNvCxnSpPr>
            <p:nvPr/>
          </p:nvCxnSpPr>
          <p:spPr>
            <a:xfrm>
              <a:off x="7826722" y="5039443"/>
              <a:ext cx="0" cy="506764"/>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681883" y="2189093"/>
              <a:ext cx="1002890" cy="523220"/>
            </a:xfrm>
            <a:prstGeom prst="rect">
              <a:avLst/>
            </a:prstGeom>
            <a:noFill/>
          </p:spPr>
          <p:txBody>
            <a:bodyPr wrap="square" rtlCol="0">
              <a:spAutoFit/>
            </a:bodyPr>
            <a:lstStyle/>
            <a:p>
              <a:r>
                <a:rPr lang="en-GB" sz="1400" b="1" dirty="0">
                  <a:solidFill>
                    <a:schemeClr val="accent1">
                      <a:lumMod val="60000"/>
                      <a:lumOff val="40000"/>
                    </a:schemeClr>
                  </a:solidFill>
                </a:rPr>
                <a:t>River </a:t>
              </a:r>
              <a:r>
                <a:rPr lang="en-GB" sz="1400" b="1" dirty="0" err="1">
                  <a:solidFill>
                    <a:schemeClr val="accent1">
                      <a:lumMod val="60000"/>
                      <a:lumOff val="40000"/>
                    </a:schemeClr>
                  </a:solidFill>
                </a:rPr>
                <a:t>Rawthey</a:t>
              </a:r>
              <a:endParaRPr lang="en-GB" sz="1400" b="1" dirty="0">
                <a:solidFill>
                  <a:schemeClr val="accent1">
                    <a:lumMod val="60000"/>
                    <a:lumOff val="40000"/>
                  </a:schemeClr>
                </a:solidFill>
              </a:endParaRPr>
            </a:p>
          </p:txBody>
        </p:sp>
        <p:sp>
          <p:nvSpPr>
            <p:cNvPr id="84" name="TextBox 83"/>
            <p:cNvSpPr txBox="1"/>
            <p:nvPr/>
          </p:nvSpPr>
          <p:spPr>
            <a:xfrm>
              <a:off x="8560210" y="2965827"/>
              <a:ext cx="1002890" cy="523220"/>
            </a:xfrm>
            <a:prstGeom prst="rect">
              <a:avLst/>
            </a:prstGeom>
            <a:noFill/>
          </p:spPr>
          <p:txBody>
            <a:bodyPr wrap="square" rtlCol="0">
              <a:spAutoFit/>
            </a:bodyPr>
            <a:lstStyle/>
            <a:p>
              <a:r>
                <a:rPr lang="en-GB" sz="1400" b="1" dirty="0">
                  <a:solidFill>
                    <a:schemeClr val="accent1">
                      <a:lumMod val="60000"/>
                      <a:lumOff val="40000"/>
                    </a:schemeClr>
                  </a:solidFill>
                </a:rPr>
                <a:t>River </a:t>
              </a:r>
              <a:r>
                <a:rPr lang="en-GB" sz="1400" b="1" dirty="0" err="1">
                  <a:solidFill>
                    <a:schemeClr val="accent1">
                      <a:lumMod val="60000"/>
                      <a:lumOff val="40000"/>
                    </a:schemeClr>
                  </a:solidFill>
                </a:rPr>
                <a:t>Wenning</a:t>
              </a:r>
              <a:endParaRPr lang="en-GB" sz="1400" b="1" dirty="0">
                <a:solidFill>
                  <a:schemeClr val="accent1">
                    <a:lumMod val="60000"/>
                    <a:lumOff val="40000"/>
                  </a:schemeClr>
                </a:solidFill>
              </a:endParaRPr>
            </a:p>
          </p:txBody>
        </p:sp>
        <p:cxnSp>
          <p:nvCxnSpPr>
            <p:cNvPr id="86" name="Straight Arrow Connector 85"/>
            <p:cNvCxnSpPr>
              <a:cxnSpLocks/>
            </p:cNvCxnSpPr>
            <p:nvPr/>
          </p:nvCxnSpPr>
          <p:spPr>
            <a:xfrm>
              <a:off x="6975987" y="1274604"/>
              <a:ext cx="0" cy="379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6561167" y="1564649"/>
              <a:ext cx="461665" cy="3501839"/>
            </a:xfrm>
            <a:prstGeom prst="rect">
              <a:avLst/>
            </a:prstGeom>
            <a:noFill/>
          </p:spPr>
          <p:txBody>
            <a:bodyPr vert="vert270" wrap="square" rtlCol="0">
              <a:spAutoFit/>
            </a:bodyPr>
            <a:lstStyle/>
            <a:p>
              <a:pPr algn="ctr"/>
              <a:r>
                <a:rPr lang="en-GB" dirty="0"/>
                <a:t>River Lune</a:t>
              </a:r>
            </a:p>
          </p:txBody>
        </p:sp>
        <p:sp>
          <p:nvSpPr>
            <p:cNvPr id="91" name="TextBox 90"/>
            <p:cNvSpPr txBox="1"/>
            <p:nvPr/>
          </p:nvSpPr>
          <p:spPr>
            <a:xfrm>
              <a:off x="7933403" y="5123548"/>
              <a:ext cx="1519084" cy="338554"/>
            </a:xfrm>
            <a:prstGeom prst="rect">
              <a:avLst/>
            </a:prstGeom>
            <a:noFill/>
          </p:spPr>
          <p:txBody>
            <a:bodyPr wrap="square" rtlCol="0">
              <a:spAutoFit/>
            </a:bodyPr>
            <a:lstStyle/>
            <a:p>
              <a:r>
                <a:rPr lang="en-GB" sz="1600" dirty="0"/>
                <a:t>Tidal interaction</a:t>
              </a:r>
            </a:p>
          </p:txBody>
        </p:sp>
        <p:sp>
          <p:nvSpPr>
            <p:cNvPr id="92" name="TextBox 91"/>
            <p:cNvSpPr txBox="1"/>
            <p:nvPr/>
          </p:nvSpPr>
          <p:spPr>
            <a:xfrm>
              <a:off x="8534399" y="4553075"/>
              <a:ext cx="1519084" cy="338554"/>
            </a:xfrm>
            <a:prstGeom prst="rect">
              <a:avLst/>
            </a:prstGeom>
            <a:noFill/>
          </p:spPr>
          <p:txBody>
            <a:bodyPr wrap="square" rtlCol="0">
              <a:spAutoFit/>
            </a:bodyPr>
            <a:lstStyle/>
            <a:p>
              <a:r>
                <a:rPr lang="en-GB" sz="1600" dirty="0"/>
                <a:t>Tidal Limit</a:t>
              </a:r>
            </a:p>
          </p:txBody>
        </p:sp>
      </p:grpSp>
      <p:sp>
        <p:nvSpPr>
          <p:cNvPr id="93" name="Rectangle: Rounded Corners 92"/>
          <p:cNvSpPr/>
          <p:nvPr/>
        </p:nvSpPr>
        <p:spPr>
          <a:xfrm>
            <a:off x="2846439" y="353961"/>
            <a:ext cx="1563329" cy="634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Rainfall</a:t>
            </a:r>
          </a:p>
        </p:txBody>
      </p:sp>
      <p:sp>
        <p:nvSpPr>
          <p:cNvPr id="94" name="Rectangle: Rounded Corners 93"/>
          <p:cNvSpPr/>
          <p:nvPr/>
        </p:nvSpPr>
        <p:spPr>
          <a:xfrm>
            <a:off x="862780" y="1484767"/>
            <a:ext cx="1563329" cy="31548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Cascading Transfer function </a:t>
            </a:r>
            <a:r>
              <a:rPr lang="en-GB" dirty="0" smtClean="0"/>
              <a:t>models</a:t>
            </a:r>
            <a:r>
              <a:rPr lang="en-GB" baseline="30000" dirty="0" smtClean="0"/>
              <a:t>4</a:t>
            </a:r>
            <a:endParaRPr lang="en-GB" baseline="30000" dirty="0"/>
          </a:p>
        </p:txBody>
      </p:sp>
      <p:sp>
        <p:nvSpPr>
          <p:cNvPr id="95" name="Rectangle: Rounded Corners 94"/>
          <p:cNvSpPr/>
          <p:nvPr/>
        </p:nvSpPr>
        <p:spPr>
          <a:xfrm>
            <a:off x="862780" y="5294451"/>
            <a:ext cx="1563329" cy="887562"/>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Dynamic Harmonic </a:t>
            </a:r>
            <a:r>
              <a:rPr lang="en-GB" dirty="0" smtClean="0"/>
              <a:t>regression</a:t>
            </a:r>
            <a:r>
              <a:rPr lang="en-GB" baseline="30000" dirty="0" smtClean="0"/>
              <a:t>3</a:t>
            </a:r>
            <a:endParaRPr lang="en-GB" baseline="30000" dirty="0"/>
          </a:p>
        </p:txBody>
      </p:sp>
      <p:sp>
        <p:nvSpPr>
          <p:cNvPr id="96" name="Rectangle: Rounded Corners 95"/>
          <p:cNvSpPr/>
          <p:nvPr/>
        </p:nvSpPr>
        <p:spPr>
          <a:xfrm>
            <a:off x="2841398" y="3498892"/>
            <a:ext cx="1563329" cy="634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Average Water levels</a:t>
            </a:r>
          </a:p>
        </p:txBody>
      </p:sp>
      <p:sp>
        <p:nvSpPr>
          <p:cNvPr id="98" name="Rectangle: Rounded Corners 97"/>
          <p:cNvSpPr/>
          <p:nvPr/>
        </p:nvSpPr>
        <p:spPr>
          <a:xfrm>
            <a:off x="2840928" y="1243787"/>
            <a:ext cx="1563329" cy="634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Water level</a:t>
            </a:r>
          </a:p>
        </p:txBody>
      </p:sp>
      <p:sp>
        <p:nvSpPr>
          <p:cNvPr id="99" name="Rectangle: Rounded Corners 98"/>
          <p:cNvSpPr/>
          <p:nvPr/>
        </p:nvSpPr>
        <p:spPr>
          <a:xfrm>
            <a:off x="2840929" y="2133613"/>
            <a:ext cx="1563329" cy="634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Water level</a:t>
            </a:r>
          </a:p>
        </p:txBody>
      </p:sp>
      <p:sp>
        <p:nvSpPr>
          <p:cNvPr id="100" name="Rectangle: Rounded Corners 99"/>
          <p:cNvSpPr/>
          <p:nvPr/>
        </p:nvSpPr>
        <p:spPr>
          <a:xfrm>
            <a:off x="2840928" y="4330073"/>
            <a:ext cx="1563329" cy="8599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Water level plus tidal influence</a:t>
            </a:r>
          </a:p>
        </p:txBody>
      </p:sp>
      <p:sp>
        <p:nvSpPr>
          <p:cNvPr id="101" name="Rectangle: Rounded Corners 100"/>
          <p:cNvSpPr/>
          <p:nvPr/>
        </p:nvSpPr>
        <p:spPr>
          <a:xfrm>
            <a:off x="2840927" y="5436907"/>
            <a:ext cx="1563329" cy="634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Tidal height</a:t>
            </a:r>
          </a:p>
        </p:txBody>
      </p:sp>
      <p:sp>
        <p:nvSpPr>
          <p:cNvPr id="4" name="TextBox 3"/>
          <p:cNvSpPr txBox="1"/>
          <p:nvPr/>
        </p:nvSpPr>
        <p:spPr>
          <a:xfrm>
            <a:off x="1223682" y="6535271"/>
            <a:ext cx="5499847" cy="246221"/>
          </a:xfrm>
          <a:prstGeom prst="rect">
            <a:avLst/>
          </a:prstGeom>
          <a:noFill/>
        </p:spPr>
        <p:txBody>
          <a:bodyPr wrap="square" rtlCol="0">
            <a:spAutoFit/>
          </a:bodyPr>
          <a:lstStyle/>
          <a:p>
            <a:r>
              <a:rPr lang="en-US" sz="1000" dirty="0" smtClean="0"/>
              <a:t>3 Young et al., 1999; Smith et al 2013;  4 </a:t>
            </a:r>
            <a:r>
              <a:rPr lang="en-US" sz="1000" dirty="0" err="1"/>
              <a:t>Romanowicz</a:t>
            </a:r>
            <a:r>
              <a:rPr lang="en-US" sz="1000" dirty="0"/>
              <a:t> et al., 2006</a:t>
            </a:r>
            <a:r>
              <a:rPr lang="en-US" sz="1000" dirty="0" smtClean="0"/>
              <a:t> </a:t>
            </a:r>
            <a:endParaRPr lang="en-US" sz="1000" dirty="0"/>
          </a:p>
        </p:txBody>
      </p:sp>
      <p:pic>
        <p:nvPicPr>
          <p:cNvPr id="39" name="Picture 38"/>
          <p:cNvPicPr>
            <a:picLocks noChangeAspect="1"/>
          </p:cNvPicPr>
          <p:nvPr/>
        </p:nvPicPr>
        <p:blipFill>
          <a:blip r:embed="rId3"/>
          <a:stretch>
            <a:fillRect/>
          </a:stretch>
        </p:blipFill>
        <p:spPr>
          <a:xfrm>
            <a:off x="9447570" y="5625647"/>
            <a:ext cx="1457576" cy="520449"/>
          </a:xfrm>
          <a:prstGeom prst="rect">
            <a:avLst/>
          </a:prstGeom>
        </p:spPr>
      </p:pic>
    </p:spTree>
    <p:extLst>
      <p:ext uri="{BB962C8B-B14F-4D97-AF65-F5344CB8AC3E}">
        <p14:creationId xmlns:p14="http://schemas.microsoft.com/office/powerpoint/2010/main" val="1366597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765400"/>
            <a:ext cx="6437696" cy="816744"/>
          </a:xfrm>
        </p:spPr>
        <p:txBody>
          <a:bodyPr>
            <a:normAutofit fontScale="90000"/>
          </a:bodyPr>
          <a:lstStyle/>
          <a:p>
            <a:pPr algn="l"/>
            <a:r>
              <a:rPr lang="en-GB" dirty="0"/>
              <a:t>Simplified cascading transfer function model </a:t>
            </a:r>
            <a:r>
              <a:rPr lang="en-GB"/>
              <a:t>used </a:t>
            </a:r>
            <a:r>
              <a:rPr lang="en-GB" smtClean="0"/>
              <a:t>in </a:t>
            </a:r>
            <a:r>
              <a:rPr lang="en-GB" dirty="0"/>
              <a:t>feasibility study</a:t>
            </a:r>
          </a:p>
        </p:txBody>
      </p:sp>
      <p:grpSp>
        <p:nvGrpSpPr>
          <p:cNvPr id="31" name="Group 30"/>
          <p:cNvGrpSpPr/>
          <p:nvPr/>
        </p:nvGrpSpPr>
        <p:grpSpPr>
          <a:xfrm>
            <a:off x="6827219" y="1425616"/>
            <a:ext cx="3396697" cy="4712527"/>
            <a:chOff x="9096022" y="1425616"/>
            <a:chExt cx="3396697" cy="4712527"/>
          </a:xfrm>
        </p:grpSpPr>
        <p:sp>
          <p:nvSpPr>
            <p:cNvPr id="7" name="Rectangle: Rounded Corners 6"/>
            <p:cNvSpPr/>
            <p:nvPr/>
          </p:nvSpPr>
          <p:spPr>
            <a:xfrm>
              <a:off x="9749519" y="1425616"/>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t>Average rainfall</a:t>
              </a:r>
              <a:endParaRPr lang="en-GB" sz="1600" dirty="0"/>
            </a:p>
          </p:txBody>
        </p:sp>
        <p:sp>
          <p:nvSpPr>
            <p:cNvPr id="9" name="Rectangle: Rounded Corners 8"/>
            <p:cNvSpPr/>
            <p:nvPr/>
          </p:nvSpPr>
          <p:spPr>
            <a:xfrm>
              <a:off x="9749519" y="231921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Lunes Bridge</a:t>
              </a:r>
            </a:p>
          </p:txBody>
        </p:sp>
        <p:cxnSp>
          <p:nvCxnSpPr>
            <p:cNvPr id="12" name="Straight Arrow Connector 11"/>
            <p:cNvCxnSpPr>
              <a:stCxn id="7" idx="2"/>
              <a:endCxn id="9" idx="0"/>
            </p:cNvCxnSpPr>
            <p:nvPr/>
          </p:nvCxnSpPr>
          <p:spPr>
            <a:xfrm>
              <a:off x="10361577" y="2059797"/>
              <a:ext cx="0" cy="25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p:cNvSpPr/>
            <p:nvPr/>
          </p:nvSpPr>
          <p:spPr>
            <a:xfrm>
              <a:off x="9749519" y="318559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Killington</a:t>
              </a:r>
            </a:p>
          </p:txBody>
        </p:sp>
        <p:cxnSp>
          <p:nvCxnSpPr>
            <p:cNvPr id="14" name="Straight Arrow Connector 13"/>
            <p:cNvCxnSpPr>
              <a:stCxn id="9" idx="2"/>
              <a:endCxn id="13" idx="0"/>
            </p:cNvCxnSpPr>
            <p:nvPr/>
          </p:nvCxnSpPr>
          <p:spPr>
            <a:xfrm>
              <a:off x="10361577" y="2953395"/>
              <a:ext cx="0" cy="23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749519" y="461618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Caton</a:t>
              </a:r>
              <a:endParaRPr lang="en-GB" sz="1600" dirty="0"/>
            </a:p>
          </p:txBody>
        </p:sp>
        <p:cxnSp>
          <p:nvCxnSpPr>
            <p:cNvPr id="16" name="Straight Arrow Connector 15"/>
            <p:cNvCxnSpPr>
              <a:stCxn id="13" idx="2"/>
              <a:endCxn id="15" idx="0"/>
            </p:cNvCxnSpPr>
            <p:nvPr/>
          </p:nvCxnSpPr>
          <p:spPr>
            <a:xfrm>
              <a:off x="10361577" y="3819778"/>
              <a:ext cx="0" cy="796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9749519" y="547691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Skerton</a:t>
              </a:r>
              <a:endParaRPr lang="en-GB" sz="1600" dirty="0"/>
            </a:p>
          </p:txBody>
        </p:sp>
        <p:cxnSp>
          <p:nvCxnSpPr>
            <p:cNvPr id="23" name="Straight Arrow Connector 22"/>
            <p:cNvCxnSpPr>
              <a:stCxn id="15" idx="2"/>
              <a:endCxn id="21" idx="0"/>
            </p:cNvCxnSpPr>
            <p:nvPr/>
          </p:nvCxnSpPr>
          <p:spPr>
            <a:xfrm>
              <a:off x="10361577" y="5250365"/>
              <a:ext cx="0" cy="226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9510842" y="2346259"/>
              <a:ext cx="0" cy="379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96022" y="2636304"/>
              <a:ext cx="461665" cy="3501839"/>
            </a:xfrm>
            <a:prstGeom prst="rect">
              <a:avLst/>
            </a:prstGeom>
            <a:noFill/>
          </p:spPr>
          <p:txBody>
            <a:bodyPr vert="vert270" wrap="square" rtlCol="0">
              <a:spAutoFit/>
            </a:bodyPr>
            <a:lstStyle/>
            <a:p>
              <a:pPr algn="ctr"/>
              <a:r>
                <a:rPr lang="en-GB" dirty="0"/>
                <a:t>River Lune</a:t>
              </a:r>
            </a:p>
          </p:txBody>
        </p:sp>
        <p:sp>
          <p:nvSpPr>
            <p:cNvPr id="30" name="TextBox 29"/>
            <p:cNvSpPr txBox="1"/>
            <p:nvPr/>
          </p:nvSpPr>
          <p:spPr>
            <a:xfrm>
              <a:off x="10973635" y="5708217"/>
              <a:ext cx="1519084" cy="338554"/>
            </a:xfrm>
            <a:prstGeom prst="rect">
              <a:avLst/>
            </a:prstGeom>
            <a:noFill/>
          </p:spPr>
          <p:txBody>
            <a:bodyPr wrap="square" rtlCol="0">
              <a:spAutoFit/>
            </a:bodyPr>
            <a:lstStyle/>
            <a:p>
              <a:r>
                <a:rPr lang="en-GB" sz="1600" dirty="0"/>
                <a:t>Tidal Limit</a:t>
              </a:r>
            </a:p>
          </p:txBody>
        </p:sp>
      </p:grpSp>
      <p:sp>
        <p:nvSpPr>
          <p:cNvPr id="32" name="TextBox 31"/>
          <p:cNvSpPr txBox="1"/>
          <p:nvPr/>
        </p:nvSpPr>
        <p:spPr>
          <a:xfrm>
            <a:off x="8834077" y="1422043"/>
            <a:ext cx="1519084" cy="584775"/>
          </a:xfrm>
          <a:prstGeom prst="rect">
            <a:avLst/>
          </a:prstGeom>
          <a:noFill/>
        </p:spPr>
        <p:txBody>
          <a:bodyPr wrap="square" rtlCol="0">
            <a:spAutoFit/>
          </a:bodyPr>
          <a:lstStyle/>
          <a:p>
            <a:r>
              <a:rPr lang="en-GB" sz="1600" smtClean="0"/>
              <a:t>3 rainfall gauges</a:t>
            </a:r>
            <a:endParaRPr lang="en-GB" sz="1600" dirty="0"/>
          </a:p>
        </p:txBody>
      </p:sp>
      <p:sp>
        <p:nvSpPr>
          <p:cNvPr id="5" name="Rounded Rectangle 4"/>
          <p:cNvSpPr/>
          <p:nvPr/>
        </p:nvSpPr>
        <p:spPr>
          <a:xfrm>
            <a:off x="10044953" y="1435262"/>
            <a:ext cx="1613647" cy="5715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Measured rainfall</a:t>
            </a:r>
            <a:endParaRPr lang="en-US" dirty="0"/>
          </a:p>
        </p:txBody>
      </p:sp>
      <p:sp>
        <p:nvSpPr>
          <p:cNvPr id="20" name="Rounded Rectangle 19"/>
          <p:cNvSpPr/>
          <p:nvPr/>
        </p:nvSpPr>
        <p:spPr>
          <a:xfrm>
            <a:off x="10044952" y="2206805"/>
            <a:ext cx="1613647" cy="383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Cascading models</a:t>
            </a:r>
          </a:p>
          <a:p>
            <a:pPr algn="ctr"/>
            <a:endParaRPr lang="en-US" dirty="0"/>
          </a:p>
          <a:p>
            <a:pPr algn="ctr"/>
            <a:r>
              <a:rPr lang="en-US" dirty="0" smtClean="0"/>
              <a:t>Cascading uncertainty</a:t>
            </a:r>
            <a:endParaRPr lang="en-US" dirty="0"/>
          </a:p>
        </p:txBody>
      </p:sp>
    </p:spTree>
    <p:extLst>
      <p:ext uri="{BB962C8B-B14F-4D97-AF65-F5344CB8AC3E}">
        <p14:creationId xmlns:p14="http://schemas.microsoft.com/office/powerpoint/2010/main" val="817944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765400"/>
            <a:ext cx="6437696" cy="816744"/>
          </a:xfrm>
        </p:spPr>
        <p:txBody>
          <a:bodyPr>
            <a:normAutofit fontScale="90000"/>
          </a:bodyPr>
          <a:lstStyle/>
          <a:p>
            <a:pPr algn="l"/>
            <a:r>
              <a:rPr lang="en-GB" dirty="0"/>
              <a:t>Simplified cascading transfer function model </a:t>
            </a:r>
            <a:r>
              <a:rPr lang="en-GB"/>
              <a:t>used </a:t>
            </a:r>
            <a:r>
              <a:rPr lang="en-GB" smtClean="0"/>
              <a:t>in </a:t>
            </a:r>
            <a:r>
              <a:rPr lang="en-GB" dirty="0"/>
              <a:t>feasibility study</a:t>
            </a:r>
          </a:p>
        </p:txBody>
      </p:sp>
      <p:grpSp>
        <p:nvGrpSpPr>
          <p:cNvPr id="31" name="Group 30"/>
          <p:cNvGrpSpPr/>
          <p:nvPr/>
        </p:nvGrpSpPr>
        <p:grpSpPr>
          <a:xfrm>
            <a:off x="6827219" y="1425616"/>
            <a:ext cx="3396697" cy="4712527"/>
            <a:chOff x="9096022" y="1425616"/>
            <a:chExt cx="3396697" cy="4712527"/>
          </a:xfrm>
        </p:grpSpPr>
        <p:sp>
          <p:nvSpPr>
            <p:cNvPr id="7" name="Rectangle: Rounded Corners 6"/>
            <p:cNvSpPr/>
            <p:nvPr/>
          </p:nvSpPr>
          <p:spPr>
            <a:xfrm>
              <a:off x="9749519" y="1425616"/>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t>Average rainfall</a:t>
              </a:r>
              <a:endParaRPr lang="en-GB" sz="1600" dirty="0"/>
            </a:p>
          </p:txBody>
        </p:sp>
        <p:sp>
          <p:nvSpPr>
            <p:cNvPr id="9" name="Rectangle: Rounded Corners 8"/>
            <p:cNvSpPr/>
            <p:nvPr/>
          </p:nvSpPr>
          <p:spPr>
            <a:xfrm>
              <a:off x="9749519" y="231921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Lunes Bridge</a:t>
              </a:r>
            </a:p>
          </p:txBody>
        </p:sp>
        <p:cxnSp>
          <p:nvCxnSpPr>
            <p:cNvPr id="12" name="Straight Arrow Connector 11"/>
            <p:cNvCxnSpPr>
              <a:stCxn id="7" idx="2"/>
              <a:endCxn id="9" idx="0"/>
            </p:cNvCxnSpPr>
            <p:nvPr/>
          </p:nvCxnSpPr>
          <p:spPr>
            <a:xfrm>
              <a:off x="10361577" y="2059797"/>
              <a:ext cx="0" cy="25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p:cNvSpPr/>
            <p:nvPr/>
          </p:nvSpPr>
          <p:spPr>
            <a:xfrm>
              <a:off x="9749519" y="318559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Killington</a:t>
              </a:r>
            </a:p>
          </p:txBody>
        </p:sp>
        <p:cxnSp>
          <p:nvCxnSpPr>
            <p:cNvPr id="14" name="Straight Arrow Connector 13"/>
            <p:cNvCxnSpPr>
              <a:stCxn id="9" idx="2"/>
              <a:endCxn id="13" idx="0"/>
            </p:cNvCxnSpPr>
            <p:nvPr/>
          </p:nvCxnSpPr>
          <p:spPr>
            <a:xfrm>
              <a:off x="10361577" y="2953395"/>
              <a:ext cx="0" cy="23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749519" y="461618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Caton</a:t>
              </a:r>
              <a:endParaRPr lang="en-GB" sz="1600" dirty="0"/>
            </a:p>
          </p:txBody>
        </p:sp>
        <p:cxnSp>
          <p:nvCxnSpPr>
            <p:cNvPr id="16" name="Straight Arrow Connector 15"/>
            <p:cNvCxnSpPr>
              <a:stCxn id="13" idx="2"/>
              <a:endCxn id="15" idx="0"/>
            </p:cNvCxnSpPr>
            <p:nvPr/>
          </p:nvCxnSpPr>
          <p:spPr>
            <a:xfrm>
              <a:off x="10361577" y="3819778"/>
              <a:ext cx="0" cy="796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9749519" y="547691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Skerton</a:t>
              </a:r>
              <a:endParaRPr lang="en-GB" sz="1600" dirty="0"/>
            </a:p>
          </p:txBody>
        </p:sp>
        <p:cxnSp>
          <p:nvCxnSpPr>
            <p:cNvPr id="23" name="Straight Arrow Connector 22"/>
            <p:cNvCxnSpPr>
              <a:stCxn id="15" idx="2"/>
              <a:endCxn id="21" idx="0"/>
            </p:cNvCxnSpPr>
            <p:nvPr/>
          </p:nvCxnSpPr>
          <p:spPr>
            <a:xfrm>
              <a:off x="10361577" y="5250365"/>
              <a:ext cx="0" cy="226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9510842" y="2346259"/>
              <a:ext cx="0" cy="379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96022" y="2636304"/>
              <a:ext cx="461665" cy="3501839"/>
            </a:xfrm>
            <a:prstGeom prst="rect">
              <a:avLst/>
            </a:prstGeom>
            <a:noFill/>
          </p:spPr>
          <p:txBody>
            <a:bodyPr vert="vert270" wrap="square" rtlCol="0">
              <a:spAutoFit/>
            </a:bodyPr>
            <a:lstStyle/>
            <a:p>
              <a:pPr algn="ctr"/>
              <a:r>
                <a:rPr lang="en-GB" dirty="0"/>
                <a:t>River Lune</a:t>
              </a:r>
            </a:p>
          </p:txBody>
        </p:sp>
        <p:sp>
          <p:nvSpPr>
            <p:cNvPr id="30" name="TextBox 29"/>
            <p:cNvSpPr txBox="1"/>
            <p:nvPr/>
          </p:nvSpPr>
          <p:spPr>
            <a:xfrm>
              <a:off x="10973635" y="5708217"/>
              <a:ext cx="1519084" cy="338554"/>
            </a:xfrm>
            <a:prstGeom prst="rect">
              <a:avLst/>
            </a:prstGeom>
            <a:noFill/>
          </p:spPr>
          <p:txBody>
            <a:bodyPr wrap="square" rtlCol="0">
              <a:spAutoFit/>
            </a:bodyPr>
            <a:lstStyle/>
            <a:p>
              <a:r>
                <a:rPr lang="en-GB" sz="1600" dirty="0"/>
                <a:t>Tidal Limit</a:t>
              </a:r>
            </a:p>
          </p:txBody>
        </p:sp>
      </p:grpSp>
      <p:sp>
        <p:nvSpPr>
          <p:cNvPr id="32" name="TextBox 31"/>
          <p:cNvSpPr txBox="1"/>
          <p:nvPr/>
        </p:nvSpPr>
        <p:spPr>
          <a:xfrm>
            <a:off x="8834077" y="1422043"/>
            <a:ext cx="1519084" cy="584775"/>
          </a:xfrm>
          <a:prstGeom prst="rect">
            <a:avLst/>
          </a:prstGeom>
          <a:noFill/>
        </p:spPr>
        <p:txBody>
          <a:bodyPr wrap="square" rtlCol="0">
            <a:spAutoFit/>
          </a:bodyPr>
          <a:lstStyle/>
          <a:p>
            <a:r>
              <a:rPr lang="en-GB" sz="1600" smtClean="0"/>
              <a:t>3 rainfall gauges</a:t>
            </a:r>
            <a:endParaRPr lang="en-GB" sz="1600" dirty="0"/>
          </a:p>
        </p:txBody>
      </p:sp>
      <p:graphicFrame>
        <p:nvGraphicFramePr>
          <p:cNvPr id="4" name="Table 3"/>
          <p:cNvGraphicFramePr>
            <a:graphicFrameLocks noGrp="1"/>
          </p:cNvGraphicFramePr>
          <p:nvPr>
            <p:extLst>
              <p:ext uri="{D42A27DB-BD31-4B8C-83A1-F6EECF244321}">
                <p14:modId xmlns:p14="http://schemas.microsoft.com/office/powerpoint/2010/main" val="283670201"/>
              </p:ext>
            </p:extLst>
          </p:nvPr>
        </p:nvGraphicFramePr>
        <p:xfrm>
          <a:off x="500178" y="2161989"/>
          <a:ext cx="6004449" cy="2225040"/>
        </p:xfrm>
        <a:graphic>
          <a:graphicData uri="http://schemas.openxmlformats.org/drawingml/2006/table">
            <a:tbl>
              <a:tblPr firstRow="1" bandRow="1">
                <a:tableStyleId>{5C22544A-7EE6-4342-B048-85BDC9FD1C3A}</a:tableStyleId>
              </a:tblPr>
              <a:tblGrid>
                <a:gridCol w="2001483"/>
                <a:gridCol w="2001483"/>
                <a:gridCol w="2001483"/>
              </a:tblGrid>
              <a:tr h="370840">
                <a:tc>
                  <a:txBody>
                    <a:bodyPr/>
                    <a:lstStyle/>
                    <a:p>
                      <a:pPr algn="ctr"/>
                      <a:r>
                        <a:rPr lang="en-US" dirty="0" smtClean="0"/>
                        <a:t>Upstream</a:t>
                      </a:r>
                      <a:endParaRPr lang="en-US" dirty="0"/>
                    </a:p>
                  </a:txBody>
                  <a:tcPr/>
                </a:tc>
                <a:tc>
                  <a:txBody>
                    <a:bodyPr/>
                    <a:lstStyle/>
                    <a:p>
                      <a:pPr algn="ctr"/>
                      <a:r>
                        <a:rPr lang="en-US" dirty="0" smtClean="0"/>
                        <a:t>Downstream</a:t>
                      </a:r>
                      <a:endParaRPr lang="en-US" dirty="0"/>
                    </a:p>
                  </a:txBody>
                  <a:tcPr/>
                </a:tc>
                <a:tc>
                  <a:txBody>
                    <a:bodyPr/>
                    <a:lstStyle/>
                    <a:p>
                      <a:pPr algn="ctr"/>
                      <a:r>
                        <a:rPr lang="en-US" dirty="0" smtClean="0"/>
                        <a:t>Time delay</a:t>
                      </a:r>
                      <a:endParaRPr lang="en-US" dirty="0"/>
                    </a:p>
                  </a:txBody>
                  <a:tcPr/>
                </a:tc>
              </a:tr>
              <a:tr h="370840">
                <a:tc>
                  <a:txBody>
                    <a:bodyPr/>
                    <a:lstStyle/>
                    <a:p>
                      <a:r>
                        <a:rPr lang="en-US" dirty="0" smtClean="0"/>
                        <a:t>Rain</a:t>
                      </a:r>
                      <a:endParaRPr lang="en-US" dirty="0"/>
                    </a:p>
                  </a:txBody>
                  <a:tcPr/>
                </a:tc>
                <a:tc>
                  <a:txBody>
                    <a:bodyPr/>
                    <a:lstStyle/>
                    <a:p>
                      <a:r>
                        <a:rPr lang="en-US" dirty="0" smtClean="0"/>
                        <a:t>Lunes Bridge</a:t>
                      </a:r>
                      <a:endParaRPr lang="en-US" dirty="0"/>
                    </a:p>
                  </a:txBody>
                  <a:tcPr/>
                </a:tc>
                <a:tc>
                  <a:txBody>
                    <a:bodyPr/>
                    <a:lstStyle/>
                    <a:p>
                      <a:pPr algn="ctr"/>
                      <a:r>
                        <a:rPr lang="en-US" dirty="0" smtClean="0"/>
                        <a:t>2 </a:t>
                      </a:r>
                      <a:r>
                        <a:rPr lang="en-US" dirty="0" err="1" smtClean="0"/>
                        <a:t>hr</a:t>
                      </a:r>
                      <a:endParaRPr lang="en-US" dirty="0"/>
                    </a:p>
                  </a:txBody>
                  <a:tcPr/>
                </a:tc>
              </a:tr>
              <a:tr h="370840">
                <a:tc>
                  <a:txBody>
                    <a:bodyPr/>
                    <a:lstStyle/>
                    <a:p>
                      <a:r>
                        <a:rPr lang="en-US" dirty="0" smtClean="0"/>
                        <a:t>Lunes Bridge</a:t>
                      </a:r>
                      <a:endParaRPr lang="en-US" dirty="0"/>
                    </a:p>
                  </a:txBody>
                  <a:tcPr/>
                </a:tc>
                <a:tc>
                  <a:txBody>
                    <a:bodyPr/>
                    <a:lstStyle/>
                    <a:p>
                      <a:r>
                        <a:rPr lang="en-US" dirty="0" smtClean="0"/>
                        <a:t>Killington</a:t>
                      </a:r>
                      <a:endParaRPr lang="en-US" dirty="0"/>
                    </a:p>
                  </a:txBody>
                  <a:tcPr/>
                </a:tc>
                <a:tc>
                  <a:txBody>
                    <a:bodyPr/>
                    <a:lstStyle/>
                    <a:p>
                      <a:pPr algn="ctr"/>
                      <a:r>
                        <a:rPr lang="en-US" dirty="0" smtClean="0"/>
                        <a:t>4 </a:t>
                      </a:r>
                      <a:r>
                        <a:rPr lang="en-US" dirty="0" err="1" smtClean="0"/>
                        <a:t>hr</a:t>
                      </a:r>
                      <a:endParaRPr lang="en-US" dirty="0"/>
                    </a:p>
                  </a:txBody>
                  <a:tcPr/>
                </a:tc>
              </a:tr>
              <a:tr h="370840">
                <a:tc>
                  <a:txBody>
                    <a:bodyPr/>
                    <a:lstStyle/>
                    <a:p>
                      <a:r>
                        <a:rPr lang="en-US" dirty="0" smtClean="0"/>
                        <a:t>Killington</a:t>
                      </a:r>
                      <a:endParaRPr lang="en-US" dirty="0"/>
                    </a:p>
                  </a:txBody>
                  <a:tcPr/>
                </a:tc>
                <a:tc>
                  <a:txBody>
                    <a:bodyPr/>
                    <a:lstStyle/>
                    <a:p>
                      <a:r>
                        <a:rPr lang="en-US" dirty="0" err="1" smtClean="0"/>
                        <a:t>Caton</a:t>
                      </a:r>
                      <a:endParaRPr lang="en-US" dirty="0"/>
                    </a:p>
                  </a:txBody>
                  <a:tcPr/>
                </a:tc>
                <a:tc>
                  <a:txBody>
                    <a:bodyPr/>
                    <a:lstStyle/>
                    <a:p>
                      <a:pPr algn="ctr"/>
                      <a:r>
                        <a:rPr lang="en-US" dirty="0" smtClean="0"/>
                        <a:t>5 </a:t>
                      </a:r>
                      <a:r>
                        <a:rPr lang="en-US" dirty="0" err="1" smtClean="0"/>
                        <a:t>hr</a:t>
                      </a:r>
                      <a:endParaRPr lang="en-US" dirty="0"/>
                    </a:p>
                  </a:txBody>
                  <a:tcPr/>
                </a:tc>
              </a:tr>
              <a:tr h="370840">
                <a:tc>
                  <a:txBody>
                    <a:bodyPr/>
                    <a:lstStyle/>
                    <a:p>
                      <a:r>
                        <a:rPr lang="en-US" dirty="0" err="1" smtClean="0"/>
                        <a:t>Caton</a:t>
                      </a:r>
                      <a:endParaRPr lang="en-US" dirty="0"/>
                    </a:p>
                  </a:txBody>
                  <a:tcPr/>
                </a:tc>
                <a:tc>
                  <a:txBody>
                    <a:bodyPr/>
                    <a:lstStyle/>
                    <a:p>
                      <a:r>
                        <a:rPr lang="en-US" dirty="0" err="1" smtClean="0"/>
                        <a:t>Skerton</a:t>
                      </a:r>
                      <a:endParaRPr lang="en-US" dirty="0"/>
                    </a:p>
                  </a:txBody>
                  <a:tcPr/>
                </a:tc>
                <a:tc>
                  <a:txBody>
                    <a:bodyPr/>
                    <a:lstStyle/>
                    <a:p>
                      <a:pPr algn="ctr"/>
                      <a:r>
                        <a:rPr lang="en-US" dirty="0" smtClean="0"/>
                        <a:t>1 </a:t>
                      </a:r>
                      <a:r>
                        <a:rPr lang="en-US" dirty="0" err="1" smtClean="0"/>
                        <a:t>hr</a:t>
                      </a:r>
                      <a:endParaRPr lang="en-US" dirty="0"/>
                    </a:p>
                  </a:txBody>
                  <a:tcPr/>
                </a:tc>
              </a:tr>
              <a:tr h="370840">
                <a:tc gridSpan="2">
                  <a:txBody>
                    <a:bodyPr/>
                    <a:lstStyle/>
                    <a:p>
                      <a:r>
                        <a:rPr lang="en-US" dirty="0" smtClean="0"/>
                        <a:t>Absolute time delay in the system</a:t>
                      </a:r>
                      <a:endParaRPr lang="en-US" dirty="0"/>
                    </a:p>
                  </a:txBody>
                  <a:tcPr/>
                </a:tc>
                <a:tc hMerge="1">
                  <a:txBody>
                    <a:bodyPr/>
                    <a:lstStyle/>
                    <a:p>
                      <a:endParaRPr lang="en-US" dirty="0"/>
                    </a:p>
                  </a:txBody>
                  <a:tcPr/>
                </a:tc>
                <a:tc>
                  <a:txBody>
                    <a:bodyPr/>
                    <a:lstStyle/>
                    <a:p>
                      <a:pPr algn="ctr"/>
                      <a:r>
                        <a:rPr lang="en-US" dirty="0" smtClean="0"/>
                        <a:t>12</a:t>
                      </a:r>
                      <a:r>
                        <a:rPr lang="en-US" baseline="0" dirty="0" smtClean="0"/>
                        <a:t> </a:t>
                      </a:r>
                      <a:r>
                        <a:rPr lang="en-US" baseline="0" dirty="0" err="1" smtClean="0"/>
                        <a:t>hrs</a:t>
                      </a:r>
                      <a:endParaRPr lang="en-US" dirty="0"/>
                    </a:p>
                  </a:txBody>
                  <a:tcPr/>
                </a:tc>
              </a:tr>
            </a:tbl>
          </a:graphicData>
        </a:graphic>
      </p:graphicFrame>
      <p:sp>
        <p:nvSpPr>
          <p:cNvPr id="5" name="Rounded Rectangle 4"/>
          <p:cNvSpPr/>
          <p:nvPr/>
        </p:nvSpPr>
        <p:spPr>
          <a:xfrm>
            <a:off x="10044953" y="1435262"/>
            <a:ext cx="1613647" cy="5715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Measured rainfall</a:t>
            </a:r>
            <a:endParaRPr lang="en-US" dirty="0"/>
          </a:p>
        </p:txBody>
      </p:sp>
      <p:sp>
        <p:nvSpPr>
          <p:cNvPr id="20" name="Rounded Rectangle 19"/>
          <p:cNvSpPr/>
          <p:nvPr/>
        </p:nvSpPr>
        <p:spPr>
          <a:xfrm>
            <a:off x="10044952" y="2206805"/>
            <a:ext cx="1613647" cy="383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Cascading models</a:t>
            </a:r>
          </a:p>
          <a:p>
            <a:pPr algn="ctr"/>
            <a:endParaRPr lang="en-US" dirty="0"/>
          </a:p>
          <a:p>
            <a:pPr algn="ctr"/>
            <a:r>
              <a:rPr lang="en-US" dirty="0" smtClean="0"/>
              <a:t>Cascading uncertainty</a:t>
            </a:r>
            <a:endParaRPr lang="en-US" dirty="0"/>
          </a:p>
        </p:txBody>
      </p:sp>
    </p:spTree>
    <p:extLst>
      <p:ext uri="{BB962C8B-B14F-4D97-AF65-F5344CB8AC3E}">
        <p14:creationId xmlns:p14="http://schemas.microsoft.com/office/powerpoint/2010/main" val="375409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765400"/>
            <a:ext cx="6437696" cy="816744"/>
          </a:xfrm>
        </p:spPr>
        <p:txBody>
          <a:bodyPr>
            <a:normAutofit fontScale="90000"/>
          </a:bodyPr>
          <a:lstStyle/>
          <a:p>
            <a:pPr algn="l"/>
            <a:r>
              <a:rPr lang="en-GB" dirty="0"/>
              <a:t>Simplified cascading transfer function model </a:t>
            </a:r>
            <a:r>
              <a:rPr lang="en-GB"/>
              <a:t>used </a:t>
            </a:r>
            <a:r>
              <a:rPr lang="en-GB" smtClean="0"/>
              <a:t>in </a:t>
            </a:r>
            <a:r>
              <a:rPr lang="en-GB" dirty="0"/>
              <a:t>feasibility study</a:t>
            </a:r>
          </a:p>
        </p:txBody>
      </p:sp>
      <p:grpSp>
        <p:nvGrpSpPr>
          <p:cNvPr id="31" name="Group 30"/>
          <p:cNvGrpSpPr/>
          <p:nvPr/>
        </p:nvGrpSpPr>
        <p:grpSpPr>
          <a:xfrm>
            <a:off x="6827219" y="1425616"/>
            <a:ext cx="3396697" cy="4712527"/>
            <a:chOff x="9096022" y="1425616"/>
            <a:chExt cx="3396697" cy="4712527"/>
          </a:xfrm>
        </p:grpSpPr>
        <p:sp>
          <p:nvSpPr>
            <p:cNvPr id="7" name="Rectangle: Rounded Corners 6"/>
            <p:cNvSpPr/>
            <p:nvPr/>
          </p:nvSpPr>
          <p:spPr>
            <a:xfrm>
              <a:off x="9749519" y="1425616"/>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t>Average rainfall</a:t>
              </a:r>
              <a:endParaRPr lang="en-GB" sz="1600" dirty="0"/>
            </a:p>
          </p:txBody>
        </p:sp>
        <p:sp>
          <p:nvSpPr>
            <p:cNvPr id="9" name="Rectangle: Rounded Corners 8"/>
            <p:cNvSpPr/>
            <p:nvPr/>
          </p:nvSpPr>
          <p:spPr>
            <a:xfrm>
              <a:off x="9749519" y="231921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Lunes Bridge</a:t>
              </a:r>
            </a:p>
          </p:txBody>
        </p:sp>
        <p:cxnSp>
          <p:nvCxnSpPr>
            <p:cNvPr id="12" name="Straight Arrow Connector 11"/>
            <p:cNvCxnSpPr>
              <a:stCxn id="7" idx="2"/>
              <a:endCxn id="9" idx="0"/>
            </p:cNvCxnSpPr>
            <p:nvPr/>
          </p:nvCxnSpPr>
          <p:spPr>
            <a:xfrm>
              <a:off x="10361577" y="2059797"/>
              <a:ext cx="0" cy="25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p:cNvSpPr/>
            <p:nvPr/>
          </p:nvSpPr>
          <p:spPr>
            <a:xfrm>
              <a:off x="9749519" y="318559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a:t>Killington</a:t>
              </a:r>
            </a:p>
          </p:txBody>
        </p:sp>
        <p:cxnSp>
          <p:nvCxnSpPr>
            <p:cNvPr id="14" name="Straight Arrow Connector 13"/>
            <p:cNvCxnSpPr>
              <a:stCxn id="9" idx="2"/>
              <a:endCxn id="13" idx="0"/>
            </p:cNvCxnSpPr>
            <p:nvPr/>
          </p:nvCxnSpPr>
          <p:spPr>
            <a:xfrm>
              <a:off x="10361577" y="2953395"/>
              <a:ext cx="0" cy="232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749519" y="4616184"/>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Caton</a:t>
              </a:r>
              <a:endParaRPr lang="en-GB" sz="1600" dirty="0"/>
            </a:p>
          </p:txBody>
        </p:sp>
        <p:cxnSp>
          <p:nvCxnSpPr>
            <p:cNvPr id="16" name="Straight Arrow Connector 15"/>
            <p:cNvCxnSpPr>
              <a:stCxn id="13" idx="2"/>
              <a:endCxn id="15" idx="0"/>
            </p:cNvCxnSpPr>
            <p:nvPr/>
          </p:nvCxnSpPr>
          <p:spPr>
            <a:xfrm>
              <a:off x="10361577" y="3819778"/>
              <a:ext cx="0" cy="796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p:cNvSpPr/>
            <p:nvPr/>
          </p:nvSpPr>
          <p:spPr>
            <a:xfrm>
              <a:off x="9749519" y="5476917"/>
              <a:ext cx="1224116" cy="63418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err="1"/>
                <a:t>Skerton</a:t>
              </a:r>
              <a:endParaRPr lang="en-GB" sz="1600" dirty="0"/>
            </a:p>
          </p:txBody>
        </p:sp>
        <p:cxnSp>
          <p:nvCxnSpPr>
            <p:cNvPr id="23" name="Straight Arrow Connector 22"/>
            <p:cNvCxnSpPr>
              <a:stCxn id="15" idx="2"/>
              <a:endCxn id="21" idx="0"/>
            </p:cNvCxnSpPr>
            <p:nvPr/>
          </p:nvCxnSpPr>
          <p:spPr>
            <a:xfrm>
              <a:off x="10361577" y="5250365"/>
              <a:ext cx="0" cy="226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9510842" y="2346259"/>
              <a:ext cx="0" cy="379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96022" y="2636304"/>
              <a:ext cx="461665" cy="3501839"/>
            </a:xfrm>
            <a:prstGeom prst="rect">
              <a:avLst/>
            </a:prstGeom>
            <a:noFill/>
          </p:spPr>
          <p:txBody>
            <a:bodyPr vert="vert270" wrap="square" rtlCol="0">
              <a:spAutoFit/>
            </a:bodyPr>
            <a:lstStyle/>
            <a:p>
              <a:pPr algn="ctr"/>
              <a:r>
                <a:rPr lang="en-GB" dirty="0"/>
                <a:t>River Lune</a:t>
              </a:r>
            </a:p>
          </p:txBody>
        </p:sp>
        <p:sp>
          <p:nvSpPr>
            <p:cNvPr id="30" name="TextBox 29"/>
            <p:cNvSpPr txBox="1"/>
            <p:nvPr/>
          </p:nvSpPr>
          <p:spPr>
            <a:xfrm>
              <a:off x="10973635" y="5708217"/>
              <a:ext cx="1519084" cy="338554"/>
            </a:xfrm>
            <a:prstGeom prst="rect">
              <a:avLst/>
            </a:prstGeom>
            <a:noFill/>
          </p:spPr>
          <p:txBody>
            <a:bodyPr wrap="square" rtlCol="0">
              <a:spAutoFit/>
            </a:bodyPr>
            <a:lstStyle/>
            <a:p>
              <a:r>
                <a:rPr lang="en-GB" sz="1600" dirty="0"/>
                <a:t>Tidal Limit</a:t>
              </a:r>
            </a:p>
          </p:txBody>
        </p:sp>
      </p:grpSp>
      <p:sp>
        <p:nvSpPr>
          <p:cNvPr id="32" name="TextBox 31"/>
          <p:cNvSpPr txBox="1"/>
          <p:nvPr/>
        </p:nvSpPr>
        <p:spPr>
          <a:xfrm>
            <a:off x="8834077" y="1422043"/>
            <a:ext cx="1519084" cy="584775"/>
          </a:xfrm>
          <a:prstGeom prst="rect">
            <a:avLst/>
          </a:prstGeom>
          <a:noFill/>
        </p:spPr>
        <p:txBody>
          <a:bodyPr wrap="square" rtlCol="0">
            <a:spAutoFit/>
          </a:bodyPr>
          <a:lstStyle/>
          <a:p>
            <a:r>
              <a:rPr lang="en-GB" sz="1600" smtClean="0"/>
              <a:t>3 rainfall gauges</a:t>
            </a:r>
            <a:endParaRPr lang="en-GB" sz="1600" dirty="0"/>
          </a:p>
        </p:txBody>
      </p:sp>
      <p:sp>
        <p:nvSpPr>
          <p:cNvPr id="5" name="Rounded Rectangle 4"/>
          <p:cNvSpPr/>
          <p:nvPr/>
        </p:nvSpPr>
        <p:spPr>
          <a:xfrm>
            <a:off x="10044953" y="1435262"/>
            <a:ext cx="1613647" cy="5715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Measured rainfall</a:t>
            </a:r>
            <a:endParaRPr lang="en-US" dirty="0"/>
          </a:p>
        </p:txBody>
      </p:sp>
      <p:sp>
        <p:nvSpPr>
          <p:cNvPr id="20" name="Rounded Rectangle 19"/>
          <p:cNvSpPr/>
          <p:nvPr/>
        </p:nvSpPr>
        <p:spPr>
          <a:xfrm>
            <a:off x="10044952" y="2206805"/>
            <a:ext cx="1613647" cy="383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Cascading models</a:t>
            </a:r>
          </a:p>
          <a:p>
            <a:pPr algn="ctr"/>
            <a:endParaRPr lang="en-US" dirty="0"/>
          </a:p>
          <a:p>
            <a:pPr algn="ctr"/>
            <a:r>
              <a:rPr lang="en-US" dirty="0" smtClean="0"/>
              <a:t>Cascading uncertainty</a:t>
            </a:r>
            <a:endParaRPr lang="en-US" dirty="0"/>
          </a:p>
        </p:txBody>
      </p:sp>
      <p:sp>
        <p:nvSpPr>
          <p:cNvPr id="22" name="Rounded Rectangle 21"/>
          <p:cNvSpPr/>
          <p:nvPr/>
        </p:nvSpPr>
        <p:spPr>
          <a:xfrm>
            <a:off x="460818" y="4616184"/>
            <a:ext cx="6270485" cy="17433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charset="0"/>
              <a:buChar char="•"/>
            </a:pPr>
            <a:r>
              <a:rPr lang="en-US" sz="2000" dirty="0" smtClean="0"/>
              <a:t>Output from each model becomes input to the next</a:t>
            </a:r>
          </a:p>
          <a:p>
            <a:pPr marL="342900" indent="-342900">
              <a:buFont typeface="Arial" charset="0"/>
              <a:buChar char="•"/>
            </a:pPr>
            <a:r>
              <a:rPr lang="en-US" sz="2000" dirty="0" smtClean="0"/>
              <a:t>Cascading uncertainty</a:t>
            </a:r>
          </a:p>
          <a:p>
            <a:pPr marL="342900" indent="-342900">
              <a:buFont typeface="Arial" charset="0"/>
              <a:buChar char="•"/>
            </a:pPr>
            <a:r>
              <a:rPr lang="en-US" sz="2000" dirty="0" smtClean="0"/>
              <a:t>Adaptive forecasting should help to compensate for this</a:t>
            </a:r>
          </a:p>
        </p:txBody>
      </p:sp>
      <p:graphicFrame>
        <p:nvGraphicFramePr>
          <p:cNvPr id="24" name="Table 23"/>
          <p:cNvGraphicFramePr>
            <a:graphicFrameLocks noGrp="1"/>
          </p:cNvGraphicFramePr>
          <p:nvPr>
            <p:extLst>
              <p:ext uri="{D42A27DB-BD31-4B8C-83A1-F6EECF244321}">
                <p14:modId xmlns:p14="http://schemas.microsoft.com/office/powerpoint/2010/main" val="956409266"/>
              </p:ext>
            </p:extLst>
          </p:nvPr>
        </p:nvGraphicFramePr>
        <p:xfrm>
          <a:off x="500178" y="2161989"/>
          <a:ext cx="6004449" cy="2225040"/>
        </p:xfrm>
        <a:graphic>
          <a:graphicData uri="http://schemas.openxmlformats.org/drawingml/2006/table">
            <a:tbl>
              <a:tblPr firstRow="1" bandRow="1">
                <a:tableStyleId>{5C22544A-7EE6-4342-B048-85BDC9FD1C3A}</a:tableStyleId>
              </a:tblPr>
              <a:tblGrid>
                <a:gridCol w="2001483"/>
                <a:gridCol w="2001483"/>
                <a:gridCol w="2001483"/>
              </a:tblGrid>
              <a:tr h="370840">
                <a:tc>
                  <a:txBody>
                    <a:bodyPr/>
                    <a:lstStyle/>
                    <a:p>
                      <a:pPr algn="ctr"/>
                      <a:r>
                        <a:rPr lang="en-US" dirty="0" smtClean="0"/>
                        <a:t>Upstream</a:t>
                      </a:r>
                      <a:endParaRPr lang="en-US" dirty="0"/>
                    </a:p>
                  </a:txBody>
                  <a:tcPr/>
                </a:tc>
                <a:tc>
                  <a:txBody>
                    <a:bodyPr/>
                    <a:lstStyle/>
                    <a:p>
                      <a:pPr algn="ctr"/>
                      <a:r>
                        <a:rPr lang="en-US" dirty="0" smtClean="0"/>
                        <a:t>Downstream</a:t>
                      </a:r>
                      <a:endParaRPr lang="en-US" dirty="0"/>
                    </a:p>
                  </a:txBody>
                  <a:tcPr/>
                </a:tc>
                <a:tc>
                  <a:txBody>
                    <a:bodyPr/>
                    <a:lstStyle/>
                    <a:p>
                      <a:pPr algn="ctr"/>
                      <a:r>
                        <a:rPr lang="en-US" dirty="0" smtClean="0"/>
                        <a:t>Time delay</a:t>
                      </a:r>
                      <a:endParaRPr lang="en-US" dirty="0"/>
                    </a:p>
                  </a:txBody>
                  <a:tcPr/>
                </a:tc>
              </a:tr>
              <a:tr h="370840">
                <a:tc>
                  <a:txBody>
                    <a:bodyPr/>
                    <a:lstStyle/>
                    <a:p>
                      <a:r>
                        <a:rPr lang="en-US" dirty="0" smtClean="0"/>
                        <a:t>Rain</a:t>
                      </a:r>
                      <a:endParaRPr lang="en-US" dirty="0"/>
                    </a:p>
                  </a:txBody>
                  <a:tcPr/>
                </a:tc>
                <a:tc>
                  <a:txBody>
                    <a:bodyPr/>
                    <a:lstStyle/>
                    <a:p>
                      <a:r>
                        <a:rPr lang="en-US" dirty="0" smtClean="0"/>
                        <a:t>Lunes Bridge</a:t>
                      </a:r>
                      <a:endParaRPr lang="en-US" dirty="0"/>
                    </a:p>
                  </a:txBody>
                  <a:tcPr/>
                </a:tc>
                <a:tc>
                  <a:txBody>
                    <a:bodyPr/>
                    <a:lstStyle/>
                    <a:p>
                      <a:pPr algn="ctr"/>
                      <a:r>
                        <a:rPr lang="en-US" dirty="0" smtClean="0"/>
                        <a:t>2 </a:t>
                      </a:r>
                      <a:r>
                        <a:rPr lang="en-US" dirty="0" err="1" smtClean="0"/>
                        <a:t>hr</a:t>
                      </a:r>
                      <a:endParaRPr lang="en-US" dirty="0"/>
                    </a:p>
                  </a:txBody>
                  <a:tcPr/>
                </a:tc>
              </a:tr>
              <a:tr h="370840">
                <a:tc>
                  <a:txBody>
                    <a:bodyPr/>
                    <a:lstStyle/>
                    <a:p>
                      <a:r>
                        <a:rPr lang="en-US" dirty="0" smtClean="0"/>
                        <a:t>Lunes Bridge</a:t>
                      </a:r>
                      <a:endParaRPr lang="en-US" dirty="0"/>
                    </a:p>
                  </a:txBody>
                  <a:tcPr/>
                </a:tc>
                <a:tc>
                  <a:txBody>
                    <a:bodyPr/>
                    <a:lstStyle/>
                    <a:p>
                      <a:r>
                        <a:rPr lang="en-US" dirty="0" smtClean="0"/>
                        <a:t>Killington</a:t>
                      </a:r>
                      <a:endParaRPr lang="en-US" dirty="0"/>
                    </a:p>
                  </a:txBody>
                  <a:tcPr/>
                </a:tc>
                <a:tc>
                  <a:txBody>
                    <a:bodyPr/>
                    <a:lstStyle/>
                    <a:p>
                      <a:pPr algn="ctr"/>
                      <a:r>
                        <a:rPr lang="en-US" dirty="0" smtClean="0"/>
                        <a:t>4 </a:t>
                      </a:r>
                      <a:r>
                        <a:rPr lang="en-US" dirty="0" err="1" smtClean="0"/>
                        <a:t>hr</a:t>
                      </a:r>
                      <a:endParaRPr lang="en-US" dirty="0"/>
                    </a:p>
                  </a:txBody>
                  <a:tcPr/>
                </a:tc>
              </a:tr>
              <a:tr h="370840">
                <a:tc>
                  <a:txBody>
                    <a:bodyPr/>
                    <a:lstStyle/>
                    <a:p>
                      <a:r>
                        <a:rPr lang="en-US" dirty="0" smtClean="0"/>
                        <a:t>Killington</a:t>
                      </a:r>
                      <a:endParaRPr lang="en-US" dirty="0"/>
                    </a:p>
                  </a:txBody>
                  <a:tcPr/>
                </a:tc>
                <a:tc>
                  <a:txBody>
                    <a:bodyPr/>
                    <a:lstStyle/>
                    <a:p>
                      <a:r>
                        <a:rPr lang="en-US" dirty="0" err="1" smtClean="0"/>
                        <a:t>Caton</a:t>
                      </a:r>
                      <a:endParaRPr lang="en-US" dirty="0"/>
                    </a:p>
                  </a:txBody>
                  <a:tcPr/>
                </a:tc>
                <a:tc>
                  <a:txBody>
                    <a:bodyPr/>
                    <a:lstStyle/>
                    <a:p>
                      <a:pPr algn="ctr"/>
                      <a:r>
                        <a:rPr lang="en-US" dirty="0" smtClean="0"/>
                        <a:t>5 </a:t>
                      </a:r>
                      <a:r>
                        <a:rPr lang="en-US" dirty="0" err="1" smtClean="0"/>
                        <a:t>hr</a:t>
                      </a:r>
                      <a:endParaRPr lang="en-US" dirty="0"/>
                    </a:p>
                  </a:txBody>
                  <a:tcPr/>
                </a:tc>
              </a:tr>
              <a:tr h="370840">
                <a:tc>
                  <a:txBody>
                    <a:bodyPr/>
                    <a:lstStyle/>
                    <a:p>
                      <a:r>
                        <a:rPr lang="en-US" dirty="0" err="1" smtClean="0"/>
                        <a:t>Caton</a:t>
                      </a:r>
                      <a:endParaRPr lang="en-US" dirty="0"/>
                    </a:p>
                  </a:txBody>
                  <a:tcPr/>
                </a:tc>
                <a:tc>
                  <a:txBody>
                    <a:bodyPr/>
                    <a:lstStyle/>
                    <a:p>
                      <a:r>
                        <a:rPr lang="en-US" dirty="0" err="1" smtClean="0"/>
                        <a:t>Skerton</a:t>
                      </a:r>
                      <a:endParaRPr lang="en-US" dirty="0"/>
                    </a:p>
                  </a:txBody>
                  <a:tcPr/>
                </a:tc>
                <a:tc>
                  <a:txBody>
                    <a:bodyPr/>
                    <a:lstStyle/>
                    <a:p>
                      <a:pPr algn="ctr"/>
                      <a:r>
                        <a:rPr lang="en-US" dirty="0" smtClean="0"/>
                        <a:t>1 </a:t>
                      </a:r>
                      <a:r>
                        <a:rPr lang="en-US" dirty="0" err="1" smtClean="0"/>
                        <a:t>hr</a:t>
                      </a:r>
                      <a:endParaRPr lang="en-US" dirty="0"/>
                    </a:p>
                  </a:txBody>
                  <a:tcPr/>
                </a:tc>
              </a:tr>
              <a:tr h="370840">
                <a:tc gridSpan="2">
                  <a:txBody>
                    <a:bodyPr/>
                    <a:lstStyle/>
                    <a:p>
                      <a:r>
                        <a:rPr lang="en-US" dirty="0" smtClean="0"/>
                        <a:t>Absolute time delay in the system</a:t>
                      </a:r>
                      <a:endParaRPr lang="en-US" dirty="0"/>
                    </a:p>
                  </a:txBody>
                  <a:tcPr/>
                </a:tc>
                <a:tc hMerge="1">
                  <a:txBody>
                    <a:bodyPr/>
                    <a:lstStyle/>
                    <a:p>
                      <a:endParaRPr lang="en-US" dirty="0"/>
                    </a:p>
                  </a:txBody>
                  <a:tcPr/>
                </a:tc>
                <a:tc>
                  <a:txBody>
                    <a:bodyPr/>
                    <a:lstStyle/>
                    <a:p>
                      <a:pPr algn="ctr"/>
                      <a:r>
                        <a:rPr lang="en-US" dirty="0" smtClean="0"/>
                        <a:t>12</a:t>
                      </a:r>
                      <a:r>
                        <a:rPr lang="en-US" baseline="0" dirty="0" smtClean="0"/>
                        <a:t> </a:t>
                      </a:r>
                      <a:r>
                        <a:rPr lang="en-US" baseline="0" dirty="0" err="1" smtClean="0"/>
                        <a:t>hrs</a:t>
                      </a:r>
                      <a:endParaRPr lang="en-US" dirty="0"/>
                    </a:p>
                  </a:txBody>
                  <a:tcPr/>
                </a:tc>
              </a:tr>
            </a:tbl>
          </a:graphicData>
        </a:graphic>
      </p:graphicFrame>
    </p:spTree>
    <p:extLst>
      <p:ext uri="{BB962C8B-B14F-4D97-AF65-F5344CB8AC3E}">
        <p14:creationId xmlns:p14="http://schemas.microsoft.com/office/powerpoint/2010/main" val="773728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Output from cascading TF models </a:t>
            </a:r>
            <a:r>
              <a:rPr lang="mr-IN" dirty="0" smtClean="0"/>
              <a:t>–</a:t>
            </a:r>
            <a:r>
              <a:rPr lang="en-GB" dirty="0" smtClean="0"/>
              <a:t> </a:t>
            </a:r>
            <a:r>
              <a:rPr lang="en-GB" dirty="0" err="1" smtClean="0"/>
              <a:t>Skerton</a:t>
            </a:r>
            <a:r>
              <a:rPr lang="en-GB" dirty="0" smtClean="0"/>
              <a:t> Weir</a:t>
            </a:r>
            <a:endParaRPr lang="en-US" dirty="0"/>
          </a:p>
        </p:txBody>
      </p:sp>
      <p:pic>
        <p:nvPicPr>
          <p:cNvPr id="4" name="Picture 3"/>
          <p:cNvPicPr>
            <a:picLocks noChangeAspect="1"/>
          </p:cNvPicPr>
          <p:nvPr/>
        </p:nvPicPr>
        <p:blipFill rotWithShape="1">
          <a:blip r:embed="rId3"/>
          <a:srcRect t="7340"/>
          <a:stretch/>
        </p:blipFill>
        <p:spPr>
          <a:xfrm>
            <a:off x="3220329" y="2067952"/>
            <a:ext cx="9296400" cy="4942448"/>
          </a:xfrm>
          <a:prstGeom prst="rect">
            <a:avLst/>
          </a:prstGeom>
        </p:spPr>
      </p:pic>
      <p:sp>
        <p:nvSpPr>
          <p:cNvPr id="6" name="Rounded Rectangle 5"/>
          <p:cNvSpPr/>
          <p:nvPr/>
        </p:nvSpPr>
        <p:spPr>
          <a:xfrm>
            <a:off x="7233897" y="2828824"/>
            <a:ext cx="2501153" cy="4437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t>Storm Desmond</a:t>
            </a:r>
            <a:endParaRPr lang="en-US"/>
          </a:p>
        </p:txBody>
      </p:sp>
      <p:cxnSp>
        <p:nvCxnSpPr>
          <p:cNvPr id="8" name="Straight Arrow Connector 7"/>
          <p:cNvCxnSpPr/>
          <p:nvPr/>
        </p:nvCxnSpPr>
        <p:spPr>
          <a:xfrm>
            <a:off x="9735050" y="3050700"/>
            <a:ext cx="731313" cy="1176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99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Output from cascading TF models </a:t>
            </a:r>
            <a:r>
              <a:rPr lang="mr-IN" dirty="0"/>
              <a:t>–</a:t>
            </a:r>
            <a:r>
              <a:rPr lang="en-GB" dirty="0"/>
              <a:t> </a:t>
            </a:r>
            <a:r>
              <a:rPr lang="en-GB" dirty="0" err="1"/>
              <a:t>Skerton</a:t>
            </a:r>
            <a:r>
              <a:rPr lang="en-GB" dirty="0"/>
              <a:t> Weir</a:t>
            </a:r>
            <a:endParaRPr lang="en-US" dirty="0"/>
          </a:p>
        </p:txBody>
      </p:sp>
      <p:pic>
        <p:nvPicPr>
          <p:cNvPr id="4" name="Picture 3"/>
          <p:cNvPicPr>
            <a:picLocks noChangeAspect="1"/>
          </p:cNvPicPr>
          <p:nvPr/>
        </p:nvPicPr>
        <p:blipFill rotWithShape="1">
          <a:blip r:embed="rId3"/>
          <a:srcRect t="7340"/>
          <a:stretch/>
        </p:blipFill>
        <p:spPr>
          <a:xfrm>
            <a:off x="3220329" y="2067952"/>
            <a:ext cx="9296400" cy="4942448"/>
          </a:xfrm>
          <a:prstGeom prst="rect">
            <a:avLst/>
          </a:prstGeom>
        </p:spPr>
      </p:pic>
      <p:sp>
        <p:nvSpPr>
          <p:cNvPr id="5" name="Rounded Rectangle 4"/>
          <p:cNvSpPr/>
          <p:nvPr/>
        </p:nvSpPr>
        <p:spPr>
          <a:xfrm>
            <a:off x="1097280" y="2067951"/>
            <a:ext cx="2658794" cy="43187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Observed and modelled water-levels for </a:t>
            </a:r>
            <a:r>
              <a:rPr lang="en-US" dirty="0" err="1" smtClean="0"/>
              <a:t>Skerton</a:t>
            </a:r>
            <a:r>
              <a:rPr lang="en-US" dirty="0" smtClean="0"/>
              <a:t> Weir 2015-early 2016</a:t>
            </a:r>
          </a:p>
          <a:p>
            <a:pPr algn="ctr"/>
            <a:endParaRPr lang="en-US" dirty="0"/>
          </a:p>
        </p:txBody>
      </p:sp>
      <p:sp>
        <p:nvSpPr>
          <p:cNvPr id="6" name="Rounded Rectangle 5"/>
          <p:cNvSpPr/>
          <p:nvPr/>
        </p:nvSpPr>
        <p:spPr>
          <a:xfrm>
            <a:off x="7233897" y="2828824"/>
            <a:ext cx="2501153" cy="4437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t>Storm Desmond</a:t>
            </a:r>
            <a:endParaRPr lang="en-US"/>
          </a:p>
        </p:txBody>
      </p:sp>
      <p:cxnSp>
        <p:nvCxnSpPr>
          <p:cNvPr id="8" name="Straight Arrow Connector 7"/>
          <p:cNvCxnSpPr/>
          <p:nvPr/>
        </p:nvCxnSpPr>
        <p:spPr>
          <a:xfrm>
            <a:off x="9735050" y="3050700"/>
            <a:ext cx="731313" cy="1176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286710" y="2102152"/>
            <a:ext cx="2610768" cy="4284580"/>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0862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Output from cascading TF models</a:t>
            </a:r>
            <a:endParaRPr lang="en-US" dirty="0"/>
          </a:p>
        </p:txBody>
      </p:sp>
      <p:pic>
        <p:nvPicPr>
          <p:cNvPr id="4" name="Picture 3"/>
          <p:cNvPicPr>
            <a:picLocks noChangeAspect="1"/>
          </p:cNvPicPr>
          <p:nvPr/>
        </p:nvPicPr>
        <p:blipFill rotWithShape="1">
          <a:blip r:embed="rId3"/>
          <a:srcRect t="7340"/>
          <a:stretch/>
        </p:blipFill>
        <p:spPr>
          <a:xfrm>
            <a:off x="3220329" y="2067952"/>
            <a:ext cx="9296400" cy="4942448"/>
          </a:xfrm>
          <a:prstGeom prst="rect">
            <a:avLst/>
          </a:prstGeom>
        </p:spPr>
      </p:pic>
      <p:sp>
        <p:nvSpPr>
          <p:cNvPr id="5" name="Rounded Rectangle 4"/>
          <p:cNvSpPr/>
          <p:nvPr/>
        </p:nvSpPr>
        <p:spPr>
          <a:xfrm>
            <a:off x="1097280" y="2067951"/>
            <a:ext cx="2658794" cy="43187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Observed and modelled water-levels for </a:t>
            </a:r>
            <a:r>
              <a:rPr lang="en-US" dirty="0" err="1" smtClean="0"/>
              <a:t>Skerton</a:t>
            </a:r>
            <a:r>
              <a:rPr lang="en-US" dirty="0" smtClean="0"/>
              <a:t> Weir 2015-early 2016</a:t>
            </a:r>
          </a:p>
          <a:p>
            <a:pPr algn="ctr"/>
            <a:endParaRPr lang="en-GB" dirty="0" smtClean="0"/>
          </a:p>
          <a:p>
            <a:pPr algn="ctr"/>
            <a:r>
              <a:rPr lang="en-GB" b="1" dirty="0" smtClean="0"/>
              <a:t>Model fits very poorly in Spring</a:t>
            </a:r>
            <a:endParaRPr lang="en-US" b="1" dirty="0"/>
          </a:p>
        </p:txBody>
      </p:sp>
      <p:sp>
        <p:nvSpPr>
          <p:cNvPr id="6" name="Rounded Rectangle 5"/>
          <p:cNvSpPr/>
          <p:nvPr/>
        </p:nvSpPr>
        <p:spPr>
          <a:xfrm>
            <a:off x="7233897" y="2828824"/>
            <a:ext cx="2501153" cy="4437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t>Storm Desmond</a:t>
            </a:r>
            <a:endParaRPr lang="en-US"/>
          </a:p>
        </p:txBody>
      </p:sp>
      <p:cxnSp>
        <p:nvCxnSpPr>
          <p:cNvPr id="8" name="Straight Arrow Connector 7"/>
          <p:cNvCxnSpPr/>
          <p:nvPr/>
        </p:nvCxnSpPr>
        <p:spPr>
          <a:xfrm>
            <a:off x="9735050" y="3050700"/>
            <a:ext cx="731313" cy="1176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209125" y="4439044"/>
            <a:ext cx="3707005" cy="1983545"/>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23223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Output from cascading TF models</a:t>
            </a:r>
            <a:endParaRPr lang="en-US" dirty="0"/>
          </a:p>
        </p:txBody>
      </p:sp>
      <p:pic>
        <p:nvPicPr>
          <p:cNvPr id="4" name="Picture 3"/>
          <p:cNvPicPr>
            <a:picLocks noChangeAspect="1"/>
          </p:cNvPicPr>
          <p:nvPr/>
        </p:nvPicPr>
        <p:blipFill rotWithShape="1">
          <a:blip r:embed="rId3"/>
          <a:srcRect t="7340"/>
          <a:stretch/>
        </p:blipFill>
        <p:spPr>
          <a:xfrm>
            <a:off x="3220329" y="2067952"/>
            <a:ext cx="9296400" cy="4942448"/>
          </a:xfrm>
          <a:prstGeom prst="rect">
            <a:avLst/>
          </a:prstGeom>
        </p:spPr>
      </p:pic>
      <p:sp>
        <p:nvSpPr>
          <p:cNvPr id="5" name="Rounded Rectangle 4"/>
          <p:cNvSpPr/>
          <p:nvPr/>
        </p:nvSpPr>
        <p:spPr>
          <a:xfrm>
            <a:off x="1097280" y="2067951"/>
            <a:ext cx="2658794" cy="43187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Observed and modelled water-levels for </a:t>
            </a:r>
            <a:r>
              <a:rPr lang="en-US" dirty="0" err="1" smtClean="0"/>
              <a:t>Skerton</a:t>
            </a:r>
            <a:r>
              <a:rPr lang="en-US" dirty="0" smtClean="0"/>
              <a:t> Weir 2015-early 2016</a:t>
            </a:r>
          </a:p>
          <a:p>
            <a:pPr algn="ctr"/>
            <a:endParaRPr lang="en-US" dirty="0"/>
          </a:p>
          <a:p>
            <a:pPr algn="ctr"/>
            <a:r>
              <a:rPr lang="en-US" b="1" dirty="0" smtClean="0"/>
              <a:t>One size does not fit all, extreme conditions in Autumn/Winter bias the model </a:t>
            </a:r>
            <a:endParaRPr lang="en-GB" b="1" dirty="0"/>
          </a:p>
          <a:p>
            <a:pPr algn="ctr"/>
            <a:endParaRPr lang="en-GB" dirty="0" smtClean="0"/>
          </a:p>
          <a:p>
            <a:pPr algn="ctr"/>
            <a:r>
              <a:rPr lang="en-GB" dirty="0" smtClean="0"/>
              <a:t>Model fits very poorly in Spring</a:t>
            </a:r>
            <a:endParaRPr lang="en-US" dirty="0"/>
          </a:p>
        </p:txBody>
      </p:sp>
      <p:sp>
        <p:nvSpPr>
          <p:cNvPr id="6" name="Rounded Rectangle 5"/>
          <p:cNvSpPr/>
          <p:nvPr/>
        </p:nvSpPr>
        <p:spPr>
          <a:xfrm>
            <a:off x="7233897" y="2828824"/>
            <a:ext cx="2501153" cy="4437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t>Storm Desmond</a:t>
            </a:r>
            <a:endParaRPr lang="en-US"/>
          </a:p>
        </p:txBody>
      </p:sp>
      <p:cxnSp>
        <p:nvCxnSpPr>
          <p:cNvPr id="8" name="Straight Arrow Connector 7"/>
          <p:cNvCxnSpPr/>
          <p:nvPr/>
        </p:nvCxnSpPr>
        <p:spPr>
          <a:xfrm>
            <a:off x="9735050" y="3050700"/>
            <a:ext cx="731313" cy="1176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712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82419"/>
            <a:ext cx="10364451" cy="927895"/>
          </a:xfrm>
        </p:spPr>
        <p:txBody>
          <a:bodyPr/>
          <a:lstStyle/>
          <a:p>
            <a:r>
              <a:rPr lang="en-GB" dirty="0" smtClean="0"/>
              <a:t>The Adaptive </a:t>
            </a:r>
            <a:r>
              <a:rPr lang="en-GB" dirty="0" err="1" smtClean="0"/>
              <a:t>Kalman</a:t>
            </a:r>
            <a:r>
              <a:rPr lang="en-GB" dirty="0" smtClean="0"/>
              <a:t> Filter</a:t>
            </a:r>
            <a:r>
              <a:rPr lang="en-GB" baseline="30000" dirty="0" smtClean="0"/>
              <a:t>6</a:t>
            </a:r>
            <a:endParaRPr lang="en-GB" baseline="30000" dirty="0"/>
          </a:p>
        </p:txBody>
      </p:sp>
      <p:sp>
        <p:nvSpPr>
          <p:cNvPr id="3" name="Content Placeholder 2"/>
          <p:cNvSpPr>
            <a:spLocks noGrp="1"/>
          </p:cNvSpPr>
          <p:nvPr>
            <p:ph sz="quarter" idx="13"/>
          </p:nvPr>
        </p:nvSpPr>
        <p:spPr>
          <a:xfrm>
            <a:off x="913774" y="1110314"/>
            <a:ext cx="10363826" cy="4680886"/>
          </a:xfrm>
        </p:spPr>
        <p:txBody>
          <a:bodyPr>
            <a:normAutofit/>
          </a:bodyPr>
          <a:lstStyle/>
          <a:p>
            <a:r>
              <a:rPr lang="en-GB" dirty="0" smtClean="0"/>
              <a:t>Powerful recursive tool for predicting the state of a system from the previous state</a:t>
            </a:r>
          </a:p>
        </p:txBody>
      </p:sp>
      <p:sp>
        <p:nvSpPr>
          <p:cNvPr id="4" name="TextBox 3"/>
          <p:cNvSpPr txBox="1"/>
          <p:nvPr/>
        </p:nvSpPr>
        <p:spPr>
          <a:xfrm>
            <a:off x="618565" y="6508376"/>
            <a:ext cx="1331259" cy="369332"/>
          </a:xfrm>
          <a:prstGeom prst="rect">
            <a:avLst/>
          </a:prstGeom>
          <a:noFill/>
        </p:spPr>
        <p:txBody>
          <a:bodyPr wrap="square" rtlCol="0">
            <a:spAutoFit/>
          </a:bodyPr>
          <a:lstStyle/>
          <a:p>
            <a:r>
              <a:rPr lang="en-US" dirty="0" smtClean="0"/>
              <a:t> </a:t>
            </a:r>
            <a:r>
              <a:rPr lang="en-US" sz="1000" dirty="0" smtClean="0"/>
              <a:t>6 Lees et al., 1994 </a:t>
            </a:r>
            <a:endParaRPr lang="en-US" dirty="0"/>
          </a:p>
        </p:txBody>
      </p:sp>
    </p:spTree>
    <p:extLst>
      <p:ext uri="{BB962C8B-B14F-4D97-AF65-F5344CB8AC3E}">
        <p14:creationId xmlns:p14="http://schemas.microsoft.com/office/powerpoint/2010/main" val="9083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82419"/>
            <a:ext cx="10364451" cy="927895"/>
          </a:xfrm>
        </p:spPr>
        <p:txBody>
          <a:bodyPr/>
          <a:lstStyle/>
          <a:p>
            <a:r>
              <a:rPr lang="en-GB" dirty="0" smtClean="0"/>
              <a:t>The Adaptive </a:t>
            </a:r>
            <a:r>
              <a:rPr lang="en-GB" dirty="0" err="1" smtClean="0"/>
              <a:t>Kalman</a:t>
            </a:r>
            <a:r>
              <a:rPr lang="en-GB" dirty="0" smtClean="0"/>
              <a:t> Filter</a:t>
            </a:r>
            <a:r>
              <a:rPr lang="en-GB" baseline="30000" dirty="0" smtClean="0"/>
              <a:t>6</a:t>
            </a:r>
            <a:endParaRPr lang="en-GB" baseline="30000" dirty="0"/>
          </a:p>
        </p:txBody>
      </p:sp>
      <p:sp>
        <p:nvSpPr>
          <p:cNvPr id="3" name="Content Placeholder 2"/>
          <p:cNvSpPr>
            <a:spLocks noGrp="1"/>
          </p:cNvSpPr>
          <p:nvPr>
            <p:ph sz="quarter" idx="13"/>
          </p:nvPr>
        </p:nvSpPr>
        <p:spPr>
          <a:xfrm>
            <a:off x="913774" y="1219200"/>
            <a:ext cx="10363826" cy="4572000"/>
          </a:xfrm>
        </p:spPr>
        <p:txBody>
          <a:bodyPr>
            <a:normAutofit/>
          </a:bodyPr>
          <a:lstStyle/>
          <a:p>
            <a:r>
              <a:rPr lang="en-GB" dirty="0" smtClean="0"/>
              <a:t>Powerful recursive tool for predicting the state of a system from the previous state</a:t>
            </a:r>
          </a:p>
          <a:p>
            <a:pPr lvl="1"/>
            <a:r>
              <a:rPr lang="en-GB" dirty="0" smtClean="0"/>
              <a:t>Every time a measurement is added, the model is refined</a:t>
            </a:r>
          </a:p>
          <a:p>
            <a:pPr lvl="1"/>
            <a:r>
              <a:rPr lang="en-GB" dirty="0" smtClean="0"/>
              <a:t>Efficient </a:t>
            </a:r>
            <a:r>
              <a:rPr lang="mr-IN" dirty="0" smtClean="0"/>
              <a:t>–</a:t>
            </a:r>
            <a:r>
              <a:rPr lang="en-GB" dirty="0" smtClean="0"/>
              <a:t> no history needs storing</a:t>
            </a:r>
          </a:p>
          <a:p>
            <a:pPr lvl="1"/>
            <a:r>
              <a:rPr lang="en-GB" dirty="0" smtClean="0"/>
              <a:t>Uncertainty generated </a:t>
            </a:r>
            <a:r>
              <a:rPr lang="mr-IN" dirty="0" smtClean="0"/>
              <a:t>–</a:t>
            </a:r>
            <a:r>
              <a:rPr lang="en-GB" dirty="0" smtClean="0"/>
              <a:t> longer lead-time predictions are less certain</a:t>
            </a:r>
          </a:p>
        </p:txBody>
      </p:sp>
      <p:sp>
        <p:nvSpPr>
          <p:cNvPr id="4" name="TextBox 3"/>
          <p:cNvSpPr txBox="1"/>
          <p:nvPr/>
        </p:nvSpPr>
        <p:spPr>
          <a:xfrm>
            <a:off x="618565" y="6508376"/>
            <a:ext cx="1331259" cy="369332"/>
          </a:xfrm>
          <a:prstGeom prst="rect">
            <a:avLst/>
          </a:prstGeom>
          <a:noFill/>
        </p:spPr>
        <p:txBody>
          <a:bodyPr wrap="square" rtlCol="0">
            <a:spAutoFit/>
          </a:bodyPr>
          <a:lstStyle/>
          <a:p>
            <a:r>
              <a:rPr lang="en-US" dirty="0" smtClean="0"/>
              <a:t> </a:t>
            </a:r>
            <a:r>
              <a:rPr lang="en-US" sz="1000" dirty="0" smtClean="0"/>
              <a:t>6 Lees et al., 1994 </a:t>
            </a:r>
            <a:endParaRPr lang="en-US" dirty="0"/>
          </a:p>
        </p:txBody>
      </p:sp>
    </p:spTree>
    <p:extLst>
      <p:ext uri="{BB962C8B-B14F-4D97-AF65-F5344CB8AC3E}">
        <p14:creationId xmlns:p14="http://schemas.microsoft.com/office/powerpoint/2010/main" val="1797209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5343"/>
            <a:ext cx="10364451" cy="1151967"/>
          </a:xfrm>
        </p:spPr>
        <p:txBody>
          <a:bodyPr/>
          <a:lstStyle/>
          <a:p>
            <a:r>
              <a:rPr lang="en-GB" dirty="0"/>
              <a:t>Flooding is a worldwide problem</a:t>
            </a:r>
          </a:p>
        </p:txBody>
      </p:sp>
      <p:sp>
        <p:nvSpPr>
          <p:cNvPr id="3" name="Content Placeholder 2"/>
          <p:cNvSpPr>
            <a:spLocks noGrp="1"/>
          </p:cNvSpPr>
          <p:nvPr>
            <p:ph sz="quarter" idx="13"/>
          </p:nvPr>
        </p:nvSpPr>
        <p:spPr>
          <a:xfrm>
            <a:off x="913774" y="1337310"/>
            <a:ext cx="10363826" cy="4453889"/>
          </a:xfrm>
        </p:spPr>
        <p:txBody>
          <a:bodyPr/>
          <a:lstStyle/>
          <a:p>
            <a:r>
              <a:rPr lang="en-GB" dirty="0"/>
              <a:t>Storm Desmond 5</a:t>
            </a:r>
            <a:r>
              <a:rPr lang="en-GB" baseline="30000" dirty="0"/>
              <a:t>th</a:t>
            </a:r>
            <a:r>
              <a:rPr lang="en-GB" dirty="0"/>
              <a:t>/6</a:t>
            </a:r>
            <a:r>
              <a:rPr lang="en-GB" baseline="30000" dirty="0"/>
              <a:t>th</a:t>
            </a:r>
            <a:r>
              <a:rPr lang="en-GB" dirty="0"/>
              <a:t> December 2015</a:t>
            </a:r>
          </a:p>
          <a:p>
            <a:pPr lvl="1"/>
            <a:r>
              <a:rPr lang="en-GB" dirty="0"/>
              <a:t>Widespread damage to infrastructure</a:t>
            </a:r>
          </a:p>
          <a:p>
            <a:pPr lvl="1"/>
            <a:r>
              <a:rPr lang="en-GB" dirty="0" smtClean="0"/>
              <a:t>Severe </a:t>
            </a:r>
            <a:r>
              <a:rPr lang="en-GB" dirty="0"/>
              <a:t>flooding across the north of </a:t>
            </a:r>
            <a:r>
              <a:rPr lang="en-GB" dirty="0" smtClean="0"/>
              <a:t>England</a:t>
            </a:r>
            <a:endParaRPr lang="en-GB" dirty="0"/>
          </a:p>
        </p:txBody>
      </p:sp>
      <p:pic>
        <p:nvPicPr>
          <p:cNvPr id="12" name="Picture 11"/>
          <p:cNvPicPr>
            <a:picLocks noChangeAspect="1"/>
          </p:cNvPicPr>
          <p:nvPr/>
        </p:nvPicPr>
        <p:blipFill>
          <a:blip r:embed="rId3"/>
          <a:stretch>
            <a:fillRect/>
          </a:stretch>
        </p:blipFill>
        <p:spPr>
          <a:xfrm>
            <a:off x="5963461" y="2010129"/>
            <a:ext cx="5936566" cy="3339318"/>
          </a:xfrm>
          <a:prstGeom prst="rect">
            <a:avLst/>
          </a:prstGeom>
        </p:spPr>
      </p:pic>
    </p:spTree>
    <p:extLst>
      <p:ext uri="{BB962C8B-B14F-4D97-AF65-F5344CB8AC3E}">
        <p14:creationId xmlns:p14="http://schemas.microsoft.com/office/powerpoint/2010/main" val="394309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82419"/>
            <a:ext cx="10364451" cy="927895"/>
          </a:xfrm>
        </p:spPr>
        <p:txBody>
          <a:bodyPr/>
          <a:lstStyle/>
          <a:p>
            <a:r>
              <a:rPr lang="en-GB" dirty="0" smtClean="0"/>
              <a:t>The Adaptive </a:t>
            </a:r>
            <a:r>
              <a:rPr lang="en-GB" dirty="0" err="1" smtClean="0"/>
              <a:t>Kalman</a:t>
            </a:r>
            <a:r>
              <a:rPr lang="en-GB" dirty="0" smtClean="0"/>
              <a:t> Filter</a:t>
            </a:r>
            <a:r>
              <a:rPr lang="en-GB" baseline="30000" dirty="0" smtClean="0"/>
              <a:t>6</a:t>
            </a:r>
            <a:endParaRPr lang="en-GB" baseline="30000" dirty="0"/>
          </a:p>
        </p:txBody>
      </p:sp>
      <p:sp>
        <p:nvSpPr>
          <p:cNvPr id="3" name="Content Placeholder 2"/>
          <p:cNvSpPr>
            <a:spLocks noGrp="1"/>
          </p:cNvSpPr>
          <p:nvPr>
            <p:ph sz="quarter" idx="13"/>
          </p:nvPr>
        </p:nvSpPr>
        <p:spPr>
          <a:xfrm>
            <a:off x="913774" y="1110314"/>
            <a:ext cx="10363826" cy="4680886"/>
          </a:xfrm>
        </p:spPr>
        <p:txBody>
          <a:bodyPr>
            <a:normAutofit/>
          </a:bodyPr>
          <a:lstStyle/>
          <a:p>
            <a:r>
              <a:rPr lang="en-GB" dirty="0" smtClean="0"/>
              <a:t>Powerful recursive tool for predicting the state of a system from the previous state</a:t>
            </a:r>
          </a:p>
          <a:p>
            <a:pPr lvl="1"/>
            <a:r>
              <a:rPr lang="en-GB" dirty="0" smtClean="0"/>
              <a:t>Every time a measurement is added, the model is refined</a:t>
            </a:r>
          </a:p>
          <a:p>
            <a:pPr lvl="1"/>
            <a:r>
              <a:rPr lang="en-GB" dirty="0" smtClean="0"/>
              <a:t>Efficient </a:t>
            </a:r>
            <a:r>
              <a:rPr lang="mr-IN" dirty="0" smtClean="0"/>
              <a:t>–</a:t>
            </a:r>
            <a:r>
              <a:rPr lang="en-GB" dirty="0" smtClean="0"/>
              <a:t> no history needs storing</a:t>
            </a:r>
          </a:p>
          <a:p>
            <a:pPr lvl="1"/>
            <a:r>
              <a:rPr lang="en-GB" dirty="0" smtClean="0"/>
              <a:t>Uncertainty generated </a:t>
            </a:r>
            <a:r>
              <a:rPr lang="mr-IN" dirty="0" smtClean="0"/>
              <a:t>–</a:t>
            </a:r>
            <a:r>
              <a:rPr lang="en-GB" dirty="0" smtClean="0"/>
              <a:t> longer lead-time predictions are less certain</a:t>
            </a:r>
          </a:p>
          <a:p>
            <a:r>
              <a:rPr lang="en-US" dirty="0" smtClean="0"/>
              <a:t>Adaptive </a:t>
            </a:r>
            <a:r>
              <a:rPr lang="en-US" dirty="0"/>
              <a:t>form updates the system states </a:t>
            </a:r>
            <a:endParaRPr lang="en-US" dirty="0" smtClean="0"/>
          </a:p>
          <a:p>
            <a:pPr lvl="1"/>
            <a:r>
              <a:rPr lang="en-US" dirty="0" smtClean="0"/>
              <a:t>Compensates for time-varying parameters and </a:t>
            </a:r>
            <a:r>
              <a:rPr lang="en-US" dirty="0" err="1" smtClean="0"/>
              <a:t>unmodelled</a:t>
            </a:r>
            <a:r>
              <a:rPr lang="en-US" dirty="0" smtClean="0"/>
              <a:t> non-</a:t>
            </a:r>
            <a:r>
              <a:rPr lang="en-US" dirty="0" err="1" smtClean="0"/>
              <a:t>linearities</a:t>
            </a:r>
            <a:endParaRPr lang="en-US" dirty="0"/>
          </a:p>
          <a:p>
            <a:pPr lvl="1"/>
            <a:r>
              <a:rPr lang="en-US" dirty="0" smtClean="0"/>
              <a:t>Focuses </a:t>
            </a:r>
            <a:r>
              <a:rPr lang="en-US" dirty="0"/>
              <a:t>quickly on estimate of true value as more data comes </a:t>
            </a:r>
            <a:r>
              <a:rPr lang="en-US" dirty="0" smtClean="0"/>
              <a:t>in</a:t>
            </a:r>
            <a:endParaRPr lang="en-US" dirty="0"/>
          </a:p>
        </p:txBody>
      </p:sp>
      <p:sp>
        <p:nvSpPr>
          <p:cNvPr id="4" name="TextBox 3"/>
          <p:cNvSpPr txBox="1"/>
          <p:nvPr/>
        </p:nvSpPr>
        <p:spPr>
          <a:xfrm>
            <a:off x="618565" y="6508376"/>
            <a:ext cx="1331259" cy="369332"/>
          </a:xfrm>
          <a:prstGeom prst="rect">
            <a:avLst/>
          </a:prstGeom>
          <a:noFill/>
        </p:spPr>
        <p:txBody>
          <a:bodyPr wrap="square" rtlCol="0">
            <a:spAutoFit/>
          </a:bodyPr>
          <a:lstStyle/>
          <a:p>
            <a:r>
              <a:rPr lang="en-US" dirty="0" smtClean="0"/>
              <a:t> </a:t>
            </a:r>
            <a:r>
              <a:rPr lang="en-US" sz="1000" dirty="0" smtClean="0"/>
              <a:t>6 Lees et al., 1994 </a:t>
            </a:r>
            <a:endParaRPr lang="en-US" dirty="0"/>
          </a:p>
        </p:txBody>
      </p:sp>
    </p:spTree>
    <p:extLst>
      <p:ext uri="{BB962C8B-B14F-4D97-AF65-F5344CB8AC3E}">
        <p14:creationId xmlns:p14="http://schemas.microsoft.com/office/powerpoint/2010/main" val="1773825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82419"/>
            <a:ext cx="10364451" cy="927895"/>
          </a:xfrm>
        </p:spPr>
        <p:txBody>
          <a:bodyPr/>
          <a:lstStyle/>
          <a:p>
            <a:r>
              <a:rPr lang="en-GB" dirty="0" smtClean="0"/>
              <a:t>The Adaptive </a:t>
            </a:r>
            <a:r>
              <a:rPr lang="en-GB" dirty="0" err="1" smtClean="0"/>
              <a:t>Kalman</a:t>
            </a:r>
            <a:r>
              <a:rPr lang="en-GB" dirty="0" smtClean="0"/>
              <a:t> Filter</a:t>
            </a:r>
            <a:r>
              <a:rPr lang="en-GB" baseline="30000" dirty="0" smtClean="0"/>
              <a:t>6</a:t>
            </a:r>
            <a:endParaRPr lang="en-GB" baseline="30000" dirty="0"/>
          </a:p>
        </p:txBody>
      </p:sp>
      <p:sp>
        <p:nvSpPr>
          <p:cNvPr id="3" name="Content Placeholder 2"/>
          <p:cNvSpPr>
            <a:spLocks noGrp="1"/>
          </p:cNvSpPr>
          <p:nvPr>
            <p:ph sz="quarter" idx="13"/>
          </p:nvPr>
        </p:nvSpPr>
        <p:spPr>
          <a:xfrm>
            <a:off x="913774" y="1110314"/>
            <a:ext cx="10363826" cy="4680886"/>
          </a:xfrm>
        </p:spPr>
        <p:txBody>
          <a:bodyPr>
            <a:normAutofit/>
          </a:bodyPr>
          <a:lstStyle/>
          <a:p>
            <a:r>
              <a:rPr lang="en-GB" dirty="0" smtClean="0"/>
              <a:t>Powerful recursive tool for predicting the state of a system from the previous state</a:t>
            </a:r>
          </a:p>
          <a:p>
            <a:pPr lvl="1"/>
            <a:r>
              <a:rPr lang="en-GB" dirty="0" smtClean="0"/>
              <a:t>Every time a measurement is added, the model is refined</a:t>
            </a:r>
          </a:p>
          <a:p>
            <a:pPr lvl="1"/>
            <a:r>
              <a:rPr lang="en-US" dirty="0" smtClean="0"/>
              <a:t>Dependent </a:t>
            </a:r>
            <a:r>
              <a:rPr lang="en-US" dirty="0"/>
              <a:t>on how much trust can be placed in the estimate and the new </a:t>
            </a:r>
            <a:r>
              <a:rPr lang="en-US" dirty="0" smtClean="0"/>
              <a:t>measurement</a:t>
            </a:r>
            <a:endParaRPr lang="en-GB" dirty="0" smtClean="0"/>
          </a:p>
          <a:p>
            <a:pPr lvl="1"/>
            <a:r>
              <a:rPr lang="en-GB" dirty="0" smtClean="0"/>
              <a:t>Efficient </a:t>
            </a:r>
            <a:r>
              <a:rPr lang="mr-IN" dirty="0" smtClean="0"/>
              <a:t>–</a:t>
            </a:r>
            <a:r>
              <a:rPr lang="en-GB" dirty="0" smtClean="0"/>
              <a:t> no history needs storing</a:t>
            </a:r>
          </a:p>
          <a:p>
            <a:pPr lvl="1"/>
            <a:r>
              <a:rPr lang="en-GB" dirty="0" smtClean="0"/>
              <a:t>Uncertainty generated </a:t>
            </a:r>
            <a:r>
              <a:rPr lang="mr-IN" dirty="0" smtClean="0"/>
              <a:t>–</a:t>
            </a:r>
            <a:r>
              <a:rPr lang="en-GB" dirty="0" smtClean="0"/>
              <a:t> longer lead-time predictions are less certain</a:t>
            </a:r>
          </a:p>
          <a:p>
            <a:r>
              <a:rPr lang="en-US" dirty="0" smtClean="0"/>
              <a:t>Adaptive </a:t>
            </a:r>
            <a:r>
              <a:rPr lang="en-US" dirty="0"/>
              <a:t>form updates the system states </a:t>
            </a:r>
            <a:endParaRPr lang="en-US" dirty="0" smtClean="0"/>
          </a:p>
          <a:p>
            <a:pPr lvl="1"/>
            <a:r>
              <a:rPr lang="en-US" dirty="0" smtClean="0"/>
              <a:t>Compensates for time-varying parameters and </a:t>
            </a:r>
            <a:r>
              <a:rPr lang="en-US" dirty="0" err="1" smtClean="0"/>
              <a:t>unmodelled</a:t>
            </a:r>
            <a:r>
              <a:rPr lang="en-US" dirty="0" smtClean="0"/>
              <a:t> non-</a:t>
            </a:r>
            <a:r>
              <a:rPr lang="en-US" dirty="0" err="1" smtClean="0"/>
              <a:t>linearities</a:t>
            </a:r>
            <a:endParaRPr lang="en-US" dirty="0"/>
          </a:p>
          <a:p>
            <a:pPr lvl="1"/>
            <a:r>
              <a:rPr lang="en-US" dirty="0" smtClean="0"/>
              <a:t>Focuses </a:t>
            </a:r>
            <a:r>
              <a:rPr lang="en-US" dirty="0"/>
              <a:t>quickly on estimate of true value as more data comes </a:t>
            </a:r>
            <a:r>
              <a:rPr lang="en-US" dirty="0" smtClean="0"/>
              <a:t>in</a:t>
            </a:r>
            <a:endParaRPr lang="en-US" dirty="0"/>
          </a:p>
        </p:txBody>
      </p:sp>
      <p:pic>
        <p:nvPicPr>
          <p:cNvPr id="5" name="Picture 4"/>
          <p:cNvPicPr>
            <a:picLocks noChangeAspect="1"/>
          </p:cNvPicPr>
          <p:nvPr/>
        </p:nvPicPr>
        <p:blipFill>
          <a:blip r:embed="rId3"/>
          <a:stretch>
            <a:fillRect/>
          </a:stretch>
        </p:blipFill>
        <p:spPr>
          <a:xfrm>
            <a:off x="4651386" y="4343400"/>
            <a:ext cx="7339659" cy="2514599"/>
          </a:xfrm>
          <a:prstGeom prst="rect">
            <a:avLst/>
          </a:prstGeom>
        </p:spPr>
      </p:pic>
      <p:sp>
        <p:nvSpPr>
          <p:cNvPr id="4" name="TextBox 3"/>
          <p:cNvSpPr txBox="1"/>
          <p:nvPr/>
        </p:nvSpPr>
        <p:spPr>
          <a:xfrm>
            <a:off x="618565" y="6508376"/>
            <a:ext cx="1331259" cy="369332"/>
          </a:xfrm>
          <a:prstGeom prst="rect">
            <a:avLst/>
          </a:prstGeom>
          <a:noFill/>
        </p:spPr>
        <p:txBody>
          <a:bodyPr wrap="square" rtlCol="0">
            <a:spAutoFit/>
          </a:bodyPr>
          <a:lstStyle/>
          <a:p>
            <a:r>
              <a:rPr lang="en-US" dirty="0" smtClean="0"/>
              <a:t> </a:t>
            </a:r>
            <a:r>
              <a:rPr lang="en-US" sz="1000" dirty="0" smtClean="0"/>
              <a:t>6 Lees et al., 1994 </a:t>
            </a:r>
            <a:endParaRPr lang="en-US" dirty="0"/>
          </a:p>
        </p:txBody>
      </p:sp>
    </p:spTree>
    <p:extLst>
      <p:ext uri="{BB962C8B-B14F-4D97-AF65-F5344CB8AC3E}">
        <p14:creationId xmlns:p14="http://schemas.microsoft.com/office/powerpoint/2010/main" val="2047590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9624" y="4021351"/>
            <a:ext cx="1438836" cy="21784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Adaptive </a:t>
            </a:r>
            <a:r>
              <a:rPr lang="en-US" dirty="0" err="1"/>
              <a:t>Kalman</a:t>
            </a:r>
            <a:r>
              <a:rPr lang="en-US" dirty="0"/>
              <a:t> filter estimate for December 2015. </a:t>
            </a:r>
          </a:p>
        </p:txBody>
      </p:sp>
      <p:pic>
        <p:nvPicPr>
          <p:cNvPr id="5" name="Picture 4"/>
          <p:cNvPicPr>
            <a:picLocks noChangeAspect="1"/>
          </p:cNvPicPr>
          <p:nvPr/>
        </p:nvPicPr>
        <p:blipFill>
          <a:blip r:embed="rId3"/>
          <a:stretch>
            <a:fillRect/>
          </a:stretch>
        </p:blipFill>
        <p:spPr>
          <a:xfrm>
            <a:off x="766896" y="182884"/>
            <a:ext cx="12192000" cy="3401183"/>
          </a:xfrm>
          <a:prstGeom prst="rect">
            <a:avLst/>
          </a:prstGeom>
        </p:spPr>
      </p:pic>
      <p:pic>
        <p:nvPicPr>
          <p:cNvPr id="6" name="Picture 5"/>
          <p:cNvPicPr>
            <a:picLocks/>
          </p:cNvPicPr>
          <p:nvPr/>
        </p:nvPicPr>
        <p:blipFill>
          <a:blip r:embed="rId4"/>
          <a:stretch>
            <a:fillRect/>
          </a:stretch>
        </p:blipFill>
        <p:spPr>
          <a:xfrm>
            <a:off x="766896" y="3400563"/>
            <a:ext cx="12192000" cy="3420000"/>
          </a:xfrm>
          <a:prstGeom prst="rect">
            <a:avLst/>
          </a:prstGeom>
        </p:spPr>
      </p:pic>
      <p:sp>
        <p:nvSpPr>
          <p:cNvPr id="7" name="Rounded Rectangle 6"/>
          <p:cNvSpPr/>
          <p:nvPr/>
        </p:nvSpPr>
        <p:spPr>
          <a:xfrm>
            <a:off x="349624" y="794263"/>
            <a:ext cx="1438836" cy="21784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Basic </a:t>
            </a:r>
            <a:r>
              <a:rPr lang="en-US" dirty="0" err="1"/>
              <a:t>Kalman</a:t>
            </a:r>
            <a:r>
              <a:rPr lang="en-US" dirty="0"/>
              <a:t> filter estimate for December 2015. </a:t>
            </a:r>
          </a:p>
        </p:txBody>
      </p:sp>
    </p:spTree>
    <p:extLst>
      <p:ext uri="{BB962C8B-B14F-4D97-AF65-F5344CB8AC3E}">
        <p14:creationId xmlns:p14="http://schemas.microsoft.com/office/powerpoint/2010/main" val="1248983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Locally stationary </a:t>
            </a:r>
            <a:r>
              <a:rPr lang="en-GB" dirty="0"/>
              <a:t>wavelet </a:t>
            </a:r>
            <a:r>
              <a:rPr lang="en-GB" dirty="0" smtClean="0"/>
              <a:t>model </a:t>
            </a:r>
            <a:r>
              <a:rPr lang="mr-IN" dirty="0" smtClean="0"/>
              <a:t>–</a:t>
            </a:r>
            <a:r>
              <a:rPr lang="en-GB" dirty="0" smtClean="0"/>
              <a:t> LPACF</a:t>
            </a:r>
            <a:r>
              <a:rPr lang="en-GB" baseline="30000" dirty="0" smtClean="0"/>
              <a:t>5</a:t>
            </a:r>
            <a:endParaRPr lang="en-GB" baseline="30000" dirty="0"/>
          </a:p>
        </p:txBody>
      </p:sp>
      <p:sp>
        <p:nvSpPr>
          <p:cNvPr id="3" name="Content Placeholder 2"/>
          <p:cNvSpPr>
            <a:spLocks noGrp="1"/>
          </p:cNvSpPr>
          <p:nvPr>
            <p:ph sz="quarter" idx="13"/>
          </p:nvPr>
        </p:nvSpPr>
        <p:spPr/>
        <p:txBody>
          <a:bodyPr/>
          <a:lstStyle/>
          <a:p>
            <a:r>
              <a:rPr lang="en-GB" dirty="0"/>
              <a:t>Why is it needed?</a:t>
            </a:r>
          </a:p>
          <a:p>
            <a:pPr lvl="1"/>
            <a:r>
              <a:rPr lang="en-GB" dirty="0" smtClean="0"/>
              <a:t>Parameters of model change </a:t>
            </a:r>
            <a:r>
              <a:rPr lang="en-GB" dirty="0"/>
              <a:t>with time</a:t>
            </a:r>
          </a:p>
          <a:p>
            <a:pPr lvl="1"/>
            <a:r>
              <a:rPr lang="en-GB" dirty="0"/>
              <a:t>Model cannot be improved by adding more data</a:t>
            </a:r>
          </a:p>
          <a:p>
            <a:pPr lvl="1"/>
            <a:endParaRPr lang="en-GB" dirty="0"/>
          </a:p>
        </p:txBody>
      </p:sp>
      <p:sp>
        <p:nvSpPr>
          <p:cNvPr id="4" name="TextBox 3"/>
          <p:cNvSpPr txBox="1"/>
          <p:nvPr/>
        </p:nvSpPr>
        <p:spPr>
          <a:xfrm>
            <a:off x="618978" y="6485206"/>
            <a:ext cx="3826413" cy="246221"/>
          </a:xfrm>
          <a:prstGeom prst="rect">
            <a:avLst/>
          </a:prstGeom>
          <a:noFill/>
        </p:spPr>
        <p:txBody>
          <a:bodyPr wrap="square" rtlCol="0">
            <a:spAutoFit/>
          </a:bodyPr>
          <a:lstStyle/>
          <a:p>
            <a:r>
              <a:rPr lang="en-US" sz="1000" dirty="0" smtClean="0"/>
              <a:t>5 </a:t>
            </a:r>
            <a:r>
              <a:rPr lang="en-US" sz="1000" dirty="0" err="1"/>
              <a:t>Killick</a:t>
            </a:r>
            <a:r>
              <a:rPr lang="en-US" sz="1000" dirty="0"/>
              <a:t> et al., </a:t>
            </a:r>
            <a:r>
              <a:rPr lang="en-US" sz="1000" dirty="0" smtClean="0"/>
              <a:t>2017</a:t>
            </a:r>
            <a:endParaRPr lang="en-US" sz="1000" dirty="0"/>
          </a:p>
        </p:txBody>
      </p:sp>
      <p:pic>
        <p:nvPicPr>
          <p:cNvPr id="15" name="Picture 14"/>
          <p:cNvPicPr>
            <a:picLocks noChangeAspect="1"/>
          </p:cNvPicPr>
          <p:nvPr/>
        </p:nvPicPr>
        <p:blipFill rotWithShape="1">
          <a:blip r:embed="rId3"/>
          <a:srcRect t="7340"/>
          <a:stretch/>
        </p:blipFill>
        <p:spPr>
          <a:xfrm>
            <a:off x="7124700" y="1803400"/>
            <a:ext cx="5310638" cy="2823410"/>
          </a:xfrm>
          <a:prstGeom prst="rect">
            <a:avLst/>
          </a:prstGeom>
        </p:spPr>
      </p:pic>
    </p:spTree>
    <p:extLst>
      <p:ext uri="{BB962C8B-B14F-4D97-AF65-F5344CB8AC3E}">
        <p14:creationId xmlns:p14="http://schemas.microsoft.com/office/powerpoint/2010/main" val="554701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Locally stationary </a:t>
            </a:r>
            <a:r>
              <a:rPr lang="en-GB" dirty="0"/>
              <a:t>wavelet </a:t>
            </a:r>
            <a:r>
              <a:rPr lang="en-GB" dirty="0" smtClean="0"/>
              <a:t>model </a:t>
            </a:r>
            <a:r>
              <a:rPr lang="mr-IN" dirty="0" smtClean="0"/>
              <a:t>–</a:t>
            </a:r>
            <a:r>
              <a:rPr lang="en-GB" dirty="0" smtClean="0"/>
              <a:t> LPACF</a:t>
            </a:r>
            <a:r>
              <a:rPr lang="en-GB" baseline="30000" dirty="0" smtClean="0"/>
              <a:t>5</a:t>
            </a:r>
            <a:endParaRPr lang="en-GB" baseline="30000" dirty="0"/>
          </a:p>
        </p:txBody>
      </p:sp>
      <p:sp>
        <p:nvSpPr>
          <p:cNvPr id="3" name="Content Placeholder 2"/>
          <p:cNvSpPr>
            <a:spLocks noGrp="1"/>
          </p:cNvSpPr>
          <p:nvPr>
            <p:ph sz="quarter" idx="13"/>
          </p:nvPr>
        </p:nvSpPr>
        <p:spPr/>
        <p:txBody>
          <a:bodyPr/>
          <a:lstStyle/>
          <a:p>
            <a:r>
              <a:rPr lang="en-GB" dirty="0"/>
              <a:t>Why is it needed?</a:t>
            </a:r>
          </a:p>
          <a:p>
            <a:pPr lvl="1"/>
            <a:r>
              <a:rPr lang="en-GB" dirty="0" smtClean="0"/>
              <a:t>Parameters of model change </a:t>
            </a:r>
            <a:r>
              <a:rPr lang="en-GB" dirty="0"/>
              <a:t>with time</a:t>
            </a:r>
          </a:p>
          <a:p>
            <a:pPr lvl="1"/>
            <a:r>
              <a:rPr lang="en-GB" dirty="0"/>
              <a:t>Model cannot be improved by adding more data</a:t>
            </a:r>
          </a:p>
          <a:p>
            <a:pPr lvl="1"/>
            <a:r>
              <a:rPr lang="en-GB" dirty="0"/>
              <a:t>Traditional forecasting uses AR models (Yule-Walker equations)</a:t>
            </a:r>
          </a:p>
          <a:p>
            <a:pPr lvl="1"/>
            <a:r>
              <a:rPr lang="en-GB" dirty="0"/>
              <a:t>AR order selected using partial auto-correlation function (PACF)</a:t>
            </a:r>
          </a:p>
          <a:p>
            <a:pPr lvl="1"/>
            <a:r>
              <a:rPr lang="en-GB" dirty="0" smtClean="0"/>
              <a:t>LPACF picks </a:t>
            </a:r>
            <a:r>
              <a:rPr lang="en-GB" dirty="0"/>
              <a:t>up </a:t>
            </a:r>
            <a:r>
              <a:rPr lang="en-GB" dirty="0" smtClean="0"/>
              <a:t>the local non-stationarity</a:t>
            </a:r>
            <a:endParaRPr lang="en-GB" dirty="0"/>
          </a:p>
        </p:txBody>
      </p:sp>
      <p:sp>
        <p:nvSpPr>
          <p:cNvPr id="4" name="TextBox 3"/>
          <p:cNvSpPr txBox="1"/>
          <p:nvPr/>
        </p:nvSpPr>
        <p:spPr>
          <a:xfrm>
            <a:off x="618978" y="6485206"/>
            <a:ext cx="3826413" cy="246221"/>
          </a:xfrm>
          <a:prstGeom prst="rect">
            <a:avLst/>
          </a:prstGeom>
          <a:noFill/>
        </p:spPr>
        <p:txBody>
          <a:bodyPr wrap="square" rtlCol="0">
            <a:spAutoFit/>
          </a:bodyPr>
          <a:lstStyle/>
          <a:p>
            <a:r>
              <a:rPr lang="en-US" sz="1000" dirty="0" smtClean="0"/>
              <a:t>5 </a:t>
            </a:r>
            <a:r>
              <a:rPr lang="en-US" sz="1000" dirty="0" err="1"/>
              <a:t>Killick</a:t>
            </a:r>
            <a:r>
              <a:rPr lang="en-US" sz="1000" dirty="0"/>
              <a:t> et al., </a:t>
            </a:r>
            <a:r>
              <a:rPr lang="en-US" sz="1000" dirty="0" smtClean="0"/>
              <a:t>2017</a:t>
            </a:r>
            <a:endParaRPr lang="en-US" sz="1000" dirty="0"/>
          </a:p>
        </p:txBody>
      </p:sp>
      <p:pic>
        <p:nvPicPr>
          <p:cNvPr id="13" name="Picture 12"/>
          <p:cNvPicPr>
            <a:picLocks noChangeAspect="1"/>
          </p:cNvPicPr>
          <p:nvPr/>
        </p:nvPicPr>
        <p:blipFill rotWithShape="1">
          <a:blip r:embed="rId3"/>
          <a:srcRect t="7340"/>
          <a:stretch/>
        </p:blipFill>
        <p:spPr>
          <a:xfrm>
            <a:off x="7124700" y="1803400"/>
            <a:ext cx="5310638" cy="2823410"/>
          </a:xfrm>
          <a:prstGeom prst="rect">
            <a:avLst/>
          </a:prstGeom>
        </p:spPr>
      </p:pic>
    </p:spTree>
    <p:extLst>
      <p:ext uri="{BB962C8B-B14F-4D97-AF65-F5344CB8AC3E}">
        <p14:creationId xmlns:p14="http://schemas.microsoft.com/office/powerpoint/2010/main" val="1744067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Locally stationary </a:t>
            </a:r>
            <a:r>
              <a:rPr lang="en-GB" dirty="0"/>
              <a:t>wavelet </a:t>
            </a:r>
            <a:r>
              <a:rPr lang="en-GB" dirty="0" smtClean="0"/>
              <a:t>model </a:t>
            </a:r>
            <a:r>
              <a:rPr lang="mr-IN" dirty="0" smtClean="0"/>
              <a:t>–</a:t>
            </a:r>
            <a:r>
              <a:rPr lang="en-GB" dirty="0" smtClean="0"/>
              <a:t> LPACF</a:t>
            </a:r>
            <a:r>
              <a:rPr lang="en-GB" baseline="30000" dirty="0" smtClean="0"/>
              <a:t>5</a:t>
            </a:r>
            <a:endParaRPr lang="en-GB" baseline="30000" dirty="0"/>
          </a:p>
        </p:txBody>
      </p:sp>
      <p:sp>
        <p:nvSpPr>
          <p:cNvPr id="3" name="Content Placeholder 2"/>
          <p:cNvSpPr>
            <a:spLocks noGrp="1"/>
          </p:cNvSpPr>
          <p:nvPr>
            <p:ph sz="quarter" idx="13"/>
          </p:nvPr>
        </p:nvSpPr>
        <p:spPr/>
        <p:txBody>
          <a:bodyPr/>
          <a:lstStyle/>
          <a:p>
            <a:r>
              <a:rPr lang="en-GB" dirty="0"/>
              <a:t>Why is it needed?</a:t>
            </a:r>
          </a:p>
          <a:p>
            <a:pPr lvl="1"/>
            <a:r>
              <a:rPr lang="en-GB" dirty="0" smtClean="0"/>
              <a:t>Parameters of model change </a:t>
            </a:r>
            <a:r>
              <a:rPr lang="en-GB" dirty="0"/>
              <a:t>with time</a:t>
            </a:r>
          </a:p>
          <a:p>
            <a:pPr lvl="1"/>
            <a:r>
              <a:rPr lang="en-GB" dirty="0"/>
              <a:t>Model cannot be improved by adding more data</a:t>
            </a:r>
          </a:p>
          <a:p>
            <a:pPr lvl="1"/>
            <a:r>
              <a:rPr lang="en-GB" dirty="0"/>
              <a:t>Traditional forecasting uses AR models (Yule-Walker equations)</a:t>
            </a:r>
          </a:p>
          <a:p>
            <a:pPr lvl="1"/>
            <a:r>
              <a:rPr lang="en-GB" dirty="0"/>
              <a:t>AR order selected using partial auto-correlation function (PACF</a:t>
            </a:r>
            <a:r>
              <a:rPr lang="en-GB" dirty="0" smtClean="0"/>
              <a:t>)</a:t>
            </a:r>
          </a:p>
          <a:p>
            <a:pPr lvl="1"/>
            <a:r>
              <a:rPr lang="en-GB" dirty="0"/>
              <a:t>LPACF picks up the local non-stationarity</a:t>
            </a:r>
          </a:p>
          <a:p>
            <a:r>
              <a:rPr lang="en-GB" dirty="0" smtClean="0"/>
              <a:t>Simulated example</a:t>
            </a:r>
          </a:p>
          <a:p>
            <a:pPr lvl="1"/>
            <a:endParaRPr lang="en-GB" dirty="0"/>
          </a:p>
        </p:txBody>
      </p:sp>
      <p:pic>
        <p:nvPicPr>
          <p:cNvPr id="7" name="Picture 6" descr="Screen Clipping"/>
          <p:cNvPicPr>
            <a:picLocks noChangeAspect="1"/>
          </p:cNvPicPr>
          <p:nvPr/>
        </p:nvPicPr>
        <p:blipFill>
          <a:blip r:embed="rId3"/>
          <a:stretch>
            <a:fillRect/>
          </a:stretch>
        </p:blipFill>
        <p:spPr>
          <a:xfrm>
            <a:off x="8052620" y="2367092"/>
            <a:ext cx="3567918" cy="3271242"/>
          </a:xfrm>
          <a:prstGeom prst="rect">
            <a:avLst/>
          </a:prstGeom>
        </p:spPr>
      </p:pic>
      <p:sp>
        <p:nvSpPr>
          <p:cNvPr id="8" name="Rectangle: Rounded Corners 7"/>
          <p:cNvSpPr/>
          <p:nvPr/>
        </p:nvSpPr>
        <p:spPr>
          <a:xfrm>
            <a:off x="8052620" y="2229264"/>
            <a:ext cx="1314660" cy="46997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dirty="0"/>
              <a:t>+</a:t>
            </a:r>
            <a:r>
              <a:rPr lang="en-GB" sz="1200" dirty="0" err="1"/>
              <a:t>ve</a:t>
            </a:r>
            <a:r>
              <a:rPr lang="en-GB" sz="1200" dirty="0"/>
              <a:t> auto-correlation</a:t>
            </a:r>
          </a:p>
        </p:txBody>
      </p:sp>
      <p:sp>
        <p:nvSpPr>
          <p:cNvPr id="9" name="Rectangle: Rounded Corners 8"/>
          <p:cNvSpPr/>
          <p:nvPr/>
        </p:nvSpPr>
        <p:spPr>
          <a:xfrm>
            <a:off x="10620270" y="5015628"/>
            <a:ext cx="1314660" cy="469979"/>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dk1"/>
                </a:solidFill>
              </a:rPr>
              <a:t>-</a:t>
            </a:r>
            <a:r>
              <a:rPr lang="en-GB" sz="1200" dirty="0" err="1">
                <a:solidFill>
                  <a:schemeClr val="dk1"/>
                </a:solidFill>
              </a:rPr>
              <a:t>ve</a:t>
            </a:r>
            <a:r>
              <a:rPr lang="en-GB" sz="1200" dirty="0">
                <a:solidFill>
                  <a:schemeClr val="dk1"/>
                </a:solidFill>
              </a:rPr>
              <a:t> auto-correlation</a:t>
            </a:r>
          </a:p>
        </p:txBody>
      </p:sp>
      <p:sp>
        <p:nvSpPr>
          <p:cNvPr id="10" name="Rectangle: Rounded Corners 9"/>
          <p:cNvSpPr/>
          <p:nvPr/>
        </p:nvSpPr>
        <p:spPr>
          <a:xfrm>
            <a:off x="9499202" y="2464253"/>
            <a:ext cx="823238" cy="469979"/>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dk1"/>
                </a:solidFill>
              </a:rPr>
              <a:t>White noise</a:t>
            </a:r>
          </a:p>
        </p:txBody>
      </p:sp>
      <p:cxnSp>
        <p:nvCxnSpPr>
          <p:cNvPr id="12" name="Straight Arrow Connector 11"/>
          <p:cNvCxnSpPr>
            <a:stCxn id="8" idx="2"/>
          </p:cNvCxnSpPr>
          <p:nvPr/>
        </p:nvCxnSpPr>
        <p:spPr>
          <a:xfrm>
            <a:off x="8709950" y="2699243"/>
            <a:ext cx="121534" cy="3448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a:stCxn id="10" idx="2"/>
          </p:cNvCxnSpPr>
          <p:nvPr/>
        </p:nvCxnSpPr>
        <p:spPr>
          <a:xfrm>
            <a:off x="9910821" y="2934232"/>
            <a:ext cx="0" cy="4108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stCxn id="9" idx="0"/>
          </p:cNvCxnSpPr>
          <p:nvPr/>
        </p:nvCxnSpPr>
        <p:spPr>
          <a:xfrm flipH="1" flipV="1">
            <a:off x="10972800" y="4653023"/>
            <a:ext cx="304800" cy="36260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7209126" y="5735495"/>
                <a:ext cx="5254906"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𝑡</m:t>
                          </m:r>
                        </m:sub>
                      </m:sSub>
                      <m:r>
                        <a:rPr lang="en-GB" b="0" i="1" smtClean="0">
                          <a:latin typeface="Cambria Math" panose="02040503050406030204" pitchFamily="18" charset="0"/>
                        </a:rPr>
                        <m:t>=</m:t>
                      </m:r>
                      <m:r>
                        <a:rPr lang="en-GB" b="0" i="1" smtClean="0">
                          <a:latin typeface="Cambria Math" panose="02040503050406030204" pitchFamily="18" charset="0"/>
                        </a:rPr>
                        <m:t>𝑎𝑙𝑝h</m:t>
                      </m:r>
                      <m:sSub>
                        <m:sSubPr>
                          <m:ctrlPr>
                            <a:rPr lang="en-GB" b="0" i="1" smtClean="0">
                              <a:latin typeface="Cambria Math"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𝑡</m:t>
                          </m:r>
                        </m:sub>
                      </m:sSub>
                      <m:r>
                        <a:rPr lang="en-GB" b="0" i="1" smtClean="0">
                          <a:latin typeface="Cambria Math" panose="02040503050406030204" pitchFamily="18" charset="0"/>
                        </a:rPr>
                        <m:t> </m:t>
                      </m:r>
                      <m:r>
                        <a:rPr lang="en-GB" b="0" i="1" smtClean="0">
                          <a:latin typeface="Cambria Math" panose="02040503050406030204" pitchFamily="18" charset="0"/>
                        </a:rPr>
                        <m:t>𝑋</m:t>
                      </m:r>
                      <m:d>
                        <m:dPr>
                          <m:begChr m:val="{"/>
                          <m:endChr m:val="}"/>
                          <m:ctrlPr>
                            <a:rPr lang="en-GB" b="0" i="1" smtClean="0">
                              <a:latin typeface="Cambria Math" charset="0"/>
                            </a:rPr>
                          </m:ctrlPr>
                        </m:dPr>
                        <m:e>
                          <m:r>
                            <a:rPr lang="en-GB" b="0" i="1" smtClean="0">
                              <a:latin typeface="Cambria Math" panose="02040503050406030204" pitchFamily="18" charset="0"/>
                            </a:rPr>
                            <m:t>𝑡</m:t>
                          </m:r>
                          <m:r>
                            <a:rPr lang="en-GB" b="0" i="1" smtClean="0">
                              <a:latin typeface="Cambria Math" panose="02040503050406030204" pitchFamily="18" charset="0"/>
                            </a:rPr>
                            <m:t>−2</m:t>
                          </m:r>
                        </m:e>
                      </m:d>
                      <m:r>
                        <a:rPr lang="en-GB" b="0" i="1" smtClean="0">
                          <a:latin typeface="Cambria Math" panose="02040503050406030204" pitchFamily="18" charset="0"/>
                        </a:rPr>
                        <m:t>+</m:t>
                      </m:r>
                      <m:r>
                        <a:rPr lang="en-GB" b="0" i="1" smtClean="0">
                          <a:latin typeface="Cambria Math" panose="02040503050406030204" pitchFamily="18" charset="0"/>
                        </a:rPr>
                        <m:t>𝑁</m:t>
                      </m:r>
                      <m:r>
                        <a:rPr lang="en-GB" b="0" i="1" smtClean="0">
                          <a:latin typeface="Cambria Math" panose="02040503050406030204" pitchFamily="18" charset="0"/>
                        </a:rPr>
                        <m:t>(0,1)</m:t>
                      </m:r>
                    </m:oMath>
                  </m:oMathPara>
                </a14:m>
                <a:endParaRPr lang="en-GB" dirty="0"/>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−0.6&lt;</m:t>
                      </m:r>
                      <m:r>
                        <a:rPr lang="en-GB" b="0" i="1" smtClean="0">
                          <a:latin typeface="Cambria Math" panose="02040503050406030204" pitchFamily="18" charset="0"/>
                        </a:rPr>
                        <m:t>𝑎𝑙𝑝h</m:t>
                      </m:r>
                      <m:sSub>
                        <m:sSubPr>
                          <m:ctrlPr>
                            <a:rPr lang="en-GB" b="0" i="1" smtClean="0">
                              <a:latin typeface="Cambria Math"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𝑡</m:t>
                          </m:r>
                        </m:sub>
                      </m:sSub>
                      <m:r>
                        <a:rPr lang="en-GB" b="0" i="1" smtClean="0">
                          <a:latin typeface="Cambria Math" panose="02040503050406030204" pitchFamily="18" charset="0"/>
                        </a:rPr>
                        <m:t>&lt;0.6</m:t>
                      </m:r>
                    </m:oMath>
                  </m:oMathPara>
                </a14:m>
                <a:endParaRPr lang="en-GB" dirty="0"/>
              </a:p>
            </p:txBody>
          </p:sp>
        </mc:Choice>
        <mc:Fallback xmlns="">
          <p:sp>
            <p:nvSpPr>
              <p:cNvPr id="17" name="TextBox 16"/>
              <p:cNvSpPr txBox="1">
                <a:spLocks noRot="1" noChangeAspect="1" noMove="1" noResize="1" noEditPoints="1" noAdjustHandles="1" noChangeArrowheads="1" noChangeShapeType="1" noTextEdit="1"/>
              </p:cNvSpPr>
              <p:nvPr/>
            </p:nvSpPr>
            <p:spPr>
              <a:xfrm>
                <a:off x="7209126" y="5735495"/>
                <a:ext cx="5254906" cy="646331"/>
              </a:xfrm>
              <a:prstGeom prst="rect">
                <a:avLst/>
              </a:prstGeom>
              <a:blipFill>
                <a:blip r:embed="rId4"/>
                <a:stretch>
                  <a:fillRect b="-6604"/>
                </a:stretch>
              </a:blipFill>
            </p:spPr>
            <p:txBody>
              <a:bodyPr/>
              <a:lstStyle/>
              <a:p>
                <a:r>
                  <a:rPr lang="en-GB">
                    <a:noFill/>
                  </a:rPr>
                  <a:t> </a:t>
                </a:r>
              </a:p>
            </p:txBody>
          </p:sp>
        </mc:Fallback>
      </mc:AlternateContent>
      <p:sp>
        <p:nvSpPr>
          <p:cNvPr id="4" name="TextBox 3"/>
          <p:cNvSpPr txBox="1"/>
          <p:nvPr/>
        </p:nvSpPr>
        <p:spPr>
          <a:xfrm>
            <a:off x="618978" y="6485206"/>
            <a:ext cx="3826413" cy="246221"/>
          </a:xfrm>
          <a:prstGeom prst="rect">
            <a:avLst/>
          </a:prstGeom>
          <a:noFill/>
        </p:spPr>
        <p:txBody>
          <a:bodyPr wrap="square" rtlCol="0">
            <a:spAutoFit/>
          </a:bodyPr>
          <a:lstStyle/>
          <a:p>
            <a:r>
              <a:rPr lang="en-US" sz="1000" dirty="0" smtClean="0"/>
              <a:t>5 </a:t>
            </a:r>
            <a:r>
              <a:rPr lang="en-US" sz="1000" dirty="0" err="1"/>
              <a:t>Killick</a:t>
            </a:r>
            <a:r>
              <a:rPr lang="en-US" sz="1000" dirty="0"/>
              <a:t> et al., </a:t>
            </a:r>
            <a:r>
              <a:rPr lang="en-US" sz="1000" dirty="0" smtClean="0"/>
              <a:t>2017</a:t>
            </a:r>
            <a:endParaRPr lang="en-US" sz="1000" dirty="0"/>
          </a:p>
        </p:txBody>
      </p:sp>
    </p:spTree>
    <p:extLst>
      <p:ext uri="{BB962C8B-B14F-4D97-AF65-F5344CB8AC3E}">
        <p14:creationId xmlns:p14="http://schemas.microsoft.com/office/powerpoint/2010/main" val="696938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25" y="275617"/>
            <a:ext cx="10364451" cy="855953"/>
          </a:xfrm>
        </p:spPr>
        <p:txBody>
          <a:bodyPr/>
          <a:lstStyle/>
          <a:p>
            <a:r>
              <a:rPr lang="en-GB" dirty="0" smtClean="0"/>
              <a:t>Simulated example </a:t>
            </a:r>
            <a:r>
              <a:rPr lang="mr-IN" dirty="0" smtClean="0"/>
              <a:t>–</a:t>
            </a:r>
            <a:r>
              <a:rPr lang="en-GB" dirty="0" smtClean="0"/>
              <a:t> 2-step ahead forecast</a:t>
            </a:r>
            <a:endParaRPr lang="en-GB" dirty="0"/>
          </a:p>
        </p:txBody>
      </p:sp>
      <p:sp>
        <p:nvSpPr>
          <p:cNvPr id="10" name="Rectangle 9"/>
          <p:cNvSpPr/>
          <p:nvPr/>
        </p:nvSpPr>
        <p:spPr>
          <a:xfrm>
            <a:off x="662940" y="2214693"/>
            <a:ext cx="4866836" cy="4428773"/>
          </a:xfrm>
          <a:prstGeom prst="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71379" y="1885070"/>
            <a:ext cx="4758397" cy="4758397"/>
          </a:xfrm>
          <a:prstGeom prst="rect">
            <a:avLst/>
          </a:prstGeom>
        </p:spPr>
      </p:pic>
      <p:sp>
        <p:nvSpPr>
          <p:cNvPr id="13" name="TextBox 12"/>
          <p:cNvSpPr txBox="1"/>
          <p:nvPr/>
        </p:nvSpPr>
        <p:spPr>
          <a:xfrm>
            <a:off x="771379" y="1442673"/>
            <a:ext cx="4669301" cy="646331"/>
          </a:xfrm>
          <a:prstGeom prst="rect">
            <a:avLst/>
          </a:prstGeom>
          <a:noFill/>
        </p:spPr>
        <p:txBody>
          <a:bodyPr wrap="square" rtlCol="0">
            <a:spAutoFit/>
          </a:bodyPr>
          <a:lstStyle/>
          <a:p>
            <a:r>
              <a:rPr lang="en-US" dirty="0" smtClean="0"/>
              <a:t>Current data point depends on what happened 2-steps ago so lag-1 ACF is </a:t>
            </a:r>
            <a:r>
              <a:rPr lang="en-US" dirty="0" err="1" smtClean="0"/>
              <a:t>centred</a:t>
            </a:r>
            <a:r>
              <a:rPr lang="en-US" dirty="0" smtClean="0"/>
              <a:t> on 0</a:t>
            </a:r>
            <a:endParaRPr lang="en-US" dirty="0"/>
          </a:p>
        </p:txBody>
      </p:sp>
    </p:spTree>
    <p:extLst>
      <p:ext uri="{BB962C8B-B14F-4D97-AF65-F5344CB8AC3E}">
        <p14:creationId xmlns:p14="http://schemas.microsoft.com/office/powerpoint/2010/main" val="4082125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46570" y="2214692"/>
            <a:ext cx="4866836" cy="4428773"/>
          </a:xfrm>
          <a:prstGeom prst="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6625" y="275617"/>
            <a:ext cx="10364451" cy="855953"/>
          </a:xfrm>
        </p:spPr>
        <p:txBody>
          <a:bodyPr/>
          <a:lstStyle/>
          <a:p>
            <a:r>
              <a:rPr lang="en-GB" dirty="0" smtClean="0"/>
              <a:t>Simulated example </a:t>
            </a:r>
            <a:r>
              <a:rPr lang="mr-IN" dirty="0" smtClean="0"/>
              <a:t>–</a:t>
            </a:r>
            <a:r>
              <a:rPr lang="en-GB" dirty="0" smtClean="0"/>
              <a:t> 2-step ahead forecast</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570" y="1885070"/>
            <a:ext cx="4868985" cy="4868985"/>
          </a:xfrm>
          <a:prstGeom prst="rect">
            <a:avLst/>
          </a:prstGeom>
        </p:spPr>
      </p:pic>
      <p:sp>
        <p:nvSpPr>
          <p:cNvPr id="10" name="Rectangle 9"/>
          <p:cNvSpPr/>
          <p:nvPr/>
        </p:nvSpPr>
        <p:spPr>
          <a:xfrm>
            <a:off x="662940" y="2214693"/>
            <a:ext cx="4866836" cy="4428773"/>
          </a:xfrm>
          <a:prstGeom prst="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71379" y="1885070"/>
            <a:ext cx="4758397" cy="4758397"/>
          </a:xfrm>
          <a:prstGeom prst="rect">
            <a:avLst/>
          </a:prstGeom>
        </p:spPr>
      </p:pic>
      <p:sp>
        <p:nvSpPr>
          <p:cNvPr id="13" name="TextBox 12"/>
          <p:cNvSpPr txBox="1"/>
          <p:nvPr/>
        </p:nvSpPr>
        <p:spPr>
          <a:xfrm>
            <a:off x="771379" y="1442673"/>
            <a:ext cx="4669301" cy="646331"/>
          </a:xfrm>
          <a:prstGeom prst="rect">
            <a:avLst/>
          </a:prstGeom>
          <a:noFill/>
        </p:spPr>
        <p:txBody>
          <a:bodyPr wrap="square" rtlCol="0">
            <a:spAutoFit/>
          </a:bodyPr>
          <a:lstStyle/>
          <a:p>
            <a:r>
              <a:rPr lang="en-US" dirty="0" smtClean="0"/>
              <a:t>Current data point depends on what happened 2-steps ago so lag-1 ACF is </a:t>
            </a:r>
            <a:r>
              <a:rPr lang="en-US" dirty="0" err="1" smtClean="0"/>
              <a:t>centred</a:t>
            </a:r>
            <a:r>
              <a:rPr lang="en-US" dirty="0" smtClean="0"/>
              <a:t> on 0</a:t>
            </a:r>
            <a:endParaRPr lang="en-US" dirty="0"/>
          </a:p>
        </p:txBody>
      </p:sp>
      <p:sp>
        <p:nvSpPr>
          <p:cNvPr id="14" name="TextBox 13"/>
          <p:cNvSpPr txBox="1"/>
          <p:nvPr/>
        </p:nvSpPr>
        <p:spPr>
          <a:xfrm>
            <a:off x="6846570" y="1186933"/>
            <a:ext cx="4669301" cy="923330"/>
          </a:xfrm>
          <a:prstGeom prst="rect">
            <a:avLst/>
          </a:prstGeom>
          <a:noFill/>
        </p:spPr>
        <p:txBody>
          <a:bodyPr wrap="square" rtlCol="0">
            <a:spAutoFit/>
          </a:bodyPr>
          <a:lstStyle/>
          <a:p>
            <a:r>
              <a:rPr lang="en-US" dirty="0" smtClean="0"/>
              <a:t>Current data point depends on what happened 2-steps ago so lag-2 ACF ranges from 0.6 to -0.6 as expected</a:t>
            </a:r>
            <a:endParaRPr lang="en-US" dirty="0"/>
          </a:p>
        </p:txBody>
      </p:sp>
    </p:spTree>
    <p:extLst>
      <p:ext uri="{BB962C8B-B14F-4D97-AF65-F5344CB8AC3E}">
        <p14:creationId xmlns:p14="http://schemas.microsoft.com/office/powerpoint/2010/main" val="1816111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46570" y="2214692"/>
            <a:ext cx="4866836" cy="4428773"/>
          </a:xfrm>
          <a:prstGeom prst="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6625" y="275617"/>
            <a:ext cx="10364451" cy="855953"/>
          </a:xfrm>
        </p:spPr>
        <p:txBody>
          <a:bodyPr/>
          <a:lstStyle/>
          <a:p>
            <a:r>
              <a:rPr lang="en-GB" dirty="0" smtClean="0"/>
              <a:t>Simulated example </a:t>
            </a:r>
            <a:r>
              <a:rPr lang="mr-IN" dirty="0" smtClean="0"/>
              <a:t>–</a:t>
            </a:r>
            <a:r>
              <a:rPr lang="en-GB" dirty="0" smtClean="0"/>
              <a:t> 2-step ahead forecast</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570" y="1885070"/>
            <a:ext cx="4868985" cy="4868985"/>
          </a:xfrm>
          <a:prstGeom prst="rect">
            <a:avLst/>
          </a:prstGeom>
        </p:spPr>
      </p:pic>
      <p:sp>
        <p:nvSpPr>
          <p:cNvPr id="10" name="Rectangle 9"/>
          <p:cNvSpPr/>
          <p:nvPr/>
        </p:nvSpPr>
        <p:spPr>
          <a:xfrm>
            <a:off x="662940" y="2214693"/>
            <a:ext cx="4866836" cy="4428773"/>
          </a:xfrm>
          <a:prstGeom prst="rect">
            <a:avLst/>
          </a:prstGeom>
          <a:solidFill>
            <a:schemeClr val="accent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71379" y="1885070"/>
            <a:ext cx="4758397" cy="4758397"/>
          </a:xfrm>
          <a:prstGeom prst="rect">
            <a:avLst/>
          </a:prstGeom>
        </p:spPr>
      </p:pic>
      <p:sp>
        <p:nvSpPr>
          <p:cNvPr id="12" name="Oval 11"/>
          <p:cNvSpPr/>
          <p:nvPr/>
        </p:nvSpPr>
        <p:spPr>
          <a:xfrm>
            <a:off x="1223010" y="3823288"/>
            <a:ext cx="925830" cy="121158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1379" y="1442673"/>
            <a:ext cx="4669301" cy="646331"/>
          </a:xfrm>
          <a:prstGeom prst="rect">
            <a:avLst/>
          </a:prstGeom>
          <a:noFill/>
        </p:spPr>
        <p:txBody>
          <a:bodyPr wrap="square" rtlCol="0">
            <a:spAutoFit/>
          </a:bodyPr>
          <a:lstStyle/>
          <a:p>
            <a:r>
              <a:rPr lang="en-US" dirty="0" smtClean="0"/>
              <a:t>Current data point depends on what happened 2-steps ago so lag-1 ACF is </a:t>
            </a:r>
            <a:r>
              <a:rPr lang="en-US" dirty="0" err="1" smtClean="0"/>
              <a:t>centred</a:t>
            </a:r>
            <a:r>
              <a:rPr lang="en-US" dirty="0" smtClean="0"/>
              <a:t> on 0</a:t>
            </a:r>
            <a:endParaRPr lang="en-US" dirty="0"/>
          </a:p>
        </p:txBody>
      </p:sp>
      <p:sp>
        <p:nvSpPr>
          <p:cNvPr id="14" name="TextBox 13"/>
          <p:cNvSpPr txBox="1"/>
          <p:nvPr/>
        </p:nvSpPr>
        <p:spPr>
          <a:xfrm>
            <a:off x="6846570" y="1186933"/>
            <a:ext cx="4669301" cy="923330"/>
          </a:xfrm>
          <a:prstGeom prst="rect">
            <a:avLst/>
          </a:prstGeom>
          <a:noFill/>
        </p:spPr>
        <p:txBody>
          <a:bodyPr wrap="square" rtlCol="0">
            <a:spAutoFit/>
          </a:bodyPr>
          <a:lstStyle/>
          <a:p>
            <a:r>
              <a:rPr lang="en-US" dirty="0" smtClean="0"/>
              <a:t>Current data point depends on what happened 2-steps ago so lag-2 ACF ranges from 0.6 to -0.6 as expected</a:t>
            </a:r>
            <a:endParaRPr lang="en-US" dirty="0"/>
          </a:p>
        </p:txBody>
      </p:sp>
      <p:sp>
        <p:nvSpPr>
          <p:cNvPr id="15" name="Oval 14"/>
          <p:cNvSpPr/>
          <p:nvPr/>
        </p:nvSpPr>
        <p:spPr>
          <a:xfrm>
            <a:off x="7387590" y="3052688"/>
            <a:ext cx="925830" cy="12115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638215" y="2926080"/>
            <a:ext cx="1116915" cy="1200329"/>
          </a:xfrm>
          <a:prstGeom prst="rect">
            <a:avLst/>
          </a:prstGeom>
          <a:noFill/>
          <a:ln>
            <a:solidFill>
              <a:schemeClr val="accent1">
                <a:lumMod val="75000"/>
              </a:schemeClr>
            </a:solidFill>
          </a:ln>
        </p:spPr>
        <p:txBody>
          <a:bodyPr wrap="square" rtlCol="0">
            <a:spAutoFit/>
          </a:bodyPr>
          <a:lstStyle/>
          <a:p>
            <a:r>
              <a:rPr lang="en-US" dirty="0" smtClean="0"/>
              <a:t>Model </a:t>
            </a:r>
            <a:r>
              <a:rPr lang="en-US" dirty="0" err="1" smtClean="0"/>
              <a:t>stabilising</a:t>
            </a:r>
            <a:r>
              <a:rPr lang="en-US" dirty="0" smtClean="0"/>
              <a:t> (allow for this)</a:t>
            </a:r>
            <a:endParaRPr lang="en-US" dirty="0"/>
          </a:p>
        </p:txBody>
      </p:sp>
      <p:cxnSp>
        <p:nvCxnSpPr>
          <p:cNvPr id="18" name="Straight Connector 17"/>
          <p:cNvCxnSpPr>
            <a:stCxn id="16" idx="1"/>
            <a:endCxn id="12" idx="7"/>
          </p:cNvCxnSpPr>
          <p:nvPr/>
        </p:nvCxnSpPr>
        <p:spPr>
          <a:xfrm flipH="1">
            <a:off x="2013255" y="3526245"/>
            <a:ext cx="3624960" cy="47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6" idx="3"/>
            <a:endCxn id="15" idx="2"/>
          </p:cNvCxnSpPr>
          <p:nvPr/>
        </p:nvCxnSpPr>
        <p:spPr>
          <a:xfrm>
            <a:off x="6755130" y="3526245"/>
            <a:ext cx="632460" cy="1322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8802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062365"/>
          </a:xfrm>
        </p:spPr>
        <p:txBody>
          <a:bodyPr/>
          <a:lstStyle/>
          <a:p>
            <a:r>
              <a:rPr lang="en-US" dirty="0" smtClean="0"/>
              <a:t>LPACF forecast </a:t>
            </a:r>
            <a:r>
              <a:rPr lang="en-US" dirty="0" err="1" smtClean="0"/>
              <a:t>Skerton</a:t>
            </a:r>
            <a:r>
              <a:rPr lang="en-US" dirty="0" smtClean="0"/>
              <a:t> 2015</a:t>
            </a:r>
            <a:endParaRPr lang="en-US" dirty="0"/>
          </a:p>
        </p:txBody>
      </p:sp>
      <p:sp>
        <p:nvSpPr>
          <p:cNvPr id="18" name="Rounded Rectangle 17"/>
          <p:cNvSpPr/>
          <p:nvPr/>
        </p:nvSpPr>
        <p:spPr>
          <a:xfrm>
            <a:off x="255495" y="1486304"/>
            <a:ext cx="6508376" cy="18156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marL="285750" indent="-285750">
              <a:buFont typeface="Arial" charset="0"/>
              <a:buChar char="•"/>
            </a:pPr>
            <a:r>
              <a:rPr lang="en-US" dirty="0" smtClean="0"/>
              <a:t>LPACF forecast adds variability</a:t>
            </a:r>
          </a:p>
          <a:p>
            <a:pPr marL="285750" indent="-285750">
              <a:buFont typeface="Arial" charset="0"/>
              <a:buChar char="•"/>
            </a:pPr>
            <a:r>
              <a:rPr lang="en-US" dirty="0" smtClean="0"/>
              <a:t>Most estimates are within the 95% confidence band</a:t>
            </a:r>
          </a:p>
          <a:p>
            <a:pPr marL="285750" indent="-285750">
              <a:buFont typeface="Arial" charset="0"/>
              <a:buChar char="•"/>
            </a:pPr>
            <a:r>
              <a:rPr lang="en-US" dirty="0" smtClean="0"/>
              <a:t>LPACF under-predicts the peak for storm Desmond</a:t>
            </a:r>
          </a:p>
          <a:p>
            <a:pPr marL="742950" lvl="1" indent="-285750">
              <a:buFont typeface="Arial" charset="0"/>
              <a:buChar char="•"/>
            </a:pPr>
            <a:r>
              <a:rPr lang="en-US" dirty="0" smtClean="0"/>
              <a:t>But still predicts flooding</a:t>
            </a:r>
          </a:p>
          <a:p>
            <a:pPr marL="742950" lvl="1" indent="-285750">
              <a:buFont typeface="Arial" charset="0"/>
              <a:buChar char="•"/>
            </a:pPr>
            <a:r>
              <a:rPr lang="en-US" dirty="0" smtClean="0"/>
              <a:t>Out-side 95% confidence</a:t>
            </a:r>
          </a:p>
          <a:p>
            <a:pPr marL="285750" indent="-285750">
              <a:buFont typeface="Arial" charset="0"/>
              <a:buChar char="•"/>
            </a:pPr>
            <a:r>
              <a:rPr lang="en-US" dirty="0" smtClean="0"/>
              <a:t>Timing issues</a:t>
            </a:r>
          </a:p>
        </p:txBody>
      </p:sp>
      <p:pic>
        <p:nvPicPr>
          <p:cNvPr id="3" name="Picture 2"/>
          <p:cNvPicPr>
            <a:picLocks noChangeAspect="1"/>
          </p:cNvPicPr>
          <p:nvPr/>
        </p:nvPicPr>
        <p:blipFill>
          <a:blip r:embed="rId3"/>
          <a:stretch>
            <a:fillRect/>
          </a:stretch>
        </p:blipFill>
        <p:spPr>
          <a:xfrm>
            <a:off x="0" y="3200400"/>
            <a:ext cx="12192000" cy="3657600"/>
          </a:xfrm>
          <a:prstGeom prst="rect">
            <a:avLst/>
          </a:prstGeom>
        </p:spPr>
      </p:pic>
      <p:sp>
        <p:nvSpPr>
          <p:cNvPr id="13" name="Rounded Rectangle 12"/>
          <p:cNvSpPr/>
          <p:nvPr/>
        </p:nvSpPr>
        <p:spPr>
          <a:xfrm>
            <a:off x="5719965" y="3950275"/>
            <a:ext cx="2501153" cy="4437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Storm Desmond</a:t>
            </a:r>
            <a:endParaRPr lang="en-US" dirty="0"/>
          </a:p>
        </p:txBody>
      </p:sp>
      <p:cxnSp>
        <p:nvCxnSpPr>
          <p:cNvPr id="15" name="Straight Arrow Connector 14"/>
          <p:cNvCxnSpPr>
            <a:stCxn id="13" idx="1"/>
          </p:cNvCxnSpPr>
          <p:nvPr/>
        </p:nvCxnSpPr>
        <p:spPr>
          <a:xfrm flipH="1">
            <a:off x="4550071" y="4172152"/>
            <a:ext cx="1169894" cy="2218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18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5343"/>
            <a:ext cx="10364451" cy="1151967"/>
          </a:xfrm>
        </p:spPr>
        <p:txBody>
          <a:bodyPr/>
          <a:lstStyle/>
          <a:p>
            <a:r>
              <a:rPr lang="en-GB" dirty="0"/>
              <a:t>Flooding is a worldwide problem</a:t>
            </a:r>
          </a:p>
        </p:txBody>
      </p:sp>
      <p:sp>
        <p:nvSpPr>
          <p:cNvPr id="3" name="Content Placeholder 2"/>
          <p:cNvSpPr>
            <a:spLocks noGrp="1"/>
          </p:cNvSpPr>
          <p:nvPr>
            <p:ph sz="quarter" idx="13"/>
          </p:nvPr>
        </p:nvSpPr>
        <p:spPr>
          <a:xfrm>
            <a:off x="913774" y="1337310"/>
            <a:ext cx="10363826" cy="4453889"/>
          </a:xfrm>
        </p:spPr>
        <p:txBody>
          <a:bodyPr/>
          <a:lstStyle/>
          <a:p>
            <a:r>
              <a:rPr lang="en-GB" dirty="0"/>
              <a:t>Storm Desmond 5</a:t>
            </a:r>
            <a:r>
              <a:rPr lang="en-GB" baseline="30000" dirty="0"/>
              <a:t>th</a:t>
            </a:r>
            <a:r>
              <a:rPr lang="en-GB" dirty="0"/>
              <a:t>/6</a:t>
            </a:r>
            <a:r>
              <a:rPr lang="en-GB" baseline="30000" dirty="0"/>
              <a:t>th</a:t>
            </a:r>
            <a:r>
              <a:rPr lang="en-GB" dirty="0"/>
              <a:t> December 2015</a:t>
            </a:r>
          </a:p>
          <a:p>
            <a:pPr lvl="1"/>
            <a:r>
              <a:rPr lang="en-GB" dirty="0"/>
              <a:t>Widespread damage to infrastructure</a:t>
            </a:r>
          </a:p>
          <a:p>
            <a:pPr lvl="1"/>
            <a:r>
              <a:rPr lang="en-GB" dirty="0" smtClean="0"/>
              <a:t>Severe </a:t>
            </a:r>
            <a:r>
              <a:rPr lang="en-GB" dirty="0"/>
              <a:t>flooding across the north of England</a:t>
            </a:r>
          </a:p>
          <a:p>
            <a:pPr lvl="1"/>
            <a:r>
              <a:rPr lang="en-GB" dirty="0" smtClean="0"/>
              <a:t>61K </a:t>
            </a:r>
            <a:r>
              <a:rPr lang="en-GB" dirty="0"/>
              <a:t>homes without </a:t>
            </a:r>
            <a:r>
              <a:rPr lang="en-GB" dirty="0" smtClean="0"/>
              <a:t>power</a:t>
            </a:r>
          </a:p>
        </p:txBody>
      </p:sp>
      <p:pic>
        <p:nvPicPr>
          <p:cNvPr id="7" name="Picture 6"/>
          <p:cNvPicPr>
            <a:picLocks noChangeAspect="1"/>
          </p:cNvPicPr>
          <p:nvPr/>
        </p:nvPicPr>
        <p:blipFill rotWithShape="1">
          <a:blip r:embed="rId3"/>
          <a:srcRect t="6007" b="20851"/>
          <a:stretch/>
        </p:blipFill>
        <p:spPr>
          <a:xfrm>
            <a:off x="5820989" y="2826065"/>
            <a:ext cx="6100733" cy="2847978"/>
          </a:xfrm>
          <a:prstGeom prst="rect">
            <a:avLst/>
          </a:prstGeom>
        </p:spPr>
      </p:pic>
    </p:spTree>
    <p:extLst>
      <p:ext uri="{BB962C8B-B14F-4D97-AF65-F5344CB8AC3E}">
        <p14:creationId xmlns:p14="http://schemas.microsoft.com/office/powerpoint/2010/main" val="1103833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39152"/>
            <a:ext cx="10364451" cy="1280160"/>
          </a:xfrm>
        </p:spPr>
        <p:txBody>
          <a:bodyPr/>
          <a:lstStyle/>
          <a:p>
            <a:r>
              <a:rPr lang="en-US" dirty="0" smtClean="0"/>
              <a:t>Comparison between adaptive KF and LPACF</a:t>
            </a:r>
            <a:endParaRPr lang="en-US" dirty="0"/>
          </a:p>
        </p:txBody>
      </p:sp>
      <p:pic>
        <p:nvPicPr>
          <p:cNvPr id="7" name="Picture 6"/>
          <p:cNvPicPr>
            <a:picLocks noChangeAspect="1"/>
          </p:cNvPicPr>
          <p:nvPr/>
        </p:nvPicPr>
        <p:blipFill>
          <a:blip r:embed="rId3"/>
          <a:stretch>
            <a:fillRect/>
          </a:stretch>
        </p:blipFill>
        <p:spPr>
          <a:xfrm>
            <a:off x="860608" y="1487384"/>
            <a:ext cx="12192000" cy="5263040"/>
          </a:xfrm>
          <a:prstGeom prst="rect">
            <a:avLst/>
          </a:prstGeom>
        </p:spPr>
      </p:pic>
      <p:sp>
        <p:nvSpPr>
          <p:cNvPr id="14" name="Rounded Rectangle 13"/>
          <p:cNvSpPr/>
          <p:nvPr/>
        </p:nvSpPr>
        <p:spPr>
          <a:xfrm>
            <a:off x="349624" y="4370295"/>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Adaptive </a:t>
            </a:r>
            <a:r>
              <a:rPr lang="en-US" dirty="0" err="1"/>
              <a:t>Kalman</a:t>
            </a:r>
            <a:r>
              <a:rPr lang="en-US" dirty="0"/>
              <a:t> </a:t>
            </a:r>
            <a:r>
              <a:rPr lang="en-US" dirty="0" smtClean="0"/>
              <a:t>filter </a:t>
            </a:r>
            <a:r>
              <a:rPr lang="mr-IN" dirty="0" smtClean="0"/>
              <a:t>–</a:t>
            </a:r>
            <a:r>
              <a:rPr lang="en-US" dirty="0" smtClean="0"/>
              <a:t> CI comparable</a:t>
            </a:r>
            <a:endParaRPr lang="en-US" dirty="0"/>
          </a:p>
        </p:txBody>
      </p:sp>
      <p:sp>
        <p:nvSpPr>
          <p:cNvPr id="15" name="Rounded Rectangle 14"/>
          <p:cNvSpPr/>
          <p:nvPr/>
        </p:nvSpPr>
        <p:spPr>
          <a:xfrm>
            <a:off x="403407" y="1915827"/>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LPACF </a:t>
            </a:r>
            <a:r>
              <a:rPr lang="mr-IN" dirty="0" smtClean="0"/>
              <a:t>–</a:t>
            </a:r>
            <a:r>
              <a:rPr lang="en-US" dirty="0" smtClean="0"/>
              <a:t> more variability</a:t>
            </a:r>
            <a:endParaRPr lang="en-US" dirty="0"/>
          </a:p>
        </p:txBody>
      </p:sp>
    </p:spTree>
    <p:extLst>
      <p:ext uri="{BB962C8B-B14F-4D97-AF65-F5344CB8AC3E}">
        <p14:creationId xmlns:p14="http://schemas.microsoft.com/office/powerpoint/2010/main" val="11727153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39152"/>
            <a:ext cx="10364451" cy="1280160"/>
          </a:xfrm>
        </p:spPr>
        <p:txBody>
          <a:bodyPr/>
          <a:lstStyle/>
          <a:p>
            <a:r>
              <a:rPr lang="en-US" dirty="0" smtClean="0"/>
              <a:t>Comparison between adaptive KF and LPACF</a:t>
            </a:r>
            <a:endParaRPr lang="en-US" dirty="0"/>
          </a:p>
        </p:txBody>
      </p:sp>
      <p:pic>
        <p:nvPicPr>
          <p:cNvPr id="7" name="Picture 6"/>
          <p:cNvPicPr>
            <a:picLocks noChangeAspect="1"/>
          </p:cNvPicPr>
          <p:nvPr/>
        </p:nvPicPr>
        <p:blipFill>
          <a:blip r:embed="rId3"/>
          <a:stretch>
            <a:fillRect/>
          </a:stretch>
        </p:blipFill>
        <p:spPr>
          <a:xfrm>
            <a:off x="860608" y="1487384"/>
            <a:ext cx="12192000" cy="5263040"/>
          </a:xfrm>
          <a:prstGeom prst="rect">
            <a:avLst/>
          </a:prstGeom>
        </p:spPr>
      </p:pic>
      <p:sp>
        <p:nvSpPr>
          <p:cNvPr id="8" name="Oval 7"/>
          <p:cNvSpPr/>
          <p:nvPr/>
        </p:nvSpPr>
        <p:spPr>
          <a:xfrm>
            <a:off x="4614820" y="1487384"/>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14820" y="4118904"/>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49624" y="4370295"/>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Adaptive </a:t>
            </a:r>
            <a:r>
              <a:rPr lang="en-US" dirty="0" err="1"/>
              <a:t>Kalman</a:t>
            </a:r>
            <a:r>
              <a:rPr lang="en-US" dirty="0"/>
              <a:t> </a:t>
            </a:r>
            <a:r>
              <a:rPr lang="en-US" dirty="0" smtClean="0"/>
              <a:t>filter </a:t>
            </a:r>
            <a:r>
              <a:rPr lang="mr-IN" dirty="0" smtClean="0"/>
              <a:t>–</a:t>
            </a:r>
            <a:r>
              <a:rPr lang="en-US" dirty="0" smtClean="0"/>
              <a:t> CI comparable</a:t>
            </a:r>
            <a:endParaRPr lang="en-US" dirty="0"/>
          </a:p>
        </p:txBody>
      </p:sp>
      <p:sp>
        <p:nvSpPr>
          <p:cNvPr id="15" name="Rounded Rectangle 14"/>
          <p:cNvSpPr/>
          <p:nvPr/>
        </p:nvSpPr>
        <p:spPr>
          <a:xfrm>
            <a:off x="403407" y="1915827"/>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LPACF </a:t>
            </a:r>
            <a:r>
              <a:rPr lang="mr-IN" dirty="0" smtClean="0"/>
              <a:t>–</a:t>
            </a:r>
            <a:r>
              <a:rPr lang="en-US" dirty="0" smtClean="0"/>
              <a:t> more variability</a:t>
            </a:r>
            <a:endParaRPr lang="en-US" dirty="0"/>
          </a:p>
        </p:txBody>
      </p:sp>
    </p:spTree>
    <p:extLst>
      <p:ext uri="{BB962C8B-B14F-4D97-AF65-F5344CB8AC3E}">
        <p14:creationId xmlns:p14="http://schemas.microsoft.com/office/powerpoint/2010/main" val="17067789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39152"/>
            <a:ext cx="10364451" cy="1280160"/>
          </a:xfrm>
        </p:spPr>
        <p:txBody>
          <a:bodyPr/>
          <a:lstStyle/>
          <a:p>
            <a:r>
              <a:rPr lang="en-US" dirty="0" smtClean="0"/>
              <a:t>Comparison between adaptive KF and LPACF</a:t>
            </a:r>
            <a:endParaRPr lang="en-US" dirty="0"/>
          </a:p>
        </p:txBody>
      </p:sp>
      <p:pic>
        <p:nvPicPr>
          <p:cNvPr id="7" name="Picture 6"/>
          <p:cNvPicPr>
            <a:picLocks noChangeAspect="1"/>
          </p:cNvPicPr>
          <p:nvPr/>
        </p:nvPicPr>
        <p:blipFill>
          <a:blip r:embed="rId3"/>
          <a:stretch>
            <a:fillRect/>
          </a:stretch>
        </p:blipFill>
        <p:spPr>
          <a:xfrm>
            <a:off x="860608" y="1487384"/>
            <a:ext cx="12192000" cy="5263040"/>
          </a:xfrm>
          <a:prstGeom prst="rect">
            <a:avLst/>
          </a:prstGeom>
        </p:spPr>
      </p:pic>
      <p:sp>
        <p:nvSpPr>
          <p:cNvPr id="10" name="Oval 9"/>
          <p:cNvSpPr/>
          <p:nvPr/>
        </p:nvSpPr>
        <p:spPr>
          <a:xfrm>
            <a:off x="5860914" y="2677827"/>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60914" y="5293279"/>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50943" y="5293278"/>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350943" y="2830227"/>
            <a:ext cx="717452" cy="11904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49624" y="4370295"/>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Adaptive </a:t>
            </a:r>
            <a:r>
              <a:rPr lang="en-US" dirty="0" err="1"/>
              <a:t>Kalman</a:t>
            </a:r>
            <a:r>
              <a:rPr lang="en-US" dirty="0"/>
              <a:t> </a:t>
            </a:r>
            <a:r>
              <a:rPr lang="en-US" dirty="0" smtClean="0"/>
              <a:t>filter </a:t>
            </a:r>
            <a:r>
              <a:rPr lang="mr-IN" dirty="0" smtClean="0"/>
              <a:t>–</a:t>
            </a:r>
            <a:r>
              <a:rPr lang="en-US" dirty="0" smtClean="0"/>
              <a:t> CI comparable</a:t>
            </a:r>
            <a:endParaRPr lang="en-US" dirty="0"/>
          </a:p>
        </p:txBody>
      </p:sp>
      <p:sp>
        <p:nvSpPr>
          <p:cNvPr id="15" name="Rounded Rectangle 14"/>
          <p:cNvSpPr/>
          <p:nvPr/>
        </p:nvSpPr>
        <p:spPr>
          <a:xfrm>
            <a:off x="403407" y="1915827"/>
            <a:ext cx="1438836" cy="182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LPACF </a:t>
            </a:r>
            <a:r>
              <a:rPr lang="mr-IN" dirty="0" smtClean="0"/>
              <a:t>–</a:t>
            </a:r>
            <a:r>
              <a:rPr lang="en-US" dirty="0" smtClean="0"/>
              <a:t> more variability</a:t>
            </a:r>
            <a:endParaRPr lang="en-US" dirty="0"/>
          </a:p>
        </p:txBody>
      </p:sp>
    </p:spTree>
    <p:extLst>
      <p:ext uri="{BB962C8B-B14F-4D97-AF65-F5344CB8AC3E}">
        <p14:creationId xmlns:p14="http://schemas.microsoft.com/office/powerpoint/2010/main" val="7577674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further work</a:t>
            </a:r>
            <a:endParaRPr lang="en-US" dirty="0"/>
          </a:p>
        </p:txBody>
      </p:sp>
      <p:sp>
        <p:nvSpPr>
          <p:cNvPr id="3" name="Content Placeholder 2"/>
          <p:cNvSpPr>
            <a:spLocks noGrp="1"/>
          </p:cNvSpPr>
          <p:nvPr>
            <p:ph sz="quarter" idx="13"/>
          </p:nvPr>
        </p:nvSpPr>
        <p:spPr>
          <a:xfrm>
            <a:off x="913774" y="1976718"/>
            <a:ext cx="10363826" cy="3814481"/>
          </a:xfrm>
        </p:spPr>
        <p:txBody>
          <a:bodyPr>
            <a:normAutofit/>
          </a:bodyPr>
          <a:lstStyle/>
          <a:p>
            <a:r>
              <a:rPr lang="en-US" dirty="0" smtClean="0"/>
              <a:t>Both adaptive KF and LPACF methods provide estimates of the observed water-levels at </a:t>
            </a:r>
            <a:r>
              <a:rPr lang="en-US" dirty="0" err="1" smtClean="0"/>
              <a:t>Skerton</a:t>
            </a:r>
            <a:r>
              <a:rPr lang="en-US" dirty="0" smtClean="0"/>
              <a:t> Weir for storm Desmond generally with 95% confidence</a:t>
            </a:r>
          </a:p>
        </p:txBody>
      </p:sp>
    </p:spTree>
    <p:extLst>
      <p:ext uri="{BB962C8B-B14F-4D97-AF65-F5344CB8AC3E}">
        <p14:creationId xmlns:p14="http://schemas.microsoft.com/office/powerpoint/2010/main" val="293757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further work</a:t>
            </a:r>
            <a:endParaRPr lang="en-US" dirty="0"/>
          </a:p>
        </p:txBody>
      </p:sp>
      <p:sp>
        <p:nvSpPr>
          <p:cNvPr id="3" name="Content Placeholder 2"/>
          <p:cNvSpPr>
            <a:spLocks noGrp="1"/>
          </p:cNvSpPr>
          <p:nvPr>
            <p:ph sz="quarter" idx="13"/>
          </p:nvPr>
        </p:nvSpPr>
        <p:spPr>
          <a:xfrm>
            <a:off x="913774" y="1976718"/>
            <a:ext cx="10363826" cy="3814481"/>
          </a:xfrm>
        </p:spPr>
        <p:txBody>
          <a:bodyPr>
            <a:normAutofit/>
          </a:bodyPr>
          <a:lstStyle/>
          <a:p>
            <a:r>
              <a:rPr lang="en-US" dirty="0" smtClean="0"/>
              <a:t>Both adaptive KF and LPACF methods provide estimates of the observed water-levels at </a:t>
            </a:r>
            <a:r>
              <a:rPr lang="en-US" dirty="0" err="1" smtClean="0"/>
              <a:t>Skerton</a:t>
            </a:r>
            <a:r>
              <a:rPr lang="en-US" dirty="0" smtClean="0"/>
              <a:t> Weir for storm Desmond generally with 95% confidence</a:t>
            </a:r>
          </a:p>
          <a:p>
            <a:r>
              <a:rPr lang="en-US" dirty="0" smtClean="0"/>
              <a:t>Where there are differences</a:t>
            </a:r>
          </a:p>
          <a:p>
            <a:pPr lvl="1"/>
            <a:r>
              <a:rPr lang="en-US" dirty="0" smtClean="0"/>
              <a:t>LPACF adds variability</a:t>
            </a:r>
          </a:p>
          <a:p>
            <a:pPr lvl="1"/>
            <a:r>
              <a:rPr lang="en-US" dirty="0" smtClean="0"/>
              <a:t>LPACF sometimes under-estimates  - but not always</a:t>
            </a:r>
          </a:p>
          <a:p>
            <a:pPr lvl="1"/>
            <a:r>
              <a:rPr lang="en-US" dirty="0" smtClean="0"/>
              <a:t>Adaptive KF over-estimates Desmond, LPACF under-estimates</a:t>
            </a:r>
          </a:p>
          <a:p>
            <a:pPr lvl="1"/>
            <a:r>
              <a:rPr lang="en-US" dirty="0"/>
              <a:t>The differences are not </a:t>
            </a:r>
            <a:r>
              <a:rPr lang="en-US" dirty="0" smtClean="0"/>
              <a:t>consistent</a:t>
            </a:r>
            <a:endParaRPr lang="en-US" dirty="0"/>
          </a:p>
        </p:txBody>
      </p:sp>
    </p:spTree>
    <p:extLst>
      <p:ext uri="{BB962C8B-B14F-4D97-AF65-F5344CB8AC3E}">
        <p14:creationId xmlns:p14="http://schemas.microsoft.com/office/powerpoint/2010/main" val="1771455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further work</a:t>
            </a:r>
            <a:endParaRPr lang="en-US" dirty="0"/>
          </a:p>
        </p:txBody>
      </p:sp>
      <p:sp>
        <p:nvSpPr>
          <p:cNvPr id="3" name="Content Placeholder 2"/>
          <p:cNvSpPr>
            <a:spLocks noGrp="1"/>
          </p:cNvSpPr>
          <p:nvPr>
            <p:ph sz="quarter" idx="13"/>
          </p:nvPr>
        </p:nvSpPr>
        <p:spPr>
          <a:xfrm>
            <a:off x="913774" y="1976718"/>
            <a:ext cx="10363826" cy="3814481"/>
          </a:xfrm>
        </p:spPr>
        <p:txBody>
          <a:bodyPr>
            <a:normAutofit fontScale="77500" lnSpcReduction="20000"/>
          </a:bodyPr>
          <a:lstStyle/>
          <a:p>
            <a:r>
              <a:rPr lang="en-US" dirty="0" smtClean="0"/>
              <a:t>Both adaptive KF and LPACF methods provide estimates of the observed water-levels at </a:t>
            </a:r>
            <a:r>
              <a:rPr lang="en-US" dirty="0" err="1" smtClean="0"/>
              <a:t>Skerton</a:t>
            </a:r>
            <a:r>
              <a:rPr lang="en-US" dirty="0" smtClean="0"/>
              <a:t> Weir for storm Desmond generally with 95% confidence</a:t>
            </a:r>
          </a:p>
          <a:p>
            <a:r>
              <a:rPr lang="en-US" dirty="0" smtClean="0"/>
              <a:t>Where there are differences</a:t>
            </a:r>
          </a:p>
          <a:p>
            <a:pPr lvl="1"/>
            <a:r>
              <a:rPr lang="en-US" dirty="0" smtClean="0"/>
              <a:t>LPACF adds variability</a:t>
            </a:r>
          </a:p>
          <a:p>
            <a:pPr lvl="1"/>
            <a:r>
              <a:rPr lang="en-US" dirty="0" smtClean="0"/>
              <a:t>LPACF sometimes under-estimates  - but not always</a:t>
            </a:r>
          </a:p>
          <a:p>
            <a:pPr lvl="1"/>
            <a:r>
              <a:rPr lang="en-US" dirty="0" smtClean="0"/>
              <a:t>Adaptive KF over-estimates Desmond, LPACF under-estimates</a:t>
            </a:r>
          </a:p>
          <a:p>
            <a:pPr lvl="1"/>
            <a:r>
              <a:rPr lang="en-US" dirty="0" smtClean="0"/>
              <a:t>The differences are not consistent</a:t>
            </a:r>
          </a:p>
          <a:p>
            <a:r>
              <a:rPr lang="en-US" dirty="0" smtClean="0"/>
              <a:t>Next steps </a:t>
            </a:r>
          </a:p>
          <a:p>
            <a:pPr lvl="1"/>
            <a:r>
              <a:rPr lang="en-US" dirty="0" smtClean="0"/>
              <a:t>Investigate the differences</a:t>
            </a:r>
          </a:p>
          <a:p>
            <a:pPr lvl="1"/>
            <a:r>
              <a:rPr lang="en-US" dirty="0" smtClean="0"/>
              <a:t>Draw up guidelines on when it is better to use each method</a:t>
            </a:r>
          </a:p>
          <a:p>
            <a:pPr lvl="1"/>
            <a:r>
              <a:rPr lang="en-US" dirty="0" smtClean="0"/>
              <a:t>Extend basic model to include tributaries and to cover tidal influence </a:t>
            </a:r>
          </a:p>
          <a:p>
            <a:pPr lvl="1"/>
            <a:r>
              <a:rPr lang="en-US" dirty="0" smtClean="0"/>
              <a:t>Look at effect of temporal resolution</a:t>
            </a:r>
            <a:endParaRPr lang="en-US" dirty="0"/>
          </a:p>
        </p:txBody>
      </p:sp>
    </p:spTree>
    <p:extLst>
      <p:ext uri="{BB962C8B-B14F-4D97-AF65-F5344CB8AC3E}">
        <p14:creationId xmlns:p14="http://schemas.microsoft.com/office/powerpoint/2010/main" val="15711833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quarter" idx="13"/>
          </p:nvPr>
        </p:nvSpPr>
        <p:spPr/>
        <p:txBody>
          <a:bodyPr>
            <a:normAutofit fontScale="85000" lnSpcReduction="20000"/>
          </a:bodyPr>
          <a:lstStyle/>
          <a:p>
            <a:r>
              <a:rPr lang="en-US" dirty="0" smtClean="0"/>
              <a:t>Funding</a:t>
            </a:r>
          </a:p>
          <a:p>
            <a:pPr lvl="1"/>
            <a:r>
              <a:rPr lang="en-US" dirty="0" smtClean="0"/>
              <a:t>EPSRC through the </a:t>
            </a:r>
            <a:r>
              <a:rPr lang="en-US" dirty="0" err="1" smtClean="0"/>
              <a:t>Maths</a:t>
            </a:r>
            <a:r>
              <a:rPr lang="en-US" dirty="0" smtClean="0"/>
              <a:t> </a:t>
            </a:r>
            <a:r>
              <a:rPr lang="en-US" dirty="0" err="1" smtClean="0"/>
              <a:t>Forsees</a:t>
            </a:r>
            <a:r>
              <a:rPr lang="en-US" dirty="0" smtClean="0"/>
              <a:t> network</a:t>
            </a:r>
          </a:p>
          <a:p>
            <a:pPr lvl="1"/>
            <a:endParaRPr lang="en-US" dirty="0"/>
          </a:p>
          <a:p>
            <a:r>
              <a:rPr lang="en-US" dirty="0" smtClean="0"/>
              <a:t>Support</a:t>
            </a:r>
          </a:p>
          <a:p>
            <a:pPr lvl="1"/>
            <a:r>
              <a:rPr lang="en-US" dirty="0" smtClean="0"/>
              <a:t>PI Rebecca </a:t>
            </a:r>
            <a:r>
              <a:rPr lang="en-US" dirty="0" err="1" smtClean="0"/>
              <a:t>Killick</a:t>
            </a:r>
            <a:r>
              <a:rPr lang="en-US" dirty="0" smtClean="0"/>
              <a:t> </a:t>
            </a:r>
          </a:p>
          <a:p>
            <a:pPr lvl="1"/>
            <a:r>
              <a:rPr lang="en-US" dirty="0" smtClean="0"/>
              <a:t>For unstinting advice and patience </a:t>
            </a:r>
            <a:r>
              <a:rPr lang="en-US" dirty="0" err="1" smtClean="0"/>
              <a:t>Wlodek</a:t>
            </a:r>
            <a:r>
              <a:rPr lang="en-US" dirty="0" smtClean="0"/>
              <a:t> </a:t>
            </a:r>
            <a:r>
              <a:rPr lang="en-US" dirty="0" err="1" smtClean="0"/>
              <a:t>Tych</a:t>
            </a:r>
            <a:endParaRPr lang="en-US" dirty="0" smtClean="0"/>
          </a:p>
          <a:p>
            <a:pPr lvl="1"/>
            <a:endParaRPr lang="en-US" dirty="0"/>
          </a:p>
          <a:p>
            <a:r>
              <a:rPr lang="en-US" dirty="0" smtClean="0"/>
              <a:t>Data</a:t>
            </a:r>
          </a:p>
          <a:p>
            <a:pPr lvl="1"/>
            <a:r>
              <a:rPr lang="en-US" dirty="0" smtClean="0"/>
              <a:t>Suzi </a:t>
            </a:r>
            <a:r>
              <a:rPr lang="en-US" dirty="0" err="1" smtClean="0"/>
              <a:t>Ilic</a:t>
            </a:r>
            <a:endParaRPr lang="en-US" dirty="0" smtClean="0"/>
          </a:p>
          <a:p>
            <a:pPr lvl="1"/>
            <a:r>
              <a:rPr lang="en-US" dirty="0" smtClean="0"/>
              <a:t>Environment Agency</a:t>
            </a:r>
            <a:endParaRPr lang="en-US" dirty="0"/>
          </a:p>
        </p:txBody>
      </p:sp>
    </p:spTree>
    <p:extLst>
      <p:ext uri="{BB962C8B-B14F-4D97-AF65-F5344CB8AC3E}">
        <p14:creationId xmlns:p14="http://schemas.microsoft.com/office/powerpoint/2010/main" val="1845338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references</a:t>
            </a:r>
            <a:endParaRPr lang="en-US" dirty="0"/>
          </a:p>
        </p:txBody>
      </p:sp>
      <p:sp>
        <p:nvSpPr>
          <p:cNvPr id="3" name="Content Placeholder 2"/>
          <p:cNvSpPr>
            <a:spLocks noGrp="1"/>
          </p:cNvSpPr>
          <p:nvPr>
            <p:ph sz="quarter" idx="13"/>
          </p:nvPr>
        </p:nvSpPr>
        <p:spPr/>
        <p:txBody>
          <a:bodyPr>
            <a:normAutofit fontScale="70000" lnSpcReduction="20000"/>
          </a:bodyPr>
          <a:lstStyle/>
          <a:p>
            <a:r>
              <a:rPr lang="en-GB" dirty="0" err="1">
                <a:solidFill>
                  <a:srgbClr val="FF0000"/>
                </a:solidFill>
              </a:rPr>
              <a:t>Killick</a:t>
            </a:r>
            <a:r>
              <a:rPr lang="en-GB" dirty="0">
                <a:solidFill>
                  <a:srgbClr val="FF0000"/>
                </a:solidFill>
              </a:rPr>
              <a:t>, R., Knight, M., </a:t>
            </a:r>
            <a:r>
              <a:rPr lang="en-GB" dirty="0" err="1">
                <a:solidFill>
                  <a:srgbClr val="FF0000"/>
                </a:solidFill>
              </a:rPr>
              <a:t>Nason</a:t>
            </a:r>
            <a:r>
              <a:rPr lang="en-GB" dirty="0">
                <a:solidFill>
                  <a:srgbClr val="FF0000"/>
                </a:solidFill>
              </a:rPr>
              <a:t>, G.P., </a:t>
            </a:r>
            <a:r>
              <a:rPr lang="en-GB" dirty="0" err="1">
                <a:solidFill>
                  <a:srgbClr val="FF0000"/>
                </a:solidFill>
              </a:rPr>
              <a:t>Eckley</a:t>
            </a:r>
            <a:r>
              <a:rPr lang="en-GB" dirty="0">
                <a:solidFill>
                  <a:srgbClr val="FF0000"/>
                </a:solidFill>
              </a:rPr>
              <a:t>, I.A. (</a:t>
            </a:r>
            <a:r>
              <a:rPr lang="en-GB" dirty="0" smtClean="0">
                <a:solidFill>
                  <a:srgbClr val="FF0000"/>
                </a:solidFill>
              </a:rPr>
              <a:t>2017) </a:t>
            </a:r>
            <a:r>
              <a:rPr lang="en-GB" dirty="0">
                <a:solidFill>
                  <a:srgbClr val="FF0000"/>
                </a:solidFill>
              </a:rPr>
              <a:t>The Local Partial Autocorrelation Function and its Application to the Forecasting of Locally Stationary Time Series. </a:t>
            </a:r>
            <a:r>
              <a:rPr lang="en-GB" i="1" dirty="0" smtClean="0">
                <a:solidFill>
                  <a:srgbClr val="FF0000"/>
                </a:solidFill>
              </a:rPr>
              <a:t>Submitted </a:t>
            </a:r>
            <a:r>
              <a:rPr lang="mr-IN" i="1" dirty="0" smtClean="0">
                <a:solidFill>
                  <a:srgbClr val="FF0000"/>
                </a:solidFill>
              </a:rPr>
              <a:t>–</a:t>
            </a:r>
            <a:r>
              <a:rPr lang="en-GB" i="1" dirty="0" smtClean="0">
                <a:solidFill>
                  <a:srgbClr val="FF0000"/>
                </a:solidFill>
              </a:rPr>
              <a:t> contact </a:t>
            </a:r>
            <a:r>
              <a:rPr lang="en-GB" dirty="0" smtClean="0">
                <a:solidFill>
                  <a:srgbClr val="FF0000"/>
                </a:solidFill>
                <a:hlinkClick r:id="rId2"/>
              </a:rPr>
              <a:t>r.killick@lancaster.ac.uk</a:t>
            </a:r>
            <a:r>
              <a:rPr lang="en-GB" dirty="0" smtClean="0">
                <a:solidFill>
                  <a:srgbClr val="FF0000"/>
                </a:solidFill>
              </a:rPr>
              <a:t> for pre-print</a:t>
            </a:r>
          </a:p>
          <a:p>
            <a:r>
              <a:rPr lang="en-GB" dirty="0"/>
              <a:t>Lees, M. J., Young, P. C., Ferguson, S., </a:t>
            </a:r>
            <a:r>
              <a:rPr lang="en-GB" dirty="0" err="1"/>
              <a:t>Beven</a:t>
            </a:r>
            <a:r>
              <a:rPr lang="en-GB" dirty="0"/>
              <a:t>, K. J. &amp; Burns, J. 1994 An adaptive flood warning scheme for the River </a:t>
            </a:r>
            <a:r>
              <a:rPr lang="en-GB" dirty="0" err="1"/>
              <a:t>Nith</a:t>
            </a:r>
            <a:r>
              <a:rPr lang="en-GB" dirty="0"/>
              <a:t> at Dumfries. In 2nd International Conference on River Flood Hydraulics (ed. W. R. White &amp; J. Watts), pp. 65–75. John Wiley &amp; Sons, Chichester</a:t>
            </a:r>
          </a:p>
          <a:p>
            <a:r>
              <a:rPr lang="en-US" dirty="0" err="1" smtClean="0"/>
              <a:t>Romanowicz</a:t>
            </a:r>
            <a:r>
              <a:rPr lang="en-US" dirty="0"/>
              <a:t>, R, Young, PC &amp; Beven, KJ 2006, 'Data assimilation and adaptive forecasting of water levels in the river Severn catchment, United Kingdom.' </a:t>
            </a:r>
            <a:r>
              <a:rPr lang="en-US" i="1" dirty="0"/>
              <a:t>Water Resources Research</a:t>
            </a:r>
            <a:r>
              <a:rPr lang="en-US" dirty="0"/>
              <a:t>, </a:t>
            </a:r>
            <a:r>
              <a:rPr lang="en-US" dirty="0" err="1"/>
              <a:t>vol</a:t>
            </a:r>
            <a:r>
              <a:rPr lang="en-US" dirty="0"/>
              <a:t> 42, no. 6, pp. </a:t>
            </a:r>
            <a:endParaRPr lang="en-US" dirty="0" smtClean="0"/>
          </a:p>
          <a:p>
            <a:r>
              <a:rPr lang="en-US" dirty="0" smtClean="0"/>
              <a:t>Smith </a:t>
            </a:r>
            <a:r>
              <a:rPr lang="en-US" dirty="0"/>
              <a:t>PJ, </a:t>
            </a:r>
            <a:r>
              <a:rPr lang="en-US" dirty="0" err="1"/>
              <a:t>Beven</a:t>
            </a:r>
            <a:r>
              <a:rPr lang="en-US" dirty="0"/>
              <a:t> KJ, Horsburgh K. 2013. Data-based mechanistic modelling of tidally affected river reaches for flood warning purposes: an example on the River Dee, UK. Q. J. R. </a:t>
            </a:r>
            <a:r>
              <a:rPr lang="en-US" dirty="0" err="1"/>
              <a:t>Meteorol</a:t>
            </a:r>
            <a:r>
              <a:rPr lang="en-US" dirty="0"/>
              <a:t>. Soc. 139: 340–349. </a:t>
            </a:r>
            <a:endParaRPr lang="en-US" dirty="0" smtClean="0"/>
          </a:p>
          <a:p>
            <a:r>
              <a:rPr lang="it-IT" dirty="0" smtClean="0"/>
              <a:t>Young</a:t>
            </a:r>
            <a:r>
              <a:rPr lang="it-IT" dirty="0"/>
              <a:t>, P. C., </a:t>
            </a:r>
            <a:r>
              <a:rPr lang="it-IT" dirty="0" err="1"/>
              <a:t>Pedregal</a:t>
            </a:r>
            <a:r>
              <a:rPr lang="it-IT" dirty="0"/>
              <a:t>, D. </a:t>
            </a:r>
            <a:r>
              <a:rPr lang="it-IT" dirty="0" err="1"/>
              <a:t>J</a:t>
            </a:r>
            <a:r>
              <a:rPr lang="it-IT" dirty="0"/>
              <a:t>. and </a:t>
            </a:r>
            <a:r>
              <a:rPr lang="it-IT" dirty="0" err="1"/>
              <a:t>Tych</a:t>
            </a:r>
            <a:r>
              <a:rPr lang="it-IT" dirty="0"/>
              <a:t>, </a:t>
            </a:r>
            <a:r>
              <a:rPr lang="it-IT" dirty="0" err="1"/>
              <a:t>W</a:t>
            </a:r>
            <a:r>
              <a:rPr lang="it-IT" dirty="0"/>
              <a:t>. (1999), </a:t>
            </a:r>
            <a:r>
              <a:rPr lang="it-IT" dirty="0" err="1"/>
              <a:t>Dynamic</a:t>
            </a:r>
            <a:r>
              <a:rPr lang="it-IT" dirty="0"/>
              <a:t> </a:t>
            </a:r>
            <a:r>
              <a:rPr lang="it-IT" dirty="0" err="1"/>
              <a:t>harmonic</a:t>
            </a:r>
            <a:r>
              <a:rPr lang="it-IT" dirty="0"/>
              <a:t> </a:t>
            </a:r>
            <a:r>
              <a:rPr lang="it-IT" dirty="0" err="1"/>
              <a:t>regression</a:t>
            </a:r>
            <a:r>
              <a:rPr lang="it-IT" dirty="0"/>
              <a:t>. </a:t>
            </a:r>
            <a:r>
              <a:rPr lang="it-IT" dirty="0" err="1"/>
              <a:t>J</a:t>
            </a:r>
            <a:r>
              <a:rPr lang="it-IT" dirty="0"/>
              <a:t>. </a:t>
            </a:r>
            <a:r>
              <a:rPr lang="it-IT" dirty="0" err="1"/>
              <a:t>Forecast</a:t>
            </a:r>
            <a:r>
              <a:rPr lang="it-IT" dirty="0"/>
              <a:t>., 18: 369–394. </a:t>
            </a:r>
            <a:endParaRPr lang="en-US" dirty="0"/>
          </a:p>
        </p:txBody>
      </p:sp>
    </p:spTree>
    <p:extLst>
      <p:ext uri="{BB962C8B-B14F-4D97-AF65-F5344CB8AC3E}">
        <p14:creationId xmlns:p14="http://schemas.microsoft.com/office/powerpoint/2010/main" val="67647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Thank you for listening</a:t>
            </a:r>
            <a:br>
              <a:rPr lang="en-US" cap="none" dirty="0" smtClean="0"/>
            </a:br>
            <a:r>
              <a:rPr lang="en-US" cap="none" dirty="0" smtClean="0"/>
              <a:t/>
            </a:r>
            <a:br>
              <a:rPr lang="en-US" cap="none" dirty="0" smtClean="0"/>
            </a:br>
            <a:r>
              <a:rPr lang="en-US" cap="none" dirty="0" smtClean="0"/>
              <a:t/>
            </a:r>
            <a:br>
              <a:rPr lang="en-US" cap="none" dirty="0" smtClean="0"/>
            </a:br>
            <a:r>
              <a:rPr lang="en-US" cap="none" dirty="0" smtClean="0"/>
              <a:t>Any questions?</a:t>
            </a:r>
            <a:endParaRPr lang="en-US" cap="none" dirty="0"/>
          </a:p>
        </p:txBody>
      </p:sp>
    </p:spTree>
    <p:extLst>
      <p:ext uri="{BB962C8B-B14F-4D97-AF65-F5344CB8AC3E}">
        <p14:creationId xmlns:p14="http://schemas.microsoft.com/office/powerpoint/2010/main" val="1818932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03200"/>
            <a:ext cx="10364451" cy="858982"/>
          </a:xfrm>
        </p:spPr>
        <p:txBody>
          <a:bodyPr/>
          <a:lstStyle/>
          <a:p>
            <a:r>
              <a:rPr lang="en-GB" dirty="0"/>
              <a:t>Data available*</a:t>
            </a: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1653734761"/>
              </p:ext>
            </p:extLst>
          </p:nvPr>
        </p:nvGraphicFramePr>
        <p:xfrm>
          <a:off x="280218" y="1062182"/>
          <a:ext cx="11444749" cy="4975808"/>
        </p:xfrm>
        <a:graphic>
          <a:graphicData uri="http://schemas.openxmlformats.org/drawingml/2006/table">
            <a:tbl>
              <a:tblPr firstRow="1" bandRow="1">
                <a:tableStyleId>{5C22544A-7EE6-4342-B048-85BDC9FD1C3A}</a:tableStyleId>
              </a:tblPr>
              <a:tblGrid>
                <a:gridCol w="1907458">
                  <a:extLst>
                    <a:ext uri="{9D8B030D-6E8A-4147-A177-3AD203B41FA5}">
                      <a16:colId xmlns:a16="http://schemas.microsoft.com/office/drawing/2014/main" xmlns="" val="2912630247"/>
                    </a:ext>
                  </a:extLst>
                </a:gridCol>
                <a:gridCol w="1661653">
                  <a:extLst>
                    <a:ext uri="{9D8B030D-6E8A-4147-A177-3AD203B41FA5}">
                      <a16:colId xmlns:a16="http://schemas.microsoft.com/office/drawing/2014/main" xmlns="" val="365835456"/>
                    </a:ext>
                  </a:extLst>
                </a:gridCol>
                <a:gridCol w="1076632">
                  <a:extLst>
                    <a:ext uri="{9D8B030D-6E8A-4147-A177-3AD203B41FA5}">
                      <a16:colId xmlns:a16="http://schemas.microsoft.com/office/drawing/2014/main" xmlns="" val="3477883088"/>
                    </a:ext>
                  </a:extLst>
                </a:gridCol>
                <a:gridCol w="1681316">
                  <a:extLst>
                    <a:ext uri="{9D8B030D-6E8A-4147-A177-3AD203B41FA5}">
                      <a16:colId xmlns:a16="http://schemas.microsoft.com/office/drawing/2014/main" xmlns="" val="701958762"/>
                    </a:ext>
                  </a:extLst>
                </a:gridCol>
                <a:gridCol w="2212258">
                  <a:extLst>
                    <a:ext uri="{9D8B030D-6E8A-4147-A177-3AD203B41FA5}">
                      <a16:colId xmlns:a16="http://schemas.microsoft.com/office/drawing/2014/main" xmlns="" val="767162901"/>
                    </a:ext>
                  </a:extLst>
                </a:gridCol>
                <a:gridCol w="1452716">
                  <a:extLst>
                    <a:ext uri="{9D8B030D-6E8A-4147-A177-3AD203B41FA5}">
                      <a16:colId xmlns:a16="http://schemas.microsoft.com/office/drawing/2014/main" xmlns="" val="1955554388"/>
                    </a:ext>
                  </a:extLst>
                </a:gridCol>
                <a:gridCol w="1452716">
                  <a:extLst>
                    <a:ext uri="{9D8B030D-6E8A-4147-A177-3AD203B41FA5}">
                      <a16:colId xmlns:a16="http://schemas.microsoft.com/office/drawing/2014/main" xmlns="" val="543627394"/>
                    </a:ext>
                  </a:extLst>
                </a:gridCol>
              </a:tblGrid>
              <a:tr h="527235">
                <a:tc>
                  <a:txBody>
                    <a:bodyPr/>
                    <a:lstStyle/>
                    <a:p>
                      <a:r>
                        <a:rPr lang="en-GB" dirty="0"/>
                        <a:t>Rainfall</a:t>
                      </a:r>
                    </a:p>
                  </a:txBody>
                  <a:tcPr/>
                </a:tc>
                <a:tc gridSpan="2">
                  <a:txBody>
                    <a:bodyPr/>
                    <a:lstStyle/>
                    <a:p>
                      <a:r>
                        <a:rPr lang="en-GB" dirty="0"/>
                        <a:t>Station number</a:t>
                      </a:r>
                    </a:p>
                  </a:txBody>
                  <a:tcPr/>
                </a:tc>
                <a:tc hMerge="1">
                  <a:txBody>
                    <a:bodyPr/>
                    <a:lstStyle/>
                    <a:p>
                      <a:endParaRPr lang="en-GB" dirty="0"/>
                    </a:p>
                  </a:txBody>
                  <a:tcPr/>
                </a:tc>
                <a:tc>
                  <a:txBody>
                    <a:bodyPr/>
                    <a:lstStyle/>
                    <a:p>
                      <a:r>
                        <a:rPr lang="en-GB" dirty="0"/>
                        <a:t>Grid Reference</a:t>
                      </a:r>
                    </a:p>
                  </a:txBody>
                  <a:tcPr/>
                </a:tc>
                <a:tc>
                  <a:txBody>
                    <a:bodyPr/>
                    <a:lstStyle/>
                    <a:p>
                      <a:r>
                        <a:rPr lang="en-GB" sz="1800" b="1" kern="1200" dirty="0">
                          <a:solidFill>
                            <a:schemeClr val="lt1"/>
                          </a:solidFill>
                          <a:latin typeface="+mn-lt"/>
                          <a:ea typeface="+mn-ea"/>
                          <a:cs typeface="+mn-cs"/>
                        </a:rPr>
                        <a:t>Record start</a:t>
                      </a:r>
                    </a:p>
                  </a:txBody>
                  <a:tcPr/>
                </a:tc>
                <a:tc gridSpan="2">
                  <a:txBody>
                    <a:bodyPr/>
                    <a:lstStyle/>
                    <a:p>
                      <a:r>
                        <a:rPr lang="en-GB" dirty="0"/>
                        <a:t>Record end</a:t>
                      </a:r>
                    </a:p>
                  </a:txBody>
                  <a:tcPr/>
                </a:tc>
                <a:tc hMerge="1">
                  <a:txBody>
                    <a:bodyPr/>
                    <a:lstStyle/>
                    <a:p>
                      <a:endParaRPr lang="en-GB"/>
                    </a:p>
                  </a:txBody>
                  <a:tcPr/>
                </a:tc>
                <a:extLst>
                  <a:ext uri="{0D108BD9-81ED-4DB2-BD59-A6C34878D82A}">
                    <a16:rowId xmlns:a16="http://schemas.microsoft.com/office/drawing/2014/main" xmlns="" val="345259015"/>
                  </a:ext>
                </a:extLst>
              </a:tr>
              <a:tr h="362418">
                <a:tc>
                  <a:txBody>
                    <a:bodyPr/>
                    <a:lstStyle/>
                    <a:p>
                      <a:r>
                        <a:rPr lang="en-GB" dirty="0" err="1"/>
                        <a:t>Demings</a:t>
                      </a:r>
                      <a:r>
                        <a:rPr lang="en-GB" dirty="0"/>
                        <a:t> Moss</a:t>
                      </a:r>
                    </a:p>
                  </a:txBody>
                  <a:tcPr/>
                </a:tc>
                <a:tc gridSpan="2">
                  <a:txBody>
                    <a:bodyPr/>
                    <a:lstStyle/>
                    <a:p>
                      <a:r>
                        <a:rPr lang="en-GB" sz="1800" kern="1200" dirty="0">
                          <a:solidFill>
                            <a:schemeClr val="dk1"/>
                          </a:solidFill>
                          <a:effectLst/>
                          <a:latin typeface="+mn-lt"/>
                          <a:ea typeface="+mn-ea"/>
                          <a:cs typeface="+mn-cs"/>
                        </a:rPr>
                        <a:t>580353</a:t>
                      </a:r>
                      <a:endParaRPr lang="en-GB" dirty="0"/>
                    </a:p>
                  </a:txBody>
                  <a:tcPr/>
                </a:tc>
                <a:tc hMerge="1">
                  <a:txBody>
                    <a:bodyPr/>
                    <a:lstStyle/>
                    <a:p>
                      <a:endParaRPr lang="en-GB" dirty="0"/>
                    </a:p>
                  </a:txBody>
                  <a:tcPr/>
                </a:tc>
                <a:tc>
                  <a:txBody>
                    <a:bodyPr/>
                    <a:lstStyle/>
                    <a:p>
                      <a:r>
                        <a:rPr lang="en-GB" sz="1800" kern="1200" dirty="0">
                          <a:solidFill>
                            <a:schemeClr val="dk1"/>
                          </a:solidFill>
                          <a:effectLst/>
                          <a:latin typeface="+mn-lt"/>
                          <a:ea typeface="+mn-ea"/>
                          <a:cs typeface="+mn-cs"/>
                        </a:rPr>
                        <a:t>NY55450655</a:t>
                      </a:r>
                      <a:endParaRPr lang="en-GB" dirty="0"/>
                    </a:p>
                  </a:txBody>
                  <a:tcPr/>
                </a:tc>
                <a:tc>
                  <a:txBody>
                    <a:bodyPr/>
                    <a:lstStyle/>
                    <a:p>
                      <a:r>
                        <a:rPr lang="en-GB" sz="1800" kern="1200" dirty="0">
                          <a:solidFill>
                            <a:schemeClr val="dk1"/>
                          </a:solidFill>
                          <a:effectLst/>
                          <a:latin typeface="+mn-lt"/>
                          <a:ea typeface="+mn-ea"/>
                          <a:cs typeface="+mn-cs"/>
                        </a:rPr>
                        <a:t>01/01/2005</a:t>
                      </a:r>
                      <a:endParaRPr lang="en-GB" dirty="0"/>
                    </a:p>
                  </a:txBody>
                  <a:tcPr/>
                </a:tc>
                <a:tc gridSpan="2">
                  <a:txBody>
                    <a:bodyPr/>
                    <a:lstStyle/>
                    <a:p>
                      <a:r>
                        <a:rPr lang="en-GB" sz="1800" kern="1200" dirty="0">
                          <a:solidFill>
                            <a:schemeClr val="dk1"/>
                          </a:solidFill>
                          <a:effectLst/>
                          <a:latin typeface="+mn-lt"/>
                          <a:ea typeface="+mn-ea"/>
                          <a:cs typeface="+mn-cs"/>
                        </a:rPr>
                        <a:t>01/02/2016</a:t>
                      </a:r>
                      <a:endParaRPr lang="en-GB" dirty="0"/>
                    </a:p>
                  </a:txBody>
                  <a:tcPr/>
                </a:tc>
                <a:tc hMerge="1">
                  <a:txBody>
                    <a:bodyPr/>
                    <a:lstStyle/>
                    <a:p>
                      <a:endParaRPr lang="en-GB"/>
                    </a:p>
                  </a:txBody>
                  <a:tcPr/>
                </a:tc>
                <a:extLst>
                  <a:ext uri="{0D108BD9-81ED-4DB2-BD59-A6C34878D82A}">
                    <a16:rowId xmlns:a16="http://schemas.microsoft.com/office/drawing/2014/main" xmlns="" val="4024907176"/>
                  </a:ext>
                </a:extLst>
              </a:tr>
              <a:tr h="409707">
                <a:tc>
                  <a:txBody>
                    <a:bodyPr/>
                    <a:lstStyle/>
                    <a:p>
                      <a:r>
                        <a:rPr lang="en-GB" dirty="0"/>
                        <a:t>Orton-</a:t>
                      </a:r>
                      <a:r>
                        <a:rPr lang="en-GB" dirty="0" err="1"/>
                        <a:t>Shallowford</a:t>
                      </a:r>
                      <a:endParaRPr lang="en-GB" dirty="0"/>
                    </a:p>
                  </a:txBody>
                  <a:tcPr/>
                </a:tc>
                <a:tc gridSpan="2">
                  <a:txBody>
                    <a:bodyPr/>
                    <a:lstStyle/>
                    <a:p>
                      <a:r>
                        <a:rPr lang="en-GB" sz="1800" kern="1200" dirty="0">
                          <a:solidFill>
                            <a:schemeClr val="dk1"/>
                          </a:solidFill>
                          <a:effectLst/>
                          <a:latin typeface="+mn-lt"/>
                          <a:ea typeface="+mn-ea"/>
                          <a:cs typeface="+mn-cs"/>
                        </a:rPr>
                        <a:t>580058</a:t>
                      </a:r>
                      <a:endParaRPr lang="en-GB" dirty="0"/>
                    </a:p>
                  </a:txBody>
                  <a:tcPr/>
                </a:tc>
                <a:tc hMerge="1">
                  <a:txBody>
                    <a:bodyPr/>
                    <a:lstStyle/>
                    <a:p>
                      <a:endParaRPr lang="en-GB" dirty="0"/>
                    </a:p>
                  </a:txBody>
                  <a:tcPr/>
                </a:tc>
                <a:tc>
                  <a:txBody>
                    <a:bodyPr/>
                    <a:lstStyle/>
                    <a:p>
                      <a:r>
                        <a:rPr lang="en-GB" sz="1800" kern="1200" dirty="0">
                          <a:solidFill>
                            <a:schemeClr val="dk1"/>
                          </a:solidFill>
                          <a:effectLst/>
                          <a:latin typeface="+mn-lt"/>
                          <a:ea typeface="+mn-ea"/>
                          <a:cs typeface="+mn-cs"/>
                        </a:rPr>
                        <a:t>NY62460832</a:t>
                      </a:r>
                      <a:endParaRPr lang="en-GB" dirty="0"/>
                    </a:p>
                  </a:txBody>
                  <a:tcPr/>
                </a:tc>
                <a:tc>
                  <a:txBody>
                    <a:bodyPr/>
                    <a:lstStyle/>
                    <a:p>
                      <a:r>
                        <a:rPr lang="en-GB" sz="1800" kern="1200" dirty="0">
                          <a:solidFill>
                            <a:schemeClr val="dk1"/>
                          </a:solidFill>
                          <a:effectLst/>
                          <a:latin typeface="+mn-lt"/>
                          <a:ea typeface="+mn-ea"/>
                          <a:cs typeface="+mn-cs"/>
                        </a:rPr>
                        <a:t>01/01/2005</a:t>
                      </a:r>
                      <a:endParaRPr lang="en-GB" dirty="0"/>
                    </a:p>
                  </a:txBody>
                  <a:tcPr/>
                </a:tc>
                <a:tc gridSpan="2">
                  <a:txBody>
                    <a:bodyPr/>
                    <a:lstStyle/>
                    <a:p>
                      <a:r>
                        <a:rPr lang="en-GB" sz="1800" kern="1200" dirty="0">
                          <a:solidFill>
                            <a:schemeClr val="dk1"/>
                          </a:solidFill>
                          <a:effectLst/>
                          <a:latin typeface="+mn-lt"/>
                          <a:ea typeface="+mn-ea"/>
                          <a:cs typeface="+mn-cs"/>
                        </a:rPr>
                        <a:t>01/02/2016</a:t>
                      </a:r>
                      <a:endParaRPr lang="en-GB" dirty="0"/>
                    </a:p>
                  </a:txBody>
                  <a:tcPr/>
                </a:tc>
                <a:tc hMerge="1">
                  <a:txBody>
                    <a:bodyPr/>
                    <a:lstStyle/>
                    <a:p>
                      <a:endParaRPr lang="en-GB"/>
                    </a:p>
                  </a:txBody>
                  <a:tcPr/>
                </a:tc>
                <a:extLst>
                  <a:ext uri="{0D108BD9-81ED-4DB2-BD59-A6C34878D82A}">
                    <a16:rowId xmlns:a16="http://schemas.microsoft.com/office/drawing/2014/main" xmlns="" val="206160993"/>
                  </a:ext>
                </a:extLst>
              </a:tr>
              <a:tr h="362418">
                <a:tc>
                  <a:txBody>
                    <a:bodyPr/>
                    <a:lstStyle/>
                    <a:p>
                      <a:r>
                        <a:rPr lang="en-GB" dirty="0"/>
                        <a:t>Wet </a:t>
                      </a:r>
                      <a:r>
                        <a:rPr lang="en-GB" dirty="0" err="1"/>
                        <a:t>Sleddale</a:t>
                      </a:r>
                      <a:endParaRPr lang="en-GB" dirty="0"/>
                    </a:p>
                  </a:txBody>
                  <a:tcPr/>
                </a:tc>
                <a:tc gridSpan="2">
                  <a:txBody>
                    <a:bodyPr/>
                    <a:lstStyle/>
                    <a:p>
                      <a:r>
                        <a:rPr lang="en-GB" sz="1800" kern="1200" dirty="0">
                          <a:solidFill>
                            <a:schemeClr val="dk1"/>
                          </a:solidFill>
                          <a:effectLst/>
                          <a:latin typeface="+mn-lt"/>
                          <a:ea typeface="+mn-ea"/>
                          <a:cs typeface="+mn-cs"/>
                        </a:rPr>
                        <a:t>600986</a:t>
                      </a:r>
                      <a:endParaRPr lang="en-GB" dirty="0"/>
                    </a:p>
                  </a:txBody>
                  <a:tcPr/>
                </a:tc>
                <a:tc hMerge="1">
                  <a:txBody>
                    <a:bodyPr/>
                    <a:lstStyle/>
                    <a:p>
                      <a:endParaRPr lang="en-GB" dirty="0"/>
                    </a:p>
                  </a:txBody>
                  <a:tcPr/>
                </a:tc>
                <a:tc>
                  <a:txBody>
                    <a:bodyPr/>
                    <a:lstStyle/>
                    <a:p>
                      <a:r>
                        <a:rPr lang="en-GB" sz="1800" kern="1200" dirty="0">
                          <a:solidFill>
                            <a:schemeClr val="dk1"/>
                          </a:solidFill>
                          <a:effectLst/>
                          <a:latin typeface="+mn-lt"/>
                          <a:ea typeface="+mn-ea"/>
                          <a:cs typeface="+mn-cs"/>
                        </a:rPr>
                        <a:t>NY55301153</a:t>
                      </a:r>
                      <a:endParaRPr lang="en-GB" dirty="0"/>
                    </a:p>
                  </a:txBody>
                  <a:tcPr/>
                </a:tc>
                <a:tc>
                  <a:txBody>
                    <a:bodyPr/>
                    <a:lstStyle/>
                    <a:p>
                      <a:r>
                        <a:rPr lang="en-GB" sz="1800" kern="1200" dirty="0">
                          <a:solidFill>
                            <a:schemeClr val="dk1"/>
                          </a:solidFill>
                          <a:effectLst/>
                          <a:latin typeface="+mn-lt"/>
                          <a:ea typeface="+mn-ea"/>
                          <a:cs typeface="+mn-cs"/>
                        </a:rPr>
                        <a:t>01/01/2005</a:t>
                      </a:r>
                      <a:endParaRPr lang="en-GB" dirty="0"/>
                    </a:p>
                  </a:txBody>
                  <a:tcPr/>
                </a:tc>
                <a:tc gridSpan="2">
                  <a:txBody>
                    <a:bodyPr/>
                    <a:lstStyle/>
                    <a:p>
                      <a:r>
                        <a:rPr lang="en-GB" sz="1800" kern="1200" dirty="0">
                          <a:solidFill>
                            <a:schemeClr val="dk1"/>
                          </a:solidFill>
                          <a:effectLst/>
                          <a:latin typeface="+mn-lt"/>
                          <a:ea typeface="+mn-ea"/>
                          <a:cs typeface="+mn-cs"/>
                        </a:rPr>
                        <a:t>01/02/2016 </a:t>
                      </a:r>
                      <a:endParaRPr lang="en-GB" dirty="0"/>
                    </a:p>
                  </a:txBody>
                  <a:tcPr/>
                </a:tc>
                <a:tc hMerge="1">
                  <a:txBody>
                    <a:bodyPr/>
                    <a:lstStyle/>
                    <a:p>
                      <a:endParaRPr lang="en-GB"/>
                    </a:p>
                  </a:txBody>
                  <a:tcPr/>
                </a:tc>
                <a:extLst>
                  <a:ext uri="{0D108BD9-81ED-4DB2-BD59-A6C34878D82A}">
                    <a16:rowId xmlns:a16="http://schemas.microsoft.com/office/drawing/2014/main" xmlns="" val="3648706720"/>
                  </a:ext>
                </a:extLst>
              </a:tr>
              <a:tr h="362418">
                <a:tc>
                  <a:txBody>
                    <a:bodyPr/>
                    <a:lstStyle/>
                    <a:p>
                      <a:pPr marL="0" algn="l" defTabSz="914400" rtl="0" eaLnBrk="1" latinLnBrk="0" hangingPunct="1"/>
                      <a:r>
                        <a:rPr lang="en-GB" sz="1800" b="1" kern="1200" dirty="0">
                          <a:solidFill>
                            <a:schemeClr val="lt1"/>
                          </a:solidFill>
                          <a:latin typeface="+mn-lt"/>
                          <a:ea typeface="+mn-ea"/>
                          <a:cs typeface="+mn-cs"/>
                        </a:rPr>
                        <a:t>Flow</a:t>
                      </a:r>
                    </a:p>
                  </a:txBody>
                  <a:tcPr>
                    <a:solidFill>
                      <a:schemeClr val="accent1"/>
                    </a:solidFill>
                  </a:tcPr>
                </a:tc>
                <a:tc>
                  <a:txBody>
                    <a:bodyPr/>
                    <a:lstStyle/>
                    <a:p>
                      <a:r>
                        <a:rPr lang="en-GB" b="1" dirty="0">
                          <a:solidFill>
                            <a:schemeClr val="bg1"/>
                          </a:solidFill>
                        </a:rPr>
                        <a:t>Datum m AOD</a:t>
                      </a:r>
                    </a:p>
                  </a:txBody>
                  <a:tcPr>
                    <a:solidFill>
                      <a:schemeClr val="accent1"/>
                    </a:solidFill>
                  </a:tcPr>
                </a:tc>
                <a:tc>
                  <a:txBody>
                    <a:bodyPr/>
                    <a:lstStyle/>
                    <a:p>
                      <a:r>
                        <a:rPr lang="en-GB" b="1" dirty="0">
                          <a:solidFill>
                            <a:schemeClr val="bg1"/>
                          </a:solidFill>
                        </a:rPr>
                        <a:t>River</a:t>
                      </a:r>
                    </a:p>
                  </a:txBody>
                  <a:tcPr>
                    <a:solidFill>
                      <a:schemeClr val="accent1"/>
                    </a:solidFill>
                  </a:tcPr>
                </a:tc>
                <a:tc>
                  <a:txBody>
                    <a:bodyPr/>
                    <a:lstStyle/>
                    <a:p>
                      <a:r>
                        <a:rPr lang="en-GB" b="1" dirty="0">
                          <a:solidFill>
                            <a:schemeClr val="bg1"/>
                          </a:solidFill>
                        </a:rPr>
                        <a:t>Grid Reference</a:t>
                      </a:r>
                    </a:p>
                  </a:txBody>
                  <a:tcPr>
                    <a:solidFill>
                      <a:schemeClr val="accent1"/>
                    </a:solidFill>
                  </a:tcPr>
                </a:tc>
                <a:tc>
                  <a:txBody>
                    <a:bodyPr/>
                    <a:lstStyle/>
                    <a:p>
                      <a:r>
                        <a:rPr lang="en-GB" b="1" dirty="0">
                          <a:solidFill>
                            <a:schemeClr val="bg1"/>
                          </a:solidFill>
                        </a:rPr>
                        <a:t>Catchment area km</a:t>
                      </a:r>
                      <a:r>
                        <a:rPr lang="en-GB" b="1" baseline="30000" dirty="0">
                          <a:solidFill>
                            <a:schemeClr val="bg1"/>
                          </a:solidFill>
                        </a:rPr>
                        <a:t>2</a:t>
                      </a:r>
                    </a:p>
                  </a:txBody>
                  <a:tcPr>
                    <a:solidFill>
                      <a:schemeClr val="accent1"/>
                    </a:solidFill>
                  </a:tcPr>
                </a:tc>
                <a:tc gridSpan="2">
                  <a:txBody>
                    <a:bodyPr/>
                    <a:lstStyle/>
                    <a:p>
                      <a:r>
                        <a:rPr lang="en-GB" b="1" dirty="0">
                          <a:solidFill>
                            <a:schemeClr val="bg1"/>
                          </a:solidFill>
                        </a:rPr>
                        <a:t>Period</a:t>
                      </a:r>
                    </a:p>
                  </a:txBody>
                  <a:tcPr>
                    <a:solidFill>
                      <a:schemeClr val="accent1"/>
                    </a:solidFill>
                  </a:tcPr>
                </a:tc>
                <a:tc hMerge="1">
                  <a:txBody>
                    <a:bodyPr/>
                    <a:lstStyle/>
                    <a:p>
                      <a:endParaRPr lang="en-GB"/>
                    </a:p>
                  </a:txBody>
                  <a:tcPr/>
                </a:tc>
                <a:extLst>
                  <a:ext uri="{0D108BD9-81ED-4DB2-BD59-A6C34878D82A}">
                    <a16:rowId xmlns:a16="http://schemas.microsoft.com/office/drawing/2014/main" xmlns="" val="3333043029"/>
                  </a:ext>
                </a:extLst>
              </a:tr>
              <a:tr h="362418">
                <a:tc>
                  <a:txBody>
                    <a:bodyPr/>
                    <a:lstStyle/>
                    <a:p>
                      <a:r>
                        <a:rPr lang="en-GB" dirty="0"/>
                        <a:t>Lunes Bridge</a:t>
                      </a:r>
                    </a:p>
                  </a:txBody>
                  <a:tcPr/>
                </a:tc>
                <a:tc>
                  <a:txBody>
                    <a:bodyPr/>
                    <a:lstStyle/>
                    <a:p>
                      <a:r>
                        <a:rPr lang="en-GB" dirty="0"/>
                        <a:t>165.54</a:t>
                      </a:r>
                    </a:p>
                  </a:txBody>
                  <a:tcPr/>
                </a:tc>
                <a:tc>
                  <a:txBody>
                    <a:bodyPr/>
                    <a:lstStyle/>
                    <a:p>
                      <a:r>
                        <a:rPr lang="en-GB" dirty="0"/>
                        <a:t>Lune</a:t>
                      </a:r>
                    </a:p>
                  </a:txBody>
                  <a:tcPr/>
                </a:tc>
                <a:tc>
                  <a:txBody>
                    <a:bodyPr/>
                    <a:lstStyle/>
                    <a:p>
                      <a:r>
                        <a:rPr lang="en-GB" dirty="0"/>
                        <a:t>NY61210289</a:t>
                      </a:r>
                    </a:p>
                  </a:txBody>
                  <a:tcPr/>
                </a:tc>
                <a:tc>
                  <a:txBody>
                    <a:bodyPr/>
                    <a:lstStyle/>
                    <a:p>
                      <a:r>
                        <a:rPr lang="en-GB" dirty="0"/>
                        <a:t>141.5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10/07/2003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22/01/2017</a:t>
                      </a:r>
                    </a:p>
                  </a:txBody>
                  <a:tcPr/>
                </a:tc>
                <a:extLst>
                  <a:ext uri="{0D108BD9-81ED-4DB2-BD59-A6C34878D82A}">
                    <a16:rowId xmlns:a16="http://schemas.microsoft.com/office/drawing/2014/main" xmlns="" val="3023694416"/>
                  </a:ext>
                </a:extLst>
              </a:tr>
              <a:tr h="362418">
                <a:tc>
                  <a:txBody>
                    <a:bodyPr/>
                    <a:lstStyle/>
                    <a:p>
                      <a:r>
                        <a:rPr lang="en-GB" dirty="0"/>
                        <a:t>Killington</a:t>
                      </a:r>
                    </a:p>
                  </a:txBody>
                  <a:tcPr/>
                </a:tc>
                <a:tc>
                  <a:txBody>
                    <a:bodyPr/>
                    <a:lstStyle/>
                    <a:p>
                      <a:r>
                        <a:rPr lang="en-GB" dirty="0"/>
                        <a:t>82.83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rPr>
                        <a:t>Lune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txBody>
                  <a:tcPr/>
                </a:tc>
                <a:tc>
                  <a:txBody>
                    <a:bodyPr/>
                    <a:lstStyle/>
                    <a:p>
                      <a:r>
                        <a:rPr lang="en-GB" dirty="0"/>
                        <a:t>SD</a:t>
                      </a:r>
                      <a:r>
                        <a:rPr lang="en-GB" sz="1800" kern="1200" dirty="0">
                          <a:solidFill>
                            <a:schemeClr val="dk1"/>
                          </a:solidFill>
                          <a:effectLst/>
                          <a:latin typeface="+mn-lt"/>
                          <a:ea typeface="+mn-ea"/>
                          <a:cs typeface="+mn-cs"/>
                        </a:rPr>
                        <a:t>62189063</a:t>
                      </a:r>
                      <a:endParaRPr lang="en-GB" dirty="0"/>
                    </a:p>
                  </a:txBody>
                  <a:tcPr/>
                </a:tc>
                <a:tc>
                  <a:txBody>
                    <a:bodyPr/>
                    <a:lstStyle/>
                    <a:p>
                      <a:r>
                        <a:rPr lang="en-GB" dirty="0"/>
                        <a:t>219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10/07/2003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22/01/2017</a:t>
                      </a:r>
                    </a:p>
                  </a:txBody>
                  <a:tcPr/>
                </a:tc>
                <a:extLst>
                  <a:ext uri="{0D108BD9-81ED-4DB2-BD59-A6C34878D82A}">
                    <a16:rowId xmlns:a16="http://schemas.microsoft.com/office/drawing/2014/main" xmlns="" val="840096351"/>
                  </a:ext>
                </a:extLst>
              </a:tr>
              <a:tr h="362418">
                <a:tc>
                  <a:txBody>
                    <a:bodyPr/>
                    <a:lstStyle/>
                    <a:p>
                      <a:r>
                        <a:rPr lang="en-GB" dirty="0" err="1"/>
                        <a:t>Brigflatts</a:t>
                      </a:r>
                      <a:endParaRPr lang="en-GB" dirty="0"/>
                    </a:p>
                  </a:txBody>
                  <a:tcPr/>
                </a:tc>
                <a:tc>
                  <a:txBody>
                    <a:bodyPr/>
                    <a:lstStyle/>
                    <a:p>
                      <a:r>
                        <a:rPr lang="en-GB" dirty="0"/>
                        <a:t>83.13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Rawthey</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txBody>
                  <a:tcPr/>
                </a:tc>
                <a:tc>
                  <a:txBody>
                    <a:bodyPr/>
                    <a:lstStyle/>
                    <a:p>
                      <a:r>
                        <a:rPr lang="en-GB" dirty="0"/>
                        <a:t>SD</a:t>
                      </a:r>
                      <a:r>
                        <a:rPr lang="en-GB" sz="1800" kern="1200" dirty="0">
                          <a:solidFill>
                            <a:schemeClr val="dk1"/>
                          </a:solidFill>
                          <a:effectLst/>
                          <a:latin typeface="+mn-lt"/>
                          <a:ea typeface="+mn-ea"/>
                          <a:cs typeface="+mn-cs"/>
                        </a:rPr>
                        <a:t>63949110</a:t>
                      </a:r>
                      <a:endParaRPr lang="en-GB" dirty="0"/>
                    </a:p>
                  </a:txBody>
                  <a:tcPr/>
                </a:tc>
                <a:tc>
                  <a:txBody>
                    <a:bodyPr/>
                    <a:lstStyle/>
                    <a:p>
                      <a:r>
                        <a:rPr lang="en-GB" dirty="0"/>
                        <a:t>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10/07/2003</a:t>
                      </a:r>
                    </a:p>
                  </a:txBody>
                  <a:tcPr/>
                </a:tc>
                <a:tc>
                  <a:txBody>
                    <a:bodyPr/>
                    <a:lstStyle/>
                    <a:p>
                      <a:r>
                        <a:rPr lang="en-GB" dirty="0"/>
                        <a:t>22/01/2017</a:t>
                      </a:r>
                    </a:p>
                  </a:txBody>
                  <a:tcPr/>
                </a:tc>
                <a:extLst>
                  <a:ext uri="{0D108BD9-81ED-4DB2-BD59-A6C34878D82A}">
                    <a16:rowId xmlns:a16="http://schemas.microsoft.com/office/drawing/2014/main" xmlns="" val="3061986072"/>
                  </a:ext>
                </a:extLst>
              </a:tr>
              <a:tr h="362418">
                <a:tc>
                  <a:txBody>
                    <a:bodyPr/>
                    <a:lstStyle/>
                    <a:p>
                      <a:r>
                        <a:rPr lang="en-GB" dirty="0"/>
                        <a:t>Hornby</a:t>
                      </a:r>
                    </a:p>
                  </a:txBody>
                  <a:tcPr/>
                </a:tc>
                <a:tc>
                  <a:txBody>
                    <a:bodyPr/>
                    <a:lstStyle/>
                    <a:p>
                      <a:r>
                        <a:rPr lang="en-GB" dirty="0"/>
                        <a:t>23.05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Wenning</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txBody>
                  <a:tcPr/>
                </a:tc>
                <a:tc>
                  <a:txBody>
                    <a:bodyPr/>
                    <a:lstStyle/>
                    <a:p>
                      <a:r>
                        <a:rPr lang="en-GB" dirty="0"/>
                        <a:t>SD58556836</a:t>
                      </a:r>
                    </a:p>
                  </a:txBody>
                  <a:tcPr/>
                </a:tc>
                <a:tc>
                  <a:txBody>
                    <a:bodyPr/>
                    <a:lstStyle/>
                    <a:p>
                      <a:r>
                        <a:rPr lang="en-GB" dirty="0"/>
                        <a:t>232</a:t>
                      </a:r>
                    </a:p>
                  </a:txBody>
                  <a:tcPr/>
                </a:tc>
                <a:tc>
                  <a:txBody>
                    <a:bodyPr/>
                    <a:lstStyle/>
                    <a:p>
                      <a:r>
                        <a:rPr lang="en-GB" dirty="0"/>
                        <a:t>06/09/1990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22/01/2017</a:t>
                      </a:r>
                    </a:p>
                  </a:txBody>
                  <a:tcPr/>
                </a:tc>
                <a:extLst>
                  <a:ext uri="{0D108BD9-81ED-4DB2-BD59-A6C34878D82A}">
                    <a16:rowId xmlns:a16="http://schemas.microsoft.com/office/drawing/2014/main" xmlns="" val="494427221"/>
                  </a:ext>
                </a:extLst>
              </a:tr>
              <a:tr h="381266">
                <a:tc>
                  <a:txBody>
                    <a:bodyPr/>
                    <a:lstStyle/>
                    <a:p>
                      <a:r>
                        <a:rPr lang="en-GB" dirty="0" err="1"/>
                        <a:t>Caton</a:t>
                      </a:r>
                      <a:endParaRPr lang="en-GB" dirty="0"/>
                    </a:p>
                  </a:txBody>
                  <a:tcPr/>
                </a:tc>
                <a:tc>
                  <a:txBody>
                    <a:bodyPr/>
                    <a:lstStyle/>
                    <a:p>
                      <a:r>
                        <a:rPr lang="en-GB" dirty="0"/>
                        <a:t>10.66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Lune</a:t>
                      </a:r>
                    </a:p>
                  </a:txBody>
                  <a:tcPr/>
                </a:tc>
                <a:tc>
                  <a:txBody>
                    <a:bodyPr/>
                    <a:lstStyle/>
                    <a:p>
                      <a:r>
                        <a:rPr lang="en-GB" sz="1800" kern="1200" dirty="0">
                          <a:solidFill>
                            <a:schemeClr val="dk1"/>
                          </a:solidFill>
                          <a:effectLst/>
                          <a:latin typeface="+mn-lt"/>
                          <a:ea typeface="+mn-ea"/>
                          <a:cs typeface="+mn-cs"/>
                        </a:rPr>
                        <a:t>SD52866529</a:t>
                      </a:r>
                      <a:endParaRPr lang="en-GB" dirty="0"/>
                    </a:p>
                  </a:txBody>
                  <a:tcPr/>
                </a:tc>
                <a:tc>
                  <a:txBody>
                    <a:bodyPr/>
                    <a:lstStyle/>
                    <a:p>
                      <a:r>
                        <a:rPr lang="en-GB" dirty="0"/>
                        <a:t>983</a:t>
                      </a:r>
                    </a:p>
                  </a:txBody>
                  <a:tcPr/>
                </a:tc>
                <a:tc>
                  <a:txBody>
                    <a:bodyPr/>
                    <a:lstStyle/>
                    <a:p>
                      <a:r>
                        <a:rPr lang="en-GB" dirty="0"/>
                        <a:t>10/07/2003</a:t>
                      </a:r>
                    </a:p>
                  </a:txBody>
                  <a:tcPr/>
                </a:tc>
                <a:tc>
                  <a:txBody>
                    <a:bodyPr/>
                    <a:lstStyle/>
                    <a:p>
                      <a:r>
                        <a:rPr lang="en-GB" dirty="0"/>
                        <a:t>21/11/2016</a:t>
                      </a:r>
                    </a:p>
                  </a:txBody>
                  <a:tcPr/>
                </a:tc>
                <a:extLst>
                  <a:ext uri="{0D108BD9-81ED-4DB2-BD59-A6C34878D82A}">
                    <a16:rowId xmlns:a16="http://schemas.microsoft.com/office/drawing/2014/main" xmlns="" val="2933589088"/>
                  </a:ext>
                </a:extLst>
              </a:tr>
              <a:tr h="362418">
                <a:tc>
                  <a:txBody>
                    <a:bodyPr/>
                    <a:lstStyle/>
                    <a:p>
                      <a:r>
                        <a:rPr lang="en-GB" dirty="0" err="1"/>
                        <a:t>Skerton</a:t>
                      </a:r>
                      <a:endParaRPr lang="en-GB" dirty="0"/>
                    </a:p>
                  </a:txBody>
                  <a:tcPr/>
                </a:tc>
                <a:tc>
                  <a:txBody>
                    <a:bodyPr/>
                    <a:lstStyle/>
                    <a:p>
                      <a:r>
                        <a:rPr lang="en-GB" dirty="0"/>
                        <a:t>4.76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Lune</a:t>
                      </a:r>
                    </a:p>
                  </a:txBody>
                  <a:tcPr/>
                </a:tc>
                <a:tc>
                  <a:txBody>
                    <a:bodyPr/>
                    <a:lstStyle/>
                    <a:p>
                      <a:r>
                        <a:rPr lang="en-GB" sz="1800" kern="1200" dirty="0">
                          <a:solidFill>
                            <a:schemeClr val="dk1"/>
                          </a:solidFill>
                          <a:effectLst/>
                          <a:latin typeface="+mn-lt"/>
                          <a:ea typeface="+mn-ea"/>
                          <a:cs typeface="+mn-cs"/>
                        </a:rPr>
                        <a:t>SD48236334 </a:t>
                      </a:r>
                      <a:endParaRPr lang="en-GB" dirty="0"/>
                    </a:p>
                  </a:txBody>
                  <a:tcPr/>
                </a:tc>
                <a:tc>
                  <a:txBody>
                    <a:bodyPr/>
                    <a:lstStyle/>
                    <a:p>
                      <a:r>
                        <a:rPr lang="en-GB" dirty="0"/>
                        <a:t>1033</a:t>
                      </a:r>
                    </a:p>
                  </a:txBody>
                  <a:tcPr/>
                </a:tc>
                <a:tc>
                  <a:txBody>
                    <a:bodyPr/>
                    <a:lstStyle/>
                    <a:p>
                      <a:r>
                        <a:rPr lang="en-GB" dirty="0"/>
                        <a:t>10/07/2003</a:t>
                      </a:r>
                    </a:p>
                  </a:txBody>
                  <a:tcPr/>
                </a:tc>
                <a:tc>
                  <a:txBody>
                    <a:bodyPr/>
                    <a:lstStyle/>
                    <a:p>
                      <a:r>
                        <a:rPr lang="en-GB" dirty="0"/>
                        <a:t>05/05/2016</a:t>
                      </a:r>
                    </a:p>
                  </a:txBody>
                  <a:tcPr/>
                </a:tc>
                <a:extLst>
                  <a:ext uri="{0D108BD9-81ED-4DB2-BD59-A6C34878D82A}">
                    <a16:rowId xmlns:a16="http://schemas.microsoft.com/office/drawing/2014/main" xmlns="" val="2628032618"/>
                  </a:ext>
                </a:extLst>
              </a:tr>
              <a:tr h="362418">
                <a:tc>
                  <a:txBody>
                    <a:bodyPr/>
                    <a:lstStyle/>
                    <a:p>
                      <a:pPr marL="0" algn="l" defTabSz="914400" rtl="0" eaLnBrk="1" latinLnBrk="0" hangingPunct="1"/>
                      <a:r>
                        <a:rPr lang="en-GB" sz="1800" b="1" kern="1200" dirty="0">
                          <a:solidFill>
                            <a:schemeClr val="lt1"/>
                          </a:solidFill>
                          <a:latin typeface="+mn-lt"/>
                          <a:ea typeface="+mn-ea"/>
                          <a:cs typeface="+mn-cs"/>
                        </a:rPr>
                        <a:t>Tidal</a:t>
                      </a:r>
                    </a:p>
                  </a:txBody>
                  <a:tcPr>
                    <a:solidFill>
                      <a:schemeClr val="accent1"/>
                    </a:solidFill>
                  </a:tcPr>
                </a:tc>
                <a:tc>
                  <a:txBody>
                    <a:bodyPr/>
                    <a:lstStyle/>
                    <a:p>
                      <a:pPr marL="0" algn="l" defTabSz="914400" rtl="0" eaLnBrk="1" latinLnBrk="0" hangingPunct="1"/>
                      <a:endParaRPr lang="en-GB" sz="1800" b="1" kern="1200" dirty="0">
                        <a:solidFill>
                          <a:schemeClr val="lt1"/>
                        </a:solidFill>
                        <a:latin typeface="+mn-lt"/>
                        <a:ea typeface="+mn-ea"/>
                        <a:cs typeface="+mn-cs"/>
                      </a:endParaRPr>
                    </a:p>
                  </a:txBody>
                  <a:tcPr>
                    <a:solidFill>
                      <a:schemeClr val="accent1"/>
                    </a:solidFill>
                  </a:tcPr>
                </a:tc>
                <a:tc>
                  <a:txBody>
                    <a:bodyPr/>
                    <a:lstStyle/>
                    <a:p>
                      <a:pPr marL="0" algn="l" defTabSz="914400" rtl="0" eaLnBrk="1" latinLnBrk="0" hangingPunct="1"/>
                      <a:r>
                        <a:rPr lang="en-GB" sz="1800" b="1" kern="1200" dirty="0">
                          <a:solidFill>
                            <a:schemeClr val="lt1"/>
                          </a:solidFill>
                          <a:latin typeface="+mn-lt"/>
                          <a:ea typeface="+mn-ea"/>
                          <a:cs typeface="+mn-cs"/>
                        </a:rPr>
                        <a:t>River</a:t>
                      </a:r>
                    </a:p>
                  </a:txBody>
                  <a:tcPr>
                    <a:solidFill>
                      <a:schemeClr val="accent1"/>
                    </a:solidFill>
                  </a:tcPr>
                </a:tc>
                <a:tc>
                  <a:txBody>
                    <a:bodyPr/>
                    <a:lstStyle/>
                    <a:p>
                      <a:pPr marL="0" algn="l" defTabSz="914400" rtl="0" eaLnBrk="1" latinLnBrk="0" hangingPunct="1"/>
                      <a:r>
                        <a:rPr lang="en-GB" sz="1800" b="1" kern="1200" dirty="0">
                          <a:solidFill>
                            <a:schemeClr val="lt1"/>
                          </a:solidFill>
                          <a:latin typeface="+mn-lt"/>
                          <a:ea typeface="+mn-ea"/>
                          <a:cs typeface="+mn-cs"/>
                        </a:rPr>
                        <a:t>Grid Reference</a:t>
                      </a:r>
                    </a:p>
                  </a:txBody>
                  <a:tcPr>
                    <a:solidFill>
                      <a:schemeClr val="accent1"/>
                    </a:solidFill>
                  </a:tcPr>
                </a:tc>
                <a:tc>
                  <a:txBody>
                    <a:bodyPr/>
                    <a:lstStyle/>
                    <a:p>
                      <a:pPr marL="0" algn="l" defTabSz="914400" rtl="0" eaLnBrk="1" latinLnBrk="0" hangingPunct="1"/>
                      <a:endParaRPr lang="en-GB" sz="1800" b="1" kern="1200" dirty="0">
                        <a:solidFill>
                          <a:schemeClr val="lt1"/>
                        </a:solidFill>
                        <a:latin typeface="+mn-lt"/>
                        <a:ea typeface="+mn-ea"/>
                        <a:cs typeface="+mn-cs"/>
                      </a:endParaRPr>
                    </a:p>
                  </a:txBody>
                  <a:tcPr>
                    <a:solidFill>
                      <a:schemeClr val="accent1"/>
                    </a:solidFill>
                  </a:tcPr>
                </a:tc>
                <a:tc gridSpan="2">
                  <a:txBody>
                    <a:bodyPr/>
                    <a:lstStyle/>
                    <a:p>
                      <a:pPr marL="0" algn="l" defTabSz="914400" rtl="0" eaLnBrk="1" latinLnBrk="0" hangingPunct="1"/>
                      <a:r>
                        <a:rPr lang="en-GB" sz="1800" b="1" kern="1200" dirty="0">
                          <a:solidFill>
                            <a:schemeClr val="lt1"/>
                          </a:solidFill>
                          <a:latin typeface="+mn-lt"/>
                          <a:ea typeface="+mn-ea"/>
                          <a:cs typeface="+mn-cs"/>
                        </a:rPr>
                        <a:t>Period</a:t>
                      </a:r>
                    </a:p>
                  </a:txBody>
                  <a:tcPr>
                    <a:solidFill>
                      <a:schemeClr val="accent1"/>
                    </a:solidFill>
                  </a:tcPr>
                </a:tc>
                <a:tc hMerge="1">
                  <a:txBody>
                    <a:bodyPr/>
                    <a:lstStyle/>
                    <a:p>
                      <a:endParaRPr lang="en-GB"/>
                    </a:p>
                  </a:txBody>
                  <a:tcPr/>
                </a:tc>
                <a:extLst>
                  <a:ext uri="{0D108BD9-81ED-4DB2-BD59-A6C34878D82A}">
                    <a16:rowId xmlns:a16="http://schemas.microsoft.com/office/drawing/2014/main" xmlns="" val="980159273"/>
                  </a:ext>
                </a:extLst>
              </a:tr>
              <a:tr h="362418">
                <a:tc>
                  <a:txBody>
                    <a:bodyPr/>
                    <a:lstStyle/>
                    <a:p>
                      <a:r>
                        <a:rPr lang="en-GB" dirty="0"/>
                        <a:t>Lancaster Quay</a:t>
                      </a:r>
                    </a:p>
                  </a:txBody>
                  <a:tcPr/>
                </a:tc>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Lune</a:t>
                      </a:r>
                    </a:p>
                  </a:txBody>
                  <a:tcPr/>
                </a:tc>
                <a:tc>
                  <a:txBody>
                    <a:bodyPr/>
                    <a:lstStyle/>
                    <a:p>
                      <a:r>
                        <a:rPr lang="en-GB" sz="1800" kern="1200" dirty="0">
                          <a:solidFill>
                            <a:schemeClr val="dk1"/>
                          </a:solidFill>
                          <a:effectLst/>
                          <a:latin typeface="+mn-lt"/>
                          <a:ea typeface="+mn-ea"/>
                          <a:cs typeface="+mn-cs"/>
                        </a:rPr>
                        <a:t>SD46136200</a:t>
                      </a:r>
                      <a:endParaRPr lang="en-GB" sz="2800" dirty="0"/>
                    </a:p>
                  </a:txBody>
                  <a:tcPr/>
                </a:tc>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10/07/2003</a:t>
                      </a:r>
                    </a:p>
                  </a:txBody>
                  <a:tcPr/>
                </a:tc>
                <a:tc>
                  <a:txBody>
                    <a:bodyPr/>
                    <a:lstStyle/>
                    <a:p>
                      <a:r>
                        <a:rPr lang="en-GB" dirty="0"/>
                        <a:t>14/11/2016</a:t>
                      </a:r>
                    </a:p>
                  </a:txBody>
                  <a:tcPr/>
                </a:tc>
                <a:extLst>
                  <a:ext uri="{0D108BD9-81ED-4DB2-BD59-A6C34878D82A}">
                    <a16:rowId xmlns:a16="http://schemas.microsoft.com/office/drawing/2014/main" xmlns="" val="18723149"/>
                  </a:ext>
                </a:extLst>
              </a:tr>
            </a:tbl>
          </a:graphicData>
        </a:graphic>
      </p:graphicFrame>
      <p:sp>
        <p:nvSpPr>
          <p:cNvPr id="4" name="TextBox 3"/>
          <p:cNvSpPr txBox="1"/>
          <p:nvPr/>
        </p:nvSpPr>
        <p:spPr>
          <a:xfrm>
            <a:off x="1154546" y="6382327"/>
            <a:ext cx="3602182" cy="369332"/>
          </a:xfrm>
          <a:prstGeom prst="rect">
            <a:avLst/>
          </a:prstGeom>
          <a:noFill/>
        </p:spPr>
        <p:txBody>
          <a:bodyPr wrap="square" rtlCol="0">
            <a:spAutoFit/>
          </a:bodyPr>
          <a:lstStyle/>
          <a:p>
            <a:r>
              <a:rPr lang="en-GB" dirty="0"/>
              <a:t>*Courtesy of the Environment Agency</a:t>
            </a:r>
          </a:p>
        </p:txBody>
      </p:sp>
    </p:spTree>
    <p:extLst>
      <p:ext uri="{BB962C8B-B14F-4D97-AF65-F5344CB8AC3E}">
        <p14:creationId xmlns:p14="http://schemas.microsoft.com/office/powerpoint/2010/main" val="243458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5343"/>
            <a:ext cx="10364451" cy="1151967"/>
          </a:xfrm>
        </p:spPr>
        <p:txBody>
          <a:bodyPr/>
          <a:lstStyle/>
          <a:p>
            <a:r>
              <a:rPr lang="en-GB" dirty="0"/>
              <a:t>Flooding is a worldwide problem</a:t>
            </a:r>
          </a:p>
        </p:txBody>
      </p:sp>
      <p:sp>
        <p:nvSpPr>
          <p:cNvPr id="3" name="Content Placeholder 2"/>
          <p:cNvSpPr>
            <a:spLocks noGrp="1"/>
          </p:cNvSpPr>
          <p:nvPr>
            <p:ph sz="quarter" idx="13"/>
          </p:nvPr>
        </p:nvSpPr>
        <p:spPr>
          <a:xfrm>
            <a:off x="913774" y="1337310"/>
            <a:ext cx="10363826" cy="4453889"/>
          </a:xfrm>
        </p:spPr>
        <p:txBody>
          <a:bodyPr/>
          <a:lstStyle/>
          <a:p>
            <a:r>
              <a:rPr lang="en-GB" dirty="0"/>
              <a:t>Storm Desmond 5</a:t>
            </a:r>
            <a:r>
              <a:rPr lang="en-GB" baseline="30000" dirty="0"/>
              <a:t>th</a:t>
            </a:r>
            <a:r>
              <a:rPr lang="en-GB" dirty="0"/>
              <a:t>/6</a:t>
            </a:r>
            <a:r>
              <a:rPr lang="en-GB" baseline="30000" dirty="0"/>
              <a:t>th</a:t>
            </a:r>
            <a:r>
              <a:rPr lang="en-GB" dirty="0"/>
              <a:t> December 2015</a:t>
            </a:r>
          </a:p>
          <a:p>
            <a:pPr lvl="1"/>
            <a:r>
              <a:rPr lang="en-GB" dirty="0"/>
              <a:t>Widespread damage to infrastructure</a:t>
            </a:r>
          </a:p>
          <a:p>
            <a:pPr lvl="1"/>
            <a:r>
              <a:rPr lang="en-GB" dirty="0" smtClean="0"/>
              <a:t>Severe </a:t>
            </a:r>
            <a:r>
              <a:rPr lang="en-GB" dirty="0"/>
              <a:t>flooding across the north of England</a:t>
            </a:r>
          </a:p>
          <a:p>
            <a:pPr lvl="1"/>
            <a:r>
              <a:rPr lang="en-GB" dirty="0" smtClean="0"/>
              <a:t>61K </a:t>
            </a:r>
            <a:r>
              <a:rPr lang="en-GB" dirty="0"/>
              <a:t>homes without power</a:t>
            </a:r>
          </a:p>
          <a:p>
            <a:pPr lvl="1"/>
            <a:r>
              <a:rPr lang="en-GB" dirty="0" smtClean="0"/>
              <a:t>Rainfall </a:t>
            </a:r>
            <a:r>
              <a:rPr lang="en-GB" dirty="0"/>
              <a:t>and river flow records broken</a:t>
            </a:r>
          </a:p>
          <a:p>
            <a:endParaRPr lang="en-GB" dirty="0"/>
          </a:p>
        </p:txBody>
      </p:sp>
      <p:pic>
        <p:nvPicPr>
          <p:cNvPr id="4" name="Picture 3"/>
          <p:cNvPicPr>
            <a:picLocks noChangeAspect="1"/>
          </p:cNvPicPr>
          <p:nvPr/>
        </p:nvPicPr>
        <p:blipFill>
          <a:blip r:embed="rId3"/>
          <a:stretch>
            <a:fillRect/>
          </a:stretch>
        </p:blipFill>
        <p:spPr>
          <a:xfrm>
            <a:off x="6095687" y="1859808"/>
            <a:ext cx="5661765" cy="3774510"/>
          </a:xfrm>
          <a:prstGeom prst="rect">
            <a:avLst/>
          </a:prstGeom>
        </p:spPr>
      </p:pic>
    </p:spTree>
    <p:extLst>
      <p:ext uri="{BB962C8B-B14F-4D97-AF65-F5344CB8AC3E}">
        <p14:creationId xmlns:p14="http://schemas.microsoft.com/office/powerpoint/2010/main" val="2051337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85343"/>
            <a:ext cx="10364451" cy="1151967"/>
          </a:xfrm>
        </p:spPr>
        <p:txBody>
          <a:bodyPr/>
          <a:lstStyle/>
          <a:p>
            <a:r>
              <a:rPr lang="en-GB" dirty="0"/>
              <a:t>Flooding is a worldwide problem</a:t>
            </a:r>
          </a:p>
        </p:txBody>
      </p:sp>
      <p:sp>
        <p:nvSpPr>
          <p:cNvPr id="3" name="Content Placeholder 2"/>
          <p:cNvSpPr>
            <a:spLocks noGrp="1"/>
          </p:cNvSpPr>
          <p:nvPr>
            <p:ph sz="quarter" idx="13"/>
          </p:nvPr>
        </p:nvSpPr>
        <p:spPr>
          <a:xfrm>
            <a:off x="913774" y="1337310"/>
            <a:ext cx="10363826" cy="4453889"/>
          </a:xfrm>
        </p:spPr>
        <p:txBody>
          <a:bodyPr/>
          <a:lstStyle/>
          <a:p>
            <a:r>
              <a:rPr lang="en-GB" dirty="0"/>
              <a:t>Storm Desmond 5</a:t>
            </a:r>
            <a:r>
              <a:rPr lang="en-GB" baseline="30000" dirty="0"/>
              <a:t>th</a:t>
            </a:r>
            <a:r>
              <a:rPr lang="en-GB" dirty="0"/>
              <a:t>/6</a:t>
            </a:r>
            <a:r>
              <a:rPr lang="en-GB" baseline="30000" dirty="0"/>
              <a:t>th</a:t>
            </a:r>
            <a:r>
              <a:rPr lang="en-GB" dirty="0"/>
              <a:t> December 2015</a:t>
            </a:r>
          </a:p>
          <a:p>
            <a:pPr lvl="1"/>
            <a:r>
              <a:rPr lang="en-GB" dirty="0"/>
              <a:t>Widespread damage to infrastructure</a:t>
            </a:r>
          </a:p>
          <a:p>
            <a:pPr lvl="1"/>
            <a:r>
              <a:rPr lang="en-GB" dirty="0" smtClean="0"/>
              <a:t>Severe </a:t>
            </a:r>
            <a:r>
              <a:rPr lang="en-GB" dirty="0"/>
              <a:t>flooding across the north of England</a:t>
            </a:r>
          </a:p>
          <a:p>
            <a:pPr lvl="1"/>
            <a:r>
              <a:rPr lang="en-GB" dirty="0"/>
              <a:t>61000 homes without power</a:t>
            </a:r>
          </a:p>
          <a:p>
            <a:pPr lvl="1"/>
            <a:r>
              <a:rPr lang="en-GB" dirty="0" smtClean="0"/>
              <a:t>Rainfall </a:t>
            </a:r>
            <a:r>
              <a:rPr lang="en-GB" dirty="0"/>
              <a:t>and river flow records broken</a:t>
            </a:r>
          </a:p>
          <a:p>
            <a:endParaRPr lang="en-GB" dirty="0"/>
          </a:p>
        </p:txBody>
      </p:sp>
      <p:sp>
        <p:nvSpPr>
          <p:cNvPr id="5" name="TextBox 4"/>
          <p:cNvSpPr txBox="1"/>
          <p:nvPr/>
        </p:nvSpPr>
        <p:spPr>
          <a:xfrm>
            <a:off x="546099" y="5440027"/>
            <a:ext cx="11156587" cy="954107"/>
          </a:xfrm>
          <a:prstGeom prst="rect">
            <a:avLst/>
          </a:prstGeom>
          <a:noFill/>
        </p:spPr>
        <p:txBody>
          <a:bodyPr wrap="square" rtlCol="0">
            <a:spAutoFit/>
          </a:bodyPr>
          <a:lstStyle/>
          <a:p>
            <a:r>
              <a:rPr lang="en-GB" sz="2800" dirty="0"/>
              <a:t>Major wind and rain storms are likely to become more frequent and more severe due to the affects of climate change</a:t>
            </a:r>
          </a:p>
        </p:txBody>
      </p:sp>
      <p:pic>
        <p:nvPicPr>
          <p:cNvPr id="4" name="Picture 3"/>
          <p:cNvPicPr>
            <a:picLocks noChangeAspect="1"/>
          </p:cNvPicPr>
          <p:nvPr/>
        </p:nvPicPr>
        <p:blipFill>
          <a:blip r:embed="rId3"/>
          <a:stretch>
            <a:fillRect/>
          </a:stretch>
        </p:blipFill>
        <p:spPr>
          <a:xfrm>
            <a:off x="5950135" y="1822497"/>
            <a:ext cx="5989198" cy="3483513"/>
          </a:xfrm>
          <a:prstGeom prst="rect">
            <a:avLst/>
          </a:prstGeom>
        </p:spPr>
      </p:pic>
    </p:spTree>
    <p:extLst>
      <p:ext uri="{BB962C8B-B14F-4D97-AF65-F5344CB8AC3E}">
        <p14:creationId xmlns:p14="http://schemas.microsoft.com/office/powerpoint/2010/main" val="1871706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Forecasting extremes is essential …</a:t>
            </a:r>
          </a:p>
        </p:txBody>
      </p:sp>
    </p:spTree>
    <p:extLst>
      <p:ext uri="{BB962C8B-B14F-4D97-AF65-F5344CB8AC3E}">
        <p14:creationId xmlns:p14="http://schemas.microsoft.com/office/powerpoint/2010/main" val="2047716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Forecasting extremes is essential …</a:t>
            </a:r>
          </a:p>
        </p:txBody>
      </p:sp>
      <p:sp>
        <p:nvSpPr>
          <p:cNvPr id="3" name="Content Placeholder 2"/>
          <p:cNvSpPr>
            <a:spLocks noGrp="1"/>
          </p:cNvSpPr>
          <p:nvPr>
            <p:ph sz="quarter" idx="13"/>
          </p:nvPr>
        </p:nvSpPr>
        <p:spPr/>
        <p:txBody>
          <a:bodyPr>
            <a:normAutofit/>
          </a:bodyPr>
          <a:lstStyle/>
          <a:p>
            <a:r>
              <a:rPr lang="en-GB" dirty="0"/>
              <a:t>Modelling has improved but</a:t>
            </a:r>
          </a:p>
          <a:p>
            <a:pPr lvl="1"/>
            <a:r>
              <a:rPr lang="en-GB" dirty="0"/>
              <a:t>Discrepancies exist between predictions and observations</a:t>
            </a:r>
          </a:p>
          <a:p>
            <a:pPr lvl="1"/>
            <a:r>
              <a:rPr lang="en-GB" dirty="0"/>
              <a:t>Most significant during all important storm </a:t>
            </a:r>
            <a:r>
              <a:rPr lang="en-GB" dirty="0" smtClean="0"/>
              <a:t>events</a:t>
            </a:r>
            <a:endParaRPr lang="en-GB" dirty="0"/>
          </a:p>
        </p:txBody>
      </p:sp>
    </p:spTree>
    <p:extLst>
      <p:ext uri="{BB962C8B-B14F-4D97-AF65-F5344CB8AC3E}">
        <p14:creationId xmlns:p14="http://schemas.microsoft.com/office/powerpoint/2010/main" val="1294386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Forecasting extremes is essential …</a:t>
            </a:r>
          </a:p>
        </p:txBody>
      </p:sp>
      <p:sp>
        <p:nvSpPr>
          <p:cNvPr id="3" name="Content Placeholder 2"/>
          <p:cNvSpPr>
            <a:spLocks noGrp="1"/>
          </p:cNvSpPr>
          <p:nvPr>
            <p:ph sz="quarter" idx="13"/>
          </p:nvPr>
        </p:nvSpPr>
        <p:spPr/>
        <p:txBody>
          <a:bodyPr>
            <a:normAutofit/>
          </a:bodyPr>
          <a:lstStyle/>
          <a:p>
            <a:r>
              <a:rPr lang="en-GB" dirty="0"/>
              <a:t>Modelling has improved but</a:t>
            </a:r>
          </a:p>
          <a:p>
            <a:pPr lvl="1"/>
            <a:r>
              <a:rPr lang="en-GB" dirty="0"/>
              <a:t>Discrepancies exist between predictions and observations</a:t>
            </a:r>
          </a:p>
          <a:p>
            <a:pPr lvl="1"/>
            <a:r>
              <a:rPr lang="en-GB" dirty="0"/>
              <a:t>Most significant during all important storm events</a:t>
            </a:r>
          </a:p>
          <a:p>
            <a:r>
              <a:rPr lang="en-GB" dirty="0"/>
              <a:t>Assumptions made about errors </a:t>
            </a:r>
            <a:r>
              <a:rPr lang="en-GB" dirty="0" smtClean="0"/>
              <a:t>are generally </a:t>
            </a:r>
            <a:r>
              <a:rPr lang="en-GB" dirty="0"/>
              <a:t>not </a:t>
            </a:r>
            <a:r>
              <a:rPr lang="en-GB" dirty="0" smtClean="0"/>
              <a:t>true (especially during storms)</a:t>
            </a:r>
            <a:endParaRPr lang="en-GB" dirty="0"/>
          </a:p>
          <a:p>
            <a:pPr lvl="1"/>
            <a:r>
              <a:rPr lang="en-GB" dirty="0"/>
              <a:t>Independent</a:t>
            </a:r>
          </a:p>
          <a:p>
            <a:pPr lvl="1"/>
            <a:r>
              <a:rPr lang="en-GB" dirty="0"/>
              <a:t>Stationary</a:t>
            </a:r>
          </a:p>
          <a:p>
            <a:pPr lvl="1"/>
            <a:r>
              <a:rPr lang="en-GB" dirty="0"/>
              <a:t>Normally </a:t>
            </a:r>
            <a:r>
              <a:rPr lang="en-GB" dirty="0" smtClean="0"/>
              <a:t>distributed</a:t>
            </a:r>
          </a:p>
          <a:p>
            <a:pPr lvl="1"/>
            <a:endParaRPr lang="en-GB" dirty="0"/>
          </a:p>
        </p:txBody>
      </p:sp>
    </p:spTree>
    <p:extLst>
      <p:ext uri="{BB962C8B-B14F-4D97-AF65-F5344CB8AC3E}">
        <p14:creationId xmlns:p14="http://schemas.microsoft.com/office/powerpoint/2010/main" val="1037815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41269</TotalTime>
  <Words>7143</Words>
  <Application>Microsoft Macintosh PowerPoint</Application>
  <PresentationFormat>Widescreen</PresentationFormat>
  <Paragraphs>820</Paragraphs>
  <Slides>49</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Calibri</vt:lpstr>
      <vt:lpstr>Cambria Math</vt:lpstr>
      <vt:lpstr>Mangal</vt:lpstr>
      <vt:lpstr>Tw Cen MT</vt:lpstr>
      <vt:lpstr>Arial</vt:lpstr>
      <vt:lpstr>Droplet</vt:lpstr>
      <vt:lpstr>Flood forecasting using non-stationarity on a river with tidal influence</vt:lpstr>
      <vt:lpstr>Flooding is a worldwide problem</vt:lpstr>
      <vt:lpstr>Flooding is a worldwide problem</vt:lpstr>
      <vt:lpstr>Flooding is a worldwide problem</vt:lpstr>
      <vt:lpstr>Flooding is a worldwide problem</vt:lpstr>
      <vt:lpstr>Flooding is a worldwide problem</vt:lpstr>
      <vt:lpstr>Forecasting extremes is essential …</vt:lpstr>
      <vt:lpstr>Forecasting extremes is essential …</vt:lpstr>
      <vt:lpstr>Forecasting extremes is essential …</vt:lpstr>
      <vt:lpstr>Forecasting extremes is essential …</vt:lpstr>
      <vt:lpstr>Feasibility study  </vt:lpstr>
      <vt:lpstr>Feasibility study  </vt:lpstr>
      <vt:lpstr>Feasibility study  </vt:lpstr>
      <vt:lpstr>Feasibility study  </vt:lpstr>
      <vt:lpstr>Study catchment system – River Lune</vt:lpstr>
      <vt:lpstr>Study catchment system – River Lune</vt:lpstr>
      <vt:lpstr>Study catchment system – River Lune</vt:lpstr>
      <vt:lpstr>Study catchment system – River Lune</vt:lpstr>
      <vt:lpstr>Study catchment system – River Lune</vt:lpstr>
      <vt:lpstr>Schematic model</vt:lpstr>
      <vt:lpstr>Simplified cascading transfer function model used in feasibility study</vt:lpstr>
      <vt:lpstr>Simplified cascading transfer function model used in feasibility study</vt:lpstr>
      <vt:lpstr>Simplified cascading transfer function model used in feasibility study</vt:lpstr>
      <vt:lpstr>Output from cascading TF models – Skerton Weir</vt:lpstr>
      <vt:lpstr>Output from cascading TF models – Skerton Weir</vt:lpstr>
      <vt:lpstr>Output from cascading TF models</vt:lpstr>
      <vt:lpstr>Output from cascading TF models</vt:lpstr>
      <vt:lpstr>The Adaptive Kalman Filter6</vt:lpstr>
      <vt:lpstr>The Adaptive Kalman Filter6</vt:lpstr>
      <vt:lpstr>The Adaptive Kalman Filter6</vt:lpstr>
      <vt:lpstr>The Adaptive Kalman Filter6</vt:lpstr>
      <vt:lpstr>PowerPoint Presentation</vt:lpstr>
      <vt:lpstr>Locally stationary wavelet model – LPACF5</vt:lpstr>
      <vt:lpstr>Locally stationary wavelet model – LPACF5</vt:lpstr>
      <vt:lpstr>Locally stationary wavelet model – LPACF5</vt:lpstr>
      <vt:lpstr>Simulated example – 2-step ahead forecast</vt:lpstr>
      <vt:lpstr>Simulated example – 2-step ahead forecast</vt:lpstr>
      <vt:lpstr>Simulated example – 2-step ahead forecast</vt:lpstr>
      <vt:lpstr>LPACF forecast Skerton 2015</vt:lpstr>
      <vt:lpstr>Comparison between adaptive KF and LPACF</vt:lpstr>
      <vt:lpstr>Comparison between adaptive KF and LPACF</vt:lpstr>
      <vt:lpstr>Comparison between adaptive KF and LPACF</vt:lpstr>
      <vt:lpstr>Conclusions and further work</vt:lpstr>
      <vt:lpstr>Conclusions and further work</vt:lpstr>
      <vt:lpstr>Conclusions and further work</vt:lpstr>
      <vt:lpstr>Acknowledgements</vt:lpstr>
      <vt:lpstr>Selected references</vt:lpstr>
      <vt:lpstr>Thank you for listening   Any questions?</vt:lpstr>
      <vt:lpstr>Data available*</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forEcasting using non-stationarity on a river with tidal influence</dc:title>
  <dc:creator>Kretzschmar, Ann</dc:creator>
  <cp:lastModifiedBy>Kretzschmar, Ann</cp:lastModifiedBy>
  <cp:revision>183</cp:revision>
  <cp:lastPrinted>2017-04-20T21:49:48Z</cp:lastPrinted>
  <dcterms:created xsi:type="dcterms:W3CDTF">2017-03-13T10:29:50Z</dcterms:created>
  <dcterms:modified xsi:type="dcterms:W3CDTF">2017-05-15T07:27:29Z</dcterms:modified>
</cp:coreProperties>
</file>