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42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rgbClr val="FFFFFF"/>
                </a:solidFill>
              </a:defRPr>
            </a:lvl1pPr>
            <a:lvl2pPr marL="457178" indent="0" algn="ctr">
              <a:buNone/>
            </a:lvl2pPr>
            <a:lvl3pPr marL="914354" indent="0" algn="ctr">
              <a:buNone/>
            </a:lvl3pPr>
            <a:lvl4pPr marL="1371532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2" indent="0" algn="ctr">
              <a:buNone/>
            </a:lvl7pPr>
            <a:lvl8pPr marL="3200240" indent="0" algn="ctr">
              <a:buNone/>
            </a:lvl8pPr>
            <a:lvl9pPr marL="3657418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2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4" y="6248208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8" name="Téglalap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9" name="Téglalap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4" y="2743204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3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3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2870" tIns="243829" rIns="182870" bIns="121914"/>
          <a:lstStyle>
            <a:lvl1pPr marL="0" indent="0">
              <a:spcAft>
                <a:spcPts val="1000"/>
              </a:spcAft>
              <a:buNone/>
              <a:defRPr sz="19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1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latinLnBrk="0" hangingPunct="1"/>
            <a:endParaRPr kumimoji="0" lang="en-US" sz="1900" dirty="0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lIns="121917" tIns="60958" rIns="121917" bIns="60958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121917" tIns="60958" rIns="121917" bIns="60958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lIns="121917" tIns="60958" rIns="121917" bIns="60958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2017. 05. 29.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lIns="121917" tIns="60958" rIns="121917" bIns="60958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5"/>
            <a:ext cx="533400" cy="244476"/>
          </a:xfrm>
          <a:prstGeom prst="rect">
            <a:avLst/>
          </a:prstGeom>
        </p:spPr>
        <p:txBody>
          <a:bodyPr vert="horz" lIns="121917" tIns="60958" rIns="121917" bIns="60958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" name="Picture 2" descr="http://meetingorganizer.copernicus.org/webfiles/img/CreativeCommons_Attribution_Licens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0"/>
            <a:ext cx="1905000" cy="6667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32" indent="-320032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74313" algn="l" rtl="0" eaLnBrk="1" latinLnBrk="0" hangingPunct="1">
        <a:spcBef>
          <a:spcPts val="551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-228594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28594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067" indent="-22859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381" indent="-22859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694" indent="-22859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07" indent="-22859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ichDocuments2\001Papers\Bratislava2017 Vienna 2017Unsaturated\Figures\2017-04-23_23-50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953000" cy="3258213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600200"/>
            <a:ext cx="8515672" cy="1446057"/>
          </a:xfrm>
        </p:spPr>
        <p:txBody>
          <a:bodyPr>
            <a:noAutofit/>
          </a:bodyPr>
          <a:lstStyle/>
          <a:p>
            <a:pPr algn="ctr"/>
            <a:r>
              <a:rPr lang="hu-HU" sz="2700" b="1" dirty="0" smtClean="0">
                <a:solidFill>
                  <a:schemeClr val="tx1"/>
                </a:solidFill>
              </a:rPr>
              <a:t/>
            </a:r>
            <a:br>
              <a:rPr lang="hu-HU" sz="2700" b="1" dirty="0" smtClean="0">
                <a:solidFill>
                  <a:schemeClr val="tx1"/>
                </a:solidFill>
              </a:rPr>
            </a:br>
            <a:r>
              <a:rPr lang="hu-HU" sz="2700" b="1" dirty="0" smtClean="0">
                <a:solidFill>
                  <a:schemeClr val="tx1"/>
                </a:solidFill>
              </a:rPr>
              <a:t/>
            </a:r>
            <a:br>
              <a:rPr lang="hu-HU" sz="27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Continuous measurement of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Soil-water characteristic curves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at low suction levels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sze_logo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1056117" cy="127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724400" y="6096000"/>
            <a:ext cx="3312119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ray@sze.hu  benekati@sze.hu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5996230"/>
            <a:ext cx="2362200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1600" dirty="0"/>
              <a:t>Széchenyi István </a:t>
            </a:r>
            <a:r>
              <a:rPr lang="en-US" sz="1600" dirty="0" smtClean="0"/>
              <a:t>University</a:t>
            </a:r>
          </a:p>
          <a:p>
            <a:pPr algn="ctr"/>
            <a:r>
              <a:rPr lang="en-US" sz="1600" dirty="0" err="1" smtClean="0"/>
              <a:t>Gy</a:t>
            </a:r>
            <a:r>
              <a:rPr lang="hu-HU" sz="1600" dirty="0" smtClean="0"/>
              <a:t>őr, Hungary</a:t>
            </a:r>
            <a:endParaRPr lang="en-US" sz="1500" dirty="0"/>
          </a:p>
        </p:txBody>
      </p:sp>
      <p:sp>
        <p:nvSpPr>
          <p:cNvPr id="9" name="Téglalap 8"/>
          <p:cNvSpPr/>
          <p:nvPr/>
        </p:nvSpPr>
        <p:spPr>
          <a:xfrm>
            <a:off x="0" y="68933"/>
            <a:ext cx="9144000" cy="9079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hu-HU" sz="2700" b="1" cap="all" dirty="0">
                <a:solidFill>
                  <a:prstClr val="white"/>
                </a:solidFill>
                <a:ea typeface="+mj-ea"/>
                <a:cs typeface="+mj-cs"/>
              </a:rPr>
              <a:t>Z. Szilvagyi, </a:t>
            </a:r>
            <a:br>
              <a:rPr lang="hu-HU" sz="2700" b="1" cap="all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Richard </a:t>
            </a:r>
            <a:r>
              <a:rPr lang="en-US" sz="2400" b="1" dirty="0" smtClean="0"/>
              <a:t>P. Ray, Katalin J. Bene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431" y="4419600"/>
            <a:ext cx="1798804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Ksat</a:t>
            </a:r>
            <a:r>
              <a:rPr lang="en-US" dirty="0" smtClean="0"/>
              <a:t> Tests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3339"/>
            <a:ext cx="9144000" cy="398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:\RichDocuments2\001Papers\SzechyLecture\PresentationPictures\GDSLabStuff\GDSConductivity3.png"/>
          <p:cNvPicPr>
            <a:picLocks noChangeAspect="1" noChangeArrowheads="1"/>
          </p:cNvPicPr>
          <p:nvPr/>
        </p:nvPicPr>
        <p:blipFill>
          <a:blip r:embed="rId3" cstate="print"/>
          <a:srcRect l="8840" t="5556" r="3742" b="11111"/>
          <a:stretch>
            <a:fillRect/>
          </a:stretch>
        </p:blipFill>
        <p:spPr bwMode="auto">
          <a:xfrm>
            <a:off x="838200" y="2286000"/>
            <a:ext cx="6781800" cy="45720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73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733800"/>
          <a:ext cx="7848600" cy="2514603"/>
        </p:xfrm>
        <a:graphic>
          <a:graphicData uri="http://schemas.openxmlformats.org/drawingml/2006/table">
            <a:tbl>
              <a:tblPr/>
              <a:tblGrid>
                <a:gridCol w="1411443"/>
                <a:gridCol w="1337199"/>
                <a:gridCol w="1301301"/>
                <a:gridCol w="1253981"/>
                <a:gridCol w="1337199"/>
                <a:gridCol w="1207477"/>
              </a:tblGrid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ΔHead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 Volume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 Time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de-DE" sz="20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Stage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(mm H</a:t>
                      </a:r>
                      <a:r>
                        <a:rPr lang="de-DE" sz="20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(mm</a:t>
                      </a:r>
                      <a:r>
                        <a:rPr lang="de-DE" sz="20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(sec)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(mm</a:t>
                      </a:r>
                      <a:r>
                        <a:rPr lang="de-DE" sz="20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/sec)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(m/sec)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538.2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15.31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3.87E-07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1785.0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57.47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4.38E-07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2b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1828.4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57.48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4.27E-07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3259.8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5428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108.56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4.53E-07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3b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3202.6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4560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108.57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4.61E-07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7" marR="684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Controlled flow extraction produces reliable, repeatable results</a:t>
            </a:r>
          </a:p>
          <a:p>
            <a:r>
              <a:rPr lang="en-US" dirty="0" smtClean="0"/>
              <a:t>Testing duration is relatively short for the amount of data generated</a:t>
            </a:r>
          </a:p>
          <a:p>
            <a:r>
              <a:rPr lang="en-US" dirty="0" smtClean="0"/>
              <a:t>Extraction/Infusion rate is important to control (estimate from anticipated k(h) )</a:t>
            </a:r>
          </a:p>
          <a:p>
            <a:r>
              <a:rPr lang="en-US" dirty="0" smtClean="0"/>
              <a:t>Volume change is often negligible, if not there are other ways to measure it. </a:t>
            </a:r>
          </a:p>
          <a:p>
            <a:r>
              <a:rPr lang="en-US" dirty="0" smtClean="0"/>
              <a:t>Database of test results is being constructed, about 100 SWWC tests and 150 </a:t>
            </a:r>
            <a:r>
              <a:rPr lang="en-US" dirty="0" err="1" smtClean="0"/>
              <a:t>ksat</a:t>
            </a:r>
            <a:r>
              <a:rPr lang="en-US" dirty="0" smtClean="0"/>
              <a:t> on different soils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Richie\AppData\Local\Microsoft\Windows\INetCache\Content.Word\1901704_1579610712326206_7094581754813284087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235"/>
            <a:ext cx="2756059" cy="31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05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Thanks, come visit us in </a:t>
            </a:r>
            <a:r>
              <a:rPr lang="en-US" dirty="0" err="1" smtClean="0"/>
              <a:t>Gy</a:t>
            </a:r>
            <a:r>
              <a:rPr lang="hu-HU" dirty="0" smtClean="0"/>
              <a:t>őr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Téglalap 4"/>
          <p:cNvSpPr>
            <a:spLocks noGrp="1"/>
          </p:cNvSpPr>
          <p:nvPr>
            <p:ph type="subTitle" idx="1"/>
          </p:nvPr>
        </p:nvSpPr>
        <p:spPr>
          <a:xfrm>
            <a:off x="2362200" y="6123634"/>
            <a:ext cx="6328329" cy="5386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ray@sze.hu         benekati@sze.hu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uni.sze.hu/images/stories/gyor_kepek/LLoy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429000"/>
            <a:ext cx="3962400" cy="26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uni.sze.hu/images/2928580r%C3%B3lunk%20%C3%ADrt%C3%A1k%202.jpg"/>
          <p:cNvPicPr/>
          <p:nvPr/>
        </p:nvPicPr>
        <p:blipFill>
          <a:blip r:embed="rId4" cstate="print"/>
          <a:srcRect t="7420" b="7412"/>
          <a:stretch>
            <a:fillRect/>
          </a:stretch>
        </p:blipFill>
        <p:spPr bwMode="auto">
          <a:xfrm>
            <a:off x="228600" y="1524000"/>
            <a:ext cx="4215020" cy="239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scontent.cdninstagram.com/hphotos-xtf1/t51.2885-15/s320x320/e35/11420823_544808405674184_1680876648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1230" y="1524000"/>
            <a:ext cx="1792770" cy="18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secretvineyards.co.uk/communities/0/004/012/667/530/images/461093747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038600"/>
            <a:ext cx="2284337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10559713_1442910359314821_7764664060051985816_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600200"/>
            <a:ext cx="2743200" cy="183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presentation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Testing Equipment and Methods</a:t>
            </a:r>
          </a:p>
          <a:p>
            <a:r>
              <a:rPr lang="en-US" sz="3200" dirty="0" smtClean="0"/>
              <a:t>Test Results</a:t>
            </a:r>
          </a:p>
          <a:p>
            <a:r>
              <a:rPr lang="en-US" sz="3200" dirty="0" smtClean="0"/>
              <a:t>Complementary Tests </a:t>
            </a:r>
          </a:p>
          <a:p>
            <a:r>
              <a:rPr lang="en-US" sz="3200" dirty="0" smtClean="0"/>
              <a:t>Conclusions and Caveats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Equipment-Concept</a:t>
            </a:r>
            <a:endParaRPr lang="en-US" dirty="0"/>
          </a:p>
        </p:txBody>
      </p:sp>
      <p:pic>
        <p:nvPicPr>
          <p:cNvPr id="1026" name="Picture 2" descr="E:\RichDocuments2\001Papers\SzechyLecture\PresentationPictures\GDSLabStuff\GDSSoilMoisture2.png"/>
          <p:cNvPicPr>
            <a:picLocks noChangeAspect="1" noChangeArrowheads="1"/>
          </p:cNvPicPr>
          <p:nvPr/>
        </p:nvPicPr>
        <p:blipFill>
          <a:blip r:embed="rId3" cstate="print"/>
          <a:srcRect l="5939" t="6718" r="4974" b="8629"/>
          <a:stretch>
            <a:fillRect/>
          </a:stretch>
        </p:blipFill>
        <p:spPr bwMode="auto">
          <a:xfrm>
            <a:off x="685800" y="1524000"/>
            <a:ext cx="7620000" cy="5120639"/>
          </a:xfrm>
          <a:prstGeom prst="rect">
            <a:avLst/>
          </a:prstGeom>
          <a:noFill/>
        </p:spPr>
      </p:pic>
      <p:pic>
        <p:nvPicPr>
          <p:cNvPr id="1028" name="Picture 4" descr="E:\RichDocuments2\001Papers\SzechyLecture\PresentationPictures\GDSLabStuff\GDSControllers.png"/>
          <p:cNvPicPr>
            <a:picLocks noChangeAspect="1" noChangeArrowheads="1"/>
          </p:cNvPicPr>
          <p:nvPr/>
        </p:nvPicPr>
        <p:blipFill>
          <a:blip r:embed="rId4" cstate="print"/>
          <a:srcRect t="23457" b="23457"/>
          <a:stretch>
            <a:fillRect/>
          </a:stretch>
        </p:blipFill>
        <p:spPr bwMode="auto">
          <a:xfrm>
            <a:off x="914400" y="0"/>
            <a:ext cx="6553200" cy="2609144"/>
          </a:xfrm>
          <a:prstGeom prst="rect">
            <a:avLst/>
          </a:prstGeom>
          <a:noFill/>
        </p:spPr>
      </p:pic>
      <p:pic>
        <p:nvPicPr>
          <p:cNvPr id="1030" name="Picture 6" descr="E:\RichDocuments2\001Papers\Bratislava2017 Vienna 2017Unsaturated\Figures\Temp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905000"/>
            <a:ext cx="2743200" cy="2743200"/>
          </a:xfrm>
          <a:prstGeom prst="rect">
            <a:avLst/>
          </a:prstGeom>
          <a:noFill/>
        </p:spPr>
      </p:pic>
      <p:pic>
        <p:nvPicPr>
          <p:cNvPr id="1031" name="Picture 7" descr="E:\RichDocuments2\001Papers\Bratislava2017 Vienna 2017Unsaturated\Figures\TestScreenMainMenu.png"/>
          <p:cNvPicPr>
            <a:picLocks noChangeAspect="1" noChangeArrowheads="1"/>
          </p:cNvPicPr>
          <p:nvPr/>
        </p:nvPicPr>
        <p:blipFill>
          <a:blip r:embed="rId6" cstate="print"/>
          <a:srcRect r="28193" b="35940"/>
          <a:stretch>
            <a:fillRect/>
          </a:stretch>
        </p:blipFill>
        <p:spPr bwMode="auto">
          <a:xfrm>
            <a:off x="1219200" y="2743200"/>
            <a:ext cx="6772940" cy="3733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Control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8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30952" cy="4953000"/>
          </a:xfrm>
        </p:spPr>
        <p:txBody>
          <a:bodyPr/>
          <a:lstStyle/>
          <a:p>
            <a:r>
              <a:rPr lang="en-US" dirty="0" smtClean="0"/>
              <a:t>Soak Ceramics</a:t>
            </a:r>
          </a:p>
          <a:p>
            <a:r>
              <a:rPr lang="en-US" dirty="0" smtClean="0"/>
              <a:t>Prepare Tempe Cell Underwater</a:t>
            </a:r>
          </a:p>
          <a:p>
            <a:r>
              <a:rPr lang="en-US" dirty="0" smtClean="0"/>
              <a:t>Dry </a:t>
            </a:r>
            <a:r>
              <a:rPr lang="en-US" dirty="0" err="1" smtClean="0"/>
              <a:t>Pluviate</a:t>
            </a:r>
            <a:r>
              <a:rPr lang="en-US" dirty="0" smtClean="0"/>
              <a:t> or Place Specimen</a:t>
            </a:r>
          </a:p>
          <a:p>
            <a:r>
              <a:rPr lang="en-US" dirty="0" smtClean="0"/>
              <a:t>Saturate Gently</a:t>
            </a:r>
          </a:p>
          <a:p>
            <a:r>
              <a:rPr lang="en-US" dirty="0" smtClean="0"/>
              <a:t>De-air all tubing</a:t>
            </a:r>
          </a:p>
          <a:p>
            <a:r>
              <a:rPr lang="en-US" dirty="0" smtClean="0"/>
              <a:t>Lock controller, pressurize</a:t>
            </a:r>
          </a:p>
          <a:p>
            <a:r>
              <a:rPr lang="en-US" dirty="0" smtClean="0"/>
              <a:t>Slowly extract water from base</a:t>
            </a:r>
          </a:p>
          <a:p>
            <a:r>
              <a:rPr lang="en-US" dirty="0" smtClean="0"/>
              <a:t>Monitor test, reverse, complete</a:t>
            </a:r>
          </a:p>
          <a:p>
            <a:r>
              <a:rPr lang="en-US" dirty="0" smtClean="0"/>
              <a:t>Dump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67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Extract 0.5 mm</a:t>
            </a:r>
            <a:r>
              <a:rPr lang="en-US" baseline="30000" dirty="0" smtClean="0"/>
              <a:t>3</a:t>
            </a:r>
            <a:r>
              <a:rPr lang="en-US" dirty="0" smtClean="0"/>
              <a:t> per command</a:t>
            </a:r>
          </a:p>
          <a:p>
            <a:r>
              <a:rPr lang="en-US" dirty="0" smtClean="0"/>
              <a:t>Arbitrary delay between extractions (1-10 sec)(15 hr +)</a:t>
            </a:r>
          </a:p>
          <a:p>
            <a:r>
              <a:rPr lang="en-US" dirty="0" smtClean="0"/>
              <a:t>Maximum volume = 200 000 mm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Pressure resolution = 1 cm H</a:t>
            </a:r>
            <a:r>
              <a:rPr lang="en-US" baseline="-25000" dirty="0" smtClean="0"/>
              <a:t>2</a:t>
            </a:r>
            <a:r>
              <a:rPr lang="en-US" dirty="0" smtClean="0"/>
              <a:t>O for 1 Bar FS (1000 cm)</a:t>
            </a:r>
          </a:p>
          <a:p>
            <a:r>
              <a:rPr lang="en-US" dirty="0" smtClean="0"/>
              <a:t>3 tests running simultaneously</a:t>
            </a:r>
          </a:p>
          <a:p>
            <a:r>
              <a:rPr lang="en-US" dirty="0" smtClean="0"/>
              <a:t>Reversals specified as (-)pressure or volume, max10 pair</a:t>
            </a:r>
          </a:p>
          <a:p>
            <a:r>
              <a:rPr lang="en-US" dirty="0" smtClean="0"/>
              <a:t>Sample built-up or from field</a:t>
            </a:r>
          </a:p>
          <a:p>
            <a:r>
              <a:rPr lang="en-US" dirty="0" smtClean="0"/>
              <a:t>Maximum 20 000 data pairs (-pres, </a:t>
            </a:r>
            <a:r>
              <a:rPr lang="en-US" dirty="0" err="1" smtClean="0"/>
              <a:t>vol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 text file 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Results – Fine Sand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64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9336"/>
            <a:ext cx="9144000" cy="50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6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Loamy Sand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96237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8017040" cy="51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Sandy Loam-Sensor Power Lost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91056"/>
            <a:ext cx="8003447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17.1|14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285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Medián</vt:lpstr>
      <vt:lpstr>  Continuous measurement of  Soil-water characteristic curves  at low suction levels</vt:lpstr>
      <vt:lpstr>Our presentation today</vt:lpstr>
      <vt:lpstr>Testing Equipment-Concept</vt:lpstr>
      <vt:lpstr>Testing Control</vt:lpstr>
      <vt:lpstr>Testing Method</vt:lpstr>
      <vt:lpstr>Testing Capabilities</vt:lpstr>
      <vt:lpstr>Testing Results – Fine Sand</vt:lpstr>
      <vt:lpstr>Loamy Sand</vt:lpstr>
      <vt:lpstr>Sandy Loam-Sensor Power Lost</vt:lpstr>
      <vt:lpstr>Ksat Tests</vt:lpstr>
      <vt:lpstr>Conclusions and Caveats</vt:lpstr>
      <vt:lpstr>Thanks, come visit us in Győr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</dc:creator>
  <cp:lastModifiedBy>Richie</cp:lastModifiedBy>
  <cp:revision>63</cp:revision>
  <dcterms:created xsi:type="dcterms:W3CDTF">2017-04-23T21:23:24Z</dcterms:created>
  <dcterms:modified xsi:type="dcterms:W3CDTF">2017-05-29T09:17:46Z</dcterms:modified>
</cp:coreProperties>
</file>