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5" r:id="rId2"/>
    <p:sldMasterId id="2147483777" r:id="rId3"/>
    <p:sldMasterId id="2147483789" r:id="rId4"/>
    <p:sldMasterId id="2147483801" r:id="rId5"/>
    <p:sldMasterId id="2147483813" r:id="rId6"/>
    <p:sldMasterId id="2147483825" r:id="rId7"/>
    <p:sldMasterId id="2147483837" r:id="rId8"/>
    <p:sldMasterId id="2147483849" r:id="rId9"/>
  </p:sldMasterIdLst>
  <p:notesMasterIdLst>
    <p:notesMasterId r:id="rId20"/>
  </p:notesMasterIdLst>
  <p:handoutMasterIdLst>
    <p:handoutMasterId r:id="rId21"/>
  </p:handoutMasterIdLst>
  <p:sldIdLst>
    <p:sldId id="511" r:id="rId10"/>
    <p:sldId id="519" r:id="rId11"/>
    <p:sldId id="520" r:id="rId12"/>
    <p:sldId id="521" r:id="rId13"/>
    <p:sldId id="523" r:id="rId14"/>
    <p:sldId id="525" r:id="rId15"/>
    <p:sldId id="526" r:id="rId16"/>
    <p:sldId id="527" r:id="rId17"/>
    <p:sldId id="522" r:id="rId18"/>
    <p:sldId id="524" r:id="rId19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0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9" autoAdjust="0"/>
    <p:restoredTop sz="94624" autoAdjust="0"/>
  </p:normalViewPr>
  <p:slideViewPr>
    <p:cSldViewPr snapToObjects="1">
      <p:cViewPr varScale="1">
        <p:scale>
          <a:sx n="69" d="100"/>
          <a:sy n="69" d="100"/>
        </p:scale>
        <p:origin x="-888" y="-102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orient="horz" pos="482"/>
        <p:guide pos="91"/>
        <p:guide pos="7585"/>
        <p:guide pos="3839"/>
        <p:guide pos="204"/>
        <p:guide pos="7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2958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pPr/>
              <a:t>03.05.2017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pPr/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03.05.2017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</a:t>
            </a:fld>
            <a:endParaRPr lang="de-C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10</a:t>
            </a:fld>
            <a:endParaRPr lang="de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</a:t>
            </a:fld>
            <a:endParaRPr lang="de-C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3</a:t>
            </a:fld>
            <a:endParaRPr lang="de-C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4</a:t>
            </a:fld>
            <a:endParaRPr lang="de-C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5</a:t>
            </a:fld>
            <a:endParaRPr lang="de-C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6</a:t>
            </a:fld>
            <a:endParaRPr lang="de-C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7</a:t>
            </a:fld>
            <a:endParaRPr lang="de-C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8</a:t>
            </a:fld>
            <a:endParaRPr lang="de-CH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9</a:t>
            </a:fld>
            <a:endParaRPr lang="de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DBC-BF0F-4EDD-B532-EFD5ACFF787D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6009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4BD4-5E58-42CE-95BB-679256B90237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5666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FF60-FE8B-4B35-ABB0-F117FAFA056C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3118099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F30E-C440-4B30-964D-2E0F750F4FC9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322507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 smtClean="0"/>
              <a:t>Bild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auf das Symbol </a:t>
            </a:r>
            <a:r>
              <a:rPr lang="en-GB" dirty="0" err="1" smtClean="0"/>
              <a:t>hinzufügen</a:t>
            </a:r>
            <a:r>
              <a:rPr lang="en-GB" dirty="0" smtClean="0"/>
              <a:t> und in den </a:t>
            </a:r>
            <a:r>
              <a:rPr lang="en-GB" dirty="0" err="1" smtClean="0"/>
              <a:t>Hintergrund</a:t>
            </a:r>
            <a:r>
              <a:rPr lang="en-GB" dirty="0" smtClean="0"/>
              <a:t> </a:t>
            </a:r>
            <a:r>
              <a:rPr lang="en-GB" dirty="0" err="1" smtClean="0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Change picture: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1268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63F-9AC5-4817-A87F-7E38A534C1BC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02882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AA0A-6532-4F01-B5E3-91A5490A6C29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7727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CC51-9D47-4D2F-95E1-18625B56B1BC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3457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44B4-40DC-4E3E-B198-683EDAFAEB2D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4071505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D2CB-12F1-47ED-ACFD-C5B028165D84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472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A1AE-205B-4570-8C53-CC6A309C542F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9749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1699-CE9D-4D92-899F-43D35D1FA234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826009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0643-57FF-435A-8945-D57064FB9E0D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225086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9DDF-D79A-4FE5-84E2-950289CA390C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4228792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 smtClean="0"/>
              <a:t>Bild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auf das Symbol </a:t>
            </a:r>
            <a:r>
              <a:rPr lang="en-GB" dirty="0" err="1" smtClean="0"/>
              <a:t>hinzufügen</a:t>
            </a:r>
            <a:r>
              <a:rPr lang="en-GB" dirty="0" smtClean="0"/>
              <a:t> und in den </a:t>
            </a:r>
            <a:r>
              <a:rPr lang="en-GB" dirty="0" err="1" smtClean="0"/>
              <a:t>Hintergrund</a:t>
            </a:r>
            <a:r>
              <a:rPr lang="en-GB" dirty="0" smtClean="0"/>
              <a:t> </a:t>
            </a:r>
            <a:r>
              <a:rPr lang="en-GB" dirty="0" err="1" smtClean="0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Change picture: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46870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FEB4-A9D1-44AC-B627-17E4E3EC99D8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84596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CDEF-4931-48B1-B58F-9FB95FCCFB76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97415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7EBD-8A65-4FA3-9D88-1B9569F3D0AA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89707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9E9B-655D-4136-B4DC-AFC32F73CB1A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4156887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6CC0-518F-47C3-8001-C5C686A84246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612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E5B5-73F3-4946-8BA8-E3C6E84EB854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06108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E50-DF45-44B9-BE81-10395E154232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2571596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rgbClr val="1F407A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F407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3E54-0B39-4DFF-9725-A5ED4C381485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1490291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2BB3-383A-4675-B2B1-5DB69329E3ED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792855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 smtClean="0"/>
              <a:t>Bild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auf das Symbol </a:t>
            </a:r>
            <a:r>
              <a:rPr lang="en-GB" dirty="0" err="1" smtClean="0"/>
              <a:t>hinzufügen</a:t>
            </a:r>
            <a:r>
              <a:rPr lang="en-GB" dirty="0" smtClean="0"/>
              <a:t> und in den </a:t>
            </a:r>
            <a:r>
              <a:rPr lang="en-GB" dirty="0" err="1" smtClean="0"/>
              <a:t>Hintergrund</a:t>
            </a:r>
            <a:r>
              <a:rPr lang="en-GB" dirty="0" smtClean="0"/>
              <a:t> </a:t>
            </a:r>
            <a:r>
              <a:rPr lang="en-GB" dirty="0" err="1" smtClean="0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Change picture: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93843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F623-3A5B-4CA0-A9D7-1C2F91D08B09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7845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428F-4115-470C-8F46-3AECD1ACC8F4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47870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1D87-0642-4C86-BDCF-1B7C99E91A5D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55197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ED58-C5B3-40A0-87F0-D5FE81711FDF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726463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4C23-5DD4-442F-819E-FE05DC54CEC2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569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E9E4-F61D-409E-A01A-CDA8A4B9BF43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34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4DCE-6463-4D5B-B9B2-A6293F8B3A42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2638008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1645-DDD5-4171-85FC-1AC2678F6E51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4196920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 smtClean="0"/>
              <a:t>Bild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auf das Symbol </a:t>
            </a:r>
            <a:r>
              <a:rPr lang="en-GB" dirty="0" err="1" smtClean="0"/>
              <a:t>hinzufügen</a:t>
            </a:r>
            <a:r>
              <a:rPr lang="en-GB" dirty="0" smtClean="0"/>
              <a:t> und in den </a:t>
            </a:r>
            <a:r>
              <a:rPr lang="en-GB" dirty="0" err="1" smtClean="0"/>
              <a:t>Hintergrund</a:t>
            </a:r>
            <a:r>
              <a:rPr lang="en-GB" dirty="0" smtClean="0"/>
              <a:t> </a:t>
            </a:r>
            <a:r>
              <a:rPr lang="en-GB" dirty="0" err="1" smtClean="0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F407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Change picture: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980723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 smtClean="0"/>
              <a:t>Bild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auf das Symbol </a:t>
            </a:r>
            <a:r>
              <a:rPr lang="en-GB" dirty="0" err="1" smtClean="0"/>
              <a:t>hinzufügen</a:t>
            </a:r>
            <a:r>
              <a:rPr lang="en-GB" dirty="0" smtClean="0"/>
              <a:t> und in den </a:t>
            </a:r>
            <a:r>
              <a:rPr lang="en-GB" dirty="0" err="1" smtClean="0"/>
              <a:t>Hintergrund</a:t>
            </a:r>
            <a:r>
              <a:rPr lang="en-GB" dirty="0" smtClean="0"/>
              <a:t> </a:t>
            </a:r>
            <a:r>
              <a:rPr lang="en-GB" dirty="0" err="1" smtClean="0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Change picture: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6142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4FC1-AD2C-4A4C-AEF0-618673F7400A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8019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0ED-829B-40BC-B5F5-314978527F13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8343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646D-21C1-40EB-9601-6742FBE32582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62178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9FB9-2BBF-418A-9F49-B8876877C2F1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394277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235-AE48-41FA-BE40-334887B09D84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457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3E22-346E-4A39-B39E-F1877D3DEB9B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39241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6F57-51A1-4601-B8B1-2AD3BC4A6F83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2915455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936E-C1FF-4C59-BC53-0D295C994C39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3272998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 smtClean="0"/>
              <a:t>Bild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auf das Symbol </a:t>
            </a:r>
            <a:r>
              <a:rPr lang="en-GB" dirty="0" err="1" smtClean="0"/>
              <a:t>hinzufügen</a:t>
            </a:r>
            <a:r>
              <a:rPr lang="en-GB" dirty="0" smtClean="0"/>
              <a:t> und in den </a:t>
            </a:r>
            <a:r>
              <a:rPr lang="en-GB" dirty="0" err="1" smtClean="0"/>
              <a:t>Hintergrund</a:t>
            </a:r>
            <a:r>
              <a:rPr lang="en-GB" dirty="0" smtClean="0"/>
              <a:t> </a:t>
            </a:r>
            <a:r>
              <a:rPr lang="en-GB" dirty="0" err="1" smtClean="0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Change picture: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13079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FF14-B644-4F6A-A874-C545935004B4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578F-E6AC-451D-B8F6-518448018350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8511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C925-B72B-4C0C-AB45-DD0CCDC0DA43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8694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6A84-4D33-4487-8B98-E3F732C7F849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24135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C763-9017-4ED9-A853-1C9BEA214682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3303822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EF78-7ADA-4DF7-B0B6-1010D6FB37DC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579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4F61-467F-42D4-AD32-AB538BF4591C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79271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90CA-A847-444E-AAF8-105414EB4BAD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3612019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9CD7-ADE5-42BC-A157-FC1767658FB8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2987535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 smtClean="0"/>
              <a:t>Bild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auf das Symbol </a:t>
            </a:r>
            <a:r>
              <a:rPr lang="en-GB" dirty="0" err="1" smtClean="0"/>
              <a:t>hinzufügen</a:t>
            </a:r>
            <a:r>
              <a:rPr lang="en-GB" dirty="0" smtClean="0"/>
              <a:t> und in den </a:t>
            </a:r>
            <a:r>
              <a:rPr lang="en-GB" dirty="0" err="1" smtClean="0"/>
              <a:t>Hintergrund</a:t>
            </a:r>
            <a:r>
              <a:rPr lang="en-GB" dirty="0" smtClean="0"/>
              <a:t> </a:t>
            </a:r>
            <a:r>
              <a:rPr lang="en-GB" dirty="0" err="1" smtClean="0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Change picture: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46023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11DC-1ED4-4C65-A3FC-E509BC4925C5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06051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727C-B6EE-490B-A539-50830B8D866B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31E0-82DB-4984-B1C0-0F91BF30EA33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50281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ECAB-4A33-4FB0-8559-96B071ECCF81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54141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6ED-6D60-4394-9391-13E93295AFA3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532291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BB77-80D5-414C-9B55-757D32DC93E1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146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1C01-062E-43AA-AEB4-A238984FA91E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36090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DC1B-F412-4691-B4C3-2D75BAD0C465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3296178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792E-C97C-49AE-878F-73EC83D6C9F3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4214668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 smtClean="0"/>
              <a:t>Bild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auf das Symbol </a:t>
            </a:r>
            <a:r>
              <a:rPr lang="en-GB" dirty="0" err="1" smtClean="0"/>
              <a:t>hinzufügen</a:t>
            </a:r>
            <a:r>
              <a:rPr lang="en-GB" dirty="0" smtClean="0"/>
              <a:t> und in den </a:t>
            </a:r>
            <a:r>
              <a:rPr lang="en-GB" dirty="0" err="1" smtClean="0"/>
              <a:t>Hintergrund</a:t>
            </a:r>
            <a:r>
              <a:rPr lang="en-GB" dirty="0" smtClean="0"/>
              <a:t> </a:t>
            </a:r>
            <a:r>
              <a:rPr lang="en-GB" dirty="0" err="1" smtClean="0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Change picture: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44925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10EC-6AD6-4611-A8EB-B91F91D98A9C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54806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7671-D969-4097-BA1A-1A12C0994C5B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2210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319-D4D8-4777-B244-6FE7DBCFD439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26AE-CADC-4349-B37C-EFD62C634312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13001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AB7-71E7-4A82-8768-9FC9F27203F1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3587475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5072-D682-4777-B22A-B4DAFAB9095F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002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413-74E1-4E64-8A9E-FAFE1257C5D1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42983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5C1B-2C0B-4D2C-93CF-9619A7F73C51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2491589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422C-DAB1-4FE3-B040-38F4ADB53F53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3680605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 smtClean="0"/>
              <a:t>Bild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auf das Symbol </a:t>
            </a:r>
            <a:r>
              <a:rPr lang="en-GB" dirty="0" err="1" smtClean="0"/>
              <a:t>hinzufügen</a:t>
            </a:r>
            <a:r>
              <a:rPr lang="en-GB" dirty="0" smtClean="0"/>
              <a:t> und in den </a:t>
            </a:r>
            <a:r>
              <a:rPr lang="en-GB" dirty="0" err="1" smtClean="0"/>
              <a:t>Hintergrund</a:t>
            </a:r>
            <a:r>
              <a:rPr lang="en-GB" dirty="0" smtClean="0"/>
              <a:t> </a:t>
            </a:r>
            <a:r>
              <a:rPr lang="en-GB" dirty="0" err="1" smtClean="0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Change picture: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07918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3EFC-A432-4A2A-BE0A-26CDD46C5B9F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29380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77B4-23A3-4AD2-BF18-45FAC0B15F7E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57446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DA9C-88F9-428F-B366-F88ACDA86548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4268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2C15-620E-47DF-B88B-A863110C06FE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1353896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EF42-0AF0-49B2-8D79-D7913F18D329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xmlns="" val="972545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3467-30AC-47F1-8FFD-684734B0B710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8727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59B9-921B-48C8-A279-2D899C684D87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06385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rgbClr val="1F407A"/>
                </a:solidFill>
              </a:defRPr>
            </a:lvl1pPr>
          </a:lstStyle>
          <a:p>
            <a:fld id="{7EC8790F-9167-4F35-8339-EAEEE2F21EE6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rgbClr val="1F407A"/>
                </a:solidFill>
              </a:defRPr>
            </a:lvl1pPr>
          </a:lstStyle>
          <a:p>
            <a:r>
              <a:rPr lang="en-GB" dirty="0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rgbClr val="1F407A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 smtClean="0">
                <a:solidFill>
                  <a:srgbClr val="1F407A"/>
                </a:solidFill>
              </a:rPr>
              <a:t>Institute of Atmospheric and Climate Science</a:t>
            </a:r>
            <a:endParaRPr lang="en-GB" sz="800" baseline="0" dirty="0" smtClean="0">
              <a:solidFill>
                <a:srgbClr val="1F407A"/>
              </a:solidFill>
            </a:endParaRP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107" y="306000"/>
            <a:ext cx="971061" cy="158400"/>
          </a:xfrm>
          <a:prstGeom prst="rect">
            <a:avLst/>
          </a:prstGeom>
        </p:spPr>
      </p:pic>
      <p:pic>
        <p:nvPicPr>
          <p:cNvPr id="36" name="Picture 35" descr="VUB SPONSOR LOGO GADGETS-RGB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62392" y="152688"/>
            <a:ext cx="1050707" cy="468000"/>
          </a:xfrm>
          <a:prstGeom prst="rect">
            <a:avLst/>
          </a:prstGeom>
        </p:spPr>
      </p:pic>
      <p:pic>
        <p:nvPicPr>
          <p:cNvPr id="114690" name="Picture 2" descr="http://meetingorganizer.copernicus.org/webfiles/img/CreativeCommons_Attribution_Licens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10207" y="6618207"/>
            <a:ext cx="685123" cy="23979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1F407A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rgbClr val="1F407A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rgbClr val="1F407A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rgbClr val="1F407A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rgbClr val="1F407A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rgbClr val="1F40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4363AE48-F196-42C9-91CE-A1ECB3EE7E14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 smtClean="0"/>
              <a:t>Placeholder for organisational unit name / logo</a:t>
            </a:r>
            <a:r>
              <a:rPr lang="en-GB" sz="800" baseline="0" dirty="0" smtClean="0"/>
              <a:t/>
            </a:r>
            <a:br>
              <a:rPr lang="en-GB" sz="800" baseline="0" dirty="0" smtClean="0"/>
            </a:br>
            <a:r>
              <a:rPr lang="en-GB" sz="800" baseline="0" dirty="0" smtClean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421BF733-25F9-4AE9-AD4C-FBC2D418AA1A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 smtClean="0"/>
              <a:t>Placeholder for organisational unit name / logo</a:t>
            </a:r>
            <a:r>
              <a:rPr lang="en-GB" sz="800" baseline="0" dirty="0" smtClean="0"/>
              <a:t/>
            </a:r>
            <a:br>
              <a:rPr lang="en-GB" sz="800" baseline="0" dirty="0" smtClean="0"/>
            </a:br>
            <a:r>
              <a:rPr lang="en-GB" sz="800" baseline="0" dirty="0" smtClean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5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29A4E2F9-5C5D-4895-A60F-56C88BEB3927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 smtClean="0"/>
              <a:t>Placeholder for organisational unit name / logo</a:t>
            </a:r>
            <a:r>
              <a:rPr lang="en-GB" sz="800" baseline="0" dirty="0" smtClean="0"/>
              <a:t/>
            </a:r>
            <a:br>
              <a:rPr lang="en-GB" sz="800" baseline="0" dirty="0" smtClean="0"/>
            </a:br>
            <a:r>
              <a:rPr lang="en-GB" sz="800" baseline="0" dirty="0" smtClean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4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D12A559-B4DA-41CF-897B-693BF27A1BF2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 smtClean="0"/>
              <a:t>Placeholder for organisational unit name / logo</a:t>
            </a:r>
            <a:r>
              <a:rPr lang="en-GB" sz="800" baseline="0" dirty="0" smtClean="0"/>
              <a:t/>
            </a:r>
            <a:br>
              <a:rPr lang="en-GB" sz="800" baseline="0" dirty="0" smtClean="0"/>
            </a:br>
            <a:r>
              <a:rPr lang="en-GB" sz="800" baseline="0" dirty="0" smtClean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6C3E206-1FDC-4C90-86EC-2A9B53BB97D1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 smtClean="0"/>
              <a:t>Placeholder for organisational unit name / logo</a:t>
            </a:r>
            <a:r>
              <a:rPr lang="en-GB" sz="800" baseline="0" dirty="0" smtClean="0"/>
              <a:t/>
            </a:r>
            <a:br>
              <a:rPr lang="en-GB" sz="800" baseline="0" dirty="0" smtClean="0"/>
            </a:br>
            <a:r>
              <a:rPr lang="en-GB" sz="800" baseline="0" dirty="0" smtClean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ABEFDDB8-960E-4DA5-B840-0B6DDC4BD350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 smtClean="0"/>
              <a:t>Placeholder for organisational unit name / logo</a:t>
            </a:r>
            <a:r>
              <a:rPr lang="en-GB" sz="800" baseline="0" dirty="0" smtClean="0"/>
              <a:t/>
            </a:r>
            <a:br>
              <a:rPr lang="en-GB" sz="800" baseline="0" dirty="0" smtClean="0"/>
            </a:br>
            <a:r>
              <a:rPr lang="en-GB" sz="800" baseline="0" dirty="0" smtClean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7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A44CD554-C317-4490-98F3-26C5770DA4D7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 smtClean="0"/>
              <a:t>Placeholder for organisational unit name / logo</a:t>
            </a:r>
            <a:r>
              <a:rPr lang="en-GB" sz="800" baseline="0" dirty="0" smtClean="0"/>
              <a:t/>
            </a:r>
            <a:br>
              <a:rPr lang="en-GB" sz="800" baseline="0" dirty="0" smtClean="0"/>
            </a:br>
            <a:r>
              <a:rPr lang="en-GB" sz="800" baseline="0" dirty="0" smtClean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64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DB91882F-3615-4795-843D-5865B467726C}" type="datetime1">
              <a:rPr lang="en-GB" smtClean="0"/>
              <a:pPr/>
              <a:t>03/05/2017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 smtClean="0"/>
              <a:t>|</a:t>
            </a:r>
            <a:endParaRPr lang="en-GB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 smtClean="0"/>
              <a:t>Placeholder for organisational unit name / logo</a:t>
            </a:r>
            <a:r>
              <a:rPr lang="en-GB" sz="800" baseline="0" dirty="0" smtClean="0"/>
              <a:t/>
            </a:r>
            <a:br>
              <a:rPr lang="en-GB" sz="800" baseline="0" dirty="0" smtClean="0"/>
            </a:br>
            <a:r>
              <a:rPr lang="en-GB" sz="800" baseline="0" dirty="0" smtClean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slide" Target="slide4.xml"/><Relationship Id="rId10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.xml"/><Relationship Id="rId7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11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.xml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.xml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3.xml"/><Relationship Id="rId5" Type="http://schemas.openxmlformats.org/officeDocument/2006/relationships/slide" Target="slide7.xml"/><Relationship Id="rId10" Type="http://schemas.openxmlformats.org/officeDocument/2006/relationships/slide" Target="slide2.xml"/><Relationship Id="rId4" Type="http://schemas.openxmlformats.org/officeDocument/2006/relationships/slide" Target="slide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11" Type="http://schemas.openxmlformats.org/officeDocument/2006/relationships/slide" Target="slide4.xml"/><Relationship Id="rId5" Type="http://schemas.openxmlformats.org/officeDocument/2006/relationships/image" Target="../media/image12.pn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.xml"/><Relationship Id="rId7" Type="http://schemas.openxmlformats.org/officeDocument/2006/relationships/image" Target="../media/image13.png"/><Relationship Id="rId12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11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slide" Target="slide4.xml"/><Relationship Id="rId4" Type="http://schemas.openxmlformats.org/officeDocument/2006/relationships/slide" Target="slide6.xml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0.xml"/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12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11" Type="http://schemas.openxmlformats.org/officeDocument/2006/relationships/slide" Target="slide4.xml"/><Relationship Id="rId5" Type="http://schemas.openxmlformats.org/officeDocument/2006/relationships/slide" Target="slide1.xml"/><Relationship Id="rId10" Type="http://schemas.openxmlformats.org/officeDocument/2006/relationships/slide" Target="slide8.xml"/><Relationship Id="rId4" Type="http://schemas.openxmlformats.org/officeDocument/2006/relationships/image" Target="../media/image15.pn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11" Type="http://schemas.openxmlformats.org/officeDocument/2006/relationships/slide" Target="slide4.xml"/><Relationship Id="rId5" Type="http://schemas.openxmlformats.org/officeDocument/2006/relationships/slide" Target="slide10.xml"/><Relationship Id="rId10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Present-day irrigation mitigates heat extremes</a:t>
            </a:r>
            <a:endParaRPr lang="en-GB" dirty="0"/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2061171" y="620714"/>
            <a:ext cx="7992888" cy="5760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28/04/2017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-291211" y="4193946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The challenge</a:t>
            </a:r>
            <a:endParaRPr lang="en-GB" dirty="0">
              <a:solidFill>
                <a:srgbClr val="1F407A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>
            <a:hlinkClick r:id="rId3" action="ppaction://hlinksldjump"/>
          </p:cNvPr>
          <p:cNvSpPr/>
          <p:nvPr/>
        </p:nvSpPr>
        <p:spPr>
          <a:xfrm>
            <a:off x="276691" y="4285256"/>
            <a:ext cx="324000" cy="324000"/>
          </a:xfrm>
          <a:prstGeom prst="ellipse">
            <a:avLst/>
          </a:prstGeom>
          <a:solidFill>
            <a:srgbClr val="1F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-291211" y="5316200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Model skill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-291211" y="5877328"/>
            <a:ext cx="367240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Impact on extremes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-291211" y="4755073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The idea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Oval 22">
            <a:hlinkClick r:id="rId6" action="ppaction://hlinksldjump"/>
          </p:cNvPr>
          <p:cNvSpPr/>
          <p:nvPr/>
        </p:nvSpPr>
        <p:spPr>
          <a:xfrm>
            <a:off x="276691" y="483393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hlinkClick r:id="rId4" action="ppaction://hlinksldjump"/>
          </p:cNvPr>
          <p:cNvSpPr/>
          <p:nvPr/>
        </p:nvSpPr>
        <p:spPr>
          <a:xfrm>
            <a:off x="276691" y="538261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hlinkClick r:id="rId7" action="ppaction://hlinksldjump"/>
          </p:cNvPr>
          <p:cNvSpPr/>
          <p:nvPr/>
        </p:nvSpPr>
        <p:spPr>
          <a:xfrm>
            <a:off x="276691" y="593129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3776818" y="1592714"/>
            <a:ext cx="4909089" cy="4363601"/>
            <a:chOff x="3285307" y="1592714"/>
            <a:chExt cx="4909089" cy="4363601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31891" t="19336" r="22727" b="9020"/>
            <a:stretch>
              <a:fillRect/>
            </a:stretch>
          </p:blipFill>
          <p:spPr bwMode="auto">
            <a:xfrm>
              <a:off x="3997934" y="1592714"/>
              <a:ext cx="4192957" cy="352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l="27857" t="51394" r="68326" b="23683"/>
            <a:stretch>
              <a:fillRect/>
            </a:stretch>
          </p:blipFill>
          <p:spPr bwMode="auto">
            <a:xfrm>
              <a:off x="3285307" y="2708920"/>
              <a:ext cx="496603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 l="37818" t="74394" r="50000" b="10175"/>
            <a:stretch>
              <a:fillRect/>
            </a:stretch>
          </p:blipFill>
          <p:spPr bwMode="auto">
            <a:xfrm>
              <a:off x="5518413" y="5178571"/>
              <a:ext cx="1152000" cy="777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 l="30600" t="72683" r="21560" b="22003"/>
            <a:stretch>
              <a:fillRect/>
            </a:stretch>
          </p:blipFill>
          <p:spPr bwMode="auto">
            <a:xfrm>
              <a:off x="3773596" y="5105853"/>
              <a:ext cx="4420800" cy="261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9707987" y="4509168"/>
            <a:ext cx="1476164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More on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Present-day irrigation mitigates heat extremes</a:t>
            </a:r>
            <a:endParaRPr lang="en-GB" dirty="0"/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2061171" y="620714"/>
            <a:ext cx="7992888" cy="5760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28/04/2017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-291211" y="4193946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The challenge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>
            <a:hlinkClick r:id="rId3" action="ppaction://hlinksldjump"/>
          </p:cNvPr>
          <p:cNvSpPr/>
          <p:nvPr/>
        </p:nvSpPr>
        <p:spPr>
          <a:xfrm>
            <a:off x="276691" y="428525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0453" t="17259" r="22727"/>
          <a:stretch>
            <a:fillRect/>
          </a:stretch>
        </p:blipFill>
        <p:spPr bwMode="auto">
          <a:xfrm>
            <a:off x="2925267" y="1412776"/>
            <a:ext cx="5952782" cy="461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-291211" y="4755073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The idea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hlinkClick r:id="rId5" action="ppaction://hlinksldjump"/>
          </p:cNvPr>
          <p:cNvSpPr/>
          <p:nvPr/>
        </p:nvSpPr>
        <p:spPr>
          <a:xfrm>
            <a:off x="276691" y="483393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-291211" y="5316200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Model skill</a:t>
            </a:r>
          </a:p>
        </p:txBody>
      </p:sp>
      <p:sp>
        <p:nvSpPr>
          <p:cNvPr id="31" name="Oval 30">
            <a:hlinkClick r:id="rId6" action="ppaction://hlinksldjump"/>
          </p:cNvPr>
          <p:cNvSpPr/>
          <p:nvPr/>
        </p:nvSpPr>
        <p:spPr>
          <a:xfrm>
            <a:off x="276691" y="538261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hlinkClick r:id="rId7" action="ppaction://hlinksldjump"/>
          </p:cNvPr>
          <p:cNvSpPr/>
          <p:nvPr/>
        </p:nvSpPr>
        <p:spPr>
          <a:xfrm>
            <a:off x="9061627" y="5237032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on means</a:t>
            </a:r>
          </a:p>
        </p:txBody>
      </p:sp>
      <p:sp>
        <p:nvSpPr>
          <p:cNvPr id="51" name="Oval 50"/>
          <p:cNvSpPr/>
          <p:nvPr/>
        </p:nvSpPr>
        <p:spPr>
          <a:xfrm>
            <a:off x="9773906" y="5345072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hlinkClick r:id="rId8" action="ppaction://hlinksldjump"/>
          </p:cNvPr>
          <p:cNvSpPr/>
          <p:nvPr/>
        </p:nvSpPr>
        <p:spPr>
          <a:xfrm>
            <a:off x="9061627" y="5669136"/>
            <a:ext cx="295232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SEB</a:t>
            </a:r>
            <a:endParaRPr lang="en-GB" sz="1400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9773906" y="5764041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9" action="ppaction://hlinksldjump"/>
          </p:cNvPr>
          <p:cNvSpPr/>
          <p:nvPr/>
        </p:nvSpPr>
        <p:spPr>
          <a:xfrm>
            <a:off x="9061627" y="6093344"/>
            <a:ext cx="295232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Subgrid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scale</a:t>
            </a:r>
            <a:endParaRPr lang="en-GB" sz="1400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9773906" y="6188249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hlinkClick r:id="rId10" action="ppaction://hlinksldjump"/>
          </p:cNvPr>
          <p:cNvSpPr/>
          <p:nvPr/>
        </p:nvSpPr>
        <p:spPr>
          <a:xfrm>
            <a:off x="-291211" y="5877328"/>
            <a:ext cx="367240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 on extremes</a:t>
            </a:r>
            <a:endParaRPr lang="en-GB" dirty="0">
              <a:solidFill>
                <a:srgbClr val="1F407A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Oval 58">
            <a:hlinkClick r:id="rId10" action="ppaction://hlinksldjump"/>
          </p:cNvPr>
          <p:cNvSpPr/>
          <p:nvPr/>
        </p:nvSpPr>
        <p:spPr>
          <a:xfrm>
            <a:off x="276691" y="5931296"/>
            <a:ext cx="324000" cy="324000"/>
          </a:xfrm>
          <a:prstGeom prst="ellipse">
            <a:avLst/>
          </a:prstGeom>
          <a:solidFill>
            <a:srgbClr val="1F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hlinkClick r:id="rId11" action="ppaction://hlinksldjump"/>
          </p:cNvPr>
          <p:cNvSpPr/>
          <p:nvPr/>
        </p:nvSpPr>
        <p:spPr>
          <a:xfrm>
            <a:off x="9061627" y="4797200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asymmetry</a:t>
            </a:r>
          </a:p>
        </p:txBody>
      </p:sp>
      <p:sp>
        <p:nvSpPr>
          <p:cNvPr id="61" name="Oval 60">
            <a:hlinkClick r:id="rId11" action="ppaction://hlinksldjump"/>
          </p:cNvPr>
          <p:cNvSpPr/>
          <p:nvPr/>
        </p:nvSpPr>
        <p:spPr>
          <a:xfrm>
            <a:off x="9773906" y="4913032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Present-day irrigation mitigates heat extremes</a:t>
            </a:r>
            <a:endParaRPr lang="en-GB" dirty="0"/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2061171" y="620714"/>
            <a:ext cx="7992888" cy="5760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28/04/2017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-291211" y="4193946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The challenge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>
            <a:hlinkClick r:id="rId3" action="ppaction://hlinksldjump"/>
          </p:cNvPr>
          <p:cNvSpPr/>
          <p:nvPr/>
        </p:nvSpPr>
        <p:spPr>
          <a:xfrm>
            <a:off x="276691" y="428525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-291211" y="4755073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The idea</a:t>
            </a:r>
            <a:endParaRPr lang="en-GB" dirty="0">
              <a:solidFill>
                <a:srgbClr val="1F407A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Oval 22">
            <a:hlinkClick r:id="rId4" action="ppaction://hlinksldjump"/>
          </p:cNvPr>
          <p:cNvSpPr/>
          <p:nvPr/>
        </p:nvSpPr>
        <p:spPr>
          <a:xfrm>
            <a:off x="276691" y="4833936"/>
            <a:ext cx="324000" cy="324000"/>
          </a:xfrm>
          <a:prstGeom prst="ellipse">
            <a:avLst/>
          </a:prstGeom>
          <a:solidFill>
            <a:srgbClr val="1F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figure_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315" y="1873752"/>
            <a:ext cx="6408712" cy="361022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64533" y="5483976"/>
            <a:ext cx="334916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 smtClean="0">
                <a:solidFill>
                  <a:srgbClr val="1F407A">
                    <a:alpha val="3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(Adapted from Siebert et al., 2005)</a:t>
            </a:r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-291211" y="5316200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Model skill</a:t>
            </a:r>
          </a:p>
        </p:txBody>
      </p:sp>
      <p:sp>
        <p:nvSpPr>
          <p:cNvPr id="32" name="Oval 31">
            <a:hlinkClick r:id="rId4" action="ppaction://hlinksldjump"/>
          </p:cNvPr>
          <p:cNvSpPr/>
          <p:nvPr/>
        </p:nvSpPr>
        <p:spPr>
          <a:xfrm>
            <a:off x="276691" y="538261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hlinkClick r:id="rId6" action="ppaction://hlinksldjump"/>
          </p:cNvPr>
          <p:cNvSpPr/>
          <p:nvPr/>
        </p:nvSpPr>
        <p:spPr>
          <a:xfrm>
            <a:off x="-291211" y="5877328"/>
            <a:ext cx="367240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Impact on extremes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Oval 33">
            <a:hlinkClick r:id="rId7" action="ppaction://hlinksldjump"/>
          </p:cNvPr>
          <p:cNvSpPr/>
          <p:nvPr/>
        </p:nvSpPr>
        <p:spPr>
          <a:xfrm>
            <a:off x="276691" y="593129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Present-day irrigation mitigates heat extremes</a:t>
            </a:r>
            <a:endParaRPr lang="en-GB" dirty="0"/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2061171" y="620714"/>
            <a:ext cx="7992888" cy="5760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28/04/2017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-291211" y="4193946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The challenge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>
            <a:hlinkClick r:id="rId3" action="ppaction://hlinksldjump"/>
          </p:cNvPr>
          <p:cNvSpPr/>
          <p:nvPr/>
        </p:nvSpPr>
        <p:spPr>
          <a:xfrm>
            <a:off x="276691" y="428525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-291211" y="5316200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Model skill</a:t>
            </a:r>
          </a:p>
        </p:txBody>
      </p:sp>
      <p:sp>
        <p:nvSpPr>
          <p:cNvPr id="24" name="Oval 23">
            <a:hlinkClick r:id="rId4" action="ppaction://hlinksldjump"/>
          </p:cNvPr>
          <p:cNvSpPr/>
          <p:nvPr/>
        </p:nvSpPr>
        <p:spPr>
          <a:xfrm>
            <a:off x="276691" y="5382616"/>
            <a:ext cx="324000" cy="324000"/>
          </a:xfrm>
          <a:prstGeom prst="ellipse">
            <a:avLst/>
          </a:prstGeom>
          <a:solidFill>
            <a:srgbClr val="1F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figure_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3294" y="1846993"/>
            <a:ext cx="5042237" cy="3859623"/>
          </a:xfrm>
          <a:prstGeom prst="rect">
            <a:avLst/>
          </a:prstGeom>
        </p:spPr>
      </p:pic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9189963" y="5949328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Irrigation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amounts</a:t>
            </a:r>
          </a:p>
        </p:txBody>
      </p:sp>
      <p:sp>
        <p:nvSpPr>
          <p:cNvPr id="29" name="Oval 28">
            <a:hlinkClick r:id="rId6" action="ppaction://hlinksldjump"/>
          </p:cNvPr>
          <p:cNvSpPr/>
          <p:nvPr/>
        </p:nvSpPr>
        <p:spPr>
          <a:xfrm>
            <a:off x="9902242" y="6057368"/>
            <a:ext cx="242341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9836323" y="5613580"/>
            <a:ext cx="1656184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More on</a:t>
            </a:r>
          </a:p>
        </p:txBody>
      </p:sp>
      <p:sp>
        <p:nvSpPr>
          <p:cNvPr id="36" name="Rectangle 35">
            <a:hlinkClick r:id="rId7" action="ppaction://hlinksldjump"/>
          </p:cNvPr>
          <p:cNvSpPr/>
          <p:nvPr/>
        </p:nvSpPr>
        <p:spPr>
          <a:xfrm>
            <a:off x="-291211" y="4755073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The idea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Oval 36">
            <a:hlinkClick r:id="rId7" action="ppaction://hlinksldjump"/>
          </p:cNvPr>
          <p:cNvSpPr/>
          <p:nvPr/>
        </p:nvSpPr>
        <p:spPr>
          <a:xfrm>
            <a:off x="276691" y="483393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4" action="ppaction://hlinksldjump"/>
          </p:cNvPr>
          <p:cNvSpPr/>
          <p:nvPr/>
        </p:nvSpPr>
        <p:spPr>
          <a:xfrm>
            <a:off x="-291211" y="5877328"/>
            <a:ext cx="367240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Impact on extremes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Oval 38">
            <a:hlinkClick r:id="rId8" action="ppaction://hlinksldjump"/>
          </p:cNvPr>
          <p:cNvSpPr/>
          <p:nvPr/>
        </p:nvSpPr>
        <p:spPr>
          <a:xfrm>
            <a:off x="276691" y="593129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9" action="ppaction://hlinksldjump"/>
          </p:cNvPr>
          <p:cNvSpPr/>
          <p:nvPr/>
        </p:nvSpPr>
        <p:spPr>
          <a:xfrm>
            <a:off x="3627345" y="5448936"/>
            <a:ext cx="1764196" cy="32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 smtClean="0">
                <a:solidFill>
                  <a:srgbClr val="1F407A">
                    <a:alpha val="3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(Thiery et al., JGR 2017)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9707987" y="4509168"/>
            <a:ext cx="1476164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More on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Present-day irrigation mitigates heat extremes</a:t>
            </a:r>
            <a:endParaRPr lang="en-GB" dirty="0"/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2061171" y="620714"/>
            <a:ext cx="7992888" cy="5760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28/04/2017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-291211" y="4193946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The challenge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>
            <a:hlinkClick r:id="rId3" action="ppaction://hlinksldjump"/>
          </p:cNvPr>
          <p:cNvSpPr/>
          <p:nvPr/>
        </p:nvSpPr>
        <p:spPr>
          <a:xfrm>
            <a:off x="276691" y="428525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-291211" y="5877328"/>
            <a:ext cx="367240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 on extremes</a:t>
            </a:r>
            <a:endParaRPr lang="en-GB" dirty="0">
              <a:solidFill>
                <a:srgbClr val="1F407A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Oval 24">
            <a:hlinkClick r:id="rId4" action="ppaction://hlinksldjump"/>
          </p:cNvPr>
          <p:cNvSpPr/>
          <p:nvPr/>
        </p:nvSpPr>
        <p:spPr>
          <a:xfrm>
            <a:off x="276691" y="5931296"/>
            <a:ext cx="324000" cy="324000"/>
          </a:xfrm>
          <a:prstGeom prst="ellipse">
            <a:avLst/>
          </a:prstGeom>
          <a:solidFill>
            <a:srgbClr val="1F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hlinkClick r:id="rId5" action="ppaction://hlinksldjump"/>
          </p:cNvPr>
          <p:cNvSpPr/>
          <p:nvPr/>
        </p:nvSpPr>
        <p:spPr>
          <a:xfrm>
            <a:off x="9061627" y="5669136"/>
            <a:ext cx="295232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SEB</a:t>
            </a:r>
            <a:endParaRPr lang="en-GB" sz="1400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ectangle 35">
            <a:hlinkClick r:id="rId6" action="ppaction://hlinksldjump"/>
          </p:cNvPr>
          <p:cNvSpPr/>
          <p:nvPr/>
        </p:nvSpPr>
        <p:spPr>
          <a:xfrm>
            <a:off x="9061627" y="6093344"/>
            <a:ext cx="295232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Subgrid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scale</a:t>
            </a:r>
            <a:endParaRPr lang="en-GB" sz="1400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ectangle 36">
            <a:hlinkClick r:id="rId7" action="ppaction://hlinksldjump"/>
          </p:cNvPr>
          <p:cNvSpPr/>
          <p:nvPr/>
        </p:nvSpPr>
        <p:spPr>
          <a:xfrm>
            <a:off x="9061627" y="5237032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on means</a:t>
            </a:r>
          </a:p>
        </p:txBody>
      </p:sp>
      <p:sp>
        <p:nvSpPr>
          <p:cNvPr id="38" name="Oval 37"/>
          <p:cNvSpPr/>
          <p:nvPr/>
        </p:nvSpPr>
        <p:spPr>
          <a:xfrm>
            <a:off x="9773906" y="5345072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9773906" y="5764041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9773906" y="6188249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hlinkClick r:id="rId8" action="ppaction://hlinksldjump"/>
          </p:cNvPr>
          <p:cNvSpPr/>
          <p:nvPr/>
        </p:nvSpPr>
        <p:spPr>
          <a:xfrm>
            <a:off x="9061627" y="4797200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asymmetry</a:t>
            </a:r>
          </a:p>
        </p:txBody>
      </p:sp>
      <p:sp>
        <p:nvSpPr>
          <p:cNvPr id="47" name="Oval 46">
            <a:hlinkClick r:id="rId8" action="ppaction://hlinksldjump"/>
          </p:cNvPr>
          <p:cNvSpPr/>
          <p:nvPr/>
        </p:nvSpPr>
        <p:spPr>
          <a:xfrm>
            <a:off x="9773906" y="4913032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impact_ex_TXx_irr-ct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7275" y="1700808"/>
            <a:ext cx="6189390" cy="3509987"/>
          </a:xfrm>
          <a:prstGeom prst="rect">
            <a:avLst/>
          </a:prstGeom>
        </p:spPr>
      </p:pic>
      <p:sp>
        <p:nvSpPr>
          <p:cNvPr id="48" name="Rectangle 47">
            <a:hlinkClick r:id="rId10" action="ppaction://hlinksldjump"/>
          </p:cNvPr>
          <p:cNvSpPr/>
          <p:nvPr/>
        </p:nvSpPr>
        <p:spPr>
          <a:xfrm>
            <a:off x="-291211" y="4755073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The idea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Oval 48">
            <a:hlinkClick r:id="rId10" action="ppaction://hlinksldjump"/>
          </p:cNvPr>
          <p:cNvSpPr/>
          <p:nvPr/>
        </p:nvSpPr>
        <p:spPr>
          <a:xfrm>
            <a:off x="276691" y="483393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hlinkClick r:id="rId11" action="ppaction://hlinksldjump"/>
          </p:cNvPr>
          <p:cNvSpPr/>
          <p:nvPr/>
        </p:nvSpPr>
        <p:spPr>
          <a:xfrm>
            <a:off x="-291211" y="5316200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Model skill</a:t>
            </a:r>
          </a:p>
        </p:txBody>
      </p:sp>
      <p:sp>
        <p:nvSpPr>
          <p:cNvPr id="51" name="Oval 50">
            <a:hlinkClick r:id="rId11" action="ppaction://hlinksldjump"/>
          </p:cNvPr>
          <p:cNvSpPr/>
          <p:nvPr/>
        </p:nvSpPr>
        <p:spPr>
          <a:xfrm>
            <a:off x="276691" y="538261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hlinkClick r:id="rId12" action="ppaction://hlinksldjump"/>
          </p:cNvPr>
          <p:cNvSpPr/>
          <p:nvPr/>
        </p:nvSpPr>
        <p:spPr>
          <a:xfrm>
            <a:off x="3213299" y="5151556"/>
            <a:ext cx="1764196" cy="32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 smtClean="0">
                <a:solidFill>
                  <a:srgbClr val="1F407A">
                    <a:alpha val="3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(Thiery et al., JGR 2017)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9707987" y="4509168"/>
            <a:ext cx="1476164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More on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Present-day irrigation mitigates heat extremes</a:t>
            </a:r>
            <a:endParaRPr lang="en-GB" dirty="0"/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2061171" y="620714"/>
            <a:ext cx="7992888" cy="5760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28/04/2017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-291211" y="4193946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The challenge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>
            <a:hlinkClick r:id="rId3" action="ppaction://hlinksldjump"/>
          </p:cNvPr>
          <p:cNvSpPr/>
          <p:nvPr/>
        </p:nvSpPr>
        <p:spPr>
          <a:xfrm>
            <a:off x="276691" y="428525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9061627" y="4797200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</a:t>
            </a:r>
            <a:r>
              <a:rPr lang="en-GB" sz="1400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asymmetry</a:t>
            </a:r>
          </a:p>
        </p:txBody>
      </p:sp>
      <p:sp>
        <p:nvSpPr>
          <p:cNvPr id="47" name="Oval 46">
            <a:hlinkClick r:id="rId4" action="ppaction://hlinksldjump"/>
          </p:cNvPr>
          <p:cNvSpPr/>
          <p:nvPr/>
        </p:nvSpPr>
        <p:spPr>
          <a:xfrm>
            <a:off x="9773906" y="4913032"/>
            <a:ext cx="216000" cy="216000"/>
          </a:xfrm>
          <a:prstGeom prst="ellipse">
            <a:avLst/>
          </a:prstGeom>
          <a:solidFill>
            <a:srgbClr val="1F407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figure_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9203" y="1761595"/>
            <a:ext cx="7658876" cy="2993477"/>
          </a:xfrm>
          <a:prstGeom prst="rect">
            <a:avLst/>
          </a:prstGeom>
        </p:spPr>
      </p:pic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-291211" y="4755073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The idea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hlinkClick r:id="rId6" action="ppaction://hlinksldjump"/>
          </p:cNvPr>
          <p:cNvSpPr/>
          <p:nvPr/>
        </p:nvSpPr>
        <p:spPr>
          <a:xfrm>
            <a:off x="276691" y="483393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>
            <a:off x="-291211" y="5316200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Model skill</a:t>
            </a:r>
          </a:p>
        </p:txBody>
      </p:sp>
      <p:sp>
        <p:nvSpPr>
          <p:cNvPr id="31" name="Oval 30">
            <a:hlinkClick r:id="rId7" action="ppaction://hlinksldjump"/>
          </p:cNvPr>
          <p:cNvSpPr/>
          <p:nvPr/>
        </p:nvSpPr>
        <p:spPr>
          <a:xfrm>
            <a:off x="276691" y="538261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8" action="ppaction://hlinksldjump"/>
          </p:cNvPr>
          <p:cNvSpPr/>
          <p:nvPr/>
        </p:nvSpPr>
        <p:spPr>
          <a:xfrm>
            <a:off x="9061627" y="5237032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on means</a:t>
            </a:r>
          </a:p>
        </p:txBody>
      </p:sp>
      <p:sp>
        <p:nvSpPr>
          <p:cNvPr id="43" name="Oval 42"/>
          <p:cNvSpPr/>
          <p:nvPr/>
        </p:nvSpPr>
        <p:spPr>
          <a:xfrm>
            <a:off x="9773906" y="5345072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hlinkClick r:id="rId9" action="ppaction://hlinksldjump"/>
          </p:cNvPr>
          <p:cNvSpPr/>
          <p:nvPr/>
        </p:nvSpPr>
        <p:spPr>
          <a:xfrm>
            <a:off x="9061627" y="5669136"/>
            <a:ext cx="295232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SEB</a:t>
            </a:r>
            <a:endParaRPr lang="en-GB" sz="1400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9773906" y="5764041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hlinkClick r:id="rId10" action="ppaction://hlinksldjump"/>
          </p:cNvPr>
          <p:cNvSpPr/>
          <p:nvPr/>
        </p:nvSpPr>
        <p:spPr>
          <a:xfrm>
            <a:off x="9061627" y="6093344"/>
            <a:ext cx="295232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Subgrid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scale</a:t>
            </a:r>
            <a:endParaRPr lang="en-GB" sz="1400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773906" y="6188249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hlinkClick r:id="rId11" action="ppaction://hlinksldjump"/>
          </p:cNvPr>
          <p:cNvSpPr/>
          <p:nvPr/>
        </p:nvSpPr>
        <p:spPr>
          <a:xfrm>
            <a:off x="-291211" y="5877328"/>
            <a:ext cx="367240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 on extremes</a:t>
            </a:r>
            <a:endParaRPr lang="en-GB" dirty="0">
              <a:solidFill>
                <a:srgbClr val="1F407A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Oval 53">
            <a:hlinkClick r:id="rId11" action="ppaction://hlinksldjump"/>
          </p:cNvPr>
          <p:cNvSpPr/>
          <p:nvPr/>
        </p:nvSpPr>
        <p:spPr>
          <a:xfrm>
            <a:off x="276691" y="5931296"/>
            <a:ext cx="324000" cy="324000"/>
          </a:xfrm>
          <a:prstGeom prst="ellipse">
            <a:avLst/>
          </a:prstGeom>
          <a:solidFill>
            <a:srgbClr val="1F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hlinkClick r:id="rId12" action="ppaction://hlinksldjump"/>
          </p:cNvPr>
          <p:cNvSpPr/>
          <p:nvPr/>
        </p:nvSpPr>
        <p:spPr>
          <a:xfrm>
            <a:off x="2661117" y="4755072"/>
            <a:ext cx="1764196" cy="32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 smtClean="0">
                <a:solidFill>
                  <a:srgbClr val="1F407A">
                    <a:alpha val="3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(Thiery et al., JGR 2017)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9707987" y="4509168"/>
            <a:ext cx="1476164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More on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Present-day irrigation mitigates heat extremes</a:t>
            </a:r>
            <a:endParaRPr lang="en-GB" dirty="0"/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2061171" y="620714"/>
            <a:ext cx="7992888" cy="5760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28/04/2017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-291211" y="4193946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The challenge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>
            <a:hlinkClick r:id="rId3" action="ppaction://hlinksldjump"/>
          </p:cNvPr>
          <p:cNvSpPr/>
          <p:nvPr/>
        </p:nvSpPr>
        <p:spPr>
          <a:xfrm>
            <a:off x="276691" y="428525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9061627" y="5237032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</a:t>
            </a:r>
            <a:r>
              <a:rPr lang="en-GB" sz="1400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on means</a:t>
            </a:r>
          </a:p>
        </p:txBody>
      </p:sp>
      <p:sp>
        <p:nvSpPr>
          <p:cNvPr id="38" name="Oval 37"/>
          <p:cNvSpPr/>
          <p:nvPr/>
        </p:nvSpPr>
        <p:spPr>
          <a:xfrm>
            <a:off x="9773906" y="5345072"/>
            <a:ext cx="216000" cy="216000"/>
          </a:xfrm>
          <a:prstGeom prst="ellipse">
            <a:avLst/>
          </a:prstGeom>
          <a:solidFill>
            <a:srgbClr val="1F407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-291211" y="4755073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The idea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Oval 29">
            <a:hlinkClick r:id="rId5" action="ppaction://hlinksldjump"/>
          </p:cNvPr>
          <p:cNvSpPr/>
          <p:nvPr/>
        </p:nvSpPr>
        <p:spPr>
          <a:xfrm>
            <a:off x="276691" y="483393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6" action="ppaction://hlinksldjump"/>
          </p:cNvPr>
          <p:cNvSpPr/>
          <p:nvPr/>
        </p:nvSpPr>
        <p:spPr>
          <a:xfrm>
            <a:off x="-291211" y="5316200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Model skill</a:t>
            </a:r>
          </a:p>
        </p:txBody>
      </p:sp>
      <p:sp>
        <p:nvSpPr>
          <p:cNvPr id="32" name="Oval 31">
            <a:hlinkClick r:id="rId6" action="ppaction://hlinksldjump"/>
          </p:cNvPr>
          <p:cNvSpPr/>
          <p:nvPr/>
        </p:nvSpPr>
        <p:spPr>
          <a:xfrm>
            <a:off x="276691" y="538261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figure_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1117" y="1707188"/>
            <a:ext cx="6602220" cy="3853883"/>
          </a:xfrm>
          <a:prstGeom prst="rect">
            <a:avLst/>
          </a:prstGeom>
        </p:spPr>
      </p:pic>
      <p:sp>
        <p:nvSpPr>
          <p:cNvPr id="49" name="Rectangle 48">
            <a:hlinkClick r:id="rId8" action="ppaction://hlinksldjump"/>
          </p:cNvPr>
          <p:cNvSpPr/>
          <p:nvPr/>
        </p:nvSpPr>
        <p:spPr>
          <a:xfrm>
            <a:off x="9061627" y="5669136"/>
            <a:ext cx="295232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SEB</a:t>
            </a:r>
            <a:endParaRPr lang="en-GB" sz="1400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773906" y="5764041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hlinkClick r:id="rId9" action="ppaction://hlinksldjump"/>
          </p:cNvPr>
          <p:cNvSpPr/>
          <p:nvPr/>
        </p:nvSpPr>
        <p:spPr>
          <a:xfrm>
            <a:off x="9061627" y="6093344"/>
            <a:ext cx="295232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Subgrid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scale</a:t>
            </a:r>
            <a:endParaRPr lang="en-GB" sz="1400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9773906" y="6188249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hlinkClick r:id="rId10" action="ppaction://hlinksldjump"/>
          </p:cNvPr>
          <p:cNvSpPr/>
          <p:nvPr/>
        </p:nvSpPr>
        <p:spPr>
          <a:xfrm>
            <a:off x="-291211" y="5877328"/>
            <a:ext cx="367240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 on extremes</a:t>
            </a:r>
            <a:endParaRPr lang="en-GB" dirty="0">
              <a:solidFill>
                <a:srgbClr val="1F407A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Oval 55">
            <a:hlinkClick r:id="rId10" action="ppaction://hlinksldjump"/>
          </p:cNvPr>
          <p:cNvSpPr/>
          <p:nvPr/>
        </p:nvSpPr>
        <p:spPr>
          <a:xfrm>
            <a:off x="276691" y="5931296"/>
            <a:ext cx="324000" cy="324000"/>
          </a:xfrm>
          <a:prstGeom prst="ellipse">
            <a:avLst/>
          </a:prstGeom>
          <a:solidFill>
            <a:srgbClr val="1F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11" action="ppaction://hlinksldjump"/>
          </p:cNvPr>
          <p:cNvSpPr/>
          <p:nvPr/>
        </p:nvSpPr>
        <p:spPr>
          <a:xfrm>
            <a:off x="9061627" y="4797200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asymmetry</a:t>
            </a:r>
          </a:p>
        </p:txBody>
      </p:sp>
      <p:sp>
        <p:nvSpPr>
          <p:cNvPr id="58" name="Oval 57">
            <a:hlinkClick r:id="rId11" action="ppaction://hlinksldjump"/>
          </p:cNvPr>
          <p:cNvSpPr/>
          <p:nvPr/>
        </p:nvSpPr>
        <p:spPr>
          <a:xfrm>
            <a:off x="9773906" y="4913032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hlinkClick r:id="rId12" action="ppaction://hlinksldjump"/>
          </p:cNvPr>
          <p:cNvSpPr/>
          <p:nvPr/>
        </p:nvSpPr>
        <p:spPr>
          <a:xfrm>
            <a:off x="2745247" y="5548041"/>
            <a:ext cx="1764196" cy="32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 smtClean="0">
                <a:solidFill>
                  <a:srgbClr val="1F407A">
                    <a:alpha val="3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(Thiery et al., JGR 2017)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ETH_Thanksgiving_STCdecomp_mm_3_MED2.png"/>
          <p:cNvPicPr>
            <a:picLocks noChangeAspect="1"/>
          </p:cNvPicPr>
          <p:nvPr/>
        </p:nvPicPr>
        <p:blipFill>
          <a:blip r:embed="rId3" cstate="print"/>
          <a:srcRect l="54849"/>
          <a:stretch>
            <a:fillRect/>
          </a:stretch>
        </p:blipFill>
        <p:spPr>
          <a:xfrm>
            <a:off x="1413099" y="1485152"/>
            <a:ext cx="4417226" cy="3312000"/>
          </a:xfrm>
          <a:prstGeom prst="rect">
            <a:avLst/>
          </a:prstGeom>
        </p:spPr>
      </p:pic>
      <p:pic>
        <p:nvPicPr>
          <p:cNvPr id="29" name="Picture 28" descr="ETH_Thanksgiving_STCdecomp_mm_5_SAS2.png"/>
          <p:cNvPicPr>
            <a:picLocks noChangeAspect="1"/>
          </p:cNvPicPr>
          <p:nvPr/>
        </p:nvPicPr>
        <p:blipFill>
          <a:blip r:embed="rId4" cstate="print"/>
          <a:srcRect l="55572"/>
          <a:stretch>
            <a:fillRect/>
          </a:stretch>
        </p:blipFill>
        <p:spPr>
          <a:xfrm>
            <a:off x="6167908" y="1485152"/>
            <a:ext cx="4342937" cy="33120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707987" y="4509168"/>
            <a:ext cx="1476164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More on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864438"/>
          </a:xfrm>
        </p:spPr>
        <p:txBody>
          <a:bodyPr/>
          <a:lstStyle/>
          <a:p>
            <a:pPr algn="ctr"/>
            <a:r>
              <a:rPr lang="en-GB" dirty="0" smtClean="0"/>
              <a:t>Present-day irrigation mitigates heat extremes</a:t>
            </a:r>
            <a:endParaRPr lang="en-GB" dirty="0"/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061171" y="620714"/>
            <a:ext cx="7992888" cy="5760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28/04/2017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-291211" y="4193946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The challenge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276691" y="428525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hlinkClick r:id="rId6" action="ppaction://hlinksldjump"/>
          </p:cNvPr>
          <p:cNvSpPr/>
          <p:nvPr/>
        </p:nvSpPr>
        <p:spPr>
          <a:xfrm>
            <a:off x="9061627" y="5669136"/>
            <a:ext cx="295232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SEB</a:t>
            </a:r>
            <a:endParaRPr lang="en-GB" sz="1400" dirty="0">
              <a:solidFill>
                <a:srgbClr val="1F407A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773906" y="5764041"/>
            <a:ext cx="216000" cy="216000"/>
          </a:xfrm>
          <a:prstGeom prst="ellipse">
            <a:avLst/>
          </a:prstGeom>
          <a:solidFill>
            <a:srgbClr val="1F407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>
            <a:off x="-291211" y="4755073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The idea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hlinkClick r:id="rId7" action="ppaction://hlinksldjump"/>
          </p:cNvPr>
          <p:cNvSpPr/>
          <p:nvPr/>
        </p:nvSpPr>
        <p:spPr>
          <a:xfrm>
            <a:off x="276691" y="483393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hlinkClick r:id="rId8" action="ppaction://hlinksldjump"/>
          </p:cNvPr>
          <p:cNvSpPr/>
          <p:nvPr/>
        </p:nvSpPr>
        <p:spPr>
          <a:xfrm>
            <a:off x="-291211" y="5316200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Model skill</a:t>
            </a:r>
          </a:p>
        </p:txBody>
      </p:sp>
      <p:sp>
        <p:nvSpPr>
          <p:cNvPr id="33" name="Oval 32">
            <a:hlinkClick r:id="rId8" action="ppaction://hlinksldjump"/>
          </p:cNvPr>
          <p:cNvSpPr/>
          <p:nvPr/>
        </p:nvSpPr>
        <p:spPr>
          <a:xfrm>
            <a:off x="276691" y="538261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hlinkClick r:id="rId9" action="ppaction://hlinksldjump"/>
          </p:cNvPr>
          <p:cNvSpPr/>
          <p:nvPr/>
        </p:nvSpPr>
        <p:spPr>
          <a:xfrm>
            <a:off x="9061627" y="5237032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on means</a:t>
            </a:r>
          </a:p>
        </p:txBody>
      </p:sp>
      <p:sp>
        <p:nvSpPr>
          <p:cNvPr id="51" name="Oval 50"/>
          <p:cNvSpPr/>
          <p:nvPr/>
        </p:nvSpPr>
        <p:spPr>
          <a:xfrm>
            <a:off x="9773906" y="5345072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hlinkClick r:id="rId10" action="ppaction://hlinksldjump"/>
          </p:cNvPr>
          <p:cNvSpPr/>
          <p:nvPr/>
        </p:nvSpPr>
        <p:spPr>
          <a:xfrm>
            <a:off x="9061627" y="6093344"/>
            <a:ext cx="295232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Subgrid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scale</a:t>
            </a:r>
            <a:endParaRPr lang="en-GB" sz="1400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9773906" y="6188249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hlinkClick r:id="rId11" action="ppaction://hlinksldjump"/>
          </p:cNvPr>
          <p:cNvSpPr/>
          <p:nvPr/>
        </p:nvSpPr>
        <p:spPr>
          <a:xfrm>
            <a:off x="-291211" y="5877328"/>
            <a:ext cx="367240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 on extremes</a:t>
            </a:r>
            <a:endParaRPr lang="en-GB" dirty="0">
              <a:solidFill>
                <a:srgbClr val="1F407A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Oval 56">
            <a:hlinkClick r:id="rId11" action="ppaction://hlinksldjump"/>
          </p:cNvPr>
          <p:cNvSpPr/>
          <p:nvPr/>
        </p:nvSpPr>
        <p:spPr>
          <a:xfrm>
            <a:off x="276691" y="5931296"/>
            <a:ext cx="324000" cy="324000"/>
          </a:xfrm>
          <a:prstGeom prst="ellipse">
            <a:avLst/>
          </a:prstGeom>
          <a:solidFill>
            <a:srgbClr val="1F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hlinkClick r:id="rId12" action="ppaction://hlinksldjump"/>
          </p:cNvPr>
          <p:cNvSpPr/>
          <p:nvPr/>
        </p:nvSpPr>
        <p:spPr>
          <a:xfrm>
            <a:off x="9061627" y="4797200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asymmetry</a:t>
            </a:r>
          </a:p>
        </p:txBody>
      </p:sp>
      <p:sp>
        <p:nvSpPr>
          <p:cNvPr id="59" name="Oval 58">
            <a:hlinkClick r:id="rId12" action="ppaction://hlinksldjump"/>
          </p:cNvPr>
          <p:cNvSpPr/>
          <p:nvPr/>
        </p:nvSpPr>
        <p:spPr>
          <a:xfrm>
            <a:off x="9773906" y="4913032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hlinkClick r:id="rId13" action="ppaction://hlinksldjump"/>
          </p:cNvPr>
          <p:cNvSpPr/>
          <p:nvPr/>
        </p:nvSpPr>
        <p:spPr>
          <a:xfrm>
            <a:off x="2499099" y="4899913"/>
            <a:ext cx="1764196" cy="32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 smtClean="0">
                <a:solidFill>
                  <a:srgbClr val="1F407A">
                    <a:alpha val="3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(Thiery et al., JGR 2017)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9707987" y="4509168"/>
            <a:ext cx="1476164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More on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Present-day irrigation mitigates heat extremes</a:t>
            </a:r>
            <a:endParaRPr lang="en-GB" dirty="0"/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2061171" y="620714"/>
            <a:ext cx="7992888" cy="5760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28/04/2017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-291211" y="4193946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The challenge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>
            <a:hlinkClick r:id="rId3" action="ppaction://hlinksldjump"/>
          </p:cNvPr>
          <p:cNvSpPr/>
          <p:nvPr/>
        </p:nvSpPr>
        <p:spPr>
          <a:xfrm>
            <a:off x="276691" y="428525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9061627" y="6093344"/>
            <a:ext cx="295232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Subgrid</a:t>
            </a:r>
            <a:r>
              <a:rPr lang="en-GB" sz="1400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scale</a:t>
            </a:r>
          </a:p>
        </p:txBody>
      </p:sp>
      <p:sp>
        <p:nvSpPr>
          <p:cNvPr id="40" name="Oval 39"/>
          <p:cNvSpPr/>
          <p:nvPr/>
        </p:nvSpPr>
        <p:spPr>
          <a:xfrm>
            <a:off x="9773906" y="6188249"/>
            <a:ext cx="216000" cy="216000"/>
          </a:xfrm>
          <a:prstGeom prst="ellipse">
            <a:avLst/>
          </a:prstGeom>
          <a:solidFill>
            <a:srgbClr val="1F407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5" action="ppaction://hlinksldjump"/>
          </p:cNvPr>
          <p:cNvSpPr/>
          <p:nvPr/>
        </p:nvSpPr>
        <p:spPr>
          <a:xfrm>
            <a:off x="2745247" y="5548041"/>
            <a:ext cx="1764196" cy="32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 smtClean="0">
                <a:solidFill>
                  <a:srgbClr val="1F407A">
                    <a:alpha val="3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(Thiery et al., JGR 2017)</a:t>
            </a: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-291211" y="4755073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The idea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hlinkClick r:id="rId6" action="ppaction://hlinksldjump"/>
          </p:cNvPr>
          <p:cNvSpPr/>
          <p:nvPr/>
        </p:nvSpPr>
        <p:spPr>
          <a:xfrm>
            <a:off x="276691" y="483393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>
            <a:off x="-291211" y="5316200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Model skill</a:t>
            </a:r>
          </a:p>
        </p:txBody>
      </p:sp>
      <p:sp>
        <p:nvSpPr>
          <p:cNvPr id="31" name="Oval 30">
            <a:hlinkClick r:id="rId7" action="ppaction://hlinksldjump"/>
          </p:cNvPr>
          <p:cNvSpPr/>
          <p:nvPr/>
        </p:nvSpPr>
        <p:spPr>
          <a:xfrm>
            <a:off x="276691" y="538261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figure_1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1117" y="1592714"/>
            <a:ext cx="6836980" cy="3972970"/>
          </a:xfrm>
          <a:prstGeom prst="rect">
            <a:avLst/>
          </a:prstGeom>
        </p:spPr>
      </p:pic>
      <p:sp>
        <p:nvSpPr>
          <p:cNvPr id="50" name="Rectangle 49">
            <a:hlinkClick r:id="rId9" action="ppaction://hlinksldjump"/>
          </p:cNvPr>
          <p:cNvSpPr/>
          <p:nvPr/>
        </p:nvSpPr>
        <p:spPr>
          <a:xfrm>
            <a:off x="9061627" y="5237032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on means</a:t>
            </a:r>
          </a:p>
        </p:txBody>
      </p:sp>
      <p:sp>
        <p:nvSpPr>
          <p:cNvPr id="51" name="Oval 50"/>
          <p:cNvSpPr/>
          <p:nvPr/>
        </p:nvSpPr>
        <p:spPr>
          <a:xfrm>
            <a:off x="9773906" y="5345072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hlinkClick r:id="rId10" action="ppaction://hlinksldjump"/>
          </p:cNvPr>
          <p:cNvSpPr/>
          <p:nvPr/>
        </p:nvSpPr>
        <p:spPr>
          <a:xfrm>
            <a:off x="9061627" y="5669136"/>
            <a:ext cx="295232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SEB</a:t>
            </a:r>
            <a:endParaRPr lang="en-GB" sz="1400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9773906" y="5764041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hlinkClick r:id="rId11" action="ppaction://hlinksldjump"/>
          </p:cNvPr>
          <p:cNvSpPr/>
          <p:nvPr/>
        </p:nvSpPr>
        <p:spPr>
          <a:xfrm>
            <a:off x="-291211" y="5877328"/>
            <a:ext cx="367240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 on extremes</a:t>
            </a:r>
            <a:endParaRPr lang="en-GB" dirty="0">
              <a:solidFill>
                <a:srgbClr val="1F407A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Oval 56">
            <a:hlinkClick r:id="rId11" action="ppaction://hlinksldjump"/>
          </p:cNvPr>
          <p:cNvSpPr/>
          <p:nvPr/>
        </p:nvSpPr>
        <p:spPr>
          <a:xfrm>
            <a:off x="276691" y="5931296"/>
            <a:ext cx="324000" cy="324000"/>
          </a:xfrm>
          <a:prstGeom prst="ellipse">
            <a:avLst/>
          </a:prstGeom>
          <a:solidFill>
            <a:srgbClr val="1F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hlinkClick r:id="rId12" action="ppaction://hlinksldjump"/>
          </p:cNvPr>
          <p:cNvSpPr/>
          <p:nvPr/>
        </p:nvSpPr>
        <p:spPr>
          <a:xfrm>
            <a:off x="9061627" y="4797200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Impact</a:t>
            </a:r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asymmetry</a:t>
            </a:r>
          </a:p>
        </p:txBody>
      </p:sp>
      <p:sp>
        <p:nvSpPr>
          <p:cNvPr id="59" name="Oval 58">
            <a:hlinkClick r:id="rId12" action="ppaction://hlinksldjump"/>
          </p:cNvPr>
          <p:cNvSpPr/>
          <p:nvPr/>
        </p:nvSpPr>
        <p:spPr>
          <a:xfrm>
            <a:off x="9773906" y="4913032"/>
            <a:ext cx="216000" cy="216000"/>
          </a:xfrm>
          <a:prstGeom prst="ellipse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Present-day irrigation mitigates heat extremes</a:t>
            </a:r>
            <a:endParaRPr lang="en-GB" dirty="0"/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2061171" y="620714"/>
            <a:ext cx="7992888" cy="5760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28/04/2017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Wim Thiery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-291211" y="4193946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The challenge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>
            <a:hlinkClick r:id="rId3" action="ppaction://hlinksldjump"/>
          </p:cNvPr>
          <p:cNvSpPr/>
          <p:nvPr/>
        </p:nvSpPr>
        <p:spPr>
          <a:xfrm>
            <a:off x="276691" y="428525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-291211" y="5316200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Model skill</a:t>
            </a:r>
          </a:p>
        </p:txBody>
      </p:sp>
      <p:sp>
        <p:nvSpPr>
          <p:cNvPr id="24" name="Oval 23">
            <a:hlinkClick r:id="rId4" action="ppaction://hlinksldjump"/>
          </p:cNvPr>
          <p:cNvSpPr/>
          <p:nvPr/>
        </p:nvSpPr>
        <p:spPr>
          <a:xfrm>
            <a:off x="276691" y="5382616"/>
            <a:ext cx="324000" cy="324000"/>
          </a:xfrm>
          <a:prstGeom prst="ellipse">
            <a:avLst/>
          </a:prstGeom>
          <a:solidFill>
            <a:srgbClr val="1F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9061627" y="5949328"/>
            <a:ext cx="331236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nnnnnnnnn</a:t>
            </a:r>
            <a:r>
              <a:rPr lang="en-GB" sz="1400" dirty="0" err="1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Irrigation</a:t>
            </a:r>
            <a:r>
              <a:rPr lang="en-GB" sz="1400" dirty="0" smtClean="0">
                <a:solidFill>
                  <a:srgbClr val="1F407A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amounts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707987" y="5613580"/>
            <a:ext cx="1656184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More on</a:t>
            </a:r>
          </a:p>
        </p:txBody>
      </p:sp>
      <p:sp>
        <p:nvSpPr>
          <p:cNvPr id="30" name="Oval 29">
            <a:hlinkClick r:id="rId5" action="ppaction://hlinksldjump"/>
          </p:cNvPr>
          <p:cNvSpPr/>
          <p:nvPr/>
        </p:nvSpPr>
        <p:spPr>
          <a:xfrm>
            <a:off x="9773906" y="6057368"/>
            <a:ext cx="242341" cy="216000"/>
          </a:xfrm>
          <a:prstGeom prst="ellipse">
            <a:avLst/>
          </a:prstGeom>
          <a:solidFill>
            <a:srgbClr val="1F407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 descr="figure_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4257" y="2236151"/>
            <a:ext cx="3369962" cy="2665133"/>
          </a:xfrm>
          <a:prstGeom prst="rect">
            <a:avLst/>
          </a:prstGeom>
        </p:spPr>
      </p:pic>
      <p:pic>
        <p:nvPicPr>
          <p:cNvPr id="33" name="Picture 32" descr="QIRR_irr.png"/>
          <p:cNvPicPr>
            <a:picLocks noChangeAspect="1"/>
          </p:cNvPicPr>
          <p:nvPr/>
        </p:nvPicPr>
        <p:blipFill>
          <a:blip r:embed="rId7" cstate="print"/>
          <a:srcRect b="-3613"/>
          <a:stretch>
            <a:fillRect/>
          </a:stretch>
        </p:blipFill>
        <p:spPr>
          <a:xfrm>
            <a:off x="3357315" y="3444917"/>
            <a:ext cx="4320000" cy="2467847"/>
          </a:xfrm>
          <a:prstGeom prst="rect">
            <a:avLst/>
          </a:prstGeom>
        </p:spPr>
      </p:pic>
      <p:pic>
        <p:nvPicPr>
          <p:cNvPr id="34" name="Picture 33" descr="QIRR_obs.png"/>
          <p:cNvPicPr>
            <a:picLocks noChangeAspect="1"/>
          </p:cNvPicPr>
          <p:nvPr/>
        </p:nvPicPr>
        <p:blipFill>
          <a:blip r:embed="rId8" cstate="print"/>
          <a:srcRect b="16992"/>
          <a:stretch>
            <a:fillRect/>
          </a:stretch>
        </p:blipFill>
        <p:spPr>
          <a:xfrm>
            <a:off x="3357315" y="1340768"/>
            <a:ext cx="4320000" cy="1980302"/>
          </a:xfrm>
          <a:prstGeom prst="rect">
            <a:avLst/>
          </a:prstGeom>
        </p:spPr>
      </p:pic>
      <p:sp>
        <p:nvSpPr>
          <p:cNvPr id="36" name="Rectangle 35">
            <a:hlinkClick r:id="rId9" action="ppaction://hlinksldjump"/>
          </p:cNvPr>
          <p:cNvSpPr/>
          <p:nvPr/>
        </p:nvSpPr>
        <p:spPr>
          <a:xfrm>
            <a:off x="-291211" y="4755073"/>
            <a:ext cx="295232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The idea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Oval 36">
            <a:hlinkClick r:id="rId9" action="ppaction://hlinksldjump"/>
          </p:cNvPr>
          <p:cNvSpPr/>
          <p:nvPr/>
        </p:nvSpPr>
        <p:spPr>
          <a:xfrm>
            <a:off x="276691" y="483393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10" action="ppaction://hlinksldjump"/>
          </p:cNvPr>
          <p:cNvSpPr/>
          <p:nvPr/>
        </p:nvSpPr>
        <p:spPr>
          <a:xfrm>
            <a:off x="-291211" y="5877328"/>
            <a:ext cx="3672408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1F407A">
                    <a:alpha val="30000"/>
                  </a:srgb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	Impact on extremes</a:t>
            </a:r>
            <a:endParaRPr lang="en-GB" dirty="0">
              <a:solidFill>
                <a:srgbClr val="1F407A">
                  <a:alpha val="30000"/>
                </a:srgb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Oval 38">
            <a:hlinkClick r:id="rId10" action="ppaction://hlinksldjump"/>
          </p:cNvPr>
          <p:cNvSpPr/>
          <p:nvPr/>
        </p:nvSpPr>
        <p:spPr>
          <a:xfrm>
            <a:off x="276691" y="593129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11" action="ppaction://hlinksldjump"/>
          </p:cNvPr>
          <p:cNvSpPr/>
          <p:nvPr/>
        </p:nvSpPr>
        <p:spPr>
          <a:xfrm>
            <a:off x="10016247" y="4929786"/>
            <a:ext cx="1764196" cy="32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 smtClean="0">
                <a:solidFill>
                  <a:srgbClr val="1F407A">
                    <a:alpha val="3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(Thiery et al., JGR 2017)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h_praesentation_16zu9_en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="" xmlns:thm15="http://schemas.microsoft.com/office/thememl/2012/main" name="eth_praesentation_16zu9_ETH1_d" id="{F9B539DF-8A69-4439-8089-24A40A980317}" vid="{5D9C827C-5BA7-402A-8ABB-C7F0BA4B4DEC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="" xmlns:thm15="http://schemas.microsoft.com/office/thememl/2012/main" name="eth_praesentation_16zu9_ETH1_d" id="{F9B539DF-8A69-4439-8089-24A40A980317}" vid="{5D9C827C-5BA7-402A-8ABB-C7F0BA4B4DEC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="" xmlns:thm15="http://schemas.microsoft.com/office/thememl/2012/main" name="eth_praesentation_16zu9_ETH1_d" id="{F9B539DF-8A69-4439-8089-24A40A980317}" vid="{5D9C827C-5BA7-402A-8ABB-C7F0BA4B4DEC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="" xmlns:thm15="http://schemas.microsoft.com/office/thememl/2012/main" name="eth_praesentation_16zu9_ETH1_d" id="{F9B539DF-8A69-4439-8089-24A40A980317}" vid="{5D9C827C-5BA7-402A-8ABB-C7F0BA4B4DEC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="" xmlns:thm15="http://schemas.microsoft.com/office/thememl/2012/main" name="eth_praesentation_16zu9_ETH1_d" id="{F9B539DF-8A69-4439-8089-24A40A980317}" vid="{5D9C827C-5BA7-402A-8ABB-C7F0BA4B4DEC}"/>
    </a:ext>
  </a:extLst>
</a:theme>
</file>

<file path=ppt/theme/theme6.xml><?xml version="1.0" encoding="utf-8"?>
<a:theme xmlns:a="http://schemas.openxmlformats.org/drawingml/2006/main" name="eth_praesentation_16zu9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="" xmlns:thm15="http://schemas.microsoft.com/office/thememl/2012/main" name="eth_praesentation_16zu9_ETH1_d" id="{F9B539DF-8A69-4439-8089-24A40A980317}" vid="{5D9C827C-5BA7-402A-8ABB-C7F0BA4B4DEC}"/>
    </a:ext>
  </a:extLst>
</a:theme>
</file>

<file path=ppt/theme/theme7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="" xmlns:thm15="http://schemas.microsoft.com/office/thememl/2012/main" name="eth_praesentation_16zu9_ETH1_d" id="{F9B539DF-8A69-4439-8089-24A40A980317}" vid="{5D9C827C-5BA7-402A-8ABB-C7F0BA4B4DEC}"/>
    </a:ext>
  </a:extLst>
</a:theme>
</file>

<file path=ppt/theme/theme8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="" xmlns:thm15="http://schemas.microsoft.com/office/thememl/2012/main" name="eth_praesentation_16zu9_ETH1_d" id="{F9B539DF-8A69-4439-8089-24A40A980317}" vid="{5D9C827C-5BA7-402A-8ABB-C7F0BA4B4DEC}"/>
    </a:ext>
  </a:extLst>
</a:theme>
</file>

<file path=ppt/theme/theme9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="" xmlns:thm15="http://schemas.microsoft.com/office/thememl/2012/main" name="eth_praesentation_16zu9_ETH1_d" id="{F9B539DF-8A69-4439-8089-24A40A980317}" vid="{5D9C827C-5BA7-402A-8ABB-C7F0BA4B4D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eth_praesentation_16zu9_en</Template>
  <TotalTime>11522</TotalTime>
  <Words>233</Words>
  <Application>Microsoft Office PowerPoint</Application>
  <PresentationFormat>Custom</PresentationFormat>
  <Paragraphs>132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eth_praesentation_16zu9_en</vt:lpstr>
      <vt:lpstr>eth_praesentation_16zu9_ETH2</vt:lpstr>
      <vt:lpstr>eth_praesentation_16zu9_ETH3</vt:lpstr>
      <vt:lpstr>eth_praesentation_16zu9_ETH4</vt:lpstr>
      <vt:lpstr>eth_praesentation_16zu9_ETH5</vt:lpstr>
      <vt:lpstr>eth_praesentation_16zu9_ETH6</vt:lpstr>
      <vt:lpstr>eth_praesentation_16zu9_ETH7</vt:lpstr>
      <vt:lpstr>eth_praesentation_16zu9_ETH8</vt:lpstr>
      <vt:lpstr>eth_praesentation_16zu9_ETH9</vt:lpstr>
      <vt:lpstr>Present-day irrigation mitigates heat extremes</vt:lpstr>
      <vt:lpstr>Present-day irrigation mitigates heat extremes</vt:lpstr>
      <vt:lpstr>Present-day irrigation mitigates heat extremes</vt:lpstr>
      <vt:lpstr>Present-day irrigation mitigates heat extremes</vt:lpstr>
      <vt:lpstr>Present-day irrigation mitigates heat extremes</vt:lpstr>
      <vt:lpstr>Present-day irrigation mitigates heat extremes</vt:lpstr>
      <vt:lpstr>Present-day irrigation mitigates heat extremes</vt:lpstr>
      <vt:lpstr>Present-day irrigation mitigates heat extremes</vt:lpstr>
      <vt:lpstr>Present-day irrigation mitigates heat extremes</vt:lpstr>
      <vt:lpstr>Present-day irrigation mitigates heat extremes</vt:lpstr>
    </vt:vector>
  </TitlesOfParts>
  <Company>Microsoft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wim</dc:creator>
  <cp:lastModifiedBy>wim</cp:lastModifiedBy>
  <cp:revision>831</cp:revision>
  <cp:lastPrinted>2013-06-08T11:22:51Z</cp:lastPrinted>
  <dcterms:created xsi:type="dcterms:W3CDTF">2016-02-12T15:46:07Z</dcterms:created>
  <dcterms:modified xsi:type="dcterms:W3CDTF">2017-05-03T12:51:18Z</dcterms:modified>
</cp:coreProperties>
</file>