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sldIdLst>
    <p:sldId id="256" r:id="rId2"/>
    <p:sldId id="334" r:id="rId3"/>
    <p:sldId id="333" r:id="rId4"/>
    <p:sldId id="363" r:id="rId5"/>
    <p:sldId id="345" r:id="rId6"/>
    <p:sldId id="337" r:id="rId7"/>
    <p:sldId id="338" r:id="rId8"/>
    <p:sldId id="350" r:id="rId9"/>
    <p:sldId id="339" r:id="rId10"/>
    <p:sldId id="341" r:id="rId11"/>
    <p:sldId id="361" r:id="rId12"/>
    <p:sldId id="362" r:id="rId13"/>
  </p:sldIdLst>
  <p:sldSz cx="9144000" cy="6858000" type="screen4x3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olumbia University" initials="CU" lastIdx="3" clrIdx="0"/>
  <p:cmAuthor id="1" name="Pierre Gentine" initials="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83E2"/>
    <a:srgbClr val="E68CDB"/>
    <a:srgbClr val="3A91C6"/>
    <a:srgbClr val="3F9DBF"/>
    <a:srgbClr val="97CB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56" autoAdjust="0"/>
    <p:restoredTop sz="96000" autoAdjust="0"/>
  </p:normalViewPr>
  <p:slideViewPr>
    <p:cSldViewPr>
      <p:cViewPr varScale="1">
        <p:scale>
          <a:sx n="87" d="100"/>
          <a:sy n="87" d="100"/>
        </p:scale>
        <p:origin x="62" y="3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6C6C3AC0-0C6C-46C7-B413-903F4C2D905C}" type="datetimeFigureOut">
              <a:rPr lang="en-US" smtClean="0"/>
              <a:t>4/25/2017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E9FEEEE0-A6C9-4024-89E9-00172610A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573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C4CD2-42B2-4DB0-87C6-34464B4E6CEA}" type="datetime1">
              <a:rPr lang="en-US" smtClean="0"/>
              <a:t>4/25/2017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Qualifying Exam - Leo Lemordant - 11/22/2013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91793-E1C7-4EB7-B4D0-431FB4CB7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017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918F7-E9A9-465F-8EC6-49BBF6B7EE46}" type="datetime1">
              <a:rPr lang="en-US" smtClean="0"/>
              <a:t>4/25/2017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Qualifying Exam - Leo Lemordant - 11/22/2013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91793-E1C7-4EB7-B4D0-431FB4CB7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522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8BD49-A8B9-4FD8-9249-FA3C0E5B150F}" type="datetime1">
              <a:rPr lang="en-US" smtClean="0"/>
              <a:t>4/25/2017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Qualifying Exam - Leo Lemordant - 11/22/2013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91793-E1C7-4EB7-B4D0-431FB4CB7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397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EFCC1-68E2-4FA1-AE7B-A72A7044C2DA}" type="datetime1">
              <a:rPr lang="en-US" smtClean="0"/>
              <a:t>4/25/2017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Qualifying Exam - Leo Lemordant - 11/22/2013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91793-E1C7-4EB7-B4D0-431FB4CB7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290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7B58C-3B95-4BED-9A21-A6D2E5B46784}" type="datetime1">
              <a:rPr lang="en-US" smtClean="0"/>
              <a:t>4/25/2017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Qualifying Exam - Leo Lemordant - 11/22/2013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91793-E1C7-4EB7-B4D0-431FB4CB7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621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90FA7-EB18-46EC-B64C-40B4945E0E41}" type="datetime1">
              <a:rPr lang="en-US" smtClean="0"/>
              <a:t>4/25/2017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Qualifying Exam - Leo Lemordant - 11/22/2013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91793-E1C7-4EB7-B4D0-431FB4CB7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705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2A0A2-A4BB-4A3E-B836-30470DBDBA9B}" type="datetime1">
              <a:rPr lang="en-US" smtClean="0"/>
              <a:t>4/25/2017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Qualifying Exam - Leo Lemordant - 11/22/2013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91793-E1C7-4EB7-B4D0-431FB4CB7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083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57673-5093-4210-96F1-333408ABA26B}" type="datetime1">
              <a:rPr lang="en-US" smtClean="0"/>
              <a:t>4/25/2017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Qualifying Exam - Leo Lemordant - 11/22/2013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91793-E1C7-4EB7-B4D0-431FB4CB7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824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94387-FD8A-49ED-9FDE-B0088591FBF2}" type="datetime1">
              <a:rPr lang="en-US" smtClean="0"/>
              <a:t>4/25/2017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Qualifying Exam - Leo Lemordant - 11/22/2013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91793-E1C7-4EB7-B4D0-431FB4CB7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094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8B85E-A08D-487A-90A6-1B0967E33AFB}" type="datetime1">
              <a:rPr lang="en-US" smtClean="0"/>
              <a:t>4/25/2017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Qualifying Exam - Leo Lemordant - 11/22/2013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91793-E1C7-4EB7-B4D0-431FB4CB7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180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E1F56-42CA-4C58-B170-A00246DB63FF}" type="datetime1">
              <a:rPr lang="en-US" smtClean="0"/>
              <a:t>4/25/2017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Qualifying Exam - Leo Lemordant - 11/22/2013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91793-E1C7-4EB7-B4D0-431FB4CB7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229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D74597-D5DC-48A3-98B3-E25F2224E6AD}" type="datetime1">
              <a:rPr lang="en-US" smtClean="0"/>
              <a:t>4/25/2017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 smtClean="0"/>
              <a:t>Qualifying Exam - Leo Lemordant - 11/22/2013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891793-E1C7-4EB7-B4D0-431FB4CB7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086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e University Identity - Log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008" b="76090"/>
          <a:stretch/>
        </p:blipFill>
        <p:spPr bwMode="auto">
          <a:xfrm>
            <a:off x="155575" y="312738"/>
            <a:ext cx="2633050" cy="6103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2" descr="data:image/jpeg;base64,/9j/4AAQSkZJRgABAQAAAQABAAD/2wCEAAkGBhQRERISEhIUFRQWFxgVGRYWFBUYFxYUFBgXFxQYFhcYGyYeGBkjGRgVIC8gIycpLCwsFSAxNTAqNSYrLykBCQoKDgwOGg8PGiklHyQsLyosLC8tLC00LCwsLjUsLSwsLCkpLy0sLCwsLCwwLCksLCwpKiwsKiwsNCwsLCwqLP/AABEIAOEA4QMBIgACEQEDEQH/xAAcAAEAAgMBAQEAAAAAAAAAAAAABQYDBAcCAQj/xABEEAACAQIEAwYDBQUFBgcAAAABAgMAEQQSITEFBkETIlFhcYEHMpEjQlKhsRQzYqLBcoLR4fAVFkNTkrIIFyQlY3PS/8QAGgEBAAIDAQAAAAAAAAAAAAAAAAMFAgQGAf/EADMRAAIBAgQCCQQCAQUAAAAAAAABAgMRBBIhMUFhBRNRcYGRocHwIrHR4RQy8QYVI0JS/9oADAMBAAIRAxEAPwDuNKUoBSlKAUpSgFKUoBSlKAUpXmSQKCSbAakmgPVKqeM5zJcLCgyXsZXdF0te6qxFx+flVa4pxVC7HETvYlbRrO+h1sAoFhcgXHnUnV2/szDOuB1GlcU4nhpjOBg5TkChmZJspuT0Ktb100t1qM4N8XsdgyBiB+0xA2YNlEq23yyJo394G/jXjj2M9ud+pUNyvzbh+IwibDvcbMp0dG/C69D+R6E1M1gZClKUApSlAKUpQClKUApSlAKUpQClKUApSlAKUpQClKrvE+aWw+I7KSEshAZXQ622YFT1B8DsRWcKcpu0TGUlFXZYqVF4DmbDzHKsqhvwN3W+jb+16lL15KLi7SVj1SUtUK5h8T+aninjhuywWBdgGszMTYFhuAqk5R5+3TJmsD/rU6Cq9zTiexwrPZe48R7wBAHaoGPe0Byltem9Z0aihNNq/AOOZWOe8V4di41DqWkZstgY7MELAkKqnupa2hFxlFwbVI8W4VDoFQd5gLuxFht4XJJvsOo0qzcx4LEMIpMOEfLnDxs2TNdboyvlJzKy2sdCJDe1gRWOB8yw4x0QxvETmCvLGuVyhIcI6lkYg+2lxWrOdSqrr0+ciWMYQue+KcvxYbDZFQB5F1zXIAvrtudhrtc1zTjEIDtGoGc6BV+8fY711vH4eAkiTEd8AAEsABGugzW0999b7VW8fJBLc4Vo5GW47Tu5nuD8jbtl116WFexbbMG0kc04FzDPwnGLKp2IEkd9HTcqfPqD0PvX6k4LxZMVBHNG10dQwPkRcV+QeLENI+VswuTc+tdt/wDD9xwvhpMOx/dv3f7L94fzZ6mexijr9KXrWxfE4ov3kir6kX+m9eJN6IN23NmlU/ivxMw8RyxpLM17AKuUEnQC72P5VZ8Bi+0RWsASBcA3APUA2Fx52qSdGdNJzVrmMakZ/wBXc2aUpURmKUpQClKUApSlAKUpQClKUApStPifFEgTM2pOiqN2PgP8elepOTsjxtJXZmxWKWNSzsFUdT/rU+VU/jPFhOwOTKi3sT8xv+g8q18fxBpWzynb5VHyqPLxPnUJjeI30FW+Gwlnd7lPisarZUYeJwJIdhXzBcVxWGsIZ2y/gfvr6Wbb2IrWLVmwkWZhVvkTjllquZS/yJQeaLsWnh3PrSkQzRBXP31bu6a3Ibb6mppog6yQTAMSpUHcMthc2PXXz22qmcN4b2+IZBsq2v5kV8w/GpYe1V1Z5I4zHEL69oTYDbvDQ730HnVDiqUM7VJWtb1OkwdWpOlGdTiVr4wc1YmCU4SPFns3TVI1yuFPdtLJuxazHu5Rbca1C/C3ElXlKorGNMyZzlQSsciXJNjckjxuBbeof9ojOKafHK8qlysgBysNO611IvYj5RYWG4uKnMNi/wBjQhZMNiImW32EllUkHumJiHvc3z2Gp0N6Oj1ccpuZru5m+KXMDzyjDQN9ll+1tlCtKu6hyLkDXu36XtVdwWEePBM5NyjN3Ve+UtkGuU2FwG/Pyq5/71YfEqO2wYjZGADGK0Zdlyt2j3N9QTa19Bpe9VjjvMMKwLFhhYnMrOt17osrKTYEqQBob+pvWr1do2set3KfiZQzO1vm6kW9T6mrv8JOKyYczvHl1MaksCQPnN7AiqHNN4DS9/P0rq3w/wCXCvDJpiNT9r/dUgD+UE+9SYdRdWKltexDXzdXJx3sdBn4nLILvOxB6Kco/ltf3qNkmjW9gL1ECUgCx0rGWq+jhlHQ5ueMlMSr3swANje3j710zlbmCGeMJH3XUd6NvmHn5jzFc9OCuVETdoSmYhVIKn7ym+9vEb3FaoBDB0Yo66qy6EH/AF0rHEYaGJXZJbP8ozwuMnh3Zq8X83O1Uqpcqc59sRDPZZuh2WQDqvgfFfp5W2udq0p0pZZrU6WnUjUjmi9BSlKiJBSlKAUpSgFKUoBSleJpQqlmIAAJJOwA1JoDX4nxJYIy7egA3ZugFUbF45nYyynvHYdFHQDyr1xLihxEhka4QaIp6L4n+I/4DpWjDF2rFm0jXc3tewuR1O2pIBtcX01q6w+HVNXlv80KXFYlzeWBoYzGljWpetrieIR5CY0CrsLC17X1tfS/h5V5wuELGraFlHsKGrKzd2YVjJqRwkORWc9BXiScKezjXO/5D1rFxp507OCRbdrsRtYfMPUD9ajlWhmyX4XfctT2OGrVoqUY6N2uWr4e4LutKd2N/rW1zFwcqZJY2yMyNZsoZc4F1zg6Zbga9PKpjl7B9lAi+VbePmRI3eUhY1UszNsqqLsT5AA1zDqtzc+1naRgoxUVw0Pz7zDwgiGNsheVWcyBc7BAzXVm0vlBVtDYd7reokYRzGuT5Cb2UkAMLjMO/e97/wCjXY+Y+RO0tJhnyMLkFCR1udVIO9UHi/Kcwa8mFDNfWSFhE5PiR8jH1W/n1qyVenNb+ZhZoreBV4G7clWYG/fLnfQk3B187jeonjnEY5hYxdmwvZlYlbkktdTsL7AbfrNYjk3Esfs0cgn/AIgRWX3RiCPPepjgHwcmlYHEHT8K3A92Op9rVrVJxWzM1cpnJnKD42ZdD2YPePj/AAj+vgK/TfCuALHhTDYWZCp9CLfpWPlvlOLCIAqjQW0Gg9Knq029bmVjjOEwzFMp+ZSVPqpsfzFHhIrf4vhJV4hiIYxZWYSZvASi/wBc2b6VscS4XLhxeRcyH7wGq/2h4eddT/Kpyko31aT8+HecjVwVeGaaV0m/8nyNGw4WSI51sO01062Oguq3vlJ6pmttWHHwpIvaxbk95Lai+5sNtSvS3fAF7MaYXFmI3WzIdSLA7ixIuDY29jYXBGleppAr/tEQCreyqbgs1vtCgGqKt976G1tdBjllGV/Xt5M8U4zhZbdnZzXz7kXJFfQ3VlOh1DKw/MEVfOTuazL9hMftVGh6SKOo8/Ee/pVeK4qKRUZRlfQWFz3QMvfYnfTQC+mpJJqPBOjIcrqcysNwRXtWisVTtJWfDk/wSUMQ8LU0d4v55nZ6VB8q8wDFRXOki9118GH9DuKnK5ecJQk4y3R1UZKSUo7MUpSsTIUpSgFKUoBVQ5y4rmYYZTpo0n6ov9T7VZuJY5YYnlbZFJ9fADzJsPeuZduxzSObu5LH1Ph5f4VYYKjmlnfD7mhja3Vwyrd/Y9s4LBSHKjVsguwUbkdNPOvfFsaZrpAt41AZiqkA2126KDc26a6DUnMIzBFcWMkpAVl71r5SLWO411UE3I1Uix841Fgj7FCGdjdj1FibX6g62Gx0Ogub2sWnJW8PdlJK6i7u3b7IiMJhsxralkLMIIfmO5HT/OmIk7NQi/O2g8vOrjyhy2IUDuLuddajxuK6pWju/l/wY9H4L+TLrJ/1Xqz3y1yosChmF3PjUzjuFpLlLKCVNwbbX0Nvatylc+227s6tJJWR5RLACovmngrYzCy4dZeyMmUF8oeyh1ZhlJANwCuv4utS1K8PTlOE4bxHh0oyK7q8jEgFpYRHLiC8jzWXO83ZgsZDl3RVv3gdng/xQLJEmIwrSTN2aXiyBWmm7AhLPYLYYhBfMdUa9hYnptYGwEZbOY0Ld3vFVLdw3XW19Dt4UBTOIcyyRYuWJY4T2eQJhiG7fEZ4HmJikBKggo6gFcpyHvAkVDS8Rx3ExG0CPHGWzxGMFEeBhJHI0k5a6SFM6hMpILxsB3SR058KjHMVUmxW9hfKdxfe3lTDYVI0VI1VEUBVVQAqqNgANAKAhuTeXGwOH7FpFk7xa6pkUEgZiFubZmDOQLAFyAAAKnqUoDXkwKl85Av417nw6uCrC4rLSgOdcx8uHCkyRi8J1ZfweY8vLpUbgccYWDAZkO49eo3sfY+YIrqksQYEEXBrmfMPBThJbAfYyHu/wN+H06j3q9wWJ65dTU34c/2UGPwbpvr6Pivc1OK8PyWkSwja2XXXUAmwOtvra4BsdK0Fa1epV1/T0r7hoM7ql1XMbXY2UX8T0FWcU4L6mU8mpy+lbm3wziRw0yzD5TZZB/D4+o39L11fDzh1DDYi9cfQbqddx5VcuQOKko2Hc96PQeaH5f8AD2qs6ToZoqsu5+z9vIueisRq6Mu9FypSlURfClKUApShoCm/EHH/ALnDg/Me0b+yuij3a5/uVXMPCJJEjO3W2+UatYAEk2vpavvHcb22Onboh7Iekeh/mzVm4VIEWWVrEAWsRobWOW9xa+nQ310Nq6GlDqqKS3t6s5zEz62u77L7IzxWeaVyi2iXLmUZe8A12sLa2U6km1rd64FaKS53eV/X0A2HsLD2rK6tFh47MwMmot0FyTZjtpYELbW9yb2rTxi91Il3cge3Wp4WinJ7LTwW5oV81RxpLdv7/hEvyhws4iYzuO6Pl9OldEVbaVHcA4eIYVUDW1SVc3VqOpNzfE62jSjSgoR2QpSlRkopSlAKUpQClKUApSlAKUpQCo/jnClxMLxt1Gh6gjUEeYNqkKV7GTi7rc8aTVmcaaNhmRxZ0JVvUf0O/vWxPggsaOqswNizEgLroVCjXRrgtf2FTPPnDuyxCTAd2UZG/trqp91uP7tafCoxLHJBrmtmXvki/lHltfYE3vrpub9T12elGqvH3OTnh+rrSpeR54xFHlieIBQQNALaHUE3YsxvfXbTc2rDw3GdjiIpRsTkb0bb87VmwQMuGeIKzMjZlAy7nW1j3ibCTQX9NajnTNGw6j8iK9hFThKlLu89mYSqdXVhWjy/aOwRPcA+Ne6h+VMf22GjbrYX9etTFcq04uzOvTuroUpSvD0VjxEwRGc7KCx9ALmslRXNUlsFiSN+ycf9QK/1rKEc0ku0xk7Js5Tw2Qspc7sSx9WNz+ZqZnxSrHEjxyorZHIz9106sF01JW+viddqi4IMiCvDyE2uSbCwub2HgPAV1koKTOPdRxvzJPFTrLNdbZbC1kCH0IubkWte50tqa2eCYbtsaPBAPr/q1ReBaxqzfD+G7yyH8R/LStPHf8dCy5L39jZ6Oj1uLzvgm/YvSi1faUrnTqRSlKAUpSgFKUoBSlKAUpSgFKUoBSlKAr/PWB7TBSkfNHaUf3Dc/wAuYe9c+4cQ0id5gG0uhIbXYaA9bdD6V1nEBZEdLg3BUi4O4IN64/whSmQuCchFwDY90669DpV50dO9KcPHz/wUfScPrhM3OJL2MjojOoIGYZm1O5BNlzD1FYsEdxW1zBGO0DKwIKgaEmxXTxYbW2J9q0sI1mqypawTKTEK0mi4/DvEd2SP8LH6HUfrVzrnvI8tsTKvjY/lb+ldCrnMbHLXl3389TrMFPPQg+QpSlahtmvj4C8bKrshI0ZbZlPQi4t9a5Xj+IY1ZHw+InYg+IGV1vuNPy6V1yojmDl5MUliLMNVYbg+IrcwmIjRl9aTXdtzRq4qjKrC0HZnM55DaxFa9SOJwrROYZhZhs3Rx4j/AArHDgSTXSxcWrrY5Co5Qk41NGhgMMSfKiYqdZxFhZnRSe/ky+9rg61lllZmEMAudiw6f51duWOVlw6hmF3OtVuMxcYfSkm+etuff2Fn0ZhKk5ddJtR+/wCibwGbIubew339/OtioafmyBMT+zEtnuiFgpMaSTAmKNm6OwBIHpe2YXmaoDphSvmbpX2gFKUoBSlKAUpSgFKUoBSlQPN3NCYKK+dBK37sSZshOZV+0Zf3aFnRc7aAut6AnqVG8P49HLhlxJJiTKS3a9wxlSVkWTNoCrAgnbTQ2qvy/EuJWkQwTXRpFJ7hVhCUaQpZiXth5EnAA7yXtcqRQEbz/wAp9/8Aa4l/+xVG/wDGLdR18fXeuondBU6GuqcDx/7XhIJ2UL20SSFQcwHaKGsGsL771SOZuAnCOZEH2LHUf8tj1/sn8qvMBi8yVGfh+Px5FH0lhJNdbT8V7kPjuIvNlzn5RYDXrvuTrWKCMk6VmTCZjpWxLMsIAAzOdgKtG401oUDnKpKy1bPkuNfBkTRlc5FrMCb+GgINXrlLjM2IizTqgY9EDAAeZYm59Pzqt8v8pvOwmn9h4elX7D4ZY1CqLAVz2MxEKrtFd74v9ep1XR+GqUaaVSXh2GWlKVoFiKUr4zW1NARfHeApiUKsNdww3B6EGuQcc5kXCSNh5JVZ1Nvsu+x8AVX5W8jatznXnufiEjYXAyiHD2sZQ32mJJJUJCF71mIIAFs25IU66nA+V1jg/ZZEvmYlkDd8MbfeUDMthtsfQmvf9z/iJwzLufDmvltr8DF9GQxkk5rbX5yJvkznXBiwSDFO9rkmE2HqdqmsB8beHSNldpYSDYmWJgqnazMmYL71B/sckWTI2ZAtxlW6qinYkm1raaW2rV4ty5IT2ilSTa9lIJ00JBJvVXHHxz3nJZZXs9dGt09F7+JZfwoqyzJfPQuHFeV0xSvisFiCXdu2TLIjQ9sUWFplIU/a9gCqkkqrHNlvetfg3OjQSnC4lHypcGV5O0dWI7QIQq5nQAhFkPekylspAYjnmGlxHDWafBnKwOZ8Of3U6/eug+WQa2Zdenr0WKTC8fwSyoLSLmABOVo5NM8bsASqtYAsutjdSDat+nUjUWaLNOpTdN2ZE8wxPgZ14iJ3xMjKzligSEQ2ZY4xKGssX2iEQqHklkRSCNSOnRtcA+PkR+R1Fc04NPNOJMA2Ighnidewz4ZC8KiNlPZwhrQZV1izuZCoZmFjUj8OeMZVlwzB+yhcRpLIEX7UiMyQsANJM8mxeR2bPcjQVIRl8pSlAKUpQClKUApSlARXMnHFwkBld417yqO1fIrFiO7m2UkZrE6Dc2AJqmQYc4oPPjQ3YLJK6ozSiZ3YZY8OkXy2ERljKxllmzqwuSaw8c4k3E8fDhos6pHZiAhinjDZkxDP2jLJGMjAAGN43DWuCRbTl4GZmh4bEoMMQlVJCjMjB0LySfK0PZ9r9muRhJEyra4JFAbkkOK4mUMOQYVoo8RASsXZ4eaO5iXuZi7hl7OSNu7lkNspWzWfAcvYTAYYdrkXuKryM1jcIygK1ltZXdFygHLYDa1eMVxGPg+ATtW7R1GUdGmma7MSd9TclmuepJJ15njONSY7tJXfPKFNlF8iKdCqL00v5m2t6kVKcoOaWi4mpiMVGi0t22l59pcMT8X8Fh1WLDQyyIihFyII4wqiyhc5DWAAHy1FT/HCJ/s5cBJlYEG0isLe6ge16of7HbS1elwhIyhb3Nhp1Nuv+t6ibsbTLLg+YoiSuHYqrGyrLZShP3b3IPlrV/5Z5OC/ay95jrrXG2kgQZcwJG5voT19un51YuTfid+xyLDLJnwxNhdrtD5qdynivTceB3qssZOKVWDS+/fxv83KrD/x4VZOEdW97fbkdyVABYV9rHBOHUMpBBFwRsQayVpFsKUpQCqZ8UMVIcMMNE4QznLI97FYBYOF/jclUA8Gbwq51yz4j8Sz4+HDqVugjdsxsLMzgAeds/0FYTzZXl3JaMFOaTIvgTjDuGRFsFCWN75FHcCtbpr11qS/27DlLiOzMdbN39RYn6eHlpXhJxYKFPS7EXXXr5ddD4eFYposxGW5XyBsx3+Y6/pVcsI8RUXXUJJ21d2tOa2fy500I0ZPNflv2cNBw/GlVdI0JS1rM66Ak6te2TQna/pXzD4kwRkGUMAQVDA3K228Dra3h0r25GmpNraKtxsSNtr+Jsa18RIv3VVT4swNhl6AXN/OxPpVlVw9LO11F89r35aXtb1WonSzXblpyS1727vTlbncjeKu0hLgEi9wo1XTqOvtpWtyVxg4PHqwIVZrRypfc/8ADfL0YE29CfCsePm/+RwPKNgPqTc1BTsLgqXzCx101HoamiqMY5IQtw+c+ZoV8N9LzO/Zpa3I6dza08OPGIggygDtRK7jsGdlRGLGaZIYGKB0ZlDSEAWte53eOYZI+KJiTLAoZYpE7Ro3zRq4GIK587pZMrKYsi3BZibGvHNXGkXAYV3GGZzICq4gQEMAjZwhnZVU6qCwNwrGwJram5UbiGDwBDwDJFlbWWSN0soUf+nnjWQDKdyy6m2hN4yjL6KVgwUbqiiV1dwO8ypkVj4hMzZR5XNZ6AUpSgFKUoBWpxTG9jGXsDYqLF1T5mA0Z+7fXQHc2HWtuofmjltcdCIXkZAGzXVY21ystisispFmPS4IBBBFAVDlaDExYfFTyLNI5AhjQuzOzs2V5g/aTiO5Zc/Zd0dkTl0sN/4TYCNcI00aBe0bKDaK5SIZVDNCFSQg5xnyKx2a5FanHuXUwXDhhv2ns+1xAPa5IoowzKSBIqyRIqAJfRhdguhvY2flrE/+3Qy52e8PaZn3OYF/xtoL2HfbQDvNuQOH/E3mJsdxGRVb7KAmGMA7sp+0a3iXB18FWo7gJljcHa3iDbrudtdqluEcEUgMVuT3idD3m1J9bk1ZRwotbX8htXX0K0YUlT0y2s+Zx2N6Wp3cSLxOHVmSSMXvYsoOtxva+h0t73rDxDFEX7zW69owAIPlbYG2v6WqZ/2TICSpHp4/n71kxvCTOmSZVK6ggaW28Om9xVfKnToNyotNcU7dm19zUh0pGeVVXe2id9Vx22fzic44hwntXLRZe8dFvcbC9jUHxHhrxGzpY2v46eRq5PGsPdhJCLcKf4f61oYzFl1yNqdgx/If51BLpacssHH6dt9f3zudhS6+nHdNW2tr8t6nSPgXzS0uHbCSNdobBb79m18o9iCPS1dXr84fCjEdnxMWuA6MCPMFT/Sv0cpqsqq02bFOWaNz7SlKiJBXIPitw8JjVxBIW8SjPfLbIXDEtexADA11+qL8YOWXxmAcwgmWLvgDd0++g8yACPNR41nCWVklOeSSkcm4OftA+HxDZHDBY2XrFlzhSScrBSCoAIIW21W7h2NaMsxZEFrgFEF9bagAW09PauMRdpFkkAZdbq1iBceF66fwniL4nCpLoSdHUb5lJBOt+6bCw/iPhWUKlKMcmI1T2vtfmWdHETqfRHS+/dyvdLXh5FgmGHkQiQKhLHWM5QbE5e419AD7X0qGxnCUHeikz90G2UXGhF9D42+tZZMrBDppYXU9CwBB6jUjessmHWNi1xbLlHl3bX9d/W9aNepDCtOOdPW0W1KPhu7dz0LCOKcIu029+HHnz5WK/j8S6d1GIGoJ6kjcG/t9ahWkzsF0uTYWAGvnapfFx6kC50sSbdLE/pXvkzl8z4sG11Rr7den+NbbqwqSvF/PnA06+ITi7nS+LJl4dEoDF1eNxkOJDxiz2fNhopHQd1hmZCu43qzcmBhgoA0Jh7gIRpWlYKRmBdnRWzm+oIBBrR47yDBixEzXSWMBQ4uQyAklJEuA66tbYgsSCNas8aBQABYAWA8ANqxKQ9Ur5evtAKUpQClKUApSvLyBRckAeJNhQFb51wmJkESwrK8RziRIXw6Ox7vZ3adSvZiz3y2a5XwNSfB8NL+yRx4ggy5MrkEHU3AuQqgkC1yAASDYCpIGvtAfmTA8T7MtE4KujGM66ZkJU+9xtVgwnFrjRx9awfGXlRsNjDikU9liDc2+7MB3gfDMBm9c1USOb1H1rscJUp1KakUtboSlXk8srd51PD8UPiCfWpKDigtqLdPrp/WuPx4og90sLeBPjf8AWpLA8Unz7t3tyR0H6eOlTYnB069Nxls13e5VYn/T/UPrI1I3WvYya4vh+ydk3A+U+KnVT9Kr+NaprjU4AVb97VjqbAnw9dz561X8Ue7mPt5+fpXFKn9WRO/M6WhiM9FVJaX+epYPhPCZOIk9EW1/NiP6Bq/SKjQVyn4NcqGGMyyCzuc5v0/CPYfmTXV6yqNOWhsRVkKUpUZkK+MtxavtKA5nzfyIFMkkcYeN9XjsLX8RVJiKxALGFTISpUi2hJOUgAbX3386/QLKDoar/F+SoMRqUAbxtr9a1KuFVSTlfw4dhNCs4u5xHCyAFmLXckHu3ChRfKLdT4nf8qycS4lfvX72g6jQXtXRp/hQhNwx+tbGC+FkSkFrH8/1qbK/pfY77+m23IylWzPU5lheFyT2yg5QCSbb23t4mrdyniZIgexSIAdWDM3/AHAV0fB8vRRIVVRqLX9dK5RwuYoot6H20q46Nw8JU5pq7VreNyl6RxNSm4tPR3Lg/HsSd5gv9lEH6gmoPjHEcQdP2mbXwdl/7bVpvi28azy8OclwGR8ihiyuCLNtYm1z5f5VaQowpu7S8inniqtRWTZNfDfBteSQuXYmzMzlmAGy6nTx8/YV0OuKpEysHjdkf8SMVP1G4qe4fztjIrCQJMPEjK//AFLp/LWlisBOc3OMr38P0WWG6Qp5VGSt6nTKVUcL8RYz+8hlQ+WVx+oP5VIR87YU/wDEYescn9Fqtlhq0d4v53FlHEUpbSRPUqF/3wwv/MJ9I5P/AM1ifnOH7qyN6LYfzEViqFT/AMs9damuKJ+sOLjVkZXtlIIN9rHe9+lVqfmuVvkjVPNiWP0Fh+tRWLxxfWWQv5H5R6KNKmhhJt66EE8XTjtqa0eB7HMIZWABOUo7AEdNt6Q8y4yM6Sq48HQH81sfzrRxnEL6LWiMSauo0My+tJ95STxbjL6HYsPGeZVxEDQ4rDB1fTuNY+RAI0IOt79K5RxfgjwFnUM8X4sveUfxqL29Rp6VfsJ32uelTfJOCEskrMLi9vppWvXpww1PNDR3JsNXni63Vy2SucNHEl3BB+lbOG42oNywA36V3TjXwmwWIJZoUzHqBlP1WxqFj+BWEBvkHuzn9WrRePm1YsXgIPc5IvEBI9/3jsdEXvWHTQb/AKVeeTeQZcRIss62ANwu9vMnqfLYV0bg3w5w2H+VFHooF/W29WiDDKgsoAFV6tHY2VRjdN8NuRjwGBWJAijatmlKE4pSlAKUpQClKUApSlAK4wcMVkmX8Msg+jsK7Oa5FjpXGOxcSJc9qT5DPZh+tW3RlRQzuW1r+v7KnpSlOpCKgru5pspqdwmFZFUwOr6KXVipV2NrgC2liQpuRe48a0p7obTRlP4vu/Xp718XDEEPG2osQQdQRqKtpWqxTi9PNMoFJ0JWqRafzY2MVi0Zk7WExNmzMRuVuAdLA9G87286+YiBAjSJKpAI7u5NyNvAWOx10NF4mwAWVA6gWA030GY3BubC19Dvrqa+5MLJ+OI+5A08Nb6jxF7jbWosrjwfhr+zYUoz2a8dP0aS4seFZVxi+FZ24TDrlxF7Bjay3NlcgfNqbrb3HjUPUscs9iKTnDcmMPiczBUW7E2AA1JrcghkdSygCxKkHfMpRWFt9M4NVwG2oqS4TBnD3lZMuUizWHeNmY+NsqnpsNRasKlOyuSUqrk7Mlp8EFH2kwXodjY7aajS99fAXqD4lIvaERMWXSxO5PXoK3I4cKh77NIdL2HkCbEHe/d36X66fYOKZAvZRKraXJHVR9SM3e1PgOmuFNSWqTfojKpKLWrS8bv8GvhuBSMMzjs13JYa6eCm1z06an1tg4hCge0RzLYdSbEaHWwuCRcEdCOtbjRySfOxy+Gw+nX1P9awyzxR6DvN4DWpk2nmk/LbxNN1Iy+inFt+p9wiZUZj0FWv4eYe0Gb8Wv11qm8U4rli7MoUL6LfrfTT6iukcqYfJh0HlVZ0jUzQjbZtvy092XPRFGcJ1JTVnoiYpSlUxfilKUApSlAKUpQClKUApSlAKUpQCtD/AGNH2plyjMTcm25sBc+dgB7Ct+lAa2L4ckos6g1VOIchWJaByh8Bt9KulKkp1Z03eDsR1KUKitNJnL8TgcTFpJFnHiu/0NaZxcf31ZD5giutNGDuL1pYjgkT/Mg+lb8Okpr+yT9P16FVU6Hoy1g3E5oI4m2cV6/YF/EKuuI5Fw7fdA9q0n+HUXQke5rZXSceKfo/waj6Fn/1qehV/wDZy/iFDhYxu4qzf+XMf4j9TWaL4eQDfWj6ThwT9DxdC1OM/QqBxUC9cx8ta9JjnbSKEnzOlX7DcoQJ9wVJwcPRPlUD2rXn0lJ/1j5u/wCDZp9C0l/eTfoc9wvK2Jn/AHjZV8BpVn4RyXFDYkXNWICvtaNSvUq/3fzuLWjh6dFWpxSIbjfLMWJVAyi6MHUjoR/SpPCYfIir4Cs1Kiu2rE1hSlK8PRSlKAUpSgFKUoBSlKAUpSgFKUoBSlKAUpSgFKUoBSlKAUpSgFKUoBSlKAUpSgFKUoBSlKAUpSgFKUo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data:image/jpeg;base64,/9j/4AAQSkZJRgABAQAAAQABAAD/2wCEAAkGBhQRERISEhIUFRQWFxgVGRYWFBUYFxYUFBgXFxQYFhcYGyYeGBkjGRgVIC8gIycpLCwsFSAxNTAqNSYrLykBCQoKDgwOGg8PGiklHyQsLyosLC8tLC00LCwsLjUsLSwsLCkpLy0sLCwsLCwwLCksLCwpKiwsKiwsNCwsLCwqLP/AABEIAOEA4QMBIgACEQEDEQH/xAAcAAEAAgMBAQEAAAAAAAAAAAAABQYDBAcCAQj/xABEEAACAQIEAwYDBQUFBgcAAAABAgMAEQQSITEFBkETIlFhcYEHMpEjQlKhsRQzYqLBcoLR4fAVFkNTkrIIFyQlY3PS/8QAGgEBAAIDAQAAAAAAAAAAAAAAAAMFAgQGAf/EADMRAAIBAgQCCQQCAQUAAAAAAAABAgMRBBIhMUFhBRNRcYGRocHwIrHR4RQy8QYVI0JS/9oADAMBAAIRAxEAPwDuNKUoBSlKAUpSgFKUoBSlKAUpXmSQKCSbAakmgPVKqeM5zJcLCgyXsZXdF0te6qxFx+flVa4pxVC7HETvYlbRrO+h1sAoFhcgXHnUnV2/szDOuB1GlcU4nhpjOBg5TkChmZJspuT0Ktb100t1qM4N8XsdgyBiB+0xA2YNlEq23yyJo394G/jXjj2M9ud+pUNyvzbh+IwibDvcbMp0dG/C69D+R6E1M1gZClKUApSlAKUpQClKUApSlAKUpQClKUApSlAKUpQClKrvE+aWw+I7KSEshAZXQ622YFT1B8DsRWcKcpu0TGUlFXZYqVF4DmbDzHKsqhvwN3W+jb+16lL15KLi7SVj1SUtUK5h8T+aninjhuywWBdgGszMTYFhuAqk5R5+3TJmsD/rU6Cq9zTiexwrPZe48R7wBAHaoGPe0Byltem9Z0aihNNq/AOOZWOe8V4di41DqWkZstgY7MELAkKqnupa2hFxlFwbVI8W4VDoFQd5gLuxFht4XJJvsOo0qzcx4LEMIpMOEfLnDxs2TNdboyvlJzKy2sdCJDe1gRWOB8yw4x0QxvETmCvLGuVyhIcI6lkYg+2lxWrOdSqrr0+ciWMYQue+KcvxYbDZFQB5F1zXIAvrtudhrtc1zTjEIDtGoGc6BV+8fY711vH4eAkiTEd8AAEsABGugzW0999b7VW8fJBLc4Vo5GW47Tu5nuD8jbtl116WFexbbMG0kc04FzDPwnGLKp2IEkd9HTcqfPqD0PvX6k4LxZMVBHNG10dQwPkRcV+QeLENI+VswuTc+tdt/wDD9xwvhpMOx/dv3f7L94fzZ6mexijr9KXrWxfE4ov3kir6kX+m9eJN6IN23NmlU/ivxMw8RyxpLM17AKuUEnQC72P5VZ8Bi+0RWsASBcA3APUA2Fx52qSdGdNJzVrmMakZ/wBXc2aUpURmKUpQClKUApSlAKUpQClKUApStPifFEgTM2pOiqN2PgP8elepOTsjxtJXZmxWKWNSzsFUdT/rU+VU/jPFhOwOTKi3sT8xv+g8q18fxBpWzynb5VHyqPLxPnUJjeI30FW+Gwlnd7lPisarZUYeJwJIdhXzBcVxWGsIZ2y/gfvr6Wbb2IrWLVmwkWZhVvkTjllquZS/yJQeaLsWnh3PrSkQzRBXP31bu6a3Ibb6mppog6yQTAMSpUHcMthc2PXXz22qmcN4b2+IZBsq2v5kV8w/GpYe1V1Z5I4zHEL69oTYDbvDQ730HnVDiqUM7VJWtb1OkwdWpOlGdTiVr4wc1YmCU4SPFns3TVI1yuFPdtLJuxazHu5Rbca1C/C3ElXlKorGNMyZzlQSsciXJNjckjxuBbeof9ojOKafHK8qlysgBysNO611IvYj5RYWG4uKnMNi/wBjQhZMNiImW32EllUkHumJiHvc3z2Gp0N6Oj1ccpuZru5m+KXMDzyjDQN9ll+1tlCtKu6hyLkDXu36XtVdwWEePBM5NyjN3Ve+UtkGuU2FwG/Pyq5/71YfEqO2wYjZGADGK0Zdlyt2j3N9QTa19Bpe9VjjvMMKwLFhhYnMrOt17osrKTYEqQBob+pvWr1do2set3KfiZQzO1vm6kW9T6mrv8JOKyYczvHl1MaksCQPnN7AiqHNN4DS9/P0rq3w/wCXCvDJpiNT9r/dUgD+UE+9SYdRdWKltexDXzdXJx3sdBn4nLILvOxB6Kco/ltf3qNkmjW9gL1ECUgCx0rGWq+jhlHQ5ueMlMSr3swANje3j710zlbmCGeMJH3XUd6NvmHn5jzFc9OCuVETdoSmYhVIKn7ym+9vEb3FaoBDB0Yo66qy6EH/AF0rHEYaGJXZJbP8ozwuMnh3Zq8X83O1Uqpcqc59sRDPZZuh2WQDqvgfFfp5W2udq0p0pZZrU6WnUjUjmi9BSlKiJBSlKAUpSgFKUoBSleJpQqlmIAAJJOwA1JoDX4nxJYIy7egA3ZugFUbF45nYyynvHYdFHQDyr1xLihxEhka4QaIp6L4n+I/4DpWjDF2rFm0jXc3tewuR1O2pIBtcX01q6w+HVNXlv80KXFYlzeWBoYzGljWpetrieIR5CY0CrsLC17X1tfS/h5V5wuELGraFlHsKGrKzd2YVjJqRwkORWc9BXiScKezjXO/5D1rFxp507OCRbdrsRtYfMPUD9ajlWhmyX4XfctT2OGrVoqUY6N2uWr4e4LutKd2N/rW1zFwcqZJY2yMyNZsoZc4F1zg6Zbga9PKpjl7B9lAi+VbePmRI3eUhY1UszNsqqLsT5AA1zDqtzc+1naRgoxUVw0Pz7zDwgiGNsheVWcyBc7BAzXVm0vlBVtDYd7reokYRzGuT5Cb2UkAMLjMO/e97/wCjXY+Y+RO0tJhnyMLkFCR1udVIO9UHi/Kcwa8mFDNfWSFhE5PiR8jH1W/n1qyVenNb+ZhZoreBV4G7clWYG/fLnfQk3B187jeonjnEY5hYxdmwvZlYlbkktdTsL7AbfrNYjk3Esfs0cgn/AIgRWX3RiCPPepjgHwcmlYHEHT8K3A92Op9rVrVJxWzM1cpnJnKD42ZdD2YPePj/AAj+vgK/TfCuALHhTDYWZCp9CLfpWPlvlOLCIAqjQW0Gg9Knq029bmVjjOEwzFMp+ZSVPqpsfzFHhIrf4vhJV4hiIYxZWYSZvASi/wBc2b6VscS4XLhxeRcyH7wGq/2h4eddT/Kpyko31aT8+HecjVwVeGaaV0m/8nyNGw4WSI51sO01062Oguq3vlJ6pmttWHHwpIvaxbk95Lai+5sNtSvS3fAF7MaYXFmI3WzIdSLA7ixIuDY29jYXBGleppAr/tEQCreyqbgs1vtCgGqKt976G1tdBjllGV/Xt5M8U4zhZbdnZzXz7kXJFfQ3VlOh1DKw/MEVfOTuazL9hMftVGh6SKOo8/Ee/pVeK4qKRUZRlfQWFz3QMvfYnfTQC+mpJJqPBOjIcrqcysNwRXtWisVTtJWfDk/wSUMQ8LU0d4v55nZ6VB8q8wDFRXOki9118GH9DuKnK5ecJQk4y3R1UZKSUo7MUpSsTIUpSgFKUoBVQ5y4rmYYZTpo0n6ov9T7VZuJY5YYnlbZFJ9fADzJsPeuZduxzSObu5LH1Ph5f4VYYKjmlnfD7mhja3Vwyrd/Y9s4LBSHKjVsguwUbkdNPOvfFsaZrpAt41AZiqkA2126KDc26a6DUnMIzBFcWMkpAVl71r5SLWO411UE3I1Uix841Fgj7FCGdjdj1FibX6g62Gx0Ogub2sWnJW8PdlJK6i7u3b7IiMJhsxralkLMIIfmO5HT/OmIk7NQi/O2g8vOrjyhy2IUDuLuddajxuK6pWju/l/wY9H4L+TLrJ/1Xqz3y1yosChmF3PjUzjuFpLlLKCVNwbbX0Nvatylc+227s6tJJWR5RLACovmngrYzCy4dZeyMmUF8oeyh1ZhlJANwCuv4utS1K8PTlOE4bxHh0oyK7q8jEgFpYRHLiC8jzWXO83ZgsZDl3RVv3gdng/xQLJEmIwrSTN2aXiyBWmm7AhLPYLYYhBfMdUa9hYnptYGwEZbOY0Ld3vFVLdw3XW19Dt4UBTOIcyyRYuWJY4T2eQJhiG7fEZ4HmJikBKggo6gFcpyHvAkVDS8Rx3ExG0CPHGWzxGMFEeBhJHI0k5a6SFM6hMpILxsB3SR058KjHMVUmxW9hfKdxfe3lTDYVI0VI1VEUBVVQAqqNgANAKAhuTeXGwOH7FpFk7xa6pkUEgZiFubZmDOQLAFyAAAKnqUoDXkwKl85Av417nw6uCrC4rLSgOdcx8uHCkyRi8J1ZfweY8vLpUbgccYWDAZkO49eo3sfY+YIrqksQYEEXBrmfMPBThJbAfYyHu/wN+H06j3q9wWJ65dTU34c/2UGPwbpvr6Pivc1OK8PyWkSwja2XXXUAmwOtvra4BsdK0Fa1epV1/T0r7hoM7ql1XMbXY2UX8T0FWcU4L6mU8mpy+lbm3wziRw0yzD5TZZB/D4+o39L11fDzh1DDYi9cfQbqddx5VcuQOKko2Hc96PQeaH5f8AD2qs6ToZoqsu5+z9vIueisRq6Mu9FypSlURfClKUApShoCm/EHH/ALnDg/Me0b+yuij3a5/uVXMPCJJEjO3W2+UatYAEk2vpavvHcb22Onboh7Iekeh/mzVm4VIEWWVrEAWsRobWOW9xa+nQ310Nq6GlDqqKS3t6s5zEz62u77L7IzxWeaVyi2iXLmUZe8A12sLa2U6km1rd64FaKS53eV/X0A2HsLD2rK6tFh47MwMmot0FyTZjtpYELbW9yb2rTxi91Il3cge3Wp4WinJ7LTwW5oV81RxpLdv7/hEvyhws4iYzuO6Pl9OldEVbaVHcA4eIYVUDW1SVc3VqOpNzfE62jSjSgoR2QpSlRkopSlAKUpQClKUApSlAKUpQCo/jnClxMLxt1Gh6gjUEeYNqkKV7GTi7rc8aTVmcaaNhmRxZ0JVvUf0O/vWxPggsaOqswNizEgLroVCjXRrgtf2FTPPnDuyxCTAd2UZG/trqp91uP7tafCoxLHJBrmtmXvki/lHltfYE3vrpub9T12elGqvH3OTnh+rrSpeR54xFHlieIBQQNALaHUE3YsxvfXbTc2rDw3GdjiIpRsTkb0bb87VmwQMuGeIKzMjZlAy7nW1j3ibCTQX9NajnTNGw6j8iK9hFThKlLu89mYSqdXVhWjy/aOwRPcA+Ne6h+VMf22GjbrYX9etTFcq04uzOvTuroUpSvD0VjxEwRGc7KCx9ALmslRXNUlsFiSN+ycf9QK/1rKEc0ku0xk7Js5Tw2Qspc7sSx9WNz+ZqZnxSrHEjxyorZHIz9106sF01JW+viddqi4IMiCvDyE2uSbCwub2HgPAV1koKTOPdRxvzJPFTrLNdbZbC1kCH0IubkWte50tqa2eCYbtsaPBAPr/q1ReBaxqzfD+G7yyH8R/LStPHf8dCy5L39jZ6Oj1uLzvgm/YvSi1faUrnTqRSlKAUpSgFKUoBSlKAUpSgFKUoBSlKAr/PWB7TBSkfNHaUf3Dc/wAuYe9c+4cQ0id5gG0uhIbXYaA9bdD6V1nEBZEdLg3BUi4O4IN64/whSmQuCchFwDY90669DpV50dO9KcPHz/wUfScPrhM3OJL2MjojOoIGYZm1O5BNlzD1FYsEdxW1zBGO0DKwIKgaEmxXTxYbW2J9q0sI1mqypawTKTEK0mi4/DvEd2SP8LH6HUfrVzrnvI8tsTKvjY/lb+ldCrnMbHLXl3389TrMFPPQg+QpSlahtmvj4C8bKrshI0ZbZlPQi4t9a5Xj+IY1ZHw+InYg+IGV1vuNPy6V1yojmDl5MUliLMNVYbg+IrcwmIjRl9aTXdtzRq4qjKrC0HZnM55DaxFa9SOJwrROYZhZhs3Rx4j/AArHDgSTXSxcWrrY5Co5Qk41NGhgMMSfKiYqdZxFhZnRSe/ky+9rg61lllZmEMAudiw6f51duWOVlw6hmF3OtVuMxcYfSkm+etuff2Fn0ZhKk5ddJtR+/wCibwGbIubew339/OtioafmyBMT+zEtnuiFgpMaSTAmKNm6OwBIHpe2YXmaoDphSvmbpX2gFKUoBSlKAUpSgFKUoBSlQPN3NCYKK+dBK37sSZshOZV+0Zf3aFnRc7aAut6AnqVG8P49HLhlxJJiTKS3a9wxlSVkWTNoCrAgnbTQ2qvy/EuJWkQwTXRpFJ7hVhCUaQpZiXth5EnAA7yXtcqRQEbz/wAp9/8Aa4l/+xVG/wDGLdR18fXeuondBU6GuqcDx/7XhIJ2UL20SSFQcwHaKGsGsL771SOZuAnCOZEH2LHUf8tj1/sn8qvMBi8yVGfh+Px5FH0lhJNdbT8V7kPjuIvNlzn5RYDXrvuTrWKCMk6VmTCZjpWxLMsIAAzOdgKtG401oUDnKpKy1bPkuNfBkTRlc5FrMCb+GgINXrlLjM2IizTqgY9EDAAeZYm59Pzqt8v8pvOwmn9h4elX7D4ZY1CqLAVz2MxEKrtFd74v9ep1XR+GqUaaVSXh2GWlKVoFiKUr4zW1NARfHeApiUKsNdww3B6EGuQcc5kXCSNh5JVZ1Nvsu+x8AVX5W8jatznXnufiEjYXAyiHD2sZQ32mJJJUJCF71mIIAFs25IU66nA+V1jg/ZZEvmYlkDd8MbfeUDMthtsfQmvf9z/iJwzLufDmvltr8DF9GQxkk5rbX5yJvkznXBiwSDFO9rkmE2HqdqmsB8beHSNldpYSDYmWJgqnazMmYL71B/sckWTI2ZAtxlW6qinYkm1raaW2rV4ty5IT2ilSTa9lIJ00JBJvVXHHxz3nJZZXs9dGt09F7+JZfwoqyzJfPQuHFeV0xSvisFiCXdu2TLIjQ9sUWFplIU/a9gCqkkqrHNlvetfg3OjQSnC4lHypcGV5O0dWI7QIQq5nQAhFkPekylspAYjnmGlxHDWafBnKwOZ8Of3U6/eug+WQa2Zdenr0WKTC8fwSyoLSLmABOVo5NM8bsASqtYAsutjdSDat+nUjUWaLNOpTdN2ZE8wxPgZ14iJ3xMjKzligSEQ2ZY4xKGssX2iEQqHklkRSCNSOnRtcA+PkR+R1Fc04NPNOJMA2Ighnidewz4ZC8KiNlPZwhrQZV1izuZCoZmFjUj8OeMZVlwzB+yhcRpLIEX7UiMyQsANJM8mxeR2bPcjQVIRl8pSlAKUpQClKUApSlARXMnHFwkBld417yqO1fIrFiO7m2UkZrE6Dc2AJqmQYc4oPPjQ3YLJK6ozSiZ3YZY8OkXy2ERljKxllmzqwuSaw8c4k3E8fDhos6pHZiAhinjDZkxDP2jLJGMjAAGN43DWuCRbTl4GZmh4bEoMMQlVJCjMjB0LySfK0PZ9r9muRhJEyra4JFAbkkOK4mUMOQYVoo8RASsXZ4eaO5iXuZi7hl7OSNu7lkNspWzWfAcvYTAYYdrkXuKryM1jcIygK1ltZXdFygHLYDa1eMVxGPg+ATtW7R1GUdGmma7MSd9TclmuepJJ15njONSY7tJXfPKFNlF8iKdCqL00v5m2t6kVKcoOaWi4mpiMVGi0t22l59pcMT8X8Fh1WLDQyyIihFyII4wqiyhc5DWAAHy1FT/HCJ/s5cBJlYEG0isLe6ge16of7HbS1elwhIyhb3Nhp1Nuv+t6ibsbTLLg+YoiSuHYqrGyrLZShP3b3IPlrV/5Z5OC/ay95jrrXG2kgQZcwJG5voT19un51YuTfid+xyLDLJnwxNhdrtD5qdynivTceB3qssZOKVWDS+/fxv83KrD/x4VZOEdW97fbkdyVABYV9rHBOHUMpBBFwRsQayVpFsKUpQCqZ8UMVIcMMNE4QznLI97FYBYOF/jclUA8Gbwq51yz4j8Sz4+HDqVugjdsxsLMzgAeds/0FYTzZXl3JaMFOaTIvgTjDuGRFsFCWN75FHcCtbpr11qS/27DlLiOzMdbN39RYn6eHlpXhJxYKFPS7EXXXr5ddD4eFYposxGW5XyBsx3+Y6/pVcsI8RUXXUJJ21d2tOa2fy500I0ZPNflv2cNBw/GlVdI0JS1rM66Ak6te2TQna/pXzD4kwRkGUMAQVDA3K228Dra3h0r25GmpNraKtxsSNtr+Jsa18RIv3VVT4swNhl6AXN/OxPpVlVw9LO11F89r35aXtb1WonSzXblpyS1727vTlbncjeKu0hLgEi9wo1XTqOvtpWtyVxg4PHqwIVZrRypfc/8ADfL0YE29CfCsePm/+RwPKNgPqTc1BTsLgqXzCx101HoamiqMY5IQtw+c+ZoV8N9LzO/Zpa3I6dza08OPGIggygDtRK7jsGdlRGLGaZIYGKB0ZlDSEAWte53eOYZI+KJiTLAoZYpE7Ro3zRq4GIK587pZMrKYsi3BZibGvHNXGkXAYV3GGZzICq4gQEMAjZwhnZVU6qCwNwrGwJram5UbiGDwBDwDJFlbWWSN0soUf+nnjWQDKdyy6m2hN4yjL6KVgwUbqiiV1dwO8ypkVj4hMzZR5XNZ6AUpSgFKUoBWpxTG9jGXsDYqLF1T5mA0Z+7fXQHc2HWtuofmjltcdCIXkZAGzXVY21ystisispFmPS4IBBBFAVDlaDExYfFTyLNI5AhjQuzOzs2V5g/aTiO5Zc/Zd0dkTl0sN/4TYCNcI00aBe0bKDaK5SIZVDNCFSQg5xnyKx2a5FanHuXUwXDhhv2ns+1xAPa5IoowzKSBIqyRIqAJfRhdguhvY2flrE/+3Qy52e8PaZn3OYF/xtoL2HfbQDvNuQOH/E3mJsdxGRVb7KAmGMA7sp+0a3iXB18FWo7gJljcHa3iDbrudtdqluEcEUgMVuT3idD3m1J9bk1ZRwotbX8htXX0K0YUlT0y2s+Zx2N6Wp3cSLxOHVmSSMXvYsoOtxva+h0t73rDxDFEX7zW69owAIPlbYG2v6WqZ/2TICSpHp4/n71kxvCTOmSZVK6ggaW28Om9xVfKnToNyotNcU7dm19zUh0pGeVVXe2id9Vx22fzic44hwntXLRZe8dFvcbC9jUHxHhrxGzpY2v46eRq5PGsPdhJCLcKf4f61oYzFl1yNqdgx/If51BLpacssHH6dt9f3zudhS6+nHdNW2tr8t6nSPgXzS0uHbCSNdobBb79m18o9iCPS1dXr84fCjEdnxMWuA6MCPMFT/Sv0cpqsqq02bFOWaNz7SlKiJBXIPitw8JjVxBIW8SjPfLbIXDEtexADA11+qL8YOWXxmAcwgmWLvgDd0++g8yACPNR41nCWVklOeSSkcm4OftA+HxDZHDBY2XrFlzhSScrBSCoAIIW21W7h2NaMsxZEFrgFEF9bagAW09PauMRdpFkkAZdbq1iBceF66fwniL4nCpLoSdHUb5lJBOt+6bCw/iPhWUKlKMcmI1T2vtfmWdHETqfRHS+/dyvdLXh5FgmGHkQiQKhLHWM5QbE5e419AD7X0qGxnCUHeikz90G2UXGhF9D42+tZZMrBDppYXU9CwBB6jUjessmHWNi1xbLlHl3bX9d/W9aNepDCtOOdPW0W1KPhu7dz0LCOKcIu029+HHnz5WK/j8S6d1GIGoJ6kjcG/t9ahWkzsF0uTYWAGvnapfFx6kC50sSbdLE/pXvkzl8z4sG11Rr7den+NbbqwqSvF/PnA06+ITi7nS+LJl4dEoDF1eNxkOJDxiz2fNhopHQd1hmZCu43qzcmBhgoA0Jh7gIRpWlYKRmBdnRWzm+oIBBrR47yDBixEzXSWMBQ4uQyAklJEuA66tbYgsSCNas8aBQABYAWA8ANqxKQ9Ur5evtAKUpQClKUApSvLyBRckAeJNhQFb51wmJkESwrK8RziRIXw6Ox7vZ3adSvZiz3y2a5XwNSfB8NL+yRx4ggy5MrkEHU3AuQqgkC1yAASDYCpIGvtAfmTA8T7MtE4KujGM66ZkJU+9xtVgwnFrjRx9awfGXlRsNjDikU9liDc2+7MB3gfDMBm9c1USOb1H1rscJUp1KakUtboSlXk8srd51PD8UPiCfWpKDigtqLdPrp/WuPx4og90sLeBPjf8AWpLA8Unz7t3tyR0H6eOlTYnB069Nxls13e5VYn/T/UPrI1I3WvYya4vh+ydk3A+U+KnVT9Kr+NaprjU4AVb97VjqbAnw9dz561X8Ue7mPt5+fpXFKn9WRO/M6WhiM9FVJaX+epYPhPCZOIk9EW1/NiP6Bq/SKjQVyn4NcqGGMyyCzuc5v0/CPYfmTXV6yqNOWhsRVkKUpUZkK+MtxavtKA5nzfyIFMkkcYeN9XjsLX8RVJiKxALGFTISpUi2hJOUgAbX3386/QLKDoar/F+SoMRqUAbxtr9a1KuFVSTlfw4dhNCs4u5xHCyAFmLXckHu3ChRfKLdT4nf8qycS4lfvX72g6jQXtXRp/hQhNwx+tbGC+FkSkFrH8/1qbK/pfY77+m23IylWzPU5lheFyT2yg5QCSbb23t4mrdyniZIgexSIAdWDM3/AHAV0fB8vRRIVVRqLX9dK5RwuYoot6H20q46Nw8JU5pq7VreNyl6RxNSm4tPR3Lg/HsSd5gv9lEH6gmoPjHEcQdP2mbXwdl/7bVpvi28azy8OclwGR8ihiyuCLNtYm1z5f5VaQowpu7S8inniqtRWTZNfDfBteSQuXYmzMzlmAGy6nTx8/YV0OuKpEysHjdkf8SMVP1G4qe4fztjIrCQJMPEjK//AFLp/LWlisBOc3OMr38P0WWG6Qp5VGSt6nTKVUcL8RYz+8hlQ+WVx+oP5VIR87YU/wDEYescn9Fqtlhq0d4v53FlHEUpbSRPUqF/3wwv/MJ9I5P/AM1ifnOH7qyN6LYfzEViqFT/AMs9damuKJ+sOLjVkZXtlIIN9rHe9+lVqfmuVvkjVPNiWP0Fh+tRWLxxfWWQv5H5R6KNKmhhJt66EE8XTjtqa0eB7HMIZWABOUo7AEdNt6Q8y4yM6Sq48HQH81sfzrRxnEL6LWiMSauo0My+tJ95STxbjL6HYsPGeZVxEDQ4rDB1fTuNY+RAI0IOt79K5RxfgjwFnUM8X4sveUfxqL29Rp6VfsJ32uelTfJOCEskrMLi9vppWvXpww1PNDR3JsNXni63Vy2SucNHEl3BB+lbOG42oNywA36V3TjXwmwWIJZoUzHqBlP1WxqFj+BWEBvkHuzn9WrRePm1YsXgIPc5IvEBI9/3jsdEXvWHTQb/AKVeeTeQZcRIss62ANwu9vMnqfLYV0bg3w5w2H+VFHooF/W29WiDDKgsoAFV6tHY2VRjdN8NuRjwGBWJAijatmlKE4pSlAKUpQClKUApSlAK4wcMVkmX8Msg+jsK7Oa5FjpXGOxcSJc9qT5DPZh+tW3RlRQzuW1r+v7KnpSlOpCKgru5pspqdwmFZFUwOr6KXVipV2NrgC2liQpuRe48a0p7obTRlP4vu/Xp718XDEEPG2osQQdQRqKtpWqxTi9PNMoFJ0JWqRafzY2MVi0Zk7WExNmzMRuVuAdLA9G87286+YiBAjSJKpAI7u5NyNvAWOx10NF4mwAWVA6gWA030GY3BubC19Dvrqa+5MLJ+OI+5A08Nb6jxF7jbWosrjwfhr+zYUoz2a8dP0aS4seFZVxi+FZ24TDrlxF7Bjay3NlcgfNqbrb3HjUPUscs9iKTnDcmMPiczBUW7E2AA1JrcghkdSygCxKkHfMpRWFt9M4NVwG2oqS4TBnD3lZMuUizWHeNmY+NsqnpsNRasKlOyuSUqrk7Mlp8EFH2kwXodjY7aajS99fAXqD4lIvaERMWXSxO5PXoK3I4cKh77NIdL2HkCbEHe/d36X66fYOKZAvZRKraXJHVR9SM3e1PgOmuFNSWqTfojKpKLWrS8bv8GvhuBSMMzjs13JYa6eCm1z06an1tg4hCge0RzLYdSbEaHWwuCRcEdCOtbjRySfOxy+Gw+nX1P9awyzxR6DvN4DWpk2nmk/LbxNN1Iy+inFt+p9wiZUZj0FWv4eYe0Gb8Wv11qm8U4rli7MoUL6LfrfTT6iukcqYfJh0HlVZ0jUzQjbZtvy092XPRFGcJ1JTVnoiYpSlUxfilKUApSlAKUpQClKUApSlAKUpQCtD/AGNH2plyjMTcm25sBc+dgB7Ct+lAa2L4ckos6g1VOIchWJaByh8Bt9KulKkp1Z03eDsR1KUKitNJnL8TgcTFpJFnHiu/0NaZxcf31ZD5giutNGDuL1pYjgkT/Mg+lb8Okpr+yT9P16FVU6Hoy1g3E5oI4m2cV6/YF/EKuuI5Fw7fdA9q0n+HUXQke5rZXSceKfo/waj6Fn/1qehV/wDZy/iFDhYxu4qzf+XMf4j9TWaL4eQDfWj6ThwT9DxdC1OM/QqBxUC9cx8ta9JjnbSKEnzOlX7DcoQJ9wVJwcPRPlUD2rXn0lJ/1j5u/wCDZp9C0l/eTfoc9wvK2Jn/AHjZV8BpVn4RyXFDYkXNWICvtaNSvUq/3fzuLWjh6dFWpxSIbjfLMWJVAyi6MHUjoR/SpPCYfIir4Cs1Kiu2rE1hSlK8PRSlKAUpSgFKUoBSlKAUpSgFKUoBSlKAUpSgFKUoBSlKAUpSgFKUoBSlKAUpSgFKUoBSlKAUpSgFKUoD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10428" y="2133600"/>
            <a:ext cx="8988424" cy="14475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2400" dirty="0"/>
              <a:t>Modification of land-atmosphere interactions by CO2 effects</a:t>
            </a:r>
            <a:endParaRPr lang="fr-FR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62801" y="6172200"/>
            <a:ext cx="1981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April, 25</a:t>
            </a:r>
            <a:r>
              <a:rPr lang="en-US" sz="1600" baseline="30000" dirty="0" smtClean="0"/>
              <a:t>th</a:t>
            </a:r>
            <a:r>
              <a:rPr lang="en-US" sz="1600" dirty="0" smtClean="0"/>
              <a:t> 2017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141581" y="1117461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dirty="0" smtClean="0"/>
              <a:t>Session</a:t>
            </a:r>
            <a:r>
              <a:rPr lang="fr-FR" sz="1400" dirty="0"/>
              <a:t>: </a:t>
            </a:r>
            <a:r>
              <a:rPr lang="fr-FR" sz="1400" dirty="0" smtClean="0"/>
              <a:t>HS2.4.4</a:t>
            </a:r>
          </a:p>
          <a:p>
            <a:pPr algn="r"/>
            <a:r>
              <a:rPr lang="fr-FR" sz="1400" dirty="0" smtClean="0"/>
              <a:t>EGU2017-18319</a:t>
            </a:r>
            <a:endParaRPr lang="fr-FR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184512" y="3581104"/>
            <a:ext cx="878939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Léo Lemordant</a:t>
            </a:r>
            <a:r>
              <a:rPr lang="en-US" b="1" baseline="30000" dirty="0" smtClean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,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Pierre Gentine</a:t>
            </a:r>
            <a:r>
              <a:rPr lang="en-US" baseline="300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, Marc Stéfanon</a:t>
            </a:r>
            <a:r>
              <a:rPr lang="en-US" baseline="30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, Philippe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Drobinski</a:t>
            </a:r>
            <a:r>
              <a:rPr lang="en-US" baseline="30000" dirty="0" smtClean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, Simone Fatichi</a:t>
            </a:r>
            <a:r>
              <a:rPr lang="en-US" baseline="30000" dirty="0" smtClean="0">
                <a:solidFill>
                  <a:schemeClr val="accent1">
                    <a:lumMod val="75000"/>
                  </a:schemeClr>
                </a:solidFill>
              </a:rPr>
              <a:t>4</a:t>
            </a:r>
          </a:p>
          <a:p>
            <a:pPr algn="ctr"/>
            <a:r>
              <a:rPr lang="en-US" sz="1600" dirty="0"/>
              <a:t>l</a:t>
            </a:r>
            <a:r>
              <a:rPr lang="en-US" sz="1600" dirty="0" smtClean="0"/>
              <a:t>eo.lemordant@columbia.edu</a:t>
            </a:r>
            <a:endParaRPr lang="en-US" sz="2000" i="1" dirty="0" smtClean="0">
              <a:solidFill>
                <a:srgbClr val="3A91C6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7975" y="5433536"/>
            <a:ext cx="87566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aseline="30000" dirty="0" smtClean="0"/>
              <a:t>1 </a:t>
            </a:r>
            <a:r>
              <a:rPr lang="en-US" sz="1600" dirty="0" smtClean="0"/>
              <a:t>Earth &amp; </a:t>
            </a:r>
            <a:r>
              <a:rPr lang="en-US" sz="1600" dirty="0" err="1" smtClean="0"/>
              <a:t>Env</a:t>
            </a:r>
            <a:r>
              <a:rPr lang="en-US" sz="1600" dirty="0" smtClean="0"/>
              <a:t>. Eng. </a:t>
            </a:r>
            <a:r>
              <a:rPr lang="en-US" sz="1600" dirty="0" err="1" smtClean="0"/>
              <a:t>Dept</a:t>
            </a:r>
            <a:r>
              <a:rPr lang="en-US" sz="1600" dirty="0" smtClean="0"/>
              <a:t>, Columbia University, USA </a:t>
            </a:r>
          </a:p>
          <a:p>
            <a:r>
              <a:rPr lang="en-US" sz="1600" baseline="30000" dirty="0" smtClean="0"/>
              <a:t>2</a:t>
            </a:r>
            <a:r>
              <a:rPr lang="en-US" sz="1600" dirty="0" smtClean="0"/>
              <a:t> </a:t>
            </a:r>
            <a:r>
              <a:rPr lang="en-US" sz="1600" dirty="0"/>
              <a:t>CEA </a:t>
            </a:r>
            <a:r>
              <a:rPr lang="en-US" sz="1600" dirty="0" smtClean="0"/>
              <a:t>/ LSCE, France </a:t>
            </a:r>
          </a:p>
          <a:p>
            <a:r>
              <a:rPr lang="en-US" sz="1600" baseline="30000" dirty="0" smtClean="0"/>
              <a:t>3 </a:t>
            </a:r>
            <a:r>
              <a:rPr lang="en-US" sz="1600" dirty="0" smtClean="0"/>
              <a:t>LMD, CNRS/IPSL, </a:t>
            </a:r>
            <a:r>
              <a:rPr lang="en-US" sz="1600" dirty="0" err="1" smtClean="0"/>
              <a:t>Ecole</a:t>
            </a:r>
            <a:r>
              <a:rPr lang="en-US" sz="1600" dirty="0" smtClean="0"/>
              <a:t> </a:t>
            </a:r>
            <a:r>
              <a:rPr lang="en-US" sz="1600" dirty="0" err="1" smtClean="0"/>
              <a:t>Polytechnique</a:t>
            </a:r>
            <a:r>
              <a:rPr lang="en-US" sz="1600" dirty="0" smtClean="0"/>
              <a:t>, France</a:t>
            </a:r>
          </a:p>
          <a:p>
            <a:r>
              <a:rPr lang="en-US" sz="1600" baseline="30000" dirty="0" smtClean="0"/>
              <a:t>4 </a:t>
            </a:r>
            <a:r>
              <a:rPr lang="fr-FR" sz="1600" dirty="0"/>
              <a:t>Institute of </a:t>
            </a:r>
            <a:r>
              <a:rPr lang="fr-FR" sz="1600" dirty="0" err="1"/>
              <a:t>Environmental</a:t>
            </a:r>
            <a:r>
              <a:rPr lang="fr-FR" sz="1600" dirty="0"/>
              <a:t> Engineering, ETH </a:t>
            </a:r>
            <a:r>
              <a:rPr lang="fr-FR" sz="1600" dirty="0" smtClean="0"/>
              <a:t>Zurich, </a:t>
            </a:r>
            <a:r>
              <a:rPr lang="fr-FR" sz="1600" dirty="0" err="1" smtClean="0"/>
              <a:t>Switzerland</a:t>
            </a:r>
            <a:endParaRPr lang="fr-FR" sz="1600" dirty="0"/>
          </a:p>
        </p:txBody>
      </p:sp>
      <p:sp>
        <p:nvSpPr>
          <p:cNvPr id="5" name="AutoShape 2" descr="Bildergebnis für EGU 2017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839" y="465138"/>
            <a:ext cx="1263570" cy="565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853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22083" t="20371" r="31667" b="39630"/>
          <a:stretch/>
        </p:blipFill>
        <p:spPr>
          <a:xfrm>
            <a:off x="304800" y="5002427"/>
            <a:ext cx="3657600" cy="177937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91793-E1C7-4EB7-B4D0-431FB4CB7E9F}" type="slidenum">
              <a:rPr lang="en-US" smtClean="0"/>
              <a:t>10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133600" y="6581001"/>
            <a:ext cx="53979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tint val="75000"/>
                  </a:schemeClr>
                </a:solidFill>
              </a:rPr>
              <a:t>Leo </a:t>
            </a:r>
            <a:r>
              <a:rPr lang="en-US" sz="1200" dirty="0" err="1">
                <a:solidFill>
                  <a:schemeClr val="tx1">
                    <a:tint val="75000"/>
                  </a:schemeClr>
                </a:solidFill>
              </a:rPr>
              <a:t>Lemordant</a:t>
            </a: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57200" y="685800"/>
            <a:ext cx="77724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defPPr>
              <a:defRPr lang="en-US"/>
            </a:defPPr>
            <a:lvl1pPr marL="342900" indent="-342900" algn="ctr">
              <a:spcBef>
                <a:spcPct val="0"/>
              </a:spcBef>
              <a:buFont typeface="Arial" panose="020B0604020202020204" pitchFamily="34" charset="0"/>
              <a:buNone/>
              <a:defRPr sz="4400" b="1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en-US" dirty="0" smtClean="0"/>
              <a:t>Main conclusions</a:t>
            </a:r>
            <a:endParaRPr lang="en-US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81000" y="76200"/>
            <a:ext cx="8229600" cy="4111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dirty="0" smtClean="0">
                <a:solidFill>
                  <a:schemeClr val="bg1">
                    <a:lumMod val="65000"/>
                  </a:schemeClr>
                </a:solidFill>
              </a:rPr>
              <a:t>Wrap-up (1/1)</a:t>
            </a:r>
            <a:endParaRPr lang="en-US" sz="1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3400" y="932795"/>
            <a:ext cx="826622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Carbon-water cycle </a:t>
            </a:r>
            <a:r>
              <a:rPr lang="en-US" sz="2000" dirty="0" smtClean="0"/>
              <a:t>feedback leads to 2 regimes </a:t>
            </a:r>
          </a:p>
          <a:p>
            <a:pPr lvl="1"/>
            <a:r>
              <a:rPr lang="en-US" sz="2000" dirty="0" smtClean="0"/>
              <a:t>1- Growing season: WUE enhancement </a:t>
            </a:r>
          </a:p>
          <a:p>
            <a:pPr lvl="1"/>
            <a:r>
              <a:rPr lang="en-US" sz="2000" dirty="0"/>
              <a:t>	</a:t>
            </a:r>
            <a:r>
              <a:rPr lang="en-US" sz="2000" dirty="0" smtClean="0"/>
              <a:t>=&gt; soil moisture build-up during the growing season</a:t>
            </a:r>
          </a:p>
          <a:p>
            <a:pPr lvl="1"/>
            <a:r>
              <a:rPr lang="en-US" sz="2000" dirty="0"/>
              <a:t>	</a:t>
            </a:r>
            <a:r>
              <a:rPr lang="en-US" sz="2000" dirty="0" smtClean="0"/>
              <a:t>=&gt; Temperature increases ~  </a:t>
            </a:r>
            <a:r>
              <a:rPr lang="en-US" sz="2000" dirty="0"/>
              <a:t>Radiative F</a:t>
            </a:r>
            <a:r>
              <a:rPr lang="en-US" sz="2000" dirty="0" smtClean="0"/>
              <a:t>orcing</a:t>
            </a:r>
          </a:p>
          <a:p>
            <a:pPr lvl="1"/>
            <a:r>
              <a:rPr lang="en-US" sz="2000" dirty="0" smtClean="0"/>
              <a:t>2- Summer &amp; heat-wave: LAI enhancement + </a:t>
            </a:r>
            <a:r>
              <a:rPr lang="en-US" sz="2000" b="1" dirty="0" smtClean="0"/>
              <a:t>extra-soil moisture</a:t>
            </a:r>
            <a:r>
              <a:rPr lang="en-US" sz="2000" dirty="0" smtClean="0"/>
              <a:t> </a:t>
            </a:r>
            <a:r>
              <a:rPr lang="en-US" sz="2000" dirty="0"/>
              <a:t>	</a:t>
            </a:r>
            <a:endParaRPr lang="en-US" sz="2000" dirty="0" smtClean="0"/>
          </a:p>
          <a:p>
            <a:pPr lvl="1"/>
            <a:r>
              <a:rPr lang="en-US" sz="2000" dirty="0"/>
              <a:t>	</a:t>
            </a:r>
            <a:r>
              <a:rPr lang="en-US" sz="2000" dirty="0" smtClean="0"/>
              <a:t>=&gt; </a:t>
            </a:r>
            <a:r>
              <a:rPr lang="en-US" sz="2000" b="1" dirty="0" smtClean="0"/>
              <a:t>soil moisture mobilization to sustain higher LH</a:t>
            </a:r>
          </a:p>
          <a:p>
            <a:pPr lvl="1"/>
            <a:r>
              <a:rPr lang="en-US" sz="2000" dirty="0"/>
              <a:t>	</a:t>
            </a:r>
            <a:r>
              <a:rPr lang="en-US" sz="2000" dirty="0" smtClean="0"/>
              <a:t>=&gt; </a:t>
            </a:r>
            <a:r>
              <a:rPr lang="en-US" sz="2000" b="1" dirty="0" smtClean="0"/>
              <a:t>Temperature and sensible heat flux reduction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en-US" sz="2000" dirty="0" smtClean="0"/>
          </a:p>
          <a:p>
            <a:pPr algn="ctr"/>
            <a:r>
              <a:rPr lang="en-US" sz="2000" b="1" dirty="0" smtClean="0"/>
              <a:t>CO2 physiological mitigation of heat </a:t>
            </a:r>
            <a:r>
              <a:rPr lang="en-US" sz="2000" b="1" dirty="0"/>
              <a:t>waves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r>
              <a:rPr lang="en-US" sz="2000" dirty="0" smtClean="0"/>
              <a:t>=&gt; </a:t>
            </a:r>
            <a:r>
              <a:rPr lang="en-US" sz="2000" b="1" dirty="0" smtClean="0"/>
              <a:t>Vegetation </a:t>
            </a:r>
            <a:r>
              <a:rPr lang="en-US" sz="2000" b="1" dirty="0"/>
              <a:t>carbon cycle is essential to accurately estimate future heat waves, </a:t>
            </a:r>
            <a:r>
              <a:rPr lang="en-US" sz="2000" b="1" dirty="0" smtClean="0"/>
              <a:t>dryness through land-atmosphere interactions</a:t>
            </a:r>
            <a:endParaRPr lang="en-US" sz="2000" dirty="0" smtClean="0"/>
          </a:p>
          <a:p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504198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Danke</a:t>
            </a:r>
            <a:r>
              <a:rPr lang="en-U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schön</a:t>
            </a:r>
            <a:r>
              <a:rPr lang="en-U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!</a:t>
            </a:r>
            <a:endParaRPr lang="en-US" sz="3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91793-E1C7-4EB7-B4D0-431FB4CB7E9F}" type="slidenum">
              <a:rPr lang="en-US" smtClean="0"/>
              <a:t>11</a:t>
            </a:fld>
            <a:endParaRPr lang="en-US"/>
          </a:p>
        </p:txBody>
      </p:sp>
      <p:pic>
        <p:nvPicPr>
          <p:cNvPr id="10" name="Picture 2" descr="The University Identity - Log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008" b="76090"/>
          <a:stretch/>
        </p:blipFill>
        <p:spPr bwMode="auto">
          <a:xfrm>
            <a:off x="3200400" y="3733046"/>
            <a:ext cx="2633050" cy="610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371600" y="2590046"/>
            <a:ext cx="64008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err="1" smtClean="0"/>
              <a:t>Léo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Lemordant</a:t>
            </a:r>
            <a:endParaRPr lang="en-US" sz="2000" b="1" dirty="0" smtClean="0"/>
          </a:p>
          <a:p>
            <a:pPr algn="ctr">
              <a:lnSpc>
                <a:spcPct val="150000"/>
              </a:lnSpc>
            </a:pPr>
            <a:r>
              <a:rPr lang="en-US" sz="1600" dirty="0" smtClean="0"/>
              <a:t>leo.lemordant@columbia.edu</a:t>
            </a:r>
          </a:p>
          <a:p>
            <a:pPr algn="ctr">
              <a:lnSpc>
                <a:spcPct val="150000"/>
              </a:lnSpc>
            </a:pPr>
            <a:r>
              <a:rPr lang="en-US" sz="1600" i="1" dirty="0" smtClean="0">
                <a:solidFill>
                  <a:srgbClr val="3A91C6"/>
                </a:solidFill>
              </a:rPr>
              <a:t>Earth and Environmental Engineering </a:t>
            </a:r>
            <a:r>
              <a:rPr lang="en-US" sz="1600" i="1" dirty="0" err="1" smtClean="0">
                <a:solidFill>
                  <a:srgbClr val="3A91C6"/>
                </a:solidFill>
              </a:rPr>
              <a:t>Dept</a:t>
            </a:r>
            <a:endParaRPr lang="en-US" sz="1600" i="1" dirty="0">
              <a:solidFill>
                <a:srgbClr val="3A91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0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sz="3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Works cited</a:t>
            </a:r>
            <a:endParaRPr lang="en-US" sz="3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91793-E1C7-4EB7-B4D0-431FB4CB7E9F}" type="slidenum">
              <a:rPr lang="en-US" smtClean="0"/>
              <a:t>12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133600" y="6581001"/>
            <a:ext cx="53979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tint val="75000"/>
                  </a:schemeClr>
                </a:solidFill>
              </a:rPr>
              <a:t>Leo </a:t>
            </a:r>
            <a:r>
              <a:rPr lang="en-US" sz="1200" dirty="0" err="1">
                <a:solidFill>
                  <a:schemeClr val="tx1">
                    <a:tint val="75000"/>
                  </a:schemeClr>
                </a:solidFill>
              </a:rPr>
              <a:t>Lemordant</a:t>
            </a: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1219200"/>
            <a:ext cx="8229600" cy="52252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400" dirty="0" smtClean="0"/>
          </a:p>
          <a:p>
            <a:r>
              <a:rPr lang="fr-FR" sz="1400" dirty="0" err="1" smtClean="0"/>
              <a:t>Keenan</a:t>
            </a:r>
            <a:r>
              <a:rPr lang="fr-FR" sz="1400" dirty="0"/>
              <a:t>, T. F., </a:t>
            </a:r>
            <a:r>
              <a:rPr lang="fr-FR" sz="1400" dirty="0" err="1"/>
              <a:t>Hollinger</a:t>
            </a:r>
            <a:r>
              <a:rPr lang="fr-FR" sz="1400" dirty="0"/>
              <a:t>, D. Y., </a:t>
            </a:r>
            <a:r>
              <a:rPr lang="fr-FR" sz="1400" dirty="0" err="1"/>
              <a:t>Bohrer</a:t>
            </a:r>
            <a:r>
              <a:rPr lang="fr-FR" sz="1400" dirty="0"/>
              <a:t>, G., </a:t>
            </a:r>
            <a:r>
              <a:rPr lang="fr-FR" sz="1400" dirty="0" err="1"/>
              <a:t>Dragoni</a:t>
            </a:r>
            <a:r>
              <a:rPr lang="fr-FR" sz="1400" dirty="0"/>
              <a:t>, D., </a:t>
            </a:r>
            <a:r>
              <a:rPr lang="fr-FR" sz="1400" dirty="0" err="1"/>
              <a:t>Munger</a:t>
            </a:r>
            <a:r>
              <a:rPr lang="fr-FR" sz="1400" dirty="0"/>
              <a:t>, J. W., Schmid, H. P., &amp; Richardson, A. D. (2013). </a:t>
            </a:r>
            <a:r>
              <a:rPr lang="fr-FR" sz="1400" dirty="0" err="1"/>
              <a:t>Increase</a:t>
            </a:r>
            <a:r>
              <a:rPr lang="fr-FR" sz="1400" dirty="0"/>
              <a:t> in </a:t>
            </a:r>
            <a:r>
              <a:rPr lang="fr-FR" sz="1400" dirty="0" err="1"/>
              <a:t>forest</a:t>
            </a:r>
            <a:r>
              <a:rPr lang="fr-FR" sz="1400" dirty="0"/>
              <a:t> water-use </a:t>
            </a:r>
            <a:r>
              <a:rPr lang="fr-FR" sz="1400" dirty="0" err="1"/>
              <a:t>efficiency</a:t>
            </a:r>
            <a:r>
              <a:rPr lang="fr-FR" sz="1400" dirty="0"/>
              <a:t> as </a:t>
            </a:r>
            <a:r>
              <a:rPr lang="fr-FR" sz="1400" dirty="0" err="1"/>
              <a:t>atmospheric</a:t>
            </a:r>
            <a:r>
              <a:rPr lang="fr-FR" sz="1400" dirty="0"/>
              <a:t> </a:t>
            </a:r>
            <a:r>
              <a:rPr lang="fr-FR" sz="1400" dirty="0" err="1"/>
              <a:t>carbon</a:t>
            </a:r>
            <a:r>
              <a:rPr lang="fr-FR" sz="1400" dirty="0"/>
              <a:t> </a:t>
            </a:r>
            <a:r>
              <a:rPr lang="fr-FR" sz="1400" dirty="0" err="1"/>
              <a:t>dioxide</a:t>
            </a:r>
            <a:r>
              <a:rPr lang="fr-FR" sz="1400" dirty="0"/>
              <a:t> concentrations </a:t>
            </a:r>
            <a:r>
              <a:rPr lang="fr-FR" sz="1400" dirty="0" err="1"/>
              <a:t>rise</a:t>
            </a:r>
            <a:r>
              <a:rPr lang="fr-FR" sz="1400" dirty="0"/>
              <a:t>. Nature, 499(7458), 324–7. </a:t>
            </a:r>
            <a:endParaRPr lang="fr-FR" sz="1400" dirty="0" smtClean="0"/>
          </a:p>
          <a:p>
            <a:endParaRPr lang="fr-FR" sz="1400" dirty="0"/>
          </a:p>
          <a:p>
            <a:r>
              <a:rPr lang="en-US" sz="1400" dirty="0" smtClean="0"/>
              <a:t>Morgan</a:t>
            </a:r>
            <a:r>
              <a:rPr lang="en-US" sz="1400" dirty="0"/>
              <a:t>, J. a </a:t>
            </a:r>
            <a:r>
              <a:rPr lang="en-US" sz="1400" i="1" dirty="0"/>
              <a:t>et al.</a:t>
            </a:r>
            <a:r>
              <a:rPr lang="en-US" sz="1400" dirty="0"/>
              <a:t> C4 grasses prosper as carbon dioxide eliminates desiccation in warmed semi-arid grassland. </a:t>
            </a:r>
            <a:r>
              <a:rPr lang="en-US" sz="1400" i="1" dirty="0"/>
              <a:t>Nature</a:t>
            </a:r>
            <a:r>
              <a:rPr lang="en-US" sz="1400" dirty="0"/>
              <a:t> </a:t>
            </a:r>
            <a:r>
              <a:rPr lang="en-US" sz="1400" b="1" dirty="0"/>
              <a:t>476,</a:t>
            </a:r>
            <a:r>
              <a:rPr lang="en-US" sz="1400" dirty="0"/>
              <a:t> 202–205 (2011</a:t>
            </a:r>
            <a:r>
              <a:rPr lang="en-US" sz="1400" dirty="0" smtClean="0"/>
              <a:t>)</a:t>
            </a:r>
          </a:p>
          <a:p>
            <a:endParaRPr lang="en-US" sz="1400" dirty="0" smtClean="0"/>
          </a:p>
          <a:p>
            <a:r>
              <a:rPr lang="fr-FR" sz="1400" dirty="0"/>
              <a:t>Hussain, M. Z. </a:t>
            </a:r>
            <a:r>
              <a:rPr lang="fr-FR" sz="1400" i="1" dirty="0"/>
              <a:t>et al.</a:t>
            </a:r>
            <a:r>
              <a:rPr lang="fr-FR" sz="1400" dirty="0"/>
              <a:t> Future </a:t>
            </a:r>
            <a:r>
              <a:rPr lang="fr-FR" sz="1400" dirty="0" err="1"/>
              <a:t>carbon</a:t>
            </a:r>
            <a:r>
              <a:rPr lang="fr-FR" sz="1400" dirty="0"/>
              <a:t> </a:t>
            </a:r>
            <a:r>
              <a:rPr lang="fr-FR" sz="1400" dirty="0" err="1"/>
              <a:t>dioxide</a:t>
            </a:r>
            <a:r>
              <a:rPr lang="fr-FR" sz="1400" dirty="0"/>
              <a:t> concentration </a:t>
            </a:r>
            <a:r>
              <a:rPr lang="fr-FR" sz="1400" dirty="0" err="1"/>
              <a:t>decreases</a:t>
            </a:r>
            <a:r>
              <a:rPr lang="fr-FR" sz="1400" dirty="0"/>
              <a:t> </a:t>
            </a:r>
            <a:r>
              <a:rPr lang="fr-FR" sz="1400" dirty="0" err="1"/>
              <a:t>canopy</a:t>
            </a:r>
            <a:r>
              <a:rPr lang="fr-FR" sz="1400" dirty="0"/>
              <a:t> </a:t>
            </a:r>
            <a:r>
              <a:rPr lang="fr-FR" sz="1400" dirty="0" err="1"/>
              <a:t>evapotranspiration</a:t>
            </a:r>
            <a:r>
              <a:rPr lang="fr-FR" sz="1400" dirty="0"/>
              <a:t> and </a:t>
            </a:r>
            <a:r>
              <a:rPr lang="fr-FR" sz="1400" dirty="0" err="1"/>
              <a:t>soil</a:t>
            </a:r>
            <a:r>
              <a:rPr lang="fr-FR" sz="1400" dirty="0"/>
              <a:t> water </a:t>
            </a:r>
            <a:r>
              <a:rPr lang="fr-FR" sz="1400" dirty="0" err="1"/>
              <a:t>depletion</a:t>
            </a:r>
            <a:r>
              <a:rPr lang="fr-FR" sz="1400" dirty="0"/>
              <a:t> by </a:t>
            </a:r>
            <a:r>
              <a:rPr lang="fr-FR" sz="1400" dirty="0" err="1"/>
              <a:t>field-grown</a:t>
            </a:r>
            <a:r>
              <a:rPr lang="fr-FR" sz="1400" dirty="0"/>
              <a:t> </a:t>
            </a:r>
            <a:r>
              <a:rPr lang="fr-FR" sz="1400" dirty="0" err="1"/>
              <a:t>maize</a:t>
            </a:r>
            <a:r>
              <a:rPr lang="fr-FR" sz="1400" dirty="0"/>
              <a:t>. </a:t>
            </a:r>
            <a:r>
              <a:rPr lang="fr-FR" sz="1400" i="1" dirty="0" err="1"/>
              <a:t>Glob</a:t>
            </a:r>
            <a:r>
              <a:rPr lang="fr-FR" sz="1400" i="1" dirty="0"/>
              <a:t>. Chang. </a:t>
            </a:r>
            <a:r>
              <a:rPr lang="fr-FR" sz="1400" i="1" dirty="0" err="1"/>
              <a:t>Biol</a:t>
            </a:r>
            <a:r>
              <a:rPr lang="fr-FR" sz="1400" i="1" dirty="0"/>
              <a:t>.</a:t>
            </a:r>
            <a:r>
              <a:rPr lang="fr-FR" sz="1400" dirty="0"/>
              <a:t> </a:t>
            </a:r>
            <a:r>
              <a:rPr lang="fr-FR" sz="1400" b="1" dirty="0"/>
              <a:t>19,</a:t>
            </a:r>
            <a:r>
              <a:rPr lang="fr-FR" sz="1400" dirty="0"/>
              <a:t> 1572–1584 (2013</a:t>
            </a:r>
            <a:r>
              <a:rPr lang="fr-FR" sz="1400" dirty="0" smtClean="0"/>
              <a:t>).</a:t>
            </a:r>
          </a:p>
          <a:p>
            <a:endParaRPr lang="fr-FR" sz="1400" dirty="0" smtClean="0"/>
          </a:p>
          <a:p>
            <a:r>
              <a:rPr lang="fr-FR" sz="1400" dirty="0"/>
              <a:t>Leuzinger, S. &amp; Körner, C. Water </a:t>
            </a:r>
            <a:r>
              <a:rPr lang="fr-FR" sz="1400" dirty="0" err="1"/>
              <a:t>savings</a:t>
            </a:r>
            <a:r>
              <a:rPr lang="fr-FR" sz="1400" dirty="0"/>
              <a:t> in mature </a:t>
            </a:r>
            <a:r>
              <a:rPr lang="fr-FR" sz="1400" dirty="0" err="1"/>
              <a:t>deciduous</a:t>
            </a:r>
            <a:r>
              <a:rPr lang="fr-FR" sz="1400" dirty="0"/>
              <a:t> </a:t>
            </a:r>
            <a:r>
              <a:rPr lang="fr-FR" sz="1400" dirty="0" err="1"/>
              <a:t>forest</a:t>
            </a:r>
            <a:r>
              <a:rPr lang="fr-FR" sz="1400" dirty="0"/>
              <a:t> </a:t>
            </a:r>
            <a:r>
              <a:rPr lang="fr-FR" sz="1400" dirty="0" err="1"/>
              <a:t>trees</a:t>
            </a:r>
            <a:r>
              <a:rPr lang="fr-FR" sz="1400" dirty="0"/>
              <a:t> </a:t>
            </a:r>
            <a:r>
              <a:rPr lang="fr-FR" sz="1400" dirty="0" err="1"/>
              <a:t>under</a:t>
            </a:r>
            <a:r>
              <a:rPr lang="fr-FR" sz="1400" dirty="0"/>
              <a:t> </a:t>
            </a:r>
            <a:r>
              <a:rPr lang="fr-FR" sz="1400" dirty="0" err="1"/>
              <a:t>elevated</a:t>
            </a:r>
            <a:r>
              <a:rPr lang="fr-FR" sz="1400" dirty="0"/>
              <a:t> CO2. </a:t>
            </a:r>
            <a:r>
              <a:rPr lang="fr-FR" sz="1400" i="1" dirty="0" err="1"/>
              <a:t>Glob</a:t>
            </a:r>
            <a:r>
              <a:rPr lang="fr-FR" sz="1400" i="1" dirty="0"/>
              <a:t>. Chang. </a:t>
            </a:r>
            <a:r>
              <a:rPr lang="fr-FR" sz="1400" i="1" dirty="0" err="1"/>
              <a:t>Biol</a:t>
            </a:r>
            <a:r>
              <a:rPr lang="fr-FR" sz="1400" i="1" dirty="0"/>
              <a:t>.</a:t>
            </a:r>
            <a:r>
              <a:rPr lang="fr-FR" sz="1400" dirty="0"/>
              <a:t> </a:t>
            </a:r>
            <a:r>
              <a:rPr lang="fr-FR" sz="1400" b="1" dirty="0"/>
              <a:t>13,</a:t>
            </a:r>
            <a:r>
              <a:rPr lang="fr-FR" sz="1400" dirty="0"/>
              <a:t> 2498–2508 (2007</a:t>
            </a:r>
            <a:r>
              <a:rPr lang="fr-FR" sz="1400" dirty="0" smtClean="0"/>
              <a:t>).</a:t>
            </a:r>
          </a:p>
          <a:p>
            <a:endParaRPr lang="fr-FR" sz="1400" dirty="0" smtClean="0"/>
          </a:p>
          <a:p>
            <a:r>
              <a:rPr lang="fr-FR" sz="1400" dirty="0" smtClean="0"/>
              <a:t>Ainsworth</a:t>
            </a:r>
            <a:r>
              <a:rPr lang="fr-FR" sz="1400" dirty="0"/>
              <a:t>, E. a. &amp; Long, S. P. </a:t>
            </a:r>
            <a:r>
              <a:rPr lang="fr-FR" sz="1400" dirty="0" err="1"/>
              <a:t>What</a:t>
            </a:r>
            <a:r>
              <a:rPr lang="fr-FR" sz="1400" dirty="0"/>
              <a:t> have </a:t>
            </a:r>
            <a:r>
              <a:rPr lang="fr-FR" sz="1400" dirty="0" err="1"/>
              <a:t>we</a:t>
            </a:r>
            <a:r>
              <a:rPr lang="fr-FR" sz="1400" dirty="0"/>
              <a:t> </a:t>
            </a:r>
            <a:r>
              <a:rPr lang="fr-FR" sz="1400" dirty="0" err="1"/>
              <a:t>learned</a:t>
            </a:r>
            <a:r>
              <a:rPr lang="fr-FR" sz="1400" dirty="0"/>
              <a:t> </a:t>
            </a:r>
            <a:r>
              <a:rPr lang="fr-FR" sz="1400" dirty="0" err="1"/>
              <a:t>from</a:t>
            </a:r>
            <a:r>
              <a:rPr lang="fr-FR" sz="1400" dirty="0"/>
              <a:t> 15 </a:t>
            </a:r>
            <a:r>
              <a:rPr lang="fr-FR" sz="1400" dirty="0" err="1"/>
              <a:t>years</a:t>
            </a:r>
            <a:r>
              <a:rPr lang="fr-FR" sz="1400" dirty="0"/>
              <a:t> of free-air CO2 </a:t>
            </a:r>
            <a:r>
              <a:rPr lang="fr-FR" sz="1400" dirty="0" err="1"/>
              <a:t>enrichment</a:t>
            </a:r>
            <a:r>
              <a:rPr lang="fr-FR" sz="1400" dirty="0"/>
              <a:t> (FACE)? A </a:t>
            </a:r>
            <a:r>
              <a:rPr lang="fr-FR" sz="1400" dirty="0" err="1"/>
              <a:t>meta-analytic</a:t>
            </a:r>
            <a:r>
              <a:rPr lang="fr-FR" sz="1400" dirty="0"/>
              <a:t> </a:t>
            </a:r>
            <a:r>
              <a:rPr lang="fr-FR" sz="1400" dirty="0" err="1"/>
              <a:t>review</a:t>
            </a:r>
            <a:r>
              <a:rPr lang="fr-FR" sz="1400" dirty="0"/>
              <a:t> of the </a:t>
            </a:r>
            <a:r>
              <a:rPr lang="fr-FR" sz="1400" dirty="0" err="1"/>
              <a:t>responses</a:t>
            </a:r>
            <a:r>
              <a:rPr lang="fr-FR" sz="1400" dirty="0"/>
              <a:t> of </a:t>
            </a:r>
            <a:r>
              <a:rPr lang="fr-FR" sz="1400" dirty="0" err="1"/>
              <a:t>photosynthesis</a:t>
            </a:r>
            <a:r>
              <a:rPr lang="fr-FR" sz="1400" dirty="0"/>
              <a:t>, </a:t>
            </a:r>
            <a:r>
              <a:rPr lang="fr-FR" sz="1400" dirty="0" err="1"/>
              <a:t>canopy</a:t>
            </a:r>
            <a:r>
              <a:rPr lang="fr-FR" sz="1400" dirty="0"/>
              <a:t> </a:t>
            </a:r>
            <a:r>
              <a:rPr lang="fr-FR" sz="1400" dirty="0" err="1"/>
              <a:t>properties</a:t>
            </a:r>
            <a:r>
              <a:rPr lang="fr-FR" sz="1400" dirty="0"/>
              <a:t> and plant production to </a:t>
            </a:r>
            <a:r>
              <a:rPr lang="fr-FR" sz="1400" dirty="0" err="1"/>
              <a:t>rising</a:t>
            </a:r>
            <a:r>
              <a:rPr lang="fr-FR" sz="1400" dirty="0"/>
              <a:t> CO2. </a:t>
            </a:r>
            <a:r>
              <a:rPr lang="fr-FR" sz="1400" i="1" dirty="0"/>
              <a:t>New </a:t>
            </a:r>
            <a:r>
              <a:rPr lang="fr-FR" sz="1400" i="1" dirty="0" err="1"/>
              <a:t>Phytol</a:t>
            </a:r>
            <a:r>
              <a:rPr lang="fr-FR" sz="1400" i="1" dirty="0"/>
              <a:t>.</a:t>
            </a:r>
            <a:r>
              <a:rPr lang="fr-FR" sz="1400" dirty="0"/>
              <a:t> </a:t>
            </a:r>
            <a:r>
              <a:rPr lang="fr-FR" sz="1400" b="1" dirty="0"/>
              <a:t>165,</a:t>
            </a:r>
            <a:r>
              <a:rPr lang="fr-FR" sz="1400" dirty="0"/>
              <a:t> 351–372 (2005).</a:t>
            </a:r>
          </a:p>
          <a:p>
            <a:endParaRPr lang="fr-FR" sz="1400" dirty="0" smtClean="0"/>
          </a:p>
          <a:p>
            <a:r>
              <a:rPr lang="en-US" sz="1400" dirty="0"/>
              <a:t>Effects of interactive vegetation phenology on the 2003 summer heat waves, Marc Stéfanon, Philippe Drobinski, Fabio </a:t>
            </a:r>
            <a:r>
              <a:rPr lang="en-US" sz="1400" dirty="0" err="1"/>
              <a:t>D’Andrea</a:t>
            </a:r>
            <a:r>
              <a:rPr lang="en-US" sz="1400" dirty="0"/>
              <a:t>, and Nathalie de </a:t>
            </a:r>
            <a:r>
              <a:rPr lang="en-US" sz="1400" dirty="0" err="1"/>
              <a:t>Noblet-Ducoudré</a:t>
            </a:r>
            <a:r>
              <a:rPr lang="en-US" sz="1400" dirty="0"/>
              <a:t>, Journal of Geophysical Research: Atmospheres, 2012</a:t>
            </a:r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006585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91793-E1C7-4EB7-B4D0-431FB4CB7E9F}" type="slidenum">
              <a:rPr lang="en-US" smtClean="0"/>
              <a:t>2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133600" y="6581001"/>
            <a:ext cx="53979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tint val="75000"/>
                  </a:schemeClr>
                </a:solidFill>
              </a:rPr>
              <a:t>Leo </a:t>
            </a:r>
            <a:r>
              <a:rPr lang="en-US" sz="1200" dirty="0" err="1">
                <a:solidFill>
                  <a:schemeClr val="tx1">
                    <a:tint val="75000"/>
                  </a:schemeClr>
                </a:solidFill>
              </a:rPr>
              <a:t>Lemordant</a:t>
            </a: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946377" y="368716"/>
            <a:ext cx="77724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defPPr>
              <a:defRPr lang="en-US"/>
            </a:defPPr>
            <a:lvl1pPr marL="342900" indent="-342900" algn="ctr">
              <a:spcBef>
                <a:spcPct val="0"/>
              </a:spcBef>
              <a:buFont typeface="Arial" panose="020B0604020202020204" pitchFamily="34" charset="0"/>
              <a:buNone/>
              <a:defRPr sz="4400" b="1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81000" y="76200"/>
            <a:ext cx="8229600" cy="4111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dirty="0" smtClean="0">
                <a:solidFill>
                  <a:schemeClr val="bg1">
                    <a:lumMod val="65000"/>
                  </a:schemeClr>
                </a:solidFill>
              </a:rPr>
              <a:t>Motivation (1/2)</a:t>
            </a:r>
            <a:endParaRPr lang="en-US" sz="1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4" t="23599" r="6379" b="35668"/>
          <a:stretch/>
        </p:blipFill>
        <p:spPr bwMode="auto">
          <a:xfrm>
            <a:off x="228600" y="811367"/>
            <a:ext cx="6763657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62889" t="15185" r="11333" b="58889"/>
          <a:stretch/>
        </p:blipFill>
        <p:spPr>
          <a:xfrm>
            <a:off x="609600" y="1748022"/>
            <a:ext cx="6629400" cy="20002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64129" t="13045" r="12983" b="61030"/>
          <a:stretch/>
        </p:blipFill>
        <p:spPr>
          <a:xfrm>
            <a:off x="1292352" y="2968995"/>
            <a:ext cx="7848600" cy="2667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l="14223" t="14383" r="64444" b="67840"/>
          <a:stretch/>
        </p:blipFill>
        <p:spPr>
          <a:xfrm>
            <a:off x="1174977" y="3477834"/>
            <a:ext cx="7315200" cy="18288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/>
          <a:srcRect l="64677" t="15029" r="12212" b="35184"/>
          <a:stretch/>
        </p:blipFill>
        <p:spPr>
          <a:xfrm>
            <a:off x="533400" y="986906"/>
            <a:ext cx="7924800" cy="5121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750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91793-E1C7-4EB7-B4D0-431FB4CB7E9F}" type="slidenum">
              <a:rPr lang="en-US" smtClean="0"/>
              <a:t>3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133600" y="6581001"/>
            <a:ext cx="53979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tint val="75000"/>
                  </a:schemeClr>
                </a:solidFill>
              </a:rPr>
              <a:t>Leo </a:t>
            </a:r>
            <a:r>
              <a:rPr lang="en-US" sz="1200" dirty="0" err="1">
                <a:solidFill>
                  <a:schemeClr val="tx1">
                    <a:tint val="75000"/>
                  </a:schemeClr>
                </a:solidFill>
              </a:rPr>
              <a:t>Lemordant</a:t>
            </a: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81000" y="76200"/>
            <a:ext cx="8229600" cy="4111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dirty="0" smtClean="0">
                <a:solidFill>
                  <a:schemeClr val="bg1">
                    <a:lumMod val="65000"/>
                  </a:schemeClr>
                </a:solidFill>
              </a:rPr>
              <a:t>Motivation (2/2)</a:t>
            </a:r>
            <a:endParaRPr lang="en-US" sz="1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1041737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/>
            <a:r>
              <a:rPr lang="en-US" sz="2000" dirty="0" smtClean="0"/>
              <a:t>CO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-enriched atmosphere feedbacks </a:t>
            </a:r>
            <a:r>
              <a:rPr lang="en-US" sz="2000" dirty="0"/>
              <a:t>on </a:t>
            </a:r>
            <a:r>
              <a:rPr lang="en-US" sz="2000" dirty="0" smtClean="0"/>
              <a:t>Temperature and Water Cycle: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contradictory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/>
              <a:t>t</a:t>
            </a:r>
            <a:r>
              <a:rPr lang="en-US" sz="2000" dirty="0" smtClean="0"/>
              <a:t>emporally intertwined</a:t>
            </a:r>
          </a:p>
          <a:p>
            <a:endParaRPr lang="en-US" sz="2000" dirty="0" smtClean="0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54" y="5443657"/>
            <a:ext cx="8711946" cy="728543"/>
          </a:xfrm>
          <a:prstGeom prst="rect">
            <a:avLst/>
          </a:prstGeom>
        </p:spPr>
      </p:pic>
      <p:sp>
        <p:nvSpPr>
          <p:cNvPr id="34" name="Content Placeholder 2"/>
          <p:cNvSpPr txBox="1">
            <a:spLocks/>
          </p:cNvSpPr>
          <p:nvPr/>
        </p:nvSpPr>
        <p:spPr>
          <a:xfrm>
            <a:off x="946377" y="368716"/>
            <a:ext cx="77724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defPPr>
              <a:defRPr lang="en-US"/>
            </a:defPPr>
            <a:lvl1pPr marL="342900" indent="-342900" algn="ctr">
              <a:spcBef>
                <a:spcPct val="0"/>
              </a:spcBef>
              <a:buFont typeface="Arial" panose="020B0604020202020204" pitchFamily="34" charset="0"/>
              <a:buNone/>
              <a:defRPr sz="4400" b="1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89084" y="2187683"/>
            <a:ext cx="2209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CO</a:t>
            </a:r>
            <a:r>
              <a:rPr lang="en-US" sz="1400" baseline="-25000" dirty="0" smtClean="0">
                <a:solidFill>
                  <a:srgbClr val="FF0000"/>
                </a:solidFill>
              </a:rPr>
              <a:t>2</a:t>
            </a:r>
            <a:r>
              <a:rPr lang="en-US" sz="1400" dirty="0" smtClean="0">
                <a:solidFill>
                  <a:srgbClr val="FF0000"/>
                </a:solidFill>
              </a:rPr>
              <a:t> ↗ </a:t>
            </a:r>
            <a:r>
              <a:rPr lang="en-US" sz="1400" b="1" dirty="0" smtClean="0">
                <a:solidFill>
                  <a:srgbClr val="FF0000"/>
                </a:solidFill>
              </a:rPr>
              <a:t>WUE </a:t>
            </a:r>
            <a:r>
              <a:rPr lang="en-US" sz="1400" b="1" dirty="0">
                <a:solidFill>
                  <a:srgbClr val="FF0000"/>
                </a:solidFill>
              </a:rPr>
              <a:t>↗ </a:t>
            </a:r>
            <a:r>
              <a:rPr lang="en-US" sz="1400" dirty="0" smtClean="0">
                <a:solidFill>
                  <a:srgbClr val="FF0000"/>
                </a:solidFill>
              </a:rPr>
              <a:t>LH ↘ </a:t>
            </a:r>
            <a:r>
              <a:rPr lang="en-US" sz="1400" b="1" dirty="0" smtClean="0">
                <a:solidFill>
                  <a:srgbClr val="FF0000"/>
                </a:solidFill>
              </a:rPr>
              <a:t>T </a:t>
            </a:r>
            <a:r>
              <a:rPr lang="en-US" sz="1400" b="1" dirty="0">
                <a:solidFill>
                  <a:srgbClr val="FF0000"/>
                </a:solidFill>
              </a:rPr>
              <a:t>↗</a:t>
            </a:r>
            <a:endParaRPr lang="fr-FR" sz="14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57600" y="2187683"/>
            <a:ext cx="2209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70C0"/>
                </a:solidFill>
              </a:rPr>
              <a:t>CO</a:t>
            </a:r>
            <a:r>
              <a:rPr lang="en-US" sz="1400" baseline="-25000" dirty="0" smtClean="0">
                <a:solidFill>
                  <a:srgbClr val="0070C0"/>
                </a:solidFill>
              </a:rPr>
              <a:t>2</a:t>
            </a:r>
            <a:r>
              <a:rPr lang="en-US" sz="1400" dirty="0" smtClean="0">
                <a:solidFill>
                  <a:srgbClr val="0070C0"/>
                </a:solidFill>
              </a:rPr>
              <a:t> ↗ </a:t>
            </a:r>
            <a:r>
              <a:rPr lang="en-US" sz="1400" b="1" dirty="0" smtClean="0">
                <a:solidFill>
                  <a:srgbClr val="0070C0"/>
                </a:solidFill>
              </a:rPr>
              <a:t>LAI </a:t>
            </a:r>
            <a:r>
              <a:rPr lang="en-US" sz="1400" b="1" dirty="0">
                <a:solidFill>
                  <a:srgbClr val="0070C0"/>
                </a:solidFill>
              </a:rPr>
              <a:t>↗</a:t>
            </a:r>
            <a:r>
              <a:rPr lang="en-US" sz="1400" dirty="0">
                <a:solidFill>
                  <a:srgbClr val="0070C0"/>
                </a:solidFill>
              </a:rPr>
              <a:t> </a:t>
            </a:r>
            <a:r>
              <a:rPr lang="en-US" sz="1400" dirty="0" smtClean="0">
                <a:solidFill>
                  <a:srgbClr val="0070C0"/>
                </a:solidFill>
              </a:rPr>
              <a:t>LH ↗ </a:t>
            </a:r>
            <a:r>
              <a:rPr lang="en-US" sz="1400" b="1" dirty="0" smtClean="0">
                <a:solidFill>
                  <a:srgbClr val="0070C0"/>
                </a:solidFill>
              </a:rPr>
              <a:t>T </a:t>
            </a:r>
            <a:r>
              <a:rPr lang="en-US" sz="1400" b="1" dirty="0">
                <a:solidFill>
                  <a:srgbClr val="0070C0"/>
                </a:solidFill>
              </a:rPr>
              <a:t>↘</a:t>
            </a:r>
            <a:endParaRPr lang="fr-FR" sz="1400" b="1" dirty="0">
              <a:solidFill>
                <a:srgbClr val="0070C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48400" y="2187683"/>
            <a:ext cx="26498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70C0"/>
                </a:solidFill>
              </a:rPr>
              <a:t>WUE ↗ </a:t>
            </a:r>
            <a:r>
              <a:rPr lang="en-US" sz="1400" b="1" dirty="0" smtClean="0">
                <a:solidFill>
                  <a:srgbClr val="0070C0"/>
                </a:solidFill>
              </a:rPr>
              <a:t>SM ↗ </a:t>
            </a:r>
            <a:r>
              <a:rPr lang="en-US" sz="1400" dirty="0" smtClean="0">
                <a:solidFill>
                  <a:srgbClr val="0070C0"/>
                </a:solidFill>
              </a:rPr>
              <a:t>stress ↘ LH ↗ </a:t>
            </a:r>
            <a:r>
              <a:rPr lang="en-US" sz="1400" b="1" dirty="0" smtClean="0">
                <a:solidFill>
                  <a:srgbClr val="0070C0"/>
                </a:solidFill>
              </a:rPr>
              <a:t>T </a:t>
            </a:r>
            <a:r>
              <a:rPr lang="en-US" sz="1400" b="1" dirty="0">
                <a:solidFill>
                  <a:srgbClr val="0070C0"/>
                </a:solidFill>
              </a:rPr>
              <a:t>↘</a:t>
            </a:r>
            <a:endParaRPr lang="fr-FR" sz="1400" b="1" dirty="0">
              <a:solidFill>
                <a:srgbClr val="0070C0"/>
              </a:solidFill>
            </a:endParaRPr>
          </a:p>
        </p:txBody>
      </p:sp>
      <p:pic>
        <p:nvPicPr>
          <p:cNvPr id="17" name="Picture 16"/>
          <p:cNvPicPr/>
          <p:nvPr/>
        </p:nvPicPr>
        <p:blipFill rotWithShape="1">
          <a:blip r:embed="rId3"/>
          <a:srcRect r="3448" b="21519"/>
          <a:stretch/>
        </p:blipFill>
        <p:spPr>
          <a:xfrm>
            <a:off x="457200" y="2341571"/>
            <a:ext cx="8534400" cy="2917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593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91793-E1C7-4EB7-B4D0-431FB4CB7E9F}" type="slidenum">
              <a:rPr lang="en-US" smtClean="0"/>
              <a:t>4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133600" y="6581001"/>
            <a:ext cx="53979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tint val="75000"/>
                  </a:schemeClr>
                </a:solidFill>
              </a:rPr>
              <a:t>Leo </a:t>
            </a:r>
            <a:r>
              <a:rPr lang="en-US" sz="1200" dirty="0" err="1">
                <a:solidFill>
                  <a:schemeClr val="tx1">
                    <a:tint val="75000"/>
                  </a:schemeClr>
                </a:solidFill>
              </a:rPr>
              <a:t>Lemordant</a:t>
            </a: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26" name="Content Placeholder 2"/>
          <p:cNvSpPr txBox="1">
            <a:spLocks/>
          </p:cNvSpPr>
          <p:nvPr/>
        </p:nvSpPr>
        <p:spPr>
          <a:xfrm>
            <a:off x="1146313" y="720983"/>
            <a:ext cx="77724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defPPr>
              <a:defRPr lang="en-US"/>
            </a:defPPr>
            <a:lvl1pPr marL="342900" indent="-342900" algn="ctr">
              <a:spcBef>
                <a:spcPct val="0"/>
              </a:spcBef>
              <a:buFont typeface="Arial" panose="020B0604020202020204" pitchFamily="34" charset="0"/>
              <a:buNone/>
              <a:defRPr sz="4400" b="1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approach: Statistical analysis with GCMs</a:t>
            </a:r>
            <a:endParaRPr lang="en-US" dirty="0"/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533400" y="228600"/>
            <a:ext cx="8229600" cy="4111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dirty="0" smtClean="0">
                <a:solidFill>
                  <a:schemeClr val="bg1">
                    <a:lumMod val="65000"/>
                  </a:schemeClr>
                </a:solidFill>
              </a:rPr>
              <a:t>1</a:t>
            </a:r>
            <a:r>
              <a:rPr lang="en-US" sz="1800" baseline="30000" dirty="0" smtClean="0">
                <a:solidFill>
                  <a:schemeClr val="bg1">
                    <a:lumMod val="65000"/>
                  </a:schemeClr>
                </a:solidFill>
              </a:rPr>
              <a:t>st</a:t>
            </a:r>
            <a:r>
              <a:rPr lang="en-US" sz="1800" dirty="0" smtClean="0">
                <a:solidFill>
                  <a:schemeClr val="bg1">
                    <a:lumMod val="65000"/>
                  </a:schemeClr>
                </a:solidFill>
              </a:rPr>
              <a:t> approach(1/1)</a:t>
            </a:r>
            <a:endParaRPr lang="en-US" sz="1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63"/>
          <a:stretch/>
        </p:blipFill>
        <p:spPr>
          <a:xfrm>
            <a:off x="1414459" y="3886199"/>
            <a:ext cx="2392199" cy="1676401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63"/>
          <a:stretch/>
        </p:blipFill>
        <p:spPr>
          <a:xfrm>
            <a:off x="3717129" y="3886199"/>
            <a:ext cx="2392199" cy="167640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63"/>
          <a:stretch/>
        </p:blipFill>
        <p:spPr>
          <a:xfrm>
            <a:off x="6019800" y="3886199"/>
            <a:ext cx="2392198" cy="167640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86"/>
          <a:stretch/>
        </p:blipFill>
        <p:spPr>
          <a:xfrm>
            <a:off x="6019800" y="1828799"/>
            <a:ext cx="2392198" cy="165086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85"/>
          <a:stretch/>
        </p:blipFill>
        <p:spPr>
          <a:xfrm>
            <a:off x="1414460" y="1828799"/>
            <a:ext cx="2392199" cy="165086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7200" y="2350095"/>
            <a:ext cx="1050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CTL</a:t>
            </a:r>
            <a:endParaRPr lang="fr-FR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533400" y="4461769"/>
            <a:ext cx="1050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FER</a:t>
            </a:r>
            <a:endParaRPr lang="fr-FR" b="1" dirty="0">
              <a:solidFill>
                <a:srgbClr val="00B05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00100" y="5590401"/>
            <a:ext cx="1958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Lemordant et al., submitted</a:t>
            </a:r>
            <a:endParaRPr lang="fr-FR" sz="1200" i="1" dirty="0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86"/>
          <a:stretch/>
        </p:blipFill>
        <p:spPr>
          <a:xfrm>
            <a:off x="3717131" y="1828799"/>
            <a:ext cx="2392198" cy="16508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85496" y="1304405"/>
            <a:ext cx="1038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Precip</a:t>
            </a:r>
            <a:endParaRPr lang="fr-FR" dirty="0"/>
          </a:p>
        </p:txBody>
      </p:sp>
      <p:sp>
        <p:nvSpPr>
          <p:cNvPr id="36" name="TextBox 35"/>
          <p:cNvSpPr txBox="1"/>
          <p:nvPr/>
        </p:nvSpPr>
        <p:spPr>
          <a:xfrm>
            <a:off x="4477695" y="1304405"/>
            <a:ext cx="1038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ET</a:t>
            </a:r>
            <a:endParaRPr lang="fr-FR" dirty="0"/>
          </a:p>
        </p:txBody>
      </p:sp>
      <p:sp>
        <p:nvSpPr>
          <p:cNvPr id="37" name="TextBox 36"/>
          <p:cNvSpPr txBox="1"/>
          <p:nvPr/>
        </p:nvSpPr>
        <p:spPr>
          <a:xfrm>
            <a:off x="6867966" y="1307068"/>
            <a:ext cx="1038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EF</a:t>
            </a:r>
            <a:endParaRPr lang="fr-FR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5934422"/>
            <a:ext cx="5844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=&gt; Strong physiological feedback onto the water cycle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89168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91793-E1C7-4EB7-B4D0-431FB4CB7E9F}" type="slidenum">
              <a:rPr lang="en-US" smtClean="0"/>
              <a:t>5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133600" y="6581001"/>
            <a:ext cx="53979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tint val="75000"/>
                  </a:schemeClr>
                </a:solidFill>
              </a:rPr>
              <a:t>Leo </a:t>
            </a:r>
            <a:r>
              <a:rPr lang="en-US" sz="1200" dirty="0" err="1">
                <a:solidFill>
                  <a:schemeClr val="tx1">
                    <a:tint val="75000"/>
                  </a:schemeClr>
                </a:solidFill>
              </a:rPr>
              <a:t>Lemordant</a:t>
            </a: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440610" y="2146379"/>
            <a:ext cx="3959051" cy="3150890"/>
            <a:chOff x="440610" y="1524000"/>
            <a:chExt cx="3959051" cy="3150890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818" t="39714" r="15536" b="28780"/>
            <a:stretch/>
          </p:blipFill>
          <p:spPr bwMode="auto">
            <a:xfrm>
              <a:off x="440610" y="1524000"/>
              <a:ext cx="3959051" cy="31508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4" name="Straight Connector 13"/>
            <p:cNvCxnSpPr/>
            <p:nvPr/>
          </p:nvCxnSpPr>
          <p:spPr>
            <a:xfrm>
              <a:off x="3124200" y="1676400"/>
              <a:ext cx="0" cy="2667000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3581400" y="1676400"/>
              <a:ext cx="0" cy="2667000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1371600" y="1676400"/>
              <a:ext cx="0" cy="2667000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1066800" y="1676400"/>
              <a:ext cx="0" cy="2667000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Box 23"/>
          <p:cNvSpPr txBox="1"/>
          <p:nvPr/>
        </p:nvSpPr>
        <p:spPr>
          <a:xfrm>
            <a:off x="1295400" y="1803737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France heatwaves in 2003</a:t>
            </a:r>
            <a:endParaRPr lang="fr-FR" dirty="0"/>
          </a:p>
        </p:txBody>
      </p:sp>
      <p:sp>
        <p:nvSpPr>
          <p:cNvPr id="25" name="TextBox 24"/>
          <p:cNvSpPr txBox="1"/>
          <p:nvPr/>
        </p:nvSpPr>
        <p:spPr>
          <a:xfrm>
            <a:off x="3276600" y="5297269"/>
            <a:ext cx="11230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err="1"/>
              <a:t>Stéfanon</a:t>
            </a:r>
            <a:r>
              <a:rPr lang="en-US" sz="1200" i="1" dirty="0" smtClean="0"/>
              <a:t> 2012</a:t>
            </a:r>
            <a:endParaRPr lang="fr-FR" sz="1200" i="1" dirty="0"/>
          </a:p>
        </p:txBody>
      </p:sp>
      <p:sp>
        <p:nvSpPr>
          <p:cNvPr id="26" name="TextBox 25"/>
          <p:cNvSpPr txBox="1"/>
          <p:nvPr/>
        </p:nvSpPr>
        <p:spPr>
          <a:xfrm>
            <a:off x="5867400" y="1805677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Consequences</a:t>
            </a:r>
            <a:endParaRPr lang="fr-FR" dirty="0"/>
          </a:p>
        </p:txBody>
      </p:sp>
      <p:sp>
        <p:nvSpPr>
          <p:cNvPr id="27" name="TextBox 26"/>
          <p:cNvSpPr txBox="1"/>
          <p:nvPr/>
        </p:nvSpPr>
        <p:spPr>
          <a:xfrm>
            <a:off x="5105400" y="2489537"/>
            <a:ext cx="381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France: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15,000 deaths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Mortality increased by 55% over the 1</a:t>
            </a:r>
            <a:r>
              <a:rPr lang="en-US" sz="1600" baseline="30000" dirty="0" smtClean="0"/>
              <a:t>st</a:t>
            </a:r>
            <a:r>
              <a:rPr lang="en-US" sz="1600" dirty="0" smtClean="0"/>
              <a:t> three weeks of Aug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r>
              <a:rPr lang="en-US" sz="1600" dirty="0" smtClean="0"/>
              <a:t>Similar stories all over Western Europe</a:t>
            </a:r>
            <a:endParaRPr lang="en-US" sz="1600" dirty="0"/>
          </a:p>
        </p:txBody>
      </p:sp>
      <p:sp>
        <p:nvSpPr>
          <p:cNvPr id="28" name="TextBox 27"/>
          <p:cNvSpPr txBox="1"/>
          <p:nvPr/>
        </p:nvSpPr>
        <p:spPr>
          <a:xfrm>
            <a:off x="533400" y="5906869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And… such </a:t>
            </a:r>
            <a:r>
              <a:rPr lang="en-US" dirty="0"/>
              <a:t>extreme events are believed to occur more often with climate </a:t>
            </a:r>
            <a:r>
              <a:rPr lang="en-US" dirty="0" smtClean="0"/>
              <a:t>change !</a:t>
            </a:r>
            <a:endParaRPr lang="en-US" dirty="0"/>
          </a:p>
          <a:p>
            <a:endParaRPr lang="fr-FR" dirty="0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440611" y="446783"/>
            <a:ext cx="8246190" cy="12296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342900" indent="-342900" algn="ctr">
              <a:spcBef>
                <a:spcPct val="0"/>
              </a:spcBef>
              <a:buFont typeface="Arial" panose="020B0604020202020204" pitchFamily="34" charset="0"/>
              <a:buNone/>
              <a:defRPr sz="4400" b="1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en-US" sz="2800" dirty="0" smtClean="0"/>
              <a:t>2</a:t>
            </a:r>
            <a:r>
              <a:rPr lang="en-US" sz="2800" baseline="30000" dirty="0" smtClean="0"/>
              <a:t>nd</a:t>
            </a:r>
            <a:r>
              <a:rPr lang="en-US" sz="2800" dirty="0" smtClean="0"/>
              <a:t> Approach: Process level</a:t>
            </a:r>
            <a:br>
              <a:rPr lang="en-US" sz="2800" dirty="0" smtClean="0"/>
            </a:br>
            <a:r>
              <a:rPr lang="en-US" sz="2800" dirty="0" smtClean="0"/>
              <a:t>how one particular event would be different </a:t>
            </a:r>
            <a:br>
              <a:rPr lang="en-US" sz="2800" dirty="0" smtClean="0"/>
            </a:br>
            <a:r>
              <a:rPr lang="en-US" sz="2800" dirty="0" smtClean="0"/>
              <a:t>under 2100 CO2?</a:t>
            </a:r>
            <a:endParaRPr lang="en-US" sz="2800" dirty="0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533400" y="35621"/>
            <a:ext cx="8229600" cy="4111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dirty="0" smtClean="0">
                <a:solidFill>
                  <a:schemeClr val="bg1">
                    <a:lumMod val="65000"/>
                  </a:schemeClr>
                </a:solidFill>
              </a:rPr>
              <a:t>2</a:t>
            </a:r>
            <a:r>
              <a:rPr lang="en-US" sz="1800" baseline="30000" dirty="0" smtClean="0">
                <a:solidFill>
                  <a:schemeClr val="bg1">
                    <a:lumMod val="65000"/>
                  </a:schemeClr>
                </a:solidFill>
              </a:rPr>
              <a:t>nd</a:t>
            </a:r>
            <a:r>
              <a:rPr lang="en-US" sz="1800" dirty="0" smtClean="0">
                <a:solidFill>
                  <a:schemeClr val="bg1">
                    <a:lumMod val="65000"/>
                  </a:schemeClr>
                </a:solidFill>
              </a:rPr>
              <a:t> Approach (1/5)</a:t>
            </a:r>
            <a:endParaRPr lang="en-US" sz="1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988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91793-E1C7-4EB7-B4D0-431FB4CB7E9F}" type="slidenum">
              <a:rPr lang="en-US" smtClean="0"/>
              <a:t>6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133600" y="6581001"/>
            <a:ext cx="53979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tint val="75000"/>
                  </a:schemeClr>
                </a:solidFill>
              </a:rPr>
              <a:t>Leo </a:t>
            </a:r>
            <a:r>
              <a:rPr lang="en-US" sz="1200" dirty="0" err="1">
                <a:solidFill>
                  <a:schemeClr val="tx1">
                    <a:tint val="75000"/>
                  </a:schemeClr>
                </a:solidFill>
              </a:rPr>
              <a:t>Lemordant</a:t>
            </a: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946377" y="533400"/>
            <a:ext cx="77724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342900" indent="-342900" algn="ctr">
              <a:spcBef>
                <a:spcPct val="0"/>
              </a:spcBef>
              <a:buFont typeface="Arial" panose="020B0604020202020204" pitchFamily="34" charset="0"/>
              <a:buNone/>
              <a:defRPr sz="4400" b="1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en-US" sz="2800" dirty="0" smtClean="0"/>
              <a:t>Design of the RCM experiment</a:t>
            </a:r>
            <a:endParaRPr lang="en-US" sz="2800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81000" y="76200"/>
            <a:ext cx="8229600" cy="4111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dirty="0" smtClean="0">
                <a:solidFill>
                  <a:schemeClr val="bg1">
                    <a:lumMod val="65000"/>
                  </a:schemeClr>
                </a:solidFill>
              </a:rPr>
              <a:t>2</a:t>
            </a:r>
            <a:r>
              <a:rPr lang="en-US" sz="1800" baseline="30000" dirty="0" smtClean="0">
                <a:solidFill>
                  <a:schemeClr val="bg1">
                    <a:lumMod val="65000"/>
                  </a:schemeClr>
                </a:solidFill>
              </a:rPr>
              <a:t>nd</a:t>
            </a:r>
            <a:r>
              <a:rPr lang="en-US" sz="1800" dirty="0" smtClean="0">
                <a:solidFill>
                  <a:schemeClr val="bg1">
                    <a:lumMod val="65000"/>
                  </a:schemeClr>
                </a:solidFill>
              </a:rPr>
              <a:t> Approach (2/5)</a:t>
            </a:r>
            <a:endParaRPr lang="en-US" sz="1800" dirty="0">
              <a:solidFill>
                <a:schemeClr val="bg1">
                  <a:lumMod val="65000"/>
                </a:schemeClr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7993663"/>
              </p:ext>
            </p:extLst>
          </p:nvPr>
        </p:nvGraphicFramePr>
        <p:xfrm>
          <a:off x="1181099" y="2834745"/>
          <a:ext cx="7010401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6428"/>
                <a:gridCol w="1527018"/>
                <a:gridCol w="1735247"/>
                <a:gridCol w="2151708"/>
              </a:tblGrid>
              <a:tr h="25179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CO2 (in ppm)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WRF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ORCHIDEE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Effect investigated</a:t>
                      </a:r>
                      <a:endParaRPr lang="fr-FR" sz="1600" dirty="0"/>
                    </a:p>
                  </a:txBody>
                  <a:tcPr/>
                </a:tc>
              </a:tr>
              <a:tr h="25179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CTL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373 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373</a:t>
                      </a:r>
                      <a:endParaRPr lang="fr-FR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Control</a:t>
                      </a:r>
                      <a:endParaRPr lang="fr-FR" sz="1600" dirty="0"/>
                    </a:p>
                  </a:txBody>
                  <a:tcPr/>
                </a:tc>
              </a:tr>
              <a:tr h="25179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B050"/>
                          </a:solidFill>
                        </a:rPr>
                        <a:t>FER</a:t>
                      </a:r>
                      <a:endParaRPr lang="fr-FR" sz="16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373</a:t>
                      </a:r>
                      <a:endParaRPr lang="fr-FR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935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B050"/>
                          </a:solidFill>
                        </a:rPr>
                        <a:t>Vegetation response</a:t>
                      </a:r>
                    </a:p>
                  </a:txBody>
                  <a:tcPr/>
                </a:tc>
              </a:tr>
              <a:tr h="44063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solidFill>
                            <a:srgbClr val="FF0000"/>
                          </a:solidFill>
                        </a:rPr>
                        <a:t>FER</a:t>
                      </a:r>
                      <a:r>
                        <a:rPr lang="en-US" sz="1600" baseline="-25000" dirty="0" err="1" smtClean="0">
                          <a:solidFill>
                            <a:srgbClr val="FF0000"/>
                          </a:solidFill>
                        </a:rPr>
                        <a:t>dry</a:t>
                      </a:r>
                      <a:endParaRPr lang="fr-FR" sz="1600" baseline="-25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373</a:t>
                      </a:r>
                      <a:endParaRPr lang="fr-FR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935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Replica of FER with soil moisture of CTL</a:t>
                      </a:r>
                      <a:endParaRPr lang="fr-FR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Content Placeholder 2"/>
          <p:cNvSpPr txBox="1">
            <a:spLocks/>
          </p:cNvSpPr>
          <p:nvPr/>
        </p:nvSpPr>
        <p:spPr>
          <a:xfrm>
            <a:off x="381000" y="1365145"/>
            <a:ext cx="8610600" cy="137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 smtClean="0"/>
              <a:t>Regional </a:t>
            </a:r>
            <a:r>
              <a:rPr lang="en-US" sz="1800" b="1" dirty="0"/>
              <a:t>scale</a:t>
            </a:r>
            <a:r>
              <a:rPr lang="en-US" sz="1800" dirty="0"/>
              <a:t>: 10x15deg domain centered on </a:t>
            </a:r>
            <a:r>
              <a:rPr lang="en-US" sz="1800" dirty="0" smtClean="0"/>
              <a:t>France</a:t>
            </a:r>
            <a:endParaRPr lang="en-US" sz="1800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1800" b="1" dirty="0"/>
              <a:t>Coupling </a:t>
            </a:r>
            <a:r>
              <a:rPr lang="en-US" sz="1800" dirty="0"/>
              <a:t>of </a:t>
            </a:r>
            <a:r>
              <a:rPr lang="en-US" sz="1800" dirty="0" smtClean="0"/>
              <a:t>an atmospheric </a:t>
            </a:r>
            <a:r>
              <a:rPr lang="en-US" sz="1800" dirty="0"/>
              <a:t>model (WRF) with a surface model (ORCHIDEE) </a:t>
            </a:r>
            <a:endParaRPr lang="en-US" sz="1800" dirty="0" smtClean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1800" b="1" dirty="0" smtClean="0"/>
              <a:t>Boundaries</a:t>
            </a:r>
            <a:r>
              <a:rPr lang="en-US" sz="1800" dirty="0" smtClean="0"/>
              <a:t>: 2003 ERA-I temperature</a:t>
            </a:r>
            <a:endParaRPr lang="en-US" sz="18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81000" y="5181600"/>
            <a:ext cx="8610600" cy="137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1800" b="1" dirty="0" smtClean="0"/>
              <a:t>FER - </a:t>
            </a:r>
            <a:r>
              <a:rPr lang="en-US" sz="1800" b="1" dirty="0" err="1" smtClean="0"/>
              <a:t>FER</a:t>
            </a:r>
            <a:r>
              <a:rPr lang="en-US" sz="1800" b="1" baseline="-25000" dirty="0" err="1" smtClean="0"/>
              <a:t>dry</a:t>
            </a:r>
            <a:r>
              <a:rPr lang="en-US" sz="1800" b="1" dirty="0" smtClean="0"/>
              <a:t> </a:t>
            </a:r>
            <a:r>
              <a:rPr lang="en-US" sz="1800" dirty="0" smtClean="0"/>
              <a:t> isolates the water cycle feedback</a:t>
            </a:r>
            <a:endParaRPr lang="en-US" sz="1800" dirty="0"/>
          </a:p>
        </p:txBody>
      </p:sp>
      <p:pic>
        <p:nvPicPr>
          <p:cNvPr id="12" name="Picture 11"/>
          <p:cNvPicPr/>
          <p:nvPr/>
        </p:nvPicPr>
        <p:blipFill rotWithShape="1">
          <a:blip r:embed="rId2"/>
          <a:srcRect l="64332" t="-1495" r="3448" b="21519"/>
          <a:stretch/>
        </p:blipFill>
        <p:spPr>
          <a:xfrm>
            <a:off x="5562600" y="4622027"/>
            <a:ext cx="2057400" cy="209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143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645592"/>
            <a:ext cx="4144743" cy="310855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255" y="1645592"/>
            <a:ext cx="4144745" cy="310855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91793-E1C7-4EB7-B4D0-431FB4CB7E9F}" type="slidenum">
              <a:rPr lang="en-US" smtClean="0"/>
              <a:t>7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133600" y="6581001"/>
            <a:ext cx="53979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tint val="75000"/>
                  </a:schemeClr>
                </a:solidFill>
              </a:rPr>
              <a:t>Leo </a:t>
            </a:r>
            <a:r>
              <a:rPr lang="en-US" sz="1200" dirty="0" err="1">
                <a:solidFill>
                  <a:schemeClr val="tx1">
                    <a:tint val="75000"/>
                  </a:schemeClr>
                </a:solidFill>
              </a:rPr>
              <a:t>Lemordant</a:t>
            </a: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762000" y="457200"/>
            <a:ext cx="77724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defPPr>
              <a:defRPr lang="en-US"/>
            </a:defPPr>
            <a:lvl1pPr marL="342900" indent="-342900" algn="ctr">
              <a:spcBef>
                <a:spcPct val="0"/>
              </a:spcBef>
              <a:buFont typeface="Arial" panose="020B0604020202020204" pitchFamily="34" charset="0"/>
              <a:buNone/>
              <a:defRPr sz="4400" b="1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en-US" altLang="fr-FR" dirty="0" smtClean="0"/>
              <a:t>Temperature </a:t>
            </a:r>
            <a:endParaRPr lang="en-US" dirty="0"/>
          </a:p>
        </p:txBody>
      </p:sp>
      <p:cxnSp>
        <p:nvCxnSpPr>
          <p:cNvPr id="12" name="Straight Arrow Connector 11"/>
          <p:cNvCxnSpPr>
            <a:stCxn id="15" idx="2"/>
          </p:cNvCxnSpPr>
          <p:nvPr/>
        </p:nvCxnSpPr>
        <p:spPr>
          <a:xfrm flipH="1">
            <a:off x="2806031" y="1509234"/>
            <a:ext cx="1423380" cy="843538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5" idx="2"/>
          </p:cNvCxnSpPr>
          <p:nvPr/>
        </p:nvCxnSpPr>
        <p:spPr>
          <a:xfrm flipH="1">
            <a:off x="3709933" y="1509234"/>
            <a:ext cx="519478" cy="804979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391211" y="1201457"/>
            <a:ext cx="167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Heat wave periods</a:t>
            </a:r>
            <a:endParaRPr lang="fr-FR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6858000" y="1858541"/>
            <a:ext cx="0" cy="2484859"/>
          </a:xfrm>
          <a:prstGeom prst="line">
            <a:avLst/>
          </a:prstGeom>
          <a:ln w="34925">
            <a:solidFill>
              <a:srgbClr val="E68C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685004" y="3427511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WUE</a:t>
            </a:r>
            <a:endParaRPr lang="fr-FR" sz="14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174963" y="2198884"/>
            <a:ext cx="11892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70C0"/>
                </a:solidFill>
              </a:rPr>
              <a:t>LAI &amp; Stress</a:t>
            </a:r>
            <a:endParaRPr lang="fr-FR" sz="1400" dirty="0">
              <a:solidFill>
                <a:srgbClr val="0070C0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2565269" y="1887148"/>
            <a:ext cx="0" cy="2484859"/>
          </a:xfrm>
          <a:prstGeom prst="line">
            <a:avLst/>
          </a:prstGeom>
          <a:ln w="34925">
            <a:solidFill>
              <a:srgbClr val="E68C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536569" y="3427511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WUE</a:t>
            </a:r>
            <a:endParaRPr lang="fr-FR" sz="14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755770" y="3431181"/>
            <a:ext cx="11892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70C0"/>
                </a:solidFill>
              </a:rPr>
              <a:t>LAI &amp; Stress</a:t>
            </a:r>
            <a:endParaRPr lang="fr-FR" sz="1400" dirty="0">
              <a:solidFill>
                <a:srgbClr val="0070C0"/>
              </a:solidFill>
            </a:endParaRPr>
          </a:p>
        </p:txBody>
      </p:sp>
      <p:cxnSp>
        <p:nvCxnSpPr>
          <p:cNvPr id="24" name="Straight Arrow Connector 23"/>
          <p:cNvCxnSpPr>
            <a:stCxn id="25" idx="0"/>
          </p:cNvCxnSpPr>
          <p:nvPr/>
        </p:nvCxnSpPr>
        <p:spPr>
          <a:xfrm flipH="1" flipV="1">
            <a:off x="7256548" y="3516335"/>
            <a:ext cx="792688" cy="1242096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116461" y="4758431"/>
            <a:ext cx="18655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70C0"/>
                </a:solidFill>
              </a:rPr>
              <a:t>Water cycle feedback</a:t>
            </a:r>
            <a:endParaRPr lang="fr-FR" sz="1400" b="1" dirty="0">
              <a:solidFill>
                <a:srgbClr val="0070C0"/>
              </a:solidFill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381000" y="76200"/>
            <a:ext cx="8229600" cy="4111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dirty="0" smtClean="0">
                <a:solidFill>
                  <a:schemeClr val="bg1">
                    <a:lumMod val="65000"/>
                  </a:schemeClr>
                </a:solidFill>
              </a:rPr>
              <a:t>2</a:t>
            </a:r>
            <a:r>
              <a:rPr lang="en-US" sz="1800" baseline="30000" dirty="0" smtClean="0">
                <a:solidFill>
                  <a:schemeClr val="bg1">
                    <a:lumMod val="65000"/>
                  </a:schemeClr>
                </a:solidFill>
              </a:rPr>
              <a:t>nd</a:t>
            </a:r>
            <a:r>
              <a:rPr lang="en-US" sz="1800" dirty="0" smtClean="0">
                <a:solidFill>
                  <a:schemeClr val="bg1">
                    <a:lumMod val="65000"/>
                  </a:schemeClr>
                </a:solidFill>
              </a:rPr>
              <a:t> Approach (3/5)</a:t>
            </a:r>
            <a:endParaRPr lang="en-US" sz="1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r="66963"/>
          <a:stretch/>
        </p:blipFill>
        <p:spPr>
          <a:xfrm>
            <a:off x="303806" y="4946304"/>
            <a:ext cx="1664629" cy="1723939"/>
          </a:xfrm>
          <a:prstGeom prst="rect">
            <a:avLst/>
          </a:prstGeom>
        </p:spPr>
      </p:pic>
      <p:cxnSp>
        <p:nvCxnSpPr>
          <p:cNvPr id="28" name="Straight Arrow Connector 27"/>
          <p:cNvCxnSpPr/>
          <p:nvPr/>
        </p:nvCxnSpPr>
        <p:spPr>
          <a:xfrm flipV="1">
            <a:off x="5785559" y="3199871"/>
            <a:ext cx="1318589" cy="153125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953000" y="4712556"/>
            <a:ext cx="167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LAI feedback</a:t>
            </a:r>
            <a:endParaRPr lang="fr-FR" sz="1400" b="1" dirty="0">
              <a:solidFill>
                <a:srgbClr val="FF0000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4"/>
          <a:srcRect l="66987" t="1053" r="-24" b="-1053"/>
          <a:stretch/>
        </p:blipFill>
        <p:spPr>
          <a:xfrm>
            <a:off x="6793571" y="4971160"/>
            <a:ext cx="1664629" cy="1723939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4"/>
          <a:srcRect l="32869" t="4032" r="34094" b="-4032"/>
          <a:stretch/>
        </p:blipFill>
        <p:spPr>
          <a:xfrm>
            <a:off x="4119032" y="4866445"/>
            <a:ext cx="1664629" cy="1723939"/>
          </a:xfrm>
          <a:prstGeom prst="rect">
            <a:avLst/>
          </a:prstGeom>
        </p:spPr>
      </p:pic>
      <p:cxnSp>
        <p:nvCxnSpPr>
          <p:cNvPr id="40" name="Straight Arrow Connector 39"/>
          <p:cNvCxnSpPr/>
          <p:nvPr/>
        </p:nvCxnSpPr>
        <p:spPr>
          <a:xfrm flipV="1">
            <a:off x="1136365" y="2895600"/>
            <a:ext cx="633212" cy="185408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303806" y="4731121"/>
            <a:ext cx="167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WUE feedback</a:t>
            </a:r>
            <a:endParaRPr lang="fr-FR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360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8" grpId="0"/>
      <p:bldP spid="20" grpId="0"/>
      <p:bldP spid="21" grpId="0"/>
      <p:bldP spid="25" grpId="0"/>
      <p:bldP spid="29" grpId="0"/>
      <p:bldP spid="4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91793-E1C7-4EB7-B4D0-431FB4CB7E9F}" type="slidenum">
              <a:rPr lang="en-US" smtClean="0"/>
              <a:t>8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133600" y="6581001"/>
            <a:ext cx="53979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tint val="75000"/>
                  </a:schemeClr>
                </a:solidFill>
              </a:rPr>
              <a:t>Leo </a:t>
            </a:r>
            <a:r>
              <a:rPr lang="en-US" sz="1200" dirty="0" err="1">
                <a:solidFill>
                  <a:schemeClr val="tx1">
                    <a:tint val="75000"/>
                  </a:schemeClr>
                </a:solidFill>
              </a:rPr>
              <a:t>Lemordant</a:t>
            </a: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762000" y="457200"/>
            <a:ext cx="77724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defPPr>
              <a:defRPr lang="en-US"/>
            </a:defPPr>
            <a:lvl1pPr marL="342900" indent="-342900" algn="ctr">
              <a:spcBef>
                <a:spcPct val="0"/>
              </a:spcBef>
              <a:buFont typeface="Arial" panose="020B0604020202020204" pitchFamily="34" charset="0"/>
              <a:buNone/>
              <a:defRPr sz="4400" b="1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en-US" altLang="fr-FR" dirty="0" smtClean="0"/>
              <a:t>Sensible Heat Flux </a:t>
            </a:r>
            <a:endParaRPr lang="en-US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930" y="1219476"/>
            <a:ext cx="3004270" cy="225320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218494"/>
            <a:ext cx="3001677" cy="225125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386" y="3903458"/>
            <a:ext cx="2998814" cy="224911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898184"/>
            <a:ext cx="3005846" cy="225438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8600" y="1981200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</a:rPr>
              <a:t>FER</a:t>
            </a:r>
            <a:endParaRPr lang="fr-FR" sz="3200" b="1" dirty="0">
              <a:solidFill>
                <a:srgbClr val="00B05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31842" y="4648200"/>
            <a:ext cx="12159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</a:rPr>
              <a:t>FER</a:t>
            </a:r>
            <a:r>
              <a:rPr lang="en-US" sz="3200" b="1" baseline="-25000" dirty="0" err="1" smtClean="0">
                <a:solidFill>
                  <a:srgbClr val="FF0000"/>
                </a:solidFill>
              </a:rPr>
              <a:t>dry</a:t>
            </a:r>
            <a:endParaRPr lang="fr-FR" sz="3200" b="1" baseline="-25000" dirty="0">
              <a:solidFill>
                <a:srgbClr val="FF0000"/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381000" y="76200"/>
            <a:ext cx="8229600" cy="4111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dirty="0" smtClean="0">
                <a:solidFill>
                  <a:schemeClr val="bg1">
                    <a:lumMod val="65000"/>
                  </a:schemeClr>
                </a:solidFill>
              </a:rPr>
              <a:t>2</a:t>
            </a:r>
            <a:r>
              <a:rPr lang="en-US" sz="1800" baseline="30000" dirty="0" smtClean="0">
                <a:solidFill>
                  <a:schemeClr val="bg1">
                    <a:lumMod val="65000"/>
                  </a:schemeClr>
                </a:solidFill>
              </a:rPr>
              <a:t>nd</a:t>
            </a:r>
            <a:r>
              <a:rPr lang="en-US" sz="1800" dirty="0" smtClean="0">
                <a:solidFill>
                  <a:schemeClr val="bg1">
                    <a:lumMod val="65000"/>
                  </a:schemeClr>
                </a:solidFill>
              </a:rPr>
              <a:t> Approach (4/5)</a:t>
            </a:r>
            <a:endParaRPr lang="en-US" sz="1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09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439423"/>
            <a:ext cx="4142763" cy="310707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439423"/>
            <a:ext cx="4142763" cy="310707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33600" y="6581001"/>
            <a:ext cx="53979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tint val="75000"/>
                  </a:schemeClr>
                </a:solidFill>
              </a:rPr>
              <a:t>Leo </a:t>
            </a:r>
            <a:r>
              <a:rPr lang="en-US" sz="1200" dirty="0" err="1">
                <a:solidFill>
                  <a:schemeClr val="tx1">
                    <a:tint val="75000"/>
                  </a:schemeClr>
                </a:solidFill>
              </a:rPr>
              <a:t>Lemordant</a:t>
            </a: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762000" y="527252"/>
            <a:ext cx="77724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>
            <a:defPPr>
              <a:defRPr lang="en-US"/>
            </a:defPPr>
            <a:lvl1pPr marL="342900" indent="-342900" algn="ctr">
              <a:spcBef>
                <a:spcPct val="0"/>
              </a:spcBef>
              <a:buFont typeface="Arial" panose="020B0604020202020204" pitchFamily="34" charset="0"/>
              <a:buNone/>
              <a:defRPr sz="4400" b="1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en-US" dirty="0" smtClean="0"/>
              <a:t>Water cycle &amp; </a:t>
            </a:r>
            <a:r>
              <a:rPr lang="en-US" dirty="0"/>
              <a:t>energy </a:t>
            </a:r>
            <a:r>
              <a:rPr lang="en-US" dirty="0" smtClean="0"/>
              <a:t>distribution altered: role of the soil moisture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6733563" y="2668023"/>
            <a:ext cx="0" cy="2514600"/>
          </a:xfrm>
          <a:prstGeom prst="line">
            <a:avLst/>
          </a:prstGeom>
          <a:ln w="34925">
            <a:solidFill>
              <a:srgbClr val="E68C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650578" y="4189611"/>
            <a:ext cx="9095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WUE</a:t>
            </a:r>
            <a:endParaRPr lang="fr-FR" sz="14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43350" y="4189611"/>
            <a:ext cx="12904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70C0"/>
                </a:solidFill>
              </a:rPr>
              <a:t>LAI &amp; Stress</a:t>
            </a:r>
            <a:endParaRPr lang="fr-FR" sz="1400" dirty="0">
              <a:solidFill>
                <a:srgbClr val="0070C0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466363" y="2668023"/>
            <a:ext cx="0" cy="2514600"/>
          </a:xfrm>
          <a:prstGeom prst="line">
            <a:avLst/>
          </a:prstGeom>
          <a:ln w="34925">
            <a:solidFill>
              <a:srgbClr val="E68C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384972" y="3269156"/>
            <a:ext cx="9095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WUE</a:t>
            </a:r>
            <a:endParaRPr lang="fr-FR" sz="14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771000" y="4649223"/>
            <a:ext cx="12904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70C0"/>
                </a:solidFill>
              </a:rPr>
              <a:t>LAI &amp; Stress</a:t>
            </a:r>
            <a:endParaRPr lang="fr-FR" sz="1400" dirty="0">
              <a:solidFill>
                <a:srgbClr val="0070C0"/>
              </a:solidFill>
            </a:endParaRPr>
          </a:p>
        </p:txBody>
      </p:sp>
      <p:cxnSp>
        <p:nvCxnSpPr>
          <p:cNvPr id="18" name="Straight Arrow Connector 17"/>
          <p:cNvCxnSpPr>
            <a:stCxn id="19" idx="2"/>
          </p:cNvCxnSpPr>
          <p:nvPr/>
        </p:nvCxnSpPr>
        <p:spPr>
          <a:xfrm flipH="1">
            <a:off x="2759529" y="2172635"/>
            <a:ext cx="1301884" cy="1099441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223213" y="1649415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70C0"/>
                </a:solidFill>
              </a:rPr>
              <a:t>Water cycle feedback</a:t>
            </a:r>
            <a:endParaRPr lang="fr-FR" sz="1400" b="1" dirty="0">
              <a:solidFill>
                <a:srgbClr val="0070C0"/>
              </a:solidFill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81000" y="76200"/>
            <a:ext cx="8229600" cy="4111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dirty="0" smtClean="0">
                <a:solidFill>
                  <a:schemeClr val="bg1">
                    <a:lumMod val="65000"/>
                  </a:schemeClr>
                </a:solidFill>
              </a:rPr>
              <a:t>2</a:t>
            </a:r>
            <a:r>
              <a:rPr lang="en-US" sz="1800" baseline="30000" dirty="0" smtClean="0">
                <a:solidFill>
                  <a:schemeClr val="bg1">
                    <a:lumMod val="65000"/>
                  </a:schemeClr>
                </a:solidFill>
              </a:rPr>
              <a:t>nd</a:t>
            </a:r>
            <a:r>
              <a:rPr lang="en-US" sz="1800" dirty="0" smtClean="0">
                <a:solidFill>
                  <a:schemeClr val="bg1">
                    <a:lumMod val="65000"/>
                  </a:schemeClr>
                </a:solidFill>
              </a:rPr>
              <a:t> Approach (5/5)</a:t>
            </a:r>
            <a:endParaRPr lang="en-US" sz="1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991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6" grpId="0"/>
      <p:bldP spid="17" grpId="0"/>
      <p:bldP spid="1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4441</TotalTime>
  <Words>641</Words>
  <Application>Microsoft Office PowerPoint</Application>
  <PresentationFormat>On-screen Show (4:3)</PresentationFormat>
  <Paragraphs>135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Danke schön!</vt:lpstr>
      <vt:lpstr>Works cited</vt:lpstr>
    </vt:vector>
  </TitlesOfParts>
  <Company>Columbia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Columbia University</dc:creator>
  <cp:lastModifiedBy>gentine</cp:lastModifiedBy>
  <cp:revision>298</cp:revision>
  <cp:lastPrinted>2015-05-08T16:25:10Z</cp:lastPrinted>
  <dcterms:created xsi:type="dcterms:W3CDTF">2013-09-24T22:31:43Z</dcterms:created>
  <dcterms:modified xsi:type="dcterms:W3CDTF">2017-04-25T11:15:54Z</dcterms:modified>
</cp:coreProperties>
</file>