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72" r:id="rId4"/>
    <p:sldId id="261" r:id="rId5"/>
    <p:sldId id="258" r:id="rId6"/>
    <p:sldId id="269" r:id="rId7"/>
    <p:sldId id="259" r:id="rId8"/>
    <p:sldId id="262" r:id="rId9"/>
    <p:sldId id="263" r:id="rId10"/>
    <p:sldId id="265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24"/>
    <a:srgbClr val="E99423"/>
    <a:srgbClr val="86121C"/>
    <a:srgbClr val="141313"/>
    <a:srgbClr val="004378"/>
    <a:srgbClr val="00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3" autoAdjust="0"/>
    <p:restoredTop sz="87076" autoAdjust="0"/>
  </p:normalViewPr>
  <p:slideViewPr>
    <p:cSldViewPr snapToGrid="0" snapToObjects="1">
      <p:cViewPr>
        <p:scale>
          <a:sx n="125" d="100"/>
          <a:sy n="125" d="100"/>
        </p:scale>
        <p:origin x="-744" y="-38"/>
      </p:cViewPr>
      <p:guideLst>
        <p:guide orient="horz" pos="735"/>
        <p:guide pos="4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B917-A354-5743-B24D-47E6017CBB9F}" type="datetimeFigureOut">
              <a:rPr lang="de-DE" smtClean="0"/>
              <a:pPr/>
              <a:t>2017-05-03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0BFB-7C69-3148-BE17-CFCCBEDA76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58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80555-6A93-774D-9EFE-75A0791F2A4E}" type="datetimeFigureOut">
              <a:rPr lang="de-DE" smtClean="0"/>
              <a:pPr/>
              <a:t>2017-05-03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A1DE-356D-4746-95BE-A2388A74961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638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Logo_AW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468820"/>
            <a:ext cx="2621832" cy="379909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HG_LOGO_S_ENG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69" y="6082875"/>
            <a:ext cx="936399" cy="413842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9601" y="6550156"/>
            <a:ext cx="5882587" cy="307844"/>
          </a:xfrm>
        </p:spPr>
        <p:txBody>
          <a:bodyPr/>
          <a:lstStyle/>
          <a:p>
            <a:r>
              <a:rPr lang="de-DE" dirty="0" smtClean="0"/>
              <a:t>2017-04-26      </a:t>
            </a:r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385795"/>
            <a:ext cx="8330195" cy="604805"/>
          </a:xfrm>
          <a:prstGeom prst="rect">
            <a:avLst/>
          </a:prstGeom>
        </p:spPr>
        <p:txBody>
          <a:bodyPr anchor="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9601" y="6550156"/>
            <a:ext cx="5882587" cy="307844"/>
          </a:xfrm>
        </p:spPr>
        <p:txBody>
          <a:bodyPr/>
          <a:lstStyle/>
          <a:p>
            <a:r>
              <a:rPr lang="de-DE" dirty="0" smtClean="0"/>
              <a:t>2017-04-26      </a:t>
            </a:r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18689" y="1181100"/>
            <a:ext cx="8331107" cy="51159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6" name="Bild 15" descr="HG_LOGO_S_ENG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58" y="6512842"/>
            <a:ext cx="683868" cy="302236"/>
          </a:xfrm>
          <a:prstGeom prst="rect">
            <a:avLst/>
          </a:prstGeom>
        </p:spPr>
      </p:pic>
      <p:pic>
        <p:nvPicPr>
          <p:cNvPr id="15" name="Bild 14" descr="AWI_WortBildmarke_Farb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8" y="417661"/>
            <a:ext cx="1090955" cy="486839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50156"/>
            <a:ext cx="812822" cy="30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2017-04-26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70022" y="6550156"/>
            <a:ext cx="5711878" cy="30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Driemel et al.   EGU 2017</a:t>
            </a:r>
            <a:endParaRPr lang="de-DE" dirty="0"/>
          </a:p>
        </p:txBody>
      </p:sp>
      <p:pic>
        <p:nvPicPr>
          <p:cNvPr id="1026" name="Picture 2" descr="http://meetingorganizer.copernicus.org/webfiles/img/CreativeCommons_Attribution_Licens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98" y="6685134"/>
            <a:ext cx="493902" cy="1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srn.awi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portals.pangaea.de/bsrn/" TargetMode="External"/><Relationship Id="rId7" Type="http://schemas.openxmlformats.org/officeDocument/2006/relationships/image" Target="../media/image18.png"/><Relationship Id="rId2" Type="http://schemas.openxmlformats.org/officeDocument/2006/relationships/hyperlink" Target="ftp://ftp.bsrn.awi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0" y="3532896"/>
            <a:ext cx="9259747" cy="648655"/>
            <a:chOff x="0" y="3532896"/>
            <a:chExt cx="9259747" cy="648655"/>
          </a:xfrm>
        </p:grpSpPr>
        <p:sp>
          <p:nvSpPr>
            <p:cNvPr id="9" name="Rechteck 8"/>
            <p:cNvSpPr/>
            <p:nvPr/>
          </p:nvSpPr>
          <p:spPr>
            <a:xfrm>
              <a:off x="3040611" y="3533551"/>
              <a:ext cx="6219136" cy="648000"/>
            </a:xfrm>
            <a:prstGeom prst="rect">
              <a:avLst/>
            </a:prstGeom>
            <a:solidFill>
              <a:srgbClr val="FF84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C:\Users\gkoenig\Desktop\Banner-Hom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32896"/>
              <a:ext cx="4831411" cy="648000"/>
            </a:xfrm>
            <a:prstGeom prst="rect">
              <a:avLst/>
            </a:prstGeom>
            <a:noFill/>
          </p:spPr>
        </p:pic>
      </p:grpSp>
      <p:sp>
        <p:nvSpPr>
          <p:cNvPr id="8" name="Rechteck 7"/>
          <p:cNvSpPr/>
          <p:nvPr/>
        </p:nvSpPr>
        <p:spPr>
          <a:xfrm>
            <a:off x="0" y="4949664"/>
            <a:ext cx="2924864" cy="7012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376512" y="1330947"/>
            <a:ext cx="6767488" cy="33078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54964" y="2076631"/>
            <a:ext cx="6728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kern="1400" dirty="0"/>
              <a:t>The World Radiation Monitoring Center </a:t>
            </a:r>
            <a:endParaRPr lang="en-US" sz="2500" kern="1400" dirty="0" smtClean="0"/>
          </a:p>
          <a:p>
            <a:r>
              <a:rPr lang="en-US" sz="2500" kern="1400" dirty="0" smtClean="0"/>
              <a:t>of </a:t>
            </a:r>
            <a:r>
              <a:rPr lang="en-US" sz="2500" kern="1400" dirty="0"/>
              <a:t>the Baseline </a:t>
            </a:r>
            <a:r>
              <a:rPr lang="en-US" sz="2500" kern="1400" dirty="0" smtClean="0"/>
              <a:t>Surface Radiation Network</a:t>
            </a:r>
          </a:p>
          <a:p>
            <a:r>
              <a:rPr lang="en-US" sz="1200" kern="1400" dirty="0" smtClean="0"/>
              <a:t>  </a:t>
            </a:r>
          </a:p>
          <a:p>
            <a:r>
              <a:rPr lang="en-US" sz="2500" kern="1400" dirty="0" smtClean="0"/>
              <a:t>Status April 2017</a:t>
            </a:r>
            <a:endParaRPr lang="en-US" sz="2500" kern="1400" dirty="0"/>
          </a:p>
        </p:txBody>
      </p:sp>
      <p:sp>
        <p:nvSpPr>
          <p:cNvPr id="4" name="Rechteck 3"/>
          <p:cNvSpPr/>
          <p:nvPr/>
        </p:nvSpPr>
        <p:spPr>
          <a:xfrm>
            <a:off x="354964" y="4307379"/>
            <a:ext cx="8439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Amelie </a:t>
            </a:r>
            <a:r>
              <a:rPr lang="de-DE" dirty="0" err="1" smtClean="0"/>
              <a:t>Driemel</a:t>
            </a:r>
            <a:r>
              <a:rPr lang="de-DE" dirty="0" smtClean="0"/>
              <a:t>, </a:t>
            </a:r>
            <a:r>
              <a:rPr lang="de-DE" dirty="0"/>
              <a:t>Gert </a:t>
            </a:r>
            <a:r>
              <a:rPr lang="de-DE" dirty="0" smtClean="0"/>
              <a:t>König-</a:t>
            </a:r>
            <a:r>
              <a:rPr lang="de-DE" dirty="0" err="1" smtClean="0"/>
              <a:t>Langlo</a:t>
            </a:r>
            <a:r>
              <a:rPr lang="de-DE" dirty="0" smtClean="0"/>
              <a:t>, Rainer Sieger, </a:t>
            </a:r>
            <a:r>
              <a:rPr lang="de-DE" dirty="0" err="1"/>
              <a:t>and</a:t>
            </a:r>
            <a:r>
              <a:rPr lang="de-DE" dirty="0"/>
              <a:t> Charles N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11732"/>
            <a:ext cx="8330195" cy="469904"/>
          </a:xfrm>
        </p:spPr>
        <p:txBody>
          <a:bodyPr anchor="t"/>
          <a:lstStyle/>
          <a:p>
            <a:pPr algn="ctr"/>
            <a:r>
              <a:rPr lang="de-DE" sz="2500" dirty="0" err="1" smtClean="0">
                <a:latin typeface="+mn-lt"/>
              </a:rPr>
              <a:t>Ongoing</a:t>
            </a:r>
            <a:r>
              <a:rPr lang="de-DE" sz="2500" dirty="0" smtClean="0">
                <a:latin typeface="+mn-lt"/>
              </a:rPr>
              <a:t> </a:t>
            </a:r>
            <a:r>
              <a:rPr lang="de-DE" sz="2500" dirty="0" err="1" smtClean="0">
                <a:latin typeface="+mn-lt"/>
              </a:rPr>
              <a:t>issues</a:t>
            </a:r>
            <a:endParaRPr lang="de-DE" sz="25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10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18689" y="1851660"/>
            <a:ext cx="8331107" cy="444543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b="1" dirty="0" err="1" smtClean="0">
                <a:solidFill>
                  <a:srgbClr val="00B0F0"/>
                </a:solidFill>
              </a:rPr>
              <a:t>stations</a:t>
            </a:r>
            <a:r>
              <a:rPr lang="de-DE" sz="2000" b="1" dirty="0" smtClean="0">
                <a:solidFill>
                  <a:srgbClr val="00B0F0"/>
                </a:solidFill>
              </a:rPr>
              <a:t> </a:t>
            </a:r>
            <a:r>
              <a:rPr lang="de-DE" sz="2000" b="1" dirty="0" err="1" smtClean="0">
                <a:solidFill>
                  <a:srgbClr val="00B0F0"/>
                </a:solidFill>
              </a:rPr>
              <a:t>closed</a:t>
            </a:r>
            <a:r>
              <a:rPr lang="de-DE" sz="2000" dirty="0" smtClean="0"/>
              <a:t>/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longer</a:t>
            </a:r>
            <a:r>
              <a:rPr lang="de-DE" sz="2000" dirty="0" smtClean="0"/>
              <a:t> </a:t>
            </a:r>
            <a:r>
              <a:rPr lang="de-DE" sz="2000" dirty="0" err="1" smtClean="0"/>
              <a:t>maintained</a:t>
            </a:r>
            <a:r>
              <a:rPr lang="de-DE" sz="2000" dirty="0" smtClean="0"/>
              <a:t>/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financial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problems</a:t>
            </a:r>
            <a:endParaRPr lang="de-DE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000" dirty="0" smtClean="0"/>
              <a:t>Data </a:t>
            </a:r>
            <a:r>
              <a:rPr lang="de-DE" sz="2000" dirty="0" err="1" smtClean="0"/>
              <a:t>submission</a:t>
            </a:r>
            <a:r>
              <a:rPr lang="de-DE" sz="2000" dirty="0" smtClean="0"/>
              <a:t> in </a:t>
            </a:r>
            <a:r>
              <a:rPr lang="de-DE" sz="2000" dirty="0" err="1" smtClean="0"/>
              <a:t>arrears</a:t>
            </a:r>
            <a:r>
              <a:rPr lang="de-DE" sz="2000" dirty="0"/>
              <a:t> </a:t>
            </a:r>
            <a:r>
              <a:rPr lang="de-DE" sz="2000" dirty="0" smtClean="0"/>
              <a:t>=&gt; </a:t>
            </a:r>
            <a:r>
              <a:rPr lang="de-DE" sz="2000" b="1" dirty="0" err="1" smtClean="0">
                <a:solidFill>
                  <a:srgbClr val="00B0F0"/>
                </a:solidFill>
              </a:rPr>
              <a:t>inactive</a:t>
            </a:r>
            <a:r>
              <a:rPr lang="de-DE" sz="2000" dirty="0" smtClean="0">
                <a:solidFill>
                  <a:srgbClr val="00B0F0"/>
                </a:solidFill>
              </a:rPr>
              <a:t> </a:t>
            </a:r>
            <a:r>
              <a:rPr lang="de-DE" sz="2000" dirty="0" err="1" smtClean="0"/>
              <a:t>status</a:t>
            </a:r>
            <a:r>
              <a:rPr lang="de-DE" sz="2000" dirty="0" smtClean="0"/>
              <a:t>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introduced</a:t>
            </a:r>
            <a:endParaRPr lang="de-DE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000" dirty="0" err="1"/>
              <a:t>Some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 err="1" smtClean="0">
                <a:solidFill>
                  <a:srgbClr val="00B0F0"/>
                </a:solidFill>
              </a:rPr>
              <a:t>quality</a:t>
            </a:r>
            <a:r>
              <a:rPr lang="de-DE" sz="2000" b="1" dirty="0" smtClean="0">
                <a:solidFill>
                  <a:srgbClr val="00B0F0"/>
                </a:solidFill>
              </a:rPr>
              <a:t> </a:t>
            </a:r>
            <a:r>
              <a:rPr lang="de-DE" sz="2000" b="1" dirty="0" err="1" smtClean="0">
                <a:solidFill>
                  <a:srgbClr val="00B0F0"/>
                </a:solidFill>
              </a:rPr>
              <a:t>issues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/>
              <a:t>e.g. in </a:t>
            </a:r>
            <a:r>
              <a:rPr lang="de-DE" sz="2000" dirty="0" smtClean="0"/>
              <a:t>remote </a:t>
            </a:r>
            <a:r>
              <a:rPr lang="de-DE" sz="2000" dirty="0" err="1" smtClean="0"/>
              <a:t>areas</a:t>
            </a:r>
            <a:r>
              <a:rPr lang="de-DE" sz="2000" dirty="0" smtClean="0"/>
              <a:t> </a:t>
            </a:r>
            <a:r>
              <a:rPr lang="de-DE" sz="2000" dirty="0" err="1" smtClean="0"/>
              <a:t>difficult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manage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000" dirty="0" err="1" smtClean="0"/>
              <a:t>Discussion</a:t>
            </a:r>
            <a:r>
              <a:rPr lang="de-DE" sz="2000" dirty="0" smtClean="0"/>
              <a:t> on WSG/WISG </a:t>
            </a:r>
            <a:r>
              <a:rPr lang="de-DE" sz="2000" dirty="0" err="1" smtClean="0"/>
              <a:t>standard</a:t>
            </a:r>
            <a:r>
              <a:rPr lang="de-DE" sz="2000" dirty="0" smtClean="0"/>
              <a:t>, </a:t>
            </a:r>
            <a:r>
              <a:rPr lang="de-DE" sz="2000" dirty="0" err="1" smtClean="0"/>
              <a:t>see</a:t>
            </a:r>
            <a:r>
              <a:rPr lang="de-DE" sz="2000" dirty="0" smtClean="0"/>
              <a:t> e.g. </a:t>
            </a:r>
            <a:r>
              <a:rPr lang="de-DE" sz="2000" dirty="0" err="1" smtClean="0"/>
              <a:t>Nyeki</a:t>
            </a:r>
            <a:r>
              <a:rPr lang="de-DE" sz="2000" dirty="0" smtClean="0"/>
              <a:t> et al. 2017</a:t>
            </a:r>
            <a:br>
              <a:rPr lang="de-DE" sz="2000" dirty="0" smtClean="0"/>
            </a:br>
            <a:r>
              <a:rPr lang="de-DE" sz="2000" dirty="0" smtClean="0"/>
              <a:t>                                                                          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doi:10.5194/amt-2017-41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000" dirty="0"/>
          </a:p>
        </p:txBody>
      </p:sp>
      <p:pic>
        <p:nvPicPr>
          <p:cNvPr id="5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11732"/>
            <a:ext cx="8330195" cy="469904"/>
          </a:xfrm>
        </p:spPr>
        <p:txBody>
          <a:bodyPr anchor="t"/>
          <a:lstStyle/>
          <a:p>
            <a:pPr algn="ctr"/>
            <a:r>
              <a:rPr lang="de-DE" sz="2500" dirty="0" err="1" smtClean="0">
                <a:latin typeface="+mn-lt"/>
              </a:rPr>
              <a:t>Ongoing</a:t>
            </a:r>
            <a:r>
              <a:rPr lang="de-DE" sz="2500" dirty="0" smtClean="0">
                <a:latin typeface="+mn-lt"/>
              </a:rPr>
              <a:t> </a:t>
            </a:r>
            <a:r>
              <a:rPr lang="de-DE" sz="2500" dirty="0" err="1" smtClean="0">
                <a:latin typeface="+mn-lt"/>
              </a:rPr>
              <a:t>issues</a:t>
            </a:r>
            <a:endParaRPr lang="de-DE" sz="25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11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  <p:pic>
        <p:nvPicPr>
          <p:cNvPr id="5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79" y="2164080"/>
            <a:ext cx="4824121" cy="268152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" y="1767840"/>
            <a:ext cx="4173353" cy="36652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1248588"/>
            <a:ext cx="5654040" cy="49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11732"/>
            <a:ext cx="8330195" cy="469904"/>
          </a:xfrm>
        </p:spPr>
        <p:txBody>
          <a:bodyPr anchor="t"/>
          <a:lstStyle/>
          <a:p>
            <a:pPr algn="ctr"/>
            <a:r>
              <a:rPr lang="de-DE" sz="2500" dirty="0" err="1" smtClean="0">
                <a:latin typeface="+mn-lt"/>
              </a:rPr>
              <a:t>Thanks</a:t>
            </a:r>
            <a:r>
              <a:rPr lang="de-DE" sz="2500" dirty="0" smtClean="0">
                <a:latin typeface="+mn-lt"/>
              </a:rPr>
              <a:t>!</a:t>
            </a:r>
            <a:endParaRPr lang="de-DE" sz="25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12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18689" y="1623060"/>
            <a:ext cx="8588151" cy="4674031"/>
          </a:xfrm>
        </p:spPr>
        <p:txBody>
          <a:bodyPr/>
          <a:lstStyle/>
          <a:p>
            <a:pPr marL="0" indent="0">
              <a:buNone/>
            </a:pPr>
            <a:endParaRPr lang="de-DE" sz="22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sz="22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sz="22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de-DE" sz="2600" dirty="0" smtClean="0">
                <a:solidFill>
                  <a:schemeClr val="tx1"/>
                </a:solidFill>
              </a:rPr>
              <a:t>….</a:t>
            </a:r>
            <a:r>
              <a:rPr lang="de-DE" sz="2600" dirty="0" err="1" smtClean="0">
                <a:solidFill>
                  <a:schemeClr val="tx1"/>
                </a:solidFill>
              </a:rPr>
              <a:t>To</a:t>
            </a:r>
            <a:r>
              <a:rPr lang="de-DE" sz="2600" dirty="0" smtClean="0">
                <a:solidFill>
                  <a:schemeClr val="tx1"/>
                </a:solidFill>
              </a:rPr>
              <a:t> all </a:t>
            </a:r>
            <a:r>
              <a:rPr lang="de-DE" sz="2600" b="1" dirty="0" err="1" smtClean="0">
                <a:solidFill>
                  <a:srgbClr val="00B0F0"/>
                </a:solidFill>
              </a:rPr>
              <a:t>station</a:t>
            </a:r>
            <a:r>
              <a:rPr lang="de-DE" sz="2600" b="1" dirty="0" smtClean="0">
                <a:solidFill>
                  <a:srgbClr val="00B0F0"/>
                </a:solidFill>
              </a:rPr>
              <a:t> </a:t>
            </a:r>
            <a:r>
              <a:rPr lang="de-DE" sz="2600" b="1" dirty="0" err="1" smtClean="0">
                <a:solidFill>
                  <a:srgbClr val="00B0F0"/>
                </a:solidFill>
              </a:rPr>
              <a:t>scientists</a:t>
            </a:r>
            <a:r>
              <a:rPr lang="de-DE" sz="2600" b="1" dirty="0" smtClean="0">
                <a:solidFill>
                  <a:srgbClr val="00B0F0"/>
                </a:solidFill>
              </a:rPr>
              <a:t> </a:t>
            </a:r>
            <a:r>
              <a:rPr lang="de-DE" sz="2600" b="1" dirty="0" err="1" smtClean="0">
                <a:solidFill>
                  <a:srgbClr val="00B0F0"/>
                </a:solidFill>
              </a:rPr>
              <a:t>and</a:t>
            </a:r>
            <a:r>
              <a:rPr lang="de-DE" sz="2600" b="1" dirty="0" smtClean="0">
                <a:solidFill>
                  <a:srgbClr val="00B0F0"/>
                </a:solidFill>
              </a:rPr>
              <a:t> </a:t>
            </a:r>
            <a:r>
              <a:rPr lang="de-DE" sz="2600" b="1" dirty="0" err="1" smtClean="0">
                <a:solidFill>
                  <a:srgbClr val="00B0F0"/>
                </a:solidFill>
              </a:rPr>
              <a:t>technicians</a:t>
            </a:r>
            <a:r>
              <a:rPr lang="de-DE" sz="2600" b="1" dirty="0" smtClean="0">
                <a:solidFill>
                  <a:srgbClr val="00B0F0"/>
                </a:solidFill>
              </a:rPr>
              <a:t> </a:t>
            </a:r>
            <a:br>
              <a:rPr lang="de-DE" sz="2600" b="1" dirty="0" smtClean="0">
                <a:solidFill>
                  <a:srgbClr val="00B0F0"/>
                </a:solidFill>
              </a:rPr>
            </a:br>
            <a:r>
              <a:rPr lang="de-DE" sz="2600" dirty="0" err="1" smtClean="0">
                <a:solidFill>
                  <a:schemeClr val="tx1"/>
                </a:solidFill>
              </a:rPr>
              <a:t>working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to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keep</a:t>
            </a:r>
            <a:r>
              <a:rPr lang="de-DE" sz="2600" dirty="0" smtClean="0">
                <a:solidFill>
                  <a:schemeClr val="tx1"/>
                </a:solidFill>
              </a:rPr>
              <a:t> BSRN </a:t>
            </a:r>
            <a:r>
              <a:rPr lang="de-DE" sz="2600" dirty="0" err="1" smtClean="0">
                <a:solidFill>
                  <a:schemeClr val="tx1"/>
                </a:solidFill>
              </a:rPr>
              <a:t>alive</a:t>
            </a:r>
            <a:endParaRPr lang="de-DE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pic>
        <p:nvPicPr>
          <p:cNvPr id="5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11732"/>
            <a:ext cx="8330195" cy="469904"/>
          </a:xfrm>
        </p:spPr>
        <p:txBody>
          <a:bodyPr anchor="t"/>
          <a:lstStyle/>
          <a:p>
            <a:pPr algn="ctr"/>
            <a:r>
              <a:rPr lang="de-DE" sz="2500" dirty="0" err="1" smtClean="0">
                <a:latin typeface="+mn-lt"/>
              </a:rPr>
              <a:t>Thanks</a:t>
            </a:r>
            <a:r>
              <a:rPr lang="de-DE" sz="2500" dirty="0" smtClean="0">
                <a:latin typeface="+mn-lt"/>
              </a:rPr>
              <a:t>!</a:t>
            </a:r>
            <a:endParaRPr lang="de-DE" sz="25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13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82881" y="1623061"/>
            <a:ext cx="8566916" cy="1851660"/>
          </a:xfrm>
        </p:spPr>
        <p:txBody>
          <a:bodyPr/>
          <a:lstStyle/>
          <a:p>
            <a:pPr marL="0" indent="0" algn="ctr">
              <a:buNone/>
            </a:pPr>
            <a:endParaRPr lang="de-DE" sz="2600" dirty="0"/>
          </a:p>
          <a:p>
            <a:pPr marL="0" indent="0" algn="ctr">
              <a:buNone/>
            </a:pPr>
            <a:r>
              <a:rPr lang="de-DE" sz="2600" dirty="0" smtClean="0">
                <a:solidFill>
                  <a:schemeClr val="tx1"/>
                </a:solidFill>
              </a:rPr>
              <a:t>….</a:t>
            </a:r>
            <a:r>
              <a:rPr lang="de-DE" sz="2600" dirty="0" err="1" smtClean="0">
                <a:solidFill>
                  <a:schemeClr val="tx1"/>
                </a:solidFill>
              </a:rPr>
              <a:t>To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b="1" dirty="0" smtClean="0">
                <a:solidFill>
                  <a:srgbClr val="00B0F0"/>
                </a:solidFill>
              </a:rPr>
              <a:t>Gert König-</a:t>
            </a:r>
            <a:r>
              <a:rPr lang="de-DE" sz="2600" b="1" dirty="0" err="1" smtClean="0">
                <a:solidFill>
                  <a:srgbClr val="00B0F0"/>
                </a:solidFill>
              </a:rPr>
              <a:t>Langlo</a:t>
            </a:r>
            <a:r>
              <a:rPr lang="de-DE" sz="2600" b="1" dirty="0" smtClean="0">
                <a:solidFill>
                  <a:srgbClr val="00B0F0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who</a:t>
            </a:r>
            <a:r>
              <a:rPr lang="de-DE" sz="2600" dirty="0" smtClean="0">
                <a:solidFill>
                  <a:schemeClr val="tx1"/>
                </a:solidFill>
              </a:rPr>
              <a:t> was WRMC </a:t>
            </a:r>
            <a:r>
              <a:rPr lang="de-DE" sz="2600" dirty="0" err="1" smtClean="0">
                <a:solidFill>
                  <a:schemeClr val="tx1"/>
                </a:solidFill>
              </a:rPr>
              <a:t>director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for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the</a:t>
            </a:r>
            <a:r>
              <a:rPr lang="de-DE" sz="2600" dirty="0" smtClean="0">
                <a:solidFill>
                  <a:schemeClr val="tx1"/>
                </a:solidFill>
              </a:rPr>
              <a:t> last 10 </a:t>
            </a:r>
            <a:r>
              <a:rPr lang="de-DE" sz="2600" dirty="0" err="1" smtClean="0">
                <a:solidFill>
                  <a:schemeClr val="tx1"/>
                </a:solidFill>
              </a:rPr>
              <a:t>years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and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who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retires</a:t>
            </a:r>
            <a:r>
              <a:rPr lang="de-DE" sz="2600" dirty="0" smtClean="0">
                <a:solidFill>
                  <a:schemeClr val="tx1"/>
                </a:solidFill>
              </a:rPr>
              <a:t> at </a:t>
            </a:r>
            <a:r>
              <a:rPr lang="de-DE" sz="2600" dirty="0" err="1" smtClean="0">
                <a:solidFill>
                  <a:schemeClr val="tx1"/>
                </a:solidFill>
              </a:rPr>
              <a:t>the</a:t>
            </a:r>
            <a:r>
              <a:rPr lang="de-DE" sz="2600" dirty="0" smtClean="0">
                <a:solidFill>
                  <a:schemeClr val="tx1"/>
                </a:solidFill>
              </a:rPr>
              <a:t> end </a:t>
            </a:r>
            <a:r>
              <a:rPr lang="de-DE" sz="2600" dirty="0" err="1" smtClean="0">
                <a:solidFill>
                  <a:schemeClr val="tx1"/>
                </a:solidFill>
              </a:rPr>
              <a:t>of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this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month</a:t>
            </a:r>
            <a:endParaRPr lang="de-DE" sz="2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DE" sz="2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de-DE" sz="2600" dirty="0" smtClean="0"/>
          </a:p>
          <a:p>
            <a:pPr marL="0" indent="0" algn="ctr">
              <a:buNone/>
            </a:pPr>
            <a:endParaRPr lang="de-DE" sz="2600" dirty="0" smtClean="0"/>
          </a:p>
        </p:txBody>
      </p:sp>
      <p:pic>
        <p:nvPicPr>
          <p:cNvPr id="5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2689860" y="3284220"/>
            <a:ext cx="3856168" cy="2961136"/>
            <a:chOff x="2453640" y="3589020"/>
            <a:chExt cx="3856168" cy="2961136"/>
          </a:xfrm>
        </p:grpSpPr>
        <p:sp>
          <p:nvSpPr>
            <p:cNvPr id="7" name="Rechteck 6"/>
            <p:cNvSpPr/>
            <p:nvPr/>
          </p:nvSpPr>
          <p:spPr>
            <a:xfrm>
              <a:off x="2453640" y="3589020"/>
              <a:ext cx="3856168" cy="296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200" dirty="0" smtClean="0">
                  <a:solidFill>
                    <a:srgbClr val="FF8424"/>
                  </a:solidFill>
                </a:rPr>
                <a:t>   Gert</a:t>
              </a:r>
              <a:endParaRPr lang="de-DE" sz="1200" dirty="0">
                <a:solidFill>
                  <a:srgbClr val="FF8424"/>
                </a:solidFill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23" y="3825541"/>
              <a:ext cx="3595193" cy="2707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11732"/>
            <a:ext cx="8330195" cy="469904"/>
          </a:xfrm>
        </p:spPr>
        <p:txBody>
          <a:bodyPr anchor="t"/>
          <a:lstStyle/>
          <a:p>
            <a:pPr algn="ctr"/>
            <a:r>
              <a:rPr lang="de-DE" sz="2500" dirty="0" err="1" smtClean="0">
                <a:latin typeface="+mn-lt"/>
              </a:rPr>
              <a:t>Thanks</a:t>
            </a:r>
            <a:r>
              <a:rPr lang="de-DE" sz="2500" dirty="0" smtClean="0">
                <a:latin typeface="+mn-lt"/>
              </a:rPr>
              <a:t>!</a:t>
            </a:r>
            <a:endParaRPr lang="de-DE" sz="25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14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18689" y="1623060"/>
            <a:ext cx="8588151" cy="4674031"/>
          </a:xfrm>
        </p:spPr>
        <p:txBody>
          <a:bodyPr/>
          <a:lstStyle/>
          <a:p>
            <a:pPr marL="0" indent="0">
              <a:buNone/>
            </a:pPr>
            <a:endParaRPr lang="de-DE" sz="2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2600" dirty="0" smtClean="0">
                <a:solidFill>
                  <a:srgbClr val="00B0F0"/>
                </a:solidFill>
              </a:rPr>
              <a:t>….</a:t>
            </a:r>
            <a:r>
              <a:rPr lang="de-DE" sz="2600" b="1" dirty="0" err="1" smtClean="0">
                <a:solidFill>
                  <a:srgbClr val="00B0F0"/>
                </a:solidFill>
              </a:rPr>
              <a:t>For</a:t>
            </a:r>
            <a:r>
              <a:rPr lang="de-DE" sz="2600" b="1" dirty="0" smtClean="0">
                <a:solidFill>
                  <a:srgbClr val="00B0F0"/>
                </a:solidFill>
              </a:rPr>
              <a:t> </a:t>
            </a:r>
            <a:r>
              <a:rPr lang="de-DE" sz="2600" b="1" dirty="0" err="1" smtClean="0">
                <a:solidFill>
                  <a:srgbClr val="00B0F0"/>
                </a:solidFill>
              </a:rPr>
              <a:t>listening</a:t>
            </a:r>
            <a:r>
              <a:rPr lang="de-DE" sz="2600" b="1" dirty="0" smtClean="0">
                <a:solidFill>
                  <a:srgbClr val="00B0F0"/>
                </a:solidFill>
              </a:rPr>
              <a:t>!</a:t>
            </a:r>
          </a:p>
          <a:p>
            <a:endParaRPr lang="de-DE" sz="2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2600" dirty="0" smtClean="0">
                <a:solidFill>
                  <a:schemeClr val="tx1"/>
                </a:solidFill>
              </a:rPr>
              <a:t>More </a:t>
            </a:r>
            <a:r>
              <a:rPr lang="de-DE" sz="2600" dirty="0" err="1" smtClean="0">
                <a:solidFill>
                  <a:schemeClr val="tx1"/>
                </a:solidFill>
              </a:rPr>
              <a:t>information</a:t>
            </a:r>
            <a:r>
              <a:rPr lang="de-DE" sz="2600" dirty="0" smtClean="0">
                <a:solidFill>
                  <a:schemeClr val="tx1"/>
                </a:solidFill>
              </a:rPr>
              <a:t> at: </a:t>
            </a:r>
            <a:r>
              <a:rPr lang="de-DE" sz="2600" dirty="0" smtClean="0">
                <a:solidFill>
                  <a:schemeClr val="tx1"/>
                </a:solidFill>
                <a:hlinkClick r:id="rId2"/>
              </a:rPr>
              <a:t>http://bsrn.awi.de/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</a:p>
          <a:p>
            <a:endParaRPr lang="de-DE" sz="2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3647694"/>
            <a:ext cx="3961299" cy="259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2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42925"/>
            <a:ext cx="8330195" cy="447675"/>
          </a:xfrm>
        </p:spPr>
        <p:txBody>
          <a:bodyPr anchor="t"/>
          <a:lstStyle/>
          <a:p>
            <a:pPr algn="ctr"/>
            <a:r>
              <a:rPr lang="en-US" altLang="de-DE" sz="2500" dirty="0">
                <a:latin typeface="+mn-lt"/>
              </a:rPr>
              <a:t>Definitions</a:t>
            </a:r>
            <a:br>
              <a:rPr lang="en-US" altLang="de-DE" sz="2500" dirty="0">
                <a:latin typeface="+mn-lt"/>
              </a:rPr>
            </a:br>
            <a:endParaRPr lang="de-DE" sz="25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689" y="1476375"/>
            <a:ext cx="8601486" cy="4515916"/>
          </a:xfrm>
        </p:spPr>
        <p:txBody>
          <a:bodyPr/>
          <a:lstStyle/>
          <a:p>
            <a:endParaRPr lang="en-US" altLang="de-DE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altLang="de-DE" sz="2200" b="1" dirty="0" smtClean="0">
                <a:solidFill>
                  <a:srgbClr val="00B0F0"/>
                </a:solidFill>
              </a:rPr>
              <a:t>Baseline </a:t>
            </a:r>
            <a:r>
              <a:rPr lang="en-US" altLang="de-DE" sz="2200" b="1" dirty="0">
                <a:solidFill>
                  <a:srgbClr val="00B0F0"/>
                </a:solidFill>
              </a:rPr>
              <a:t>Surface Radiation Network (BSRN)</a:t>
            </a:r>
          </a:p>
          <a:p>
            <a:pPr marL="0" indent="0">
              <a:buNone/>
            </a:pPr>
            <a:r>
              <a:rPr lang="en-US" altLang="de-DE" sz="2200" dirty="0"/>
              <a:t>G</a:t>
            </a:r>
            <a:r>
              <a:rPr lang="en-US" altLang="de-DE" sz="2200" dirty="0" smtClean="0"/>
              <a:t>lobal </a:t>
            </a:r>
            <a:r>
              <a:rPr lang="en-US" altLang="de-DE" sz="2200" dirty="0"/>
              <a:t>observatory network providing observations of the best possible quality for short- </a:t>
            </a:r>
            <a:r>
              <a:rPr lang="en-US" altLang="de-DE" sz="2200" dirty="0" smtClean="0"/>
              <a:t>&amp; long-wave </a:t>
            </a:r>
            <a:r>
              <a:rPr lang="en-US" altLang="de-DE" sz="2200" dirty="0"/>
              <a:t>surface radiation fluxes </a:t>
            </a:r>
            <a:r>
              <a:rPr lang="en-US" altLang="de-DE" sz="2200" dirty="0" smtClean="0"/>
              <a:t/>
            </a:r>
            <a:br>
              <a:rPr lang="en-US" altLang="de-DE" sz="2200" dirty="0" smtClean="0"/>
            </a:br>
            <a:r>
              <a:rPr lang="en-US" altLang="de-DE" sz="2200" dirty="0" smtClean="0"/>
              <a:t>in 1 min resolution</a:t>
            </a:r>
            <a:endParaRPr lang="en-US" altLang="de-DE" sz="2200" dirty="0"/>
          </a:p>
          <a:p>
            <a:pPr marL="0" indent="0">
              <a:buNone/>
            </a:pPr>
            <a:endParaRPr lang="de-DE" sz="1900" dirty="0" smtClean="0"/>
          </a:p>
          <a:p>
            <a:pPr marL="0" indent="0">
              <a:buNone/>
            </a:pPr>
            <a:endParaRPr lang="de-DE" sz="1900" dirty="0" smtClean="0"/>
          </a:p>
          <a:p>
            <a:pPr marL="0" indent="0">
              <a:spcAft>
                <a:spcPts val="800"/>
              </a:spcAft>
              <a:buNone/>
            </a:pPr>
            <a:r>
              <a:rPr lang="en-US" altLang="de-DE" sz="2200" b="1" dirty="0" smtClean="0">
                <a:solidFill>
                  <a:schemeClr val="bg1">
                    <a:lumMod val="85000"/>
                  </a:schemeClr>
                </a:solidFill>
              </a:rPr>
              <a:t>World </a:t>
            </a:r>
            <a:r>
              <a:rPr lang="en-US" altLang="de-DE" sz="2200" b="1" dirty="0">
                <a:solidFill>
                  <a:schemeClr val="bg1">
                    <a:lumMod val="85000"/>
                  </a:schemeClr>
                </a:solidFill>
              </a:rPr>
              <a:t>Radiation Monitoring Center (WRMC)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de-DE" sz="2200" dirty="0">
                <a:solidFill>
                  <a:schemeClr val="bg1">
                    <a:lumMod val="85000"/>
                  </a:schemeClr>
                </a:solidFill>
              </a:rPr>
              <a:t>The WRMC is the central archive for all data from the </a:t>
            </a: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>BSRN, since 2008 operated at the Alfred-Wegener </a:t>
            </a:r>
            <a:r>
              <a:rPr lang="en-US" altLang="de-DE" sz="2200" dirty="0" err="1" smtClean="0">
                <a:solidFill>
                  <a:schemeClr val="bg1">
                    <a:lumMod val="85000"/>
                  </a:schemeClr>
                </a:solidFill>
              </a:rPr>
              <a:t>Institut</a:t>
            </a: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> in Bremerhaven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de-DE" sz="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de-DE" sz="500" dirty="0" smtClean="0">
                <a:solidFill>
                  <a:schemeClr val="bg1">
                    <a:lumMod val="85000"/>
                  </a:schemeClr>
                </a:solidFill>
              </a:rPr>
              <a:t>     </a:t>
            </a: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>In 2017 the director changed from G. </a:t>
            </a:r>
            <a:r>
              <a:rPr lang="en-US" altLang="de-DE" sz="2200" dirty="0" err="1" smtClean="0">
                <a:solidFill>
                  <a:schemeClr val="bg1">
                    <a:lumMod val="85000"/>
                  </a:schemeClr>
                </a:solidFill>
              </a:rPr>
              <a:t>König-Langlo</a:t>
            </a: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> to A. </a:t>
            </a:r>
            <a:r>
              <a:rPr lang="en-US" altLang="de-DE" sz="2200" dirty="0" err="1" smtClean="0">
                <a:solidFill>
                  <a:schemeClr val="bg1">
                    <a:lumMod val="85000"/>
                  </a:schemeClr>
                </a:solidFill>
              </a:rPr>
              <a:t>Driemel</a:t>
            </a:r>
            <a:endParaRPr lang="en-US" altLang="de-DE" sz="22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Driemel et al.   EGU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42925"/>
            <a:ext cx="8330195" cy="447675"/>
          </a:xfrm>
        </p:spPr>
        <p:txBody>
          <a:bodyPr anchor="t"/>
          <a:lstStyle/>
          <a:p>
            <a:pPr algn="ctr"/>
            <a:r>
              <a:rPr lang="en-US" altLang="de-DE" sz="2500" dirty="0">
                <a:latin typeface="+mn-lt"/>
              </a:rPr>
              <a:t>Definitions</a:t>
            </a:r>
            <a:br>
              <a:rPr lang="en-US" altLang="de-DE" sz="2500" dirty="0">
                <a:latin typeface="+mn-lt"/>
              </a:rPr>
            </a:br>
            <a:endParaRPr lang="de-DE" sz="25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689" y="1476375"/>
            <a:ext cx="8601486" cy="4515916"/>
          </a:xfrm>
        </p:spPr>
        <p:txBody>
          <a:bodyPr/>
          <a:lstStyle/>
          <a:p>
            <a:endParaRPr lang="en-US" altLang="de-DE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US" altLang="de-DE" sz="2200" b="1" dirty="0" smtClean="0">
                <a:solidFill>
                  <a:schemeClr val="bg1">
                    <a:lumMod val="85000"/>
                  </a:schemeClr>
                </a:solidFill>
              </a:rPr>
              <a:t>Baseline </a:t>
            </a:r>
            <a:r>
              <a:rPr lang="en-US" altLang="de-DE" sz="2200" b="1" dirty="0">
                <a:solidFill>
                  <a:schemeClr val="bg1">
                    <a:lumMod val="85000"/>
                  </a:schemeClr>
                </a:solidFill>
              </a:rPr>
              <a:t>Surface Radiation Network (BSRN)</a:t>
            </a:r>
          </a:p>
          <a:p>
            <a:pPr marL="0" indent="0">
              <a:buNone/>
            </a:pPr>
            <a:r>
              <a:rPr lang="en-US" altLang="de-DE" sz="2200" dirty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>lobal </a:t>
            </a:r>
            <a:r>
              <a:rPr lang="en-US" altLang="de-DE" sz="2200" dirty="0">
                <a:solidFill>
                  <a:schemeClr val="bg1">
                    <a:lumMod val="85000"/>
                  </a:schemeClr>
                </a:solidFill>
              </a:rPr>
              <a:t>observatory network providing observations of the best possible quality for short- </a:t>
            </a: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>&amp; long-wave </a:t>
            </a:r>
            <a:r>
              <a:rPr lang="en-US" altLang="de-DE" sz="2200" dirty="0">
                <a:solidFill>
                  <a:schemeClr val="bg1">
                    <a:lumMod val="85000"/>
                  </a:schemeClr>
                </a:solidFill>
              </a:rPr>
              <a:t>surface radiation fluxes </a:t>
            </a: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de-DE" sz="2200" dirty="0" smtClean="0">
                <a:solidFill>
                  <a:schemeClr val="bg1">
                    <a:lumMod val="85000"/>
                  </a:schemeClr>
                </a:solidFill>
              </a:rPr>
              <a:t>in 1 min resolution</a:t>
            </a:r>
            <a:endParaRPr lang="en-US" altLang="de-DE" sz="22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de-DE" sz="1900" dirty="0" smtClean="0"/>
          </a:p>
          <a:p>
            <a:pPr marL="0" indent="0">
              <a:buNone/>
            </a:pPr>
            <a:endParaRPr lang="de-DE" sz="1900" dirty="0" smtClean="0"/>
          </a:p>
          <a:p>
            <a:pPr marL="0" indent="0">
              <a:spcAft>
                <a:spcPts val="800"/>
              </a:spcAft>
              <a:buNone/>
            </a:pPr>
            <a:r>
              <a:rPr lang="en-US" altLang="de-DE" sz="2200" b="1" dirty="0" smtClean="0">
                <a:solidFill>
                  <a:srgbClr val="00B0F0"/>
                </a:solidFill>
              </a:rPr>
              <a:t>World </a:t>
            </a:r>
            <a:r>
              <a:rPr lang="en-US" altLang="de-DE" sz="2200" b="1" dirty="0">
                <a:solidFill>
                  <a:srgbClr val="00B0F0"/>
                </a:solidFill>
              </a:rPr>
              <a:t>Radiation Monitoring Center (WRMC)</a:t>
            </a:r>
          </a:p>
          <a:p>
            <a:pPr marL="0" indent="0">
              <a:buNone/>
            </a:pPr>
            <a:r>
              <a:rPr lang="en-US" altLang="de-DE" sz="2200" dirty="0"/>
              <a:t>The WRMC is the central archive for all data from the </a:t>
            </a:r>
            <a:r>
              <a:rPr lang="en-US" altLang="de-DE" sz="2200" dirty="0" smtClean="0"/>
              <a:t>BSRN, since 2008 operated at the Alfred-Wegener </a:t>
            </a:r>
            <a:r>
              <a:rPr lang="en-US" altLang="de-DE" sz="2200" dirty="0" err="1" smtClean="0"/>
              <a:t>Institut</a:t>
            </a:r>
            <a:r>
              <a:rPr lang="en-US" altLang="de-DE" sz="2200" dirty="0" smtClean="0"/>
              <a:t> in Bremerhaven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de-DE" sz="500" dirty="0"/>
              <a:t> </a:t>
            </a:r>
            <a:r>
              <a:rPr lang="en-US" altLang="de-DE" sz="500" dirty="0" smtClean="0"/>
              <a:t>  </a:t>
            </a:r>
            <a:r>
              <a:rPr lang="en-US" altLang="de-DE" sz="2200" dirty="0" smtClean="0"/>
              <a:t/>
            </a:r>
            <a:br>
              <a:rPr lang="en-US" altLang="de-DE" sz="2200" dirty="0" smtClean="0"/>
            </a:br>
            <a:r>
              <a:rPr lang="en-US" altLang="de-DE" sz="2200" dirty="0" smtClean="0"/>
              <a:t>In 2017 the director changed from G. </a:t>
            </a:r>
            <a:r>
              <a:rPr lang="en-US" altLang="de-DE" sz="2200" dirty="0" err="1" smtClean="0"/>
              <a:t>König-Langlo</a:t>
            </a:r>
            <a:r>
              <a:rPr lang="en-US" altLang="de-DE" sz="2200" dirty="0" smtClean="0"/>
              <a:t> to A. </a:t>
            </a:r>
            <a:r>
              <a:rPr lang="en-US" altLang="de-DE" sz="2200" dirty="0" err="1" smtClean="0"/>
              <a:t>Driemel</a:t>
            </a:r>
            <a:endParaRPr lang="en-US" altLang="de-DE" sz="22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Driemel et al.   EGU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6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42925"/>
            <a:ext cx="8330195" cy="447675"/>
          </a:xfrm>
        </p:spPr>
        <p:txBody>
          <a:bodyPr anchor="t"/>
          <a:lstStyle/>
          <a:p>
            <a:pPr algn="ctr"/>
            <a:r>
              <a:rPr lang="de-DE" sz="2500" dirty="0">
                <a:latin typeface="+mn-lt"/>
              </a:rPr>
              <a:t>Data </a:t>
            </a:r>
            <a:r>
              <a:rPr lang="de-DE" sz="2500" dirty="0" err="1">
                <a:latin typeface="+mn-lt"/>
              </a:rPr>
              <a:t>overview</a:t>
            </a:r>
            <a:r>
              <a:rPr lang="de-DE" sz="2500" dirty="0">
                <a:latin typeface="+mn-lt"/>
              </a:rPr>
              <a:t>, </a:t>
            </a:r>
            <a:r>
              <a:rPr lang="de-DE" sz="2500" dirty="0" err="1">
                <a:latin typeface="+mn-lt"/>
              </a:rPr>
              <a:t>status</a:t>
            </a:r>
            <a:r>
              <a:rPr lang="de-DE" sz="2500" dirty="0">
                <a:latin typeface="+mn-lt"/>
              </a:rPr>
              <a:t> 04-2017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984034"/>
              </p:ext>
            </p:extLst>
          </p:nvPr>
        </p:nvGraphicFramePr>
        <p:xfrm>
          <a:off x="418595" y="2000250"/>
          <a:ext cx="8331201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905"/>
                <a:gridCol w="6391275"/>
                <a:gridCol w="140602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de-DE" b="0" dirty="0" smtClean="0">
                          <a:solidFill>
                            <a:schemeClr val="tx1"/>
                          </a:solidFill>
                        </a:rPr>
                        <a:t>LR 0100</a:t>
                      </a:r>
                      <a:r>
                        <a:rPr lang="en-GB" altLang="de-D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altLang="de-DE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Global, Diffuse, Direct, Long-wave down</a:t>
                      </a:r>
                      <a:endParaRPr lang="de-DE" sz="1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59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alt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 0300</a:t>
                      </a:r>
                      <a:r>
                        <a:rPr lang="en-GB" altLang="de-D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altLang="de-DE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Reflex, Long-wave up</a:t>
                      </a:r>
                      <a:endParaRPr lang="de-DE" sz="1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 0500</a:t>
                      </a:r>
                      <a:r>
                        <a:rPr lang="en-GB" altLang="de-D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altLang="de-DE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UV</a:t>
                      </a:r>
                      <a:r>
                        <a:rPr lang="en-GB" altLang="de-DE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 1000</a:t>
                      </a:r>
                      <a:r>
                        <a:rPr lang="en-GB" altLang="de-D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altLang="de-DE" sz="1800" b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Synops</a:t>
                      </a:r>
                      <a:endParaRPr lang="de-DE" sz="1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 1100</a:t>
                      </a:r>
                      <a:r>
                        <a:rPr lang="en-US" altLang="de-D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de-DE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Upper air soundings</a:t>
                      </a:r>
                      <a:endParaRPr lang="de-DE" sz="1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 1200</a:t>
                      </a:r>
                      <a:r>
                        <a:rPr lang="en-US" altLang="de-D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de-DE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Total ozone</a:t>
                      </a:r>
                      <a:r>
                        <a:rPr lang="en-US" altLang="de-DE" dirty="0" smtClean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 1300</a:t>
                      </a:r>
                      <a:r>
                        <a:rPr lang="en-US" altLang="de-D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de-DE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Ceilometer data</a:t>
                      </a:r>
                      <a:endParaRPr lang="de-DE" sz="1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 30x0</a:t>
                      </a:r>
                      <a:r>
                        <a:rPr lang="en-US" altLang="de-DE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de-DE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Radiation measurements from tower</a:t>
                      </a:r>
                      <a:endParaRPr lang="de-DE" sz="1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Driemel et al.   EGU 2017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185620" y="5509522"/>
            <a:ext cx="7031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dirty="0" smtClean="0"/>
              <a:t>Status April 2017, LR0100 </a:t>
            </a:r>
            <a:r>
              <a:rPr lang="en-US" altLang="de-DE" b="1" dirty="0" smtClean="0"/>
              <a:t>&gt;9500 monthly datasets  </a:t>
            </a:r>
            <a:r>
              <a:rPr lang="en-US" altLang="de-DE" dirty="0" smtClean="0"/>
              <a:t>(&gt;790 years)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50976" y="5437632"/>
            <a:ext cx="7363968" cy="512064"/>
          </a:xfrm>
          <a:prstGeom prst="rect">
            <a:avLst/>
          </a:prstGeom>
          <a:noFill/>
          <a:ln w="38100">
            <a:solidFill>
              <a:srgbClr val="FF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6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39672" y="65415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12762"/>
            <a:ext cx="8331200" cy="5081788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Driemel et al.   EGU 2017</a:t>
            </a:r>
            <a:endParaRPr lang="de-DE" dirty="0"/>
          </a:p>
        </p:txBody>
      </p:sp>
      <p:pic>
        <p:nvPicPr>
          <p:cNvPr id="9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309607" y="520696"/>
            <a:ext cx="6145077" cy="469904"/>
          </a:xfrm>
        </p:spPr>
        <p:txBody>
          <a:bodyPr/>
          <a:lstStyle/>
          <a:p>
            <a:pPr algn="ctr"/>
            <a:r>
              <a:rPr lang="de-DE" sz="2500" dirty="0" err="1" smtClean="0">
                <a:latin typeface="+mn-lt"/>
              </a:rPr>
              <a:t>Stations</a:t>
            </a:r>
            <a:r>
              <a:rPr lang="de-DE" sz="2500" dirty="0" smtClean="0">
                <a:latin typeface="+mn-lt"/>
              </a:rPr>
              <a:t> temporal </a:t>
            </a:r>
            <a:r>
              <a:rPr lang="de-DE" sz="2500" dirty="0" err="1" smtClean="0">
                <a:latin typeface="+mn-lt"/>
              </a:rPr>
              <a:t>range</a:t>
            </a:r>
            <a:endParaRPr lang="de-DE" sz="2500" dirty="0"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424940" y="3810000"/>
            <a:ext cx="7317740" cy="129540"/>
          </a:xfrm>
          <a:prstGeom prst="rect">
            <a:avLst/>
          </a:prstGeom>
          <a:noFill/>
          <a:ln w="28575">
            <a:solidFill>
              <a:srgbClr val="FF84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424940" y="4480560"/>
            <a:ext cx="7317740" cy="129540"/>
          </a:xfrm>
          <a:prstGeom prst="rect">
            <a:avLst/>
          </a:prstGeom>
          <a:noFill/>
          <a:ln w="28575">
            <a:solidFill>
              <a:srgbClr val="FF84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409585" y="3368040"/>
            <a:ext cx="7317740" cy="129540"/>
          </a:xfrm>
          <a:prstGeom prst="rect">
            <a:avLst/>
          </a:prstGeom>
          <a:noFill/>
          <a:ln w="28575">
            <a:solidFill>
              <a:srgbClr val="FF84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409585" y="5257800"/>
            <a:ext cx="7317740" cy="129540"/>
          </a:xfrm>
          <a:prstGeom prst="rect">
            <a:avLst/>
          </a:prstGeom>
          <a:noFill/>
          <a:ln w="28575">
            <a:solidFill>
              <a:srgbClr val="FF84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911148" y="1320382"/>
            <a:ext cx="823912" cy="5081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261819" y="1043107"/>
            <a:ext cx="7688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B0F0"/>
                </a:solidFill>
              </a:rPr>
              <a:t>1992                                                                                                                                       2017</a:t>
            </a:r>
            <a:endParaRPr lang="de-DE" sz="1400" b="1" dirty="0">
              <a:solidFill>
                <a:srgbClr val="00B0F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813560" y="1196995"/>
            <a:ext cx="650954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8225484" y="1819275"/>
            <a:ext cx="460890" cy="4113360"/>
            <a:chOff x="8225484" y="1819275"/>
            <a:chExt cx="460890" cy="41133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244" y="1819275"/>
              <a:ext cx="180000" cy="9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374" y="1819275"/>
              <a:ext cx="180000" cy="9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578" y="4829176"/>
              <a:ext cx="144000" cy="9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578" y="5499736"/>
              <a:ext cx="144000" cy="9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484" y="5506606"/>
              <a:ext cx="180000" cy="9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194" y="5842635"/>
              <a:ext cx="180000" cy="9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39672" y="65415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Driemel et al.   EGU 2017</a:t>
            </a:r>
            <a:endParaRPr lang="de-DE" dirty="0"/>
          </a:p>
        </p:txBody>
      </p:sp>
      <p:pic>
        <p:nvPicPr>
          <p:cNvPr id="9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309607" y="520696"/>
            <a:ext cx="6145077" cy="469904"/>
          </a:xfrm>
        </p:spPr>
        <p:txBody>
          <a:bodyPr/>
          <a:lstStyle/>
          <a:p>
            <a:pPr algn="ctr"/>
            <a:r>
              <a:rPr lang="de-DE" sz="2500" dirty="0" err="1" smtClean="0">
                <a:latin typeface="+mn-lt"/>
              </a:rPr>
              <a:t>Stations</a:t>
            </a:r>
            <a:r>
              <a:rPr lang="de-DE" sz="2500" dirty="0" smtClean="0">
                <a:latin typeface="+mn-lt"/>
              </a:rPr>
              <a:t> </a:t>
            </a:r>
            <a:r>
              <a:rPr lang="de-DE" sz="2500" dirty="0" err="1" smtClean="0">
                <a:latin typeface="+mn-lt"/>
              </a:rPr>
              <a:t>geographical</a:t>
            </a:r>
            <a:r>
              <a:rPr lang="de-DE" sz="2500" dirty="0" smtClean="0">
                <a:latin typeface="+mn-lt"/>
              </a:rPr>
              <a:t> </a:t>
            </a:r>
            <a:r>
              <a:rPr lang="de-DE" sz="2500" dirty="0" err="1" smtClean="0">
                <a:latin typeface="+mn-lt"/>
              </a:rPr>
              <a:t>range</a:t>
            </a:r>
            <a:endParaRPr lang="de-DE" sz="2500" dirty="0">
              <a:latin typeface="+mn-lt"/>
            </a:endParaRPr>
          </a:p>
        </p:txBody>
      </p:sp>
      <p:pic>
        <p:nvPicPr>
          <p:cNvPr id="3074" name="Picture 2" descr="http://bsrn.awi.de/fileadmin/user_upload/bsrn.awi.de/Maps/BSRN-Station-Glob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9" y="1163574"/>
            <a:ext cx="7887976" cy="53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9607" y="520696"/>
            <a:ext cx="6145077" cy="469904"/>
          </a:xfrm>
        </p:spPr>
        <p:txBody>
          <a:bodyPr/>
          <a:lstStyle/>
          <a:p>
            <a:pPr algn="ctr"/>
            <a:r>
              <a:rPr lang="de-DE" sz="2500" dirty="0" err="1" smtClean="0">
                <a:latin typeface="+mn-lt"/>
              </a:rPr>
              <a:t>Stations</a:t>
            </a:r>
            <a:r>
              <a:rPr lang="de-DE" sz="2500" dirty="0" smtClean="0">
                <a:latin typeface="+mn-lt"/>
              </a:rPr>
              <a:t> </a:t>
            </a:r>
            <a:r>
              <a:rPr lang="de-DE" sz="2500" dirty="0" err="1" smtClean="0">
                <a:latin typeface="+mn-lt"/>
              </a:rPr>
              <a:t>with</a:t>
            </a:r>
            <a:r>
              <a:rPr lang="de-DE" sz="2500" dirty="0" smtClean="0">
                <a:latin typeface="+mn-lt"/>
              </a:rPr>
              <a:t> </a:t>
            </a:r>
            <a:r>
              <a:rPr lang="de-DE" sz="2500" dirty="0" err="1" smtClean="0">
                <a:latin typeface="+mn-lt"/>
              </a:rPr>
              <a:t>complete</a:t>
            </a:r>
            <a:r>
              <a:rPr lang="de-DE" sz="2500" dirty="0" smtClean="0">
                <a:latin typeface="+mn-lt"/>
              </a:rPr>
              <a:t> </a:t>
            </a:r>
            <a:r>
              <a:rPr lang="de-DE" sz="2500" dirty="0" err="1" smtClean="0">
                <a:latin typeface="+mn-lt"/>
              </a:rPr>
              <a:t>budget</a:t>
            </a:r>
            <a:endParaRPr lang="de-DE" sz="25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39672" y="65415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uppieren 2054"/>
          <p:cNvGrpSpPr/>
          <p:nvPr/>
        </p:nvGrpSpPr>
        <p:grpSpPr>
          <a:xfrm>
            <a:off x="2278570" y="4190712"/>
            <a:ext cx="4602100" cy="2572300"/>
            <a:chOff x="1935670" y="4289772"/>
            <a:chExt cx="4602100" cy="2572300"/>
          </a:xfrm>
        </p:grpSpPr>
        <p:grpSp>
          <p:nvGrpSpPr>
            <p:cNvPr id="2054" name="Gruppieren 2053"/>
            <p:cNvGrpSpPr/>
            <p:nvPr/>
          </p:nvGrpSpPr>
          <p:grpSpPr>
            <a:xfrm>
              <a:off x="1935670" y="4289772"/>
              <a:ext cx="4602100" cy="2572300"/>
              <a:chOff x="1935670" y="4289772"/>
              <a:chExt cx="4602100" cy="2572300"/>
            </a:xfrm>
          </p:grpSpPr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5670" y="4289772"/>
                <a:ext cx="4602100" cy="2572300"/>
              </a:xfrm>
              <a:prstGeom prst="rect">
                <a:avLst/>
              </a:prstGeom>
            </p:spPr>
          </p:pic>
          <p:grpSp>
            <p:nvGrpSpPr>
              <p:cNvPr id="10" name="Gruppieren 9"/>
              <p:cNvGrpSpPr/>
              <p:nvPr/>
            </p:nvGrpSpPr>
            <p:grpSpPr>
              <a:xfrm>
                <a:off x="2433591" y="4701540"/>
                <a:ext cx="3423920" cy="2006600"/>
                <a:chOff x="2433591" y="4701540"/>
                <a:chExt cx="3423920" cy="2006600"/>
              </a:xfrm>
            </p:grpSpPr>
            <p:sp>
              <p:nvSpPr>
                <p:cNvPr id="9" name="Ellipse 8"/>
                <p:cNvSpPr/>
                <p:nvPr/>
              </p:nvSpPr>
              <p:spPr>
                <a:xfrm>
                  <a:off x="4330700" y="474472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Ellipse 13"/>
                <p:cNvSpPr/>
                <p:nvPr/>
              </p:nvSpPr>
              <p:spPr>
                <a:xfrm>
                  <a:off x="4251960" y="504444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Ellipse 14"/>
                <p:cNvSpPr/>
                <p:nvPr/>
              </p:nvSpPr>
              <p:spPr>
                <a:xfrm>
                  <a:off x="4496071" y="497332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" name="Ellipse 15"/>
                <p:cNvSpPr/>
                <p:nvPr/>
              </p:nvSpPr>
              <p:spPr>
                <a:xfrm>
                  <a:off x="2895871" y="521970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" name="Ellipse 17"/>
                <p:cNvSpPr/>
                <p:nvPr/>
              </p:nvSpPr>
              <p:spPr>
                <a:xfrm>
                  <a:off x="3099071" y="521716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" name="Ellipse 18"/>
                <p:cNvSpPr/>
                <p:nvPr/>
              </p:nvSpPr>
              <p:spPr>
                <a:xfrm>
                  <a:off x="3110772" y="513588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" name="Ellipse 19"/>
                <p:cNvSpPr/>
                <p:nvPr/>
              </p:nvSpPr>
              <p:spPr>
                <a:xfrm>
                  <a:off x="3015251" y="508254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" name="Ellipse 20"/>
                <p:cNvSpPr/>
                <p:nvPr/>
              </p:nvSpPr>
              <p:spPr>
                <a:xfrm>
                  <a:off x="3492771" y="470154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Ellipse 21"/>
                <p:cNvSpPr/>
                <p:nvPr/>
              </p:nvSpPr>
              <p:spPr>
                <a:xfrm>
                  <a:off x="2433591" y="482854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Ellipse 22"/>
                <p:cNvSpPr/>
                <p:nvPr/>
              </p:nvSpPr>
              <p:spPr>
                <a:xfrm>
                  <a:off x="3199672" y="517652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Ellipse 23"/>
                <p:cNvSpPr/>
                <p:nvPr/>
              </p:nvSpPr>
              <p:spPr>
                <a:xfrm>
                  <a:off x="3182891" y="524764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Ellipse 24"/>
                <p:cNvSpPr/>
                <p:nvPr/>
              </p:nvSpPr>
              <p:spPr>
                <a:xfrm>
                  <a:off x="3320051" y="517144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Ellipse 25"/>
                <p:cNvSpPr/>
                <p:nvPr/>
              </p:nvSpPr>
              <p:spPr>
                <a:xfrm>
                  <a:off x="4104911" y="642366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4196351" y="663702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5646691" y="482600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5773691" y="522478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5677171" y="5756673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5584968" y="6475468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4643391" y="6406888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4363991" y="589280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Ellipse 33"/>
                <p:cNvSpPr/>
                <p:nvPr/>
              </p:nvSpPr>
              <p:spPr>
                <a:xfrm>
                  <a:off x="4275091" y="510286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" name="Ellipse 16"/>
                <p:cNvSpPr/>
                <p:nvPr/>
              </p:nvSpPr>
              <p:spPr>
                <a:xfrm>
                  <a:off x="3002551" y="5171440"/>
                  <a:ext cx="83820" cy="71120"/>
                </a:xfrm>
                <a:prstGeom prst="ellipse">
                  <a:avLst/>
                </a:prstGeom>
                <a:noFill/>
                <a:ln w="19050">
                  <a:solidFill>
                    <a:srgbClr val="FFFF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42" name="Ellipse 41"/>
            <p:cNvSpPr/>
            <p:nvPr/>
          </p:nvSpPr>
          <p:spPr>
            <a:xfrm>
              <a:off x="3002551" y="5207000"/>
              <a:ext cx="83820" cy="7112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Driemel et al.   EGU 2017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0" y="1197023"/>
            <a:ext cx="8992142" cy="2959175"/>
            <a:chOff x="0" y="1197023"/>
            <a:chExt cx="8992142" cy="29591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7023"/>
              <a:ext cx="8992142" cy="295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337" y="2934847"/>
              <a:ext cx="504000" cy="10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4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20696"/>
            <a:ext cx="8330195" cy="469904"/>
          </a:xfrm>
        </p:spPr>
        <p:txBody>
          <a:bodyPr anchor="t"/>
          <a:lstStyle/>
          <a:p>
            <a:pPr algn="ctr"/>
            <a:r>
              <a:rPr lang="de-DE" sz="2500" dirty="0" smtClean="0">
                <a:latin typeface="+mn-lt"/>
              </a:rPr>
              <a:t>Data </a:t>
            </a:r>
            <a:r>
              <a:rPr lang="de-DE" sz="2500" dirty="0" err="1" smtClean="0">
                <a:latin typeface="+mn-lt"/>
              </a:rPr>
              <a:t>usage</a:t>
            </a:r>
            <a:endParaRPr lang="de-DE" sz="25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8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2989" y="1409701"/>
            <a:ext cx="8331107" cy="465582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April 2016 - April 2017 in total </a:t>
            </a:r>
            <a:r>
              <a:rPr lang="de-DE" sz="2000" b="1" dirty="0" smtClean="0">
                <a:solidFill>
                  <a:srgbClr val="00B0F0"/>
                </a:solidFill>
              </a:rPr>
              <a:t>140 </a:t>
            </a:r>
            <a:r>
              <a:rPr lang="de-DE" sz="2000" b="1" dirty="0" err="1" smtClean="0">
                <a:solidFill>
                  <a:srgbClr val="00B0F0"/>
                </a:solidFill>
              </a:rPr>
              <a:t>access</a:t>
            </a:r>
            <a:r>
              <a:rPr lang="de-DE" sz="2000" b="1" dirty="0" smtClean="0">
                <a:solidFill>
                  <a:srgbClr val="00B0F0"/>
                </a:solidFill>
              </a:rPr>
              <a:t> </a:t>
            </a:r>
            <a:r>
              <a:rPr lang="de-DE" sz="2000" b="1" dirty="0" err="1" smtClean="0">
                <a:solidFill>
                  <a:srgbClr val="00B0F0"/>
                </a:solidFill>
              </a:rPr>
              <a:t>requests</a:t>
            </a:r>
            <a:r>
              <a:rPr lang="de-DE" sz="2000" b="1" dirty="0" smtClean="0">
                <a:solidFill>
                  <a:srgbClr val="00B0F0"/>
                </a:solidFill>
              </a:rPr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33 countries</a:t>
            </a:r>
            <a:endParaRPr lang="de-DE" sz="2000" dirty="0"/>
          </a:p>
        </p:txBody>
      </p:sp>
      <p:pic>
        <p:nvPicPr>
          <p:cNvPr id="5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3" y="1986695"/>
            <a:ext cx="7568918" cy="37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511732"/>
            <a:ext cx="8330195" cy="469904"/>
          </a:xfrm>
        </p:spPr>
        <p:txBody>
          <a:bodyPr anchor="t"/>
          <a:lstStyle/>
          <a:p>
            <a:pPr algn="ctr"/>
            <a:r>
              <a:rPr lang="de-DE" sz="2500" dirty="0" smtClean="0">
                <a:latin typeface="+mn-lt"/>
              </a:rPr>
              <a:t>Data </a:t>
            </a:r>
            <a:r>
              <a:rPr lang="de-DE" sz="2500" dirty="0" err="1" smtClean="0">
                <a:latin typeface="+mn-lt"/>
              </a:rPr>
              <a:t>extraction</a:t>
            </a:r>
            <a:endParaRPr lang="de-DE" sz="25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Driemel</a:t>
            </a:r>
            <a:r>
              <a:rPr lang="de-DE" dirty="0" smtClean="0"/>
              <a:t> et al.   EGU 2017                              Slide </a:t>
            </a:r>
            <a:fld id="{6CD14C76-415B-4CC2-9091-C747A12D1A17}" type="slidenum">
              <a:rPr lang="de-DE" smtClean="0"/>
              <a:pPr/>
              <a:t>9</a:t>
            </a:fld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b="1" dirty="0" smtClean="0">
                <a:solidFill>
                  <a:srgbClr val="00B0F0"/>
                </a:solidFill>
              </a:rPr>
              <a:t>ftp </a:t>
            </a:r>
            <a:r>
              <a:rPr lang="de-DE" sz="2000" b="1" dirty="0" err="1" smtClean="0">
                <a:solidFill>
                  <a:srgbClr val="00B0F0"/>
                </a:solidFill>
              </a:rPr>
              <a:t>server</a:t>
            </a:r>
            <a:r>
              <a:rPr lang="de-DE" sz="2000" b="1" dirty="0" smtClean="0">
                <a:solidFill>
                  <a:srgbClr val="00B0F0"/>
                </a:solidFill>
              </a:rPr>
              <a:t>:</a:t>
            </a:r>
            <a:br>
              <a:rPr lang="de-DE" sz="2000" b="1" dirty="0" smtClean="0">
                <a:solidFill>
                  <a:srgbClr val="00B0F0"/>
                </a:solidFill>
              </a:rPr>
            </a:br>
            <a:r>
              <a:rPr lang="de-DE" sz="700" dirty="0" smtClean="0"/>
              <a:t>   </a:t>
            </a:r>
            <a:br>
              <a:rPr lang="de-DE" sz="700" dirty="0" smtClean="0"/>
            </a:br>
            <a:r>
              <a:rPr lang="de-DE" sz="2000" dirty="0" smtClean="0"/>
              <a:t> </a:t>
            </a:r>
            <a:r>
              <a:rPr lang="de-DE" sz="2000" dirty="0" smtClean="0">
                <a:hlinkClick r:id="rId2"/>
              </a:rPr>
              <a:t>ftp.bsrn.awi.de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</a:t>
            </a:r>
            <a:r>
              <a:rPr lang="de-DE" sz="2000" dirty="0" err="1" smtClean="0"/>
              <a:t>station</a:t>
            </a:r>
            <a:r>
              <a:rPr lang="de-DE" sz="2000" dirty="0" smtClean="0"/>
              <a:t>-</a:t>
            </a:r>
            <a:r>
              <a:rPr lang="de-DE" sz="2000" dirty="0" err="1" smtClean="0"/>
              <a:t>to</a:t>
            </a:r>
            <a:r>
              <a:rPr lang="de-DE" sz="2000" dirty="0" smtClean="0"/>
              <a:t>-archive </a:t>
            </a:r>
            <a:r>
              <a:rPr lang="de-DE" sz="2000" dirty="0" err="1" smtClean="0"/>
              <a:t>files</a:t>
            </a: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r>
              <a:rPr lang="de-DE" sz="2000" dirty="0" smtClean="0"/>
              <a:t> </a:t>
            </a:r>
            <a:r>
              <a:rPr lang="de-DE" sz="2000" b="1" dirty="0" smtClean="0">
                <a:solidFill>
                  <a:srgbClr val="00B0F0"/>
                </a:solidFill>
              </a:rPr>
              <a:t>PANGAEA</a:t>
            </a:r>
            <a:r>
              <a:rPr lang="de-DE" sz="2000" b="1" dirty="0">
                <a:solidFill>
                  <a:srgbClr val="00B0F0"/>
                </a:solidFill>
              </a:rPr>
              <a:t>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700" dirty="0" smtClean="0"/>
              <a:t>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 </a:t>
            </a: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://dataportals.pangaea.de/bsrn</a:t>
            </a:r>
            <a:r>
              <a:rPr lang="de-DE" sz="2000" dirty="0" smtClean="0">
                <a:hlinkClick r:id="rId3"/>
              </a:rPr>
              <a:t>/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  <p:pic>
        <p:nvPicPr>
          <p:cNvPr id="5" name="Picture 2" descr="http://bsrn.awi.de/typo3temp/yag/23/Georg_von_Neumayer__GVN__2316_58d193541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" y="520696"/>
            <a:ext cx="766931" cy="41286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3"/>
          <a:stretch/>
        </p:blipFill>
        <p:spPr bwMode="auto">
          <a:xfrm>
            <a:off x="434340" y="4064480"/>
            <a:ext cx="8100060" cy="2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8"/>
          <a:stretch/>
        </p:blipFill>
        <p:spPr bwMode="auto">
          <a:xfrm>
            <a:off x="3971925" y="1166813"/>
            <a:ext cx="2726055" cy="17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03955"/>
            <a:ext cx="2788920" cy="4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Bildschirmpräsentation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PowerPoint-Präsentation</vt:lpstr>
      <vt:lpstr>Definitions </vt:lpstr>
      <vt:lpstr>Definitions </vt:lpstr>
      <vt:lpstr>Data overview, status 04-2017</vt:lpstr>
      <vt:lpstr>Stations temporal range</vt:lpstr>
      <vt:lpstr>Stations geographical range</vt:lpstr>
      <vt:lpstr>Stations with complete budget</vt:lpstr>
      <vt:lpstr>Data usage</vt:lpstr>
      <vt:lpstr>Data extraction</vt:lpstr>
      <vt:lpstr>Ongoing issues</vt:lpstr>
      <vt:lpstr>Ongoing issues</vt:lpstr>
      <vt:lpstr>Thanks!</vt:lpstr>
      <vt:lpstr>Thanks!</vt:lpstr>
      <vt:lpstr>Thanks!</vt:lpstr>
    </vt:vector>
  </TitlesOfParts>
  <Company>AWI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Yves Nowak</dc:creator>
  <cp:lastModifiedBy>adriemel</cp:lastModifiedBy>
  <cp:revision>80</cp:revision>
  <dcterms:created xsi:type="dcterms:W3CDTF">2013-05-22T10:49:51Z</dcterms:created>
  <dcterms:modified xsi:type="dcterms:W3CDTF">2017-05-03T12:37:49Z</dcterms:modified>
</cp:coreProperties>
</file>