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5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E0-D447-483D-93C0-24E8D3E8F0E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02F-8771-4420-A88F-D9A91F05D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2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E0-D447-483D-93C0-24E8D3E8F0E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02F-8771-4420-A88F-D9A91F05D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E0-D447-483D-93C0-24E8D3E8F0E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02F-8771-4420-A88F-D9A91F05D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0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E0-D447-483D-93C0-24E8D3E8F0E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02F-8771-4420-A88F-D9A91F05D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E0-D447-483D-93C0-24E8D3E8F0E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02F-8771-4420-A88F-D9A91F05D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5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E0-D447-483D-93C0-24E8D3E8F0E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02F-8771-4420-A88F-D9A91F05D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1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E0-D447-483D-93C0-24E8D3E8F0E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02F-8771-4420-A88F-D9A91F05D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5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E0-D447-483D-93C0-24E8D3E8F0E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02F-8771-4420-A88F-D9A91F05D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0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E0-D447-483D-93C0-24E8D3E8F0E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02F-8771-4420-A88F-D9A91F05D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6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E0-D447-483D-93C0-24E8D3E8F0E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02F-8771-4420-A88F-D9A91F05D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8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E0-D447-483D-93C0-24E8D3E8F0E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02F-8771-4420-A88F-D9A91F05D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1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B6DE0-D447-483D-93C0-24E8D3E8F0E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C02F-8771-4420-A88F-D9A91F05D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3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6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24.xml"/><Relationship Id="rId17" Type="http://schemas.openxmlformats.org/officeDocument/2006/relationships/image" Target="../media/image4.png"/><Relationship Id="rId2" Type="http://schemas.openxmlformats.org/officeDocument/2006/relationships/image" Target="../media/image1.jpeg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21.xml"/><Relationship Id="rId5" Type="http://schemas.openxmlformats.org/officeDocument/2006/relationships/slide" Target="slide1.xml"/><Relationship Id="rId1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image" Target="../media/image3.jpeg"/><Relationship Id="rId9" Type="http://schemas.openxmlformats.org/officeDocument/2006/relationships/slide" Target="slide11.xml"/><Relationship Id="rId14" Type="http://schemas.openxmlformats.org/officeDocument/2006/relationships/slide" Target="slide2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6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24.xml"/><Relationship Id="rId17" Type="http://schemas.openxmlformats.org/officeDocument/2006/relationships/image" Target="../media/image4.png"/><Relationship Id="rId2" Type="http://schemas.openxmlformats.org/officeDocument/2006/relationships/image" Target="../media/image21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21.xml"/><Relationship Id="rId5" Type="http://schemas.openxmlformats.org/officeDocument/2006/relationships/slide" Target="slide1.xml"/><Relationship Id="rId1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image" Target="../media/image3.jpeg"/><Relationship Id="rId9" Type="http://schemas.openxmlformats.org/officeDocument/2006/relationships/slide" Target="slide11.xml"/><Relationship Id="rId14" Type="http://schemas.openxmlformats.org/officeDocument/2006/relationships/slide" Target="slide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6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24.xml"/><Relationship Id="rId17" Type="http://schemas.openxmlformats.org/officeDocument/2006/relationships/image" Target="../media/image4.png"/><Relationship Id="rId2" Type="http://schemas.openxmlformats.org/officeDocument/2006/relationships/image" Target="../media/image22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21.xml"/><Relationship Id="rId5" Type="http://schemas.openxmlformats.org/officeDocument/2006/relationships/slide" Target="slide1.xml"/><Relationship Id="rId1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image" Target="../media/image3.jpeg"/><Relationship Id="rId9" Type="http://schemas.openxmlformats.org/officeDocument/2006/relationships/slide" Target="slide11.xml"/><Relationship Id="rId14" Type="http://schemas.openxmlformats.org/officeDocument/2006/relationships/slide" Target="slide2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6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24.xml"/><Relationship Id="rId17" Type="http://schemas.openxmlformats.org/officeDocument/2006/relationships/image" Target="../media/image4.png"/><Relationship Id="rId2" Type="http://schemas.openxmlformats.org/officeDocument/2006/relationships/image" Target="../media/image23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21.xml"/><Relationship Id="rId5" Type="http://schemas.openxmlformats.org/officeDocument/2006/relationships/slide" Target="slide1.xml"/><Relationship Id="rId1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image" Target="../media/image3.jpeg"/><Relationship Id="rId9" Type="http://schemas.openxmlformats.org/officeDocument/2006/relationships/slide" Target="slide11.xml"/><Relationship Id="rId14" Type="http://schemas.openxmlformats.org/officeDocument/2006/relationships/slide" Target="slide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6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24.xml"/><Relationship Id="rId17" Type="http://schemas.openxmlformats.org/officeDocument/2006/relationships/image" Target="../media/image4.png"/><Relationship Id="rId2" Type="http://schemas.openxmlformats.org/officeDocument/2006/relationships/image" Target="../media/image24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21.xml"/><Relationship Id="rId5" Type="http://schemas.openxmlformats.org/officeDocument/2006/relationships/slide" Target="slide1.xml"/><Relationship Id="rId1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image" Target="../media/image3.jpeg"/><Relationship Id="rId9" Type="http://schemas.openxmlformats.org/officeDocument/2006/relationships/slide" Target="slide11.xml"/><Relationship Id="rId14" Type="http://schemas.openxmlformats.org/officeDocument/2006/relationships/slide" Target="slide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4.xml"/><Relationship Id="rId1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slide" Target="slide2.xml"/><Relationship Id="rId12" Type="http://schemas.openxmlformats.org/officeDocument/2006/relationships/slide" Target="slide21.xml"/><Relationship Id="rId17" Type="http://schemas.openxmlformats.org/officeDocument/2006/relationships/slide" Target="slide17.xml"/><Relationship Id="rId2" Type="http://schemas.openxmlformats.org/officeDocument/2006/relationships/image" Target="../media/image25.png"/><Relationship Id="rId16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19.xml"/><Relationship Id="rId5" Type="http://schemas.openxmlformats.org/officeDocument/2006/relationships/image" Target="../media/image3.jpeg"/><Relationship Id="rId15" Type="http://schemas.openxmlformats.org/officeDocument/2006/relationships/slide" Target="slide27.xml"/><Relationship Id="rId10" Type="http://schemas.openxmlformats.org/officeDocument/2006/relationships/slide" Target="slide11.xml"/><Relationship Id="rId4" Type="http://schemas.openxmlformats.org/officeDocument/2006/relationships/image" Target="../media/image2.png"/><Relationship Id="rId9" Type="http://schemas.openxmlformats.org/officeDocument/2006/relationships/slide" Target="slide8.xml"/><Relationship Id="rId14" Type="http://schemas.openxmlformats.org/officeDocument/2006/relationships/slide" Target="slide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6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24.xml"/><Relationship Id="rId17" Type="http://schemas.openxmlformats.org/officeDocument/2006/relationships/image" Target="../media/image4.png"/><Relationship Id="rId2" Type="http://schemas.openxmlformats.org/officeDocument/2006/relationships/image" Target="../media/image27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21.xml"/><Relationship Id="rId5" Type="http://schemas.openxmlformats.org/officeDocument/2006/relationships/slide" Target="slide1.xml"/><Relationship Id="rId1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image" Target="../media/image3.jpeg"/><Relationship Id="rId9" Type="http://schemas.openxmlformats.org/officeDocument/2006/relationships/slide" Target="slide11.xml"/><Relationship Id="rId14" Type="http://schemas.openxmlformats.org/officeDocument/2006/relationships/slide" Target="slide2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6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24.xml"/><Relationship Id="rId17" Type="http://schemas.openxmlformats.org/officeDocument/2006/relationships/image" Target="../media/image4.png"/><Relationship Id="rId2" Type="http://schemas.openxmlformats.org/officeDocument/2006/relationships/image" Target="../media/image28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21.xml"/><Relationship Id="rId5" Type="http://schemas.openxmlformats.org/officeDocument/2006/relationships/slide" Target="slide1.xml"/><Relationship Id="rId1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image" Target="../media/image3.jpeg"/><Relationship Id="rId9" Type="http://schemas.openxmlformats.org/officeDocument/2006/relationships/slide" Target="slide11.xml"/><Relationship Id="rId14" Type="http://schemas.openxmlformats.org/officeDocument/2006/relationships/slide" Target="slide2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6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24.xml"/><Relationship Id="rId17" Type="http://schemas.openxmlformats.org/officeDocument/2006/relationships/image" Target="../media/image4.png"/><Relationship Id="rId2" Type="http://schemas.openxmlformats.org/officeDocument/2006/relationships/image" Target="../media/image1.jpeg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21.xml"/><Relationship Id="rId5" Type="http://schemas.openxmlformats.org/officeDocument/2006/relationships/slide" Target="slide1.xml"/><Relationship Id="rId1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image" Target="../media/image3.jpeg"/><Relationship Id="rId9" Type="http://schemas.openxmlformats.org/officeDocument/2006/relationships/slide" Target="slide11.xml"/><Relationship Id="rId14" Type="http://schemas.openxmlformats.org/officeDocument/2006/relationships/slide" Target="slide2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4.xml"/><Relationship Id="rId18" Type="http://schemas.openxmlformats.org/officeDocument/2006/relationships/image" Target="../media/image4.png"/><Relationship Id="rId3" Type="http://schemas.openxmlformats.org/officeDocument/2006/relationships/image" Target="../media/image30.png"/><Relationship Id="rId7" Type="http://schemas.openxmlformats.org/officeDocument/2006/relationships/slide" Target="slide2.xml"/><Relationship Id="rId12" Type="http://schemas.openxmlformats.org/officeDocument/2006/relationships/slide" Target="slide21.xml"/><Relationship Id="rId17" Type="http://schemas.openxmlformats.org/officeDocument/2006/relationships/slide" Target="slide17.xml"/><Relationship Id="rId2" Type="http://schemas.openxmlformats.org/officeDocument/2006/relationships/image" Target="../media/image29.png"/><Relationship Id="rId16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19.xml"/><Relationship Id="rId5" Type="http://schemas.openxmlformats.org/officeDocument/2006/relationships/image" Target="../media/image3.jpeg"/><Relationship Id="rId15" Type="http://schemas.openxmlformats.org/officeDocument/2006/relationships/slide" Target="slide27.xml"/><Relationship Id="rId10" Type="http://schemas.openxmlformats.org/officeDocument/2006/relationships/slide" Target="slide11.xml"/><Relationship Id="rId4" Type="http://schemas.openxmlformats.org/officeDocument/2006/relationships/image" Target="../media/image2.png"/><Relationship Id="rId9" Type="http://schemas.openxmlformats.org/officeDocument/2006/relationships/slide" Target="slide8.xml"/><Relationship Id="rId14" Type="http://schemas.openxmlformats.org/officeDocument/2006/relationships/slide" Target="slide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slide" Target="slide11.xml"/><Relationship Id="rId18" Type="http://schemas.openxmlformats.org/officeDocument/2006/relationships/slide" Target="slide27.xml"/><Relationship Id="rId3" Type="http://schemas.openxmlformats.org/officeDocument/2006/relationships/image" Target="../media/image32.png"/><Relationship Id="rId21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openxmlformats.org/officeDocument/2006/relationships/slide" Target="slide8.xml"/><Relationship Id="rId17" Type="http://schemas.openxmlformats.org/officeDocument/2006/relationships/slide" Target="slide26.xml"/><Relationship Id="rId2" Type="http://schemas.openxmlformats.org/officeDocument/2006/relationships/image" Target="../media/image31.png"/><Relationship Id="rId16" Type="http://schemas.openxmlformats.org/officeDocument/2006/relationships/slide" Target="slide24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slide" Target="slide6.xml"/><Relationship Id="rId5" Type="http://schemas.openxmlformats.org/officeDocument/2006/relationships/image" Target="../media/image34.png"/><Relationship Id="rId15" Type="http://schemas.openxmlformats.org/officeDocument/2006/relationships/slide" Target="slide21.xml"/><Relationship Id="rId10" Type="http://schemas.openxmlformats.org/officeDocument/2006/relationships/slide" Target="slide2.xml"/><Relationship Id="rId19" Type="http://schemas.openxmlformats.org/officeDocument/2006/relationships/slide" Target="slide14.xml"/><Relationship Id="rId4" Type="http://schemas.openxmlformats.org/officeDocument/2006/relationships/image" Target="../media/image33.png"/><Relationship Id="rId9" Type="http://schemas.openxmlformats.org/officeDocument/2006/relationships/slide" Target="slide1.xml"/><Relationship Id="rId1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21.xml"/><Relationship Id="rId18" Type="http://schemas.openxmlformats.org/officeDocument/2006/relationships/slide" Target="slide17.xml"/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12" Type="http://schemas.openxmlformats.org/officeDocument/2006/relationships/slide" Target="slide19.xml"/><Relationship Id="rId17" Type="http://schemas.openxmlformats.org/officeDocument/2006/relationships/slide" Target="slide14.xml"/><Relationship Id="rId2" Type="http://schemas.openxmlformats.org/officeDocument/2006/relationships/image" Target="../media/image1.jpeg"/><Relationship Id="rId16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11.xml"/><Relationship Id="rId5" Type="http://schemas.openxmlformats.org/officeDocument/2006/relationships/image" Target="../media/image2.png"/><Relationship Id="rId15" Type="http://schemas.openxmlformats.org/officeDocument/2006/relationships/slide" Target="slide26.xml"/><Relationship Id="rId10" Type="http://schemas.openxmlformats.org/officeDocument/2006/relationships/slide" Target="slide8.xml"/><Relationship Id="rId19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slide" Target="slide6.xml"/><Relationship Id="rId14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4.xml"/><Relationship Id="rId18" Type="http://schemas.openxmlformats.org/officeDocument/2006/relationships/image" Target="../media/image4.png"/><Relationship Id="rId3" Type="http://schemas.openxmlformats.org/officeDocument/2006/relationships/image" Target="../media/image37.png"/><Relationship Id="rId7" Type="http://schemas.openxmlformats.org/officeDocument/2006/relationships/slide" Target="slide2.xml"/><Relationship Id="rId12" Type="http://schemas.openxmlformats.org/officeDocument/2006/relationships/slide" Target="slide21.xml"/><Relationship Id="rId17" Type="http://schemas.openxmlformats.org/officeDocument/2006/relationships/slide" Target="slide17.xml"/><Relationship Id="rId2" Type="http://schemas.openxmlformats.org/officeDocument/2006/relationships/image" Target="../media/image36.png"/><Relationship Id="rId16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19.xml"/><Relationship Id="rId5" Type="http://schemas.openxmlformats.org/officeDocument/2006/relationships/image" Target="../media/image3.jpeg"/><Relationship Id="rId15" Type="http://schemas.openxmlformats.org/officeDocument/2006/relationships/slide" Target="slide27.xml"/><Relationship Id="rId10" Type="http://schemas.openxmlformats.org/officeDocument/2006/relationships/slide" Target="slide11.xml"/><Relationship Id="rId4" Type="http://schemas.openxmlformats.org/officeDocument/2006/relationships/image" Target="../media/image2.png"/><Relationship Id="rId9" Type="http://schemas.openxmlformats.org/officeDocument/2006/relationships/slide" Target="slide8.xml"/><Relationship Id="rId14" Type="http://schemas.openxmlformats.org/officeDocument/2006/relationships/slide" Target="slide2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4.xml"/><Relationship Id="rId18" Type="http://schemas.openxmlformats.org/officeDocument/2006/relationships/image" Target="../media/image4.png"/><Relationship Id="rId3" Type="http://schemas.openxmlformats.org/officeDocument/2006/relationships/image" Target="../media/image39.png"/><Relationship Id="rId7" Type="http://schemas.openxmlformats.org/officeDocument/2006/relationships/slide" Target="slide2.xml"/><Relationship Id="rId12" Type="http://schemas.openxmlformats.org/officeDocument/2006/relationships/slide" Target="slide21.xml"/><Relationship Id="rId17" Type="http://schemas.openxmlformats.org/officeDocument/2006/relationships/slide" Target="slide17.xml"/><Relationship Id="rId2" Type="http://schemas.openxmlformats.org/officeDocument/2006/relationships/image" Target="../media/image38.png"/><Relationship Id="rId16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19.xml"/><Relationship Id="rId5" Type="http://schemas.openxmlformats.org/officeDocument/2006/relationships/image" Target="../media/image3.jpeg"/><Relationship Id="rId15" Type="http://schemas.openxmlformats.org/officeDocument/2006/relationships/slide" Target="slide27.xml"/><Relationship Id="rId10" Type="http://schemas.openxmlformats.org/officeDocument/2006/relationships/slide" Target="slide11.xml"/><Relationship Id="rId4" Type="http://schemas.openxmlformats.org/officeDocument/2006/relationships/image" Target="../media/image2.png"/><Relationship Id="rId9" Type="http://schemas.openxmlformats.org/officeDocument/2006/relationships/slide" Target="slide8.xml"/><Relationship Id="rId14" Type="http://schemas.openxmlformats.org/officeDocument/2006/relationships/slide" Target="slide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21.xml"/><Relationship Id="rId18" Type="http://schemas.openxmlformats.org/officeDocument/2006/relationships/slide" Target="slide17.xml"/><Relationship Id="rId3" Type="http://schemas.openxmlformats.org/officeDocument/2006/relationships/image" Target="../media/image41.png"/><Relationship Id="rId7" Type="http://schemas.openxmlformats.org/officeDocument/2006/relationships/slide" Target="slide1.xml"/><Relationship Id="rId12" Type="http://schemas.openxmlformats.org/officeDocument/2006/relationships/slide" Target="slide19.xml"/><Relationship Id="rId17" Type="http://schemas.openxmlformats.org/officeDocument/2006/relationships/slide" Target="slide14.xml"/><Relationship Id="rId2" Type="http://schemas.openxmlformats.org/officeDocument/2006/relationships/image" Target="../media/image40.png"/><Relationship Id="rId16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11.xml"/><Relationship Id="rId5" Type="http://schemas.openxmlformats.org/officeDocument/2006/relationships/image" Target="../media/image2.png"/><Relationship Id="rId15" Type="http://schemas.openxmlformats.org/officeDocument/2006/relationships/slide" Target="slide26.xml"/><Relationship Id="rId10" Type="http://schemas.openxmlformats.org/officeDocument/2006/relationships/slide" Target="slide8.xml"/><Relationship Id="rId19" Type="http://schemas.openxmlformats.org/officeDocument/2006/relationships/image" Target="../media/image4.png"/><Relationship Id="rId4" Type="http://schemas.openxmlformats.org/officeDocument/2006/relationships/image" Target="../media/image42.png"/><Relationship Id="rId9" Type="http://schemas.openxmlformats.org/officeDocument/2006/relationships/slide" Target="slide6.xml"/><Relationship Id="rId1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6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24.xml"/><Relationship Id="rId17" Type="http://schemas.openxmlformats.org/officeDocument/2006/relationships/image" Target="../media/image4.png"/><Relationship Id="rId2" Type="http://schemas.openxmlformats.org/officeDocument/2006/relationships/image" Target="../media/image43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21.xml"/><Relationship Id="rId5" Type="http://schemas.openxmlformats.org/officeDocument/2006/relationships/slide" Target="slide1.xml"/><Relationship Id="rId1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image" Target="../media/image3.jpeg"/><Relationship Id="rId9" Type="http://schemas.openxmlformats.org/officeDocument/2006/relationships/slide" Target="slide11.xml"/><Relationship Id="rId14" Type="http://schemas.openxmlformats.org/officeDocument/2006/relationships/slide" Target="slide2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4.xml"/><Relationship Id="rId18" Type="http://schemas.openxmlformats.org/officeDocument/2006/relationships/image" Target="../media/image4.png"/><Relationship Id="rId3" Type="http://schemas.openxmlformats.org/officeDocument/2006/relationships/image" Target="../media/image44.png"/><Relationship Id="rId7" Type="http://schemas.openxmlformats.org/officeDocument/2006/relationships/slide" Target="slide2.xml"/><Relationship Id="rId12" Type="http://schemas.openxmlformats.org/officeDocument/2006/relationships/slide" Target="slide21.xml"/><Relationship Id="rId17" Type="http://schemas.openxmlformats.org/officeDocument/2006/relationships/slide" Target="slide17.xml"/><Relationship Id="rId2" Type="http://schemas.openxmlformats.org/officeDocument/2006/relationships/image" Target="../media/image390.png"/><Relationship Id="rId16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19.xml"/><Relationship Id="rId5" Type="http://schemas.openxmlformats.org/officeDocument/2006/relationships/image" Target="../media/image3.jpeg"/><Relationship Id="rId15" Type="http://schemas.openxmlformats.org/officeDocument/2006/relationships/slide" Target="slide27.xml"/><Relationship Id="rId10" Type="http://schemas.openxmlformats.org/officeDocument/2006/relationships/slide" Target="slide11.xml"/><Relationship Id="rId4" Type="http://schemas.openxmlformats.org/officeDocument/2006/relationships/image" Target="../media/image2.png"/><Relationship Id="rId9" Type="http://schemas.openxmlformats.org/officeDocument/2006/relationships/slide" Target="slide8.xml"/><Relationship Id="rId1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6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24.xml"/><Relationship Id="rId17" Type="http://schemas.openxmlformats.org/officeDocument/2006/relationships/image" Target="../media/image4.png"/><Relationship Id="rId2" Type="http://schemas.openxmlformats.org/officeDocument/2006/relationships/image" Target="../media/image45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21.xml"/><Relationship Id="rId5" Type="http://schemas.openxmlformats.org/officeDocument/2006/relationships/slide" Target="slide1.xml"/><Relationship Id="rId1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image" Target="../media/image3.jpeg"/><Relationship Id="rId9" Type="http://schemas.openxmlformats.org/officeDocument/2006/relationships/slide" Target="slide11.xml"/><Relationship Id="rId1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7.xml"/><Relationship Id="rId3" Type="http://schemas.openxmlformats.org/officeDocument/2006/relationships/image" Target="../media/image3.jpeg"/><Relationship Id="rId7" Type="http://schemas.openxmlformats.org/officeDocument/2006/relationships/slide" Target="slide8.xml"/><Relationship Id="rId12" Type="http://schemas.openxmlformats.org/officeDocument/2006/relationships/slide" Target="slide26.xml"/><Relationship Id="rId2" Type="http://schemas.openxmlformats.org/officeDocument/2006/relationships/image" Target="../media/image2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24.xml"/><Relationship Id="rId5" Type="http://schemas.openxmlformats.org/officeDocument/2006/relationships/slide" Target="slide2.xml"/><Relationship Id="rId15" Type="http://schemas.openxmlformats.org/officeDocument/2006/relationships/slide" Target="slide17.xml"/><Relationship Id="rId10" Type="http://schemas.openxmlformats.org/officeDocument/2006/relationships/slide" Target="slide21.xml"/><Relationship Id="rId4" Type="http://schemas.openxmlformats.org/officeDocument/2006/relationships/slide" Target="slide1.xml"/><Relationship Id="rId9" Type="http://schemas.openxmlformats.org/officeDocument/2006/relationships/slide" Target="slide19.xml"/><Relationship Id="rId14" Type="http://schemas.openxmlformats.org/officeDocument/2006/relationships/slide" Target="slide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slide" Target="slide11.xml"/><Relationship Id="rId18" Type="http://schemas.openxmlformats.org/officeDocument/2006/relationships/slide" Target="slide27.xml"/><Relationship Id="rId3" Type="http://schemas.openxmlformats.org/officeDocument/2006/relationships/hyperlink" Target="http://www.rtklib.com/" TargetMode="External"/><Relationship Id="rId21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openxmlformats.org/officeDocument/2006/relationships/slide" Target="slide8.xml"/><Relationship Id="rId17" Type="http://schemas.openxmlformats.org/officeDocument/2006/relationships/slide" Target="slide26.xml"/><Relationship Id="rId2" Type="http://schemas.openxmlformats.org/officeDocument/2006/relationships/hyperlink" Target="http://www.earth-surf-dynam.net/5/211/2017/" TargetMode="External"/><Relationship Id="rId16" Type="http://schemas.openxmlformats.org/officeDocument/2006/relationships/slide" Target="slide24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bpurinton/DEM_fourier_noise" TargetMode="External"/><Relationship Id="rId11" Type="http://schemas.openxmlformats.org/officeDocument/2006/relationships/slide" Target="slide6.xml"/><Relationship Id="rId5" Type="http://schemas.openxmlformats.org/officeDocument/2006/relationships/hyperlink" Target="https://github.com/LSDtopotools" TargetMode="External"/><Relationship Id="rId15" Type="http://schemas.openxmlformats.org/officeDocument/2006/relationships/slide" Target="slide21.xml"/><Relationship Id="rId10" Type="http://schemas.openxmlformats.org/officeDocument/2006/relationships/slide" Target="slide2.xml"/><Relationship Id="rId19" Type="http://schemas.openxmlformats.org/officeDocument/2006/relationships/slide" Target="slide14.xml"/><Relationship Id="rId4" Type="http://schemas.openxmlformats.org/officeDocument/2006/relationships/hyperlink" Target="https://github.com/csdms-contrib/topotoolbox" TargetMode="External"/><Relationship Id="rId9" Type="http://schemas.openxmlformats.org/officeDocument/2006/relationships/slide" Target="slide1.xml"/><Relationship Id="rId1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21.xml"/><Relationship Id="rId18" Type="http://schemas.openxmlformats.org/officeDocument/2006/relationships/slide" Target="slide17.xml"/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12" Type="http://schemas.openxmlformats.org/officeDocument/2006/relationships/slide" Target="slide19.xml"/><Relationship Id="rId17" Type="http://schemas.openxmlformats.org/officeDocument/2006/relationships/slide" Target="slide14.xml"/><Relationship Id="rId2" Type="http://schemas.openxmlformats.org/officeDocument/2006/relationships/image" Target="../media/image1.jpeg"/><Relationship Id="rId16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11.xml"/><Relationship Id="rId5" Type="http://schemas.openxmlformats.org/officeDocument/2006/relationships/image" Target="../media/image2.png"/><Relationship Id="rId15" Type="http://schemas.openxmlformats.org/officeDocument/2006/relationships/slide" Target="slide26.xml"/><Relationship Id="rId10" Type="http://schemas.openxmlformats.org/officeDocument/2006/relationships/slide" Target="slide8.xml"/><Relationship Id="rId19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slide" Target="slide6.xml"/><Relationship Id="rId1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8.xml"/><Relationship Id="rId18" Type="http://schemas.openxmlformats.org/officeDocument/2006/relationships/slide" Target="slide26.xml"/><Relationship Id="rId3" Type="http://schemas.openxmlformats.org/officeDocument/2006/relationships/image" Target="../media/image1.jpeg"/><Relationship Id="rId21" Type="http://schemas.openxmlformats.org/officeDocument/2006/relationships/slide" Target="slide17.xml"/><Relationship Id="rId7" Type="http://schemas.openxmlformats.org/officeDocument/2006/relationships/image" Target="../media/image12.png"/><Relationship Id="rId12" Type="http://schemas.openxmlformats.org/officeDocument/2006/relationships/slide" Target="slide6.xml"/><Relationship Id="rId17" Type="http://schemas.openxmlformats.org/officeDocument/2006/relationships/slide" Target="slide24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1.xml"/><Relationship Id="rId20" Type="http://schemas.openxmlformats.org/officeDocument/2006/relationships/slide" Target="slide1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openxmlformats.org/officeDocument/2006/relationships/slide" Target="slide2.xml"/><Relationship Id="rId5" Type="http://schemas.openxmlformats.org/officeDocument/2006/relationships/image" Target="../media/image10.png"/><Relationship Id="rId15" Type="http://schemas.openxmlformats.org/officeDocument/2006/relationships/slide" Target="slide19.xml"/><Relationship Id="rId10" Type="http://schemas.openxmlformats.org/officeDocument/2006/relationships/slide" Target="slide1.xml"/><Relationship Id="rId19" Type="http://schemas.openxmlformats.org/officeDocument/2006/relationships/slide" Target="slide27.xml"/><Relationship Id="rId4" Type="http://schemas.openxmlformats.org/officeDocument/2006/relationships/image" Target="../media/image9.png"/><Relationship Id="rId9" Type="http://schemas.openxmlformats.org/officeDocument/2006/relationships/image" Target="../media/image3.jpeg"/><Relationship Id="rId14" Type="http://schemas.openxmlformats.org/officeDocument/2006/relationships/slide" Target="slide11.xml"/><Relationship Id="rId2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6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24.xml"/><Relationship Id="rId17" Type="http://schemas.openxmlformats.org/officeDocument/2006/relationships/image" Target="../media/image4.png"/><Relationship Id="rId2" Type="http://schemas.openxmlformats.org/officeDocument/2006/relationships/image" Target="../media/image1.jpeg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21.xml"/><Relationship Id="rId5" Type="http://schemas.openxmlformats.org/officeDocument/2006/relationships/slide" Target="slide1.xml"/><Relationship Id="rId1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image" Target="../media/image3.jpeg"/><Relationship Id="rId9" Type="http://schemas.openxmlformats.org/officeDocument/2006/relationships/slide" Target="slide11.xml"/><Relationship Id="rId14" Type="http://schemas.openxmlformats.org/officeDocument/2006/relationships/slide" Target="slide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4.xml"/><Relationship Id="rId18" Type="http://schemas.openxmlformats.org/officeDocument/2006/relationships/image" Target="../media/image4.png"/><Relationship Id="rId3" Type="http://schemas.openxmlformats.org/officeDocument/2006/relationships/image" Target="../media/image14.jpeg"/><Relationship Id="rId7" Type="http://schemas.openxmlformats.org/officeDocument/2006/relationships/slide" Target="slide2.xml"/><Relationship Id="rId12" Type="http://schemas.openxmlformats.org/officeDocument/2006/relationships/slide" Target="slide21.xml"/><Relationship Id="rId17" Type="http://schemas.openxmlformats.org/officeDocument/2006/relationships/slide" Target="slide17.xml"/><Relationship Id="rId2" Type="http://schemas.openxmlformats.org/officeDocument/2006/relationships/image" Target="../media/image13.jpeg"/><Relationship Id="rId16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19.xml"/><Relationship Id="rId5" Type="http://schemas.openxmlformats.org/officeDocument/2006/relationships/image" Target="../media/image3.jpeg"/><Relationship Id="rId15" Type="http://schemas.openxmlformats.org/officeDocument/2006/relationships/slide" Target="slide27.xml"/><Relationship Id="rId10" Type="http://schemas.openxmlformats.org/officeDocument/2006/relationships/slide" Target="slide11.xml"/><Relationship Id="rId4" Type="http://schemas.openxmlformats.org/officeDocument/2006/relationships/image" Target="../media/image2.png"/><Relationship Id="rId9" Type="http://schemas.openxmlformats.org/officeDocument/2006/relationships/slide" Target="slide8.xml"/><Relationship Id="rId14" Type="http://schemas.openxmlformats.org/officeDocument/2006/relationships/slide" Target="slide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21.xml"/><Relationship Id="rId18" Type="http://schemas.openxmlformats.org/officeDocument/2006/relationships/slide" Target="slide17.xml"/><Relationship Id="rId3" Type="http://schemas.openxmlformats.org/officeDocument/2006/relationships/image" Target="../media/image16.png"/><Relationship Id="rId7" Type="http://schemas.openxmlformats.org/officeDocument/2006/relationships/slide" Target="slide1.xml"/><Relationship Id="rId12" Type="http://schemas.openxmlformats.org/officeDocument/2006/relationships/slide" Target="slide19.xml"/><Relationship Id="rId17" Type="http://schemas.openxmlformats.org/officeDocument/2006/relationships/slide" Target="slide14.xml"/><Relationship Id="rId2" Type="http://schemas.openxmlformats.org/officeDocument/2006/relationships/image" Target="../media/image15.png"/><Relationship Id="rId16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11.xml"/><Relationship Id="rId5" Type="http://schemas.openxmlformats.org/officeDocument/2006/relationships/image" Target="../media/image2.png"/><Relationship Id="rId15" Type="http://schemas.openxmlformats.org/officeDocument/2006/relationships/slide" Target="slide26.xml"/><Relationship Id="rId10" Type="http://schemas.openxmlformats.org/officeDocument/2006/relationships/slide" Target="slide8.xml"/><Relationship Id="rId19" Type="http://schemas.openxmlformats.org/officeDocument/2006/relationships/image" Target="../media/image4.png"/><Relationship Id="rId4" Type="http://schemas.openxmlformats.org/officeDocument/2006/relationships/image" Target="../media/image17.jpeg"/><Relationship Id="rId9" Type="http://schemas.openxmlformats.org/officeDocument/2006/relationships/slide" Target="slide6.xml"/><Relationship Id="rId14" Type="http://schemas.openxmlformats.org/officeDocument/2006/relationships/slide" Target="slide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19.xml"/><Relationship Id="rId18" Type="http://schemas.openxmlformats.org/officeDocument/2006/relationships/slide" Target="slide14.xml"/><Relationship Id="rId3" Type="http://schemas.openxmlformats.org/officeDocument/2006/relationships/image" Target="../media/image19.png"/><Relationship Id="rId7" Type="http://schemas.openxmlformats.org/officeDocument/2006/relationships/image" Target="../media/image3.jpeg"/><Relationship Id="rId12" Type="http://schemas.openxmlformats.org/officeDocument/2006/relationships/slide" Target="slide11.xml"/><Relationship Id="rId17" Type="http://schemas.openxmlformats.org/officeDocument/2006/relationships/slide" Target="slide27.xml"/><Relationship Id="rId2" Type="http://schemas.openxmlformats.org/officeDocument/2006/relationships/image" Target="../media/image18.png"/><Relationship Id="rId16" Type="http://schemas.openxmlformats.org/officeDocument/2006/relationships/slide" Target="slide2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slide" Target="slide8.xml"/><Relationship Id="rId5" Type="http://schemas.openxmlformats.org/officeDocument/2006/relationships/image" Target="../media/image20.png"/><Relationship Id="rId15" Type="http://schemas.openxmlformats.org/officeDocument/2006/relationships/slide" Target="slide24.xml"/><Relationship Id="rId10" Type="http://schemas.openxmlformats.org/officeDocument/2006/relationships/slide" Target="slide6.xml"/><Relationship Id="rId19" Type="http://schemas.openxmlformats.org/officeDocument/2006/relationships/slide" Target="slide17.xml"/><Relationship Id="rId4" Type="http://schemas.openxmlformats.org/officeDocument/2006/relationships/hyperlink" Target="http://www.rtklib.com/" TargetMode="External"/><Relationship Id="rId9" Type="http://schemas.openxmlformats.org/officeDocument/2006/relationships/slide" Target="slide2.xml"/><Relationship Id="rId14" Type="http://schemas.openxmlformats.org/officeDocument/2006/relationships/slide" Target="slide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7.xml"/><Relationship Id="rId3" Type="http://schemas.openxmlformats.org/officeDocument/2006/relationships/image" Target="../media/image3.jpeg"/><Relationship Id="rId7" Type="http://schemas.openxmlformats.org/officeDocument/2006/relationships/slide" Target="slide8.xml"/><Relationship Id="rId12" Type="http://schemas.openxmlformats.org/officeDocument/2006/relationships/slide" Target="slide26.xml"/><Relationship Id="rId2" Type="http://schemas.openxmlformats.org/officeDocument/2006/relationships/image" Target="../media/image2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24.xml"/><Relationship Id="rId5" Type="http://schemas.openxmlformats.org/officeDocument/2006/relationships/slide" Target="slide2.xml"/><Relationship Id="rId15" Type="http://schemas.openxmlformats.org/officeDocument/2006/relationships/slide" Target="slide17.xml"/><Relationship Id="rId10" Type="http://schemas.openxmlformats.org/officeDocument/2006/relationships/slide" Target="slide21.xml"/><Relationship Id="rId4" Type="http://schemas.openxmlformats.org/officeDocument/2006/relationships/slide" Target="slide1.xml"/><Relationship Id="rId9" Type="http://schemas.openxmlformats.org/officeDocument/2006/relationships/slide" Target="slide19.xml"/><Relationship Id="rId1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883979" y="1389598"/>
            <a:ext cx="6936827" cy="3016210"/>
          </a:xfrm>
          <a:prstGeom prst="rect">
            <a:avLst/>
          </a:prstGeom>
          <a:solidFill>
            <a:srgbClr val="FFFFFF">
              <a:alpha val="1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dirty="0"/>
              <a:t>Elevation validation and geomorphic metric comparison with focus on ASTER GDEM2, </a:t>
            </a:r>
            <a:r>
              <a:rPr lang="en-US" sz="3800" dirty="0" smtClean="0"/>
              <a:t>SRTM-C</a:t>
            </a:r>
            <a:r>
              <a:rPr lang="en-US" sz="3800" dirty="0"/>
              <a:t>, ALOS World 3D, and </a:t>
            </a:r>
            <a:r>
              <a:rPr lang="en-US" sz="3800" dirty="0" err="1"/>
              <a:t>TanDEM</a:t>
            </a:r>
            <a:r>
              <a:rPr lang="en-US" sz="3800" dirty="0"/>
              <a:t>-X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38347" y="94589"/>
            <a:ext cx="402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PICO Session - </a:t>
            </a:r>
            <a:r>
              <a:rPr lang="en-US" dirty="0"/>
              <a:t>GM3.1/GI3.17/NH4.11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8165" y="4548561"/>
            <a:ext cx="534845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Ben </a:t>
            </a:r>
            <a:r>
              <a:rPr lang="en-US" sz="2800" dirty="0" err="1" smtClean="0"/>
              <a:t>Purinton</a:t>
            </a:r>
            <a:r>
              <a:rPr lang="en-US" sz="2800" dirty="0" smtClean="0"/>
              <a:t> and Bodo </a:t>
            </a:r>
            <a:r>
              <a:rPr lang="en-US" sz="2800" dirty="0" err="1" smtClean="0"/>
              <a:t>Bookhagen</a:t>
            </a:r>
            <a:endParaRPr lang="en-US" sz="2800" dirty="0" smtClean="0"/>
          </a:p>
          <a:p>
            <a:pPr algn="ctr"/>
            <a:endParaRPr lang="en-US" sz="1000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2000" dirty="0" smtClean="0"/>
              <a:t>Institute of Earth and Environmental Science, </a:t>
            </a:r>
            <a:r>
              <a:rPr lang="en-US" sz="2000" dirty="0" err="1" smtClean="0"/>
              <a:t>Universität</a:t>
            </a:r>
            <a:r>
              <a:rPr lang="en-US" sz="2000" dirty="0" smtClean="0"/>
              <a:t> Potsdam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>
            <a:hlinkClick r:id="rId7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23" name="TextBox 22">
            <a:hlinkClick r:id="rId8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25" name="TextBox 24">
            <a:hlinkClick r:id="rId9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26" name="TextBox 25">
            <a:hlinkClick r:id="rId10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7" name="TextBox 26">
            <a:hlinkClick r:id="rId11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28" name="TextBox 27">
            <a:hlinkClick r:id="rId12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29" name="TextBox 28">
            <a:hlinkClick r:id="rId13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30" name="TextBox 29">
            <a:hlinkClick r:id="rId14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1833196" y="6397912"/>
            <a:ext cx="7093569" cy="43088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2200" dirty="0" smtClean="0"/>
              <a:t>Click to move forward or use the Navigation panel on the left</a:t>
            </a:r>
            <a:endParaRPr lang="en-US" sz="2200" dirty="0"/>
          </a:p>
        </p:txBody>
      </p:sp>
      <p:sp>
        <p:nvSpPr>
          <p:cNvPr id="38" name="TextBox 37">
            <a:hlinkClick r:id="rId9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39" name="TextBox 38">
            <a:hlinkClick r:id="rId15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40" name="TextBox 39">
            <a:hlinkClick r:id="rId16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1026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86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23244" y="0"/>
            <a:ext cx="52426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DEMs – Not used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21479" y="751344"/>
            <a:ext cx="6077603" cy="53553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number of DEMs were also downloaded and/or experimentally generated, but not used in further analysis because of low resolution (SRTMv4.1), or high frequency </a:t>
            </a:r>
            <a:r>
              <a:rPr lang="en-US" i="1" dirty="0" smtClean="0"/>
              <a:t>noise</a:t>
            </a:r>
            <a:r>
              <a:rPr lang="en-US" dirty="0" smtClean="0"/>
              <a:t> and </a:t>
            </a:r>
            <a:r>
              <a:rPr lang="en-US" i="1" dirty="0" smtClean="0"/>
              <a:t>artifacts</a:t>
            </a:r>
            <a:r>
              <a:rPr lang="en-US" dirty="0" smtClean="0"/>
              <a:t>, particularly prevalent in single-pass DEMs from optical sensors:</a:t>
            </a:r>
          </a:p>
          <a:p>
            <a:endParaRPr lang="en-US" dirty="0"/>
          </a:p>
          <a:p>
            <a:r>
              <a:rPr lang="en-US" dirty="0"/>
              <a:t>SRTMv4.1 90 </a:t>
            </a:r>
            <a:r>
              <a:rPr lang="en-US" dirty="0" smtClean="0"/>
              <a:t>m (radar)</a:t>
            </a:r>
          </a:p>
          <a:p>
            <a:endParaRPr lang="en-US" dirty="0" smtClean="0"/>
          </a:p>
          <a:p>
            <a:r>
              <a:rPr lang="en-US" dirty="0" smtClean="0"/>
              <a:t>SRTM-X </a:t>
            </a:r>
            <a:r>
              <a:rPr lang="en-US" dirty="0"/>
              <a:t>30 </a:t>
            </a:r>
            <a:r>
              <a:rPr lang="en-US" dirty="0" smtClean="0"/>
              <a:t>m (radar)</a:t>
            </a:r>
          </a:p>
          <a:p>
            <a:endParaRPr lang="en-US" dirty="0" smtClean="0"/>
          </a:p>
          <a:p>
            <a:r>
              <a:rPr lang="en-US" dirty="0" err="1" smtClean="0"/>
              <a:t>RapidEye</a:t>
            </a:r>
            <a:r>
              <a:rPr lang="en-US" dirty="0" smtClean="0"/>
              <a:t> </a:t>
            </a:r>
            <a:r>
              <a:rPr lang="en-US" dirty="0"/>
              <a:t>12 </a:t>
            </a:r>
            <a:r>
              <a:rPr lang="en-US" dirty="0" smtClean="0"/>
              <a:t>m (optical)</a:t>
            </a:r>
          </a:p>
          <a:p>
            <a:endParaRPr lang="en-US" dirty="0" smtClean="0"/>
          </a:p>
          <a:p>
            <a:r>
              <a:rPr lang="en-US" dirty="0" smtClean="0"/>
              <a:t>SPOT6 </a:t>
            </a:r>
            <a:r>
              <a:rPr lang="en-US" dirty="0"/>
              <a:t>5 </a:t>
            </a:r>
            <a:r>
              <a:rPr lang="en-US" dirty="0" smtClean="0"/>
              <a:t>m (optical)</a:t>
            </a:r>
          </a:p>
          <a:p>
            <a:endParaRPr lang="en-US" dirty="0" smtClean="0"/>
          </a:p>
          <a:p>
            <a:r>
              <a:rPr lang="en-US" dirty="0" smtClean="0"/>
              <a:t>ALOS </a:t>
            </a:r>
            <a:r>
              <a:rPr lang="en-US" dirty="0"/>
              <a:t>PRISM tri-</a:t>
            </a:r>
            <a:r>
              <a:rPr lang="en-US" dirty="0" err="1"/>
              <a:t>stereopair</a:t>
            </a:r>
            <a:r>
              <a:rPr lang="en-US" dirty="0"/>
              <a:t> 10 </a:t>
            </a:r>
            <a:r>
              <a:rPr lang="en-US" dirty="0" smtClean="0"/>
              <a:t>m (optical)</a:t>
            </a:r>
          </a:p>
          <a:p>
            <a:endParaRPr lang="en-US" dirty="0" smtClean="0"/>
          </a:p>
          <a:p>
            <a:r>
              <a:rPr lang="en-US" dirty="0" err="1" smtClean="0"/>
              <a:t>TerraSAR</a:t>
            </a:r>
            <a:r>
              <a:rPr lang="en-US" dirty="0" smtClean="0"/>
              <a:t>-X/</a:t>
            </a:r>
            <a:r>
              <a:rPr lang="en-US" dirty="0" err="1" smtClean="0"/>
              <a:t>TerraSAR</a:t>
            </a:r>
            <a:r>
              <a:rPr lang="en-US" dirty="0" smtClean="0"/>
              <a:t>-X </a:t>
            </a:r>
            <a:r>
              <a:rPr lang="en-US" dirty="0"/>
              <a:t>pairs 10 </a:t>
            </a:r>
            <a:r>
              <a:rPr lang="en-US" dirty="0" smtClean="0"/>
              <a:t>m (radar)</a:t>
            </a:r>
          </a:p>
          <a:p>
            <a:endParaRPr lang="en-US" dirty="0" smtClean="0"/>
          </a:p>
          <a:p>
            <a:r>
              <a:rPr lang="en-US" dirty="0" smtClean="0"/>
              <a:t>Single-</a:t>
            </a:r>
            <a:r>
              <a:rPr lang="en-US" dirty="0" err="1" smtClean="0"/>
              <a:t>CoSSC</a:t>
            </a:r>
            <a:r>
              <a:rPr lang="en-US" dirty="0" smtClean="0"/>
              <a:t> </a:t>
            </a:r>
            <a:r>
              <a:rPr lang="en-US" dirty="0" err="1"/>
              <a:t>TerraSAR</a:t>
            </a:r>
            <a:r>
              <a:rPr lang="en-US" dirty="0"/>
              <a:t>-X / </a:t>
            </a:r>
            <a:r>
              <a:rPr lang="en-US" dirty="0" err="1"/>
              <a:t>TanDEM</a:t>
            </a:r>
            <a:r>
              <a:rPr lang="en-US" dirty="0"/>
              <a:t>-X processed to 5 </a:t>
            </a:r>
            <a:r>
              <a:rPr lang="en-US" dirty="0" smtClean="0"/>
              <a:t>m (radar)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597" y="2230155"/>
            <a:ext cx="3270403" cy="3234855"/>
          </a:xfrm>
          <a:prstGeom prst="rect">
            <a:avLst/>
          </a:prstGeom>
        </p:spPr>
      </p:pic>
      <p:sp>
        <p:nvSpPr>
          <p:cNvPr id="2" name="Up Arrow 1"/>
          <p:cNvSpPr/>
          <p:nvPr/>
        </p:nvSpPr>
        <p:spPr>
          <a:xfrm rot="3706625">
            <a:off x="5584578" y="4156348"/>
            <a:ext cx="236483" cy="6127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67903" y="65753"/>
            <a:ext cx="181303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 (3/3)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18" name="TextBox 17">
            <a:hlinkClick r:id="rId6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23" name="TextBox 22">
            <a:hlinkClick r:id="rId9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24" name="TextBox 23">
            <a:hlinkClick r:id="rId10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5" name="TextBox 24">
            <a:hlinkClick r:id="rId11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26" name="TextBox 25">
            <a:hlinkClick r:id="rId12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27" name="TextBox 26">
            <a:hlinkClick r:id="rId13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28" name="TextBox 27">
            <a:hlinkClick r:id="rId14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32" name="TextBox 31">
            <a:hlinkClick r:id="rId9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33" name="TextBox 32">
            <a:hlinkClick r:id="rId15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34" name="TextBox 33">
            <a:hlinkClick r:id="rId16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35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6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307317" y="65753"/>
            <a:ext cx="177362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 (1/6) 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1623244" y="0"/>
            <a:ext cx="52426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Elevation Validation</a:t>
            </a:r>
          </a:p>
          <a:p>
            <a:r>
              <a:rPr lang="en-US" sz="3000" dirty="0" smtClean="0"/>
              <a:t>30 m DEMs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015" y="2099614"/>
            <a:ext cx="6908552" cy="25789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30996" y="1756730"/>
            <a:ext cx="1372110" cy="36933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1-σ &lt; 3.5 m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3011" y="1751647"/>
            <a:ext cx="1194542" cy="36933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1-σ &gt; 7 m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0996" y="4865668"/>
            <a:ext cx="6077603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Even after meticulous manual generation and stacking of eight raw ASTER L1A </a:t>
            </a:r>
            <a:r>
              <a:rPr lang="en-US" dirty="0" err="1" smtClean="0"/>
              <a:t>stereopair</a:t>
            </a:r>
            <a:r>
              <a:rPr lang="en-US" dirty="0" smtClean="0"/>
              <a:t> DEMs, vertical error remained high for ASTER products.</a:t>
            </a:r>
          </a:p>
          <a:p>
            <a:endParaRPr lang="en-US" dirty="0"/>
          </a:p>
          <a:p>
            <a:r>
              <a:rPr lang="en-US" dirty="0" smtClean="0"/>
              <a:t>SRTM-C, </a:t>
            </a:r>
            <a:r>
              <a:rPr lang="en-US" dirty="0" err="1" smtClean="0"/>
              <a:t>TanDEM</a:t>
            </a:r>
            <a:r>
              <a:rPr lang="en-US" dirty="0" smtClean="0"/>
              <a:t>-X, and ALOS World 3D all performed comparably at 30 m resolution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19" name="TextBox 18">
            <a:hlinkClick r:id="rId5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22" name="TextBox 21">
            <a:hlinkClick r:id="rId6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>
            <a:hlinkClick r:id="rId7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25" name="TextBox 24">
            <a:hlinkClick r:id="rId8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26" name="TextBox 25">
            <a:hlinkClick r:id="rId9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27" name="TextBox 26">
            <a:hlinkClick r:id="rId10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8" name="TextBox 27">
            <a:hlinkClick r:id="rId11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29" name="TextBox 28">
            <a:hlinkClick r:id="rId12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30" name="TextBox 29">
            <a:hlinkClick r:id="rId13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31" name="TextBox 30">
            <a:hlinkClick r:id="rId14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35" name="TextBox 34">
            <a:hlinkClick r:id="rId9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36" name="TextBox 35">
            <a:hlinkClick r:id="rId15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37" name="TextBox 36">
            <a:hlinkClick r:id="rId16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38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5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23244" y="0"/>
            <a:ext cx="52426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Elevation Validation</a:t>
            </a:r>
          </a:p>
          <a:p>
            <a:r>
              <a:rPr lang="en-US" sz="3000" dirty="0" smtClean="0"/>
              <a:t>30 m DEMs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212" y="1293254"/>
            <a:ext cx="6693940" cy="55172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69213" y="977473"/>
            <a:ext cx="690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SRTM-C vertical uncertainty w.r.t. terrain elevation, slope, and aspect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07317" y="65753"/>
            <a:ext cx="177362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 (2/6) 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21" name="TextBox 20">
            <a:hlinkClick r:id="rId5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23" name="TextBox 22">
            <a:hlinkClick r:id="rId6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26" name="TextBox 25">
            <a:hlinkClick r:id="rId8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9" name="TextBox 28">
            <a:hlinkClick r:id="rId11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30" name="TextBox 29">
            <a:hlinkClick r:id="rId12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31" name="TextBox 30">
            <a:hlinkClick r:id="rId13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32" name="TextBox 31">
            <a:hlinkClick r:id="rId14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36" name="TextBox 35">
            <a:hlinkClick r:id="rId9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37" name="TextBox 36">
            <a:hlinkClick r:id="rId15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38" name="TextBox 37">
            <a:hlinkClick r:id="rId16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39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27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23244" y="0"/>
            <a:ext cx="52426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Elevation Validation</a:t>
            </a:r>
          </a:p>
          <a:p>
            <a:r>
              <a:rPr lang="en-US" sz="3000" dirty="0" smtClean="0"/>
              <a:t>30 m DEMs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7323" y="983278"/>
            <a:ext cx="731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ASTER GDEM2 vertical uncertainty w.r.t. terrain elevation, slope, and aspect 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806" y="1320225"/>
            <a:ext cx="6572473" cy="54335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07317" y="65753"/>
            <a:ext cx="177362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 (3/6)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20" name="TextBox 19">
            <a:hlinkClick r:id="rId6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>
            <a:hlinkClick r:id="rId7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23" name="TextBox 22">
            <a:hlinkClick r:id="rId8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24" name="TextBox 23">
            <a:hlinkClick r:id="rId9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25" name="TextBox 24">
            <a:hlinkClick r:id="rId10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6" name="TextBox 25">
            <a:hlinkClick r:id="rId11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27" name="TextBox 26">
            <a:hlinkClick r:id="rId12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28" name="TextBox 27">
            <a:hlinkClick r:id="rId13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29" name="TextBox 28">
            <a:hlinkClick r:id="rId14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33" name="TextBox 32">
            <a:hlinkClick r:id="rId9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34" name="TextBox 33">
            <a:hlinkClick r:id="rId15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35" name="TextBox 34">
            <a:hlinkClick r:id="rId16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36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6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23244" y="0"/>
            <a:ext cx="52426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Elevation Validation</a:t>
            </a:r>
          </a:p>
          <a:p>
            <a:r>
              <a:rPr lang="en-US" sz="3000" dirty="0" smtClean="0"/>
              <a:t>&lt; 30 m DEMs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9687" y="3689886"/>
            <a:ext cx="3215145" cy="20313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 m ALOS World 3D and </a:t>
            </a:r>
            <a:r>
              <a:rPr lang="en-US" dirty="0" err="1" smtClean="0"/>
              <a:t>TanDEM</a:t>
            </a:r>
            <a:r>
              <a:rPr lang="en-US" dirty="0" smtClean="0"/>
              <a:t>-X show best vertical accuracy.</a:t>
            </a:r>
          </a:p>
          <a:p>
            <a:endParaRPr lang="en-US" dirty="0"/>
          </a:p>
          <a:p>
            <a:r>
              <a:rPr lang="en-US" dirty="0" smtClean="0"/>
              <a:t>Even single-pass </a:t>
            </a:r>
            <a:r>
              <a:rPr lang="en-US" dirty="0" err="1" smtClean="0"/>
              <a:t>CoSSC</a:t>
            </a:r>
            <a:r>
              <a:rPr lang="en-US" dirty="0" smtClean="0"/>
              <a:t> </a:t>
            </a:r>
            <a:r>
              <a:rPr lang="en-US" dirty="0" err="1" smtClean="0"/>
              <a:t>TerraSAR</a:t>
            </a:r>
            <a:r>
              <a:rPr lang="en-US" dirty="0" smtClean="0"/>
              <a:t>-X/</a:t>
            </a:r>
            <a:r>
              <a:rPr lang="en-US" dirty="0" err="1" smtClean="0"/>
              <a:t>TanDEM</a:t>
            </a:r>
            <a:r>
              <a:rPr lang="en-US" dirty="0" smtClean="0"/>
              <a:t>-X DEMs have excellent vertical accuracy.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5828" y="1333088"/>
            <a:ext cx="3558379" cy="446598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8918" y="1298121"/>
            <a:ext cx="3572742" cy="22427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61806" y="1447170"/>
            <a:ext cx="1285447" cy="36933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1-σ = 1.6 m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34763" y="1447170"/>
            <a:ext cx="1170073" cy="36933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1-σ = 2 m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75915" y="3974976"/>
            <a:ext cx="1273802" cy="36933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1-σ = 2-4 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12199" y="6014911"/>
            <a:ext cx="714946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 difference in count magnitude: </a:t>
            </a:r>
            <a:r>
              <a:rPr lang="en-US" dirty="0" smtClean="0"/>
              <a:t>ALOS World 3D and </a:t>
            </a:r>
            <a:r>
              <a:rPr lang="en-US" dirty="0" err="1" smtClean="0"/>
              <a:t>CoSSC</a:t>
            </a:r>
            <a:r>
              <a:rPr lang="en-US" dirty="0" smtClean="0"/>
              <a:t> TDX only cover </a:t>
            </a:r>
            <a:r>
              <a:rPr lang="en-US" dirty="0" err="1" smtClean="0"/>
              <a:t>Pocitos</a:t>
            </a:r>
            <a:r>
              <a:rPr lang="en-US" dirty="0" smtClean="0"/>
              <a:t> Basin, but </a:t>
            </a:r>
            <a:r>
              <a:rPr lang="en-US" dirty="0" err="1" smtClean="0"/>
              <a:t>TanDEM</a:t>
            </a:r>
            <a:r>
              <a:rPr lang="en-US" dirty="0" smtClean="0"/>
              <a:t>-X covers almost all </a:t>
            </a:r>
            <a:r>
              <a:rPr lang="en-US" dirty="0" err="1" smtClean="0"/>
              <a:t>dGPS</a:t>
            </a:r>
            <a:r>
              <a:rPr lang="en-US" dirty="0" smtClean="0"/>
              <a:t> measurements</a:t>
            </a:r>
            <a:endParaRPr lang="en-US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7307317" y="65753"/>
            <a:ext cx="177362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 (4/6) 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24" name="TextBox 23">
            <a:hlinkClick r:id="rId6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26" name="TextBox 25">
            <a:hlinkClick r:id="rId7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>
            <a:hlinkClick r:id="rId8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29" name="TextBox 28">
            <a:hlinkClick r:id="rId9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30" name="TextBox 29">
            <a:hlinkClick r:id="rId10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31" name="TextBox 30">
            <a:hlinkClick r:id="rId11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32" name="TextBox 31">
            <a:hlinkClick r:id="rId12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33" name="TextBox 32">
            <a:hlinkClick r:id="rId13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34" name="TextBox 33">
            <a:hlinkClick r:id="rId14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35" name="TextBox 34">
            <a:hlinkClick r:id="rId15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39" name="TextBox 38">
            <a:hlinkClick r:id="rId10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40" name="TextBox 39">
            <a:hlinkClick r:id="rId16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41" name="TextBox 40">
            <a:hlinkClick r:id="rId17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42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2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23244" y="0"/>
            <a:ext cx="52426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Elevation Validation</a:t>
            </a:r>
          </a:p>
          <a:p>
            <a:r>
              <a:rPr lang="en-US" sz="3000" dirty="0" smtClean="0"/>
              <a:t>&lt; 30 m DEMs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5720" y="994599"/>
            <a:ext cx="7520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m </a:t>
            </a:r>
            <a:r>
              <a:rPr lang="en-US" dirty="0" err="1" smtClean="0"/>
              <a:t>TanDEM</a:t>
            </a:r>
            <a:r>
              <a:rPr lang="en-US" dirty="0" smtClean="0"/>
              <a:t>-X vertical uncertainty w.r.t. terrain elevation, slope, and aspect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213" y="1342866"/>
            <a:ext cx="6638759" cy="54208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7317" y="65753"/>
            <a:ext cx="177362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 (5/6) 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23" name="TextBox 22">
            <a:hlinkClick r:id="rId9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24" name="TextBox 23">
            <a:hlinkClick r:id="rId10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5" name="TextBox 24">
            <a:hlinkClick r:id="rId11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26" name="TextBox 25">
            <a:hlinkClick r:id="rId12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27" name="TextBox 26">
            <a:hlinkClick r:id="rId13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28" name="TextBox 27">
            <a:hlinkClick r:id="rId14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32" name="TextBox 31">
            <a:hlinkClick r:id="rId9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33" name="TextBox 32">
            <a:hlinkClick r:id="rId15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34" name="TextBox 33">
            <a:hlinkClick r:id="rId16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35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9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23244" y="0"/>
            <a:ext cx="52426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Elevation Validation</a:t>
            </a:r>
          </a:p>
          <a:p>
            <a:r>
              <a:rPr lang="en-US" sz="3000" dirty="0" smtClean="0"/>
              <a:t>&lt; 30 m DEMs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60182" y="950401"/>
            <a:ext cx="769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m ALOS World 3D vertical uncertainty w.r.t. terrain elevation, slope, and aspect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276" y="1320225"/>
            <a:ext cx="6615111" cy="54793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7317" y="65753"/>
            <a:ext cx="177362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 (6/6) 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23" name="TextBox 22">
            <a:hlinkClick r:id="rId9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24" name="TextBox 23">
            <a:hlinkClick r:id="rId10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5" name="TextBox 24">
            <a:hlinkClick r:id="rId11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26" name="TextBox 25">
            <a:hlinkClick r:id="rId12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27" name="TextBox 26">
            <a:hlinkClick r:id="rId13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28" name="TextBox 27">
            <a:hlinkClick r:id="rId14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32" name="TextBox 31">
            <a:hlinkClick r:id="rId9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33" name="TextBox 32">
            <a:hlinkClick r:id="rId15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34" name="TextBox 33">
            <a:hlinkClick r:id="rId16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35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24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6940731" y="4963886"/>
            <a:ext cx="313508" cy="2002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54239" y="4690012"/>
            <a:ext cx="94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Patrick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7630" y="1183196"/>
            <a:ext cx="70944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now have a number of high quality (low vertical uncertainty) DEMs with resolutions of 5-30 m</a:t>
            </a:r>
          </a:p>
          <a:p>
            <a:endParaRPr lang="en-US" sz="2400" dirty="0"/>
          </a:p>
          <a:p>
            <a:r>
              <a:rPr lang="en-US" sz="2400" b="1" dirty="0" smtClean="0"/>
              <a:t>Q: </a:t>
            </a:r>
            <a:r>
              <a:rPr lang="en-US" sz="2400" dirty="0" smtClean="0"/>
              <a:t>How can we test the quality of geomorphic metrics without field measurements of slope, curvature, channel heads, etc.? </a:t>
            </a:r>
            <a:endParaRPr lang="en-US" sz="2400" dirty="0"/>
          </a:p>
          <a:p>
            <a:pPr algn="ctr"/>
            <a:r>
              <a:rPr lang="en-US" sz="2400" b="1" strike="sngStrike" dirty="0" smtClean="0"/>
              <a:t>1-3 m control DEM (VHR, </a:t>
            </a:r>
            <a:r>
              <a:rPr lang="en-US" sz="2400" b="1" strike="sngStrike" dirty="0" err="1" smtClean="0"/>
              <a:t>lidar</a:t>
            </a:r>
            <a:r>
              <a:rPr lang="en-US" sz="2400" b="1" strike="sngStrike" dirty="0" smtClean="0"/>
              <a:t>, etc.)</a:t>
            </a:r>
            <a:endParaRPr lang="en-US" sz="2400" b="1" dirty="0" smtClean="0"/>
          </a:p>
          <a:p>
            <a:pPr algn="ctr"/>
            <a:endParaRPr lang="en-US" sz="2400" b="1" dirty="0"/>
          </a:p>
          <a:p>
            <a:r>
              <a:rPr lang="en-US" sz="2400" b="1" dirty="0" smtClean="0"/>
              <a:t>A: </a:t>
            </a:r>
            <a:r>
              <a:rPr lang="en-US" sz="2400" dirty="0" smtClean="0"/>
              <a:t>With a transiently adjusting test catchment and field knowledge of geomorphic processes</a:t>
            </a:r>
            <a:endParaRPr lang="en-US" sz="24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358663" y="65753"/>
            <a:ext cx="17222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 (1/9)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1623244" y="0"/>
            <a:ext cx="52426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/>
              <a:t>Geomorphometric</a:t>
            </a:r>
            <a:r>
              <a:rPr lang="en-US" sz="3000" dirty="0" smtClean="0"/>
              <a:t> Comparison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20" name="TextBox 19">
            <a:hlinkClick r:id="rId5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22" name="TextBox 21">
            <a:hlinkClick r:id="rId6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>
            <a:hlinkClick r:id="rId7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25" name="TextBox 24">
            <a:hlinkClick r:id="rId8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26" name="TextBox 25">
            <a:hlinkClick r:id="rId9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27" name="TextBox 26">
            <a:hlinkClick r:id="rId10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8" name="TextBox 27">
            <a:hlinkClick r:id="rId11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29" name="TextBox 28">
            <a:hlinkClick r:id="rId12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30" name="TextBox 29">
            <a:hlinkClick r:id="rId13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31" name="TextBox 30">
            <a:hlinkClick r:id="rId14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35" name="TextBox 34">
            <a:hlinkClick r:id="rId9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36" name="TextBox 35">
            <a:hlinkClick r:id="rId15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37" name="TextBox 36">
            <a:hlinkClick r:id="rId16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38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35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23244" y="0"/>
            <a:ext cx="5321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/>
              <a:t>Geomorphometric</a:t>
            </a:r>
            <a:r>
              <a:rPr lang="en-US" sz="3000" dirty="0" smtClean="0"/>
              <a:t> Comparison</a:t>
            </a:r>
          </a:p>
          <a:p>
            <a:r>
              <a:rPr lang="en-US" sz="3000" dirty="0" err="1" smtClean="0"/>
              <a:t>Quebrada</a:t>
            </a:r>
            <a:r>
              <a:rPr lang="en-US" sz="3000" dirty="0" smtClean="0"/>
              <a:t> Honda Catchment</a:t>
            </a:r>
            <a:endParaRPr lang="en-US" sz="3000" dirty="0"/>
          </a:p>
        </p:txBody>
      </p:sp>
      <p:sp>
        <p:nvSpPr>
          <p:cNvPr id="16" name="TextBox 15"/>
          <p:cNvSpPr txBox="1"/>
          <p:nvPr/>
        </p:nvSpPr>
        <p:spPr>
          <a:xfrm>
            <a:off x="2987565" y="3802116"/>
            <a:ext cx="59203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Catchment within the </a:t>
            </a:r>
            <a:r>
              <a:rPr lang="en-US" dirty="0" err="1" smtClean="0"/>
              <a:t>Pocitos</a:t>
            </a:r>
            <a:r>
              <a:rPr lang="en-US" dirty="0" smtClean="0"/>
              <a:t> Basin, used for testing geomorphic hypotheses of transient response to migrating </a:t>
            </a:r>
            <a:r>
              <a:rPr lang="en-US" dirty="0" err="1" smtClean="0"/>
              <a:t>knickpoint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Using highest-quality DEMs only, across a range of resolution: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30 m SRTM-C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30 m </a:t>
            </a:r>
            <a:r>
              <a:rPr lang="en-US" dirty="0" err="1" smtClean="0"/>
              <a:t>TanDEM</a:t>
            </a:r>
            <a:r>
              <a:rPr lang="en-US" dirty="0" smtClean="0"/>
              <a:t>-X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12 m </a:t>
            </a:r>
            <a:r>
              <a:rPr lang="en-US" dirty="0" err="1" smtClean="0"/>
              <a:t>TanDEM</a:t>
            </a:r>
            <a:r>
              <a:rPr lang="en-US" dirty="0" smtClean="0"/>
              <a:t>-X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 m </a:t>
            </a:r>
            <a:r>
              <a:rPr lang="en-US" dirty="0" err="1" smtClean="0"/>
              <a:t>CoSSC</a:t>
            </a:r>
            <a:r>
              <a:rPr lang="en-US" dirty="0" smtClean="0"/>
              <a:t> TDX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m ALOS World 3D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203" y="1235977"/>
            <a:ext cx="6700410" cy="2441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6097" y="2920837"/>
            <a:ext cx="953814" cy="15134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56945" y="3444823"/>
            <a:ext cx="423459" cy="3572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58663" y="65753"/>
            <a:ext cx="17222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 (2/9)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18" name="TextBox 17">
            <a:hlinkClick r:id="rId6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23" name="TextBox 22">
            <a:hlinkClick r:id="rId9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24" name="TextBox 23">
            <a:hlinkClick r:id="rId10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25" name="TextBox 24">
            <a:hlinkClick r:id="rId11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6" name="TextBox 25">
            <a:hlinkClick r:id="rId12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27" name="TextBox 26">
            <a:hlinkClick r:id="rId13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28" name="TextBox 27">
            <a:hlinkClick r:id="rId14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29" name="TextBox 28">
            <a:hlinkClick r:id="rId15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33" name="TextBox 32">
            <a:hlinkClick r:id="rId10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34" name="TextBox 33">
            <a:hlinkClick r:id="rId16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35" name="TextBox 34">
            <a:hlinkClick r:id="rId17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36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0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23244" y="0"/>
            <a:ext cx="51795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/>
              <a:t>Geomorphometric</a:t>
            </a:r>
            <a:r>
              <a:rPr lang="en-US" sz="3000" dirty="0" smtClean="0"/>
              <a:t> Comparison</a:t>
            </a:r>
          </a:p>
          <a:p>
            <a:r>
              <a:rPr lang="en-US" sz="3000" dirty="0" smtClean="0"/>
              <a:t>Chi Plot Channel Analysis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7358663" y="65753"/>
            <a:ext cx="17222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 (3/9)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787997" y="1187246"/>
            <a:ext cx="40318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Stream Power Incision Model (SPIM):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898" y="1801978"/>
            <a:ext cx="1592580" cy="4924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298" y="1575685"/>
            <a:ext cx="2216727" cy="883227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4087950" y="2012048"/>
            <a:ext cx="578679" cy="525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91744" y="2558907"/>
            <a:ext cx="34909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</a:t>
            </a:r>
            <a:r>
              <a:rPr lang="en-US" b="1" dirty="0" smtClean="0"/>
              <a:t>ssue: </a:t>
            </a:r>
            <a:r>
              <a:rPr lang="en-US" dirty="0" smtClean="0"/>
              <a:t>must calculate slope from noisy DEM data!</a:t>
            </a:r>
            <a:endParaRPr lang="en-US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787997" y="3461241"/>
            <a:ext cx="44326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Integrate to generate chi plot and find </a:t>
            </a:r>
            <a:r>
              <a:rPr lang="en-US" b="1" dirty="0" smtClean="0"/>
              <a:t>best fitting </a:t>
            </a:r>
            <a:r>
              <a:rPr lang="en-US" b="1" i="1" dirty="0" smtClean="0"/>
              <a:t>m/n</a:t>
            </a:r>
            <a:r>
              <a:rPr lang="en-US" i="1" dirty="0" smtClean="0"/>
              <a:t> </a:t>
            </a:r>
            <a:r>
              <a:rPr lang="en-US" dirty="0" smtClean="0"/>
              <a:t>without the need to calculate slope and do power-law fitting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902" y="4517297"/>
            <a:ext cx="2200275" cy="16668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5896" y="1801978"/>
            <a:ext cx="2435464" cy="1807800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896" y="3775275"/>
            <a:ext cx="2432311" cy="195531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31" name="TextBox 30">
            <a:hlinkClick r:id="rId9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33" name="TextBox 32">
            <a:hlinkClick r:id="rId10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34">
            <a:hlinkClick r:id="rId11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36" name="TextBox 35">
            <a:hlinkClick r:id="rId12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37" name="TextBox 36">
            <a:hlinkClick r:id="rId13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38" name="TextBox 37">
            <a:hlinkClick r:id="rId14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39" name="TextBox 38">
            <a:hlinkClick r:id="rId15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40" name="TextBox 39">
            <a:hlinkClick r:id="rId16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41" name="TextBox 40">
            <a:hlinkClick r:id="rId17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42" name="TextBox 41">
            <a:hlinkClick r:id="rId18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46" name="TextBox 45">
            <a:hlinkClick r:id="rId13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47" name="TextBox 46">
            <a:hlinkClick r:id="rId19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48" name="TextBox 47">
            <a:hlinkClick r:id="rId20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49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26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358663" y="65753"/>
            <a:ext cx="17222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 (1/4)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896110" y="660255"/>
            <a:ext cx="6928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Digital Elevation Models (DEMs) </a:t>
            </a:r>
            <a:r>
              <a:rPr lang="en-US" dirty="0"/>
              <a:t>allow the quantitative analysis of the land-surface through </a:t>
            </a:r>
            <a:r>
              <a:rPr lang="en-US" i="1" dirty="0" err="1" smtClean="0"/>
              <a:t>Geomorphometry</a:t>
            </a:r>
            <a:r>
              <a:rPr lang="en-US" dirty="0" smtClean="0"/>
              <a:t>:</a:t>
            </a:r>
          </a:p>
          <a:p>
            <a:endParaRPr lang="en-US" sz="1200" dirty="0" smtClean="0">
              <a:sym typeface="Wingdings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Test hypotheses of landscape evolution, geomorphic processes, transient responses, etc.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154" y="2734321"/>
            <a:ext cx="6108856" cy="204929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216720" y="2463382"/>
            <a:ext cx="1387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Hillshade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278513" y="2470913"/>
            <a:ext cx="886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Slope</a:t>
            </a:r>
            <a:endParaRPr lang="en-US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363771" y="2463382"/>
            <a:ext cx="1161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Curvature</a:t>
            </a:r>
            <a:endParaRPr lang="en-US" sz="1600" b="1" dirty="0"/>
          </a:p>
        </p:txBody>
      </p:sp>
      <p:pic>
        <p:nvPicPr>
          <p:cNvPr id="39" name="Picture 38" descr="Screen Shot 2016-11-05 at 10.47.1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205" y="4850058"/>
            <a:ext cx="3904755" cy="175798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521481" y="5068958"/>
            <a:ext cx="13877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Stream Network</a:t>
            </a:r>
            <a:endParaRPr lang="en-US" sz="1600" b="1" dirty="0"/>
          </a:p>
        </p:txBody>
      </p:sp>
      <p:sp>
        <p:nvSpPr>
          <p:cNvPr id="41" name="Rectangle 40"/>
          <p:cNvSpPr/>
          <p:nvPr/>
        </p:nvSpPr>
        <p:spPr>
          <a:xfrm>
            <a:off x="1623244" y="0"/>
            <a:ext cx="45720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DEMs and Geomorphology</a:t>
            </a:r>
            <a:endParaRPr lang="en-US" sz="3000" dirty="0"/>
          </a:p>
        </p:txBody>
      </p:sp>
      <p:sp>
        <p:nvSpPr>
          <p:cNvPr id="61" name="Rectangle 60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64" name="TextBox 63">
            <a:hlinkClick r:id="rId7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66" name="TextBox 65">
            <a:hlinkClick r:id="rId8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8" name="TextBox 67">
            <a:hlinkClick r:id="rId9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69" name="TextBox 68">
            <a:hlinkClick r:id="rId10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70" name="TextBox 69">
            <a:hlinkClick r:id="rId11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71" name="TextBox 70">
            <a:hlinkClick r:id="rId12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72" name="TextBox 71">
            <a:hlinkClick r:id="rId13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73" name="TextBox 72">
            <a:hlinkClick r:id="rId14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74" name="TextBox 73">
            <a:hlinkClick r:id="rId15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75" name="TextBox 74">
            <a:hlinkClick r:id="rId16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79" name="TextBox 78">
            <a:hlinkClick r:id="rId11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80" name="TextBox 79">
            <a:hlinkClick r:id="rId17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81" name="TextBox 80">
            <a:hlinkClick r:id="rId18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33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85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23244" y="0"/>
            <a:ext cx="51795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/>
              <a:t>Geomorphometric</a:t>
            </a:r>
            <a:r>
              <a:rPr lang="en-US" sz="3000" dirty="0" smtClean="0"/>
              <a:t> Comparison</a:t>
            </a:r>
          </a:p>
          <a:p>
            <a:r>
              <a:rPr lang="en-US" sz="3000" dirty="0" smtClean="0"/>
              <a:t>Chi Plot Channel Analysis</a:t>
            </a:r>
          </a:p>
          <a:p>
            <a:endParaRPr lang="en-US" sz="3000" dirty="0"/>
          </a:p>
          <a:p>
            <a:r>
              <a:rPr lang="en-US" sz="2200" dirty="0" smtClean="0"/>
              <a:t>	2 Methods Tested: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7358663" y="65753"/>
            <a:ext cx="17222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 (4/9)</a:t>
            </a:r>
            <a:endParaRPr lang="en-US" sz="1200" dirty="0"/>
          </a:p>
        </p:txBody>
      </p:sp>
      <p:pic>
        <p:nvPicPr>
          <p:cNvPr id="14" name="Picture 1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422" y="2341174"/>
            <a:ext cx="3610192" cy="280068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402" y="2401240"/>
            <a:ext cx="3718598" cy="26805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35173" y="2483390"/>
            <a:ext cx="14622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m/n</a:t>
            </a:r>
            <a:r>
              <a:rPr lang="en-US" sz="1400" b="1" dirty="0" smtClean="0"/>
              <a:t> = 0.51-0.56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25153" y="2481158"/>
            <a:ext cx="14622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m/n</a:t>
            </a:r>
            <a:r>
              <a:rPr lang="en-US" sz="1400" b="1" dirty="0" smtClean="0"/>
              <a:t> = 0.53-0.57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22564" y="1987288"/>
            <a:ext cx="334973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Least-squares fit (</a:t>
            </a:r>
            <a:r>
              <a:rPr lang="en-US" sz="1400" dirty="0" err="1" smtClean="0"/>
              <a:t>Perron</a:t>
            </a:r>
            <a:r>
              <a:rPr lang="en-US" sz="1400" dirty="0" smtClean="0"/>
              <a:t> and </a:t>
            </a:r>
            <a:r>
              <a:rPr lang="en-US" sz="1400" dirty="0" err="1" smtClean="0"/>
              <a:t>Royden</a:t>
            </a:r>
            <a:r>
              <a:rPr lang="en-US" sz="1400" dirty="0" smtClean="0"/>
              <a:t>, 2013)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44242" y="1991823"/>
            <a:ext cx="288091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Piece-wise fit (</a:t>
            </a:r>
            <a:r>
              <a:rPr lang="en-US" sz="1400" dirty="0" err="1" smtClean="0"/>
              <a:t>Mudd</a:t>
            </a:r>
            <a:r>
              <a:rPr lang="en-US" sz="1400" dirty="0" smtClean="0"/>
              <a:t> et al., 2014)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06310" y="5333801"/>
            <a:ext cx="687860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Similar </a:t>
            </a:r>
            <a:r>
              <a:rPr lang="en-US" i="1" dirty="0" smtClean="0"/>
              <a:t>m/n</a:t>
            </a:r>
            <a:r>
              <a:rPr lang="en-US" dirty="0" smtClean="0"/>
              <a:t> value found regardless of DEM resolution or chi plot method</a:t>
            </a:r>
          </a:p>
          <a:p>
            <a:endParaRPr lang="en-US" dirty="0"/>
          </a:p>
          <a:p>
            <a:r>
              <a:rPr lang="en-US" dirty="0" smtClean="0"/>
              <a:t>Slightly lower uncertainties from piece-wise fitting for 5 m DEM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33" name="TextBox 32">
            <a:hlinkClick r:id="rId6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35" name="TextBox 34">
            <a:hlinkClick r:id="rId7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36">
            <a:hlinkClick r:id="rId8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38" name="TextBox 37">
            <a:hlinkClick r:id="rId9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39" name="TextBox 38">
            <a:hlinkClick r:id="rId10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40" name="TextBox 39">
            <a:hlinkClick r:id="rId11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41" name="TextBox 40">
            <a:hlinkClick r:id="rId12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42" name="TextBox 41">
            <a:hlinkClick r:id="rId13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43" name="TextBox 42">
            <a:hlinkClick r:id="rId14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44" name="TextBox 43">
            <a:hlinkClick r:id="rId15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48" name="TextBox 47">
            <a:hlinkClick r:id="rId10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49" name="TextBox 48">
            <a:hlinkClick r:id="rId16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50" name="TextBox 49">
            <a:hlinkClick r:id="rId17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51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67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23244" y="0"/>
            <a:ext cx="55185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/>
              <a:t>Geomorphometric</a:t>
            </a:r>
            <a:r>
              <a:rPr lang="en-US" sz="3000" dirty="0" smtClean="0"/>
              <a:t> Comparison</a:t>
            </a:r>
          </a:p>
          <a:p>
            <a:r>
              <a:rPr lang="en-US" sz="3000" dirty="0" smtClean="0"/>
              <a:t>Slope and Curvature Distributions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58663" y="65753"/>
            <a:ext cx="17222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 (5/9)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1859178" y="1244262"/>
            <a:ext cx="2699541" cy="26848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70968" y="1470716"/>
            <a:ext cx="1004139" cy="10052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409048" y="1404926"/>
            <a:ext cx="1090948" cy="195895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977" y="1015663"/>
            <a:ext cx="4028927" cy="571796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50530" y="4234361"/>
            <a:ext cx="2988458" cy="20313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Higher slopes downstream of </a:t>
            </a:r>
            <a:r>
              <a:rPr lang="en-US" dirty="0" err="1" smtClean="0"/>
              <a:t>knickpoint</a:t>
            </a:r>
            <a:r>
              <a:rPr lang="en-US" dirty="0" smtClean="0"/>
              <a:t> in all </a:t>
            </a:r>
            <a:r>
              <a:rPr lang="en-US" dirty="0" err="1" smtClean="0"/>
              <a:t>DEMs.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More outliers with fining resolution, particularly pronounced in curvature measurements.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25" name="TextBox 24">
            <a:hlinkClick r:id="rId6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27" name="TextBox 26">
            <a:hlinkClick r:id="rId7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hlinkClick r:id="rId8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32" name="TextBox 31">
            <a:hlinkClick r:id="rId9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33" name="TextBox 32">
            <a:hlinkClick r:id="rId10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34" name="TextBox 33">
            <a:hlinkClick r:id="rId11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35" name="TextBox 34">
            <a:hlinkClick r:id="rId12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36" name="TextBox 35">
            <a:hlinkClick r:id="rId13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37" name="TextBox 36">
            <a:hlinkClick r:id="rId14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38" name="TextBox 37">
            <a:hlinkClick r:id="rId15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42" name="TextBox 41">
            <a:hlinkClick r:id="rId10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43" name="TextBox 42">
            <a:hlinkClick r:id="rId16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44" name="TextBox 43">
            <a:hlinkClick r:id="rId17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45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9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23244" y="0"/>
            <a:ext cx="51795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/>
              <a:t>Geomorphometric</a:t>
            </a:r>
            <a:r>
              <a:rPr lang="en-US" sz="3000" dirty="0" smtClean="0"/>
              <a:t> Comparison</a:t>
            </a:r>
          </a:p>
          <a:p>
            <a:r>
              <a:rPr lang="en-US" sz="3000" dirty="0" smtClean="0"/>
              <a:t>Drainage Area-Slope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58663" y="65753"/>
            <a:ext cx="17222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 (6/9)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8998" y="1183629"/>
            <a:ext cx="3020022" cy="346951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572067" y="2292144"/>
            <a:ext cx="1259356" cy="1252486"/>
            <a:chOff x="1701520" y="1015663"/>
            <a:chExt cx="2699541" cy="26848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"/>
            <a:stretch/>
          </p:blipFill>
          <p:spPr>
            <a:xfrm>
              <a:off x="1701520" y="1015663"/>
              <a:ext cx="2699541" cy="268481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213310" y="1242117"/>
              <a:ext cx="1004139" cy="100525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b="1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51390" y="1176327"/>
              <a:ext cx="1090948" cy="1958954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b="1" dirty="0" smtClean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5691" y="1183629"/>
            <a:ext cx="2886660" cy="51525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19536" y="4728097"/>
            <a:ext cx="4366570" cy="20313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Slopes 0.1-0.2 m/m greater downstream</a:t>
            </a:r>
          </a:p>
          <a:p>
            <a:endParaRPr lang="en-US" sz="900" dirty="0" smtClean="0"/>
          </a:p>
          <a:p>
            <a:r>
              <a:rPr lang="en-US" dirty="0" smtClean="0"/>
              <a:t>Drainage area at rollover decreases with fining resolution, but converting to hillslope length reveals consistent </a:t>
            </a:r>
            <a:r>
              <a:rPr lang="en-US" i="1" dirty="0" smtClean="0"/>
              <a:t>L</a:t>
            </a:r>
            <a:r>
              <a:rPr lang="en-US" i="1" baseline="-25000" dirty="0" smtClean="0"/>
              <a:t>H</a:t>
            </a:r>
            <a:r>
              <a:rPr lang="en-US" i="1" dirty="0" smtClean="0"/>
              <a:t> = </a:t>
            </a:r>
            <a:r>
              <a:rPr lang="en-US" dirty="0" smtClean="0"/>
              <a:t>109 ± 26 m.</a:t>
            </a:r>
          </a:p>
          <a:p>
            <a:endParaRPr lang="en-US" sz="900" dirty="0" smtClean="0"/>
          </a:p>
          <a:p>
            <a:r>
              <a:rPr lang="en-US" b="1" dirty="0" smtClean="0"/>
              <a:t>Issue: </a:t>
            </a:r>
            <a:r>
              <a:rPr lang="en-US" dirty="0" smtClean="0"/>
              <a:t>Known deficiencies with </a:t>
            </a:r>
            <a:r>
              <a:rPr lang="en-US" i="1" dirty="0" smtClean="0"/>
              <a:t>L</a:t>
            </a:r>
            <a:r>
              <a:rPr lang="en-US" i="1" baseline="-25000" dirty="0" smtClean="0"/>
              <a:t>H</a:t>
            </a:r>
            <a:r>
              <a:rPr lang="en-US" dirty="0" smtClean="0"/>
              <a:t> estimation from area-slope plots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22" name="TextBox 21">
            <a:hlinkClick r:id="rId7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24" name="TextBox 23">
            <a:hlinkClick r:id="rId8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hlinkClick r:id="rId9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27" name="TextBox 26">
            <a:hlinkClick r:id="rId10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28" name="TextBox 27">
            <a:hlinkClick r:id="rId11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29" name="TextBox 28">
            <a:hlinkClick r:id="rId12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30" name="TextBox 29">
            <a:hlinkClick r:id="rId13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31" name="TextBox 30">
            <a:hlinkClick r:id="rId14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32" name="TextBox 31">
            <a:hlinkClick r:id="rId15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33" name="TextBox 32">
            <a:hlinkClick r:id="rId16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37" name="TextBox 36">
            <a:hlinkClick r:id="rId11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38" name="TextBox 37">
            <a:hlinkClick r:id="rId17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39" name="TextBox 38">
            <a:hlinkClick r:id="rId18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40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14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23244" y="0"/>
            <a:ext cx="51795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/>
              <a:t>Geomorphometric</a:t>
            </a:r>
            <a:r>
              <a:rPr lang="en-US" sz="3000" dirty="0" smtClean="0"/>
              <a:t> Comparison</a:t>
            </a:r>
          </a:p>
          <a:p>
            <a:r>
              <a:rPr lang="en-US" sz="3000" dirty="0" smtClean="0"/>
              <a:t>Curvature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58663" y="65753"/>
            <a:ext cx="17222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 (7/9)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711229" y="5783309"/>
            <a:ext cx="731452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Curvature shows large variability with fining resolution, and with sensor type</a:t>
            </a:r>
          </a:p>
          <a:p>
            <a:r>
              <a:rPr lang="en-US" b="1" dirty="0" smtClean="0"/>
              <a:t>Is variability in the ALOS World 3D 5 m just noise from this optical sensor?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199" y="1091291"/>
            <a:ext cx="6291085" cy="450800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21" name="TextBox 20">
            <a:hlinkClick r:id="rId5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23" name="TextBox 22">
            <a:hlinkClick r:id="rId6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26" name="TextBox 25">
            <a:hlinkClick r:id="rId8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9" name="TextBox 28">
            <a:hlinkClick r:id="rId11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30" name="TextBox 29">
            <a:hlinkClick r:id="rId12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31" name="TextBox 30">
            <a:hlinkClick r:id="rId13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32" name="TextBox 31">
            <a:hlinkClick r:id="rId14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36" name="TextBox 35">
            <a:hlinkClick r:id="rId9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37" name="TextBox 36">
            <a:hlinkClick r:id="rId15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38" name="TextBox 37">
            <a:hlinkClick r:id="rId16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39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6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23244" y="0"/>
            <a:ext cx="56604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/>
              <a:t>Geomorphometric</a:t>
            </a:r>
            <a:r>
              <a:rPr lang="en-US" sz="3000" dirty="0" smtClean="0"/>
              <a:t> Comparison</a:t>
            </a:r>
          </a:p>
          <a:p>
            <a:r>
              <a:rPr lang="en-US" sz="3200" dirty="0" smtClean="0"/>
              <a:t>2D Fourier Analysis – DEM Noise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58663" y="65753"/>
            <a:ext cx="17222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 (8/9)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726488" y="1839811"/>
            <a:ext cx="3610444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2D Discrete Fourier Transform (2D DFT) of gridded DEM array allows exploration of the frequencies present (</a:t>
            </a:r>
            <a:r>
              <a:rPr lang="en-US" dirty="0" err="1" smtClean="0"/>
              <a:t>Perron</a:t>
            </a:r>
            <a:r>
              <a:rPr lang="en-US" dirty="0" smtClean="0"/>
              <a:t> et al., 2008).</a:t>
            </a:r>
          </a:p>
          <a:p>
            <a:endParaRPr lang="en-US" dirty="0"/>
          </a:p>
          <a:p>
            <a:r>
              <a:rPr lang="en-US" dirty="0" smtClean="0"/>
              <a:t>Here we take 8 km by 14 km rectangular clips from each DEM over the </a:t>
            </a:r>
            <a:r>
              <a:rPr lang="en-US" dirty="0" err="1" smtClean="0"/>
              <a:t>Quebrada</a:t>
            </a:r>
            <a:r>
              <a:rPr lang="en-US" dirty="0" smtClean="0"/>
              <a:t> Honda and apply the 2D DFT to generate a 1D plot of spectral power versus wavelength.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15962" y="5283836"/>
                <a:ext cx="3720970" cy="626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sz="1200" i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sz="1200" i="0">
                                          <a:latin typeface="Cambria Math" panose="02040503050406030204" pitchFamily="18" charset="0"/>
                                        </a:rPr>
                                        <m:t> + </m:t>
                                      </m:r>
                                      <m:f>
                                        <m:f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962" y="5283836"/>
                <a:ext cx="3720970" cy="6265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726488" y="4876718"/>
            <a:ext cx="9053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2D DFT:</a:t>
            </a: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458" y="1477203"/>
            <a:ext cx="3598860" cy="46234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36303" y="6346757"/>
            <a:ext cx="600125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Normalize this by the log-binned regression….. (see next slide)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21" name="TextBox 20">
            <a:hlinkClick r:id="rId6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23" name="TextBox 22">
            <a:hlinkClick r:id="rId7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>
            <a:hlinkClick r:id="rId8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26" name="TextBox 25">
            <a:hlinkClick r:id="rId9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27" name="TextBox 26">
            <a:hlinkClick r:id="rId10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28" name="TextBox 27">
            <a:hlinkClick r:id="rId11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9" name="TextBox 28">
            <a:hlinkClick r:id="rId12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30" name="TextBox 29">
            <a:hlinkClick r:id="rId13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31" name="TextBox 30">
            <a:hlinkClick r:id="rId14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32" name="TextBox 31">
            <a:hlinkClick r:id="rId15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36" name="TextBox 35">
            <a:hlinkClick r:id="rId10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37" name="TextBox 36">
            <a:hlinkClick r:id="rId16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38" name="TextBox 37">
            <a:hlinkClick r:id="rId17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39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9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23244" y="0"/>
            <a:ext cx="56604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/>
              <a:t>Geomorphometric</a:t>
            </a:r>
            <a:r>
              <a:rPr lang="en-US" sz="3000" dirty="0" smtClean="0"/>
              <a:t> Comparison</a:t>
            </a:r>
          </a:p>
          <a:p>
            <a:r>
              <a:rPr lang="en-US" sz="3200" dirty="0" smtClean="0"/>
              <a:t>2D Fourier Analysis – DEM Noise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58663" y="65753"/>
            <a:ext cx="17222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 (9/9)</a:t>
            </a:r>
            <a:endParaRPr lang="en-US" sz="1200" dirty="0"/>
          </a:p>
        </p:txBody>
      </p:sp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261" y="1046440"/>
            <a:ext cx="4692394" cy="50742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68210" y="6120725"/>
            <a:ext cx="709448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Note the noise prevalent in 2-8 pixel steps in the optically generated ALOS World 3D 5 m DEM! This is likely causing slope and curvature outliers.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20" name="TextBox 19">
            <a:hlinkClick r:id="rId5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22" name="TextBox 21">
            <a:hlinkClick r:id="rId6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>
            <a:hlinkClick r:id="rId7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25" name="TextBox 24">
            <a:hlinkClick r:id="rId8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26" name="TextBox 25">
            <a:hlinkClick r:id="rId9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27" name="TextBox 26">
            <a:hlinkClick r:id="rId10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8" name="TextBox 27">
            <a:hlinkClick r:id="rId11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29" name="TextBox 28">
            <a:hlinkClick r:id="rId12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30" name="TextBox 29">
            <a:hlinkClick r:id="rId13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31" name="TextBox 30">
            <a:hlinkClick r:id="rId14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35" name="TextBox 34">
            <a:hlinkClick r:id="rId9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36" name="TextBox 35">
            <a:hlinkClick r:id="rId15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37" name="TextBox 36">
            <a:hlinkClick r:id="rId16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38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54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23244" y="0"/>
            <a:ext cx="56604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Conclusions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7270" y="1000022"/>
            <a:ext cx="72048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Elevation validation does not provide a complete picture of DEM accuracy for geomorphology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All DEMs performed equally well for </a:t>
            </a:r>
            <a:r>
              <a:rPr lang="en-US" sz="2000" i="1" dirty="0" smtClean="0"/>
              <a:t>m/n</a:t>
            </a:r>
            <a:r>
              <a:rPr lang="en-US" sz="2000" dirty="0" smtClean="0"/>
              <a:t> channel analysis at large (catchment) scales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Slope and curvature measurements are partially dependent on resolution, but curvature in particular is dramatically effected by noise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Optical sensors (e.g., ALOS and ASTER) provide less realistic DEMs compared to radar sensors (e.g., </a:t>
            </a:r>
            <a:r>
              <a:rPr lang="en-US" sz="2000" dirty="0" err="1" smtClean="0"/>
              <a:t>TanDEM</a:t>
            </a:r>
            <a:r>
              <a:rPr lang="en-US" sz="2000" dirty="0" smtClean="0"/>
              <a:t>-X and SRTM-C) in this study area, where lack of clouds and vegetation should make optical remote sensing easy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While stacking can improve DEM quality (e.g., ASTER Stack and </a:t>
            </a:r>
            <a:r>
              <a:rPr lang="en-US" sz="2000" dirty="0" err="1" smtClean="0"/>
              <a:t>TanDEM</a:t>
            </a:r>
            <a:r>
              <a:rPr lang="en-US" sz="2000" dirty="0" smtClean="0"/>
              <a:t>-X), for fine-scale analysis of hillslope processes “high” resolution is likely still necessary (Pleiades, </a:t>
            </a:r>
            <a:r>
              <a:rPr lang="en-US" sz="2000" dirty="0" err="1" smtClean="0"/>
              <a:t>lidar</a:t>
            </a:r>
            <a:r>
              <a:rPr lang="en-US" sz="2000" dirty="0" smtClean="0"/>
              <a:t>, etc.)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>
            <a:hlinkClick r:id="rId6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23" name="TextBox 22">
            <a:hlinkClick r:id="rId9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4" name="TextBox 23">
            <a:hlinkClick r:id="rId10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25" name="TextBox 24">
            <a:hlinkClick r:id="rId11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26" name="TextBox 25">
            <a:hlinkClick r:id="rId12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27" name="TextBox 26">
            <a:hlinkClick r:id="rId13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31" name="TextBox 30">
            <a:hlinkClick r:id="rId8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32" name="TextBox 31">
            <a:hlinkClick r:id="rId14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33" name="TextBox 32">
            <a:hlinkClick r:id="rId15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34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3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23244" y="0"/>
            <a:ext cx="56604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Links / References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4207" y="836786"/>
            <a:ext cx="734673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alibri (Body)"/>
              </a:rPr>
              <a:t>Purinton</a:t>
            </a:r>
            <a:r>
              <a:rPr lang="en-US" sz="1400" dirty="0">
                <a:latin typeface="Calibri (Body)"/>
              </a:rPr>
              <a:t>, B., and </a:t>
            </a:r>
            <a:r>
              <a:rPr lang="en-US" sz="1400" dirty="0" err="1">
                <a:latin typeface="Calibri (Body)"/>
              </a:rPr>
              <a:t>Bookhagen</a:t>
            </a:r>
            <a:r>
              <a:rPr lang="en-US" sz="1400" dirty="0">
                <a:latin typeface="Calibri (Body)"/>
              </a:rPr>
              <a:t>, B: Validation of digital elevation models (DEMs) and comparison of geomorphic metrics on the southern Central Andean Plateau, Earth Surface Dynamics, 5, </a:t>
            </a:r>
            <a:r>
              <a:rPr lang="en-US" sz="1400" dirty="0" smtClean="0">
                <a:latin typeface="Calibri (Body)"/>
              </a:rPr>
              <a:t>211-237, 2017 </a:t>
            </a:r>
            <a:r>
              <a:rPr lang="en-US" sz="1400" dirty="0">
                <a:latin typeface="Calibri (Body)"/>
              </a:rPr>
              <a:t>(</a:t>
            </a:r>
            <a:r>
              <a:rPr lang="en-US" sz="1400" dirty="0">
                <a:latin typeface="Calibri (Body)"/>
                <a:hlinkClick r:id="rId2"/>
              </a:rPr>
              <a:t>http://www.earth-surf-dynam.net/5/211/2017</a:t>
            </a:r>
            <a:r>
              <a:rPr lang="en-US" sz="1400" dirty="0" smtClean="0">
                <a:latin typeface="Calibri (Body)"/>
                <a:hlinkClick r:id="rId2"/>
              </a:rPr>
              <a:t>/</a:t>
            </a:r>
            <a:r>
              <a:rPr lang="en-US" sz="1400" dirty="0" smtClean="0">
                <a:latin typeface="Calibri (Body)"/>
              </a:rPr>
              <a:t>)</a:t>
            </a:r>
          </a:p>
          <a:p>
            <a:endParaRPr lang="en-US" sz="1400" dirty="0">
              <a:latin typeface="Calibri (Body)"/>
            </a:endParaRPr>
          </a:p>
          <a:p>
            <a:r>
              <a:rPr lang="en-US" sz="1400" dirty="0" err="1" smtClean="0">
                <a:latin typeface="Calibri (Body)"/>
              </a:rPr>
              <a:t>Perron</a:t>
            </a:r>
            <a:r>
              <a:rPr lang="en-US" sz="1400" dirty="0" smtClean="0">
                <a:latin typeface="Calibri (Body)"/>
              </a:rPr>
              <a:t>, J. T. and </a:t>
            </a:r>
            <a:r>
              <a:rPr lang="en-US" sz="1400" dirty="0" err="1" smtClean="0">
                <a:latin typeface="Calibri (Body)"/>
              </a:rPr>
              <a:t>Royden</a:t>
            </a:r>
            <a:r>
              <a:rPr lang="en-US" sz="1400" dirty="0" smtClean="0">
                <a:latin typeface="Calibri (Body)"/>
              </a:rPr>
              <a:t>, L.: An integral approach to bedrock river profile analysis, Earth Surf. Proc. Land., 38, 570-576, 2013.</a:t>
            </a:r>
          </a:p>
          <a:p>
            <a:endParaRPr lang="en-US" sz="1400" dirty="0" smtClean="0">
              <a:latin typeface="Calibri (Body)"/>
            </a:endParaRPr>
          </a:p>
          <a:p>
            <a:r>
              <a:rPr lang="de-DE" sz="1400" dirty="0" smtClean="0">
                <a:latin typeface="Calibri (Body)"/>
              </a:rPr>
              <a:t>Perron, J. T., Kirchner, J. W., and Dietrich, W. E.: Spectral </a:t>
            </a:r>
            <a:r>
              <a:rPr lang="en-US" sz="1400" dirty="0" smtClean="0">
                <a:latin typeface="Calibri (Body)"/>
              </a:rPr>
              <a:t>signatures of characteristic spatial scales and </a:t>
            </a:r>
            <a:r>
              <a:rPr lang="en-US" sz="1400" dirty="0" err="1" smtClean="0">
                <a:latin typeface="Calibri (Body)"/>
              </a:rPr>
              <a:t>nonfractal</a:t>
            </a:r>
            <a:r>
              <a:rPr lang="en-US" sz="1400" dirty="0">
                <a:latin typeface="Calibri (Body)"/>
              </a:rPr>
              <a:t> </a:t>
            </a:r>
            <a:r>
              <a:rPr lang="en-US" sz="1400" dirty="0" smtClean="0">
                <a:latin typeface="Calibri (Body)"/>
              </a:rPr>
              <a:t>structure in landscapes, J. </a:t>
            </a:r>
            <a:r>
              <a:rPr lang="en-US" sz="1400" dirty="0" err="1" smtClean="0">
                <a:latin typeface="Calibri (Body)"/>
              </a:rPr>
              <a:t>Geophys</a:t>
            </a:r>
            <a:r>
              <a:rPr lang="en-US" sz="1400" dirty="0" smtClean="0">
                <a:latin typeface="Calibri (Body)"/>
              </a:rPr>
              <a:t>. Res., 113, F04003, 2008.</a:t>
            </a:r>
          </a:p>
          <a:p>
            <a:endParaRPr lang="en-US" sz="1400" dirty="0">
              <a:latin typeface="Calibri (Body)"/>
            </a:endParaRPr>
          </a:p>
          <a:p>
            <a:r>
              <a:rPr lang="en-US" sz="1400" dirty="0" err="1">
                <a:latin typeface="Calibri (Body)"/>
              </a:rPr>
              <a:t>Mudd</a:t>
            </a:r>
            <a:r>
              <a:rPr lang="en-US" sz="1400" dirty="0">
                <a:latin typeface="Calibri (Body)"/>
              </a:rPr>
              <a:t>, S. M., Attal, M., </a:t>
            </a:r>
            <a:r>
              <a:rPr lang="en-US" sz="1400" dirty="0" err="1">
                <a:latin typeface="Calibri (Body)"/>
              </a:rPr>
              <a:t>Milodowski</a:t>
            </a:r>
            <a:r>
              <a:rPr lang="en-US" sz="1400" dirty="0">
                <a:latin typeface="Calibri (Body)"/>
              </a:rPr>
              <a:t>, D. T., Grieve, S. W. D., </a:t>
            </a:r>
            <a:r>
              <a:rPr lang="en-US" sz="1400" dirty="0" smtClean="0">
                <a:latin typeface="Calibri (Body)"/>
              </a:rPr>
              <a:t>and </a:t>
            </a:r>
            <a:r>
              <a:rPr lang="en-US" sz="1400" dirty="0" err="1" smtClean="0">
                <a:latin typeface="Calibri (Body)"/>
              </a:rPr>
              <a:t>Valters</a:t>
            </a:r>
            <a:r>
              <a:rPr lang="en-US" sz="1400" dirty="0">
                <a:latin typeface="Calibri (Body)"/>
              </a:rPr>
              <a:t>, D. A.: A </a:t>
            </a:r>
            <a:r>
              <a:rPr lang="en-US" sz="1400" dirty="0" smtClean="0">
                <a:latin typeface="Calibri (Body)"/>
              </a:rPr>
              <a:t>statistical framework </a:t>
            </a:r>
            <a:r>
              <a:rPr lang="en-US" sz="1400" dirty="0">
                <a:latin typeface="Calibri (Body)"/>
              </a:rPr>
              <a:t>to quantify spatial </a:t>
            </a:r>
            <a:r>
              <a:rPr lang="en-US" sz="1400" dirty="0" smtClean="0">
                <a:latin typeface="Calibri (Body)"/>
              </a:rPr>
              <a:t>variation in </a:t>
            </a:r>
            <a:r>
              <a:rPr lang="en-US" sz="1400" dirty="0">
                <a:latin typeface="Calibri (Body)"/>
              </a:rPr>
              <a:t>channel gradients using the integral method of </a:t>
            </a:r>
            <a:r>
              <a:rPr lang="en-US" sz="1400" dirty="0" smtClean="0">
                <a:latin typeface="Calibri (Body)"/>
              </a:rPr>
              <a:t>channel profile </a:t>
            </a:r>
            <a:r>
              <a:rPr lang="en-US" sz="1400" dirty="0">
                <a:latin typeface="Calibri (Body)"/>
              </a:rPr>
              <a:t>analysis, J. </a:t>
            </a:r>
            <a:r>
              <a:rPr lang="en-US" sz="1400" dirty="0" err="1">
                <a:latin typeface="Calibri (Body)"/>
              </a:rPr>
              <a:t>Geophys</a:t>
            </a:r>
            <a:r>
              <a:rPr lang="en-US" sz="1400" dirty="0">
                <a:latin typeface="Calibri (Body)"/>
              </a:rPr>
              <a:t>. Res.-Earth, 119, </a:t>
            </a:r>
            <a:r>
              <a:rPr lang="en-US" sz="1400" dirty="0" smtClean="0">
                <a:latin typeface="Calibri (Body)"/>
              </a:rPr>
              <a:t>138-152</a:t>
            </a:r>
            <a:r>
              <a:rPr lang="en-US" sz="1400" dirty="0">
                <a:latin typeface="Calibri (Body)"/>
              </a:rPr>
              <a:t>, 2014</a:t>
            </a:r>
            <a:r>
              <a:rPr lang="en-US" sz="1400" dirty="0" smtClean="0">
                <a:latin typeface="Calibri (Body)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34207" y="4330592"/>
            <a:ext cx="73467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 (Body)"/>
              </a:rPr>
              <a:t>RTKLIB (</a:t>
            </a:r>
            <a:r>
              <a:rPr lang="en-US" sz="1400" dirty="0" err="1" smtClean="0">
                <a:latin typeface="Calibri (Body)"/>
              </a:rPr>
              <a:t>dGPS</a:t>
            </a:r>
            <a:r>
              <a:rPr lang="en-US" sz="1400" dirty="0" smtClean="0">
                <a:latin typeface="Calibri (Body)"/>
              </a:rPr>
              <a:t> Post-Processing): </a:t>
            </a:r>
            <a:r>
              <a:rPr lang="en-US" sz="1400" dirty="0" smtClean="0">
                <a:latin typeface="Calibri (Body)"/>
                <a:hlinkClick r:id="rId3"/>
              </a:rPr>
              <a:t>http://www.rtklib.com</a:t>
            </a:r>
            <a:endParaRPr lang="en-US" sz="1400" dirty="0" smtClean="0">
              <a:latin typeface="Calibri (Body)"/>
            </a:endParaRPr>
          </a:p>
          <a:p>
            <a:endParaRPr lang="en-US" sz="1400" dirty="0">
              <a:latin typeface="Calibri (Body)"/>
            </a:endParaRPr>
          </a:p>
          <a:p>
            <a:r>
              <a:rPr lang="en-US" sz="1400" dirty="0" err="1" smtClean="0">
                <a:latin typeface="Calibri (Body)"/>
              </a:rPr>
              <a:t>TopoToolbox</a:t>
            </a:r>
            <a:r>
              <a:rPr lang="en-US" sz="1400" dirty="0" smtClean="0">
                <a:latin typeface="Calibri (Body)"/>
              </a:rPr>
              <a:t> (</a:t>
            </a:r>
            <a:r>
              <a:rPr lang="en-US" sz="1400" dirty="0" err="1" smtClean="0">
                <a:latin typeface="Calibri (Body)"/>
              </a:rPr>
              <a:t>Matlab</a:t>
            </a:r>
            <a:r>
              <a:rPr lang="en-US" sz="1400" dirty="0" smtClean="0">
                <a:latin typeface="Calibri (Body)"/>
              </a:rPr>
              <a:t> DEM tools): </a:t>
            </a:r>
            <a:r>
              <a:rPr lang="en-US" sz="1400" dirty="0" smtClean="0">
                <a:latin typeface="Calibri (Body)"/>
                <a:hlinkClick r:id="rId4"/>
              </a:rPr>
              <a:t>https://github.com/csdms-contrib/topotoolbox</a:t>
            </a:r>
            <a:endParaRPr lang="en-US" sz="1400" dirty="0" smtClean="0">
              <a:latin typeface="Calibri (Body)"/>
            </a:endParaRPr>
          </a:p>
          <a:p>
            <a:endParaRPr lang="en-US" sz="1400" dirty="0">
              <a:latin typeface="Calibri (Body)"/>
            </a:endParaRPr>
          </a:p>
          <a:p>
            <a:r>
              <a:rPr lang="en-US" sz="1400" dirty="0" err="1" smtClean="0">
                <a:latin typeface="Calibri (Body)"/>
              </a:rPr>
              <a:t>LSDTopoTools</a:t>
            </a:r>
            <a:r>
              <a:rPr lang="en-US" sz="1400" dirty="0" smtClean="0">
                <a:latin typeface="Calibri (Body)"/>
              </a:rPr>
              <a:t> (Chi-analysis and other tools): </a:t>
            </a:r>
            <a:r>
              <a:rPr lang="en-US" sz="1400" dirty="0" smtClean="0">
                <a:latin typeface="Calibri (Body)"/>
                <a:hlinkClick r:id="rId5"/>
              </a:rPr>
              <a:t>https://github.com/LSDtopotools</a:t>
            </a:r>
            <a:endParaRPr lang="en-US" sz="1400" dirty="0" smtClean="0">
              <a:latin typeface="Calibri (Body)"/>
            </a:endParaRPr>
          </a:p>
          <a:p>
            <a:endParaRPr lang="en-US" sz="1400" dirty="0">
              <a:latin typeface="Calibri (Body)"/>
            </a:endParaRPr>
          </a:p>
          <a:p>
            <a:r>
              <a:rPr lang="en-US" sz="1400" dirty="0" smtClean="0">
                <a:latin typeface="Calibri (Body)"/>
              </a:rPr>
              <a:t>DEM Fourier Noise (From this study): </a:t>
            </a:r>
            <a:r>
              <a:rPr lang="en-US" sz="1400" dirty="0" smtClean="0">
                <a:latin typeface="Calibri (Body)"/>
                <a:hlinkClick r:id="rId6"/>
              </a:rPr>
              <a:t>https://github.com/bpurinton/DEM_fourier_noise</a:t>
            </a:r>
            <a:endParaRPr lang="en-US" sz="1400" dirty="0" smtClean="0">
              <a:latin typeface="Calibri (Body)"/>
            </a:endParaRPr>
          </a:p>
          <a:p>
            <a:endParaRPr lang="en-US" sz="1400" dirty="0" smtClean="0">
              <a:latin typeface="Calibri (Body)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16" name="TextBox 15">
            <a:hlinkClick r:id="rId9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18" name="TextBox 17">
            <a:hlinkClick r:id="rId10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>
            <a:hlinkClick r:id="rId11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21" name="TextBox 20">
            <a:hlinkClick r:id="rId12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22" name="TextBox 21">
            <a:hlinkClick r:id="rId13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23" name="TextBox 22">
            <a:hlinkClick r:id="rId14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4" name="TextBox 23">
            <a:hlinkClick r:id="rId15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25" name="TextBox 24">
            <a:hlinkClick r:id="rId16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26" name="TextBox 25">
            <a:hlinkClick r:id="rId17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27" name="TextBox 26">
            <a:hlinkClick r:id="rId18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31" name="TextBox 30">
            <a:hlinkClick r:id="rId13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32" name="TextBox 31">
            <a:hlinkClick r:id="rId19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33" name="TextBox 32">
            <a:hlinkClick r:id="rId20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34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62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" y="0"/>
            <a:ext cx="9144000" cy="685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358663" y="65753"/>
            <a:ext cx="17222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 (2/4)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1623244" y="0"/>
            <a:ext cx="45720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Increase in DEM Availability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1849464" y="1223085"/>
            <a:ext cx="706891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past 20 years have seen dramatic increases in the resolution, accuracy, and availability of DEMs from a number of satellite sensors:</a:t>
            </a:r>
          </a:p>
          <a:p>
            <a:endParaRPr lang="en-US" sz="1200" dirty="0" smtClean="0"/>
          </a:p>
          <a:p>
            <a:pPr marL="457200" indent="-457200">
              <a:buFont typeface="Wingdings" charset="2"/>
              <a:buChar char="Ø"/>
            </a:pPr>
            <a:r>
              <a:rPr lang="en-US" sz="2000" u="sng" dirty="0" smtClean="0"/>
              <a:t>Radar</a:t>
            </a:r>
            <a:r>
              <a:rPr lang="en-US" sz="2000" dirty="0" smtClean="0"/>
              <a:t> (interferometry) – SRTM</a:t>
            </a:r>
          </a:p>
          <a:p>
            <a:endParaRPr lang="en-US" sz="1200" dirty="0" smtClean="0"/>
          </a:p>
          <a:p>
            <a:pPr marL="457200" indent="-457200">
              <a:buFont typeface="Wingdings" charset="2"/>
              <a:buChar char="Ø"/>
            </a:pPr>
            <a:r>
              <a:rPr lang="en-US" sz="2000" u="sng" dirty="0" smtClean="0"/>
              <a:t>Optical</a:t>
            </a:r>
            <a:r>
              <a:rPr lang="en-US" sz="2000" dirty="0" smtClean="0"/>
              <a:t> (</a:t>
            </a:r>
            <a:r>
              <a:rPr lang="en-US" sz="2000" dirty="0" err="1" smtClean="0"/>
              <a:t>stereogrammetry</a:t>
            </a:r>
            <a:r>
              <a:rPr lang="en-US" sz="2000" dirty="0" smtClean="0"/>
              <a:t>) – Terra ASTER</a:t>
            </a:r>
          </a:p>
        </p:txBody>
      </p:sp>
      <p:pic>
        <p:nvPicPr>
          <p:cNvPr id="16" name="Picture 15" descr="http://asterweb.jpl.nasa.gov/images/GDEM-10km-colorize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9767" y="3906012"/>
            <a:ext cx="3797797" cy="189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005" y="3762876"/>
            <a:ext cx="2220875" cy="218516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42" name="TextBox 41">
            <a:hlinkClick r:id="rId7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44" name="TextBox 43">
            <a:hlinkClick r:id="rId8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TextBox 45">
            <a:hlinkClick r:id="rId9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47" name="TextBox 46">
            <a:hlinkClick r:id="rId10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48" name="TextBox 47">
            <a:hlinkClick r:id="rId11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49" name="TextBox 48">
            <a:hlinkClick r:id="rId12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50" name="TextBox 49">
            <a:hlinkClick r:id="rId13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51" name="TextBox 50">
            <a:hlinkClick r:id="rId14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52" name="TextBox 51">
            <a:hlinkClick r:id="rId15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53" name="TextBox 52">
            <a:hlinkClick r:id="rId16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57" name="TextBox 56">
            <a:hlinkClick r:id="rId11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58" name="TextBox 57">
            <a:hlinkClick r:id="rId17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59" name="TextBox 58">
            <a:hlinkClick r:id="rId18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29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04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358663" y="65753"/>
            <a:ext cx="17222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 (3/4)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2018899" y="873152"/>
            <a:ext cx="6722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Unlike elevation change studies (glaciology), </a:t>
            </a:r>
            <a:r>
              <a:rPr lang="en-US" dirty="0" err="1" smtClean="0"/>
              <a:t>geomorphometry</a:t>
            </a:r>
            <a:r>
              <a:rPr lang="en-US" dirty="0" smtClean="0"/>
              <a:t> </a:t>
            </a:r>
            <a:r>
              <a:rPr lang="en-US" dirty="0"/>
              <a:t>relies on the accuracy of a single pixel and the relation to neighboring </a:t>
            </a:r>
            <a:r>
              <a:rPr lang="en-US" dirty="0" smtClean="0"/>
              <a:t>pixels for channel and hillslope analysis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23244" y="0"/>
            <a:ext cx="45720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Issue and Study Motivation</a:t>
            </a:r>
            <a:endParaRPr lang="en-US" sz="3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787" y="2114837"/>
            <a:ext cx="1813385" cy="16716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674" y="2114837"/>
            <a:ext cx="1808498" cy="1671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400" y="1663843"/>
            <a:ext cx="2416327" cy="1753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400" y="3534777"/>
            <a:ext cx="2531619" cy="1714968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480051" y="2622474"/>
            <a:ext cx="560709" cy="5245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23102" y="3995781"/>
            <a:ext cx="4279426" cy="1200329"/>
          </a:xfrm>
          <a:prstGeom prst="rect">
            <a:avLst/>
          </a:prstGeom>
          <a:solidFill>
            <a:srgbClr val="FF3300">
              <a:alpha val="50980"/>
            </a:srgb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Given the widespread availability and resolutions of modern satellite-derived gridded DEMs, which are the most effective for </a:t>
            </a:r>
            <a:r>
              <a:rPr lang="en-US" dirty="0" err="1" smtClean="0"/>
              <a:t>geomorphometric</a:t>
            </a:r>
            <a:r>
              <a:rPr lang="en-US" dirty="0" smtClean="0"/>
              <a:t> studies?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111622" y="5472412"/>
            <a:ext cx="4779019" cy="1107996"/>
          </a:xfrm>
          <a:prstGeom prst="rect">
            <a:avLst/>
          </a:prstGeom>
          <a:solidFill>
            <a:srgbClr val="FF3300"/>
          </a:solidFill>
        </p:spPr>
        <p:txBody>
          <a:bodyPr wrap="square">
            <a:spAutoFit/>
          </a:bodyPr>
          <a:lstStyle/>
          <a:p>
            <a:r>
              <a:rPr lang="en-US" sz="2200" dirty="0" smtClean="0"/>
              <a:t>A.K.A., What to choose in lieu of “high” resolution (VHR) products from </a:t>
            </a:r>
            <a:r>
              <a:rPr lang="en-US" sz="2200" dirty="0" err="1" smtClean="0"/>
              <a:t>GeoEye</a:t>
            </a:r>
            <a:r>
              <a:rPr lang="en-US" sz="2200" dirty="0" smtClean="0"/>
              <a:t>, Pleiades, IKONOS,…. </a:t>
            </a:r>
            <a:r>
              <a:rPr lang="en-US" sz="2200" dirty="0" err="1" smtClean="0"/>
              <a:t>lidar</a:t>
            </a:r>
            <a:r>
              <a:rPr lang="en-US" sz="2200" dirty="0" smtClean="0"/>
              <a:t>, etc.?</a:t>
            </a:r>
            <a:endParaRPr lang="en-US" sz="2200" dirty="0"/>
          </a:p>
        </p:txBody>
      </p:sp>
      <p:sp>
        <p:nvSpPr>
          <p:cNvPr id="20" name="Rectangle 19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23" name="TextBox 22">
            <a:hlinkClick r:id="rId10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25" name="TextBox 24">
            <a:hlinkClick r:id="rId11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Box 26">
            <a:hlinkClick r:id="rId12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28" name="TextBox 27">
            <a:hlinkClick r:id="rId13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29" name="TextBox 28">
            <a:hlinkClick r:id="rId14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30" name="TextBox 29">
            <a:hlinkClick r:id="rId15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33" name="TextBox 32">
            <a:hlinkClick r:id="rId16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34" name="TextBox 33">
            <a:hlinkClick r:id="rId17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35" name="TextBox 34">
            <a:hlinkClick r:id="rId18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36" name="TextBox 35">
            <a:hlinkClick r:id="rId19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40" name="TextBox 39">
            <a:hlinkClick r:id="rId14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41" name="TextBox 40">
            <a:hlinkClick r:id="rId20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42" name="TextBox 41">
            <a:hlinkClick r:id="rId21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43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527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358663" y="65753"/>
            <a:ext cx="17222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 (4/4)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2954289" y="4452508"/>
            <a:ext cx="4534331" cy="95410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Want to see the dirty details? Come by and check it out!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623244" y="0"/>
            <a:ext cx="45720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Methods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1891259" y="1708462"/>
            <a:ext cx="71187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assess the state-of-the-art in space DEMs (</a:t>
            </a:r>
            <a:r>
              <a:rPr lang="en-US" sz="2000" b="1" dirty="0" smtClean="0"/>
              <a:t>SRTM, ASTER, ALOS, </a:t>
            </a:r>
            <a:r>
              <a:rPr lang="en-US" sz="2000" b="1" dirty="0" err="1" smtClean="0"/>
              <a:t>TerraSAR</a:t>
            </a:r>
            <a:r>
              <a:rPr lang="en-US" sz="2000" b="1" dirty="0" smtClean="0"/>
              <a:t>-X/</a:t>
            </a:r>
            <a:r>
              <a:rPr lang="en-US" sz="2000" b="1" dirty="0" err="1" smtClean="0"/>
              <a:t>TanDEM</a:t>
            </a:r>
            <a:r>
              <a:rPr lang="en-US" sz="2000" b="1" dirty="0" smtClean="0"/>
              <a:t>-X</a:t>
            </a:r>
            <a:r>
              <a:rPr lang="en-US" sz="2000" dirty="0" smtClean="0"/>
              <a:t>) at resolutions of 5-30 m via: </a:t>
            </a:r>
          </a:p>
          <a:p>
            <a:endParaRPr lang="en-US" sz="2000" dirty="0" smtClean="0"/>
          </a:p>
          <a:p>
            <a:pPr marL="457200" indent="-457200">
              <a:buAutoNum type="alphaUcParenR"/>
            </a:pPr>
            <a:r>
              <a:rPr lang="en-US" sz="2000" dirty="0" smtClean="0"/>
              <a:t>elevation validation (&gt; 300,000 </a:t>
            </a:r>
            <a:r>
              <a:rPr lang="en-US" sz="2000" dirty="0" err="1" smtClean="0"/>
              <a:t>dGPS</a:t>
            </a:r>
            <a:r>
              <a:rPr lang="en-US" sz="2000" dirty="0" smtClean="0"/>
              <a:t> measurements)</a:t>
            </a:r>
          </a:p>
          <a:p>
            <a:pPr marL="457200" indent="-457200">
              <a:buAutoNum type="alphaUcParenR"/>
            </a:pPr>
            <a:endParaRPr lang="en-US" sz="2000" dirty="0" smtClean="0"/>
          </a:p>
          <a:p>
            <a:pPr marL="457200" indent="-457200">
              <a:buAutoNum type="alphaUcParenR"/>
            </a:pPr>
            <a:r>
              <a:rPr lang="en-US" sz="2000" dirty="0" smtClean="0"/>
              <a:t>comparison of geomorphic potential (fluvial </a:t>
            </a:r>
            <a:r>
              <a:rPr lang="en-US" sz="2000" i="1" dirty="0" smtClean="0"/>
              <a:t>m/n</a:t>
            </a:r>
            <a:r>
              <a:rPr lang="en-US" sz="2000" dirty="0" smtClean="0"/>
              <a:t>, slopes, curvatures, Fourier frequency noise detection)</a:t>
            </a:r>
            <a:endParaRPr lang="en-US" sz="2000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hlinkClick r:id="rId7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18" name="TextBox 17">
            <a:hlinkClick r:id="rId8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20" name="TextBox 19">
            <a:hlinkClick r:id="rId9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21" name="TextBox 20">
            <a:hlinkClick r:id="rId10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2" name="TextBox 21">
            <a:hlinkClick r:id="rId11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23" name="TextBox 22">
            <a:hlinkClick r:id="rId12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24" name="TextBox 23">
            <a:hlinkClick r:id="rId13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25" name="TextBox 24">
            <a:hlinkClick r:id="rId14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29" name="TextBox 28">
            <a:hlinkClick r:id="rId9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30" name="TextBox 29">
            <a:hlinkClick r:id="rId15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33" name="TextBox 32">
            <a:hlinkClick r:id="rId16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34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76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721493" y="6488668"/>
            <a:ext cx="2390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Courtesy, B. </a:t>
            </a:r>
            <a:r>
              <a:rPr lang="en-US" dirty="0" err="1" smtClean="0"/>
              <a:t>Bookhagen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58663" y="65753"/>
            <a:ext cx="17222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 (1/2)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1623244" y="0"/>
            <a:ext cx="4572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Study Area</a:t>
            </a:r>
          </a:p>
          <a:p>
            <a:r>
              <a:rPr lang="en-US" sz="3000" dirty="0" smtClean="0"/>
              <a:t>NW Argentina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6912107" y="3844461"/>
            <a:ext cx="213335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Atmospheric and vegetation interference on remote sensing are minimal on arid and internally drained </a:t>
            </a:r>
            <a:r>
              <a:rPr lang="en-US" dirty="0" err="1" smtClean="0"/>
              <a:t>Altiplano-Puna</a:t>
            </a:r>
            <a:r>
              <a:rPr lang="en-US" dirty="0" smtClean="0"/>
              <a:t> Plateau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6896" y="1967319"/>
            <a:ext cx="88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Plateau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88942" y="887724"/>
            <a:ext cx="6577948" cy="5667768"/>
            <a:chOff x="1788942" y="887724"/>
            <a:chExt cx="6577948" cy="56677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8942" y="887724"/>
              <a:ext cx="5056162" cy="566776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10923" y="4605457"/>
              <a:ext cx="235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981"/>
            <a:stretch/>
          </p:blipFill>
          <p:spPr>
            <a:xfrm>
              <a:off x="3928567" y="887725"/>
              <a:ext cx="4438323" cy="289785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881598" y="5067122"/>
              <a:ext cx="472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A’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4190980">
              <a:off x="2578311" y="2829530"/>
              <a:ext cx="1015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 w="10160">
                    <a:solidFill>
                      <a:schemeClr val="bg1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Plateau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23" name="TextBox 22">
            <a:hlinkClick r:id="rId6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Box 26">
            <a:hlinkClick r:id="rId8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28" name="TextBox 27">
            <a:hlinkClick r:id="rId9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29" name="TextBox 28">
            <a:hlinkClick r:id="rId10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30" name="TextBox 29">
            <a:hlinkClick r:id="rId11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33" name="TextBox 32">
            <a:hlinkClick r:id="rId12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34" name="TextBox 33">
            <a:hlinkClick r:id="rId13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35" name="TextBox 34">
            <a:hlinkClick r:id="rId14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36" name="TextBox 35">
            <a:hlinkClick r:id="rId15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40" name="TextBox 39">
            <a:hlinkClick r:id="rId10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41" name="TextBox 40">
            <a:hlinkClick r:id="rId16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42" name="TextBox 41">
            <a:hlinkClick r:id="rId17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43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90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358663" y="65753"/>
            <a:ext cx="17222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 (2/2)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1623244" y="0"/>
            <a:ext cx="4572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Study Area</a:t>
            </a:r>
          </a:p>
          <a:p>
            <a:r>
              <a:rPr lang="en-US" sz="3000" dirty="0" err="1" smtClean="0"/>
              <a:t>Puna</a:t>
            </a:r>
            <a:r>
              <a:rPr lang="en-US" sz="3000" dirty="0" smtClean="0"/>
              <a:t> Plateau</a:t>
            </a:r>
            <a:endParaRPr lang="en-US" sz="3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78594" y="871466"/>
            <a:ext cx="3459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 Study area of </a:t>
            </a:r>
            <a:r>
              <a:rPr lang="en-US" dirty="0" err="1" smtClean="0"/>
              <a:t>dGPS</a:t>
            </a:r>
            <a:r>
              <a:rPr lang="en-US" dirty="0" smtClean="0"/>
              <a:t> coverage, with focus on (B) </a:t>
            </a:r>
            <a:r>
              <a:rPr lang="en-US" dirty="0" err="1" smtClean="0"/>
              <a:t>Salar</a:t>
            </a:r>
            <a:r>
              <a:rPr lang="en-US" dirty="0" smtClean="0"/>
              <a:t> de </a:t>
            </a:r>
            <a:r>
              <a:rPr lang="en-US" dirty="0" err="1" smtClean="0"/>
              <a:t>Pocitos</a:t>
            </a:r>
            <a:r>
              <a:rPr lang="en-US" dirty="0" smtClean="0"/>
              <a:t> within the internally drained </a:t>
            </a:r>
            <a:r>
              <a:rPr lang="en-US" dirty="0" err="1" smtClean="0"/>
              <a:t>Puna</a:t>
            </a:r>
            <a:r>
              <a:rPr lang="en-US" dirty="0" smtClean="0"/>
              <a:t> Plateau: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357" y="1322917"/>
            <a:ext cx="3657677" cy="53949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9922" y="4377597"/>
            <a:ext cx="2579878" cy="23402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713" y="2132111"/>
            <a:ext cx="2913560" cy="218517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335056" y="2317151"/>
            <a:ext cx="87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Pocitos</a:t>
            </a:r>
            <a:endParaRPr lang="en-US" b="1" dirty="0" smtClean="0">
              <a:ln w="10160">
                <a:solidFill>
                  <a:schemeClr val="bg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26" name="TextBox 25">
            <a:hlinkClick r:id="rId7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28" name="TextBox 27">
            <a:hlinkClick r:id="rId8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hlinkClick r:id="rId9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31" name="TextBox 30">
            <a:hlinkClick r:id="rId10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32" name="TextBox 31">
            <a:hlinkClick r:id="rId11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33" name="TextBox 32">
            <a:hlinkClick r:id="rId12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34" name="TextBox 33">
            <a:hlinkClick r:id="rId13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35" name="TextBox 34">
            <a:hlinkClick r:id="rId14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36" name="TextBox 35">
            <a:hlinkClick r:id="rId15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37" name="TextBox 36">
            <a:hlinkClick r:id="rId16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41" name="TextBox 40">
            <a:hlinkClick r:id="rId11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42" name="TextBox 41">
            <a:hlinkClick r:id="rId17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43" name="TextBox 42">
            <a:hlinkClick r:id="rId18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44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3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267903" y="65753"/>
            <a:ext cx="181303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 (1/3)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1623244" y="0"/>
            <a:ext cx="49115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/>
              <a:t>dGPS</a:t>
            </a:r>
            <a:r>
              <a:rPr lang="en-US" sz="3000" dirty="0" smtClean="0"/>
              <a:t>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8365" y="1300798"/>
            <a:ext cx="2999117" cy="101566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307,509 </a:t>
            </a:r>
            <a:r>
              <a:rPr lang="en-US" sz="2000" dirty="0" err="1" smtClean="0"/>
              <a:t>dGPS</a:t>
            </a:r>
            <a:r>
              <a:rPr lang="en-US" sz="2000" dirty="0" smtClean="0"/>
              <a:t> points with vertical and horizontal accuracy &lt; 0.5 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1845" y="920896"/>
            <a:ext cx="2860170" cy="421866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365" y="2687334"/>
            <a:ext cx="3137009" cy="23751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57855" y="5252687"/>
            <a:ext cx="7244256" cy="147732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Collection using Trimble </a:t>
            </a:r>
            <a:r>
              <a:rPr lang="en-US" dirty="0" err="1" smtClean="0"/>
              <a:t>ProXRS</a:t>
            </a:r>
            <a:r>
              <a:rPr lang="en-US" dirty="0" smtClean="0"/>
              <a:t> receivers (car/backpack)</a:t>
            </a:r>
          </a:p>
          <a:p>
            <a:pPr marL="457200" indent="-457200">
              <a:buAutoNum type="arabicPeriod"/>
            </a:pPr>
            <a:r>
              <a:rPr lang="en-US" dirty="0" smtClean="0"/>
              <a:t>Kinematic correction in RTKLIB (</a:t>
            </a:r>
            <a:r>
              <a:rPr lang="en-GB" u="sng" dirty="0">
                <a:hlinkClick r:id="rId4"/>
              </a:rPr>
              <a:t>http://</a:t>
            </a:r>
            <a:r>
              <a:rPr lang="en-GB" u="sng" dirty="0" smtClean="0">
                <a:hlinkClick r:id="rId4"/>
              </a:rPr>
              <a:t>www.rtklib.com</a:t>
            </a:r>
            <a:r>
              <a:rPr lang="en-US" dirty="0" smtClean="0"/>
              <a:t>), using UNSA permanent station in Salta</a:t>
            </a:r>
          </a:p>
          <a:p>
            <a:pPr marL="457200" indent="-457200">
              <a:buAutoNum type="arabicPeriod"/>
            </a:pPr>
            <a:r>
              <a:rPr lang="en-US" dirty="0" smtClean="0"/>
              <a:t>Gridding of </a:t>
            </a:r>
            <a:r>
              <a:rPr lang="en-US" dirty="0" err="1" smtClean="0"/>
              <a:t>dGPS</a:t>
            </a:r>
            <a:r>
              <a:rPr lang="en-US" dirty="0" smtClean="0"/>
              <a:t> data to DEM of interest, taking average of </a:t>
            </a:r>
            <a:r>
              <a:rPr lang="en-US" dirty="0" err="1" smtClean="0"/>
              <a:t>dGPS</a:t>
            </a:r>
            <a:r>
              <a:rPr lang="en-US" dirty="0" smtClean="0"/>
              <a:t> heights in each pixel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0103" y="3171535"/>
            <a:ext cx="1789386" cy="25746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24" name="TextBox 23">
            <a:hlinkClick r:id="rId9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hlinkClick r:id="rId10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27" name="TextBox 26">
            <a:hlinkClick r:id="rId11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28" name="TextBox 27">
            <a:hlinkClick r:id="rId12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29" name="TextBox 28">
            <a:hlinkClick r:id="rId13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30" name="TextBox 29">
            <a:hlinkClick r:id="rId14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31" name="TextBox 30">
            <a:hlinkClick r:id="rId15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32" name="TextBox 31">
            <a:hlinkClick r:id="rId16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33" name="TextBox 32">
            <a:hlinkClick r:id="rId17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37" name="TextBox 36">
            <a:hlinkClick r:id="rId12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38" name="TextBox 37">
            <a:hlinkClick r:id="rId18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39" name="TextBox 38">
            <a:hlinkClick r:id="rId19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40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86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23244" y="0"/>
            <a:ext cx="49115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DEMs – Used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703585"/>
              </p:ext>
            </p:extLst>
          </p:nvPr>
        </p:nvGraphicFramePr>
        <p:xfrm>
          <a:off x="1954925" y="1841242"/>
          <a:ext cx="6589985" cy="4771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2123">
                  <a:extLst>
                    <a:ext uri="{9D8B030D-6E8A-4147-A177-3AD203B41FA5}">
                      <a16:colId xmlns:a16="http://schemas.microsoft.com/office/drawing/2014/main" xmlns="" val="1448444615"/>
                    </a:ext>
                  </a:extLst>
                </a:gridCol>
                <a:gridCol w="1765738">
                  <a:extLst>
                    <a:ext uri="{9D8B030D-6E8A-4147-A177-3AD203B41FA5}">
                      <a16:colId xmlns:a16="http://schemas.microsoft.com/office/drawing/2014/main" xmlns="" val="2223046553"/>
                    </a:ext>
                  </a:extLst>
                </a:gridCol>
                <a:gridCol w="1040524">
                  <a:extLst>
                    <a:ext uri="{9D8B030D-6E8A-4147-A177-3AD203B41FA5}">
                      <a16:colId xmlns:a16="http://schemas.microsoft.com/office/drawing/2014/main" xmlns="" val="6900918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516578911"/>
                    </a:ext>
                  </a:extLst>
                </a:gridCol>
              </a:tblGrid>
              <a:tr h="2911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Dataset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(short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name)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Data Type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Resolution (m)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Source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extLst>
                  <a:ext uri="{0D108BD9-81ED-4DB2-BD59-A6C34878D82A}">
                    <a16:rowId xmlns:a16="http://schemas.microsoft.com/office/drawing/2014/main" xmlns="" val="4118601804"/>
                  </a:ext>
                </a:extLst>
              </a:tr>
              <a:tr h="7684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400" b="0" dirty="0">
                          <a:effectLst/>
                        </a:rPr>
                        <a:t>SRTM C-band </a:t>
                      </a:r>
                      <a:endParaRPr lang="de-DE" sz="1400" b="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(SRTM-C)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Radar / Edited global product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Public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extLst>
                  <a:ext uri="{0D108BD9-81ED-4DB2-BD59-A6C34878D82A}">
                    <a16:rowId xmlns:a16="http://schemas.microsoft.com/office/drawing/2014/main" xmlns="" val="3111123644"/>
                  </a:ext>
                </a:extLst>
              </a:tr>
              <a:tr h="7330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400" b="0" dirty="0">
                          <a:effectLst/>
                        </a:rPr>
                        <a:t>ASTER GDEM Version 2 </a:t>
                      </a:r>
                      <a:endParaRPr lang="de-DE" sz="1400" b="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(</a:t>
                      </a:r>
                      <a:r>
                        <a:rPr lang="de-DE" sz="1400" dirty="0">
                          <a:effectLst/>
                        </a:rPr>
                        <a:t>ASTER GDEM2)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Optical / Edited global product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Public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extLst>
                  <a:ext uri="{0D108BD9-81ED-4DB2-BD59-A6C34878D82A}">
                    <a16:rowId xmlns:a16="http://schemas.microsoft.com/office/drawing/2014/main" xmlns="" val="2707149460"/>
                  </a:ext>
                </a:extLst>
              </a:tr>
              <a:tr h="7488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ASTER L1A </a:t>
                      </a:r>
                      <a:r>
                        <a:rPr lang="en-US" sz="1400" b="0" dirty="0" err="1" smtClean="0">
                          <a:effectLst/>
                        </a:rPr>
                        <a:t>Stereopair</a:t>
                      </a:r>
                      <a:r>
                        <a:rPr lang="en-US" sz="1400" b="0" dirty="0" smtClean="0">
                          <a:effectLst/>
                        </a:rPr>
                        <a:t> Stack 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(ASTER Stack)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Optical / Raw stereopairs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Public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extLst>
                  <a:ext uri="{0D108BD9-81ED-4DB2-BD59-A6C34878D82A}">
                    <a16:rowId xmlns:a16="http://schemas.microsoft.com/office/drawing/2014/main" xmlns="" val="1967092517"/>
                  </a:ext>
                </a:extLst>
              </a:tr>
              <a:tr h="7409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effectLst/>
                        </a:rPr>
                        <a:t>ALOS World 3D </a:t>
                      </a:r>
                      <a:endParaRPr lang="en-US" sz="1400" b="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(AW3D5/30)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Optical / Edited global product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5/30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Public (30 m) / </a:t>
                      </a:r>
                      <a:r>
                        <a:rPr lang="en-US" sz="1200" dirty="0" smtClean="0">
                          <a:effectLst/>
                        </a:rPr>
                        <a:t>Commercial </a:t>
                      </a:r>
                      <a:r>
                        <a:rPr lang="en-US" sz="1200" dirty="0">
                          <a:effectLst/>
                        </a:rPr>
                        <a:t>(5 m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</a:endParaRPr>
                    </a:p>
                  </a:txBody>
                  <a:tcPr marL="44490" marR="42521" marT="0" marB="0"/>
                </a:tc>
                <a:extLst>
                  <a:ext uri="{0D108BD9-81ED-4DB2-BD59-A6C34878D82A}">
                    <a16:rowId xmlns:a16="http://schemas.microsoft.com/office/drawing/2014/main" xmlns="" val="2728763078"/>
                  </a:ext>
                </a:extLst>
              </a:tr>
              <a:tr h="7725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 err="1" smtClean="0">
                          <a:effectLst/>
                        </a:rPr>
                        <a:t>CoSSC</a:t>
                      </a:r>
                      <a:r>
                        <a:rPr lang="en-US" sz="1400" b="0" baseline="30000" dirty="0" smtClean="0">
                          <a:effectLst/>
                        </a:rPr>
                        <a:t> </a:t>
                      </a:r>
                      <a:r>
                        <a:rPr lang="en-US" sz="1400" b="0" dirty="0" smtClean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TerraSAR</a:t>
                      </a:r>
                      <a:r>
                        <a:rPr lang="en-US" sz="1400" b="0" dirty="0">
                          <a:effectLst/>
                        </a:rPr>
                        <a:t>-X / </a:t>
                      </a:r>
                      <a:r>
                        <a:rPr lang="en-US" sz="1400" b="0" dirty="0" err="1">
                          <a:effectLst/>
                        </a:rPr>
                        <a:t>TanDEM</a:t>
                      </a:r>
                      <a:r>
                        <a:rPr lang="en-US" sz="1400" b="0" dirty="0">
                          <a:effectLst/>
                        </a:rPr>
                        <a:t>-X </a:t>
                      </a:r>
                      <a:endParaRPr lang="en-US" sz="1400" b="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 err="1">
                          <a:effectLst/>
                        </a:rPr>
                        <a:t>CoSSC</a:t>
                      </a:r>
                      <a:r>
                        <a:rPr lang="en-US" sz="1400" dirty="0">
                          <a:effectLst/>
                        </a:rPr>
                        <a:t> TDX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Radar / Raw </a:t>
                      </a:r>
                      <a:r>
                        <a:rPr lang="en-US" sz="1200" dirty="0" err="1">
                          <a:effectLst/>
                        </a:rPr>
                        <a:t>interferograms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Research </a:t>
                      </a:r>
                      <a:r>
                        <a:rPr lang="en-US" sz="1200" dirty="0" smtClean="0">
                          <a:effectLst/>
                        </a:rPr>
                        <a:t>agreement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extLst>
                  <a:ext uri="{0D108BD9-81ED-4DB2-BD59-A6C34878D82A}">
                    <a16:rowId xmlns:a16="http://schemas.microsoft.com/office/drawing/2014/main" xmlns="" val="2148194319"/>
                  </a:ext>
                </a:extLst>
              </a:tr>
              <a:tr h="6217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400" b="0" dirty="0">
                          <a:effectLst/>
                        </a:rPr>
                        <a:t>TanDEM-X DEM </a:t>
                      </a:r>
                      <a:endParaRPr lang="de-DE" sz="1400" b="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(</a:t>
                      </a:r>
                      <a:r>
                        <a:rPr lang="de-DE" sz="1400" dirty="0">
                          <a:effectLst/>
                        </a:rPr>
                        <a:t>TanDEM-X </a:t>
                      </a:r>
                      <a:r>
                        <a:rPr lang="de-DE" sz="1400" dirty="0" smtClean="0">
                          <a:effectLst/>
                        </a:rPr>
                        <a:t>12/30)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</a:rPr>
                        <a:t>Radar / Edited global product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12/30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Research </a:t>
                      </a:r>
                      <a:r>
                        <a:rPr lang="en-US" sz="1200" dirty="0" smtClean="0">
                          <a:effectLst/>
                        </a:rPr>
                        <a:t>agreement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0" marR="42521" marT="0" marB="0"/>
                </a:tc>
                <a:extLst>
                  <a:ext uri="{0D108BD9-81ED-4DB2-BD59-A6C34878D82A}">
                    <a16:rowId xmlns:a16="http://schemas.microsoft.com/office/drawing/2014/main" xmlns="" val="1499522160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820918" y="770633"/>
            <a:ext cx="7055068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Focus on radar and optical satellite-derived DEMs from SRTM-C, ASTER, ALOS, </a:t>
            </a:r>
            <a:r>
              <a:rPr lang="en-US" dirty="0" err="1" smtClean="0"/>
              <a:t>TerraSAR</a:t>
            </a:r>
            <a:r>
              <a:rPr lang="en-US" dirty="0" smtClean="0"/>
              <a:t>-X/</a:t>
            </a:r>
            <a:r>
              <a:rPr lang="en-US" dirty="0" err="1" smtClean="0"/>
              <a:t>TanDEM</a:t>
            </a:r>
            <a:r>
              <a:rPr lang="en-US" dirty="0" smtClean="0"/>
              <a:t>-X, with resolutions of 5-30 m, all released in past five years!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67903" y="65753"/>
            <a:ext cx="181303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 (2/3)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7879" y="0"/>
            <a:ext cx="16080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" y="20588"/>
            <a:ext cx="777886" cy="9267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1" y="28471"/>
            <a:ext cx="659060" cy="696262"/>
          </a:xfrm>
          <a:prstGeom prst="rect">
            <a:avLst/>
          </a:prstGeom>
        </p:spPr>
      </p:pic>
      <p:sp>
        <p:nvSpPr>
          <p:cNvPr id="46" name="TextBox 45">
            <a:hlinkClick r:id="rId4" action="ppaction://hlinksldjump"/>
          </p:cNvPr>
          <p:cNvSpPr txBox="1"/>
          <p:nvPr/>
        </p:nvSpPr>
        <p:spPr>
          <a:xfrm>
            <a:off x="35580" y="132474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Title Slide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35580" y="875445"/>
            <a:ext cx="158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Navigation</a:t>
            </a:r>
            <a:endParaRPr lang="en-US" sz="2400" b="1" dirty="0"/>
          </a:p>
        </p:txBody>
      </p:sp>
      <p:sp>
        <p:nvSpPr>
          <p:cNvPr id="48" name="TextBox 47">
            <a:hlinkClick r:id="rId5" action="ppaction://hlinksldjump"/>
          </p:cNvPr>
          <p:cNvSpPr txBox="1"/>
          <p:nvPr/>
        </p:nvSpPr>
        <p:spPr>
          <a:xfrm>
            <a:off x="35580" y="1626539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Minute Teaser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0" y="6351746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April 2017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EGU2017-4510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TextBox 49">
            <a:hlinkClick r:id="rId6" action="ppaction://hlinksldjump"/>
          </p:cNvPr>
          <p:cNvSpPr txBox="1"/>
          <p:nvPr/>
        </p:nvSpPr>
        <p:spPr>
          <a:xfrm>
            <a:off x="35580" y="232245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Area</a:t>
            </a:r>
            <a:endParaRPr lang="en-US" sz="1200" dirty="0"/>
          </a:p>
        </p:txBody>
      </p:sp>
      <p:sp>
        <p:nvSpPr>
          <p:cNvPr id="51" name="TextBox 50">
            <a:hlinkClick r:id="rId7" action="ppaction://hlinksldjump"/>
          </p:cNvPr>
          <p:cNvSpPr txBox="1"/>
          <p:nvPr/>
        </p:nvSpPr>
        <p:spPr>
          <a:xfrm>
            <a:off x="35580" y="2624242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(</a:t>
            </a:r>
            <a:r>
              <a:rPr lang="en-US" sz="1200" dirty="0" err="1" smtClean="0"/>
              <a:t>dGPS</a:t>
            </a:r>
            <a:r>
              <a:rPr lang="en-US" sz="1200" dirty="0" smtClean="0"/>
              <a:t>/DEM)</a:t>
            </a:r>
            <a:endParaRPr lang="en-US" sz="1200" dirty="0"/>
          </a:p>
        </p:txBody>
      </p:sp>
      <p:sp>
        <p:nvSpPr>
          <p:cNvPr id="52" name="TextBox 51">
            <a:hlinkClick r:id="rId8" action="ppaction://hlinksldjump"/>
          </p:cNvPr>
          <p:cNvSpPr txBox="1"/>
          <p:nvPr/>
        </p:nvSpPr>
        <p:spPr>
          <a:xfrm>
            <a:off x="49318" y="325963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Elevation Validation:</a:t>
            </a:r>
            <a:endParaRPr lang="en-US" sz="1200" dirty="0"/>
          </a:p>
        </p:txBody>
      </p:sp>
      <p:sp>
        <p:nvSpPr>
          <p:cNvPr id="53" name="TextBox 52">
            <a:hlinkClick r:id="rId9" action="ppaction://hlinksldjump"/>
          </p:cNvPr>
          <p:cNvSpPr txBox="1"/>
          <p:nvPr/>
        </p:nvSpPr>
        <p:spPr>
          <a:xfrm>
            <a:off x="208116" y="4169875"/>
            <a:ext cx="12833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 Plot (</a:t>
            </a:r>
            <a:r>
              <a:rPr lang="en-US" sz="1200" i="1" dirty="0" smtClean="0"/>
              <a:t>m/n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54" name="TextBox 53">
            <a:hlinkClick r:id="rId10" action="ppaction://hlinksldjump"/>
          </p:cNvPr>
          <p:cNvSpPr txBox="1"/>
          <p:nvPr/>
        </p:nvSpPr>
        <p:spPr>
          <a:xfrm>
            <a:off x="206570" y="4472268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Slope, Curvature, Drainage Area</a:t>
            </a:r>
            <a:endParaRPr lang="en-US" sz="1200" dirty="0"/>
          </a:p>
        </p:txBody>
      </p:sp>
      <p:sp>
        <p:nvSpPr>
          <p:cNvPr id="55" name="TextBox 54">
            <a:hlinkClick r:id="rId11" action="ppaction://hlinksldjump"/>
          </p:cNvPr>
          <p:cNvSpPr txBox="1"/>
          <p:nvPr/>
        </p:nvSpPr>
        <p:spPr>
          <a:xfrm>
            <a:off x="206570" y="4965716"/>
            <a:ext cx="1284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2D Fourier Analysis</a:t>
            </a:r>
            <a:endParaRPr lang="en-US" sz="1200" dirty="0"/>
          </a:p>
        </p:txBody>
      </p:sp>
      <p:sp>
        <p:nvSpPr>
          <p:cNvPr id="56" name="TextBox 55">
            <a:hlinkClick r:id="rId12" action="ppaction://hlinksldjump"/>
          </p:cNvPr>
          <p:cNvSpPr txBox="1"/>
          <p:nvPr/>
        </p:nvSpPr>
        <p:spPr>
          <a:xfrm>
            <a:off x="35580" y="5777226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Conclusions</a:t>
            </a:r>
            <a:endParaRPr lang="en-US" sz="1200" dirty="0"/>
          </a:p>
        </p:txBody>
      </p:sp>
      <p:sp>
        <p:nvSpPr>
          <p:cNvPr id="57" name="TextBox 56">
            <a:hlinkClick r:id="rId13" action="ppaction://hlinksldjump"/>
          </p:cNvPr>
          <p:cNvSpPr txBox="1"/>
          <p:nvPr/>
        </p:nvSpPr>
        <p:spPr>
          <a:xfrm>
            <a:off x="35580" y="6079014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Links / References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35580" y="1928329"/>
            <a:ext cx="14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&amp; Data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5580" y="2900576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Analyses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5580" y="5414635"/>
            <a:ext cx="12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Takeaways</a:t>
            </a:r>
            <a:endParaRPr lang="en-US" b="1" dirty="0"/>
          </a:p>
        </p:txBody>
      </p:sp>
      <p:sp>
        <p:nvSpPr>
          <p:cNvPr id="61" name="TextBox 60">
            <a:hlinkClick r:id="rId8" action="ppaction://hlinksldjump"/>
          </p:cNvPr>
          <p:cNvSpPr txBox="1"/>
          <p:nvPr/>
        </p:nvSpPr>
        <p:spPr>
          <a:xfrm>
            <a:off x="208116" y="3559155"/>
            <a:ext cx="5398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m</a:t>
            </a:r>
            <a:endParaRPr lang="en-US" sz="1200" dirty="0"/>
          </a:p>
        </p:txBody>
      </p:sp>
      <p:sp>
        <p:nvSpPr>
          <p:cNvPr id="62" name="TextBox 61">
            <a:hlinkClick r:id="rId14" action="ppaction://hlinksldjump"/>
          </p:cNvPr>
          <p:cNvSpPr txBox="1"/>
          <p:nvPr/>
        </p:nvSpPr>
        <p:spPr>
          <a:xfrm>
            <a:off x="777827" y="3565338"/>
            <a:ext cx="66886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&lt; 30 m</a:t>
            </a:r>
            <a:endParaRPr lang="en-US" sz="1200" dirty="0"/>
          </a:p>
        </p:txBody>
      </p:sp>
      <p:sp>
        <p:nvSpPr>
          <p:cNvPr id="63" name="TextBox 62">
            <a:hlinkClick r:id="rId15" action="ppaction://hlinksldjump"/>
          </p:cNvPr>
          <p:cNvSpPr txBox="1"/>
          <p:nvPr/>
        </p:nvSpPr>
        <p:spPr>
          <a:xfrm>
            <a:off x="49081" y="3867128"/>
            <a:ext cx="15252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Geomorphometry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pic>
        <p:nvPicPr>
          <p:cNvPr id="27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" y="6417925"/>
            <a:ext cx="1075323" cy="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6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3.8|5|11.7|8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</TotalTime>
  <Words>3035</Words>
  <Application>Microsoft Office PowerPoint</Application>
  <PresentationFormat>On-screen Show (4:3)</PresentationFormat>
  <Paragraphs>752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(Body)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benp</dc:creator>
  <cp:lastModifiedBy>Ben Purinton</cp:lastModifiedBy>
  <cp:revision>446</cp:revision>
  <dcterms:created xsi:type="dcterms:W3CDTF">2017-04-22T09:02:17Z</dcterms:created>
  <dcterms:modified xsi:type="dcterms:W3CDTF">2017-05-03T13:00:09Z</dcterms:modified>
</cp:coreProperties>
</file>