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75" r:id="rId3"/>
    <p:sldId id="259" r:id="rId4"/>
    <p:sldId id="274" r:id="rId5"/>
    <p:sldId id="270" r:id="rId6"/>
    <p:sldId id="271" r:id="rId7"/>
    <p:sldId id="266" r:id="rId8"/>
    <p:sldId id="267" r:id="rId9"/>
    <p:sldId id="273" r:id="rId10"/>
    <p:sldId id="261" r:id="rId11"/>
    <p:sldId id="279"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76569" autoAdjust="0"/>
  </p:normalViewPr>
  <p:slideViewPr>
    <p:cSldViewPr snapToGrid="0">
      <p:cViewPr varScale="1">
        <p:scale>
          <a:sx n="50" d="100"/>
          <a:sy n="50" d="100"/>
        </p:scale>
        <p:origin x="1248"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Sheet1!$A$29</c:f>
              <c:strCache>
                <c:ptCount val="1"/>
                <c:pt idx="0">
                  <c:v>Alder</c:v>
                </c:pt>
              </c:strCache>
            </c:strRef>
          </c:tx>
          <c:spPr>
            <a:solidFill>
              <a:schemeClr val="accent1"/>
            </a:solidFill>
            <a:ln>
              <a:noFill/>
            </a:ln>
            <a:effectLst/>
          </c:spPr>
          <c:invertIfNegative val="0"/>
          <c:errBars>
            <c:errBarType val="plus"/>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Sheet1!$L$29:$U$29</c:f>
              <c:numCache>
                <c:formatCode>General</c:formatCode>
                <c:ptCount val="10"/>
                <c:pt idx="0">
                  <c:v>5.7616000000000005</c:v>
                </c:pt>
                <c:pt idx="1">
                  <c:v>5.6432374999999997</c:v>
                </c:pt>
                <c:pt idx="2">
                  <c:v>5.2419874999999987</c:v>
                </c:pt>
                <c:pt idx="3">
                  <c:v>3.8351875</c:v>
                </c:pt>
                <c:pt idx="4">
                  <c:v>2.4184499999999995</c:v>
                </c:pt>
                <c:pt idx="5">
                  <c:v>2.0238624999999999</c:v>
                </c:pt>
                <c:pt idx="6">
                  <c:v>1.931575</c:v>
                </c:pt>
                <c:pt idx="7">
                  <c:v>1.6322999999999996</c:v>
                </c:pt>
                <c:pt idx="8">
                  <c:v>1.4027874999999999</c:v>
                </c:pt>
                <c:pt idx="9">
                  <c:v>2.7719624999999999</c:v>
                </c:pt>
              </c:numCache>
            </c:numRef>
          </c:val>
          <c:extLst>
            <c:ext xmlns:c16="http://schemas.microsoft.com/office/drawing/2014/chart" uri="{C3380CC4-5D6E-409C-BE32-E72D297353CC}">
              <c16:uniqueId val="{00000000-1C07-4A24-9606-DA7FFE10BA0F}"/>
            </c:ext>
          </c:extLst>
        </c:ser>
        <c:ser>
          <c:idx val="1"/>
          <c:order val="1"/>
          <c:tx>
            <c:strRef>
              <c:f>Sheet1!$A$30</c:f>
              <c:strCache>
                <c:ptCount val="1"/>
                <c:pt idx="0">
                  <c:v>Ash</c:v>
                </c:pt>
              </c:strCache>
            </c:strRef>
          </c:tx>
          <c:spPr>
            <a:solidFill>
              <a:schemeClr val="accent2"/>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Sheet1!$L$30:$U$30</c:f>
              <c:numCache>
                <c:formatCode>General</c:formatCode>
                <c:ptCount val="10"/>
                <c:pt idx="0">
                  <c:v>23.526287499999999</c:v>
                </c:pt>
                <c:pt idx="1">
                  <c:v>17.495324999999998</c:v>
                </c:pt>
                <c:pt idx="2">
                  <c:v>13.999975000000001</c:v>
                </c:pt>
                <c:pt idx="3">
                  <c:v>10.282712500000001</c:v>
                </c:pt>
                <c:pt idx="4">
                  <c:v>8.5910125000000015</c:v>
                </c:pt>
                <c:pt idx="5">
                  <c:v>5.82395</c:v>
                </c:pt>
                <c:pt idx="6">
                  <c:v>5.5535375000000009</c:v>
                </c:pt>
                <c:pt idx="7">
                  <c:v>3.9420125000000006</c:v>
                </c:pt>
                <c:pt idx="8">
                  <c:v>3.0386624999999996</c:v>
                </c:pt>
                <c:pt idx="9">
                  <c:v>9.4173624999999994</c:v>
                </c:pt>
              </c:numCache>
            </c:numRef>
          </c:val>
          <c:extLst>
            <c:ext xmlns:c16="http://schemas.microsoft.com/office/drawing/2014/chart" uri="{C3380CC4-5D6E-409C-BE32-E72D297353CC}">
              <c16:uniqueId val="{00000001-1C07-4A24-9606-DA7FFE10BA0F}"/>
            </c:ext>
          </c:extLst>
        </c:ser>
        <c:ser>
          <c:idx val="2"/>
          <c:order val="2"/>
          <c:tx>
            <c:strRef>
              <c:f>Sheet1!$A$31</c:f>
              <c:strCache>
                <c:ptCount val="1"/>
                <c:pt idx="0">
                  <c:v>Beech</c:v>
                </c:pt>
              </c:strCache>
            </c:strRef>
          </c:tx>
          <c:spPr>
            <a:solidFill>
              <a:schemeClr val="accent3"/>
            </a:solidFill>
            <a:ln>
              <a:noFill/>
            </a:ln>
            <a:effectLst/>
          </c:spPr>
          <c:invertIfNegative val="0"/>
          <c:errBars>
            <c:errBarType val="plus"/>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Sheet1!$L$31:$U$31</c:f>
              <c:numCache>
                <c:formatCode>General</c:formatCode>
                <c:ptCount val="10"/>
                <c:pt idx="0">
                  <c:v>3.9732111111111106</c:v>
                </c:pt>
                <c:pt idx="1">
                  <c:v>2.5434111111111113</c:v>
                </c:pt>
                <c:pt idx="2">
                  <c:v>1.9245888888888889</c:v>
                </c:pt>
                <c:pt idx="3">
                  <c:v>1.0342666666666667</c:v>
                </c:pt>
                <c:pt idx="4">
                  <c:v>0.7796333333333334</c:v>
                </c:pt>
                <c:pt idx="5">
                  <c:v>0.50715555555555558</c:v>
                </c:pt>
                <c:pt idx="6">
                  <c:v>0.40235555555555558</c:v>
                </c:pt>
                <c:pt idx="7">
                  <c:v>0.34504444444444443</c:v>
                </c:pt>
                <c:pt idx="8">
                  <c:v>0.21247777777777779</c:v>
                </c:pt>
                <c:pt idx="9">
                  <c:v>0.47146666666666665</c:v>
                </c:pt>
              </c:numCache>
            </c:numRef>
          </c:val>
          <c:extLst>
            <c:ext xmlns:c16="http://schemas.microsoft.com/office/drawing/2014/chart" uri="{C3380CC4-5D6E-409C-BE32-E72D297353CC}">
              <c16:uniqueId val="{00000002-1C07-4A24-9606-DA7FFE10BA0F}"/>
            </c:ext>
          </c:extLst>
        </c:ser>
        <c:ser>
          <c:idx val="3"/>
          <c:order val="3"/>
          <c:tx>
            <c:strRef>
              <c:f>Sheet1!$A$32</c:f>
              <c:strCache>
                <c:ptCount val="1"/>
                <c:pt idx="0">
                  <c:v>Birch</c:v>
                </c:pt>
              </c:strCache>
            </c:strRef>
          </c:tx>
          <c:spPr>
            <a:solidFill>
              <a:schemeClr val="accent4"/>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Sheet1!$L$32:$U$32</c:f>
              <c:numCache>
                <c:formatCode>General</c:formatCode>
                <c:ptCount val="10"/>
                <c:pt idx="0">
                  <c:v>5.9194249999999995</c:v>
                </c:pt>
                <c:pt idx="1">
                  <c:v>4.5615750000000004</c:v>
                </c:pt>
                <c:pt idx="2">
                  <c:v>3.7559000000000005</c:v>
                </c:pt>
                <c:pt idx="3">
                  <c:v>2.2921874999999998</c:v>
                </c:pt>
                <c:pt idx="4">
                  <c:v>2.3031625</c:v>
                </c:pt>
                <c:pt idx="5">
                  <c:v>1.658625</c:v>
                </c:pt>
                <c:pt idx="6">
                  <c:v>1.7998249999999998</c:v>
                </c:pt>
                <c:pt idx="7">
                  <c:v>2.1055374999999996</c:v>
                </c:pt>
                <c:pt idx="8">
                  <c:v>0.87858750000000008</c:v>
                </c:pt>
                <c:pt idx="9">
                  <c:v>1.54495</c:v>
                </c:pt>
              </c:numCache>
            </c:numRef>
          </c:val>
          <c:extLst>
            <c:ext xmlns:c16="http://schemas.microsoft.com/office/drawing/2014/chart" uri="{C3380CC4-5D6E-409C-BE32-E72D297353CC}">
              <c16:uniqueId val="{00000003-1C07-4A24-9606-DA7FFE10BA0F}"/>
            </c:ext>
          </c:extLst>
        </c:ser>
        <c:ser>
          <c:idx val="4"/>
          <c:order val="4"/>
          <c:tx>
            <c:strRef>
              <c:f>Sheet1!$A$33</c:f>
              <c:strCache>
                <c:ptCount val="1"/>
                <c:pt idx="0">
                  <c:v>Chestnut</c:v>
                </c:pt>
              </c:strCache>
            </c:strRef>
          </c:tx>
          <c:spPr>
            <a:solidFill>
              <a:schemeClr val="accent5"/>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Sheet1!$L$33:$U$33</c:f>
              <c:numCache>
                <c:formatCode>General</c:formatCode>
                <c:ptCount val="10"/>
                <c:pt idx="0">
                  <c:v>2.0315750000000001</c:v>
                </c:pt>
                <c:pt idx="1">
                  <c:v>1.7631999999999999</c:v>
                </c:pt>
                <c:pt idx="2">
                  <c:v>1.4715250000000002</c:v>
                </c:pt>
                <c:pt idx="3">
                  <c:v>1.073275</c:v>
                </c:pt>
                <c:pt idx="4">
                  <c:v>0.92076249999999993</c:v>
                </c:pt>
                <c:pt idx="5">
                  <c:v>0.98154999999999992</c:v>
                </c:pt>
                <c:pt idx="6">
                  <c:v>0.67638750000000003</c:v>
                </c:pt>
                <c:pt idx="7">
                  <c:v>0.95746250000000011</c:v>
                </c:pt>
                <c:pt idx="8">
                  <c:v>1.0277875000000001</c:v>
                </c:pt>
                <c:pt idx="9">
                  <c:v>1.3237000000000001</c:v>
                </c:pt>
              </c:numCache>
            </c:numRef>
          </c:val>
          <c:extLst>
            <c:ext xmlns:c16="http://schemas.microsoft.com/office/drawing/2014/chart" uri="{C3380CC4-5D6E-409C-BE32-E72D297353CC}">
              <c16:uniqueId val="{00000004-1C07-4A24-9606-DA7FFE10BA0F}"/>
            </c:ext>
          </c:extLst>
        </c:ser>
        <c:ser>
          <c:idx val="5"/>
          <c:order val="5"/>
          <c:tx>
            <c:strRef>
              <c:f>Sheet1!$A$34</c:f>
              <c:strCache>
                <c:ptCount val="1"/>
                <c:pt idx="0">
                  <c:v>Oak</c:v>
                </c:pt>
              </c:strCache>
            </c:strRef>
          </c:tx>
          <c:spPr>
            <a:solidFill>
              <a:schemeClr val="accent6"/>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Sheet1!$L$34:$U$34</c:f>
              <c:numCache>
                <c:formatCode>General</c:formatCode>
                <c:ptCount val="10"/>
                <c:pt idx="0">
                  <c:v>3.35005</c:v>
                </c:pt>
                <c:pt idx="1">
                  <c:v>2.6448375</c:v>
                </c:pt>
                <c:pt idx="2">
                  <c:v>2.4062500000000004</c:v>
                </c:pt>
                <c:pt idx="3">
                  <c:v>2.0789249999999999</c:v>
                </c:pt>
                <c:pt idx="4">
                  <c:v>1.5561499999999999</c:v>
                </c:pt>
                <c:pt idx="5">
                  <c:v>0.73870000000000002</c:v>
                </c:pt>
                <c:pt idx="6">
                  <c:v>0.96533750000000007</c:v>
                </c:pt>
                <c:pt idx="7">
                  <c:v>0.48392500000000005</c:v>
                </c:pt>
                <c:pt idx="8">
                  <c:v>0.52280000000000004</c:v>
                </c:pt>
                <c:pt idx="9">
                  <c:v>1.9527000000000001</c:v>
                </c:pt>
              </c:numCache>
            </c:numRef>
          </c:val>
          <c:extLst>
            <c:ext xmlns:c16="http://schemas.microsoft.com/office/drawing/2014/chart" uri="{C3380CC4-5D6E-409C-BE32-E72D297353CC}">
              <c16:uniqueId val="{00000005-1C07-4A24-9606-DA7FFE10BA0F}"/>
            </c:ext>
          </c:extLst>
        </c:ser>
        <c:ser>
          <c:idx val="6"/>
          <c:order val="6"/>
          <c:tx>
            <c:strRef>
              <c:f>Sheet1!$A$35</c:f>
              <c:strCache>
                <c:ptCount val="1"/>
                <c:pt idx="0">
                  <c:v>Sycamore</c:v>
                </c:pt>
              </c:strCache>
            </c:strRef>
          </c:tx>
          <c:spPr>
            <a:solidFill>
              <a:schemeClr val="accent1">
                <a:lumMod val="60000"/>
              </a:schemeClr>
            </a:solidFill>
            <a:ln>
              <a:noFill/>
            </a:ln>
            <a:effectLst/>
          </c:spPr>
          <c:invertIfNegative val="0"/>
          <c:errBars>
            <c:errBarType val="plus"/>
            <c:errValType val="stdErr"/>
            <c:noEndCap val="1"/>
            <c:spPr>
              <a:noFill/>
              <a:ln w="9525" cap="flat" cmpd="sng" algn="ctr">
                <a:solidFill>
                  <a:schemeClr val="tx1">
                    <a:lumMod val="65000"/>
                    <a:lumOff val="35000"/>
                  </a:schemeClr>
                </a:solidFill>
                <a:round/>
              </a:ln>
              <a:effectLst/>
            </c:spPr>
          </c:errBars>
          <c:cat>
            <c:strRef>
              <c:f>Sheet1!$L$28:$U$28</c:f>
              <c:strCache>
                <c:ptCount val="10"/>
                <c:pt idx="0">
                  <c:v>1.0-1.099</c:v>
                </c:pt>
                <c:pt idx="1">
                  <c:v>1.1-1.199</c:v>
                </c:pt>
                <c:pt idx="2">
                  <c:v>1.2-1.299</c:v>
                </c:pt>
                <c:pt idx="3">
                  <c:v>1.3-1.399</c:v>
                </c:pt>
                <c:pt idx="4">
                  <c:v>1.4-1.499</c:v>
                </c:pt>
                <c:pt idx="5">
                  <c:v>1.5-1.599</c:v>
                </c:pt>
                <c:pt idx="6">
                  <c:v>1.6-1.699</c:v>
                </c:pt>
                <c:pt idx="7">
                  <c:v>1.7-1.799</c:v>
                </c:pt>
                <c:pt idx="8">
                  <c:v>1.8-1.899</c:v>
                </c:pt>
                <c:pt idx="9">
                  <c:v>1.9-1.999</c:v>
                </c:pt>
              </c:strCache>
            </c:strRef>
          </c:cat>
          <c:val>
            <c:numRef>
              <c:f>Sheet1!$L$35:$U$35</c:f>
              <c:numCache>
                <c:formatCode>General</c:formatCode>
                <c:ptCount val="10"/>
                <c:pt idx="0">
                  <c:v>4.0794499999999996</c:v>
                </c:pt>
                <c:pt idx="1">
                  <c:v>2.8280749999999997</c:v>
                </c:pt>
                <c:pt idx="2">
                  <c:v>2.3894625</c:v>
                </c:pt>
                <c:pt idx="3">
                  <c:v>1.7384500000000003</c:v>
                </c:pt>
                <c:pt idx="4">
                  <c:v>1.35195</c:v>
                </c:pt>
                <c:pt idx="5">
                  <c:v>0.96979999999999988</c:v>
                </c:pt>
                <c:pt idx="6">
                  <c:v>1.1969000000000001</c:v>
                </c:pt>
                <c:pt idx="7">
                  <c:v>1.3085749999999998</c:v>
                </c:pt>
                <c:pt idx="8">
                  <c:v>0.55913750000000007</c:v>
                </c:pt>
                <c:pt idx="9">
                  <c:v>0.46761249999999999</c:v>
                </c:pt>
              </c:numCache>
            </c:numRef>
          </c:val>
          <c:extLst>
            <c:ext xmlns:c16="http://schemas.microsoft.com/office/drawing/2014/chart" uri="{C3380CC4-5D6E-409C-BE32-E72D297353CC}">
              <c16:uniqueId val="{00000006-1C07-4A24-9606-DA7FFE10BA0F}"/>
            </c:ext>
          </c:extLst>
        </c:ser>
        <c:dLbls>
          <c:showLegendKey val="0"/>
          <c:showVal val="0"/>
          <c:showCatName val="0"/>
          <c:showSerName val="0"/>
          <c:showPercent val="0"/>
          <c:showBubbleSize val="0"/>
        </c:dLbls>
        <c:gapWidth val="219"/>
        <c:overlap val="-27"/>
        <c:axId val="197021352"/>
        <c:axId val="197021744"/>
      </c:barChart>
      <c:catAx>
        <c:axId val="19702135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Diameter</a:t>
                </a:r>
                <a:r>
                  <a:rPr lang="en-GB" sz="1600" baseline="0"/>
                  <a:t> classes (mm)</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7021744"/>
        <c:crosses val="autoZero"/>
        <c:auto val="1"/>
        <c:lblAlgn val="ctr"/>
        <c:lblOffset val="100"/>
        <c:noMultiLvlLbl val="0"/>
      </c:catAx>
      <c:valAx>
        <c:axId val="197021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Root</a:t>
                </a:r>
                <a:r>
                  <a:rPr lang="en-GB" sz="1600" baseline="0"/>
                  <a:t> length (cm)</a:t>
                </a:r>
                <a:endParaRPr lang="en-GB" sz="160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7021352"/>
        <c:crosses val="autoZero"/>
        <c:crossBetween val="between"/>
      </c:valAx>
      <c:spPr>
        <a:noFill/>
        <a:ln>
          <a:solidFill>
            <a:srgbClr val="F0F0F0"/>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Sheet1!$A$29</c:f>
              <c:strCache>
                <c:ptCount val="1"/>
                <c:pt idx="0">
                  <c:v>Alder</c:v>
                </c:pt>
              </c:strCache>
            </c:strRef>
          </c:tx>
          <c:spPr>
            <a:solidFill>
              <a:schemeClr val="accent1"/>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Sheet1!$B$29:$U$29</c:f>
              <c:numCache>
                <c:formatCode>General</c:formatCode>
                <c:ptCount val="10"/>
                <c:pt idx="0">
                  <c:v>62.137175000000006</c:v>
                </c:pt>
                <c:pt idx="1">
                  <c:v>82.163824999999989</c:v>
                </c:pt>
                <c:pt idx="2">
                  <c:v>82.689324999999997</c:v>
                </c:pt>
                <c:pt idx="3">
                  <c:v>42.3331625</c:v>
                </c:pt>
                <c:pt idx="4">
                  <c:v>30.462875000000004</c:v>
                </c:pt>
                <c:pt idx="5">
                  <c:v>19.448049999999999</c:v>
                </c:pt>
                <c:pt idx="6">
                  <c:v>14.552475000000001</c:v>
                </c:pt>
                <c:pt idx="7">
                  <c:v>13.6295</c:v>
                </c:pt>
                <c:pt idx="8">
                  <c:v>10.833200000000001</c:v>
                </c:pt>
                <c:pt idx="9">
                  <c:v>7.603887499999999</c:v>
                </c:pt>
              </c:numCache>
            </c:numRef>
          </c:val>
          <c:extLst>
            <c:ext xmlns:c16="http://schemas.microsoft.com/office/drawing/2014/chart" uri="{C3380CC4-5D6E-409C-BE32-E72D297353CC}">
              <c16:uniqueId val="{00000000-02DE-4192-ADFA-3476F2781B94}"/>
            </c:ext>
          </c:extLst>
        </c:ser>
        <c:ser>
          <c:idx val="1"/>
          <c:order val="1"/>
          <c:tx>
            <c:strRef>
              <c:f>Sheet1!$A$30</c:f>
              <c:strCache>
                <c:ptCount val="1"/>
                <c:pt idx="0">
                  <c:v>Ash</c:v>
                </c:pt>
              </c:strCache>
            </c:strRef>
          </c:tx>
          <c:spPr>
            <a:solidFill>
              <a:schemeClr val="accent2"/>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Sheet1!$B$30:$U$30</c:f>
              <c:numCache>
                <c:formatCode>General</c:formatCode>
                <c:ptCount val="10"/>
                <c:pt idx="0">
                  <c:v>281.00332500000002</c:v>
                </c:pt>
                <c:pt idx="1">
                  <c:v>447.05763749999994</c:v>
                </c:pt>
                <c:pt idx="2">
                  <c:v>852.64462500000013</c:v>
                </c:pt>
                <c:pt idx="3">
                  <c:v>480.66772500000002</c:v>
                </c:pt>
                <c:pt idx="4">
                  <c:v>267.19023750000002</c:v>
                </c:pt>
                <c:pt idx="5">
                  <c:v>132.32842499999998</c:v>
                </c:pt>
                <c:pt idx="6">
                  <c:v>82.485862499999996</c:v>
                </c:pt>
                <c:pt idx="7">
                  <c:v>69.443137499999992</c:v>
                </c:pt>
                <c:pt idx="8">
                  <c:v>43.827524999999994</c:v>
                </c:pt>
                <c:pt idx="9">
                  <c:v>31.118150000000004</c:v>
                </c:pt>
              </c:numCache>
            </c:numRef>
          </c:val>
          <c:extLst>
            <c:ext xmlns:c16="http://schemas.microsoft.com/office/drawing/2014/chart" uri="{C3380CC4-5D6E-409C-BE32-E72D297353CC}">
              <c16:uniqueId val="{00000001-02DE-4192-ADFA-3476F2781B94}"/>
            </c:ext>
          </c:extLst>
        </c:ser>
        <c:ser>
          <c:idx val="2"/>
          <c:order val="2"/>
          <c:tx>
            <c:strRef>
              <c:f>Sheet1!$A$31</c:f>
              <c:strCache>
                <c:ptCount val="1"/>
                <c:pt idx="0">
                  <c:v>Beech</c:v>
                </c:pt>
              </c:strCache>
            </c:strRef>
          </c:tx>
          <c:spPr>
            <a:solidFill>
              <a:schemeClr val="accent3"/>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Sheet1!$B$31:$U$31</c:f>
              <c:numCache>
                <c:formatCode>General</c:formatCode>
                <c:ptCount val="10"/>
                <c:pt idx="0">
                  <c:v>291.50014444444446</c:v>
                </c:pt>
                <c:pt idx="1">
                  <c:v>159.203</c:v>
                </c:pt>
                <c:pt idx="2">
                  <c:v>88.332455555555555</c:v>
                </c:pt>
                <c:pt idx="3">
                  <c:v>45.564777777777778</c:v>
                </c:pt>
                <c:pt idx="4">
                  <c:v>28.686911111111108</c:v>
                </c:pt>
                <c:pt idx="5">
                  <c:v>16.006833333333333</c:v>
                </c:pt>
                <c:pt idx="6">
                  <c:v>11.068133333333332</c:v>
                </c:pt>
                <c:pt idx="7">
                  <c:v>9.9523111111111113</c:v>
                </c:pt>
                <c:pt idx="8">
                  <c:v>6.4240555555555563</c:v>
                </c:pt>
                <c:pt idx="9">
                  <c:v>4.5220444444444441</c:v>
                </c:pt>
              </c:numCache>
            </c:numRef>
          </c:val>
          <c:extLst>
            <c:ext xmlns:c16="http://schemas.microsoft.com/office/drawing/2014/chart" uri="{C3380CC4-5D6E-409C-BE32-E72D297353CC}">
              <c16:uniqueId val="{00000002-02DE-4192-ADFA-3476F2781B94}"/>
            </c:ext>
          </c:extLst>
        </c:ser>
        <c:ser>
          <c:idx val="3"/>
          <c:order val="3"/>
          <c:tx>
            <c:strRef>
              <c:f>Sheet1!$A$32</c:f>
              <c:strCache>
                <c:ptCount val="1"/>
                <c:pt idx="0">
                  <c:v>Birch</c:v>
                </c:pt>
              </c:strCache>
            </c:strRef>
          </c:tx>
          <c:spPr>
            <a:solidFill>
              <a:schemeClr val="accent4"/>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Sheet1!$B$32:$U$32</c:f>
              <c:numCache>
                <c:formatCode>General</c:formatCode>
                <c:ptCount val="10"/>
                <c:pt idx="0">
                  <c:v>332.30897500000003</c:v>
                </c:pt>
                <c:pt idx="1">
                  <c:v>203.30963750000001</c:v>
                </c:pt>
                <c:pt idx="2">
                  <c:v>114.07974999999999</c:v>
                </c:pt>
                <c:pt idx="3">
                  <c:v>61.7334125</c:v>
                </c:pt>
                <c:pt idx="4">
                  <c:v>41.336399999999998</c:v>
                </c:pt>
                <c:pt idx="5">
                  <c:v>25.022137500000003</c:v>
                </c:pt>
                <c:pt idx="6">
                  <c:v>17.761912499999998</c:v>
                </c:pt>
                <c:pt idx="7">
                  <c:v>14.864325000000001</c:v>
                </c:pt>
                <c:pt idx="8">
                  <c:v>10.307812500000001</c:v>
                </c:pt>
                <c:pt idx="9">
                  <c:v>6.6848874999999994</c:v>
                </c:pt>
              </c:numCache>
            </c:numRef>
          </c:val>
          <c:extLst>
            <c:ext xmlns:c16="http://schemas.microsoft.com/office/drawing/2014/chart" uri="{C3380CC4-5D6E-409C-BE32-E72D297353CC}">
              <c16:uniqueId val="{00000003-02DE-4192-ADFA-3476F2781B94}"/>
            </c:ext>
          </c:extLst>
        </c:ser>
        <c:ser>
          <c:idx val="4"/>
          <c:order val="4"/>
          <c:tx>
            <c:strRef>
              <c:f>Sheet1!$A$33</c:f>
              <c:strCache>
                <c:ptCount val="1"/>
                <c:pt idx="0">
                  <c:v>Chestnut</c:v>
                </c:pt>
              </c:strCache>
            </c:strRef>
          </c:tx>
          <c:spPr>
            <a:solidFill>
              <a:schemeClr val="accent5"/>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Sheet1!$B$33:$U$33</c:f>
              <c:numCache>
                <c:formatCode>General</c:formatCode>
                <c:ptCount val="10"/>
                <c:pt idx="0">
                  <c:v>86.372987499999994</c:v>
                </c:pt>
                <c:pt idx="1">
                  <c:v>62.662312499999999</c:v>
                </c:pt>
                <c:pt idx="2">
                  <c:v>49.125949999999996</c:v>
                </c:pt>
                <c:pt idx="3">
                  <c:v>29.438600000000001</c:v>
                </c:pt>
                <c:pt idx="4">
                  <c:v>19.095012499999999</c:v>
                </c:pt>
                <c:pt idx="5">
                  <c:v>10.306099999999999</c:v>
                </c:pt>
                <c:pt idx="6">
                  <c:v>6.6879750000000007</c:v>
                </c:pt>
                <c:pt idx="7">
                  <c:v>5.5142999999999995</c:v>
                </c:pt>
                <c:pt idx="8">
                  <c:v>4.3018999999999998</c:v>
                </c:pt>
                <c:pt idx="9">
                  <c:v>2.5507875000000002</c:v>
                </c:pt>
              </c:numCache>
            </c:numRef>
          </c:val>
          <c:extLst>
            <c:ext xmlns:c16="http://schemas.microsoft.com/office/drawing/2014/chart" uri="{C3380CC4-5D6E-409C-BE32-E72D297353CC}">
              <c16:uniqueId val="{00000004-02DE-4192-ADFA-3476F2781B94}"/>
            </c:ext>
          </c:extLst>
        </c:ser>
        <c:ser>
          <c:idx val="5"/>
          <c:order val="5"/>
          <c:tx>
            <c:strRef>
              <c:f>Sheet1!$A$34</c:f>
              <c:strCache>
                <c:ptCount val="1"/>
                <c:pt idx="0">
                  <c:v>Oak</c:v>
                </c:pt>
              </c:strCache>
            </c:strRef>
          </c:tx>
          <c:spPr>
            <a:solidFill>
              <a:schemeClr val="accent6"/>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Sheet1!$B$34:$U$34</c:f>
              <c:numCache>
                <c:formatCode>General</c:formatCode>
                <c:ptCount val="10"/>
                <c:pt idx="0">
                  <c:v>180.912375</c:v>
                </c:pt>
                <c:pt idx="1">
                  <c:v>140.1492375</c:v>
                </c:pt>
                <c:pt idx="2">
                  <c:v>75.738462500000011</c:v>
                </c:pt>
                <c:pt idx="3">
                  <c:v>39.757287500000004</c:v>
                </c:pt>
                <c:pt idx="4">
                  <c:v>26.198324999999997</c:v>
                </c:pt>
                <c:pt idx="5">
                  <c:v>13.263674999999999</c:v>
                </c:pt>
                <c:pt idx="6">
                  <c:v>9.8170500000000018</c:v>
                </c:pt>
                <c:pt idx="7">
                  <c:v>8.6371624999999987</c:v>
                </c:pt>
                <c:pt idx="8">
                  <c:v>4.754975</c:v>
                </c:pt>
                <c:pt idx="9">
                  <c:v>3.3453374999999999</c:v>
                </c:pt>
              </c:numCache>
            </c:numRef>
          </c:val>
          <c:extLst>
            <c:ext xmlns:c16="http://schemas.microsoft.com/office/drawing/2014/chart" uri="{C3380CC4-5D6E-409C-BE32-E72D297353CC}">
              <c16:uniqueId val="{00000005-02DE-4192-ADFA-3476F2781B94}"/>
            </c:ext>
          </c:extLst>
        </c:ser>
        <c:ser>
          <c:idx val="6"/>
          <c:order val="6"/>
          <c:tx>
            <c:strRef>
              <c:f>Sheet1!$A$35</c:f>
              <c:strCache>
                <c:ptCount val="1"/>
                <c:pt idx="0">
                  <c:v>Sycamore</c:v>
                </c:pt>
              </c:strCache>
            </c:strRef>
          </c:tx>
          <c:spPr>
            <a:solidFill>
              <a:schemeClr val="accent1">
                <a:lumMod val="60000"/>
              </a:schemeClr>
            </a:solidFill>
            <a:ln>
              <a:noFill/>
            </a:ln>
            <a:effectLst/>
          </c:spPr>
          <c:invertIfNegative val="0"/>
          <c:errBars>
            <c:errBarType val="both"/>
            <c:errValType val="stdErr"/>
            <c:noEndCap val="1"/>
            <c:spPr>
              <a:noFill/>
              <a:ln w="9525" cap="flat" cmpd="sng" algn="ctr">
                <a:solidFill>
                  <a:schemeClr val="tx1">
                    <a:lumMod val="65000"/>
                    <a:lumOff val="35000"/>
                  </a:schemeClr>
                </a:solidFill>
                <a:round/>
              </a:ln>
              <a:effectLst/>
            </c:spPr>
          </c:errBars>
          <c:cat>
            <c:strRef>
              <c:f>Sheet1!$B$28:$U$28</c:f>
              <c:strCache>
                <c:ptCount val="10"/>
                <c:pt idx="0">
                  <c:v>0-0.099</c:v>
                </c:pt>
                <c:pt idx="1">
                  <c:v>0.1-0.199</c:v>
                </c:pt>
                <c:pt idx="2">
                  <c:v>0.2 - 0.299</c:v>
                </c:pt>
                <c:pt idx="3">
                  <c:v>0.3-0.399</c:v>
                </c:pt>
                <c:pt idx="4">
                  <c:v>0.4-0.499</c:v>
                </c:pt>
                <c:pt idx="5">
                  <c:v>0.5-0.599</c:v>
                </c:pt>
                <c:pt idx="6">
                  <c:v>0.6-0.699</c:v>
                </c:pt>
                <c:pt idx="7">
                  <c:v>0.7-0.799</c:v>
                </c:pt>
                <c:pt idx="8">
                  <c:v>0.8-0.899</c:v>
                </c:pt>
                <c:pt idx="9">
                  <c:v>0.9-0.999</c:v>
                </c:pt>
              </c:strCache>
            </c:strRef>
          </c:cat>
          <c:val>
            <c:numRef>
              <c:f>Sheet1!$B$35:$U$35</c:f>
              <c:numCache>
                <c:formatCode>General</c:formatCode>
                <c:ptCount val="10"/>
                <c:pt idx="0">
                  <c:v>284.10061250000007</c:v>
                </c:pt>
                <c:pt idx="1">
                  <c:v>289.55797500000006</c:v>
                </c:pt>
                <c:pt idx="2">
                  <c:v>155.36265</c:v>
                </c:pt>
                <c:pt idx="3">
                  <c:v>68.209312499999996</c:v>
                </c:pt>
                <c:pt idx="4">
                  <c:v>41.803887500000002</c:v>
                </c:pt>
                <c:pt idx="5">
                  <c:v>21.026487500000002</c:v>
                </c:pt>
                <c:pt idx="6">
                  <c:v>13.374400000000003</c:v>
                </c:pt>
                <c:pt idx="7">
                  <c:v>12.080962499999998</c:v>
                </c:pt>
                <c:pt idx="8">
                  <c:v>7.3077750000000012</c:v>
                </c:pt>
                <c:pt idx="9">
                  <c:v>4.6730374999999995</c:v>
                </c:pt>
              </c:numCache>
            </c:numRef>
          </c:val>
          <c:extLst>
            <c:ext xmlns:c16="http://schemas.microsoft.com/office/drawing/2014/chart" uri="{C3380CC4-5D6E-409C-BE32-E72D297353CC}">
              <c16:uniqueId val="{00000006-02DE-4192-ADFA-3476F2781B94}"/>
            </c:ext>
          </c:extLst>
        </c:ser>
        <c:dLbls>
          <c:showLegendKey val="0"/>
          <c:showVal val="0"/>
          <c:showCatName val="0"/>
          <c:showSerName val="0"/>
          <c:showPercent val="0"/>
          <c:showBubbleSize val="0"/>
        </c:dLbls>
        <c:gapWidth val="219"/>
        <c:overlap val="-27"/>
        <c:axId val="197022528"/>
        <c:axId val="197022920"/>
      </c:barChart>
      <c:catAx>
        <c:axId val="19702252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Diameter classes (mm)</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7022920"/>
        <c:crosses val="autoZero"/>
        <c:auto val="1"/>
        <c:lblAlgn val="ctr"/>
        <c:lblOffset val="100"/>
        <c:noMultiLvlLbl val="0"/>
      </c:catAx>
      <c:valAx>
        <c:axId val="197022920"/>
        <c:scaling>
          <c:orientation val="minMax"/>
          <c:max val="9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Root</a:t>
                </a:r>
                <a:r>
                  <a:rPr lang="en-GB" sz="1600" baseline="0"/>
                  <a:t> length (cm)</a:t>
                </a:r>
              </a:p>
              <a:p>
                <a:pPr>
                  <a:defRPr sz="1600"/>
                </a:pPr>
                <a:endParaRPr lang="en-GB" sz="160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70225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80247390150035"/>
          <c:y val="9.7593905549500565E-2"/>
          <c:w val="0.83797540514835411"/>
          <c:h val="0.68545596829938893"/>
        </c:manualLayout>
      </c:layout>
      <c:scatterChart>
        <c:scatterStyle val="lineMarker"/>
        <c:varyColors val="0"/>
        <c:ser>
          <c:idx val="0"/>
          <c:order val="0"/>
          <c:spPr>
            <a:ln w="19050" cap="rnd">
              <a:noFill/>
              <a:round/>
            </a:ln>
            <a:effectLst/>
          </c:spPr>
          <c:marker>
            <c:symbol val="circle"/>
            <c:size val="10"/>
            <c:spPr>
              <a:solidFill>
                <a:schemeClr val="tx1"/>
              </a:solidFill>
              <a:ln w="9525">
                <a:solidFill>
                  <a:schemeClr val="accent1"/>
                </a:solidFill>
              </a:ln>
              <a:effectLst/>
            </c:spPr>
          </c:marker>
          <c:trendline>
            <c:spPr>
              <a:ln w="38100" cap="rnd">
                <a:solidFill>
                  <a:schemeClr val="tx1"/>
                </a:solidFill>
                <a:prstDash val="solid"/>
              </a:ln>
              <a:effectLst/>
            </c:spPr>
            <c:trendlineType val="linear"/>
            <c:dispRSqr val="1"/>
            <c:dispEq val="0"/>
            <c:trendlineLbl>
              <c:layout/>
              <c:numFmt formatCode="General" sourceLinked="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rendlineLbl>
          </c:trendline>
          <c:xVal>
            <c:numRef>
              <c:f>Sheet3!$A$7:$A$13</c:f>
              <c:numCache>
                <c:formatCode>General</c:formatCode>
                <c:ptCount val="7"/>
                <c:pt idx="1">
                  <c:v>2.7158519355287409E-3</c:v>
                </c:pt>
                <c:pt idx="2">
                  <c:v>1.2918798522645509E-3</c:v>
                </c:pt>
                <c:pt idx="3">
                  <c:v>2.1576635406748181E-3</c:v>
                </c:pt>
                <c:pt idx="4">
                  <c:v>1.1853908405811389E-3</c:v>
                </c:pt>
                <c:pt idx="5">
                  <c:v>1.580521120774852E-3</c:v>
                </c:pt>
                <c:pt idx="6">
                  <c:v>1.4538152102568072E-3</c:v>
                </c:pt>
              </c:numCache>
            </c:numRef>
          </c:xVal>
          <c:yVal>
            <c:numRef>
              <c:f>Sheet3!$B$7:$B$13</c:f>
              <c:numCache>
                <c:formatCode>General</c:formatCode>
                <c:ptCount val="7"/>
                <c:pt idx="1">
                  <c:v>84.353999999999985</c:v>
                </c:pt>
                <c:pt idx="2">
                  <c:v>14.351100000000002</c:v>
                </c:pt>
                <c:pt idx="3">
                  <c:v>57.388010000000001</c:v>
                </c:pt>
                <c:pt idx="4">
                  <c:v>23.058949999999999</c:v>
                </c:pt>
                <c:pt idx="5">
                  <c:v>39.912669999999991</c:v>
                </c:pt>
                <c:pt idx="6">
                  <c:v>44.324380000000012</c:v>
                </c:pt>
              </c:numCache>
            </c:numRef>
          </c:yVal>
          <c:smooth val="0"/>
          <c:extLst>
            <c:ext xmlns:c16="http://schemas.microsoft.com/office/drawing/2014/chart" uri="{C3380CC4-5D6E-409C-BE32-E72D297353CC}">
              <c16:uniqueId val="{00000000-6F12-4FB5-ADD7-9424EDCCF1D4}"/>
            </c:ext>
          </c:extLst>
        </c:ser>
        <c:dLbls>
          <c:showLegendKey val="0"/>
          <c:showVal val="0"/>
          <c:showCatName val="0"/>
          <c:showSerName val="0"/>
          <c:showPercent val="0"/>
          <c:showBubbleSize val="0"/>
        </c:dLbls>
        <c:axId val="195913712"/>
        <c:axId val="195912144"/>
      </c:scatterChart>
      <c:valAx>
        <c:axId val="195913712"/>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smtClean="0"/>
                  <a:t>Mean</a:t>
                </a:r>
                <a:r>
                  <a:rPr lang="en-US" sz="2000" b="1" baseline="0" dirty="0" smtClean="0"/>
                  <a:t> h</a:t>
                </a:r>
                <a:r>
                  <a:rPr lang="en-US" sz="2000" b="1" dirty="0" smtClean="0"/>
                  <a:t>ydraulic </a:t>
                </a:r>
                <a:r>
                  <a:rPr lang="en-US" sz="2000" b="1" dirty="0"/>
                  <a:t>conductivity (cm/s)</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5912144"/>
        <c:crosses val="autoZero"/>
        <c:crossBetween val="midCat"/>
      </c:valAx>
      <c:valAx>
        <c:axId val="195912144"/>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smtClean="0"/>
                  <a:t>Total root </a:t>
                </a:r>
                <a:r>
                  <a:rPr lang="en-US" sz="2000" b="1" dirty="0"/>
                  <a:t>biomass (cm)</a:t>
                </a:r>
              </a:p>
            </c:rich>
          </c:tx>
          <c:layout>
            <c:manualLayout>
              <c:xMode val="edge"/>
              <c:yMode val="edge"/>
              <c:x val="9.9470509187776467E-3"/>
              <c:y val="0.313942810006970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59137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8AA89-B5B4-41CF-840F-D93D0833B3E6}"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GB"/>
        </a:p>
      </dgm:t>
    </dgm:pt>
    <dgm:pt modelId="{CE75424C-3B43-4C07-904E-1E0978A19AF0}">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200" b="1" dirty="0" smtClean="0"/>
            <a:t>Increased frequency and intensity of flooding have highlighted concerns regarding flood resilience</a:t>
          </a:r>
        </a:p>
        <a:p>
          <a:pPr marL="0" marR="0" lvl="0" indent="0" defTabSz="914400" eaLnBrk="1" fontAlgn="auto" latinLnBrk="0" hangingPunct="1">
            <a:lnSpc>
              <a:spcPct val="100000"/>
            </a:lnSpc>
            <a:spcBef>
              <a:spcPts val="0"/>
            </a:spcBef>
            <a:spcAft>
              <a:spcPts val="0"/>
            </a:spcAft>
            <a:buClrTx/>
            <a:buSzTx/>
            <a:buFontTx/>
            <a:buNone/>
            <a:tabLst/>
            <a:defRPr/>
          </a:pPr>
          <a:endParaRPr lang="en-GB" sz="2200"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GB" sz="2200" baseline="0" dirty="0" smtClean="0"/>
            <a:t>Are trees the answer?</a:t>
          </a:r>
        </a:p>
        <a:p>
          <a:endParaRPr lang="en-GB" sz="1700" dirty="0"/>
        </a:p>
      </dgm:t>
    </dgm:pt>
    <dgm:pt modelId="{A8C240B4-262E-4DD6-BAED-BDC9C8D74D9B}" type="parTrans" cxnId="{A679F449-2C2A-4831-A6E9-796DBB075240}">
      <dgm:prSet/>
      <dgm:spPr/>
      <dgm:t>
        <a:bodyPr/>
        <a:lstStyle/>
        <a:p>
          <a:endParaRPr lang="en-GB"/>
        </a:p>
      </dgm:t>
    </dgm:pt>
    <dgm:pt modelId="{1292780D-DFFF-4797-949C-079C8E564866}" type="sibTrans" cxnId="{A679F449-2C2A-4831-A6E9-796DBB075240}">
      <dgm:prSet/>
      <dgm:spPr/>
      <dgm:t>
        <a:bodyPr/>
        <a:lstStyle/>
        <a:p>
          <a:endParaRPr lang="en-GB"/>
        </a:p>
      </dgm:t>
    </dgm:pt>
    <dgm:pt modelId="{FC11A1D8-AAC9-4B46-A74A-DC19C886E8A6}">
      <dgm:prSet phldrT="[Text]" custT="1"/>
      <dgm:spPr/>
      <dgm:t>
        <a:bodyPr/>
        <a:lstStyle/>
        <a:p>
          <a:r>
            <a:rPr lang="en-GB" sz="2000" dirty="0" smtClean="0"/>
            <a:t>Plant trees to sustainably intensify agricultural practices &amp; improve ecosystem resilience?</a:t>
          </a:r>
          <a:endParaRPr lang="en-GB" sz="2000" dirty="0"/>
        </a:p>
      </dgm:t>
    </dgm:pt>
    <dgm:pt modelId="{F90A86C1-43A4-4418-8650-4684BFAE74A1}" type="parTrans" cxnId="{B74B19AC-0DE0-46F5-9FE8-143D39825577}">
      <dgm:prSet/>
      <dgm:spPr/>
      <dgm:t>
        <a:bodyPr/>
        <a:lstStyle/>
        <a:p>
          <a:endParaRPr lang="en-GB"/>
        </a:p>
      </dgm:t>
    </dgm:pt>
    <dgm:pt modelId="{02C470EF-A228-4932-946D-480C4E3E462D}" type="sibTrans" cxnId="{B74B19AC-0DE0-46F5-9FE8-143D39825577}">
      <dgm:prSet/>
      <dgm:spPr/>
      <dgm:t>
        <a:bodyPr/>
        <a:lstStyle/>
        <a:p>
          <a:endParaRPr lang="en-GB"/>
        </a:p>
      </dgm:t>
    </dgm:pt>
    <dgm:pt modelId="{EED68FB3-2293-458B-9B06-4497A87969DA}">
      <dgm:prSet phldrT="[Text]" custT="1"/>
      <dgm:spPr/>
      <dgm:t>
        <a:bodyPr/>
        <a:lstStyle/>
        <a:p>
          <a:pPr lvl="0" defTabSz="2844800">
            <a:lnSpc>
              <a:spcPct val="90000"/>
            </a:lnSpc>
            <a:spcBef>
              <a:spcPct val="0"/>
            </a:spcBef>
            <a:spcAft>
              <a:spcPct val="35000"/>
            </a:spcAft>
          </a:pPr>
          <a:r>
            <a:rPr lang="en-GB" sz="2000" dirty="0" smtClean="0"/>
            <a:t>Limited research into hydrological impact of shelterbelts </a:t>
          </a:r>
          <a:endParaRPr lang="en-GB" sz="2000" dirty="0"/>
        </a:p>
      </dgm:t>
    </dgm:pt>
    <dgm:pt modelId="{59E1382B-4CD2-4AEF-B4A0-3EDB7751E2A9}" type="parTrans" cxnId="{9A24BCA7-2A22-4F69-B820-8ACDEB1B1A54}">
      <dgm:prSet/>
      <dgm:spPr/>
      <dgm:t>
        <a:bodyPr/>
        <a:lstStyle/>
        <a:p>
          <a:endParaRPr lang="en-GB"/>
        </a:p>
      </dgm:t>
    </dgm:pt>
    <dgm:pt modelId="{B1E42EE6-5B2F-49C2-8FCB-C4C6D209367D}" type="sibTrans" cxnId="{9A24BCA7-2A22-4F69-B820-8ACDEB1B1A54}">
      <dgm:prSet/>
      <dgm:spPr/>
      <dgm:t>
        <a:bodyPr/>
        <a:lstStyle/>
        <a:p>
          <a:endParaRPr lang="en-GB"/>
        </a:p>
      </dgm:t>
    </dgm:pt>
    <dgm:pt modelId="{B3FB5C8A-316F-4EE7-AA27-82448413DA42}">
      <dgm:prSet phldrT="[Text]" custT="1"/>
      <dgm:spPr/>
      <dgm:t>
        <a:bodyPr/>
        <a:lstStyle/>
        <a:p>
          <a:r>
            <a:rPr lang="en-GB" sz="2000" dirty="0" smtClean="0"/>
            <a:t>Knowledge gaps: species, age, seasonality, spatial variability, management technique </a:t>
          </a:r>
          <a:endParaRPr lang="en-GB" sz="2000" dirty="0"/>
        </a:p>
      </dgm:t>
    </dgm:pt>
    <dgm:pt modelId="{8D6511C3-C79F-4826-ABA7-9802338D86FB}" type="parTrans" cxnId="{9F3FB4AB-C8F6-4994-90D9-D070B5B0F97B}">
      <dgm:prSet/>
      <dgm:spPr/>
      <dgm:t>
        <a:bodyPr/>
        <a:lstStyle/>
        <a:p>
          <a:endParaRPr lang="en-GB"/>
        </a:p>
      </dgm:t>
    </dgm:pt>
    <dgm:pt modelId="{F4F463E9-D766-43A7-8FB8-75B5D5223B08}" type="sibTrans" cxnId="{9F3FB4AB-C8F6-4994-90D9-D070B5B0F97B}">
      <dgm:prSet/>
      <dgm:spPr/>
      <dgm:t>
        <a:bodyPr/>
        <a:lstStyle/>
        <a:p>
          <a:endParaRPr lang="en-GB"/>
        </a:p>
      </dgm:t>
    </dgm:pt>
    <dgm:pt modelId="{06F6320F-AD6D-4077-BBDE-64DCC58D95B6}" type="pres">
      <dgm:prSet presAssocID="{0E58AA89-B5B4-41CF-840F-D93D0833B3E6}" presName="Name0" presStyleCnt="0">
        <dgm:presLayoutVars>
          <dgm:chMax val="1"/>
          <dgm:chPref val="1"/>
        </dgm:presLayoutVars>
      </dgm:prSet>
      <dgm:spPr/>
      <dgm:t>
        <a:bodyPr/>
        <a:lstStyle/>
        <a:p>
          <a:endParaRPr lang="en-GB"/>
        </a:p>
      </dgm:t>
    </dgm:pt>
    <dgm:pt modelId="{08A01C9F-12D1-4DFD-81AD-E3CF1C713DD8}" type="pres">
      <dgm:prSet presAssocID="{CE75424C-3B43-4C07-904E-1E0978A19AF0}" presName="Parent" presStyleLbl="node0" presStyleIdx="0" presStyleCnt="1" custScaleX="86854" custScaleY="85256" custLinFactNeighborX="19699" custLinFactNeighborY="-700">
        <dgm:presLayoutVars>
          <dgm:chMax val="5"/>
          <dgm:chPref val="5"/>
        </dgm:presLayoutVars>
      </dgm:prSet>
      <dgm:spPr/>
      <dgm:t>
        <a:bodyPr/>
        <a:lstStyle/>
        <a:p>
          <a:endParaRPr lang="en-GB"/>
        </a:p>
      </dgm:t>
    </dgm:pt>
    <dgm:pt modelId="{50C7D63C-2FD1-4BE0-A91A-1576F09A88CA}" type="pres">
      <dgm:prSet presAssocID="{CE75424C-3B43-4C07-904E-1E0978A19AF0}" presName="Accent1" presStyleLbl="node1" presStyleIdx="0" presStyleCnt="15"/>
      <dgm:spPr/>
    </dgm:pt>
    <dgm:pt modelId="{70B73C51-8FAD-4D57-848B-3092A0B2C6DA}" type="pres">
      <dgm:prSet presAssocID="{CE75424C-3B43-4C07-904E-1E0978A19AF0}" presName="Accent2" presStyleLbl="node1" presStyleIdx="1" presStyleCnt="15"/>
      <dgm:spPr/>
    </dgm:pt>
    <dgm:pt modelId="{E769D986-4EF0-4A6C-B0D5-82EE190CD49F}" type="pres">
      <dgm:prSet presAssocID="{CE75424C-3B43-4C07-904E-1E0978A19AF0}" presName="Accent3" presStyleLbl="node1" presStyleIdx="2" presStyleCnt="15"/>
      <dgm:spPr/>
    </dgm:pt>
    <dgm:pt modelId="{49A9DED7-D738-4216-A58F-6271690D203D}" type="pres">
      <dgm:prSet presAssocID="{CE75424C-3B43-4C07-904E-1E0978A19AF0}" presName="Accent4" presStyleLbl="node1" presStyleIdx="3" presStyleCnt="15"/>
      <dgm:spPr/>
    </dgm:pt>
    <dgm:pt modelId="{EC54F58D-1150-437F-905C-FB36F31BA815}" type="pres">
      <dgm:prSet presAssocID="{CE75424C-3B43-4C07-904E-1E0978A19AF0}" presName="Accent5" presStyleLbl="node1" presStyleIdx="4" presStyleCnt="15"/>
      <dgm:spPr/>
    </dgm:pt>
    <dgm:pt modelId="{0831B408-D32A-4E37-9FBC-0BEC01182BEE}" type="pres">
      <dgm:prSet presAssocID="{CE75424C-3B43-4C07-904E-1E0978A19AF0}" presName="Accent6" presStyleLbl="node1" presStyleIdx="5" presStyleCnt="15"/>
      <dgm:spPr/>
    </dgm:pt>
    <dgm:pt modelId="{CCDD6F73-B8A6-48F3-82E2-0AF6047CF0D5}" type="pres">
      <dgm:prSet presAssocID="{FC11A1D8-AAC9-4B46-A74A-DC19C886E8A6}" presName="Child1" presStyleLbl="node1" presStyleIdx="6" presStyleCnt="15" custScaleX="186334" custScaleY="111771" custLinFactNeighborX="4432" custLinFactNeighborY="-49508">
        <dgm:presLayoutVars>
          <dgm:chMax val="0"/>
          <dgm:chPref val="0"/>
        </dgm:presLayoutVars>
      </dgm:prSet>
      <dgm:spPr/>
      <dgm:t>
        <a:bodyPr/>
        <a:lstStyle/>
        <a:p>
          <a:endParaRPr lang="en-GB"/>
        </a:p>
      </dgm:t>
    </dgm:pt>
    <dgm:pt modelId="{0B02F679-A9E5-4B9B-8F19-882F684CD967}" type="pres">
      <dgm:prSet presAssocID="{FC11A1D8-AAC9-4B46-A74A-DC19C886E8A6}" presName="Accent7" presStyleCnt="0"/>
      <dgm:spPr/>
    </dgm:pt>
    <dgm:pt modelId="{AF6728BC-FD79-47AA-B66C-F60674A0F58B}" type="pres">
      <dgm:prSet presAssocID="{FC11A1D8-AAC9-4B46-A74A-DC19C886E8A6}" presName="AccentHold1" presStyleLbl="node1" presStyleIdx="7" presStyleCnt="15" custLinFactNeighborX="10328" custLinFactNeighborY="-38712"/>
      <dgm:spPr/>
    </dgm:pt>
    <dgm:pt modelId="{1B4000F8-EACA-4FDE-BF9D-67644D6D6DBA}" type="pres">
      <dgm:prSet presAssocID="{FC11A1D8-AAC9-4B46-A74A-DC19C886E8A6}" presName="Accent8" presStyleCnt="0"/>
      <dgm:spPr/>
    </dgm:pt>
    <dgm:pt modelId="{A9B3F10B-7BCE-4ABA-8405-BEB2E2C829A6}" type="pres">
      <dgm:prSet presAssocID="{FC11A1D8-AAC9-4B46-A74A-DC19C886E8A6}" presName="AccentHold2" presStyleLbl="node1" presStyleIdx="8" presStyleCnt="15"/>
      <dgm:spPr/>
    </dgm:pt>
    <dgm:pt modelId="{6E15EF57-3072-44F3-AA0F-5522DECA0BBD}" type="pres">
      <dgm:prSet presAssocID="{EED68FB3-2293-458B-9B06-4497A87969DA}" presName="Child2" presStyleLbl="node1" presStyleIdx="9" presStyleCnt="15" custScaleX="152294" custLinFactNeighborX="46642" custLinFactNeighborY="36995">
        <dgm:presLayoutVars>
          <dgm:chMax val="0"/>
          <dgm:chPref val="0"/>
        </dgm:presLayoutVars>
      </dgm:prSet>
      <dgm:spPr/>
      <dgm:t>
        <a:bodyPr/>
        <a:lstStyle/>
        <a:p>
          <a:endParaRPr lang="en-GB"/>
        </a:p>
      </dgm:t>
    </dgm:pt>
    <dgm:pt modelId="{01167135-0A23-4289-B72D-3606A97E95D6}" type="pres">
      <dgm:prSet presAssocID="{EED68FB3-2293-458B-9B06-4497A87969DA}" presName="Accent9" presStyleCnt="0"/>
      <dgm:spPr/>
    </dgm:pt>
    <dgm:pt modelId="{C2986A5C-10B6-4FB1-97AE-F91C0B7A6A7D}" type="pres">
      <dgm:prSet presAssocID="{EED68FB3-2293-458B-9B06-4497A87969DA}" presName="AccentHold1" presStyleLbl="node1" presStyleIdx="10" presStyleCnt="15" custLinFactX="2592" custLinFactY="-39361" custLinFactNeighborX="100000" custLinFactNeighborY="-100000"/>
      <dgm:spPr/>
    </dgm:pt>
    <dgm:pt modelId="{F6394823-2F72-44C8-9F13-2D5F0AE1A55B}" type="pres">
      <dgm:prSet presAssocID="{EED68FB3-2293-458B-9B06-4497A87969DA}" presName="Accent10" presStyleCnt="0"/>
      <dgm:spPr/>
    </dgm:pt>
    <dgm:pt modelId="{71DB2D9D-6180-4149-ABCD-7D125400C55A}" type="pres">
      <dgm:prSet presAssocID="{EED68FB3-2293-458B-9B06-4497A87969DA}" presName="AccentHold2" presStyleLbl="node1" presStyleIdx="11" presStyleCnt="15"/>
      <dgm:spPr/>
    </dgm:pt>
    <dgm:pt modelId="{99FF214F-511E-47A7-9F1F-1BB6B85B9DE0}" type="pres">
      <dgm:prSet presAssocID="{EED68FB3-2293-458B-9B06-4497A87969DA}" presName="Accent11" presStyleCnt="0"/>
      <dgm:spPr/>
    </dgm:pt>
    <dgm:pt modelId="{03B10E58-EDD6-4CCA-929E-5BF6D011CDA8}" type="pres">
      <dgm:prSet presAssocID="{EED68FB3-2293-458B-9B06-4497A87969DA}" presName="AccentHold3" presStyleLbl="node1" presStyleIdx="12" presStyleCnt="15"/>
      <dgm:spPr/>
    </dgm:pt>
    <dgm:pt modelId="{973D6AE1-9343-467D-9029-0D158FA91181}" type="pres">
      <dgm:prSet presAssocID="{B3FB5C8A-316F-4EE7-AA27-82448413DA42}" presName="Child3" presStyleLbl="node1" presStyleIdx="13" presStyleCnt="15" custScaleX="184172">
        <dgm:presLayoutVars>
          <dgm:chMax val="0"/>
          <dgm:chPref val="0"/>
        </dgm:presLayoutVars>
      </dgm:prSet>
      <dgm:spPr/>
      <dgm:t>
        <a:bodyPr/>
        <a:lstStyle/>
        <a:p>
          <a:endParaRPr lang="en-GB"/>
        </a:p>
      </dgm:t>
    </dgm:pt>
    <dgm:pt modelId="{30848F78-2B6F-474C-85FD-006B2C3EC2EE}" type="pres">
      <dgm:prSet presAssocID="{B3FB5C8A-316F-4EE7-AA27-82448413DA42}" presName="Accent12" presStyleCnt="0"/>
      <dgm:spPr/>
    </dgm:pt>
    <dgm:pt modelId="{3712E733-F654-4BC3-979B-82BD02B82CE4}" type="pres">
      <dgm:prSet presAssocID="{B3FB5C8A-316F-4EE7-AA27-82448413DA42}" presName="AccentHold1" presStyleLbl="node1" presStyleIdx="14" presStyleCnt="15"/>
      <dgm:spPr/>
    </dgm:pt>
  </dgm:ptLst>
  <dgm:cxnLst>
    <dgm:cxn modelId="{AED8AB60-93F0-453B-9697-72191BE28C04}" type="presOf" srcId="{CE75424C-3B43-4C07-904E-1E0978A19AF0}" destId="{08A01C9F-12D1-4DFD-81AD-E3CF1C713DD8}" srcOrd="0" destOrd="0" presId="urn:microsoft.com/office/officeart/2009/3/layout/CircleRelationship"/>
    <dgm:cxn modelId="{27559336-4959-4F4E-9D3A-BC95418132E2}" type="presOf" srcId="{FC11A1D8-AAC9-4B46-A74A-DC19C886E8A6}" destId="{CCDD6F73-B8A6-48F3-82E2-0AF6047CF0D5}" srcOrd="0" destOrd="0" presId="urn:microsoft.com/office/officeart/2009/3/layout/CircleRelationship"/>
    <dgm:cxn modelId="{881A7928-F1D4-4B36-AE4C-7D4C86BED732}" type="presOf" srcId="{B3FB5C8A-316F-4EE7-AA27-82448413DA42}" destId="{973D6AE1-9343-467D-9029-0D158FA91181}" srcOrd="0" destOrd="0" presId="urn:microsoft.com/office/officeart/2009/3/layout/CircleRelationship"/>
    <dgm:cxn modelId="{E1310D92-03AB-4089-B0F9-182B3156F047}" type="presOf" srcId="{EED68FB3-2293-458B-9B06-4497A87969DA}" destId="{6E15EF57-3072-44F3-AA0F-5522DECA0BBD}" srcOrd="0" destOrd="0" presId="urn:microsoft.com/office/officeart/2009/3/layout/CircleRelationship"/>
    <dgm:cxn modelId="{126B799A-1602-4100-8B69-5DAD986781F9}" type="presOf" srcId="{0E58AA89-B5B4-41CF-840F-D93D0833B3E6}" destId="{06F6320F-AD6D-4077-BBDE-64DCC58D95B6}" srcOrd="0" destOrd="0" presId="urn:microsoft.com/office/officeart/2009/3/layout/CircleRelationship"/>
    <dgm:cxn modelId="{A679F449-2C2A-4831-A6E9-796DBB075240}" srcId="{0E58AA89-B5B4-41CF-840F-D93D0833B3E6}" destId="{CE75424C-3B43-4C07-904E-1E0978A19AF0}" srcOrd="0" destOrd="0" parTransId="{A8C240B4-262E-4DD6-BAED-BDC9C8D74D9B}" sibTransId="{1292780D-DFFF-4797-949C-079C8E564866}"/>
    <dgm:cxn modelId="{B74B19AC-0DE0-46F5-9FE8-143D39825577}" srcId="{CE75424C-3B43-4C07-904E-1E0978A19AF0}" destId="{FC11A1D8-AAC9-4B46-A74A-DC19C886E8A6}" srcOrd="0" destOrd="0" parTransId="{F90A86C1-43A4-4418-8650-4684BFAE74A1}" sibTransId="{02C470EF-A228-4932-946D-480C4E3E462D}"/>
    <dgm:cxn modelId="{9A24BCA7-2A22-4F69-B820-8ACDEB1B1A54}" srcId="{CE75424C-3B43-4C07-904E-1E0978A19AF0}" destId="{EED68FB3-2293-458B-9B06-4497A87969DA}" srcOrd="1" destOrd="0" parTransId="{59E1382B-4CD2-4AEF-B4A0-3EDB7751E2A9}" sibTransId="{B1E42EE6-5B2F-49C2-8FCB-C4C6D209367D}"/>
    <dgm:cxn modelId="{9F3FB4AB-C8F6-4994-90D9-D070B5B0F97B}" srcId="{CE75424C-3B43-4C07-904E-1E0978A19AF0}" destId="{B3FB5C8A-316F-4EE7-AA27-82448413DA42}" srcOrd="2" destOrd="0" parTransId="{8D6511C3-C79F-4826-ABA7-9802338D86FB}" sibTransId="{F4F463E9-D766-43A7-8FB8-75B5D5223B08}"/>
    <dgm:cxn modelId="{F965E735-8BD3-4F92-95E6-D32661CBCDD8}" type="presParOf" srcId="{06F6320F-AD6D-4077-BBDE-64DCC58D95B6}" destId="{08A01C9F-12D1-4DFD-81AD-E3CF1C713DD8}" srcOrd="0" destOrd="0" presId="urn:microsoft.com/office/officeart/2009/3/layout/CircleRelationship"/>
    <dgm:cxn modelId="{13560E8D-CE9D-48C2-94DA-3993C5B33764}" type="presParOf" srcId="{06F6320F-AD6D-4077-BBDE-64DCC58D95B6}" destId="{50C7D63C-2FD1-4BE0-A91A-1576F09A88CA}" srcOrd="1" destOrd="0" presId="urn:microsoft.com/office/officeart/2009/3/layout/CircleRelationship"/>
    <dgm:cxn modelId="{8A93CD3C-50D1-422D-A3AB-17AE8318D82E}" type="presParOf" srcId="{06F6320F-AD6D-4077-BBDE-64DCC58D95B6}" destId="{70B73C51-8FAD-4D57-848B-3092A0B2C6DA}" srcOrd="2" destOrd="0" presId="urn:microsoft.com/office/officeart/2009/3/layout/CircleRelationship"/>
    <dgm:cxn modelId="{0F431122-83DF-41E7-94A7-62F69DCE48E7}" type="presParOf" srcId="{06F6320F-AD6D-4077-BBDE-64DCC58D95B6}" destId="{E769D986-4EF0-4A6C-B0D5-82EE190CD49F}" srcOrd="3" destOrd="0" presId="urn:microsoft.com/office/officeart/2009/3/layout/CircleRelationship"/>
    <dgm:cxn modelId="{7A6E1322-BCBE-4CA0-9037-0240714D1258}" type="presParOf" srcId="{06F6320F-AD6D-4077-BBDE-64DCC58D95B6}" destId="{49A9DED7-D738-4216-A58F-6271690D203D}" srcOrd="4" destOrd="0" presId="urn:microsoft.com/office/officeart/2009/3/layout/CircleRelationship"/>
    <dgm:cxn modelId="{FC9747AC-86A6-4212-BE43-B11055F618BE}" type="presParOf" srcId="{06F6320F-AD6D-4077-BBDE-64DCC58D95B6}" destId="{EC54F58D-1150-437F-905C-FB36F31BA815}" srcOrd="5" destOrd="0" presId="urn:microsoft.com/office/officeart/2009/3/layout/CircleRelationship"/>
    <dgm:cxn modelId="{C57FC6AE-91E3-4627-965B-05A072D0E156}" type="presParOf" srcId="{06F6320F-AD6D-4077-BBDE-64DCC58D95B6}" destId="{0831B408-D32A-4E37-9FBC-0BEC01182BEE}" srcOrd="6" destOrd="0" presId="urn:microsoft.com/office/officeart/2009/3/layout/CircleRelationship"/>
    <dgm:cxn modelId="{29856D4B-B8B4-4288-86D1-0E62B8AB0FEA}" type="presParOf" srcId="{06F6320F-AD6D-4077-BBDE-64DCC58D95B6}" destId="{CCDD6F73-B8A6-48F3-82E2-0AF6047CF0D5}" srcOrd="7" destOrd="0" presId="urn:microsoft.com/office/officeart/2009/3/layout/CircleRelationship"/>
    <dgm:cxn modelId="{93A7BF99-55CB-4ACC-963D-936211792975}" type="presParOf" srcId="{06F6320F-AD6D-4077-BBDE-64DCC58D95B6}" destId="{0B02F679-A9E5-4B9B-8F19-882F684CD967}" srcOrd="8" destOrd="0" presId="urn:microsoft.com/office/officeart/2009/3/layout/CircleRelationship"/>
    <dgm:cxn modelId="{BBC16F21-4376-46D0-811E-D4F53719E7EE}" type="presParOf" srcId="{0B02F679-A9E5-4B9B-8F19-882F684CD967}" destId="{AF6728BC-FD79-47AA-B66C-F60674A0F58B}" srcOrd="0" destOrd="0" presId="urn:microsoft.com/office/officeart/2009/3/layout/CircleRelationship"/>
    <dgm:cxn modelId="{DC15BF68-E334-4740-BDD0-872B1FF2ACF1}" type="presParOf" srcId="{06F6320F-AD6D-4077-BBDE-64DCC58D95B6}" destId="{1B4000F8-EACA-4FDE-BF9D-67644D6D6DBA}" srcOrd="9" destOrd="0" presId="urn:microsoft.com/office/officeart/2009/3/layout/CircleRelationship"/>
    <dgm:cxn modelId="{99163C59-2D30-4CEE-9A17-D06374DAE6E0}" type="presParOf" srcId="{1B4000F8-EACA-4FDE-BF9D-67644D6D6DBA}" destId="{A9B3F10B-7BCE-4ABA-8405-BEB2E2C829A6}" srcOrd="0" destOrd="0" presId="urn:microsoft.com/office/officeart/2009/3/layout/CircleRelationship"/>
    <dgm:cxn modelId="{B23970BF-4976-42F5-9C52-F2D2410B4ADC}" type="presParOf" srcId="{06F6320F-AD6D-4077-BBDE-64DCC58D95B6}" destId="{6E15EF57-3072-44F3-AA0F-5522DECA0BBD}" srcOrd="10" destOrd="0" presId="urn:microsoft.com/office/officeart/2009/3/layout/CircleRelationship"/>
    <dgm:cxn modelId="{B47A53E7-4A92-4B57-A94D-71EBE7959E7A}" type="presParOf" srcId="{06F6320F-AD6D-4077-BBDE-64DCC58D95B6}" destId="{01167135-0A23-4289-B72D-3606A97E95D6}" srcOrd="11" destOrd="0" presId="urn:microsoft.com/office/officeart/2009/3/layout/CircleRelationship"/>
    <dgm:cxn modelId="{69BFAECE-FB8C-4213-9A77-D46C8E3DE9E9}" type="presParOf" srcId="{01167135-0A23-4289-B72D-3606A97E95D6}" destId="{C2986A5C-10B6-4FB1-97AE-F91C0B7A6A7D}" srcOrd="0" destOrd="0" presId="urn:microsoft.com/office/officeart/2009/3/layout/CircleRelationship"/>
    <dgm:cxn modelId="{C31FBA03-4EBA-42DE-BF7F-1AD6A14B4431}" type="presParOf" srcId="{06F6320F-AD6D-4077-BBDE-64DCC58D95B6}" destId="{F6394823-2F72-44C8-9F13-2D5F0AE1A55B}" srcOrd="12" destOrd="0" presId="urn:microsoft.com/office/officeart/2009/3/layout/CircleRelationship"/>
    <dgm:cxn modelId="{7BAD743E-1E11-4C0F-BCAC-864C2B97DD23}" type="presParOf" srcId="{F6394823-2F72-44C8-9F13-2D5F0AE1A55B}" destId="{71DB2D9D-6180-4149-ABCD-7D125400C55A}" srcOrd="0" destOrd="0" presId="urn:microsoft.com/office/officeart/2009/3/layout/CircleRelationship"/>
    <dgm:cxn modelId="{09933848-AEF0-4968-AB27-63CE0E739CB5}" type="presParOf" srcId="{06F6320F-AD6D-4077-BBDE-64DCC58D95B6}" destId="{99FF214F-511E-47A7-9F1F-1BB6B85B9DE0}" srcOrd="13" destOrd="0" presId="urn:microsoft.com/office/officeart/2009/3/layout/CircleRelationship"/>
    <dgm:cxn modelId="{1D11A904-95DD-4D97-8A6F-52A5C34308D8}" type="presParOf" srcId="{99FF214F-511E-47A7-9F1F-1BB6B85B9DE0}" destId="{03B10E58-EDD6-4CCA-929E-5BF6D011CDA8}" srcOrd="0" destOrd="0" presId="urn:microsoft.com/office/officeart/2009/3/layout/CircleRelationship"/>
    <dgm:cxn modelId="{E7060729-1848-4804-BBE7-E34F05869BF4}" type="presParOf" srcId="{06F6320F-AD6D-4077-BBDE-64DCC58D95B6}" destId="{973D6AE1-9343-467D-9029-0D158FA91181}" srcOrd="14" destOrd="0" presId="urn:microsoft.com/office/officeart/2009/3/layout/CircleRelationship"/>
    <dgm:cxn modelId="{0CD6170D-DD33-4B45-B0DB-0EB82D5BC72E}" type="presParOf" srcId="{06F6320F-AD6D-4077-BBDE-64DCC58D95B6}" destId="{30848F78-2B6F-474C-85FD-006B2C3EC2EE}" srcOrd="15" destOrd="0" presId="urn:microsoft.com/office/officeart/2009/3/layout/CircleRelationship"/>
    <dgm:cxn modelId="{A736D344-85AE-4C8E-95A6-AB64375DACC0}" type="presParOf" srcId="{30848F78-2B6F-474C-85FD-006B2C3EC2EE}" destId="{3712E733-F654-4BC3-979B-82BD02B82CE4}"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01C9F-12D1-4DFD-81AD-E3CF1C713DD8}">
      <dsp:nvSpPr>
        <dsp:cNvPr id="0" name=""/>
        <dsp:cNvSpPr/>
      </dsp:nvSpPr>
      <dsp:spPr>
        <a:xfrm>
          <a:off x="3665352" y="565346"/>
          <a:ext cx="4372705" cy="42927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200" b="1" kern="1200" dirty="0" smtClean="0"/>
            <a:t>Increased frequency and intensity of flooding have highlighted concerns regarding flood resilience</a:t>
          </a:r>
        </a:p>
        <a:p>
          <a:pPr marL="0" marR="0" lvl="0" indent="0" algn="ctr" defTabSz="914400" eaLnBrk="1" fontAlgn="auto" latinLnBrk="0" hangingPunct="1">
            <a:lnSpc>
              <a:spcPct val="100000"/>
            </a:lnSpc>
            <a:spcBef>
              <a:spcPct val="0"/>
            </a:spcBef>
            <a:spcAft>
              <a:spcPts val="0"/>
            </a:spcAft>
            <a:buClrTx/>
            <a:buSzTx/>
            <a:buFontTx/>
            <a:buNone/>
            <a:tabLst/>
            <a:defRPr/>
          </a:pPr>
          <a:endParaRPr lang="en-GB" sz="220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GB" sz="2200" kern="1200" baseline="0" dirty="0" smtClean="0"/>
            <a:t>Are trees the answer?</a:t>
          </a:r>
        </a:p>
        <a:p>
          <a:pPr algn="ctr">
            <a:spcBef>
              <a:spcPct val="0"/>
            </a:spcBef>
          </a:pPr>
          <a:endParaRPr lang="en-GB" sz="1700" kern="1200" dirty="0"/>
        </a:p>
      </dsp:txBody>
      <dsp:txXfrm>
        <a:off x="4305720" y="1194003"/>
        <a:ext cx="3091969" cy="3035422"/>
      </dsp:txXfrm>
    </dsp:sp>
    <dsp:sp modelId="{50C7D63C-2FD1-4BE0-A91A-1576F09A88CA}">
      <dsp:nvSpPr>
        <dsp:cNvPr id="0" name=""/>
        <dsp:cNvSpPr/>
      </dsp:nvSpPr>
      <dsp:spPr>
        <a:xfrm>
          <a:off x="5215724" y="0"/>
          <a:ext cx="559738" cy="5599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73C51-8FAD-4D57-848B-3092A0B2C6DA}">
      <dsp:nvSpPr>
        <dsp:cNvPr id="0" name=""/>
        <dsp:cNvSpPr/>
      </dsp:nvSpPr>
      <dsp:spPr>
        <a:xfrm>
          <a:off x="3890735" y="4890412"/>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9D986-4EF0-4A6C-B0D5-82EE190CD49F}">
      <dsp:nvSpPr>
        <dsp:cNvPr id="0" name=""/>
        <dsp:cNvSpPr/>
      </dsp:nvSpPr>
      <dsp:spPr>
        <a:xfrm>
          <a:off x="7701500" y="2272859"/>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A9DED7-D738-4216-A58F-6271690D203D}">
      <dsp:nvSpPr>
        <dsp:cNvPr id="0" name=""/>
        <dsp:cNvSpPr/>
      </dsp:nvSpPr>
      <dsp:spPr>
        <a:xfrm>
          <a:off x="5762037" y="5322162"/>
          <a:ext cx="559738" cy="5599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54F58D-1150-437F-905C-FB36F31BA815}">
      <dsp:nvSpPr>
        <dsp:cNvPr id="0" name=""/>
        <dsp:cNvSpPr/>
      </dsp:nvSpPr>
      <dsp:spPr>
        <a:xfrm>
          <a:off x="4004335" y="795853"/>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31B408-D32A-4E37-9FBC-0BEC01182BEE}">
      <dsp:nvSpPr>
        <dsp:cNvPr id="0" name=""/>
        <dsp:cNvSpPr/>
      </dsp:nvSpPr>
      <dsp:spPr>
        <a:xfrm>
          <a:off x="2726851" y="3117535"/>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D6F73-B8A6-48F3-82E2-0AF6047CF0D5}">
      <dsp:nvSpPr>
        <dsp:cNvPr id="0" name=""/>
        <dsp:cNvSpPr/>
      </dsp:nvSpPr>
      <dsp:spPr>
        <a:xfrm>
          <a:off x="-24054" y="4623"/>
          <a:ext cx="3814007" cy="228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Plant trees to sustainably intensify agricultural practices &amp; improve ecosystem resilience?</a:t>
          </a:r>
          <a:endParaRPr lang="en-GB" sz="2000" kern="1200" dirty="0"/>
        </a:p>
      </dsp:txBody>
      <dsp:txXfrm>
        <a:off x="534494" y="339587"/>
        <a:ext cx="2696911" cy="1617350"/>
      </dsp:txXfrm>
    </dsp:sp>
    <dsp:sp modelId="{AF6728BC-FD79-47AA-B66C-F60674A0F58B}">
      <dsp:nvSpPr>
        <dsp:cNvPr id="0" name=""/>
        <dsp:cNvSpPr/>
      </dsp:nvSpPr>
      <dsp:spPr>
        <a:xfrm>
          <a:off x="4707599" y="596720"/>
          <a:ext cx="559738" cy="5599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3F10B-7BCE-4ABA-8405-BEB2E2C829A6}">
      <dsp:nvSpPr>
        <dsp:cNvPr id="0" name=""/>
        <dsp:cNvSpPr/>
      </dsp:nvSpPr>
      <dsp:spPr>
        <a:xfrm>
          <a:off x="961919" y="3784570"/>
          <a:ext cx="1012073" cy="1012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15EF57-3072-44F3-AA0F-5522DECA0BBD}">
      <dsp:nvSpPr>
        <dsp:cNvPr id="0" name=""/>
        <dsp:cNvSpPr/>
      </dsp:nvSpPr>
      <dsp:spPr>
        <a:xfrm>
          <a:off x="8314125" y="932352"/>
          <a:ext cx="3117254" cy="20463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844800">
            <a:lnSpc>
              <a:spcPct val="90000"/>
            </a:lnSpc>
            <a:spcBef>
              <a:spcPct val="0"/>
            </a:spcBef>
            <a:spcAft>
              <a:spcPct val="35000"/>
            </a:spcAft>
          </a:pPr>
          <a:r>
            <a:rPr lang="en-GB" sz="2000" kern="1200" dirty="0" smtClean="0"/>
            <a:t>Limited research into hydrological impact of shelterbelts </a:t>
          </a:r>
          <a:endParaRPr lang="en-GB" sz="2000" kern="1200" dirty="0"/>
        </a:p>
      </dsp:txBody>
      <dsp:txXfrm>
        <a:off x="8770636" y="1232040"/>
        <a:ext cx="2204232" cy="1447021"/>
      </dsp:txXfrm>
    </dsp:sp>
    <dsp:sp modelId="{C2986A5C-10B6-4FB1-97AE-F91C0B7A6A7D}">
      <dsp:nvSpPr>
        <dsp:cNvPr id="0" name=""/>
        <dsp:cNvSpPr/>
      </dsp:nvSpPr>
      <dsp:spPr>
        <a:xfrm>
          <a:off x="7554903" y="807784"/>
          <a:ext cx="559738" cy="5599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B2D9D-6180-4149-ABCD-7D125400C55A}">
      <dsp:nvSpPr>
        <dsp:cNvPr id="0" name=""/>
        <dsp:cNvSpPr/>
      </dsp:nvSpPr>
      <dsp:spPr>
        <a:xfrm>
          <a:off x="576712" y="4989232"/>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10E58-EDD6-4CCA-929E-5BF6D011CDA8}">
      <dsp:nvSpPr>
        <dsp:cNvPr id="0" name=""/>
        <dsp:cNvSpPr/>
      </dsp:nvSpPr>
      <dsp:spPr>
        <a:xfrm>
          <a:off x="4620873" y="4411606"/>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D6AE1-9343-467D-9029-0D158FA91181}">
      <dsp:nvSpPr>
        <dsp:cNvPr id="0" name=""/>
        <dsp:cNvSpPr/>
      </dsp:nvSpPr>
      <dsp:spPr>
        <a:xfrm>
          <a:off x="7995678" y="3712808"/>
          <a:ext cx="3769754" cy="20463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Knowledge gaps: species, age, seasonality, spatial variability, management technique </a:t>
          </a:r>
          <a:endParaRPr lang="en-GB" sz="2000" kern="1200" dirty="0"/>
        </a:p>
      </dsp:txBody>
      <dsp:txXfrm>
        <a:off x="8547746" y="4012496"/>
        <a:ext cx="2665618" cy="1447021"/>
      </dsp:txXfrm>
    </dsp:sp>
    <dsp:sp modelId="{3712E733-F654-4BC3-979B-82BD02B82CE4}">
      <dsp:nvSpPr>
        <dsp:cNvPr id="0" name=""/>
        <dsp:cNvSpPr/>
      </dsp:nvSpPr>
      <dsp:spPr>
        <a:xfrm>
          <a:off x="8279827" y="3641045"/>
          <a:ext cx="405861" cy="405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AEE88-2E2B-432B-99F0-01964681F476}" type="datetimeFigureOut">
              <a:rPr lang="en-GB" smtClean="0"/>
              <a:t>29/05/2017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B8337-8952-4187-8BA2-52F73C0E445B}" type="slidenum">
              <a:rPr lang="en-GB" smtClean="0"/>
              <a:t>‹#›</a:t>
            </a:fld>
            <a:endParaRPr lang="en-GB"/>
          </a:p>
        </p:txBody>
      </p:sp>
    </p:spTree>
    <p:extLst>
      <p:ext uri="{BB962C8B-B14F-4D97-AF65-F5344CB8AC3E}">
        <p14:creationId xmlns:p14="http://schemas.microsoft.com/office/powerpoint/2010/main" val="67212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1</a:t>
            </a:fld>
            <a:endParaRPr lang="en-GB"/>
          </a:p>
        </p:txBody>
      </p:sp>
    </p:spTree>
    <p:extLst>
      <p:ext uri="{BB962C8B-B14F-4D97-AF65-F5344CB8AC3E}">
        <p14:creationId xmlns:p14="http://schemas.microsoft.com/office/powerpoint/2010/main" val="151284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10</a:t>
            </a:fld>
            <a:endParaRPr lang="en-GB"/>
          </a:p>
        </p:txBody>
      </p:sp>
    </p:spTree>
    <p:extLst>
      <p:ext uri="{BB962C8B-B14F-4D97-AF65-F5344CB8AC3E}">
        <p14:creationId xmlns:p14="http://schemas.microsoft.com/office/powerpoint/2010/main" val="520365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11</a:t>
            </a:fld>
            <a:endParaRPr lang="en-GB"/>
          </a:p>
        </p:txBody>
      </p:sp>
    </p:spTree>
    <p:extLst>
      <p:ext uri="{BB962C8B-B14F-4D97-AF65-F5344CB8AC3E}">
        <p14:creationId xmlns:p14="http://schemas.microsoft.com/office/powerpoint/2010/main" val="229758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12</a:t>
            </a:fld>
            <a:endParaRPr lang="en-GB"/>
          </a:p>
        </p:txBody>
      </p:sp>
    </p:spTree>
    <p:extLst>
      <p:ext uri="{BB962C8B-B14F-4D97-AF65-F5344CB8AC3E}">
        <p14:creationId xmlns:p14="http://schemas.microsoft.com/office/powerpoint/2010/main" val="323169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2</a:t>
            </a:fld>
            <a:endParaRPr lang="en-GB"/>
          </a:p>
        </p:txBody>
      </p:sp>
    </p:spTree>
    <p:extLst>
      <p:ext uri="{BB962C8B-B14F-4D97-AF65-F5344CB8AC3E}">
        <p14:creationId xmlns:p14="http://schemas.microsoft.com/office/powerpoint/2010/main" val="202803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3</a:t>
            </a:fld>
            <a:endParaRPr lang="en-GB"/>
          </a:p>
        </p:txBody>
      </p:sp>
    </p:spTree>
    <p:extLst>
      <p:ext uri="{BB962C8B-B14F-4D97-AF65-F5344CB8AC3E}">
        <p14:creationId xmlns:p14="http://schemas.microsoft.com/office/powerpoint/2010/main" val="203704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4</a:t>
            </a:fld>
            <a:endParaRPr lang="en-GB"/>
          </a:p>
        </p:txBody>
      </p:sp>
    </p:spTree>
    <p:extLst>
      <p:ext uri="{BB962C8B-B14F-4D97-AF65-F5344CB8AC3E}">
        <p14:creationId xmlns:p14="http://schemas.microsoft.com/office/powerpoint/2010/main" val="385659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5</a:t>
            </a:fld>
            <a:endParaRPr lang="en-GB"/>
          </a:p>
        </p:txBody>
      </p:sp>
    </p:spTree>
    <p:extLst>
      <p:ext uri="{BB962C8B-B14F-4D97-AF65-F5344CB8AC3E}">
        <p14:creationId xmlns:p14="http://schemas.microsoft.com/office/powerpoint/2010/main" val="142964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6</a:t>
            </a:fld>
            <a:endParaRPr lang="en-GB"/>
          </a:p>
        </p:txBody>
      </p:sp>
    </p:spTree>
    <p:extLst>
      <p:ext uri="{BB962C8B-B14F-4D97-AF65-F5344CB8AC3E}">
        <p14:creationId xmlns:p14="http://schemas.microsoft.com/office/powerpoint/2010/main" val="426223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7</a:t>
            </a:fld>
            <a:endParaRPr lang="en-GB"/>
          </a:p>
        </p:txBody>
      </p:sp>
    </p:spTree>
    <p:extLst>
      <p:ext uri="{BB962C8B-B14F-4D97-AF65-F5344CB8AC3E}">
        <p14:creationId xmlns:p14="http://schemas.microsoft.com/office/powerpoint/2010/main" val="28728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8</a:t>
            </a:fld>
            <a:endParaRPr lang="en-GB"/>
          </a:p>
        </p:txBody>
      </p:sp>
    </p:spTree>
    <p:extLst>
      <p:ext uri="{BB962C8B-B14F-4D97-AF65-F5344CB8AC3E}">
        <p14:creationId xmlns:p14="http://schemas.microsoft.com/office/powerpoint/2010/main" val="382184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B8337-8952-4187-8BA2-52F73C0E445B}" type="slidenum">
              <a:rPr lang="en-GB" smtClean="0"/>
              <a:t>9</a:t>
            </a:fld>
            <a:endParaRPr lang="en-GB"/>
          </a:p>
        </p:txBody>
      </p:sp>
    </p:spTree>
    <p:extLst>
      <p:ext uri="{BB962C8B-B14F-4D97-AF65-F5344CB8AC3E}">
        <p14:creationId xmlns:p14="http://schemas.microsoft.com/office/powerpoint/2010/main" val="366426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FD0A47-8A63-4446-A7B6-EB650A5FA1CE}"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92366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FD0A47-8A63-4446-A7B6-EB650A5FA1CE}"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163046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FD0A47-8A63-4446-A7B6-EB650A5FA1CE}"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24320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FD0A47-8A63-4446-A7B6-EB650A5FA1CE}"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290318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FD0A47-8A63-4446-A7B6-EB650A5FA1CE}"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210436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FD0A47-8A63-4446-A7B6-EB650A5FA1CE}"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174334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FD0A47-8A63-4446-A7B6-EB650A5FA1CE}" type="datetimeFigureOut">
              <a:rPr lang="en-GB" smtClean="0"/>
              <a:t>29/05/2017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163288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FD0A47-8A63-4446-A7B6-EB650A5FA1CE}" type="datetimeFigureOut">
              <a:rPr lang="en-GB" smtClean="0"/>
              <a:t>29/05/2017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196594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D0A47-8A63-4446-A7B6-EB650A5FA1CE}" type="datetimeFigureOut">
              <a:rPr lang="en-GB" smtClean="0"/>
              <a:t>29/05/2017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136623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D0A47-8A63-4446-A7B6-EB650A5FA1CE}"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382554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D0A47-8A63-4446-A7B6-EB650A5FA1CE}"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32CC0E-1037-478B-8CE5-347C59D1F064}" type="slidenum">
              <a:rPr lang="en-GB" smtClean="0"/>
              <a:t>‹#›</a:t>
            </a:fld>
            <a:endParaRPr lang="en-GB"/>
          </a:p>
        </p:txBody>
      </p:sp>
    </p:spTree>
    <p:extLst>
      <p:ext uri="{BB962C8B-B14F-4D97-AF65-F5344CB8AC3E}">
        <p14:creationId xmlns:p14="http://schemas.microsoft.com/office/powerpoint/2010/main" val="110977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D0A47-8A63-4446-A7B6-EB650A5FA1CE}" type="datetimeFigureOut">
              <a:rPr lang="en-GB" smtClean="0"/>
              <a:t>29/05/2017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2CC0E-1037-478B-8CE5-347C59D1F064}" type="slidenum">
              <a:rPr lang="en-GB" smtClean="0"/>
              <a:t>‹#›</a:t>
            </a:fld>
            <a:endParaRPr lang="en-GB"/>
          </a:p>
        </p:txBody>
      </p:sp>
      <p:pic>
        <p:nvPicPr>
          <p:cNvPr id="8" name="Picture 2" descr="http://meetingorganizer.copernicus.org/webfiles/img/CreativeCommons_Attribution_Licens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504039"/>
            <a:ext cx="1011316" cy="35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791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755" y="1855294"/>
            <a:ext cx="11808823" cy="2898475"/>
          </a:xfrm>
        </p:spPr>
        <p:txBody>
          <a:bodyPr>
            <a:normAutofit fontScale="90000"/>
          </a:bodyPr>
          <a:lstStyle/>
          <a:p>
            <a:r>
              <a:rPr lang="en-GB" sz="5300" b="1" dirty="0"/>
              <a:t>Investigating the impact of shelterbelts on soil hydrology</a:t>
            </a:r>
            <a:r>
              <a:rPr lang="en-GB" dirty="0" smtClean="0"/>
              <a:t/>
            </a:r>
            <a:br>
              <a:rPr lang="en-GB" dirty="0" smtClean="0"/>
            </a:br>
            <a:r>
              <a:rPr lang="en-GB" dirty="0" smtClean="0"/>
              <a:t/>
            </a:r>
            <a:br>
              <a:rPr lang="en-GB" dirty="0" smtClean="0"/>
            </a:br>
            <a:r>
              <a:rPr lang="en-GB" sz="3200" dirty="0">
                <a:latin typeface="+mn-lt"/>
              </a:rPr>
              <a:t>Bid </a:t>
            </a:r>
            <a:r>
              <a:rPr lang="en-GB" sz="3200" dirty="0" smtClean="0">
                <a:latin typeface="+mn-lt"/>
              </a:rPr>
              <a:t>Webb</a:t>
            </a:r>
            <a:r>
              <a:rPr lang="en-GB" sz="3200" baseline="30000" dirty="0" smtClean="0">
                <a:latin typeface="+mn-lt"/>
              </a:rPr>
              <a:t>1</a:t>
            </a:r>
            <a:r>
              <a:rPr lang="en-GB" sz="3200" dirty="0" smtClean="0">
                <a:latin typeface="+mn-lt"/>
              </a:rPr>
              <a:t>, Andy </a:t>
            </a:r>
            <a:r>
              <a:rPr lang="en-GB" sz="3200" dirty="0">
                <a:latin typeface="+mn-lt"/>
              </a:rPr>
              <a:t>Smith</a:t>
            </a:r>
            <a:r>
              <a:rPr lang="en-GB" sz="3200" baseline="30000" dirty="0">
                <a:latin typeface="+mn-lt"/>
              </a:rPr>
              <a:t>1</a:t>
            </a:r>
            <a:r>
              <a:rPr lang="en-GB" sz="3200" dirty="0">
                <a:latin typeface="+mn-lt"/>
              </a:rPr>
              <a:t>, Miles Marshall</a:t>
            </a:r>
            <a:r>
              <a:rPr lang="en-GB" sz="3200" baseline="30000" dirty="0">
                <a:latin typeface="+mn-lt"/>
              </a:rPr>
              <a:t>2</a:t>
            </a:r>
            <a:r>
              <a:rPr lang="en-GB" sz="3200" dirty="0">
                <a:latin typeface="+mn-lt"/>
              </a:rPr>
              <a:t>, Tim Pagella</a:t>
            </a:r>
            <a:r>
              <a:rPr lang="en-GB" sz="3200" baseline="30000" dirty="0">
                <a:latin typeface="+mn-lt"/>
              </a:rPr>
              <a:t>1</a:t>
            </a:r>
            <a:r>
              <a:rPr lang="en-GB" sz="3200" dirty="0">
                <a:latin typeface="+mn-lt"/>
              </a:rPr>
              <a:t>, John Healey</a:t>
            </a:r>
            <a:r>
              <a:rPr lang="en-GB" sz="3200" baseline="30000" dirty="0">
                <a:latin typeface="+mn-lt"/>
              </a:rPr>
              <a:t>1</a:t>
            </a:r>
            <a:r>
              <a:rPr lang="en-GB" sz="3200" dirty="0">
                <a:latin typeface="+mn-lt"/>
              </a:rPr>
              <a:t>.</a:t>
            </a:r>
            <a:br>
              <a:rPr lang="en-GB" sz="3200" dirty="0">
                <a:latin typeface="+mn-lt"/>
              </a:rPr>
            </a:br>
            <a:r>
              <a:rPr lang="en-GB" sz="3200" baseline="30000" dirty="0">
                <a:latin typeface="+mn-lt"/>
              </a:rPr>
              <a:t>1</a:t>
            </a:r>
            <a:r>
              <a:rPr lang="en-GB" sz="3200" dirty="0">
                <a:latin typeface="+mn-lt"/>
              </a:rPr>
              <a:t>Bangor University, Bangor, UK. </a:t>
            </a:r>
            <a:r>
              <a:rPr lang="en-GB" sz="3200" dirty="0" smtClean="0">
                <a:latin typeface="+mn-lt"/>
              </a:rPr>
              <a:t/>
            </a:r>
            <a:br>
              <a:rPr lang="en-GB" sz="3200" dirty="0" smtClean="0">
                <a:latin typeface="+mn-lt"/>
              </a:rPr>
            </a:br>
            <a:r>
              <a:rPr lang="en-GB" sz="3200" baseline="30000" dirty="0" smtClean="0">
                <a:latin typeface="+mn-lt"/>
              </a:rPr>
              <a:t>2</a:t>
            </a:r>
            <a:r>
              <a:rPr lang="en-GB" sz="3200" dirty="0" smtClean="0">
                <a:latin typeface="+mn-lt"/>
              </a:rPr>
              <a:t>Centre </a:t>
            </a:r>
            <a:r>
              <a:rPr lang="en-GB" sz="3200" dirty="0">
                <a:latin typeface="+mn-lt"/>
              </a:rPr>
              <a:t>of Ecology and Hydrology, Bangor, </a:t>
            </a:r>
            <a:r>
              <a:rPr lang="en-GB" sz="3200" dirty="0" smtClean="0">
                <a:latin typeface="+mn-lt"/>
              </a:rPr>
              <a:t>UK</a:t>
            </a:r>
            <a:r>
              <a:rPr lang="en-GB" sz="3200" dirty="0"/>
              <a:t/>
            </a:r>
            <a:br>
              <a:rPr lang="en-GB" sz="3200" dirty="0"/>
            </a:br>
            <a:r>
              <a:rPr lang="en-GB" sz="3600" b="1" dirty="0"/>
              <a:t/>
            </a:r>
            <a:br>
              <a:rPr lang="en-GB" sz="3600" b="1" dirty="0"/>
            </a:br>
            <a:endParaRPr lang="en-GB" sz="3600" b="1" dirty="0"/>
          </a:p>
        </p:txBody>
      </p:sp>
      <p:sp>
        <p:nvSpPr>
          <p:cNvPr id="3" name="Subtitle 2"/>
          <p:cNvSpPr>
            <a:spLocks noGrp="1"/>
          </p:cNvSpPr>
          <p:nvPr>
            <p:ph type="subTitle" idx="1"/>
          </p:nvPr>
        </p:nvSpPr>
        <p:spPr>
          <a:xfrm>
            <a:off x="3857981" y="5446285"/>
            <a:ext cx="2294625" cy="957533"/>
          </a:xfrm>
          <a:blipFill>
            <a:blip r:embed="rId4">
              <a:alphaModFix amt="85000"/>
            </a:blip>
            <a:stretch>
              <a:fillRect/>
            </a:stretch>
          </a:blipFill>
        </p:spPr>
        <p:txBody>
          <a:bodyPr/>
          <a:lstStyle/>
          <a:p>
            <a:endParaRPr lang="en-GB" dirty="0"/>
          </a:p>
          <a:p>
            <a:endParaRPr lang="en-GB" dirty="0"/>
          </a:p>
        </p:txBody>
      </p:sp>
      <p:pic>
        <p:nvPicPr>
          <p:cNvPr id="4" name="Picture 3"/>
          <p:cNvPicPr>
            <a:picLocks noChangeAspect="1"/>
          </p:cNvPicPr>
          <p:nvPr/>
        </p:nvPicPr>
        <p:blipFill>
          <a:blip r:embed="rId5"/>
          <a:stretch>
            <a:fillRect/>
          </a:stretch>
        </p:blipFill>
        <p:spPr>
          <a:xfrm>
            <a:off x="6387737" y="5446290"/>
            <a:ext cx="1642799" cy="957532"/>
          </a:xfrm>
          <a:prstGeom prst="rect">
            <a:avLst/>
          </a:prstGeom>
        </p:spPr>
      </p:pic>
      <p:pic>
        <p:nvPicPr>
          <p:cNvPr id="5" name="Picture 4"/>
          <p:cNvPicPr>
            <a:picLocks noChangeAspect="1"/>
          </p:cNvPicPr>
          <p:nvPr/>
        </p:nvPicPr>
        <p:blipFill>
          <a:blip r:embed="rId6"/>
          <a:stretch>
            <a:fillRect/>
          </a:stretch>
        </p:blipFill>
        <p:spPr>
          <a:xfrm>
            <a:off x="8172529" y="5446286"/>
            <a:ext cx="1243384" cy="9575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4727" y="5602850"/>
            <a:ext cx="2667273" cy="64440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2468" y="5446284"/>
            <a:ext cx="1460382" cy="957533"/>
          </a:xfrm>
          <a:prstGeom prst="rect">
            <a:avLst/>
          </a:prstGeom>
        </p:spPr>
      </p:pic>
    </p:spTree>
    <p:extLst>
      <p:ext uri="{BB962C8B-B14F-4D97-AF65-F5344CB8AC3E}">
        <p14:creationId xmlns:p14="http://schemas.microsoft.com/office/powerpoint/2010/main" val="108530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1246909" y="803620"/>
            <a:ext cx="9820893" cy="5164341"/>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1832016" y="1690688"/>
            <a:ext cx="8903277" cy="4805004"/>
          </a:xfrm>
        </p:spPr>
        <p:txBody>
          <a:bodyPr>
            <a:normAutofit/>
          </a:bodyPr>
          <a:lstStyle/>
          <a:p>
            <a:pPr marL="0" indent="0">
              <a:buNone/>
            </a:pPr>
            <a:endParaRPr lang="en-GB" sz="2400" dirty="0"/>
          </a:p>
          <a:p>
            <a:pPr marL="0" indent="0" algn="r">
              <a:buNone/>
            </a:pPr>
            <a:endParaRPr lang="en-GB" sz="2400" dirty="0"/>
          </a:p>
        </p:txBody>
      </p:sp>
      <p:graphicFrame>
        <p:nvGraphicFramePr>
          <p:cNvPr id="6" name="Content Placeholder 7"/>
          <p:cNvGraphicFramePr>
            <a:graphicFrameLocks/>
          </p:cNvGraphicFramePr>
          <p:nvPr>
            <p:extLst>
              <p:ext uri="{D42A27DB-BD31-4B8C-83A1-F6EECF244321}">
                <p14:modId xmlns:p14="http://schemas.microsoft.com/office/powerpoint/2010/main" val="2660274971"/>
              </p:ext>
            </p:extLst>
          </p:nvPr>
        </p:nvGraphicFramePr>
        <p:xfrm>
          <a:off x="1606730" y="831883"/>
          <a:ext cx="8680863" cy="44499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300347" y="5245570"/>
            <a:ext cx="9714015" cy="646331"/>
          </a:xfrm>
          <a:prstGeom prst="rect">
            <a:avLst/>
          </a:prstGeom>
          <a:noFill/>
        </p:spPr>
        <p:txBody>
          <a:bodyPr wrap="square" rtlCol="0">
            <a:spAutoFit/>
          </a:bodyPr>
          <a:lstStyle/>
          <a:p>
            <a:r>
              <a:rPr lang="en-GB" i="1" dirty="0" smtClean="0"/>
              <a:t>Figure 2: Total root biomass across 6 species (Ash, Beech, Birch, Chestnut, Oak, Sycamore) compared with mean hydraulic conductivity</a:t>
            </a:r>
            <a:endParaRPr lang="en-GB" i="1" dirty="0"/>
          </a:p>
        </p:txBody>
      </p:sp>
      <p:sp>
        <p:nvSpPr>
          <p:cNvPr id="8" name="TextBox 7"/>
          <p:cNvSpPr txBox="1"/>
          <p:nvPr/>
        </p:nvSpPr>
        <p:spPr>
          <a:xfrm>
            <a:off x="1066800" y="6254864"/>
            <a:ext cx="11125200" cy="523220"/>
          </a:xfrm>
          <a:prstGeom prst="rect">
            <a:avLst/>
          </a:prstGeom>
          <a:noFill/>
        </p:spPr>
        <p:txBody>
          <a:bodyPr wrap="square" rtlCol="0">
            <a:spAutoFit/>
          </a:bodyPr>
          <a:lstStyle/>
          <a:p>
            <a:r>
              <a:rPr lang="en-GB" sz="1400" i="1" dirty="0" smtClean="0"/>
              <a:t>*Alder has been excluded from these data as the plots were drought-stressed and had substantial infestation of ash roots (not included in root biomass total) from adjacent plots.</a:t>
            </a:r>
            <a:endParaRPr lang="en-GB" sz="1400" i="1" dirty="0"/>
          </a:p>
        </p:txBody>
      </p:sp>
    </p:spTree>
    <p:extLst>
      <p:ext uri="{BB962C8B-B14F-4D97-AF65-F5344CB8AC3E}">
        <p14:creationId xmlns:p14="http://schemas.microsoft.com/office/powerpoint/2010/main" val="316375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1606730" y="1384132"/>
            <a:ext cx="9128563" cy="4624781"/>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3600" b="1" dirty="0" smtClean="0"/>
              <a:t>Initial conclusions</a:t>
            </a:r>
            <a:endParaRPr lang="en-GB" sz="3600" dirty="0"/>
          </a:p>
        </p:txBody>
      </p:sp>
      <p:sp>
        <p:nvSpPr>
          <p:cNvPr id="5" name="Content Placeholder 4"/>
          <p:cNvSpPr>
            <a:spLocks noGrp="1"/>
          </p:cNvSpPr>
          <p:nvPr>
            <p:ph idx="1"/>
          </p:nvPr>
        </p:nvSpPr>
        <p:spPr>
          <a:xfrm>
            <a:off x="1832016" y="1690688"/>
            <a:ext cx="8903277" cy="4805004"/>
          </a:xfrm>
        </p:spPr>
        <p:txBody>
          <a:bodyPr>
            <a:normAutofit/>
          </a:bodyPr>
          <a:lstStyle/>
          <a:p>
            <a:r>
              <a:rPr lang="en-GB" sz="2400" dirty="0"/>
              <a:t>Ash has far greater root length than other species in every diameter </a:t>
            </a:r>
            <a:r>
              <a:rPr lang="en-GB" sz="2400" dirty="0" smtClean="0"/>
              <a:t>class</a:t>
            </a:r>
            <a:endParaRPr lang="en-GB" sz="2400" dirty="0"/>
          </a:p>
          <a:p>
            <a:r>
              <a:rPr lang="en-GB" sz="2400" dirty="0"/>
              <a:t>Total root biomass is </a:t>
            </a:r>
            <a:r>
              <a:rPr lang="en-GB" sz="2400" dirty="0" smtClean="0"/>
              <a:t>related to </a:t>
            </a:r>
            <a:r>
              <a:rPr lang="en-GB" sz="2400" dirty="0"/>
              <a:t>hydraulic </a:t>
            </a:r>
            <a:r>
              <a:rPr lang="en-GB" sz="2400" dirty="0" smtClean="0"/>
              <a:t>conductivity</a:t>
            </a:r>
            <a:endParaRPr lang="en-GB" sz="2400" dirty="0"/>
          </a:p>
          <a:p>
            <a:r>
              <a:rPr lang="en-GB" sz="2400" dirty="0"/>
              <a:t>The greater the root biomass the greater the potential for subsurface </a:t>
            </a:r>
            <a:r>
              <a:rPr lang="en-GB" sz="2400" dirty="0" smtClean="0"/>
              <a:t>flow</a:t>
            </a:r>
          </a:p>
          <a:p>
            <a:r>
              <a:rPr lang="en-GB" sz="2400" dirty="0"/>
              <a:t>Removal of Ash from the countryside due to Ash Dieback  (</a:t>
            </a:r>
            <a:r>
              <a:rPr lang="en-GB" sz="2400" i="1" dirty="0" err="1"/>
              <a:t>Hymenoscyphus</a:t>
            </a:r>
            <a:r>
              <a:rPr lang="en-GB" sz="2400" i="1" dirty="0"/>
              <a:t> </a:t>
            </a:r>
            <a:r>
              <a:rPr lang="en-GB" sz="2400" i="1" dirty="0" err="1"/>
              <a:t>fraxineus</a:t>
            </a:r>
            <a:r>
              <a:rPr lang="en-GB" sz="2400" i="1" dirty="0"/>
              <a:t>)</a:t>
            </a:r>
            <a:r>
              <a:rPr lang="en-GB" sz="2400" dirty="0"/>
              <a:t> may have far greater hydrological consequences than the removal of other </a:t>
            </a:r>
            <a:r>
              <a:rPr lang="en-GB" sz="2400" dirty="0" smtClean="0"/>
              <a:t>species</a:t>
            </a:r>
          </a:p>
          <a:p>
            <a:r>
              <a:rPr lang="en-GB" sz="2400" dirty="0" smtClean="0"/>
              <a:t>Species composition of shelterbelts is likely to be an influential parameter of soil hydraulic properties</a:t>
            </a:r>
          </a:p>
          <a:p>
            <a:pPr marL="0" indent="0">
              <a:buNone/>
            </a:pPr>
            <a:endParaRPr lang="en-GB" sz="2400" dirty="0"/>
          </a:p>
          <a:p>
            <a:pPr marL="0" indent="0">
              <a:buNone/>
            </a:pPr>
            <a:endParaRPr lang="en-GB" sz="2400" dirty="0"/>
          </a:p>
          <a:p>
            <a:pPr marL="0" indent="0" algn="r">
              <a:buNone/>
            </a:pPr>
            <a:endParaRPr lang="en-GB" sz="2400" dirty="0"/>
          </a:p>
        </p:txBody>
      </p:sp>
    </p:spTree>
    <p:extLst>
      <p:ext uri="{BB962C8B-B14F-4D97-AF65-F5344CB8AC3E}">
        <p14:creationId xmlns:p14="http://schemas.microsoft.com/office/powerpoint/2010/main" val="3299174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606731" y="1835396"/>
            <a:ext cx="8138160" cy="409633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3200" dirty="0" smtClean="0"/>
              <a:t>Investigating </a:t>
            </a:r>
            <a:r>
              <a:rPr lang="en-GB" sz="3200" dirty="0"/>
              <a:t>the impact of shelterbelts on soil </a:t>
            </a:r>
            <a:r>
              <a:rPr lang="en-GB" sz="3200" dirty="0" smtClean="0"/>
              <a:t>hydrology</a:t>
            </a:r>
            <a:br>
              <a:rPr lang="en-GB" sz="3200" dirty="0" smtClean="0"/>
            </a:br>
            <a:r>
              <a:rPr lang="en-GB" sz="3200" dirty="0" smtClean="0"/>
              <a:t>Further research</a:t>
            </a:r>
            <a:endParaRPr lang="en-GB" sz="3200" dirty="0"/>
          </a:p>
        </p:txBody>
      </p:sp>
      <p:sp>
        <p:nvSpPr>
          <p:cNvPr id="5" name="Content Placeholder 4"/>
          <p:cNvSpPr>
            <a:spLocks noGrp="1"/>
          </p:cNvSpPr>
          <p:nvPr>
            <p:ph idx="1"/>
          </p:nvPr>
        </p:nvSpPr>
        <p:spPr>
          <a:xfrm>
            <a:off x="1858191" y="1887289"/>
            <a:ext cx="7886700" cy="4805004"/>
          </a:xfrm>
        </p:spPr>
        <p:txBody>
          <a:bodyPr>
            <a:normAutofit/>
          </a:bodyPr>
          <a:lstStyle/>
          <a:p>
            <a:pPr marL="457200" indent="-457200">
              <a:buAutoNum type="arabicPeriod"/>
            </a:pPr>
            <a:r>
              <a:rPr lang="en-GB" sz="2400" dirty="0" smtClean="0"/>
              <a:t>Further detailed analysis of the relationship between hydraulic conductivity and tree roots (single species)</a:t>
            </a:r>
          </a:p>
          <a:p>
            <a:pPr marL="457200" indent="-457200">
              <a:buAutoNum type="arabicPeriod"/>
            </a:pPr>
            <a:r>
              <a:rPr lang="en-GB" sz="2400" dirty="0" smtClean="0"/>
              <a:t>Mixed species grouping </a:t>
            </a:r>
            <a:r>
              <a:rPr lang="en-GB" sz="2400" dirty="0"/>
              <a:t>root and soil condition analysis </a:t>
            </a:r>
            <a:endParaRPr lang="en-GB" sz="2400" dirty="0" smtClean="0"/>
          </a:p>
          <a:p>
            <a:pPr marL="457200" indent="-457200">
              <a:buFont typeface="+mj-lt"/>
              <a:buAutoNum type="arabicPeriod"/>
            </a:pPr>
            <a:r>
              <a:rPr lang="en-GB" sz="2400" dirty="0" smtClean="0"/>
              <a:t>Investigating the hydrological influence of shelterbelts across a </a:t>
            </a:r>
            <a:r>
              <a:rPr lang="en-GB" sz="2400" dirty="0" err="1" smtClean="0"/>
              <a:t>chronosequence</a:t>
            </a:r>
            <a:r>
              <a:rPr lang="en-GB" sz="2400" dirty="0" smtClean="0"/>
              <a:t> </a:t>
            </a:r>
            <a:r>
              <a:rPr lang="en-GB" sz="2400" dirty="0"/>
              <a:t>(1 - 50+ years</a:t>
            </a:r>
            <a:r>
              <a:rPr lang="en-GB" sz="2400" dirty="0" smtClean="0"/>
              <a:t>)</a:t>
            </a:r>
            <a:endParaRPr lang="en-GB" sz="2400" dirty="0"/>
          </a:p>
          <a:p>
            <a:pPr marL="0" indent="0">
              <a:buNone/>
            </a:pPr>
            <a:r>
              <a:rPr lang="en-GB" sz="2400" dirty="0"/>
              <a:t>	- Root and soil condition analysis 	</a:t>
            </a:r>
          </a:p>
          <a:p>
            <a:pPr marL="0" indent="0">
              <a:buNone/>
            </a:pPr>
            <a:r>
              <a:rPr lang="en-GB" sz="2400" dirty="0"/>
              <a:t>	- Seasonal water movement </a:t>
            </a:r>
          </a:p>
          <a:p>
            <a:pPr marL="0" indent="0">
              <a:buNone/>
            </a:pPr>
            <a:r>
              <a:rPr lang="en-GB" sz="2400" dirty="0"/>
              <a:t>	- Develop 2</a:t>
            </a:r>
            <a:r>
              <a:rPr lang="en-GB" sz="2400" dirty="0" smtClean="0"/>
              <a:t>D </a:t>
            </a:r>
            <a:r>
              <a:rPr lang="en-GB" sz="2400" dirty="0"/>
              <a:t>water movement model (</a:t>
            </a:r>
            <a:r>
              <a:rPr lang="en-GB" sz="2400" dirty="0" smtClean="0"/>
              <a:t>HYDRUS)</a:t>
            </a:r>
            <a:endParaRPr lang="en-GB" sz="2400" dirty="0"/>
          </a:p>
          <a:p>
            <a:pPr marL="457200" indent="-457200">
              <a:buFont typeface="+mj-lt"/>
              <a:buAutoNum type="arabicPeriod" startAt="4"/>
            </a:pPr>
            <a:r>
              <a:rPr lang="en-GB" sz="2400" dirty="0" smtClean="0"/>
              <a:t>Upscale </a:t>
            </a:r>
            <a:r>
              <a:rPr lang="en-GB" sz="2400" dirty="0"/>
              <a:t>results to catchment/landscape </a:t>
            </a:r>
            <a:r>
              <a:rPr lang="en-GB" sz="2400" dirty="0" smtClean="0"/>
              <a:t>scale</a:t>
            </a:r>
          </a:p>
          <a:p>
            <a:pPr marL="0" indent="0">
              <a:buNone/>
            </a:pPr>
            <a:endParaRPr lang="en-GB" sz="2400" dirty="0"/>
          </a:p>
          <a:p>
            <a:pPr marL="0" indent="0" algn="r">
              <a:buNone/>
            </a:pPr>
            <a:endParaRPr lang="en-GB" sz="2400" dirty="0"/>
          </a:p>
        </p:txBody>
      </p:sp>
    </p:spTree>
    <p:extLst>
      <p:ext uri="{BB962C8B-B14F-4D97-AF65-F5344CB8AC3E}">
        <p14:creationId xmlns:p14="http://schemas.microsoft.com/office/powerpoint/2010/main" val="375815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blip>
          <a:srcRect/>
          <a:stretch>
            <a:fillRect/>
          </a:stretch>
        </a:blipFill>
        <a:effectLst/>
      </p:bgPr>
    </p:bg>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1481924120"/>
              </p:ext>
            </p:extLst>
          </p:nvPr>
        </p:nvGraphicFramePr>
        <p:xfrm>
          <a:off x="261938" y="326572"/>
          <a:ext cx="11650662" cy="58821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8778816" y="6409427"/>
            <a:ext cx="1716657" cy="276999"/>
          </a:xfrm>
          <a:prstGeom prst="rect">
            <a:avLst/>
          </a:prstGeom>
          <a:noFill/>
        </p:spPr>
        <p:txBody>
          <a:bodyPr wrap="square" rtlCol="0">
            <a:spAutoFit/>
          </a:bodyPr>
          <a:lstStyle/>
          <a:p>
            <a:r>
              <a:rPr lang="en-GB" sz="1200" dirty="0"/>
              <a:t>Photo: Martin </a:t>
            </a:r>
            <a:r>
              <a:rPr lang="en-GB" sz="1200" dirty="0" err="1"/>
              <a:t>Katerberg</a:t>
            </a:r>
            <a:endParaRPr lang="en-GB" sz="1200" dirty="0"/>
          </a:p>
        </p:txBody>
      </p:sp>
    </p:spTree>
    <p:extLst>
      <p:ext uri="{BB962C8B-B14F-4D97-AF65-F5344CB8AC3E}">
        <p14:creationId xmlns:p14="http://schemas.microsoft.com/office/powerpoint/2010/main" val="771207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	</a:t>
            </a:r>
            <a:endParaRPr lang="en-GB" dirty="0"/>
          </a:p>
        </p:txBody>
      </p:sp>
      <p:sp>
        <p:nvSpPr>
          <p:cNvPr id="3" name="Content Placeholder 2"/>
          <p:cNvSpPr>
            <a:spLocks noGrp="1"/>
          </p:cNvSpPr>
          <p:nvPr>
            <p:ph idx="1"/>
          </p:nvPr>
        </p:nvSpPr>
        <p:spPr>
          <a:xfrm>
            <a:off x="731520" y="1578634"/>
            <a:ext cx="10622280" cy="4109747"/>
          </a:xfrm>
        </p:spPr>
        <p:txBody>
          <a:bodyPr>
            <a:normAutofit fontScale="85000" lnSpcReduction="20000"/>
          </a:bodyPr>
          <a:lstStyle/>
          <a:p>
            <a:pPr marL="0" indent="0">
              <a:buNone/>
            </a:pPr>
            <a:r>
              <a:rPr lang="en-GB" dirty="0"/>
              <a:t>To characterise </a:t>
            </a:r>
            <a:r>
              <a:rPr lang="en-GB" dirty="0" smtClean="0"/>
              <a:t>the impact of tree </a:t>
            </a:r>
            <a:r>
              <a:rPr lang="en-GB" i="1" dirty="0" smtClean="0"/>
              <a:t>species-specific</a:t>
            </a:r>
            <a:r>
              <a:rPr lang="en-GB" dirty="0" smtClean="0"/>
              <a:t> root </a:t>
            </a:r>
            <a:r>
              <a:rPr lang="en-GB" dirty="0"/>
              <a:t>morphology </a:t>
            </a:r>
            <a:r>
              <a:rPr lang="en-GB" dirty="0" smtClean="0"/>
              <a:t>on </a:t>
            </a:r>
            <a:r>
              <a:rPr lang="en-GB" dirty="0"/>
              <a:t>soil hydraulic properties. </a:t>
            </a:r>
            <a:endParaRPr lang="en-GB" dirty="0" smtClean="0"/>
          </a:p>
          <a:p>
            <a:pPr marL="0" indent="0">
              <a:buNone/>
            </a:pPr>
            <a:endParaRPr lang="en-GB" dirty="0" smtClean="0"/>
          </a:p>
          <a:p>
            <a:pPr marL="0" indent="0">
              <a:buNone/>
            </a:pPr>
            <a:r>
              <a:rPr lang="en-GB" dirty="0" smtClean="0"/>
              <a:t>Hypotheses:</a:t>
            </a:r>
          </a:p>
          <a:p>
            <a:pPr marL="514350" lvl="0" indent="-514350">
              <a:buAutoNum type="arabicPeriod"/>
            </a:pPr>
            <a:r>
              <a:rPr lang="en-GB" dirty="0" smtClean="0"/>
              <a:t>Root </a:t>
            </a:r>
            <a:r>
              <a:rPr lang="en-GB" dirty="0"/>
              <a:t>characteristics (such as length, biomass, density, tip numbers) of individual trees and associated soil hydraulic conditions are species-dependent </a:t>
            </a:r>
            <a:endParaRPr lang="en-GB" dirty="0" smtClean="0"/>
          </a:p>
          <a:p>
            <a:pPr marL="514350" lvl="0" indent="-514350">
              <a:buAutoNum type="arabicPeriod"/>
            </a:pPr>
            <a:endParaRPr lang="en-GB" dirty="0" smtClean="0"/>
          </a:p>
          <a:p>
            <a:pPr marL="514350" lvl="0" indent="-514350">
              <a:buAutoNum type="arabicPeriod"/>
            </a:pPr>
            <a:r>
              <a:rPr lang="en-GB" dirty="0" smtClean="0"/>
              <a:t>Species with a larger proportion of fine roots compared with coarse roots exhibit the highest hydraulic conductivity due to greater root surface area</a:t>
            </a:r>
          </a:p>
          <a:p>
            <a:pPr marL="514350" lvl="0" indent="-514350">
              <a:buAutoNum type="arabicPeriod"/>
            </a:pPr>
            <a:endParaRPr lang="en-GB" dirty="0" smtClean="0"/>
          </a:p>
          <a:p>
            <a:pPr marL="514350" lvl="0" indent="-514350">
              <a:buAutoNum type="arabicPeriod"/>
            </a:pPr>
            <a:r>
              <a:rPr lang="en-GB" dirty="0" smtClean="0"/>
              <a:t>Hydraulic conductivity is greatest in species with the greatest root biomass at all three sampled depths</a:t>
            </a:r>
          </a:p>
          <a:p>
            <a:pPr marL="514350" lvl="0" indent="-514350">
              <a:buAutoNum type="arabicPeriod"/>
            </a:pPr>
            <a:endParaRPr lang="en-GB" dirty="0"/>
          </a:p>
          <a:p>
            <a:pPr marL="0" indent="0">
              <a:buNone/>
            </a:pPr>
            <a:endParaRPr lang="en-GB" dirty="0" smtClean="0"/>
          </a:p>
          <a:p>
            <a:pPr marL="385763" indent="-385763">
              <a:buFont typeface="+mj-lt"/>
              <a:buAutoNum type="arabicPeriod"/>
            </a:pPr>
            <a:endParaRPr lang="en-GB" dirty="0" smtClean="0"/>
          </a:p>
          <a:p>
            <a:pPr marL="385763" indent="-385763">
              <a:buFont typeface="+mj-lt"/>
              <a:buAutoNum type="arabicPeriod"/>
            </a:pPr>
            <a:endParaRPr lang="en-GB" dirty="0"/>
          </a:p>
          <a:p>
            <a:pPr marL="0" indent="0">
              <a:buNone/>
            </a:pPr>
            <a:endParaRPr lang="en-GB" dirty="0"/>
          </a:p>
        </p:txBody>
      </p:sp>
    </p:spTree>
    <p:extLst>
      <p:ext uri="{BB962C8B-B14F-4D97-AF65-F5344CB8AC3E}">
        <p14:creationId xmlns:p14="http://schemas.microsoft.com/office/powerpoint/2010/main" val="926684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8015" y="3124358"/>
            <a:ext cx="9940433" cy="2798899"/>
          </a:xfrm>
          <a:prstGeom prst="rect">
            <a:avLst/>
          </a:prstGeom>
        </p:spPr>
      </p:pic>
      <p:sp>
        <p:nvSpPr>
          <p:cNvPr id="7" name="Title 6"/>
          <p:cNvSpPr>
            <a:spLocks noGrp="1"/>
          </p:cNvSpPr>
          <p:nvPr>
            <p:ph type="title"/>
          </p:nvPr>
        </p:nvSpPr>
        <p:spPr>
          <a:xfrm>
            <a:off x="838200" y="365125"/>
            <a:ext cx="10515600" cy="980349"/>
          </a:xfrm>
        </p:spPr>
        <p:txBody>
          <a:bodyPr/>
          <a:lstStyle/>
          <a:p>
            <a:pPr algn="ctr"/>
            <a:r>
              <a:rPr lang="en-GB" dirty="0" smtClean="0"/>
              <a:t>Root morphologies</a:t>
            </a:r>
            <a:endParaRPr lang="en-GB" dirty="0"/>
          </a:p>
        </p:txBody>
      </p:sp>
      <p:sp>
        <p:nvSpPr>
          <p:cNvPr id="8" name="Content Placeholder 7"/>
          <p:cNvSpPr>
            <a:spLocks noGrp="1"/>
          </p:cNvSpPr>
          <p:nvPr>
            <p:ph idx="1"/>
          </p:nvPr>
        </p:nvSpPr>
        <p:spPr>
          <a:xfrm>
            <a:off x="647700" y="1332411"/>
            <a:ext cx="10896600" cy="5212080"/>
          </a:xfrm>
        </p:spPr>
        <p:txBody>
          <a:bodyPr>
            <a:normAutofit fontScale="92500"/>
          </a:bodyPr>
          <a:lstStyle/>
          <a:p>
            <a:pPr marL="0" indent="0">
              <a:buNone/>
            </a:pPr>
            <a:r>
              <a:rPr lang="en-GB" dirty="0" smtClean="0"/>
              <a:t>Typical root morphology differs across tree species. However, soil texture, soil depth and underlying geology can change and limit the root extent and orientation. </a:t>
            </a:r>
            <a:r>
              <a:rPr lang="en-GB" dirty="0"/>
              <a:t>Tree roots create pathways for </a:t>
            </a:r>
            <a:r>
              <a:rPr lang="en-GB" dirty="0" smtClean="0"/>
              <a:t>water to </a:t>
            </a:r>
            <a:r>
              <a:rPr lang="en-GB" dirty="0"/>
              <a:t>move easily through the soil matrix </a:t>
            </a:r>
            <a:r>
              <a:rPr lang="en-GB" dirty="0" smtClean="0"/>
              <a:t>and channels </a:t>
            </a:r>
            <a:r>
              <a:rPr lang="en-GB" dirty="0"/>
              <a:t>remain intact for some time following root </a:t>
            </a:r>
            <a:r>
              <a:rPr lang="en-GB" dirty="0" smtClean="0"/>
              <a:t>death. </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lgn="r">
              <a:buNone/>
            </a:pPr>
            <a:endParaRPr lang="en-GB" sz="1900" i="1" dirty="0" smtClean="0"/>
          </a:p>
          <a:p>
            <a:pPr marL="0" indent="0" algn="r">
              <a:buNone/>
            </a:pPr>
            <a:r>
              <a:rPr lang="en-GB" sz="1900" i="1" dirty="0" smtClean="0"/>
              <a:t>(</a:t>
            </a:r>
            <a:r>
              <a:rPr lang="en-GB" sz="1900" i="1" dirty="0" err="1" smtClean="0"/>
              <a:t>Polomski</a:t>
            </a:r>
            <a:r>
              <a:rPr lang="en-GB" sz="1900" i="1" dirty="0" smtClean="0"/>
              <a:t> &amp; Kuhn, 1998)</a:t>
            </a:r>
            <a:endParaRPr lang="en-GB" sz="1900" i="1" dirty="0"/>
          </a:p>
        </p:txBody>
      </p:sp>
    </p:spTree>
    <p:extLst>
      <p:ext uri="{BB962C8B-B14F-4D97-AF65-F5344CB8AC3E}">
        <p14:creationId xmlns:p14="http://schemas.microsoft.com/office/powerpoint/2010/main" val="1788319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065" y="333103"/>
            <a:ext cx="3516675" cy="758081"/>
          </a:xfrm>
        </p:spPr>
        <p:txBody>
          <a:bodyPr>
            <a:normAutofit fontScale="90000"/>
          </a:bodyPr>
          <a:lstStyle/>
          <a:p>
            <a:r>
              <a:rPr lang="en-GB" dirty="0" smtClean="0"/>
              <a:t>METHODOLOGY</a:t>
            </a:r>
            <a:br>
              <a:rPr lang="en-GB" dirty="0" smtClean="0"/>
            </a:br>
            <a:r>
              <a:rPr lang="en-GB" dirty="0" smtClean="0"/>
              <a:t>Root analysis</a:t>
            </a:r>
            <a:endParaRPr lang="en-GB" dirty="0"/>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56463" y="39188"/>
            <a:ext cx="4217126" cy="3522541"/>
          </a:xfrm>
        </p:spPr>
      </p:pic>
      <p:sp>
        <p:nvSpPr>
          <p:cNvPr id="4" name="Text Placeholder 3"/>
          <p:cNvSpPr>
            <a:spLocks noGrp="1"/>
          </p:cNvSpPr>
          <p:nvPr>
            <p:ph type="body" sz="half" idx="2"/>
          </p:nvPr>
        </p:nvSpPr>
        <p:spPr>
          <a:xfrm>
            <a:off x="93132" y="1124721"/>
            <a:ext cx="4233693" cy="5301327"/>
          </a:xfrm>
        </p:spPr>
        <p:txBody>
          <a:bodyPr>
            <a:normAutofit/>
          </a:bodyPr>
          <a:lstStyle/>
          <a:p>
            <a:pPr marL="342900" indent="-342900">
              <a:buAutoNum type="arabicPeriod"/>
            </a:pPr>
            <a:r>
              <a:rPr lang="en-GB" sz="1800" dirty="0" smtClean="0"/>
              <a:t>Two 8cm diameter soil cores taken from 3 depths (0-10, 10-20, 20-30cm) equidistant to sample trees, near the centre of each plot</a:t>
            </a:r>
          </a:p>
          <a:p>
            <a:pPr marL="342900" indent="-342900">
              <a:buFont typeface="Arial" panose="020B0604020202020204" pitchFamily="34" charset="0"/>
              <a:buAutoNum type="arabicPeriod"/>
            </a:pPr>
            <a:r>
              <a:rPr lang="en-GB" sz="1800" dirty="0" smtClean="0"/>
              <a:t>Samples washed and roots separated into </a:t>
            </a:r>
            <a:r>
              <a:rPr lang="en-GB" sz="1800" dirty="0"/>
              <a:t>fine (&lt;2mm ø</a:t>
            </a:r>
            <a:r>
              <a:rPr lang="en-GB" sz="1800" dirty="0" smtClean="0"/>
              <a:t>), coarse (≥2mm ø) and dead categories</a:t>
            </a:r>
          </a:p>
          <a:p>
            <a:pPr marL="342900" indent="-342900">
              <a:buFont typeface="Arial" panose="020B0604020202020204" pitchFamily="34" charset="0"/>
              <a:buAutoNum type="arabicPeriod"/>
            </a:pPr>
            <a:r>
              <a:rPr lang="en-GB" sz="1800" dirty="0" smtClean="0"/>
              <a:t>Coarse and dead roots dried for 48 hours at 80°C and then weighed</a:t>
            </a:r>
          </a:p>
          <a:p>
            <a:pPr marL="342900" indent="-342900">
              <a:buFont typeface="Arial" panose="020B0604020202020204" pitchFamily="34" charset="0"/>
              <a:buAutoNum type="arabicPeriod"/>
            </a:pPr>
            <a:r>
              <a:rPr lang="en-GB" sz="1800" dirty="0" smtClean="0"/>
              <a:t>Fine roots scanned using </a:t>
            </a:r>
            <a:r>
              <a:rPr lang="en-GB" sz="1800" dirty="0" err="1" smtClean="0"/>
              <a:t>WinRHIZO</a:t>
            </a:r>
            <a:r>
              <a:rPr lang="en-GB" sz="1800" dirty="0" smtClean="0"/>
              <a:t> (v2005c) software to analyse for biomass</a:t>
            </a:r>
            <a:r>
              <a:rPr lang="en-GB" sz="1800" dirty="0"/>
              <a:t>, length, surface area, volume, tip numbers, fine root tip density, specific fine root area, specific fine root length, and fine root tissue density</a:t>
            </a:r>
            <a:r>
              <a:rPr lang="en-GB" sz="1800" dirty="0" smtClean="0"/>
              <a:t> </a:t>
            </a:r>
            <a:endParaRPr lang="en-GB" sz="1800" dirty="0"/>
          </a:p>
          <a:p>
            <a:pPr marL="342900" indent="-342900">
              <a:buFont typeface="Arial" panose="020B0604020202020204" pitchFamily="34" charset="0"/>
              <a:buAutoNum type="arabicPeriod"/>
            </a:pPr>
            <a:r>
              <a:rPr lang="en-GB" sz="1800" dirty="0" smtClean="0"/>
              <a:t>Fine roots dried for 48 hours at 80</a:t>
            </a:r>
            <a:r>
              <a:rPr lang="en-GB" sz="1800" dirty="0"/>
              <a:t>°C </a:t>
            </a:r>
            <a:r>
              <a:rPr lang="en-GB" sz="1800" dirty="0" smtClean="0"/>
              <a:t>and then weighed</a:t>
            </a:r>
            <a:endParaRPr lang="en-GB" sz="1800" dirty="0"/>
          </a:p>
        </p:txBody>
      </p:sp>
      <p:pic>
        <p:nvPicPr>
          <p:cNvPr id="8" name="Content Placeholder 7"/>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12113" r="9861"/>
          <a:stretch/>
        </p:blipFill>
        <p:spPr>
          <a:xfrm>
            <a:off x="8573589" y="45720"/>
            <a:ext cx="3618411" cy="3516009"/>
          </a:xfr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0214" y="3561729"/>
            <a:ext cx="3751786" cy="333546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911" t="392" r="11987" b="-392"/>
          <a:stretch/>
        </p:blipFill>
        <p:spPr>
          <a:xfrm>
            <a:off x="4356464" y="3561729"/>
            <a:ext cx="4083750" cy="3335460"/>
          </a:xfrm>
          <a:prstGeom prst="rect">
            <a:avLst/>
          </a:prstGeom>
        </p:spPr>
      </p:pic>
    </p:spTree>
    <p:extLst>
      <p:ext uri="{BB962C8B-B14F-4D97-AF65-F5344CB8AC3E}">
        <p14:creationId xmlns:p14="http://schemas.microsoft.com/office/powerpoint/2010/main" val="589025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84" y="156754"/>
            <a:ext cx="3932237" cy="1005840"/>
          </a:xfrm>
        </p:spPr>
        <p:txBody>
          <a:bodyPr>
            <a:normAutofit/>
          </a:bodyPr>
          <a:lstStyle/>
          <a:p>
            <a:r>
              <a:rPr lang="en-GB" sz="2900" dirty="0" smtClean="0"/>
              <a:t>METHODOLOGY</a:t>
            </a:r>
            <a:br>
              <a:rPr lang="en-GB" sz="2900" dirty="0" smtClean="0"/>
            </a:br>
            <a:r>
              <a:rPr lang="en-GB" sz="2900" dirty="0" smtClean="0"/>
              <a:t>Soil hydraulic condition</a:t>
            </a:r>
            <a:endParaRPr lang="en-GB" sz="2900" dirty="0"/>
          </a:p>
        </p:txBody>
      </p:sp>
      <p:sp>
        <p:nvSpPr>
          <p:cNvPr id="4" name="Text Placeholder 3"/>
          <p:cNvSpPr>
            <a:spLocks noGrp="1"/>
          </p:cNvSpPr>
          <p:nvPr>
            <p:ph type="body" sz="half" idx="2"/>
          </p:nvPr>
        </p:nvSpPr>
        <p:spPr>
          <a:xfrm>
            <a:off x="317272" y="1489165"/>
            <a:ext cx="4137161" cy="5238205"/>
          </a:xfrm>
        </p:spPr>
        <p:txBody>
          <a:bodyPr>
            <a:normAutofit fontScale="92500"/>
          </a:bodyPr>
          <a:lstStyle/>
          <a:p>
            <a:pPr marL="342900" indent="-342900">
              <a:buAutoNum type="arabicPeriod"/>
            </a:pPr>
            <a:r>
              <a:rPr lang="en-GB" sz="1900" dirty="0" smtClean="0"/>
              <a:t>3 x Decagon Portable Minidisk Tension </a:t>
            </a:r>
            <a:r>
              <a:rPr lang="en-GB" sz="1900" dirty="0" err="1" smtClean="0"/>
              <a:t>Infiltrometer</a:t>
            </a:r>
            <a:r>
              <a:rPr lang="en-GB" sz="1900" dirty="0" smtClean="0"/>
              <a:t> devices measured infiltration at each plot</a:t>
            </a:r>
            <a:r>
              <a:rPr lang="en-GB" sz="1900" dirty="0"/>
              <a:t> </a:t>
            </a:r>
            <a:r>
              <a:rPr lang="en-GB" sz="1900" dirty="0" smtClean="0"/>
              <a:t>and hydraulic conductivity calculated.</a:t>
            </a:r>
          </a:p>
          <a:p>
            <a:pPr marL="342900" indent="-342900">
              <a:buAutoNum type="arabicPeriod" startAt="2"/>
            </a:pPr>
            <a:r>
              <a:rPr lang="en-GB" sz="1900" dirty="0" smtClean="0"/>
              <a:t>UMS soil sampling cores (250 ml) obtained soil samples at 0-5cm and 10-15cm depths</a:t>
            </a:r>
          </a:p>
          <a:p>
            <a:pPr marL="342900" indent="-342900">
              <a:buFont typeface="Arial" panose="020B0604020202020204" pitchFamily="34" charset="0"/>
              <a:buAutoNum type="arabicPeriod" startAt="2"/>
            </a:pPr>
            <a:r>
              <a:rPr lang="en-GB" sz="1900" dirty="0"/>
              <a:t>Soil moisture taken at 9 sites within each </a:t>
            </a:r>
            <a:r>
              <a:rPr lang="en-GB" sz="1900" dirty="0" smtClean="0"/>
              <a:t>plot</a:t>
            </a:r>
          </a:p>
          <a:p>
            <a:pPr marL="342900" indent="-342900">
              <a:buFont typeface="Arial" panose="020B0604020202020204" pitchFamily="34" charset="0"/>
              <a:buAutoNum type="arabicPeriod" startAt="2"/>
            </a:pPr>
            <a:r>
              <a:rPr lang="en-GB" sz="1900" dirty="0"/>
              <a:t>L</a:t>
            </a:r>
            <a:r>
              <a:rPr lang="en-GB" sz="1900" dirty="0" smtClean="0"/>
              <a:t>aboratory analysis is ongoing for saturated hydraulic conductivity using the UMS KSAT and to derive water retention curves using HYPROP</a:t>
            </a:r>
            <a:endParaRPr lang="en-GB" sz="1900" dirty="0"/>
          </a:p>
          <a:p>
            <a:pPr marL="342900" indent="-342900">
              <a:buFont typeface="Arial" panose="020B0604020202020204" pitchFamily="34" charset="0"/>
              <a:buAutoNum type="arabicPeriod" startAt="2"/>
            </a:pPr>
            <a:r>
              <a:rPr lang="en-GB" sz="1900" dirty="0" smtClean="0"/>
              <a:t>Control measurements (minidisk, sampling cores and moisture readings) were taken in four plots within an adjacent grazed field and will also be taken in an adjacent </a:t>
            </a:r>
            <a:r>
              <a:rPr lang="en-GB" sz="1900" dirty="0" err="1" smtClean="0"/>
              <a:t>ungrazed</a:t>
            </a:r>
            <a:r>
              <a:rPr lang="en-GB" sz="1900" dirty="0" smtClean="0"/>
              <a:t> field.</a:t>
            </a:r>
            <a:endParaRPr lang="en-GB" sz="1900" dirty="0"/>
          </a:p>
          <a:p>
            <a:endParaRPr lang="en-GB"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51" r="7479"/>
          <a:stretch/>
        </p:blipFill>
        <p:spPr>
          <a:xfrm>
            <a:off x="4611189" y="3670663"/>
            <a:ext cx="3304901" cy="318733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716"/>
          <a:stretch/>
        </p:blipFill>
        <p:spPr>
          <a:xfrm>
            <a:off x="4611189" y="0"/>
            <a:ext cx="3304901" cy="3781511"/>
          </a:xfrm>
          <a:prstGeom prst="rect">
            <a:avLst/>
          </a:prstGeom>
        </p:spPr>
      </p:pic>
      <p:pic>
        <p:nvPicPr>
          <p:cNvPr id="9" name="Content Placeholder 8"/>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570" t="7679" r="570" b="9452"/>
          <a:stretch/>
        </p:blipFill>
        <p:spPr>
          <a:xfrm rot="5400000">
            <a:off x="6614103" y="1280103"/>
            <a:ext cx="6879884" cy="4275909"/>
          </a:xfrm>
        </p:spPr>
      </p:pic>
    </p:spTree>
    <p:extLst>
      <p:ext uri="{BB962C8B-B14F-4D97-AF65-F5344CB8AC3E}">
        <p14:creationId xmlns:p14="http://schemas.microsoft.com/office/powerpoint/2010/main" val="2631231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 y="432027"/>
            <a:ext cx="9313817" cy="1291793"/>
          </a:xfrm>
        </p:spPr>
        <p:txBody>
          <a:bodyPr>
            <a:normAutofit fontScale="90000"/>
          </a:bodyPr>
          <a:lstStyle/>
          <a:p>
            <a:r>
              <a:rPr lang="en-GB" dirty="0" smtClean="0"/>
              <a:t>SITE SELECTION:</a:t>
            </a:r>
            <a:br>
              <a:rPr lang="en-GB" dirty="0" smtClean="0"/>
            </a:br>
            <a:r>
              <a:rPr lang="en-GB" dirty="0" err="1" smtClean="0"/>
              <a:t>BangorDIVERSE</a:t>
            </a:r>
            <a:r>
              <a:rPr lang="en-GB" dirty="0" smtClean="0"/>
              <a:t> experimental plots</a:t>
            </a:r>
            <a:br>
              <a:rPr lang="en-GB" dirty="0" smtClean="0"/>
            </a:br>
            <a:r>
              <a:rPr lang="en-GB" sz="2700" dirty="0" err="1" smtClean="0"/>
              <a:t>Abergwyngregyn</a:t>
            </a:r>
            <a:r>
              <a:rPr lang="en-GB" sz="2700" dirty="0" smtClean="0"/>
              <a:t>, North Wales, UK</a:t>
            </a:r>
            <a:endParaRPr lang="en-GB" sz="2700" dirty="0"/>
          </a:p>
        </p:txBody>
      </p:sp>
      <p:sp>
        <p:nvSpPr>
          <p:cNvPr id="3" name="Content Placeholder 2"/>
          <p:cNvSpPr>
            <a:spLocks noGrp="1"/>
          </p:cNvSpPr>
          <p:nvPr>
            <p:ph idx="1"/>
          </p:nvPr>
        </p:nvSpPr>
        <p:spPr>
          <a:xfrm>
            <a:off x="243840" y="1867989"/>
            <a:ext cx="5187897" cy="4654669"/>
          </a:xfrm>
        </p:spPr>
        <p:txBody>
          <a:bodyPr>
            <a:normAutofit/>
          </a:bodyPr>
          <a:lstStyle/>
          <a:p>
            <a:r>
              <a:rPr lang="en-GB" sz="2000" dirty="0"/>
              <a:t>92 plots fully replicated (</a:t>
            </a:r>
            <a:r>
              <a:rPr lang="en-GB" sz="2000" i="1" dirty="0"/>
              <a:t>n</a:t>
            </a:r>
            <a:r>
              <a:rPr lang="en-GB" sz="2000" dirty="0"/>
              <a:t>=4)</a:t>
            </a:r>
          </a:p>
          <a:p>
            <a:r>
              <a:rPr lang="en-GB" sz="2000" dirty="0" smtClean="0"/>
              <a:t>2.36 ha across two fields</a:t>
            </a:r>
          </a:p>
          <a:p>
            <a:r>
              <a:rPr lang="en-GB" sz="2000" dirty="0" smtClean="0"/>
              <a:t>Planted in March 2004, 60 cm saplings</a:t>
            </a:r>
          </a:p>
          <a:p>
            <a:r>
              <a:rPr lang="en-GB" sz="2000" dirty="0"/>
              <a:t>T</a:t>
            </a:r>
            <a:r>
              <a:rPr lang="en-GB" sz="2000" dirty="0" smtClean="0"/>
              <a:t>hinned 2012/13</a:t>
            </a:r>
          </a:p>
          <a:p>
            <a:r>
              <a:rPr lang="en-GB" sz="2000" dirty="0" smtClean="0"/>
              <a:t>10,000 stems ha</a:t>
            </a:r>
            <a:r>
              <a:rPr lang="en-GB" sz="2000" baseline="30000" dirty="0" smtClean="0"/>
              <a:t>-1</a:t>
            </a:r>
            <a:r>
              <a:rPr lang="en-GB" sz="2000" dirty="0" smtClean="0"/>
              <a:t>(1 m spacing)</a:t>
            </a:r>
          </a:p>
          <a:p>
            <a:r>
              <a:rPr lang="en-GB" sz="2000" dirty="0" smtClean="0"/>
              <a:t>2,500 </a:t>
            </a:r>
            <a:r>
              <a:rPr lang="en-GB" sz="2000" dirty="0"/>
              <a:t>stems ha</a:t>
            </a:r>
            <a:r>
              <a:rPr lang="en-GB" sz="2000" baseline="30000" dirty="0"/>
              <a:t>-1 </a:t>
            </a:r>
            <a:r>
              <a:rPr lang="en-GB" sz="2000" baseline="30000" dirty="0" smtClean="0"/>
              <a:t>  </a:t>
            </a:r>
            <a:r>
              <a:rPr lang="en-GB" sz="2000" dirty="0" smtClean="0"/>
              <a:t>(after thinning)</a:t>
            </a:r>
            <a:endParaRPr lang="en-GB" sz="2000" dirty="0"/>
          </a:p>
          <a:p>
            <a:r>
              <a:rPr lang="en-GB" sz="2000" dirty="0" smtClean="0"/>
              <a:t>Plot sizes 0.01 – 0.16 ha</a:t>
            </a:r>
          </a:p>
          <a:p>
            <a:r>
              <a:rPr lang="en-GB" sz="2000" dirty="0"/>
              <a:t>7 </a:t>
            </a:r>
            <a:r>
              <a:rPr lang="en-GB" sz="2000" dirty="0" smtClean="0"/>
              <a:t>tree species</a:t>
            </a:r>
          </a:p>
          <a:p>
            <a:pPr lvl="1"/>
            <a:r>
              <a:rPr lang="en-GB" sz="2000" dirty="0" smtClean="0"/>
              <a:t>Monoculture</a:t>
            </a:r>
          </a:p>
          <a:p>
            <a:pPr lvl="1"/>
            <a:r>
              <a:rPr lang="en-GB" sz="2000" dirty="0" smtClean="0"/>
              <a:t>Two species mixtures</a:t>
            </a:r>
          </a:p>
          <a:p>
            <a:pPr lvl="1"/>
            <a:r>
              <a:rPr lang="en-GB" sz="2000" dirty="0" smtClean="0"/>
              <a:t>Three species mixtures</a:t>
            </a:r>
          </a:p>
          <a:p>
            <a:endParaRPr lang="en-GB" dirty="0" smtClean="0"/>
          </a:p>
          <a:p>
            <a:endParaRPr lang="en-GB" dirty="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793" t="17567" r="4345" b="9158"/>
          <a:stretch/>
        </p:blipFill>
        <p:spPr bwMode="auto">
          <a:xfrm>
            <a:off x="8532788" y="4001294"/>
            <a:ext cx="3548467" cy="259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9360752">
            <a:off x="9371557" y="4757374"/>
            <a:ext cx="938521" cy="926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19081425">
            <a:off x="10785830" y="4727788"/>
            <a:ext cx="865091" cy="982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737" y="1501081"/>
            <a:ext cx="3404245" cy="50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6880" y="-19475"/>
            <a:ext cx="2865120" cy="414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V="1">
            <a:off x="8817429" y="5277394"/>
            <a:ext cx="692331" cy="22206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1351623" y="4001294"/>
            <a:ext cx="378823" cy="1093220"/>
          </a:xfrm>
          <a:prstGeom prst="straightConnector1">
            <a:avLst/>
          </a:prstGeom>
          <a:ln w="127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99106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2282" y="295094"/>
            <a:ext cx="4354014" cy="692331"/>
          </a:xfrm>
        </p:spPr>
        <p:txBody>
          <a:bodyPr/>
          <a:lstStyle/>
          <a:p>
            <a:r>
              <a:rPr lang="en-GB" dirty="0" smtClean="0"/>
              <a:t>Species and provenance</a:t>
            </a:r>
            <a:endParaRPr lang="en-GB" dirty="0"/>
          </a:p>
        </p:txBody>
      </p:sp>
      <p:graphicFrame>
        <p:nvGraphicFramePr>
          <p:cNvPr id="4" name="Content Placeholder 3"/>
          <p:cNvGraphicFramePr>
            <a:graphicFrameLocks noGrp="1"/>
          </p:cNvGraphicFramePr>
          <p:nvPr>
            <p:ph type="pic" idx="1"/>
            <p:extLst>
              <p:ext uri="{D42A27DB-BD31-4B8C-83A1-F6EECF244321}">
                <p14:modId xmlns:p14="http://schemas.microsoft.com/office/powerpoint/2010/main" val="532152610"/>
              </p:ext>
            </p:extLst>
          </p:nvPr>
        </p:nvGraphicFramePr>
        <p:xfrm>
          <a:off x="4602209" y="987425"/>
          <a:ext cx="6753183" cy="4812483"/>
        </p:xfrm>
        <a:graphic>
          <a:graphicData uri="http://schemas.openxmlformats.org/drawingml/2006/table">
            <a:tbl>
              <a:tblPr firstRow="1" bandRow="1">
                <a:tableStyleId>{5C22544A-7EE6-4342-B048-85BDC9FD1C3A}</a:tableStyleId>
              </a:tblPr>
              <a:tblGrid>
                <a:gridCol w="2251061">
                  <a:extLst>
                    <a:ext uri="{9D8B030D-6E8A-4147-A177-3AD203B41FA5}">
                      <a16:colId xmlns:a16="http://schemas.microsoft.com/office/drawing/2014/main" val="20000"/>
                    </a:ext>
                  </a:extLst>
                </a:gridCol>
                <a:gridCol w="2251061">
                  <a:extLst>
                    <a:ext uri="{9D8B030D-6E8A-4147-A177-3AD203B41FA5}">
                      <a16:colId xmlns:a16="http://schemas.microsoft.com/office/drawing/2014/main" val="20001"/>
                    </a:ext>
                  </a:extLst>
                </a:gridCol>
                <a:gridCol w="2251061">
                  <a:extLst>
                    <a:ext uri="{9D8B030D-6E8A-4147-A177-3AD203B41FA5}">
                      <a16:colId xmlns:a16="http://schemas.microsoft.com/office/drawing/2014/main" val="20002"/>
                    </a:ext>
                  </a:extLst>
                </a:gridCol>
              </a:tblGrid>
              <a:tr h="532830">
                <a:tc>
                  <a:txBody>
                    <a:bodyPr/>
                    <a:lstStyle/>
                    <a:p>
                      <a:r>
                        <a:rPr lang="en-GB" dirty="0" smtClean="0"/>
                        <a:t>Species</a:t>
                      </a:r>
                      <a:endParaRPr lang="en-GB" dirty="0"/>
                    </a:p>
                  </a:txBody>
                  <a:tcPr marL="68581" marR="68581"/>
                </a:tc>
                <a:tc>
                  <a:txBody>
                    <a:bodyPr/>
                    <a:lstStyle/>
                    <a:p>
                      <a:r>
                        <a:rPr lang="en-GB" dirty="0" smtClean="0"/>
                        <a:t>Common Name</a:t>
                      </a:r>
                      <a:endParaRPr lang="en-GB" dirty="0"/>
                    </a:p>
                  </a:txBody>
                  <a:tcPr marL="68581" marR="68581"/>
                </a:tc>
                <a:tc>
                  <a:txBody>
                    <a:bodyPr/>
                    <a:lstStyle/>
                    <a:p>
                      <a:r>
                        <a:rPr lang="en-GB" dirty="0" smtClean="0"/>
                        <a:t>Provenance</a:t>
                      </a:r>
                      <a:endParaRPr lang="en-GB" dirty="0"/>
                    </a:p>
                  </a:txBody>
                  <a:tcPr marL="68581" marR="68581"/>
                </a:tc>
                <a:extLst>
                  <a:ext uri="{0D108BD9-81ED-4DB2-BD59-A6C34878D82A}">
                    <a16:rowId xmlns:a16="http://schemas.microsoft.com/office/drawing/2014/main" val="10000"/>
                  </a:ext>
                </a:extLst>
              </a:tr>
              <a:tr h="695824">
                <a:tc>
                  <a:txBody>
                    <a:bodyPr/>
                    <a:lstStyle/>
                    <a:p>
                      <a:r>
                        <a:rPr lang="en-GB" i="1" dirty="0" err="1" smtClean="0"/>
                        <a:t>Alnus</a:t>
                      </a:r>
                      <a:r>
                        <a:rPr lang="en-GB" i="1" dirty="0" smtClean="0"/>
                        <a:t> </a:t>
                      </a:r>
                      <a:r>
                        <a:rPr lang="en-GB" i="1" dirty="0" err="1" smtClean="0"/>
                        <a:t>glutinosa</a:t>
                      </a:r>
                      <a:endParaRPr lang="en-GB" i="1" dirty="0"/>
                    </a:p>
                  </a:txBody>
                  <a:tcPr marL="68581" marR="68581"/>
                </a:tc>
                <a:tc>
                  <a:txBody>
                    <a:bodyPr/>
                    <a:lstStyle/>
                    <a:p>
                      <a:r>
                        <a:rPr lang="en-GB" dirty="0" smtClean="0"/>
                        <a:t>Common</a:t>
                      </a:r>
                      <a:r>
                        <a:rPr lang="en-GB" baseline="0" dirty="0" smtClean="0"/>
                        <a:t> alder</a:t>
                      </a:r>
                      <a:endParaRPr lang="en-GB" dirty="0"/>
                    </a:p>
                  </a:txBody>
                  <a:tcPr marL="68581" marR="68581"/>
                </a:tc>
                <a:tc>
                  <a:txBody>
                    <a:bodyPr/>
                    <a:lstStyle/>
                    <a:p>
                      <a:r>
                        <a:rPr lang="en-GB" dirty="0" smtClean="0"/>
                        <a:t>Shropshire</a:t>
                      </a:r>
                      <a:endParaRPr lang="en-GB" dirty="0"/>
                    </a:p>
                  </a:txBody>
                  <a:tcPr marL="68581" marR="68581"/>
                </a:tc>
                <a:extLst>
                  <a:ext uri="{0D108BD9-81ED-4DB2-BD59-A6C34878D82A}">
                    <a16:rowId xmlns:a16="http://schemas.microsoft.com/office/drawing/2014/main" val="10001"/>
                  </a:ext>
                </a:extLst>
              </a:tr>
              <a:tr h="532830">
                <a:tc>
                  <a:txBody>
                    <a:bodyPr/>
                    <a:lstStyle/>
                    <a:p>
                      <a:r>
                        <a:rPr lang="en-GB" i="1" dirty="0" err="1" smtClean="0"/>
                        <a:t>Betula</a:t>
                      </a:r>
                      <a:r>
                        <a:rPr lang="en-GB" i="1" dirty="0" smtClean="0"/>
                        <a:t> </a:t>
                      </a:r>
                      <a:r>
                        <a:rPr lang="en-GB" i="1" dirty="0" err="1" smtClean="0"/>
                        <a:t>pendula</a:t>
                      </a:r>
                      <a:endParaRPr lang="en-GB" i="1" dirty="0"/>
                    </a:p>
                  </a:txBody>
                  <a:tcPr marL="68581" marR="68581"/>
                </a:tc>
                <a:tc>
                  <a:txBody>
                    <a:bodyPr/>
                    <a:lstStyle/>
                    <a:p>
                      <a:r>
                        <a:rPr lang="en-GB" dirty="0" smtClean="0"/>
                        <a:t>Silver birch</a:t>
                      </a:r>
                      <a:endParaRPr lang="en-GB" dirty="0"/>
                    </a:p>
                  </a:txBody>
                  <a:tcPr marL="68581" marR="68581"/>
                </a:tc>
                <a:tc>
                  <a:txBody>
                    <a:bodyPr/>
                    <a:lstStyle/>
                    <a:p>
                      <a:r>
                        <a:rPr lang="en-GB" dirty="0" smtClean="0"/>
                        <a:t>Northumberland</a:t>
                      </a:r>
                      <a:endParaRPr lang="en-GB" dirty="0"/>
                    </a:p>
                  </a:txBody>
                  <a:tcPr marL="68581" marR="68581"/>
                </a:tc>
                <a:extLst>
                  <a:ext uri="{0D108BD9-81ED-4DB2-BD59-A6C34878D82A}">
                    <a16:rowId xmlns:a16="http://schemas.microsoft.com/office/drawing/2014/main" val="10002"/>
                  </a:ext>
                </a:extLst>
              </a:tr>
              <a:tr h="532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i="1" dirty="0" err="1" smtClean="0"/>
                        <a:t>Fagus</a:t>
                      </a:r>
                      <a:r>
                        <a:rPr lang="en-GB" i="1" dirty="0" smtClean="0"/>
                        <a:t> </a:t>
                      </a:r>
                      <a:r>
                        <a:rPr lang="en-GB" i="1" dirty="0" err="1" smtClean="0"/>
                        <a:t>sylvatica</a:t>
                      </a:r>
                      <a:endParaRPr lang="en-GB" i="1" dirty="0" smtClean="0"/>
                    </a:p>
                  </a:txBody>
                  <a:tcPr marL="68581" marR="68581"/>
                </a:tc>
                <a:tc>
                  <a:txBody>
                    <a:bodyPr/>
                    <a:lstStyle/>
                    <a:p>
                      <a:r>
                        <a:rPr lang="en-GB" dirty="0" smtClean="0"/>
                        <a:t>European</a:t>
                      </a:r>
                      <a:r>
                        <a:rPr lang="en-GB" baseline="0" dirty="0" smtClean="0"/>
                        <a:t> beach</a:t>
                      </a:r>
                      <a:endParaRPr lang="en-GB" dirty="0"/>
                    </a:p>
                  </a:txBody>
                  <a:tcPr marL="68581" marR="68581"/>
                </a:tc>
                <a:tc>
                  <a:txBody>
                    <a:bodyPr/>
                    <a:lstStyle/>
                    <a:p>
                      <a:r>
                        <a:rPr lang="en-GB" dirty="0" smtClean="0"/>
                        <a:t>Shropshire</a:t>
                      </a:r>
                      <a:endParaRPr lang="en-GB" dirty="0"/>
                    </a:p>
                  </a:txBody>
                  <a:tcPr marL="68581" marR="68581"/>
                </a:tc>
                <a:extLst>
                  <a:ext uri="{0D108BD9-81ED-4DB2-BD59-A6C34878D82A}">
                    <a16:rowId xmlns:a16="http://schemas.microsoft.com/office/drawing/2014/main" val="10003"/>
                  </a:ext>
                </a:extLst>
              </a:tr>
              <a:tr h="532830">
                <a:tc>
                  <a:txBody>
                    <a:bodyPr/>
                    <a:lstStyle/>
                    <a:p>
                      <a:r>
                        <a:rPr lang="en-GB" i="1" dirty="0" err="1" smtClean="0"/>
                        <a:t>Fraxinus</a:t>
                      </a:r>
                      <a:r>
                        <a:rPr lang="en-GB" i="1" dirty="0" smtClean="0"/>
                        <a:t> excelsior</a:t>
                      </a:r>
                      <a:endParaRPr lang="en-GB" i="1" dirty="0"/>
                    </a:p>
                  </a:txBody>
                  <a:tcPr marL="68581" marR="68581"/>
                </a:tc>
                <a:tc>
                  <a:txBody>
                    <a:bodyPr/>
                    <a:lstStyle/>
                    <a:p>
                      <a:r>
                        <a:rPr lang="en-GB" dirty="0" smtClean="0"/>
                        <a:t>Ash</a:t>
                      </a:r>
                      <a:endParaRPr lang="en-GB" dirty="0"/>
                    </a:p>
                  </a:txBody>
                  <a:tcPr marL="68581" marR="68581"/>
                </a:tc>
                <a:tc>
                  <a:txBody>
                    <a:bodyPr/>
                    <a:lstStyle/>
                    <a:p>
                      <a:r>
                        <a:rPr lang="en-GB" dirty="0" smtClean="0"/>
                        <a:t>Cumbria</a:t>
                      </a:r>
                      <a:endParaRPr lang="en-GB" dirty="0"/>
                    </a:p>
                  </a:txBody>
                  <a:tcPr marL="68581" marR="68581"/>
                </a:tc>
                <a:extLst>
                  <a:ext uri="{0D108BD9-81ED-4DB2-BD59-A6C34878D82A}">
                    <a16:rowId xmlns:a16="http://schemas.microsoft.com/office/drawing/2014/main" val="10004"/>
                  </a:ext>
                </a:extLst>
              </a:tr>
              <a:tr h="919679">
                <a:tc>
                  <a:txBody>
                    <a:bodyPr/>
                    <a:lstStyle/>
                    <a:p>
                      <a:r>
                        <a:rPr lang="en-GB" i="1" dirty="0" smtClean="0"/>
                        <a:t>Acer </a:t>
                      </a:r>
                      <a:r>
                        <a:rPr lang="en-GB" i="1" dirty="0" err="1" smtClean="0"/>
                        <a:t>pseduoplatanus</a:t>
                      </a:r>
                      <a:endParaRPr lang="en-GB" i="1" dirty="0"/>
                    </a:p>
                  </a:txBody>
                  <a:tcPr marL="68581" marR="68581"/>
                </a:tc>
                <a:tc>
                  <a:txBody>
                    <a:bodyPr/>
                    <a:lstStyle/>
                    <a:p>
                      <a:r>
                        <a:rPr lang="en-GB" dirty="0" smtClean="0"/>
                        <a:t>Sycamore</a:t>
                      </a:r>
                      <a:endParaRPr lang="en-GB" dirty="0"/>
                    </a:p>
                  </a:txBody>
                  <a:tcPr marL="68581" marR="68581"/>
                </a:tc>
                <a:tc>
                  <a:txBody>
                    <a:bodyPr/>
                    <a:lstStyle/>
                    <a:p>
                      <a:r>
                        <a:rPr lang="en-GB" dirty="0" smtClean="0"/>
                        <a:t>Scottish</a:t>
                      </a:r>
                      <a:r>
                        <a:rPr lang="en-GB" baseline="0" dirty="0" smtClean="0"/>
                        <a:t> borders</a:t>
                      </a:r>
                      <a:endParaRPr lang="en-GB" dirty="0"/>
                    </a:p>
                  </a:txBody>
                  <a:tcPr marL="68581" marR="68581"/>
                </a:tc>
                <a:extLst>
                  <a:ext uri="{0D108BD9-81ED-4DB2-BD59-A6C34878D82A}">
                    <a16:rowId xmlns:a16="http://schemas.microsoft.com/office/drawing/2014/main" val="10005"/>
                  </a:ext>
                </a:extLst>
              </a:tr>
              <a:tr h="532830">
                <a:tc>
                  <a:txBody>
                    <a:bodyPr/>
                    <a:lstStyle/>
                    <a:p>
                      <a:r>
                        <a:rPr lang="en-GB" i="1" dirty="0" err="1" smtClean="0"/>
                        <a:t>Castanea</a:t>
                      </a:r>
                      <a:r>
                        <a:rPr lang="en-GB" i="1" baseline="0" dirty="0" smtClean="0"/>
                        <a:t> </a:t>
                      </a:r>
                      <a:r>
                        <a:rPr lang="en-GB" i="1" baseline="0" dirty="0" err="1" smtClean="0"/>
                        <a:t>sativa</a:t>
                      </a:r>
                      <a:endParaRPr lang="en-GB" i="1" dirty="0"/>
                    </a:p>
                  </a:txBody>
                  <a:tcPr marL="68581" marR="68581"/>
                </a:tc>
                <a:tc>
                  <a:txBody>
                    <a:bodyPr/>
                    <a:lstStyle/>
                    <a:p>
                      <a:r>
                        <a:rPr lang="en-GB" dirty="0" smtClean="0"/>
                        <a:t>Chestnut</a:t>
                      </a:r>
                      <a:endParaRPr lang="en-GB" dirty="0"/>
                    </a:p>
                  </a:txBody>
                  <a:tcPr marL="68581" marR="68581"/>
                </a:tc>
                <a:tc>
                  <a:txBody>
                    <a:bodyPr/>
                    <a:lstStyle/>
                    <a:p>
                      <a:r>
                        <a:rPr lang="en-GB" dirty="0" smtClean="0"/>
                        <a:t>Wales</a:t>
                      </a:r>
                      <a:endParaRPr lang="en-GB" dirty="0"/>
                    </a:p>
                  </a:txBody>
                  <a:tcPr marL="68581" marR="68581"/>
                </a:tc>
                <a:extLst>
                  <a:ext uri="{0D108BD9-81ED-4DB2-BD59-A6C34878D82A}">
                    <a16:rowId xmlns:a16="http://schemas.microsoft.com/office/drawing/2014/main" val="10006"/>
                  </a:ext>
                </a:extLst>
              </a:tr>
              <a:tr h="532830">
                <a:tc>
                  <a:txBody>
                    <a:bodyPr/>
                    <a:lstStyle/>
                    <a:p>
                      <a:r>
                        <a:rPr lang="en-GB" i="1" dirty="0" err="1" smtClean="0"/>
                        <a:t>Quercus</a:t>
                      </a:r>
                      <a:r>
                        <a:rPr lang="en-GB" i="1" baseline="0" dirty="0" smtClean="0"/>
                        <a:t> </a:t>
                      </a:r>
                      <a:r>
                        <a:rPr lang="en-GB" i="1" baseline="0" dirty="0" err="1" smtClean="0"/>
                        <a:t>robur</a:t>
                      </a:r>
                      <a:endParaRPr lang="en-GB" i="1" dirty="0"/>
                    </a:p>
                  </a:txBody>
                  <a:tcPr marL="68581" marR="68581"/>
                </a:tc>
                <a:tc>
                  <a:txBody>
                    <a:bodyPr/>
                    <a:lstStyle/>
                    <a:p>
                      <a:r>
                        <a:rPr lang="en-GB" baseline="0" dirty="0" err="1" smtClean="0"/>
                        <a:t>Pedunculate</a:t>
                      </a:r>
                      <a:r>
                        <a:rPr lang="en-GB" baseline="0" dirty="0" smtClean="0"/>
                        <a:t> </a:t>
                      </a:r>
                      <a:r>
                        <a:rPr lang="en-GB" dirty="0" smtClean="0"/>
                        <a:t>oak</a:t>
                      </a:r>
                      <a:endParaRPr lang="en-GB" dirty="0"/>
                    </a:p>
                  </a:txBody>
                  <a:tcPr marL="68581" marR="68581"/>
                </a:tc>
                <a:tc>
                  <a:txBody>
                    <a:bodyPr/>
                    <a:lstStyle/>
                    <a:p>
                      <a:r>
                        <a:rPr lang="en-GB" dirty="0" smtClean="0"/>
                        <a:t>Wiltshire</a:t>
                      </a:r>
                      <a:endParaRPr lang="en-GB" dirty="0"/>
                    </a:p>
                  </a:txBody>
                  <a:tcPr marL="68581" marR="68581"/>
                </a:tc>
                <a:extLst>
                  <a:ext uri="{0D108BD9-81ED-4DB2-BD59-A6C34878D82A}">
                    <a16:rowId xmlns:a16="http://schemas.microsoft.com/office/drawing/2014/main" val="10007"/>
                  </a:ext>
                </a:extLst>
              </a:tr>
            </a:tbl>
          </a:graphicData>
        </a:graphic>
      </p:graphicFrame>
      <p:sp>
        <p:nvSpPr>
          <p:cNvPr id="3" name="Text Placeholder 2"/>
          <p:cNvSpPr>
            <a:spLocks noGrp="1"/>
          </p:cNvSpPr>
          <p:nvPr>
            <p:ph type="body" sz="half" idx="2"/>
          </p:nvPr>
        </p:nvSpPr>
        <p:spPr>
          <a:xfrm>
            <a:off x="669970" y="987424"/>
            <a:ext cx="3932237" cy="4812483"/>
          </a:xfrm>
        </p:spPr>
        <p:txBody>
          <a:bodyPr>
            <a:normAutofit/>
          </a:bodyPr>
          <a:lstStyle/>
          <a:p>
            <a:r>
              <a:rPr lang="en-GB" sz="3900" dirty="0" smtClean="0">
                <a:latin typeface="+mj-lt"/>
              </a:rPr>
              <a:t>SITE SELECTION</a:t>
            </a:r>
          </a:p>
          <a:p>
            <a:endParaRPr lang="en-GB" dirty="0"/>
          </a:p>
          <a:p>
            <a:r>
              <a:rPr lang="en-GB" sz="2400" dirty="0" smtClean="0"/>
              <a:t>Each of the species are represented in four single species plots across the site. Root analysis and soil hydraulic condition assessment was carried out on each of the single species plots, providing four replicates per species.</a:t>
            </a:r>
          </a:p>
          <a:p>
            <a:endParaRPr lang="en-GB" dirty="0"/>
          </a:p>
        </p:txBody>
      </p:sp>
    </p:spTree>
    <p:extLst>
      <p:ext uri="{BB962C8B-B14F-4D97-AF65-F5344CB8AC3E}">
        <p14:creationId xmlns:p14="http://schemas.microsoft.com/office/powerpoint/2010/main" val="3116677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154379" y="143691"/>
            <a:ext cx="11899076" cy="6605055"/>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Content Placeholder 8"/>
          <p:cNvGraphicFramePr>
            <a:graphicFrameLocks noGrp="1"/>
          </p:cNvGraphicFramePr>
          <p:nvPr>
            <p:ph sz="quarter" idx="4"/>
            <p:extLst>
              <p:ext uri="{D42A27DB-BD31-4B8C-83A1-F6EECF244321}">
                <p14:modId xmlns:p14="http://schemas.microsoft.com/office/powerpoint/2010/main" val="2660373672"/>
              </p:ext>
            </p:extLst>
          </p:nvPr>
        </p:nvGraphicFramePr>
        <p:xfrm>
          <a:off x="5982001" y="143691"/>
          <a:ext cx="5894115" cy="55564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2334347000"/>
              </p:ext>
            </p:extLst>
          </p:nvPr>
        </p:nvGraphicFramePr>
        <p:xfrm>
          <a:off x="0" y="252945"/>
          <a:ext cx="6322423" cy="544721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665018" y="5771408"/>
            <a:ext cx="11388437" cy="368135"/>
          </a:xfrm>
          <a:prstGeom prst="rect">
            <a:avLst/>
          </a:prstGeom>
          <a:noFill/>
        </p:spPr>
        <p:txBody>
          <a:bodyPr wrap="square" rtlCol="0">
            <a:spAutoFit/>
          </a:bodyPr>
          <a:lstStyle/>
          <a:p>
            <a:r>
              <a:rPr lang="en-GB" i="1" dirty="0" smtClean="0"/>
              <a:t>Figure 1: Mean root length (aggregated) at 0-10cm depth across single species plots</a:t>
            </a:r>
            <a:endParaRPr lang="en-GB" i="1" dirty="0"/>
          </a:p>
        </p:txBody>
      </p:sp>
    </p:spTree>
    <p:extLst>
      <p:ext uri="{BB962C8B-B14F-4D97-AF65-F5344CB8AC3E}">
        <p14:creationId xmlns:p14="http://schemas.microsoft.com/office/powerpoint/2010/main" val="1582754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1560</TotalTime>
  <Words>793</Words>
  <Application>Microsoft Office PowerPoint</Application>
  <PresentationFormat>Widescreen</PresentationFormat>
  <Paragraphs>118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Investigating the impact of shelterbelts on soil hydrology  Bid Webb1, Andy Smith1, Miles Marshall2, Tim Pagella1, John Healey1. 1Bangor University, Bangor, UK.  2Centre of Ecology and Hydrology, Bangor, UK  </vt:lpstr>
      <vt:lpstr>PowerPoint Presentation</vt:lpstr>
      <vt:lpstr>Objective </vt:lpstr>
      <vt:lpstr>Root morphologies</vt:lpstr>
      <vt:lpstr>METHODOLOGY Root analysis</vt:lpstr>
      <vt:lpstr>METHODOLOGY Soil hydraulic condition</vt:lpstr>
      <vt:lpstr>SITE SELECTION: BangorDIVERSE experimental plots Abergwyngregyn, North Wales, UK</vt:lpstr>
      <vt:lpstr>Species and provenance</vt:lpstr>
      <vt:lpstr>PowerPoint Presentation</vt:lpstr>
      <vt:lpstr>PowerPoint Presentation</vt:lpstr>
      <vt:lpstr>Initial conclusions</vt:lpstr>
      <vt:lpstr>Investigating the impact of shelterbelts on soil hydrology Further research</vt:lpstr>
    </vt:vector>
  </TitlesOfParts>
  <Company>Pryfysgol Bangor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impact of shelterbelts on soil hydrology</dc:title>
  <dc:creator>Bid Webb</dc:creator>
  <cp:lastModifiedBy>Bid Webb</cp:lastModifiedBy>
  <cp:revision>95</cp:revision>
  <dcterms:created xsi:type="dcterms:W3CDTF">2017-03-02T08:22:06Z</dcterms:created>
  <dcterms:modified xsi:type="dcterms:W3CDTF">2017-05-29T17:36:16Z</dcterms:modified>
</cp:coreProperties>
</file>