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3" r:id="rId4"/>
    <p:sldId id="264" r:id="rId5"/>
    <p:sldId id="267" r:id="rId6"/>
    <p:sldId id="265" r:id="rId7"/>
    <p:sldId id="268" r:id="rId8"/>
    <p:sldId id="271" r:id="rId9"/>
    <p:sldId id="279" r:id="rId10"/>
    <p:sldId id="266" r:id="rId11"/>
    <p:sldId id="269" r:id="rId12"/>
    <p:sldId id="272" r:id="rId13"/>
    <p:sldId id="273" r:id="rId14"/>
    <p:sldId id="270" r:id="rId15"/>
    <p:sldId id="275" r:id="rId16"/>
    <p:sldId id="276" r:id="rId17"/>
    <p:sldId id="259" r:id="rId18"/>
    <p:sldId id="262" r:id="rId1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A8DE"/>
    <a:srgbClr val="9FC3E9"/>
    <a:srgbClr val="4E96D5"/>
    <a:srgbClr val="B3B3B1"/>
    <a:srgbClr val="E0E1E3"/>
    <a:srgbClr val="333333"/>
    <a:srgbClr val="AE87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-588" y="-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2DD85-C2DE-48E5-A4A9-9DE1AA9E6C06}" type="datetimeFigureOut">
              <a:rPr lang="pt-PT" smtClean="0"/>
              <a:pPr/>
              <a:t>10/04/2017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AA554-2E5E-4A26-8499-236A809E382D}" type="slidenum">
              <a:rPr lang="pt-PT" smtClean="0"/>
              <a:pPr/>
              <a:t>‹N›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510443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CC0C7-F183-4B0A-B035-6011FA517C28}" type="datetimeFigureOut">
              <a:rPr lang="pt-PT" smtClean="0"/>
              <a:pPr/>
              <a:t>10/04/2017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E8FA9-8BB7-4F82-B9D1-6BFB4C271793}" type="slidenum">
              <a:rPr lang="pt-PT" smtClean="0"/>
              <a:pPr/>
              <a:t>‹N›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66497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</p:spTree>
    <p:extLst>
      <p:ext uri="{BB962C8B-B14F-4D97-AF65-F5344CB8AC3E}">
        <p14:creationId xmlns="" xmlns:p14="http://schemas.microsoft.com/office/powerpoint/2010/main" val="382749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pPr/>
              <a:t>10/04/2017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pPr/>
              <a:t>‹N›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51655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pPr/>
              <a:t>10/04/2017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pPr/>
              <a:t>‹N›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63055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bg>
      <p:bgPr>
        <a:solidFill>
          <a:srgbClr val="E0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062"/>
          <a:stretch/>
        </p:blipFill>
        <p:spPr>
          <a:xfrm>
            <a:off x="8352417" y="268296"/>
            <a:ext cx="3118707" cy="506061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0" y="1"/>
            <a:ext cx="12192000" cy="77435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15" y="279651"/>
            <a:ext cx="1127247" cy="1093449"/>
          </a:xfrm>
          <a:prstGeom prst="rect">
            <a:avLst/>
          </a:prstGeom>
        </p:spPr>
      </p:pic>
      <p:sp>
        <p:nvSpPr>
          <p:cNvPr id="13" name="CaixaDeTexto 12"/>
          <p:cNvSpPr txBox="1"/>
          <p:nvPr userDrawn="1"/>
        </p:nvSpPr>
        <p:spPr>
          <a:xfrm>
            <a:off x="720876" y="279651"/>
            <a:ext cx="3287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robert" panose="02000500000000000000" pitchFamily="2" charset="0"/>
                <a:cs typeface="Segoe UI" panose="020B0502040204020203" pitchFamily="34" charset="0"/>
              </a:rPr>
              <a:t>www.mariecuriealumni.eu</a:t>
            </a:r>
            <a:endParaRPr lang="pt-PT" sz="1200" dirty="0">
              <a:solidFill>
                <a:schemeClr val="bg1"/>
              </a:solidFill>
              <a:latin typeface="Probert" panose="020005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119498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14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0" y="6572250"/>
            <a:ext cx="4514849" cy="285750"/>
          </a:xfrm>
          <a:prstGeom prst="rect">
            <a:avLst/>
          </a:prstGeom>
          <a:solidFill>
            <a:srgbClr val="4E9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 userDrawn="1"/>
        </p:nvSpPr>
        <p:spPr>
          <a:xfrm>
            <a:off x="3838575" y="6572250"/>
            <a:ext cx="4514849" cy="285750"/>
          </a:xfrm>
          <a:prstGeom prst="rect">
            <a:avLst/>
          </a:prstGeom>
          <a:solidFill>
            <a:srgbClr val="6FA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 userDrawn="1"/>
        </p:nvSpPr>
        <p:spPr>
          <a:xfrm>
            <a:off x="7677150" y="6572250"/>
            <a:ext cx="4514849" cy="285750"/>
          </a:xfrm>
          <a:prstGeom prst="rect">
            <a:avLst/>
          </a:prstGeom>
          <a:solidFill>
            <a:srgbClr val="9FC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38138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Pr>
        <a:solidFill>
          <a:srgbClr val="E0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pPr/>
              <a:t>10/04/2017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pPr/>
              <a:t>‹N›</a:t>
            </a:fld>
            <a:endParaRPr lang="pt-PT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062"/>
          <a:stretch/>
        </p:blipFill>
        <p:spPr>
          <a:xfrm>
            <a:off x="8352417" y="268296"/>
            <a:ext cx="3118707" cy="50606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127" r="34126"/>
          <a:stretch/>
        </p:blipFill>
        <p:spPr>
          <a:xfrm>
            <a:off x="2364670" y="6186553"/>
            <a:ext cx="3087142" cy="360372"/>
          </a:xfrm>
          <a:prstGeom prst="rect">
            <a:avLst/>
          </a:prstGeom>
        </p:spPr>
      </p:pic>
      <p:sp>
        <p:nvSpPr>
          <p:cNvPr id="12" name="Retângulo 11"/>
          <p:cNvSpPr/>
          <p:nvPr userDrawn="1"/>
        </p:nvSpPr>
        <p:spPr>
          <a:xfrm>
            <a:off x="0" y="1"/>
            <a:ext cx="12192000" cy="77435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15" y="279651"/>
            <a:ext cx="1127247" cy="1093449"/>
          </a:xfrm>
          <a:prstGeom prst="rect">
            <a:avLst/>
          </a:prstGeom>
        </p:spPr>
      </p:pic>
      <p:sp>
        <p:nvSpPr>
          <p:cNvPr id="14" name="CaixaDeTexto 13"/>
          <p:cNvSpPr txBox="1"/>
          <p:nvPr userDrawn="1"/>
        </p:nvSpPr>
        <p:spPr>
          <a:xfrm>
            <a:off x="720876" y="279651"/>
            <a:ext cx="3287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robert" panose="02000500000000000000" pitchFamily="2" charset="0"/>
                <a:cs typeface="Segoe UI" panose="020B0502040204020203" pitchFamily="34" charset="0"/>
              </a:rPr>
              <a:t>www.mariecuriealumni.eu</a:t>
            </a:r>
            <a:endParaRPr lang="pt-PT" sz="1200" dirty="0">
              <a:solidFill>
                <a:schemeClr val="bg1"/>
              </a:solidFill>
              <a:latin typeface="Probert" panose="020005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64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pPr/>
              <a:t>10/04/2017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pPr/>
              <a:t>‹N›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0329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pPr/>
              <a:t>10/04/2017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pPr/>
              <a:t>‹N›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76066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pPr/>
              <a:t>10/04/2017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pPr/>
              <a:t>‹N›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86198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pPr/>
              <a:t>10/04/2017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pPr/>
              <a:t>‹N›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327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pPr/>
              <a:t>10/04/2017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pPr/>
              <a:t>‹N›</a:t>
            </a:fld>
            <a:endParaRPr lang="pt-PT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127" r="34126"/>
          <a:stretch/>
        </p:blipFill>
        <p:spPr>
          <a:xfrm>
            <a:off x="2364670" y="6186553"/>
            <a:ext cx="3087142" cy="360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486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AC21-D240-40BE-AEF3-FEF926AC7B99}" type="datetimeFigureOut">
              <a:rPr lang="pt-PT" smtClean="0"/>
              <a:pPr/>
              <a:t>10/04/2017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A598B-722A-451D-B942-AC92AFEDEFD7}" type="slidenum">
              <a:rPr lang="pt-PT" smtClean="0"/>
              <a:pPr/>
              <a:t>‹N›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1434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therolemodels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rolemodels.ne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derportal.eu/resources/role-models-mcaa-women-mobile-scientists" TargetMode="External"/><Relationship Id="rId2" Type="http://schemas.openxmlformats.org/officeDocument/2006/relationships/hyperlink" Target="http://www.mariecuriealumni.eu/library/role-models-mobility-mcaa-women-scientis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rolemodels.net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iecuriealumni.eu/library/role-models-mobility-mcaa-women-scientist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887"/>
          <a:stretch/>
        </p:blipFill>
        <p:spPr>
          <a:xfrm>
            <a:off x="0" y="1"/>
            <a:ext cx="12261993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11" b="40438"/>
          <a:stretch/>
        </p:blipFill>
        <p:spPr>
          <a:xfrm>
            <a:off x="0" y="1"/>
            <a:ext cx="9880530" cy="439457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4635" y="1084217"/>
            <a:ext cx="6575434" cy="481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/>
              <a:t>Mobility support and Networking </a:t>
            </a:r>
          </a:p>
          <a:p>
            <a:pPr algn="r"/>
            <a:r>
              <a:rPr lang="en-US" sz="4800" b="1" dirty="0" smtClean="0"/>
              <a:t>for women in STEM</a:t>
            </a:r>
          </a:p>
          <a:p>
            <a:r>
              <a:rPr lang="en-US" sz="2000" i="1" dirty="0" smtClean="0">
                <a:solidFill>
                  <a:srgbClr val="4F6228"/>
                </a:solidFill>
              </a:rPr>
              <a:t>No one can make you feel inferior without your consent</a:t>
            </a:r>
          </a:p>
          <a:p>
            <a:pPr algn="r"/>
            <a:r>
              <a:rPr lang="en-US" sz="2000" i="1" dirty="0" smtClean="0">
                <a:solidFill>
                  <a:srgbClr val="FF0000"/>
                </a:solidFill>
              </a:rPr>
              <a:t>Eleanor </a:t>
            </a:r>
            <a:r>
              <a:rPr lang="en-US" sz="2000" i="1" dirty="0" err="1" smtClean="0">
                <a:solidFill>
                  <a:srgbClr val="FF0000"/>
                </a:solidFill>
              </a:rPr>
              <a:t>Roosvelt</a:t>
            </a:r>
            <a:r>
              <a:rPr lang="en-US" sz="2000" i="1" dirty="0" smtClean="0">
                <a:solidFill>
                  <a:srgbClr val="FF0000"/>
                </a:solidFill>
              </a:rPr>
              <a:t>, reformist, journalist, diplomat (1884-1962)</a:t>
            </a:r>
            <a:endParaRPr lang="en-US" sz="2000" b="1" i="1" dirty="0" smtClean="0"/>
          </a:p>
          <a:p>
            <a:pPr algn="r"/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Gianna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rgbClr val="4F6228"/>
                </a:solidFill>
              </a:rPr>
              <a:t>Avellis</a:t>
            </a:r>
            <a:r>
              <a:rPr lang="en-US" sz="3200" b="1" i="1" dirty="0" smtClean="0">
                <a:solidFill>
                  <a:srgbClr val="4F6228"/>
                </a:solidFill>
              </a:rPr>
              <a:t>, </a:t>
            </a:r>
          </a:p>
          <a:p>
            <a:pPr algn="r"/>
            <a:r>
              <a:rPr lang="en-US" sz="3200" b="1" i="1" dirty="0" smtClean="0">
                <a:solidFill>
                  <a:srgbClr val="4F6228"/>
                </a:solidFill>
              </a:rPr>
              <a:t>Chair of GEMS WG of MCAA</a:t>
            </a:r>
          </a:p>
          <a:p>
            <a:pPr algn="r"/>
            <a:r>
              <a:rPr lang="en-US" sz="2800" dirty="0" smtClean="0">
                <a:solidFill>
                  <a:srgbClr val="4F6228"/>
                </a:solidFill>
              </a:rPr>
              <a:t>EGU, Vienna, 28 April 2017</a:t>
            </a:r>
          </a:p>
          <a:p>
            <a:endParaRPr lang="pt-PT" sz="2800" b="1" dirty="0">
              <a:solidFill>
                <a:srgbClr val="B3B3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18957" y="6111915"/>
            <a:ext cx="328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Probert" panose="02000500000000000000" pitchFamily="2" charset="0"/>
                <a:cs typeface="Segoe UI" panose="020B0502040204020203" pitchFamily="34" charset="0"/>
              </a:rPr>
              <a:t>www.mariecuriealumni.eu</a:t>
            </a:r>
            <a:endParaRPr lang="pt-PT" sz="1600" dirty="0">
              <a:solidFill>
                <a:srgbClr val="333333"/>
              </a:solidFill>
              <a:latin typeface="Probert" panose="020005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86" y="2853432"/>
            <a:ext cx="2782253" cy="2698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19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1771650"/>
            <a:ext cx="5610225" cy="700088"/>
          </a:xfrm>
          <a:solidFill>
            <a:srgbClr val="6FA8DE"/>
          </a:solidFill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AvH project</a:t>
            </a:r>
            <a:endParaRPr lang="pt-P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8150" y="2606676"/>
            <a:ext cx="5610225" cy="338455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609600" indent="-609600"/>
            <a:r>
              <a:rPr lang="en-US" sz="2000" dirty="0" smtClean="0">
                <a:latin typeface="Arial" pitchFamily="34" charset="0"/>
                <a:cs typeface="Arial" pitchFamily="34" charset="0"/>
              </a:rPr>
              <a:t>Project focus: Networking of women in STEM</a:t>
            </a:r>
          </a:p>
          <a:p>
            <a:pPr marL="609600" indent="-609600"/>
            <a:r>
              <a:rPr lang="en-US" sz="2000" dirty="0" smtClean="0">
                <a:latin typeface="Arial" pitchFamily="34" charset="0"/>
                <a:cs typeface="Arial" pitchFamily="34" charset="0"/>
              </a:rPr>
              <a:t>Paying attention to their mobility</a:t>
            </a:r>
          </a:p>
          <a:p>
            <a:pPr marL="609600" indent="-609600"/>
            <a:r>
              <a:rPr lang="en-US" sz="2000" dirty="0" smtClean="0">
                <a:latin typeface="Arial" pitchFamily="34" charset="0"/>
                <a:cs typeface="Arial" pitchFamily="34" charset="0"/>
              </a:rPr>
              <a:t>Provide mentoring support </a:t>
            </a:r>
          </a:p>
          <a:p>
            <a:pPr marL="609600" indent="-609600"/>
            <a:r>
              <a:rPr lang="en-US" sz="2000" dirty="0" smtClean="0">
                <a:latin typeface="Arial" pitchFamily="34" charset="0"/>
                <a:cs typeface="Arial" pitchFamily="34" charset="0"/>
              </a:rPr>
              <a:t>Annual Workshops</a:t>
            </a:r>
          </a:p>
          <a:p>
            <a:pPr marL="609600" indent="-609600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Ebooks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on Role Models of mobile women scientists</a:t>
            </a:r>
          </a:p>
          <a:p>
            <a:pPr marL="609600" indent="-609600"/>
            <a:r>
              <a:rPr lang="en-US" sz="2000" dirty="0" smtClean="0">
                <a:latin typeface="Arial" pitchFamily="34" charset="0"/>
                <a:cs typeface="Arial" pitchFamily="34" charset="0"/>
              </a:rPr>
              <a:t>Portal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www.therolemodels.net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/>
            <a:r>
              <a:rPr lang="en-US" sz="2000" dirty="0" smtClean="0">
                <a:latin typeface="Arial" pitchFamily="34" charset="0"/>
                <a:cs typeface="Arial" pitchFamily="34" charset="0"/>
              </a:rPr>
              <a:t>Database of Role Models similar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AcademiaNet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/>
            <a:endParaRPr lang="en-US" sz="1800" dirty="0" smtClean="0"/>
          </a:p>
          <a:p>
            <a:pPr marL="609600" indent="-609600"/>
            <a:endParaRPr lang="en-US" sz="1800" dirty="0" smtClean="0"/>
          </a:p>
        </p:txBody>
      </p:sp>
      <p:pic>
        <p:nvPicPr>
          <p:cNvPr id="6" name="Segnaposto contenuto 3" descr="Immagin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2301" y="2699954"/>
            <a:ext cx="5691036" cy="2655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03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71650"/>
            <a:ext cx="10515600" cy="700088"/>
          </a:xfrm>
          <a:solidFill>
            <a:srgbClr val="6FA8DE"/>
          </a:solidFill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pt-P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egnaposto contenuto 5" descr="Immagin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9621" y="2593974"/>
            <a:ext cx="8251354" cy="3986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86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71650"/>
            <a:ext cx="10515600" cy="700088"/>
          </a:xfrm>
          <a:solidFill>
            <a:srgbClr val="6FA8DE"/>
          </a:solidFill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endParaRPr lang="pt-P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2606676"/>
            <a:ext cx="10515600" cy="338455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319088" indent="-319088">
              <a:lnSpc>
                <a:spcPct val="80000"/>
              </a:lnSpc>
            </a:pPr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pPr marL="319088" indent="-319088">
              <a:lnSpc>
                <a:spcPct val="80000"/>
              </a:lnSpc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Marie Curie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Alumni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Association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– MCAA (GEMS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Group)</a:t>
            </a:r>
          </a:p>
          <a:p>
            <a:pPr marL="319088" indent="-319088">
              <a:lnSpc>
                <a:spcPct val="80000"/>
              </a:lnSpc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Marie Curie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Fellows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Association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– MCFA (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m-WiSET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Group)</a:t>
            </a:r>
          </a:p>
          <a:p>
            <a:pPr marL="319088" indent="-319088">
              <a:lnSpc>
                <a:spcPct val="80000"/>
              </a:lnSpc>
            </a:pP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European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Platform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Women in Science – EPWS</a:t>
            </a:r>
          </a:p>
          <a:p>
            <a:pPr marL="319088" indent="-319088">
              <a:lnSpc>
                <a:spcPct val="80000"/>
              </a:lnSpc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ITWIIN, EUWIIN, GWIIN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Tallinn University of Technology and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Tartu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, Estonia; </a:t>
            </a:r>
          </a:p>
          <a:p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Bremen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Leibniz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Universität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Hannover,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Kiel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Germany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Bari, Italy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University of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Salento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Lecce, Italy. </a:t>
            </a:r>
          </a:p>
          <a:p>
            <a:pPr marL="0" indent="0"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36286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71650"/>
            <a:ext cx="10515600" cy="700088"/>
          </a:xfrm>
          <a:solidFill>
            <a:srgbClr val="6FA8DE"/>
          </a:solidFill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Activities</a:t>
            </a:r>
            <a:endParaRPr lang="pt-P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2606676"/>
            <a:ext cx="10515600" cy="338455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Continue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participate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WiS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conferences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(ESOF2018, ITWIIN 2017/2018,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EUWIIN,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…)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Organisation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Workshops (Bremen, Bari, …)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Contribution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ebooks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Role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Models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Contribution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portal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smtClean="0">
                <a:latin typeface="Arial" pitchFamily="34" charset="0"/>
                <a:cs typeface="Arial" pitchFamily="34" charset="0"/>
                <a:hlinkClick r:id="rId2"/>
              </a:rPr>
              <a:t>www.therolemodels.net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Organisation of EUWIIN2017 (European Women Inventors and Innovators Network) Conference Exhibition and Award at University of Bari, Italy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charset="0"/>
              <a:buAutoNum type="arabicPeriod"/>
            </a:pPr>
            <a:endParaRPr lang="en-GB" sz="1800" b="1" dirty="0" smtClean="0"/>
          </a:p>
          <a:p>
            <a:pPr marL="457200" indent="-457200">
              <a:lnSpc>
                <a:spcPct val="80000"/>
              </a:lnSpc>
            </a:pPr>
            <a:endParaRPr lang="de-DE" sz="2000" dirty="0" smtClean="0"/>
          </a:p>
          <a:p>
            <a:pPr marL="457200" indent="-457200">
              <a:lnSpc>
                <a:spcPct val="80000"/>
              </a:lnSpc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6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71650"/>
            <a:ext cx="10515600" cy="700088"/>
          </a:xfrm>
          <a:solidFill>
            <a:srgbClr val="6FA8DE"/>
          </a:solidFill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of ebook on Role Models</a:t>
            </a:r>
            <a:endParaRPr lang="pt-P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2606676"/>
            <a:ext cx="10515600" cy="33845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19088" indent="-319088"/>
            <a:endParaRPr lang="de-DE" sz="16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319088" indent="-319088"/>
            <a:r>
              <a:rPr lang="de-DE" sz="1600" dirty="0" smtClean="0">
                <a:latin typeface="Arial" pitchFamily="34" charset="0"/>
                <a:cs typeface="Arial" pitchFamily="34" charset="0"/>
                <a:hlinkClick r:id="rId2"/>
              </a:rPr>
              <a:t>http://www.mariecuriealumni.eu/library/role-models-mobility-mcaa-women-scientists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319088" indent="-319088"/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Resource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GenPORT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Gender Portal </a:t>
            </a:r>
            <a:r>
              <a:rPr lang="de-DE" sz="1600" dirty="0" smtClean="0">
                <a:latin typeface="Arial" pitchFamily="34" charset="0"/>
                <a:cs typeface="Arial" pitchFamily="34" charset="0"/>
                <a:hlinkClick r:id="rId3"/>
              </a:rPr>
              <a:t>http://www.genderportal.eu/resources/role-models-mcaa-women-mobile-scientists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 marL="319088" indent="-319088"/>
            <a:r>
              <a:rPr lang="de-DE" sz="1800" dirty="0" smtClean="0">
                <a:latin typeface="Arial" pitchFamily="34" charset="0"/>
                <a:cs typeface="Arial" pitchFamily="34" charset="0"/>
              </a:rPr>
              <a:t>Portal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Role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Models </a:t>
            </a:r>
            <a:r>
              <a:rPr lang="de-DE" sz="1800" dirty="0" smtClean="0">
                <a:latin typeface="Arial" pitchFamily="34" charset="0"/>
                <a:cs typeface="Arial" pitchFamily="34" charset="0"/>
                <a:hlinkClick r:id="rId4"/>
              </a:rPr>
              <a:t>http://therolemodels.net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19088" indent="-319088"/>
            <a:r>
              <a:rPr lang="de-DE" sz="1800" dirty="0" smtClean="0">
                <a:latin typeface="Arial" pitchFamily="34" charset="0"/>
                <a:cs typeface="Arial" pitchFamily="34" charset="0"/>
              </a:rPr>
              <a:t>Frauke Kersten – Dissemination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activities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in Germany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Andalusia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 marL="319088" indent="-319088"/>
            <a:r>
              <a:rPr lang="de-DE" sz="1800" dirty="0" smtClean="0">
                <a:latin typeface="Arial" pitchFamily="34" charset="0"/>
                <a:cs typeface="Arial" pitchFamily="34" charset="0"/>
              </a:rPr>
              <a:t>Future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actions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exploit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disseminate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ebook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schools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universities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workshops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 marL="319088" indent="-319088">
              <a:buNone/>
            </a:pPr>
            <a:endParaRPr lang="de-DE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36286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1771650"/>
            <a:ext cx="5610225" cy="700088"/>
          </a:xfrm>
          <a:solidFill>
            <a:srgbClr val="6FA8DE"/>
          </a:solidFill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EUWIIN 2017</a:t>
            </a:r>
            <a:endParaRPr lang="pt-P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8150" y="2606676"/>
            <a:ext cx="5610225" cy="33845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de-DE" sz="1800" b="1" dirty="0" smtClean="0"/>
              <a:t>28th June Exhibition </a:t>
            </a:r>
            <a:r>
              <a:rPr lang="de-DE" sz="1800" b="1" dirty="0" err="1" smtClean="0"/>
              <a:t>and</a:t>
            </a:r>
            <a:r>
              <a:rPr lang="de-DE" sz="1800" b="1" dirty="0" smtClean="0"/>
              <a:t> Conference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de-DE" sz="1800" b="1" dirty="0" smtClean="0"/>
              <a:t>29th June Conference </a:t>
            </a:r>
            <a:r>
              <a:rPr lang="de-DE" sz="1800" b="1" dirty="0" err="1" smtClean="0"/>
              <a:t>and</a:t>
            </a:r>
            <a:r>
              <a:rPr lang="de-DE" sz="1800" b="1" dirty="0" smtClean="0"/>
              <a:t> Gala Dinner </a:t>
            </a:r>
            <a:r>
              <a:rPr lang="de-DE" sz="1800" b="1" dirty="0" err="1" smtClean="0"/>
              <a:t>with</a:t>
            </a:r>
            <a:r>
              <a:rPr lang="de-DE" sz="1800" b="1" dirty="0" smtClean="0"/>
              <a:t> Awards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de-DE" sz="1800" b="1" dirty="0" err="1" smtClean="0"/>
              <a:t>Organisers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and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sponsors</a:t>
            </a:r>
            <a:r>
              <a:rPr lang="de-DE" sz="1800" b="1" dirty="0" smtClean="0"/>
              <a:t> GWIIN, EUWIIN, ITWIIN, MCAA, </a:t>
            </a:r>
            <a:r>
              <a:rPr lang="de-DE" sz="1800" b="1" dirty="0" err="1" smtClean="0"/>
              <a:t>AvH</a:t>
            </a:r>
            <a:r>
              <a:rPr lang="de-DE" sz="1800" b="1" dirty="0" smtClean="0"/>
              <a:t>, …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de-DE" sz="1800" b="1" dirty="0" smtClean="0"/>
              <a:t>Lone </a:t>
            </a:r>
            <a:r>
              <a:rPr lang="de-DE" sz="1800" b="1" dirty="0" err="1" smtClean="0"/>
              <a:t>inventor</a:t>
            </a:r>
            <a:endParaRPr lang="de-DE" sz="1800" b="1" dirty="0" smtClean="0"/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de-DE" sz="1800" b="1" dirty="0" smtClean="0"/>
              <a:t>Lone </a:t>
            </a:r>
            <a:r>
              <a:rPr lang="de-DE" sz="1800" b="1" dirty="0" err="1" smtClean="0"/>
              <a:t>innovators</a:t>
            </a:r>
            <a:endParaRPr lang="de-DE" sz="1800" b="1" dirty="0" smtClean="0"/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de-DE" sz="1800" b="1" dirty="0" err="1" smtClean="0"/>
              <a:t>Exceptionally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creative</a:t>
            </a:r>
            <a:r>
              <a:rPr lang="de-DE" sz="1800" b="1" dirty="0" smtClean="0"/>
              <a:t> Women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de-DE" sz="1800" b="1" dirty="0" err="1" smtClean="0"/>
              <a:t>Capacity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Building</a:t>
            </a:r>
            <a:endParaRPr lang="de-DE" sz="1800" b="1" dirty="0" smtClean="0"/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de-DE" sz="1800" b="1" dirty="0" smtClean="0"/>
              <a:t>Higher Education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de-DE" sz="1800" b="1" dirty="0" smtClean="0"/>
              <a:t>…</a:t>
            </a:r>
          </a:p>
          <a:p>
            <a:pPr marL="0" indent="0">
              <a:lnSpc>
                <a:spcPct val="150000"/>
              </a:lnSpc>
              <a:buNone/>
            </a:pPr>
            <a:endParaRPr lang="pt-P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164" y="2281192"/>
            <a:ext cx="5695030" cy="364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303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1771650"/>
            <a:ext cx="5610225" cy="700088"/>
          </a:xfrm>
          <a:solidFill>
            <a:srgbClr val="6FA8DE"/>
          </a:solidFill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 Bari, Italy</a:t>
            </a:r>
            <a:endParaRPr lang="pt-P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8150" y="2606676"/>
            <a:ext cx="5610225" cy="33845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Apulia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Academy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Science, Bari,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Italy</a:t>
            </a:r>
            <a:endParaRPr lang="de-DE" sz="1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23 June 2018– 9.00-13.00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Organisers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AvH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Alumni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, MCAA: GEMS WG -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Career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Development WG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Italian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Chapter 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Title „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Boosting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career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development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leadership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through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mobility</a:t>
            </a:r>
            <a:endParaRPr lang="de-DE" sz="1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Role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Models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career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development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leadership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session</a:t>
            </a:r>
            <a:endParaRPr lang="de-DE" sz="1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improve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gender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Equality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in Research Organisation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session</a:t>
            </a:r>
            <a:endParaRPr lang="de-DE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4" descr="Accademia Pugliese delle Scien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019" y="3021194"/>
            <a:ext cx="6008981" cy="208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303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31800" y="341227"/>
            <a:ext cx="6550025" cy="28527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GEMS WG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>
          <a:xfrm>
            <a:off x="431800" y="3355893"/>
            <a:ext cx="5664200" cy="2835044"/>
          </a:xfrm>
          <a:solidFill>
            <a:srgbClr val="B3B3B1">
              <a:alpha val="69804"/>
            </a:srgbClr>
          </a:solidFill>
        </p:spPr>
        <p:txBody>
          <a:bodyPr anchor="ctr">
            <a:normAutofit fontScale="25000" lnSpcReduction="20000"/>
          </a:bodyPr>
          <a:lstStyle/>
          <a:p>
            <a:r>
              <a:rPr lang="pt-PT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Gender Equality for Mobile Researchers in Science</a:t>
            </a:r>
          </a:p>
          <a:p>
            <a:endParaRPr lang="pt-PT" sz="6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PT" sz="6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Promote mobility among women scientists</a:t>
            </a:r>
          </a:p>
          <a:p>
            <a:pPr>
              <a:buFont typeface="Arial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Empower women scientists and discourage discrimination and marginalisation</a:t>
            </a:r>
          </a:p>
          <a:p>
            <a:pPr>
              <a:buFont typeface="Arial" pitchFamily="34" charset="0"/>
              <a:buChar char="•"/>
            </a:pPr>
            <a:r>
              <a:rPr lang="en-GB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Foster </a:t>
            </a:r>
            <a:r>
              <a:rPr lang="it-IT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gender </a:t>
            </a:r>
            <a:r>
              <a:rPr lang="it-IT" sz="8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equality</a:t>
            </a:r>
            <a:r>
              <a:rPr lang="it-IT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8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lang="it-IT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8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excellence</a:t>
            </a:r>
            <a:r>
              <a:rPr lang="it-IT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SET </a:t>
            </a:r>
          </a:p>
          <a:p>
            <a:pPr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Encourage the promotion of equality policies at national and European level</a:t>
            </a:r>
            <a:r>
              <a:rPr lang="en-US" sz="8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P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2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3572843" y="1825444"/>
            <a:ext cx="4551671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PT" sz="4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r>
              <a:rPr lang="pt-PT" sz="48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pt-PT" sz="48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sz="48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48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Gianna Avellis</a:t>
            </a:r>
          </a:p>
          <a:p>
            <a:pPr algn="ctr"/>
            <a:r>
              <a:rPr lang="pt-PT" sz="28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avellisgianna@gmail.com</a:t>
            </a:r>
            <a:endParaRPr lang="pt-PT" sz="2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6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" y="1758587"/>
            <a:ext cx="10515600" cy="700088"/>
          </a:xfrm>
          <a:solidFill>
            <a:srgbClr val="4E96D5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pt-PT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2606676"/>
            <a:ext cx="10515600" cy="33845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Impact of mobility on women scientists career: the role models for mobility of MCAA</a:t>
            </a:r>
          </a:p>
          <a:p>
            <a:pPr lvl="1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Connection between Mobility and Scientific Excellence</a:t>
            </a:r>
          </a:p>
          <a:p>
            <a:pPr lvl="1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Rewarding Mobility</a:t>
            </a:r>
          </a:p>
          <a:p>
            <a:pPr lvl="1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Mobility as gender sensitive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8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71650"/>
            <a:ext cx="10515600" cy="700088"/>
          </a:xfrm>
          <a:solidFill>
            <a:srgbClr val="6FA8DE"/>
          </a:solidFill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pt-P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2606676"/>
            <a:ext cx="10515600" cy="33845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Unconscious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gender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bias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selection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processes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Definition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scientific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excellence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Work-life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balance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Dual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Career, …</a:t>
            </a:r>
          </a:p>
          <a:p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issue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mobility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 women in science</a:t>
            </a:r>
          </a:p>
        </p:txBody>
      </p:sp>
    </p:spTree>
    <p:extLst>
      <p:ext uri="{BB962C8B-B14F-4D97-AF65-F5344CB8AC3E}">
        <p14:creationId xmlns="" xmlns:p14="http://schemas.microsoft.com/office/powerpoint/2010/main" val="36286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71650"/>
            <a:ext cx="10515600" cy="700088"/>
          </a:xfrm>
          <a:solidFill>
            <a:srgbClr val="9FC3E9"/>
          </a:solidFill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pt-P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poster_GenderSummit2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186" y="2743200"/>
            <a:ext cx="2573306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036423" y="2913017"/>
            <a:ext cx="75764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Mobility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improve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personal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skills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project management and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science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Dual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Career – women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follows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usually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male in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mobility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Care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elders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family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Women mobile at the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early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stage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career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2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71650"/>
            <a:ext cx="10515600" cy="700088"/>
          </a:xfrm>
          <a:solidFill>
            <a:srgbClr val="9FC3E9"/>
          </a:solidFill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Workshop at University of Bari</a:t>
            </a:r>
            <a:endParaRPr lang="pt-P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 descr="poster workshop_def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821" y="2625634"/>
            <a:ext cx="2814110" cy="397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SC_9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006" y="2663937"/>
            <a:ext cx="5874112" cy="391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852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1771650"/>
            <a:ext cx="5610225" cy="700088"/>
          </a:xfrm>
          <a:solidFill>
            <a:srgbClr val="4E96D5"/>
          </a:solidFill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endParaRPr lang="pt-P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8150" y="2606676"/>
            <a:ext cx="5610225" cy="33845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Board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Marie Curie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Fellows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Association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chair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m-WiSET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WG</a:t>
            </a:r>
          </a:p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Ex-officio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Board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Marie Curie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Alumni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Association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chair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GEMS WG</a:t>
            </a:r>
          </a:p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Board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ITWIIN (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Italian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Women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Innovators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Inventors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Network)</a:t>
            </a:r>
          </a:p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Italian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Chapter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MCAA</a:t>
            </a:r>
          </a:p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Founding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Career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Development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WG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MCAA</a:t>
            </a:r>
          </a:p>
          <a:p>
            <a:endParaRPr lang="it-IT" sz="1800" dirty="0"/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6181725" y="2606676"/>
            <a:ext cx="5610225" cy="33845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HUMBOLDT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Alumni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Marie Curie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Alumni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GEMS WG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L’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Oreal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UNESCO “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Women in Science”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fellow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President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Natural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Hazard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division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European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Geoscience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Union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Outstanding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Scientist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Award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Committee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Estonian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Chapter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MCAA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4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1771650"/>
            <a:ext cx="5610225" cy="700088"/>
          </a:xfrm>
          <a:solidFill>
            <a:srgbClr val="4E96D5"/>
          </a:solidFill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pt-P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8150" y="2606676"/>
            <a:ext cx="5610225" cy="33845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Women as a source of untapped potential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Understanding of barriers and different obstacles faced by women in the Science field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Science in Society panel in HORIZON 2020 deal with the horizontal and vertical segregation experienced by women in their careers and best practices to manage these issues. </a:t>
            </a:r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6181725" y="2606676"/>
            <a:ext cx="5610225" cy="33845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Foster women participation in STEM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Effective representation of women in decision-making positions</a:t>
            </a:r>
          </a:p>
        </p:txBody>
      </p:sp>
    </p:spTree>
    <p:extLst>
      <p:ext uri="{BB962C8B-B14F-4D97-AF65-F5344CB8AC3E}">
        <p14:creationId xmlns="" xmlns:p14="http://schemas.microsoft.com/office/powerpoint/2010/main" val="9314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1771650"/>
            <a:ext cx="5610225" cy="700088"/>
          </a:xfrm>
          <a:solidFill>
            <a:srgbClr val="4E96D5"/>
          </a:solidFill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Ebook on Role Models</a:t>
            </a:r>
            <a:endParaRPr lang="pt-P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8150" y="2606676"/>
            <a:ext cx="5610225" cy="372881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342900" indent="-342900" defTabSz="457200"/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 Sofia </a:t>
            </a:r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Ribeiro</a:t>
            </a:r>
            <a:endParaRPr lang="en-GB" sz="5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457200"/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Giovanna </a:t>
            </a:r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Avellis</a:t>
            </a:r>
            <a:endParaRPr lang="en-GB" sz="5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457200"/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Ira </a:t>
            </a:r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Didenkulova</a:t>
            </a:r>
            <a:endParaRPr lang="en-GB" sz="5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457200"/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Irene Marco-</a:t>
            </a:r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Rius</a:t>
            </a:r>
            <a:endParaRPr lang="en-GB" sz="5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457200"/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Jodi Schneider</a:t>
            </a:r>
          </a:p>
          <a:p>
            <a:pPr marL="342900" indent="-342900" defTabSz="457200"/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Louise Hardwick</a:t>
            </a:r>
          </a:p>
          <a:p>
            <a:pPr marL="342900" indent="-342900" defTabSz="457200"/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Magdalini</a:t>
            </a:r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Theodoridou</a:t>
            </a:r>
            <a:endParaRPr lang="en-GB" sz="5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457200"/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Maria </a:t>
            </a:r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Bostenaru</a:t>
            </a:r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Dan</a:t>
            </a:r>
          </a:p>
          <a:p>
            <a:pPr marL="342900" indent="-342900" defTabSz="457200"/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Olatz</a:t>
            </a:r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Lopez-Fernandez</a:t>
            </a:r>
          </a:p>
          <a:p>
            <a:pPr marL="342900" indent="-342900" defTabSz="457200"/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Riia</a:t>
            </a:r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Chmieloswki</a:t>
            </a:r>
            <a:endParaRPr lang="en-GB" sz="5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457200"/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Rocio</a:t>
            </a:r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Micaela</a:t>
            </a:r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Crespo</a:t>
            </a:r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Quesada</a:t>
            </a:r>
          </a:p>
          <a:p>
            <a:pPr marL="342900" indent="-342900" defTabSz="457200"/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Theodota</a:t>
            </a:r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Lagouri</a:t>
            </a:r>
            <a:endParaRPr lang="en-GB" sz="5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457200"/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Wuraola</a:t>
            </a:r>
            <a:r>
              <a:rPr lang="en-GB" sz="5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5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Akande</a:t>
            </a:r>
            <a:r>
              <a:rPr lang="it-IT" sz="56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5600" dirty="0" smtClean="0">
              <a:solidFill>
                <a:schemeClr val="accent1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lvl="1"/>
            <a:endParaRPr lang="en-US" sz="5600" b="1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6" descr="ebookGEMS-1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7676" y="1475378"/>
            <a:ext cx="314483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413863" y="5995851"/>
            <a:ext cx="5042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  <a:hlinkClick r:id="rId3"/>
              </a:rPr>
              <a:t>https://www.mariecuriealumni.eu/library/role-models-mobility-mcaa-women-scientists</a:t>
            </a:r>
            <a:endParaRPr lang="it-IT" b="1" dirty="0" smtClean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9314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1771650"/>
            <a:ext cx="5610225" cy="700088"/>
          </a:xfrm>
          <a:solidFill>
            <a:srgbClr val="4E96D5"/>
          </a:solidFill>
        </p:spPr>
        <p:txBody>
          <a:bodyPr>
            <a:norm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ESOF 2016</a:t>
            </a:r>
            <a:endParaRPr lang="pt-P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8150" y="2606676"/>
            <a:ext cx="5610225" cy="338455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European Science Open Forum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latin typeface="Arial" pitchFamily="34" charset="0"/>
                <a:cs typeface="Arial" pitchFamily="34" charset="0"/>
              </a:rPr>
              <a:t>Mancester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23-27 July 2016</a:t>
            </a:r>
          </a:p>
          <a:p>
            <a:pPr lvl="1"/>
            <a:endParaRPr lang="en-US" sz="1600" b="1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Leading by examples? </a:t>
            </a:r>
            <a:br>
              <a:rPr lang="en-US" sz="16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The mobility of women in science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600" b="1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Session winner –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Gianna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Avellis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7 speakers from GEMS WG of MCAA (Olga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Efremova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Antonella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Di Trapani,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Theodota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Lagouri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Wuraola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Akande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Gianna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Avellis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Olatz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Lopez Fernandez,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Magdalini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Theodoridou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Exploit the work done in the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ebook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on Role Models</a:t>
            </a:r>
          </a:p>
          <a:p>
            <a:pPr lvl="1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Attract more MCAA women to GEMS WG</a:t>
            </a:r>
          </a:p>
          <a:p>
            <a:pPr lvl="1" algn="just"/>
            <a:r>
              <a:rPr lang="en-US" sz="16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Supported by European Commission</a:t>
            </a:r>
          </a:p>
        </p:txBody>
      </p:sp>
      <p:pic>
        <p:nvPicPr>
          <p:cNvPr id="5" name="Picture 4" descr="IMG_8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427" y="2245082"/>
            <a:ext cx="5054328" cy="379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14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710</Words>
  <Application>Microsoft Office PowerPoint</Application>
  <PresentationFormat>Personalizzato</PresentationFormat>
  <Paragraphs>151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do Office</vt:lpstr>
      <vt:lpstr>Diapositiva 1</vt:lpstr>
      <vt:lpstr>Background</vt:lpstr>
      <vt:lpstr>Background</vt:lpstr>
      <vt:lpstr>Findings</vt:lpstr>
      <vt:lpstr>Results: Workshop at University of Bari</vt:lpstr>
      <vt:lpstr>Networking</vt:lpstr>
      <vt:lpstr>Background</vt:lpstr>
      <vt:lpstr>Ebook on Role Models</vt:lpstr>
      <vt:lpstr>ESOF 2016</vt:lpstr>
      <vt:lpstr>AvH project</vt:lpstr>
      <vt:lpstr>Results</vt:lpstr>
      <vt:lpstr>Networking</vt:lpstr>
      <vt:lpstr>Future Activities</vt:lpstr>
      <vt:lpstr>Promotion of ebook on Role Models</vt:lpstr>
      <vt:lpstr>EUWIIN 2017</vt:lpstr>
      <vt:lpstr>Workshop in Bari, Italy</vt:lpstr>
      <vt:lpstr> GEMS WG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Pereira</dc:creator>
  <cp:lastModifiedBy>Gianna Avellis</cp:lastModifiedBy>
  <cp:revision>60</cp:revision>
  <dcterms:created xsi:type="dcterms:W3CDTF">2016-11-06T16:27:51Z</dcterms:created>
  <dcterms:modified xsi:type="dcterms:W3CDTF">2017-04-10T21:34:58Z</dcterms:modified>
</cp:coreProperties>
</file>