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6" r:id="rId3"/>
    <p:sldId id="274" r:id="rId4"/>
    <p:sldId id="270" r:id="rId5"/>
    <p:sldId id="265" r:id="rId6"/>
    <p:sldId id="266" r:id="rId7"/>
    <p:sldId id="267" r:id="rId8"/>
    <p:sldId id="268" r:id="rId9"/>
    <p:sldId id="269" r:id="rId10"/>
    <p:sldId id="282" r:id="rId11"/>
    <p:sldId id="283" r:id="rId12"/>
    <p:sldId id="275" r:id="rId13"/>
    <p:sldId id="280" r:id="rId14"/>
    <p:sldId id="281" r:id="rId15"/>
    <p:sldId id="2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61" autoAdjust="0"/>
    <p:restoredTop sz="95332" autoAdjust="0"/>
  </p:normalViewPr>
  <p:slideViewPr>
    <p:cSldViewPr snapToGrid="0">
      <p:cViewPr varScale="1">
        <p:scale>
          <a:sx n="88" d="100"/>
          <a:sy n="88" d="100"/>
        </p:scale>
        <p:origin x="7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F26B233-622E-4675-B6F2-3E01EAE3A2D6}" type="datetimeFigureOut">
              <a:rPr lang="en-GB" smtClean="0"/>
              <a:t>27/04/2018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165174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26B233-622E-4675-B6F2-3E01EAE3A2D6}" type="datetimeFigureOut">
              <a:rPr lang="en-GB" smtClean="0"/>
              <a:t>27/04/2018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3336210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26B233-622E-4675-B6F2-3E01EAE3A2D6}" type="datetimeFigureOut">
              <a:rPr lang="en-GB" smtClean="0"/>
              <a:t>27/04/2018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3299920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26B233-622E-4675-B6F2-3E01EAE3A2D6}" type="datetimeFigureOut">
              <a:rPr lang="en-GB" smtClean="0"/>
              <a:t>27/04/2018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3166554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26B233-622E-4675-B6F2-3E01EAE3A2D6}" type="datetimeFigureOut">
              <a:rPr lang="en-GB" smtClean="0"/>
              <a:t>27/04/2018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2358578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26B233-622E-4675-B6F2-3E01EAE3A2D6}" type="datetimeFigureOut">
              <a:rPr lang="en-GB" smtClean="0"/>
              <a:t>27/04/2018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45494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26B233-622E-4675-B6F2-3E01EAE3A2D6}" type="datetimeFigureOut">
              <a:rPr lang="en-GB" smtClean="0"/>
              <a:t>27/04/2018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3471939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F26B233-622E-4675-B6F2-3E01EAE3A2D6}" type="datetimeFigureOut">
              <a:rPr lang="en-GB" smtClean="0"/>
              <a:t>27/04/2018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187713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6B233-622E-4675-B6F2-3E01EAE3A2D6}" type="datetimeFigureOut">
              <a:rPr lang="en-GB" smtClean="0"/>
              <a:t>27/04/2018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328737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26B233-622E-4675-B6F2-3E01EAE3A2D6}" type="datetimeFigureOut">
              <a:rPr lang="en-GB" smtClean="0"/>
              <a:t>27/04/2018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3466364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26B233-622E-4675-B6F2-3E01EAE3A2D6}" type="datetimeFigureOut">
              <a:rPr lang="en-GB" smtClean="0"/>
              <a:t>27/04/2018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DEC396-DD02-4D0D-A489-2F50C89290A0}" type="slidenum">
              <a:rPr lang="en-GB" smtClean="0"/>
              <a:t>‹#›</a:t>
            </a:fld>
            <a:endParaRPr lang="en-GB"/>
          </a:p>
        </p:txBody>
      </p:sp>
    </p:spTree>
    <p:extLst>
      <p:ext uri="{BB962C8B-B14F-4D97-AF65-F5344CB8AC3E}">
        <p14:creationId xmlns:p14="http://schemas.microsoft.com/office/powerpoint/2010/main" val="337029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6B233-622E-4675-B6F2-3E01EAE3A2D6}" type="datetimeFigureOut">
              <a:rPr lang="en-GB" smtClean="0"/>
              <a:t>27/04/2018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EC396-DD02-4D0D-A489-2F50C89290A0}" type="slidenum">
              <a:rPr lang="en-GB" smtClean="0"/>
              <a:t>‹#›</a:t>
            </a:fld>
            <a:endParaRPr lang="en-GB"/>
          </a:p>
        </p:txBody>
      </p:sp>
    </p:spTree>
    <p:extLst>
      <p:ext uri="{BB962C8B-B14F-4D97-AF65-F5344CB8AC3E}">
        <p14:creationId xmlns:p14="http://schemas.microsoft.com/office/powerpoint/2010/main" val="4256532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slide" Target="slide5.xml"/><Relationship Id="rId3" Type="http://schemas.openxmlformats.org/officeDocument/2006/relationships/image" Target="../media/image2.jpeg"/><Relationship Id="rId21" Type="http://schemas.openxmlformats.org/officeDocument/2006/relationships/slide" Target="slide4.xml"/><Relationship Id="rId17" Type="http://schemas.openxmlformats.org/officeDocument/2006/relationships/slide" Target="slide6.xml"/><Relationship Id="rId2" Type="http://schemas.openxmlformats.org/officeDocument/2006/relationships/image" Target="../media/image1.png"/><Relationship Id="rId16" Type="http://schemas.openxmlformats.org/officeDocument/2006/relationships/slide" Target="slide7.xml"/><Relationship Id="rId20" Type="http://schemas.openxmlformats.org/officeDocument/2006/relationships/slide" Target="slide9.xml"/><Relationship Id="rId1" Type="http://schemas.openxmlformats.org/officeDocument/2006/relationships/slideLayout" Target="../slideLayouts/slideLayout1.xml"/><Relationship Id="rId24" Type="http://schemas.openxmlformats.org/officeDocument/2006/relationships/image" Target="../media/image6.png"/><Relationship Id="rId15" Type="http://schemas.openxmlformats.org/officeDocument/2006/relationships/slide" Target="slide2.xml"/><Relationship Id="rId23" Type="http://schemas.openxmlformats.org/officeDocument/2006/relationships/slide" Target="slide3.xml"/><Relationship Id="rId19" Type="http://schemas.openxmlformats.org/officeDocument/2006/relationships/slide" Target="slide8.xml"/><Relationship Id="rId4" Type="http://schemas.openxmlformats.org/officeDocument/2006/relationships/image" Target="../media/image3.png"/><Relationship Id="rId14" Type="http://schemas.openxmlformats.org/officeDocument/2006/relationships/image" Target="../media/image5.png"/><Relationship Id="rId22" Type="http://schemas.openxmlformats.org/officeDocument/2006/relationships/slide" Target="slide1.xml"/></Relationships>
</file>

<file path=ppt/slides/_rels/slide10.xml.rels><?xml version="1.0" encoding="UTF-8" standalone="yes"?>
<Relationships xmlns="http://schemas.openxmlformats.org/package/2006/relationships"><Relationship Id="rId13" Type="http://schemas.openxmlformats.org/officeDocument/2006/relationships/slide" Target="slide2.xml"/><Relationship Id="rId18" Type="http://schemas.openxmlformats.org/officeDocument/2006/relationships/slide" Target="slide9.xml"/><Relationship Id="rId26" Type="http://schemas.openxmlformats.org/officeDocument/2006/relationships/image" Target="../media/image18.emf"/><Relationship Id="rId21" Type="http://schemas.openxmlformats.org/officeDocument/2006/relationships/slide" Target="slide3.xml"/><Relationship Id="rId12" Type="http://schemas.openxmlformats.org/officeDocument/2006/relationships/slide" Target="slide10.xml"/><Relationship Id="rId17" Type="http://schemas.openxmlformats.org/officeDocument/2006/relationships/slide" Target="slide8.xml"/><Relationship Id="rId25" Type="http://schemas.openxmlformats.org/officeDocument/2006/relationships/image" Target="../media/image17.png"/><Relationship Id="rId2" Type="http://schemas.openxmlformats.org/officeDocument/2006/relationships/image" Target="../media/image3.png"/><Relationship Id="rId16" Type="http://schemas.openxmlformats.org/officeDocument/2006/relationships/slide" Target="slide5.xml"/><Relationship Id="rId20" Type="http://schemas.openxmlformats.org/officeDocument/2006/relationships/slide" Target="slide1.xml"/><Relationship Id="rId1" Type="http://schemas.openxmlformats.org/officeDocument/2006/relationships/slideLayout" Target="../slideLayouts/slideLayout1.xml"/><Relationship Id="rId11" Type="http://schemas.openxmlformats.org/officeDocument/2006/relationships/image" Target="../media/image5.png"/><Relationship Id="rId24" Type="http://schemas.openxmlformats.org/officeDocument/2006/relationships/slide" Target="slide13.xml"/><Relationship Id="rId15" Type="http://schemas.openxmlformats.org/officeDocument/2006/relationships/slide" Target="slide6.xml"/><Relationship Id="rId23" Type="http://schemas.openxmlformats.org/officeDocument/2006/relationships/image" Target="../media/image16.png"/><Relationship Id="rId28" Type="http://schemas.openxmlformats.org/officeDocument/2006/relationships/image" Target="../media/image6.png"/><Relationship Id="rId10" Type="http://schemas.openxmlformats.org/officeDocument/2006/relationships/image" Target="../media/image4.png"/><Relationship Id="rId19" Type="http://schemas.openxmlformats.org/officeDocument/2006/relationships/slide" Target="slide4.xml"/><Relationship Id="rId14" Type="http://schemas.openxmlformats.org/officeDocument/2006/relationships/slide" Target="slide7.xml"/><Relationship Id="rId22" Type="http://schemas.openxmlformats.org/officeDocument/2006/relationships/slide" Target="slide12.xml"/><Relationship Id="rId27" Type="http://schemas.openxmlformats.org/officeDocument/2006/relationships/image" Target="../media/image24.png"/></Relationships>
</file>

<file path=ppt/slides/_rels/slide11.xml.rels><?xml version="1.0" encoding="UTF-8" standalone="yes"?>
<Relationships xmlns="http://schemas.openxmlformats.org/package/2006/relationships"><Relationship Id="rId13" Type="http://schemas.openxmlformats.org/officeDocument/2006/relationships/slide" Target="slide2.xml"/><Relationship Id="rId18" Type="http://schemas.openxmlformats.org/officeDocument/2006/relationships/slide" Target="slide9.xml"/><Relationship Id="rId26" Type="http://schemas.openxmlformats.org/officeDocument/2006/relationships/image" Target="../media/image18.emf"/><Relationship Id="rId21" Type="http://schemas.openxmlformats.org/officeDocument/2006/relationships/slide" Target="slide3.xml"/><Relationship Id="rId12" Type="http://schemas.openxmlformats.org/officeDocument/2006/relationships/slide" Target="slide10.xml"/><Relationship Id="rId17" Type="http://schemas.openxmlformats.org/officeDocument/2006/relationships/slide" Target="slide8.xml"/><Relationship Id="rId25" Type="http://schemas.openxmlformats.org/officeDocument/2006/relationships/image" Target="../media/image17.png"/><Relationship Id="rId2" Type="http://schemas.openxmlformats.org/officeDocument/2006/relationships/image" Target="../media/image3.png"/><Relationship Id="rId16" Type="http://schemas.openxmlformats.org/officeDocument/2006/relationships/slide" Target="slide5.xml"/><Relationship Id="rId20" Type="http://schemas.openxmlformats.org/officeDocument/2006/relationships/slide" Target="slide1.xml"/><Relationship Id="rId1" Type="http://schemas.openxmlformats.org/officeDocument/2006/relationships/slideLayout" Target="../slideLayouts/slideLayout1.xml"/><Relationship Id="rId11" Type="http://schemas.openxmlformats.org/officeDocument/2006/relationships/image" Target="../media/image5.png"/><Relationship Id="rId24" Type="http://schemas.openxmlformats.org/officeDocument/2006/relationships/slide" Target="slide13.xml"/><Relationship Id="rId15" Type="http://schemas.openxmlformats.org/officeDocument/2006/relationships/slide" Target="slide6.xml"/><Relationship Id="rId23" Type="http://schemas.openxmlformats.org/officeDocument/2006/relationships/image" Target="../media/image16.png"/><Relationship Id="rId10" Type="http://schemas.openxmlformats.org/officeDocument/2006/relationships/image" Target="../media/image4.png"/><Relationship Id="rId19" Type="http://schemas.openxmlformats.org/officeDocument/2006/relationships/slide" Target="slide4.xml"/><Relationship Id="rId14" Type="http://schemas.openxmlformats.org/officeDocument/2006/relationships/slide" Target="slide7.xml"/><Relationship Id="rId22" Type="http://schemas.openxmlformats.org/officeDocument/2006/relationships/slide" Target="slide12.xml"/><Relationship Id="rId27" Type="http://schemas.openxmlformats.org/officeDocument/2006/relationships/image" Target="../media/image6.png"/></Relationships>
</file>

<file path=ppt/slides/_rels/slide12.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3" Type="http://schemas.openxmlformats.org/officeDocument/2006/relationships/slideLayout" Target="../slideLayouts/slideLayout1.xml"/><Relationship Id="rId21" Type="http://schemas.openxmlformats.org/officeDocument/2006/relationships/image" Target="../media/image25.png"/><Relationship Id="rId12" Type="http://schemas.openxmlformats.org/officeDocument/2006/relationships/slide" Target="slide2.xml"/><Relationship Id="rId17" Type="http://schemas.openxmlformats.org/officeDocument/2006/relationships/slide" Target="slide9.xml"/><Relationship Id="rId2" Type="http://schemas.openxmlformats.org/officeDocument/2006/relationships/video" Target="../media/media1.mp4"/><Relationship Id="rId16" Type="http://schemas.openxmlformats.org/officeDocument/2006/relationships/slide" Target="slide8.xml"/><Relationship Id="rId20" Type="http://schemas.openxmlformats.org/officeDocument/2006/relationships/slide" Target="slide3.xml"/><Relationship Id="rId1" Type="http://schemas.microsoft.com/office/2007/relationships/media" Target="../media/media1.mp4"/><Relationship Id="rId11" Type="http://schemas.openxmlformats.org/officeDocument/2006/relationships/image" Target="../media/image5.png"/><Relationship Id="rId15" Type="http://schemas.openxmlformats.org/officeDocument/2006/relationships/slide" Target="slide5.xml"/><Relationship Id="rId10" Type="http://schemas.openxmlformats.org/officeDocument/2006/relationships/image" Target="../media/image4.png"/><Relationship Id="rId19" Type="http://schemas.openxmlformats.org/officeDocument/2006/relationships/slide" Target="slide1.xml"/><Relationship Id="rId4" Type="http://schemas.openxmlformats.org/officeDocument/2006/relationships/image" Target="../media/image3.png"/><Relationship Id="rId14" Type="http://schemas.openxmlformats.org/officeDocument/2006/relationships/slide" Target="slide6.xml"/><Relationship Id="rId22" Type="http://schemas.openxmlformats.org/officeDocument/2006/relationships/image" Target="../media/image6.png"/></Relationships>
</file>

<file path=ppt/slides/_rels/slide13.xml.rels><?xml version="1.0" encoding="UTF-8" standalone="yes"?>
<Relationships xmlns="http://schemas.openxmlformats.org/package/2006/relationships"><Relationship Id="rId13" Type="http://schemas.openxmlformats.org/officeDocument/2006/relationships/slide" Target="slide2.xml"/><Relationship Id="rId18" Type="http://schemas.openxmlformats.org/officeDocument/2006/relationships/slide" Target="slide9.xml"/><Relationship Id="rId26" Type="http://schemas.openxmlformats.org/officeDocument/2006/relationships/image" Target="../media/image6.png"/><Relationship Id="rId21" Type="http://schemas.openxmlformats.org/officeDocument/2006/relationships/slide" Target="slide3.xml"/><Relationship Id="rId12" Type="http://schemas.openxmlformats.org/officeDocument/2006/relationships/slide" Target="slide10.xml"/><Relationship Id="rId17" Type="http://schemas.openxmlformats.org/officeDocument/2006/relationships/slide" Target="slide8.xml"/><Relationship Id="rId25" Type="http://schemas.openxmlformats.org/officeDocument/2006/relationships/image" Target="../media/image18.emf"/><Relationship Id="rId2" Type="http://schemas.openxmlformats.org/officeDocument/2006/relationships/image" Target="../media/image3.png"/><Relationship Id="rId16" Type="http://schemas.openxmlformats.org/officeDocument/2006/relationships/slide" Target="slide5.xml"/><Relationship Id="rId20" Type="http://schemas.openxmlformats.org/officeDocument/2006/relationships/slide" Target="slide1.xml"/><Relationship Id="rId1" Type="http://schemas.openxmlformats.org/officeDocument/2006/relationships/slideLayout" Target="../slideLayouts/slideLayout1.xml"/><Relationship Id="rId11" Type="http://schemas.openxmlformats.org/officeDocument/2006/relationships/image" Target="../media/image5.png"/><Relationship Id="rId24" Type="http://schemas.openxmlformats.org/officeDocument/2006/relationships/image" Target="../media/image17.png"/><Relationship Id="rId15" Type="http://schemas.openxmlformats.org/officeDocument/2006/relationships/slide" Target="slide6.xml"/><Relationship Id="rId23" Type="http://schemas.openxmlformats.org/officeDocument/2006/relationships/image" Target="../media/image16.png"/><Relationship Id="rId10" Type="http://schemas.openxmlformats.org/officeDocument/2006/relationships/image" Target="../media/image4.png"/><Relationship Id="rId19" Type="http://schemas.openxmlformats.org/officeDocument/2006/relationships/slide" Target="slide4.xml"/><Relationship Id="rId14" Type="http://schemas.openxmlformats.org/officeDocument/2006/relationships/slide" Target="slide7.xml"/><Relationship Id="rId22" Type="http://schemas.openxmlformats.org/officeDocument/2006/relationships/slide" Target="slide12.xml"/></Relationships>
</file>

<file path=ppt/slides/_rels/slide14.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21" Type="http://schemas.openxmlformats.org/officeDocument/2006/relationships/image" Target="../media/image21.png"/><Relationship Id="rId12" Type="http://schemas.openxmlformats.org/officeDocument/2006/relationships/slide" Target="slide2.xml"/><Relationship Id="rId17" Type="http://schemas.openxmlformats.org/officeDocument/2006/relationships/slide" Target="slide9.xml"/><Relationship Id="rId2" Type="http://schemas.openxmlformats.org/officeDocument/2006/relationships/image" Target="../media/image3.png"/><Relationship Id="rId16" Type="http://schemas.openxmlformats.org/officeDocument/2006/relationships/slide" Target="slide8.xml"/><Relationship Id="rId20" Type="http://schemas.openxmlformats.org/officeDocument/2006/relationships/slide" Target="slide3.xml"/><Relationship Id="rId1" Type="http://schemas.openxmlformats.org/officeDocument/2006/relationships/slideLayout" Target="../slideLayouts/slideLayout1.xml"/><Relationship Id="rId11" Type="http://schemas.openxmlformats.org/officeDocument/2006/relationships/image" Target="../media/image5.png"/><Relationship Id="rId15" Type="http://schemas.openxmlformats.org/officeDocument/2006/relationships/slide" Target="slide5.xml"/><Relationship Id="rId23" Type="http://schemas.openxmlformats.org/officeDocument/2006/relationships/image" Target="../media/image6.png"/><Relationship Id="rId10" Type="http://schemas.openxmlformats.org/officeDocument/2006/relationships/image" Target="../media/image4.png"/><Relationship Id="rId19" Type="http://schemas.openxmlformats.org/officeDocument/2006/relationships/slide" Target="slide1.xml"/><Relationship Id="rId14" Type="http://schemas.openxmlformats.org/officeDocument/2006/relationships/slide" Target="slide6.xml"/><Relationship Id="rId22" Type="http://schemas.openxmlformats.org/officeDocument/2006/relationships/image" Target="../media/image22.emf"/></Relationships>
</file>

<file path=ppt/slides/_rels/slide15.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21" Type="http://schemas.openxmlformats.org/officeDocument/2006/relationships/slide" Target="slide12.xml"/><Relationship Id="rId12" Type="http://schemas.openxmlformats.org/officeDocument/2006/relationships/slide" Target="slide2.xml"/><Relationship Id="rId17" Type="http://schemas.openxmlformats.org/officeDocument/2006/relationships/slide" Target="slide9.xml"/><Relationship Id="rId2" Type="http://schemas.openxmlformats.org/officeDocument/2006/relationships/image" Target="../media/image3.png"/><Relationship Id="rId16" Type="http://schemas.openxmlformats.org/officeDocument/2006/relationships/slide" Target="slide8.xml"/><Relationship Id="rId20" Type="http://schemas.openxmlformats.org/officeDocument/2006/relationships/slide" Target="slide3.xml"/><Relationship Id="rId1" Type="http://schemas.openxmlformats.org/officeDocument/2006/relationships/slideLayout" Target="../slideLayouts/slideLayout1.xml"/><Relationship Id="rId11" Type="http://schemas.openxmlformats.org/officeDocument/2006/relationships/image" Target="../media/image5.png"/><Relationship Id="rId24" Type="http://schemas.openxmlformats.org/officeDocument/2006/relationships/image" Target="../media/image6.png"/><Relationship Id="rId15" Type="http://schemas.openxmlformats.org/officeDocument/2006/relationships/slide" Target="slide5.xml"/><Relationship Id="rId23" Type="http://schemas.openxmlformats.org/officeDocument/2006/relationships/image" Target="../media/image20.emf"/><Relationship Id="rId10" Type="http://schemas.openxmlformats.org/officeDocument/2006/relationships/image" Target="../media/image4.png"/><Relationship Id="rId19" Type="http://schemas.openxmlformats.org/officeDocument/2006/relationships/slide" Target="slide1.xml"/><Relationship Id="rId14" Type="http://schemas.openxmlformats.org/officeDocument/2006/relationships/slide" Target="slide6.xml"/><Relationship Id="rId22" Type="http://schemas.openxmlformats.org/officeDocument/2006/relationships/image" Target="../media/image19.png"/></Relationships>
</file>

<file path=ppt/slides/_rels/slide2.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21" Type="http://schemas.openxmlformats.org/officeDocument/2006/relationships/image" Target="../media/image7.png"/><Relationship Id="rId12" Type="http://schemas.openxmlformats.org/officeDocument/2006/relationships/slide" Target="slide2.xml"/><Relationship Id="rId17" Type="http://schemas.openxmlformats.org/officeDocument/2006/relationships/slide" Target="slide9.xml"/><Relationship Id="rId2" Type="http://schemas.openxmlformats.org/officeDocument/2006/relationships/image" Target="../media/image3.png"/><Relationship Id="rId16" Type="http://schemas.openxmlformats.org/officeDocument/2006/relationships/slide" Target="slide8.xml"/><Relationship Id="rId20" Type="http://schemas.openxmlformats.org/officeDocument/2006/relationships/slide" Target="slide3.xml"/><Relationship Id="rId1" Type="http://schemas.openxmlformats.org/officeDocument/2006/relationships/slideLayout" Target="../slideLayouts/slideLayout1.xml"/><Relationship Id="rId11" Type="http://schemas.openxmlformats.org/officeDocument/2006/relationships/image" Target="../media/image5.png"/><Relationship Id="rId15" Type="http://schemas.openxmlformats.org/officeDocument/2006/relationships/slide" Target="slide5.xml"/><Relationship Id="rId23" Type="http://schemas.openxmlformats.org/officeDocument/2006/relationships/image" Target="../media/image6.png"/><Relationship Id="rId10" Type="http://schemas.openxmlformats.org/officeDocument/2006/relationships/image" Target="../media/image4.png"/><Relationship Id="rId19" Type="http://schemas.openxmlformats.org/officeDocument/2006/relationships/slide" Target="slide1.xml"/><Relationship Id="rId14" Type="http://schemas.openxmlformats.org/officeDocument/2006/relationships/slide" Target="slide6.xml"/><Relationship Id="rId22" Type="http://schemas.openxmlformats.org/officeDocument/2006/relationships/image" Target="../media/image8.png"/></Relationships>
</file>

<file path=ppt/slides/_rels/slide3.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21" Type="http://schemas.openxmlformats.org/officeDocument/2006/relationships/image" Target="../media/image9.png"/><Relationship Id="rId12" Type="http://schemas.openxmlformats.org/officeDocument/2006/relationships/slide" Target="slide2.xml"/><Relationship Id="rId17" Type="http://schemas.openxmlformats.org/officeDocument/2006/relationships/slide" Target="slide9.xml"/><Relationship Id="rId2" Type="http://schemas.openxmlformats.org/officeDocument/2006/relationships/image" Target="../media/image3.png"/><Relationship Id="rId16" Type="http://schemas.openxmlformats.org/officeDocument/2006/relationships/slide" Target="slide8.xml"/><Relationship Id="rId20" Type="http://schemas.openxmlformats.org/officeDocument/2006/relationships/slide" Target="slide3.xml"/><Relationship Id="rId1" Type="http://schemas.openxmlformats.org/officeDocument/2006/relationships/slideLayout" Target="../slideLayouts/slideLayout1.xml"/><Relationship Id="rId11" Type="http://schemas.openxmlformats.org/officeDocument/2006/relationships/image" Target="../media/image5.png"/><Relationship Id="rId15" Type="http://schemas.openxmlformats.org/officeDocument/2006/relationships/slide" Target="slide5.xml"/><Relationship Id="rId23" Type="http://schemas.openxmlformats.org/officeDocument/2006/relationships/image" Target="../media/image6.png"/><Relationship Id="rId10" Type="http://schemas.openxmlformats.org/officeDocument/2006/relationships/image" Target="../media/image4.png"/><Relationship Id="rId19" Type="http://schemas.openxmlformats.org/officeDocument/2006/relationships/slide" Target="slide1.xml"/><Relationship Id="rId14" Type="http://schemas.openxmlformats.org/officeDocument/2006/relationships/slide" Target="slide6.xml"/><Relationship Id="rId22" Type="http://schemas.openxmlformats.org/officeDocument/2006/relationships/image" Target="../media/image10.JPG"/></Relationships>
</file>

<file path=ppt/slides/_rels/slide4.xml.rels><?xml version="1.0" encoding="UTF-8" standalone="yes"?>
<Relationships xmlns="http://schemas.openxmlformats.org/package/2006/relationships"><Relationship Id="rId18" Type="http://schemas.openxmlformats.org/officeDocument/2006/relationships/slide" Target="slide2.xml"/><Relationship Id="rId26" Type="http://schemas.openxmlformats.org/officeDocument/2006/relationships/slide" Target="slide3.xml"/><Relationship Id="rId3" Type="http://schemas.openxmlformats.org/officeDocument/2006/relationships/image" Target="../media/image12.jpeg"/><Relationship Id="rId21" Type="http://schemas.openxmlformats.org/officeDocument/2006/relationships/slide" Target="slide5.xml"/><Relationship Id="rId17" Type="http://schemas.openxmlformats.org/officeDocument/2006/relationships/image" Target="../media/image15.png"/><Relationship Id="rId25" Type="http://schemas.openxmlformats.org/officeDocument/2006/relationships/slide" Target="slide1.xml"/><Relationship Id="rId2" Type="http://schemas.openxmlformats.org/officeDocument/2006/relationships/image" Target="../media/image11.jpeg"/><Relationship Id="rId16" Type="http://schemas.openxmlformats.org/officeDocument/2006/relationships/image" Target="../media/image5.png"/><Relationship Id="rId20"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image" Target="../media/image3.png"/><Relationship Id="rId24" Type="http://schemas.openxmlformats.org/officeDocument/2006/relationships/slide" Target="slide4.xml"/><Relationship Id="rId5" Type="http://schemas.openxmlformats.org/officeDocument/2006/relationships/image" Target="../media/image14.png"/><Relationship Id="rId15" Type="http://schemas.openxmlformats.org/officeDocument/2006/relationships/image" Target="../media/image4.png"/><Relationship Id="rId23" Type="http://schemas.openxmlformats.org/officeDocument/2006/relationships/slide" Target="slide9.xml"/><Relationship Id="rId19" Type="http://schemas.openxmlformats.org/officeDocument/2006/relationships/slide" Target="slide7.xml"/><Relationship Id="rId4" Type="http://schemas.openxmlformats.org/officeDocument/2006/relationships/image" Target="../media/image13.png"/><Relationship Id="rId22" Type="http://schemas.openxmlformats.org/officeDocument/2006/relationships/slide" Target="slide8.xml"/><Relationship Id="rId27" Type="http://schemas.openxmlformats.org/officeDocument/2006/relationships/image" Target="../media/image6.png"/></Relationships>
</file>

<file path=ppt/slides/_rels/slide5.xml.rels><?xml version="1.0" encoding="UTF-8" standalone="yes"?>
<Relationships xmlns="http://schemas.openxmlformats.org/package/2006/relationships"><Relationship Id="rId13" Type="http://schemas.openxmlformats.org/officeDocument/2006/relationships/slide" Target="slide2.xml"/><Relationship Id="rId18" Type="http://schemas.openxmlformats.org/officeDocument/2006/relationships/slide" Target="slide9.xml"/><Relationship Id="rId26" Type="http://schemas.openxmlformats.org/officeDocument/2006/relationships/image" Target="../media/image18.emf"/><Relationship Id="rId21" Type="http://schemas.openxmlformats.org/officeDocument/2006/relationships/slide" Target="slide3.xml"/><Relationship Id="rId12" Type="http://schemas.openxmlformats.org/officeDocument/2006/relationships/slide" Target="slide10.xml"/><Relationship Id="rId17" Type="http://schemas.openxmlformats.org/officeDocument/2006/relationships/slide" Target="slide8.xml"/><Relationship Id="rId25" Type="http://schemas.openxmlformats.org/officeDocument/2006/relationships/image" Target="../media/image17.png"/><Relationship Id="rId2" Type="http://schemas.openxmlformats.org/officeDocument/2006/relationships/image" Target="../media/image3.png"/><Relationship Id="rId16" Type="http://schemas.openxmlformats.org/officeDocument/2006/relationships/slide" Target="slide5.xml"/><Relationship Id="rId20" Type="http://schemas.openxmlformats.org/officeDocument/2006/relationships/slide" Target="slide1.xml"/><Relationship Id="rId1" Type="http://schemas.openxmlformats.org/officeDocument/2006/relationships/slideLayout" Target="../slideLayouts/slideLayout1.xml"/><Relationship Id="rId11" Type="http://schemas.openxmlformats.org/officeDocument/2006/relationships/image" Target="../media/image5.png"/><Relationship Id="rId24" Type="http://schemas.openxmlformats.org/officeDocument/2006/relationships/slide" Target="slide13.xml"/><Relationship Id="rId15" Type="http://schemas.openxmlformats.org/officeDocument/2006/relationships/slide" Target="slide6.xml"/><Relationship Id="rId23" Type="http://schemas.openxmlformats.org/officeDocument/2006/relationships/image" Target="../media/image16.png"/><Relationship Id="rId28" Type="http://schemas.openxmlformats.org/officeDocument/2006/relationships/image" Target="../media/image6.png"/><Relationship Id="rId10" Type="http://schemas.openxmlformats.org/officeDocument/2006/relationships/image" Target="../media/image4.png"/><Relationship Id="rId19" Type="http://schemas.openxmlformats.org/officeDocument/2006/relationships/slide" Target="slide4.xml"/><Relationship Id="rId14" Type="http://schemas.openxmlformats.org/officeDocument/2006/relationships/slide" Target="slide7.xml"/><Relationship Id="rId22" Type="http://schemas.openxmlformats.org/officeDocument/2006/relationships/slide" Target="slide12.xml"/><Relationship Id="rId27" Type="http://schemas.openxmlformats.org/officeDocument/2006/relationships/slide" Target="slide11.xml"/></Relationships>
</file>

<file path=ppt/slides/_rels/slide6.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21" Type="http://schemas.openxmlformats.org/officeDocument/2006/relationships/slide" Target="slide12.xml"/><Relationship Id="rId12" Type="http://schemas.openxmlformats.org/officeDocument/2006/relationships/slide" Target="slide2.xml"/><Relationship Id="rId17" Type="http://schemas.openxmlformats.org/officeDocument/2006/relationships/slide" Target="slide9.xml"/><Relationship Id="rId25"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slide" Target="slide8.xml"/><Relationship Id="rId20" Type="http://schemas.openxmlformats.org/officeDocument/2006/relationships/slide" Target="slide3.xml"/><Relationship Id="rId1" Type="http://schemas.openxmlformats.org/officeDocument/2006/relationships/slideLayout" Target="../slideLayouts/slideLayout1.xml"/><Relationship Id="rId11" Type="http://schemas.openxmlformats.org/officeDocument/2006/relationships/image" Target="../media/image5.png"/><Relationship Id="rId24" Type="http://schemas.openxmlformats.org/officeDocument/2006/relationships/slide" Target="slide15.xml"/><Relationship Id="rId15" Type="http://schemas.openxmlformats.org/officeDocument/2006/relationships/slide" Target="slide5.xml"/><Relationship Id="rId23" Type="http://schemas.openxmlformats.org/officeDocument/2006/relationships/image" Target="../media/image20.emf"/><Relationship Id="rId10" Type="http://schemas.openxmlformats.org/officeDocument/2006/relationships/image" Target="../media/image4.png"/><Relationship Id="rId19" Type="http://schemas.openxmlformats.org/officeDocument/2006/relationships/slide" Target="slide1.xml"/><Relationship Id="rId14" Type="http://schemas.openxmlformats.org/officeDocument/2006/relationships/slide" Target="slide6.xml"/><Relationship Id="rId22" Type="http://schemas.openxmlformats.org/officeDocument/2006/relationships/image" Target="../media/image19.png"/></Relationships>
</file>

<file path=ppt/slides/_rels/slide7.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21" Type="http://schemas.openxmlformats.org/officeDocument/2006/relationships/slide" Target="slide14.xml"/><Relationship Id="rId12" Type="http://schemas.openxmlformats.org/officeDocument/2006/relationships/slide" Target="slide2.xml"/><Relationship Id="rId17" Type="http://schemas.openxmlformats.org/officeDocument/2006/relationships/slide" Target="slide9.xml"/><Relationship Id="rId2" Type="http://schemas.openxmlformats.org/officeDocument/2006/relationships/image" Target="../media/image3.png"/><Relationship Id="rId16" Type="http://schemas.openxmlformats.org/officeDocument/2006/relationships/slide" Target="slide8.xml"/><Relationship Id="rId20" Type="http://schemas.openxmlformats.org/officeDocument/2006/relationships/slide" Target="slide3.xml"/><Relationship Id="rId1" Type="http://schemas.openxmlformats.org/officeDocument/2006/relationships/slideLayout" Target="../slideLayouts/slideLayout1.xml"/><Relationship Id="rId11" Type="http://schemas.openxmlformats.org/officeDocument/2006/relationships/image" Target="../media/image5.png"/><Relationship Id="rId24" Type="http://schemas.openxmlformats.org/officeDocument/2006/relationships/image" Target="../media/image6.png"/><Relationship Id="rId15" Type="http://schemas.openxmlformats.org/officeDocument/2006/relationships/slide" Target="slide5.xml"/><Relationship Id="rId23" Type="http://schemas.openxmlformats.org/officeDocument/2006/relationships/image" Target="../media/image22.emf"/><Relationship Id="rId10" Type="http://schemas.openxmlformats.org/officeDocument/2006/relationships/image" Target="../media/image4.png"/><Relationship Id="rId19" Type="http://schemas.openxmlformats.org/officeDocument/2006/relationships/slide" Target="slide1.xml"/><Relationship Id="rId14" Type="http://schemas.openxmlformats.org/officeDocument/2006/relationships/slide" Target="slide6.xml"/><Relationship Id="rId22" Type="http://schemas.openxmlformats.org/officeDocument/2006/relationships/image" Target="../media/image21.png"/></Relationships>
</file>

<file path=ppt/slides/_rels/slide8.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21" Type="http://schemas.openxmlformats.org/officeDocument/2006/relationships/image" Target="../media/image23.JPG"/><Relationship Id="rId12" Type="http://schemas.openxmlformats.org/officeDocument/2006/relationships/slide" Target="slide2.xml"/><Relationship Id="rId17" Type="http://schemas.openxmlformats.org/officeDocument/2006/relationships/slide" Target="slide9.xml"/><Relationship Id="rId2" Type="http://schemas.openxmlformats.org/officeDocument/2006/relationships/image" Target="../media/image3.png"/><Relationship Id="rId16" Type="http://schemas.openxmlformats.org/officeDocument/2006/relationships/slide" Target="slide8.xml"/><Relationship Id="rId20" Type="http://schemas.openxmlformats.org/officeDocument/2006/relationships/slide" Target="slide3.xml"/><Relationship Id="rId1" Type="http://schemas.openxmlformats.org/officeDocument/2006/relationships/slideLayout" Target="../slideLayouts/slideLayout1.xml"/><Relationship Id="rId11" Type="http://schemas.openxmlformats.org/officeDocument/2006/relationships/image" Target="../media/image5.png"/><Relationship Id="rId15" Type="http://schemas.openxmlformats.org/officeDocument/2006/relationships/slide" Target="slide5.xml"/><Relationship Id="rId10" Type="http://schemas.openxmlformats.org/officeDocument/2006/relationships/image" Target="../media/image4.png"/><Relationship Id="rId19" Type="http://schemas.openxmlformats.org/officeDocument/2006/relationships/slide" Target="slide1.xml"/><Relationship Id="rId14" Type="http://schemas.openxmlformats.org/officeDocument/2006/relationships/slide" Target="slide6.xml"/><Relationship Id="rId22" Type="http://schemas.openxmlformats.org/officeDocument/2006/relationships/image" Target="../media/image6.png"/></Relationships>
</file>

<file path=ppt/slides/_rels/slide9.xml.rels><?xml version="1.0" encoding="UTF-8" standalone="yes"?>
<Relationships xmlns="http://schemas.openxmlformats.org/package/2006/relationships"><Relationship Id="rId13" Type="http://schemas.openxmlformats.org/officeDocument/2006/relationships/slide" Target="slide7.xml"/><Relationship Id="rId18" Type="http://schemas.openxmlformats.org/officeDocument/2006/relationships/slide" Target="slide4.xml"/><Relationship Id="rId21" Type="http://schemas.openxmlformats.org/officeDocument/2006/relationships/image" Target="../media/image6.png"/><Relationship Id="rId12" Type="http://schemas.openxmlformats.org/officeDocument/2006/relationships/slide" Target="slide2.xml"/><Relationship Id="rId17" Type="http://schemas.openxmlformats.org/officeDocument/2006/relationships/slide" Target="slide9.xml"/><Relationship Id="rId2" Type="http://schemas.openxmlformats.org/officeDocument/2006/relationships/image" Target="../media/image3.png"/><Relationship Id="rId16" Type="http://schemas.openxmlformats.org/officeDocument/2006/relationships/slide" Target="slide8.xml"/><Relationship Id="rId20" Type="http://schemas.openxmlformats.org/officeDocument/2006/relationships/slide" Target="slide3.xml"/><Relationship Id="rId1" Type="http://schemas.openxmlformats.org/officeDocument/2006/relationships/slideLayout" Target="../slideLayouts/slideLayout1.xml"/><Relationship Id="rId11" Type="http://schemas.openxmlformats.org/officeDocument/2006/relationships/image" Target="../media/image5.png"/><Relationship Id="rId15" Type="http://schemas.openxmlformats.org/officeDocument/2006/relationships/slide" Target="slide5.xml"/><Relationship Id="rId10" Type="http://schemas.openxmlformats.org/officeDocument/2006/relationships/image" Target="../media/image4.png"/><Relationship Id="rId19" Type="http://schemas.openxmlformats.org/officeDocument/2006/relationships/slide" Target="slide1.xml"/><Relationship Id="rId1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a:srcRect l="16065" t="5806" b="14579"/>
          <a:stretch/>
        </p:blipFill>
        <p:spPr>
          <a:xfrm>
            <a:off x="7450667" y="2428718"/>
            <a:ext cx="2522457" cy="425408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487" y="2122120"/>
            <a:ext cx="6866646" cy="4577765"/>
          </a:xfrm>
          <a:prstGeom prst="rect">
            <a:avLst/>
          </a:prstGeom>
        </p:spPr>
      </p:pic>
      <p:sp>
        <p:nvSpPr>
          <p:cNvPr id="30" name="TextBox 29"/>
          <p:cNvSpPr txBox="1"/>
          <p:nvPr/>
        </p:nvSpPr>
        <p:spPr>
          <a:xfrm>
            <a:off x="5709719" y="1599837"/>
            <a:ext cx="4387837" cy="276999"/>
          </a:xfrm>
          <a:prstGeom prst="rect">
            <a:avLst/>
          </a:prstGeom>
          <a:noFill/>
        </p:spPr>
        <p:txBody>
          <a:bodyPr wrap="square" rtlCol="0">
            <a:spAutoFit/>
          </a:bodyPr>
          <a:lstStyle/>
          <a:p>
            <a:r>
              <a:rPr lang="en-GB" sz="1200" i="1" dirty="0" smtClean="0">
                <a:solidFill>
                  <a:schemeClr val="tx2"/>
                </a:solidFill>
              </a:rPr>
              <a:t>1. University of Worcester, England, UK. 2. Environment Agency, UK.</a:t>
            </a:r>
          </a:p>
        </p:txBody>
      </p:sp>
      <p:sp>
        <p:nvSpPr>
          <p:cNvPr id="31" name="Title 1"/>
          <p:cNvSpPr>
            <a:spLocks noGrp="1"/>
          </p:cNvSpPr>
          <p:nvPr>
            <p:ph type="ctrTitle"/>
          </p:nvPr>
        </p:nvSpPr>
        <p:spPr>
          <a:xfrm>
            <a:off x="0" y="64536"/>
            <a:ext cx="9020175" cy="1594711"/>
          </a:xfrm>
        </p:spPr>
        <p:txBody>
          <a:bodyPr>
            <a:noAutofit/>
          </a:bodyPr>
          <a:lstStyle/>
          <a:p>
            <a:pPr algn="l"/>
            <a:r>
              <a:rPr lang="en-GB" sz="2800" dirty="0">
                <a:solidFill>
                  <a:srgbClr val="002060"/>
                </a:solidFill>
                <a:latin typeface="Cambria" panose="02040503050406030204" pitchFamily="18" charset="0"/>
              </a:rPr>
              <a:t>A comparison of using Unmanned Aerial Vehicles (UAV) and mobile </a:t>
            </a:r>
            <a:r>
              <a:rPr lang="en-GB" sz="2800" dirty="0" smtClean="0">
                <a:solidFill>
                  <a:srgbClr val="002060"/>
                </a:solidFill>
                <a:latin typeface="Cambria" panose="02040503050406030204" pitchFamily="18" charset="0"/>
              </a:rPr>
              <a:t>video for </a:t>
            </a:r>
            <a:r>
              <a:rPr lang="en-GB" sz="2800" dirty="0">
                <a:solidFill>
                  <a:srgbClr val="002060"/>
                </a:solidFill>
                <a:latin typeface="Cambria" panose="02040503050406030204" pitchFamily="18" charset="0"/>
              </a:rPr>
              <a:t>establishing surface flow </a:t>
            </a:r>
            <a:r>
              <a:rPr lang="en-GB" sz="2800" dirty="0" smtClean="0">
                <a:solidFill>
                  <a:srgbClr val="002060"/>
                </a:solidFill>
                <a:latin typeface="Cambria" panose="02040503050406030204" pitchFamily="18" charset="0"/>
              </a:rPr>
              <a:t>velocity measurements </a:t>
            </a:r>
            <a:r>
              <a:rPr lang="en-GB" sz="2800" dirty="0">
                <a:solidFill>
                  <a:srgbClr val="002060"/>
                </a:solidFill>
                <a:latin typeface="Cambria" panose="02040503050406030204" pitchFamily="18" charset="0"/>
              </a:rPr>
              <a:t>using the </a:t>
            </a:r>
            <a:r>
              <a:rPr lang="en-GB" sz="2800" dirty="0" smtClean="0">
                <a:solidFill>
                  <a:srgbClr val="002060"/>
                </a:solidFill>
                <a:latin typeface="Cambria" panose="02040503050406030204" pitchFamily="18" charset="0"/>
              </a:rPr>
              <a:t>LSPIV method </a:t>
            </a:r>
            <a:r>
              <a:rPr lang="en-GB" sz="2800" dirty="0">
                <a:solidFill>
                  <a:srgbClr val="002060"/>
                </a:solidFill>
                <a:latin typeface="Cambria" panose="02040503050406030204" pitchFamily="18" charset="0"/>
              </a:rPr>
              <a:t>on the River Arrow, Warwickshire</a:t>
            </a:r>
            <a:r>
              <a:rPr lang="en-GB" sz="2800" dirty="0">
                <a:solidFill>
                  <a:schemeClr val="tx2">
                    <a:lumMod val="50000"/>
                  </a:schemeClr>
                </a:solidFill>
                <a:latin typeface="Cambria" panose="02040503050406030204" pitchFamily="18" charset="0"/>
              </a:rPr>
              <a:t>.</a:t>
            </a:r>
          </a:p>
        </p:txBody>
      </p:sp>
      <p:pic>
        <p:nvPicPr>
          <p:cNvPr id="32" name="Picture 2" descr="Image result for university of worces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3" name="TextBox 32"/>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3"/>
                <a:stretch>
                  <a:fillRect r="-146437" b="-10909"/>
                </a:stretch>
              </a:blipFill>
            </p:spPr>
            <p:txBody>
              <a:bodyPr/>
              <a:lstStyle/>
              <a:p>
                <a:r>
                  <a:rPr lang="en-GB">
                    <a:noFill/>
                  </a:rPr>
                  <a:t> </a:t>
                </a:r>
              </a:p>
            </p:txBody>
          </p:sp>
        </mc:Fallback>
      </mc:AlternateContent>
      <p:pic>
        <p:nvPicPr>
          <p:cNvPr id="34" name="Picture 33"/>
          <p:cNvPicPr>
            <a:picLocks noChangeAspect="1"/>
          </p:cNvPicPr>
          <p:nvPr/>
        </p:nvPicPr>
        <p:blipFill>
          <a:blip r:embed="rId14"/>
          <a:stretch>
            <a:fillRect/>
          </a:stretch>
        </p:blipFill>
        <p:spPr>
          <a:xfrm>
            <a:off x="11193195" y="9975"/>
            <a:ext cx="987373" cy="1176296"/>
          </a:xfrm>
          <a:prstGeom prst="rect">
            <a:avLst/>
          </a:prstGeom>
        </p:spPr>
      </p:pic>
      <p:grpSp>
        <p:nvGrpSpPr>
          <p:cNvPr id="5" name="Group 4"/>
          <p:cNvGrpSpPr/>
          <p:nvPr/>
        </p:nvGrpSpPr>
        <p:grpSpPr>
          <a:xfrm>
            <a:off x="465487" y="2125422"/>
            <a:ext cx="9632069" cy="415743"/>
            <a:chOff x="465487" y="1890293"/>
            <a:chExt cx="9632069" cy="415743"/>
          </a:xfrm>
        </p:grpSpPr>
        <p:sp>
          <p:nvSpPr>
            <p:cNvPr id="4" name="Right Arrow 3"/>
            <p:cNvSpPr/>
            <p:nvPr/>
          </p:nvSpPr>
          <p:spPr>
            <a:xfrm>
              <a:off x="9413966" y="2011680"/>
              <a:ext cx="683590" cy="177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65487" y="1890293"/>
              <a:ext cx="9040200" cy="415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smtClean="0"/>
                <a:t>Please use the navigation bar located to the right of each page to view content. </a:t>
              </a:r>
            </a:p>
          </p:txBody>
        </p:sp>
      </p:grpSp>
      <p:grpSp>
        <p:nvGrpSpPr>
          <p:cNvPr id="49" name="Group 48"/>
          <p:cNvGrpSpPr/>
          <p:nvPr/>
        </p:nvGrpSpPr>
        <p:grpSpPr>
          <a:xfrm>
            <a:off x="10158545" y="1358101"/>
            <a:ext cx="1872343" cy="5324701"/>
            <a:chOff x="10158545" y="1358101"/>
            <a:chExt cx="1872343" cy="5324701"/>
          </a:xfrm>
        </p:grpSpPr>
        <p:grpSp>
          <p:nvGrpSpPr>
            <p:cNvPr id="50" name="Group 49"/>
            <p:cNvGrpSpPr/>
            <p:nvPr/>
          </p:nvGrpSpPr>
          <p:grpSpPr>
            <a:xfrm>
              <a:off x="10158545" y="1358101"/>
              <a:ext cx="1872343" cy="5324701"/>
              <a:chOff x="10158546" y="1337356"/>
              <a:chExt cx="1872343" cy="5419725"/>
            </a:xfrm>
          </p:grpSpPr>
          <p:grpSp>
            <p:nvGrpSpPr>
              <p:cNvPr id="52" name="Group 51"/>
              <p:cNvGrpSpPr/>
              <p:nvPr/>
            </p:nvGrpSpPr>
            <p:grpSpPr>
              <a:xfrm>
                <a:off x="10158546" y="1337356"/>
                <a:ext cx="1872343" cy="5419725"/>
                <a:chOff x="10158546" y="1337356"/>
                <a:chExt cx="1872343" cy="5419725"/>
              </a:xfrm>
            </p:grpSpPr>
            <p:sp>
              <p:nvSpPr>
                <p:cNvPr id="54" name="Rectangle 53"/>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hlinkClick r:id="rId15"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56" name="Rectangle 55">
                  <a:hlinkClick r:id="rId16"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57" name="Rectangle 56">
                  <a:hlinkClick r:id="rId17"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58" name="Rectangle 57">
                  <a:hlinkClick r:id="rId18"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59" name="Rectangle 58">
                  <a:hlinkClick r:id="rId19"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60" name="Rectangle 59">
                  <a:hlinkClick r:id="rId20"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61" name="Rectangle 60">
                  <a:hlinkClick r:id="rId21"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53" name="Rectangle 52">
                <a:hlinkClick r:id="rId22" action="ppaction://hlinksldjump"/>
              </p:cNvPr>
              <p:cNvSpPr/>
              <p:nvPr/>
            </p:nvSpPr>
            <p:spPr>
              <a:xfrm>
                <a:off x="10223860" y="1447629"/>
                <a:ext cx="1741714" cy="40653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2000" b="1" dirty="0" smtClean="0"/>
                  <a:t>Navigation </a:t>
                </a:r>
                <a:endParaRPr lang="en-GB" sz="2000" b="1" dirty="0"/>
              </a:p>
            </p:txBody>
          </p:sp>
        </p:grpSp>
        <p:sp>
          <p:nvSpPr>
            <p:cNvPr id="51" name="Rectangle 50">
              <a:hlinkClick r:id="rId23"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26" name="TextBox 25"/>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6" name="Picture 5"/>
          <p:cNvPicPr>
            <a:picLocks noChangeAspect="1"/>
          </p:cNvPicPr>
          <p:nvPr/>
        </p:nvPicPr>
        <p:blipFill>
          <a:blip r:embed="rId24"/>
          <a:stretch>
            <a:fillRect/>
          </a:stretch>
        </p:blipFill>
        <p:spPr>
          <a:xfrm>
            <a:off x="0" y="6579323"/>
            <a:ext cx="775063" cy="271272"/>
          </a:xfrm>
          <a:prstGeom prst="rect">
            <a:avLst/>
          </a:prstGeom>
        </p:spPr>
      </p:pic>
    </p:spTree>
    <p:extLst>
      <p:ext uri="{BB962C8B-B14F-4D97-AF65-F5344CB8AC3E}">
        <p14:creationId xmlns:p14="http://schemas.microsoft.com/office/powerpoint/2010/main" val="610944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19" name="Rectangle 18"/>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2" name="Rectangle 21"/>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400" b="1" dirty="0" smtClean="0">
                <a:latin typeface="Bliss 2 Light" panose="02000506030000020004" pitchFamily="50" charset="0"/>
              </a:rPr>
              <a:t>Outline and Method</a:t>
            </a:r>
          </a:p>
          <a:p>
            <a:r>
              <a:rPr lang="en-GB" sz="1400" dirty="0" smtClean="0">
                <a:latin typeface="Bliss 2 Light" panose="02000506030000020004" pitchFamily="50" charset="0"/>
              </a:rPr>
              <a:t>To compute surface flow velocities using LSPIV, a cross correlation algorithm is applied to an Interrogation Area (IA) centred on point </a:t>
            </a:r>
            <a:r>
              <a:rPr lang="en-GB" sz="1400" i="1" dirty="0" err="1">
                <a:latin typeface="Bliss 2 Light" panose="02000506030000020004" pitchFamily="50" charset="0"/>
              </a:rPr>
              <a:t>a</a:t>
            </a:r>
            <a:r>
              <a:rPr lang="en-GB" sz="1400" i="1" baseline="-25000" dirty="0" err="1">
                <a:latin typeface="Bliss 2 Light" panose="02000506030000020004" pitchFamily="50" charset="0"/>
              </a:rPr>
              <a:t>ij</a:t>
            </a:r>
            <a:r>
              <a:rPr lang="en-GB" sz="1400" i="1" dirty="0">
                <a:latin typeface="Bliss 2 Light" panose="02000506030000020004" pitchFamily="50" charset="0"/>
              </a:rPr>
              <a:t> </a:t>
            </a:r>
            <a:r>
              <a:rPr lang="en-GB" sz="1400" dirty="0">
                <a:latin typeface="Bliss 2 Light" panose="02000506030000020004" pitchFamily="50" charset="0"/>
              </a:rPr>
              <a:t>in the first image at time </a:t>
            </a:r>
            <a:r>
              <a:rPr lang="en-GB" sz="1400" i="1" dirty="0">
                <a:latin typeface="Bliss 2 Light" panose="02000506030000020004" pitchFamily="50" charset="0"/>
              </a:rPr>
              <a:t>t </a:t>
            </a:r>
            <a:r>
              <a:rPr lang="en-GB" sz="1400" dirty="0">
                <a:latin typeface="Bliss 2 Light" panose="02000506030000020004" pitchFamily="50" charset="0"/>
              </a:rPr>
              <a:t>and the IA centred on a point </a:t>
            </a:r>
            <a:r>
              <a:rPr lang="en-GB" sz="1400" i="1" dirty="0" err="1">
                <a:latin typeface="Bliss 2 Light" panose="02000506030000020004" pitchFamily="50" charset="0"/>
              </a:rPr>
              <a:t>b</a:t>
            </a:r>
            <a:r>
              <a:rPr lang="en-GB" sz="1400" i="1" baseline="-25000" dirty="0" err="1">
                <a:latin typeface="Bliss 2 Light" panose="02000506030000020004" pitchFamily="50" charset="0"/>
              </a:rPr>
              <a:t>ij</a:t>
            </a:r>
            <a:r>
              <a:rPr lang="en-GB" sz="1400" i="1" baseline="-25000" dirty="0">
                <a:latin typeface="Bliss 2 Light" panose="02000506030000020004" pitchFamily="50" charset="0"/>
              </a:rPr>
              <a:t> </a:t>
            </a:r>
            <a:r>
              <a:rPr lang="en-GB" sz="1400" dirty="0">
                <a:latin typeface="Bliss 2 Light" panose="02000506030000020004" pitchFamily="50" charset="0"/>
              </a:rPr>
              <a:t> in the second image at time </a:t>
            </a:r>
            <a:r>
              <a:rPr lang="en-GB" sz="1400" i="1" dirty="0">
                <a:latin typeface="Bliss 2 Light" panose="02000506030000020004" pitchFamily="50" charset="0"/>
              </a:rPr>
              <a:t>t + </a:t>
            </a:r>
            <a:r>
              <a:rPr lang="en-GB" sz="1400" i="1" dirty="0" smtClean="0">
                <a:latin typeface="Bliss 2 Light" panose="02000506030000020004" pitchFamily="50" charset="0"/>
              </a:rPr>
              <a:t>dt</a:t>
            </a:r>
            <a:r>
              <a:rPr lang="en-GB" sz="1400" i="1" baseline="30000" dirty="0" smtClean="0">
                <a:latin typeface="Bliss 2 Light" panose="02000506030000020004" pitchFamily="50" charset="0"/>
              </a:rPr>
              <a:t>9</a:t>
            </a:r>
            <a:r>
              <a:rPr lang="en-GB" sz="1400" i="1" dirty="0" smtClean="0">
                <a:latin typeface="Bliss 2 Light" panose="02000506030000020004" pitchFamily="50" charset="0"/>
              </a:rPr>
              <a:t>. </a:t>
            </a:r>
            <a:r>
              <a:rPr lang="en-GB" sz="1400" dirty="0" smtClean="0">
                <a:latin typeface="Bliss 2 Light" panose="02000506030000020004" pitchFamily="50" charset="0"/>
              </a:rPr>
              <a:t>The size of the IA is determined by the user; different chosen sizes will result in various output results</a:t>
            </a:r>
            <a:r>
              <a:rPr lang="en-GB" sz="1400" baseline="30000" dirty="0" smtClean="0">
                <a:latin typeface="Bliss 2 Light" panose="02000506030000020004" pitchFamily="50" charset="0"/>
              </a:rPr>
              <a:t>10</a:t>
            </a:r>
            <a:r>
              <a:rPr lang="en-GB" sz="1400" dirty="0" smtClean="0">
                <a:latin typeface="Bliss 2 Light" panose="02000506030000020004" pitchFamily="50" charset="0"/>
              </a:rPr>
              <a:t>. </a:t>
            </a:r>
          </a:p>
          <a:p>
            <a:endParaRPr lang="en-GB" sz="1400" dirty="0" smtClean="0">
              <a:latin typeface="Bliss 2 Light" panose="02000506030000020004" pitchFamily="50" charset="0"/>
            </a:endParaRPr>
          </a:p>
          <a:p>
            <a:r>
              <a:rPr lang="en-GB" sz="1400" dirty="0" smtClean="0">
                <a:latin typeface="Bliss 2 Light" panose="02000506030000020004" pitchFamily="50" charset="0"/>
              </a:rPr>
              <a:t>A Search Area (SA) is also applied to each image, to determine the maximum particle displacement between images. </a:t>
            </a:r>
          </a:p>
          <a:p>
            <a:r>
              <a:rPr lang="en-GB" sz="1400" dirty="0" smtClean="0">
                <a:latin typeface="Bliss 2 Light" panose="02000506030000020004" pitchFamily="50" charset="0"/>
              </a:rPr>
              <a:t>To estimate the most appropriate IA value five different parameters were chosen (pixel sizes) 2,4,6,8 &amp; 10 to evaluate the impact of the size difference upon calculated velocities. These parameters were applied to two sets of video (UAV and GoPro mounted upon a telescopic pole) each of which were 20 seconds, at 5fps (100 images). </a:t>
            </a:r>
            <a:endParaRPr lang="en-GB" sz="1400" dirty="0">
              <a:latin typeface="Bliss 2 Light" panose="02000506030000020004" pitchFamily="50" charset="0"/>
            </a:endParaRPr>
          </a:p>
        </p:txBody>
      </p:sp>
      <p:sp>
        <p:nvSpPr>
          <p:cNvPr id="3" name="Rectangle 2"/>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LSPIV Processing Parameters</a:t>
            </a:r>
            <a:endParaRPr lang="en-GB" sz="2000" b="1" dirty="0"/>
          </a:p>
        </p:txBody>
      </p:sp>
      <p:sp>
        <p:nvSpPr>
          <p:cNvPr id="34" name="Title 1"/>
          <p:cNvSpPr>
            <a:spLocks noGrp="1"/>
          </p:cNvSpPr>
          <p:nvPr>
            <p:ph type="ctrTitle"/>
          </p:nvPr>
        </p:nvSpPr>
        <p:spPr>
          <a:xfrm>
            <a:off x="0" y="64536"/>
            <a:ext cx="9020175" cy="1594711"/>
          </a:xfrm>
        </p:spPr>
        <p:txBody>
          <a:bodyPr>
            <a:noAutofit/>
          </a:bodyPr>
          <a:lstStyle/>
          <a:p>
            <a:pPr algn="l"/>
            <a:r>
              <a:rPr lang="en-GB" sz="2800" dirty="0">
                <a:solidFill>
                  <a:srgbClr val="002060"/>
                </a:solidFill>
                <a:latin typeface="Cambria" panose="02040503050406030204" pitchFamily="18" charset="0"/>
              </a:rPr>
              <a:t>A comparison of using Unmanned Aerial Vehicles (UAV) and mobile </a:t>
            </a:r>
            <a:r>
              <a:rPr lang="en-GB" sz="2800" dirty="0" smtClean="0">
                <a:solidFill>
                  <a:srgbClr val="002060"/>
                </a:solidFill>
                <a:latin typeface="Cambria" panose="02040503050406030204" pitchFamily="18" charset="0"/>
              </a:rPr>
              <a:t>video for </a:t>
            </a:r>
            <a:r>
              <a:rPr lang="en-GB" sz="2800" dirty="0">
                <a:solidFill>
                  <a:srgbClr val="002060"/>
                </a:solidFill>
                <a:latin typeface="Cambria" panose="02040503050406030204" pitchFamily="18" charset="0"/>
              </a:rPr>
              <a:t>establishing surface flow </a:t>
            </a:r>
            <a:r>
              <a:rPr lang="en-GB" sz="2800" dirty="0" smtClean="0">
                <a:solidFill>
                  <a:srgbClr val="002060"/>
                </a:solidFill>
                <a:latin typeface="Cambria" panose="02040503050406030204" pitchFamily="18" charset="0"/>
              </a:rPr>
              <a:t>velocity measurements </a:t>
            </a:r>
            <a:r>
              <a:rPr lang="en-GB" sz="2800" dirty="0">
                <a:solidFill>
                  <a:srgbClr val="002060"/>
                </a:solidFill>
                <a:latin typeface="Cambria" panose="02040503050406030204" pitchFamily="18" charset="0"/>
              </a:rPr>
              <a:t>using the </a:t>
            </a:r>
            <a:r>
              <a:rPr lang="en-GB" sz="2800" dirty="0" smtClean="0">
                <a:solidFill>
                  <a:srgbClr val="002060"/>
                </a:solidFill>
                <a:latin typeface="Cambria" panose="02040503050406030204" pitchFamily="18" charset="0"/>
              </a:rPr>
              <a:t>LSPIV method </a:t>
            </a:r>
            <a:r>
              <a:rPr lang="en-GB" sz="2800" dirty="0">
                <a:solidFill>
                  <a:srgbClr val="002060"/>
                </a:solidFill>
                <a:latin typeface="Cambria" panose="02040503050406030204" pitchFamily="18" charset="0"/>
              </a:rPr>
              <a:t>on the River Arrow, Warwickshire</a:t>
            </a:r>
            <a:r>
              <a:rPr lang="en-GB" sz="2800" dirty="0">
                <a:solidFill>
                  <a:schemeClr val="tx2">
                    <a:lumMod val="50000"/>
                  </a:schemeClr>
                </a:solidFill>
                <a:latin typeface="Cambria" panose="02040503050406030204" pitchFamily="18" charset="0"/>
              </a:rPr>
              <a:t>.</a:t>
            </a:r>
          </a:p>
        </p:txBody>
      </p:sp>
      <p:pic>
        <p:nvPicPr>
          <p:cNvPr id="35"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37" name="Picture 36"/>
          <p:cNvPicPr>
            <a:picLocks noChangeAspect="1"/>
          </p:cNvPicPr>
          <p:nvPr/>
        </p:nvPicPr>
        <p:blipFill>
          <a:blip r:embed="rId11"/>
          <a:stretch>
            <a:fillRect/>
          </a:stretch>
        </p:blipFill>
        <p:spPr>
          <a:xfrm>
            <a:off x="11193195" y="9975"/>
            <a:ext cx="987373" cy="1176296"/>
          </a:xfrm>
          <a:prstGeom prst="rect">
            <a:avLst/>
          </a:prstGeom>
        </p:spPr>
      </p:pic>
      <p:sp>
        <p:nvSpPr>
          <p:cNvPr id="2" name="TextBox 1">
            <a:hlinkClick r:id="rId12" action="ppaction://hlinksldjump"/>
          </p:cNvPr>
          <p:cNvSpPr txBox="1"/>
          <p:nvPr/>
        </p:nvSpPr>
        <p:spPr>
          <a:xfrm>
            <a:off x="1355252" y="4087051"/>
            <a:ext cx="2619877" cy="259230"/>
          </a:xfrm>
          <a:prstGeom prst="rect">
            <a:avLst/>
          </a:prstGeom>
          <a:solidFill>
            <a:schemeClr val="accent3">
              <a:lumMod val="20000"/>
              <a:lumOff val="80000"/>
            </a:schemeClr>
          </a:solidFill>
        </p:spPr>
        <p:txBody>
          <a:bodyPr wrap="square" rtlCol="0">
            <a:spAutoFit/>
          </a:bodyPr>
          <a:lstStyle/>
          <a:p>
            <a:r>
              <a:rPr lang="en-GB" sz="1100" b="1" dirty="0" smtClean="0">
                <a:solidFill>
                  <a:srgbClr val="002060"/>
                </a:solidFill>
              </a:rPr>
              <a:t>Click for detailed LSPIV processing outline</a:t>
            </a:r>
            <a:endParaRPr lang="en-GB" sz="1100" b="1" dirty="0">
              <a:solidFill>
                <a:srgbClr val="002060"/>
              </a:solidFill>
            </a:endParaRPr>
          </a:p>
        </p:txBody>
      </p:sp>
      <p:sp>
        <p:nvSpPr>
          <p:cNvPr id="23" name="Rectangle 22"/>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Group 23"/>
          <p:cNvGrpSpPr/>
          <p:nvPr/>
        </p:nvGrpSpPr>
        <p:grpSpPr>
          <a:xfrm>
            <a:off x="10158545" y="1358101"/>
            <a:ext cx="1872343" cy="5324701"/>
            <a:chOff x="10158545" y="1358101"/>
            <a:chExt cx="1872343" cy="5324701"/>
          </a:xfrm>
        </p:grpSpPr>
        <p:grpSp>
          <p:nvGrpSpPr>
            <p:cNvPr id="25" name="Group 24"/>
            <p:cNvGrpSpPr/>
            <p:nvPr/>
          </p:nvGrpSpPr>
          <p:grpSpPr>
            <a:xfrm>
              <a:off x="10158545" y="1358101"/>
              <a:ext cx="1872343" cy="5324701"/>
              <a:chOff x="10158546" y="1337356"/>
              <a:chExt cx="1872343" cy="5419725"/>
            </a:xfrm>
          </p:grpSpPr>
          <p:grpSp>
            <p:nvGrpSpPr>
              <p:cNvPr id="27" name="Group 26"/>
              <p:cNvGrpSpPr/>
              <p:nvPr/>
            </p:nvGrpSpPr>
            <p:grpSpPr>
              <a:xfrm>
                <a:off x="10158546" y="1337356"/>
                <a:ext cx="1872343" cy="5419725"/>
                <a:chOff x="10158546" y="1337356"/>
                <a:chExt cx="1872343" cy="5419725"/>
              </a:xfrm>
            </p:grpSpPr>
            <p:sp>
              <p:nvSpPr>
                <p:cNvPr id="29" name="Rectangle 28"/>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13"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1" name="Rectangle 30">
                  <a:hlinkClick r:id="rId14"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32" name="Rectangle 31">
                  <a:hlinkClick r:id="rId15"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3" name="Rectangle 32">
                  <a:hlinkClick r:id="rId16" action="ppaction://hlinksldjump"/>
                </p:cNvPr>
                <p:cNvSpPr/>
                <p:nvPr/>
              </p:nvSpPr>
              <p:spPr>
                <a:xfrm>
                  <a:off x="10227844" y="3842128"/>
                  <a:ext cx="1741714" cy="62701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LSPIV Processing Parameters</a:t>
                  </a:r>
                  <a:endParaRPr lang="en-GB" dirty="0"/>
                </a:p>
              </p:txBody>
            </p:sp>
            <p:sp>
              <p:nvSpPr>
                <p:cNvPr id="38" name="Rectangle 37">
                  <a:hlinkClick r:id="rId17"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9" name="Rectangle 38">
                  <a:hlinkClick r:id="rId18"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40" name="Rectangle 39">
                  <a:hlinkClick r:id="rId19"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8" name="Rectangle 27">
                <a:hlinkClick r:id="rId20"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6" name="Rectangle 25">
              <a:hlinkClick r:id="rId21"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8" name="TextBox 7"/>
          <p:cNvSpPr txBox="1"/>
          <p:nvPr/>
        </p:nvSpPr>
        <p:spPr>
          <a:xfrm>
            <a:off x="4092392" y="4656668"/>
            <a:ext cx="5618354" cy="2062103"/>
          </a:xfrm>
          <a:prstGeom prst="rect">
            <a:avLst/>
          </a:prstGeom>
          <a:noFill/>
        </p:spPr>
        <p:txBody>
          <a:bodyPr wrap="square" rtlCol="0">
            <a:spAutoFit/>
          </a:bodyPr>
          <a:lstStyle/>
          <a:p>
            <a:r>
              <a:rPr lang="en-GB" sz="1600" b="1" dirty="0" smtClean="0">
                <a:solidFill>
                  <a:schemeClr val="bg1"/>
                </a:solidFill>
                <a:latin typeface="Bliss 2 Light" panose="02000506030000020004" pitchFamily="50" charset="0"/>
              </a:rPr>
              <a:t>Discussion</a:t>
            </a:r>
          </a:p>
          <a:p>
            <a:r>
              <a:rPr lang="en-GB" sz="1400" dirty="0" smtClean="0">
                <a:solidFill>
                  <a:schemeClr val="bg1"/>
                </a:solidFill>
                <a:latin typeface="Bliss 2 Light" panose="02000506030000020004" pitchFamily="50" charset="0"/>
              </a:rPr>
              <a:t>The lower IA values provide results that are in better agreement with the reference values, with an IA of 6 pixels providing the most accurate results. However, the LSPIV values calculated, are on average much higher than the reference values; the reference values were collected as near to surface flow as possible, using an electromagnetic current meter. </a:t>
            </a:r>
          </a:p>
          <a:p>
            <a:r>
              <a:rPr lang="en-GB" sz="1400" dirty="0" smtClean="0">
                <a:solidFill>
                  <a:schemeClr val="bg1"/>
                </a:solidFill>
                <a:latin typeface="Bliss 2 Light" panose="02000506030000020004" pitchFamily="50" charset="0"/>
              </a:rPr>
              <a:t>The UAV measurements provide slightly more accurate values than the GoPro calculation, this could perhaps a result of distortions generated during orthorectification.  </a:t>
            </a:r>
            <a:endParaRPr lang="en-GB" sz="1400" dirty="0">
              <a:solidFill>
                <a:schemeClr val="bg1"/>
              </a:solidFill>
              <a:latin typeface="Bliss 2 Light" panose="02000506030000020004" pitchFamily="50" charset="0"/>
            </a:endParaRPr>
          </a:p>
        </p:txBody>
      </p:sp>
      <p:sp>
        <p:nvSpPr>
          <p:cNvPr id="9" name="TextBox 8"/>
          <p:cNvSpPr txBox="1"/>
          <p:nvPr/>
        </p:nvSpPr>
        <p:spPr>
          <a:xfrm>
            <a:off x="4104927" y="2000520"/>
            <a:ext cx="5421696" cy="338554"/>
          </a:xfrm>
          <a:prstGeom prst="rect">
            <a:avLst/>
          </a:prstGeom>
          <a:noFill/>
        </p:spPr>
        <p:txBody>
          <a:bodyPr wrap="square" rtlCol="0">
            <a:spAutoFit/>
          </a:bodyPr>
          <a:lstStyle/>
          <a:p>
            <a:r>
              <a:rPr lang="en-GB" sz="1600" b="1" dirty="0" smtClean="0">
                <a:solidFill>
                  <a:schemeClr val="bg1"/>
                </a:solidFill>
              </a:rPr>
              <a:t>Results</a:t>
            </a:r>
          </a:p>
        </p:txBody>
      </p:sp>
      <p:grpSp>
        <p:nvGrpSpPr>
          <p:cNvPr id="11" name="Group 10"/>
          <p:cNvGrpSpPr/>
          <p:nvPr/>
        </p:nvGrpSpPr>
        <p:grpSpPr>
          <a:xfrm>
            <a:off x="8338522" y="1989475"/>
            <a:ext cx="1629016" cy="1548638"/>
            <a:chOff x="4920611" y="2158542"/>
            <a:chExt cx="2282487" cy="2013313"/>
          </a:xfrm>
        </p:grpSpPr>
        <p:pic>
          <p:nvPicPr>
            <p:cNvPr id="7" name="Picture 6">
              <a:hlinkClick r:id="rId22" action="ppaction://hlinksldjump"/>
            </p:cNvPr>
            <p:cNvPicPr>
              <a:picLocks noChangeAspect="1"/>
            </p:cNvPicPr>
            <p:nvPr/>
          </p:nvPicPr>
          <p:blipFill>
            <a:blip r:embed="rId23"/>
            <a:stretch>
              <a:fillRect/>
            </a:stretch>
          </p:blipFill>
          <p:spPr>
            <a:xfrm>
              <a:off x="4920611" y="3202991"/>
              <a:ext cx="2282486" cy="968864"/>
            </a:xfrm>
            <a:prstGeom prst="rect">
              <a:avLst/>
            </a:prstGeom>
          </p:spPr>
        </p:pic>
        <p:pic>
          <p:nvPicPr>
            <p:cNvPr id="5" name="Picture 4">
              <a:hlinkClick r:id="rId24" action="ppaction://hlinksldjump"/>
            </p:cNvPr>
            <p:cNvPicPr>
              <a:picLocks noChangeAspect="1"/>
            </p:cNvPicPr>
            <p:nvPr/>
          </p:nvPicPr>
          <p:blipFill>
            <a:blip r:embed="rId25"/>
            <a:stretch>
              <a:fillRect/>
            </a:stretch>
          </p:blipFill>
          <p:spPr>
            <a:xfrm>
              <a:off x="4931099" y="2158542"/>
              <a:ext cx="2261510" cy="1015033"/>
            </a:xfrm>
            <a:prstGeom prst="rect">
              <a:avLst/>
            </a:prstGeom>
          </p:spPr>
        </p:pic>
        <p:sp>
          <p:nvSpPr>
            <p:cNvPr id="10" name="TextBox 9">
              <a:hlinkClick r:id="rId24" action="ppaction://hlinksldjump"/>
            </p:cNvPr>
            <p:cNvSpPr txBox="1"/>
            <p:nvPr/>
          </p:nvSpPr>
          <p:spPr>
            <a:xfrm>
              <a:off x="4920611" y="2904561"/>
              <a:ext cx="2282487" cy="480152"/>
            </a:xfrm>
            <a:prstGeom prst="rect">
              <a:avLst/>
            </a:prstGeom>
            <a:solidFill>
              <a:srgbClr val="BFBFBF">
                <a:alpha val="50196"/>
              </a:srgbClr>
            </a:solidFill>
          </p:spPr>
          <p:txBody>
            <a:bodyPr wrap="square" rtlCol="0">
              <a:spAutoFit/>
            </a:bodyPr>
            <a:lstStyle/>
            <a:p>
              <a:r>
                <a:rPr lang="en-GB" b="1" dirty="0" smtClean="0">
                  <a:solidFill>
                    <a:schemeClr val="tx2"/>
                  </a:solidFill>
                </a:rPr>
                <a:t>Click to expand</a:t>
              </a:r>
              <a:endParaRPr lang="en-GB" b="1" dirty="0">
                <a:solidFill>
                  <a:schemeClr val="tx2"/>
                </a:solidFill>
              </a:endParaRPr>
            </a:p>
          </p:txBody>
        </p:sp>
      </p:grpSp>
      <p:sp>
        <p:nvSpPr>
          <p:cNvPr id="43" name="TextBox 42"/>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sp>
        <p:nvSpPr>
          <p:cNvPr id="4" name="TextBox 3"/>
          <p:cNvSpPr txBox="1"/>
          <p:nvPr/>
        </p:nvSpPr>
        <p:spPr>
          <a:xfrm>
            <a:off x="4104456" y="2241022"/>
            <a:ext cx="4091655" cy="2462213"/>
          </a:xfrm>
          <a:prstGeom prst="rect">
            <a:avLst/>
          </a:prstGeom>
          <a:noFill/>
        </p:spPr>
        <p:txBody>
          <a:bodyPr wrap="square" rtlCol="0">
            <a:spAutoFit/>
          </a:bodyPr>
          <a:lstStyle/>
          <a:p>
            <a:r>
              <a:rPr lang="en-GB" sz="1400" dirty="0">
                <a:solidFill>
                  <a:schemeClr val="bg1"/>
                </a:solidFill>
                <a:latin typeface="Bliss 2 Light" panose="02000506030000020004" pitchFamily="50" charset="0"/>
              </a:rPr>
              <a:t>Using a paired t-test all results prove statistically significant; there are large differences between individual point measurements of reference values and LSPIV calculations. All GoPro measurements resulted in p= 0.00001. The lower UAV IA values (2,4, 6 pixels) </a:t>
            </a:r>
            <a:r>
              <a:rPr lang="en-GB" sz="1400" dirty="0" smtClean="0">
                <a:solidFill>
                  <a:schemeClr val="bg1"/>
                </a:solidFill>
                <a:latin typeface="Bliss 2 Light" panose="02000506030000020004" pitchFamily="50" charset="0"/>
              </a:rPr>
              <a:t>resulted </a:t>
            </a:r>
            <a:r>
              <a:rPr lang="en-GB" sz="1400" dirty="0">
                <a:solidFill>
                  <a:schemeClr val="bg1"/>
                </a:solidFill>
                <a:latin typeface="Bliss 2 Light" panose="02000506030000020004" pitchFamily="50" charset="0"/>
              </a:rPr>
              <a:t>in p values of 0.025, 0.027 and 0.001 respectively. </a:t>
            </a:r>
          </a:p>
          <a:p>
            <a:r>
              <a:rPr lang="en-GB" sz="1400" dirty="0">
                <a:solidFill>
                  <a:schemeClr val="bg1"/>
                </a:solidFill>
                <a:latin typeface="Bliss 2 Light" panose="02000506030000020004" pitchFamily="50" charset="0"/>
              </a:rPr>
              <a:t>Using an IA value of 6pixels for both UAV and GP measurements, the most appropriate SA </a:t>
            </a:r>
            <a:r>
              <a:rPr lang="en-GB" sz="1400" dirty="0" err="1">
                <a:solidFill>
                  <a:schemeClr val="bg1"/>
                </a:solidFill>
                <a:latin typeface="Bliss 2 Light" panose="02000506030000020004" pitchFamily="50" charset="0"/>
              </a:rPr>
              <a:t>sjp</a:t>
            </a:r>
            <a:r>
              <a:rPr lang="en-GB" sz="1400" dirty="0">
                <a:solidFill>
                  <a:schemeClr val="bg1"/>
                </a:solidFill>
                <a:latin typeface="Bliss 2 Light" panose="02000506030000020004" pitchFamily="50" charset="0"/>
              </a:rPr>
              <a:t> value would be 10 pixels (Table 1). </a:t>
            </a:r>
          </a:p>
          <a:p>
            <a:endParaRPr lang="en-GB" sz="1400" dirty="0">
              <a:latin typeface="Bliss 2 Light" panose="02000506030000020004" pitchFamily="50" charset="0"/>
            </a:endParaRPr>
          </a:p>
        </p:txBody>
      </p:sp>
      <p:pic>
        <p:nvPicPr>
          <p:cNvPr id="12" name="Picture 11"/>
          <p:cNvPicPr>
            <a:picLocks noChangeAspect="1"/>
          </p:cNvPicPr>
          <p:nvPr/>
        </p:nvPicPr>
        <p:blipFill>
          <a:blip r:embed="rId26"/>
          <a:stretch>
            <a:fillRect/>
          </a:stretch>
        </p:blipFill>
        <p:spPr>
          <a:xfrm>
            <a:off x="7945518" y="3628982"/>
            <a:ext cx="2022019" cy="841933"/>
          </a:xfrm>
          <a:prstGeom prst="rect">
            <a:avLst/>
          </a:prstGeom>
        </p:spPr>
      </p:pic>
      <p:sp>
        <p:nvSpPr>
          <p:cNvPr id="41" name="TextBox 40">
            <a:hlinkClick r:id="rId12" action="ppaction://hlinksldjump"/>
          </p:cNvPr>
          <p:cNvSpPr txBox="1"/>
          <p:nvPr/>
        </p:nvSpPr>
        <p:spPr>
          <a:xfrm>
            <a:off x="1462409" y="4740055"/>
            <a:ext cx="2230025" cy="261610"/>
          </a:xfrm>
          <a:prstGeom prst="rect">
            <a:avLst/>
          </a:prstGeom>
          <a:solidFill>
            <a:schemeClr val="accent3">
              <a:lumMod val="20000"/>
              <a:lumOff val="80000"/>
            </a:schemeClr>
          </a:solidFill>
        </p:spPr>
        <p:txBody>
          <a:bodyPr wrap="square" rtlCol="0">
            <a:spAutoFit/>
          </a:bodyPr>
          <a:lstStyle/>
          <a:p>
            <a:r>
              <a:rPr lang="en-GB" sz="1100" b="1" dirty="0" smtClean="0">
                <a:solidFill>
                  <a:srgbClr val="002060"/>
                </a:solidFill>
              </a:rPr>
              <a:t>Click for method for SA estimation</a:t>
            </a:r>
            <a:endParaRPr lang="en-GB" sz="1100" b="1" dirty="0">
              <a:solidFill>
                <a:srgbClr val="002060"/>
              </a:solidFill>
            </a:endParaRPr>
          </a:p>
        </p:txBody>
      </p:sp>
      <p:sp>
        <p:nvSpPr>
          <p:cNvPr id="42" name="Rectangular Callout 41"/>
          <p:cNvSpPr/>
          <p:nvPr/>
        </p:nvSpPr>
        <p:spPr>
          <a:xfrm>
            <a:off x="4343589" y="748937"/>
            <a:ext cx="7325897" cy="5842210"/>
          </a:xfrm>
          <a:prstGeom prst="wedgeRectCallout">
            <a:avLst>
              <a:gd name="adj1" fmla="val -54888"/>
              <a:gd name="adj2" fmla="val 8670"/>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b="1" dirty="0" smtClean="0">
                <a:solidFill>
                  <a:schemeClr val="bg1"/>
                </a:solidFill>
                <a:latin typeface="Bliss 2 Light" panose="02000506030000020004" pitchFamily="50" charset="0"/>
              </a:rPr>
              <a:t>LSPIV Outline</a:t>
            </a:r>
          </a:p>
          <a:p>
            <a:r>
              <a:rPr lang="en-GB" sz="1600" dirty="0" smtClean="0">
                <a:solidFill>
                  <a:schemeClr val="bg1"/>
                </a:solidFill>
                <a:latin typeface="Bliss 2 Light" panose="02000506030000020004" pitchFamily="50" charset="0"/>
              </a:rPr>
              <a:t>LSPIV is an image based technique for measuring surface flow velocities; the system collects video and analyses the movement of particles on the water surface through successive image pairs (figure). LSPIV calculation requires particles (or seeding material) to be present upon the water surface to provide a good visualisation of stream flow. Surface flow velocities are estimated by calculating the displacement of particles between image pairs at a specified time interval. Particles are tracked between images at a certain point within each image, this is known at </a:t>
            </a:r>
            <a:r>
              <a:rPr lang="en-GB" sz="1600" dirty="0" err="1" smtClean="0">
                <a:solidFill>
                  <a:schemeClr val="bg1"/>
                </a:solidFill>
                <a:latin typeface="Bliss 2 Light" panose="02000506030000020004" pitchFamily="50" charset="0"/>
              </a:rPr>
              <a:t>theinterrogation</a:t>
            </a:r>
            <a:r>
              <a:rPr lang="en-GB" sz="1600" dirty="0" smtClean="0">
                <a:solidFill>
                  <a:schemeClr val="bg1"/>
                </a:solidFill>
                <a:latin typeface="Bliss 2 Light" panose="02000506030000020004" pitchFamily="50" charset="0"/>
              </a:rPr>
              <a:t> area (IA). Defined points are chosen for the location of the IA, these are referred to as </a:t>
            </a:r>
            <a:r>
              <a:rPr lang="en-GB" sz="1600" i="1" dirty="0" err="1" smtClean="0">
                <a:solidFill>
                  <a:schemeClr val="bg1"/>
                </a:solidFill>
                <a:latin typeface="Bliss 2 Light" panose="02000506030000020004" pitchFamily="50" charset="0"/>
              </a:rPr>
              <a:t>a</a:t>
            </a:r>
            <a:r>
              <a:rPr lang="en-GB" sz="1600" i="1" baseline="-25000" dirty="0" err="1" smtClean="0">
                <a:solidFill>
                  <a:schemeClr val="bg1"/>
                </a:solidFill>
                <a:latin typeface="Bliss 2 Light" panose="02000506030000020004" pitchFamily="50" charset="0"/>
              </a:rPr>
              <a:t>ij</a:t>
            </a:r>
            <a:r>
              <a:rPr lang="en-GB" sz="1600" i="1" dirty="0" smtClean="0">
                <a:solidFill>
                  <a:schemeClr val="bg1"/>
                </a:solidFill>
                <a:latin typeface="Bliss 2 Light" panose="02000506030000020004" pitchFamily="50" charset="0"/>
              </a:rPr>
              <a:t> </a:t>
            </a:r>
            <a:r>
              <a:rPr lang="en-GB" sz="1600" dirty="0" smtClean="0">
                <a:solidFill>
                  <a:schemeClr val="bg1"/>
                </a:solidFill>
                <a:latin typeface="Bliss 2 Light" panose="02000506030000020004" pitchFamily="50" charset="0"/>
              </a:rPr>
              <a:t>in the first image, and </a:t>
            </a:r>
            <a:r>
              <a:rPr lang="en-GB" sz="1600" i="1" dirty="0" err="1" smtClean="0">
                <a:solidFill>
                  <a:schemeClr val="bg1"/>
                </a:solidFill>
                <a:latin typeface="Bliss 2 Light" panose="02000506030000020004" pitchFamily="50" charset="0"/>
              </a:rPr>
              <a:t>b</a:t>
            </a:r>
            <a:r>
              <a:rPr lang="en-GB" sz="1600" i="1" baseline="-25000" dirty="0" err="1" smtClean="0">
                <a:solidFill>
                  <a:schemeClr val="bg1"/>
                </a:solidFill>
                <a:latin typeface="Bliss 2 Light" panose="02000506030000020004" pitchFamily="50" charset="0"/>
              </a:rPr>
              <a:t>ij</a:t>
            </a:r>
            <a:r>
              <a:rPr lang="en-GB" sz="1600" i="1" dirty="0" smtClean="0">
                <a:solidFill>
                  <a:schemeClr val="bg1"/>
                </a:solidFill>
                <a:latin typeface="Bliss 2 Light" panose="02000506030000020004" pitchFamily="50" charset="0"/>
              </a:rPr>
              <a:t> </a:t>
            </a:r>
            <a:r>
              <a:rPr lang="en-GB" sz="1600" dirty="0" smtClean="0">
                <a:solidFill>
                  <a:schemeClr val="bg1"/>
                </a:solidFill>
                <a:latin typeface="Bliss 2 Light" panose="02000506030000020004" pitchFamily="50" charset="0"/>
              </a:rPr>
              <a:t>in the second image. Between each image, the displacement of particles are tracked within a specified search area (SA). Therefore, the maximum correlation of particle displacement will result in the most accurate distribution of velocity measurements. </a:t>
            </a:r>
            <a:endParaRPr lang="en-GB" sz="1600" dirty="0">
              <a:solidFill>
                <a:schemeClr val="bg1"/>
              </a:solidFill>
              <a:latin typeface="Bliss 2 Light" panose="02000506030000020004" pitchFamily="50" charset="0"/>
            </a:endParaRPr>
          </a:p>
          <a:p>
            <a:endParaRPr lang="en-GB" sz="1600" dirty="0" smtClean="0">
              <a:solidFill>
                <a:schemeClr val="bg1"/>
              </a:solidFill>
              <a:latin typeface="Bliss 2 Light" panose="02000506030000020004" pitchFamily="50" charset="0"/>
            </a:endParaRPr>
          </a:p>
          <a:p>
            <a:r>
              <a:rPr lang="en-GB" sz="1600" dirty="0" smtClean="0">
                <a:solidFill>
                  <a:schemeClr val="bg1"/>
                </a:solidFill>
                <a:latin typeface="Bliss 2 Light" panose="02000506030000020004" pitchFamily="50" charset="0"/>
              </a:rPr>
              <a:t> </a:t>
            </a:r>
            <a:endParaRPr lang="en-GB" sz="1600" dirty="0">
              <a:solidFill>
                <a:schemeClr val="bg1"/>
              </a:solidFill>
              <a:latin typeface="Bliss 2 Light" panose="02000506030000020004" pitchFamily="50" charset="0"/>
            </a:endParaRPr>
          </a:p>
        </p:txBody>
      </p:sp>
      <p:sp>
        <p:nvSpPr>
          <p:cNvPr id="44" name="Oval 43">
            <a:hlinkClick r:id="rId16" action="ppaction://hlinksldjump"/>
          </p:cNvPr>
          <p:cNvSpPr/>
          <p:nvPr/>
        </p:nvSpPr>
        <p:spPr>
          <a:xfrm>
            <a:off x="11118705" y="463676"/>
            <a:ext cx="886029" cy="7730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002060"/>
                </a:solidFill>
              </a:rPr>
              <a:t>X</a:t>
            </a:r>
            <a:endParaRPr lang="en-GB" sz="3600" b="1" dirty="0">
              <a:solidFill>
                <a:srgbClr val="002060"/>
              </a:solidFill>
            </a:endParaRPr>
          </a:p>
        </p:txBody>
      </p:sp>
      <p:grpSp>
        <p:nvGrpSpPr>
          <p:cNvPr id="45" name="Group 44"/>
          <p:cNvGrpSpPr>
            <a:grpSpLocks/>
          </p:cNvGrpSpPr>
          <p:nvPr/>
        </p:nvGrpSpPr>
        <p:grpSpPr bwMode="auto">
          <a:xfrm>
            <a:off x="5904973" y="3926247"/>
            <a:ext cx="5189743" cy="2257599"/>
            <a:chOff x="928172" y="317419"/>
            <a:chExt cx="5189565" cy="2257433"/>
          </a:xfrm>
        </p:grpSpPr>
        <p:pic>
          <p:nvPicPr>
            <p:cNvPr id="46" name="Picture 4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928172" y="317419"/>
              <a:ext cx="5189565" cy="217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92"/>
            <p:cNvSpPr txBox="1">
              <a:spLocks noChangeArrowheads="1"/>
            </p:cNvSpPr>
            <p:nvPr/>
          </p:nvSpPr>
          <p:spPr bwMode="auto">
            <a:xfrm>
              <a:off x="928172" y="2436363"/>
              <a:ext cx="5189565" cy="1384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spAutoFit/>
            </a:bodyPr>
            <a:lstStyle/>
            <a:p>
              <a:pPr>
                <a:spcAft>
                  <a:spcPts val="1000"/>
                </a:spcAft>
              </a:pPr>
              <a:r>
                <a:rPr lang="en-GB" sz="900" i="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Conceptualisation of LSPIV image processing algorithm (Source: </a:t>
              </a:r>
              <a:r>
                <a:rPr lang="en-GB" sz="9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Muste</a:t>
              </a:r>
              <a:r>
                <a:rPr lang="en-GB"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et al. 2008).</a:t>
              </a:r>
            </a:p>
          </p:txBody>
        </p:sp>
      </p:grpSp>
      <p:pic>
        <p:nvPicPr>
          <p:cNvPr id="48" name="Picture 47"/>
          <p:cNvPicPr>
            <a:picLocks noChangeAspect="1"/>
          </p:cNvPicPr>
          <p:nvPr/>
        </p:nvPicPr>
        <p:blipFill>
          <a:blip r:embed="rId28"/>
          <a:stretch>
            <a:fillRect/>
          </a:stretch>
        </p:blipFill>
        <p:spPr>
          <a:xfrm>
            <a:off x="0" y="6579323"/>
            <a:ext cx="775063" cy="271272"/>
          </a:xfrm>
          <a:prstGeom prst="rect">
            <a:avLst/>
          </a:prstGeom>
        </p:spPr>
      </p:pic>
    </p:spTree>
    <p:extLst>
      <p:ext uri="{BB962C8B-B14F-4D97-AF65-F5344CB8AC3E}">
        <p14:creationId xmlns:p14="http://schemas.microsoft.com/office/powerpoint/2010/main" val="3673083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19" name="Rectangle 18"/>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2" name="Rectangle 21"/>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400" b="1" dirty="0" smtClean="0">
                <a:latin typeface="Bliss 2 Light" panose="02000506030000020004" pitchFamily="50" charset="0"/>
              </a:rPr>
              <a:t>Outline and Method</a:t>
            </a:r>
          </a:p>
          <a:p>
            <a:r>
              <a:rPr lang="en-GB" sz="1400" dirty="0" smtClean="0">
                <a:latin typeface="Bliss 2 Light" panose="02000506030000020004" pitchFamily="50" charset="0"/>
              </a:rPr>
              <a:t>To compute surface flow velocities using LSPIV, a cross correlation algorithm is applied to an Interrogation Area (IA) centred on point </a:t>
            </a:r>
            <a:r>
              <a:rPr lang="en-GB" sz="1400" i="1" dirty="0" err="1">
                <a:latin typeface="Bliss 2 Light" panose="02000506030000020004" pitchFamily="50" charset="0"/>
              </a:rPr>
              <a:t>a</a:t>
            </a:r>
            <a:r>
              <a:rPr lang="en-GB" sz="1400" i="1" baseline="-25000" dirty="0" err="1">
                <a:latin typeface="Bliss 2 Light" panose="02000506030000020004" pitchFamily="50" charset="0"/>
              </a:rPr>
              <a:t>ij</a:t>
            </a:r>
            <a:r>
              <a:rPr lang="en-GB" sz="1400" i="1" dirty="0">
                <a:latin typeface="Bliss 2 Light" panose="02000506030000020004" pitchFamily="50" charset="0"/>
              </a:rPr>
              <a:t> </a:t>
            </a:r>
            <a:r>
              <a:rPr lang="en-GB" sz="1400" dirty="0">
                <a:latin typeface="Bliss 2 Light" panose="02000506030000020004" pitchFamily="50" charset="0"/>
              </a:rPr>
              <a:t>in the first image at time </a:t>
            </a:r>
            <a:r>
              <a:rPr lang="en-GB" sz="1400" i="1" dirty="0">
                <a:latin typeface="Bliss 2 Light" panose="02000506030000020004" pitchFamily="50" charset="0"/>
              </a:rPr>
              <a:t>t </a:t>
            </a:r>
            <a:r>
              <a:rPr lang="en-GB" sz="1400" dirty="0">
                <a:latin typeface="Bliss 2 Light" panose="02000506030000020004" pitchFamily="50" charset="0"/>
              </a:rPr>
              <a:t>and the IA centred on a point </a:t>
            </a:r>
            <a:r>
              <a:rPr lang="en-GB" sz="1400" i="1" dirty="0" err="1">
                <a:latin typeface="Bliss 2 Light" panose="02000506030000020004" pitchFamily="50" charset="0"/>
              </a:rPr>
              <a:t>b</a:t>
            </a:r>
            <a:r>
              <a:rPr lang="en-GB" sz="1400" i="1" baseline="-25000" dirty="0" err="1">
                <a:latin typeface="Bliss 2 Light" panose="02000506030000020004" pitchFamily="50" charset="0"/>
              </a:rPr>
              <a:t>ij</a:t>
            </a:r>
            <a:r>
              <a:rPr lang="en-GB" sz="1400" i="1" baseline="-25000" dirty="0">
                <a:latin typeface="Bliss 2 Light" panose="02000506030000020004" pitchFamily="50" charset="0"/>
              </a:rPr>
              <a:t> </a:t>
            </a:r>
            <a:r>
              <a:rPr lang="en-GB" sz="1400" dirty="0">
                <a:latin typeface="Bliss 2 Light" panose="02000506030000020004" pitchFamily="50" charset="0"/>
              </a:rPr>
              <a:t> in the second image at time </a:t>
            </a:r>
            <a:r>
              <a:rPr lang="en-GB" sz="1400" i="1" dirty="0">
                <a:latin typeface="Bliss 2 Light" panose="02000506030000020004" pitchFamily="50" charset="0"/>
              </a:rPr>
              <a:t>t + </a:t>
            </a:r>
            <a:r>
              <a:rPr lang="en-GB" sz="1400" i="1" dirty="0" smtClean="0">
                <a:latin typeface="Bliss 2 Light" panose="02000506030000020004" pitchFamily="50" charset="0"/>
              </a:rPr>
              <a:t>dt</a:t>
            </a:r>
            <a:r>
              <a:rPr lang="en-GB" sz="1400" i="1" baseline="30000" dirty="0" smtClean="0">
                <a:latin typeface="Bliss 2 Light" panose="02000506030000020004" pitchFamily="50" charset="0"/>
              </a:rPr>
              <a:t>9</a:t>
            </a:r>
            <a:r>
              <a:rPr lang="en-GB" sz="1400" i="1" dirty="0" smtClean="0">
                <a:latin typeface="Bliss 2 Light" panose="02000506030000020004" pitchFamily="50" charset="0"/>
              </a:rPr>
              <a:t>. </a:t>
            </a:r>
            <a:r>
              <a:rPr lang="en-GB" sz="1400" dirty="0" smtClean="0">
                <a:latin typeface="Bliss 2 Light" panose="02000506030000020004" pitchFamily="50" charset="0"/>
              </a:rPr>
              <a:t>The size of the IA is determined by the user; different chosen sizes will result in various output results</a:t>
            </a:r>
            <a:r>
              <a:rPr lang="en-GB" sz="1400" baseline="30000" dirty="0" smtClean="0">
                <a:latin typeface="Bliss 2 Light" panose="02000506030000020004" pitchFamily="50" charset="0"/>
              </a:rPr>
              <a:t>10</a:t>
            </a:r>
            <a:r>
              <a:rPr lang="en-GB" sz="1400" dirty="0" smtClean="0">
                <a:latin typeface="Bliss 2 Light" panose="02000506030000020004" pitchFamily="50" charset="0"/>
              </a:rPr>
              <a:t>. </a:t>
            </a:r>
          </a:p>
          <a:p>
            <a:endParaRPr lang="en-GB" sz="1400" dirty="0" smtClean="0">
              <a:latin typeface="Bliss 2 Light" panose="02000506030000020004" pitchFamily="50" charset="0"/>
            </a:endParaRPr>
          </a:p>
          <a:p>
            <a:r>
              <a:rPr lang="en-GB" sz="1400" dirty="0" smtClean="0">
                <a:latin typeface="Bliss 2 Light" panose="02000506030000020004" pitchFamily="50" charset="0"/>
              </a:rPr>
              <a:t>A Search Area (SA) is also applied to each image, to determine the maximum particle displacement between images. </a:t>
            </a:r>
          </a:p>
          <a:p>
            <a:r>
              <a:rPr lang="en-GB" sz="1400" dirty="0" smtClean="0">
                <a:latin typeface="Bliss 2 Light" panose="02000506030000020004" pitchFamily="50" charset="0"/>
              </a:rPr>
              <a:t>To estimate the most appropriate IA value five different parameters were chosen (pixel sizes) 2,4,6,8 &amp; 10 to evaluate the impact of the size difference upon calculated velocities. These parameters were applied to two sets of video (UAV and GoPro mounted upon a telescopic pole) each of which were 20 seconds, at 5fps (100 images). </a:t>
            </a:r>
            <a:endParaRPr lang="en-GB" sz="1400" dirty="0">
              <a:latin typeface="Bliss 2 Light" panose="02000506030000020004" pitchFamily="50" charset="0"/>
            </a:endParaRPr>
          </a:p>
        </p:txBody>
      </p:sp>
      <p:sp>
        <p:nvSpPr>
          <p:cNvPr id="3" name="Rectangle 2"/>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LSPIV Processing Parameters</a:t>
            </a:r>
            <a:endParaRPr lang="en-GB" sz="2000" b="1" dirty="0"/>
          </a:p>
        </p:txBody>
      </p:sp>
      <p:sp>
        <p:nvSpPr>
          <p:cNvPr id="34" name="Title 1"/>
          <p:cNvSpPr>
            <a:spLocks noGrp="1"/>
          </p:cNvSpPr>
          <p:nvPr>
            <p:ph type="ctrTitle"/>
          </p:nvPr>
        </p:nvSpPr>
        <p:spPr>
          <a:xfrm>
            <a:off x="0" y="64536"/>
            <a:ext cx="9020175" cy="1594711"/>
          </a:xfrm>
        </p:spPr>
        <p:txBody>
          <a:bodyPr>
            <a:noAutofit/>
          </a:bodyPr>
          <a:lstStyle/>
          <a:p>
            <a:pPr algn="l"/>
            <a:r>
              <a:rPr lang="en-GB" sz="2800" dirty="0">
                <a:solidFill>
                  <a:srgbClr val="002060"/>
                </a:solidFill>
                <a:latin typeface="Cambria" panose="02040503050406030204" pitchFamily="18" charset="0"/>
              </a:rPr>
              <a:t>A comparison of using Unmanned Aerial Vehicles (UAV) and mobile </a:t>
            </a:r>
            <a:r>
              <a:rPr lang="en-GB" sz="2800" dirty="0" smtClean="0">
                <a:solidFill>
                  <a:srgbClr val="002060"/>
                </a:solidFill>
                <a:latin typeface="Cambria" panose="02040503050406030204" pitchFamily="18" charset="0"/>
              </a:rPr>
              <a:t>video for </a:t>
            </a:r>
            <a:r>
              <a:rPr lang="en-GB" sz="2800" dirty="0">
                <a:solidFill>
                  <a:srgbClr val="002060"/>
                </a:solidFill>
                <a:latin typeface="Cambria" panose="02040503050406030204" pitchFamily="18" charset="0"/>
              </a:rPr>
              <a:t>establishing surface flow </a:t>
            </a:r>
            <a:r>
              <a:rPr lang="en-GB" sz="2800" dirty="0" smtClean="0">
                <a:solidFill>
                  <a:srgbClr val="002060"/>
                </a:solidFill>
                <a:latin typeface="Cambria" panose="02040503050406030204" pitchFamily="18" charset="0"/>
              </a:rPr>
              <a:t>velocity measurements </a:t>
            </a:r>
            <a:r>
              <a:rPr lang="en-GB" sz="2800" dirty="0">
                <a:solidFill>
                  <a:srgbClr val="002060"/>
                </a:solidFill>
                <a:latin typeface="Cambria" panose="02040503050406030204" pitchFamily="18" charset="0"/>
              </a:rPr>
              <a:t>using the </a:t>
            </a:r>
            <a:r>
              <a:rPr lang="en-GB" sz="2800" dirty="0" smtClean="0">
                <a:solidFill>
                  <a:srgbClr val="002060"/>
                </a:solidFill>
                <a:latin typeface="Cambria" panose="02040503050406030204" pitchFamily="18" charset="0"/>
              </a:rPr>
              <a:t>LSPIV method </a:t>
            </a:r>
            <a:r>
              <a:rPr lang="en-GB" sz="2800" dirty="0">
                <a:solidFill>
                  <a:srgbClr val="002060"/>
                </a:solidFill>
                <a:latin typeface="Cambria" panose="02040503050406030204" pitchFamily="18" charset="0"/>
              </a:rPr>
              <a:t>on the River Arrow, Warwickshire</a:t>
            </a:r>
            <a:r>
              <a:rPr lang="en-GB" sz="2800" dirty="0">
                <a:solidFill>
                  <a:schemeClr val="tx2">
                    <a:lumMod val="50000"/>
                  </a:schemeClr>
                </a:solidFill>
                <a:latin typeface="Cambria" panose="02040503050406030204" pitchFamily="18" charset="0"/>
              </a:rPr>
              <a:t>.</a:t>
            </a:r>
          </a:p>
        </p:txBody>
      </p:sp>
      <p:pic>
        <p:nvPicPr>
          <p:cNvPr id="35"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37" name="Picture 36"/>
          <p:cNvPicPr>
            <a:picLocks noChangeAspect="1"/>
          </p:cNvPicPr>
          <p:nvPr/>
        </p:nvPicPr>
        <p:blipFill>
          <a:blip r:embed="rId11"/>
          <a:stretch>
            <a:fillRect/>
          </a:stretch>
        </p:blipFill>
        <p:spPr>
          <a:xfrm>
            <a:off x="11193195" y="9975"/>
            <a:ext cx="987373" cy="1176296"/>
          </a:xfrm>
          <a:prstGeom prst="rect">
            <a:avLst/>
          </a:prstGeom>
        </p:spPr>
      </p:pic>
      <p:sp>
        <p:nvSpPr>
          <p:cNvPr id="2" name="TextBox 1">
            <a:hlinkClick r:id="rId12" action="ppaction://hlinksldjump"/>
          </p:cNvPr>
          <p:cNvSpPr txBox="1"/>
          <p:nvPr/>
        </p:nvSpPr>
        <p:spPr>
          <a:xfrm>
            <a:off x="1355252" y="4087051"/>
            <a:ext cx="2619877" cy="259230"/>
          </a:xfrm>
          <a:prstGeom prst="rect">
            <a:avLst/>
          </a:prstGeom>
          <a:solidFill>
            <a:schemeClr val="accent3">
              <a:lumMod val="20000"/>
              <a:lumOff val="80000"/>
            </a:schemeClr>
          </a:solidFill>
        </p:spPr>
        <p:txBody>
          <a:bodyPr wrap="square" rtlCol="0">
            <a:spAutoFit/>
          </a:bodyPr>
          <a:lstStyle/>
          <a:p>
            <a:r>
              <a:rPr lang="en-GB" sz="1100" b="1" dirty="0" smtClean="0">
                <a:solidFill>
                  <a:srgbClr val="002060"/>
                </a:solidFill>
              </a:rPr>
              <a:t>Click for detailed LSPIV processing outline</a:t>
            </a:r>
            <a:endParaRPr lang="en-GB" sz="1100" b="1" dirty="0">
              <a:solidFill>
                <a:srgbClr val="002060"/>
              </a:solidFill>
            </a:endParaRPr>
          </a:p>
        </p:txBody>
      </p:sp>
      <p:sp>
        <p:nvSpPr>
          <p:cNvPr id="23" name="Rectangle 22"/>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Group 23"/>
          <p:cNvGrpSpPr/>
          <p:nvPr/>
        </p:nvGrpSpPr>
        <p:grpSpPr>
          <a:xfrm>
            <a:off x="10158545" y="1358101"/>
            <a:ext cx="1872343" cy="5324701"/>
            <a:chOff x="10158545" y="1358101"/>
            <a:chExt cx="1872343" cy="5324701"/>
          </a:xfrm>
        </p:grpSpPr>
        <p:grpSp>
          <p:nvGrpSpPr>
            <p:cNvPr id="25" name="Group 24"/>
            <p:cNvGrpSpPr/>
            <p:nvPr/>
          </p:nvGrpSpPr>
          <p:grpSpPr>
            <a:xfrm>
              <a:off x="10158545" y="1358101"/>
              <a:ext cx="1872343" cy="5324701"/>
              <a:chOff x="10158546" y="1337356"/>
              <a:chExt cx="1872343" cy="5419725"/>
            </a:xfrm>
          </p:grpSpPr>
          <p:grpSp>
            <p:nvGrpSpPr>
              <p:cNvPr id="27" name="Group 26"/>
              <p:cNvGrpSpPr/>
              <p:nvPr/>
            </p:nvGrpSpPr>
            <p:grpSpPr>
              <a:xfrm>
                <a:off x="10158546" y="1337356"/>
                <a:ext cx="1872343" cy="5419725"/>
                <a:chOff x="10158546" y="1337356"/>
                <a:chExt cx="1872343" cy="5419725"/>
              </a:xfrm>
            </p:grpSpPr>
            <p:sp>
              <p:nvSpPr>
                <p:cNvPr id="29" name="Rectangle 28"/>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13"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1" name="Rectangle 30">
                  <a:hlinkClick r:id="rId14"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32" name="Rectangle 31">
                  <a:hlinkClick r:id="rId15"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3" name="Rectangle 32">
                  <a:hlinkClick r:id="rId16" action="ppaction://hlinksldjump"/>
                </p:cNvPr>
                <p:cNvSpPr/>
                <p:nvPr/>
              </p:nvSpPr>
              <p:spPr>
                <a:xfrm>
                  <a:off x="10227844" y="3842128"/>
                  <a:ext cx="1741714" cy="62701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LSPIV Processing Parameters</a:t>
                  </a:r>
                  <a:endParaRPr lang="en-GB" dirty="0"/>
                </a:p>
              </p:txBody>
            </p:sp>
            <p:sp>
              <p:nvSpPr>
                <p:cNvPr id="38" name="Rectangle 37">
                  <a:hlinkClick r:id="rId17"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9" name="Rectangle 38">
                  <a:hlinkClick r:id="rId18"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40" name="Rectangle 39">
                  <a:hlinkClick r:id="rId19"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8" name="Rectangle 27">
                <a:hlinkClick r:id="rId20"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6" name="Rectangle 25">
              <a:hlinkClick r:id="rId21"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8" name="TextBox 7"/>
          <p:cNvSpPr txBox="1"/>
          <p:nvPr/>
        </p:nvSpPr>
        <p:spPr>
          <a:xfrm>
            <a:off x="4092392" y="4656668"/>
            <a:ext cx="5618354" cy="2062103"/>
          </a:xfrm>
          <a:prstGeom prst="rect">
            <a:avLst/>
          </a:prstGeom>
          <a:noFill/>
        </p:spPr>
        <p:txBody>
          <a:bodyPr wrap="square" rtlCol="0">
            <a:spAutoFit/>
          </a:bodyPr>
          <a:lstStyle/>
          <a:p>
            <a:r>
              <a:rPr lang="en-GB" sz="1600" b="1" dirty="0" smtClean="0">
                <a:solidFill>
                  <a:schemeClr val="bg1"/>
                </a:solidFill>
                <a:latin typeface="Bliss 2 Light" panose="02000506030000020004" pitchFamily="50" charset="0"/>
              </a:rPr>
              <a:t>Discussion</a:t>
            </a:r>
          </a:p>
          <a:p>
            <a:r>
              <a:rPr lang="en-GB" sz="1400" dirty="0" smtClean="0">
                <a:solidFill>
                  <a:schemeClr val="bg1"/>
                </a:solidFill>
                <a:latin typeface="Bliss 2 Light" panose="02000506030000020004" pitchFamily="50" charset="0"/>
              </a:rPr>
              <a:t>The lower IA values provide results that are in better agreement with the reference values, with an IA of 6 pixels providing the most accurate results. However, the LSPIV values calculated, are on average much higher than the reference values; the reference values were collected as near to surface flow as possible, using an electromagnetic current meter. </a:t>
            </a:r>
          </a:p>
          <a:p>
            <a:r>
              <a:rPr lang="en-GB" sz="1400" dirty="0" smtClean="0">
                <a:solidFill>
                  <a:schemeClr val="bg1"/>
                </a:solidFill>
                <a:latin typeface="Bliss 2 Light" panose="02000506030000020004" pitchFamily="50" charset="0"/>
              </a:rPr>
              <a:t>The UAV measurements provide slightly more accurate values than the GoPro calculation, this could perhaps a result of distortions generated during orthorectification.  </a:t>
            </a:r>
            <a:endParaRPr lang="en-GB" sz="1400" dirty="0">
              <a:solidFill>
                <a:schemeClr val="bg1"/>
              </a:solidFill>
              <a:latin typeface="Bliss 2 Light" panose="02000506030000020004" pitchFamily="50" charset="0"/>
            </a:endParaRPr>
          </a:p>
        </p:txBody>
      </p:sp>
      <p:sp>
        <p:nvSpPr>
          <p:cNvPr id="9" name="TextBox 8"/>
          <p:cNvSpPr txBox="1"/>
          <p:nvPr/>
        </p:nvSpPr>
        <p:spPr>
          <a:xfrm>
            <a:off x="4104927" y="2000520"/>
            <a:ext cx="5421696" cy="338554"/>
          </a:xfrm>
          <a:prstGeom prst="rect">
            <a:avLst/>
          </a:prstGeom>
          <a:noFill/>
        </p:spPr>
        <p:txBody>
          <a:bodyPr wrap="square" rtlCol="0">
            <a:spAutoFit/>
          </a:bodyPr>
          <a:lstStyle/>
          <a:p>
            <a:r>
              <a:rPr lang="en-GB" sz="1600" b="1" dirty="0" smtClean="0">
                <a:solidFill>
                  <a:schemeClr val="bg1"/>
                </a:solidFill>
              </a:rPr>
              <a:t>Results</a:t>
            </a:r>
          </a:p>
        </p:txBody>
      </p:sp>
      <p:grpSp>
        <p:nvGrpSpPr>
          <p:cNvPr id="11" name="Group 10"/>
          <p:cNvGrpSpPr/>
          <p:nvPr/>
        </p:nvGrpSpPr>
        <p:grpSpPr>
          <a:xfrm>
            <a:off x="8338522" y="1989475"/>
            <a:ext cx="1629016" cy="1548638"/>
            <a:chOff x="4920611" y="2158542"/>
            <a:chExt cx="2282487" cy="2013313"/>
          </a:xfrm>
        </p:grpSpPr>
        <p:pic>
          <p:nvPicPr>
            <p:cNvPr id="7" name="Picture 6">
              <a:hlinkClick r:id="rId22" action="ppaction://hlinksldjump"/>
            </p:cNvPr>
            <p:cNvPicPr>
              <a:picLocks noChangeAspect="1"/>
            </p:cNvPicPr>
            <p:nvPr/>
          </p:nvPicPr>
          <p:blipFill>
            <a:blip r:embed="rId23"/>
            <a:stretch>
              <a:fillRect/>
            </a:stretch>
          </p:blipFill>
          <p:spPr>
            <a:xfrm>
              <a:off x="4920611" y="3202991"/>
              <a:ext cx="2282486" cy="968864"/>
            </a:xfrm>
            <a:prstGeom prst="rect">
              <a:avLst/>
            </a:prstGeom>
          </p:spPr>
        </p:pic>
        <p:pic>
          <p:nvPicPr>
            <p:cNvPr id="5" name="Picture 4">
              <a:hlinkClick r:id="rId24" action="ppaction://hlinksldjump"/>
            </p:cNvPr>
            <p:cNvPicPr>
              <a:picLocks noChangeAspect="1"/>
            </p:cNvPicPr>
            <p:nvPr/>
          </p:nvPicPr>
          <p:blipFill>
            <a:blip r:embed="rId25"/>
            <a:stretch>
              <a:fillRect/>
            </a:stretch>
          </p:blipFill>
          <p:spPr>
            <a:xfrm>
              <a:off x="4931099" y="2158542"/>
              <a:ext cx="2261510" cy="1015033"/>
            </a:xfrm>
            <a:prstGeom prst="rect">
              <a:avLst/>
            </a:prstGeom>
          </p:spPr>
        </p:pic>
        <p:sp>
          <p:nvSpPr>
            <p:cNvPr id="10" name="TextBox 9">
              <a:hlinkClick r:id="rId24" action="ppaction://hlinksldjump"/>
            </p:cNvPr>
            <p:cNvSpPr txBox="1"/>
            <p:nvPr/>
          </p:nvSpPr>
          <p:spPr>
            <a:xfrm>
              <a:off x="4920611" y="2904561"/>
              <a:ext cx="2282487" cy="480152"/>
            </a:xfrm>
            <a:prstGeom prst="rect">
              <a:avLst/>
            </a:prstGeom>
            <a:solidFill>
              <a:srgbClr val="BFBFBF">
                <a:alpha val="50196"/>
              </a:srgbClr>
            </a:solidFill>
          </p:spPr>
          <p:txBody>
            <a:bodyPr wrap="square" rtlCol="0">
              <a:spAutoFit/>
            </a:bodyPr>
            <a:lstStyle/>
            <a:p>
              <a:r>
                <a:rPr lang="en-GB" b="1" dirty="0" smtClean="0">
                  <a:solidFill>
                    <a:schemeClr val="tx2"/>
                  </a:solidFill>
                </a:rPr>
                <a:t>Click to expand</a:t>
              </a:r>
              <a:endParaRPr lang="en-GB" b="1" dirty="0">
                <a:solidFill>
                  <a:schemeClr val="tx2"/>
                </a:solidFill>
              </a:endParaRPr>
            </a:p>
          </p:txBody>
        </p:sp>
      </p:grpSp>
      <p:sp>
        <p:nvSpPr>
          <p:cNvPr id="43" name="TextBox 42"/>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sp>
        <p:nvSpPr>
          <p:cNvPr id="4" name="TextBox 3"/>
          <p:cNvSpPr txBox="1"/>
          <p:nvPr/>
        </p:nvSpPr>
        <p:spPr>
          <a:xfrm>
            <a:off x="4104456" y="2241022"/>
            <a:ext cx="4091655" cy="2462213"/>
          </a:xfrm>
          <a:prstGeom prst="rect">
            <a:avLst/>
          </a:prstGeom>
          <a:noFill/>
        </p:spPr>
        <p:txBody>
          <a:bodyPr wrap="square" rtlCol="0">
            <a:spAutoFit/>
          </a:bodyPr>
          <a:lstStyle/>
          <a:p>
            <a:r>
              <a:rPr lang="en-GB" sz="1400" dirty="0">
                <a:solidFill>
                  <a:schemeClr val="bg1"/>
                </a:solidFill>
                <a:latin typeface="Bliss 2 Light" panose="02000506030000020004" pitchFamily="50" charset="0"/>
              </a:rPr>
              <a:t>Using a paired t-test all results prove statistically significant; there are large differences between individual point measurements of reference values and LSPIV calculations. All GoPro measurements resulted in p= 0.00001. The lower UAV IA values (2,4, 6 pixels) </a:t>
            </a:r>
            <a:r>
              <a:rPr lang="en-GB" sz="1400" dirty="0" smtClean="0">
                <a:solidFill>
                  <a:schemeClr val="bg1"/>
                </a:solidFill>
                <a:latin typeface="Bliss 2 Light" panose="02000506030000020004" pitchFamily="50" charset="0"/>
              </a:rPr>
              <a:t>resulted </a:t>
            </a:r>
            <a:r>
              <a:rPr lang="en-GB" sz="1400" dirty="0">
                <a:solidFill>
                  <a:schemeClr val="bg1"/>
                </a:solidFill>
                <a:latin typeface="Bliss 2 Light" panose="02000506030000020004" pitchFamily="50" charset="0"/>
              </a:rPr>
              <a:t>in p values of 0.025, 0.027 and 0.001 respectively. </a:t>
            </a:r>
          </a:p>
          <a:p>
            <a:r>
              <a:rPr lang="en-GB" sz="1400" dirty="0">
                <a:solidFill>
                  <a:schemeClr val="bg1"/>
                </a:solidFill>
                <a:latin typeface="Bliss 2 Light" panose="02000506030000020004" pitchFamily="50" charset="0"/>
              </a:rPr>
              <a:t>Using an IA value of 6pixels for both UAV and GP measurements, the most appropriate SA </a:t>
            </a:r>
            <a:r>
              <a:rPr lang="en-GB" sz="1400" dirty="0" err="1">
                <a:solidFill>
                  <a:schemeClr val="bg1"/>
                </a:solidFill>
                <a:latin typeface="Bliss 2 Light" panose="02000506030000020004" pitchFamily="50" charset="0"/>
              </a:rPr>
              <a:t>sjp</a:t>
            </a:r>
            <a:r>
              <a:rPr lang="en-GB" sz="1400" dirty="0">
                <a:solidFill>
                  <a:schemeClr val="bg1"/>
                </a:solidFill>
                <a:latin typeface="Bliss 2 Light" panose="02000506030000020004" pitchFamily="50" charset="0"/>
              </a:rPr>
              <a:t> value would be 10 pixels (Table 1). </a:t>
            </a:r>
          </a:p>
          <a:p>
            <a:endParaRPr lang="en-GB" sz="1400" dirty="0">
              <a:latin typeface="Bliss 2 Light" panose="02000506030000020004" pitchFamily="50" charset="0"/>
            </a:endParaRPr>
          </a:p>
        </p:txBody>
      </p:sp>
      <p:pic>
        <p:nvPicPr>
          <p:cNvPr id="12" name="Picture 11"/>
          <p:cNvPicPr>
            <a:picLocks noChangeAspect="1"/>
          </p:cNvPicPr>
          <p:nvPr/>
        </p:nvPicPr>
        <p:blipFill>
          <a:blip r:embed="rId26"/>
          <a:stretch>
            <a:fillRect/>
          </a:stretch>
        </p:blipFill>
        <p:spPr>
          <a:xfrm>
            <a:off x="7945518" y="3628982"/>
            <a:ext cx="2022019" cy="841933"/>
          </a:xfrm>
          <a:prstGeom prst="rect">
            <a:avLst/>
          </a:prstGeom>
        </p:spPr>
      </p:pic>
      <p:sp>
        <p:nvSpPr>
          <p:cNvPr id="41" name="TextBox 40">
            <a:hlinkClick r:id="rId12" action="ppaction://hlinksldjump"/>
          </p:cNvPr>
          <p:cNvSpPr txBox="1"/>
          <p:nvPr/>
        </p:nvSpPr>
        <p:spPr>
          <a:xfrm>
            <a:off x="1462409" y="4740055"/>
            <a:ext cx="2230025" cy="261610"/>
          </a:xfrm>
          <a:prstGeom prst="rect">
            <a:avLst/>
          </a:prstGeom>
          <a:solidFill>
            <a:schemeClr val="accent3">
              <a:lumMod val="20000"/>
              <a:lumOff val="80000"/>
            </a:schemeClr>
          </a:solidFill>
        </p:spPr>
        <p:txBody>
          <a:bodyPr wrap="square" rtlCol="0">
            <a:spAutoFit/>
          </a:bodyPr>
          <a:lstStyle/>
          <a:p>
            <a:r>
              <a:rPr lang="en-GB" sz="1100" b="1" dirty="0" smtClean="0">
                <a:solidFill>
                  <a:srgbClr val="002060"/>
                </a:solidFill>
              </a:rPr>
              <a:t>Click for method for SA estimation</a:t>
            </a:r>
            <a:endParaRPr lang="en-GB" sz="1100" b="1" dirty="0">
              <a:solidFill>
                <a:srgbClr val="002060"/>
              </a:solidFill>
            </a:endParaRPr>
          </a:p>
        </p:txBody>
      </p:sp>
      <p:sp>
        <p:nvSpPr>
          <p:cNvPr id="42" name="Rectangular Callout 41"/>
          <p:cNvSpPr/>
          <p:nvPr/>
        </p:nvSpPr>
        <p:spPr>
          <a:xfrm>
            <a:off x="4343589" y="748937"/>
            <a:ext cx="7325897" cy="5842210"/>
          </a:xfrm>
          <a:prstGeom prst="wedgeRectCallout">
            <a:avLst>
              <a:gd name="adj1" fmla="val -58098"/>
              <a:gd name="adj2" fmla="val 20595"/>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400" b="1" dirty="0" smtClean="0"/>
              <a:t>Estimating the most accurate Search Area dimensions</a:t>
            </a:r>
          </a:p>
          <a:p>
            <a:endParaRPr lang="en-GB" dirty="0"/>
          </a:p>
          <a:p>
            <a:r>
              <a:rPr lang="en-GB" dirty="0" smtClean="0"/>
              <a:t>To </a:t>
            </a:r>
            <a:r>
              <a:rPr lang="en-GB" dirty="0"/>
              <a:t>estimate the most appropriate Search Area for the given data, various </a:t>
            </a:r>
            <a:r>
              <a:rPr lang="en-GB" dirty="0" err="1"/>
              <a:t>Sjp</a:t>
            </a:r>
            <a:r>
              <a:rPr lang="en-GB" dirty="0"/>
              <a:t> (Stream wise) distances were tested. The </a:t>
            </a:r>
            <a:r>
              <a:rPr lang="en-GB" dirty="0" err="1"/>
              <a:t>Sjm</a:t>
            </a:r>
            <a:r>
              <a:rPr lang="en-GB" dirty="0"/>
              <a:t> were set to 0 to avoid any mistaken ‘backward velocities’, the Sip and Sim were set to 5 pixels, and the </a:t>
            </a:r>
            <a:r>
              <a:rPr lang="en-GB" dirty="0" err="1"/>
              <a:t>Sjp</a:t>
            </a:r>
            <a:r>
              <a:rPr lang="en-GB" dirty="0"/>
              <a:t> was tested at 5,10 and 15 pixels to see which size would provide the most accurate results. </a:t>
            </a:r>
          </a:p>
          <a:p>
            <a:endParaRPr lang="en-GB" dirty="0"/>
          </a:p>
          <a:p>
            <a:r>
              <a:rPr lang="en-GB" dirty="0"/>
              <a:t>The IA remained at 6pixels for all tests, as this result proved the most accurate during prior testing. </a:t>
            </a:r>
          </a:p>
        </p:txBody>
      </p:sp>
      <p:sp>
        <p:nvSpPr>
          <p:cNvPr id="44" name="Oval 43">
            <a:hlinkClick r:id="rId16" action="ppaction://hlinksldjump"/>
          </p:cNvPr>
          <p:cNvSpPr/>
          <p:nvPr/>
        </p:nvSpPr>
        <p:spPr>
          <a:xfrm>
            <a:off x="11118705" y="463676"/>
            <a:ext cx="886029" cy="7730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rgbClr val="002060"/>
                </a:solidFill>
              </a:rPr>
              <a:t>X</a:t>
            </a:r>
            <a:endParaRPr lang="en-GB" sz="3600" b="1" dirty="0">
              <a:solidFill>
                <a:srgbClr val="002060"/>
              </a:solidFill>
            </a:endParaRPr>
          </a:p>
        </p:txBody>
      </p:sp>
      <p:grpSp>
        <p:nvGrpSpPr>
          <p:cNvPr id="48" name="Group 47"/>
          <p:cNvGrpSpPr/>
          <p:nvPr/>
        </p:nvGrpSpPr>
        <p:grpSpPr>
          <a:xfrm>
            <a:off x="7122612" y="3328581"/>
            <a:ext cx="3345451" cy="2906092"/>
            <a:chOff x="3166111" y="2049085"/>
            <a:chExt cx="2852871" cy="2447258"/>
          </a:xfrm>
        </p:grpSpPr>
        <p:sp>
          <p:nvSpPr>
            <p:cNvPr id="49" name="Rectangle 48"/>
            <p:cNvSpPr/>
            <p:nvPr/>
          </p:nvSpPr>
          <p:spPr>
            <a:xfrm>
              <a:off x="3892731" y="2386149"/>
              <a:ext cx="1489166" cy="1819933"/>
            </a:xfrm>
            <a:prstGeom prst="rect">
              <a:avLst/>
            </a:prstGeom>
            <a:solidFill>
              <a:srgbClr val="D9D9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3892731" y="2995749"/>
              <a:ext cx="618309" cy="5573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200" dirty="0" smtClean="0"/>
                <a:t>IA</a:t>
              </a:r>
            </a:p>
            <a:p>
              <a:pPr algn="ctr"/>
              <a:r>
                <a:rPr lang="en-GB" sz="1200" dirty="0" smtClean="0"/>
                <a:t>(6px)</a:t>
              </a:r>
              <a:endParaRPr lang="en-GB" sz="1200" dirty="0"/>
            </a:p>
          </p:txBody>
        </p:sp>
        <p:sp>
          <p:nvSpPr>
            <p:cNvPr id="51" name="TextBox 50"/>
            <p:cNvSpPr txBox="1"/>
            <p:nvPr/>
          </p:nvSpPr>
          <p:spPr>
            <a:xfrm>
              <a:off x="4932860" y="2386149"/>
              <a:ext cx="566057" cy="311019"/>
            </a:xfrm>
            <a:prstGeom prst="rect">
              <a:avLst/>
            </a:prstGeom>
            <a:noFill/>
          </p:spPr>
          <p:txBody>
            <a:bodyPr wrap="square" rtlCol="0">
              <a:spAutoFit/>
            </a:bodyPr>
            <a:lstStyle/>
            <a:p>
              <a:r>
                <a:rPr lang="en-GB" dirty="0" smtClean="0"/>
                <a:t>SA</a:t>
              </a:r>
              <a:endParaRPr lang="en-GB" dirty="0"/>
            </a:p>
          </p:txBody>
        </p:sp>
        <p:cxnSp>
          <p:nvCxnSpPr>
            <p:cNvPr id="52" name="Straight Arrow Connector 51"/>
            <p:cNvCxnSpPr>
              <a:stCxn id="50" idx="1"/>
            </p:cNvCxnSpPr>
            <p:nvPr/>
          </p:nvCxnSpPr>
          <p:spPr>
            <a:xfrm flipH="1">
              <a:off x="3683726" y="3274423"/>
              <a:ext cx="20900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p:cNvCxnSpPr/>
            <p:nvPr/>
          </p:nvCxnSpPr>
          <p:spPr>
            <a:xfrm flipV="1">
              <a:off x="4201885" y="2490651"/>
              <a:ext cx="4355" cy="5050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p:cNvCxnSpPr/>
            <p:nvPr/>
          </p:nvCxnSpPr>
          <p:spPr>
            <a:xfrm>
              <a:off x="4201885" y="3553097"/>
              <a:ext cx="2177" cy="4788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5" name="Straight Arrow Connector 54"/>
            <p:cNvCxnSpPr/>
            <p:nvPr/>
          </p:nvCxnSpPr>
          <p:spPr>
            <a:xfrm flipV="1">
              <a:off x="4511040" y="3213385"/>
              <a:ext cx="759278" cy="130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6" name="TextBox 55"/>
            <p:cNvSpPr txBox="1"/>
            <p:nvPr/>
          </p:nvSpPr>
          <p:spPr>
            <a:xfrm>
              <a:off x="3166111" y="3089757"/>
              <a:ext cx="661852" cy="369332"/>
            </a:xfrm>
            <a:prstGeom prst="rect">
              <a:avLst/>
            </a:prstGeom>
            <a:noFill/>
          </p:spPr>
          <p:txBody>
            <a:bodyPr wrap="square" rtlCol="0">
              <a:spAutoFit/>
            </a:bodyPr>
            <a:lstStyle/>
            <a:p>
              <a:r>
                <a:rPr lang="en-GB" dirty="0" err="1" smtClean="0"/>
                <a:t>Sjm</a:t>
              </a:r>
              <a:endParaRPr lang="en-GB" dirty="0"/>
            </a:p>
          </p:txBody>
        </p:sp>
        <p:sp>
          <p:nvSpPr>
            <p:cNvPr id="57" name="TextBox 56"/>
            <p:cNvSpPr txBox="1"/>
            <p:nvPr/>
          </p:nvSpPr>
          <p:spPr>
            <a:xfrm>
              <a:off x="3975462" y="4127011"/>
              <a:ext cx="661852" cy="369332"/>
            </a:xfrm>
            <a:prstGeom prst="rect">
              <a:avLst/>
            </a:prstGeom>
            <a:noFill/>
          </p:spPr>
          <p:txBody>
            <a:bodyPr wrap="square" rtlCol="0">
              <a:spAutoFit/>
            </a:bodyPr>
            <a:lstStyle/>
            <a:p>
              <a:r>
                <a:rPr lang="en-GB" dirty="0" smtClean="0"/>
                <a:t>Sim</a:t>
              </a:r>
              <a:endParaRPr lang="en-GB" dirty="0"/>
            </a:p>
          </p:txBody>
        </p:sp>
        <p:sp>
          <p:nvSpPr>
            <p:cNvPr id="58" name="TextBox 57"/>
            <p:cNvSpPr txBox="1"/>
            <p:nvPr/>
          </p:nvSpPr>
          <p:spPr>
            <a:xfrm>
              <a:off x="3971653" y="2049085"/>
              <a:ext cx="661852" cy="369332"/>
            </a:xfrm>
            <a:prstGeom prst="rect">
              <a:avLst/>
            </a:prstGeom>
            <a:noFill/>
          </p:spPr>
          <p:txBody>
            <a:bodyPr wrap="square" rtlCol="0">
              <a:spAutoFit/>
            </a:bodyPr>
            <a:lstStyle/>
            <a:p>
              <a:r>
                <a:rPr lang="en-GB" dirty="0" smtClean="0"/>
                <a:t>Sip</a:t>
              </a:r>
              <a:endParaRPr lang="en-GB" dirty="0"/>
            </a:p>
          </p:txBody>
        </p:sp>
        <p:sp>
          <p:nvSpPr>
            <p:cNvPr id="59" name="TextBox 58"/>
            <p:cNvSpPr txBox="1"/>
            <p:nvPr/>
          </p:nvSpPr>
          <p:spPr>
            <a:xfrm>
              <a:off x="5357130" y="3028719"/>
              <a:ext cx="661852" cy="369332"/>
            </a:xfrm>
            <a:prstGeom prst="rect">
              <a:avLst/>
            </a:prstGeom>
            <a:noFill/>
          </p:spPr>
          <p:txBody>
            <a:bodyPr wrap="square" rtlCol="0">
              <a:spAutoFit/>
            </a:bodyPr>
            <a:lstStyle/>
            <a:p>
              <a:r>
                <a:rPr lang="en-GB" dirty="0" err="1" smtClean="0"/>
                <a:t>Sjp</a:t>
              </a:r>
              <a:endParaRPr lang="en-GB" dirty="0"/>
            </a:p>
          </p:txBody>
        </p:sp>
      </p:grpSp>
      <p:pic>
        <p:nvPicPr>
          <p:cNvPr id="60" name="Picture 59"/>
          <p:cNvPicPr>
            <a:picLocks noChangeAspect="1"/>
          </p:cNvPicPr>
          <p:nvPr/>
        </p:nvPicPr>
        <p:blipFill>
          <a:blip r:embed="rId27"/>
          <a:stretch>
            <a:fillRect/>
          </a:stretch>
        </p:blipFill>
        <p:spPr>
          <a:xfrm>
            <a:off x="0" y="6579323"/>
            <a:ext cx="775063" cy="271272"/>
          </a:xfrm>
          <a:prstGeom prst="rect">
            <a:avLst/>
          </a:prstGeom>
        </p:spPr>
      </p:pic>
    </p:spTree>
    <p:extLst>
      <p:ext uri="{BB962C8B-B14F-4D97-AF65-F5344CB8AC3E}">
        <p14:creationId xmlns:p14="http://schemas.microsoft.com/office/powerpoint/2010/main" val="2207993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40" name="Title 1"/>
          <p:cNvSpPr txBox="1">
            <a:spLocks/>
          </p:cNvSpPr>
          <p:nvPr/>
        </p:nvSpPr>
        <p:spPr>
          <a:xfrm>
            <a:off x="0" y="64536"/>
            <a:ext cx="9020175" cy="1594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smtClean="0">
                <a:solidFill>
                  <a:srgbClr val="002060"/>
                </a:solidFill>
                <a:latin typeface="Cambria" panose="02040503050406030204" pitchFamily="18" charset="0"/>
              </a:rPr>
              <a:t>A comparison of using Unmanned Aerial Vehicles (UAV) and mobile video for establishing surface flow velocity measurements using the LSPIV method on the River Arrow, Warwickshire</a:t>
            </a:r>
            <a:r>
              <a:rPr lang="en-GB" sz="2800" smtClean="0">
                <a:solidFill>
                  <a:schemeClr val="tx2">
                    <a:lumMod val="50000"/>
                  </a:schemeClr>
                </a:solidFill>
                <a:latin typeface="Cambria" panose="02040503050406030204" pitchFamily="18" charset="0"/>
              </a:rPr>
              <a:t>.</a:t>
            </a:r>
            <a:endParaRPr lang="en-GB" sz="2800" dirty="0">
              <a:solidFill>
                <a:schemeClr val="tx2">
                  <a:lumMod val="50000"/>
                </a:schemeClr>
              </a:solidFill>
              <a:latin typeface="Cambria" panose="02040503050406030204" pitchFamily="18" charset="0"/>
            </a:endParaRPr>
          </a:p>
        </p:txBody>
      </p:sp>
      <p:pic>
        <p:nvPicPr>
          <p:cNvPr id="41" name="Picture 2" descr="Image result for university of worces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TextBox 41"/>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3" name="Picture 42"/>
          <p:cNvPicPr>
            <a:picLocks noChangeAspect="1"/>
          </p:cNvPicPr>
          <p:nvPr/>
        </p:nvPicPr>
        <p:blipFill>
          <a:blip r:embed="rId11"/>
          <a:stretch>
            <a:fillRect/>
          </a:stretch>
        </p:blipFill>
        <p:spPr>
          <a:xfrm>
            <a:off x="11193195" y="9975"/>
            <a:ext cx="987373" cy="1176296"/>
          </a:xfrm>
          <a:prstGeom prst="rect">
            <a:avLst/>
          </a:prstGeom>
        </p:spPr>
      </p:pic>
      <p:sp>
        <p:nvSpPr>
          <p:cNvPr id="22" name="Rectangle 21"/>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b="1" dirty="0" smtClean="0"/>
              <a:t>Outline and Method</a:t>
            </a:r>
          </a:p>
          <a:p>
            <a:r>
              <a:rPr lang="en-GB" sz="1600" dirty="0" smtClean="0"/>
              <a:t>To compute surface flow velocities using LSPIV, a cross correlation algorithm is applied to an Interrogation Areas (IA) centred on point </a:t>
            </a:r>
            <a:r>
              <a:rPr lang="en-GB" sz="1600" i="1" dirty="0" err="1"/>
              <a:t>a</a:t>
            </a:r>
            <a:r>
              <a:rPr lang="en-GB" sz="1600" i="1" baseline="-25000" dirty="0" err="1"/>
              <a:t>ij</a:t>
            </a:r>
            <a:r>
              <a:rPr lang="en-GB" sz="1600" i="1" dirty="0"/>
              <a:t> </a:t>
            </a:r>
            <a:r>
              <a:rPr lang="en-GB" sz="1600" dirty="0"/>
              <a:t>in the first image at time </a:t>
            </a:r>
            <a:r>
              <a:rPr lang="en-GB" sz="1600" i="1" dirty="0"/>
              <a:t>t </a:t>
            </a:r>
            <a:r>
              <a:rPr lang="en-GB" sz="1600" dirty="0"/>
              <a:t>and the IA centred on a point </a:t>
            </a:r>
            <a:r>
              <a:rPr lang="en-GB" sz="1600" i="1" dirty="0" err="1"/>
              <a:t>b</a:t>
            </a:r>
            <a:r>
              <a:rPr lang="en-GB" sz="1600" i="1" baseline="-25000" dirty="0" err="1"/>
              <a:t>ij</a:t>
            </a:r>
            <a:r>
              <a:rPr lang="en-GB" sz="1600" i="1" baseline="-25000" dirty="0"/>
              <a:t> </a:t>
            </a:r>
            <a:r>
              <a:rPr lang="en-GB" sz="1600" dirty="0"/>
              <a:t> in the second image at time </a:t>
            </a:r>
            <a:r>
              <a:rPr lang="en-GB" sz="1600" i="1" dirty="0"/>
              <a:t>t + </a:t>
            </a:r>
            <a:r>
              <a:rPr lang="en-GB" sz="1600" i="1" dirty="0" smtClean="0"/>
              <a:t>dt</a:t>
            </a:r>
            <a:r>
              <a:rPr lang="en-GB" sz="1600" i="1" baseline="30000" dirty="0" smtClean="0"/>
              <a:t>9</a:t>
            </a:r>
            <a:r>
              <a:rPr lang="en-GB" sz="1600" i="1" dirty="0" smtClean="0"/>
              <a:t>. </a:t>
            </a:r>
            <a:r>
              <a:rPr lang="en-GB" sz="1600" dirty="0" smtClean="0"/>
              <a:t>The size of the IA is determined by the user; different chosen sizes will result in various output results</a:t>
            </a:r>
            <a:r>
              <a:rPr lang="en-GB" sz="1600" baseline="30000" dirty="0" smtClean="0"/>
              <a:t>10</a:t>
            </a:r>
            <a:r>
              <a:rPr lang="en-GB" sz="1600" dirty="0" smtClean="0"/>
              <a:t>. </a:t>
            </a:r>
          </a:p>
          <a:p>
            <a:r>
              <a:rPr lang="en-GB" sz="1600" dirty="0" smtClean="0"/>
              <a:t>Five different parameters were chosen (pixel sizes) 2,4,6,8 &amp; 10 to evaluate the impact of the size difference upon calculated velocities. These parameters were applied to two sets of video (UAV and GoPro mounted upon a telescopic pole) each of which were 60 seconds, at 5fps (100 images). </a:t>
            </a:r>
            <a:endParaRPr lang="en-GB" sz="1600" dirty="0"/>
          </a:p>
        </p:txBody>
      </p:sp>
      <p:sp>
        <p:nvSpPr>
          <p:cNvPr id="23" name="Rectangle 22"/>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b="1" dirty="0"/>
              <a:t>Outline and Method</a:t>
            </a:r>
          </a:p>
          <a:p>
            <a:r>
              <a:rPr lang="en-GB" sz="1600" dirty="0"/>
              <a:t>LSPIV requires a good visualisation of the stream surface movement for the accurate calculation of surface flow velocities. There is a need to identify at what flow rate the need to </a:t>
            </a:r>
            <a:r>
              <a:rPr lang="en-GB" sz="1600" dirty="0" smtClean="0"/>
              <a:t>add seeding </a:t>
            </a:r>
            <a:r>
              <a:rPr lang="en-GB" sz="1600" dirty="0"/>
              <a:t>material is deemed </a:t>
            </a:r>
            <a:r>
              <a:rPr lang="en-GB" sz="1600" dirty="0" smtClean="0"/>
              <a:t>necessary, </a:t>
            </a:r>
            <a:r>
              <a:rPr lang="en-GB" sz="1600" dirty="0"/>
              <a:t>therefore </a:t>
            </a:r>
            <a:r>
              <a:rPr lang="en-GB" sz="1600" dirty="0" smtClean="0"/>
              <a:t>this </a:t>
            </a:r>
            <a:r>
              <a:rPr lang="en-GB" sz="1600" dirty="0"/>
              <a:t>study </a:t>
            </a:r>
            <a:r>
              <a:rPr lang="en-GB" sz="1600" dirty="0" smtClean="0"/>
              <a:t>evaluated the accuracy </a:t>
            </a:r>
            <a:r>
              <a:rPr lang="en-GB" sz="1600" dirty="0"/>
              <a:t>of seeded and unseeded measurements during low flow </a:t>
            </a:r>
            <a:r>
              <a:rPr lang="en-GB" sz="1600" dirty="0" smtClean="0"/>
              <a:t>conditions; future research will evaluate the influence of seeding at multiple flow rates. </a:t>
            </a:r>
            <a:endParaRPr lang="en-GB" sz="1600" dirty="0"/>
          </a:p>
          <a:p>
            <a:r>
              <a:rPr lang="en-GB" sz="1600" dirty="0" smtClean="0"/>
              <a:t>Two sets of video were </a:t>
            </a:r>
            <a:r>
              <a:rPr lang="en-GB" sz="1600" dirty="0"/>
              <a:t>recorded </a:t>
            </a:r>
            <a:r>
              <a:rPr lang="en-GB" sz="1600" dirty="0" smtClean="0"/>
              <a:t>for 1 minute, both with </a:t>
            </a:r>
            <a:r>
              <a:rPr lang="en-GB" sz="1600" dirty="0"/>
              <a:t>and without seeding </a:t>
            </a:r>
            <a:r>
              <a:rPr lang="en-GB" sz="1600" dirty="0" smtClean="0"/>
              <a:t>material. Video was recorded using both a UAV and GoPro; processing parameters remained constant and in accordance with the most accurate estimations established in objective </a:t>
            </a:r>
            <a:r>
              <a:rPr lang="en-GB" sz="1600" dirty="0" err="1" smtClean="0"/>
              <a:t>i</a:t>
            </a:r>
            <a:r>
              <a:rPr lang="en-GB" sz="1600" dirty="0" smtClean="0"/>
              <a:t>.  </a:t>
            </a:r>
            <a:endParaRPr lang="en-GB" sz="1600" dirty="0"/>
          </a:p>
        </p:txBody>
      </p:sp>
      <p:sp>
        <p:nvSpPr>
          <p:cNvPr id="35" name="Rectangle 34"/>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t>Presence/Absence of Seeding Material</a:t>
            </a:r>
          </a:p>
        </p:txBody>
      </p:sp>
      <p:sp>
        <p:nvSpPr>
          <p:cNvPr id="24" name="Rectangle 23"/>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Results</a:t>
            </a:r>
            <a:endParaRPr lang="en-GB" dirty="0"/>
          </a:p>
        </p:txBody>
      </p:sp>
      <p:sp>
        <p:nvSpPr>
          <p:cNvPr id="25" name="Rectangle 24"/>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Discussion/conclusion</a:t>
            </a:r>
            <a:endParaRPr lang="en-GB" dirty="0"/>
          </a:p>
        </p:txBody>
      </p:sp>
      <p:grpSp>
        <p:nvGrpSpPr>
          <p:cNvPr id="26" name="Group 25"/>
          <p:cNvGrpSpPr/>
          <p:nvPr/>
        </p:nvGrpSpPr>
        <p:grpSpPr>
          <a:xfrm>
            <a:off x="10158545" y="1358101"/>
            <a:ext cx="1872343" cy="5324701"/>
            <a:chOff x="10158545" y="1358101"/>
            <a:chExt cx="1872343" cy="5324701"/>
          </a:xfrm>
        </p:grpSpPr>
        <p:grpSp>
          <p:nvGrpSpPr>
            <p:cNvPr id="27" name="Group 26"/>
            <p:cNvGrpSpPr/>
            <p:nvPr/>
          </p:nvGrpSpPr>
          <p:grpSpPr>
            <a:xfrm>
              <a:off x="10158545" y="1358101"/>
              <a:ext cx="1872343" cy="5324701"/>
              <a:chOff x="10158546" y="1337356"/>
              <a:chExt cx="1872343" cy="5419725"/>
            </a:xfrm>
          </p:grpSpPr>
          <p:grpSp>
            <p:nvGrpSpPr>
              <p:cNvPr id="29" name="Group 28"/>
              <p:cNvGrpSpPr/>
              <p:nvPr/>
            </p:nvGrpSpPr>
            <p:grpSpPr>
              <a:xfrm>
                <a:off x="10158546" y="1337356"/>
                <a:ext cx="1872343" cy="5419725"/>
                <a:chOff x="10158546" y="1337356"/>
                <a:chExt cx="1872343" cy="5419725"/>
              </a:xfrm>
            </p:grpSpPr>
            <p:sp>
              <p:nvSpPr>
                <p:cNvPr id="31" name="Rectangle 30"/>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hlinkClick r:id="rId12"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3" name="Rectangle 32">
                  <a:hlinkClick r:id="rId13"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34" name="Rectangle 33">
                  <a:hlinkClick r:id="rId14" action="ppaction://hlinksldjump"/>
                </p:cNvPr>
                <p:cNvSpPr/>
                <p:nvPr/>
              </p:nvSpPr>
              <p:spPr>
                <a:xfrm>
                  <a:off x="10227844" y="4582736"/>
                  <a:ext cx="1741714" cy="53845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Seeding material</a:t>
                  </a:r>
                  <a:endParaRPr lang="en-GB" dirty="0"/>
                </a:p>
              </p:txBody>
            </p:sp>
            <p:sp>
              <p:nvSpPr>
                <p:cNvPr id="36" name="Rectangle 35">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37" name="Rectangle 36">
                  <a:hlinkClick r:id="rId16"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8" name="Rectangle 37">
                  <a:hlinkClick r:id="rId17"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55" name="Rectangle 54">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30" name="Rectangle 29">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8" name="Rectangle 27">
              <a:hlinkClick r:id="rId20"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2" name="Oval 1"/>
          <p:cNvSpPr/>
          <p:nvPr/>
        </p:nvSpPr>
        <p:spPr>
          <a:xfrm>
            <a:off x="8194761" y="1827566"/>
            <a:ext cx="1898469" cy="9017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Video of Seeding process</a:t>
            </a:r>
            <a:endParaRPr lang="en-GB" dirty="0"/>
          </a:p>
        </p:txBody>
      </p:sp>
      <p:pic>
        <p:nvPicPr>
          <p:cNvPr id="4" name="vlc-record-2018-02-27-10h09m43s-GOPR225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814798" y="1825230"/>
            <a:ext cx="8673737" cy="4878977"/>
          </a:xfrm>
          <a:prstGeom prst="rect">
            <a:avLst/>
          </a:prstGeom>
        </p:spPr>
      </p:pic>
      <p:sp>
        <p:nvSpPr>
          <p:cNvPr id="5" name="Oval 4">
            <a:hlinkClick r:id="rId14" action="ppaction://hlinksldjump"/>
          </p:cNvPr>
          <p:cNvSpPr/>
          <p:nvPr/>
        </p:nvSpPr>
        <p:spPr>
          <a:xfrm>
            <a:off x="9037009" y="1531287"/>
            <a:ext cx="792276" cy="7471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accent3">
                    <a:lumMod val="50000"/>
                  </a:schemeClr>
                </a:solidFill>
              </a:rPr>
              <a:t>X</a:t>
            </a:r>
            <a:endParaRPr lang="en-GB" sz="2800" dirty="0">
              <a:solidFill>
                <a:schemeClr val="accent3">
                  <a:lumMod val="50000"/>
                </a:schemeClr>
              </a:solidFill>
            </a:endParaRPr>
          </a:p>
        </p:txBody>
      </p:sp>
      <p:sp>
        <p:nvSpPr>
          <p:cNvPr id="45" name="TextBox 44"/>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44" name="Picture 43"/>
          <p:cNvPicPr>
            <a:picLocks noChangeAspect="1"/>
          </p:cNvPicPr>
          <p:nvPr/>
        </p:nvPicPr>
        <p:blipFill>
          <a:blip r:embed="rId22"/>
          <a:stretch>
            <a:fillRect/>
          </a:stretch>
        </p:blipFill>
        <p:spPr>
          <a:xfrm>
            <a:off x="0" y="6579323"/>
            <a:ext cx="775063" cy="271272"/>
          </a:xfrm>
          <a:prstGeom prst="rect">
            <a:avLst/>
          </a:prstGeom>
        </p:spPr>
      </p:pic>
    </p:spTree>
    <p:extLst>
      <p:ext uri="{BB962C8B-B14F-4D97-AF65-F5344CB8AC3E}">
        <p14:creationId xmlns:p14="http://schemas.microsoft.com/office/powerpoint/2010/main" val="2319614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19" name="Rectangle 18"/>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2" name="Rectangle 21"/>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400" b="1" dirty="0" smtClean="0">
                <a:latin typeface="Bliss 2 Light" panose="02000506030000020004" pitchFamily="50" charset="0"/>
              </a:rPr>
              <a:t>Outline and Method</a:t>
            </a:r>
          </a:p>
          <a:p>
            <a:r>
              <a:rPr lang="en-GB" sz="1400" dirty="0" smtClean="0">
                <a:latin typeface="Bliss 2 Light" panose="02000506030000020004" pitchFamily="50" charset="0"/>
              </a:rPr>
              <a:t>To compute surface flow velocities using LSPIV, a cross correlation algorithm is applied to an Interrogation Area (IA) centred on point </a:t>
            </a:r>
            <a:r>
              <a:rPr lang="en-GB" sz="1400" i="1" dirty="0" err="1">
                <a:latin typeface="Bliss 2 Light" panose="02000506030000020004" pitchFamily="50" charset="0"/>
              </a:rPr>
              <a:t>a</a:t>
            </a:r>
            <a:r>
              <a:rPr lang="en-GB" sz="1400" i="1" baseline="-25000" dirty="0" err="1">
                <a:latin typeface="Bliss 2 Light" panose="02000506030000020004" pitchFamily="50" charset="0"/>
              </a:rPr>
              <a:t>ij</a:t>
            </a:r>
            <a:r>
              <a:rPr lang="en-GB" sz="1400" i="1" dirty="0">
                <a:latin typeface="Bliss 2 Light" panose="02000506030000020004" pitchFamily="50" charset="0"/>
              </a:rPr>
              <a:t> </a:t>
            </a:r>
            <a:r>
              <a:rPr lang="en-GB" sz="1400" dirty="0">
                <a:latin typeface="Bliss 2 Light" panose="02000506030000020004" pitchFamily="50" charset="0"/>
              </a:rPr>
              <a:t>in the first image at time </a:t>
            </a:r>
            <a:r>
              <a:rPr lang="en-GB" sz="1400" i="1" dirty="0">
                <a:latin typeface="Bliss 2 Light" panose="02000506030000020004" pitchFamily="50" charset="0"/>
              </a:rPr>
              <a:t>t </a:t>
            </a:r>
            <a:r>
              <a:rPr lang="en-GB" sz="1400" dirty="0">
                <a:latin typeface="Bliss 2 Light" panose="02000506030000020004" pitchFamily="50" charset="0"/>
              </a:rPr>
              <a:t>and the IA centred on a point </a:t>
            </a:r>
            <a:r>
              <a:rPr lang="en-GB" sz="1400" i="1" dirty="0" err="1">
                <a:latin typeface="Bliss 2 Light" panose="02000506030000020004" pitchFamily="50" charset="0"/>
              </a:rPr>
              <a:t>b</a:t>
            </a:r>
            <a:r>
              <a:rPr lang="en-GB" sz="1400" i="1" baseline="-25000" dirty="0" err="1">
                <a:latin typeface="Bliss 2 Light" panose="02000506030000020004" pitchFamily="50" charset="0"/>
              </a:rPr>
              <a:t>ij</a:t>
            </a:r>
            <a:r>
              <a:rPr lang="en-GB" sz="1400" i="1" baseline="-25000" dirty="0">
                <a:latin typeface="Bliss 2 Light" panose="02000506030000020004" pitchFamily="50" charset="0"/>
              </a:rPr>
              <a:t> </a:t>
            </a:r>
            <a:r>
              <a:rPr lang="en-GB" sz="1400" dirty="0">
                <a:latin typeface="Bliss 2 Light" panose="02000506030000020004" pitchFamily="50" charset="0"/>
              </a:rPr>
              <a:t> in the second image at time </a:t>
            </a:r>
            <a:r>
              <a:rPr lang="en-GB" sz="1400" i="1" dirty="0">
                <a:latin typeface="Bliss 2 Light" panose="02000506030000020004" pitchFamily="50" charset="0"/>
              </a:rPr>
              <a:t>t + </a:t>
            </a:r>
            <a:r>
              <a:rPr lang="en-GB" sz="1400" i="1" dirty="0" smtClean="0">
                <a:latin typeface="Bliss 2 Light" panose="02000506030000020004" pitchFamily="50" charset="0"/>
              </a:rPr>
              <a:t>dt</a:t>
            </a:r>
            <a:r>
              <a:rPr lang="en-GB" sz="1400" i="1" baseline="30000" dirty="0" smtClean="0">
                <a:latin typeface="Bliss 2 Light" panose="02000506030000020004" pitchFamily="50" charset="0"/>
              </a:rPr>
              <a:t>9</a:t>
            </a:r>
            <a:r>
              <a:rPr lang="en-GB" sz="1400" i="1" dirty="0" smtClean="0">
                <a:latin typeface="Bliss 2 Light" panose="02000506030000020004" pitchFamily="50" charset="0"/>
              </a:rPr>
              <a:t>. </a:t>
            </a:r>
            <a:r>
              <a:rPr lang="en-GB" sz="1400" dirty="0" smtClean="0">
                <a:latin typeface="Bliss 2 Light" panose="02000506030000020004" pitchFamily="50" charset="0"/>
              </a:rPr>
              <a:t>The size of the IA is determined by the user; different chosen sizes will result in various output results</a:t>
            </a:r>
            <a:r>
              <a:rPr lang="en-GB" sz="1400" baseline="30000" dirty="0" smtClean="0">
                <a:latin typeface="Bliss 2 Light" panose="02000506030000020004" pitchFamily="50" charset="0"/>
              </a:rPr>
              <a:t>10</a:t>
            </a:r>
            <a:r>
              <a:rPr lang="en-GB" sz="1400" dirty="0" smtClean="0">
                <a:latin typeface="Bliss 2 Light" panose="02000506030000020004" pitchFamily="50" charset="0"/>
              </a:rPr>
              <a:t>. </a:t>
            </a:r>
          </a:p>
          <a:p>
            <a:endParaRPr lang="en-GB" sz="1400" dirty="0" smtClean="0">
              <a:latin typeface="Bliss 2 Light" panose="02000506030000020004" pitchFamily="50" charset="0"/>
            </a:endParaRPr>
          </a:p>
          <a:p>
            <a:r>
              <a:rPr lang="en-GB" sz="1400" dirty="0" smtClean="0">
                <a:latin typeface="Bliss 2 Light" panose="02000506030000020004" pitchFamily="50" charset="0"/>
              </a:rPr>
              <a:t>A Search Area (SA) is also applied to each image, to determine the maximum particle displacement between images. </a:t>
            </a:r>
          </a:p>
          <a:p>
            <a:r>
              <a:rPr lang="en-GB" sz="1400" dirty="0" smtClean="0">
                <a:latin typeface="Bliss 2 Light" panose="02000506030000020004" pitchFamily="50" charset="0"/>
              </a:rPr>
              <a:t>To estimate the most appropriate IA value five different parameters were chosen (pixel sizes) 2,4,6,8 &amp; 10 to evaluate the impact of the size difference upon calculated velocities. These parameters were applied to two sets of video (UAV and GoPro mounted upon a telescopic pole) each of which were 20 seconds, at 5fps (100 images). </a:t>
            </a:r>
            <a:endParaRPr lang="en-GB" sz="1400" dirty="0">
              <a:latin typeface="Bliss 2 Light" panose="02000506030000020004" pitchFamily="50" charset="0"/>
            </a:endParaRPr>
          </a:p>
        </p:txBody>
      </p:sp>
      <p:sp>
        <p:nvSpPr>
          <p:cNvPr id="3" name="Rectangle 2"/>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LSPIV Processing Parameters</a:t>
            </a:r>
            <a:endParaRPr lang="en-GB" sz="2000" b="1" dirty="0"/>
          </a:p>
        </p:txBody>
      </p:sp>
      <p:sp>
        <p:nvSpPr>
          <p:cNvPr id="34" name="Title 1"/>
          <p:cNvSpPr>
            <a:spLocks noGrp="1"/>
          </p:cNvSpPr>
          <p:nvPr>
            <p:ph type="ctrTitle"/>
          </p:nvPr>
        </p:nvSpPr>
        <p:spPr>
          <a:xfrm>
            <a:off x="0" y="64536"/>
            <a:ext cx="9020175" cy="1594711"/>
          </a:xfrm>
        </p:spPr>
        <p:txBody>
          <a:bodyPr>
            <a:noAutofit/>
          </a:bodyPr>
          <a:lstStyle/>
          <a:p>
            <a:pPr algn="l"/>
            <a:r>
              <a:rPr lang="en-GB" sz="2800" dirty="0">
                <a:solidFill>
                  <a:srgbClr val="002060"/>
                </a:solidFill>
                <a:latin typeface="Cambria" panose="02040503050406030204" pitchFamily="18" charset="0"/>
              </a:rPr>
              <a:t>A comparison of using Unmanned Aerial Vehicles (UAV) and mobile </a:t>
            </a:r>
            <a:r>
              <a:rPr lang="en-GB" sz="2800" dirty="0" smtClean="0">
                <a:solidFill>
                  <a:srgbClr val="002060"/>
                </a:solidFill>
                <a:latin typeface="Cambria" panose="02040503050406030204" pitchFamily="18" charset="0"/>
              </a:rPr>
              <a:t>video for </a:t>
            </a:r>
            <a:r>
              <a:rPr lang="en-GB" sz="2800" dirty="0">
                <a:solidFill>
                  <a:srgbClr val="002060"/>
                </a:solidFill>
                <a:latin typeface="Cambria" panose="02040503050406030204" pitchFamily="18" charset="0"/>
              </a:rPr>
              <a:t>establishing surface flow </a:t>
            </a:r>
            <a:r>
              <a:rPr lang="en-GB" sz="2800" dirty="0" smtClean="0">
                <a:solidFill>
                  <a:srgbClr val="002060"/>
                </a:solidFill>
                <a:latin typeface="Cambria" panose="02040503050406030204" pitchFamily="18" charset="0"/>
              </a:rPr>
              <a:t>velocity measurements </a:t>
            </a:r>
            <a:r>
              <a:rPr lang="en-GB" sz="2800" dirty="0">
                <a:solidFill>
                  <a:srgbClr val="002060"/>
                </a:solidFill>
                <a:latin typeface="Cambria" panose="02040503050406030204" pitchFamily="18" charset="0"/>
              </a:rPr>
              <a:t>using the </a:t>
            </a:r>
            <a:r>
              <a:rPr lang="en-GB" sz="2800" dirty="0" smtClean="0">
                <a:solidFill>
                  <a:srgbClr val="002060"/>
                </a:solidFill>
                <a:latin typeface="Cambria" panose="02040503050406030204" pitchFamily="18" charset="0"/>
              </a:rPr>
              <a:t>LSPIV method </a:t>
            </a:r>
            <a:r>
              <a:rPr lang="en-GB" sz="2800" dirty="0">
                <a:solidFill>
                  <a:srgbClr val="002060"/>
                </a:solidFill>
                <a:latin typeface="Cambria" panose="02040503050406030204" pitchFamily="18" charset="0"/>
              </a:rPr>
              <a:t>on the River Arrow, Warwickshire</a:t>
            </a:r>
            <a:r>
              <a:rPr lang="en-GB" sz="2800" dirty="0">
                <a:solidFill>
                  <a:schemeClr val="tx2">
                    <a:lumMod val="50000"/>
                  </a:schemeClr>
                </a:solidFill>
                <a:latin typeface="Cambria" panose="02040503050406030204" pitchFamily="18" charset="0"/>
              </a:rPr>
              <a:t>.</a:t>
            </a:r>
          </a:p>
        </p:txBody>
      </p:sp>
      <p:pic>
        <p:nvPicPr>
          <p:cNvPr id="35"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37" name="Picture 36"/>
          <p:cNvPicPr>
            <a:picLocks noChangeAspect="1"/>
          </p:cNvPicPr>
          <p:nvPr/>
        </p:nvPicPr>
        <p:blipFill>
          <a:blip r:embed="rId11"/>
          <a:stretch>
            <a:fillRect/>
          </a:stretch>
        </p:blipFill>
        <p:spPr>
          <a:xfrm>
            <a:off x="11193195" y="9975"/>
            <a:ext cx="987373" cy="1176296"/>
          </a:xfrm>
          <a:prstGeom prst="rect">
            <a:avLst/>
          </a:prstGeom>
        </p:spPr>
      </p:pic>
      <p:sp>
        <p:nvSpPr>
          <p:cNvPr id="2" name="TextBox 1">
            <a:hlinkClick r:id="rId12" action="ppaction://hlinksldjump"/>
          </p:cNvPr>
          <p:cNvSpPr txBox="1"/>
          <p:nvPr/>
        </p:nvSpPr>
        <p:spPr>
          <a:xfrm>
            <a:off x="1355252" y="4087051"/>
            <a:ext cx="2619877" cy="259230"/>
          </a:xfrm>
          <a:prstGeom prst="rect">
            <a:avLst/>
          </a:prstGeom>
          <a:solidFill>
            <a:schemeClr val="accent3">
              <a:lumMod val="20000"/>
              <a:lumOff val="80000"/>
            </a:schemeClr>
          </a:solidFill>
        </p:spPr>
        <p:txBody>
          <a:bodyPr wrap="square" rtlCol="0">
            <a:spAutoFit/>
          </a:bodyPr>
          <a:lstStyle/>
          <a:p>
            <a:r>
              <a:rPr lang="en-GB" sz="1100" b="1" dirty="0" smtClean="0">
                <a:solidFill>
                  <a:srgbClr val="002060"/>
                </a:solidFill>
              </a:rPr>
              <a:t>Click for detailed LSPIV processing outline</a:t>
            </a:r>
            <a:endParaRPr lang="en-GB" sz="1100" b="1" dirty="0">
              <a:solidFill>
                <a:srgbClr val="002060"/>
              </a:solidFill>
            </a:endParaRPr>
          </a:p>
        </p:txBody>
      </p:sp>
      <p:sp>
        <p:nvSpPr>
          <p:cNvPr id="23" name="Rectangle 22"/>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Group 23"/>
          <p:cNvGrpSpPr/>
          <p:nvPr/>
        </p:nvGrpSpPr>
        <p:grpSpPr>
          <a:xfrm>
            <a:off x="10158545" y="1358101"/>
            <a:ext cx="1872343" cy="5324701"/>
            <a:chOff x="10158545" y="1358101"/>
            <a:chExt cx="1872343" cy="5324701"/>
          </a:xfrm>
        </p:grpSpPr>
        <p:grpSp>
          <p:nvGrpSpPr>
            <p:cNvPr id="25" name="Group 24"/>
            <p:cNvGrpSpPr/>
            <p:nvPr/>
          </p:nvGrpSpPr>
          <p:grpSpPr>
            <a:xfrm>
              <a:off x="10158545" y="1358101"/>
              <a:ext cx="1872343" cy="5324701"/>
              <a:chOff x="10158546" y="1337356"/>
              <a:chExt cx="1872343" cy="5419725"/>
            </a:xfrm>
          </p:grpSpPr>
          <p:grpSp>
            <p:nvGrpSpPr>
              <p:cNvPr id="27" name="Group 26"/>
              <p:cNvGrpSpPr/>
              <p:nvPr/>
            </p:nvGrpSpPr>
            <p:grpSpPr>
              <a:xfrm>
                <a:off x="10158546" y="1337356"/>
                <a:ext cx="1872343" cy="5419725"/>
                <a:chOff x="10158546" y="1337356"/>
                <a:chExt cx="1872343" cy="5419725"/>
              </a:xfrm>
            </p:grpSpPr>
            <p:sp>
              <p:nvSpPr>
                <p:cNvPr id="29" name="Rectangle 28"/>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13"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1" name="Rectangle 30">
                  <a:hlinkClick r:id="rId14"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32" name="Rectangle 31">
                  <a:hlinkClick r:id="rId15"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3" name="Rectangle 32">
                  <a:hlinkClick r:id="rId16" action="ppaction://hlinksldjump"/>
                </p:cNvPr>
                <p:cNvSpPr/>
                <p:nvPr/>
              </p:nvSpPr>
              <p:spPr>
                <a:xfrm>
                  <a:off x="10227844" y="3842128"/>
                  <a:ext cx="1741714" cy="62701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LSPIV Processing Parameters</a:t>
                  </a:r>
                  <a:endParaRPr lang="en-GB" dirty="0"/>
                </a:p>
              </p:txBody>
            </p:sp>
            <p:sp>
              <p:nvSpPr>
                <p:cNvPr id="38" name="Rectangle 37">
                  <a:hlinkClick r:id="rId17"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9" name="Rectangle 38">
                  <a:hlinkClick r:id="rId18"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40" name="Rectangle 39">
                  <a:hlinkClick r:id="rId19"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8" name="Rectangle 27">
                <a:hlinkClick r:id="rId20"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6" name="Rectangle 25">
              <a:hlinkClick r:id="rId21"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8" name="TextBox 7"/>
          <p:cNvSpPr txBox="1"/>
          <p:nvPr/>
        </p:nvSpPr>
        <p:spPr>
          <a:xfrm>
            <a:off x="4092392" y="4656668"/>
            <a:ext cx="5618354" cy="2062103"/>
          </a:xfrm>
          <a:prstGeom prst="rect">
            <a:avLst/>
          </a:prstGeom>
          <a:noFill/>
        </p:spPr>
        <p:txBody>
          <a:bodyPr wrap="square" rtlCol="0">
            <a:spAutoFit/>
          </a:bodyPr>
          <a:lstStyle/>
          <a:p>
            <a:r>
              <a:rPr lang="en-GB" sz="1600" b="1" dirty="0" smtClean="0">
                <a:solidFill>
                  <a:schemeClr val="bg1"/>
                </a:solidFill>
                <a:latin typeface="Bliss 2 Light" panose="02000506030000020004" pitchFamily="50" charset="0"/>
              </a:rPr>
              <a:t>Discussion</a:t>
            </a:r>
          </a:p>
          <a:p>
            <a:r>
              <a:rPr lang="en-GB" sz="1400" dirty="0" smtClean="0">
                <a:solidFill>
                  <a:schemeClr val="bg1"/>
                </a:solidFill>
                <a:latin typeface="Bliss 2 Light" panose="02000506030000020004" pitchFamily="50" charset="0"/>
              </a:rPr>
              <a:t>The lower IA values provide results that are in better agreement with the reference values, with an IA of 6 pixels providing the most accurate results. However, the LSPIV values calculated, are on average much higher than the reference values; the reference values were collected as near to surface flow as possible, using an electromagnetic current meter. </a:t>
            </a:r>
          </a:p>
          <a:p>
            <a:r>
              <a:rPr lang="en-GB" sz="1400" dirty="0" smtClean="0">
                <a:solidFill>
                  <a:schemeClr val="bg1"/>
                </a:solidFill>
                <a:latin typeface="Bliss 2 Light" panose="02000506030000020004" pitchFamily="50" charset="0"/>
              </a:rPr>
              <a:t>The UAV measurements provide slightly more accurate values than the GoPro calculation, this could perhaps a result of distortions generated during orthorectification.  </a:t>
            </a:r>
            <a:endParaRPr lang="en-GB" sz="1400" dirty="0">
              <a:solidFill>
                <a:schemeClr val="bg1"/>
              </a:solidFill>
              <a:latin typeface="Bliss 2 Light" panose="02000506030000020004" pitchFamily="50" charset="0"/>
            </a:endParaRPr>
          </a:p>
        </p:txBody>
      </p:sp>
      <p:sp>
        <p:nvSpPr>
          <p:cNvPr id="9" name="TextBox 8"/>
          <p:cNvSpPr txBox="1"/>
          <p:nvPr/>
        </p:nvSpPr>
        <p:spPr>
          <a:xfrm>
            <a:off x="4104927" y="2000520"/>
            <a:ext cx="5421696" cy="338554"/>
          </a:xfrm>
          <a:prstGeom prst="rect">
            <a:avLst/>
          </a:prstGeom>
          <a:noFill/>
        </p:spPr>
        <p:txBody>
          <a:bodyPr wrap="square" rtlCol="0">
            <a:spAutoFit/>
          </a:bodyPr>
          <a:lstStyle/>
          <a:p>
            <a:r>
              <a:rPr lang="en-GB" sz="1600" b="1" dirty="0" smtClean="0">
                <a:solidFill>
                  <a:schemeClr val="bg1"/>
                </a:solidFill>
              </a:rPr>
              <a:t>Results</a:t>
            </a:r>
          </a:p>
        </p:txBody>
      </p:sp>
      <p:grpSp>
        <p:nvGrpSpPr>
          <p:cNvPr id="11" name="Group 10"/>
          <p:cNvGrpSpPr/>
          <p:nvPr/>
        </p:nvGrpSpPr>
        <p:grpSpPr>
          <a:xfrm>
            <a:off x="8338522" y="1989475"/>
            <a:ext cx="1629016" cy="1548638"/>
            <a:chOff x="4920611" y="2158542"/>
            <a:chExt cx="2282487" cy="2013313"/>
          </a:xfrm>
        </p:grpSpPr>
        <p:pic>
          <p:nvPicPr>
            <p:cNvPr id="7" name="Picture 6">
              <a:hlinkClick r:id="rId22" action="ppaction://hlinksldjump"/>
            </p:cNvPr>
            <p:cNvPicPr>
              <a:picLocks noChangeAspect="1"/>
            </p:cNvPicPr>
            <p:nvPr/>
          </p:nvPicPr>
          <p:blipFill>
            <a:blip r:embed="rId23"/>
            <a:stretch>
              <a:fillRect/>
            </a:stretch>
          </p:blipFill>
          <p:spPr>
            <a:xfrm>
              <a:off x="4920611" y="3202991"/>
              <a:ext cx="2282486" cy="968864"/>
            </a:xfrm>
            <a:prstGeom prst="rect">
              <a:avLst/>
            </a:prstGeom>
          </p:spPr>
        </p:pic>
        <p:pic>
          <p:nvPicPr>
            <p:cNvPr id="5" name="Picture 4">
              <a:hlinkClick r:id="rId22" action="ppaction://hlinksldjump"/>
            </p:cNvPr>
            <p:cNvPicPr>
              <a:picLocks noChangeAspect="1"/>
            </p:cNvPicPr>
            <p:nvPr/>
          </p:nvPicPr>
          <p:blipFill>
            <a:blip r:embed="rId24"/>
            <a:stretch>
              <a:fillRect/>
            </a:stretch>
          </p:blipFill>
          <p:spPr>
            <a:xfrm>
              <a:off x="4931099" y="2158542"/>
              <a:ext cx="2261510" cy="1015033"/>
            </a:xfrm>
            <a:prstGeom prst="rect">
              <a:avLst/>
            </a:prstGeom>
          </p:spPr>
        </p:pic>
        <p:sp>
          <p:nvSpPr>
            <p:cNvPr id="10" name="TextBox 9">
              <a:hlinkClick r:id="rId22" action="ppaction://hlinksldjump"/>
            </p:cNvPr>
            <p:cNvSpPr txBox="1"/>
            <p:nvPr/>
          </p:nvSpPr>
          <p:spPr>
            <a:xfrm>
              <a:off x="4920611" y="2904561"/>
              <a:ext cx="2282487" cy="480152"/>
            </a:xfrm>
            <a:prstGeom prst="rect">
              <a:avLst/>
            </a:prstGeom>
            <a:solidFill>
              <a:srgbClr val="BFBFBF">
                <a:alpha val="50196"/>
              </a:srgbClr>
            </a:solidFill>
          </p:spPr>
          <p:txBody>
            <a:bodyPr wrap="square" rtlCol="0">
              <a:spAutoFit/>
            </a:bodyPr>
            <a:lstStyle/>
            <a:p>
              <a:r>
                <a:rPr lang="en-GB" b="1" dirty="0" smtClean="0">
                  <a:solidFill>
                    <a:schemeClr val="tx2"/>
                  </a:solidFill>
                </a:rPr>
                <a:t>Click to expand</a:t>
              </a:r>
              <a:endParaRPr lang="en-GB" b="1" dirty="0">
                <a:solidFill>
                  <a:schemeClr val="tx2"/>
                </a:solidFill>
              </a:endParaRPr>
            </a:p>
          </p:txBody>
        </p:sp>
      </p:grpSp>
      <p:sp>
        <p:nvSpPr>
          <p:cNvPr id="43" name="TextBox 42"/>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sp>
        <p:nvSpPr>
          <p:cNvPr id="4" name="TextBox 3"/>
          <p:cNvSpPr txBox="1"/>
          <p:nvPr/>
        </p:nvSpPr>
        <p:spPr>
          <a:xfrm>
            <a:off x="4104456" y="2241022"/>
            <a:ext cx="4091655" cy="2462213"/>
          </a:xfrm>
          <a:prstGeom prst="rect">
            <a:avLst/>
          </a:prstGeom>
          <a:noFill/>
        </p:spPr>
        <p:txBody>
          <a:bodyPr wrap="square" rtlCol="0">
            <a:spAutoFit/>
          </a:bodyPr>
          <a:lstStyle/>
          <a:p>
            <a:r>
              <a:rPr lang="en-GB" sz="1400" dirty="0">
                <a:solidFill>
                  <a:schemeClr val="bg1"/>
                </a:solidFill>
                <a:latin typeface="Bliss 2 Light" panose="02000506030000020004" pitchFamily="50" charset="0"/>
              </a:rPr>
              <a:t>Using a paired t-test all results prove statistically significant; there are large differences between individual point measurements of reference values and LSPIV calculations. All GoPro measurements resulted in p= 0.00001. The lower UAV IA values (2,4, 6 pixels) </a:t>
            </a:r>
            <a:r>
              <a:rPr lang="en-GB" sz="1400" dirty="0" smtClean="0">
                <a:solidFill>
                  <a:schemeClr val="bg1"/>
                </a:solidFill>
                <a:latin typeface="Bliss 2 Light" panose="02000506030000020004" pitchFamily="50" charset="0"/>
              </a:rPr>
              <a:t>resulted </a:t>
            </a:r>
            <a:r>
              <a:rPr lang="en-GB" sz="1400" dirty="0">
                <a:solidFill>
                  <a:schemeClr val="bg1"/>
                </a:solidFill>
                <a:latin typeface="Bliss 2 Light" panose="02000506030000020004" pitchFamily="50" charset="0"/>
              </a:rPr>
              <a:t>in p values of 0.025, 0.027 and 0.001 respectively. </a:t>
            </a:r>
          </a:p>
          <a:p>
            <a:r>
              <a:rPr lang="en-GB" sz="1400" dirty="0">
                <a:solidFill>
                  <a:schemeClr val="bg1"/>
                </a:solidFill>
                <a:latin typeface="Bliss 2 Light" panose="02000506030000020004" pitchFamily="50" charset="0"/>
              </a:rPr>
              <a:t>Using an IA value of 6pixels for both UAV and GP measurements, the most appropriate SA </a:t>
            </a:r>
            <a:r>
              <a:rPr lang="en-GB" sz="1400" dirty="0" err="1">
                <a:solidFill>
                  <a:schemeClr val="bg1"/>
                </a:solidFill>
                <a:latin typeface="Bliss 2 Light" panose="02000506030000020004" pitchFamily="50" charset="0"/>
              </a:rPr>
              <a:t>sjp</a:t>
            </a:r>
            <a:r>
              <a:rPr lang="en-GB" sz="1400" dirty="0">
                <a:solidFill>
                  <a:schemeClr val="bg1"/>
                </a:solidFill>
                <a:latin typeface="Bliss 2 Light" panose="02000506030000020004" pitchFamily="50" charset="0"/>
              </a:rPr>
              <a:t> value would be 10 pixels (Table 1). </a:t>
            </a:r>
          </a:p>
          <a:p>
            <a:endParaRPr lang="en-GB" sz="1400" dirty="0">
              <a:latin typeface="Bliss 2 Light" panose="02000506030000020004" pitchFamily="50" charset="0"/>
            </a:endParaRPr>
          </a:p>
        </p:txBody>
      </p:sp>
      <p:pic>
        <p:nvPicPr>
          <p:cNvPr id="12" name="Picture 11"/>
          <p:cNvPicPr>
            <a:picLocks noChangeAspect="1"/>
          </p:cNvPicPr>
          <p:nvPr/>
        </p:nvPicPr>
        <p:blipFill>
          <a:blip r:embed="rId25"/>
          <a:stretch>
            <a:fillRect/>
          </a:stretch>
        </p:blipFill>
        <p:spPr>
          <a:xfrm>
            <a:off x="7945518" y="3628982"/>
            <a:ext cx="2022019" cy="841933"/>
          </a:xfrm>
          <a:prstGeom prst="rect">
            <a:avLst/>
          </a:prstGeom>
        </p:spPr>
      </p:pic>
      <p:sp>
        <p:nvSpPr>
          <p:cNvPr id="41" name="TextBox 40">
            <a:hlinkClick r:id="rId12" action="ppaction://hlinksldjump"/>
          </p:cNvPr>
          <p:cNvSpPr txBox="1"/>
          <p:nvPr/>
        </p:nvSpPr>
        <p:spPr>
          <a:xfrm>
            <a:off x="1462409" y="4740055"/>
            <a:ext cx="2230025" cy="261610"/>
          </a:xfrm>
          <a:prstGeom prst="rect">
            <a:avLst/>
          </a:prstGeom>
          <a:solidFill>
            <a:schemeClr val="accent3">
              <a:lumMod val="20000"/>
              <a:lumOff val="80000"/>
            </a:schemeClr>
          </a:solidFill>
        </p:spPr>
        <p:txBody>
          <a:bodyPr wrap="square" rtlCol="0">
            <a:spAutoFit/>
          </a:bodyPr>
          <a:lstStyle/>
          <a:p>
            <a:r>
              <a:rPr lang="en-GB" sz="1100" b="1" dirty="0" smtClean="0">
                <a:solidFill>
                  <a:srgbClr val="002060"/>
                </a:solidFill>
              </a:rPr>
              <a:t>Click for method for SA estimation</a:t>
            </a:r>
            <a:endParaRPr lang="en-GB" sz="1100" b="1" dirty="0">
              <a:solidFill>
                <a:srgbClr val="002060"/>
              </a:solidFill>
            </a:endParaRPr>
          </a:p>
        </p:txBody>
      </p:sp>
      <p:pic>
        <p:nvPicPr>
          <p:cNvPr id="42" name="Picture 41"/>
          <p:cNvPicPr>
            <a:picLocks noChangeAspect="1"/>
          </p:cNvPicPr>
          <p:nvPr/>
        </p:nvPicPr>
        <p:blipFill>
          <a:blip r:embed="rId24"/>
          <a:stretch>
            <a:fillRect/>
          </a:stretch>
        </p:blipFill>
        <p:spPr>
          <a:xfrm>
            <a:off x="2860141" y="578948"/>
            <a:ext cx="6401355" cy="2959165"/>
          </a:xfrm>
          <a:prstGeom prst="rect">
            <a:avLst/>
          </a:prstGeom>
        </p:spPr>
      </p:pic>
      <p:pic>
        <p:nvPicPr>
          <p:cNvPr id="44" name="Content Placeholder 7"/>
          <p:cNvPicPr>
            <a:picLocks noChangeAspect="1"/>
          </p:cNvPicPr>
          <p:nvPr/>
        </p:nvPicPr>
        <p:blipFill>
          <a:blip r:embed="rId23"/>
          <a:stretch>
            <a:fillRect/>
          </a:stretch>
        </p:blipFill>
        <p:spPr>
          <a:xfrm>
            <a:off x="2860142" y="3682094"/>
            <a:ext cx="6401355" cy="2826211"/>
          </a:xfrm>
          <a:prstGeom prst="rect">
            <a:avLst/>
          </a:prstGeom>
        </p:spPr>
      </p:pic>
      <p:sp>
        <p:nvSpPr>
          <p:cNvPr id="45" name="TextBox 44"/>
          <p:cNvSpPr txBox="1"/>
          <p:nvPr/>
        </p:nvSpPr>
        <p:spPr>
          <a:xfrm>
            <a:off x="182880" y="2427528"/>
            <a:ext cx="2534194" cy="2400657"/>
          </a:xfrm>
          <a:prstGeom prst="rect">
            <a:avLst/>
          </a:prstGeom>
          <a:solidFill>
            <a:schemeClr val="bg1">
              <a:lumMod val="50000"/>
            </a:schemeClr>
          </a:solidFill>
        </p:spPr>
        <p:txBody>
          <a:bodyPr wrap="square" rtlCol="0">
            <a:spAutoFit/>
          </a:bodyPr>
          <a:lstStyle/>
          <a:p>
            <a:r>
              <a:rPr lang="en-GB" dirty="0" smtClean="0">
                <a:solidFill>
                  <a:schemeClr val="bg1"/>
                </a:solidFill>
              </a:rPr>
              <a:t>Pixel resolution* on the GoPro results was too small to allow a 2pixel IA to be performed</a:t>
            </a:r>
          </a:p>
          <a:p>
            <a:endParaRPr lang="en-GB" dirty="0">
              <a:solidFill>
                <a:schemeClr val="bg1"/>
              </a:solidFill>
            </a:endParaRPr>
          </a:p>
          <a:p>
            <a:r>
              <a:rPr lang="en-GB" sz="1200" dirty="0" smtClean="0">
                <a:solidFill>
                  <a:schemeClr val="bg1"/>
                </a:solidFill>
              </a:rPr>
              <a:t>*Pixel resolution was the same for both sets of data, however during orthorectification of the GoPro results, pixel sizes would have been distorted. </a:t>
            </a:r>
            <a:endParaRPr lang="en-GB" sz="1200" dirty="0">
              <a:solidFill>
                <a:schemeClr val="bg1"/>
              </a:solidFill>
            </a:endParaRPr>
          </a:p>
        </p:txBody>
      </p:sp>
      <p:sp>
        <p:nvSpPr>
          <p:cNvPr id="46" name="Oval 45">
            <a:hlinkClick r:id="rId16" action="ppaction://hlinksldjump"/>
          </p:cNvPr>
          <p:cNvSpPr/>
          <p:nvPr/>
        </p:nvSpPr>
        <p:spPr>
          <a:xfrm>
            <a:off x="8744698" y="230170"/>
            <a:ext cx="792276" cy="7471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accent3">
                    <a:lumMod val="50000"/>
                  </a:schemeClr>
                </a:solidFill>
              </a:rPr>
              <a:t>X</a:t>
            </a:r>
            <a:endParaRPr lang="en-GB" sz="2800" dirty="0">
              <a:solidFill>
                <a:schemeClr val="accent3">
                  <a:lumMod val="50000"/>
                </a:schemeClr>
              </a:solidFill>
            </a:endParaRPr>
          </a:p>
        </p:txBody>
      </p:sp>
      <p:pic>
        <p:nvPicPr>
          <p:cNvPr id="47" name="Picture 46"/>
          <p:cNvPicPr>
            <a:picLocks noChangeAspect="1"/>
          </p:cNvPicPr>
          <p:nvPr/>
        </p:nvPicPr>
        <p:blipFill>
          <a:blip r:embed="rId26"/>
          <a:stretch>
            <a:fillRect/>
          </a:stretch>
        </p:blipFill>
        <p:spPr>
          <a:xfrm>
            <a:off x="0" y="6579323"/>
            <a:ext cx="775063" cy="271272"/>
          </a:xfrm>
          <a:prstGeom prst="rect">
            <a:avLst/>
          </a:prstGeom>
        </p:spPr>
      </p:pic>
    </p:spTree>
    <p:extLst>
      <p:ext uri="{BB962C8B-B14F-4D97-AF65-F5344CB8AC3E}">
        <p14:creationId xmlns:p14="http://schemas.microsoft.com/office/powerpoint/2010/main" val="1612364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41" name="Title 1"/>
          <p:cNvSpPr txBox="1">
            <a:spLocks/>
          </p:cNvSpPr>
          <p:nvPr/>
        </p:nvSpPr>
        <p:spPr>
          <a:xfrm>
            <a:off x="0" y="64536"/>
            <a:ext cx="9020175" cy="1594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smtClean="0">
                <a:solidFill>
                  <a:srgbClr val="002060"/>
                </a:solidFill>
                <a:latin typeface="Cambria" panose="02040503050406030204" pitchFamily="18" charset="0"/>
              </a:rPr>
              <a:t>A comparison of using Unmanned Aerial Vehicles (UAV) and mobile video for establishing surface flow velocity measurements using the LSPIV method on the River Arrow, Warwickshire</a:t>
            </a:r>
            <a:r>
              <a:rPr lang="en-GB" sz="2800" dirty="0" smtClean="0">
                <a:solidFill>
                  <a:schemeClr val="tx2">
                    <a:lumMod val="50000"/>
                  </a:schemeClr>
                </a:solidFill>
                <a:latin typeface="Cambria" panose="02040503050406030204" pitchFamily="18" charset="0"/>
              </a:rPr>
              <a:t>.</a:t>
            </a:r>
            <a:endParaRPr lang="en-GB" sz="2800" dirty="0">
              <a:solidFill>
                <a:schemeClr val="tx2">
                  <a:lumMod val="50000"/>
                </a:schemeClr>
              </a:solidFill>
              <a:latin typeface="Cambria" panose="02040503050406030204" pitchFamily="18" charset="0"/>
            </a:endParaRPr>
          </a:p>
        </p:txBody>
      </p:sp>
      <p:pic>
        <p:nvPicPr>
          <p:cNvPr id="42"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3" name="TextBox 42"/>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4" name="Picture 43"/>
          <p:cNvPicPr>
            <a:picLocks noChangeAspect="1"/>
          </p:cNvPicPr>
          <p:nvPr/>
        </p:nvPicPr>
        <p:blipFill>
          <a:blip r:embed="rId11"/>
          <a:stretch>
            <a:fillRect/>
          </a:stretch>
        </p:blipFill>
        <p:spPr>
          <a:xfrm>
            <a:off x="11193195" y="9975"/>
            <a:ext cx="987373" cy="1176296"/>
          </a:xfrm>
          <a:prstGeom prst="rect">
            <a:avLst/>
          </a:prstGeom>
        </p:spPr>
      </p:pic>
      <p:sp>
        <p:nvSpPr>
          <p:cNvPr id="21" name="Rectangle 20"/>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400" b="1" dirty="0">
                <a:latin typeface="Bliss 2 Light" panose="02000506030000020004" pitchFamily="50" charset="0"/>
              </a:rPr>
              <a:t>Outline and Method </a:t>
            </a:r>
          </a:p>
          <a:p>
            <a:r>
              <a:rPr lang="en-GB" sz="1400" dirty="0">
                <a:latin typeface="Bliss 2 Light" panose="02000506030000020004" pitchFamily="50" charset="0"/>
              </a:rPr>
              <a:t>For an accurate comparison between different platforms, the discharge were calculated for both. Using the results from </a:t>
            </a:r>
            <a:r>
              <a:rPr lang="en-GB" sz="1400" dirty="0" smtClean="0">
                <a:latin typeface="Bliss 2 Light" panose="02000506030000020004" pitchFamily="50" charset="0"/>
              </a:rPr>
              <a:t>Objective </a:t>
            </a:r>
            <a:r>
              <a:rPr lang="en-GB" sz="1400" dirty="0" err="1">
                <a:latin typeface="Bliss 2 Light" panose="02000506030000020004" pitchFamily="50" charset="0"/>
              </a:rPr>
              <a:t>i</a:t>
            </a:r>
            <a:r>
              <a:rPr lang="en-GB" sz="1400" dirty="0">
                <a:latin typeface="Bliss 2 Light" panose="02000506030000020004" pitchFamily="50" charset="0"/>
              </a:rPr>
              <a:t>. and ii. </a:t>
            </a:r>
            <a:r>
              <a:rPr lang="en-GB" sz="1400" dirty="0" smtClean="0">
                <a:latin typeface="Bliss 2 Light" panose="02000506030000020004" pitchFamily="50" charset="0"/>
              </a:rPr>
              <a:t>The following </a:t>
            </a:r>
            <a:r>
              <a:rPr lang="en-GB" sz="1400" dirty="0">
                <a:latin typeface="Bliss 2 Light" panose="02000506030000020004" pitchFamily="50" charset="0"/>
              </a:rPr>
              <a:t>processing parameters for surface flow velocity were chosen: </a:t>
            </a:r>
          </a:p>
          <a:p>
            <a:endParaRPr lang="en-GB" sz="1400" dirty="0">
              <a:latin typeface="Bliss 2 Light" panose="02000506030000020004" pitchFamily="50" charset="0"/>
            </a:endParaRPr>
          </a:p>
          <a:p>
            <a:r>
              <a:rPr lang="en-GB" sz="1400" dirty="0">
                <a:latin typeface="Bliss 2 Light" panose="02000506030000020004" pitchFamily="50" charset="0"/>
              </a:rPr>
              <a:t>To calculate depth average velocities (required for accurate discharge estimation) a </a:t>
            </a:r>
            <a:r>
              <a:rPr lang="en-GB" sz="1400" dirty="0" smtClean="0">
                <a:latin typeface="Bliss 2 Light" panose="02000506030000020004" pitchFamily="50" charset="0"/>
              </a:rPr>
              <a:t>commonly accepted surface </a:t>
            </a:r>
            <a:r>
              <a:rPr lang="en-GB" sz="1400" dirty="0">
                <a:latin typeface="Bliss 2 Light" panose="02000506030000020004" pitchFamily="50" charset="0"/>
              </a:rPr>
              <a:t>alpha of k=0.85 was used. Channel bathymetry was collected via </a:t>
            </a:r>
            <a:r>
              <a:rPr lang="en-GB" sz="1400" dirty="0" smtClean="0">
                <a:latin typeface="Bliss 2 Light" panose="02000506030000020004" pitchFamily="50" charset="0"/>
              </a:rPr>
              <a:t>in-situ </a:t>
            </a:r>
            <a:r>
              <a:rPr lang="en-GB" sz="1400" dirty="0">
                <a:latin typeface="Bliss 2 Light" panose="02000506030000020004" pitchFamily="50" charset="0"/>
              </a:rPr>
              <a:t>measurements prior to the collection of the </a:t>
            </a:r>
            <a:r>
              <a:rPr lang="en-GB" sz="1400" dirty="0" smtClean="0">
                <a:latin typeface="Bliss 2 Light" panose="02000506030000020004" pitchFamily="50" charset="0"/>
              </a:rPr>
              <a:t>video</a:t>
            </a:r>
            <a:r>
              <a:rPr lang="en-GB" sz="1400" dirty="0">
                <a:latin typeface="Bliss 2 Light" panose="02000506030000020004" pitchFamily="50" charset="0"/>
              </a:rPr>
              <a:t> </a:t>
            </a:r>
            <a:r>
              <a:rPr lang="en-GB" sz="1400" dirty="0" smtClean="0">
                <a:latin typeface="Bliss 2 Light" panose="02000506030000020004" pitchFamily="50" charset="0"/>
              </a:rPr>
              <a:t>at 5 cross sections along the 10 metre reach. </a:t>
            </a:r>
            <a:r>
              <a:rPr lang="en-GB" sz="1400" dirty="0">
                <a:latin typeface="Bliss 2 Light" panose="02000506030000020004" pitchFamily="50" charset="0"/>
              </a:rPr>
              <a:t/>
            </a:r>
            <a:br>
              <a:rPr lang="en-GB" sz="1400" dirty="0">
                <a:latin typeface="Bliss 2 Light" panose="02000506030000020004" pitchFamily="50" charset="0"/>
              </a:rPr>
            </a:br>
            <a:r>
              <a:rPr lang="en-GB" sz="1400" dirty="0" smtClean="0">
                <a:latin typeface="Bliss 2 Light" panose="02000506030000020004" pitchFamily="50" charset="0"/>
              </a:rPr>
              <a:t>Discharge was also calculated for each cross-section using Q = V x A (Q = discharge. V = depth averaged velocity. A = cross sectional area). For each test (e.g. GoPro seeded, GoPro Unseeded, UAV seeded and UAV unseeded) a total discharge were calculated using the five cross sectional discharge measurements for each. </a:t>
            </a:r>
          </a:p>
        </p:txBody>
      </p:sp>
      <p:sp>
        <p:nvSpPr>
          <p:cNvPr id="22" name="Rectangle 21"/>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Discharge Calculation</a:t>
            </a:r>
            <a:endParaRPr lang="en-GB" sz="2000" b="1" dirty="0"/>
          </a:p>
        </p:txBody>
      </p:sp>
      <p:sp>
        <p:nvSpPr>
          <p:cNvPr id="23" name="Rectangle 22"/>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p:cNvGrpSpPr/>
          <p:nvPr/>
        </p:nvGrpSpPr>
        <p:grpSpPr>
          <a:xfrm>
            <a:off x="10158545" y="1358101"/>
            <a:ext cx="1872343" cy="5324701"/>
            <a:chOff x="10158545" y="1358101"/>
            <a:chExt cx="1872343" cy="5324701"/>
          </a:xfrm>
        </p:grpSpPr>
        <p:grpSp>
          <p:nvGrpSpPr>
            <p:cNvPr id="26" name="Group 25"/>
            <p:cNvGrpSpPr/>
            <p:nvPr/>
          </p:nvGrpSpPr>
          <p:grpSpPr>
            <a:xfrm>
              <a:off x="10158545" y="1358101"/>
              <a:ext cx="1872343" cy="5324701"/>
              <a:chOff x="10158546" y="1337356"/>
              <a:chExt cx="1872343" cy="5419725"/>
            </a:xfrm>
          </p:grpSpPr>
          <p:grpSp>
            <p:nvGrpSpPr>
              <p:cNvPr id="28" name="Group 27"/>
              <p:cNvGrpSpPr/>
              <p:nvPr/>
            </p:nvGrpSpPr>
            <p:grpSpPr>
              <a:xfrm>
                <a:off x="10158546" y="1337356"/>
                <a:ext cx="1872343" cy="5419725"/>
                <a:chOff x="10158546" y="1337356"/>
                <a:chExt cx="1872343" cy="5419725"/>
              </a:xfrm>
            </p:grpSpPr>
            <p:sp>
              <p:nvSpPr>
                <p:cNvPr id="30" name="Rectangle 29"/>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hlinkClick r:id="rId12"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2" name="Rectangle 31">
                  <a:hlinkClick r:id="rId13" action="ppaction://hlinksldjump"/>
                </p:cNvPr>
                <p:cNvSpPr/>
                <p:nvPr/>
              </p:nvSpPr>
              <p:spPr>
                <a:xfrm>
                  <a:off x="10227844" y="5234779"/>
                  <a:ext cx="1741714" cy="38169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Discharge</a:t>
                  </a:r>
                  <a:endParaRPr lang="en-GB" dirty="0"/>
                </a:p>
              </p:txBody>
            </p:sp>
            <p:sp>
              <p:nvSpPr>
                <p:cNvPr id="33" name="Rectangle 32">
                  <a:hlinkClick r:id="rId14"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6" name="Rectangle 35">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37" name="Rectangle 36">
                  <a:hlinkClick r:id="rId16"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52" name="Rectangle 51">
                  <a:hlinkClick r:id="rId17"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53" name="Rectangle 52">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9" name="Rectangle 28">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7" name="Rectangle 26">
              <a:hlinkClick r:id="rId20"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34" name="TextBox 33"/>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2" name="Picture 1"/>
          <p:cNvPicPr>
            <a:picLocks noChangeAspect="1"/>
          </p:cNvPicPr>
          <p:nvPr/>
        </p:nvPicPr>
        <p:blipFill>
          <a:blip r:embed="rId21"/>
          <a:stretch>
            <a:fillRect/>
          </a:stretch>
        </p:blipFill>
        <p:spPr>
          <a:xfrm>
            <a:off x="6788073" y="3605988"/>
            <a:ext cx="3076013" cy="787918"/>
          </a:xfrm>
          <a:prstGeom prst="rect">
            <a:avLst/>
          </a:prstGeom>
        </p:spPr>
      </p:pic>
      <p:pic>
        <p:nvPicPr>
          <p:cNvPr id="3" name="Picture 2"/>
          <p:cNvPicPr>
            <a:picLocks noChangeAspect="1"/>
          </p:cNvPicPr>
          <p:nvPr/>
        </p:nvPicPr>
        <p:blipFill>
          <a:blip r:embed="rId22"/>
          <a:stretch>
            <a:fillRect/>
          </a:stretch>
        </p:blipFill>
        <p:spPr>
          <a:xfrm>
            <a:off x="4652470" y="3493954"/>
            <a:ext cx="1685281" cy="1011986"/>
          </a:xfrm>
          <a:prstGeom prst="rect">
            <a:avLst/>
          </a:prstGeom>
        </p:spPr>
      </p:pic>
      <p:sp>
        <p:nvSpPr>
          <p:cNvPr id="4" name="TextBox 3"/>
          <p:cNvSpPr txBox="1"/>
          <p:nvPr/>
        </p:nvSpPr>
        <p:spPr>
          <a:xfrm>
            <a:off x="4020548" y="1885024"/>
            <a:ext cx="6072682" cy="1661993"/>
          </a:xfrm>
          <a:prstGeom prst="rect">
            <a:avLst/>
          </a:prstGeom>
          <a:noFill/>
        </p:spPr>
        <p:txBody>
          <a:bodyPr wrap="square" rtlCol="0">
            <a:spAutoFit/>
          </a:bodyPr>
          <a:lstStyle/>
          <a:p>
            <a:r>
              <a:rPr lang="en-GB" b="1" dirty="0" smtClean="0">
                <a:solidFill>
                  <a:schemeClr val="bg1"/>
                </a:solidFill>
                <a:latin typeface="Bliss 2 Light" panose="02000506030000020004" pitchFamily="50" charset="0"/>
              </a:rPr>
              <a:t>Results</a:t>
            </a:r>
          </a:p>
          <a:p>
            <a:r>
              <a:rPr lang="en-GB" sz="1200" dirty="0" smtClean="0">
                <a:solidFill>
                  <a:schemeClr val="bg1"/>
                </a:solidFill>
                <a:latin typeface="Bliss 2 Light" panose="02000506030000020004" pitchFamily="50" charset="0"/>
              </a:rPr>
              <a:t>The total discharge values for each LSPIV calculation prove to be in good agreement with the reference (in-situ) values. Through performing a paired t-test, all results proved insignificant. Although not large differences, seeded LSPIV measurements prove more accurate than unseeded measurements. </a:t>
            </a:r>
            <a:endParaRPr lang="en-GB" sz="1200" dirty="0">
              <a:solidFill>
                <a:schemeClr val="bg1"/>
              </a:solidFill>
              <a:latin typeface="Bliss 2 Light" panose="02000506030000020004" pitchFamily="50" charset="0"/>
            </a:endParaRPr>
          </a:p>
          <a:p>
            <a:r>
              <a:rPr lang="en-GB" sz="1200" dirty="0" smtClean="0">
                <a:solidFill>
                  <a:schemeClr val="bg1"/>
                </a:solidFill>
                <a:latin typeface="Bliss 2 Light" panose="02000506030000020004" pitchFamily="50" charset="0"/>
              </a:rPr>
              <a:t>Individual cross-section discharges highlight some variation, both between different cross sections (cross sections were located approx. 1.5-2m apart), and between the different platforms/density of seeding materials. </a:t>
            </a:r>
            <a:endParaRPr lang="en-GB" sz="1200" dirty="0">
              <a:solidFill>
                <a:schemeClr val="bg1"/>
              </a:solidFill>
              <a:latin typeface="Bliss 2 Light" panose="02000506030000020004" pitchFamily="50" charset="0"/>
            </a:endParaRPr>
          </a:p>
        </p:txBody>
      </p:sp>
      <p:sp>
        <p:nvSpPr>
          <p:cNvPr id="5" name="TextBox 4"/>
          <p:cNvSpPr txBox="1"/>
          <p:nvPr/>
        </p:nvSpPr>
        <p:spPr>
          <a:xfrm>
            <a:off x="7560934" y="3885343"/>
            <a:ext cx="1659170" cy="369332"/>
          </a:xfrm>
          <a:prstGeom prst="rect">
            <a:avLst/>
          </a:prstGeom>
          <a:solidFill>
            <a:srgbClr val="D9D9D9">
              <a:alpha val="69804"/>
            </a:srgbClr>
          </a:solidFill>
        </p:spPr>
        <p:txBody>
          <a:bodyPr wrap="square" rtlCol="0">
            <a:spAutoFit/>
          </a:bodyPr>
          <a:lstStyle/>
          <a:p>
            <a:r>
              <a:rPr lang="en-GB" dirty="0" smtClean="0">
                <a:solidFill>
                  <a:schemeClr val="tx2"/>
                </a:solidFill>
              </a:rPr>
              <a:t>Click to expand</a:t>
            </a:r>
            <a:endParaRPr lang="en-GB" dirty="0">
              <a:solidFill>
                <a:schemeClr val="tx2"/>
              </a:solidFill>
            </a:endParaRPr>
          </a:p>
        </p:txBody>
      </p:sp>
      <p:sp>
        <p:nvSpPr>
          <p:cNvPr id="6" name="TextBox 5"/>
          <p:cNvSpPr txBox="1"/>
          <p:nvPr/>
        </p:nvSpPr>
        <p:spPr>
          <a:xfrm>
            <a:off x="4043570" y="4617791"/>
            <a:ext cx="5820516" cy="2092881"/>
          </a:xfrm>
          <a:prstGeom prst="rect">
            <a:avLst/>
          </a:prstGeom>
          <a:noFill/>
        </p:spPr>
        <p:txBody>
          <a:bodyPr wrap="square" rtlCol="0">
            <a:spAutoFit/>
          </a:bodyPr>
          <a:lstStyle/>
          <a:p>
            <a:r>
              <a:rPr lang="en-GB" b="1" dirty="0" smtClean="0">
                <a:solidFill>
                  <a:schemeClr val="bg1"/>
                </a:solidFill>
                <a:latin typeface="Bliss 2 Light" panose="02000506030000020004" pitchFamily="50" charset="0"/>
              </a:rPr>
              <a:t>Discussion</a:t>
            </a:r>
            <a:endParaRPr lang="en-GB" sz="1200" dirty="0">
              <a:solidFill>
                <a:schemeClr val="bg1"/>
              </a:solidFill>
              <a:latin typeface="Bliss 2 Light" panose="02000506030000020004" pitchFamily="50" charset="0"/>
            </a:endParaRPr>
          </a:p>
          <a:p>
            <a:r>
              <a:rPr lang="en-GB" sz="1400" dirty="0" smtClean="0">
                <a:solidFill>
                  <a:schemeClr val="bg1"/>
                </a:solidFill>
                <a:latin typeface="Bliss 2 Light" panose="02000506030000020004" pitchFamily="50" charset="0"/>
              </a:rPr>
              <a:t>Results suggest that LSPIV measurements are near accurate when compared to in-situ reference measurements. The type of platform used and the density of seeding does have an influence upon the accuracy of the measurement. UAV results prove more accurate than those collected using a GoPro; it is likely that image distortions generated during orthorectification may be the cause in differences. </a:t>
            </a:r>
          </a:p>
          <a:p>
            <a:r>
              <a:rPr lang="en-GB" sz="1400" dirty="0" smtClean="0">
                <a:solidFill>
                  <a:schemeClr val="bg1"/>
                </a:solidFill>
                <a:latin typeface="Bliss 2 Light" panose="02000506030000020004" pitchFamily="50" charset="0"/>
              </a:rPr>
              <a:t>The seeded UAV measurement provides the most accurate discharge measurement. </a:t>
            </a:r>
            <a:endParaRPr lang="en-GB" sz="1400" dirty="0">
              <a:solidFill>
                <a:schemeClr val="bg1"/>
              </a:solidFill>
              <a:latin typeface="Bliss 2 Light" panose="02000506030000020004" pitchFamily="50" charset="0"/>
            </a:endParaRPr>
          </a:p>
        </p:txBody>
      </p:sp>
      <p:pic>
        <p:nvPicPr>
          <p:cNvPr id="35" name="Picture 34"/>
          <p:cNvPicPr>
            <a:picLocks noChangeAspect="1"/>
          </p:cNvPicPr>
          <p:nvPr/>
        </p:nvPicPr>
        <p:blipFill>
          <a:blip r:embed="rId21"/>
          <a:stretch>
            <a:fillRect/>
          </a:stretch>
        </p:blipFill>
        <p:spPr>
          <a:xfrm>
            <a:off x="164052" y="3489307"/>
            <a:ext cx="9842096" cy="2538529"/>
          </a:xfrm>
          <a:prstGeom prst="rect">
            <a:avLst/>
          </a:prstGeom>
        </p:spPr>
      </p:pic>
      <p:sp>
        <p:nvSpPr>
          <p:cNvPr id="38" name="Oval 37">
            <a:hlinkClick r:id="rId13" action="ppaction://hlinksldjump"/>
          </p:cNvPr>
          <p:cNvSpPr/>
          <p:nvPr/>
        </p:nvSpPr>
        <p:spPr>
          <a:xfrm>
            <a:off x="9431583" y="3051076"/>
            <a:ext cx="792276" cy="7471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accent3">
                    <a:lumMod val="50000"/>
                  </a:schemeClr>
                </a:solidFill>
              </a:rPr>
              <a:t>X</a:t>
            </a:r>
            <a:endParaRPr lang="en-GB" sz="2800" dirty="0">
              <a:solidFill>
                <a:schemeClr val="accent3">
                  <a:lumMod val="50000"/>
                </a:schemeClr>
              </a:solidFill>
            </a:endParaRPr>
          </a:p>
        </p:txBody>
      </p:sp>
      <p:sp>
        <p:nvSpPr>
          <p:cNvPr id="7" name="TextBox 6"/>
          <p:cNvSpPr txBox="1"/>
          <p:nvPr/>
        </p:nvSpPr>
        <p:spPr>
          <a:xfrm>
            <a:off x="8763105" y="5524786"/>
            <a:ext cx="1336955" cy="523220"/>
          </a:xfrm>
          <a:prstGeom prst="rect">
            <a:avLst/>
          </a:prstGeom>
          <a:noFill/>
        </p:spPr>
        <p:txBody>
          <a:bodyPr wrap="square" rtlCol="0">
            <a:spAutoFit/>
          </a:bodyPr>
          <a:lstStyle/>
          <a:p>
            <a:r>
              <a:rPr lang="en-GB" sz="1400" dirty="0" smtClean="0"/>
              <a:t>S = Seeded</a:t>
            </a:r>
          </a:p>
          <a:p>
            <a:r>
              <a:rPr lang="en-GB" sz="1400" dirty="0" smtClean="0"/>
              <a:t>US = Unseeded</a:t>
            </a:r>
            <a:endParaRPr lang="en-GB" sz="1400" dirty="0"/>
          </a:p>
        </p:txBody>
      </p:sp>
      <p:pic>
        <p:nvPicPr>
          <p:cNvPr id="39" name="Picture 38"/>
          <p:cNvPicPr>
            <a:picLocks noChangeAspect="1"/>
          </p:cNvPicPr>
          <p:nvPr/>
        </p:nvPicPr>
        <p:blipFill>
          <a:blip r:embed="rId23"/>
          <a:stretch>
            <a:fillRect/>
          </a:stretch>
        </p:blipFill>
        <p:spPr>
          <a:xfrm>
            <a:off x="0" y="6579323"/>
            <a:ext cx="775063" cy="271272"/>
          </a:xfrm>
          <a:prstGeom prst="rect">
            <a:avLst/>
          </a:prstGeom>
        </p:spPr>
      </p:pic>
    </p:spTree>
    <p:extLst>
      <p:ext uri="{BB962C8B-B14F-4D97-AF65-F5344CB8AC3E}">
        <p14:creationId xmlns:p14="http://schemas.microsoft.com/office/powerpoint/2010/main" val="899796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40" name="Title 1"/>
          <p:cNvSpPr txBox="1">
            <a:spLocks/>
          </p:cNvSpPr>
          <p:nvPr/>
        </p:nvSpPr>
        <p:spPr>
          <a:xfrm>
            <a:off x="0" y="64536"/>
            <a:ext cx="9020175" cy="1594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smtClean="0">
                <a:solidFill>
                  <a:srgbClr val="002060"/>
                </a:solidFill>
                <a:latin typeface="Cambria" panose="02040503050406030204" pitchFamily="18" charset="0"/>
              </a:rPr>
              <a:t>A comparison of using Unmanned Aerial Vehicles (UAV) and mobile video for establishing surface flow velocity measurements using the LSPIV method on the River Arrow, Warwickshire</a:t>
            </a:r>
            <a:r>
              <a:rPr lang="en-GB" sz="2800" smtClean="0">
                <a:solidFill>
                  <a:schemeClr val="tx2">
                    <a:lumMod val="50000"/>
                  </a:schemeClr>
                </a:solidFill>
                <a:latin typeface="Cambria" panose="02040503050406030204" pitchFamily="18" charset="0"/>
              </a:rPr>
              <a:t>.</a:t>
            </a:r>
            <a:endParaRPr lang="en-GB" sz="2800" dirty="0">
              <a:solidFill>
                <a:schemeClr val="tx2">
                  <a:lumMod val="50000"/>
                </a:schemeClr>
              </a:solidFill>
              <a:latin typeface="Cambria" panose="02040503050406030204" pitchFamily="18" charset="0"/>
            </a:endParaRPr>
          </a:p>
        </p:txBody>
      </p:sp>
      <p:pic>
        <p:nvPicPr>
          <p:cNvPr id="41"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TextBox 41"/>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3" name="Picture 42"/>
          <p:cNvPicPr>
            <a:picLocks noChangeAspect="1"/>
          </p:cNvPicPr>
          <p:nvPr/>
        </p:nvPicPr>
        <p:blipFill>
          <a:blip r:embed="rId11"/>
          <a:stretch>
            <a:fillRect/>
          </a:stretch>
        </p:blipFill>
        <p:spPr>
          <a:xfrm>
            <a:off x="11193195" y="9975"/>
            <a:ext cx="987373" cy="1176296"/>
          </a:xfrm>
          <a:prstGeom prst="rect">
            <a:avLst/>
          </a:prstGeom>
        </p:spPr>
      </p:pic>
      <p:sp>
        <p:nvSpPr>
          <p:cNvPr id="22" name="Rectangle 21"/>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b="1" dirty="0" smtClean="0"/>
              <a:t>Outline and Method</a:t>
            </a:r>
          </a:p>
          <a:p>
            <a:r>
              <a:rPr lang="en-GB" sz="1600" dirty="0" smtClean="0"/>
              <a:t>To compute surface flow velocities using LSPIV, a cross correlation algorithm is applied to an Interrogation Areas (IA) centred on point </a:t>
            </a:r>
            <a:r>
              <a:rPr lang="en-GB" sz="1600" i="1" dirty="0" err="1"/>
              <a:t>a</a:t>
            </a:r>
            <a:r>
              <a:rPr lang="en-GB" sz="1600" i="1" baseline="-25000" dirty="0" err="1"/>
              <a:t>ij</a:t>
            </a:r>
            <a:r>
              <a:rPr lang="en-GB" sz="1600" i="1" dirty="0"/>
              <a:t> </a:t>
            </a:r>
            <a:r>
              <a:rPr lang="en-GB" sz="1600" dirty="0"/>
              <a:t>in the first image at time </a:t>
            </a:r>
            <a:r>
              <a:rPr lang="en-GB" sz="1600" i="1" dirty="0"/>
              <a:t>t </a:t>
            </a:r>
            <a:r>
              <a:rPr lang="en-GB" sz="1600" dirty="0"/>
              <a:t>and the IA centred on a point </a:t>
            </a:r>
            <a:r>
              <a:rPr lang="en-GB" sz="1600" i="1" dirty="0" err="1"/>
              <a:t>b</a:t>
            </a:r>
            <a:r>
              <a:rPr lang="en-GB" sz="1600" i="1" baseline="-25000" dirty="0" err="1"/>
              <a:t>ij</a:t>
            </a:r>
            <a:r>
              <a:rPr lang="en-GB" sz="1600" i="1" baseline="-25000" dirty="0"/>
              <a:t> </a:t>
            </a:r>
            <a:r>
              <a:rPr lang="en-GB" sz="1600" dirty="0"/>
              <a:t> in the second image at time </a:t>
            </a:r>
            <a:r>
              <a:rPr lang="en-GB" sz="1600" i="1" dirty="0"/>
              <a:t>t + </a:t>
            </a:r>
            <a:r>
              <a:rPr lang="en-GB" sz="1600" i="1" dirty="0" smtClean="0"/>
              <a:t>dt</a:t>
            </a:r>
            <a:r>
              <a:rPr lang="en-GB" sz="1600" i="1" baseline="30000" dirty="0" smtClean="0"/>
              <a:t>9</a:t>
            </a:r>
            <a:r>
              <a:rPr lang="en-GB" sz="1600" i="1" dirty="0" smtClean="0"/>
              <a:t>. </a:t>
            </a:r>
            <a:r>
              <a:rPr lang="en-GB" sz="1600" dirty="0" smtClean="0"/>
              <a:t>The size of the IA is determined by the user; different chosen sizes will result in various output results</a:t>
            </a:r>
            <a:r>
              <a:rPr lang="en-GB" sz="1600" baseline="30000" dirty="0" smtClean="0"/>
              <a:t>10</a:t>
            </a:r>
            <a:r>
              <a:rPr lang="en-GB" sz="1600" dirty="0" smtClean="0"/>
              <a:t>. </a:t>
            </a:r>
          </a:p>
          <a:p>
            <a:r>
              <a:rPr lang="en-GB" sz="1600" dirty="0" smtClean="0"/>
              <a:t>Five different parameters were chosen (pixel sizes) 2,4,6,8 &amp; 10 to evaluate the impact of the size difference upon calculated velocities. These parameters were applied to two sets of video (UAV and GoPro mounted upon a telescopic pole) each of which were 60 seconds, at 5fps (100 images). </a:t>
            </a:r>
            <a:endParaRPr lang="en-GB" sz="1600" dirty="0"/>
          </a:p>
        </p:txBody>
      </p:sp>
      <p:sp>
        <p:nvSpPr>
          <p:cNvPr id="23" name="Rectangle 22"/>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1600" dirty="0"/>
          </a:p>
        </p:txBody>
      </p:sp>
      <p:sp>
        <p:nvSpPr>
          <p:cNvPr id="35" name="Rectangle 34"/>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t>Presence/Absence of Seeding Material</a:t>
            </a:r>
          </a:p>
        </p:txBody>
      </p:sp>
      <p:sp>
        <p:nvSpPr>
          <p:cNvPr id="24" name="Rectangle 23"/>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p:cNvGrpSpPr/>
          <p:nvPr/>
        </p:nvGrpSpPr>
        <p:grpSpPr>
          <a:xfrm>
            <a:off x="10158545" y="1358101"/>
            <a:ext cx="1872343" cy="5324701"/>
            <a:chOff x="10158545" y="1358101"/>
            <a:chExt cx="1872343" cy="5324701"/>
          </a:xfrm>
        </p:grpSpPr>
        <p:grpSp>
          <p:nvGrpSpPr>
            <p:cNvPr id="27" name="Group 26"/>
            <p:cNvGrpSpPr/>
            <p:nvPr/>
          </p:nvGrpSpPr>
          <p:grpSpPr>
            <a:xfrm>
              <a:off x="10158545" y="1358101"/>
              <a:ext cx="1872343" cy="5324701"/>
              <a:chOff x="10158546" y="1337356"/>
              <a:chExt cx="1872343" cy="5419725"/>
            </a:xfrm>
          </p:grpSpPr>
          <p:grpSp>
            <p:nvGrpSpPr>
              <p:cNvPr id="29" name="Group 28"/>
              <p:cNvGrpSpPr/>
              <p:nvPr/>
            </p:nvGrpSpPr>
            <p:grpSpPr>
              <a:xfrm>
                <a:off x="10158546" y="1337356"/>
                <a:ext cx="1872343" cy="5419725"/>
                <a:chOff x="10158546" y="1337356"/>
                <a:chExt cx="1872343" cy="5419725"/>
              </a:xfrm>
            </p:grpSpPr>
            <p:sp>
              <p:nvSpPr>
                <p:cNvPr id="31" name="Rectangle 30"/>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hlinkClick r:id="rId12"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3" name="Rectangle 32">
                  <a:hlinkClick r:id="rId13"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34" name="Rectangle 33">
                  <a:hlinkClick r:id="rId14" action="ppaction://hlinksldjump"/>
                </p:cNvPr>
                <p:cNvSpPr/>
                <p:nvPr/>
              </p:nvSpPr>
              <p:spPr>
                <a:xfrm>
                  <a:off x="10227844" y="4582736"/>
                  <a:ext cx="1741714" cy="53845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Seeding material</a:t>
                  </a:r>
                  <a:endParaRPr lang="en-GB" dirty="0"/>
                </a:p>
              </p:txBody>
            </p:sp>
            <p:sp>
              <p:nvSpPr>
                <p:cNvPr id="36" name="Rectangle 35">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37" name="Rectangle 36">
                  <a:hlinkClick r:id="rId16"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8" name="Rectangle 37">
                  <a:hlinkClick r:id="rId17"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55" name="Rectangle 54">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30" name="Rectangle 29">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8" name="Rectangle 27">
              <a:hlinkClick r:id="rId20"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2" name="Oval 1">
            <a:hlinkClick r:id="rId21" action="ppaction://hlinksldjump"/>
          </p:cNvPr>
          <p:cNvSpPr/>
          <p:nvPr/>
        </p:nvSpPr>
        <p:spPr>
          <a:xfrm>
            <a:off x="8194761" y="1827566"/>
            <a:ext cx="1898469" cy="901771"/>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Bliss 2 Light" panose="02000506030000020004" pitchFamily="50" charset="0"/>
              </a:rPr>
              <a:t>Video of Seeding</a:t>
            </a:r>
            <a:endParaRPr lang="en-GB" dirty="0">
              <a:latin typeface="Bliss 2 Light" panose="02000506030000020004" pitchFamily="50" charset="0"/>
            </a:endParaRPr>
          </a:p>
        </p:txBody>
      </p:sp>
      <p:sp>
        <p:nvSpPr>
          <p:cNvPr id="56" name="TextBox 55"/>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3" name="Picture 2">
            <a:hlinkClick r:id="" action="ppaction://noaction"/>
          </p:cNvPr>
          <p:cNvPicPr>
            <a:picLocks noChangeAspect="1"/>
          </p:cNvPicPr>
          <p:nvPr/>
        </p:nvPicPr>
        <p:blipFill>
          <a:blip r:embed="rId22"/>
          <a:stretch>
            <a:fillRect/>
          </a:stretch>
        </p:blipFill>
        <p:spPr>
          <a:xfrm>
            <a:off x="7627348" y="3435087"/>
            <a:ext cx="2307273" cy="1045767"/>
          </a:xfrm>
          <a:prstGeom prst="rect">
            <a:avLst/>
          </a:prstGeom>
        </p:spPr>
      </p:pic>
      <p:sp>
        <p:nvSpPr>
          <p:cNvPr id="4" name="TextBox 3"/>
          <p:cNvSpPr txBox="1"/>
          <p:nvPr/>
        </p:nvSpPr>
        <p:spPr>
          <a:xfrm>
            <a:off x="132662" y="2315510"/>
            <a:ext cx="3866120" cy="4770537"/>
          </a:xfrm>
          <a:prstGeom prst="rect">
            <a:avLst/>
          </a:prstGeom>
          <a:noFill/>
        </p:spPr>
        <p:txBody>
          <a:bodyPr wrap="square" rtlCol="0">
            <a:spAutoFit/>
          </a:bodyPr>
          <a:lstStyle/>
          <a:p>
            <a:r>
              <a:rPr lang="en-GB" sz="1600" b="1" dirty="0">
                <a:solidFill>
                  <a:schemeClr val="bg1"/>
                </a:solidFill>
                <a:latin typeface="Bliss 2 Light" panose="02000506030000020004" pitchFamily="50" charset="0"/>
              </a:rPr>
              <a:t>Outline and Method</a:t>
            </a:r>
          </a:p>
          <a:p>
            <a:r>
              <a:rPr lang="en-GB" sz="1600" dirty="0">
                <a:solidFill>
                  <a:schemeClr val="bg1"/>
                </a:solidFill>
                <a:latin typeface="Bliss 2 Light" panose="02000506030000020004" pitchFamily="50" charset="0"/>
              </a:rPr>
              <a:t>LSPIV requires a good visualisation of the stream surface movement for the accurate calculation of surface flow velocities. There is a need to identify at what flow rate the need to add seeding material is deemed necessary, therefore this study evaluated the accuracy of seeded and unseeded measurements during low flow conditions; future research will evaluate the influence of seeding at multiple flow rates. </a:t>
            </a:r>
            <a:r>
              <a:rPr lang="en-GB" sz="1600" dirty="0" smtClean="0">
                <a:solidFill>
                  <a:schemeClr val="bg1"/>
                </a:solidFill>
                <a:latin typeface="Bliss 2 Light" panose="02000506030000020004" pitchFamily="50" charset="0"/>
              </a:rPr>
              <a:t>Two </a:t>
            </a:r>
            <a:r>
              <a:rPr lang="en-GB" sz="1600" dirty="0">
                <a:solidFill>
                  <a:schemeClr val="bg1"/>
                </a:solidFill>
                <a:latin typeface="Bliss 2 Light" panose="02000506030000020004" pitchFamily="50" charset="0"/>
              </a:rPr>
              <a:t>sets of video were recorded for 1 minute, both with and without seeding material. Video was recorded using both a UAV and GoPro; processing parameters remained </a:t>
            </a:r>
            <a:r>
              <a:rPr lang="en-GB" sz="1600" dirty="0" smtClean="0">
                <a:solidFill>
                  <a:schemeClr val="bg1"/>
                </a:solidFill>
                <a:latin typeface="Bliss 2 Light" panose="02000506030000020004" pitchFamily="50" charset="0"/>
              </a:rPr>
              <a:t>consistent and </a:t>
            </a:r>
            <a:r>
              <a:rPr lang="en-GB" sz="1600" dirty="0">
                <a:solidFill>
                  <a:schemeClr val="bg1"/>
                </a:solidFill>
                <a:latin typeface="Bliss 2 Light" panose="02000506030000020004" pitchFamily="50" charset="0"/>
              </a:rPr>
              <a:t>in accordance with the most accurate estimations established in objective </a:t>
            </a:r>
            <a:r>
              <a:rPr lang="en-GB" sz="1600" dirty="0" err="1" smtClean="0">
                <a:solidFill>
                  <a:schemeClr val="bg1"/>
                </a:solidFill>
                <a:latin typeface="Bliss 2 Light" panose="02000506030000020004" pitchFamily="50" charset="0"/>
              </a:rPr>
              <a:t>i</a:t>
            </a:r>
            <a:r>
              <a:rPr lang="en-GB" sz="1600" dirty="0" smtClean="0">
                <a:solidFill>
                  <a:schemeClr val="bg1"/>
                </a:solidFill>
                <a:latin typeface="Bliss 2 Light" panose="02000506030000020004" pitchFamily="50" charset="0"/>
              </a:rPr>
              <a:t>) </a:t>
            </a:r>
            <a:r>
              <a:rPr lang="en-GB" sz="1600" dirty="0">
                <a:solidFill>
                  <a:schemeClr val="bg1"/>
                </a:solidFill>
                <a:latin typeface="Bliss 2 Light" panose="02000506030000020004" pitchFamily="50" charset="0"/>
              </a:rPr>
              <a:t>with an IA of 6pixels and SA </a:t>
            </a:r>
            <a:r>
              <a:rPr lang="en-GB" sz="1600" dirty="0" err="1">
                <a:solidFill>
                  <a:schemeClr val="bg1"/>
                </a:solidFill>
                <a:latin typeface="Bliss 2 Light" panose="02000506030000020004" pitchFamily="50" charset="0"/>
              </a:rPr>
              <a:t>Sjp</a:t>
            </a:r>
            <a:r>
              <a:rPr lang="en-GB" sz="1600" dirty="0">
                <a:solidFill>
                  <a:schemeClr val="bg1"/>
                </a:solidFill>
                <a:latin typeface="Bliss 2 Light" panose="02000506030000020004" pitchFamily="50" charset="0"/>
              </a:rPr>
              <a:t> of 10pixels. </a:t>
            </a:r>
          </a:p>
          <a:p>
            <a:endParaRPr lang="en-GB" sz="1600" dirty="0">
              <a:solidFill>
                <a:schemeClr val="bg1"/>
              </a:solidFill>
              <a:latin typeface="Bliss 2 Light" panose="02000506030000020004" pitchFamily="50" charset="0"/>
            </a:endParaRPr>
          </a:p>
        </p:txBody>
      </p:sp>
      <p:pic>
        <p:nvPicPr>
          <p:cNvPr id="5" name="Picture 4"/>
          <p:cNvPicPr>
            <a:picLocks noChangeAspect="1"/>
          </p:cNvPicPr>
          <p:nvPr/>
        </p:nvPicPr>
        <p:blipFill>
          <a:blip r:embed="rId23"/>
          <a:stretch>
            <a:fillRect/>
          </a:stretch>
        </p:blipFill>
        <p:spPr>
          <a:xfrm>
            <a:off x="5981747" y="3638921"/>
            <a:ext cx="1558519" cy="841933"/>
          </a:xfrm>
          <a:prstGeom prst="rect">
            <a:avLst/>
          </a:prstGeom>
        </p:spPr>
      </p:pic>
      <p:sp>
        <p:nvSpPr>
          <p:cNvPr id="6" name="TextBox 5"/>
          <p:cNvSpPr txBox="1"/>
          <p:nvPr/>
        </p:nvSpPr>
        <p:spPr>
          <a:xfrm>
            <a:off x="4085863" y="1982707"/>
            <a:ext cx="4418744" cy="1661993"/>
          </a:xfrm>
          <a:prstGeom prst="rect">
            <a:avLst/>
          </a:prstGeom>
          <a:noFill/>
        </p:spPr>
        <p:txBody>
          <a:bodyPr wrap="square" rtlCol="0">
            <a:spAutoFit/>
          </a:bodyPr>
          <a:lstStyle/>
          <a:p>
            <a:r>
              <a:rPr lang="en-GB" b="1" dirty="0" smtClean="0">
                <a:solidFill>
                  <a:schemeClr val="bg1"/>
                </a:solidFill>
                <a:latin typeface="Bliss 2 Light" panose="02000506030000020004" pitchFamily="50" charset="0"/>
              </a:rPr>
              <a:t>Results</a:t>
            </a:r>
          </a:p>
          <a:p>
            <a:r>
              <a:rPr lang="en-GB" sz="1400" dirty="0" smtClean="0">
                <a:solidFill>
                  <a:schemeClr val="bg1"/>
                </a:solidFill>
                <a:latin typeface="Bliss 2 Light" panose="02000506030000020004" pitchFamily="50" charset="0"/>
              </a:rPr>
              <a:t>Seeded results provide more accurate velocity measurements compared to unseeded results. Furthermore, the UAV seeded measurements prove the most accurate and least variable when compared to reference values. The paired t-test results suggest that only the UAV unseeded results are statistically significant.  </a:t>
            </a:r>
            <a:endParaRPr lang="en-GB" sz="1400" dirty="0">
              <a:solidFill>
                <a:schemeClr val="bg1"/>
              </a:solidFill>
              <a:latin typeface="Bliss 2 Light" panose="02000506030000020004" pitchFamily="50" charset="0"/>
            </a:endParaRPr>
          </a:p>
        </p:txBody>
      </p:sp>
      <p:sp>
        <p:nvSpPr>
          <p:cNvPr id="45" name="TextBox 44">
            <a:hlinkClick r:id="" action="ppaction://noaction"/>
          </p:cNvPr>
          <p:cNvSpPr txBox="1"/>
          <p:nvPr/>
        </p:nvSpPr>
        <p:spPr>
          <a:xfrm>
            <a:off x="8112099" y="3757637"/>
            <a:ext cx="1629016" cy="369332"/>
          </a:xfrm>
          <a:prstGeom prst="rect">
            <a:avLst/>
          </a:prstGeom>
          <a:solidFill>
            <a:srgbClr val="BFBFBF">
              <a:alpha val="50196"/>
            </a:srgbClr>
          </a:solidFill>
        </p:spPr>
        <p:txBody>
          <a:bodyPr wrap="square" rtlCol="0">
            <a:spAutoFit/>
          </a:bodyPr>
          <a:lstStyle/>
          <a:p>
            <a:r>
              <a:rPr lang="en-GB" b="1" dirty="0" smtClean="0">
                <a:solidFill>
                  <a:schemeClr val="tx2"/>
                </a:solidFill>
              </a:rPr>
              <a:t>Click to expand</a:t>
            </a:r>
            <a:endParaRPr lang="en-GB" b="1" dirty="0">
              <a:solidFill>
                <a:schemeClr val="tx2"/>
              </a:solidFill>
            </a:endParaRPr>
          </a:p>
        </p:txBody>
      </p:sp>
      <p:sp>
        <p:nvSpPr>
          <p:cNvPr id="7" name="TextBox 6"/>
          <p:cNvSpPr txBox="1"/>
          <p:nvPr/>
        </p:nvSpPr>
        <p:spPr>
          <a:xfrm>
            <a:off x="4085863" y="4643694"/>
            <a:ext cx="5848758" cy="2092881"/>
          </a:xfrm>
          <a:prstGeom prst="rect">
            <a:avLst/>
          </a:prstGeom>
          <a:noFill/>
        </p:spPr>
        <p:txBody>
          <a:bodyPr wrap="square" rtlCol="0">
            <a:spAutoFit/>
          </a:bodyPr>
          <a:lstStyle/>
          <a:p>
            <a:r>
              <a:rPr lang="en-GB" b="1" dirty="0" smtClean="0">
                <a:solidFill>
                  <a:schemeClr val="bg1"/>
                </a:solidFill>
                <a:latin typeface="Bliss 2 Light" panose="02000506030000020004" pitchFamily="50" charset="0"/>
              </a:rPr>
              <a:t>Discussion</a:t>
            </a:r>
          </a:p>
          <a:p>
            <a:r>
              <a:rPr lang="en-GB" sz="1400" dirty="0" smtClean="0">
                <a:solidFill>
                  <a:schemeClr val="bg1"/>
                </a:solidFill>
                <a:latin typeface="Bliss 2 Light" panose="02000506030000020004" pitchFamily="50" charset="0"/>
              </a:rPr>
              <a:t>The most accurate LSPIV results are those that have seeding material present upon the surface. Unseeded measurements from the GoPro prove more accurate than those from the UAV; the differing camera angles creating different surface lighting may be a result of such. It is suggested that future research will compare the presence and absence of seeding in higher flow, where natural surface features are also present. Various parameters may have also influenced the accuracy of results, including the reflection of light on the water surface, and the movement of the camera. </a:t>
            </a:r>
            <a:endParaRPr lang="en-GB" sz="1400" dirty="0">
              <a:solidFill>
                <a:schemeClr val="bg1"/>
              </a:solidFill>
              <a:latin typeface="Bliss 2 Light" panose="02000506030000020004" pitchFamily="50" charset="0"/>
            </a:endParaRPr>
          </a:p>
        </p:txBody>
      </p:sp>
      <p:pic>
        <p:nvPicPr>
          <p:cNvPr id="44" name="Picture 43"/>
          <p:cNvPicPr>
            <a:picLocks noChangeAspect="1"/>
          </p:cNvPicPr>
          <p:nvPr/>
        </p:nvPicPr>
        <p:blipFill>
          <a:blip r:embed="rId22"/>
          <a:stretch>
            <a:fillRect/>
          </a:stretch>
        </p:blipFill>
        <p:spPr>
          <a:xfrm>
            <a:off x="2440259" y="1931198"/>
            <a:ext cx="7565889" cy="4547582"/>
          </a:xfrm>
          <a:prstGeom prst="rect">
            <a:avLst/>
          </a:prstGeom>
        </p:spPr>
      </p:pic>
      <p:sp>
        <p:nvSpPr>
          <p:cNvPr id="46" name="Oval 45">
            <a:hlinkClick r:id="rId14" action="ppaction://hlinksldjump"/>
          </p:cNvPr>
          <p:cNvSpPr/>
          <p:nvPr/>
        </p:nvSpPr>
        <p:spPr>
          <a:xfrm>
            <a:off x="9431583" y="1633543"/>
            <a:ext cx="792276" cy="7471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accent3">
                    <a:lumMod val="50000"/>
                  </a:schemeClr>
                </a:solidFill>
              </a:rPr>
              <a:t>X</a:t>
            </a:r>
            <a:endParaRPr lang="en-GB" sz="2800" dirty="0">
              <a:solidFill>
                <a:schemeClr val="accent3">
                  <a:lumMod val="50000"/>
                </a:schemeClr>
              </a:solidFill>
            </a:endParaRPr>
          </a:p>
        </p:txBody>
      </p:sp>
      <p:pic>
        <p:nvPicPr>
          <p:cNvPr id="47" name="Picture 46"/>
          <p:cNvPicPr>
            <a:picLocks noChangeAspect="1"/>
          </p:cNvPicPr>
          <p:nvPr/>
        </p:nvPicPr>
        <p:blipFill>
          <a:blip r:embed="rId24"/>
          <a:stretch>
            <a:fillRect/>
          </a:stretch>
        </p:blipFill>
        <p:spPr>
          <a:xfrm>
            <a:off x="0" y="6579323"/>
            <a:ext cx="775063" cy="271272"/>
          </a:xfrm>
          <a:prstGeom prst="rect">
            <a:avLst/>
          </a:prstGeom>
        </p:spPr>
      </p:pic>
    </p:spTree>
    <p:extLst>
      <p:ext uri="{BB962C8B-B14F-4D97-AF65-F5344CB8AC3E}">
        <p14:creationId xmlns:p14="http://schemas.microsoft.com/office/powerpoint/2010/main" val="785657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 y="1991542"/>
            <a:ext cx="5817325" cy="4599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000" b="1" dirty="0" smtClean="0">
                <a:latin typeface="Bliss 2 Light" panose="02000506030000020004" pitchFamily="50" charset="0"/>
              </a:rPr>
              <a:t>Introduction</a:t>
            </a:r>
            <a:r>
              <a:rPr lang="en-GB" b="1" dirty="0" smtClean="0">
                <a:latin typeface="Bliss 2 Light" panose="02000506030000020004" pitchFamily="50" charset="0"/>
              </a:rPr>
              <a:t> </a:t>
            </a:r>
          </a:p>
          <a:p>
            <a:r>
              <a:rPr lang="en-GB" sz="1600" dirty="0" smtClean="0">
                <a:solidFill>
                  <a:schemeClr val="bg1"/>
                </a:solidFill>
                <a:latin typeface="Bliss 2 Light" panose="02000506030000020004" pitchFamily="50" charset="0"/>
              </a:rPr>
              <a:t>Large Scale Particle Image Velocimetry (LSPIV) </a:t>
            </a:r>
            <a:r>
              <a:rPr lang="en-GB" sz="1600" dirty="0" smtClean="0">
                <a:latin typeface="Bliss 2 Light" panose="02000506030000020004" pitchFamily="50" charset="0"/>
              </a:rPr>
              <a:t>has proven an effective technique for monitoring river flows at numerous scales</a:t>
            </a:r>
            <a:r>
              <a:rPr lang="en-GB" sz="1600" baseline="30000" dirty="0" smtClean="0">
                <a:latin typeface="Bliss 2 Light" panose="02000506030000020004" pitchFamily="50" charset="0"/>
              </a:rPr>
              <a:t>1</a:t>
            </a:r>
            <a:r>
              <a:rPr lang="en-GB" sz="1600" dirty="0" smtClean="0">
                <a:latin typeface="Bliss 2 Light" panose="02000506030000020004" pitchFamily="50" charset="0"/>
              </a:rPr>
              <a:t> and through using various video platforms (e.g. fixed upon structural support</a:t>
            </a:r>
            <a:r>
              <a:rPr lang="en-GB" sz="1600" baseline="30000" dirty="0" smtClean="0">
                <a:latin typeface="Bliss 2 Light" panose="02000506030000020004" pitchFamily="50" charset="0"/>
              </a:rPr>
              <a:t>2</a:t>
            </a:r>
            <a:r>
              <a:rPr lang="en-GB" sz="1600" dirty="0" smtClean="0">
                <a:latin typeface="Bliss 2 Light" panose="02000506030000020004" pitchFamily="50" charset="0"/>
              </a:rPr>
              <a:t>, mounted on a telescopic pole at the bankside</a:t>
            </a:r>
            <a:r>
              <a:rPr lang="en-GB" sz="1600" baseline="30000" dirty="0" smtClean="0">
                <a:latin typeface="Bliss 2 Light" panose="02000506030000020004" pitchFamily="50" charset="0"/>
              </a:rPr>
              <a:t>3</a:t>
            </a:r>
            <a:r>
              <a:rPr lang="en-GB" sz="1600" dirty="0" smtClean="0">
                <a:latin typeface="Bliss 2 Light" panose="02000506030000020004" pitchFamily="50" charset="0"/>
              </a:rPr>
              <a:t>, or through Unmanned Aerial Vehicles (UAVs</a:t>
            </a:r>
            <a:r>
              <a:rPr lang="en-GB" sz="1600" baseline="30000" dirty="0" smtClean="0">
                <a:latin typeface="Bliss 2 Light" panose="02000506030000020004" pitchFamily="50" charset="0"/>
              </a:rPr>
              <a:t>)4</a:t>
            </a:r>
            <a:r>
              <a:rPr lang="en-GB" sz="1600" dirty="0" smtClean="0">
                <a:latin typeface="Bliss 2 Light" panose="02000506030000020004" pitchFamily="50" charset="0"/>
              </a:rPr>
              <a:t>. However, comparisons of the results obtained from each platform are rarely analysed during the same hydrological and morphological conditions. Furthermore, the processing of LSPIV requires certain parameters to be defined by the user</a:t>
            </a:r>
            <a:r>
              <a:rPr lang="en-GB" sz="1600" baseline="30000" dirty="0" smtClean="0">
                <a:latin typeface="Bliss 2 Light" panose="02000506030000020004" pitchFamily="50" charset="0"/>
              </a:rPr>
              <a:t>5</a:t>
            </a:r>
            <a:r>
              <a:rPr lang="en-GB" sz="1600" dirty="0" smtClean="0">
                <a:latin typeface="Bliss 2 Light" panose="02000506030000020004" pitchFamily="50" charset="0"/>
              </a:rPr>
              <a:t>; the Interrogation Areas (IA) and Search Areas (SA) are defined by the users experience, yet a failure to apply the most accurate parameters can cause large uncertainty and erroneous velocity results</a:t>
            </a:r>
            <a:r>
              <a:rPr lang="en-GB" sz="1600" baseline="30000" dirty="0" smtClean="0">
                <a:latin typeface="Bliss 2 Light" panose="02000506030000020004" pitchFamily="50" charset="0"/>
              </a:rPr>
              <a:t>6</a:t>
            </a:r>
            <a:r>
              <a:rPr lang="en-GB" sz="1600" dirty="0" smtClean="0">
                <a:latin typeface="Bliss 2 Light" panose="02000506030000020004" pitchFamily="50" charset="0"/>
              </a:rPr>
              <a:t>. Additionally, the presence or absence of seeding material can result in varied outputs of LSPIV calculations</a:t>
            </a:r>
            <a:r>
              <a:rPr lang="en-GB" sz="1600" baseline="30000" dirty="0" smtClean="0">
                <a:latin typeface="Bliss 2 Light" panose="02000506030000020004" pitchFamily="50" charset="0"/>
              </a:rPr>
              <a:t>7</a:t>
            </a:r>
            <a:r>
              <a:rPr lang="en-GB" sz="1600" dirty="0" smtClean="0">
                <a:latin typeface="Bliss 2 Light" panose="02000506030000020004" pitchFamily="50" charset="0"/>
              </a:rPr>
              <a:t>. For reliable and robust results to be acquired using the LSPIV method, it is essential that the platform, processing parameters and data collection technique are as accurate and reliable as practicably possible</a:t>
            </a:r>
            <a:r>
              <a:rPr lang="en-GB" sz="1600" baseline="30000" dirty="0" smtClean="0">
                <a:latin typeface="Bliss 2 Light" panose="02000506030000020004" pitchFamily="50" charset="0"/>
              </a:rPr>
              <a:t>8</a:t>
            </a:r>
            <a:r>
              <a:rPr lang="en-GB" sz="1600" dirty="0" smtClean="0">
                <a:latin typeface="Bliss 2 Light" panose="02000506030000020004" pitchFamily="50" charset="0"/>
              </a:rPr>
              <a:t>. </a:t>
            </a:r>
          </a:p>
          <a:p>
            <a:endParaRPr lang="en-GB" b="1" dirty="0">
              <a:latin typeface="Bliss 2 Light" panose="02000506030000020004" pitchFamily="50" charset="0"/>
            </a:endParaRPr>
          </a:p>
        </p:txBody>
      </p:sp>
      <p:sp>
        <p:nvSpPr>
          <p:cNvPr id="36" name="TextBox 35"/>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37" name="Title 1"/>
          <p:cNvSpPr>
            <a:spLocks noGrp="1"/>
          </p:cNvSpPr>
          <p:nvPr>
            <p:ph type="ctrTitle"/>
          </p:nvPr>
        </p:nvSpPr>
        <p:spPr>
          <a:xfrm>
            <a:off x="0" y="64536"/>
            <a:ext cx="9020175" cy="1594711"/>
          </a:xfrm>
        </p:spPr>
        <p:txBody>
          <a:bodyPr>
            <a:noAutofit/>
          </a:bodyPr>
          <a:lstStyle/>
          <a:p>
            <a:pPr algn="l"/>
            <a:r>
              <a:rPr lang="en-GB" sz="2800" dirty="0">
                <a:solidFill>
                  <a:srgbClr val="002060"/>
                </a:solidFill>
                <a:latin typeface="Cambria" panose="02040503050406030204" pitchFamily="18" charset="0"/>
              </a:rPr>
              <a:t>A comparison of using Unmanned Aerial Vehicles (UAV) and mobile </a:t>
            </a:r>
            <a:r>
              <a:rPr lang="en-GB" sz="2800" dirty="0" smtClean="0">
                <a:solidFill>
                  <a:srgbClr val="002060"/>
                </a:solidFill>
                <a:latin typeface="Cambria" panose="02040503050406030204" pitchFamily="18" charset="0"/>
              </a:rPr>
              <a:t>video for </a:t>
            </a:r>
            <a:r>
              <a:rPr lang="en-GB" sz="2800" dirty="0">
                <a:solidFill>
                  <a:srgbClr val="002060"/>
                </a:solidFill>
                <a:latin typeface="Cambria" panose="02040503050406030204" pitchFamily="18" charset="0"/>
              </a:rPr>
              <a:t>establishing surface flow </a:t>
            </a:r>
            <a:r>
              <a:rPr lang="en-GB" sz="2800" dirty="0" smtClean="0">
                <a:solidFill>
                  <a:srgbClr val="002060"/>
                </a:solidFill>
                <a:latin typeface="Cambria" panose="02040503050406030204" pitchFamily="18" charset="0"/>
              </a:rPr>
              <a:t>velocity measurements </a:t>
            </a:r>
            <a:r>
              <a:rPr lang="en-GB" sz="2800" dirty="0">
                <a:solidFill>
                  <a:srgbClr val="002060"/>
                </a:solidFill>
                <a:latin typeface="Cambria" panose="02040503050406030204" pitchFamily="18" charset="0"/>
              </a:rPr>
              <a:t>using the </a:t>
            </a:r>
            <a:r>
              <a:rPr lang="en-GB" sz="2800" dirty="0" smtClean="0">
                <a:solidFill>
                  <a:srgbClr val="002060"/>
                </a:solidFill>
                <a:latin typeface="Cambria" panose="02040503050406030204" pitchFamily="18" charset="0"/>
              </a:rPr>
              <a:t>LSPIV method </a:t>
            </a:r>
            <a:r>
              <a:rPr lang="en-GB" sz="2800" dirty="0">
                <a:solidFill>
                  <a:srgbClr val="002060"/>
                </a:solidFill>
                <a:latin typeface="Cambria" panose="02040503050406030204" pitchFamily="18" charset="0"/>
              </a:rPr>
              <a:t>on the River Arrow, Warwickshire</a:t>
            </a:r>
            <a:r>
              <a:rPr lang="en-GB" sz="2800" dirty="0">
                <a:solidFill>
                  <a:schemeClr val="tx2">
                    <a:lumMod val="50000"/>
                  </a:schemeClr>
                </a:solidFill>
                <a:latin typeface="Cambria" panose="02040503050406030204" pitchFamily="18" charset="0"/>
              </a:rPr>
              <a:t>.</a:t>
            </a:r>
          </a:p>
        </p:txBody>
      </p:sp>
      <p:pic>
        <p:nvPicPr>
          <p:cNvPr id="38"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TextBox 38"/>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0" name="Picture 39"/>
          <p:cNvPicPr>
            <a:picLocks noChangeAspect="1"/>
          </p:cNvPicPr>
          <p:nvPr/>
        </p:nvPicPr>
        <p:blipFill>
          <a:blip r:embed="rId11"/>
          <a:stretch>
            <a:fillRect/>
          </a:stretch>
        </p:blipFill>
        <p:spPr>
          <a:xfrm>
            <a:off x="11193195" y="9975"/>
            <a:ext cx="987373" cy="1176296"/>
          </a:xfrm>
          <a:prstGeom prst="rect">
            <a:avLst/>
          </a:prstGeom>
        </p:spPr>
      </p:pic>
      <p:grpSp>
        <p:nvGrpSpPr>
          <p:cNvPr id="20" name="Group 19"/>
          <p:cNvGrpSpPr/>
          <p:nvPr/>
        </p:nvGrpSpPr>
        <p:grpSpPr>
          <a:xfrm>
            <a:off x="10158545" y="1358101"/>
            <a:ext cx="1872343" cy="5324701"/>
            <a:chOff x="10158545" y="1358101"/>
            <a:chExt cx="1872343" cy="5324701"/>
          </a:xfrm>
        </p:grpSpPr>
        <p:grpSp>
          <p:nvGrpSpPr>
            <p:cNvPr id="21" name="Group 20"/>
            <p:cNvGrpSpPr/>
            <p:nvPr/>
          </p:nvGrpSpPr>
          <p:grpSpPr>
            <a:xfrm>
              <a:off x="10158545" y="1358101"/>
              <a:ext cx="1872343" cy="5324701"/>
              <a:chOff x="10158546" y="1337356"/>
              <a:chExt cx="1872343" cy="5419725"/>
            </a:xfrm>
          </p:grpSpPr>
          <p:grpSp>
            <p:nvGrpSpPr>
              <p:cNvPr id="34" name="Group 33"/>
              <p:cNvGrpSpPr/>
              <p:nvPr/>
            </p:nvGrpSpPr>
            <p:grpSpPr>
              <a:xfrm>
                <a:off x="10158546" y="1337356"/>
                <a:ext cx="1872343" cy="5419725"/>
                <a:chOff x="10158546" y="1337356"/>
                <a:chExt cx="1872343" cy="5419725"/>
              </a:xfrm>
            </p:grpSpPr>
            <p:sp>
              <p:nvSpPr>
                <p:cNvPr id="41" name="Rectangle 40"/>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hlinkClick r:id="rId12" action="ppaction://hlinksldjump"/>
                </p:cNvPr>
                <p:cNvSpPr/>
                <p:nvPr/>
              </p:nvSpPr>
              <p:spPr>
                <a:xfrm>
                  <a:off x="10223861" y="1950711"/>
                  <a:ext cx="1741714" cy="40019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Introduction </a:t>
                  </a:r>
                  <a:endParaRPr lang="en-GB" dirty="0"/>
                </a:p>
              </p:txBody>
            </p:sp>
            <p:sp>
              <p:nvSpPr>
                <p:cNvPr id="43" name="Rectangle 42">
                  <a:hlinkClick r:id="rId13"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44" name="Rectangle 43">
                  <a:hlinkClick r:id="rId14"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45" name="Rectangle 44">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46" name="Rectangle 45">
                  <a:hlinkClick r:id="rId16"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47" name="Rectangle 46">
                  <a:hlinkClick r:id="rId17"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48" name="Rectangle 47">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35" name="Rectangle 34">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3" name="Rectangle 22">
              <a:hlinkClick r:id="rId20"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22" name="TextBox 21"/>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6" name="Picture 5"/>
          <p:cNvPicPr>
            <a:picLocks noChangeAspect="1"/>
          </p:cNvPicPr>
          <p:nvPr/>
        </p:nvPicPr>
        <p:blipFill>
          <a:blip r:embed="rId21"/>
          <a:stretch>
            <a:fillRect/>
          </a:stretch>
        </p:blipFill>
        <p:spPr>
          <a:xfrm rot="10800000">
            <a:off x="6175117" y="1995219"/>
            <a:ext cx="3772382" cy="2121965"/>
          </a:xfrm>
          <a:prstGeom prst="rect">
            <a:avLst/>
          </a:prstGeom>
        </p:spPr>
      </p:pic>
      <p:pic>
        <p:nvPicPr>
          <p:cNvPr id="5" name="Picture 4"/>
          <p:cNvPicPr>
            <a:picLocks noChangeAspect="1"/>
          </p:cNvPicPr>
          <p:nvPr/>
        </p:nvPicPr>
        <p:blipFill rotWithShape="1">
          <a:blip r:embed="rId22"/>
          <a:srcRect l="28055" t="28931" r="28055" b="23648"/>
          <a:stretch/>
        </p:blipFill>
        <p:spPr>
          <a:xfrm>
            <a:off x="6175117" y="4280873"/>
            <a:ext cx="3778196" cy="2296254"/>
          </a:xfrm>
          <a:prstGeom prst="rect">
            <a:avLst/>
          </a:prstGeom>
        </p:spPr>
      </p:pic>
      <p:pic>
        <p:nvPicPr>
          <p:cNvPr id="24" name="Picture 23"/>
          <p:cNvPicPr>
            <a:picLocks noChangeAspect="1"/>
          </p:cNvPicPr>
          <p:nvPr/>
        </p:nvPicPr>
        <p:blipFill>
          <a:blip r:embed="rId23"/>
          <a:stretch>
            <a:fillRect/>
          </a:stretch>
        </p:blipFill>
        <p:spPr>
          <a:xfrm>
            <a:off x="0" y="6579323"/>
            <a:ext cx="775063" cy="271272"/>
          </a:xfrm>
          <a:prstGeom prst="rect">
            <a:avLst/>
          </a:prstGeom>
        </p:spPr>
      </p:pic>
    </p:spTree>
    <p:extLst>
      <p:ext uri="{BB962C8B-B14F-4D97-AF65-F5344CB8AC3E}">
        <p14:creationId xmlns:p14="http://schemas.microsoft.com/office/powerpoint/2010/main" val="2413493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37" name="Title 1"/>
          <p:cNvSpPr>
            <a:spLocks noGrp="1"/>
          </p:cNvSpPr>
          <p:nvPr>
            <p:ph type="ctrTitle"/>
          </p:nvPr>
        </p:nvSpPr>
        <p:spPr>
          <a:xfrm>
            <a:off x="0" y="64536"/>
            <a:ext cx="9020175" cy="1594711"/>
          </a:xfrm>
        </p:spPr>
        <p:txBody>
          <a:bodyPr>
            <a:noAutofit/>
          </a:bodyPr>
          <a:lstStyle/>
          <a:p>
            <a:pPr algn="l"/>
            <a:r>
              <a:rPr lang="en-GB" sz="2800" dirty="0">
                <a:solidFill>
                  <a:srgbClr val="002060"/>
                </a:solidFill>
                <a:latin typeface="Cambria" panose="02040503050406030204" pitchFamily="18" charset="0"/>
              </a:rPr>
              <a:t>A comparison of using Unmanned Aerial Vehicles (UAV) and mobile </a:t>
            </a:r>
            <a:r>
              <a:rPr lang="en-GB" sz="2800" dirty="0" smtClean="0">
                <a:solidFill>
                  <a:srgbClr val="002060"/>
                </a:solidFill>
                <a:latin typeface="Cambria" panose="02040503050406030204" pitchFamily="18" charset="0"/>
              </a:rPr>
              <a:t>video for </a:t>
            </a:r>
            <a:r>
              <a:rPr lang="en-GB" sz="2800" dirty="0">
                <a:solidFill>
                  <a:srgbClr val="002060"/>
                </a:solidFill>
                <a:latin typeface="Cambria" panose="02040503050406030204" pitchFamily="18" charset="0"/>
              </a:rPr>
              <a:t>establishing surface flow </a:t>
            </a:r>
            <a:r>
              <a:rPr lang="en-GB" sz="2800" dirty="0" smtClean="0">
                <a:solidFill>
                  <a:srgbClr val="002060"/>
                </a:solidFill>
                <a:latin typeface="Cambria" panose="02040503050406030204" pitchFamily="18" charset="0"/>
              </a:rPr>
              <a:t>velocity measurements </a:t>
            </a:r>
            <a:r>
              <a:rPr lang="en-GB" sz="2800" dirty="0">
                <a:solidFill>
                  <a:srgbClr val="002060"/>
                </a:solidFill>
                <a:latin typeface="Cambria" panose="02040503050406030204" pitchFamily="18" charset="0"/>
              </a:rPr>
              <a:t>using the </a:t>
            </a:r>
            <a:r>
              <a:rPr lang="en-GB" sz="2800" dirty="0" smtClean="0">
                <a:solidFill>
                  <a:srgbClr val="002060"/>
                </a:solidFill>
                <a:latin typeface="Cambria" panose="02040503050406030204" pitchFamily="18" charset="0"/>
              </a:rPr>
              <a:t>LSPIV method </a:t>
            </a:r>
            <a:r>
              <a:rPr lang="en-GB" sz="2800" dirty="0">
                <a:solidFill>
                  <a:srgbClr val="002060"/>
                </a:solidFill>
                <a:latin typeface="Cambria" panose="02040503050406030204" pitchFamily="18" charset="0"/>
              </a:rPr>
              <a:t>on the River Arrow, Warwickshire</a:t>
            </a:r>
            <a:r>
              <a:rPr lang="en-GB" sz="2800" dirty="0">
                <a:solidFill>
                  <a:schemeClr val="tx2">
                    <a:lumMod val="50000"/>
                  </a:schemeClr>
                </a:solidFill>
                <a:latin typeface="Cambria" panose="02040503050406030204" pitchFamily="18" charset="0"/>
              </a:rPr>
              <a:t>.</a:t>
            </a:r>
          </a:p>
        </p:txBody>
      </p:sp>
      <p:pic>
        <p:nvPicPr>
          <p:cNvPr id="38"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TextBox 38"/>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0" name="Picture 39"/>
          <p:cNvPicPr>
            <a:picLocks noChangeAspect="1"/>
          </p:cNvPicPr>
          <p:nvPr/>
        </p:nvPicPr>
        <p:blipFill>
          <a:blip r:embed="rId11"/>
          <a:stretch>
            <a:fillRect/>
          </a:stretch>
        </p:blipFill>
        <p:spPr>
          <a:xfrm>
            <a:off x="11193195" y="9975"/>
            <a:ext cx="987373" cy="1176296"/>
          </a:xfrm>
          <a:prstGeom prst="rect">
            <a:avLst/>
          </a:prstGeom>
        </p:spPr>
      </p:pic>
      <p:sp>
        <p:nvSpPr>
          <p:cNvPr id="23" name="Rectangle 22"/>
          <p:cNvSpPr/>
          <p:nvPr/>
        </p:nvSpPr>
        <p:spPr>
          <a:xfrm>
            <a:off x="182880" y="1991542"/>
            <a:ext cx="5817325" cy="4599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b="1" dirty="0">
                <a:latin typeface="Bliss 2 Light" panose="02000506030000020004" pitchFamily="50" charset="0"/>
              </a:rPr>
              <a:t>Aim: </a:t>
            </a:r>
          </a:p>
          <a:p>
            <a:r>
              <a:rPr lang="en-GB" sz="1600" dirty="0">
                <a:latin typeface="Bliss 2 Light" panose="02000506030000020004" pitchFamily="50" charset="0"/>
              </a:rPr>
              <a:t>This study aims to compare the results calculated via the LSPIV method for calculating stream discharge using two different platforms; a mounted camera </a:t>
            </a:r>
            <a:r>
              <a:rPr lang="en-GB" sz="1600" dirty="0" smtClean="0">
                <a:latin typeface="Bliss 2 Light" panose="02000506030000020004" pitchFamily="50" charset="0"/>
              </a:rPr>
              <a:t>(GoPro Hero 4) on </a:t>
            </a:r>
            <a:r>
              <a:rPr lang="en-GB" sz="1600" dirty="0">
                <a:latin typeface="Bliss 2 Light" panose="02000506030000020004" pitchFamily="50" charset="0"/>
              </a:rPr>
              <a:t>a telescopic pole and an Unmanned Aerial </a:t>
            </a:r>
            <a:r>
              <a:rPr lang="en-GB" sz="1600" dirty="0" smtClean="0">
                <a:latin typeface="Bliss 2 Light" panose="02000506030000020004" pitchFamily="50" charset="0"/>
              </a:rPr>
              <a:t>Vehicle (DJI Phantom 4 Pro). </a:t>
            </a:r>
            <a:r>
              <a:rPr lang="en-GB" sz="1600" i="1" dirty="0" smtClean="0">
                <a:latin typeface="Bliss 2 Light" panose="02000506030000020004" pitchFamily="50" charset="0"/>
              </a:rPr>
              <a:t>All video within this study was recorded at 1080p , therefore results will be representative of such resolution. </a:t>
            </a:r>
            <a:endParaRPr lang="en-GB" sz="1600" dirty="0">
              <a:latin typeface="Bliss 2 Light" panose="02000506030000020004" pitchFamily="50" charset="0"/>
            </a:endParaRPr>
          </a:p>
          <a:p>
            <a:r>
              <a:rPr lang="en-GB" sz="1600" b="1" dirty="0">
                <a:latin typeface="Bliss 2 Light" panose="02000506030000020004" pitchFamily="50" charset="0"/>
              </a:rPr>
              <a:t>Objectives: </a:t>
            </a:r>
          </a:p>
          <a:p>
            <a:pPr marL="400050" indent="-400050">
              <a:buFont typeface="+mj-lt"/>
              <a:buAutoNum type="romanLcPeriod"/>
            </a:pPr>
            <a:r>
              <a:rPr lang="en-GB" sz="1600" dirty="0">
                <a:latin typeface="Bliss 2 Light" panose="02000506030000020004" pitchFamily="50" charset="0"/>
              </a:rPr>
              <a:t>Explore the influence </a:t>
            </a:r>
            <a:r>
              <a:rPr lang="en-GB" sz="1600" dirty="0" smtClean="0">
                <a:latin typeface="Bliss 2 Light" panose="02000506030000020004" pitchFamily="50" charset="0"/>
              </a:rPr>
              <a:t>of </a:t>
            </a:r>
            <a:r>
              <a:rPr lang="en-GB" sz="1600" dirty="0">
                <a:latin typeface="Bliss 2 Light" panose="02000506030000020004" pitchFamily="50" charset="0"/>
              </a:rPr>
              <a:t>LSPIV processing parameters </a:t>
            </a:r>
            <a:r>
              <a:rPr lang="en-GB" sz="1600" dirty="0" smtClean="0">
                <a:latin typeface="Bliss 2 Light" panose="02000506030000020004" pitchFamily="50" charset="0"/>
              </a:rPr>
              <a:t>(Interrogation Area (IA) </a:t>
            </a:r>
            <a:r>
              <a:rPr lang="en-GB" sz="1600" dirty="0">
                <a:latin typeface="Bliss 2 Light" panose="02000506030000020004" pitchFamily="50" charset="0"/>
              </a:rPr>
              <a:t>and </a:t>
            </a:r>
            <a:r>
              <a:rPr lang="en-GB" sz="1600" dirty="0" smtClean="0">
                <a:latin typeface="Bliss 2 Light" panose="02000506030000020004" pitchFamily="50" charset="0"/>
              </a:rPr>
              <a:t>Search Area (SA)) </a:t>
            </a:r>
            <a:r>
              <a:rPr lang="en-GB" sz="1600" dirty="0">
                <a:latin typeface="Bliss 2 Light" panose="02000506030000020004" pitchFamily="50" charset="0"/>
              </a:rPr>
              <a:t>on the accuracy of surface flow velocity measurements collected from two video platforms. </a:t>
            </a:r>
          </a:p>
          <a:p>
            <a:pPr marL="400050" indent="-400050">
              <a:buFont typeface="+mj-lt"/>
              <a:buAutoNum type="romanLcPeriod"/>
            </a:pPr>
            <a:r>
              <a:rPr lang="en-GB" sz="1600" dirty="0">
                <a:latin typeface="Bliss 2 Light" panose="02000506030000020004" pitchFamily="50" charset="0"/>
              </a:rPr>
              <a:t>Using the most accurate LSPIV processing parameters from </a:t>
            </a:r>
            <a:r>
              <a:rPr lang="en-GB" sz="1600" dirty="0" smtClean="0">
                <a:latin typeface="Bliss 2 Light" panose="02000506030000020004" pitchFamily="50" charset="0"/>
              </a:rPr>
              <a:t>Objective </a:t>
            </a:r>
            <a:r>
              <a:rPr lang="en-GB" sz="1600" dirty="0" err="1">
                <a:latin typeface="Bliss 2 Light" panose="02000506030000020004" pitchFamily="50" charset="0"/>
              </a:rPr>
              <a:t>i</a:t>
            </a:r>
            <a:r>
              <a:rPr lang="en-GB" sz="1600" dirty="0">
                <a:latin typeface="Bliss 2 Light" panose="02000506030000020004" pitchFamily="50" charset="0"/>
              </a:rPr>
              <a:t>. explore the influence of the presence or absence of seeding material upon the accuracy of measurements collected from both platforms. </a:t>
            </a:r>
          </a:p>
          <a:p>
            <a:pPr marL="400050" indent="-400050">
              <a:buFont typeface="+mj-lt"/>
              <a:buAutoNum type="romanLcPeriod"/>
            </a:pPr>
            <a:r>
              <a:rPr lang="en-GB" sz="1600" dirty="0">
                <a:latin typeface="Bliss 2 Light" panose="02000506030000020004" pitchFamily="50" charset="0"/>
              </a:rPr>
              <a:t>Calculate channel discharge from both platforms using the best results found from </a:t>
            </a:r>
            <a:r>
              <a:rPr lang="en-GB" sz="1600" dirty="0" smtClean="0">
                <a:latin typeface="Bliss 2 Light" panose="02000506030000020004" pitchFamily="50" charset="0"/>
              </a:rPr>
              <a:t>Objectives </a:t>
            </a:r>
            <a:r>
              <a:rPr lang="en-GB" sz="1600" dirty="0" err="1">
                <a:latin typeface="Bliss 2 Light" panose="02000506030000020004" pitchFamily="50" charset="0"/>
              </a:rPr>
              <a:t>i</a:t>
            </a:r>
            <a:r>
              <a:rPr lang="en-GB" sz="1600" dirty="0">
                <a:latin typeface="Bliss 2 Light" panose="02000506030000020004" pitchFamily="50" charset="0"/>
              </a:rPr>
              <a:t>. and ii. </a:t>
            </a:r>
          </a:p>
          <a:p>
            <a:pPr algn="ctr"/>
            <a:endParaRPr lang="en-GB" sz="1600" dirty="0">
              <a:latin typeface="Bliss 2 Light" panose="02000506030000020004" pitchFamily="50" charset="0"/>
            </a:endParaRPr>
          </a:p>
        </p:txBody>
      </p:sp>
      <p:grpSp>
        <p:nvGrpSpPr>
          <p:cNvPr id="3" name="Group 2"/>
          <p:cNvGrpSpPr/>
          <p:nvPr/>
        </p:nvGrpSpPr>
        <p:grpSpPr>
          <a:xfrm>
            <a:off x="10158545" y="1358101"/>
            <a:ext cx="1872343" cy="5324701"/>
            <a:chOff x="10158545" y="1358101"/>
            <a:chExt cx="1872343" cy="5324701"/>
          </a:xfrm>
        </p:grpSpPr>
        <p:grpSp>
          <p:nvGrpSpPr>
            <p:cNvPr id="19" name="Group 18"/>
            <p:cNvGrpSpPr/>
            <p:nvPr/>
          </p:nvGrpSpPr>
          <p:grpSpPr>
            <a:xfrm>
              <a:off x="10158545" y="1358101"/>
              <a:ext cx="1872343" cy="5324701"/>
              <a:chOff x="10158546" y="1337356"/>
              <a:chExt cx="1872343" cy="5419725"/>
            </a:xfrm>
          </p:grpSpPr>
          <p:grpSp>
            <p:nvGrpSpPr>
              <p:cNvPr id="22" name="Group 21"/>
              <p:cNvGrpSpPr/>
              <p:nvPr/>
            </p:nvGrpSpPr>
            <p:grpSpPr>
              <a:xfrm>
                <a:off x="10158546" y="1337356"/>
                <a:ext cx="1872343" cy="5419725"/>
                <a:chOff x="10158546" y="1337356"/>
                <a:chExt cx="1872343" cy="5419725"/>
              </a:xfrm>
            </p:grpSpPr>
            <p:sp>
              <p:nvSpPr>
                <p:cNvPr id="26" name="Rectangle 25"/>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12"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28" name="Rectangle 27">
                  <a:hlinkClick r:id="rId13"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29" name="Rectangle 28">
                  <a:hlinkClick r:id="rId14"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0" name="Rectangle 29">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31" name="Rectangle 30">
                  <a:hlinkClick r:id="rId16"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2" name="Rectangle 31">
                  <a:hlinkClick r:id="rId17"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33" name="Rectangle 32">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5" name="Rectangle 24">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35" name="Rectangle 34">
              <a:hlinkClick r:id="rId20" action="ppaction://hlinksldjump"/>
            </p:cNvPr>
            <p:cNvSpPr/>
            <p:nvPr/>
          </p:nvSpPr>
          <p:spPr>
            <a:xfrm>
              <a:off x="10223859" y="2459212"/>
              <a:ext cx="1741714" cy="54025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Aims &amp; Objectives</a:t>
              </a:r>
              <a:endParaRPr lang="en-GB" dirty="0"/>
            </a:p>
          </p:txBody>
        </p:sp>
      </p:grpSp>
      <p:sp>
        <p:nvSpPr>
          <p:cNvPr id="24" name="TextBox 23"/>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2" name="Picture 1"/>
          <p:cNvPicPr>
            <a:picLocks noChangeAspect="1"/>
          </p:cNvPicPr>
          <p:nvPr/>
        </p:nvPicPr>
        <p:blipFill>
          <a:blip r:embed="rId21"/>
          <a:stretch>
            <a:fillRect/>
          </a:stretch>
        </p:blipFill>
        <p:spPr>
          <a:xfrm>
            <a:off x="6102153" y="1991542"/>
            <a:ext cx="3897312" cy="2192238"/>
          </a:xfrm>
          <a:prstGeom prst="rect">
            <a:avLst/>
          </a:prstGeom>
        </p:spPr>
      </p:pic>
      <p:pic>
        <p:nvPicPr>
          <p:cNvPr id="5" name="Picture 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102153" y="4394560"/>
            <a:ext cx="3897312" cy="2190527"/>
          </a:xfrm>
          <a:prstGeom prst="rect">
            <a:avLst/>
          </a:prstGeom>
        </p:spPr>
      </p:pic>
      <p:pic>
        <p:nvPicPr>
          <p:cNvPr id="34" name="Picture 33"/>
          <p:cNvPicPr>
            <a:picLocks noChangeAspect="1"/>
          </p:cNvPicPr>
          <p:nvPr/>
        </p:nvPicPr>
        <p:blipFill>
          <a:blip r:embed="rId23"/>
          <a:stretch>
            <a:fillRect/>
          </a:stretch>
        </p:blipFill>
        <p:spPr>
          <a:xfrm>
            <a:off x="0" y="6579323"/>
            <a:ext cx="775063" cy="271272"/>
          </a:xfrm>
          <a:prstGeom prst="rect">
            <a:avLst/>
          </a:prstGeom>
        </p:spPr>
      </p:pic>
    </p:spTree>
    <p:extLst>
      <p:ext uri="{BB962C8B-B14F-4D97-AF65-F5344CB8AC3E}">
        <p14:creationId xmlns:p14="http://schemas.microsoft.com/office/powerpoint/2010/main" val="1049487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28694" y="1954229"/>
            <a:ext cx="4531997" cy="1694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smtClean="0">
              <a:solidFill>
                <a:schemeClr val="bg1"/>
              </a:solidFill>
            </a:endParaRPr>
          </a:p>
          <a:p>
            <a:endParaRPr lang="en-GB" sz="1400" b="1" dirty="0" smtClean="0">
              <a:solidFill>
                <a:schemeClr val="bg1"/>
              </a:solidFill>
            </a:endParaRPr>
          </a:p>
          <a:p>
            <a:r>
              <a:rPr lang="en-GB" sz="1400" dirty="0">
                <a:solidFill>
                  <a:schemeClr val="bg1"/>
                </a:solidFill>
                <a:latin typeface="Bliss 2 Light" panose="02000506030000020004" pitchFamily="50" charset="0"/>
              </a:rPr>
              <a:t>The present study was conducted on a small channel of approximately 5m wide and 20m long reach on the River Arrow, Warwickshire, a small tributary of the River Avon (figure </a:t>
            </a:r>
            <a:r>
              <a:rPr lang="en-GB" sz="1400" dirty="0" smtClean="0">
                <a:solidFill>
                  <a:schemeClr val="bg1"/>
                </a:solidFill>
                <a:latin typeface="Bliss 2 Light" panose="02000506030000020004" pitchFamily="50" charset="0"/>
              </a:rPr>
              <a:t>). The </a:t>
            </a:r>
            <a:r>
              <a:rPr lang="en-GB" sz="1400" dirty="0">
                <a:solidFill>
                  <a:schemeClr val="bg1"/>
                </a:solidFill>
                <a:latin typeface="Bliss 2 Light" panose="02000506030000020004" pitchFamily="50" charset="0"/>
              </a:rPr>
              <a:t>site was chosen due to its accessibility to fly an UAV, as well as it encountering relatively stable flows over a given period for data collection</a:t>
            </a:r>
            <a:r>
              <a:rPr lang="en-GB" sz="1400" dirty="0">
                <a:solidFill>
                  <a:schemeClr val="tx2"/>
                </a:solidFill>
                <a:latin typeface="Bliss 2 Light" panose="02000506030000020004" pitchFamily="50" charset="0"/>
              </a:rPr>
              <a:t>.</a:t>
            </a:r>
          </a:p>
          <a:p>
            <a:endParaRPr lang="en-GB" sz="1600" dirty="0"/>
          </a:p>
        </p:txBody>
      </p:sp>
      <p:grpSp>
        <p:nvGrpSpPr>
          <p:cNvPr id="36" name="Group 35"/>
          <p:cNvGrpSpPr/>
          <p:nvPr/>
        </p:nvGrpSpPr>
        <p:grpSpPr>
          <a:xfrm>
            <a:off x="4702372" y="1942401"/>
            <a:ext cx="5395184" cy="1662154"/>
            <a:chOff x="309003" y="24625145"/>
            <a:chExt cx="13609262" cy="3530472"/>
          </a:xfrm>
        </p:grpSpPr>
        <p:grpSp>
          <p:nvGrpSpPr>
            <p:cNvPr id="37" name="Group 36"/>
            <p:cNvGrpSpPr/>
            <p:nvPr/>
          </p:nvGrpSpPr>
          <p:grpSpPr>
            <a:xfrm>
              <a:off x="359228" y="24625145"/>
              <a:ext cx="13559037" cy="3530472"/>
              <a:chOff x="359228" y="24625145"/>
              <a:chExt cx="13559037" cy="3530472"/>
            </a:xfrm>
          </p:grpSpPr>
          <p:grpSp>
            <p:nvGrpSpPr>
              <p:cNvPr id="39" name="Group 38"/>
              <p:cNvGrpSpPr/>
              <p:nvPr/>
            </p:nvGrpSpPr>
            <p:grpSpPr>
              <a:xfrm>
                <a:off x="359228" y="24741419"/>
                <a:ext cx="13559037" cy="3414198"/>
                <a:chOff x="359228" y="24741419"/>
                <a:chExt cx="13559037" cy="3414198"/>
              </a:xfrm>
            </p:grpSpPr>
            <p:pic>
              <p:nvPicPr>
                <p:cNvPr id="41" name="Picture 6" descr="Image result for UK map blan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167" t="41937" r="8826" b="6454"/>
                <a:stretch/>
              </p:blipFill>
              <p:spPr bwMode="auto">
                <a:xfrm>
                  <a:off x="5357507" y="24741419"/>
                  <a:ext cx="2750508" cy="3414198"/>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p:cNvSpPr/>
                <p:nvPr/>
              </p:nvSpPr>
              <p:spPr>
                <a:xfrm>
                  <a:off x="6919686" y="26670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28" y="24741838"/>
                  <a:ext cx="4974772" cy="3396345"/>
                </a:xfrm>
                <a:prstGeom prst="rect">
                  <a:avLst/>
                </a:prstGeom>
              </p:spPr>
            </p:pic>
            <p:grpSp>
              <p:nvGrpSpPr>
                <p:cNvPr id="44" name="Group 43"/>
                <p:cNvGrpSpPr/>
                <p:nvPr/>
              </p:nvGrpSpPr>
              <p:grpSpPr>
                <a:xfrm>
                  <a:off x="8108015" y="24741419"/>
                  <a:ext cx="5810250" cy="3414197"/>
                  <a:chOff x="8108015" y="24741419"/>
                  <a:chExt cx="5810250" cy="3414197"/>
                </a:xfrm>
              </p:grpSpPr>
              <p:grpSp>
                <p:nvGrpSpPr>
                  <p:cNvPr id="45" name="Group 44"/>
                  <p:cNvGrpSpPr/>
                  <p:nvPr/>
                </p:nvGrpSpPr>
                <p:grpSpPr>
                  <a:xfrm>
                    <a:off x="8108015" y="24741419"/>
                    <a:ext cx="5810250" cy="3414197"/>
                    <a:chOff x="8327231" y="26060400"/>
                    <a:chExt cx="5810250" cy="3524250"/>
                  </a:xfrm>
                </p:grpSpPr>
                <p:pic>
                  <p:nvPicPr>
                    <p:cNvPr id="47" name="Picture 46"/>
                    <p:cNvPicPr>
                      <a:picLocks noChangeAspect="1"/>
                    </p:cNvPicPr>
                    <p:nvPr/>
                  </p:nvPicPr>
                  <p:blipFill>
                    <a:blip r:embed="rId4"/>
                    <a:stretch>
                      <a:fillRect/>
                    </a:stretch>
                  </p:blipFill>
                  <p:spPr>
                    <a:xfrm>
                      <a:off x="8327231" y="26060400"/>
                      <a:ext cx="5810250" cy="3524250"/>
                    </a:xfrm>
                    <a:prstGeom prst="rect">
                      <a:avLst/>
                    </a:prstGeom>
                  </p:spPr>
                </p:pic>
                <p:pic>
                  <p:nvPicPr>
                    <p:cNvPr id="48" name="Picture 47"/>
                    <p:cNvPicPr>
                      <a:picLocks noChangeAspect="1"/>
                    </p:cNvPicPr>
                    <p:nvPr/>
                  </p:nvPicPr>
                  <p:blipFill>
                    <a:blip r:embed="rId5"/>
                    <a:stretch>
                      <a:fillRect/>
                    </a:stretch>
                  </p:blipFill>
                  <p:spPr>
                    <a:xfrm>
                      <a:off x="8343289" y="29184600"/>
                      <a:ext cx="1571625" cy="400050"/>
                    </a:xfrm>
                    <a:prstGeom prst="rect">
                      <a:avLst/>
                    </a:prstGeom>
                  </p:spPr>
                </p:pic>
              </p:grpSp>
              <p:sp>
                <p:nvSpPr>
                  <p:cNvPr id="46" name="Rounded Rectangle 45"/>
                  <p:cNvSpPr/>
                  <p:nvPr/>
                </p:nvSpPr>
                <p:spPr>
                  <a:xfrm rot="18838546">
                    <a:off x="10266816" y="27126623"/>
                    <a:ext cx="934720" cy="5888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0" name="TextBox 39"/>
              <p:cNvSpPr txBox="1"/>
              <p:nvPr/>
            </p:nvSpPr>
            <p:spPr>
              <a:xfrm>
                <a:off x="5203657" y="24625145"/>
                <a:ext cx="1271266" cy="784474"/>
              </a:xfrm>
              <a:prstGeom prst="rect">
                <a:avLst/>
              </a:prstGeom>
              <a:noFill/>
            </p:spPr>
            <p:txBody>
              <a:bodyPr wrap="square" rtlCol="0">
                <a:spAutoFit/>
              </a:bodyPr>
              <a:lstStyle/>
              <a:p>
                <a:r>
                  <a:rPr lang="en-GB" b="1" dirty="0" smtClean="0"/>
                  <a:t>(b)</a:t>
                </a:r>
                <a:endParaRPr lang="en-GB" b="1" dirty="0"/>
              </a:p>
            </p:txBody>
          </p:sp>
        </p:grpSp>
        <p:sp>
          <p:nvSpPr>
            <p:cNvPr id="38" name="TextBox 37"/>
            <p:cNvSpPr txBox="1"/>
            <p:nvPr/>
          </p:nvSpPr>
          <p:spPr>
            <a:xfrm>
              <a:off x="309003" y="24698957"/>
              <a:ext cx="1197415" cy="784474"/>
            </a:xfrm>
            <a:prstGeom prst="rect">
              <a:avLst/>
            </a:prstGeom>
            <a:noFill/>
          </p:spPr>
          <p:txBody>
            <a:bodyPr wrap="square" rtlCol="0">
              <a:spAutoFit/>
            </a:bodyPr>
            <a:lstStyle/>
            <a:p>
              <a:r>
                <a:rPr lang="en-GB" b="1" dirty="0" smtClean="0"/>
                <a:t>(a)</a:t>
              </a:r>
              <a:endParaRPr lang="en-GB" b="1" dirty="0"/>
            </a:p>
          </p:txBody>
        </p:sp>
      </p:grpSp>
      <p:sp>
        <p:nvSpPr>
          <p:cNvPr id="6" name="Rectangle 5"/>
          <p:cNvSpPr/>
          <p:nvPr/>
        </p:nvSpPr>
        <p:spPr>
          <a:xfrm>
            <a:off x="128694" y="3746645"/>
            <a:ext cx="4531997" cy="2930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400" dirty="0">
                <a:solidFill>
                  <a:schemeClr val="bg1"/>
                </a:solidFill>
                <a:latin typeface="Bliss 2 Light" panose="02000506030000020004" pitchFamily="50" charset="0"/>
              </a:rPr>
              <a:t>Surveys were collected using the DJI Phantom 4 at an altitude of 60m at a ‘constant position’* and </a:t>
            </a:r>
            <a:r>
              <a:rPr lang="en-GB" sz="1400" dirty="0" smtClean="0">
                <a:solidFill>
                  <a:schemeClr val="bg1"/>
                </a:solidFill>
                <a:latin typeface="Bliss 2 Light" panose="02000506030000020004" pitchFamily="50" charset="0"/>
              </a:rPr>
              <a:t>a GoPro situated </a:t>
            </a:r>
            <a:r>
              <a:rPr lang="en-GB" sz="1400" dirty="0">
                <a:solidFill>
                  <a:schemeClr val="bg1"/>
                </a:solidFill>
                <a:latin typeface="Bliss 2 Light" panose="02000506030000020004" pitchFamily="50" charset="0"/>
              </a:rPr>
              <a:t>atop </a:t>
            </a:r>
            <a:r>
              <a:rPr lang="en-GB" sz="1400" dirty="0" smtClean="0">
                <a:solidFill>
                  <a:schemeClr val="bg1"/>
                </a:solidFill>
                <a:latin typeface="Bliss 2 Light" panose="02000506030000020004" pitchFamily="50" charset="0"/>
              </a:rPr>
              <a:t>a telescopic pole at the side of the channel; </a:t>
            </a:r>
            <a:r>
              <a:rPr lang="en-GB" sz="1400" dirty="0">
                <a:solidFill>
                  <a:schemeClr val="bg1"/>
                </a:solidFill>
                <a:latin typeface="Bliss 2 Light" panose="02000506030000020004" pitchFamily="50" charset="0"/>
              </a:rPr>
              <a:t>videos were recorded for </a:t>
            </a:r>
            <a:r>
              <a:rPr lang="en-GB" sz="1400" dirty="0" smtClean="0">
                <a:solidFill>
                  <a:schemeClr val="bg1"/>
                </a:solidFill>
                <a:latin typeface="Bliss 2 Light" panose="02000506030000020004" pitchFamily="50" charset="0"/>
              </a:rPr>
              <a:t>60 seconds both </a:t>
            </a:r>
            <a:r>
              <a:rPr lang="en-GB" sz="1400" dirty="0">
                <a:solidFill>
                  <a:schemeClr val="bg1"/>
                </a:solidFill>
                <a:latin typeface="Bliss 2 Light" panose="02000506030000020004" pitchFamily="50" charset="0"/>
              </a:rPr>
              <a:t>with and without seeding material (artificial eco-foam were distributed evenly across the flow). Videos were all recorded at a rate of 30 frames per second and an image resolution of </a:t>
            </a:r>
            <a:r>
              <a:rPr lang="en-GB" sz="1400" dirty="0" smtClean="0">
                <a:solidFill>
                  <a:schemeClr val="bg1"/>
                </a:solidFill>
                <a:latin typeface="Bliss 2 Light" panose="02000506030000020004" pitchFamily="50" charset="0"/>
              </a:rPr>
              <a:t>1080p. 10 </a:t>
            </a:r>
            <a:r>
              <a:rPr lang="en-GB" sz="1400" dirty="0">
                <a:solidFill>
                  <a:schemeClr val="bg1"/>
                </a:solidFill>
                <a:latin typeface="Bliss 2 Light" panose="02000506030000020004" pitchFamily="50" charset="0"/>
              </a:rPr>
              <a:t>Ground control points were distributed on either side of the channel close to the waters edge for </a:t>
            </a:r>
            <a:r>
              <a:rPr lang="en-GB" sz="1400" dirty="0" err="1">
                <a:solidFill>
                  <a:schemeClr val="bg1"/>
                </a:solidFill>
                <a:latin typeface="Bliss 2 Light" panose="02000506030000020004" pitchFamily="50" charset="0"/>
              </a:rPr>
              <a:t>orthorectification</a:t>
            </a:r>
            <a:r>
              <a:rPr lang="en-GB" sz="1400" dirty="0">
                <a:solidFill>
                  <a:schemeClr val="bg1"/>
                </a:solidFill>
                <a:latin typeface="Bliss 2 Light" panose="02000506030000020004" pitchFamily="50" charset="0"/>
              </a:rPr>
              <a:t> purposes⁵; GCPs XYZ coordinates were surveyed using the </a:t>
            </a:r>
            <a:r>
              <a:rPr lang="en-GB" sz="1400" dirty="0" err="1">
                <a:solidFill>
                  <a:schemeClr val="bg1"/>
                </a:solidFill>
                <a:latin typeface="Bliss 2 Light" panose="02000506030000020004" pitchFamily="50" charset="0"/>
              </a:rPr>
              <a:t>dGPS</a:t>
            </a:r>
            <a:r>
              <a:rPr lang="en-GB" sz="1400" dirty="0">
                <a:solidFill>
                  <a:schemeClr val="bg1"/>
                </a:solidFill>
                <a:latin typeface="Bliss 2 Light" panose="02000506030000020004" pitchFamily="50" charset="0"/>
              </a:rPr>
              <a:t>. </a:t>
            </a:r>
          </a:p>
          <a:p>
            <a:r>
              <a:rPr lang="en-GB" sz="1200" b="1" i="1" dirty="0" smtClean="0">
                <a:solidFill>
                  <a:schemeClr val="bg1"/>
                </a:solidFill>
                <a:latin typeface="Bliss 2 Light" panose="02000506030000020004" pitchFamily="50" charset="0"/>
              </a:rPr>
              <a:t>*</a:t>
            </a:r>
            <a:r>
              <a:rPr lang="en-GB" sz="1000" b="1" i="1" dirty="0" smtClean="0">
                <a:solidFill>
                  <a:schemeClr val="bg1"/>
                </a:solidFill>
                <a:latin typeface="Bliss 2 Light" panose="02000506030000020004" pitchFamily="50" charset="0"/>
              </a:rPr>
              <a:t>Reference to a constant position is relative to how stable the GPS hold of the UAV is; corrections were made pre-data processing to remove large movements of the UAV during flight.</a:t>
            </a:r>
          </a:p>
          <a:p>
            <a:endParaRPr lang="en-GB" sz="1400" dirty="0">
              <a:solidFill>
                <a:schemeClr val="bg1"/>
              </a:solidFill>
              <a:latin typeface="Bliss 2 Light" panose="02000506030000020004" pitchFamily="50" charset="0"/>
            </a:endParaRPr>
          </a:p>
          <a:p>
            <a:pPr algn="ctr"/>
            <a:endParaRPr lang="en-GB" sz="1400" dirty="0">
              <a:solidFill>
                <a:schemeClr val="bg1"/>
              </a:solidFill>
            </a:endParaRPr>
          </a:p>
        </p:txBody>
      </p:sp>
      <p:sp>
        <p:nvSpPr>
          <p:cNvPr id="50" name="TextBox 49"/>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51" name="Title 1"/>
          <p:cNvSpPr txBox="1">
            <a:spLocks/>
          </p:cNvSpPr>
          <p:nvPr/>
        </p:nvSpPr>
        <p:spPr>
          <a:xfrm>
            <a:off x="0" y="64536"/>
            <a:ext cx="9020175" cy="1594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smtClean="0">
                <a:solidFill>
                  <a:srgbClr val="002060"/>
                </a:solidFill>
                <a:latin typeface="Cambria" panose="02040503050406030204" pitchFamily="18" charset="0"/>
              </a:rPr>
              <a:t>A comparison of using Unmanned Aerial Vehicles (UAV) and mobile video for establishing surface flow velocity measurements using the LSPIV method on the River Arrow, Warwickshire</a:t>
            </a:r>
            <a:r>
              <a:rPr lang="en-GB" sz="2800" smtClean="0">
                <a:solidFill>
                  <a:schemeClr val="tx2">
                    <a:lumMod val="50000"/>
                  </a:schemeClr>
                </a:solidFill>
                <a:latin typeface="Cambria" panose="02040503050406030204" pitchFamily="18" charset="0"/>
              </a:rPr>
              <a:t>.</a:t>
            </a:r>
            <a:endParaRPr lang="en-GB" sz="2800" dirty="0">
              <a:solidFill>
                <a:schemeClr val="tx2">
                  <a:lumMod val="50000"/>
                </a:schemeClr>
              </a:solidFill>
              <a:latin typeface="Cambria" panose="02040503050406030204" pitchFamily="18" charset="0"/>
            </a:endParaRPr>
          </a:p>
        </p:txBody>
      </p:sp>
      <p:pic>
        <p:nvPicPr>
          <p:cNvPr id="52" name="Picture 2" descr="Image result for university of worces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3" name="TextBox 52"/>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5"/>
                <a:stretch>
                  <a:fillRect r="-146437" b="-10909"/>
                </a:stretch>
              </a:blipFill>
            </p:spPr>
            <p:txBody>
              <a:bodyPr/>
              <a:lstStyle/>
              <a:p>
                <a:r>
                  <a:rPr lang="en-GB">
                    <a:noFill/>
                  </a:rPr>
                  <a:t> </a:t>
                </a:r>
              </a:p>
            </p:txBody>
          </p:sp>
        </mc:Fallback>
      </mc:AlternateContent>
      <p:pic>
        <p:nvPicPr>
          <p:cNvPr id="54" name="Picture 53"/>
          <p:cNvPicPr>
            <a:picLocks noChangeAspect="1"/>
          </p:cNvPicPr>
          <p:nvPr/>
        </p:nvPicPr>
        <p:blipFill>
          <a:blip r:embed="rId16"/>
          <a:stretch>
            <a:fillRect/>
          </a:stretch>
        </p:blipFill>
        <p:spPr>
          <a:xfrm>
            <a:off x="11193195" y="9975"/>
            <a:ext cx="987373" cy="1176296"/>
          </a:xfrm>
          <a:prstGeom prst="rect">
            <a:avLst/>
          </a:prstGeom>
        </p:spPr>
      </p:pic>
      <p:sp>
        <p:nvSpPr>
          <p:cNvPr id="55" name="Rectangle 54"/>
          <p:cNvSpPr/>
          <p:nvPr/>
        </p:nvSpPr>
        <p:spPr>
          <a:xfrm>
            <a:off x="102293" y="1643314"/>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Study Site and Survey Methods</a:t>
            </a:r>
            <a:endParaRPr lang="en-GB" sz="2000" b="1" dirty="0"/>
          </a:p>
        </p:txBody>
      </p:sp>
      <p:pic>
        <p:nvPicPr>
          <p:cNvPr id="8" name="Picture 7"/>
          <p:cNvPicPr>
            <a:picLocks noChangeAspect="1"/>
          </p:cNvPicPr>
          <p:nvPr/>
        </p:nvPicPr>
        <p:blipFill>
          <a:blip r:embed="rId17"/>
          <a:stretch>
            <a:fillRect/>
          </a:stretch>
        </p:blipFill>
        <p:spPr>
          <a:xfrm>
            <a:off x="5123929" y="3848978"/>
            <a:ext cx="4624971" cy="2518998"/>
          </a:xfrm>
          <a:prstGeom prst="rect">
            <a:avLst/>
          </a:prstGeom>
        </p:spPr>
      </p:pic>
      <p:grpSp>
        <p:nvGrpSpPr>
          <p:cNvPr id="35" name="Group 34"/>
          <p:cNvGrpSpPr/>
          <p:nvPr/>
        </p:nvGrpSpPr>
        <p:grpSpPr>
          <a:xfrm>
            <a:off x="10158545" y="1358101"/>
            <a:ext cx="1872343" cy="5324701"/>
            <a:chOff x="10158545" y="1358101"/>
            <a:chExt cx="1872343" cy="5324701"/>
          </a:xfrm>
        </p:grpSpPr>
        <p:grpSp>
          <p:nvGrpSpPr>
            <p:cNvPr id="49" name="Group 48"/>
            <p:cNvGrpSpPr/>
            <p:nvPr/>
          </p:nvGrpSpPr>
          <p:grpSpPr>
            <a:xfrm>
              <a:off x="10158545" y="1358101"/>
              <a:ext cx="1872343" cy="5324701"/>
              <a:chOff x="10158546" y="1337356"/>
              <a:chExt cx="1872343" cy="5419725"/>
            </a:xfrm>
          </p:grpSpPr>
          <p:grpSp>
            <p:nvGrpSpPr>
              <p:cNvPr id="58" name="Group 57"/>
              <p:cNvGrpSpPr/>
              <p:nvPr/>
            </p:nvGrpSpPr>
            <p:grpSpPr>
              <a:xfrm>
                <a:off x="10158546" y="1337356"/>
                <a:ext cx="1872343" cy="5419725"/>
                <a:chOff x="10158546" y="1337356"/>
                <a:chExt cx="1872343" cy="5419725"/>
              </a:xfrm>
            </p:grpSpPr>
            <p:sp>
              <p:nvSpPr>
                <p:cNvPr id="60" name="Rectangle 59"/>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hlinkClick r:id="rId18"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62" name="Rectangle 61">
                  <a:hlinkClick r:id="rId19"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63" name="Rectangle 62">
                  <a:hlinkClick r:id="rId20"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64" name="Rectangle 63">
                  <a:hlinkClick r:id="rId21"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65" name="Rectangle 64">
                  <a:hlinkClick r:id="rId22"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66" name="Rectangle 65">
                  <a:hlinkClick r:id="rId23"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67" name="Rectangle 66">
                  <a:hlinkClick r:id="rId24" action="ppaction://hlinksldjump"/>
                </p:cNvPr>
                <p:cNvSpPr/>
                <p:nvPr/>
              </p:nvSpPr>
              <p:spPr>
                <a:xfrm>
                  <a:off x="10223860" y="3101519"/>
                  <a:ext cx="1741714" cy="62701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59" name="Rectangle 58">
                <a:hlinkClick r:id="rId25"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57" name="Rectangle 56">
              <a:hlinkClick r:id="rId26"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56" name="TextBox 55"/>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68" name="Picture 67"/>
          <p:cNvPicPr>
            <a:picLocks noChangeAspect="1"/>
          </p:cNvPicPr>
          <p:nvPr/>
        </p:nvPicPr>
        <p:blipFill>
          <a:blip r:embed="rId27"/>
          <a:stretch>
            <a:fillRect/>
          </a:stretch>
        </p:blipFill>
        <p:spPr>
          <a:xfrm>
            <a:off x="0" y="6634187"/>
            <a:ext cx="618309" cy="216408"/>
          </a:xfrm>
          <a:prstGeom prst="rect">
            <a:avLst/>
          </a:prstGeom>
        </p:spPr>
      </p:pic>
    </p:spTree>
    <p:extLst>
      <p:ext uri="{BB962C8B-B14F-4D97-AF65-F5344CB8AC3E}">
        <p14:creationId xmlns:p14="http://schemas.microsoft.com/office/powerpoint/2010/main" val="1297607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19" name="Rectangle 18"/>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22" name="Rectangle 21"/>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400" b="1" dirty="0" smtClean="0">
                <a:latin typeface="Bliss 2 Light" panose="02000506030000020004" pitchFamily="50" charset="0"/>
              </a:rPr>
              <a:t>Outline and Method</a:t>
            </a:r>
          </a:p>
          <a:p>
            <a:r>
              <a:rPr lang="en-GB" sz="1400" dirty="0" smtClean="0">
                <a:latin typeface="Bliss 2 Light" panose="02000506030000020004" pitchFamily="50" charset="0"/>
              </a:rPr>
              <a:t>To compute surface flow velocities using LSPIV, a cross correlation algorithm is applied to an Interrogation Area (IA) centred on point </a:t>
            </a:r>
            <a:r>
              <a:rPr lang="en-GB" sz="1400" i="1" dirty="0" err="1">
                <a:latin typeface="Bliss 2 Light" panose="02000506030000020004" pitchFamily="50" charset="0"/>
              </a:rPr>
              <a:t>a</a:t>
            </a:r>
            <a:r>
              <a:rPr lang="en-GB" sz="1400" i="1" baseline="-25000" dirty="0" err="1">
                <a:latin typeface="Bliss 2 Light" panose="02000506030000020004" pitchFamily="50" charset="0"/>
              </a:rPr>
              <a:t>ij</a:t>
            </a:r>
            <a:r>
              <a:rPr lang="en-GB" sz="1400" i="1" dirty="0">
                <a:latin typeface="Bliss 2 Light" panose="02000506030000020004" pitchFamily="50" charset="0"/>
              </a:rPr>
              <a:t> </a:t>
            </a:r>
            <a:r>
              <a:rPr lang="en-GB" sz="1400" dirty="0">
                <a:latin typeface="Bliss 2 Light" panose="02000506030000020004" pitchFamily="50" charset="0"/>
              </a:rPr>
              <a:t>in the first image at time </a:t>
            </a:r>
            <a:r>
              <a:rPr lang="en-GB" sz="1400" i="1" dirty="0">
                <a:latin typeface="Bliss 2 Light" panose="02000506030000020004" pitchFamily="50" charset="0"/>
              </a:rPr>
              <a:t>t </a:t>
            </a:r>
            <a:r>
              <a:rPr lang="en-GB" sz="1400" dirty="0">
                <a:latin typeface="Bliss 2 Light" panose="02000506030000020004" pitchFamily="50" charset="0"/>
              </a:rPr>
              <a:t>and the IA centred on a point </a:t>
            </a:r>
            <a:r>
              <a:rPr lang="en-GB" sz="1400" i="1" dirty="0" err="1">
                <a:latin typeface="Bliss 2 Light" panose="02000506030000020004" pitchFamily="50" charset="0"/>
              </a:rPr>
              <a:t>b</a:t>
            </a:r>
            <a:r>
              <a:rPr lang="en-GB" sz="1400" i="1" baseline="-25000" dirty="0" err="1">
                <a:latin typeface="Bliss 2 Light" panose="02000506030000020004" pitchFamily="50" charset="0"/>
              </a:rPr>
              <a:t>ij</a:t>
            </a:r>
            <a:r>
              <a:rPr lang="en-GB" sz="1400" i="1" baseline="-25000" dirty="0">
                <a:latin typeface="Bliss 2 Light" panose="02000506030000020004" pitchFamily="50" charset="0"/>
              </a:rPr>
              <a:t> </a:t>
            </a:r>
            <a:r>
              <a:rPr lang="en-GB" sz="1400" dirty="0">
                <a:latin typeface="Bliss 2 Light" panose="02000506030000020004" pitchFamily="50" charset="0"/>
              </a:rPr>
              <a:t> in the second image at time </a:t>
            </a:r>
            <a:r>
              <a:rPr lang="en-GB" sz="1400" i="1" dirty="0">
                <a:latin typeface="Bliss 2 Light" panose="02000506030000020004" pitchFamily="50" charset="0"/>
              </a:rPr>
              <a:t>t + </a:t>
            </a:r>
            <a:r>
              <a:rPr lang="en-GB" sz="1400" i="1" dirty="0" smtClean="0">
                <a:latin typeface="Bliss 2 Light" panose="02000506030000020004" pitchFamily="50" charset="0"/>
              </a:rPr>
              <a:t>dt</a:t>
            </a:r>
            <a:r>
              <a:rPr lang="en-GB" sz="1400" i="1" baseline="30000" dirty="0" smtClean="0">
                <a:latin typeface="Bliss 2 Light" panose="02000506030000020004" pitchFamily="50" charset="0"/>
              </a:rPr>
              <a:t>9</a:t>
            </a:r>
            <a:r>
              <a:rPr lang="en-GB" sz="1400" i="1" dirty="0" smtClean="0">
                <a:latin typeface="Bliss 2 Light" panose="02000506030000020004" pitchFamily="50" charset="0"/>
              </a:rPr>
              <a:t>. </a:t>
            </a:r>
            <a:r>
              <a:rPr lang="en-GB" sz="1400" dirty="0" smtClean="0">
                <a:latin typeface="Bliss 2 Light" panose="02000506030000020004" pitchFamily="50" charset="0"/>
              </a:rPr>
              <a:t>The size of the IA is determined by the user; different chosen sizes will result in various output results</a:t>
            </a:r>
            <a:r>
              <a:rPr lang="en-GB" sz="1400" baseline="30000" dirty="0" smtClean="0">
                <a:latin typeface="Bliss 2 Light" panose="02000506030000020004" pitchFamily="50" charset="0"/>
              </a:rPr>
              <a:t>10</a:t>
            </a:r>
            <a:r>
              <a:rPr lang="en-GB" sz="1400" dirty="0" smtClean="0">
                <a:latin typeface="Bliss 2 Light" panose="02000506030000020004" pitchFamily="50" charset="0"/>
              </a:rPr>
              <a:t>. </a:t>
            </a:r>
          </a:p>
          <a:p>
            <a:endParaRPr lang="en-GB" sz="1400" dirty="0" smtClean="0">
              <a:latin typeface="Bliss 2 Light" panose="02000506030000020004" pitchFamily="50" charset="0"/>
            </a:endParaRPr>
          </a:p>
          <a:p>
            <a:r>
              <a:rPr lang="en-GB" sz="1400" dirty="0" smtClean="0">
                <a:latin typeface="Bliss 2 Light" panose="02000506030000020004" pitchFamily="50" charset="0"/>
              </a:rPr>
              <a:t>A Search Area (SA) is also applied to each image, to determine the maximum particle displacement between images. </a:t>
            </a:r>
          </a:p>
          <a:p>
            <a:r>
              <a:rPr lang="en-GB" sz="1400" dirty="0" smtClean="0">
                <a:latin typeface="Bliss 2 Light" panose="02000506030000020004" pitchFamily="50" charset="0"/>
              </a:rPr>
              <a:t>To estimate the most appropriate IA value five different parameters were chosen (pixel sizes) 2,4,6,8 &amp; 10 to evaluate the impact of the size difference upon calculated velocities. These parameters were applied to two sets of video (UAV and GoPro mounted upon a telescopic pole) each of which were 20 seconds, at 5fps (100 images). </a:t>
            </a:r>
            <a:endParaRPr lang="en-GB" sz="1400" dirty="0">
              <a:latin typeface="Bliss 2 Light" panose="02000506030000020004" pitchFamily="50" charset="0"/>
            </a:endParaRPr>
          </a:p>
        </p:txBody>
      </p:sp>
      <p:sp>
        <p:nvSpPr>
          <p:cNvPr id="3" name="Rectangle 2"/>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LSPIV Processing Parameters</a:t>
            </a:r>
            <a:endParaRPr lang="en-GB" sz="2000" b="1" dirty="0"/>
          </a:p>
        </p:txBody>
      </p:sp>
      <p:sp>
        <p:nvSpPr>
          <p:cNvPr id="34" name="Title 1"/>
          <p:cNvSpPr>
            <a:spLocks noGrp="1"/>
          </p:cNvSpPr>
          <p:nvPr>
            <p:ph type="ctrTitle"/>
          </p:nvPr>
        </p:nvSpPr>
        <p:spPr>
          <a:xfrm>
            <a:off x="0" y="64536"/>
            <a:ext cx="9020175" cy="1594711"/>
          </a:xfrm>
        </p:spPr>
        <p:txBody>
          <a:bodyPr>
            <a:noAutofit/>
          </a:bodyPr>
          <a:lstStyle/>
          <a:p>
            <a:pPr algn="l"/>
            <a:r>
              <a:rPr lang="en-GB" sz="2800" dirty="0">
                <a:solidFill>
                  <a:srgbClr val="002060"/>
                </a:solidFill>
                <a:latin typeface="Cambria" panose="02040503050406030204" pitchFamily="18" charset="0"/>
              </a:rPr>
              <a:t>A comparison of using Unmanned Aerial Vehicles (UAV) and mobile </a:t>
            </a:r>
            <a:r>
              <a:rPr lang="en-GB" sz="2800" dirty="0" smtClean="0">
                <a:solidFill>
                  <a:srgbClr val="002060"/>
                </a:solidFill>
                <a:latin typeface="Cambria" panose="02040503050406030204" pitchFamily="18" charset="0"/>
              </a:rPr>
              <a:t>video for </a:t>
            </a:r>
            <a:r>
              <a:rPr lang="en-GB" sz="2800" dirty="0">
                <a:solidFill>
                  <a:srgbClr val="002060"/>
                </a:solidFill>
                <a:latin typeface="Cambria" panose="02040503050406030204" pitchFamily="18" charset="0"/>
              </a:rPr>
              <a:t>establishing surface flow </a:t>
            </a:r>
            <a:r>
              <a:rPr lang="en-GB" sz="2800" dirty="0" smtClean="0">
                <a:solidFill>
                  <a:srgbClr val="002060"/>
                </a:solidFill>
                <a:latin typeface="Cambria" panose="02040503050406030204" pitchFamily="18" charset="0"/>
              </a:rPr>
              <a:t>velocity measurements </a:t>
            </a:r>
            <a:r>
              <a:rPr lang="en-GB" sz="2800" dirty="0">
                <a:solidFill>
                  <a:srgbClr val="002060"/>
                </a:solidFill>
                <a:latin typeface="Cambria" panose="02040503050406030204" pitchFamily="18" charset="0"/>
              </a:rPr>
              <a:t>using the </a:t>
            </a:r>
            <a:r>
              <a:rPr lang="en-GB" sz="2800" dirty="0" smtClean="0">
                <a:solidFill>
                  <a:srgbClr val="002060"/>
                </a:solidFill>
                <a:latin typeface="Cambria" panose="02040503050406030204" pitchFamily="18" charset="0"/>
              </a:rPr>
              <a:t>LSPIV method </a:t>
            </a:r>
            <a:r>
              <a:rPr lang="en-GB" sz="2800" dirty="0">
                <a:solidFill>
                  <a:srgbClr val="002060"/>
                </a:solidFill>
                <a:latin typeface="Cambria" panose="02040503050406030204" pitchFamily="18" charset="0"/>
              </a:rPr>
              <a:t>on the River Arrow, Warwickshire</a:t>
            </a:r>
            <a:r>
              <a:rPr lang="en-GB" sz="2800" dirty="0">
                <a:solidFill>
                  <a:schemeClr val="tx2">
                    <a:lumMod val="50000"/>
                  </a:schemeClr>
                </a:solidFill>
                <a:latin typeface="Cambria" panose="02040503050406030204" pitchFamily="18" charset="0"/>
              </a:rPr>
              <a:t>.</a:t>
            </a:r>
          </a:p>
        </p:txBody>
      </p:sp>
      <p:pic>
        <p:nvPicPr>
          <p:cNvPr id="35"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37" name="Picture 36"/>
          <p:cNvPicPr>
            <a:picLocks noChangeAspect="1"/>
          </p:cNvPicPr>
          <p:nvPr/>
        </p:nvPicPr>
        <p:blipFill>
          <a:blip r:embed="rId11"/>
          <a:stretch>
            <a:fillRect/>
          </a:stretch>
        </p:blipFill>
        <p:spPr>
          <a:xfrm>
            <a:off x="11193195" y="9975"/>
            <a:ext cx="987373" cy="1176296"/>
          </a:xfrm>
          <a:prstGeom prst="rect">
            <a:avLst/>
          </a:prstGeom>
        </p:spPr>
      </p:pic>
      <p:sp>
        <p:nvSpPr>
          <p:cNvPr id="2" name="TextBox 1">
            <a:hlinkClick r:id="rId12" action="ppaction://hlinksldjump"/>
          </p:cNvPr>
          <p:cNvSpPr txBox="1"/>
          <p:nvPr/>
        </p:nvSpPr>
        <p:spPr>
          <a:xfrm>
            <a:off x="1355252" y="4087051"/>
            <a:ext cx="2619877" cy="259230"/>
          </a:xfrm>
          <a:prstGeom prst="rect">
            <a:avLst/>
          </a:prstGeom>
          <a:solidFill>
            <a:schemeClr val="accent3">
              <a:lumMod val="20000"/>
              <a:lumOff val="80000"/>
            </a:schemeClr>
          </a:solidFill>
        </p:spPr>
        <p:txBody>
          <a:bodyPr wrap="square" rtlCol="0">
            <a:spAutoFit/>
          </a:bodyPr>
          <a:lstStyle/>
          <a:p>
            <a:r>
              <a:rPr lang="en-GB" sz="1100" b="1" dirty="0" smtClean="0">
                <a:solidFill>
                  <a:srgbClr val="002060"/>
                </a:solidFill>
              </a:rPr>
              <a:t>Click for detailed LSPIV processing outline</a:t>
            </a:r>
            <a:endParaRPr lang="en-GB" sz="1100" b="1" dirty="0">
              <a:solidFill>
                <a:srgbClr val="002060"/>
              </a:solidFill>
            </a:endParaRPr>
          </a:p>
        </p:txBody>
      </p:sp>
      <p:sp>
        <p:nvSpPr>
          <p:cNvPr id="23" name="Rectangle 22"/>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Group 23"/>
          <p:cNvGrpSpPr/>
          <p:nvPr/>
        </p:nvGrpSpPr>
        <p:grpSpPr>
          <a:xfrm>
            <a:off x="10158545" y="1358101"/>
            <a:ext cx="1872343" cy="5324701"/>
            <a:chOff x="10158545" y="1358101"/>
            <a:chExt cx="1872343" cy="5324701"/>
          </a:xfrm>
        </p:grpSpPr>
        <p:grpSp>
          <p:nvGrpSpPr>
            <p:cNvPr id="25" name="Group 24"/>
            <p:cNvGrpSpPr/>
            <p:nvPr/>
          </p:nvGrpSpPr>
          <p:grpSpPr>
            <a:xfrm>
              <a:off x="10158545" y="1358101"/>
              <a:ext cx="1872343" cy="5324701"/>
              <a:chOff x="10158546" y="1337356"/>
              <a:chExt cx="1872343" cy="5419725"/>
            </a:xfrm>
          </p:grpSpPr>
          <p:grpSp>
            <p:nvGrpSpPr>
              <p:cNvPr id="27" name="Group 26"/>
              <p:cNvGrpSpPr/>
              <p:nvPr/>
            </p:nvGrpSpPr>
            <p:grpSpPr>
              <a:xfrm>
                <a:off x="10158546" y="1337356"/>
                <a:ext cx="1872343" cy="5419725"/>
                <a:chOff x="10158546" y="1337356"/>
                <a:chExt cx="1872343" cy="5419725"/>
              </a:xfrm>
            </p:grpSpPr>
            <p:sp>
              <p:nvSpPr>
                <p:cNvPr id="29" name="Rectangle 28"/>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13"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1" name="Rectangle 30">
                  <a:hlinkClick r:id="rId14"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32" name="Rectangle 31">
                  <a:hlinkClick r:id="rId15"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3" name="Rectangle 32">
                  <a:hlinkClick r:id="rId16" action="ppaction://hlinksldjump"/>
                </p:cNvPr>
                <p:cNvSpPr/>
                <p:nvPr/>
              </p:nvSpPr>
              <p:spPr>
                <a:xfrm>
                  <a:off x="10227844" y="3842128"/>
                  <a:ext cx="1741714" cy="62701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LSPIV Processing Parameters</a:t>
                  </a:r>
                  <a:endParaRPr lang="en-GB" dirty="0"/>
                </a:p>
              </p:txBody>
            </p:sp>
            <p:sp>
              <p:nvSpPr>
                <p:cNvPr id="38" name="Rectangle 37">
                  <a:hlinkClick r:id="rId17"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9" name="Rectangle 38">
                  <a:hlinkClick r:id="rId18"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40" name="Rectangle 39">
                  <a:hlinkClick r:id="rId19"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8" name="Rectangle 27">
                <a:hlinkClick r:id="rId20"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6" name="Rectangle 25">
              <a:hlinkClick r:id="rId21"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8" name="TextBox 7"/>
          <p:cNvSpPr txBox="1"/>
          <p:nvPr/>
        </p:nvSpPr>
        <p:spPr>
          <a:xfrm>
            <a:off x="4092392" y="4569578"/>
            <a:ext cx="5618354" cy="2277547"/>
          </a:xfrm>
          <a:prstGeom prst="rect">
            <a:avLst/>
          </a:prstGeom>
          <a:noFill/>
        </p:spPr>
        <p:txBody>
          <a:bodyPr wrap="square" rtlCol="0">
            <a:spAutoFit/>
          </a:bodyPr>
          <a:lstStyle/>
          <a:p>
            <a:r>
              <a:rPr lang="en-GB" sz="1600" b="1" dirty="0" smtClean="0">
                <a:solidFill>
                  <a:schemeClr val="bg1"/>
                </a:solidFill>
                <a:latin typeface="Bliss 2 Light" panose="02000506030000020004" pitchFamily="50" charset="0"/>
              </a:rPr>
              <a:t>Discussion</a:t>
            </a:r>
          </a:p>
          <a:p>
            <a:r>
              <a:rPr lang="en-GB" sz="1400" dirty="0" smtClean="0">
                <a:solidFill>
                  <a:schemeClr val="bg1"/>
                </a:solidFill>
                <a:latin typeface="Bliss 2 Light" panose="02000506030000020004" pitchFamily="50" charset="0"/>
              </a:rPr>
              <a:t>The lower IA values provide results that are in better agreement with the reference values, with an IA of 6 pixels providing the most accurate results. However, the LSPIV values calculated are on average, much higher than the reference values; the reference values were collected as near to surface flow as possible, using an electromagnetic current meter. Through using an IA of 6pixels and an SA (</a:t>
            </a:r>
            <a:r>
              <a:rPr lang="en-GB" sz="1400" dirty="0" err="1" smtClean="0">
                <a:solidFill>
                  <a:schemeClr val="bg1"/>
                </a:solidFill>
                <a:latin typeface="Bliss 2 Light" panose="02000506030000020004" pitchFamily="50" charset="0"/>
              </a:rPr>
              <a:t>sjp</a:t>
            </a:r>
            <a:r>
              <a:rPr lang="en-GB" sz="1400" dirty="0" smtClean="0">
                <a:solidFill>
                  <a:schemeClr val="bg1"/>
                </a:solidFill>
                <a:latin typeface="Bliss 2 Light" panose="02000506030000020004" pitchFamily="50" charset="0"/>
              </a:rPr>
              <a:t>) of 10 pixels, LSPIV results prove to be in better agreement with the reference values. However, UAV measurements provide slightly more accurate values than the GoPro calculation, this could perhaps a result of distortions generated during orthorectification.  </a:t>
            </a:r>
            <a:endParaRPr lang="en-GB" sz="1400" dirty="0">
              <a:solidFill>
                <a:schemeClr val="bg1"/>
              </a:solidFill>
              <a:latin typeface="Bliss 2 Light" panose="02000506030000020004" pitchFamily="50" charset="0"/>
            </a:endParaRPr>
          </a:p>
        </p:txBody>
      </p:sp>
      <p:sp>
        <p:nvSpPr>
          <p:cNvPr id="9" name="TextBox 8"/>
          <p:cNvSpPr txBox="1"/>
          <p:nvPr/>
        </p:nvSpPr>
        <p:spPr>
          <a:xfrm>
            <a:off x="4104927" y="2000520"/>
            <a:ext cx="5421696" cy="338554"/>
          </a:xfrm>
          <a:prstGeom prst="rect">
            <a:avLst/>
          </a:prstGeom>
          <a:noFill/>
        </p:spPr>
        <p:txBody>
          <a:bodyPr wrap="square" rtlCol="0">
            <a:spAutoFit/>
          </a:bodyPr>
          <a:lstStyle/>
          <a:p>
            <a:r>
              <a:rPr lang="en-GB" sz="1600" b="1" dirty="0" smtClean="0">
                <a:solidFill>
                  <a:schemeClr val="bg1"/>
                </a:solidFill>
              </a:rPr>
              <a:t>Results</a:t>
            </a:r>
          </a:p>
        </p:txBody>
      </p:sp>
      <p:grpSp>
        <p:nvGrpSpPr>
          <p:cNvPr id="11" name="Group 10"/>
          <p:cNvGrpSpPr/>
          <p:nvPr/>
        </p:nvGrpSpPr>
        <p:grpSpPr>
          <a:xfrm>
            <a:off x="8338522" y="1989475"/>
            <a:ext cx="1629016" cy="1548638"/>
            <a:chOff x="4920611" y="2158542"/>
            <a:chExt cx="2282487" cy="2013313"/>
          </a:xfrm>
        </p:grpSpPr>
        <p:pic>
          <p:nvPicPr>
            <p:cNvPr id="7" name="Picture 6">
              <a:hlinkClick r:id="rId22" action="ppaction://hlinksldjump"/>
            </p:cNvPr>
            <p:cNvPicPr>
              <a:picLocks noChangeAspect="1"/>
            </p:cNvPicPr>
            <p:nvPr/>
          </p:nvPicPr>
          <p:blipFill>
            <a:blip r:embed="rId23"/>
            <a:stretch>
              <a:fillRect/>
            </a:stretch>
          </p:blipFill>
          <p:spPr>
            <a:xfrm>
              <a:off x="4920611" y="3202991"/>
              <a:ext cx="2282486" cy="968864"/>
            </a:xfrm>
            <a:prstGeom prst="rect">
              <a:avLst/>
            </a:prstGeom>
          </p:spPr>
        </p:pic>
        <p:pic>
          <p:nvPicPr>
            <p:cNvPr id="5" name="Picture 4">
              <a:hlinkClick r:id="rId24" action="ppaction://hlinksldjump"/>
            </p:cNvPr>
            <p:cNvPicPr>
              <a:picLocks noChangeAspect="1"/>
            </p:cNvPicPr>
            <p:nvPr/>
          </p:nvPicPr>
          <p:blipFill>
            <a:blip r:embed="rId25"/>
            <a:stretch>
              <a:fillRect/>
            </a:stretch>
          </p:blipFill>
          <p:spPr>
            <a:xfrm>
              <a:off x="4931099" y="2158542"/>
              <a:ext cx="2261510" cy="1015033"/>
            </a:xfrm>
            <a:prstGeom prst="rect">
              <a:avLst/>
            </a:prstGeom>
          </p:spPr>
        </p:pic>
        <p:sp>
          <p:nvSpPr>
            <p:cNvPr id="10" name="TextBox 9">
              <a:hlinkClick r:id="rId24" action="ppaction://hlinksldjump"/>
            </p:cNvPr>
            <p:cNvSpPr txBox="1"/>
            <p:nvPr/>
          </p:nvSpPr>
          <p:spPr>
            <a:xfrm>
              <a:off x="4920611" y="2904561"/>
              <a:ext cx="2282487" cy="480152"/>
            </a:xfrm>
            <a:prstGeom prst="rect">
              <a:avLst/>
            </a:prstGeom>
            <a:solidFill>
              <a:srgbClr val="BFBFBF">
                <a:alpha val="50196"/>
              </a:srgbClr>
            </a:solidFill>
          </p:spPr>
          <p:txBody>
            <a:bodyPr wrap="square" rtlCol="0">
              <a:spAutoFit/>
            </a:bodyPr>
            <a:lstStyle/>
            <a:p>
              <a:r>
                <a:rPr lang="en-GB" b="1" dirty="0" smtClean="0">
                  <a:solidFill>
                    <a:schemeClr val="tx2"/>
                  </a:solidFill>
                </a:rPr>
                <a:t>Click to expand</a:t>
              </a:r>
              <a:endParaRPr lang="en-GB" b="1" dirty="0">
                <a:solidFill>
                  <a:schemeClr val="tx2"/>
                </a:solidFill>
              </a:endParaRPr>
            </a:p>
          </p:txBody>
        </p:sp>
      </p:grpSp>
      <p:sp>
        <p:nvSpPr>
          <p:cNvPr id="43" name="TextBox 42"/>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sp>
        <p:nvSpPr>
          <p:cNvPr id="4" name="TextBox 3"/>
          <p:cNvSpPr txBox="1"/>
          <p:nvPr/>
        </p:nvSpPr>
        <p:spPr>
          <a:xfrm>
            <a:off x="4104456" y="2241022"/>
            <a:ext cx="4091655" cy="2462213"/>
          </a:xfrm>
          <a:prstGeom prst="rect">
            <a:avLst/>
          </a:prstGeom>
          <a:noFill/>
        </p:spPr>
        <p:txBody>
          <a:bodyPr wrap="square" rtlCol="0">
            <a:spAutoFit/>
          </a:bodyPr>
          <a:lstStyle/>
          <a:p>
            <a:r>
              <a:rPr lang="en-GB" sz="1400" dirty="0">
                <a:solidFill>
                  <a:schemeClr val="bg1"/>
                </a:solidFill>
                <a:latin typeface="Bliss 2 Light" panose="02000506030000020004" pitchFamily="50" charset="0"/>
              </a:rPr>
              <a:t>Using a paired t-test all results prove statistically significant; there are large differences between individual point measurements of reference values and LSPIV calculations. All GoPro measurements resulted in p= 0.00001. The lower UAV IA values (2,4, 6 pixels) </a:t>
            </a:r>
            <a:r>
              <a:rPr lang="en-GB" sz="1400" dirty="0" smtClean="0">
                <a:solidFill>
                  <a:schemeClr val="bg1"/>
                </a:solidFill>
                <a:latin typeface="Bliss 2 Light" panose="02000506030000020004" pitchFamily="50" charset="0"/>
              </a:rPr>
              <a:t>resulted </a:t>
            </a:r>
            <a:r>
              <a:rPr lang="en-GB" sz="1400" dirty="0">
                <a:solidFill>
                  <a:schemeClr val="bg1"/>
                </a:solidFill>
                <a:latin typeface="Bliss 2 Light" panose="02000506030000020004" pitchFamily="50" charset="0"/>
              </a:rPr>
              <a:t>in p values of 0.025, 0.027 and 0.001 respectively. </a:t>
            </a:r>
          </a:p>
          <a:p>
            <a:r>
              <a:rPr lang="en-GB" sz="1400" dirty="0">
                <a:solidFill>
                  <a:schemeClr val="bg1"/>
                </a:solidFill>
                <a:latin typeface="Bliss 2 Light" panose="02000506030000020004" pitchFamily="50" charset="0"/>
              </a:rPr>
              <a:t>Using an IA value of 6pixels for both UAV and GP measurements, the most appropriate SA </a:t>
            </a:r>
            <a:r>
              <a:rPr lang="en-GB" sz="1400" dirty="0" err="1">
                <a:solidFill>
                  <a:schemeClr val="bg1"/>
                </a:solidFill>
                <a:latin typeface="Bliss 2 Light" panose="02000506030000020004" pitchFamily="50" charset="0"/>
              </a:rPr>
              <a:t>sjp</a:t>
            </a:r>
            <a:r>
              <a:rPr lang="en-GB" sz="1400" dirty="0">
                <a:solidFill>
                  <a:schemeClr val="bg1"/>
                </a:solidFill>
                <a:latin typeface="Bliss 2 Light" panose="02000506030000020004" pitchFamily="50" charset="0"/>
              </a:rPr>
              <a:t> value would be 10 pixels (Table 1). </a:t>
            </a:r>
          </a:p>
          <a:p>
            <a:endParaRPr lang="en-GB" sz="1400" dirty="0">
              <a:latin typeface="Bliss 2 Light" panose="02000506030000020004" pitchFamily="50" charset="0"/>
            </a:endParaRPr>
          </a:p>
        </p:txBody>
      </p:sp>
      <p:pic>
        <p:nvPicPr>
          <p:cNvPr id="12" name="Picture 11"/>
          <p:cNvPicPr>
            <a:picLocks noChangeAspect="1"/>
          </p:cNvPicPr>
          <p:nvPr/>
        </p:nvPicPr>
        <p:blipFill>
          <a:blip r:embed="rId26"/>
          <a:stretch>
            <a:fillRect/>
          </a:stretch>
        </p:blipFill>
        <p:spPr>
          <a:xfrm>
            <a:off x="7945518" y="3628982"/>
            <a:ext cx="2022019" cy="841933"/>
          </a:xfrm>
          <a:prstGeom prst="rect">
            <a:avLst/>
          </a:prstGeom>
        </p:spPr>
      </p:pic>
      <p:sp>
        <p:nvSpPr>
          <p:cNvPr id="41" name="TextBox 40">
            <a:hlinkClick r:id="rId27" action="ppaction://hlinksldjump"/>
          </p:cNvPr>
          <p:cNvSpPr txBox="1"/>
          <p:nvPr/>
        </p:nvSpPr>
        <p:spPr>
          <a:xfrm>
            <a:off x="1462409" y="4740055"/>
            <a:ext cx="2230025" cy="261610"/>
          </a:xfrm>
          <a:prstGeom prst="rect">
            <a:avLst/>
          </a:prstGeom>
          <a:solidFill>
            <a:schemeClr val="accent3">
              <a:lumMod val="20000"/>
              <a:lumOff val="80000"/>
            </a:schemeClr>
          </a:solidFill>
        </p:spPr>
        <p:txBody>
          <a:bodyPr wrap="square" rtlCol="0">
            <a:spAutoFit/>
          </a:bodyPr>
          <a:lstStyle/>
          <a:p>
            <a:r>
              <a:rPr lang="en-GB" sz="1100" b="1" dirty="0" smtClean="0">
                <a:solidFill>
                  <a:srgbClr val="002060"/>
                </a:solidFill>
              </a:rPr>
              <a:t>Click for method for SA estimation</a:t>
            </a:r>
            <a:endParaRPr lang="en-GB" sz="1100" b="1" dirty="0">
              <a:solidFill>
                <a:srgbClr val="002060"/>
              </a:solidFill>
            </a:endParaRPr>
          </a:p>
        </p:txBody>
      </p:sp>
      <p:pic>
        <p:nvPicPr>
          <p:cNvPr id="42" name="Picture 41"/>
          <p:cNvPicPr>
            <a:picLocks noChangeAspect="1"/>
          </p:cNvPicPr>
          <p:nvPr/>
        </p:nvPicPr>
        <p:blipFill>
          <a:blip r:embed="rId28"/>
          <a:stretch>
            <a:fillRect/>
          </a:stretch>
        </p:blipFill>
        <p:spPr>
          <a:xfrm>
            <a:off x="0" y="6579323"/>
            <a:ext cx="775063" cy="271272"/>
          </a:xfrm>
          <a:prstGeom prst="rect">
            <a:avLst/>
          </a:prstGeom>
        </p:spPr>
      </p:pic>
    </p:spTree>
    <p:extLst>
      <p:ext uri="{BB962C8B-B14F-4D97-AF65-F5344CB8AC3E}">
        <p14:creationId xmlns:p14="http://schemas.microsoft.com/office/powerpoint/2010/main" val="1843708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40" name="Title 1"/>
          <p:cNvSpPr txBox="1">
            <a:spLocks/>
          </p:cNvSpPr>
          <p:nvPr/>
        </p:nvSpPr>
        <p:spPr>
          <a:xfrm>
            <a:off x="0" y="64536"/>
            <a:ext cx="9020175" cy="1594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smtClean="0">
                <a:solidFill>
                  <a:srgbClr val="002060"/>
                </a:solidFill>
                <a:latin typeface="Cambria" panose="02040503050406030204" pitchFamily="18" charset="0"/>
              </a:rPr>
              <a:t>A comparison of using Unmanned Aerial Vehicles (UAV) and mobile video for establishing surface flow velocity measurements using the LSPIV method on the River Arrow, Warwickshire</a:t>
            </a:r>
            <a:r>
              <a:rPr lang="en-GB" sz="2800" smtClean="0">
                <a:solidFill>
                  <a:schemeClr val="tx2">
                    <a:lumMod val="50000"/>
                  </a:schemeClr>
                </a:solidFill>
                <a:latin typeface="Cambria" panose="02040503050406030204" pitchFamily="18" charset="0"/>
              </a:rPr>
              <a:t>.</a:t>
            </a:r>
            <a:endParaRPr lang="en-GB" sz="2800" dirty="0">
              <a:solidFill>
                <a:schemeClr val="tx2">
                  <a:lumMod val="50000"/>
                </a:schemeClr>
              </a:solidFill>
              <a:latin typeface="Cambria" panose="02040503050406030204" pitchFamily="18" charset="0"/>
            </a:endParaRPr>
          </a:p>
        </p:txBody>
      </p:sp>
      <p:pic>
        <p:nvPicPr>
          <p:cNvPr id="41"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TextBox 41"/>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3" name="Picture 42"/>
          <p:cNvPicPr>
            <a:picLocks noChangeAspect="1"/>
          </p:cNvPicPr>
          <p:nvPr/>
        </p:nvPicPr>
        <p:blipFill>
          <a:blip r:embed="rId11"/>
          <a:stretch>
            <a:fillRect/>
          </a:stretch>
        </p:blipFill>
        <p:spPr>
          <a:xfrm>
            <a:off x="11193195" y="9975"/>
            <a:ext cx="987373" cy="1176296"/>
          </a:xfrm>
          <a:prstGeom prst="rect">
            <a:avLst/>
          </a:prstGeom>
        </p:spPr>
      </p:pic>
      <p:sp>
        <p:nvSpPr>
          <p:cNvPr id="22" name="Rectangle 21"/>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600" b="1" dirty="0" smtClean="0"/>
              <a:t>Outline and Method</a:t>
            </a:r>
          </a:p>
          <a:p>
            <a:r>
              <a:rPr lang="en-GB" sz="1600" dirty="0" smtClean="0"/>
              <a:t>To compute surface flow velocities using LSPIV, a cross correlation algorithm is applied to an Interrogation Areas (IA) centred on point </a:t>
            </a:r>
            <a:r>
              <a:rPr lang="en-GB" sz="1600" i="1" dirty="0" err="1"/>
              <a:t>a</a:t>
            </a:r>
            <a:r>
              <a:rPr lang="en-GB" sz="1600" i="1" baseline="-25000" dirty="0" err="1"/>
              <a:t>ij</a:t>
            </a:r>
            <a:r>
              <a:rPr lang="en-GB" sz="1600" i="1" dirty="0"/>
              <a:t> </a:t>
            </a:r>
            <a:r>
              <a:rPr lang="en-GB" sz="1600" dirty="0"/>
              <a:t>in the first image at time </a:t>
            </a:r>
            <a:r>
              <a:rPr lang="en-GB" sz="1600" i="1" dirty="0"/>
              <a:t>t </a:t>
            </a:r>
            <a:r>
              <a:rPr lang="en-GB" sz="1600" dirty="0"/>
              <a:t>and the IA centred on a point </a:t>
            </a:r>
            <a:r>
              <a:rPr lang="en-GB" sz="1600" i="1" dirty="0" err="1"/>
              <a:t>b</a:t>
            </a:r>
            <a:r>
              <a:rPr lang="en-GB" sz="1600" i="1" baseline="-25000" dirty="0" err="1"/>
              <a:t>ij</a:t>
            </a:r>
            <a:r>
              <a:rPr lang="en-GB" sz="1600" i="1" baseline="-25000" dirty="0"/>
              <a:t> </a:t>
            </a:r>
            <a:r>
              <a:rPr lang="en-GB" sz="1600" dirty="0"/>
              <a:t> in the second image at time </a:t>
            </a:r>
            <a:r>
              <a:rPr lang="en-GB" sz="1600" i="1" dirty="0"/>
              <a:t>t + </a:t>
            </a:r>
            <a:r>
              <a:rPr lang="en-GB" sz="1600" i="1" dirty="0" smtClean="0"/>
              <a:t>dt</a:t>
            </a:r>
            <a:r>
              <a:rPr lang="en-GB" sz="1600" i="1" baseline="30000" dirty="0" smtClean="0"/>
              <a:t>9</a:t>
            </a:r>
            <a:r>
              <a:rPr lang="en-GB" sz="1600" i="1" dirty="0" smtClean="0"/>
              <a:t>. </a:t>
            </a:r>
            <a:r>
              <a:rPr lang="en-GB" sz="1600" dirty="0" smtClean="0"/>
              <a:t>The size of the IA is determined by the user; different chosen sizes will result in various output results</a:t>
            </a:r>
            <a:r>
              <a:rPr lang="en-GB" sz="1600" baseline="30000" dirty="0" smtClean="0"/>
              <a:t>10</a:t>
            </a:r>
            <a:r>
              <a:rPr lang="en-GB" sz="1600" dirty="0" smtClean="0"/>
              <a:t>. </a:t>
            </a:r>
          </a:p>
          <a:p>
            <a:r>
              <a:rPr lang="en-GB" sz="1600" dirty="0" smtClean="0"/>
              <a:t>Five different parameters were chosen (pixel sizes) 2,4,6,8 &amp; 10 to evaluate the impact of the size difference upon calculated velocities. These parameters were applied to two sets of video (UAV and GoPro mounted upon a telescopic pole) each of which were 60 seconds, at 5fps (100 images). </a:t>
            </a:r>
            <a:endParaRPr lang="en-GB" sz="1600" dirty="0"/>
          </a:p>
        </p:txBody>
      </p:sp>
      <p:sp>
        <p:nvSpPr>
          <p:cNvPr id="23" name="Rectangle 22"/>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GB" sz="1600" dirty="0"/>
          </a:p>
        </p:txBody>
      </p:sp>
      <p:sp>
        <p:nvSpPr>
          <p:cNvPr id="35" name="Rectangle 34"/>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a:t>Presence/Absence of Seeding Material</a:t>
            </a:r>
          </a:p>
        </p:txBody>
      </p:sp>
      <p:sp>
        <p:nvSpPr>
          <p:cNvPr id="24" name="Rectangle 23"/>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p:cNvGrpSpPr/>
          <p:nvPr/>
        </p:nvGrpSpPr>
        <p:grpSpPr>
          <a:xfrm>
            <a:off x="10158545" y="1358101"/>
            <a:ext cx="1872343" cy="5324701"/>
            <a:chOff x="10158545" y="1358101"/>
            <a:chExt cx="1872343" cy="5324701"/>
          </a:xfrm>
        </p:grpSpPr>
        <p:grpSp>
          <p:nvGrpSpPr>
            <p:cNvPr id="27" name="Group 26"/>
            <p:cNvGrpSpPr/>
            <p:nvPr/>
          </p:nvGrpSpPr>
          <p:grpSpPr>
            <a:xfrm>
              <a:off x="10158545" y="1358101"/>
              <a:ext cx="1872343" cy="5324701"/>
              <a:chOff x="10158546" y="1337356"/>
              <a:chExt cx="1872343" cy="5419725"/>
            </a:xfrm>
          </p:grpSpPr>
          <p:grpSp>
            <p:nvGrpSpPr>
              <p:cNvPr id="29" name="Group 28"/>
              <p:cNvGrpSpPr/>
              <p:nvPr/>
            </p:nvGrpSpPr>
            <p:grpSpPr>
              <a:xfrm>
                <a:off x="10158546" y="1337356"/>
                <a:ext cx="1872343" cy="5419725"/>
                <a:chOff x="10158546" y="1337356"/>
                <a:chExt cx="1872343" cy="5419725"/>
              </a:xfrm>
            </p:grpSpPr>
            <p:sp>
              <p:nvSpPr>
                <p:cNvPr id="31" name="Rectangle 30"/>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hlinkClick r:id="rId12"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3" name="Rectangle 32">
                  <a:hlinkClick r:id="rId13"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34" name="Rectangle 33">
                  <a:hlinkClick r:id="rId14" action="ppaction://hlinksldjump"/>
                </p:cNvPr>
                <p:cNvSpPr/>
                <p:nvPr/>
              </p:nvSpPr>
              <p:spPr>
                <a:xfrm>
                  <a:off x="10227844" y="4582736"/>
                  <a:ext cx="1741714" cy="53845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Seeding material</a:t>
                  </a:r>
                  <a:endParaRPr lang="en-GB" dirty="0"/>
                </a:p>
              </p:txBody>
            </p:sp>
            <p:sp>
              <p:nvSpPr>
                <p:cNvPr id="36" name="Rectangle 35">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37" name="Rectangle 36">
                  <a:hlinkClick r:id="rId16"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8" name="Rectangle 37">
                  <a:hlinkClick r:id="rId17"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55" name="Rectangle 54">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30" name="Rectangle 29">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8" name="Rectangle 27">
              <a:hlinkClick r:id="rId20"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2" name="Oval 1">
            <a:hlinkClick r:id="rId21" action="ppaction://hlinksldjump"/>
          </p:cNvPr>
          <p:cNvSpPr/>
          <p:nvPr/>
        </p:nvSpPr>
        <p:spPr>
          <a:xfrm>
            <a:off x="4094876" y="3628986"/>
            <a:ext cx="1898469" cy="901771"/>
          </a:xfrm>
          <a:prstGeom prst="ellipse">
            <a:avLst/>
          </a:prstGeom>
          <a:solidFill>
            <a:srgbClr val="BFBF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Bliss 2 Light" panose="02000506030000020004" pitchFamily="50" charset="0"/>
              </a:rPr>
              <a:t>Video of Seeding</a:t>
            </a:r>
            <a:endParaRPr lang="en-GB" dirty="0">
              <a:latin typeface="Bliss 2 Light" panose="02000506030000020004" pitchFamily="50" charset="0"/>
            </a:endParaRPr>
          </a:p>
        </p:txBody>
      </p:sp>
      <p:sp>
        <p:nvSpPr>
          <p:cNvPr id="56" name="TextBox 55"/>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3" name="Picture 2">
            <a:hlinkClick r:id="" action="ppaction://noaction"/>
          </p:cNvPr>
          <p:cNvPicPr>
            <a:picLocks noChangeAspect="1"/>
          </p:cNvPicPr>
          <p:nvPr/>
        </p:nvPicPr>
        <p:blipFill>
          <a:blip r:embed="rId22"/>
          <a:stretch>
            <a:fillRect/>
          </a:stretch>
        </p:blipFill>
        <p:spPr>
          <a:xfrm>
            <a:off x="7627348" y="3435087"/>
            <a:ext cx="2307273" cy="1045767"/>
          </a:xfrm>
          <a:prstGeom prst="rect">
            <a:avLst/>
          </a:prstGeom>
        </p:spPr>
      </p:pic>
      <p:sp>
        <p:nvSpPr>
          <p:cNvPr id="4" name="TextBox 3"/>
          <p:cNvSpPr txBox="1"/>
          <p:nvPr/>
        </p:nvSpPr>
        <p:spPr>
          <a:xfrm>
            <a:off x="132662" y="2315510"/>
            <a:ext cx="3866120" cy="4770537"/>
          </a:xfrm>
          <a:prstGeom prst="rect">
            <a:avLst/>
          </a:prstGeom>
          <a:noFill/>
        </p:spPr>
        <p:txBody>
          <a:bodyPr wrap="square" rtlCol="0">
            <a:spAutoFit/>
          </a:bodyPr>
          <a:lstStyle/>
          <a:p>
            <a:r>
              <a:rPr lang="en-GB" sz="1600" b="1" dirty="0">
                <a:solidFill>
                  <a:schemeClr val="bg1"/>
                </a:solidFill>
                <a:latin typeface="Bliss 2 Light" panose="02000506030000020004" pitchFamily="50" charset="0"/>
              </a:rPr>
              <a:t>Outline and Method</a:t>
            </a:r>
          </a:p>
          <a:p>
            <a:r>
              <a:rPr lang="en-GB" sz="1600" dirty="0">
                <a:solidFill>
                  <a:schemeClr val="bg1"/>
                </a:solidFill>
                <a:latin typeface="Bliss 2 Light" panose="02000506030000020004" pitchFamily="50" charset="0"/>
              </a:rPr>
              <a:t>LSPIV requires a good visualisation of the stream surface movement for the accurate calculation of surface flow velocities. There is a need to identify at what flow rate the need to add seeding material is deemed necessary, therefore this study evaluated the accuracy of seeded and unseeded measurements during low flow conditions; future research will evaluate the influence of seeding at multiple flow rates. </a:t>
            </a:r>
            <a:r>
              <a:rPr lang="en-GB" sz="1600" dirty="0" smtClean="0">
                <a:solidFill>
                  <a:schemeClr val="bg1"/>
                </a:solidFill>
                <a:latin typeface="Bliss 2 Light" panose="02000506030000020004" pitchFamily="50" charset="0"/>
              </a:rPr>
              <a:t>Two </a:t>
            </a:r>
            <a:r>
              <a:rPr lang="en-GB" sz="1600" dirty="0">
                <a:solidFill>
                  <a:schemeClr val="bg1"/>
                </a:solidFill>
                <a:latin typeface="Bliss 2 Light" panose="02000506030000020004" pitchFamily="50" charset="0"/>
              </a:rPr>
              <a:t>sets of video were recorded for 1 minute, both with and without seeding material. Video was recorded using both a UAV and GoPro; processing parameters remained </a:t>
            </a:r>
            <a:r>
              <a:rPr lang="en-GB" sz="1600" dirty="0" smtClean="0">
                <a:solidFill>
                  <a:schemeClr val="bg1"/>
                </a:solidFill>
                <a:latin typeface="Bliss 2 Light" panose="02000506030000020004" pitchFamily="50" charset="0"/>
              </a:rPr>
              <a:t>consistent and </a:t>
            </a:r>
            <a:r>
              <a:rPr lang="en-GB" sz="1600" dirty="0">
                <a:solidFill>
                  <a:schemeClr val="bg1"/>
                </a:solidFill>
                <a:latin typeface="Bliss 2 Light" panose="02000506030000020004" pitchFamily="50" charset="0"/>
              </a:rPr>
              <a:t>in accordance with the most accurate estimations established in objective </a:t>
            </a:r>
            <a:r>
              <a:rPr lang="en-GB" sz="1600" dirty="0" err="1" smtClean="0">
                <a:solidFill>
                  <a:schemeClr val="bg1"/>
                </a:solidFill>
                <a:latin typeface="Bliss 2 Light" panose="02000506030000020004" pitchFamily="50" charset="0"/>
              </a:rPr>
              <a:t>i</a:t>
            </a:r>
            <a:r>
              <a:rPr lang="en-GB" sz="1600" dirty="0" smtClean="0">
                <a:solidFill>
                  <a:schemeClr val="bg1"/>
                </a:solidFill>
                <a:latin typeface="Bliss 2 Light" panose="02000506030000020004" pitchFamily="50" charset="0"/>
              </a:rPr>
              <a:t>) </a:t>
            </a:r>
            <a:r>
              <a:rPr lang="en-GB" sz="1600" dirty="0">
                <a:solidFill>
                  <a:schemeClr val="bg1"/>
                </a:solidFill>
                <a:latin typeface="Bliss 2 Light" panose="02000506030000020004" pitchFamily="50" charset="0"/>
              </a:rPr>
              <a:t>with an IA of 6pixels and SA </a:t>
            </a:r>
            <a:r>
              <a:rPr lang="en-GB" sz="1600" dirty="0" err="1">
                <a:solidFill>
                  <a:schemeClr val="bg1"/>
                </a:solidFill>
                <a:latin typeface="Bliss 2 Light" panose="02000506030000020004" pitchFamily="50" charset="0"/>
              </a:rPr>
              <a:t>Sjp</a:t>
            </a:r>
            <a:r>
              <a:rPr lang="en-GB" sz="1600" dirty="0">
                <a:solidFill>
                  <a:schemeClr val="bg1"/>
                </a:solidFill>
                <a:latin typeface="Bliss 2 Light" panose="02000506030000020004" pitchFamily="50" charset="0"/>
              </a:rPr>
              <a:t> of 10pixels. </a:t>
            </a:r>
          </a:p>
          <a:p>
            <a:endParaRPr lang="en-GB" sz="1600" dirty="0">
              <a:solidFill>
                <a:schemeClr val="bg1"/>
              </a:solidFill>
              <a:latin typeface="Bliss 2 Light" panose="02000506030000020004" pitchFamily="50" charset="0"/>
            </a:endParaRPr>
          </a:p>
        </p:txBody>
      </p:sp>
      <p:pic>
        <p:nvPicPr>
          <p:cNvPr id="5" name="Picture 4"/>
          <p:cNvPicPr>
            <a:picLocks noChangeAspect="1"/>
          </p:cNvPicPr>
          <p:nvPr/>
        </p:nvPicPr>
        <p:blipFill>
          <a:blip r:embed="rId23"/>
          <a:stretch>
            <a:fillRect/>
          </a:stretch>
        </p:blipFill>
        <p:spPr>
          <a:xfrm>
            <a:off x="5981747" y="3638921"/>
            <a:ext cx="1558519" cy="841933"/>
          </a:xfrm>
          <a:prstGeom prst="rect">
            <a:avLst/>
          </a:prstGeom>
        </p:spPr>
      </p:pic>
      <p:sp>
        <p:nvSpPr>
          <p:cNvPr id="6" name="TextBox 5"/>
          <p:cNvSpPr txBox="1"/>
          <p:nvPr/>
        </p:nvSpPr>
        <p:spPr>
          <a:xfrm>
            <a:off x="4059771" y="1909107"/>
            <a:ext cx="5914073" cy="1661993"/>
          </a:xfrm>
          <a:prstGeom prst="rect">
            <a:avLst/>
          </a:prstGeom>
          <a:noFill/>
        </p:spPr>
        <p:txBody>
          <a:bodyPr wrap="square" rtlCol="0">
            <a:spAutoFit/>
          </a:bodyPr>
          <a:lstStyle/>
          <a:p>
            <a:r>
              <a:rPr lang="en-GB" b="1" dirty="0" smtClean="0">
                <a:solidFill>
                  <a:schemeClr val="bg1"/>
                </a:solidFill>
                <a:latin typeface="Bliss 2 Light" panose="02000506030000020004" pitchFamily="50" charset="0"/>
              </a:rPr>
              <a:t>Results</a:t>
            </a:r>
            <a:endParaRPr lang="en-GB" sz="1400" dirty="0">
              <a:solidFill>
                <a:schemeClr val="bg1"/>
              </a:solidFill>
              <a:latin typeface="Bliss 2 Light" panose="02000506030000020004" pitchFamily="50" charset="0"/>
            </a:endParaRPr>
          </a:p>
          <a:p>
            <a:r>
              <a:rPr lang="en-GB" sz="1400" dirty="0" smtClean="0">
                <a:solidFill>
                  <a:schemeClr val="bg1"/>
                </a:solidFill>
                <a:latin typeface="Bliss 2 Light" panose="02000506030000020004" pitchFamily="50" charset="0"/>
              </a:rPr>
              <a:t>The most accurate results are those collected using the UAV, with seeding material present; the results collected using the UAV provide the least variation overall. The LSPIV results collected using the GoPro fluctuate more, with the seeded results providing a better accuracy. </a:t>
            </a:r>
          </a:p>
          <a:p>
            <a:r>
              <a:rPr lang="en-GB" sz="1400" dirty="0" smtClean="0">
                <a:solidFill>
                  <a:schemeClr val="bg1"/>
                </a:solidFill>
                <a:latin typeface="Bliss 2 Light" panose="02000506030000020004" pitchFamily="50" charset="0"/>
              </a:rPr>
              <a:t>The paired t-test results suggest that only the UAV unseeded results are statistically significant, with a p-value of 0.005. </a:t>
            </a:r>
            <a:endParaRPr lang="en-GB" sz="1400" dirty="0">
              <a:solidFill>
                <a:schemeClr val="bg1"/>
              </a:solidFill>
              <a:latin typeface="Bliss 2 Light" panose="02000506030000020004" pitchFamily="50" charset="0"/>
            </a:endParaRPr>
          </a:p>
        </p:txBody>
      </p:sp>
      <p:sp>
        <p:nvSpPr>
          <p:cNvPr id="45" name="TextBox 44">
            <a:hlinkClick r:id="rId24" action="ppaction://hlinksldjump"/>
          </p:cNvPr>
          <p:cNvSpPr txBox="1"/>
          <p:nvPr/>
        </p:nvSpPr>
        <p:spPr>
          <a:xfrm>
            <a:off x="8112099" y="3757637"/>
            <a:ext cx="1629016" cy="369332"/>
          </a:xfrm>
          <a:prstGeom prst="rect">
            <a:avLst/>
          </a:prstGeom>
          <a:solidFill>
            <a:srgbClr val="BFBFBF">
              <a:alpha val="50196"/>
            </a:srgbClr>
          </a:solidFill>
        </p:spPr>
        <p:txBody>
          <a:bodyPr wrap="square" rtlCol="0">
            <a:spAutoFit/>
          </a:bodyPr>
          <a:lstStyle/>
          <a:p>
            <a:r>
              <a:rPr lang="en-GB" b="1" dirty="0" smtClean="0">
                <a:solidFill>
                  <a:schemeClr val="tx2"/>
                </a:solidFill>
              </a:rPr>
              <a:t>Click to expand</a:t>
            </a:r>
            <a:endParaRPr lang="en-GB" b="1" dirty="0">
              <a:solidFill>
                <a:schemeClr val="tx2"/>
              </a:solidFill>
            </a:endParaRPr>
          </a:p>
        </p:txBody>
      </p:sp>
      <p:sp>
        <p:nvSpPr>
          <p:cNvPr id="7" name="TextBox 6"/>
          <p:cNvSpPr txBox="1"/>
          <p:nvPr/>
        </p:nvSpPr>
        <p:spPr>
          <a:xfrm>
            <a:off x="4085863" y="4643694"/>
            <a:ext cx="5848758" cy="2092881"/>
          </a:xfrm>
          <a:prstGeom prst="rect">
            <a:avLst/>
          </a:prstGeom>
          <a:noFill/>
        </p:spPr>
        <p:txBody>
          <a:bodyPr wrap="square" rtlCol="0">
            <a:spAutoFit/>
          </a:bodyPr>
          <a:lstStyle/>
          <a:p>
            <a:r>
              <a:rPr lang="en-GB" b="1" dirty="0" smtClean="0">
                <a:solidFill>
                  <a:schemeClr val="bg1"/>
                </a:solidFill>
                <a:latin typeface="Bliss 2 Light" panose="02000506030000020004" pitchFamily="50" charset="0"/>
              </a:rPr>
              <a:t>Discussion</a:t>
            </a:r>
          </a:p>
          <a:p>
            <a:r>
              <a:rPr lang="en-GB" sz="1400" dirty="0" smtClean="0">
                <a:solidFill>
                  <a:schemeClr val="bg1"/>
                </a:solidFill>
                <a:latin typeface="Bliss 2 Light" panose="02000506030000020004" pitchFamily="50" charset="0"/>
              </a:rPr>
              <a:t>The most accurate LSPIV results are those that have seeding material present upon the surface. However, the unseeded measurements from the GoPro prove more accurate than those from the UAV; the differing camera angles creating different surface lighting may be a result of such. It is suggested that future research will compare the presence and absence of seeding in higher flow, where natural surface features are also present. Various parameters may have also influenced the accuracy of results, including the reflection of light on the water surface, and the movement of the camera. </a:t>
            </a:r>
            <a:endParaRPr lang="en-GB" sz="1400" dirty="0">
              <a:solidFill>
                <a:schemeClr val="bg1"/>
              </a:solidFill>
              <a:latin typeface="Bliss 2 Light" panose="02000506030000020004" pitchFamily="50" charset="0"/>
            </a:endParaRPr>
          </a:p>
        </p:txBody>
      </p:sp>
      <p:pic>
        <p:nvPicPr>
          <p:cNvPr id="44" name="Picture 43"/>
          <p:cNvPicPr>
            <a:picLocks noChangeAspect="1"/>
          </p:cNvPicPr>
          <p:nvPr/>
        </p:nvPicPr>
        <p:blipFill>
          <a:blip r:embed="rId25"/>
          <a:stretch>
            <a:fillRect/>
          </a:stretch>
        </p:blipFill>
        <p:spPr>
          <a:xfrm>
            <a:off x="1" y="6713435"/>
            <a:ext cx="391886" cy="137160"/>
          </a:xfrm>
          <a:prstGeom prst="rect">
            <a:avLst/>
          </a:prstGeom>
        </p:spPr>
      </p:pic>
    </p:spTree>
    <p:extLst>
      <p:ext uri="{BB962C8B-B14F-4D97-AF65-F5344CB8AC3E}">
        <p14:creationId xmlns:p14="http://schemas.microsoft.com/office/powerpoint/2010/main" val="2051746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41" name="Title 1"/>
          <p:cNvSpPr txBox="1">
            <a:spLocks/>
          </p:cNvSpPr>
          <p:nvPr/>
        </p:nvSpPr>
        <p:spPr>
          <a:xfrm>
            <a:off x="0" y="64536"/>
            <a:ext cx="9020175" cy="1594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smtClean="0">
                <a:solidFill>
                  <a:srgbClr val="002060"/>
                </a:solidFill>
                <a:latin typeface="Cambria" panose="02040503050406030204" pitchFamily="18" charset="0"/>
              </a:rPr>
              <a:t>A comparison of using Unmanned Aerial Vehicles (UAV) and mobile video for establishing surface flow velocity measurements using the LSPIV method on the River Arrow, Warwickshire</a:t>
            </a:r>
            <a:r>
              <a:rPr lang="en-GB" sz="2800" dirty="0" smtClean="0">
                <a:solidFill>
                  <a:schemeClr val="tx2">
                    <a:lumMod val="50000"/>
                  </a:schemeClr>
                </a:solidFill>
                <a:latin typeface="Cambria" panose="02040503050406030204" pitchFamily="18" charset="0"/>
              </a:rPr>
              <a:t>.</a:t>
            </a:r>
            <a:endParaRPr lang="en-GB" sz="2800" dirty="0">
              <a:solidFill>
                <a:schemeClr val="tx2">
                  <a:lumMod val="50000"/>
                </a:schemeClr>
              </a:solidFill>
              <a:latin typeface="Cambria" panose="02040503050406030204" pitchFamily="18" charset="0"/>
            </a:endParaRPr>
          </a:p>
        </p:txBody>
      </p:sp>
      <p:pic>
        <p:nvPicPr>
          <p:cNvPr id="42"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3" name="TextBox 42"/>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4" name="Picture 43"/>
          <p:cNvPicPr>
            <a:picLocks noChangeAspect="1"/>
          </p:cNvPicPr>
          <p:nvPr/>
        </p:nvPicPr>
        <p:blipFill>
          <a:blip r:embed="rId11"/>
          <a:stretch>
            <a:fillRect/>
          </a:stretch>
        </p:blipFill>
        <p:spPr>
          <a:xfrm>
            <a:off x="11193195" y="9975"/>
            <a:ext cx="987373" cy="1176296"/>
          </a:xfrm>
          <a:prstGeom prst="rect">
            <a:avLst/>
          </a:prstGeom>
        </p:spPr>
      </p:pic>
      <p:sp>
        <p:nvSpPr>
          <p:cNvPr id="21" name="Rectangle 20"/>
          <p:cNvSpPr/>
          <p:nvPr/>
        </p:nvSpPr>
        <p:spPr>
          <a:xfrm>
            <a:off x="171303" y="2352039"/>
            <a:ext cx="3841994" cy="440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400" b="1" dirty="0">
                <a:latin typeface="Bliss 2 Light" panose="02000506030000020004" pitchFamily="50" charset="0"/>
              </a:rPr>
              <a:t>Outline and Method </a:t>
            </a:r>
          </a:p>
          <a:p>
            <a:r>
              <a:rPr lang="en-GB" sz="1400" dirty="0">
                <a:latin typeface="Bliss 2 Light" panose="02000506030000020004" pitchFamily="50" charset="0"/>
              </a:rPr>
              <a:t>For an accurate comparison between different platforms, the discharge were calculated for both. Using the results from </a:t>
            </a:r>
            <a:r>
              <a:rPr lang="en-GB" sz="1400" dirty="0" smtClean="0">
                <a:latin typeface="Bliss 2 Light" panose="02000506030000020004" pitchFamily="50" charset="0"/>
              </a:rPr>
              <a:t>Objective </a:t>
            </a:r>
            <a:r>
              <a:rPr lang="en-GB" sz="1400" dirty="0" err="1">
                <a:latin typeface="Bliss 2 Light" panose="02000506030000020004" pitchFamily="50" charset="0"/>
              </a:rPr>
              <a:t>i</a:t>
            </a:r>
            <a:r>
              <a:rPr lang="en-GB" sz="1400" dirty="0">
                <a:latin typeface="Bliss 2 Light" panose="02000506030000020004" pitchFamily="50" charset="0"/>
              </a:rPr>
              <a:t>. and ii. </a:t>
            </a:r>
            <a:r>
              <a:rPr lang="en-GB" sz="1400" dirty="0" smtClean="0">
                <a:latin typeface="Bliss 2 Light" panose="02000506030000020004" pitchFamily="50" charset="0"/>
              </a:rPr>
              <a:t>The following </a:t>
            </a:r>
            <a:r>
              <a:rPr lang="en-GB" sz="1400" dirty="0">
                <a:latin typeface="Bliss 2 Light" panose="02000506030000020004" pitchFamily="50" charset="0"/>
              </a:rPr>
              <a:t>processing parameters for surface flow velocity were chosen: </a:t>
            </a:r>
          </a:p>
          <a:p>
            <a:endParaRPr lang="en-GB" sz="1400" dirty="0">
              <a:latin typeface="Bliss 2 Light" panose="02000506030000020004" pitchFamily="50" charset="0"/>
            </a:endParaRPr>
          </a:p>
          <a:p>
            <a:r>
              <a:rPr lang="en-GB" sz="1400" dirty="0">
                <a:latin typeface="Bliss 2 Light" panose="02000506030000020004" pitchFamily="50" charset="0"/>
              </a:rPr>
              <a:t>To calculate depth average velocities (required for accurate discharge estimation) a </a:t>
            </a:r>
            <a:r>
              <a:rPr lang="en-GB" sz="1400" dirty="0" smtClean="0">
                <a:latin typeface="Bliss 2 Light" panose="02000506030000020004" pitchFamily="50" charset="0"/>
              </a:rPr>
              <a:t>commonly accepted surface </a:t>
            </a:r>
            <a:r>
              <a:rPr lang="en-GB" sz="1400" dirty="0">
                <a:latin typeface="Bliss 2 Light" panose="02000506030000020004" pitchFamily="50" charset="0"/>
              </a:rPr>
              <a:t>alpha of k=0.85 was used. Channel bathymetry was collected via </a:t>
            </a:r>
            <a:r>
              <a:rPr lang="en-GB" sz="1400" dirty="0" smtClean="0">
                <a:latin typeface="Bliss 2 Light" panose="02000506030000020004" pitchFamily="50" charset="0"/>
              </a:rPr>
              <a:t>in-situ </a:t>
            </a:r>
            <a:r>
              <a:rPr lang="en-GB" sz="1400" dirty="0">
                <a:latin typeface="Bliss 2 Light" panose="02000506030000020004" pitchFamily="50" charset="0"/>
              </a:rPr>
              <a:t>measurements prior to the collection of the </a:t>
            </a:r>
            <a:r>
              <a:rPr lang="en-GB" sz="1400" dirty="0" smtClean="0">
                <a:latin typeface="Bliss 2 Light" panose="02000506030000020004" pitchFamily="50" charset="0"/>
              </a:rPr>
              <a:t>video</a:t>
            </a:r>
            <a:r>
              <a:rPr lang="en-GB" sz="1400" dirty="0">
                <a:latin typeface="Bliss 2 Light" panose="02000506030000020004" pitchFamily="50" charset="0"/>
              </a:rPr>
              <a:t> </a:t>
            </a:r>
            <a:r>
              <a:rPr lang="en-GB" sz="1400" dirty="0" smtClean="0">
                <a:latin typeface="Bliss 2 Light" panose="02000506030000020004" pitchFamily="50" charset="0"/>
              </a:rPr>
              <a:t>at 5 cross sections along the 10 metre reach. </a:t>
            </a:r>
            <a:r>
              <a:rPr lang="en-GB" sz="1400" dirty="0">
                <a:latin typeface="Bliss 2 Light" panose="02000506030000020004" pitchFamily="50" charset="0"/>
              </a:rPr>
              <a:t/>
            </a:r>
            <a:br>
              <a:rPr lang="en-GB" sz="1400" dirty="0">
                <a:latin typeface="Bliss 2 Light" panose="02000506030000020004" pitchFamily="50" charset="0"/>
              </a:rPr>
            </a:br>
            <a:r>
              <a:rPr lang="en-GB" sz="1400" dirty="0" smtClean="0">
                <a:latin typeface="Bliss 2 Light" panose="02000506030000020004" pitchFamily="50" charset="0"/>
              </a:rPr>
              <a:t>Discharge was also calculated for each cross-section using Q = V x A (Q = discharge. V = depth averaged velocity. A = cross sectional area). For each test (e.g. GoPro seeded, GoPro Unseeded, UAV seeded and UAV unseeded) a total discharge were calculated using the five cross sectional discharge measurements for each. </a:t>
            </a:r>
          </a:p>
        </p:txBody>
      </p:sp>
      <p:sp>
        <p:nvSpPr>
          <p:cNvPr id="22" name="Rectangle 21"/>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Discharge Calculation</a:t>
            </a:r>
            <a:endParaRPr lang="en-GB" sz="2000" b="1" dirty="0"/>
          </a:p>
        </p:txBody>
      </p:sp>
      <p:sp>
        <p:nvSpPr>
          <p:cNvPr id="23" name="Rectangle 22"/>
          <p:cNvSpPr/>
          <p:nvPr/>
        </p:nvSpPr>
        <p:spPr>
          <a:xfrm>
            <a:off x="4085863" y="1972058"/>
            <a:ext cx="5920285" cy="2558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4085863" y="4621626"/>
            <a:ext cx="5920285" cy="213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p:cNvGrpSpPr/>
          <p:nvPr/>
        </p:nvGrpSpPr>
        <p:grpSpPr>
          <a:xfrm>
            <a:off x="10158545" y="1358101"/>
            <a:ext cx="1872343" cy="5324701"/>
            <a:chOff x="10158545" y="1358101"/>
            <a:chExt cx="1872343" cy="5324701"/>
          </a:xfrm>
        </p:grpSpPr>
        <p:grpSp>
          <p:nvGrpSpPr>
            <p:cNvPr id="26" name="Group 25"/>
            <p:cNvGrpSpPr/>
            <p:nvPr/>
          </p:nvGrpSpPr>
          <p:grpSpPr>
            <a:xfrm>
              <a:off x="10158545" y="1358101"/>
              <a:ext cx="1872343" cy="5324701"/>
              <a:chOff x="10158546" y="1337356"/>
              <a:chExt cx="1872343" cy="5419725"/>
            </a:xfrm>
          </p:grpSpPr>
          <p:grpSp>
            <p:nvGrpSpPr>
              <p:cNvPr id="28" name="Group 27"/>
              <p:cNvGrpSpPr/>
              <p:nvPr/>
            </p:nvGrpSpPr>
            <p:grpSpPr>
              <a:xfrm>
                <a:off x="10158546" y="1337356"/>
                <a:ext cx="1872343" cy="5419725"/>
                <a:chOff x="10158546" y="1337356"/>
                <a:chExt cx="1872343" cy="5419725"/>
              </a:xfrm>
            </p:grpSpPr>
            <p:sp>
              <p:nvSpPr>
                <p:cNvPr id="30" name="Rectangle 29"/>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hlinkClick r:id="rId12"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32" name="Rectangle 31">
                  <a:hlinkClick r:id="rId13" action="ppaction://hlinksldjump"/>
                </p:cNvPr>
                <p:cNvSpPr/>
                <p:nvPr/>
              </p:nvSpPr>
              <p:spPr>
                <a:xfrm>
                  <a:off x="10227844" y="5234779"/>
                  <a:ext cx="1741714" cy="38169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Discharge</a:t>
                  </a:r>
                  <a:endParaRPr lang="en-GB" dirty="0"/>
                </a:p>
              </p:txBody>
            </p:sp>
            <p:sp>
              <p:nvSpPr>
                <p:cNvPr id="33" name="Rectangle 32">
                  <a:hlinkClick r:id="rId14"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6" name="Rectangle 35">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37" name="Rectangle 36">
                  <a:hlinkClick r:id="rId16"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52" name="Rectangle 51">
                  <a:hlinkClick r:id="rId17"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53" name="Rectangle 52">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9" name="Rectangle 28">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7" name="Rectangle 26">
              <a:hlinkClick r:id="rId20"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34" name="TextBox 33"/>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2" name="Picture 1">
            <a:hlinkClick r:id="rId21" action="ppaction://hlinksldjump"/>
          </p:cNvPr>
          <p:cNvPicPr>
            <a:picLocks noChangeAspect="1"/>
          </p:cNvPicPr>
          <p:nvPr/>
        </p:nvPicPr>
        <p:blipFill>
          <a:blip r:embed="rId22"/>
          <a:stretch>
            <a:fillRect/>
          </a:stretch>
        </p:blipFill>
        <p:spPr>
          <a:xfrm>
            <a:off x="6788073" y="3605988"/>
            <a:ext cx="3076013" cy="787918"/>
          </a:xfrm>
          <a:prstGeom prst="rect">
            <a:avLst/>
          </a:prstGeom>
        </p:spPr>
      </p:pic>
      <p:pic>
        <p:nvPicPr>
          <p:cNvPr id="3" name="Picture 2"/>
          <p:cNvPicPr>
            <a:picLocks noChangeAspect="1"/>
          </p:cNvPicPr>
          <p:nvPr/>
        </p:nvPicPr>
        <p:blipFill>
          <a:blip r:embed="rId23"/>
          <a:stretch>
            <a:fillRect/>
          </a:stretch>
        </p:blipFill>
        <p:spPr>
          <a:xfrm>
            <a:off x="4652470" y="3493954"/>
            <a:ext cx="1685281" cy="1011986"/>
          </a:xfrm>
          <a:prstGeom prst="rect">
            <a:avLst/>
          </a:prstGeom>
        </p:spPr>
      </p:pic>
      <p:sp>
        <p:nvSpPr>
          <p:cNvPr id="4" name="TextBox 3"/>
          <p:cNvSpPr txBox="1"/>
          <p:nvPr/>
        </p:nvSpPr>
        <p:spPr>
          <a:xfrm>
            <a:off x="4020548" y="1885024"/>
            <a:ext cx="6072682" cy="1661993"/>
          </a:xfrm>
          <a:prstGeom prst="rect">
            <a:avLst/>
          </a:prstGeom>
          <a:noFill/>
        </p:spPr>
        <p:txBody>
          <a:bodyPr wrap="square" rtlCol="0">
            <a:spAutoFit/>
          </a:bodyPr>
          <a:lstStyle/>
          <a:p>
            <a:r>
              <a:rPr lang="en-GB" b="1" dirty="0" smtClean="0">
                <a:solidFill>
                  <a:schemeClr val="bg1"/>
                </a:solidFill>
                <a:latin typeface="Bliss 2 Light" panose="02000506030000020004" pitchFamily="50" charset="0"/>
              </a:rPr>
              <a:t>Results</a:t>
            </a:r>
          </a:p>
          <a:p>
            <a:r>
              <a:rPr lang="en-GB" sz="1200" dirty="0" smtClean="0">
                <a:solidFill>
                  <a:schemeClr val="bg1"/>
                </a:solidFill>
                <a:latin typeface="Bliss 2 Light" panose="02000506030000020004" pitchFamily="50" charset="0"/>
              </a:rPr>
              <a:t>The total discharge values for each LSPIV calculation prove to be in good agreement with the reference (in-situ) values. Through performing a paired t-test, all results proved insignificant. Although not large differences, seeded LSPIV measurements prove more accurate than unseeded measurements. </a:t>
            </a:r>
            <a:endParaRPr lang="en-GB" sz="1200" dirty="0">
              <a:solidFill>
                <a:schemeClr val="bg1"/>
              </a:solidFill>
              <a:latin typeface="Bliss 2 Light" panose="02000506030000020004" pitchFamily="50" charset="0"/>
            </a:endParaRPr>
          </a:p>
          <a:p>
            <a:r>
              <a:rPr lang="en-GB" sz="1200" dirty="0" smtClean="0">
                <a:solidFill>
                  <a:schemeClr val="bg1"/>
                </a:solidFill>
                <a:latin typeface="Bliss 2 Light" panose="02000506030000020004" pitchFamily="50" charset="0"/>
              </a:rPr>
              <a:t>Individual cross-section discharges highlight some variation, both between different cross sections (cross sections were located approx. 1.5-2m apart), and between the different platforms/density of seeding materials. </a:t>
            </a:r>
            <a:endParaRPr lang="en-GB" sz="1200" dirty="0">
              <a:solidFill>
                <a:schemeClr val="bg1"/>
              </a:solidFill>
              <a:latin typeface="Bliss 2 Light" panose="02000506030000020004" pitchFamily="50" charset="0"/>
            </a:endParaRPr>
          </a:p>
        </p:txBody>
      </p:sp>
      <p:sp>
        <p:nvSpPr>
          <p:cNvPr id="5" name="TextBox 4">
            <a:hlinkClick r:id="rId21" action="ppaction://hlinksldjump"/>
          </p:cNvPr>
          <p:cNvSpPr txBox="1"/>
          <p:nvPr/>
        </p:nvSpPr>
        <p:spPr>
          <a:xfrm>
            <a:off x="7560934" y="3885343"/>
            <a:ext cx="1659170" cy="369332"/>
          </a:xfrm>
          <a:prstGeom prst="rect">
            <a:avLst/>
          </a:prstGeom>
          <a:solidFill>
            <a:srgbClr val="D9D9D9">
              <a:alpha val="69804"/>
            </a:srgbClr>
          </a:solidFill>
        </p:spPr>
        <p:txBody>
          <a:bodyPr wrap="square" rtlCol="0">
            <a:spAutoFit/>
          </a:bodyPr>
          <a:lstStyle/>
          <a:p>
            <a:r>
              <a:rPr lang="en-GB" dirty="0" smtClean="0">
                <a:solidFill>
                  <a:schemeClr val="tx2"/>
                </a:solidFill>
              </a:rPr>
              <a:t>Click to expand</a:t>
            </a:r>
            <a:endParaRPr lang="en-GB" dirty="0">
              <a:solidFill>
                <a:schemeClr val="tx2"/>
              </a:solidFill>
            </a:endParaRPr>
          </a:p>
        </p:txBody>
      </p:sp>
      <p:sp>
        <p:nvSpPr>
          <p:cNvPr id="6" name="TextBox 5"/>
          <p:cNvSpPr txBox="1"/>
          <p:nvPr/>
        </p:nvSpPr>
        <p:spPr>
          <a:xfrm>
            <a:off x="4043570" y="4617791"/>
            <a:ext cx="5820516" cy="1877437"/>
          </a:xfrm>
          <a:prstGeom prst="rect">
            <a:avLst/>
          </a:prstGeom>
          <a:noFill/>
        </p:spPr>
        <p:txBody>
          <a:bodyPr wrap="square" rtlCol="0">
            <a:spAutoFit/>
          </a:bodyPr>
          <a:lstStyle/>
          <a:p>
            <a:r>
              <a:rPr lang="en-GB" b="1" dirty="0" smtClean="0">
                <a:solidFill>
                  <a:schemeClr val="bg1"/>
                </a:solidFill>
                <a:latin typeface="Bliss 2 Light" panose="02000506030000020004" pitchFamily="50" charset="0"/>
              </a:rPr>
              <a:t>Discussion</a:t>
            </a:r>
            <a:endParaRPr lang="en-GB" sz="1200" dirty="0">
              <a:solidFill>
                <a:schemeClr val="bg1"/>
              </a:solidFill>
              <a:latin typeface="Bliss 2 Light" panose="02000506030000020004" pitchFamily="50" charset="0"/>
            </a:endParaRPr>
          </a:p>
          <a:p>
            <a:r>
              <a:rPr lang="en-GB" sz="1400" dirty="0" smtClean="0">
                <a:solidFill>
                  <a:schemeClr val="bg1"/>
                </a:solidFill>
                <a:latin typeface="Bliss 2 Light" panose="02000506030000020004" pitchFamily="50" charset="0"/>
              </a:rPr>
              <a:t>Results suggest that LSPIV measurements are near accurate when compared to in-situ reference measurements. The type of platform used and the density of seeding does have an influence upon the accuracy of the measurement. UAV results prove more accurate than those collected using a GoPro; it is likely that image distortions generated during orthorectification may be the cause in differences. The seeded UAV measurement provides the most accurate discharge measurement. </a:t>
            </a:r>
            <a:endParaRPr lang="en-GB" sz="1400" dirty="0">
              <a:solidFill>
                <a:schemeClr val="bg1"/>
              </a:solidFill>
              <a:latin typeface="Bliss 2 Light" panose="02000506030000020004" pitchFamily="50" charset="0"/>
            </a:endParaRPr>
          </a:p>
        </p:txBody>
      </p:sp>
      <p:pic>
        <p:nvPicPr>
          <p:cNvPr id="35" name="Picture 34"/>
          <p:cNvPicPr>
            <a:picLocks noChangeAspect="1"/>
          </p:cNvPicPr>
          <p:nvPr/>
        </p:nvPicPr>
        <p:blipFill>
          <a:blip r:embed="rId24"/>
          <a:stretch>
            <a:fillRect/>
          </a:stretch>
        </p:blipFill>
        <p:spPr>
          <a:xfrm>
            <a:off x="0" y="6652475"/>
            <a:ext cx="566057" cy="198120"/>
          </a:xfrm>
          <a:prstGeom prst="rect">
            <a:avLst/>
          </a:prstGeom>
        </p:spPr>
      </p:pic>
    </p:spTree>
    <p:extLst>
      <p:ext uri="{BB962C8B-B14F-4D97-AF65-F5344CB8AC3E}">
        <p14:creationId xmlns:p14="http://schemas.microsoft.com/office/powerpoint/2010/main" val="1987425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45" name="Title 1"/>
          <p:cNvSpPr txBox="1">
            <a:spLocks/>
          </p:cNvSpPr>
          <p:nvPr/>
        </p:nvSpPr>
        <p:spPr>
          <a:xfrm>
            <a:off x="0" y="64536"/>
            <a:ext cx="9020175" cy="1594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smtClean="0">
                <a:solidFill>
                  <a:srgbClr val="002060"/>
                </a:solidFill>
                <a:latin typeface="Cambria" panose="02040503050406030204" pitchFamily="18" charset="0"/>
              </a:rPr>
              <a:t>A comparison of using Unmanned Aerial Vehicles (UAV) and mobile video for establishing surface flow velocity measurements using the LSPIV method on the River Arrow, Warwickshire</a:t>
            </a:r>
            <a:r>
              <a:rPr lang="en-GB" sz="2800" smtClean="0">
                <a:solidFill>
                  <a:schemeClr val="tx2">
                    <a:lumMod val="50000"/>
                  </a:schemeClr>
                </a:solidFill>
                <a:latin typeface="Cambria" panose="02040503050406030204" pitchFamily="18" charset="0"/>
              </a:rPr>
              <a:t>.</a:t>
            </a:r>
            <a:endParaRPr lang="en-GB" sz="2800" dirty="0">
              <a:solidFill>
                <a:schemeClr val="tx2">
                  <a:lumMod val="50000"/>
                </a:schemeClr>
              </a:solidFill>
              <a:latin typeface="Cambria" panose="02040503050406030204" pitchFamily="18" charset="0"/>
            </a:endParaRPr>
          </a:p>
        </p:txBody>
      </p:sp>
      <p:pic>
        <p:nvPicPr>
          <p:cNvPr id="46"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7" name="TextBox 46"/>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8" name="Picture 47"/>
          <p:cNvPicPr>
            <a:picLocks noChangeAspect="1"/>
          </p:cNvPicPr>
          <p:nvPr/>
        </p:nvPicPr>
        <p:blipFill>
          <a:blip r:embed="rId11"/>
          <a:stretch>
            <a:fillRect/>
          </a:stretch>
        </p:blipFill>
        <p:spPr>
          <a:xfrm>
            <a:off x="11193195" y="9975"/>
            <a:ext cx="987373" cy="1176296"/>
          </a:xfrm>
          <a:prstGeom prst="rect">
            <a:avLst/>
          </a:prstGeom>
        </p:spPr>
      </p:pic>
      <p:sp>
        <p:nvSpPr>
          <p:cNvPr id="35" name="Rectangle 34"/>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Summary and further research</a:t>
            </a:r>
            <a:endParaRPr lang="en-GB" sz="2000" b="1" dirty="0"/>
          </a:p>
        </p:txBody>
      </p:sp>
      <p:sp>
        <p:nvSpPr>
          <p:cNvPr id="21" name="Rectangle 20"/>
          <p:cNvSpPr/>
          <p:nvPr/>
        </p:nvSpPr>
        <p:spPr>
          <a:xfrm>
            <a:off x="182877" y="2373795"/>
            <a:ext cx="7184574" cy="4303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sz="1400" dirty="0" smtClean="0">
                <a:latin typeface="Bliss 2 Light" panose="02000506030000020004" pitchFamily="50" charset="0"/>
              </a:rPr>
              <a:t>This study has proven that it is essential for the user to define the most appropriate interrogation and search areas when processing LSPIV calculations. If the wrong parameter is chosen, then surface flow velocity measurements calculated could be very inaccurate. </a:t>
            </a:r>
          </a:p>
          <a:p>
            <a:pPr marL="342900" indent="-342900">
              <a:buAutoNum type="arabicPeriod"/>
            </a:pPr>
            <a:r>
              <a:rPr lang="en-GB" sz="1400" dirty="0" smtClean="0">
                <a:latin typeface="Bliss 2 Light" panose="02000506030000020004" pitchFamily="50" charset="0"/>
              </a:rPr>
              <a:t>Although, the interrogation area and search areas used within this study are only representative to the resolution of imagery used. To enhance the applicability and usability of finding the most appropriate parameters used, it is suggested that further analysis will be conducted to explore the possibility of finding an appropriate ratio of IA and SA parameters chosen in relation to the camera resolution applied. </a:t>
            </a:r>
          </a:p>
          <a:p>
            <a:pPr marL="342900" indent="-342900">
              <a:buAutoNum type="arabicPeriod"/>
            </a:pPr>
            <a:r>
              <a:rPr lang="en-GB" sz="1400" dirty="0" smtClean="0">
                <a:latin typeface="Bliss 2 Light" panose="02000506030000020004" pitchFamily="50" charset="0"/>
              </a:rPr>
              <a:t>Within low flow conditions it is also essential that seeding material is present for the most accurate results. Future research will explore the thresholds of the necessity of adding artificial material into a channel, and assess the accuracy of using natural features upon the water surface during higher flow conditions. </a:t>
            </a:r>
          </a:p>
          <a:p>
            <a:pPr marL="342900" indent="-342900">
              <a:buAutoNum type="arabicPeriod"/>
            </a:pPr>
            <a:r>
              <a:rPr lang="en-GB" sz="1400" dirty="0" smtClean="0">
                <a:latin typeface="Bliss 2 Light" panose="02000506030000020004" pitchFamily="50" charset="0"/>
              </a:rPr>
              <a:t>Within this study it is implied that LSPIV results collected via the UAV provide more accurate results than those collected using a bankside camera (GoPro). It is suggested that the main reason for this may be a result of the angle of the bankside camera encountering more sunlight reflections off the water surface compared to the aerial capture of the UAV. Sunlight reflections upon the water surface act as a blind spot for collecting surface flow velocities, therefore future research should investigate possibilities of reducing sunlight glare on the water surface.  </a:t>
            </a:r>
          </a:p>
          <a:p>
            <a:pPr marL="342900" indent="-342900">
              <a:buAutoNum type="arabicPeriod"/>
            </a:pPr>
            <a:endParaRPr lang="en-GB" sz="1400" dirty="0" smtClean="0">
              <a:latin typeface="Bliss 2 Light" panose="02000506030000020004" pitchFamily="50" charset="0"/>
            </a:endParaRPr>
          </a:p>
        </p:txBody>
      </p:sp>
      <p:grpSp>
        <p:nvGrpSpPr>
          <p:cNvPr id="20" name="Group 19"/>
          <p:cNvGrpSpPr/>
          <p:nvPr/>
        </p:nvGrpSpPr>
        <p:grpSpPr>
          <a:xfrm>
            <a:off x="10158545" y="1358101"/>
            <a:ext cx="1872343" cy="5324701"/>
            <a:chOff x="10158545" y="1358101"/>
            <a:chExt cx="1872343" cy="5324701"/>
          </a:xfrm>
        </p:grpSpPr>
        <p:grpSp>
          <p:nvGrpSpPr>
            <p:cNvPr id="22" name="Group 21"/>
            <p:cNvGrpSpPr/>
            <p:nvPr/>
          </p:nvGrpSpPr>
          <p:grpSpPr>
            <a:xfrm>
              <a:off x="10158545" y="1358101"/>
              <a:ext cx="1872343" cy="5324701"/>
              <a:chOff x="10158546" y="1337356"/>
              <a:chExt cx="1872343" cy="5419725"/>
            </a:xfrm>
          </p:grpSpPr>
          <p:grpSp>
            <p:nvGrpSpPr>
              <p:cNvPr id="24" name="Group 23"/>
              <p:cNvGrpSpPr/>
              <p:nvPr/>
            </p:nvGrpSpPr>
            <p:grpSpPr>
              <a:xfrm>
                <a:off x="10158546" y="1337356"/>
                <a:ext cx="1872343" cy="5419725"/>
                <a:chOff x="10158546" y="1337356"/>
                <a:chExt cx="1872343" cy="5419725"/>
              </a:xfrm>
            </p:grpSpPr>
            <p:sp>
              <p:nvSpPr>
                <p:cNvPr id="26" name="Rectangle 25"/>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12"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28" name="Rectangle 27">
                  <a:hlinkClick r:id="rId13"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29" name="Rectangle 28">
                  <a:hlinkClick r:id="rId14"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0" name="Rectangle 29">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31" name="Rectangle 30">
                  <a:hlinkClick r:id="rId16" action="ppaction://hlinksldjump"/>
                </p:cNvPr>
                <p:cNvSpPr/>
                <p:nvPr/>
              </p:nvSpPr>
              <p:spPr>
                <a:xfrm>
                  <a:off x="10223860" y="5737237"/>
                  <a:ext cx="1741714" cy="39121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Summary</a:t>
                  </a:r>
                  <a:endParaRPr lang="en-GB" dirty="0"/>
                </a:p>
              </p:txBody>
            </p:sp>
            <p:sp>
              <p:nvSpPr>
                <p:cNvPr id="32" name="Rectangle 31">
                  <a:hlinkClick r:id="rId17" action="ppaction://hlinksldjump"/>
                </p:cNvPr>
                <p:cNvSpPr/>
                <p:nvPr/>
              </p:nvSpPr>
              <p:spPr>
                <a:xfrm>
                  <a:off x="10223860" y="6249220"/>
                  <a:ext cx="1741714" cy="39556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References</a:t>
                  </a:r>
                  <a:endParaRPr lang="en-GB" dirty="0"/>
                </a:p>
              </p:txBody>
            </p:sp>
            <p:sp>
              <p:nvSpPr>
                <p:cNvPr id="33" name="Rectangle 32">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5" name="Rectangle 24">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3" name="Rectangle 22">
              <a:hlinkClick r:id="rId20"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36" name="TextBox 35"/>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3" name="Picture 2"/>
          <p:cNvPicPr>
            <a:picLocks noChangeAspect="1"/>
          </p:cNvPicPr>
          <p:nvPr/>
        </p:nvPicPr>
        <p:blipFill rotWithShape="1">
          <a:blip r:embed="rId21">
            <a:extLst>
              <a:ext uri="{28A0092B-C50C-407E-A947-70E740481C1C}">
                <a14:useLocalDpi xmlns:a14="http://schemas.microsoft.com/office/drawing/2010/main" val="0"/>
              </a:ext>
            </a:extLst>
          </a:blip>
          <a:srcRect l="25222" r="35796"/>
          <a:stretch/>
        </p:blipFill>
        <p:spPr>
          <a:xfrm>
            <a:off x="7428440" y="2559707"/>
            <a:ext cx="2647051" cy="3818454"/>
          </a:xfrm>
          <a:prstGeom prst="rect">
            <a:avLst/>
          </a:prstGeom>
        </p:spPr>
      </p:pic>
      <p:pic>
        <p:nvPicPr>
          <p:cNvPr id="34" name="Picture 33"/>
          <p:cNvPicPr>
            <a:picLocks noChangeAspect="1"/>
          </p:cNvPicPr>
          <p:nvPr/>
        </p:nvPicPr>
        <p:blipFill>
          <a:blip r:embed="rId22"/>
          <a:stretch>
            <a:fillRect/>
          </a:stretch>
        </p:blipFill>
        <p:spPr>
          <a:xfrm>
            <a:off x="0" y="6579323"/>
            <a:ext cx="775063" cy="271272"/>
          </a:xfrm>
          <a:prstGeom prst="rect">
            <a:avLst/>
          </a:prstGeom>
        </p:spPr>
      </p:pic>
    </p:spTree>
    <p:extLst>
      <p:ext uri="{BB962C8B-B14F-4D97-AF65-F5344CB8AC3E}">
        <p14:creationId xmlns:p14="http://schemas.microsoft.com/office/powerpoint/2010/main" val="1953090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82878" y="2373795"/>
            <a:ext cx="9761222" cy="4303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sz="1400" dirty="0" err="1" smtClean="0">
                <a:latin typeface="Bliss 2 Light" panose="02000506030000020004" pitchFamily="50" charset="0"/>
              </a:rPr>
              <a:t>Muste</a:t>
            </a:r>
            <a:r>
              <a:rPr lang="en-GB" sz="1400" dirty="0" smtClean="0">
                <a:latin typeface="Bliss 2 Light" panose="02000506030000020004" pitchFamily="50" charset="0"/>
              </a:rPr>
              <a:t>, M., Fujita, I. &amp; </a:t>
            </a:r>
            <a:r>
              <a:rPr lang="en-GB" sz="1400" dirty="0" err="1" smtClean="0">
                <a:latin typeface="Bliss 2 Light" panose="02000506030000020004" pitchFamily="50" charset="0"/>
              </a:rPr>
              <a:t>Hauet</a:t>
            </a:r>
            <a:r>
              <a:rPr lang="en-GB" sz="1400" dirty="0" smtClean="0">
                <a:latin typeface="Bliss 2 Light" panose="02000506030000020004" pitchFamily="50" charset="0"/>
              </a:rPr>
              <a:t>, A. (2008) Large Scale Particle Image Velocimetry: A proof of concept. </a:t>
            </a:r>
            <a:r>
              <a:rPr lang="en-GB" sz="1400" i="1" dirty="0" smtClean="0">
                <a:latin typeface="Bliss 2 Light" panose="02000506030000020004" pitchFamily="50" charset="0"/>
              </a:rPr>
              <a:t>Water Resources Research. </a:t>
            </a:r>
            <a:r>
              <a:rPr lang="en-GB" sz="1400" dirty="0" smtClean="0">
                <a:latin typeface="Bliss 2 Light" panose="02000506030000020004" pitchFamily="50" charset="0"/>
              </a:rPr>
              <a:t>44 (4), 1-14. </a:t>
            </a:r>
          </a:p>
          <a:p>
            <a:pPr marL="342900" indent="-342900">
              <a:buAutoNum type="arabicPeriod"/>
            </a:pPr>
            <a:r>
              <a:rPr lang="en-GB" sz="1400" dirty="0" smtClean="0">
                <a:latin typeface="Bliss 2 Light" panose="02000506030000020004" pitchFamily="50" charset="0"/>
              </a:rPr>
              <a:t>Fujita, I., </a:t>
            </a:r>
            <a:r>
              <a:rPr lang="en-GB" sz="1400" dirty="0" err="1" smtClean="0">
                <a:latin typeface="Bliss 2 Light" panose="02000506030000020004" pitchFamily="50" charset="0"/>
              </a:rPr>
              <a:t>Muste</a:t>
            </a:r>
            <a:r>
              <a:rPr lang="en-GB" sz="1400" dirty="0" smtClean="0">
                <a:latin typeface="Bliss 2 Light" panose="02000506030000020004" pitchFamily="50" charset="0"/>
              </a:rPr>
              <a:t>, M. &amp; Kruger, A. (1998) Large Scale Particle Image Velocimetry for flow analysis in hydraulic engineering applications. </a:t>
            </a:r>
            <a:r>
              <a:rPr lang="en-GB" sz="1400" i="1" dirty="0" smtClean="0">
                <a:latin typeface="Bliss 2 Light" panose="02000506030000020004" pitchFamily="50" charset="0"/>
              </a:rPr>
              <a:t>Journal of Hydraulic Research. </a:t>
            </a:r>
            <a:r>
              <a:rPr lang="en-GB" sz="1400" dirty="0" smtClean="0">
                <a:latin typeface="Bliss 2 Light" panose="02000506030000020004" pitchFamily="50" charset="0"/>
              </a:rPr>
              <a:t>36 (3), 397-414. </a:t>
            </a:r>
          </a:p>
          <a:p>
            <a:pPr marL="342900" indent="-342900">
              <a:buAutoNum type="arabicPeriod"/>
            </a:pPr>
            <a:r>
              <a:rPr lang="en-GB" sz="1400" dirty="0" smtClean="0">
                <a:latin typeface="Bliss 2 Light" panose="02000506030000020004" pitchFamily="50" charset="0"/>
              </a:rPr>
              <a:t>Kim, Y., </a:t>
            </a:r>
            <a:r>
              <a:rPr lang="en-GB" sz="1400" dirty="0" err="1" smtClean="0">
                <a:latin typeface="Bliss 2 Light" panose="02000506030000020004" pitchFamily="50" charset="0"/>
              </a:rPr>
              <a:t>Muste</a:t>
            </a:r>
            <a:r>
              <a:rPr lang="en-GB" sz="1400" dirty="0" smtClean="0">
                <a:latin typeface="Bliss 2 Light" panose="02000506030000020004" pitchFamily="50" charset="0"/>
              </a:rPr>
              <a:t>, M., </a:t>
            </a:r>
            <a:r>
              <a:rPr lang="en-GB" sz="1400" dirty="0" err="1" smtClean="0">
                <a:latin typeface="Bliss 2 Light" panose="02000506030000020004" pitchFamily="50" charset="0"/>
              </a:rPr>
              <a:t>Hauet</a:t>
            </a:r>
            <a:r>
              <a:rPr lang="en-GB" sz="1400" dirty="0" smtClean="0">
                <a:latin typeface="Bliss 2 Light" panose="02000506030000020004" pitchFamily="50" charset="0"/>
              </a:rPr>
              <a:t>, A., </a:t>
            </a:r>
            <a:r>
              <a:rPr lang="en-GB" sz="1400" dirty="0" err="1" smtClean="0">
                <a:latin typeface="Bliss 2 Light" panose="02000506030000020004" pitchFamily="50" charset="0"/>
              </a:rPr>
              <a:t>Krajewski</a:t>
            </a:r>
            <a:r>
              <a:rPr lang="en-GB" sz="1400" dirty="0" smtClean="0">
                <a:latin typeface="Bliss 2 Light" panose="02000506030000020004" pitchFamily="50" charset="0"/>
              </a:rPr>
              <a:t>, W., Kruger, A. &amp; Bradley, A. (2008) Stream discharge using mobile large-scale particle image velocimetry: A proof of concept. </a:t>
            </a:r>
            <a:r>
              <a:rPr lang="en-GB" sz="1400" i="1" dirty="0" smtClean="0">
                <a:latin typeface="Bliss 2 Light" panose="02000506030000020004" pitchFamily="50" charset="0"/>
              </a:rPr>
              <a:t>Water Resources Research. </a:t>
            </a:r>
            <a:r>
              <a:rPr lang="en-GB" sz="1400" dirty="0" smtClean="0">
                <a:latin typeface="Bliss 2 Light" panose="02000506030000020004" pitchFamily="50" charset="0"/>
              </a:rPr>
              <a:t>44 (9), 1-6. </a:t>
            </a:r>
          </a:p>
          <a:p>
            <a:pPr marL="342900" indent="-342900">
              <a:buAutoNum type="arabicPeriod"/>
            </a:pPr>
            <a:r>
              <a:rPr lang="en-GB" sz="1400" dirty="0" err="1" smtClean="0">
                <a:latin typeface="Bliss 2 Light" panose="02000506030000020004" pitchFamily="50" charset="0"/>
              </a:rPr>
              <a:t>Tauro</a:t>
            </a:r>
            <a:r>
              <a:rPr lang="en-GB" sz="1400" dirty="0" smtClean="0">
                <a:latin typeface="Bliss 2 Light" panose="02000506030000020004" pitchFamily="50" charset="0"/>
              </a:rPr>
              <a:t>, F., </a:t>
            </a:r>
            <a:r>
              <a:rPr lang="en-GB" sz="1400" dirty="0" err="1" smtClean="0">
                <a:latin typeface="Bliss 2 Light" panose="02000506030000020004" pitchFamily="50" charset="0"/>
              </a:rPr>
              <a:t>Petroselli</a:t>
            </a:r>
            <a:r>
              <a:rPr lang="en-GB" sz="1400" dirty="0" smtClean="0">
                <a:latin typeface="Bliss 2 Light" panose="02000506030000020004" pitchFamily="50" charset="0"/>
              </a:rPr>
              <a:t>, A. &amp; </a:t>
            </a:r>
            <a:r>
              <a:rPr lang="en-GB" sz="1400" dirty="0" err="1" smtClean="0">
                <a:latin typeface="Bliss 2 Light" panose="02000506030000020004" pitchFamily="50" charset="0"/>
              </a:rPr>
              <a:t>Arcangeletti</a:t>
            </a:r>
            <a:r>
              <a:rPr lang="en-GB" sz="1400" dirty="0" smtClean="0">
                <a:latin typeface="Bliss 2 Light" panose="02000506030000020004" pitchFamily="50" charset="0"/>
              </a:rPr>
              <a:t>, E. (2016) Assessment of drone-based surface flow observations. </a:t>
            </a:r>
            <a:r>
              <a:rPr lang="en-GB" sz="1400" i="1" dirty="0" smtClean="0">
                <a:latin typeface="Bliss 2 Light" panose="02000506030000020004" pitchFamily="50" charset="0"/>
              </a:rPr>
              <a:t>Hydrological Processes. </a:t>
            </a:r>
            <a:r>
              <a:rPr lang="en-GB" sz="1400" dirty="0" smtClean="0">
                <a:latin typeface="Bliss 2 Light" panose="02000506030000020004" pitchFamily="50" charset="0"/>
              </a:rPr>
              <a:t>30 (7), 1114-1130. </a:t>
            </a:r>
          </a:p>
          <a:p>
            <a:pPr marL="342900" indent="-342900">
              <a:buAutoNum type="arabicPeriod"/>
            </a:pPr>
            <a:r>
              <a:rPr lang="en-GB" sz="1400" dirty="0" smtClean="0">
                <a:latin typeface="Bliss 2 Light" panose="02000506030000020004" pitchFamily="50" charset="0"/>
              </a:rPr>
              <a:t>Le Coz, J., </a:t>
            </a:r>
            <a:r>
              <a:rPr lang="en-GB" sz="1400" dirty="0" err="1" smtClean="0">
                <a:latin typeface="Bliss 2 Light" panose="02000506030000020004" pitchFamily="50" charset="0"/>
              </a:rPr>
              <a:t>Renard</a:t>
            </a:r>
            <a:r>
              <a:rPr lang="en-GB" sz="1400" dirty="0" smtClean="0">
                <a:latin typeface="Bliss 2 Light" panose="02000506030000020004" pitchFamily="50" charset="0"/>
              </a:rPr>
              <a:t>, B., </a:t>
            </a:r>
            <a:r>
              <a:rPr lang="en-GB" sz="1400" dirty="0" err="1" smtClean="0">
                <a:latin typeface="Bliss 2 Light" panose="02000506030000020004" pitchFamily="50" charset="0"/>
              </a:rPr>
              <a:t>Bonnifait</a:t>
            </a:r>
            <a:r>
              <a:rPr lang="en-GB" sz="1400" dirty="0" smtClean="0">
                <a:latin typeface="Bliss 2 Light" panose="02000506030000020004" pitchFamily="50" charset="0"/>
              </a:rPr>
              <a:t>, L., </a:t>
            </a:r>
            <a:r>
              <a:rPr lang="en-GB" sz="1400" dirty="0" err="1" smtClean="0">
                <a:latin typeface="Bliss 2 Light" panose="02000506030000020004" pitchFamily="50" charset="0"/>
              </a:rPr>
              <a:t>Branger</a:t>
            </a:r>
            <a:r>
              <a:rPr lang="en-GB" sz="1400" dirty="0" smtClean="0">
                <a:latin typeface="Bliss 2 Light" panose="02000506030000020004" pitchFamily="50" charset="0"/>
              </a:rPr>
              <a:t>, F. and Le </a:t>
            </a:r>
            <a:r>
              <a:rPr lang="en-GB" sz="1400" dirty="0" err="1" smtClean="0">
                <a:latin typeface="Bliss 2 Light" panose="02000506030000020004" pitchFamily="50" charset="0"/>
              </a:rPr>
              <a:t>Boursicaud</a:t>
            </a:r>
            <a:r>
              <a:rPr lang="en-GB" sz="1400" dirty="0" smtClean="0">
                <a:latin typeface="Bliss 2 Light" panose="02000506030000020004" pitchFamily="50" charset="0"/>
              </a:rPr>
              <a:t>, R. (2014). Combining hydraulic knowledge and uncertain </a:t>
            </a:r>
            <a:r>
              <a:rPr lang="en-GB" sz="1400" dirty="0" err="1" smtClean="0">
                <a:latin typeface="Bliss 2 Light" panose="02000506030000020004" pitchFamily="50" charset="0"/>
              </a:rPr>
              <a:t>gaugings</a:t>
            </a:r>
            <a:r>
              <a:rPr lang="en-GB" sz="1400" dirty="0" smtClean="0">
                <a:latin typeface="Bliss 2 Light" panose="02000506030000020004" pitchFamily="50" charset="0"/>
              </a:rPr>
              <a:t> in the estimation of hydrometric rating curves: A Bayesian Approach. </a:t>
            </a:r>
            <a:r>
              <a:rPr lang="en-GB" sz="1400" i="1" dirty="0" smtClean="0">
                <a:latin typeface="Bliss 2 Light" panose="02000506030000020004" pitchFamily="50" charset="0"/>
              </a:rPr>
              <a:t>Journal of Hydrology. </a:t>
            </a:r>
            <a:r>
              <a:rPr lang="en-GB" sz="1400" dirty="0" smtClean="0">
                <a:latin typeface="Bliss 2 Light" panose="02000506030000020004" pitchFamily="50" charset="0"/>
              </a:rPr>
              <a:t>509, 573-587. </a:t>
            </a:r>
          </a:p>
          <a:p>
            <a:pPr marL="342900" indent="-342900">
              <a:buAutoNum type="arabicPeriod"/>
            </a:pPr>
            <a:r>
              <a:rPr lang="en-GB" sz="1400" dirty="0" smtClean="0">
                <a:latin typeface="Bliss 2 Light" panose="02000506030000020004" pitchFamily="50" charset="0"/>
              </a:rPr>
              <a:t>Termini and Leonardo 2016</a:t>
            </a:r>
          </a:p>
          <a:p>
            <a:pPr marL="342900" indent="-342900">
              <a:buAutoNum type="arabicPeriod"/>
            </a:pPr>
            <a:r>
              <a:rPr lang="en-GB" sz="1400" dirty="0" smtClean="0">
                <a:latin typeface="Bliss 2 Light" panose="02000506030000020004" pitchFamily="50" charset="0"/>
              </a:rPr>
              <a:t> </a:t>
            </a:r>
            <a:r>
              <a:rPr lang="en-GB" sz="1400" dirty="0" err="1" smtClean="0">
                <a:latin typeface="Bliss 2 Light" panose="02000506030000020004" pitchFamily="50" charset="0"/>
              </a:rPr>
              <a:t>Detert</a:t>
            </a:r>
            <a:r>
              <a:rPr lang="en-GB" sz="1400" dirty="0" smtClean="0">
                <a:latin typeface="Bliss 2 Light" panose="02000506030000020004" pitchFamily="50" charset="0"/>
              </a:rPr>
              <a:t>, M. &amp; </a:t>
            </a:r>
            <a:r>
              <a:rPr lang="en-GB" sz="1400" dirty="0" err="1" smtClean="0">
                <a:latin typeface="Bliss 2 Light" panose="02000506030000020004" pitchFamily="50" charset="0"/>
              </a:rPr>
              <a:t>Weitbrecht</a:t>
            </a:r>
            <a:r>
              <a:rPr lang="en-GB" sz="1400" dirty="0" smtClean="0">
                <a:latin typeface="Bliss 2 Light" panose="02000506030000020004" pitchFamily="50" charset="0"/>
              </a:rPr>
              <a:t>, V. (2015) A low cost airborne velocimetry system: Proof of concept. </a:t>
            </a:r>
            <a:r>
              <a:rPr lang="en-GB" sz="1400" i="1" dirty="0" smtClean="0">
                <a:latin typeface="Bliss 2 Light" panose="02000506030000020004" pitchFamily="50" charset="0"/>
              </a:rPr>
              <a:t>Journal of Hydraulic Research. </a:t>
            </a:r>
            <a:r>
              <a:rPr lang="en-GB" sz="1400" dirty="0" smtClean="0">
                <a:latin typeface="Bliss 2 Light" panose="02000506030000020004" pitchFamily="50" charset="0"/>
              </a:rPr>
              <a:t>53 (4), 532-539. </a:t>
            </a:r>
          </a:p>
          <a:p>
            <a:pPr marL="342900" indent="-342900">
              <a:buAutoNum type="arabicPeriod"/>
            </a:pPr>
            <a:r>
              <a:rPr lang="en-GB" sz="1400" dirty="0" err="1" smtClean="0">
                <a:latin typeface="Bliss 2 Light" panose="02000506030000020004" pitchFamily="50" charset="0"/>
              </a:rPr>
              <a:t>Jodeau</a:t>
            </a:r>
            <a:r>
              <a:rPr lang="en-GB" sz="1400" dirty="0" smtClean="0">
                <a:latin typeface="Bliss 2 Light" panose="02000506030000020004" pitchFamily="50" charset="0"/>
              </a:rPr>
              <a:t>, M., </a:t>
            </a:r>
            <a:r>
              <a:rPr lang="en-GB" sz="1400" dirty="0" err="1" smtClean="0">
                <a:latin typeface="Bliss 2 Light" panose="02000506030000020004" pitchFamily="50" charset="0"/>
              </a:rPr>
              <a:t>Hauet</a:t>
            </a:r>
            <a:r>
              <a:rPr lang="en-GB" sz="1400" dirty="0" smtClean="0">
                <a:latin typeface="Bliss 2 Light" panose="02000506030000020004" pitchFamily="50" charset="0"/>
              </a:rPr>
              <a:t>, A., Le Coz, J., </a:t>
            </a:r>
            <a:r>
              <a:rPr lang="en-GB" sz="1400" dirty="0" err="1" smtClean="0">
                <a:latin typeface="Bliss 2 Light" panose="02000506030000020004" pitchFamily="50" charset="0"/>
              </a:rPr>
              <a:t>Bercovitz</a:t>
            </a:r>
            <a:r>
              <a:rPr lang="en-GB" sz="1400" dirty="0" smtClean="0">
                <a:latin typeface="Bliss 2 Light" panose="02000506030000020004" pitchFamily="50" charset="0"/>
              </a:rPr>
              <a:t>, Y. &amp; </a:t>
            </a:r>
            <a:r>
              <a:rPr lang="en-GB" sz="1400" dirty="0" err="1" smtClean="0">
                <a:latin typeface="Bliss 2 Light" panose="02000506030000020004" pitchFamily="50" charset="0"/>
              </a:rPr>
              <a:t>Lebert</a:t>
            </a:r>
            <a:r>
              <a:rPr lang="en-GB" sz="1400" dirty="0" smtClean="0">
                <a:latin typeface="Bliss 2 Light" panose="02000506030000020004" pitchFamily="50" charset="0"/>
              </a:rPr>
              <a:t>, F. (2017) Laboratory and field LSPIV measurements of flow velocities using FUDAA-LSPIV, a free user-friendly software. </a:t>
            </a:r>
            <a:r>
              <a:rPr lang="en-GB" sz="1400" i="1" dirty="0" smtClean="0">
                <a:latin typeface="Bliss 2 Light" panose="02000506030000020004" pitchFamily="50" charset="0"/>
              </a:rPr>
              <a:t>Proceedings of the 1</a:t>
            </a:r>
            <a:r>
              <a:rPr lang="en-GB" sz="1400" i="1" baseline="30000" dirty="0" smtClean="0">
                <a:latin typeface="Bliss 2 Light" panose="02000506030000020004" pitchFamily="50" charset="0"/>
              </a:rPr>
              <a:t>st</a:t>
            </a:r>
            <a:r>
              <a:rPr lang="en-GB" sz="1400" i="1" dirty="0" smtClean="0">
                <a:latin typeface="Bliss 2 Light" panose="02000506030000020004" pitchFamily="50" charset="0"/>
              </a:rPr>
              <a:t> International Symposium and Exhibition Sensors and Software – </a:t>
            </a:r>
            <a:r>
              <a:rPr lang="en-GB" sz="1400" i="1" dirty="0" err="1" smtClean="0">
                <a:latin typeface="Bliss 2 Light" panose="02000506030000020004" pitchFamily="50" charset="0"/>
              </a:rPr>
              <a:t>HydroSenSoft</a:t>
            </a:r>
            <a:r>
              <a:rPr lang="en-GB" sz="1400" i="1" dirty="0" smtClean="0">
                <a:latin typeface="Bliss 2 Light" panose="02000506030000020004" pitchFamily="50" charset="0"/>
              </a:rPr>
              <a:t> 2017. pp82-86. </a:t>
            </a:r>
            <a:endParaRPr lang="en-GB" sz="1400" dirty="0" smtClean="0">
              <a:latin typeface="Bliss 2 Light" panose="02000506030000020004" pitchFamily="50" charset="0"/>
            </a:endParaRPr>
          </a:p>
          <a:p>
            <a:pPr marL="342900" indent="-342900">
              <a:buAutoNum type="arabicPeriod"/>
            </a:pPr>
            <a:r>
              <a:rPr lang="en-GB" sz="1400" dirty="0" err="1" smtClean="0">
                <a:latin typeface="Bliss 2 Light" panose="02000506030000020004" pitchFamily="50" charset="0"/>
              </a:rPr>
              <a:t>LeCoz</a:t>
            </a:r>
            <a:r>
              <a:rPr lang="en-GB" sz="1400" dirty="0" smtClean="0">
                <a:latin typeface="Bliss 2 Light" panose="02000506030000020004" pitchFamily="50" charset="0"/>
              </a:rPr>
              <a:t>, J., </a:t>
            </a:r>
            <a:r>
              <a:rPr lang="en-GB" sz="1400" dirty="0" err="1" smtClean="0">
                <a:latin typeface="Bliss 2 Light" panose="02000506030000020004" pitchFamily="50" charset="0"/>
              </a:rPr>
              <a:t>Jodeau</a:t>
            </a:r>
            <a:r>
              <a:rPr lang="en-GB" sz="1400" dirty="0" smtClean="0">
                <a:latin typeface="Bliss 2 Light" panose="02000506030000020004" pitchFamily="50" charset="0"/>
              </a:rPr>
              <a:t>, M., </a:t>
            </a:r>
            <a:r>
              <a:rPr lang="en-GB" sz="1400" dirty="0" err="1" smtClean="0">
                <a:latin typeface="Bliss 2 Light" panose="02000506030000020004" pitchFamily="50" charset="0"/>
              </a:rPr>
              <a:t>Hauet</a:t>
            </a:r>
            <a:r>
              <a:rPr lang="en-GB" sz="1400" dirty="0" smtClean="0">
                <a:latin typeface="Bliss 2 Light" panose="02000506030000020004" pitchFamily="50" charset="0"/>
              </a:rPr>
              <a:t>, A., </a:t>
            </a:r>
            <a:r>
              <a:rPr lang="en-GB" sz="1400" dirty="0" err="1" smtClean="0">
                <a:latin typeface="Bliss 2 Light" panose="02000506030000020004" pitchFamily="50" charset="0"/>
              </a:rPr>
              <a:t>Marchand</a:t>
            </a:r>
            <a:r>
              <a:rPr lang="en-GB" sz="1400" dirty="0" smtClean="0">
                <a:latin typeface="Bliss 2 Light" panose="02000506030000020004" pitchFamily="50" charset="0"/>
              </a:rPr>
              <a:t>, B. &amp; Le </a:t>
            </a:r>
            <a:r>
              <a:rPr lang="en-GB" sz="1400" dirty="0" err="1" smtClean="0">
                <a:latin typeface="Bliss 2 Light" panose="02000506030000020004" pitchFamily="50" charset="0"/>
              </a:rPr>
              <a:t>Boursicaud</a:t>
            </a:r>
            <a:r>
              <a:rPr lang="en-GB" sz="1400" dirty="0" smtClean="0">
                <a:latin typeface="Bliss 2 Light" panose="02000506030000020004" pitchFamily="50" charset="0"/>
              </a:rPr>
              <a:t>, R. (2014) Image based velocity and discharge measurements in field and laboratory river engineering studies using the free FUDAA-LSPIV software. </a:t>
            </a:r>
            <a:r>
              <a:rPr lang="en-GB" sz="1400" i="1" dirty="0" smtClean="0">
                <a:latin typeface="Bliss 2 Light" panose="02000506030000020004" pitchFamily="50" charset="0"/>
              </a:rPr>
              <a:t>River Flow 2014. </a:t>
            </a:r>
            <a:endParaRPr lang="en-GB" sz="1400" dirty="0" smtClean="0">
              <a:latin typeface="Bliss 2 Light" panose="02000506030000020004" pitchFamily="50" charset="0"/>
            </a:endParaRPr>
          </a:p>
          <a:p>
            <a:pPr marL="342900" indent="-342900">
              <a:buAutoNum type="arabicPeriod"/>
            </a:pPr>
            <a:r>
              <a:rPr lang="en-GB" sz="1400" dirty="0" err="1" smtClean="0">
                <a:latin typeface="Bliss 2 Light" panose="02000506030000020004" pitchFamily="50" charset="0"/>
              </a:rPr>
              <a:t>Sutarto</a:t>
            </a:r>
            <a:r>
              <a:rPr lang="en-GB" sz="1400" dirty="0" smtClean="0">
                <a:latin typeface="Bliss 2 Light" panose="02000506030000020004" pitchFamily="50" charset="0"/>
              </a:rPr>
              <a:t>, T. (2015) Application of large scale particle image velocimetry (LSPIV) to identify flow pattern in a channel. </a:t>
            </a:r>
            <a:r>
              <a:rPr lang="en-GB" sz="1400" i="1" dirty="0" smtClean="0">
                <a:latin typeface="Bliss 2 Light" panose="02000506030000020004" pitchFamily="50" charset="0"/>
              </a:rPr>
              <a:t>Procedia Engineering. </a:t>
            </a:r>
            <a:r>
              <a:rPr lang="en-GB" sz="1400" dirty="0" smtClean="0">
                <a:latin typeface="Bliss 2 Light" panose="02000506030000020004" pitchFamily="50" charset="0"/>
              </a:rPr>
              <a:t>125, 213-219. </a:t>
            </a:r>
          </a:p>
        </p:txBody>
      </p:sp>
      <p:sp>
        <p:nvSpPr>
          <p:cNvPr id="37" name="TextBox 36"/>
          <p:cNvSpPr txBox="1"/>
          <p:nvPr/>
        </p:nvSpPr>
        <p:spPr>
          <a:xfrm>
            <a:off x="5709719" y="1599837"/>
            <a:ext cx="4387837" cy="281352"/>
          </a:xfrm>
          <a:prstGeom prst="rect">
            <a:avLst/>
          </a:prstGeom>
          <a:noFill/>
        </p:spPr>
        <p:txBody>
          <a:bodyPr wrap="square" rtlCol="0">
            <a:spAutoFit/>
          </a:bodyPr>
          <a:lstStyle/>
          <a:p>
            <a:r>
              <a:rPr lang="en-GB" sz="1200" i="1" dirty="0" smtClean="0">
                <a:solidFill>
                  <a:schemeClr val="tx2"/>
                </a:solidFill>
              </a:rPr>
              <a:t>1. University of Worcester, England, UK. 2. Environment Agency, UK. </a:t>
            </a:r>
            <a:endParaRPr lang="en-GB" sz="1200" i="1" dirty="0">
              <a:solidFill>
                <a:schemeClr val="tx2"/>
              </a:solidFill>
            </a:endParaRPr>
          </a:p>
        </p:txBody>
      </p:sp>
      <p:sp>
        <p:nvSpPr>
          <p:cNvPr id="38" name="Title 1"/>
          <p:cNvSpPr txBox="1">
            <a:spLocks/>
          </p:cNvSpPr>
          <p:nvPr/>
        </p:nvSpPr>
        <p:spPr>
          <a:xfrm>
            <a:off x="0" y="64536"/>
            <a:ext cx="9020175" cy="1594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smtClean="0">
                <a:solidFill>
                  <a:srgbClr val="002060"/>
                </a:solidFill>
                <a:latin typeface="Cambria" panose="02040503050406030204" pitchFamily="18" charset="0"/>
              </a:rPr>
              <a:t>A comparison of using Unmanned Aerial Vehicles (UAV) and mobile video for establishing surface flow velocity measurements using the LSPIV method on the River Arrow, Warwickshire</a:t>
            </a:r>
            <a:r>
              <a:rPr lang="en-GB" sz="2800" smtClean="0">
                <a:solidFill>
                  <a:schemeClr val="tx2">
                    <a:lumMod val="50000"/>
                  </a:schemeClr>
                </a:solidFill>
                <a:latin typeface="Cambria" panose="02040503050406030204" pitchFamily="18" charset="0"/>
              </a:rPr>
              <a:t>.</a:t>
            </a:r>
            <a:endParaRPr lang="en-GB" sz="2800" dirty="0">
              <a:solidFill>
                <a:schemeClr val="tx2">
                  <a:lumMod val="50000"/>
                </a:schemeClr>
              </a:solidFill>
              <a:latin typeface="Cambria" panose="02040503050406030204" pitchFamily="18" charset="0"/>
            </a:endParaRPr>
          </a:p>
        </p:txBody>
      </p:sp>
      <p:pic>
        <p:nvPicPr>
          <p:cNvPr id="39" name="Picture 2" descr="Image result for university of worce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4607" y="117337"/>
            <a:ext cx="2863329" cy="9898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0" name="TextBox 39"/>
              <p:cNvSpPr txBox="1"/>
              <p:nvPr/>
            </p:nvSpPr>
            <p:spPr>
              <a:xfrm>
                <a:off x="3586298" y="1358101"/>
                <a:ext cx="265175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𝑆𝑜𝑝h𝑖𝑒</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𝑃𝑒𝑎𝑟𝑐𝑒</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𝑃𝑟𝑜𝑓</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𝐼𝑎𝑛</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𝑀𝑎𝑑𝑑𝑜𝑐𝑘</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𝐷𝑟</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𝑀𝑎𝑟𝑘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𝐶𝑜𝑟𝑏𝑒𝑡𝑡</m:t>
                          </m:r>
                        </m:e>
                        <m:sup>
                          <m:r>
                            <a:rPr lang="en-GB" sz="1600" b="0" i="1" smtClean="0">
                              <a:solidFill>
                                <a:schemeClr val="tx2"/>
                              </a:solidFill>
                              <a:latin typeface="Cambria Math" panose="02040503050406030204" pitchFamily="18" charset="0"/>
                            </a:rPr>
                            <m:t>1</m:t>
                          </m:r>
                        </m:sup>
                      </m:sSup>
                      <m:r>
                        <a:rPr lang="en-GB" sz="1600" b="0" i="1" smtClean="0">
                          <a:solidFill>
                            <a:schemeClr val="tx2"/>
                          </a:solidFill>
                          <a:latin typeface="Cambria Math" panose="02040503050406030204" pitchFamily="18" charset="0"/>
                        </a:rPr>
                        <m:t>, </m:t>
                      </m:r>
                      <m:sSup>
                        <m:sSupPr>
                          <m:ctrlPr>
                            <a:rPr lang="en-GB" sz="1600" b="0" i="1" smtClean="0">
                              <a:solidFill>
                                <a:schemeClr val="tx2"/>
                              </a:solidFill>
                              <a:latin typeface="Cambria Math" panose="02040503050406030204" pitchFamily="18" charset="0"/>
                            </a:rPr>
                          </m:ctrlPr>
                        </m:sSupPr>
                        <m:e>
                          <m:r>
                            <a:rPr lang="en-GB" sz="1600" b="0" i="1" smtClean="0">
                              <a:solidFill>
                                <a:schemeClr val="tx2"/>
                              </a:solidFill>
                              <a:latin typeface="Cambria Math" panose="02040503050406030204" pitchFamily="18" charset="0"/>
                            </a:rPr>
                            <m:t>𝑁𝑖𝑐𝑘</m:t>
                          </m:r>
                          <m:r>
                            <a:rPr lang="en-GB" sz="1600" b="0" i="1" smtClean="0">
                              <a:solidFill>
                                <a:schemeClr val="tx2"/>
                              </a:solidFill>
                              <a:latin typeface="Cambria Math" panose="02040503050406030204" pitchFamily="18" charset="0"/>
                            </a:rPr>
                            <m:t> </m:t>
                          </m:r>
                          <m:r>
                            <a:rPr lang="en-GB" sz="1600" b="0" i="1" smtClean="0">
                              <a:solidFill>
                                <a:schemeClr val="tx2"/>
                              </a:solidFill>
                              <a:latin typeface="Cambria Math" panose="02040503050406030204" pitchFamily="18" charset="0"/>
                            </a:rPr>
                            <m:t>𝐸𝑣𝑒𝑟𝑎𝑟𝑑</m:t>
                          </m:r>
                        </m:e>
                        <m:sup>
                          <m:r>
                            <a:rPr lang="en-GB" sz="1600" b="0" i="1" smtClean="0">
                              <a:solidFill>
                                <a:schemeClr val="tx2"/>
                              </a:solidFill>
                              <a:latin typeface="Cambria Math" panose="02040503050406030204" pitchFamily="18" charset="0"/>
                            </a:rPr>
                            <m:t>2.</m:t>
                          </m:r>
                        </m:sup>
                      </m:sSup>
                      <m:r>
                        <a:rPr lang="en-GB" sz="1600" b="0" i="1" smtClean="0">
                          <a:solidFill>
                            <a:schemeClr val="tx2"/>
                          </a:solidFill>
                          <a:latin typeface="Cambria Math" panose="02040503050406030204" pitchFamily="18" charset="0"/>
                        </a:rPr>
                        <m:t> </m:t>
                      </m:r>
                    </m:oMath>
                  </m:oMathPara>
                </a14:m>
                <a:endParaRPr lang="en-GB" sz="1600" dirty="0">
                  <a:solidFill>
                    <a:schemeClr val="tx2"/>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3586298" y="1358101"/>
                <a:ext cx="2651759" cy="338554"/>
              </a:xfrm>
              <a:prstGeom prst="rect">
                <a:avLst/>
              </a:prstGeom>
              <a:blipFill>
                <a:blip r:embed="rId10"/>
                <a:stretch>
                  <a:fillRect r="-146437" b="-10909"/>
                </a:stretch>
              </a:blipFill>
            </p:spPr>
            <p:txBody>
              <a:bodyPr/>
              <a:lstStyle/>
              <a:p>
                <a:r>
                  <a:rPr lang="en-GB">
                    <a:noFill/>
                  </a:rPr>
                  <a:t> </a:t>
                </a:r>
              </a:p>
            </p:txBody>
          </p:sp>
        </mc:Fallback>
      </mc:AlternateContent>
      <p:pic>
        <p:nvPicPr>
          <p:cNvPr id="41" name="Picture 40"/>
          <p:cNvPicPr>
            <a:picLocks noChangeAspect="1"/>
          </p:cNvPicPr>
          <p:nvPr/>
        </p:nvPicPr>
        <p:blipFill>
          <a:blip r:embed="rId11"/>
          <a:stretch>
            <a:fillRect/>
          </a:stretch>
        </p:blipFill>
        <p:spPr>
          <a:xfrm>
            <a:off x="11193195" y="9975"/>
            <a:ext cx="987373" cy="1176296"/>
          </a:xfrm>
          <a:prstGeom prst="rect">
            <a:avLst/>
          </a:prstGeom>
        </p:spPr>
      </p:pic>
      <p:sp>
        <p:nvSpPr>
          <p:cNvPr id="19" name="Rectangle 18"/>
          <p:cNvSpPr/>
          <p:nvPr/>
        </p:nvSpPr>
        <p:spPr>
          <a:xfrm>
            <a:off x="182880" y="1667328"/>
            <a:ext cx="3198495" cy="59817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000" b="1" dirty="0" smtClean="0"/>
              <a:t>References</a:t>
            </a:r>
            <a:endParaRPr lang="en-GB" sz="2000" b="1" dirty="0"/>
          </a:p>
        </p:txBody>
      </p:sp>
      <p:grpSp>
        <p:nvGrpSpPr>
          <p:cNvPr id="20" name="Group 19"/>
          <p:cNvGrpSpPr/>
          <p:nvPr/>
        </p:nvGrpSpPr>
        <p:grpSpPr>
          <a:xfrm>
            <a:off x="10158545" y="1358101"/>
            <a:ext cx="1872343" cy="5324701"/>
            <a:chOff x="10158545" y="1358101"/>
            <a:chExt cx="1872343" cy="5324701"/>
          </a:xfrm>
        </p:grpSpPr>
        <p:grpSp>
          <p:nvGrpSpPr>
            <p:cNvPr id="21" name="Group 20"/>
            <p:cNvGrpSpPr/>
            <p:nvPr/>
          </p:nvGrpSpPr>
          <p:grpSpPr>
            <a:xfrm>
              <a:off x="10158545" y="1358101"/>
              <a:ext cx="1872343" cy="5324701"/>
              <a:chOff x="10158546" y="1337356"/>
              <a:chExt cx="1872343" cy="5419725"/>
            </a:xfrm>
          </p:grpSpPr>
          <p:grpSp>
            <p:nvGrpSpPr>
              <p:cNvPr id="25" name="Group 24"/>
              <p:cNvGrpSpPr/>
              <p:nvPr/>
            </p:nvGrpSpPr>
            <p:grpSpPr>
              <a:xfrm>
                <a:off x="10158546" y="1337356"/>
                <a:ext cx="1872343" cy="5419725"/>
                <a:chOff x="10158546" y="1337356"/>
                <a:chExt cx="1872343" cy="5419725"/>
              </a:xfrm>
            </p:grpSpPr>
            <p:sp>
              <p:nvSpPr>
                <p:cNvPr id="27" name="Rectangle 26"/>
                <p:cNvSpPr/>
                <p:nvPr/>
              </p:nvSpPr>
              <p:spPr>
                <a:xfrm>
                  <a:off x="10158546" y="1337356"/>
                  <a:ext cx="1872343" cy="5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12" action="ppaction://hlinksldjump"/>
                </p:cNvPr>
                <p:cNvSpPr/>
                <p:nvPr/>
              </p:nvSpPr>
              <p:spPr>
                <a:xfrm>
                  <a:off x="10223861" y="1950711"/>
                  <a:ext cx="1741714" cy="40019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Introduction </a:t>
                  </a:r>
                  <a:endParaRPr lang="en-GB" dirty="0"/>
                </a:p>
              </p:txBody>
            </p:sp>
            <p:sp>
              <p:nvSpPr>
                <p:cNvPr id="29" name="Rectangle 28">
                  <a:hlinkClick r:id="rId13" action="ppaction://hlinksldjump"/>
                </p:cNvPr>
                <p:cNvSpPr/>
                <p:nvPr/>
              </p:nvSpPr>
              <p:spPr>
                <a:xfrm>
                  <a:off x="10227844" y="5234779"/>
                  <a:ext cx="1741714" cy="38169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Discharge</a:t>
                  </a:r>
                  <a:endParaRPr lang="en-GB" dirty="0"/>
                </a:p>
              </p:txBody>
            </p:sp>
            <p:sp>
              <p:nvSpPr>
                <p:cNvPr id="30" name="Rectangle 29">
                  <a:hlinkClick r:id="rId14" action="ppaction://hlinksldjump"/>
                </p:cNvPr>
                <p:cNvSpPr/>
                <p:nvPr/>
              </p:nvSpPr>
              <p:spPr>
                <a:xfrm>
                  <a:off x="10227844" y="4582736"/>
                  <a:ext cx="1741714" cy="53845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Seeding material</a:t>
                  </a:r>
                  <a:endParaRPr lang="en-GB" dirty="0"/>
                </a:p>
              </p:txBody>
            </p:sp>
            <p:sp>
              <p:nvSpPr>
                <p:cNvPr id="31" name="Rectangle 30">
                  <a:hlinkClick r:id="rId15" action="ppaction://hlinksldjump"/>
                </p:cNvPr>
                <p:cNvSpPr/>
                <p:nvPr/>
              </p:nvSpPr>
              <p:spPr>
                <a:xfrm>
                  <a:off x="10227844" y="3842128"/>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LSPIV Processing Parameters</a:t>
                  </a:r>
                  <a:endParaRPr lang="en-GB" dirty="0"/>
                </a:p>
              </p:txBody>
            </p:sp>
            <p:sp>
              <p:nvSpPr>
                <p:cNvPr id="32" name="Rectangle 31">
                  <a:hlinkClick r:id="rId16" action="ppaction://hlinksldjump"/>
                </p:cNvPr>
                <p:cNvSpPr/>
                <p:nvPr/>
              </p:nvSpPr>
              <p:spPr>
                <a:xfrm>
                  <a:off x="10223860" y="5737237"/>
                  <a:ext cx="1741714" cy="3912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Summary</a:t>
                  </a:r>
                  <a:endParaRPr lang="en-GB" dirty="0"/>
                </a:p>
              </p:txBody>
            </p:sp>
            <p:sp>
              <p:nvSpPr>
                <p:cNvPr id="33" name="Rectangle 32">
                  <a:hlinkClick r:id="rId17" action="ppaction://hlinksldjump"/>
                </p:cNvPr>
                <p:cNvSpPr/>
                <p:nvPr/>
              </p:nvSpPr>
              <p:spPr>
                <a:xfrm>
                  <a:off x="10223860" y="6249220"/>
                  <a:ext cx="1741714" cy="39556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smtClean="0"/>
                    <a:t>References</a:t>
                  </a:r>
                  <a:endParaRPr lang="en-GB" dirty="0"/>
                </a:p>
              </p:txBody>
            </p:sp>
            <p:sp>
              <p:nvSpPr>
                <p:cNvPr id="49" name="Rectangle 48">
                  <a:hlinkClick r:id="rId18" action="ppaction://hlinksldjump"/>
                </p:cNvPr>
                <p:cNvSpPr/>
                <p:nvPr/>
              </p:nvSpPr>
              <p:spPr>
                <a:xfrm>
                  <a:off x="10223860" y="3101519"/>
                  <a:ext cx="1741714" cy="627017"/>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Study Site </a:t>
                  </a:r>
                  <a:r>
                    <a:rPr lang="en-GB" dirty="0"/>
                    <a:t>&amp;</a:t>
                  </a:r>
                  <a:r>
                    <a:rPr lang="en-GB" dirty="0" smtClean="0"/>
                    <a:t> Survey methods</a:t>
                  </a:r>
                  <a:endParaRPr lang="en-GB" dirty="0"/>
                </a:p>
              </p:txBody>
            </p:sp>
          </p:grpSp>
          <p:sp>
            <p:nvSpPr>
              <p:cNvPr id="26" name="Rectangle 25">
                <a:hlinkClick r:id="rId19" action="ppaction://hlinksldjump"/>
              </p:cNvPr>
              <p:cNvSpPr/>
              <p:nvPr/>
            </p:nvSpPr>
            <p:spPr>
              <a:xfrm>
                <a:off x="10223860" y="1447629"/>
                <a:ext cx="1741714" cy="40653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sz="2000" b="1" dirty="0" smtClean="0"/>
                  <a:t>Navigation </a:t>
                </a:r>
                <a:endParaRPr lang="en-GB" sz="2000" b="1" dirty="0"/>
              </a:p>
            </p:txBody>
          </p:sp>
        </p:grpSp>
        <p:sp>
          <p:nvSpPr>
            <p:cNvPr id="24" name="Rectangle 23">
              <a:hlinkClick r:id="rId20" action="ppaction://hlinksldjump"/>
            </p:cNvPr>
            <p:cNvSpPr/>
            <p:nvPr/>
          </p:nvSpPr>
          <p:spPr>
            <a:xfrm>
              <a:off x="10223859" y="2459212"/>
              <a:ext cx="1741714" cy="5402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dirty="0" smtClean="0"/>
                <a:t>Aims &amp; Objectives</a:t>
              </a:r>
              <a:endParaRPr lang="en-GB" dirty="0"/>
            </a:p>
          </p:txBody>
        </p:sp>
      </p:grpSp>
      <p:sp>
        <p:nvSpPr>
          <p:cNvPr id="23" name="TextBox 22"/>
          <p:cNvSpPr txBox="1"/>
          <p:nvPr/>
        </p:nvSpPr>
        <p:spPr>
          <a:xfrm>
            <a:off x="7799736" y="1089453"/>
            <a:ext cx="3518259" cy="338554"/>
          </a:xfrm>
          <a:prstGeom prst="rect">
            <a:avLst/>
          </a:prstGeom>
          <a:noFill/>
        </p:spPr>
        <p:txBody>
          <a:bodyPr wrap="square" rtlCol="0">
            <a:spAutoFit/>
          </a:bodyPr>
          <a:lstStyle/>
          <a:p>
            <a:r>
              <a:rPr lang="en-GB" sz="1600" b="1" i="1" dirty="0" smtClean="0">
                <a:solidFill>
                  <a:schemeClr val="accent3">
                    <a:lumMod val="50000"/>
                  </a:schemeClr>
                </a:solidFill>
              </a:rPr>
              <a:t>Correspondence: g.pearce@worc.ac.uk</a:t>
            </a:r>
            <a:endParaRPr lang="en-GB" sz="1600" b="1" i="1" dirty="0">
              <a:solidFill>
                <a:schemeClr val="accent3">
                  <a:lumMod val="50000"/>
                </a:schemeClr>
              </a:solidFill>
            </a:endParaRPr>
          </a:p>
        </p:txBody>
      </p:sp>
      <p:pic>
        <p:nvPicPr>
          <p:cNvPr id="34" name="Picture 33"/>
          <p:cNvPicPr>
            <a:picLocks noChangeAspect="1"/>
          </p:cNvPicPr>
          <p:nvPr/>
        </p:nvPicPr>
        <p:blipFill>
          <a:blip r:embed="rId21"/>
          <a:stretch>
            <a:fillRect/>
          </a:stretch>
        </p:blipFill>
        <p:spPr>
          <a:xfrm>
            <a:off x="1" y="6637235"/>
            <a:ext cx="609600" cy="213360"/>
          </a:xfrm>
          <a:prstGeom prst="rect">
            <a:avLst/>
          </a:prstGeom>
        </p:spPr>
      </p:pic>
    </p:spTree>
    <p:extLst>
      <p:ext uri="{BB962C8B-B14F-4D97-AF65-F5344CB8AC3E}">
        <p14:creationId xmlns:p14="http://schemas.microsoft.com/office/powerpoint/2010/main" val="3075621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5525</TotalTime>
  <Words>5611</Words>
  <Application>Microsoft Office PowerPoint</Application>
  <PresentationFormat>Widescreen</PresentationFormat>
  <Paragraphs>373</Paragraphs>
  <Slides>15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Bliss 2 Light</vt:lpstr>
      <vt:lpstr>Calibri</vt:lpstr>
      <vt:lpstr>Calibri Light</vt:lpstr>
      <vt:lpstr>Cambria</vt:lpstr>
      <vt:lpstr>Cambria Math</vt:lpstr>
      <vt:lpstr>Times New Roman</vt:lpstr>
      <vt:lpstr>Office Theme</vt:lpstr>
      <vt:lpstr>A comparison of using Unmanned Aerial Vehicles (UAV) and mobile video for establishing surface flow velocity measurements using the LSPIV method on the River Arrow, Warwickshire.</vt:lpstr>
      <vt:lpstr>A comparison of using Unmanned Aerial Vehicles (UAV) and mobile video for establishing surface flow velocity measurements using the LSPIV method on the River Arrow, Warwickshire.</vt:lpstr>
      <vt:lpstr>A comparison of using Unmanned Aerial Vehicles (UAV) and mobile video for establishing surface flow velocity measurements using the LSPIV method on the River Arrow, Warwickshire.</vt:lpstr>
      <vt:lpstr>PowerPoint Presentation</vt:lpstr>
      <vt:lpstr>A comparison of using Unmanned Aerial Vehicles (UAV) and mobile video for establishing surface flow velocity measurements using the LSPIV method on the River Arrow, Warwickshire.</vt:lpstr>
      <vt:lpstr>PowerPoint Presentation</vt:lpstr>
      <vt:lpstr>PowerPoint Presentation</vt:lpstr>
      <vt:lpstr>PowerPoint Presentation</vt:lpstr>
      <vt:lpstr>PowerPoint Presentation</vt:lpstr>
      <vt:lpstr>A comparison of using Unmanned Aerial Vehicles (UAV) and mobile video for establishing surface flow velocity measurements using the LSPIV method on the River Arrow, Warwickshire.</vt:lpstr>
      <vt:lpstr>A comparison of using Unmanned Aerial Vehicles (UAV) and mobile video for establishing surface flow velocity measurements using the LSPIV method on the River Arrow, Warwickshire.</vt:lpstr>
      <vt:lpstr>PowerPoint Presentation</vt:lpstr>
      <vt:lpstr>A comparison of using Unmanned Aerial Vehicles (UAV) and mobile video for establishing surface flow velocity measurements using the LSPIV method on the River Arrow, Warwickshire.</vt:lpstr>
      <vt:lpstr>PowerPoint Presentation</vt:lpstr>
      <vt:lpstr>PowerPoint Presentation</vt:lpstr>
    </vt:vector>
  </TitlesOfParts>
  <Company>University of Worcester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comparison of using Unmanned Aerial Vehicles (UAV) and mobile video for establishing surface flow velocity measurements using the LSPIV method on the River Arrow, Warwickshire.</dc:title>
  <dc:creator>Sophie Pearce</dc:creator>
  <cp:lastModifiedBy>Sophie Pearce</cp:lastModifiedBy>
  <cp:revision>89</cp:revision>
  <dcterms:created xsi:type="dcterms:W3CDTF">2018-02-22T10:01:46Z</dcterms:created>
  <dcterms:modified xsi:type="dcterms:W3CDTF">2018-04-27T14:07:23Z</dcterms:modified>
</cp:coreProperties>
</file>