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2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49" r:id="rId2"/>
  </p:sldMasterIdLst>
  <p:notesMasterIdLst>
    <p:notesMasterId r:id="rId30"/>
  </p:notesMasterIdLst>
  <p:handoutMasterIdLst>
    <p:handoutMasterId r:id="rId31"/>
  </p:handoutMasterIdLst>
  <p:sldIdLst>
    <p:sldId id="256" r:id="rId3"/>
    <p:sldId id="431" r:id="rId4"/>
    <p:sldId id="322" r:id="rId5"/>
    <p:sldId id="354" r:id="rId6"/>
    <p:sldId id="355" r:id="rId7"/>
    <p:sldId id="400" r:id="rId8"/>
    <p:sldId id="353" r:id="rId9"/>
    <p:sldId id="397" r:id="rId10"/>
    <p:sldId id="297" r:id="rId11"/>
    <p:sldId id="370" r:id="rId12"/>
    <p:sldId id="430" r:id="rId13"/>
    <p:sldId id="376" r:id="rId14"/>
    <p:sldId id="364" r:id="rId15"/>
    <p:sldId id="435" r:id="rId16"/>
    <p:sldId id="321" r:id="rId17"/>
    <p:sldId id="433" r:id="rId18"/>
    <p:sldId id="384" r:id="rId19"/>
    <p:sldId id="385" r:id="rId20"/>
    <p:sldId id="437" r:id="rId21"/>
    <p:sldId id="387" r:id="rId22"/>
    <p:sldId id="368" r:id="rId23"/>
    <p:sldId id="438" r:id="rId24"/>
    <p:sldId id="395" r:id="rId25"/>
    <p:sldId id="396" r:id="rId26"/>
    <p:sldId id="389" r:id="rId27"/>
    <p:sldId id="439" r:id="rId28"/>
    <p:sldId id="434" r:id="rId29"/>
  </p:sldIdLst>
  <p:sldSz cx="9144000" cy="6858000" type="screen4x3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sch, Philipp (IMK)" initials="GP" lastIdx="1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40FF"/>
    <a:srgbClr val="AB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6"/>
    <p:restoredTop sz="91743" autoAdjust="0"/>
  </p:normalViewPr>
  <p:slideViewPr>
    <p:cSldViewPr>
      <p:cViewPr varScale="1">
        <p:scale>
          <a:sx n="102" d="100"/>
          <a:sy n="102" d="100"/>
        </p:scale>
        <p:origin x="176" y="92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notesViewPr>
    <p:cSldViewPr>
      <p:cViewPr varScale="1">
        <p:scale>
          <a:sx n="75" d="100"/>
          <a:sy n="75" d="100"/>
        </p:scale>
        <p:origin x="-3978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1-09T15:43:03.306" idx="8">
    <p:pos x="127" y="507"/>
    <p:text>TALK about Initialization points here!
MENTION that orange is dust, blue is integrated cloud hydrometeor content but NO scale is provided because this will be done later 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1-09T15:43:03.306" idx="15">
    <p:pos x="127" y="507"/>
    <p:text>TALK about Initialization points here!
MENTION that orange is dust, blue is integrated cloud hydrometeor content but NO scale is provided because this will be done later 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1-09T15:33:32.818" idx="11">
    <p:pos x="82" y="463"/>
    <p:text>MENTION that area below is no signal region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1-09T15:33:32.818" idx="11">
    <p:pos x="82" y="463"/>
    <p:text>MENTION that area below is no signal region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BF75D-FFA5-42D0-998D-FE6F60681B06}" type="datetimeFigureOut">
              <a:rPr lang="en-US" smtClean="0"/>
              <a:pPr/>
              <a:t>4/20/18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239A7-00DB-4C06-B257-9261C0D9A73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855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8921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32412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081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5675" cy="4799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68663" cy="52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68662" cy="52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/>
          </p:nvPr>
        </p:nvSpPr>
        <p:spPr bwMode="auto">
          <a:xfrm>
            <a:off x="0" y="10155238"/>
            <a:ext cx="3268663" cy="522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5238"/>
            <a:ext cx="3268662" cy="522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</a:lstStyle>
          <a:p>
            <a:pPr>
              <a:defRPr/>
            </a:pPr>
            <a:fld id="{54F18230-5FDB-4AF6-AEE1-286FA0FFD29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58563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FB23E37-AD8C-4E0F-B2A9-528411BA7039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altLang="de-DE" dirty="0"/>
              <a:t>ICON-ART </a:t>
            </a:r>
          </a:p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11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altLang="de-DE" dirty="0"/>
              <a:t>ICON-ART </a:t>
            </a:r>
          </a:p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12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altLang="de-DE" dirty="0"/>
              <a:t>ICON-ART </a:t>
            </a:r>
          </a:p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13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altLang="de-DE" dirty="0"/>
              <a:t>ICON-ART </a:t>
            </a:r>
          </a:p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14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altLang="de-DE" dirty="0"/>
              <a:t>ICON-ART </a:t>
            </a:r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57997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15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altLang="de-DE" dirty="0"/>
              <a:t>ICON-ART </a:t>
            </a:r>
          </a:p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16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altLang="de-DE" dirty="0"/>
              <a:t>ICON-ART </a:t>
            </a:r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11020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17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altLang="de-DE" dirty="0"/>
              <a:t>ICON-ART </a:t>
            </a:r>
          </a:p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18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altLang="de-DE" dirty="0"/>
              <a:t>ICON-ART </a:t>
            </a:r>
          </a:p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19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altLang="de-DE" dirty="0"/>
              <a:t>ICON-ART </a:t>
            </a:r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63672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29238" cy="39957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4F18230-5FDB-4AF6-AEE1-286FA0FFD29C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6146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20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altLang="de-DE" dirty="0"/>
              <a:t>ICON-ART </a:t>
            </a:r>
          </a:p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21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altLang="de-DE" dirty="0"/>
              <a:t>ICON-ART </a:t>
            </a:r>
          </a:p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22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altLang="de-DE" dirty="0"/>
              <a:t>ICON-ART </a:t>
            </a:r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2158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23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altLang="de-DE" dirty="0"/>
              <a:t>ICON-ART </a:t>
            </a:r>
          </a:p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24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altLang="de-DE" dirty="0"/>
              <a:t>ICON-ART </a:t>
            </a:r>
          </a:p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25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26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7869166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27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77333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F00AAEBD-2F6A-4A58-BA59-438B5198AD30}" type="slidenum">
              <a:rPr lang="de-DE" altLang="de-DE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9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626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6900" cy="11318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981075"/>
            <a:ext cx="8216900" cy="39766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552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468471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46847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737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64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>
          <a:xfrm>
            <a:off x="6400800" y="6248400"/>
            <a:ext cx="2120900" cy="4635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C751-5A1B-46A0-92A2-DE97634F42E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616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7307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>
          <a:xfrm>
            <a:off x="6400800" y="6248400"/>
            <a:ext cx="2120900" cy="4635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37AD4-6D75-4EA2-A69D-7783AEAF4F0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6957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095750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198563"/>
            <a:ext cx="4095750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>
          <a:xfrm>
            <a:off x="6400800" y="6248400"/>
            <a:ext cx="2120900" cy="4635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28179-09E3-431C-9071-AD5D163E1DF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8497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>
          <a:xfrm>
            <a:off x="6400800" y="6248400"/>
            <a:ext cx="2120900" cy="4635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B48AB-BBBA-4A82-B0FF-53E5BA875D0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7536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>
          <a:xfrm>
            <a:off x="6400800" y="6248400"/>
            <a:ext cx="2120900" cy="4635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17115-08DF-4655-8E2E-80AD9EE2943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410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>
          <a:xfrm>
            <a:off x="6400800" y="6248400"/>
            <a:ext cx="2120900" cy="4635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7AE0C-F9A7-4A95-A685-E386A90F0F6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484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6900" cy="11318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981075"/>
            <a:ext cx="8216900" cy="39766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2135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>
          <a:xfrm>
            <a:off x="6400800" y="6248400"/>
            <a:ext cx="2120900" cy="4635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583EB-D55A-4694-B74A-BD0263F461D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2754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>
          <a:xfrm>
            <a:off x="6400800" y="6248400"/>
            <a:ext cx="2120900" cy="4635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F995B-304D-4FA7-9214-1F69DDD5EE4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9138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>
          <a:xfrm>
            <a:off x="6400800" y="6248400"/>
            <a:ext cx="2120900" cy="4635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E438E-3E37-49CF-BEB7-506AC35110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580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0038" y="333375"/>
            <a:ext cx="2085975" cy="4841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07113" cy="484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>
          <a:xfrm>
            <a:off x="6400800" y="6248400"/>
            <a:ext cx="2120900" cy="4635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B9CB9-5D77-4E36-831A-0DAA5D5D9C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3575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2233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6900" cy="11318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981075"/>
            <a:ext cx="4032250" cy="39766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981075"/>
            <a:ext cx="4032250" cy="39766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040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528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6900" cy="11318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8632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265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0987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95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hyperlink" Target="file:////C:/Users/Philipp/Documents/Studium/Pictures/2012_Korsika/100_3947.JPG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2" name="Picture 4" descr="D:\Users\gasch\Plots\EMS_2016\VIS_SAT_20160907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6" r="1117" b="12572"/>
          <a:stretch/>
        </p:blipFill>
        <p:spPr bwMode="auto">
          <a:xfrm>
            <a:off x="4419599" y="3609975"/>
            <a:ext cx="4625975" cy="313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Users\gasch\Plots\EMS_2016\7172_AOD_20150907_10UTC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6" t="29713" r="20257" b="29368"/>
          <a:stretch/>
        </p:blipFill>
        <p:spPr bwMode="auto">
          <a:xfrm>
            <a:off x="0" y="3643128"/>
            <a:ext cx="4571998" cy="309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r" hangingPunct="1">
              <a:lnSpc>
                <a:spcPct val="100000"/>
              </a:lnSpc>
              <a:spcBef>
                <a:spcPts val="9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900">
                <a:solidFill>
                  <a:srgbClr val="000000"/>
                </a:solidFill>
              </a:rPr>
              <a:t>Abteilungs-, Fakultäts-, Institutsbezeichnung</a:t>
            </a: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hangingPunct="1">
              <a:lnSpc>
                <a:spcPct val="100000"/>
              </a:lnSpc>
              <a:spcBef>
                <a:spcPts val="9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A69FA3DD-6579-4A99-8BFF-D10A5C5B9680}" type="slidenum">
              <a:rPr lang="de-DE" sz="900" b="1">
                <a:solidFill>
                  <a:srgbClr val="000000"/>
                </a:solidFill>
              </a:rPr>
              <a:pPr hangingPunct="1">
                <a:lnSpc>
                  <a:spcPct val="100000"/>
                </a:lnSpc>
                <a:spcBef>
                  <a:spcPts val="900"/>
                </a:spcBef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‹Nr.›</a:t>
            </a:fld>
            <a:endParaRPr lang="de-DE" sz="900" b="1">
              <a:solidFill>
                <a:srgbClr val="000000"/>
              </a:solidFill>
            </a:endParaRPr>
          </a:p>
        </p:txBody>
      </p:sp>
      <p:pic>
        <p:nvPicPr>
          <p:cNvPr id="1029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33375"/>
            <a:ext cx="10763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2" name="Picture 5">
            <a:hlinkClick r:id="rId18" action="ppaction://program"/>
          </p:cNvPr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96875" y="6475413"/>
            <a:ext cx="3670300" cy="246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+mn-ea"/>
              </a:rPr>
              <a:t>KIT – University of the State of Baden-Wuerttemberg and </a:t>
            </a:r>
            <a:br>
              <a:rPr lang="en-US" sz="800" dirty="0">
                <a:solidFill>
                  <a:srgbClr val="000000"/>
                </a:solidFill>
                <a:latin typeface="Arial" pitchFamily="34" charset="0"/>
                <a:ea typeface="+mn-ea"/>
              </a:rPr>
            </a:b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+mn-ea"/>
              </a:rPr>
              <a:t>National Research Center of the Helmholtz Association</a:t>
            </a:r>
            <a:r>
              <a:rPr lang="de-DE" sz="800" dirty="0">
                <a:solidFill>
                  <a:srgbClr val="000000"/>
                </a:solidFill>
                <a:latin typeface="Arial" pitchFamily="34" charset="0"/>
                <a:ea typeface="+mn-ea"/>
              </a:rPr>
              <a:t> </a:t>
            </a:r>
            <a:endParaRPr lang="en-US" sz="800" dirty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85763" y="3366343"/>
            <a:ext cx="6167437" cy="153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000" noProof="0" dirty="0">
                <a:solidFill>
                  <a:srgbClr val="FFFFFF"/>
                </a:solidFill>
              </a:rPr>
              <a:t>Institute</a:t>
            </a:r>
            <a:r>
              <a:rPr lang="en-US" sz="1000" baseline="0" noProof="0" dirty="0">
                <a:solidFill>
                  <a:srgbClr val="FFFFFF"/>
                </a:solidFill>
              </a:rPr>
              <a:t> of Meteorology and Climate Research</a:t>
            </a:r>
            <a:r>
              <a:rPr lang="en-US" sz="1000" noProof="0" dirty="0">
                <a:solidFill>
                  <a:srgbClr val="FFFFFF"/>
                </a:solidFill>
              </a:rPr>
              <a:t> – Troposphere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1600" b="1">
                <a:solidFill>
                  <a:srgbClr val="FFFFFF"/>
                </a:solidFill>
              </a:rPr>
              <a:t>www.kit.edu</a:t>
            </a:r>
          </a:p>
        </p:txBody>
      </p:sp>
      <p:pic>
        <p:nvPicPr>
          <p:cNvPr id="1036" name="Picture 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900" r:id="rId12"/>
  </p:sldLayoutIdLst>
  <p:hf hdr="0" ftr="0"/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-122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-122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-122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13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de-DE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27641" y="6527174"/>
            <a:ext cx="325438" cy="21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hangingPunct="1">
              <a:lnSpc>
                <a:spcPct val="100000"/>
              </a:lnSpc>
              <a:spcBef>
                <a:spcPts val="9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CEFFB4C-EDBE-455B-8D60-024145356B0A}" type="slidenum">
              <a:rPr lang="de-DE" sz="900" b="1">
                <a:solidFill>
                  <a:srgbClr val="000000"/>
                </a:solidFill>
              </a:rPr>
              <a:pPr hangingPunct="1">
                <a:lnSpc>
                  <a:spcPct val="100000"/>
                </a:lnSpc>
                <a:spcBef>
                  <a:spcPts val="900"/>
                </a:spcBef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‹Nr.›</a:t>
            </a:fld>
            <a:endParaRPr lang="de-DE" sz="900" b="1" dirty="0">
              <a:solidFill>
                <a:srgbClr val="000000"/>
              </a:solidFill>
            </a:endParaRPr>
          </a:p>
        </p:txBody>
      </p:sp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33375"/>
            <a:ext cx="10763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8992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das Format des Titeltextes zu bearbeiten</a:t>
            </a:r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43900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die Formate des Gliederungstextes zu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Siebente Gliederungsebene</a:t>
            </a:r>
          </a:p>
          <a:p>
            <a:pPr lvl="4"/>
            <a:r>
              <a:rPr lang="en-GB" altLang="de-DE"/>
              <a:t>Achte Gliederungsebene</a:t>
            </a:r>
          </a:p>
          <a:p>
            <a:pPr lvl="4"/>
            <a:r>
              <a:rPr lang="en-GB" altLang="de-DE"/>
              <a:t>Neunte Gliederungsebene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2679700" y="6272213"/>
            <a:ext cx="1963738" cy="34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899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hf hdr="0" ftr="0"/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-122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-122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-122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comments" Target="../comments/comment2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0.xml"/><Relationship Id="rId3" Type="http://schemas.openxmlformats.org/officeDocument/2006/relationships/image" Target="../media/image9.png"/><Relationship Id="rId7" Type="http://schemas.openxmlformats.org/officeDocument/2006/relationships/slide" Target="slide10.xml"/><Relationship Id="rId12" Type="http://schemas.openxmlformats.org/officeDocument/2006/relationships/slide" Target="slide1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3.xml"/><Relationship Id="rId11" Type="http://schemas.openxmlformats.org/officeDocument/2006/relationships/slide" Target="slide14.xml"/><Relationship Id="rId5" Type="http://schemas.openxmlformats.org/officeDocument/2006/relationships/slide" Target="slide2.xml"/><Relationship Id="rId15" Type="http://schemas.openxmlformats.org/officeDocument/2006/relationships/image" Target="../media/image11.png"/><Relationship Id="rId10" Type="http://schemas.openxmlformats.org/officeDocument/2006/relationships/slide" Target="slide8.xml"/><Relationship Id="rId4" Type="http://schemas.openxmlformats.org/officeDocument/2006/relationships/image" Target="../media/image10.png"/><Relationship Id="rId9" Type="http://schemas.openxmlformats.org/officeDocument/2006/relationships/slide" Target="slide6.xml"/><Relationship Id="rId14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comments" Target="../comments/comment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4.xml"/><Relationship Id="rId3" Type="http://schemas.openxmlformats.org/officeDocument/2006/relationships/image" Target="../media/image3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3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png"/><Relationship Id="rId7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2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396875" y="2349500"/>
            <a:ext cx="8370888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endParaRPr lang="en-US" altLang="de-DE" sz="1200" b="1">
              <a:solidFill>
                <a:srgbClr val="80808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89D5670-019F-4943-9604-5EC59F9C5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37859"/>
            <a:ext cx="2159000" cy="72894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FD35553-FF15-C64F-B4B4-21AFAEFE9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87044"/>
            <a:ext cx="8001000" cy="168476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7211BD7-6D71-0244-A557-87E0CEAB85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44122"/>
            <a:ext cx="1270000" cy="4445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Users\gasch\Plots\EMS_2016\Model\7172_AOD_20150906_06UT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88" y="609600"/>
            <a:ext cx="5615822" cy="63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 bwMode="auto">
          <a:xfrm>
            <a:off x="1596698" y="6330262"/>
            <a:ext cx="5950603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1596698" y="5904527"/>
            <a:ext cx="5950603" cy="4766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9" name="Pfeil nach unten 18"/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3" name="Rechteck 32"/>
          <p:cNvSpPr/>
          <p:nvPr/>
        </p:nvSpPr>
        <p:spPr bwMode="auto">
          <a:xfrm>
            <a:off x="3048000" y="523875"/>
            <a:ext cx="3810000" cy="5277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cxnSp>
        <p:nvCxnSpPr>
          <p:cNvPr id="36" name="Gerade Verbindung 35"/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Gerade Verbindung 38"/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Gerade Verbindung 39"/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Ellipse 15"/>
          <p:cNvSpPr/>
          <p:nvPr/>
        </p:nvSpPr>
        <p:spPr bwMode="auto">
          <a:xfrm>
            <a:off x="949400" y="6151716"/>
            <a:ext cx="381000" cy="36522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949400" y="6203021"/>
            <a:ext cx="381000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06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396949" y="381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de-DE" b="1" kern="0" dirty="0"/>
              <a:t>Course of event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779202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6/9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521524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7/9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265760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21" name="Right Arrow 7">
            <a:hlinkClick r:id="rId4" action="ppaction://hlinksldjump"/>
            <a:extLst>
              <a:ext uri="{FF2B5EF4-FFF2-40B4-BE49-F238E27FC236}">
                <a16:creationId xmlns:a16="http://schemas.microsoft.com/office/drawing/2014/main" id="{E8E4ACD7-A3BC-CD49-8F67-4B28C3407BFD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hteck 21"/>
          <p:cNvSpPr/>
          <p:nvPr/>
        </p:nvSpPr>
        <p:spPr bwMode="auto">
          <a:xfrm>
            <a:off x="227009" y="887740"/>
            <a:ext cx="4192591" cy="365011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371475" y="1066800"/>
            <a:ext cx="3886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31788" indent="-331788"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marL="0" indent="0" eaLnBrk="1">
              <a:lnSpc>
                <a:spcPct val="150000"/>
              </a:lnSpc>
              <a:spcBef>
                <a:spcPts val="363"/>
              </a:spcBef>
            </a:pPr>
            <a:r>
              <a:rPr lang="en-US" sz="2000" b="1" dirty="0">
                <a:solidFill>
                  <a:schemeClr val="tx1"/>
                </a:solidFill>
              </a:rPr>
              <a:t>ICON-ART simulation results</a:t>
            </a:r>
          </a:p>
          <a:p>
            <a:pPr eaLnBrk="1">
              <a:lnSpc>
                <a:spcPct val="150000"/>
              </a:lnSpc>
              <a:spcBef>
                <a:spcPts val="363"/>
              </a:spcBef>
              <a:buBlip>
                <a:blip r:embed="rId5"/>
              </a:buBlip>
            </a:pPr>
            <a:r>
              <a:rPr lang="en-US" sz="2000" dirty="0">
                <a:solidFill>
                  <a:schemeClr val="tx1"/>
                </a:solidFill>
              </a:rPr>
              <a:t>Three day forecast starting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6 September 2015</a:t>
            </a:r>
          </a:p>
          <a:p>
            <a:pPr eaLnBrk="1">
              <a:lnSpc>
                <a:spcPct val="150000"/>
              </a:lnSpc>
              <a:spcBef>
                <a:spcPts val="363"/>
              </a:spcBef>
              <a:buBlip>
                <a:blip r:embed="rId5"/>
              </a:buBlip>
            </a:pPr>
            <a:r>
              <a:rPr lang="en-US" sz="2000" dirty="0">
                <a:solidFill>
                  <a:schemeClr val="tx1"/>
                </a:solidFill>
              </a:rPr>
              <a:t>Dust is shown by brown color</a:t>
            </a:r>
          </a:p>
          <a:p>
            <a:pPr eaLnBrk="1">
              <a:lnSpc>
                <a:spcPct val="150000"/>
              </a:lnSpc>
              <a:spcBef>
                <a:spcPts val="363"/>
              </a:spcBef>
              <a:buBlip>
                <a:blip r:embed="rId5"/>
              </a:buBlip>
            </a:pPr>
            <a:r>
              <a:rPr lang="en-US" sz="2000" dirty="0">
                <a:solidFill>
                  <a:schemeClr val="tx1"/>
                </a:solidFill>
              </a:rPr>
              <a:t>Clouds are shown by blue color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8CD6E9E0-F7F5-C346-8F0F-C11DEEA11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989" y="924274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5606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Users\gasch\Plots\EMS_2016\Model\7172_AOD_20150906_06UT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88" y="609600"/>
            <a:ext cx="5615822" cy="63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 bwMode="auto">
          <a:xfrm>
            <a:off x="1596698" y="6330262"/>
            <a:ext cx="5950603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1596698" y="5904527"/>
            <a:ext cx="5950603" cy="4766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9" name="Pfeil nach unten 18"/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3" name="Rechteck 32"/>
          <p:cNvSpPr/>
          <p:nvPr/>
        </p:nvSpPr>
        <p:spPr bwMode="auto">
          <a:xfrm>
            <a:off x="3048000" y="523875"/>
            <a:ext cx="3810000" cy="5277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cxnSp>
        <p:nvCxnSpPr>
          <p:cNvPr id="36" name="Gerade Verbindung 35"/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Gerade Verbindung 38"/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Gerade Verbindung 39"/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Ellipse 15"/>
          <p:cNvSpPr/>
          <p:nvPr/>
        </p:nvSpPr>
        <p:spPr bwMode="auto">
          <a:xfrm>
            <a:off x="949400" y="6151716"/>
            <a:ext cx="381000" cy="36522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949400" y="6203021"/>
            <a:ext cx="381000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06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396949" y="381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de-DE" b="1" kern="0" dirty="0"/>
              <a:t>Course of event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779202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6/9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521524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7/9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265760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24" name="Right Arrow 7">
            <a:hlinkClick r:id="rId4" action="ppaction://hlinksldjump"/>
            <a:extLst>
              <a:ext uri="{FF2B5EF4-FFF2-40B4-BE49-F238E27FC236}">
                <a16:creationId xmlns:a16="http://schemas.microsoft.com/office/drawing/2014/main" id="{F88914C4-3F69-A743-8408-DA2B7AF6420B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F748557C-FB41-874C-A81F-039D8F804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989" y="924274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189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gasch\Plots\EMS_2016\MOD_SYR_D05_06-0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396" y="619965"/>
            <a:ext cx="5603209" cy="631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hteck 57"/>
          <p:cNvSpPr/>
          <p:nvPr/>
        </p:nvSpPr>
        <p:spPr bwMode="auto">
          <a:xfrm>
            <a:off x="1596698" y="6330262"/>
            <a:ext cx="5950603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59" name="Rechteck 58"/>
          <p:cNvSpPr/>
          <p:nvPr/>
        </p:nvSpPr>
        <p:spPr bwMode="auto">
          <a:xfrm>
            <a:off x="1596698" y="5904527"/>
            <a:ext cx="5950603" cy="4766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96949" y="381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de-DE" b="1" kern="0" dirty="0"/>
              <a:t>Course of event</a:t>
            </a:r>
          </a:p>
        </p:txBody>
      </p:sp>
      <p:sp>
        <p:nvSpPr>
          <p:cNvPr id="19" name="Pfeil nach unten 18"/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3" name="Rechteck 32"/>
          <p:cNvSpPr/>
          <p:nvPr/>
        </p:nvSpPr>
        <p:spPr bwMode="auto">
          <a:xfrm>
            <a:off x="3048000" y="523875"/>
            <a:ext cx="3810000" cy="5277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43" name="Ellipse 42"/>
          <p:cNvSpPr/>
          <p:nvPr/>
        </p:nvSpPr>
        <p:spPr bwMode="auto">
          <a:xfrm>
            <a:off x="949400" y="6151716"/>
            <a:ext cx="381000" cy="36522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Microsoft YaHei" charset="-122"/>
            </a:endParaRPr>
          </a:p>
        </p:txBody>
      </p:sp>
      <p:cxnSp>
        <p:nvCxnSpPr>
          <p:cNvPr id="36" name="Gerade Verbindung 35"/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Gerade Verbindung 38"/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Gerade Verbindung 39"/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Gebogener Pfeil 45"/>
          <p:cNvSpPr/>
          <p:nvPr/>
        </p:nvSpPr>
        <p:spPr>
          <a:xfrm rot="6489332" flipV="1">
            <a:off x="4124553" y="2541514"/>
            <a:ext cx="2011582" cy="1724923"/>
          </a:xfrm>
          <a:prstGeom prst="circularArrow">
            <a:avLst>
              <a:gd name="adj1" fmla="val 18626"/>
              <a:gd name="adj2" fmla="val 1142319"/>
              <a:gd name="adj3" fmla="val 19042199"/>
              <a:gd name="adj4" fmla="val 10800000"/>
              <a:gd name="adj5" fmla="val 12500"/>
            </a:avLst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7" name="Pfeil nach links 46"/>
          <p:cNvSpPr/>
          <p:nvPr/>
        </p:nvSpPr>
        <p:spPr>
          <a:xfrm rot="21017926">
            <a:off x="4248474" y="2465516"/>
            <a:ext cx="1352858" cy="458927"/>
          </a:xfrm>
          <a:prstGeom prst="leftArrow">
            <a:avLst/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Gebogener Pfeil 47"/>
          <p:cNvSpPr/>
          <p:nvPr/>
        </p:nvSpPr>
        <p:spPr>
          <a:xfrm rot="10236706">
            <a:off x="2473607" y="1703792"/>
            <a:ext cx="4325404" cy="2259089"/>
          </a:xfrm>
          <a:prstGeom prst="circularArrow">
            <a:avLst>
              <a:gd name="adj1" fmla="val 23104"/>
              <a:gd name="adj2" fmla="val 2067209"/>
              <a:gd name="adj3" fmla="val 15063223"/>
              <a:gd name="adj4" fmla="val 11133498"/>
              <a:gd name="adj5" fmla="val 24701"/>
            </a:avLst>
          </a:prstGeom>
          <a:solidFill>
            <a:srgbClr val="FFC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779202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6/9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521524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7/9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265760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20" name="Right Arrow 7">
            <a:hlinkClick r:id="rId4" action="ppaction://hlinksldjump"/>
            <a:extLst>
              <a:ext uri="{FF2B5EF4-FFF2-40B4-BE49-F238E27FC236}">
                <a16:creationId xmlns:a16="http://schemas.microsoft.com/office/drawing/2014/main" id="{2F300397-9D53-5D43-91EF-7A5C9C0556C7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86603080-1833-D14D-A1D6-8E014486A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989" y="924274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345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0.81702 -0.00139 " pathEditMode="relative" rAng="0" ptsTypes="AA">
                                      <p:cBhvr>
                                        <p:cTn id="6" dur="26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51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6" grpId="0" animBg="1"/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96949" y="32385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de-DE" b="1" kern="0" dirty="0"/>
              <a:t>Synoptic situation</a:t>
            </a:r>
          </a:p>
        </p:txBody>
      </p:sp>
      <p:sp>
        <p:nvSpPr>
          <p:cNvPr id="19" name="Pfeil nach unten 18"/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cxnSp>
        <p:nvCxnSpPr>
          <p:cNvPr id="36" name="Gerade Verbindung 35"/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Gerade Verbindung 38"/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Gerade Verbindung 39"/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uppo 3"/>
          <p:cNvGrpSpPr/>
          <p:nvPr/>
        </p:nvGrpSpPr>
        <p:grpSpPr>
          <a:xfrm>
            <a:off x="1728000" y="914400"/>
            <a:ext cx="6808112" cy="4988723"/>
            <a:chOff x="1728000" y="914400"/>
            <a:chExt cx="6808112" cy="4988723"/>
          </a:xfrm>
        </p:grpSpPr>
        <p:pic>
          <p:nvPicPr>
            <p:cNvPr id="72" name="Grafik 7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1" t="21395" r="5814" b="18450"/>
            <a:stretch/>
          </p:blipFill>
          <p:spPr>
            <a:xfrm>
              <a:off x="1728000" y="914400"/>
              <a:ext cx="6808112" cy="4988723"/>
            </a:xfrm>
            <a:prstGeom prst="rect">
              <a:avLst/>
            </a:prstGeom>
          </p:spPr>
        </p:pic>
        <p:sp>
          <p:nvSpPr>
            <p:cNvPr id="30" name="Gebogener Pfeil 29"/>
            <p:cNvSpPr/>
            <p:nvPr/>
          </p:nvSpPr>
          <p:spPr>
            <a:xfrm rot="6489332" flipV="1">
              <a:off x="4124553" y="2541514"/>
              <a:ext cx="2011582" cy="1724923"/>
            </a:xfrm>
            <a:prstGeom prst="circularArrow">
              <a:avLst>
                <a:gd name="adj1" fmla="val 18626"/>
                <a:gd name="adj2" fmla="val 1142319"/>
                <a:gd name="adj3" fmla="val 19042199"/>
                <a:gd name="adj4" fmla="val 10800000"/>
                <a:gd name="adj5" fmla="val 12500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2" name="Pfeil nach links 31"/>
            <p:cNvSpPr/>
            <p:nvPr/>
          </p:nvSpPr>
          <p:spPr>
            <a:xfrm rot="21017926">
              <a:off x="4248474" y="2465516"/>
              <a:ext cx="1352858" cy="458927"/>
            </a:xfrm>
            <a:prstGeom prst="left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Gebogener Pfeil 32"/>
            <p:cNvSpPr/>
            <p:nvPr/>
          </p:nvSpPr>
          <p:spPr>
            <a:xfrm rot="10236706">
              <a:off x="2473607" y="1703792"/>
              <a:ext cx="4325404" cy="2259089"/>
            </a:xfrm>
            <a:prstGeom prst="circularArrow">
              <a:avLst>
                <a:gd name="adj1" fmla="val 23104"/>
                <a:gd name="adj2" fmla="val 2067209"/>
                <a:gd name="adj3" fmla="val 15063223"/>
                <a:gd name="adj4" fmla="val 11133498"/>
                <a:gd name="adj5" fmla="val 24701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7" name="Wolkenförmige Legende 36"/>
            <p:cNvSpPr/>
            <p:nvPr/>
          </p:nvSpPr>
          <p:spPr>
            <a:xfrm rot="19109699">
              <a:off x="4927801" y="1425674"/>
              <a:ext cx="1487315" cy="527328"/>
            </a:xfrm>
            <a:prstGeom prst="cloudCallout">
              <a:avLst/>
            </a:prstGeom>
            <a:solidFill>
              <a:srgbClr val="0070C0">
                <a:alpha val="7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Wolkenförmige Legende 37"/>
            <p:cNvSpPr/>
            <p:nvPr/>
          </p:nvSpPr>
          <p:spPr>
            <a:xfrm>
              <a:off x="5537670" y="1777958"/>
              <a:ext cx="2082329" cy="1153706"/>
            </a:xfrm>
            <a:prstGeom prst="cloudCallout">
              <a:avLst/>
            </a:prstGeom>
            <a:solidFill>
              <a:srgbClr val="0070C0">
                <a:alpha val="79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/>
                <a:t>MCS</a:t>
              </a:r>
            </a:p>
          </p:txBody>
        </p:sp>
        <p:sp>
          <p:nvSpPr>
            <p:cNvPr id="79" name="Freihandform 78"/>
            <p:cNvSpPr/>
            <p:nvPr/>
          </p:nvSpPr>
          <p:spPr>
            <a:xfrm>
              <a:off x="4227689" y="2927416"/>
              <a:ext cx="2709181" cy="2567576"/>
            </a:xfrm>
            <a:custGeom>
              <a:avLst/>
              <a:gdLst>
                <a:gd name="connsiteX0" fmla="*/ 3636334 w 3636334"/>
                <a:gd name="connsiteY0" fmla="*/ 3410547 h 3410547"/>
                <a:gd name="connsiteX1" fmla="*/ 3221665 w 3636334"/>
                <a:gd name="connsiteY1" fmla="*/ 1188342 h 3410547"/>
                <a:gd name="connsiteX2" fmla="*/ 2711302 w 3636334"/>
                <a:gd name="connsiteY2" fmla="*/ 316472 h 3410547"/>
                <a:gd name="connsiteX3" fmla="*/ 2190306 w 3636334"/>
                <a:gd name="connsiteY3" fmla="*/ 29393 h 3410547"/>
                <a:gd name="connsiteX4" fmla="*/ 1616148 w 3636334"/>
                <a:gd name="connsiteY4" fmla="*/ 71923 h 3410547"/>
                <a:gd name="connsiteX5" fmla="*/ 1137683 w 3636334"/>
                <a:gd name="connsiteY5" fmla="*/ 582286 h 3410547"/>
                <a:gd name="connsiteX6" fmla="*/ 701748 w 3636334"/>
                <a:gd name="connsiteY6" fmla="*/ 1688072 h 3410547"/>
                <a:gd name="connsiteX7" fmla="*/ 0 w 3636334"/>
                <a:gd name="connsiteY7" fmla="*/ 3357384 h 3410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6334" h="3410547">
                  <a:moveTo>
                    <a:pt x="3636334" y="3410547"/>
                  </a:moveTo>
                  <a:cubicBezTo>
                    <a:pt x="3506085" y="2557284"/>
                    <a:pt x="3375837" y="1704021"/>
                    <a:pt x="3221665" y="1188342"/>
                  </a:cubicBezTo>
                  <a:cubicBezTo>
                    <a:pt x="3067493" y="672663"/>
                    <a:pt x="2883195" y="509630"/>
                    <a:pt x="2711302" y="316472"/>
                  </a:cubicBezTo>
                  <a:cubicBezTo>
                    <a:pt x="2539409" y="123314"/>
                    <a:pt x="2372832" y="70151"/>
                    <a:pt x="2190306" y="29393"/>
                  </a:cubicBezTo>
                  <a:cubicBezTo>
                    <a:pt x="2007780" y="-11365"/>
                    <a:pt x="1791585" y="-20226"/>
                    <a:pt x="1616148" y="71923"/>
                  </a:cubicBezTo>
                  <a:cubicBezTo>
                    <a:pt x="1440711" y="164072"/>
                    <a:pt x="1290083" y="312928"/>
                    <a:pt x="1137683" y="582286"/>
                  </a:cubicBezTo>
                  <a:cubicBezTo>
                    <a:pt x="985283" y="851644"/>
                    <a:pt x="891362" y="1225556"/>
                    <a:pt x="701748" y="1688072"/>
                  </a:cubicBezTo>
                  <a:cubicBezTo>
                    <a:pt x="512134" y="2150588"/>
                    <a:pt x="256067" y="2753986"/>
                    <a:pt x="0" y="3357384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Freihandform 77"/>
            <p:cNvSpPr/>
            <p:nvPr/>
          </p:nvSpPr>
          <p:spPr>
            <a:xfrm>
              <a:off x="3507253" y="1143000"/>
              <a:ext cx="2843848" cy="1345454"/>
            </a:xfrm>
            <a:custGeom>
              <a:avLst/>
              <a:gdLst>
                <a:gd name="connsiteX0" fmla="*/ 0 w 3817088"/>
                <a:gd name="connsiteY0" fmla="*/ 0 h 1926155"/>
                <a:gd name="connsiteX1" fmla="*/ 1127051 w 3817088"/>
                <a:gd name="connsiteY1" fmla="*/ 1584251 h 1926155"/>
                <a:gd name="connsiteX2" fmla="*/ 2573079 w 3817088"/>
                <a:gd name="connsiteY2" fmla="*/ 1892595 h 1926155"/>
                <a:gd name="connsiteX3" fmla="*/ 3327991 w 3817088"/>
                <a:gd name="connsiteY3" fmla="*/ 1052623 h 1926155"/>
                <a:gd name="connsiteX4" fmla="*/ 3817088 w 3817088"/>
                <a:gd name="connsiteY4" fmla="*/ 10632 h 192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7088" h="1926155">
                  <a:moveTo>
                    <a:pt x="0" y="0"/>
                  </a:moveTo>
                  <a:cubicBezTo>
                    <a:pt x="349102" y="634409"/>
                    <a:pt x="698205" y="1268819"/>
                    <a:pt x="1127051" y="1584251"/>
                  </a:cubicBezTo>
                  <a:cubicBezTo>
                    <a:pt x="1555898" y="1899684"/>
                    <a:pt x="2206256" y="1981200"/>
                    <a:pt x="2573079" y="1892595"/>
                  </a:cubicBezTo>
                  <a:cubicBezTo>
                    <a:pt x="2939902" y="1803990"/>
                    <a:pt x="3120656" y="1366283"/>
                    <a:pt x="3327991" y="1052623"/>
                  </a:cubicBezTo>
                  <a:cubicBezTo>
                    <a:pt x="3535326" y="738963"/>
                    <a:pt x="3676207" y="374797"/>
                    <a:pt x="3817088" y="10632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/>
            <p:cNvSpPr txBox="1"/>
            <p:nvPr/>
          </p:nvSpPr>
          <p:spPr>
            <a:xfrm rot="20465168">
              <a:off x="5092475" y="3088014"/>
              <a:ext cx="979606" cy="387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>
                  <a:solidFill>
                    <a:schemeClr val="tx1"/>
                  </a:solidFill>
                </a:rPr>
                <a:t>CPO3</a:t>
              </a:r>
            </a:p>
          </p:txBody>
        </p:sp>
        <p:sp>
          <p:nvSpPr>
            <p:cNvPr id="81" name="Textfeld 80"/>
            <p:cNvSpPr txBox="1"/>
            <p:nvPr/>
          </p:nvSpPr>
          <p:spPr>
            <a:xfrm rot="21016886">
              <a:off x="4432856" y="2523718"/>
              <a:ext cx="979606" cy="358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tx1"/>
                  </a:solidFill>
                </a:rPr>
                <a:t>CPO2</a:t>
              </a:r>
            </a:p>
          </p:txBody>
        </p:sp>
        <p:sp>
          <p:nvSpPr>
            <p:cNvPr id="82" name="Textfeld 81"/>
            <p:cNvSpPr txBox="1"/>
            <p:nvPr/>
          </p:nvSpPr>
          <p:spPr>
            <a:xfrm rot="17365061">
              <a:off x="4172651" y="3150813"/>
              <a:ext cx="1171090" cy="35542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250852"/>
                </a:avLst>
              </a:prstTxWarp>
              <a:spAutoFit/>
            </a:bodyPr>
            <a:lstStyle/>
            <a:p>
              <a:r>
                <a:rPr lang="de-DE" sz="1600" b="1" dirty="0">
                  <a:solidFill>
                    <a:schemeClr val="tx1"/>
                  </a:solidFill>
                </a:rPr>
                <a:t>HL + CPO1</a:t>
              </a:r>
            </a:p>
          </p:txBody>
        </p:sp>
        <p:sp>
          <p:nvSpPr>
            <p:cNvPr id="83" name="Textfeld 82"/>
            <p:cNvSpPr txBox="1"/>
            <p:nvPr/>
          </p:nvSpPr>
          <p:spPr>
            <a:xfrm rot="760018">
              <a:off x="4426418" y="1978831"/>
              <a:ext cx="958590" cy="358834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737654"/>
                </a:avLst>
              </a:prstTxWarp>
              <a:spAutoFit/>
            </a:bodyPr>
            <a:lstStyle/>
            <a:p>
              <a:r>
                <a:rPr lang="de-DE" dirty="0">
                  <a:solidFill>
                    <a:schemeClr val="tx1"/>
                  </a:solidFill>
                </a:rPr>
                <a:t>500 hPa</a:t>
              </a:r>
            </a:p>
          </p:txBody>
        </p:sp>
        <p:sp>
          <p:nvSpPr>
            <p:cNvPr id="84" name="Textfeld 83"/>
            <p:cNvSpPr txBox="1"/>
            <p:nvPr/>
          </p:nvSpPr>
          <p:spPr>
            <a:xfrm rot="3732026">
              <a:off x="6048546" y="3358863"/>
              <a:ext cx="810212" cy="27516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3077190"/>
                </a:avLst>
              </a:prstTxWarp>
              <a:spAutoFit/>
            </a:bodyPr>
            <a:lstStyle/>
            <a:p>
              <a:r>
                <a:rPr lang="de-DE" dirty="0">
                  <a:solidFill>
                    <a:schemeClr val="tx1"/>
                  </a:solidFill>
                </a:rPr>
                <a:t>900 hPa</a:t>
              </a:r>
            </a:p>
          </p:txBody>
        </p:sp>
        <p:cxnSp>
          <p:nvCxnSpPr>
            <p:cNvPr id="3" name="Gerade Verbindung mit Pfeil 2"/>
            <p:cNvCxnSpPr/>
            <p:nvPr/>
          </p:nvCxnSpPr>
          <p:spPr bwMode="auto">
            <a:xfrm flipV="1">
              <a:off x="5630326" y="2354811"/>
              <a:ext cx="389474" cy="24796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0" name="Gerade Verbindung mit Pfeil 49"/>
            <p:cNvCxnSpPr/>
            <p:nvPr/>
          </p:nvCxnSpPr>
          <p:spPr bwMode="auto">
            <a:xfrm flipH="1" flipV="1">
              <a:off x="6811145" y="4666534"/>
              <a:ext cx="93710" cy="591266"/>
            </a:xfrm>
            <a:prstGeom prst="straightConnector1">
              <a:avLst/>
            </a:prstGeom>
            <a:solidFill>
              <a:srgbClr val="00B8FF"/>
            </a:solidFill>
            <a:ln w="34925" cap="flat" cmpd="sng" algn="ctr">
              <a:solidFill>
                <a:schemeClr val="tx1"/>
              </a:solidFill>
              <a:prstDash val="sysDot"/>
              <a:miter lim="800000"/>
              <a:headEnd type="none" w="sm" len="sm"/>
              <a:tailEnd type="arrow" w="lg" len="lg"/>
            </a:ln>
            <a:effectLst/>
          </p:spPr>
        </p:cxnSp>
        <p:cxnSp>
          <p:nvCxnSpPr>
            <p:cNvPr id="61" name="Gerade Verbindung mit Pfeil 60"/>
            <p:cNvCxnSpPr/>
            <p:nvPr/>
          </p:nvCxnSpPr>
          <p:spPr bwMode="auto">
            <a:xfrm flipH="1" flipV="1">
              <a:off x="6717436" y="4189568"/>
              <a:ext cx="93709" cy="572932"/>
            </a:xfrm>
            <a:prstGeom prst="straightConnector1">
              <a:avLst/>
            </a:prstGeom>
            <a:solidFill>
              <a:srgbClr val="00B8FF"/>
            </a:solidFill>
            <a:ln w="34925" cap="flat" cmpd="sng" algn="ctr">
              <a:solidFill>
                <a:schemeClr val="tx1"/>
              </a:solidFill>
              <a:prstDash val="sysDot"/>
              <a:miter lim="800000"/>
              <a:headEnd type="none" w="sm" len="sm"/>
              <a:tailEnd type="arrow" w="lg" len="lg"/>
            </a:ln>
            <a:effectLst/>
          </p:spPr>
        </p:cxnSp>
        <p:cxnSp>
          <p:nvCxnSpPr>
            <p:cNvPr id="63" name="Gerade Verbindung mit Pfeil 62"/>
            <p:cNvCxnSpPr/>
            <p:nvPr/>
          </p:nvCxnSpPr>
          <p:spPr bwMode="auto">
            <a:xfrm flipH="1">
              <a:off x="4636309" y="3939843"/>
              <a:ext cx="194578" cy="555957"/>
            </a:xfrm>
            <a:prstGeom prst="straightConnector1">
              <a:avLst/>
            </a:prstGeom>
            <a:solidFill>
              <a:srgbClr val="00B8FF"/>
            </a:solidFill>
            <a:ln w="34925" cap="flat" cmpd="sng" algn="ctr">
              <a:solidFill>
                <a:schemeClr val="tx1"/>
              </a:solidFill>
              <a:prstDash val="sysDot"/>
              <a:miter lim="800000"/>
              <a:headEnd type="none" w="sm" len="sm"/>
              <a:tailEnd type="arrow" w="lg" len="lg"/>
            </a:ln>
            <a:effectLst/>
          </p:spPr>
        </p:cxnSp>
        <p:cxnSp>
          <p:nvCxnSpPr>
            <p:cNvPr id="69" name="Gerade Verbindung mit Pfeil 68"/>
            <p:cNvCxnSpPr/>
            <p:nvPr/>
          </p:nvCxnSpPr>
          <p:spPr bwMode="auto">
            <a:xfrm flipH="1">
              <a:off x="4409649" y="4495800"/>
              <a:ext cx="226660" cy="533400"/>
            </a:xfrm>
            <a:prstGeom prst="straightConnector1">
              <a:avLst/>
            </a:prstGeom>
            <a:solidFill>
              <a:srgbClr val="00B8FF"/>
            </a:solidFill>
            <a:ln w="34925" cap="flat" cmpd="sng" algn="ctr">
              <a:solidFill>
                <a:schemeClr val="tx1"/>
              </a:solidFill>
              <a:prstDash val="sysDot"/>
              <a:miter lim="800000"/>
              <a:headEnd type="none" w="sm" len="sm"/>
              <a:tailEnd type="arrow" w="lg" len="lg"/>
            </a:ln>
            <a:effectLst/>
          </p:spPr>
        </p:cxnSp>
        <p:cxnSp>
          <p:nvCxnSpPr>
            <p:cNvPr id="87" name="Gerade Verbindung mit Pfeil 86"/>
            <p:cNvCxnSpPr/>
            <p:nvPr/>
          </p:nvCxnSpPr>
          <p:spPr bwMode="auto">
            <a:xfrm>
              <a:off x="3711208" y="1464541"/>
              <a:ext cx="122275" cy="224797"/>
            </a:xfrm>
            <a:prstGeom prst="straightConnector1">
              <a:avLst/>
            </a:prstGeom>
            <a:solidFill>
              <a:srgbClr val="00B8FF"/>
            </a:solidFill>
            <a:ln w="34925" cap="flat" cmpd="sng" algn="ctr">
              <a:solidFill>
                <a:schemeClr val="tx1"/>
              </a:solidFill>
              <a:prstDash val="sysDot"/>
              <a:miter lim="800000"/>
              <a:headEnd type="none" w="sm" len="sm"/>
              <a:tailEnd type="arrow" w="lg" len="lg"/>
            </a:ln>
            <a:effectLst/>
          </p:spPr>
        </p:cxnSp>
        <p:cxnSp>
          <p:nvCxnSpPr>
            <p:cNvPr id="89" name="Gerade Verbindung mit Pfeil 88"/>
            <p:cNvCxnSpPr/>
            <p:nvPr/>
          </p:nvCxnSpPr>
          <p:spPr bwMode="auto">
            <a:xfrm>
              <a:off x="3902149" y="1777958"/>
              <a:ext cx="106325" cy="144448"/>
            </a:xfrm>
            <a:prstGeom prst="straightConnector1">
              <a:avLst/>
            </a:prstGeom>
            <a:solidFill>
              <a:srgbClr val="00B8FF"/>
            </a:solidFill>
            <a:ln w="34925" cap="flat" cmpd="sng" algn="ctr">
              <a:solidFill>
                <a:schemeClr val="tx1"/>
              </a:solidFill>
              <a:prstDash val="sysDot"/>
              <a:miter lim="800000"/>
              <a:headEnd type="none" w="sm" len="sm"/>
              <a:tailEnd type="arrow" w="lg" len="lg"/>
            </a:ln>
            <a:effectLst/>
          </p:spPr>
        </p:cxnSp>
        <p:cxnSp>
          <p:nvCxnSpPr>
            <p:cNvPr id="90" name="Gerade Verbindung mit Pfeil 89"/>
            <p:cNvCxnSpPr/>
            <p:nvPr/>
          </p:nvCxnSpPr>
          <p:spPr bwMode="auto">
            <a:xfrm flipV="1">
              <a:off x="6108437" y="1366134"/>
              <a:ext cx="154833" cy="323204"/>
            </a:xfrm>
            <a:prstGeom prst="straightConnector1">
              <a:avLst/>
            </a:prstGeom>
            <a:solidFill>
              <a:srgbClr val="00B8FF"/>
            </a:solidFill>
            <a:ln w="34925" cap="flat" cmpd="sng" algn="ctr">
              <a:solidFill>
                <a:schemeClr val="tx1"/>
              </a:solidFill>
              <a:prstDash val="sysDot"/>
              <a:miter lim="800000"/>
              <a:headEnd type="none" w="sm" len="sm"/>
              <a:tailEnd type="arrow" w="lg" len="lg"/>
            </a:ln>
            <a:effectLst/>
          </p:spPr>
        </p:cxnSp>
        <p:cxnSp>
          <p:nvCxnSpPr>
            <p:cNvPr id="100" name="Gerade Verbindung mit Pfeil 99"/>
            <p:cNvCxnSpPr/>
            <p:nvPr/>
          </p:nvCxnSpPr>
          <p:spPr bwMode="auto">
            <a:xfrm flipV="1">
              <a:off x="5825063" y="1689338"/>
              <a:ext cx="283374" cy="377516"/>
            </a:xfrm>
            <a:prstGeom prst="straightConnector1">
              <a:avLst/>
            </a:prstGeom>
            <a:solidFill>
              <a:srgbClr val="00B8FF"/>
            </a:solidFill>
            <a:ln w="34925" cap="flat" cmpd="sng" algn="ctr">
              <a:solidFill>
                <a:schemeClr val="tx1"/>
              </a:solidFill>
              <a:prstDash val="sysDot"/>
              <a:miter lim="800000"/>
              <a:headEnd type="none" w="sm" len="sm"/>
              <a:tailEnd type="arrow" w="lg" len="lg"/>
            </a:ln>
            <a:effectLst/>
          </p:spPr>
        </p:cxnSp>
      </p:grpSp>
      <p:sp>
        <p:nvSpPr>
          <p:cNvPr id="116" name="Textfeld 115"/>
          <p:cNvSpPr txBox="1"/>
          <p:nvPr/>
        </p:nvSpPr>
        <p:spPr>
          <a:xfrm>
            <a:off x="1779202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6/9</a:t>
            </a:r>
          </a:p>
        </p:txBody>
      </p:sp>
      <p:sp>
        <p:nvSpPr>
          <p:cNvPr id="117" name="Textfeld 116"/>
          <p:cNvSpPr txBox="1"/>
          <p:nvPr/>
        </p:nvSpPr>
        <p:spPr>
          <a:xfrm>
            <a:off x="4521524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7/9</a:t>
            </a:r>
          </a:p>
        </p:txBody>
      </p:sp>
      <p:sp>
        <p:nvSpPr>
          <p:cNvPr id="118" name="Textfeld 117"/>
          <p:cNvSpPr txBox="1"/>
          <p:nvPr/>
        </p:nvSpPr>
        <p:spPr>
          <a:xfrm>
            <a:off x="7265760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34" name="Right Arrow 7">
            <a:hlinkClick r:id="rId4" action="ppaction://hlinksldjump"/>
            <a:extLst>
              <a:ext uri="{FF2B5EF4-FFF2-40B4-BE49-F238E27FC236}">
                <a16:creationId xmlns:a16="http://schemas.microsoft.com/office/drawing/2014/main" id="{01B9A870-924E-C041-9414-628CF3E12410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7566B68-6008-7243-AFB8-C56A95FEB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494992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3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96949" y="32385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de-DE" b="1" kern="0" dirty="0"/>
              <a:t>Synoptic situation</a:t>
            </a:r>
          </a:p>
        </p:txBody>
      </p:sp>
      <p:sp>
        <p:nvSpPr>
          <p:cNvPr id="19" name="Pfeil nach unten 18"/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cxnSp>
        <p:nvCxnSpPr>
          <p:cNvPr id="36" name="Gerade Verbindung 35"/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Gerade Verbindung 38"/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Gerade Verbindung 39"/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uppo 3"/>
          <p:cNvGrpSpPr/>
          <p:nvPr/>
        </p:nvGrpSpPr>
        <p:grpSpPr>
          <a:xfrm>
            <a:off x="1728000" y="914400"/>
            <a:ext cx="6808112" cy="4988723"/>
            <a:chOff x="1728000" y="914400"/>
            <a:chExt cx="6808112" cy="4988723"/>
          </a:xfrm>
        </p:grpSpPr>
        <p:pic>
          <p:nvPicPr>
            <p:cNvPr id="72" name="Grafik 7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1" t="21395" r="5814" b="18450"/>
            <a:stretch/>
          </p:blipFill>
          <p:spPr>
            <a:xfrm>
              <a:off x="1728000" y="914400"/>
              <a:ext cx="6808112" cy="4988723"/>
            </a:xfrm>
            <a:prstGeom prst="rect">
              <a:avLst/>
            </a:prstGeom>
          </p:spPr>
        </p:pic>
        <p:sp>
          <p:nvSpPr>
            <p:cNvPr id="30" name="Gebogener Pfeil 29"/>
            <p:cNvSpPr/>
            <p:nvPr/>
          </p:nvSpPr>
          <p:spPr>
            <a:xfrm rot="6489332" flipV="1">
              <a:off x="4124553" y="2541514"/>
              <a:ext cx="2011582" cy="1724923"/>
            </a:xfrm>
            <a:prstGeom prst="circularArrow">
              <a:avLst>
                <a:gd name="adj1" fmla="val 18626"/>
                <a:gd name="adj2" fmla="val 1142319"/>
                <a:gd name="adj3" fmla="val 19042199"/>
                <a:gd name="adj4" fmla="val 10800000"/>
                <a:gd name="adj5" fmla="val 12500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2" name="Pfeil nach links 31"/>
            <p:cNvSpPr/>
            <p:nvPr/>
          </p:nvSpPr>
          <p:spPr>
            <a:xfrm rot="21017926">
              <a:off x="4248474" y="2465516"/>
              <a:ext cx="1352858" cy="458927"/>
            </a:xfrm>
            <a:prstGeom prst="left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Gebogener Pfeil 32"/>
            <p:cNvSpPr/>
            <p:nvPr/>
          </p:nvSpPr>
          <p:spPr>
            <a:xfrm rot="10236706">
              <a:off x="2473607" y="1703792"/>
              <a:ext cx="4325404" cy="2259089"/>
            </a:xfrm>
            <a:prstGeom prst="circularArrow">
              <a:avLst>
                <a:gd name="adj1" fmla="val 23104"/>
                <a:gd name="adj2" fmla="val 2067209"/>
                <a:gd name="adj3" fmla="val 15063223"/>
                <a:gd name="adj4" fmla="val 11133498"/>
                <a:gd name="adj5" fmla="val 24701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37" name="Wolkenförmige Legende 36"/>
            <p:cNvSpPr/>
            <p:nvPr/>
          </p:nvSpPr>
          <p:spPr>
            <a:xfrm rot="19109699">
              <a:off x="4927801" y="1425674"/>
              <a:ext cx="1487315" cy="527328"/>
            </a:xfrm>
            <a:prstGeom prst="cloudCallout">
              <a:avLst/>
            </a:prstGeom>
            <a:solidFill>
              <a:srgbClr val="0070C0">
                <a:alpha val="7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Wolkenförmige Legende 37"/>
            <p:cNvSpPr/>
            <p:nvPr/>
          </p:nvSpPr>
          <p:spPr>
            <a:xfrm>
              <a:off x="5537670" y="1777958"/>
              <a:ext cx="2082329" cy="1153706"/>
            </a:xfrm>
            <a:prstGeom prst="cloudCallout">
              <a:avLst/>
            </a:prstGeom>
            <a:solidFill>
              <a:srgbClr val="0070C0">
                <a:alpha val="79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dirty="0"/>
                <a:t>MCS</a:t>
              </a:r>
            </a:p>
          </p:txBody>
        </p:sp>
        <p:sp>
          <p:nvSpPr>
            <p:cNvPr id="79" name="Freihandform 78"/>
            <p:cNvSpPr/>
            <p:nvPr/>
          </p:nvSpPr>
          <p:spPr>
            <a:xfrm>
              <a:off x="4227689" y="2927416"/>
              <a:ext cx="2709181" cy="2567576"/>
            </a:xfrm>
            <a:custGeom>
              <a:avLst/>
              <a:gdLst>
                <a:gd name="connsiteX0" fmla="*/ 3636334 w 3636334"/>
                <a:gd name="connsiteY0" fmla="*/ 3410547 h 3410547"/>
                <a:gd name="connsiteX1" fmla="*/ 3221665 w 3636334"/>
                <a:gd name="connsiteY1" fmla="*/ 1188342 h 3410547"/>
                <a:gd name="connsiteX2" fmla="*/ 2711302 w 3636334"/>
                <a:gd name="connsiteY2" fmla="*/ 316472 h 3410547"/>
                <a:gd name="connsiteX3" fmla="*/ 2190306 w 3636334"/>
                <a:gd name="connsiteY3" fmla="*/ 29393 h 3410547"/>
                <a:gd name="connsiteX4" fmla="*/ 1616148 w 3636334"/>
                <a:gd name="connsiteY4" fmla="*/ 71923 h 3410547"/>
                <a:gd name="connsiteX5" fmla="*/ 1137683 w 3636334"/>
                <a:gd name="connsiteY5" fmla="*/ 582286 h 3410547"/>
                <a:gd name="connsiteX6" fmla="*/ 701748 w 3636334"/>
                <a:gd name="connsiteY6" fmla="*/ 1688072 h 3410547"/>
                <a:gd name="connsiteX7" fmla="*/ 0 w 3636334"/>
                <a:gd name="connsiteY7" fmla="*/ 3357384 h 3410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6334" h="3410547">
                  <a:moveTo>
                    <a:pt x="3636334" y="3410547"/>
                  </a:moveTo>
                  <a:cubicBezTo>
                    <a:pt x="3506085" y="2557284"/>
                    <a:pt x="3375837" y="1704021"/>
                    <a:pt x="3221665" y="1188342"/>
                  </a:cubicBezTo>
                  <a:cubicBezTo>
                    <a:pt x="3067493" y="672663"/>
                    <a:pt x="2883195" y="509630"/>
                    <a:pt x="2711302" y="316472"/>
                  </a:cubicBezTo>
                  <a:cubicBezTo>
                    <a:pt x="2539409" y="123314"/>
                    <a:pt x="2372832" y="70151"/>
                    <a:pt x="2190306" y="29393"/>
                  </a:cubicBezTo>
                  <a:cubicBezTo>
                    <a:pt x="2007780" y="-11365"/>
                    <a:pt x="1791585" y="-20226"/>
                    <a:pt x="1616148" y="71923"/>
                  </a:cubicBezTo>
                  <a:cubicBezTo>
                    <a:pt x="1440711" y="164072"/>
                    <a:pt x="1290083" y="312928"/>
                    <a:pt x="1137683" y="582286"/>
                  </a:cubicBezTo>
                  <a:cubicBezTo>
                    <a:pt x="985283" y="851644"/>
                    <a:pt x="891362" y="1225556"/>
                    <a:pt x="701748" y="1688072"/>
                  </a:cubicBezTo>
                  <a:cubicBezTo>
                    <a:pt x="512134" y="2150588"/>
                    <a:pt x="256067" y="2753986"/>
                    <a:pt x="0" y="3357384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Freihandform 77"/>
            <p:cNvSpPr/>
            <p:nvPr/>
          </p:nvSpPr>
          <p:spPr>
            <a:xfrm>
              <a:off x="3507253" y="1143000"/>
              <a:ext cx="2843848" cy="1345454"/>
            </a:xfrm>
            <a:custGeom>
              <a:avLst/>
              <a:gdLst>
                <a:gd name="connsiteX0" fmla="*/ 0 w 3817088"/>
                <a:gd name="connsiteY0" fmla="*/ 0 h 1926155"/>
                <a:gd name="connsiteX1" fmla="*/ 1127051 w 3817088"/>
                <a:gd name="connsiteY1" fmla="*/ 1584251 h 1926155"/>
                <a:gd name="connsiteX2" fmla="*/ 2573079 w 3817088"/>
                <a:gd name="connsiteY2" fmla="*/ 1892595 h 1926155"/>
                <a:gd name="connsiteX3" fmla="*/ 3327991 w 3817088"/>
                <a:gd name="connsiteY3" fmla="*/ 1052623 h 1926155"/>
                <a:gd name="connsiteX4" fmla="*/ 3817088 w 3817088"/>
                <a:gd name="connsiteY4" fmla="*/ 10632 h 192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7088" h="1926155">
                  <a:moveTo>
                    <a:pt x="0" y="0"/>
                  </a:moveTo>
                  <a:cubicBezTo>
                    <a:pt x="349102" y="634409"/>
                    <a:pt x="698205" y="1268819"/>
                    <a:pt x="1127051" y="1584251"/>
                  </a:cubicBezTo>
                  <a:cubicBezTo>
                    <a:pt x="1555898" y="1899684"/>
                    <a:pt x="2206256" y="1981200"/>
                    <a:pt x="2573079" y="1892595"/>
                  </a:cubicBezTo>
                  <a:cubicBezTo>
                    <a:pt x="2939902" y="1803990"/>
                    <a:pt x="3120656" y="1366283"/>
                    <a:pt x="3327991" y="1052623"/>
                  </a:cubicBezTo>
                  <a:cubicBezTo>
                    <a:pt x="3535326" y="738963"/>
                    <a:pt x="3676207" y="374797"/>
                    <a:pt x="3817088" y="10632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/>
            <p:cNvSpPr txBox="1"/>
            <p:nvPr/>
          </p:nvSpPr>
          <p:spPr>
            <a:xfrm rot="20465168">
              <a:off x="5092475" y="3088014"/>
              <a:ext cx="979606" cy="387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>
                  <a:solidFill>
                    <a:schemeClr val="tx1"/>
                  </a:solidFill>
                </a:rPr>
                <a:t>CPO3</a:t>
              </a:r>
            </a:p>
          </p:txBody>
        </p:sp>
        <p:sp>
          <p:nvSpPr>
            <p:cNvPr id="81" name="Textfeld 80"/>
            <p:cNvSpPr txBox="1"/>
            <p:nvPr/>
          </p:nvSpPr>
          <p:spPr>
            <a:xfrm rot="21016886">
              <a:off x="4432856" y="2523718"/>
              <a:ext cx="979606" cy="358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tx1"/>
                  </a:solidFill>
                </a:rPr>
                <a:t>CPO2</a:t>
              </a:r>
            </a:p>
          </p:txBody>
        </p:sp>
        <p:sp>
          <p:nvSpPr>
            <p:cNvPr id="82" name="Textfeld 81"/>
            <p:cNvSpPr txBox="1"/>
            <p:nvPr/>
          </p:nvSpPr>
          <p:spPr>
            <a:xfrm rot="17365061">
              <a:off x="4172651" y="3150813"/>
              <a:ext cx="1171090" cy="35542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250852"/>
                </a:avLst>
              </a:prstTxWarp>
              <a:spAutoFit/>
            </a:bodyPr>
            <a:lstStyle/>
            <a:p>
              <a:r>
                <a:rPr lang="de-DE" sz="1600" b="1" dirty="0">
                  <a:solidFill>
                    <a:schemeClr val="tx1"/>
                  </a:solidFill>
                </a:rPr>
                <a:t>HL + CPO1</a:t>
              </a:r>
            </a:p>
          </p:txBody>
        </p:sp>
        <p:sp>
          <p:nvSpPr>
            <p:cNvPr id="83" name="Textfeld 82"/>
            <p:cNvSpPr txBox="1"/>
            <p:nvPr/>
          </p:nvSpPr>
          <p:spPr>
            <a:xfrm rot="760018">
              <a:off x="4426418" y="1978831"/>
              <a:ext cx="958590" cy="358834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737654"/>
                </a:avLst>
              </a:prstTxWarp>
              <a:spAutoFit/>
            </a:bodyPr>
            <a:lstStyle/>
            <a:p>
              <a:r>
                <a:rPr lang="de-DE" dirty="0">
                  <a:solidFill>
                    <a:schemeClr val="tx1"/>
                  </a:solidFill>
                </a:rPr>
                <a:t>500 hPa</a:t>
              </a:r>
            </a:p>
          </p:txBody>
        </p:sp>
        <p:sp>
          <p:nvSpPr>
            <p:cNvPr id="84" name="Textfeld 83"/>
            <p:cNvSpPr txBox="1"/>
            <p:nvPr/>
          </p:nvSpPr>
          <p:spPr>
            <a:xfrm rot="3732026">
              <a:off x="6048546" y="3358863"/>
              <a:ext cx="810212" cy="27516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3077190"/>
                </a:avLst>
              </a:prstTxWarp>
              <a:spAutoFit/>
            </a:bodyPr>
            <a:lstStyle/>
            <a:p>
              <a:r>
                <a:rPr lang="de-DE" dirty="0">
                  <a:solidFill>
                    <a:schemeClr val="tx1"/>
                  </a:solidFill>
                </a:rPr>
                <a:t>900 hPa</a:t>
              </a:r>
            </a:p>
          </p:txBody>
        </p:sp>
        <p:cxnSp>
          <p:nvCxnSpPr>
            <p:cNvPr id="3" name="Gerade Verbindung mit Pfeil 2"/>
            <p:cNvCxnSpPr/>
            <p:nvPr/>
          </p:nvCxnSpPr>
          <p:spPr bwMode="auto">
            <a:xfrm flipV="1">
              <a:off x="5630326" y="2354811"/>
              <a:ext cx="389474" cy="24796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0" name="Gerade Verbindung mit Pfeil 49"/>
            <p:cNvCxnSpPr/>
            <p:nvPr/>
          </p:nvCxnSpPr>
          <p:spPr bwMode="auto">
            <a:xfrm flipH="1" flipV="1">
              <a:off x="6811145" y="4666534"/>
              <a:ext cx="93710" cy="591266"/>
            </a:xfrm>
            <a:prstGeom prst="straightConnector1">
              <a:avLst/>
            </a:prstGeom>
            <a:solidFill>
              <a:srgbClr val="00B8FF"/>
            </a:solidFill>
            <a:ln w="34925" cap="flat" cmpd="sng" algn="ctr">
              <a:solidFill>
                <a:schemeClr val="tx1"/>
              </a:solidFill>
              <a:prstDash val="sysDot"/>
              <a:miter lim="800000"/>
              <a:headEnd type="none" w="sm" len="sm"/>
              <a:tailEnd type="arrow" w="lg" len="lg"/>
            </a:ln>
            <a:effectLst/>
          </p:spPr>
        </p:cxnSp>
        <p:cxnSp>
          <p:nvCxnSpPr>
            <p:cNvPr id="61" name="Gerade Verbindung mit Pfeil 60"/>
            <p:cNvCxnSpPr/>
            <p:nvPr/>
          </p:nvCxnSpPr>
          <p:spPr bwMode="auto">
            <a:xfrm flipH="1" flipV="1">
              <a:off x="6717436" y="4189568"/>
              <a:ext cx="93709" cy="572932"/>
            </a:xfrm>
            <a:prstGeom prst="straightConnector1">
              <a:avLst/>
            </a:prstGeom>
            <a:solidFill>
              <a:srgbClr val="00B8FF"/>
            </a:solidFill>
            <a:ln w="34925" cap="flat" cmpd="sng" algn="ctr">
              <a:solidFill>
                <a:schemeClr val="tx1"/>
              </a:solidFill>
              <a:prstDash val="sysDot"/>
              <a:miter lim="800000"/>
              <a:headEnd type="none" w="sm" len="sm"/>
              <a:tailEnd type="arrow" w="lg" len="lg"/>
            </a:ln>
            <a:effectLst/>
          </p:spPr>
        </p:cxnSp>
        <p:cxnSp>
          <p:nvCxnSpPr>
            <p:cNvPr id="63" name="Gerade Verbindung mit Pfeil 62"/>
            <p:cNvCxnSpPr/>
            <p:nvPr/>
          </p:nvCxnSpPr>
          <p:spPr bwMode="auto">
            <a:xfrm flipH="1">
              <a:off x="4636309" y="3939843"/>
              <a:ext cx="194578" cy="555957"/>
            </a:xfrm>
            <a:prstGeom prst="straightConnector1">
              <a:avLst/>
            </a:prstGeom>
            <a:solidFill>
              <a:srgbClr val="00B8FF"/>
            </a:solidFill>
            <a:ln w="34925" cap="flat" cmpd="sng" algn="ctr">
              <a:solidFill>
                <a:schemeClr val="tx1"/>
              </a:solidFill>
              <a:prstDash val="sysDot"/>
              <a:miter lim="800000"/>
              <a:headEnd type="none" w="sm" len="sm"/>
              <a:tailEnd type="arrow" w="lg" len="lg"/>
            </a:ln>
            <a:effectLst/>
          </p:spPr>
        </p:cxnSp>
        <p:cxnSp>
          <p:nvCxnSpPr>
            <p:cNvPr id="69" name="Gerade Verbindung mit Pfeil 68"/>
            <p:cNvCxnSpPr/>
            <p:nvPr/>
          </p:nvCxnSpPr>
          <p:spPr bwMode="auto">
            <a:xfrm flipH="1">
              <a:off x="4409649" y="4495800"/>
              <a:ext cx="226660" cy="533400"/>
            </a:xfrm>
            <a:prstGeom prst="straightConnector1">
              <a:avLst/>
            </a:prstGeom>
            <a:solidFill>
              <a:srgbClr val="00B8FF"/>
            </a:solidFill>
            <a:ln w="34925" cap="flat" cmpd="sng" algn="ctr">
              <a:solidFill>
                <a:schemeClr val="tx1"/>
              </a:solidFill>
              <a:prstDash val="sysDot"/>
              <a:miter lim="800000"/>
              <a:headEnd type="none" w="sm" len="sm"/>
              <a:tailEnd type="arrow" w="lg" len="lg"/>
            </a:ln>
            <a:effectLst/>
          </p:spPr>
        </p:cxnSp>
        <p:cxnSp>
          <p:nvCxnSpPr>
            <p:cNvPr id="87" name="Gerade Verbindung mit Pfeil 86"/>
            <p:cNvCxnSpPr/>
            <p:nvPr/>
          </p:nvCxnSpPr>
          <p:spPr bwMode="auto">
            <a:xfrm>
              <a:off x="3711208" y="1464541"/>
              <a:ext cx="122275" cy="224797"/>
            </a:xfrm>
            <a:prstGeom prst="straightConnector1">
              <a:avLst/>
            </a:prstGeom>
            <a:solidFill>
              <a:srgbClr val="00B8FF"/>
            </a:solidFill>
            <a:ln w="34925" cap="flat" cmpd="sng" algn="ctr">
              <a:solidFill>
                <a:schemeClr val="tx1"/>
              </a:solidFill>
              <a:prstDash val="sysDot"/>
              <a:miter lim="800000"/>
              <a:headEnd type="none" w="sm" len="sm"/>
              <a:tailEnd type="arrow" w="lg" len="lg"/>
            </a:ln>
            <a:effectLst/>
          </p:spPr>
        </p:cxnSp>
        <p:cxnSp>
          <p:nvCxnSpPr>
            <p:cNvPr id="89" name="Gerade Verbindung mit Pfeil 88"/>
            <p:cNvCxnSpPr/>
            <p:nvPr/>
          </p:nvCxnSpPr>
          <p:spPr bwMode="auto">
            <a:xfrm>
              <a:off x="3902149" y="1777958"/>
              <a:ext cx="106325" cy="144448"/>
            </a:xfrm>
            <a:prstGeom prst="straightConnector1">
              <a:avLst/>
            </a:prstGeom>
            <a:solidFill>
              <a:srgbClr val="00B8FF"/>
            </a:solidFill>
            <a:ln w="34925" cap="flat" cmpd="sng" algn="ctr">
              <a:solidFill>
                <a:schemeClr val="tx1"/>
              </a:solidFill>
              <a:prstDash val="sysDot"/>
              <a:miter lim="800000"/>
              <a:headEnd type="none" w="sm" len="sm"/>
              <a:tailEnd type="arrow" w="lg" len="lg"/>
            </a:ln>
            <a:effectLst/>
          </p:spPr>
        </p:cxnSp>
        <p:cxnSp>
          <p:nvCxnSpPr>
            <p:cNvPr id="90" name="Gerade Verbindung mit Pfeil 89"/>
            <p:cNvCxnSpPr/>
            <p:nvPr/>
          </p:nvCxnSpPr>
          <p:spPr bwMode="auto">
            <a:xfrm flipV="1">
              <a:off x="6108437" y="1366134"/>
              <a:ext cx="154833" cy="323204"/>
            </a:xfrm>
            <a:prstGeom prst="straightConnector1">
              <a:avLst/>
            </a:prstGeom>
            <a:solidFill>
              <a:srgbClr val="00B8FF"/>
            </a:solidFill>
            <a:ln w="34925" cap="flat" cmpd="sng" algn="ctr">
              <a:solidFill>
                <a:schemeClr val="tx1"/>
              </a:solidFill>
              <a:prstDash val="sysDot"/>
              <a:miter lim="800000"/>
              <a:headEnd type="none" w="sm" len="sm"/>
              <a:tailEnd type="arrow" w="lg" len="lg"/>
            </a:ln>
            <a:effectLst/>
          </p:spPr>
        </p:cxnSp>
        <p:cxnSp>
          <p:nvCxnSpPr>
            <p:cNvPr id="100" name="Gerade Verbindung mit Pfeil 99"/>
            <p:cNvCxnSpPr/>
            <p:nvPr/>
          </p:nvCxnSpPr>
          <p:spPr bwMode="auto">
            <a:xfrm flipV="1">
              <a:off x="5825063" y="1689338"/>
              <a:ext cx="283374" cy="377516"/>
            </a:xfrm>
            <a:prstGeom prst="straightConnector1">
              <a:avLst/>
            </a:prstGeom>
            <a:solidFill>
              <a:srgbClr val="00B8FF"/>
            </a:solidFill>
            <a:ln w="34925" cap="flat" cmpd="sng" algn="ctr">
              <a:solidFill>
                <a:schemeClr val="tx1"/>
              </a:solidFill>
              <a:prstDash val="sysDot"/>
              <a:miter lim="800000"/>
              <a:headEnd type="none" w="sm" len="sm"/>
              <a:tailEnd type="arrow" w="lg" len="lg"/>
            </a:ln>
            <a:effectLst/>
          </p:spPr>
        </p:cxnSp>
      </p:grpSp>
      <p:sp>
        <p:nvSpPr>
          <p:cNvPr id="116" name="Textfeld 115"/>
          <p:cNvSpPr txBox="1"/>
          <p:nvPr/>
        </p:nvSpPr>
        <p:spPr>
          <a:xfrm>
            <a:off x="1779202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6/9</a:t>
            </a:r>
          </a:p>
        </p:txBody>
      </p:sp>
      <p:sp>
        <p:nvSpPr>
          <p:cNvPr id="117" name="Textfeld 116"/>
          <p:cNvSpPr txBox="1"/>
          <p:nvPr/>
        </p:nvSpPr>
        <p:spPr>
          <a:xfrm>
            <a:off x="4521524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7/9</a:t>
            </a:r>
          </a:p>
        </p:txBody>
      </p:sp>
      <p:sp>
        <p:nvSpPr>
          <p:cNvPr id="118" name="Textfeld 117"/>
          <p:cNvSpPr txBox="1"/>
          <p:nvPr/>
        </p:nvSpPr>
        <p:spPr>
          <a:xfrm>
            <a:off x="7265760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34" name="Right Arrow 7">
            <a:hlinkClick r:id="rId4" action="ppaction://hlinksldjump"/>
            <a:extLst>
              <a:ext uri="{FF2B5EF4-FFF2-40B4-BE49-F238E27FC236}">
                <a16:creationId xmlns:a16="http://schemas.microsoft.com/office/drawing/2014/main" id="{01B9A870-924E-C041-9414-628CF3E12410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hteck 34"/>
          <p:cNvSpPr/>
          <p:nvPr/>
        </p:nvSpPr>
        <p:spPr bwMode="auto">
          <a:xfrm>
            <a:off x="227009" y="887740"/>
            <a:ext cx="4192591" cy="365011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6700" indent="-266700">
              <a:lnSpc>
                <a:spcPct val="150000"/>
              </a:lnSpc>
              <a:spcBef>
                <a:spcPts val="363"/>
              </a:spcBef>
              <a:buBlip>
                <a:blip r:embed="rId5"/>
              </a:buBlip>
            </a:pPr>
            <a:r>
              <a:rPr lang="en-US" altLang="de-DE" sz="2000" dirty="0">
                <a:solidFill>
                  <a:srgbClr val="000000"/>
                </a:solidFill>
                <a:ea typeface=""/>
              </a:rPr>
              <a:t>Active Red Sea Trough </a:t>
            </a:r>
            <a:r>
              <a:rPr lang="en-US" altLang="de-DE" sz="2000" dirty="0" err="1">
                <a:solidFill>
                  <a:srgbClr val="000000"/>
                </a:solidFill>
                <a:ea typeface=""/>
              </a:rPr>
              <a:t>synpotic</a:t>
            </a:r>
            <a:r>
              <a:rPr lang="en-US" altLang="de-DE" sz="2000" dirty="0">
                <a:solidFill>
                  <a:srgbClr val="000000"/>
                </a:solidFill>
                <a:ea typeface=""/>
              </a:rPr>
              <a:t> situation triggered </a:t>
            </a:r>
            <a:r>
              <a:rPr lang="en-US" altLang="de-DE" sz="2000" dirty="0" err="1">
                <a:solidFill>
                  <a:srgbClr val="000000"/>
                </a:solidFill>
                <a:ea typeface=""/>
              </a:rPr>
              <a:t>meso</a:t>
            </a:r>
            <a:r>
              <a:rPr lang="en-US" altLang="de-DE" sz="2000" dirty="0">
                <a:solidFill>
                  <a:srgbClr val="000000"/>
                </a:solidFill>
                <a:ea typeface=""/>
              </a:rPr>
              <a:t>-scale convective systems (MCS)</a:t>
            </a:r>
          </a:p>
          <a:p>
            <a:pPr marL="266700" indent="-266700">
              <a:lnSpc>
                <a:spcPct val="150000"/>
              </a:lnSpc>
              <a:spcBef>
                <a:spcPts val="363"/>
              </a:spcBef>
              <a:buBlip>
                <a:blip r:embed="rId5"/>
              </a:buBlip>
            </a:pPr>
            <a:r>
              <a:rPr lang="en-US" altLang="de-DE" sz="2000" dirty="0">
                <a:solidFill>
                  <a:srgbClr val="000000"/>
                </a:solidFill>
                <a:ea typeface=""/>
              </a:rPr>
              <a:t>Supported by orography</a:t>
            </a:r>
          </a:p>
          <a:p>
            <a:pPr marL="266700" indent="-266700">
              <a:lnSpc>
                <a:spcPct val="150000"/>
              </a:lnSpc>
              <a:spcBef>
                <a:spcPts val="363"/>
              </a:spcBef>
              <a:buBlip>
                <a:blip r:embed="rId5"/>
              </a:buBlip>
            </a:pPr>
            <a:r>
              <a:rPr lang="en-US" altLang="de-DE" sz="2000" dirty="0">
                <a:solidFill>
                  <a:srgbClr val="000000"/>
                </a:solidFill>
                <a:ea typeface=""/>
              </a:rPr>
              <a:t>Dust pick-up by heat low and multiple cold-pool outflows (CPO)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1765C8B1-B169-834B-A060-783013D934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494992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7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4788000" y="5083929"/>
            <a:ext cx="4197351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chemeClr val="tx1"/>
                </a:solidFill>
              </a:rPr>
              <a:t>SEVIRI </a:t>
            </a:r>
            <a:r>
              <a:rPr lang="de-DE" dirty="0" err="1">
                <a:solidFill>
                  <a:schemeClr val="tx1"/>
                </a:solidFill>
              </a:rPr>
              <a:t>Dust</a:t>
            </a:r>
            <a:r>
              <a:rPr lang="de-DE" dirty="0">
                <a:solidFill>
                  <a:schemeClr val="tx1"/>
                </a:solidFill>
              </a:rPr>
              <a:t> RGB </a:t>
            </a:r>
            <a:r>
              <a:rPr lang="de-DE" dirty="0" err="1">
                <a:solidFill>
                  <a:schemeClr val="tx1"/>
                </a:solidFill>
              </a:rPr>
              <a:t>Product</a:t>
            </a:r>
            <a:r>
              <a:rPr lang="de-DE" dirty="0">
                <a:solidFill>
                  <a:schemeClr val="tx1"/>
                </a:solidFill>
              </a:rPr>
              <a:t> </a:t>
            </a:r>
          </a:p>
          <a:p>
            <a:pPr algn="r"/>
            <a:r>
              <a:rPr lang="de-DE" dirty="0" err="1">
                <a:solidFill>
                  <a:schemeClr val="tx1"/>
                </a:solidFill>
              </a:rPr>
              <a:t>provided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by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and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thanks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to</a:t>
            </a:r>
            <a:r>
              <a:rPr lang="de-DE" dirty="0">
                <a:solidFill>
                  <a:schemeClr val="tx1"/>
                </a:solidFill>
              </a:rPr>
              <a:t> </a:t>
            </a:r>
          </a:p>
          <a:p>
            <a:pPr algn="r"/>
            <a:r>
              <a:rPr lang="de-DE" dirty="0">
                <a:solidFill>
                  <a:schemeClr val="tx1"/>
                </a:solidFill>
              </a:rPr>
              <a:t>J. </a:t>
            </a:r>
            <a:r>
              <a:rPr lang="de-DE" dirty="0" err="1">
                <a:solidFill>
                  <a:schemeClr val="tx1"/>
                </a:solidFill>
              </a:rPr>
              <a:t>Kerkman</a:t>
            </a:r>
            <a:r>
              <a:rPr lang="de-DE" dirty="0">
                <a:solidFill>
                  <a:schemeClr val="tx1"/>
                </a:solidFill>
              </a:rPr>
              <a:t>, S. Lancaster, H. </a:t>
            </a:r>
            <a:r>
              <a:rPr lang="de-DE" dirty="0" err="1">
                <a:solidFill>
                  <a:schemeClr val="tx1"/>
                </a:solidFill>
              </a:rPr>
              <a:t>Roesli</a:t>
            </a:r>
            <a:r>
              <a:rPr lang="de-DE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026" name="Picture 2" descr="C:\Users\cb1636\Application Data\SSH\temp\7172_AOD_20150906_06UT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972000"/>
            <a:ext cx="4532290" cy="51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gasch\Plots\SAT\EUMETSAT\EUM_SYR\ORIGINAL_VID_IL_15_09_08 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00" y="1332000"/>
            <a:ext cx="4158001" cy="3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feil nach unten 19"/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949400" y="6151716"/>
            <a:ext cx="381000" cy="36522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Microsoft YaHei" charset="-122"/>
            </a:endParaRPr>
          </a:p>
        </p:txBody>
      </p:sp>
      <p:cxnSp>
        <p:nvCxnSpPr>
          <p:cNvPr id="26" name="Gerade Verbindung 25"/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Gerade Verbindung 26"/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Gerade Verbindung 27"/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hteck 28"/>
          <p:cNvSpPr/>
          <p:nvPr/>
        </p:nvSpPr>
        <p:spPr bwMode="auto">
          <a:xfrm>
            <a:off x="758900" y="847725"/>
            <a:ext cx="3581400" cy="4269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949400" y="6203021"/>
            <a:ext cx="381000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06</a:t>
            </a: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396949" y="381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de-DE" b="1" kern="0" dirty="0"/>
              <a:t>Validation of ICON-ART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779202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6/9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521524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7/9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265760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18" name="Right Arrow 7">
            <a:hlinkClick r:id="rId5" action="ppaction://hlinksldjump"/>
            <a:extLst>
              <a:ext uri="{FF2B5EF4-FFF2-40B4-BE49-F238E27FC236}">
                <a16:creationId xmlns:a16="http://schemas.microsoft.com/office/drawing/2014/main" id="{D6888C6C-0320-7942-A55C-9C326876C18C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0C924EC-C4E2-BC44-9760-9FDD70DD09BB}"/>
              </a:ext>
            </a:extLst>
          </p:cNvPr>
          <p:cNvSpPr txBox="1"/>
          <p:nvPr/>
        </p:nvSpPr>
        <p:spPr>
          <a:xfrm>
            <a:off x="527050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ICON-ART </a:t>
            </a:r>
            <a:r>
              <a:rPr lang="de-DE" dirty="0" err="1">
                <a:solidFill>
                  <a:schemeClr val="tx1"/>
                </a:solidFill>
              </a:rPr>
              <a:t>model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F5C2E79-ECAD-D64C-A28C-8075F0F7FD91}"/>
              </a:ext>
            </a:extLst>
          </p:cNvPr>
          <p:cNvSpPr txBox="1"/>
          <p:nvPr/>
        </p:nvSpPr>
        <p:spPr>
          <a:xfrm>
            <a:off x="4769313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chemeClr val="tx1"/>
                </a:solidFill>
              </a:rPr>
              <a:t>EUMETSAT </a:t>
            </a:r>
            <a:r>
              <a:rPr lang="de-DE" dirty="0" err="1">
                <a:solidFill>
                  <a:schemeClr val="tx1"/>
                </a:solidFill>
              </a:rPr>
              <a:t>satellite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2199634" y="2590800"/>
            <a:ext cx="685800" cy="3810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rPr>
              <a:t>Dust</a:t>
            </a:r>
          </a:p>
        </p:txBody>
      </p:sp>
      <p:sp>
        <p:nvSpPr>
          <p:cNvPr id="24" name="Rechteck 23"/>
          <p:cNvSpPr/>
          <p:nvPr/>
        </p:nvSpPr>
        <p:spPr bwMode="auto">
          <a:xfrm>
            <a:off x="3009900" y="1828800"/>
            <a:ext cx="800100" cy="381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rPr>
              <a:t>Cloud</a:t>
            </a:r>
          </a:p>
        </p:txBody>
      </p:sp>
      <p:sp>
        <p:nvSpPr>
          <p:cNvPr id="25" name="Rechteck 24"/>
          <p:cNvSpPr/>
          <p:nvPr/>
        </p:nvSpPr>
        <p:spPr bwMode="auto">
          <a:xfrm>
            <a:off x="6488576" y="2590800"/>
            <a:ext cx="685800" cy="381000"/>
          </a:xfrm>
          <a:prstGeom prst="rect">
            <a:avLst/>
          </a:prstGeom>
          <a:solidFill>
            <a:srgbClr val="FF4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rPr>
              <a:t>Dust</a:t>
            </a:r>
          </a:p>
        </p:txBody>
      </p:sp>
      <p:sp>
        <p:nvSpPr>
          <p:cNvPr id="31" name="Rechteck 30"/>
          <p:cNvSpPr/>
          <p:nvPr/>
        </p:nvSpPr>
        <p:spPr bwMode="auto">
          <a:xfrm>
            <a:off x="7298842" y="1828800"/>
            <a:ext cx="800100" cy="381000"/>
          </a:xfrm>
          <a:prstGeom prst="rect">
            <a:avLst/>
          </a:prstGeom>
          <a:solidFill>
            <a:srgbClr val="AB794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rPr>
              <a:t>Cloud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A7BFB195-14DB-1A43-AD3C-9D0DAC50AF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76" y="320801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8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25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gasch\Plots\EMS_2016\MOD_SYR_D05_06-0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972000"/>
            <a:ext cx="4532289" cy="51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 bwMode="auto">
          <a:xfrm>
            <a:off x="462214" y="5329696"/>
            <a:ext cx="4279826" cy="78576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9" name="Pfeil nach unten 18"/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3" name="Rechteck 32"/>
          <p:cNvSpPr/>
          <p:nvPr/>
        </p:nvSpPr>
        <p:spPr bwMode="auto">
          <a:xfrm>
            <a:off x="758900" y="847725"/>
            <a:ext cx="3581400" cy="4269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43" name="Ellipse 42"/>
          <p:cNvSpPr/>
          <p:nvPr/>
        </p:nvSpPr>
        <p:spPr bwMode="auto">
          <a:xfrm>
            <a:off x="949400" y="6151716"/>
            <a:ext cx="381000" cy="36522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Microsoft YaHei" charset="-122"/>
            </a:endParaRPr>
          </a:p>
        </p:txBody>
      </p:sp>
      <p:cxnSp>
        <p:nvCxnSpPr>
          <p:cNvPr id="36" name="Gerade Verbindung 35"/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Gerade Verbindung 38"/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Gerade Verbindung 39"/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3" descr="D:\Users\gasch\Plots\EMS_2016\EUM_SYR_D05_06-09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00" y="1332000"/>
            <a:ext cx="4158000" cy="3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396949" y="381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de-DE" b="1" kern="0" dirty="0"/>
              <a:t>Validation of ICON-ART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779202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6/9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521524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7/9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7265760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17" name="Right Arrow 7">
            <a:hlinkClick r:id="rId5" action="ppaction://hlinksldjump"/>
            <a:extLst>
              <a:ext uri="{FF2B5EF4-FFF2-40B4-BE49-F238E27FC236}">
                <a16:creationId xmlns:a16="http://schemas.microsoft.com/office/drawing/2014/main" id="{76C8B9A3-7970-DA4A-AA4E-6D51E938F7B2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877AB06-F6AF-E144-9163-0BCBF8B51164}"/>
              </a:ext>
            </a:extLst>
          </p:cNvPr>
          <p:cNvSpPr txBox="1"/>
          <p:nvPr/>
        </p:nvSpPr>
        <p:spPr>
          <a:xfrm>
            <a:off x="527050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ICON-ART </a:t>
            </a:r>
            <a:r>
              <a:rPr lang="de-DE" dirty="0" err="1">
                <a:solidFill>
                  <a:schemeClr val="tx1"/>
                </a:solidFill>
              </a:rPr>
              <a:t>model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F583082-29BF-6943-978A-AE61FA353C3E}"/>
              </a:ext>
            </a:extLst>
          </p:cNvPr>
          <p:cNvSpPr txBox="1"/>
          <p:nvPr/>
        </p:nvSpPr>
        <p:spPr>
          <a:xfrm>
            <a:off x="4769313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chemeClr val="tx1"/>
                </a:solidFill>
              </a:rPr>
              <a:t>EUMETSAT </a:t>
            </a:r>
            <a:r>
              <a:rPr lang="de-DE" dirty="0" err="1">
                <a:solidFill>
                  <a:schemeClr val="tx1"/>
                </a:solidFill>
              </a:rPr>
              <a:t>satellite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455232A4-D23A-CE48-9CF5-5E5DFC696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76" y="320801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35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0.81702 -0.00139 " pathEditMode="relative" rAng="0" ptsTypes="AA">
                                      <p:cBhvr>
                                        <p:cTn id="6" dur="26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5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396949" y="381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de-DE" b="1" kern="0" dirty="0"/>
              <a:t>Validation of ICON-ART</a:t>
            </a:r>
          </a:p>
        </p:txBody>
      </p:sp>
      <p:sp>
        <p:nvSpPr>
          <p:cNvPr id="17" name="Pfeil nach unten 16"/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4114800" y="6151716"/>
            <a:ext cx="381000" cy="36522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4111200" y="6197585"/>
            <a:ext cx="381000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10</a:t>
            </a:r>
          </a:p>
        </p:txBody>
      </p:sp>
      <p:cxnSp>
        <p:nvCxnSpPr>
          <p:cNvPr id="25" name="Gerade Verbindung 24"/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Gerade Verbindung 25"/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Gerade Verbindung 26"/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hteck 28"/>
          <p:cNvSpPr/>
          <p:nvPr/>
        </p:nvSpPr>
        <p:spPr bwMode="auto">
          <a:xfrm>
            <a:off x="758900" y="847725"/>
            <a:ext cx="3581400" cy="4269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27050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ICON-ART</a:t>
            </a:r>
          </a:p>
        </p:txBody>
      </p:sp>
      <p:pic>
        <p:nvPicPr>
          <p:cNvPr id="14" name="Picture 2" descr="D:\Users\gasch\Plots\EMS_2016\Model\7172_AOD_20150907_10UT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974008"/>
            <a:ext cx="4496995" cy="507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/>
          <p:cNvSpPr/>
          <p:nvPr/>
        </p:nvSpPr>
        <p:spPr bwMode="auto">
          <a:xfrm>
            <a:off x="803812" y="867550"/>
            <a:ext cx="3581400" cy="4269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5122" name="Picture 2" descr="D:\Users\gasch\Plots\EMS_2016\EUM_SYR\ORIGINAL_VID_IL_15_09_08 2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200" y="1350000"/>
            <a:ext cx="408940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ihandform 6"/>
          <p:cNvSpPr/>
          <p:nvPr/>
        </p:nvSpPr>
        <p:spPr bwMode="auto">
          <a:xfrm>
            <a:off x="1861948" y="1769126"/>
            <a:ext cx="1390817" cy="1814255"/>
          </a:xfrm>
          <a:custGeom>
            <a:avLst/>
            <a:gdLst>
              <a:gd name="connsiteX0" fmla="*/ 1390817 w 1390817"/>
              <a:gd name="connsiteY0" fmla="*/ 33051 h 1814255"/>
              <a:gd name="connsiteX1" fmla="*/ 733592 w 1390817"/>
              <a:gd name="connsiteY1" fmla="*/ 61626 h 1814255"/>
              <a:gd name="connsiteX2" fmla="*/ 28742 w 1390817"/>
              <a:gd name="connsiteY2" fmla="*/ 595026 h 1814255"/>
              <a:gd name="connsiteX3" fmla="*/ 133517 w 1390817"/>
              <a:gd name="connsiteY3" fmla="*/ 1090326 h 1814255"/>
              <a:gd name="connsiteX4" fmla="*/ 104942 w 1390817"/>
              <a:gd name="connsiteY4" fmla="*/ 1309401 h 1814255"/>
              <a:gd name="connsiteX5" fmla="*/ 123992 w 1390817"/>
              <a:gd name="connsiteY5" fmla="*/ 1490376 h 1814255"/>
              <a:gd name="connsiteX6" fmla="*/ 324017 w 1390817"/>
              <a:gd name="connsiteY6" fmla="*/ 1680876 h 1814255"/>
              <a:gd name="connsiteX7" fmla="*/ 885992 w 1390817"/>
              <a:gd name="connsiteY7" fmla="*/ 1814226 h 1814255"/>
              <a:gd name="connsiteX8" fmla="*/ 1009817 w 1390817"/>
              <a:gd name="connsiteY8" fmla="*/ 1690401 h 18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0817" h="1814255">
                <a:moveTo>
                  <a:pt x="1390817" y="33051"/>
                </a:moveTo>
                <a:cubicBezTo>
                  <a:pt x="1175710" y="507"/>
                  <a:pt x="960604" y="-32036"/>
                  <a:pt x="733592" y="61626"/>
                </a:cubicBezTo>
                <a:cubicBezTo>
                  <a:pt x="506580" y="155288"/>
                  <a:pt x="128754" y="423576"/>
                  <a:pt x="28742" y="595026"/>
                </a:cubicBezTo>
                <a:cubicBezTo>
                  <a:pt x="-71270" y="766476"/>
                  <a:pt x="120817" y="971264"/>
                  <a:pt x="133517" y="1090326"/>
                </a:cubicBezTo>
                <a:cubicBezTo>
                  <a:pt x="146217" y="1209388"/>
                  <a:pt x="106529" y="1242726"/>
                  <a:pt x="104942" y="1309401"/>
                </a:cubicBezTo>
                <a:cubicBezTo>
                  <a:pt x="103355" y="1376076"/>
                  <a:pt x="87480" y="1428464"/>
                  <a:pt x="123992" y="1490376"/>
                </a:cubicBezTo>
                <a:cubicBezTo>
                  <a:pt x="160504" y="1552288"/>
                  <a:pt x="197017" y="1626901"/>
                  <a:pt x="324017" y="1680876"/>
                </a:cubicBezTo>
                <a:cubicBezTo>
                  <a:pt x="451017" y="1734851"/>
                  <a:pt x="771692" y="1812639"/>
                  <a:pt x="885992" y="1814226"/>
                </a:cubicBezTo>
                <a:cubicBezTo>
                  <a:pt x="1000292" y="1815814"/>
                  <a:pt x="1005054" y="1753107"/>
                  <a:pt x="1009817" y="1690401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8" name="Freihandform 7"/>
          <p:cNvSpPr/>
          <p:nvPr/>
        </p:nvSpPr>
        <p:spPr bwMode="auto">
          <a:xfrm>
            <a:off x="1524000" y="2478452"/>
            <a:ext cx="547665" cy="1362075"/>
          </a:xfrm>
          <a:custGeom>
            <a:avLst/>
            <a:gdLst>
              <a:gd name="connsiteX0" fmla="*/ 138090 w 547665"/>
              <a:gd name="connsiteY0" fmla="*/ 0 h 1362075"/>
              <a:gd name="connsiteX1" fmla="*/ 23790 w 547665"/>
              <a:gd name="connsiteY1" fmla="*/ 466725 h 1362075"/>
              <a:gd name="connsiteX2" fmla="*/ 547665 w 547665"/>
              <a:gd name="connsiteY2" fmla="*/ 1362075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665" h="1362075">
                <a:moveTo>
                  <a:pt x="138090" y="0"/>
                </a:moveTo>
                <a:cubicBezTo>
                  <a:pt x="46808" y="119856"/>
                  <a:pt x="-44473" y="239713"/>
                  <a:pt x="23790" y="466725"/>
                </a:cubicBezTo>
                <a:cubicBezTo>
                  <a:pt x="92052" y="693738"/>
                  <a:pt x="319858" y="1027906"/>
                  <a:pt x="547665" y="1362075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9" name="Freihandform 8"/>
          <p:cNvSpPr/>
          <p:nvPr/>
        </p:nvSpPr>
        <p:spPr bwMode="auto">
          <a:xfrm>
            <a:off x="2614590" y="2402252"/>
            <a:ext cx="1047750" cy="254481"/>
          </a:xfrm>
          <a:custGeom>
            <a:avLst/>
            <a:gdLst>
              <a:gd name="connsiteX0" fmla="*/ 0 w 1047750"/>
              <a:gd name="connsiteY0" fmla="*/ 0 h 254481"/>
              <a:gd name="connsiteX1" fmla="*/ 152400 w 1047750"/>
              <a:gd name="connsiteY1" fmla="*/ 38100 h 254481"/>
              <a:gd name="connsiteX2" fmla="*/ 600075 w 1047750"/>
              <a:gd name="connsiteY2" fmla="*/ 228600 h 254481"/>
              <a:gd name="connsiteX3" fmla="*/ 1047750 w 1047750"/>
              <a:gd name="connsiteY3" fmla="*/ 247650 h 25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0" h="254481">
                <a:moveTo>
                  <a:pt x="0" y="0"/>
                </a:moveTo>
                <a:cubicBezTo>
                  <a:pt x="26194" y="0"/>
                  <a:pt x="52388" y="0"/>
                  <a:pt x="152400" y="38100"/>
                </a:cubicBezTo>
                <a:cubicBezTo>
                  <a:pt x="252412" y="76200"/>
                  <a:pt x="450850" y="193675"/>
                  <a:pt x="600075" y="228600"/>
                </a:cubicBezTo>
                <a:cubicBezTo>
                  <a:pt x="749300" y="263525"/>
                  <a:pt x="898525" y="255587"/>
                  <a:pt x="1047750" y="24765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0" name="Freihandform 9"/>
          <p:cNvSpPr/>
          <p:nvPr/>
        </p:nvSpPr>
        <p:spPr bwMode="auto">
          <a:xfrm>
            <a:off x="2452665" y="2764202"/>
            <a:ext cx="1733550" cy="669644"/>
          </a:xfrm>
          <a:custGeom>
            <a:avLst/>
            <a:gdLst>
              <a:gd name="connsiteX0" fmla="*/ 0 w 1733550"/>
              <a:gd name="connsiteY0" fmla="*/ 0 h 669644"/>
              <a:gd name="connsiteX1" fmla="*/ 152400 w 1733550"/>
              <a:gd name="connsiteY1" fmla="*/ 247650 h 669644"/>
              <a:gd name="connsiteX2" fmla="*/ 552450 w 1733550"/>
              <a:gd name="connsiteY2" fmla="*/ 571500 h 669644"/>
              <a:gd name="connsiteX3" fmla="*/ 1066800 w 1733550"/>
              <a:gd name="connsiteY3" fmla="*/ 666750 h 669644"/>
              <a:gd name="connsiteX4" fmla="*/ 1476375 w 1733550"/>
              <a:gd name="connsiteY4" fmla="*/ 485775 h 669644"/>
              <a:gd name="connsiteX5" fmla="*/ 1733550 w 1733550"/>
              <a:gd name="connsiteY5" fmla="*/ 152400 h 66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3550" h="669644">
                <a:moveTo>
                  <a:pt x="0" y="0"/>
                </a:moveTo>
                <a:cubicBezTo>
                  <a:pt x="30162" y="76200"/>
                  <a:pt x="60325" y="152400"/>
                  <a:pt x="152400" y="247650"/>
                </a:cubicBezTo>
                <a:cubicBezTo>
                  <a:pt x="244475" y="342900"/>
                  <a:pt x="400050" y="501650"/>
                  <a:pt x="552450" y="571500"/>
                </a:cubicBezTo>
                <a:cubicBezTo>
                  <a:pt x="704850" y="641350"/>
                  <a:pt x="912813" y="681037"/>
                  <a:pt x="1066800" y="666750"/>
                </a:cubicBezTo>
                <a:cubicBezTo>
                  <a:pt x="1220787" y="652463"/>
                  <a:pt x="1365250" y="571500"/>
                  <a:pt x="1476375" y="485775"/>
                </a:cubicBezTo>
                <a:cubicBezTo>
                  <a:pt x="1587500" y="400050"/>
                  <a:pt x="1660525" y="276225"/>
                  <a:pt x="1733550" y="15240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1" name="Freihandform 10"/>
          <p:cNvSpPr/>
          <p:nvPr/>
        </p:nvSpPr>
        <p:spPr bwMode="auto">
          <a:xfrm>
            <a:off x="2719365" y="3288077"/>
            <a:ext cx="1333500" cy="1495425"/>
          </a:xfrm>
          <a:custGeom>
            <a:avLst/>
            <a:gdLst>
              <a:gd name="connsiteX0" fmla="*/ 1333500 w 1333500"/>
              <a:gd name="connsiteY0" fmla="*/ 0 h 1495425"/>
              <a:gd name="connsiteX1" fmla="*/ 952500 w 1333500"/>
              <a:gd name="connsiteY1" fmla="*/ 180975 h 1495425"/>
              <a:gd name="connsiteX2" fmla="*/ 704850 w 1333500"/>
              <a:gd name="connsiteY2" fmla="*/ 200025 h 1495425"/>
              <a:gd name="connsiteX3" fmla="*/ 733425 w 1333500"/>
              <a:gd name="connsiteY3" fmla="*/ 466725 h 1495425"/>
              <a:gd name="connsiteX4" fmla="*/ 571500 w 1333500"/>
              <a:gd name="connsiteY4" fmla="*/ 723900 h 1495425"/>
              <a:gd name="connsiteX5" fmla="*/ 266700 w 1333500"/>
              <a:gd name="connsiteY5" fmla="*/ 1057275 h 1495425"/>
              <a:gd name="connsiteX6" fmla="*/ 0 w 1333500"/>
              <a:gd name="connsiteY6" fmla="*/ 1495425 h 149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3500" h="1495425">
                <a:moveTo>
                  <a:pt x="1333500" y="0"/>
                </a:moveTo>
                <a:cubicBezTo>
                  <a:pt x="1195387" y="73819"/>
                  <a:pt x="1057275" y="147638"/>
                  <a:pt x="952500" y="180975"/>
                </a:cubicBezTo>
                <a:cubicBezTo>
                  <a:pt x="847725" y="214312"/>
                  <a:pt x="741362" y="152400"/>
                  <a:pt x="704850" y="200025"/>
                </a:cubicBezTo>
                <a:cubicBezTo>
                  <a:pt x="668337" y="247650"/>
                  <a:pt x="755650" y="379413"/>
                  <a:pt x="733425" y="466725"/>
                </a:cubicBezTo>
                <a:cubicBezTo>
                  <a:pt x="711200" y="554038"/>
                  <a:pt x="649287" y="625475"/>
                  <a:pt x="571500" y="723900"/>
                </a:cubicBezTo>
                <a:cubicBezTo>
                  <a:pt x="493713" y="822325"/>
                  <a:pt x="361950" y="928688"/>
                  <a:pt x="266700" y="1057275"/>
                </a:cubicBezTo>
                <a:cubicBezTo>
                  <a:pt x="171450" y="1185863"/>
                  <a:pt x="85725" y="1340644"/>
                  <a:pt x="0" y="1495425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2" name="Freihandform 11"/>
          <p:cNvSpPr/>
          <p:nvPr/>
        </p:nvSpPr>
        <p:spPr bwMode="auto">
          <a:xfrm>
            <a:off x="2633640" y="3478577"/>
            <a:ext cx="762884" cy="1295400"/>
          </a:xfrm>
          <a:custGeom>
            <a:avLst/>
            <a:gdLst>
              <a:gd name="connsiteX0" fmla="*/ 676275 w 762884"/>
              <a:gd name="connsiteY0" fmla="*/ 0 h 1295400"/>
              <a:gd name="connsiteX1" fmla="*/ 762000 w 762884"/>
              <a:gd name="connsiteY1" fmla="*/ 257175 h 1295400"/>
              <a:gd name="connsiteX2" fmla="*/ 628650 w 762884"/>
              <a:gd name="connsiteY2" fmla="*/ 400050 h 1295400"/>
              <a:gd name="connsiteX3" fmla="*/ 314325 w 762884"/>
              <a:gd name="connsiteY3" fmla="*/ 771525 h 1295400"/>
              <a:gd name="connsiteX4" fmla="*/ 0 w 762884"/>
              <a:gd name="connsiteY4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884" h="1295400">
                <a:moveTo>
                  <a:pt x="676275" y="0"/>
                </a:moveTo>
                <a:cubicBezTo>
                  <a:pt x="723106" y="95250"/>
                  <a:pt x="769937" y="190500"/>
                  <a:pt x="762000" y="257175"/>
                </a:cubicBezTo>
                <a:cubicBezTo>
                  <a:pt x="754063" y="323850"/>
                  <a:pt x="703263" y="314325"/>
                  <a:pt x="628650" y="400050"/>
                </a:cubicBezTo>
                <a:cubicBezTo>
                  <a:pt x="554037" y="485775"/>
                  <a:pt x="419100" y="622300"/>
                  <a:pt x="314325" y="771525"/>
                </a:cubicBezTo>
                <a:cubicBezTo>
                  <a:pt x="209550" y="920750"/>
                  <a:pt x="104775" y="1108075"/>
                  <a:pt x="0" y="129540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grpSp>
        <p:nvGrpSpPr>
          <p:cNvPr id="45" name="Gruppieren 44"/>
          <p:cNvGrpSpPr/>
          <p:nvPr/>
        </p:nvGrpSpPr>
        <p:grpSpPr>
          <a:xfrm>
            <a:off x="5774710" y="1769126"/>
            <a:ext cx="2662215" cy="3014376"/>
            <a:chOff x="5758053" y="1719078"/>
            <a:chExt cx="2662215" cy="3014376"/>
          </a:xfrm>
        </p:grpSpPr>
        <p:sp>
          <p:nvSpPr>
            <p:cNvPr id="46" name="Freihandform 45"/>
            <p:cNvSpPr/>
            <p:nvPr/>
          </p:nvSpPr>
          <p:spPr bwMode="auto">
            <a:xfrm>
              <a:off x="6096001" y="1719078"/>
              <a:ext cx="1390817" cy="1814255"/>
            </a:xfrm>
            <a:custGeom>
              <a:avLst/>
              <a:gdLst>
                <a:gd name="connsiteX0" fmla="*/ 1390817 w 1390817"/>
                <a:gd name="connsiteY0" fmla="*/ 33051 h 1814255"/>
                <a:gd name="connsiteX1" fmla="*/ 733592 w 1390817"/>
                <a:gd name="connsiteY1" fmla="*/ 61626 h 1814255"/>
                <a:gd name="connsiteX2" fmla="*/ 28742 w 1390817"/>
                <a:gd name="connsiteY2" fmla="*/ 595026 h 1814255"/>
                <a:gd name="connsiteX3" fmla="*/ 133517 w 1390817"/>
                <a:gd name="connsiteY3" fmla="*/ 1090326 h 1814255"/>
                <a:gd name="connsiteX4" fmla="*/ 104942 w 1390817"/>
                <a:gd name="connsiteY4" fmla="*/ 1309401 h 1814255"/>
                <a:gd name="connsiteX5" fmla="*/ 123992 w 1390817"/>
                <a:gd name="connsiteY5" fmla="*/ 1490376 h 1814255"/>
                <a:gd name="connsiteX6" fmla="*/ 324017 w 1390817"/>
                <a:gd name="connsiteY6" fmla="*/ 1680876 h 1814255"/>
                <a:gd name="connsiteX7" fmla="*/ 885992 w 1390817"/>
                <a:gd name="connsiteY7" fmla="*/ 1814226 h 1814255"/>
                <a:gd name="connsiteX8" fmla="*/ 1009817 w 1390817"/>
                <a:gd name="connsiteY8" fmla="*/ 1690401 h 181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0817" h="1814255">
                  <a:moveTo>
                    <a:pt x="1390817" y="33051"/>
                  </a:moveTo>
                  <a:cubicBezTo>
                    <a:pt x="1175710" y="507"/>
                    <a:pt x="960604" y="-32036"/>
                    <a:pt x="733592" y="61626"/>
                  </a:cubicBezTo>
                  <a:cubicBezTo>
                    <a:pt x="506580" y="155288"/>
                    <a:pt x="128754" y="423576"/>
                    <a:pt x="28742" y="595026"/>
                  </a:cubicBezTo>
                  <a:cubicBezTo>
                    <a:pt x="-71270" y="766476"/>
                    <a:pt x="120817" y="971264"/>
                    <a:pt x="133517" y="1090326"/>
                  </a:cubicBezTo>
                  <a:cubicBezTo>
                    <a:pt x="146217" y="1209388"/>
                    <a:pt x="106529" y="1242726"/>
                    <a:pt x="104942" y="1309401"/>
                  </a:cubicBezTo>
                  <a:cubicBezTo>
                    <a:pt x="103355" y="1376076"/>
                    <a:pt x="87480" y="1428464"/>
                    <a:pt x="123992" y="1490376"/>
                  </a:cubicBezTo>
                  <a:cubicBezTo>
                    <a:pt x="160504" y="1552288"/>
                    <a:pt x="197017" y="1626901"/>
                    <a:pt x="324017" y="1680876"/>
                  </a:cubicBezTo>
                  <a:cubicBezTo>
                    <a:pt x="451017" y="1734851"/>
                    <a:pt x="771692" y="1812639"/>
                    <a:pt x="885992" y="1814226"/>
                  </a:cubicBezTo>
                  <a:cubicBezTo>
                    <a:pt x="1000292" y="1815814"/>
                    <a:pt x="1005054" y="1753107"/>
                    <a:pt x="1009817" y="1690401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47" name="Freihandform 46"/>
            <p:cNvSpPr/>
            <p:nvPr/>
          </p:nvSpPr>
          <p:spPr bwMode="auto">
            <a:xfrm>
              <a:off x="5758053" y="2428404"/>
              <a:ext cx="547665" cy="1362075"/>
            </a:xfrm>
            <a:custGeom>
              <a:avLst/>
              <a:gdLst>
                <a:gd name="connsiteX0" fmla="*/ 138090 w 547665"/>
                <a:gd name="connsiteY0" fmla="*/ 0 h 1362075"/>
                <a:gd name="connsiteX1" fmla="*/ 23790 w 547665"/>
                <a:gd name="connsiteY1" fmla="*/ 466725 h 1362075"/>
                <a:gd name="connsiteX2" fmla="*/ 547665 w 547665"/>
                <a:gd name="connsiteY2" fmla="*/ 1362075 h 136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665" h="1362075">
                  <a:moveTo>
                    <a:pt x="138090" y="0"/>
                  </a:moveTo>
                  <a:cubicBezTo>
                    <a:pt x="46808" y="119856"/>
                    <a:pt x="-44473" y="239713"/>
                    <a:pt x="23790" y="466725"/>
                  </a:cubicBezTo>
                  <a:cubicBezTo>
                    <a:pt x="92052" y="693738"/>
                    <a:pt x="319858" y="1027906"/>
                    <a:pt x="547665" y="1362075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48" name="Freihandform 47"/>
            <p:cNvSpPr/>
            <p:nvPr/>
          </p:nvSpPr>
          <p:spPr bwMode="auto">
            <a:xfrm>
              <a:off x="6848643" y="2352204"/>
              <a:ext cx="1047750" cy="254481"/>
            </a:xfrm>
            <a:custGeom>
              <a:avLst/>
              <a:gdLst>
                <a:gd name="connsiteX0" fmla="*/ 0 w 1047750"/>
                <a:gd name="connsiteY0" fmla="*/ 0 h 254481"/>
                <a:gd name="connsiteX1" fmla="*/ 152400 w 1047750"/>
                <a:gd name="connsiteY1" fmla="*/ 38100 h 254481"/>
                <a:gd name="connsiteX2" fmla="*/ 600075 w 1047750"/>
                <a:gd name="connsiteY2" fmla="*/ 228600 h 254481"/>
                <a:gd name="connsiteX3" fmla="*/ 1047750 w 1047750"/>
                <a:gd name="connsiteY3" fmla="*/ 247650 h 25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0" h="254481">
                  <a:moveTo>
                    <a:pt x="0" y="0"/>
                  </a:moveTo>
                  <a:cubicBezTo>
                    <a:pt x="26194" y="0"/>
                    <a:pt x="52388" y="0"/>
                    <a:pt x="152400" y="38100"/>
                  </a:cubicBezTo>
                  <a:cubicBezTo>
                    <a:pt x="252412" y="76200"/>
                    <a:pt x="450850" y="193675"/>
                    <a:pt x="600075" y="228600"/>
                  </a:cubicBezTo>
                  <a:cubicBezTo>
                    <a:pt x="749300" y="263525"/>
                    <a:pt x="898525" y="255587"/>
                    <a:pt x="1047750" y="24765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49" name="Freihandform 48"/>
            <p:cNvSpPr/>
            <p:nvPr/>
          </p:nvSpPr>
          <p:spPr bwMode="auto">
            <a:xfrm>
              <a:off x="6686718" y="2714154"/>
              <a:ext cx="1733550" cy="669644"/>
            </a:xfrm>
            <a:custGeom>
              <a:avLst/>
              <a:gdLst>
                <a:gd name="connsiteX0" fmla="*/ 0 w 1733550"/>
                <a:gd name="connsiteY0" fmla="*/ 0 h 669644"/>
                <a:gd name="connsiteX1" fmla="*/ 152400 w 1733550"/>
                <a:gd name="connsiteY1" fmla="*/ 247650 h 669644"/>
                <a:gd name="connsiteX2" fmla="*/ 552450 w 1733550"/>
                <a:gd name="connsiteY2" fmla="*/ 571500 h 669644"/>
                <a:gd name="connsiteX3" fmla="*/ 1066800 w 1733550"/>
                <a:gd name="connsiteY3" fmla="*/ 666750 h 669644"/>
                <a:gd name="connsiteX4" fmla="*/ 1476375 w 1733550"/>
                <a:gd name="connsiteY4" fmla="*/ 485775 h 669644"/>
                <a:gd name="connsiteX5" fmla="*/ 1733550 w 1733550"/>
                <a:gd name="connsiteY5" fmla="*/ 152400 h 66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3550" h="669644">
                  <a:moveTo>
                    <a:pt x="0" y="0"/>
                  </a:moveTo>
                  <a:cubicBezTo>
                    <a:pt x="30162" y="76200"/>
                    <a:pt x="60325" y="152400"/>
                    <a:pt x="152400" y="247650"/>
                  </a:cubicBezTo>
                  <a:cubicBezTo>
                    <a:pt x="244475" y="342900"/>
                    <a:pt x="400050" y="501650"/>
                    <a:pt x="552450" y="571500"/>
                  </a:cubicBezTo>
                  <a:cubicBezTo>
                    <a:pt x="704850" y="641350"/>
                    <a:pt x="912813" y="681037"/>
                    <a:pt x="1066800" y="666750"/>
                  </a:cubicBezTo>
                  <a:cubicBezTo>
                    <a:pt x="1220787" y="652463"/>
                    <a:pt x="1365250" y="571500"/>
                    <a:pt x="1476375" y="485775"/>
                  </a:cubicBezTo>
                  <a:cubicBezTo>
                    <a:pt x="1587500" y="400050"/>
                    <a:pt x="1660525" y="276225"/>
                    <a:pt x="1733550" y="15240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50" name="Freihandform 49"/>
            <p:cNvSpPr/>
            <p:nvPr/>
          </p:nvSpPr>
          <p:spPr bwMode="auto">
            <a:xfrm>
              <a:off x="6953418" y="3238029"/>
              <a:ext cx="1333500" cy="1495425"/>
            </a:xfrm>
            <a:custGeom>
              <a:avLst/>
              <a:gdLst>
                <a:gd name="connsiteX0" fmla="*/ 1333500 w 1333500"/>
                <a:gd name="connsiteY0" fmla="*/ 0 h 1495425"/>
                <a:gd name="connsiteX1" fmla="*/ 952500 w 1333500"/>
                <a:gd name="connsiteY1" fmla="*/ 180975 h 1495425"/>
                <a:gd name="connsiteX2" fmla="*/ 704850 w 1333500"/>
                <a:gd name="connsiteY2" fmla="*/ 200025 h 1495425"/>
                <a:gd name="connsiteX3" fmla="*/ 733425 w 1333500"/>
                <a:gd name="connsiteY3" fmla="*/ 466725 h 1495425"/>
                <a:gd name="connsiteX4" fmla="*/ 571500 w 1333500"/>
                <a:gd name="connsiteY4" fmla="*/ 723900 h 1495425"/>
                <a:gd name="connsiteX5" fmla="*/ 266700 w 1333500"/>
                <a:gd name="connsiteY5" fmla="*/ 1057275 h 1495425"/>
                <a:gd name="connsiteX6" fmla="*/ 0 w 1333500"/>
                <a:gd name="connsiteY6" fmla="*/ 1495425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0" h="1495425">
                  <a:moveTo>
                    <a:pt x="1333500" y="0"/>
                  </a:moveTo>
                  <a:cubicBezTo>
                    <a:pt x="1195387" y="73819"/>
                    <a:pt x="1057275" y="147638"/>
                    <a:pt x="952500" y="180975"/>
                  </a:cubicBezTo>
                  <a:cubicBezTo>
                    <a:pt x="847725" y="214312"/>
                    <a:pt x="741362" y="152400"/>
                    <a:pt x="704850" y="200025"/>
                  </a:cubicBezTo>
                  <a:cubicBezTo>
                    <a:pt x="668337" y="247650"/>
                    <a:pt x="755650" y="379413"/>
                    <a:pt x="733425" y="466725"/>
                  </a:cubicBezTo>
                  <a:cubicBezTo>
                    <a:pt x="711200" y="554038"/>
                    <a:pt x="649287" y="625475"/>
                    <a:pt x="571500" y="723900"/>
                  </a:cubicBezTo>
                  <a:cubicBezTo>
                    <a:pt x="493713" y="822325"/>
                    <a:pt x="361950" y="928688"/>
                    <a:pt x="266700" y="1057275"/>
                  </a:cubicBezTo>
                  <a:cubicBezTo>
                    <a:pt x="171450" y="1185863"/>
                    <a:pt x="85725" y="1340644"/>
                    <a:pt x="0" y="1495425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51" name="Freihandform 50"/>
            <p:cNvSpPr/>
            <p:nvPr/>
          </p:nvSpPr>
          <p:spPr bwMode="auto">
            <a:xfrm>
              <a:off x="6867693" y="3428529"/>
              <a:ext cx="762884" cy="1295400"/>
            </a:xfrm>
            <a:custGeom>
              <a:avLst/>
              <a:gdLst>
                <a:gd name="connsiteX0" fmla="*/ 676275 w 762884"/>
                <a:gd name="connsiteY0" fmla="*/ 0 h 1295400"/>
                <a:gd name="connsiteX1" fmla="*/ 762000 w 762884"/>
                <a:gd name="connsiteY1" fmla="*/ 257175 h 1295400"/>
                <a:gd name="connsiteX2" fmla="*/ 628650 w 762884"/>
                <a:gd name="connsiteY2" fmla="*/ 400050 h 1295400"/>
                <a:gd name="connsiteX3" fmla="*/ 314325 w 762884"/>
                <a:gd name="connsiteY3" fmla="*/ 771525 h 1295400"/>
                <a:gd name="connsiteX4" fmla="*/ 0 w 762884"/>
                <a:gd name="connsiteY4" fmla="*/ 12954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884" h="1295400">
                  <a:moveTo>
                    <a:pt x="676275" y="0"/>
                  </a:moveTo>
                  <a:cubicBezTo>
                    <a:pt x="723106" y="95250"/>
                    <a:pt x="769937" y="190500"/>
                    <a:pt x="762000" y="257175"/>
                  </a:cubicBezTo>
                  <a:cubicBezTo>
                    <a:pt x="754063" y="323850"/>
                    <a:pt x="703263" y="314325"/>
                    <a:pt x="628650" y="400050"/>
                  </a:cubicBezTo>
                  <a:cubicBezTo>
                    <a:pt x="554037" y="485775"/>
                    <a:pt x="419100" y="622300"/>
                    <a:pt x="314325" y="771525"/>
                  </a:cubicBezTo>
                  <a:cubicBezTo>
                    <a:pt x="209550" y="920750"/>
                    <a:pt x="104775" y="1108075"/>
                    <a:pt x="0" y="129540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</p:grpSp>
      <p:sp>
        <p:nvSpPr>
          <p:cNvPr id="32" name="Textfeld 31"/>
          <p:cNvSpPr txBox="1"/>
          <p:nvPr/>
        </p:nvSpPr>
        <p:spPr>
          <a:xfrm>
            <a:off x="1779202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6/9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4521524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7/9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7265760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36" name="Right Arrow 7">
            <a:hlinkClick r:id="rId5" action="ppaction://hlinksldjump"/>
            <a:extLst>
              <a:ext uri="{FF2B5EF4-FFF2-40B4-BE49-F238E27FC236}">
                <a16:creationId xmlns:a16="http://schemas.microsoft.com/office/drawing/2014/main" id="{5C5BF91E-9FDF-354E-9ED3-91C11F5CBFC3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4D131E00-2232-7443-AB0E-B0CCDB81F9A6}"/>
              </a:ext>
            </a:extLst>
          </p:cNvPr>
          <p:cNvSpPr txBox="1"/>
          <p:nvPr/>
        </p:nvSpPr>
        <p:spPr>
          <a:xfrm>
            <a:off x="527050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ICON-ART </a:t>
            </a:r>
            <a:r>
              <a:rPr lang="de-DE" dirty="0" err="1">
                <a:solidFill>
                  <a:schemeClr val="tx1"/>
                </a:solidFill>
              </a:rPr>
              <a:t>model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B11C3F5-6DCC-0049-8905-35496315A175}"/>
              </a:ext>
            </a:extLst>
          </p:cNvPr>
          <p:cNvSpPr txBox="1"/>
          <p:nvPr/>
        </p:nvSpPr>
        <p:spPr>
          <a:xfrm>
            <a:off x="4769313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chemeClr val="tx1"/>
                </a:solidFill>
              </a:rPr>
              <a:t>EUMETSAT </a:t>
            </a:r>
            <a:r>
              <a:rPr lang="de-DE" dirty="0" err="1">
                <a:solidFill>
                  <a:schemeClr val="tx1"/>
                </a:solidFill>
              </a:rPr>
              <a:t>satellite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EA88684A-5B1C-B441-89C2-097ADFD75E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76" y="320801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7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Users\gasch\Latex\Masterarbeit\Results\VIS_AQU_SYR_20150907_1035_map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 t="174" r="4693" b="21225"/>
          <a:stretch/>
        </p:blipFill>
        <p:spPr bwMode="auto">
          <a:xfrm>
            <a:off x="4343711" y="1217517"/>
            <a:ext cx="4561056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396949" y="381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de-DE" b="1" kern="0" dirty="0"/>
              <a:t>Validation of ICON-ART</a:t>
            </a:r>
          </a:p>
        </p:txBody>
      </p:sp>
      <p:sp>
        <p:nvSpPr>
          <p:cNvPr id="17" name="Pfeil nach unten 16"/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4114800" y="6151716"/>
            <a:ext cx="381000" cy="36522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4111200" y="6197585"/>
            <a:ext cx="381000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10</a:t>
            </a:r>
          </a:p>
        </p:txBody>
      </p:sp>
      <p:cxnSp>
        <p:nvCxnSpPr>
          <p:cNvPr id="25" name="Gerade Verbindung 24"/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Gerade Verbindung 25"/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Gerade Verbindung 26"/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hteck 28"/>
          <p:cNvSpPr/>
          <p:nvPr/>
        </p:nvSpPr>
        <p:spPr bwMode="auto">
          <a:xfrm>
            <a:off x="758900" y="847725"/>
            <a:ext cx="3581400" cy="4269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27050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ICON-ART</a:t>
            </a:r>
          </a:p>
        </p:txBody>
      </p:sp>
      <p:pic>
        <p:nvPicPr>
          <p:cNvPr id="14" name="Picture 2" descr="D:\Users\gasch\Plots\EMS_2016\Model\7172_AOD_20150907_10UT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974008"/>
            <a:ext cx="4496995" cy="507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/>
          <p:cNvSpPr/>
          <p:nvPr/>
        </p:nvSpPr>
        <p:spPr bwMode="auto">
          <a:xfrm>
            <a:off x="803812" y="867550"/>
            <a:ext cx="3581400" cy="4269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7050" y="948664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ICON-ART </a:t>
            </a:r>
            <a:r>
              <a:rPr lang="de-DE" dirty="0" err="1">
                <a:solidFill>
                  <a:schemeClr val="tx1"/>
                </a:solidFill>
              </a:rPr>
              <a:t>model</a:t>
            </a: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1524000" y="1769126"/>
            <a:ext cx="2662215" cy="3014376"/>
            <a:chOff x="1524000" y="1769126"/>
            <a:chExt cx="2662215" cy="3014376"/>
          </a:xfrm>
        </p:grpSpPr>
        <p:sp>
          <p:nvSpPr>
            <p:cNvPr id="7" name="Freihandform 6"/>
            <p:cNvSpPr/>
            <p:nvPr/>
          </p:nvSpPr>
          <p:spPr bwMode="auto">
            <a:xfrm>
              <a:off x="1861948" y="1769126"/>
              <a:ext cx="1390817" cy="1814255"/>
            </a:xfrm>
            <a:custGeom>
              <a:avLst/>
              <a:gdLst>
                <a:gd name="connsiteX0" fmla="*/ 1390817 w 1390817"/>
                <a:gd name="connsiteY0" fmla="*/ 33051 h 1814255"/>
                <a:gd name="connsiteX1" fmla="*/ 733592 w 1390817"/>
                <a:gd name="connsiteY1" fmla="*/ 61626 h 1814255"/>
                <a:gd name="connsiteX2" fmla="*/ 28742 w 1390817"/>
                <a:gd name="connsiteY2" fmla="*/ 595026 h 1814255"/>
                <a:gd name="connsiteX3" fmla="*/ 133517 w 1390817"/>
                <a:gd name="connsiteY3" fmla="*/ 1090326 h 1814255"/>
                <a:gd name="connsiteX4" fmla="*/ 104942 w 1390817"/>
                <a:gd name="connsiteY4" fmla="*/ 1309401 h 1814255"/>
                <a:gd name="connsiteX5" fmla="*/ 123992 w 1390817"/>
                <a:gd name="connsiteY5" fmla="*/ 1490376 h 1814255"/>
                <a:gd name="connsiteX6" fmla="*/ 324017 w 1390817"/>
                <a:gd name="connsiteY6" fmla="*/ 1680876 h 1814255"/>
                <a:gd name="connsiteX7" fmla="*/ 885992 w 1390817"/>
                <a:gd name="connsiteY7" fmla="*/ 1814226 h 1814255"/>
                <a:gd name="connsiteX8" fmla="*/ 1009817 w 1390817"/>
                <a:gd name="connsiteY8" fmla="*/ 1690401 h 181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0817" h="1814255">
                  <a:moveTo>
                    <a:pt x="1390817" y="33051"/>
                  </a:moveTo>
                  <a:cubicBezTo>
                    <a:pt x="1175710" y="507"/>
                    <a:pt x="960604" y="-32036"/>
                    <a:pt x="733592" y="61626"/>
                  </a:cubicBezTo>
                  <a:cubicBezTo>
                    <a:pt x="506580" y="155288"/>
                    <a:pt x="128754" y="423576"/>
                    <a:pt x="28742" y="595026"/>
                  </a:cubicBezTo>
                  <a:cubicBezTo>
                    <a:pt x="-71270" y="766476"/>
                    <a:pt x="120817" y="971264"/>
                    <a:pt x="133517" y="1090326"/>
                  </a:cubicBezTo>
                  <a:cubicBezTo>
                    <a:pt x="146217" y="1209388"/>
                    <a:pt x="106529" y="1242726"/>
                    <a:pt x="104942" y="1309401"/>
                  </a:cubicBezTo>
                  <a:cubicBezTo>
                    <a:pt x="103355" y="1376076"/>
                    <a:pt x="87480" y="1428464"/>
                    <a:pt x="123992" y="1490376"/>
                  </a:cubicBezTo>
                  <a:cubicBezTo>
                    <a:pt x="160504" y="1552288"/>
                    <a:pt x="197017" y="1626901"/>
                    <a:pt x="324017" y="1680876"/>
                  </a:cubicBezTo>
                  <a:cubicBezTo>
                    <a:pt x="451017" y="1734851"/>
                    <a:pt x="771692" y="1812639"/>
                    <a:pt x="885992" y="1814226"/>
                  </a:cubicBezTo>
                  <a:cubicBezTo>
                    <a:pt x="1000292" y="1815814"/>
                    <a:pt x="1005054" y="1753107"/>
                    <a:pt x="1009817" y="1690401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8" name="Freihandform 7"/>
            <p:cNvSpPr/>
            <p:nvPr/>
          </p:nvSpPr>
          <p:spPr bwMode="auto">
            <a:xfrm>
              <a:off x="1524000" y="2478452"/>
              <a:ext cx="547665" cy="1362075"/>
            </a:xfrm>
            <a:custGeom>
              <a:avLst/>
              <a:gdLst>
                <a:gd name="connsiteX0" fmla="*/ 138090 w 547665"/>
                <a:gd name="connsiteY0" fmla="*/ 0 h 1362075"/>
                <a:gd name="connsiteX1" fmla="*/ 23790 w 547665"/>
                <a:gd name="connsiteY1" fmla="*/ 466725 h 1362075"/>
                <a:gd name="connsiteX2" fmla="*/ 547665 w 547665"/>
                <a:gd name="connsiteY2" fmla="*/ 1362075 h 136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665" h="1362075">
                  <a:moveTo>
                    <a:pt x="138090" y="0"/>
                  </a:moveTo>
                  <a:cubicBezTo>
                    <a:pt x="46808" y="119856"/>
                    <a:pt x="-44473" y="239713"/>
                    <a:pt x="23790" y="466725"/>
                  </a:cubicBezTo>
                  <a:cubicBezTo>
                    <a:pt x="92052" y="693738"/>
                    <a:pt x="319858" y="1027906"/>
                    <a:pt x="547665" y="1362075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9" name="Freihandform 8"/>
            <p:cNvSpPr/>
            <p:nvPr/>
          </p:nvSpPr>
          <p:spPr bwMode="auto">
            <a:xfrm>
              <a:off x="2614590" y="2402252"/>
              <a:ext cx="1047750" cy="254481"/>
            </a:xfrm>
            <a:custGeom>
              <a:avLst/>
              <a:gdLst>
                <a:gd name="connsiteX0" fmla="*/ 0 w 1047750"/>
                <a:gd name="connsiteY0" fmla="*/ 0 h 254481"/>
                <a:gd name="connsiteX1" fmla="*/ 152400 w 1047750"/>
                <a:gd name="connsiteY1" fmla="*/ 38100 h 254481"/>
                <a:gd name="connsiteX2" fmla="*/ 600075 w 1047750"/>
                <a:gd name="connsiteY2" fmla="*/ 228600 h 254481"/>
                <a:gd name="connsiteX3" fmla="*/ 1047750 w 1047750"/>
                <a:gd name="connsiteY3" fmla="*/ 247650 h 25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0" h="254481">
                  <a:moveTo>
                    <a:pt x="0" y="0"/>
                  </a:moveTo>
                  <a:cubicBezTo>
                    <a:pt x="26194" y="0"/>
                    <a:pt x="52388" y="0"/>
                    <a:pt x="152400" y="38100"/>
                  </a:cubicBezTo>
                  <a:cubicBezTo>
                    <a:pt x="252412" y="76200"/>
                    <a:pt x="450850" y="193675"/>
                    <a:pt x="600075" y="228600"/>
                  </a:cubicBezTo>
                  <a:cubicBezTo>
                    <a:pt x="749300" y="263525"/>
                    <a:pt x="898525" y="255587"/>
                    <a:pt x="1047750" y="24765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10" name="Freihandform 9"/>
            <p:cNvSpPr/>
            <p:nvPr/>
          </p:nvSpPr>
          <p:spPr bwMode="auto">
            <a:xfrm>
              <a:off x="2452665" y="2764202"/>
              <a:ext cx="1733550" cy="669644"/>
            </a:xfrm>
            <a:custGeom>
              <a:avLst/>
              <a:gdLst>
                <a:gd name="connsiteX0" fmla="*/ 0 w 1733550"/>
                <a:gd name="connsiteY0" fmla="*/ 0 h 669644"/>
                <a:gd name="connsiteX1" fmla="*/ 152400 w 1733550"/>
                <a:gd name="connsiteY1" fmla="*/ 247650 h 669644"/>
                <a:gd name="connsiteX2" fmla="*/ 552450 w 1733550"/>
                <a:gd name="connsiteY2" fmla="*/ 571500 h 669644"/>
                <a:gd name="connsiteX3" fmla="*/ 1066800 w 1733550"/>
                <a:gd name="connsiteY3" fmla="*/ 666750 h 669644"/>
                <a:gd name="connsiteX4" fmla="*/ 1476375 w 1733550"/>
                <a:gd name="connsiteY4" fmla="*/ 485775 h 669644"/>
                <a:gd name="connsiteX5" fmla="*/ 1733550 w 1733550"/>
                <a:gd name="connsiteY5" fmla="*/ 152400 h 66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3550" h="669644">
                  <a:moveTo>
                    <a:pt x="0" y="0"/>
                  </a:moveTo>
                  <a:cubicBezTo>
                    <a:pt x="30162" y="76200"/>
                    <a:pt x="60325" y="152400"/>
                    <a:pt x="152400" y="247650"/>
                  </a:cubicBezTo>
                  <a:cubicBezTo>
                    <a:pt x="244475" y="342900"/>
                    <a:pt x="400050" y="501650"/>
                    <a:pt x="552450" y="571500"/>
                  </a:cubicBezTo>
                  <a:cubicBezTo>
                    <a:pt x="704850" y="641350"/>
                    <a:pt x="912813" y="681037"/>
                    <a:pt x="1066800" y="666750"/>
                  </a:cubicBezTo>
                  <a:cubicBezTo>
                    <a:pt x="1220787" y="652463"/>
                    <a:pt x="1365250" y="571500"/>
                    <a:pt x="1476375" y="485775"/>
                  </a:cubicBezTo>
                  <a:cubicBezTo>
                    <a:pt x="1587500" y="400050"/>
                    <a:pt x="1660525" y="276225"/>
                    <a:pt x="1733550" y="15240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11" name="Freihandform 10"/>
            <p:cNvSpPr/>
            <p:nvPr/>
          </p:nvSpPr>
          <p:spPr bwMode="auto">
            <a:xfrm>
              <a:off x="2719365" y="3288077"/>
              <a:ext cx="1333500" cy="1495425"/>
            </a:xfrm>
            <a:custGeom>
              <a:avLst/>
              <a:gdLst>
                <a:gd name="connsiteX0" fmla="*/ 1333500 w 1333500"/>
                <a:gd name="connsiteY0" fmla="*/ 0 h 1495425"/>
                <a:gd name="connsiteX1" fmla="*/ 952500 w 1333500"/>
                <a:gd name="connsiteY1" fmla="*/ 180975 h 1495425"/>
                <a:gd name="connsiteX2" fmla="*/ 704850 w 1333500"/>
                <a:gd name="connsiteY2" fmla="*/ 200025 h 1495425"/>
                <a:gd name="connsiteX3" fmla="*/ 733425 w 1333500"/>
                <a:gd name="connsiteY3" fmla="*/ 466725 h 1495425"/>
                <a:gd name="connsiteX4" fmla="*/ 571500 w 1333500"/>
                <a:gd name="connsiteY4" fmla="*/ 723900 h 1495425"/>
                <a:gd name="connsiteX5" fmla="*/ 266700 w 1333500"/>
                <a:gd name="connsiteY5" fmla="*/ 1057275 h 1495425"/>
                <a:gd name="connsiteX6" fmla="*/ 0 w 1333500"/>
                <a:gd name="connsiteY6" fmla="*/ 1495425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0" h="1495425">
                  <a:moveTo>
                    <a:pt x="1333500" y="0"/>
                  </a:moveTo>
                  <a:cubicBezTo>
                    <a:pt x="1195387" y="73819"/>
                    <a:pt x="1057275" y="147638"/>
                    <a:pt x="952500" y="180975"/>
                  </a:cubicBezTo>
                  <a:cubicBezTo>
                    <a:pt x="847725" y="214312"/>
                    <a:pt x="741362" y="152400"/>
                    <a:pt x="704850" y="200025"/>
                  </a:cubicBezTo>
                  <a:cubicBezTo>
                    <a:pt x="668337" y="247650"/>
                    <a:pt x="755650" y="379413"/>
                    <a:pt x="733425" y="466725"/>
                  </a:cubicBezTo>
                  <a:cubicBezTo>
                    <a:pt x="711200" y="554038"/>
                    <a:pt x="649287" y="625475"/>
                    <a:pt x="571500" y="723900"/>
                  </a:cubicBezTo>
                  <a:cubicBezTo>
                    <a:pt x="493713" y="822325"/>
                    <a:pt x="361950" y="928688"/>
                    <a:pt x="266700" y="1057275"/>
                  </a:cubicBezTo>
                  <a:cubicBezTo>
                    <a:pt x="171450" y="1185863"/>
                    <a:pt x="85725" y="1340644"/>
                    <a:pt x="0" y="1495425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12" name="Freihandform 11"/>
            <p:cNvSpPr/>
            <p:nvPr/>
          </p:nvSpPr>
          <p:spPr bwMode="auto">
            <a:xfrm>
              <a:off x="2633640" y="3478577"/>
              <a:ext cx="762884" cy="1295400"/>
            </a:xfrm>
            <a:custGeom>
              <a:avLst/>
              <a:gdLst>
                <a:gd name="connsiteX0" fmla="*/ 676275 w 762884"/>
                <a:gd name="connsiteY0" fmla="*/ 0 h 1295400"/>
                <a:gd name="connsiteX1" fmla="*/ 762000 w 762884"/>
                <a:gd name="connsiteY1" fmla="*/ 257175 h 1295400"/>
                <a:gd name="connsiteX2" fmla="*/ 628650 w 762884"/>
                <a:gd name="connsiteY2" fmla="*/ 400050 h 1295400"/>
                <a:gd name="connsiteX3" fmla="*/ 314325 w 762884"/>
                <a:gd name="connsiteY3" fmla="*/ 771525 h 1295400"/>
                <a:gd name="connsiteX4" fmla="*/ 0 w 762884"/>
                <a:gd name="connsiteY4" fmla="*/ 12954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884" h="1295400">
                  <a:moveTo>
                    <a:pt x="676275" y="0"/>
                  </a:moveTo>
                  <a:cubicBezTo>
                    <a:pt x="723106" y="95250"/>
                    <a:pt x="769937" y="190500"/>
                    <a:pt x="762000" y="257175"/>
                  </a:cubicBezTo>
                  <a:cubicBezTo>
                    <a:pt x="754063" y="323850"/>
                    <a:pt x="703263" y="314325"/>
                    <a:pt x="628650" y="400050"/>
                  </a:cubicBezTo>
                  <a:cubicBezTo>
                    <a:pt x="554037" y="485775"/>
                    <a:pt x="419100" y="622300"/>
                    <a:pt x="314325" y="771525"/>
                  </a:cubicBezTo>
                  <a:cubicBezTo>
                    <a:pt x="209550" y="920750"/>
                    <a:pt x="104775" y="1108075"/>
                    <a:pt x="0" y="129540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5774710" y="1769126"/>
            <a:ext cx="2662215" cy="3014376"/>
            <a:chOff x="5758053" y="1719078"/>
            <a:chExt cx="2662215" cy="3014376"/>
          </a:xfrm>
        </p:grpSpPr>
        <p:sp>
          <p:nvSpPr>
            <p:cNvPr id="46" name="Freihandform 45"/>
            <p:cNvSpPr/>
            <p:nvPr/>
          </p:nvSpPr>
          <p:spPr bwMode="auto">
            <a:xfrm>
              <a:off x="6096001" y="1719078"/>
              <a:ext cx="1390817" cy="1814255"/>
            </a:xfrm>
            <a:custGeom>
              <a:avLst/>
              <a:gdLst>
                <a:gd name="connsiteX0" fmla="*/ 1390817 w 1390817"/>
                <a:gd name="connsiteY0" fmla="*/ 33051 h 1814255"/>
                <a:gd name="connsiteX1" fmla="*/ 733592 w 1390817"/>
                <a:gd name="connsiteY1" fmla="*/ 61626 h 1814255"/>
                <a:gd name="connsiteX2" fmla="*/ 28742 w 1390817"/>
                <a:gd name="connsiteY2" fmla="*/ 595026 h 1814255"/>
                <a:gd name="connsiteX3" fmla="*/ 133517 w 1390817"/>
                <a:gd name="connsiteY3" fmla="*/ 1090326 h 1814255"/>
                <a:gd name="connsiteX4" fmla="*/ 104942 w 1390817"/>
                <a:gd name="connsiteY4" fmla="*/ 1309401 h 1814255"/>
                <a:gd name="connsiteX5" fmla="*/ 123992 w 1390817"/>
                <a:gd name="connsiteY5" fmla="*/ 1490376 h 1814255"/>
                <a:gd name="connsiteX6" fmla="*/ 324017 w 1390817"/>
                <a:gd name="connsiteY6" fmla="*/ 1680876 h 1814255"/>
                <a:gd name="connsiteX7" fmla="*/ 885992 w 1390817"/>
                <a:gd name="connsiteY7" fmla="*/ 1814226 h 1814255"/>
                <a:gd name="connsiteX8" fmla="*/ 1009817 w 1390817"/>
                <a:gd name="connsiteY8" fmla="*/ 1690401 h 181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0817" h="1814255">
                  <a:moveTo>
                    <a:pt x="1390817" y="33051"/>
                  </a:moveTo>
                  <a:cubicBezTo>
                    <a:pt x="1175710" y="507"/>
                    <a:pt x="960604" y="-32036"/>
                    <a:pt x="733592" y="61626"/>
                  </a:cubicBezTo>
                  <a:cubicBezTo>
                    <a:pt x="506580" y="155288"/>
                    <a:pt x="128754" y="423576"/>
                    <a:pt x="28742" y="595026"/>
                  </a:cubicBezTo>
                  <a:cubicBezTo>
                    <a:pt x="-71270" y="766476"/>
                    <a:pt x="120817" y="971264"/>
                    <a:pt x="133517" y="1090326"/>
                  </a:cubicBezTo>
                  <a:cubicBezTo>
                    <a:pt x="146217" y="1209388"/>
                    <a:pt x="106529" y="1242726"/>
                    <a:pt x="104942" y="1309401"/>
                  </a:cubicBezTo>
                  <a:cubicBezTo>
                    <a:pt x="103355" y="1376076"/>
                    <a:pt x="87480" y="1428464"/>
                    <a:pt x="123992" y="1490376"/>
                  </a:cubicBezTo>
                  <a:cubicBezTo>
                    <a:pt x="160504" y="1552288"/>
                    <a:pt x="197017" y="1626901"/>
                    <a:pt x="324017" y="1680876"/>
                  </a:cubicBezTo>
                  <a:cubicBezTo>
                    <a:pt x="451017" y="1734851"/>
                    <a:pt x="771692" y="1812639"/>
                    <a:pt x="885992" y="1814226"/>
                  </a:cubicBezTo>
                  <a:cubicBezTo>
                    <a:pt x="1000292" y="1815814"/>
                    <a:pt x="1005054" y="1753107"/>
                    <a:pt x="1009817" y="1690401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47" name="Freihandform 46"/>
            <p:cNvSpPr/>
            <p:nvPr/>
          </p:nvSpPr>
          <p:spPr bwMode="auto">
            <a:xfrm>
              <a:off x="5758053" y="2428404"/>
              <a:ext cx="547665" cy="1362075"/>
            </a:xfrm>
            <a:custGeom>
              <a:avLst/>
              <a:gdLst>
                <a:gd name="connsiteX0" fmla="*/ 138090 w 547665"/>
                <a:gd name="connsiteY0" fmla="*/ 0 h 1362075"/>
                <a:gd name="connsiteX1" fmla="*/ 23790 w 547665"/>
                <a:gd name="connsiteY1" fmla="*/ 466725 h 1362075"/>
                <a:gd name="connsiteX2" fmla="*/ 547665 w 547665"/>
                <a:gd name="connsiteY2" fmla="*/ 1362075 h 136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665" h="1362075">
                  <a:moveTo>
                    <a:pt x="138090" y="0"/>
                  </a:moveTo>
                  <a:cubicBezTo>
                    <a:pt x="46808" y="119856"/>
                    <a:pt x="-44473" y="239713"/>
                    <a:pt x="23790" y="466725"/>
                  </a:cubicBezTo>
                  <a:cubicBezTo>
                    <a:pt x="92052" y="693738"/>
                    <a:pt x="319858" y="1027906"/>
                    <a:pt x="547665" y="1362075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48" name="Freihandform 47"/>
            <p:cNvSpPr/>
            <p:nvPr/>
          </p:nvSpPr>
          <p:spPr bwMode="auto">
            <a:xfrm>
              <a:off x="6848643" y="2352204"/>
              <a:ext cx="1047750" cy="254481"/>
            </a:xfrm>
            <a:custGeom>
              <a:avLst/>
              <a:gdLst>
                <a:gd name="connsiteX0" fmla="*/ 0 w 1047750"/>
                <a:gd name="connsiteY0" fmla="*/ 0 h 254481"/>
                <a:gd name="connsiteX1" fmla="*/ 152400 w 1047750"/>
                <a:gd name="connsiteY1" fmla="*/ 38100 h 254481"/>
                <a:gd name="connsiteX2" fmla="*/ 600075 w 1047750"/>
                <a:gd name="connsiteY2" fmla="*/ 228600 h 254481"/>
                <a:gd name="connsiteX3" fmla="*/ 1047750 w 1047750"/>
                <a:gd name="connsiteY3" fmla="*/ 247650 h 25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0" h="254481">
                  <a:moveTo>
                    <a:pt x="0" y="0"/>
                  </a:moveTo>
                  <a:cubicBezTo>
                    <a:pt x="26194" y="0"/>
                    <a:pt x="52388" y="0"/>
                    <a:pt x="152400" y="38100"/>
                  </a:cubicBezTo>
                  <a:cubicBezTo>
                    <a:pt x="252412" y="76200"/>
                    <a:pt x="450850" y="193675"/>
                    <a:pt x="600075" y="228600"/>
                  </a:cubicBezTo>
                  <a:cubicBezTo>
                    <a:pt x="749300" y="263525"/>
                    <a:pt x="898525" y="255587"/>
                    <a:pt x="1047750" y="24765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49" name="Freihandform 48"/>
            <p:cNvSpPr/>
            <p:nvPr/>
          </p:nvSpPr>
          <p:spPr bwMode="auto">
            <a:xfrm>
              <a:off x="6686718" y="2714154"/>
              <a:ext cx="1733550" cy="669644"/>
            </a:xfrm>
            <a:custGeom>
              <a:avLst/>
              <a:gdLst>
                <a:gd name="connsiteX0" fmla="*/ 0 w 1733550"/>
                <a:gd name="connsiteY0" fmla="*/ 0 h 669644"/>
                <a:gd name="connsiteX1" fmla="*/ 152400 w 1733550"/>
                <a:gd name="connsiteY1" fmla="*/ 247650 h 669644"/>
                <a:gd name="connsiteX2" fmla="*/ 552450 w 1733550"/>
                <a:gd name="connsiteY2" fmla="*/ 571500 h 669644"/>
                <a:gd name="connsiteX3" fmla="*/ 1066800 w 1733550"/>
                <a:gd name="connsiteY3" fmla="*/ 666750 h 669644"/>
                <a:gd name="connsiteX4" fmla="*/ 1476375 w 1733550"/>
                <a:gd name="connsiteY4" fmla="*/ 485775 h 669644"/>
                <a:gd name="connsiteX5" fmla="*/ 1733550 w 1733550"/>
                <a:gd name="connsiteY5" fmla="*/ 152400 h 66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3550" h="669644">
                  <a:moveTo>
                    <a:pt x="0" y="0"/>
                  </a:moveTo>
                  <a:cubicBezTo>
                    <a:pt x="30162" y="76200"/>
                    <a:pt x="60325" y="152400"/>
                    <a:pt x="152400" y="247650"/>
                  </a:cubicBezTo>
                  <a:cubicBezTo>
                    <a:pt x="244475" y="342900"/>
                    <a:pt x="400050" y="501650"/>
                    <a:pt x="552450" y="571500"/>
                  </a:cubicBezTo>
                  <a:cubicBezTo>
                    <a:pt x="704850" y="641350"/>
                    <a:pt x="912813" y="681037"/>
                    <a:pt x="1066800" y="666750"/>
                  </a:cubicBezTo>
                  <a:cubicBezTo>
                    <a:pt x="1220787" y="652463"/>
                    <a:pt x="1365250" y="571500"/>
                    <a:pt x="1476375" y="485775"/>
                  </a:cubicBezTo>
                  <a:cubicBezTo>
                    <a:pt x="1587500" y="400050"/>
                    <a:pt x="1660525" y="276225"/>
                    <a:pt x="1733550" y="15240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50" name="Freihandform 49"/>
            <p:cNvSpPr/>
            <p:nvPr/>
          </p:nvSpPr>
          <p:spPr bwMode="auto">
            <a:xfrm>
              <a:off x="6953418" y="3238029"/>
              <a:ext cx="1333500" cy="1495425"/>
            </a:xfrm>
            <a:custGeom>
              <a:avLst/>
              <a:gdLst>
                <a:gd name="connsiteX0" fmla="*/ 1333500 w 1333500"/>
                <a:gd name="connsiteY0" fmla="*/ 0 h 1495425"/>
                <a:gd name="connsiteX1" fmla="*/ 952500 w 1333500"/>
                <a:gd name="connsiteY1" fmla="*/ 180975 h 1495425"/>
                <a:gd name="connsiteX2" fmla="*/ 704850 w 1333500"/>
                <a:gd name="connsiteY2" fmla="*/ 200025 h 1495425"/>
                <a:gd name="connsiteX3" fmla="*/ 733425 w 1333500"/>
                <a:gd name="connsiteY3" fmla="*/ 466725 h 1495425"/>
                <a:gd name="connsiteX4" fmla="*/ 571500 w 1333500"/>
                <a:gd name="connsiteY4" fmla="*/ 723900 h 1495425"/>
                <a:gd name="connsiteX5" fmla="*/ 266700 w 1333500"/>
                <a:gd name="connsiteY5" fmla="*/ 1057275 h 1495425"/>
                <a:gd name="connsiteX6" fmla="*/ 0 w 1333500"/>
                <a:gd name="connsiteY6" fmla="*/ 1495425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0" h="1495425">
                  <a:moveTo>
                    <a:pt x="1333500" y="0"/>
                  </a:moveTo>
                  <a:cubicBezTo>
                    <a:pt x="1195387" y="73819"/>
                    <a:pt x="1057275" y="147638"/>
                    <a:pt x="952500" y="180975"/>
                  </a:cubicBezTo>
                  <a:cubicBezTo>
                    <a:pt x="847725" y="214312"/>
                    <a:pt x="741362" y="152400"/>
                    <a:pt x="704850" y="200025"/>
                  </a:cubicBezTo>
                  <a:cubicBezTo>
                    <a:pt x="668337" y="247650"/>
                    <a:pt x="755650" y="379413"/>
                    <a:pt x="733425" y="466725"/>
                  </a:cubicBezTo>
                  <a:cubicBezTo>
                    <a:pt x="711200" y="554038"/>
                    <a:pt x="649287" y="625475"/>
                    <a:pt x="571500" y="723900"/>
                  </a:cubicBezTo>
                  <a:cubicBezTo>
                    <a:pt x="493713" y="822325"/>
                    <a:pt x="361950" y="928688"/>
                    <a:pt x="266700" y="1057275"/>
                  </a:cubicBezTo>
                  <a:cubicBezTo>
                    <a:pt x="171450" y="1185863"/>
                    <a:pt x="85725" y="1340644"/>
                    <a:pt x="0" y="1495425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51" name="Freihandform 50"/>
            <p:cNvSpPr/>
            <p:nvPr/>
          </p:nvSpPr>
          <p:spPr bwMode="auto">
            <a:xfrm>
              <a:off x="6867693" y="3428529"/>
              <a:ext cx="762884" cy="1295400"/>
            </a:xfrm>
            <a:custGeom>
              <a:avLst/>
              <a:gdLst>
                <a:gd name="connsiteX0" fmla="*/ 676275 w 762884"/>
                <a:gd name="connsiteY0" fmla="*/ 0 h 1295400"/>
                <a:gd name="connsiteX1" fmla="*/ 762000 w 762884"/>
                <a:gd name="connsiteY1" fmla="*/ 257175 h 1295400"/>
                <a:gd name="connsiteX2" fmla="*/ 628650 w 762884"/>
                <a:gd name="connsiteY2" fmla="*/ 400050 h 1295400"/>
                <a:gd name="connsiteX3" fmla="*/ 314325 w 762884"/>
                <a:gd name="connsiteY3" fmla="*/ 771525 h 1295400"/>
                <a:gd name="connsiteX4" fmla="*/ 0 w 762884"/>
                <a:gd name="connsiteY4" fmla="*/ 12954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884" h="1295400">
                  <a:moveTo>
                    <a:pt x="676275" y="0"/>
                  </a:moveTo>
                  <a:cubicBezTo>
                    <a:pt x="723106" y="95250"/>
                    <a:pt x="769937" y="190500"/>
                    <a:pt x="762000" y="257175"/>
                  </a:cubicBezTo>
                  <a:cubicBezTo>
                    <a:pt x="754063" y="323850"/>
                    <a:pt x="703263" y="314325"/>
                    <a:pt x="628650" y="400050"/>
                  </a:cubicBezTo>
                  <a:cubicBezTo>
                    <a:pt x="554037" y="485775"/>
                    <a:pt x="419100" y="622300"/>
                    <a:pt x="314325" y="771525"/>
                  </a:cubicBezTo>
                  <a:cubicBezTo>
                    <a:pt x="209550" y="920750"/>
                    <a:pt x="104775" y="1108075"/>
                    <a:pt x="0" y="129540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</p:grpSp>
      <p:sp>
        <p:nvSpPr>
          <p:cNvPr id="38" name="Textfeld 37"/>
          <p:cNvSpPr txBox="1"/>
          <p:nvPr/>
        </p:nvSpPr>
        <p:spPr>
          <a:xfrm>
            <a:off x="4769313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chemeClr val="tx1"/>
                </a:solidFill>
              </a:rPr>
              <a:t>MODIS TERRA VIS </a:t>
            </a:r>
            <a:r>
              <a:rPr lang="de-DE" dirty="0" err="1">
                <a:solidFill>
                  <a:schemeClr val="tx1"/>
                </a:solidFill>
              </a:rPr>
              <a:t>satellite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779202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6/9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4521524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7/9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7265760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35" name="Right Arrow 7">
            <a:hlinkClick r:id="rId5" action="ppaction://hlinksldjump"/>
            <a:extLst>
              <a:ext uri="{FF2B5EF4-FFF2-40B4-BE49-F238E27FC236}">
                <a16:creationId xmlns:a16="http://schemas.microsoft.com/office/drawing/2014/main" id="{64D152FE-3D9F-354F-9929-50839EA31C86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Gerade Verbindung mit Pfeil 36"/>
          <p:cNvCxnSpPr/>
          <p:nvPr/>
        </p:nvCxnSpPr>
        <p:spPr bwMode="auto">
          <a:xfrm flipH="1" flipV="1">
            <a:off x="2743200" y="1371600"/>
            <a:ext cx="914400" cy="3505200"/>
          </a:xfrm>
          <a:prstGeom prst="straightConnector1">
            <a:avLst/>
          </a:prstGeom>
          <a:solidFill>
            <a:srgbClr val="00B8FF"/>
          </a:solidFill>
          <a:ln w="635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sp>
        <p:nvSpPr>
          <p:cNvPr id="39" name="Pfeil nach unten 38"/>
          <p:cNvSpPr/>
          <p:nvPr/>
        </p:nvSpPr>
        <p:spPr bwMode="auto">
          <a:xfrm rot="4391456">
            <a:off x="3446942" y="2634510"/>
            <a:ext cx="353743" cy="652817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540C9EBC-C3D0-834E-A0C8-B5094B2E62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76" y="320801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199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Users\gasch\Latex\Masterarbeit\Results\VIS_AQU_SYR_20150907_1035_map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 t="174" r="4693" b="21225"/>
          <a:stretch/>
        </p:blipFill>
        <p:spPr bwMode="auto">
          <a:xfrm>
            <a:off x="4343711" y="1217517"/>
            <a:ext cx="4561056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396949" y="381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de-DE" b="1" kern="0" dirty="0"/>
              <a:t>Validation of ICON-ART</a:t>
            </a:r>
          </a:p>
        </p:txBody>
      </p:sp>
      <p:sp>
        <p:nvSpPr>
          <p:cNvPr id="17" name="Pfeil nach unten 16"/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4114800" y="6151716"/>
            <a:ext cx="381000" cy="36522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4111200" y="6197585"/>
            <a:ext cx="381000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10</a:t>
            </a:r>
          </a:p>
        </p:txBody>
      </p:sp>
      <p:cxnSp>
        <p:nvCxnSpPr>
          <p:cNvPr id="25" name="Gerade Verbindung 24"/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Gerade Verbindung 25"/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Gerade Verbindung 26"/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hteck 28"/>
          <p:cNvSpPr/>
          <p:nvPr/>
        </p:nvSpPr>
        <p:spPr bwMode="auto">
          <a:xfrm>
            <a:off x="758900" y="847725"/>
            <a:ext cx="3581400" cy="4269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27050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ICON-ART</a:t>
            </a:r>
          </a:p>
        </p:txBody>
      </p:sp>
      <p:pic>
        <p:nvPicPr>
          <p:cNvPr id="14" name="Picture 2" descr="D:\Users\gasch\Plots\EMS_2016\Model\7172_AOD_20150907_10UT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974008"/>
            <a:ext cx="4496995" cy="507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/>
          <p:cNvSpPr/>
          <p:nvPr/>
        </p:nvSpPr>
        <p:spPr bwMode="auto">
          <a:xfrm>
            <a:off x="803812" y="867550"/>
            <a:ext cx="3581400" cy="4269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7050" y="948664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ICON-ART </a:t>
            </a:r>
            <a:r>
              <a:rPr lang="de-DE" dirty="0" err="1">
                <a:solidFill>
                  <a:schemeClr val="tx1"/>
                </a:solidFill>
              </a:rPr>
              <a:t>model</a:t>
            </a: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1524000" y="1769126"/>
            <a:ext cx="2662215" cy="3014376"/>
            <a:chOff x="1524000" y="1769126"/>
            <a:chExt cx="2662215" cy="3014376"/>
          </a:xfrm>
        </p:grpSpPr>
        <p:sp>
          <p:nvSpPr>
            <p:cNvPr id="7" name="Freihandform 6"/>
            <p:cNvSpPr/>
            <p:nvPr/>
          </p:nvSpPr>
          <p:spPr bwMode="auto">
            <a:xfrm>
              <a:off x="1861948" y="1769126"/>
              <a:ext cx="1390817" cy="1814255"/>
            </a:xfrm>
            <a:custGeom>
              <a:avLst/>
              <a:gdLst>
                <a:gd name="connsiteX0" fmla="*/ 1390817 w 1390817"/>
                <a:gd name="connsiteY0" fmla="*/ 33051 h 1814255"/>
                <a:gd name="connsiteX1" fmla="*/ 733592 w 1390817"/>
                <a:gd name="connsiteY1" fmla="*/ 61626 h 1814255"/>
                <a:gd name="connsiteX2" fmla="*/ 28742 w 1390817"/>
                <a:gd name="connsiteY2" fmla="*/ 595026 h 1814255"/>
                <a:gd name="connsiteX3" fmla="*/ 133517 w 1390817"/>
                <a:gd name="connsiteY3" fmla="*/ 1090326 h 1814255"/>
                <a:gd name="connsiteX4" fmla="*/ 104942 w 1390817"/>
                <a:gd name="connsiteY4" fmla="*/ 1309401 h 1814255"/>
                <a:gd name="connsiteX5" fmla="*/ 123992 w 1390817"/>
                <a:gd name="connsiteY5" fmla="*/ 1490376 h 1814255"/>
                <a:gd name="connsiteX6" fmla="*/ 324017 w 1390817"/>
                <a:gd name="connsiteY6" fmla="*/ 1680876 h 1814255"/>
                <a:gd name="connsiteX7" fmla="*/ 885992 w 1390817"/>
                <a:gd name="connsiteY7" fmla="*/ 1814226 h 1814255"/>
                <a:gd name="connsiteX8" fmla="*/ 1009817 w 1390817"/>
                <a:gd name="connsiteY8" fmla="*/ 1690401 h 181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0817" h="1814255">
                  <a:moveTo>
                    <a:pt x="1390817" y="33051"/>
                  </a:moveTo>
                  <a:cubicBezTo>
                    <a:pt x="1175710" y="507"/>
                    <a:pt x="960604" y="-32036"/>
                    <a:pt x="733592" y="61626"/>
                  </a:cubicBezTo>
                  <a:cubicBezTo>
                    <a:pt x="506580" y="155288"/>
                    <a:pt x="128754" y="423576"/>
                    <a:pt x="28742" y="595026"/>
                  </a:cubicBezTo>
                  <a:cubicBezTo>
                    <a:pt x="-71270" y="766476"/>
                    <a:pt x="120817" y="971264"/>
                    <a:pt x="133517" y="1090326"/>
                  </a:cubicBezTo>
                  <a:cubicBezTo>
                    <a:pt x="146217" y="1209388"/>
                    <a:pt x="106529" y="1242726"/>
                    <a:pt x="104942" y="1309401"/>
                  </a:cubicBezTo>
                  <a:cubicBezTo>
                    <a:pt x="103355" y="1376076"/>
                    <a:pt x="87480" y="1428464"/>
                    <a:pt x="123992" y="1490376"/>
                  </a:cubicBezTo>
                  <a:cubicBezTo>
                    <a:pt x="160504" y="1552288"/>
                    <a:pt x="197017" y="1626901"/>
                    <a:pt x="324017" y="1680876"/>
                  </a:cubicBezTo>
                  <a:cubicBezTo>
                    <a:pt x="451017" y="1734851"/>
                    <a:pt x="771692" y="1812639"/>
                    <a:pt x="885992" y="1814226"/>
                  </a:cubicBezTo>
                  <a:cubicBezTo>
                    <a:pt x="1000292" y="1815814"/>
                    <a:pt x="1005054" y="1753107"/>
                    <a:pt x="1009817" y="1690401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8" name="Freihandform 7"/>
            <p:cNvSpPr/>
            <p:nvPr/>
          </p:nvSpPr>
          <p:spPr bwMode="auto">
            <a:xfrm>
              <a:off x="1524000" y="2478452"/>
              <a:ext cx="547665" cy="1362075"/>
            </a:xfrm>
            <a:custGeom>
              <a:avLst/>
              <a:gdLst>
                <a:gd name="connsiteX0" fmla="*/ 138090 w 547665"/>
                <a:gd name="connsiteY0" fmla="*/ 0 h 1362075"/>
                <a:gd name="connsiteX1" fmla="*/ 23790 w 547665"/>
                <a:gd name="connsiteY1" fmla="*/ 466725 h 1362075"/>
                <a:gd name="connsiteX2" fmla="*/ 547665 w 547665"/>
                <a:gd name="connsiteY2" fmla="*/ 1362075 h 136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665" h="1362075">
                  <a:moveTo>
                    <a:pt x="138090" y="0"/>
                  </a:moveTo>
                  <a:cubicBezTo>
                    <a:pt x="46808" y="119856"/>
                    <a:pt x="-44473" y="239713"/>
                    <a:pt x="23790" y="466725"/>
                  </a:cubicBezTo>
                  <a:cubicBezTo>
                    <a:pt x="92052" y="693738"/>
                    <a:pt x="319858" y="1027906"/>
                    <a:pt x="547665" y="1362075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9" name="Freihandform 8"/>
            <p:cNvSpPr/>
            <p:nvPr/>
          </p:nvSpPr>
          <p:spPr bwMode="auto">
            <a:xfrm>
              <a:off x="2614590" y="2402252"/>
              <a:ext cx="1047750" cy="254481"/>
            </a:xfrm>
            <a:custGeom>
              <a:avLst/>
              <a:gdLst>
                <a:gd name="connsiteX0" fmla="*/ 0 w 1047750"/>
                <a:gd name="connsiteY0" fmla="*/ 0 h 254481"/>
                <a:gd name="connsiteX1" fmla="*/ 152400 w 1047750"/>
                <a:gd name="connsiteY1" fmla="*/ 38100 h 254481"/>
                <a:gd name="connsiteX2" fmla="*/ 600075 w 1047750"/>
                <a:gd name="connsiteY2" fmla="*/ 228600 h 254481"/>
                <a:gd name="connsiteX3" fmla="*/ 1047750 w 1047750"/>
                <a:gd name="connsiteY3" fmla="*/ 247650 h 25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0" h="254481">
                  <a:moveTo>
                    <a:pt x="0" y="0"/>
                  </a:moveTo>
                  <a:cubicBezTo>
                    <a:pt x="26194" y="0"/>
                    <a:pt x="52388" y="0"/>
                    <a:pt x="152400" y="38100"/>
                  </a:cubicBezTo>
                  <a:cubicBezTo>
                    <a:pt x="252412" y="76200"/>
                    <a:pt x="450850" y="193675"/>
                    <a:pt x="600075" y="228600"/>
                  </a:cubicBezTo>
                  <a:cubicBezTo>
                    <a:pt x="749300" y="263525"/>
                    <a:pt x="898525" y="255587"/>
                    <a:pt x="1047750" y="24765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10" name="Freihandform 9"/>
            <p:cNvSpPr/>
            <p:nvPr/>
          </p:nvSpPr>
          <p:spPr bwMode="auto">
            <a:xfrm>
              <a:off x="2452665" y="2764202"/>
              <a:ext cx="1733550" cy="669644"/>
            </a:xfrm>
            <a:custGeom>
              <a:avLst/>
              <a:gdLst>
                <a:gd name="connsiteX0" fmla="*/ 0 w 1733550"/>
                <a:gd name="connsiteY0" fmla="*/ 0 h 669644"/>
                <a:gd name="connsiteX1" fmla="*/ 152400 w 1733550"/>
                <a:gd name="connsiteY1" fmla="*/ 247650 h 669644"/>
                <a:gd name="connsiteX2" fmla="*/ 552450 w 1733550"/>
                <a:gd name="connsiteY2" fmla="*/ 571500 h 669644"/>
                <a:gd name="connsiteX3" fmla="*/ 1066800 w 1733550"/>
                <a:gd name="connsiteY3" fmla="*/ 666750 h 669644"/>
                <a:gd name="connsiteX4" fmla="*/ 1476375 w 1733550"/>
                <a:gd name="connsiteY4" fmla="*/ 485775 h 669644"/>
                <a:gd name="connsiteX5" fmla="*/ 1733550 w 1733550"/>
                <a:gd name="connsiteY5" fmla="*/ 152400 h 66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3550" h="669644">
                  <a:moveTo>
                    <a:pt x="0" y="0"/>
                  </a:moveTo>
                  <a:cubicBezTo>
                    <a:pt x="30162" y="76200"/>
                    <a:pt x="60325" y="152400"/>
                    <a:pt x="152400" y="247650"/>
                  </a:cubicBezTo>
                  <a:cubicBezTo>
                    <a:pt x="244475" y="342900"/>
                    <a:pt x="400050" y="501650"/>
                    <a:pt x="552450" y="571500"/>
                  </a:cubicBezTo>
                  <a:cubicBezTo>
                    <a:pt x="704850" y="641350"/>
                    <a:pt x="912813" y="681037"/>
                    <a:pt x="1066800" y="666750"/>
                  </a:cubicBezTo>
                  <a:cubicBezTo>
                    <a:pt x="1220787" y="652463"/>
                    <a:pt x="1365250" y="571500"/>
                    <a:pt x="1476375" y="485775"/>
                  </a:cubicBezTo>
                  <a:cubicBezTo>
                    <a:pt x="1587500" y="400050"/>
                    <a:pt x="1660525" y="276225"/>
                    <a:pt x="1733550" y="15240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11" name="Freihandform 10"/>
            <p:cNvSpPr/>
            <p:nvPr/>
          </p:nvSpPr>
          <p:spPr bwMode="auto">
            <a:xfrm>
              <a:off x="2719365" y="3288077"/>
              <a:ext cx="1333500" cy="1495425"/>
            </a:xfrm>
            <a:custGeom>
              <a:avLst/>
              <a:gdLst>
                <a:gd name="connsiteX0" fmla="*/ 1333500 w 1333500"/>
                <a:gd name="connsiteY0" fmla="*/ 0 h 1495425"/>
                <a:gd name="connsiteX1" fmla="*/ 952500 w 1333500"/>
                <a:gd name="connsiteY1" fmla="*/ 180975 h 1495425"/>
                <a:gd name="connsiteX2" fmla="*/ 704850 w 1333500"/>
                <a:gd name="connsiteY2" fmla="*/ 200025 h 1495425"/>
                <a:gd name="connsiteX3" fmla="*/ 733425 w 1333500"/>
                <a:gd name="connsiteY3" fmla="*/ 466725 h 1495425"/>
                <a:gd name="connsiteX4" fmla="*/ 571500 w 1333500"/>
                <a:gd name="connsiteY4" fmla="*/ 723900 h 1495425"/>
                <a:gd name="connsiteX5" fmla="*/ 266700 w 1333500"/>
                <a:gd name="connsiteY5" fmla="*/ 1057275 h 1495425"/>
                <a:gd name="connsiteX6" fmla="*/ 0 w 1333500"/>
                <a:gd name="connsiteY6" fmla="*/ 1495425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0" h="1495425">
                  <a:moveTo>
                    <a:pt x="1333500" y="0"/>
                  </a:moveTo>
                  <a:cubicBezTo>
                    <a:pt x="1195387" y="73819"/>
                    <a:pt x="1057275" y="147638"/>
                    <a:pt x="952500" y="180975"/>
                  </a:cubicBezTo>
                  <a:cubicBezTo>
                    <a:pt x="847725" y="214312"/>
                    <a:pt x="741362" y="152400"/>
                    <a:pt x="704850" y="200025"/>
                  </a:cubicBezTo>
                  <a:cubicBezTo>
                    <a:pt x="668337" y="247650"/>
                    <a:pt x="755650" y="379413"/>
                    <a:pt x="733425" y="466725"/>
                  </a:cubicBezTo>
                  <a:cubicBezTo>
                    <a:pt x="711200" y="554038"/>
                    <a:pt x="649287" y="625475"/>
                    <a:pt x="571500" y="723900"/>
                  </a:cubicBezTo>
                  <a:cubicBezTo>
                    <a:pt x="493713" y="822325"/>
                    <a:pt x="361950" y="928688"/>
                    <a:pt x="266700" y="1057275"/>
                  </a:cubicBezTo>
                  <a:cubicBezTo>
                    <a:pt x="171450" y="1185863"/>
                    <a:pt x="85725" y="1340644"/>
                    <a:pt x="0" y="1495425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12" name="Freihandform 11"/>
            <p:cNvSpPr/>
            <p:nvPr/>
          </p:nvSpPr>
          <p:spPr bwMode="auto">
            <a:xfrm>
              <a:off x="2633640" y="3478577"/>
              <a:ext cx="762884" cy="1295400"/>
            </a:xfrm>
            <a:custGeom>
              <a:avLst/>
              <a:gdLst>
                <a:gd name="connsiteX0" fmla="*/ 676275 w 762884"/>
                <a:gd name="connsiteY0" fmla="*/ 0 h 1295400"/>
                <a:gd name="connsiteX1" fmla="*/ 762000 w 762884"/>
                <a:gd name="connsiteY1" fmla="*/ 257175 h 1295400"/>
                <a:gd name="connsiteX2" fmla="*/ 628650 w 762884"/>
                <a:gd name="connsiteY2" fmla="*/ 400050 h 1295400"/>
                <a:gd name="connsiteX3" fmla="*/ 314325 w 762884"/>
                <a:gd name="connsiteY3" fmla="*/ 771525 h 1295400"/>
                <a:gd name="connsiteX4" fmla="*/ 0 w 762884"/>
                <a:gd name="connsiteY4" fmla="*/ 12954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884" h="1295400">
                  <a:moveTo>
                    <a:pt x="676275" y="0"/>
                  </a:moveTo>
                  <a:cubicBezTo>
                    <a:pt x="723106" y="95250"/>
                    <a:pt x="769937" y="190500"/>
                    <a:pt x="762000" y="257175"/>
                  </a:cubicBezTo>
                  <a:cubicBezTo>
                    <a:pt x="754063" y="323850"/>
                    <a:pt x="703263" y="314325"/>
                    <a:pt x="628650" y="400050"/>
                  </a:cubicBezTo>
                  <a:cubicBezTo>
                    <a:pt x="554037" y="485775"/>
                    <a:pt x="419100" y="622300"/>
                    <a:pt x="314325" y="771525"/>
                  </a:cubicBezTo>
                  <a:cubicBezTo>
                    <a:pt x="209550" y="920750"/>
                    <a:pt x="104775" y="1108075"/>
                    <a:pt x="0" y="129540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5774710" y="1769126"/>
            <a:ext cx="2662215" cy="3014376"/>
            <a:chOff x="5758053" y="1719078"/>
            <a:chExt cx="2662215" cy="3014376"/>
          </a:xfrm>
        </p:grpSpPr>
        <p:sp>
          <p:nvSpPr>
            <p:cNvPr id="46" name="Freihandform 45"/>
            <p:cNvSpPr/>
            <p:nvPr/>
          </p:nvSpPr>
          <p:spPr bwMode="auto">
            <a:xfrm>
              <a:off x="6096001" y="1719078"/>
              <a:ext cx="1390817" cy="1814255"/>
            </a:xfrm>
            <a:custGeom>
              <a:avLst/>
              <a:gdLst>
                <a:gd name="connsiteX0" fmla="*/ 1390817 w 1390817"/>
                <a:gd name="connsiteY0" fmla="*/ 33051 h 1814255"/>
                <a:gd name="connsiteX1" fmla="*/ 733592 w 1390817"/>
                <a:gd name="connsiteY1" fmla="*/ 61626 h 1814255"/>
                <a:gd name="connsiteX2" fmla="*/ 28742 w 1390817"/>
                <a:gd name="connsiteY2" fmla="*/ 595026 h 1814255"/>
                <a:gd name="connsiteX3" fmla="*/ 133517 w 1390817"/>
                <a:gd name="connsiteY3" fmla="*/ 1090326 h 1814255"/>
                <a:gd name="connsiteX4" fmla="*/ 104942 w 1390817"/>
                <a:gd name="connsiteY4" fmla="*/ 1309401 h 1814255"/>
                <a:gd name="connsiteX5" fmla="*/ 123992 w 1390817"/>
                <a:gd name="connsiteY5" fmla="*/ 1490376 h 1814255"/>
                <a:gd name="connsiteX6" fmla="*/ 324017 w 1390817"/>
                <a:gd name="connsiteY6" fmla="*/ 1680876 h 1814255"/>
                <a:gd name="connsiteX7" fmla="*/ 885992 w 1390817"/>
                <a:gd name="connsiteY7" fmla="*/ 1814226 h 1814255"/>
                <a:gd name="connsiteX8" fmla="*/ 1009817 w 1390817"/>
                <a:gd name="connsiteY8" fmla="*/ 1690401 h 181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0817" h="1814255">
                  <a:moveTo>
                    <a:pt x="1390817" y="33051"/>
                  </a:moveTo>
                  <a:cubicBezTo>
                    <a:pt x="1175710" y="507"/>
                    <a:pt x="960604" y="-32036"/>
                    <a:pt x="733592" y="61626"/>
                  </a:cubicBezTo>
                  <a:cubicBezTo>
                    <a:pt x="506580" y="155288"/>
                    <a:pt x="128754" y="423576"/>
                    <a:pt x="28742" y="595026"/>
                  </a:cubicBezTo>
                  <a:cubicBezTo>
                    <a:pt x="-71270" y="766476"/>
                    <a:pt x="120817" y="971264"/>
                    <a:pt x="133517" y="1090326"/>
                  </a:cubicBezTo>
                  <a:cubicBezTo>
                    <a:pt x="146217" y="1209388"/>
                    <a:pt x="106529" y="1242726"/>
                    <a:pt x="104942" y="1309401"/>
                  </a:cubicBezTo>
                  <a:cubicBezTo>
                    <a:pt x="103355" y="1376076"/>
                    <a:pt x="87480" y="1428464"/>
                    <a:pt x="123992" y="1490376"/>
                  </a:cubicBezTo>
                  <a:cubicBezTo>
                    <a:pt x="160504" y="1552288"/>
                    <a:pt x="197017" y="1626901"/>
                    <a:pt x="324017" y="1680876"/>
                  </a:cubicBezTo>
                  <a:cubicBezTo>
                    <a:pt x="451017" y="1734851"/>
                    <a:pt x="771692" y="1812639"/>
                    <a:pt x="885992" y="1814226"/>
                  </a:cubicBezTo>
                  <a:cubicBezTo>
                    <a:pt x="1000292" y="1815814"/>
                    <a:pt x="1005054" y="1753107"/>
                    <a:pt x="1009817" y="1690401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47" name="Freihandform 46"/>
            <p:cNvSpPr/>
            <p:nvPr/>
          </p:nvSpPr>
          <p:spPr bwMode="auto">
            <a:xfrm>
              <a:off x="5758053" y="2428404"/>
              <a:ext cx="547665" cy="1362075"/>
            </a:xfrm>
            <a:custGeom>
              <a:avLst/>
              <a:gdLst>
                <a:gd name="connsiteX0" fmla="*/ 138090 w 547665"/>
                <a:gd name="connsiteY0" fmla="*/ 0 h 1362075"/>
                <a:gd name="connsiteX1" fmla="*/ 23790 w 547665"/>
                <a:gd name="connsiteY1" fmla="*/ 466725 h 1362075"/>
                <a:gd name="connsiteX2" fmla="*/ 547665 w 547665"/>
                <a:gd name="connsiteY2" fmla="*/ 1362075 h 136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665" h="1362075">
                  <a:moveTo>
                    <a:pt x="138090" y="0"/>
                  </a:moveTo>
                  <a:cubicBezTo>
                    <a:pt x="46808" y="119856"/>
                    <a:pt x="-44473" y="239713"/>
                    <a:pt x="23790" y="466725"/>
                  </a:cubicBezTo>
                  <a:cubicBezTo>
                    <a:pt x="92052" y="693738"/>
                    <a:pt x="319858" y="1027906"/>
                    <a:pt x="547665" y="1362075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48" name="Freihandform 47"/>
            <p:cNvSpPr/>
            <p:nvPr/>
          </p:nvSpPr>
          <p:spPr bwMode="auto">
            <a:xfrm>
              <a:off x="6848643" y="2352204"/>
              <a:ext cx="1047750" cy="254481"/>
            </a:xfrm>
            <a:custGeom>
              <a:avLst/>
              <a:gdLst>
                <a:gd name="connsiteX0" fmla="*/ 0 w 1047750"/>
                <a:gd name="connsiteY0" fmla="*/ 0 h 254481"/>
                <a:gd name="connsiteX1" fmla="*/ 152400 w 1047750"/>
                <a:gd name="connsiteY1" fmla="*/ 38100 h 254481"/>
                <a:gd name="connsiteX2" fmla="*/ 600075 w 1047750"/>
                <a:gd name="connsiteY2" fmla="*/ 228600 h 254481"/>
                <a:gd name="connsiteX3" fmla="*/ 1047750 w 1047750"/>
                <a:gd name="connsiteY3" fmla="*/ 247650 h 25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0" h="254481">
                  <a:moveTo>
                    <a:pt x="0" y="0"/>
                  </a:moveTo>
                  <a:cubicBezTo>
                    <a:pt x="26194" y="0"/>
                    <a:pt x="52388" y="0"/>
                    <a:pt x="152400" y="38100"/>
                  </a:cubicBezTo>
                  <a:cubicBezTo>
                    <a:pt x="252412" y="76200"/>
                    <a:pt x="450850" y="193675"/>
                    <a:pt x="600075" y="228600"/>
                  </a:cubicBezTo>
                  <a:cubicBezTo>
                    <a:pt x="749300" y="263525"/>
                    <a:pt x="898525" y="255587"/>
                    <a:pt x="1047750" y="24765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49" name="Freihandform 48"/>
            <p:cNvSpPr/>
            <p:nvPr/>
          </p:nvSpPr>
          <p:spPr bwMode="auto">
            <a:xfrm>
              <a:off x="6686718" y="2714154"/>
              <a:ext cx="1733550" cy="669644"/>
            </a:xfrm>
            <a:custGeom>
              <a:avLst/>
              <a:gdLst>
                <a:gd name="connsiteX0" fmla="*/ 0 w 1733550"/>
                <a:gd name="connsiteY0" fmla="*/ 0 h 669644"/>
                <a:gd name="connsiteX1" fmla="*/ 152400 w 1733550"/>
                <a:gd name="connsiteY1" fmla="*/ 247650 h 669644"/>
                <a:gd name="connsiteX2" fmla="*/ 552450 w 1733550"/>
                <a:gd name="connsiteY2" fmla="*/ 571500 h 669644"/>
                <a:gd name="connsiteX3" fmla="*/ 1066800 w 1733550"/>
                <a:gd name="connsiteY3" fmla="*/ 666750 h 669644"/>
                <a:gd name="connsiteX4" fmla="*/ 1476375 w 1733550"/>
                <a:gd name="connsiteY4" fmla="*/ 485775 h 669644"/>
                <a:gd name="connsiteX5" fmla="*/ 1733550 w 1733550"/>
                <a:gd name="connsiteY5" fmla="*/ 152400 h 66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3550" h="669644">
                  <a:moveTo>
                    <a:pt x="0" y="0"/>
                  </a:moveTo>
                  <a:cubicBezTo>
                    <a:pt x="30162" y="76200"/>
                    <a:pt x="60325" y="152400"/>
                    <a:pt x="152400" y="247650"/>
                  </a:cubicBezTo>
                  <a:cubicBezTo>
                    <a:pt x="244475" y="342900"/>
                    <a:pt x="400050" y="501650"/>
                    <a:pt x="552450" y="571500"/>
                  </a:cubicBezTo>
                  <a:cubicBezTo>
                    <a:pt x="704850" y="641350"/>
                    <a:pt x="912813" y="681037"/>
                    <a:pt x="1066800" y="666750"/>
                  </a:cubicBezTo>
                  <a:cubicBezTo>
                    <a:pt x="1220787" y="652463"/>
                    <a:pt x="1365250" y="571500"/>
                    <a:pt x="1476375" y="485775"/>
                  </a:cubicBezTo>
                  <a:cubicBezTo>
                    <a:pt x="1587500" y="400050"/>
                    <a:pt x="1660525" y="276225"/>
                    <a:pt x="1733550" y="15240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50" name="Freihandform 49"/>
            <p:cNvSpPr/>
            <p:nvPr/>
          </p:nvSpPr>
          <p:spPr bwMode="auto">
            <a:xfrm>
              <a:off x="6953418" y="3238029"/>
              <a:ext cx="1333500" cy="1495425"/>
            </a:xfrm>
            <a:custGeom>
              <a:avLst/>
              <a:gdLst>
                <a:gd name="connsiteX0" fmla="*/ 1333500 w 1333500"/>
                <a:gd name="connsiteY0" fmla="*/ 0 h 1495425"/>
                <a:gd name="connsiteX1" fmla="*/ 952500 w 1333500"/>
                <a:gd name="connsiteY1" fmla="*/ 180975 h 1495425"/>
                <a:gd name="connsiteX2" fmla="*/ 704850 w 1333500"/>
                <a:gd name="connsiteY2" fmla="*/ 200025 h 1495425"/>
                <a:gd name="connsiteX3" fmla="*/ 733425 w 1333500"/>
                <a:gd name="connsiteY3" fmla="*/ 466725 h 1495425"/>
                <a:gd name="connsiteX4" fmla="*/ 571500 w 1333500"/>
                <a:gd name="connsiteY4" fmla="*/ 723900 h 1495425"/>
                <a:gd name="connsiteX5" fmla="*/ 266700 w 1333500"/>
                <a:gd name="connsiteY5" fmla="*/ 1057275 h 1495425"/>
                <a:gd name="connsiteX6" fmla="*/ 0 w 1333500"/>
                <a:gd name="connsiteY6" fmla="*/ 1495425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0" h="1495425">
                  <a:moveTo>
                    <a:pt x="1333500" y="0"/>
                  </a:moveTo>
                  <a:cubicBezTo>
                    <a:pt x="1195387" y="73819"/>
                    <a:pt x="1057275" y="147638"/>
                    <a:pt x="952500" y="180975"/>
                  </a:cubicBezTo>
                  <a:cubicBezTo>
                    <a:pt x="847725" y="214312"/>
                    <a:pt x="741362" y="152400"/>
                    <a:pt x="704850" y="200025"/>
                  </a:cubicBezTo>
                  <a:cubicBezTo>
                    <a:pt x="668337" y="247650"/>
                    <a:pt x="755650" y="379413"/>
                    <a:pt x="733425" y="466725"/>
                  </a:cubicBezTo>
                  <a:cubicBezTo>
                    <a:pt x="711200" y="554038"/>
                    <a:pt x="649287" y="625475"/>
                    <a:pt x="571500" y="723900"/>
                  </a:cubicBezTo>
                  <a:cubicBezTo>
                    <a:pt x="493713" y="822325"/>
                    <a:pt x="361950" y="928688"/>
                    <a:pt x="266700" y="1057275"/>
                  </a:cubicBezTo>
                  <a:cubicBezTo>
                    <a:pt x="171450" y="1185863"/>
                    <a:pt x="85725" y="1340644"/>
                    <a:pt x="0" y="1495425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sp>
          <p:nvSpPr>
            <p:cNvPr id="51" name="Freihandform 50"/>
            <p:cNvSpPr/>
            <p:nvPr/>
          </p:nvSpPr>
          <p:spPr bwMode="auto">
            <a:xfrm>
              <a:off x="6867693" y="3428529"/>
              <a:ext cx="762884" cy="1295400"/>
            </a:xfrm>
            <a:custGeom>
              <a:avLst/>
              <a:gdLst>
                <a:gd name="connsiteX0" fmla="*/ 676275 w 762884"/>
                <a:gd name="connsiteY0" fmla="*/ 0 h 1295400"/>
                <a:gd name="connsiteX1" fmla="*/ 762000 w 762884"/>
                <a:gd name="connsiteY1" fmla="*/ 257175 h 1295400"/>
                <a:gd name="connsiteX2" fmla="*/ 628650 w 762884"/>
                <a:gd name="connsiteY2" fmla="*/ 400050 h 1295400"/>
                <a:gd name="connsiteX3" fmla="*/ 314325 w 762884"/>
                <a:gd name="connsiteY3" fmla="*/ 771525 h 1295400"/>
                <a:gd name="connsiteX4" fmla="*/ 0 w 762884"/>
                <a:gd name="connsiteY4" fmla="*/ 12954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884" h="1295400">
                  <a:moveTo>
                    <a:pt x="676275" y="0"/>
                  </a:moveTo>
                  <a:cubicBezTo>
                    <a:pt x="723106" y="95250"/>
                    <a:pt x="769937" y="190500"/>
                    <a:pt x="762000" y="257175"/>
                  </a:cubicBezTo>
                  <a:cubicBezTo>
                    <a:pt x="754063" y="323850"/>
                    <a:pt x="703263" y="314325"/>
                    <a:pt x="628650" y="400050"/>
                  </a:cubicBezTo>
                  <a:cubicBezTo>
                    <a:pt x="554037" y="485775"/>
                    <a:pt x="419100" y="622300"/>
                    <a:pt x="314325" y="771525"/>
                  </a:cubicBezTo>
                  <a:cubicBezTo>
                    <a:pt x="209550" y="920750"/>
                    <a:pt x="104775" y="1108075"/>
                    <a:pt x="0" y="129540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</p:grpSp>
      <p:sp>
        <p:nvSpPr>
          <p:cNvPr id="38" name="Textfeld 37"/>
          <p:cNvSpPr txBox="1"/>
          <p:nvPr/>
        </p:nvSpPr>
        <p:spPr>
          <a:xfrm>
            <a:off x="4769313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chemeClr val="tx1"/>
                </a:solidFill>
              </a:rPr>
              <a:t>MODIS TERRA VIS </a:t>
            </a:r>
            <a:r>
              <a:rPr lang="de-DE" dirty="0" err="1">
                <a:solidFill>
                  <a:schemeClr val="tx1"/>
                </a:solidFill>
              </a:rPr>
              <a:t>satellite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779202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6/9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4521524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7/9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7265760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35" name="Right Arrow 7">
            <a:hlinkClick r:id="rId5" action="ppaction://hlinksldjump"/>
            <a:extLst>
              <a:ext uri="{FF2B5EF4-FFF2-40B4-BE49-F238E27FC236}">
                <a16:creationId xmlns:a16="http://schemas.microsoft.com/office/drawing/2014/main" id="{64D152FE-3D9F-354F-9929-50839EA31C86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Gerade Verbindung mit Pfeil 36"/>
          <p:cNvCxnSpPr/>
          <p:nvPr/>
        </p:nvCxnSpPr>
        <p:spPr bwMode="auto">
          <a:xfrm flipH="1" flipV="1">
            <a:off x="2743200" y="1371600"/>
            <a:ext cx="914400" cy="3505200"/>
          </a:xfrm>
          <a:prstGeom prst="straightConnector1">
            <a:avLst/>
          </a:prstGeom>
          <a:solidFill>
            <a:srgbClr val="00B8FF"/>
          </a:solidFill>
          <a:ln w="635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sp>
        <p:nvSpPr>
          <p:cNvPr id="39" name="Pfeil nach unten 38"/>
          <p:cNvSpPr/>
          <p:nvPr/>
        </p:nvSpPr>
        <p:spPr bwMode="auto">
          <a:xfrm rot="4391456">
            <a:off x="3446942" y="2634510"/>
            <a:ext cx="353743" cy="652817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40" name="Rechteck 39"/>
          <p:cNvSpPr/>
          <p:nvPr/>
        </p:nvSpPr>
        <p:spPr bwMode="auto">
          <a:xfrm>
            <a:off x="227009" y="887740"/>
            <a:ext cx="4192591" cy="365011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spcBef>
                <a:spcPts val="363"/>
              </a:spcBef>
            </a:pPr>
            <a:r>
              <a:rPr lang="en-US" altLang="de-DE" sz="2000" b="1" dirty="0">
                <a:solidFill>
                  <a:srgbClr val="000000"/>
                </a:solidFill>
                <a:ea typeface=""/>
              </a:rPr>
              <a:t>07 Sep ’15 </a:t>
            </a:r>
            <a:r>
              <a:rPr lang="mr-IN" altLang="de-DE" sz="2000" b="1" dirty="0">
                <a:solidFill>
                  <a:srgbClr val="000000"/>
                </a:solidFill>
                <a:ea typeface=""/>
              </a:rPr>
              <a:t>–</a:t>
            </a:r>
            <a:r>
              <a:rPr lang="en-US" altLang="de-DE" sz="2000" b="1" dirty="0">
                <a:solidFill>
                  <a:srgbClr val="000000"/>
                </a:solidFill>
                <a:ea typeface=""/>
              </a:rPr>
              <a:t> 10 UTC </a:t>
            </a:r>
          </a:p>
          <a:p>
            <a:pPr marL="266700" indent="-266700">
              <a:lnSpc>
                <a:spcPct val="150000"/>
              </a:lnSpc>
              <a:spcBef>
                <a:spcPts val="363"/>
              </a:spcBef>
              <a:buBlip>
                <a:blip r:embed="rId6"/>
              </a:buBlip>
            </a:pPr>
            <a:r>
              <a:rPr lang="en-US" altLang="de-DE" sz="2000" dirty="0">
                <a:solidFill>
                  <a:srgbClr val="000000"/>
                </a:solidFill>
                <a:ea typeface=""/>
              </a:rPr>
              <a:t>Detailed agreement between model and satellite</a:t>
            </a:r>
          </a:p>
          <a:p>
            <a:pPr marL="266700" indent="-266700">
              <a:lnSpc>
                <a:spcPct val="150000"/>
              </a:lnSpc>
              <a:spcBef>
                <a:spcPts val="363"/>
              </a:spcBef>
              <a:buBlip>
                <a:blip r:embed="rId6"/>
              </a:buBlip>
            </a:pPr>
            <a:r>
              <a:rPr lang="en-US" altLang="de-DE" sz="2000" dirty="0">
                <a:solidFill>
                  <a:srgbClr val="000000"/>
                </a:solidFill>
                <a:ea typeface=""/>
              </a:rPr>
              <a:t>All features present in model</a:t>
            </a:r>
            <a:br>
              <a:rPr lang="en-US" altLang="de-DE" sz="2000" dirty="0">
                <a:solidFill>
                  <a:srgbClr val="000000"/>
                </a:solidFill>
                <a:ea typeface=""/>
              </a:rPr>
            </a:br>
            <a:r>
              <a:rPr lang="en-US" altLang="de-DE" sz="2000" dirty="0">
                <a:solidFill>
                  <a:srgbClr val="000000"/>
                </a:solidFill>
                <a:ea typeface=""/>
              </a:rPr>
              <a:t>with small spatial offsets</a:t>
            </a:r>
          </a:p>
          <a:p>
            <a:pPr marL="266700" indent="-266700">
              <a:lnSpc>
                <a:spcPct val="150000"/>
              </a:lnSpc>
              <a:spcBef>
                <a:spcPts val="363"/>
              </a:spcBef>
              <a:tabLst>
                <a:tab pos="311150" algn="l"/>
              </a:tabLst>
            </a:pPr>
            <a:r>
              <a:rPr lang="en-US" sz="2000" dirty="0">
                <a:solidFill>
                  <a:srgbClr val="000000"/>
                </a:solidFill>
                <a:ea typeface=""/>
                <a:sym typeface="Wingdings"/>
              </a:rPr>
              <a:t> </a:t>
            </a:r>
            <a:r>
              <a:rPr lang="en-US" sz="2000" dirty="0">
                <a:solidFill>
                  <a:srgbClr val="000000"/>
                </a:solidFill>
                <a:ea typeface=""/>
              </a:rPr>
              <a:t>Vertical profile obtained by CALIPSO overpass follows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18569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rafik 121">
            <a:extLst>
              <a:ext uri="{FF2B5EF4-FFF2-40B4-BE49-F238E27FC236}">
                <a16:creationId xmlns:a16="http://schemas.microsoft.com/office/drawing/2014/main" id="{EB9DC149-42B8-5246-9BD9-3426C000A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12" y="2133600"/>
            <a:ext cx="4665571" cy="2617888"/>
          </a:xfrm>
          <a:prstGeom prst="rect">
            <a:avLst/>
          </a:prstGeom>
        </p:spPr>
      </p:pic>
      <p:pic>
        <p:nvPicPr>
          <p:cNvPr id="123" name="Grafik 122">
            <a:extLst>
              <a:ext uri="{FF2B5EF4-FFF2-40B4-BE49-F238E27FC236}">
                <a16:creationId xmlns:a16="http://schemas.microsoft.com/office/drawing/2014/main" id="{0658A80D-65D6-C64E-B361-2BED37ABD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724400"/>
            <a:ext cx="4649883" cy="1226159"/>
          </a:xfrm>
          <a:prstGeom prst="rect">
            <a:avLst/>
          </a:prstGeom>
        </p:spPr>
      </p:pic>
      <p:sp>
        <p:nvSpPr>
          <p:cNvPr id="124" name="Rectangle 2">
            <a:extLst>
              <a:ext uri="{FF2B5EF4-FFF2-40B4-BE49-F238E27FC236}">
                <a16:creationId xmlns:a16="http://schemas.microsoft.com/office/drawing/2014/main" id="{CDCDA489-E54E-604A-B2DF-34551EFDBD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6949" y="381000"/>
            <a:ext cx="7010400" cy="4572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de-DE" b="1" dirty="0"/>
              <a:t>Overview</a:t>
            </a:r>
          </a:p>
        </p:txBody>
      </p:sp>
      <p:sp>
        <p:nvSpPr>
          <p:cNvPr id="126" name="Right Arrow 7">
            <a:hlinkClick r:id="rId5" action="ppaction://hlinksldjump"/>
            <a:extLst>
              <a:ext uri="{FF2B5EF4-FFF2-40B4-BE49-F238E27FC236}">
                <a16:creationId xmlns:a16="http://schemas.microsoft.com/office/drawing/2014/main" id="{0FA0065E-DE76-8749-925D-416FB3872B02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Textfeld 128">
            <a:extLst>
              <a:ext uri="{FF2B5EF4-FFF2-40B4-BE49-F238E27FC236}">
                <a16:creationId xmlns:a16="http://schemas.microsoft.com/office/drawing/2014/main" id="{6421B408-0A90-8C41-B509-CD80AD5B5D75}"/>
              </a:ext>
            </a:extLst>
          </p:cNvPr>
          <p:cNvSpPr txBox="1"/>
          <p:nvPr/>
        </p:nvSpPr>
        <p:spPr>
          <a:xfrm>
            <a:off x="6172200" y="992062"/>
            <a:ext cx="1864613" cy="11809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Event overview</a:t>
            </a: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chemeClr val="tx1"/>
                </a:solidFill>
              </a:rPr>
              <a:t>Course</a:t>
            </a: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chemeClr val="tx1"/>
                </a:solidFill>
              </a:rPr>
              <a:t>Forecast failure</a:t>
            </a: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chemeClr val="tx1"/>
                </a:solidFill>
              </a:rPr>
              <a:t>Our approach</a:t>
            </a:r>
          </a:p>
        </p:txBody>
      </p:sp>
      <p:sp>
        <p:nvSpPr>
          <p:cNvPr id="130" name="Textfeld 129">
            <a:extLst>
              <a:ext uri="{FF2B5EF4-FFF2-40B4-BE49-F238E27FC236}">
                <a16:creationId xmlns:a16="http://schemas.microsoft.com/office/drawing/2014/main" id="{59901C47-B7F8-8948-A583-428D50715C3C}"/>
              </a:ext>
            </a:extLst>
          </p:cNvPr>
          <p:cNvSpPr txBox="1"/>
          <p:nvPr/>
        </p:nvSpPr>
        <p:spPr>
          <a:xfrm>
            <a:off x="6172200" y="2208044"/>
            <a:ext cx="2819400" cy="3480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Event analysis</a:t>
            </a:r>
          </a:p>
          <a:p>
            <a:pPr marL="266700" indent="-266700"/>
            <a:r>
              <a:rPr lang="en-GB" dirty="0">
                <a:solidFill>
                  <a:schemeClr val="tx1"/>
                </a:solidFill>
              </a:rPr>
              <a:t>Meteorological drivers</a:t>
            </a:r>
          </a:p>
          <a:p>
            <a:pPr marL="266700" indent="-266700"/>
            <a:endParaRPr lang="en-GB" dirty="0">
              <a:solidFill>
                <a:schemeClr val="tx1"/>
              </a:solidFill>
            </a:endParaRPr>
          </a:p>
          <a:p>
            <a:endParaRPr lang="en-GB" b="1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Model vs. satellite </a:t>
            </a:r>
          </a:p>
          <a:p>
            <a:r>
              <a:rPr lang="en-GB" dirty="0">
                <a:solidFill>
                  <a:schemeClr val="tx1"/>
                </a:solidFill>
              </a:rPr>
              <a:t>Full event animation</a:t>
            </a: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chemeClr val="tx1"/>
                </a:solidFill>
              </a:rPr>
              <a:t>Spatial dust distribution</a:t>
            </a: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chemeClr val="tx1"/>
                </a:solidFill>
              </a:rPr>
              <a:t>Vertical dust structure</a:t>
            </a:r>
          </a:p>
          <a:p>
            <a:endParaRPr lang="en-GB" b="1" dirty="0">
              <a:solidFill>
                <a:schemeClr val="tx1"/>
              </a:solidFill>
            </a:endParaRPr>
          </a:p>
          <a:p>
            <a:endParaRPr lang="en-GB" b="1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Conclusions</a:t>
            </a:r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1" name="Pfeil nach unten 130">
            <a:extLst>
              <a:ext uri="{FF2B5EF4-FFF2-40B4-BE49-F238E27FC236}">
                <a16:creationId xmlns:a16="http://schemas.microsoft.com/office/drawing/2014/main" id="{E373AEA8-4F1F-F24D-8CF6-A18CF3ACA7CD}"/>
              </a:ext>
            </a:extLst>
          </p:cNvPr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32" name="Textfeld 131">
            <a:extLst>
              <a:ext uri="{FF2B5EF4-FFF2-40B4-BE49-F238E27FC236}">
                <a16:creationId xmlns:a16="http://schemas.microsoft.com/office/drawing/2014/main" id="{BBC6FE4D-4AB6-8746-B0CB-D2C5886E1C27}"/>
              </a:ext>
            </a:extLst>
          </p:cNvPr>
          <p:cNvSpPr txBox="1"/>
          <p:nvPr/>
        </p:nvSpPr>
        <p:spPr>
          <a:xfrm>
            <a:off x="1513539" y="6214206"/>
            <a:ext cx="941283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 Sep ‘15</a:t>
            </a:r>
          </a:p>
        </p:txBody>
      </p:sp>
      <p:sp>
        <p:nvSpPr>
          <p:cNvPr id="135" name="Ellipse 29">
            <a:extLst>
              <a:ext uri="{FF2B5EF4-FFF2-40B4-BE49-F238E27FC236}">
                <a16:creationId xmlns:a16="http://schemas.microsoft.com/office/drawing/2014/main" id="{26A8C634-D2B6-0A40-BD2E-B11D296946F1}"/>
              </a:ext>
            </a:extLst>
          </p:cNvPr>
          <p:cNvSpPr/>
          <p:nvPr/>
        </p:nvSpPr>
        <p:spPr bwMode="auto">
          <a:xfrm>
            <a:off x="636980" y="6144593"/>
            <a:ext cx="381000" cy="36522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Microsoft YaHei" charset="-122"/>
            </a:endParaRPr>
          </a:p>
        </p:txBody>
      </p:sp>
      <p:cxnSp>
        <p:nvCxnSpPr>
          <p:cNvPr id="137" name="Gerade Verbindung 136">
            <a:extLst>
              <a:ext uri="{FF2B5EF4-FFF2-40B4-BE49-F238E27FC236}">
                <a16:creationId xmlns:a16="http://schemas.microsoft.com/office/drawing/2014/main" id="{73A507E2-4C2B-8B47-BA3A-956BD5D729EF}"/>
              </a:ext>
            </a:extLst>
          </p:cNvPr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Gerade Verbindung 137">
            <a:extLst>
              <a:ext uri="{FF2B5EF4-FFF2-40B4-BE49-F238E27FC236}">
                <a16:creationId xmlns:a16="http://schemas.microsoft.com/office/drawing/2014/main" id="{23097ABE-C4E5-2040-A47D-48DF4E0BFA24}"/>
              </a:ext>
            </a:extLst>
          </p:cNvPr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Gerade Verbindung 138">
            <a:extLst>
              <a:ext uri="{FF2B5EF4-FFF2-40B4-BE49-F238E27FC236}">
                <a16:creationId xmlns:a16="http://schemas.microsoft.com/office/drawing/2014/main" id="{DD9E2634-4D47-5D48-B7F1-29202CF73052}"/>
              </a:ext>
            </a:extLst>
          </p:cNvPr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6" name="Textfeld 145">
            <a:extLst>
              <a:ext uri="{FF2B5EF4-FFF2-40B4-BE49-F238E27FC236}">
                <a16:creationId xmlns:a16="http://schemas.microsoft.com/office/drawing/2014/main" id="{0C6ACDA6-B567-0E45-AB41-4058BE6DE4AB}"/>
              </a:ext>
            </a:extLst>
          </p:cNvPr>
          <p:cNvSpPr txBox="1"/>
          <p:nvPr/>
        </p:nvSpPr>
        <p:spPr>
          <a:xfrm>
            <a:off x="1219200" y="6553199"/>
            <a:ext cx="688422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I will always show you the current event time</a:t>
            </a:r>
          </a:p>
        </p:txBody>
      </p:sp>
      <p:sp>
        <p:nvSpPr>
          <p:cNvPr id="151" name="Pfeil nach rechts 150">
            <a:hlinkClick r:id="rId6" action="ppaction://hlinksldjump"/>
            <a:extLst>
              <a:ext uri="{FF2B5EF4-FFF2-40B4-BE49-F238E27FC236}">
                <a16:creationId xmlns:a16="http://schemas.microsoft.com/office/drawing/2014/main" id="{DD2F5391-D953-3346-A71F-BB3049173EC3}"/>
              </a:ext>
            </a:extLst>
          </p:cNvPr>
          <p:cNvSpPr/>
          <p:nvPr/>
        </p:nvSpPr>
        <p:spPr bwMode="auto">
          <a:xfrm>
            <a:off x="5030884" y="900187"/>
            <a:ext cx="1141316" cy="49251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icrosoft YaHei" charset="-122"/>
              </a:rPr>
              <a:t>Click me</a:t>
            </a:r>
          </a:p>
        </p:txBody>
      </p:sp>
      <p:sp>
        <p:nvSpPr>
          <p:cNvPr id="153" name="Pfeil nach rechts 152">
            <a:hlinkClick r:id="rId7" action="ppaction://hlinksldjump"/>
            <a:extLst>
              <a:ext uri="{FF2B5EF4-FFF2-40B4-BE49-F238E27FC236}">
                <a16:creationId xmlns:a16="http://schemas.microsoft.com/office/drawing/2014/main" id="{14AD59D8-7FB0-B141-A8B3-96CAD4E8A041}"/>
              </a:ext>
            </a:extLst>
          </p:cNvPr>
          <p:cNvSpPr/>
          <p:nvPr/>
        </p:nvSpPr>
        <p:spPr bwMode="auto">
          <a:xfrm>
            <a:off x="5030884" y="2362200"/>
            <a:ext cx="1141316" cy="49251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54" name="Pfeil nach rechts 153">
            <a:hlinkClick r:id="rId8" action="ppaction://hlinksldjump"/>
            <a:extLst>
              <a:ext uri="{FF2B5EF4-FFF2-40B4-BE49-F238E27FC236}">
                <a16:creationId xmlns:a16="http://schemas.microsoft.com/office/drawing/2014/main" id="{FD5BBB39-FFAF-0B4B-89FC-4813293F975F}"/>
              </a:ext>
            </a:extLst>
          </p:cNvPr>
          <p:cNvSpPr/>
          <p:nvPr/>
        </p:nvSpPr>
        <p:spPr bwMode="auto">
          <a:xfrm>
            <a:off x="5030883" y="3420787"/>
            <a:ext cx="1141316" cy="49251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GB" sz="1600" dirty="0">
                <a:solidFill>
                  <a:schemeClr val="tx1"/>
                </a:solidFill>
              </a:rPr>
              <a:t>Highlight</a:t>
            </a:r>
            <a:endParaRPr kumimoji="0" lang="en-GB" sz="16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5" name="Pfeil nach rechts 154">
            <a:hlinkClick r:id="rId6" action="ppaction://hlinksldjump"/>
            <a:extLst>
              <a:ext uri="{FF2B5EF4-FFF2-40B4-BE49-F238E27FC236}">
                <a16:creationId xmlns:a16="http://schemas.microsoft.com/office/drawing/2014/main" id="{3EFF361D-BFED-CC41-820E-4A031D58C163}"/>
              </a:ext>
            </a:extLst>
          </p:cNvPr>
          <p:cNvSpPr/>
          <p:nvPr/>
        </p:nvSpPr>
        <p:spPr bwMode="auto">
          <a:xfrm>
            <a:off x="5030883" y="1295400"/>
            <a:ext cx="609600" cy="24970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56" name="Pfeil nach rechts 155">
            <a:hlinkClick r:id="rId9" action="ppaction://hlinksldjump"/>
            <a:extLst>
              <a:ext uri="{FF2B5EF4-FFF2-40B4-BE49-F238E27FC236}">
                <a16:creationId xmlns:a16="http://schemas.microsoft.com/office/drawing/2014/main" id="{93EF204C-0504-644E-BCE2-2603E5B747B6}"/>
              </a:ext>
            </a:extLst>
          </p:cNvPr>
          <p:cNvSpPr/>
          <p:nvPr/>
        </p:nvSpPr>
        <p:spPr bwMode="auto">
          <a:xfrm>
            <a:off x="5030883" y="1570020"/>
            <a:ext cx="609600" cy="24970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57" name="Pfeil nach rechts 156">
            <a:hlinkClick r:id="rId10" action="ppaction://hlinksldjump"/>
            <a:extLst>
              <a:ext uri="{FF2B5EF4-FFF2-40B4-BE49-F238E27FC236}">
                <a16:creationId xmlns:a16="http://schemas.microsoft.com/office/drawing/2014/main" id="{309CA3C0-797C-1B4E-BAC2-80E46109078E}"/>
              </a:ext>
            </a:extLst>
          </p:cNvPr>
          <p:cNvSpPr/>
          <p:nvPr/>
        </p:nvSpPr>
        <p:spPr bwMode="auto">
          <a:xfrm>
            <a:off x="5034807" y="1849213"/>
            <a:ext cx="609600" cy="24970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58" name="Pfeil nach rechts 157">
            <a:hlinkClick r:id="rId11" action="ppaction://hlinksldjump"/>
            <a:extLst>
              <a:ext uri="{FF2B5EF4-FFF2-40B4-BE49-F238E27FC236}">
                <a16:creationId xmlns:a16="http://schemas.microsoft.com/office/drawing/2014/main" id="{ABBCA317-B6BE-3041-AB55-1D7B41E6FF99}"/>
              </a:ext>
            </a:extLst>
          </p:cNvPr>
          <p:cNvSpPr/>
          <p:nvPr/>
        </p:nvSpPr>
        <p:spPr bwMode="auto">
          <a:xfrm>
            <a:off x="5040880" y="2782019"/>
            <a:ext cx="609600" cy="24970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59" name="Pfeil nach rechts 158">
            <a:hlinkClick r:id="rId8" action="ppaction://hlinksldjump"/>
            <a:extLst>
              <a:ext uri="{FF2B5EF4-FFF2-40B4-BE49-F238E27FC236}">
                <a16:creationId xmlns:a16="http://schemas.microsoft.com/office/drawing/2014/main" id="{8659D70F-62C1-E847-ABF8-FBDA49F538A5}"/>
              </a:ext>
            </a:extLst>
          </p:cNvPr>
          <p:cNvSpPr/>
          <p:nvPr/>
        </p:nvSpPr>
        <p:spPr bwMode="auto">
          <a:xfrm>
            <a:off x="5030883" y="3826548"/>
            <a:ext cx="609600" cy="24970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60" name="Pfeil nach rechts 159">
            <a:hlinkClick r:id="rId12" action="ppaction://hlinksldjump"/>
            <a:extLst>
              <a:ext uri="{FF2B5EF4-FFF2-40B4-BE49-F238E27FC236}">
                <a16:creationId xmlns:a16="http://schemas.microsoft.com/office/drawing/2014/main" id="{C366ADFD-3A36-6B4B-9272-8093D1392693}"/>
              </a:ext>
            </a:extLst>
          </p:cNvPr>
          <p:cNvSpPr/>
          <p:nvPr/>
        </p:nvSpPr>
        <p:spPr bwMode="auto">
          <a:xfrm>
            <a:off x="5030883" y="4114347"/>
            <a:ext cx="609600" cy="24970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61" name="Pfeil nach rechts 160">
            <a:hlinkClick r:id="rId13" action="ppaction://hlinksldjump"/>
            <a:extLst>
              <a:ext uri="{FF2B5EF4-FFF2-40B4-BE49-F238E27FC236}">
                <a16:creationId xmlns:a16="http://schemas.microsoft.com/office/drawing/2014/main" id="{B4533488-53CA-684B-9E94-9BEC31C2E7FE}"/>
              </a:ext>
            </a:extLst>
          </p:cNvPr>
          <p:cNvSpPr/>
          <p:nvPr/>
        </p:nvSpPr>
        <p:spPr bwMode="auto">
          <a:xfrm>
            <a:off x="5030883" y="4398496"/>
            <a:ext cx="609600" cy="24970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62" name="Pfeil nach rechts 161">
            <a:hlinkClick r:id="rId14" action="ppaction://hlinksldjump"/>
            <a:extLst>
              <a:ext uri="{FF2B5EF4-FFF2-40B4-BE49-F238E27FC236}">
                <a16:creationId xmlns:a16="http://schemas.microsoft.com/office/drawing/2014/main" id="{091E0D3A-0888-FB42-9DFC-78EBCC99D22E}"/>
              </a:ext>
            </a:extLst>
          </p:cNvPr>
          <p:cNvSpPr/>
          <p:nvPr/>
        </p:nvSpPr>
        <p:spPr bwMode="auto">
          <a:xfrm>
            <a:off x="5040880" y="4980818"/>
            <a:ext cx="1141316" cy="49251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5312" y="886772"/>
            <a:ext cx="4645497" cy="1216800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BBC6FE4D-4AB6-8746-B0CB-D2C5886E1C27}"/>
              </a:ext>
            </a:extLst>
          </p:cNvPr>
          <p:cNvSpPr txBox="1"/>
          <p:nvPr/>
        </p:nvSpPr>
        <p:spPr>
          <a:xfrm>
            <a:off x="4253759" y="6198015"/>
            <a:ext cx="941283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 Sep ‘15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BC6FE4D-4AB6-8746-B0CB-D2C5886E1C27}"/>
              </a:ext>
            </a:extLst>
          </p:cNvPr>
          <p:cNvSpPr txBox="1"/>
          <p:nvPr/>
        </p:nvSpPr>
        <p:spPr>
          <a:xfrm>
            <a:off x="6793203" y="6201707"/>
            <a:ext cx="941283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 Sep ‘15</a:t>
            </a:r>
          </a:p>
        </p:txBody>
      </p:sp>
      <p:sp>
        <p:nvSpPr>
          <p:cNvPr id="7" name="Pfeil nach links 6"/>
          <p:cNvSpPr/>
          <p:nvPr/>
        </p:nvSpPr>
        <p:spPr bwMode="auto">
          <a:xfrm rot="2577284">
            <a:off x="840721" y="6400799"/>
            <a:ext cx="484580" cy="304800"/>
          </a:xfrm>
          <a:prstGeom prst="leftArrow">
            <a:avLst>
              <a:gd name="adj1" fmla="val 31396"/>
              <a:gd name="adj2" fmla="val 56977"/>
            </a:avLst>
          </a:prstGeom>
          <a:solidFill>
            <a:srgbClr val="FFC000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125E1593-CA01-5C44-B162-6E17086325CA}"/>
              </a:ext>
            </a:extLst>
          </p:cNvPr>
          <p:cNvSpPr txBox="1"/>
          <p:nvPr/>
        </p:nvSpPr>
        <p:spPr>
          <a:xfrm>
            <a:off x="4953000" y="165127"/>
            <a:ext cx="2056973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Click me to return </a:t>
            </a:r>
          </a:p>
          <a:p>
            <a:r>
              <a:rPr lang="en-GB" dirty="0">
                <a:solidFill>
                  <a:schemeClr val="tx1"/>
                </a:solidFill>
              </a:rPr>
              <a:t>to this slide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1D975DBF-5DCC-424E-A7AE-8B4C052C4A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672" y="332428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10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396949" y="381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de-DE" b="1" kern="0" dirty="0"/>
              <a:t>Validation of ICON-ART</a:t>
            </a:r>
          </a:p>
        </p:txBody>
      </p:sp>
      <p:sp>
        <p:nvSpPr>
          <p:cNvPr id="17" name="Pfeil nach unten 16"/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4114800" y="6151716"/>
            <a:ext cx="381000" cy="36522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4111200" y="6197585"/>
            <a:ext cx="381000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10</a:t>
            </a:r>
          </a:p>
        </p:txBody>
      </p:sp>
      <p:cxnSp>
        <p:nvCxnSpPr>
          <p:cNvPr id="25" name="Gerade Verbindung 24"/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Gerade Verbindung 25"/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Gerade Verbindung 26"/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hteck 28"/>
          <p:cNvSpPr/>
          <p:nvPr/>
        </p:nvSpPr>
        <p:spPr bwMode="auto">
          <a:xfrm>
            <a:off x="758900" y="847725"/>
            <a:ext cx="3581400" cy="4269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27050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ICON-ART</a:t>
            </a:r>
          </a:p>
        </p:txBody>
      </p:sp>
      <p:pic>
        <p:nvPicPr>
          <p:cNvPr id="14" name="Picture 2" descr="D:\Users\gasch\Plots\EMS_2016\Model\7172_AOD_20150907_10UT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974008"/>
            <a:ext cx="4496995" cy="507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/>
          <p:cNvSpPr/>
          <p:nvPr/>
        </p:nvSpPr>
        <p:spPr bwMode="auto">
          <a:xfrm>
            <a:off x="803812" y="867550"/>
            <a:ext cx="3581400" cy="4269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7050" y="948664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ICON-ART </a:t>
            </a:r>
            <a:r>
              <a:rPr lang="de-DE" dirty="0" err="1">
                <a:solidFill>
                  <a:schemeClr val="tx1"/>
                </a:solidFill>
              </a:rPr>
              <a:t>model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Freihandform 6"/>
          <p:cNvSpPr/>
          <p:nvPr/>
        </p:nvSpPr>
        <p:spPr bwMode="auto">
          <a:xfrm>
            <a:off x="1861948" y="1769126"/>
            <a:ext cx="1390817" cy="1814255"/>
          </a:xfrm>
          <a:custGeom>
            <a:avLst/>
            <a:gdLst>
              <a:gd name="connsiteX0" fmla="*/ 1390817 w 1390817"/>
              <a:gd name="connsiteY0" fmla="*/ 33051 h 1814255"/>
              <a:gd name="connsiteX1" fmla="*/ 733592 w 1390817"/>
              <a:gd name="connsiteY1" fmla="*/ 61626 h 1814255"/>
              <a:gd name="connsiteX2" fmla="*/ 28742 w 1390817"/>
              <a:gd name="connsiteY2" fmla="*/ 595026 h 1814255"/>
              <a:gd name="connsiteX3" fmla="*/ 133517 w 1390817"/>
              <a:gd name="connsiteY3" fmla="*/ 1090326 h 1814255"/>
              <a:gd name="connsiteX4" fmla="*/ 104942 w 1390817"/>
              <a:gd name="connsiteY4" fmla="*/ 1309401 h 1814255"/>
              <a:gd name="connsiteX5" fmla="*/ 123992 w 1390817"/>
              <a:gd name="connsiteY5" fmla="*/ 1490376 h 1814255"/>
              <a:gd name="connsiteX6" fmla="*/ 324017 w 1390817"/>
              <a:gd name="connsiteY6" fmla="*/ 1680876 h 1814255"/>
              <a:gd name="connsiteX7" fmla="*/ 885992 w 1390817"/>
              <a:gd name="connsiteY7" fmla="*/ 1814226 h 1814255"/>
              <a:gd name="connsiteX8" fmla="*/ 1009817 w 1390817"/>
              <a:gd name="connsiteY8" fmla="*/ 1690401 h 18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0817" h="1814255">
                <a:moveTo>
                  <a:pt x="1390817" y="33051"/>
                </a:moveTo>
                <a:cubicBezTo>
                  <a:pt x="1175710" y="507"/>
                  <a:pt x="960604" y="-32036"/>
                  <a:pt x="733592" y="61626"/>
                </a:cubicBezTo>
                <a:cubicBezTo>
                  <a:pt x="506580" y="155288"/>
                  <a:pt x="128754" y="423576"/>
                  <a:pt x="28742" y="595026"/>
                </a:cubicBezTo>
                <a:cubicBezTo>
                  <a:pt x="-71270" y="766476"/>
                  <a:pt x="120817" y="971264"/>
                  <a:pt x="133517" y="1090326"/>
                </a:cubicBezTo>
                <a:cubicBezTo>
                  <a:pt x="146217" y="1209388"/>
                  <a:pt x="106529" y="1242726"/>
                  <a:pt x="104942" y="1309401"/>
                </a:cubicBezTo>
                <a:cubicBezTo>
                  <a:pt x="103355" y="1376076"/>
                  <a:pt x="87480" y="1428464"/>
                  <a:pt x="123992" y="1490376"/>
                </a:cubicBezTo>
                <a:cubicBezTo>
                  <a:pt x="160504" y="1552288"/>
                  <a:pt x="197017" y="1626901"/>
                  <a:pt x="324017" y="1680876"/>
                </a:cubicBezTo>
                <a:cubicBezTo>
                  <a:pt x="451017" y="1734851"/>
                  <a:pt x="771692" y="1812639"/>
                  <a:pt x="885992" y="1814226"/>
                </a:cubicBezTo>
                <a:cubicBezTo>
                  <a:pt x="1000292" y="1815814"/>
                  <a:pt x="1005054" y="1753107"/>
                  <a:pt x="1009817" y="1690401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8" name="Freihandform 7"/>
          <p:cNvSpPr/>
          <p:nvPr/>
        </p:nvSpPr>
        <p:spPr bwMode="auto">
          <a:xfrm>
            <a:off x="1524000" y="2478452"/>
            <a:ext cx="547665" cy="1362075"/>
          </a:xfrm>
          <a:custGeom>
            <a:avLst/>
            <a:gdLst>
              <a:gd name="connsiteX0" fmla="*/ 138090 w 547665"/>
              <a:gd name="connsiteY0" fmla="*/ 0 h 1362075"/>
              <a:gd name="connsiteX1" fmla="*/ 23790 w 547665"/>
              <a:gd name="connsiteY1" fmla="*/ 466725 h 1362075"/>
              <a:gd name="connsiteX2" fmla="*/ 547665 w 547665"/>
              <a:gd name="connsiteY2" fmla="*/ 1362075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665" h="1362075">
                <a:moveTo>
                  <a:pt x="138090" y="0"/>
                </a:moveTo>
                <a:cubicBezTo>
                  <a:pt x="46808" y="119856"/>
                  <a:pt x="-44473" y="239713"/>
                  <a:pt x="23790" y="466725"/>
                </a:cubicBezTo>
                <a:cubicBezTo>
                  <a:pt x="92052" y="693738"/>
                  <a:pt x="319858" y="1027906"/>
                  <a:pt x="547665" y="1362075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9" name="Freihandform 8"/>
          <p:cNvSpPr/>
          <p:nvPr/>
        </p:nvSpPr>
        <p:spPr bwMode="auto">
          <a:xfrm>
            <a:off x="2614590" y="2402252"/>
            <a:ext cx="1047750" cy="254481"/>
          </a:xfrm>
          <a:custGeom>
            <a:avLst/>
            <a:gdLst>
              <a:gd name="connsiteX0" fmla="*/ 0 w 1047750"/>
              <a:gd name="connsiteY0" fmla="*/ 0 h 254481"/>
              <a:gd name="connsiteX1" fmla="*/ 152400 w 1047750"/>
              <a:gd name="connsiteY1" fmla="*/ 38100 h 254481"/>
              <a:gd name="connsiteX2" fmla="*/ 600075 w 1047750"/>
              <a:gd name="connsiteY2" fmla="*/ 228600 h 254481"/>
              <a:gd name="connsiteX3" fmla="*/ 1047750 w 1047750"/>
              <a:gd name="connsiteY3" fmla="*/ 247650 h 25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750" h="254481">
                <a:moveTo>
                  <a:pt x="0" y="0"/>
                </a:moveTo>
                <a:cubicBezTo>
                  <a:pt x="26194" y="0"/>
                  <a:pt x="52388" y="0"/>
                  <a:pt x="152400" y="38100"/>
                </a:cubicBezTo>
                <a:cubicBezTo>
                  <a:pt x="252412" y="76200"/>
                  <a:pt x="450850" y="193675"/>
                  <a:pt x="600075" y="228600"/>
                </a:cubicBezTo>
                <a:cubicBezTo>
                  <a:pt x="749300" y="263525"/>
                  <a:pt x="898525" y="255587"/>
                  <a:pt x="1047750" y="24765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0" name="Freihandform 9"/>
          <p:cNvSpPr/>
          <p:nvPr/>
        </p:nvSpPr>
        <p:spPr bwMode="auto">
          <a:xfrm>
            <a:off x="2452665" y="2764202"/>
            <a:ext cx="1733550" cy="669644"/>
          </a:xfrm>
          <a:custGeom>
            <a:avLst/>
            <a:gdLst>
              <a:gd name="connsiteX0" fmla="*/ 0 w 1733550"/>
              <a:gd name="connsiteY0" fmla="*/ 0 h 669644"/>
              <a:gd name="connsiteX1" fmla="*/ 152400 w 1733550"/>
              <a:gd name="connsiteY1" fmla="*/ 247650 h 669644"/>
              <a:gd name="connsiteX2" fmla="*/ 552450 w 1733550"/>
              <a:gd name="connsiteY2" fmla="*/ 571500 h 669644"/>
              <a:gd name="connsiteX3" fmla="*/ 1066800 w 1733550"/>
              <a:gd name="connsiteY3" fmla="*/ 666750 h 669644"/>
              <a:gd name="connsiteX4" fmla="*/ 1476375 w 1733550"/>
              <a:gd name="connsiteY4" fmla="*/ 485775 h 669644"/>
              <a:gd name="connsiteX5" fmla="*/ 1733550 w 1733550"/>
              <a:gd name="connsiteY5" fmla="*/ 152400 h 66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3550" h="669644">
                <a:moveTo>
                  <a:pt x="0" y="0"/>
                </a:moveTo>
                <a:cubicBezTo>
                  <a:pt x="30162" y="76200"/>
                  <a:pt x="60325" y="152400"/>
                  <a:pt x="152400" y="247650"/>
                </a:cubicBezTo>
                <a:cubicBezTo>
                  <a:pt x="244475" y="342900"/>
                  <a:pt x="400050" y="501650"/>
                  <a:pt x="552450" y="571500"/>
                </a:cubicBezTo>
                <a:cubicBezTo>
                  <a:pt x="704850" y="641350"/>
                  <a:pt x="912813" y="681037"/>
                  <a:pt x="1066800" y="666750"/>
                </a:cubicBezTo>
                <a:cubicBezTo>
                  <a:pt x="1220787" y="652463"/>
                  <a:pt x="1365250" y="571500"/>
                  <a:pt x="1476375" y="485775"/>
                </a:cubicBezTo>
                <a:cubicBezTo>
                  <a:pt x="1587500" y="400050"/>
                  <a:pt x="1660525" y="276225"/>
                  <a:pt x="1733550" y="15240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1" name="Freihandform 10"/>
          <p:cNvSpPr/>
          <p:nvPr/>
        </p:nvSpPr>
        <p:spPr bwMode="auto">
          <a:xfrm>
            <a:off x="2719365" y="3288077"/>
            <a:ext cx="1333500" cy="1495425"/>
          </a:xfrm>
          <a:custGeom>
            <a:avLst/>
            <a:gdLst>
              <a:gd name="connsiteX0" fmla="*/ 1333500 w 1333500"/>
              <a:gd name="connsiteY0" fmla="*/ 0 h 1495425"/>
              <a:gd name="connsiteX1" fmla="*/ 952500 w 1333500"/>
              <a:gd name="connsiteY1" fmla="*/ 180975 h 1495425"/>
              <a:gd name="connsiteX2" fmla="*/ 704850 w 1333500"/>
              <a:gd name="connsiteY2" fmla="*/ 200025 h 1495425"/>
              <a:gd name="connsiteX3" fmla="*/ 733425 w 1333500"/>
              <a:gd name="connsiteY3" fmla="*/ 466725 h 1495425"/>
              <a:gd name="connsiteX4" fmla="*/ 571500 w 1333500"/>
              <a:gd name="connsiteY4" fmla="*/ 723900 h 1495425"/>
              <a:gd name="connsiteX5" fmla="*/ 266700 w 1333500"/>
              <a:gd name="connsiteY5" fmla="*/ 1057275 h 1495425"/>
              <a:gd name="connsiteX6" fmla="*/ 0 w 1333500"/>
              <a:gd name="connsiteY6" fmla="*/ 1495425 h 149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3500" h="1495425">
                <a:moveTo>
                  <a:pt x="1333500" y="0"/>
                </a:moveTo>
                <a:cubicBezTo>
                  <a:pt x="1195387" y="73819"/>
                  <a:pt x="1057275" y="147638"/>
                  <a:pt x="952500" y="180975"/>
                </a:cubicBezTo>
                <a:cubicBezTo>
                  <a:pt x="847725" y="214312"/>
                  <a:pt x="741362" y="152400"/>
                  <a:pt x="704850" y="200025"/>
                </a:cubicBezTo>
                <a:cubicBezTo>
                  <a:pt x="668337" y="247650"/>
                  <a:pt x="755650" y="379413"/>
                  <a:pt x="733425" y="466725"/>
                </a:cubicBezTo>
                <a:cubicBezTo>
                  <a:pt x="711200" y="554038"/>
                  <a:pt x="649287" y="625475"/>
                  <a:pt x="571500" y="723900"/>
                </a:cubicBezTo>
                <a:cubicBezTo>
                  <a:pt x="493713" y="822325"/>
                  <a:pt x="361950" y="928688"/>
                  <a:pt x="266700" y="1057275"/>
                </a:cubicBezTo>
                <a:cubicBezTo>
                  <a:pt x="171450" y="1185863"/>
                  <a:pt x="85725" y="1340644"/>
                  <a:pt x="0" y="1495425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2" name="Freihandform 11"/>
          <p:cNvSpPr/>
          <p:nvPr/>
        </p:nvSpPr>
        <p:spPr bwMode="auto">
          <a:xfrm>
            <a:off x="2633640" y="3478577"/>
            <a:ext cx="762884" cy="1295400"/>
          </a:xfrm>
          <a:custGeom>
            <a:avLst/>
            <a:gdLst>
              <a:gd name="connsiteX0" fmla="*/ 676275 w 762884"/>
              <a:gd name="connsiteY0" fmla="*/ 0 h 1295400"/>
              <a:gd name="connsiteX1" fmla="*/ 762000 w 762884"/>
              <a:gd name="connsiteY1" fmla="*/ 257175 h 1295400"/>
              <a:gd name="connsiteX2" fmla="*/ 628650 w 762884"/>
              <a:gd name="connsiteY2" fmla="*/ 400050 h 1295400"/>
              <a:gd name="connsiteX3" fmla="*/ 314325 w 762884"/>
              <a:gd name="connsiteY3" fmla="*/ 771525 h 1295400"/>
              <a:gd name="connsiteX4" fmla="*/ 0 w 762884"/>
              <a:gd name="connsiteY4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884" h="1295400">
                <a:moveTo>
                  <a:pt x="676275" y="0"/>
                </a:moveTo>
                <a:cubicBezTo>
                  <a:pt x="723106" y="95250"/>
                  <a:pt x="769937" y="190500"/>
                  <a:pt x="762000" y="257175"/>
                </a:cubicBezTo>
                <a:cubicBezTo>
                  <a:pt x="754063" y="323850"/>
                  <a:pt x="703263" y="314325"/>
                  <a:pt x="628650" y="400050"/>
                </a:cubicBezTo>
                <a:cubicBezTo>
                  <a:pt x="554037" y="485775"/>
                  <a:pt x="419100" y="622300"/>
                  <a:pt x="314325" y="771525"/>
                </a:cubicBezTo>
                <a:cubicBezTo>
                  <a:pt x="209550" y="920750"/>
                  <a:pt x="104775" y="1108075"/>
                  <a:pt x="0" y="129540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cxnSp>
        <p:nvCxnSpPr>
          <p:cNvPr id="32" name="Gerade Verbindung mit Pfeil 31"/>
          <p:cNvCxnSpPr/>
          <p:nvPr/>
        </p:nvCxnSpPr>
        <p:spPr bwMode="auto">
          <a:xfrm flipH="1" flipV="1">
            <a:off x="2743200" y="1371600"/>
            <a:ext cx="914400" cy="3505200"/>
          </a:xfrm>
          <a:prstGeom prst="straightConnector1">
            <a:avLst/>
          </a:prstGeom>
          <a:solidFill>
            <a:srgbClr val="00B8FF"/>
          </a:solidFill>
          <a:ln w="63500" cap="flat" cmpd="sng" algn="ctr">
            <a:solidFill>
              <a:schemeClr val="tx1"/>
            </a:solidFill>
            <a:prstDash val="sysDot"/>
            <a:round/>
            <a:headEnd type="none" w="med" len="med"/>
            <a:tailEnd type="stealth" w="med" len="lg"/>
          </a:ln>
          <a:effectLst/>
        </p:spPr>
      </p:cxnSp>
      <p:sp>
        <p:nvSpPr>
          <p:cNvPr id="35" name="Pfeil nach unten 34"/>
          <p:cNvSpPr/>
          <p:nvPr/>
        </p:nvSpPr>
        <p:spPr bwMode="auto">
          <a:xfrm rot="13991806">
            <a:off x="6865901" y="3537097"/>
            <a:ext cx="353743" cy="652817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269308"/>
            <a:ext cx="4319080" cy="471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feld 36"/>
          <p:cNvSpPr txBox="1"/>
          <p:nvPr/>
        </p:nvSpPr>
        <p:spPr>
          <a:xfrm>
            <a:off x="4769313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chemeClr val="tx1"/>
                </a:solidFill>
              </a:rPr>
              <a:t>ICON-ART X-Z </a:t>
            </a:r>
            <a:r>
              <a:rPr lang="de-DE" dirty="0" err="1">
                <a:solidFill>
                  <a:schemeClr val="tx1"/>
                </a:solidFill>
              </a:rPr>
              <a:t>model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8" name="Pfeil nach unten 27"/>
          <p:cNvSpPr/>
          <p:nvPr/>
        </p:nvSpPr>
        <p:spPr bwMode="auto">
          <a:xfrm rot="4391456">
            <a:off x="3446942" y="2634510"/>
            <a:ext cx="353743" cy="652817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0" name="Pfeil nach unten 29"/>
          <p:cNvSpPr/>
          <p:nvPr/>
        </p:nvSpPr>
        <p:spPr bwMode="auto">
          <a:xfrm>
            <a:off x="7217851" y="2514600"/>
            <a:ext cx="353743" cy="652817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1779202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6/9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521524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7/9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7265760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40" name="Right Arrow 7">
            <a:hlinkClick r:id="rId5" action="ppaction://hlinksldjump"/>
            <a:extLst>
              <a:ext uri="{FF2B5EF4-FFF2-40B4-BE49-F238E27FC236}">
                <a16:creationId xmlns:a16="http://schemas.microsoft.com/office/drawing/2014/main" id="{3AC2EBD2-DE32-BD47-A148-339662F5AD2F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E0D9EF84-FED0-CD46-AEED-7941AAC7ED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76" y="320801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68313" y="990600"/>
            <a:ext cx="8356600" cy="509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31788" indent="-331788"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marL="0" indent="0" eaLnBrk="1">
              <a:lnSpc>
                <a:spcPct val="150000"/>
              </a:lnSpc>
              <a:spcBef>
                <a:spcPts val="363"/>
              </a:spcBef>
            </a:pPr>
            <a:endParaRPr lang="de-DE" altLang="de-DE" sz="2000" dirty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27050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CALIPSO X-Z </a:t>
            </a:r>
            <a:r>
              <a:rPr lang="de-DE" dirty="0" err="1">
                <a:solidFill>
                  <a:schemeClr val="tx1"/>
                </a:solidFill>
              </a:rPr>
              <a:t>satellite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96949" y="381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de-DE" b="1" kern="0" dirty="0"/>
              <a:t>Validation of ICON-ART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4769313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chemeClr val="tx1"/>
                </a:solidFill>
              </a:rPr>
              <a:t>ICON-ART X-Z </a:t>
            </a:r>
            <a:r>
              <a:rPr lang="de-DE" dirty="0" err="1">
                <a:solidFill>
                  <a:schemeClr val="tx1"/>
                </a:solidFill>
              </a:rPr>
              <a:t>model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269308"/>
            <a:ext cx="4319080" cy="471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20" y="1295399"/>
            <a:ext cx="3907810" cy="468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Pfeil nach unten 19"/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4114800" y="6151716"/>
            <a:ext cx="381000" cy="36522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111200" y="6197585"/>
            <a:ext cx="381000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10</a:t>
            </a:r>
          </a:p>
        </p:txBody>
      </p:sp>
      <p:cxnSp>
        <p:nvCxnSpPr>
          <p:cNvPr id="26" name="Gerade Verbindung 25"/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Gerade Verbindung 26"/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Gerade Verbindung 27"/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Pfeil nach unten 28"/>
          <p:cNvSpPr/>
          <p:nvPr/>
        </p:nvSpPr>
        <p:spPr bwMode="auto">
          <a:xfrm>
            <a:off x="2647021" y="2514599"/>
            <a:ext cx="353743" cy="652817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6" name="Pfeil nach unten 15"/>
          <p:cNvSpPr/>
          <p:nvPr/>
        </p:nvSpPr>
        <p:spPr bwMode="auto">
          <a:xfrm>
            <a:off x="7217851" y="2514600"/>
            <a:ext cx="353743" cy="652817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779202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6/9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521524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7/9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7265760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25" name="Right Arrow 7">
            <a:hlinkClick r:id="rId5" action="ppaction://hlinksldjump"/>
            <a:extLst>
              <a:ext uri="{FF2B5EF4-FFF2-40B4-BE49-F238E27FC236}">
                <a16:creationId xmlns:a16="http://schemas.microsoft.com/office/drawing/2014/main" id="{DBA63930-0D0A-7445-A744-DADF82B01902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A92ADFBC-0604-B949-992C-9AAA724FF6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76" y="320801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68313" y="990600"/>
            <a:ext cx="8356600" cy="509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31788" indent="-331788"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marL="0" indent="0" eaLnBrk="1">
              <a:lnSpc>
                <a:spcPct val="150000"/>
              </a:lnSpc>
              <a:spcBef>
                <a:spcPts val="363"/>
              </a:spcBef>
            </a:pPr>
            <a:endParaRPr lang="de-DE" altLang="de-DE" sz="2000" dirty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27050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CALIPSO X-Z </a:t>
            </a:r>
            <a:r>
              <a:rPr lang="de-DE" dirty="0" err="1">
                <a:solidFill>
                  <a:schemeClr val="tx1"/>
                </a:solidFill>
              </a:rPr>
              <a:t>satellite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96949" y="381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de-DE" b="1" kern="0" dirty="0"/>
              <a:t>Validation of ICON-ART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4769313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chemeClr val="tx1"/>
                </a:solidFill>
              </a:rPr>
              <a:t>ICON-ART X-Z </a:t>
            </a:r>
            <a:r>
              <a:rPr lang="de-DE" dirty="0" err="1">
                <a:solidFill>
                  <a:schemeClr val="tx1"/>
                </a:solidFill>
              </a:rPr>
              <a:t>model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269308"/>
            <a:ext cx="4319080" cy="471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20" y="1295399"/>
            <a:ext cx="3907810" cy="468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Pfeil nach unten 19"/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4114800" y="6151716"/>
            <a:ext cx="381000" cy="36522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111200" y="6197585"/>
            <a:ext cx="381000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10</a:t>
            </a:r>
          </a:p>
        </p:txBody>
      </p:sp>
      <p:cxnSp>
        <p:nvCxnSpPr>
          <p:cNvPr id="26" name="Gerade Verbindung 25"/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Gerade Verbindung 26"/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Gerade Verbindung 27"/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Pfeil nach unten 28"/>
          <p:cNvSpPr/>
          <p:nvPr/>
        </p:nvSpPr>
        <p:spPr bwMode="auto">
          <a:xfrm>
            <a:off x="2647021" y="2514599"/>
            <a:ext cx="353743" cy="652817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6" name="Pfeil nach unten 15"/>
          <p:cNvSpPr/>
          <p:nvPr/>
        </p:nvSpPr>
        <p:spPr bwMode="auto">
          <a:xfrm>
            <a:off x="7217851" y="2514600"/>
            <a:ext cx="353743" cy="652817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779202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6/9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521524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7/9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7265760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25" name="Right Arrow 7">
            <a:hlinkClick r:id="rId5" action="ppaction://hlinksldjump"/>
            <a:extLst>
              <a:ext uri="{FF2B5EF4-FFF2-40B4-BE49-F238E27FC236}">
                <a16:creationId xmlns:a16="http://schemas.microsoft.com/office/drawing/2014/main" id="{DBA63930-0D0A-7445-A744-DADF82B01902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hteck 29"/>
          <p:cNvSpPr/>
          <p:nvPr/>
        </p:nvSpPr>
        <p:spPr bwMode="auto">
          <a:xfrm>
            <a:off x="227009" y="887740"/>
            <a:ext cx="4192591" cy="365011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spcBef>
                <a:spcPts val="363"/>
              </a:spcBef>
            </a:pPr>
            <a:r>
              <a:rPr lang="en-US" altLang="de-DE" sz="2000" b="1" dirty="0">
                <a:solidFill>
                  <a:srgbClr val="000000"/>
                </a:solidFill>
                <a:ea typeface=""/>
              </a:rPr>
              <a:t>07 Sep ’15 </a:t>
            </a:r>
            <a:r>
              <a:rPr lang="mr-IN" altLang="de-DE" sz="2000" b="1" dirty="0">
                <a:solidFill>
                  <a:srgbClr val="000000"/>
                </a:solidFill>
                <a:ea typeface=""/>
              </a:rPr>
              <a:t>–</a:t>
            </a:r>
            <a:r>
              <a:rPr lang="en-US" altLang="de-DE" sz="2000" b="1" dirty="0">
                <a:solidFill>
                  <a:srgbClr val="000000"/>
                </a:solidFill>
                <a:ea typeface=""/>
              </a:rPr>
              <a:t> 10 UTC </a:t>
            </a:r>
          </a:p>
          <a:p>
            <a:pPr marL="266700" indent="-266700">
              <a:lnSpc>
                <a:spcPct val="150000"/>
              </a:lnSpc>
              <a:spcBef>
                <a:spcPts val="363"/>
              </a:spcBef>
              <a:buBlip>
                <a:blip r:embed="rId6"/>
              </a:buBlip>
            </a:pPr>
            <a:r>
              <a:rPr lang="en-US" altLang="de-DE" sz="2000" dirty="0">
                <a:solidFill>
                  <a:srgbClr val="000000"/>
                </a:solidFill>
                <a:ea typeface=""/>
              </a:rPr>
              <a:t>Good agreement in vertical </a:t>
            </a:r>
            <a:br>
              <a:rPr lang="en-US" altLang="de-DE" sz="2000" dirty="0">
                <a:solidFill>
                  <a:srgbClr val="000000"/>
                </a:solidFill>
                <a:ea typeface=""/>
              </a:rPr>
            </a:br>
            <a:r>
              <a:rPr lang="en-US" altLang="de-DE" sz="2000" dirty="0">
                <a:solidFill>
                  <a:srgbClr val="000000"/>
                </a:solidFill>
                <a:ea typeface=""/>
              </a:rPr>
              <a:t>dust plume features between </a:t>
            </a:r>
            <a:br>
              <a:rPr lang="en-US" altLang="de-DE" sz="2000" dirty="0">
                <a:solidFill>
                  <a:srgbClr val="000000"/>
                </a:solidFill>
                <a:ea typeface=""/>
              </a:rPr>
            </a:br>
            <a:r>
              <a:rPr lang="en-US" altLang="de-DE" sz="2000" dirty="0">
                <a:solidFill>
                  <a:srgbClr val="000000"/>
                </a:solidFill>
                <a:ea typeface=""/>
              </a:rPr>
              <a:t>ICON-ART and CALIPSO</a:t>
            </a:r>
            <a:endParaRPr lang="en-US" altLang="de-DE" sz="20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ts val="363"/>
              </a:spcBef>
            </a:pPr>
            <a:r>
              <a:rPr lang="en-US" altLang="de-DE" sz="2000">
                <a:solidFill>
                  <a:srgbClr val="000000"/>
                </a:solidFill>
                <a:ea typeface=""/>
                <a:sym typeface="Wingdings"/>
              </a:rPr>
              <a:t>Rest </a:t>
            </a:r>
            <a:r>
              <a:rPr lang="en-US" altLang="de-DE" sz="2000" dirty="0">
                <a:solidFill>
                  <a:srgbClr val="000000"/>
                </a:solidFill>
                <a:ea typeface=""/>
                <a:sym typeface="Wingdings"/>
              </a:rPr>
              <a:t>of simulation time follows</a:t>
            </a:r>
            <a:endParaRPr lang="en-US" altLang="de-DE" sz="2000" dirty="0">
              <a:solidFill>
                <a:srgbClr val="000000"/>
              </a:solidFill>
              <a:ea typeface="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3FA0236A-9BCF-B94C-A200-E5C4EAFBEB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76" y="320801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5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feil nach unten 16"/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4114800" y="6151716"/>
            <a:ext cx="381000" cy="36522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4111200" y="6197585"/>
            <a:ext cx="381000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10</a:t>
            </a:r>
          </a:p>
        </p:txBody>
      </p:sp>
      <p:cxnSp>
        <p:nvCxnSpPr>
          <p:cNvPr id="25" name="Gerade Verbindung 24"/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Gerade Verbindung 25"/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Gerade Verbindung 26"/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hteck 28"/>
          <p:cNvSpPr/>
          <p:nvPr/>
        </p:nvSpPr>
        <p:spPr bwMode="auto">
          <a:xfrm>
            <a:off x="758900" y="847725"/>
            <a:ext cx="3581400" cy="4269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4769313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chemeClr val="tx1"/>
                </a:solidFill>
              </a:rPr>
              <a:t>EUMETSAT </a:t>
            </a:r>
            <a:r>
              <a:rPr lang="de-DE" dirty="0" err="1">
                <a:solidFill>
                  <a:schemeClr val="tx1"/>
                </a:solidFill>
              </a:rPr>
              <a:t>satellite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27050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ICON-ART</a:t>
            </a:r>
          </a:p>
        </p:txBody>
      </p:sp>
      <p:pic>
        <p:nvPicPr>
          <p:cNvPr id="14" name="Picture 2" descr="D:\Users\gasch\Plots\EMS_2016\Model\7172_AOD_20150907_10UT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974008"/>
            <a:ext cx="4496995" cy="507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/>
          <p:cNvSpPr/>
          <p:nvPr/>
        </p:nvSpPr>
        <p:spPr bwMode="auto">
          <a:xfrm>
            <a:off x="803812" y="867550"/>
            <a:ext cx="3581400" cy="4269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7050" y="948664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ICON-ART </a:t>
            </a:r>
            <a:r>
              <a:rPr lang="de-DE" dirty="0" err="1">
                <a:solidFill>
                  <a:schemeClr val="tx1"/>
                </a:solidFill>
              </a:rPr>
              <a:t>model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5122" name="Picture 2" descr="D:\Users\gasch\Plots\EMS_2016\EUM_SYR\ORIGINAL_VID_IL_15_09_08 2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200" y="1350000"/>
            <a:ext cx="408940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396949" y="381000"/>
            <a:ext cx="7010400" cy="507888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de-DE" b="1" dirty="0"/>
              <a:t>Forecast improvement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1779202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6/9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4521524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7/9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7265760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19" name="Right Arrow 7">
            <a:hlinkClick r:id="rId5" action="ppaction://hlinksldjump"/>
            <a:extLst>
              <a:ext uri="{FF2B5EF4-FFF2-40B4-BE49-F238E27FC236}">
                <a16:creationId xmlns:a16="http://schemas.microsoft.com/office/drawing/2014/main" id="{2209891E-EEA1-544E-815D-8E07FD2D48AA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3FCF2C02-ACA6-6540-B4D3-F65485D3E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76" y="320801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7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Users\gasch\Plots\EMS_2016\EUM_SYR_D05_07-08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00" y="1339491"/>
            <a:ext cx="4105534" cy="351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:\Users\gasch\Plots\EMS_2016\MOD_SYR_D05_07-08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974007"/>
            <a:ext cx="4498924" cy="507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hteck 21"/>
          <p:cNvSpPr/>
          <p:nvPr/>
        </p:nvSpPr>
        <p:spPr bwMode="auto">
          <a:xfrm>
            <a:off x="930350" y="847725"/>
            <a:ext cx="3581400" cy="4269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9" name="Pfeil nach unten 18"/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3" name="Rechteck 32"/>
          <p:cNvSpPr/>
          <p:nvPr/>
        </p:nvSpPr>
        <p:spPr bwMode="auto">
          <a:xfrm>
            <a:off x="758900" y="847725"/>
            <a:ext cx="3581400" cy="4269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43" name="Ellipse 42"/>
          <p:cNvSpPr/>
          <p:nvPr/>
        </p:nvSpPr>
        <p:spPr bwMode="auto">
          <a:xfrm>
            <a:off x="4130750" y="6151716"/>
            <a:ext cx="381000" cy="36522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Microsoft YaHei" charset="-122"/>
            </a:endParaRPr>
          </a:p>
        </p:txBody>
      </p:sp>
      <p:cxnSp>
        <p:nvCxnSpPr>
          <p:cNvPr id="36" name="Gerade Verbindung 35"/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Gerade Verbindung 38"/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Gerade Verbindung 39"/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feld 22"/>
          <p:cNvSpPr txBox="1"/>
          <p:nvPr/>
        </p:nvSpPr>
        <p:spPr>
          <a:xfrm>
            <a:off x="527050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ICON-ART </a:t>
            </a:r>
            <a:r>
              <a:rPr lang="de-DE" dirty="0" err="1">
                <a:solidFill>
                  <a:schemeClr val="tx1"/>
                </a:solidFill>
              </a:rPr>
              <a:t>model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769313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chemeClr val="tx1"/>
                </a:solidFill>
              </a:rPr>
              <a:t>EUMETSAT </a:t>
            </a:r>
            <a:r>
              <a:rPr lang="de-DE" dirty="0" err="1">
                <a:solidFill>
                  <a:schemeClr val="tx1"/>
                </a:solidFill>
              </a:rPr>
              <a:t>satellite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396949" y="381000"/>
            <a:ext cx="7010400" cy="507888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de-DE" b="1" dirty="0"/>
              <a:t>Forecast improvement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779202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6/9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4521524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7/9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7265760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17" name="Right Arrow 7">
            <a:hlinkClick r:id="rId5" action="ppaction://hlinksldjump"/>
            <a:extLst>
              <a:ext uri="{FF2B5EF4-FFF2-40B4-BE49-F238E27FC236}">
                <a16:creationId xmlns:a16="http://schemas.microsoft.com/office/drawing/2014/main" id="{C32B9774-480D-9046-B572-BFF3215FB770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5B83488-FBA5-A940-93F2-B5574C963A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76" y="320801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40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L 0.30243 -0.00139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22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Users\gasch\Latex\Masterarbeit\Results\VIS_AQU_SYR_20150908_0940-1115_map.pn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t="1632" r="4553" b="21225"/>
          <a:stretch/>
        </p:blipFill>
        <p:spPr bwMode="auto">
          <a:xfrm>
            <a:off x="4333874" y="1295400"/>
            <a:ext cx="4608000" cy="387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Users\gasch\Plots\EMS_2016\Model\7172_AOD_20150908_11UT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43" y="945430"/>
            <a:ext cx="4516331" cy="50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7028798" y="6187973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396949" y="381000"/>
            <a:ext cx="7010400" cy="507888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de-DE" b="1" dirty="0"/>
              <a:t>Forecast improvement</a:t>
            </a:r>
          </a:p>
        </p:txBody>
      </p:sp>
      <p:sp>
        <p:nvSpPr>
          <p:cNvPr id="24" name="Pfeil nach unten 23"/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8304895" y="6203019"/>
            <a:ext cx="553358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UTC</a:t>
            </a:r>
          </a:p>
        </p:txBody>
      </p:sp>
      <p:cxnSp>
        <p:nvCxnSpPr>
          <p:cNvPr id="29" name="Gerade Verbindung 28"/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Gerade Verbindung 29"/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Gerade Verbindung 30"/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feld 16"/>
          <p:cNvSpPr txBox="1"/>
          <p:nvPr/>
        </p:nvSpPr>
        <p:spPr>
          <a:xfrm>
            <a:off x="1779202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6/9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4521524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7/9</a:t>
            </a:r>
          </a:p>
        </p:txBody>
      </p:sp>
      <p:sp>
        <p:nvSpPr>
          <p:cNvPr id="36" name="Rechteck 35"/>
          <p:cNvSpPr/>
          <p:nvPr/>
        </p:nvSpPr>
        <p:spPr bwMode="auto">
          <a:xfrm>
            <a:off x="1341474" y="849933"/>
            <a:ext cx="6659525" cy="4474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7050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ICON-ART </a:t>
            </a:r>
            <a:r>
              <a:rPr lang="de-DE" dirty="0" err="1">
                <a:solidFill>
                  <a:schemeClr val="tx1"/>
                </a:solidFill>
              </a:rPr>
              <a:t>model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769313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chemeClr val="tx1"/>
                </a:solidFill>
              </a:rPr>
              <a:t>MODIS AQUA VIS </a:t>
            </a:r>
            <a:r>
              <a:rPr lang="de-DE" dirty="0" err="1">
                <a:solidFill>
                  <a:schemeClr val="tx1"/>
                </a:solidFill>
              </a:rPr>
              <a:t>satellite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265760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23" name="Ellipse 22"/>
          <p:cNvSpPr/>
          <p:nvPr/>
        </p:nvSpPr>
        <p:spPr bwMode="auto">
          <a:xfrm>
            <a:off x="6931733" y="6141967"/>
            <a:ext cx="381000" cy="36522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922671" y="6187973"/>
            <a:ext cx="381000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2" name="Right Arrow 7">
            <a:hlinkClick r:id="rId5" action="ppaction://hlinksldjump"/>
            <a:extLst>
              <a:ext uri="{FF2B5EF4-FFF2-40B4-BE49-F238E27FC236}">
                <a16:creationId xmlns:a16="http://schemas.microsoft.com/office/drawing/2014/main" id="{31FBD54D-46A7-A04D-941E-BD8BF42BC582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787B8C6-72A2-4340-A02A-C7DF3FF04E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76" y="320801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3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Users\gasch\Latex\Masterarbeit\Results\VIS_AQU_SYR_20150908_0940-1115_map.pn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t="1632" r="4553" b="21225"/>
          <a:stretch/>
        </p:blipFill>
        <p:spPr bwMode="auto">
          <a:xfrm>
            <a:off x="4333874" y="1295400"/>
            <a:ext cx="4608000" cy="387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Users\gasch\Plots\EMS_2016\Model\7172_AOD_20150908_11UT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43" y="945430"/>
            <a:ext cx="4516331" cy="50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7028798" y="6187973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396949" y="381000"/>
            <a:ext cx="7010400" cy="507888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de-DE" b="1" dirty="0"/>
              <a:t>Forecast improvement</a:t>
            </a:r>
          </a:p>
        </p:txBody>
      </p:sp>
      <p:sp>
        <p:nvSpPr>
          <p:cNvPr id="24" name="Pfeil nach unten 23"/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8304895" y="6203019"/>
            <a:ext cx="553358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UTC</a:t>
            </a:r>
          </a:p>
        </p:txBody>
      </p:sp>
      <p:cxnSp>
        <p:nvCxnSpPr>
          <p:cNvPr id="29" name="Gerade Verbindung 28"/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Gerade Verbindung 29"/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Gerade Verbindung 30"/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feld 16"/>
          <p:cNvSpPr txBox="1"/>
          <p:nvPr/>
        </p:nvSpPr>
        <p:spPr>
          <a:xfrm>
            <a:off x="1779202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6/9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4521524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7/9</a:t>
            </a:r>
          </a:p>
        </p:txBody>
      </p:sp>
      <p:sp>
        <p:nvSpPr>
          <p:cNvPr id="36" name="Rechteck 35"/>
          <p:cNvSpPr/>
          <p:nvPr/>
        </p:nvSpPr>
        <p:spPr bwMode="auto">
          <a:xfrm>
            <a:off x="1341474" y="849933"/>
            <a:ext cx="6659525" cy="4474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7050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ICON-ART </a:t>
            </a:r>
            <a:r>
              <a:rPr lang="de-DE" dirty="0" err="1">
                <a:solidFill>
                  <a:schemeClr val="tx1"/>
                </a:solidFill>
              </a:rPr>
              <a:t>model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769313" y="945432"/>
            <a:ext cx="419735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chemeClr val="tx1"/>
                </a:solidFill>
              </a:rPr>
              <a:t>MODIS AQUA VIS </a:t>
            </a:r>
            <a:r>
              <a:rPr lang="de-DE" dirty="0" err="1">
                <a:solidFill>
                  <a:schemeClr val="tx1"/>
                </a:solidFill>
              </a:rPr>
              <a:t>satellite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265760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23" name="Ellipse 22"/>
          <p:cNvSpPr/>
          <p:nvPr/>
        </p:nvSpPr>
        <p:spPr bwMode="auto">
          <a:xfrm>
            <a:off x="6931733" y="6141967"/>
            <a:ext cx="381000" cy="36522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922671" y="6187973"/>
            <a:ext cx="381000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2" name="Right Arrow 7">
            <a:hlinkClick r:id="rId5" action="ppaction://hlinksldjump"/>
            <a:extLst>
              <a:ext uri="{FF2B5EF4-FFF2-40B4-BE49-F238E27FC236}">
                <a16:creationId xmlns:a16="http://schemas.microsoft.com/office/drawing/2014/main" id="{31FBD54D-46A7-A04D-941E-BD8BF42BC582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hteck 26"/>
          <p:cNvSpPr/>
          <p:nvPr/>
        </p:nvSpPr>
        <p:spPr bwMode="auto">
          <a:xfrm>
            <a:off x="227009" y="887740"/>
            <a:ext cx="4192591" cy="365011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spcBef>
                <a:spcPts val="363"/>
              </a:spcBef>
            </a:pPr>
            <a:r>
              <a:rPr lang="en-US" altLang="de-DE" sz="2000" b="1" dirty="0">
                <a:solidFill>
                  <a:srgbClr val="000000"/>
                </a:solidFill>
                <a:ea typeface=""/>
              </a:rPr>
              <a:t>08 Sep ’15 </a:t>
            </a:r>
            <a:r>
              <a:rPr lang="mr-IN" altLang="de-DE" sz="2000" b="1" dirty="0">
                <a:solidFill>
                  <a:srgbClr val="000000"/>
                </a:solidFill>
                <a:ea typeface=""/>
              </a:rPr>
              <a:t>–</a:t>
            </a:r>
            <a:r>
              <a:rPr lang="en-US" altLang="de-DE" sz="2000" b="1" dirty="0">
                <a:solidFill>
                  <a:srgbClr val="000000"/>
                </a:solidFill>
                <a:ea typeface=""/>
              </a:rPr>
              <a:t> 11 UTC </a:t>
            </a:r>
          </a:p>
          <a:p>
            <a:pPr marL="266700" indent="-266700">
              <a:lnSpc>
                <a:spcPct val="150000"/>
              </a:lnSpc>
              <a:spcBef>
                <a:spcPts val="363"/>
              </a:spcBef>
              <a:buBlip>
                <a:blip r:embed="rId6"/>
              </a:buBlip>
            </a:pPr>
            <a:r>
              <a:rPr lang="en-US" altLang="de-DE" sz="2000" dirty="0">
                <a:solidFill>
                  <a:srgbClr val="000000"/>
                </a:solidFill>
                <a:ea typeface=""/>
              </a:rPr>
              <a:t>Good dust forecast in northern part of Eastern Mediterranean</a:t>
            </a:r>
          </a:p>
          <a:p>
            <a:pPr marL="266700" indent="-266700">
              <a:lnSpc>
                <a:spcPct val="150000"/>
              </a:lnSpc>
              <a:spcBef>
                <a:spcPts val="363"/>
              </a:spcBef>
              <a:buBlip>
                <a:blip r:embed="rId6"/>
              </a:buBlip>
            </a:pPr>
            <a:r>
              <a:rPr lang="en-US" altLang="de-DE" sz="2000" dirty="0">
                <a:solidFill>
                  <a:srgbClr val="000000"/>
                </a:solidFill>
                <a:ea typeface=""/>
              </a:rPr>
              <a:t>Transport towards south underestimated due to complex interaction with orography</a:t>
            </a:r>
            <a:endParaRPr lang="en-US" altLang="de-DE" sz="2000" dirty="0">
              <a:solidFill>
                <a:srgbClr val="000000"/>
              </a:solidFill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1DC4CA7A-3416-8544-91BB-4EB649E98E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76" y="320801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7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 rotWithShape="1">
          <a:blip r:embed="rId3"/>
          <a:srcRect t="22" b="1"/>
          <a:stretch/>
        </p:blipFill>
        <p:spPr>
          <a:xfrm>
            <a:off x="90000" y="3581400"/>
            <a:ext cx="8940800" cy="281880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381000"/>
            <a:ext cx="69008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de-DE" sz="3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5" name="Right Arrow 7">
            <a:hlinkClick r:id="rId4" action="ppaction://hlinksldjump"/>
            <a:extLst>
              <a:ext uri="{FF2B5EF4-FFF2-40B4-BE49-F238E27FC236}">
                <a16:creationId xmlns:a16="http://schemas.microsoft.com/office/drawing/2014/main" id="{C8E4FC7C-6658-1C49-AB1C-5A1C1474A39C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fik 122">
            <a:extLst>
              <a:ext uri="{FF2B5EF4-FFF2-40B4-BE49-F238E27FC236}">
                <a16:creationId xmlns:a16="http://schemas.microsoft.com/office/drawing/2014/main" id="{0658A80D-65D6-C64E-B361-2BED37ABD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851" y="1142747"/>
            <a:ext cx="8768297" cy="2312172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398100" y="4558721"/>
            <a:ext cx="632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>
              <a:lnSpc>
                <a:spcPct val="100000"/>
              </a:lnSpc>
              <a:spcBef>
                <a:spcPts val="363"/>
              </a:spcBef>
            </a:pPr>
            <a:r>
              <a:rPr lang="en-US" b="1" dirty="0"/>
              <a:t>Decisive forecast improvement of historic dust event with convection permitting simulation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7C6B2E7-F32F-C842-A805-D484C637A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76" y="320801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18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gasch\Plots\EMS_2016\VIS_SAT_201609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40606"/>
            <a:ext cx="5486400" cy="477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feil nach unten 12"/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779202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6/9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521524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7/9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263846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396949" y="381000"/>
            <a:ext cx="7010400" cy="4572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de-DE" b="1" dirty="0"/>
              <a:t>Spatial extent and temporal evolution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591050" y="5181600"/>
            <a:ext cx="2736711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/>
              <a:t>MODIS TERRA VIS</a:t>
            </a:r>
          </a:p>
          <a:p>
            <a:pPr algn="r"/>
            <a:r>
              <a:rPr lang="de-DE" dirty="0"/>
              <a:t>NASA Earth Observatory</a:t>
            </a:r>
          </a:p>
        </p:txBody>
      </p:sp>
      <p:sp>
        <p:nvSpPr>
          <p:cNvPr id="30" name="Ellipse 29"/>
          <p:cNvSpPr/>
          <p:nvPr/>
        </p:nvSpPr>
        <p:spPr bwMode="auto">
          <a:xfrm>
            <a:off x="1177292" y="6151717"/>
            <a:ext cx="381000" cy="36522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1177292" y="6202699"/>
            <a:ext cx="381000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08</a:t>
            </a:r>
          </a:p>
        </p:txBody>
      </p:sp>
      <p:cxnSp>
        <p:nvCxnSpPr>
          <p:cNvPr id="19" name="Gerade Verbindung 18"/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Gerade Verbindung 20"/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Gerade Verbindung 21"/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feld 31"/>
          <p:cNvSpPr txBox="1"/>
          <p:nvPr/>
        </p:nvSpPr>
        <p:spPr>
          <a:xfrm>
            <a:off x="8304895" y="6203019"/>
            <a:ext cx="553358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UTC</a:t>
            </a:r>
          </a:p>
        </p:txBody>
      </p:sp>
      <p:sp>
        <p:nvSpPr>
          <p:cNvPr id="15" name="Right Arrow 7">
            <a:hlinkClick r:id="rId4" action="ppaction://hlinksldjump"/>
            <a:extLst>
              <a:ext uri="{FF2B5EF4-FFF2-40B4-BE49-F238E27FC236}">
                <a16:creationId xmlns:a16="http://schemas.microsoft.com/office/drawing/2014/main" id="{B65CAAAB-4452-DA47-AFE2-42D759DEF686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A328B20-69C3-3E41-B616-06BD8BC66F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3" y="1040606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4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Users\gasch\Plots\EMS_2016\VIS_SAT_2016090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894" y="1036638"/>
            <a:ext cx="5510212" cy="478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feil nach unten 13"/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8304895" y="6203019"/>
            <a:ext cx="553358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UTC</a:t>
            </a:r>
          </a:p>
        </p:txBody>
      </p:sp>
      <p:sp>
        <p:nvSpPr>
          <p:cNvPr id="19" name="Ellipse 18"/>
          <p:cNvSpPr/>
          <p:nvPr/>
        </p:nvSpPr>
        <p:spPr bwMode="auto">
          <a:xfrm>
            <a:off x="4118400" y="6151716"/>
            <a:ext cx="381000" cy="36522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114800" y="6203021"/>
            <a:ext cx="381000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10</a:t>
            </a:r>
          </a:p>
        </p:txBody>
      </p:sp>
      <p:cxnSp>
        <p:nvCxnSpPr>
          <p:cNvPr id="25" name="Gerade Verbindung 24"/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Gerade Verbindung 25"/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Gerade Verbindung 26"/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feld 29"/>
          <p:cNvSpPr txBox="1"/>
          <p:nvPr/>
        </p:nvSpPr>
        <p:spPr>
          <a:xfrm>
            <a:off x="4591050" y="5181600"/>
            <a:ext cx="2736711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/>
              <a:t>MODIS TERRA VIS</a:t>
            </a:r>
          </a:p>
          <a:p>
            <a:pPr algn="r"/>
            <a:r>
              <a:rPr lang="de-DE" dirty="0"/>
              <a:t>NASA Earth Observatory</a:t>
            </a:r>
          </a:p>
        </p:txBody>
      </p:sp>
      <p:sp>
        <p:nvSpPr>
          <p:cNvPr id="41" name="Rectangle 2"/>
          <p:cNvSpPr txBox="1">
            <a:spLocks noChangeArrowheads="1"/>
          </p:cNvSpPr>
          <p:nvPr/>
        </p:nvSpPr>
        <p:spPr bwMode="auto">
          <a:xfrm>
            <a:off x="396949" y="381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de-DE" b="1" kern="0"/>
              <a:t>Spatial extent and temporal evolution</a:t>
            </a:r>
            <a:endParaRPr lang="en-US" altLang="de-DE" b="1" kern="0" dirty="0"/>
          </a:p>
        </p:txBody>
      </p:sp>
      <p:sp>
        <p:nvSpPr>
          <p:cNvPr id="15" name="Textfeld 14"/>
          <p:cNvSpPr txBox="1"/>
          <p:nvPr/>
        </p:nvSpPr>
        <p:spPr>
          <a:xfrm>
            <a:off x="1779202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6/9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521524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7/9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263846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18" name="Right Arrow 7">
            <a:hlinkClick r:id="rId4" action="ppaction://hlinksldjump"/>
            <a:extLst>
              <a:ext uri="{FF2B5EF4-FFF2-40B4-BE49-F238E27FC236}">
                <a16:creationId xmlns:a16="http://schemas.microsoft.com/office/drawing/2014/main" id="{6EFD5BC6-9945-3C43-A09D-78F3CA894143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6E2D8A0E-9F72-4049-A716-FAF8BEFBF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3" y="1040606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8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gasch\Plots\EMS_2016\VIS_SAT_201609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19969"/>
            <a:ext cx="5486400" cy="481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feil nach unten 13"/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8304895" y="6203019"/>
            <a:ext cx="553358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UTC</a:t>
            </a:r>
          </a:p>
        </p:txBody>
      </p:sp>
      <p:sp>
        <p:nvSpPr>
          <p:cNvPr id="18" name="Ellipse 17"/>
          <p:cNvSpPr/>
          <p:nvPr/>
        </p:nvSpPr>
        <p:spPr bwMode="auto">
          <a:xfrm>
            <a:off x="6942867" y="6151716"/>
            <a:ext cx="381000" cy="36522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942867" y="6203021"/>
            <a:ext cx="381000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11</a:t>
            </a:r>
          </a:p>
        </p:txBody>
      </p:sp>
      <p:cxnSp>
        <p:nvCxnSpPr>
          <p:cNvPr id="24" name="Gerade Verbindung 23"/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Gerade Verbindung 24"/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Gerade Verbindung 25"/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feld 31"/>
          <p:cNvSpPr txBox="1"/>
          <p:nvPr/>
        </p:nvSpPr>
        <p:spPr>
          <a:xfrm>
            <a:off x="4591050" y="5181600"/>
            <a:ext cx="2736711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/>
              <a:t>MODIS TERRA VIS</a:t>
            </a:r>
          </a:p>
          <a:p>
            <a:pPr algn="r"/>
            <a:r>
              <a:rPr lang="de-DE" dirty="0"/>
              <a:t>NASA Earth Observatory</a:t>
            </a:r>
          </a:p>
        </p:txBody>
      </p:sp>
      <p:sp>
        <p:nvSpPr>
          <p:cNvPr id="43" name="Rectangle 2"/>
          <p:cNvSpPr>
            <a:spLocks noGrp="1" noChangeArrowheads="1"/>
          </p:cNvSpPr>
          <p:nvPr>
            <p:ph type="title"/>
          </p:nvPr>
        </p:nvSpPr>
        <p:spPr>
          <a:xfrm>
            <a:off x="396949" y="381000"/>
            <a:ext cx="7010400" cy="4572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de-DE" b="1" dirty="0"/>
              <a:t>Spatial extent and temporal evolution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779202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6/9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521524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7/9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263846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19" name="Right Arrow 7">
            <a:hlinkClick r:id="rId4" action="ppaction://hlinksldjump"/>
            <a:extLst>
              <a:ext uri="{FF2B5EF4-FFF2-40B4-BE49-F238E27FC236}">
                <a16:creationId xmlns:a16="http://schemas.microsoft.com/office/drawing/2014/main" id="{61C1BB7E-8E28-D546-AC64-1D9F44C02D9E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B28EDB2-D671-AD4F-8D8F-9350BB4CCF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3" y="1040606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7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60" t="25060" r="12811" b="14560"/>
          <a:stretch/>
        </p:blipFill>
        <p:spPr bwMode="auto">
          <a:xfrm>
            <a:off x="1803824" y="963941"/>
            <a:ext cx="6016201" cy="40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7245364" y="6237843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37" name="Rechteck 36"/>
          <p:cNvSpPr/>
          <p:nvPr/>
        </p:nvSpPr>
        <p:spPr bwMode="auto">
          <a:xfrm>
            <a:off x="1754355" y="227599"/>
            <a:ext cx="5707575" cy="76300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396949" y="381000"/>
            <a:ext cx="7010400" cy="7752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b="1" dirty="0"/>
              <a:t>Forecast </a:t>
            </a:r>
            <a:r>
              <a:rPr lang="en-US" altLang="de-DE" b="1" dirty="0"/>
              <a:t>failure</a:t>
            </a:r>
            <a:r>
              <a:rPr lang="de-DE" altLang="de-DE" b="1" dirty="0"/>
              <a:t> </a:t>
            </a:r>
            <a:r>
              <a:rPr lang="en-US" altLang="de-DE" b="1" dirty="0"/>
              <a:t>of global models</a:t>
            </a:r>
          </a:p>
        </p:txBody>
      </p:sp>
      <p:sp>
        <p:nvSpPr>
          <p:cNvPr id="24" name="Pfeil nach unten 23"/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8304895" y="6203019"/>
            <a:ext cx="553358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UTC</a:t>
            </a:r>
          </a:p>
        </p:txBody>
      </p:sp>
      <p:cxnSp>
        <p:nvCxnSpPr>
          <p:cNvPr id="29" name="Gerade Verbindung 28"/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Gerade Verbindung 29"/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Gerade Verbindung 30"/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feld 34"/>
          <p:cNvSpPr txBox="1"/>
          <p:nvPr/>
        </p:nvSpPr>
        <p:spPr>
          <a:xfrm>
            <a:off x="1995767" y="5732382"/>
            <a:ext cx="5852833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chemeClr val="tx1"/>
                </a:solidFill>
              </a:rPr>
              <a:t>Obtained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from</a:t>
            </a:r>
            <a:r>
              <a:rPr lang="de-DE" sz="1200" dirty="0">
                <a:solidFill>
                  <a:schemeClr val="tx1"/>
                </a:solidFill>
              </a:rPr>
              <a:t> WMO Model </a:t>
            </a:r>
            <a:r>
              <a:rPr lang="en-US" sz="1200" dirty="0" err="1">
                <a:solidFill>
                  <a:schemeClr val="tx1"/>
                </a:solidFill>
              </a:rPr>
              <a:t>intercomparison</a:t>
            </a:r>
            <a:r>
              <a:rPr lang="en-US" sz="1200" dirty="0">
                <a:solidFill>
                  <a:schemeClr val="tx1"/>
                </a:solidFill>
              </a:rPr>
              <a:t> project at </a:t>
            </a:r>
            <a:r>
              <a:rPr lang="de-DE" sz="1200" dirty="0">
                <a:solidFill>
                  <a:schemeClr val="tx1"/>
                </a:solidFill>
              </a:rPr>
              <a:t>http://sds-was.aemet.es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239282" y="5249547"/>
            <a:ext cx="348044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Multi-model mean dust optical depth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779202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6/9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521524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7/9</a:t>
            </a:r>
          </a:p>
        </p:txBody>
      </p:sp>
      <p:grpSp>
        <p:nvGrpSpPr>
          <p:cNvPr id="15371" name="Gruppieren 15370"/>
          <p:cNvGrpSpPr/>
          <p:nvPr/>
        </p:nvGrpSpPr>
        <p:grpSpPr>
          <a:xfrm>
            <a:off x="227009" y="897266"/>
            <a:ext cx="6249995" cy="3598534"/>
            <a:chOff x="227009" y="897266"/>
            <a:chExt cx="6249995" cy="3598534"/>
          </a:xfrm>
        </p:grpSpPr>
        <p:sp>
          <p:nvSpPr>
            <p:cNvPr id="38" name="Rechteck 37"/>
            <p:cNvSpPr/>
            <p:nvPr/>
          </p:nvSpPr>
          <p:spPr bwMode="auto">
            <a:xfrm>
              <a:off x="5486400" y="2438400"/>
              <a:ext cx="990600" cy="762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cxnSp>
          <p:nvCxnSpPr>
            <p:cNvPr id="3" name="Gerade Verbindung 2"/>
            <p:cNvCxnSpPr/>
            <p:nvPr/>
          </p:nvCxnSpPr>
          <p:spPr bwMode="auto">
            <a:xfrm>
              <a:off x="4343400" y="897266"/>
              <a:ext cx="2133600" cy="1541134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Gerade Verbindung 5"/>
            <p:cNvCxnSpPr/>
            <p:nvPr/>
          </p:nvCxnSpPr>
          <p:spPr bwMode="auto">
            <a:xfrm flipH="1">
              <a:off x="4343400" y="3200400"/>
              <a:ext cx="2133604" cy="129540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Gerade Verbindung 58"/>
            <p:cNvCxnSpPr/>
            <p:nvPr/>
          </p:nvCxnSpPr>
          <p:spPr bwMode="auto">
            <a:xfrm flipH="1">
              <a:off x="304800" y="3200400"/>
              <a:ext cx="5186918" cy="129540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Gerade Verbindung 60"/>
            <p:cNvCxnSpPr/>
            <p:nvPr/>
          </p:nvCxnSpPr>
          <p:spPr bwMode="auto">
            <a:xfrm flipH="1" flipV="1">
              <a:off x="227009" y="897266"/>
              <a:ext cx="5264709" cy="1541134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2" name="Textfeld 81"/>
          <p:cNvSpPr txBox="1"/>
          <p:nvPr/>
        </p:nvSpPr>
        <p:spPr>
          <a:xfrm>
            <a:off x="7265760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pic>
        <p:nvPicPr>
          <p:cNvPr id="33" name="Picture 3" descr="D:\Users\gasch\Plots\EMS_2016\VIS_SAT_2016090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09" y="897266"/>
            <a:ext cx="4192591" cy="36405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Ellipse 35"/>
          <p:cNvSpPr/>
          <p:nvPr/>
        </p:nvSpPr>
        <p:spPr bwMode="auto">
          <a:xfrm>
            <a:off x="4118400" y="6151716"/>
            <a:ext cx="381000" cy="36522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4114800" y="6203021"/>
            <a:ext cx="381000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2" name="Text 1.2">
            <a:extLst>
              <a:ext uri="{FF2B5EF4-FFF2-40B4-BE49-F238E27FC236}">
                <a16:creationId xmlns:a16="http://schemas.microsoft.com/office/drawing/2014/main" id="{9E8050BE-9DEE-994F-B5A4-3E8CC8C3E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0676" y="929119"/>
            <a:ext cx="1623324" cy="82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0" tIns="360000" rIns="360000" bIns="360000" numCol="1" anchor="t" anchorCtr="0" compatLnSpc="1">
            <a:prstTxWarp prst="textNoShape">
              <a:avLst/>
            </a:prstTxWarp>
          </a:bodyPr>
          <a:lstStyle>
            <a:lvl1pPr marL="609600" indent="-609600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447800" indent="-6588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2pPr>
            <a:lvl3pPr marL="22479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3pPr>
            <a:lvl4pPr marL="30480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4pPr>
            <a:lvl5pPr marL="38481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5pPr>
            <a:lvl6pPr marL="43053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6pPr>
            <a:lvl7pPr marL="47625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7pPr>
            <a:lvl8pPr marL="52197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8pPr>
            <a:lvl9pPr marL="56769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de-DE" sz="2000" dirty="0"/>
              <a:t>► </a:t>
            </a:r>
            <a:r>
              <a:rPr lang="en-US" sz="2000" kern="0" dirty="0"/>
              <a:t>OBS</a:t>
            </a:r>
            <a:endParaRPr lang="en-US" altLang="de-DE" sz="2000" kern="0" dirty="0"/>
          </a:p>
        </p:txBody>
      </p:sp>
      <p:sp>
        <p:nvSpPr>
          <p:cNvPr id="40" name="Text 1.2">
            <a:extLst>
              <a:ext uri="{FF2B5EF4-FFF2-40B4-BE49-F238E27FC236}">
                <a16:creationId xmlns:a16="http://schemas.microsoft.com/office/drawing/2014/main" id="{07CDF9AA-7482-D54B-AAA3-16165583E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3951" y="2918466"/>
            <a:ext cx="1903607" cy="82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0" tIns="360000" rIns="360000" bIns="360000" numCol="1" anchor="t" anchorCtr="0" compatLnSpc="1">
            <a:prstTxWarp prst="textNoShape">
              <a:avLst/>
            </a:prstTxWarp>
          </a:bodyPr>
          <a:lstStyle>
            <a:lvl1pPr marL="609600" indent="-609600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447800" indent="-6588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2pPr>
            <a:lvl3pPr marL="22479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3pPr>
            <a:lvl4pPr marL="30480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4pPr>
            <a:lvl5pPr marL="38481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5pPr>
            <a:lvl6pPr marL="43053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6pPr>
            <a:lvl7pPr marL="47625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7pPr>
            <a:lvl8pPr marL="52197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8pPr>
            <a:lvl9pPr marL="56769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de-DE" sz="2000" dirty="0"/>
              <a:t>► </a:t>
            </a:r>
            <a:r>
              <a:rPr lang="en-US" sz="2000" kern="0" dirty="0"/>
              <a:t>FCST</a:t>
            </a:r>
            <a:endParaRPr lang="en-US" altLang="de-DE" sz="2000" kern="0" dirty="0"/>
          </a:p>
        </p:txBody>
      </p:sp>
      <p:sp>
        <p:nvSpPr>
          <p:cNvPr id="41" name="Right Arrow 7">
            <a:hlinkClick r:id="rId7" action="ppaction://hlinksldjump"/>
            <a:extLst>
              <a:ext uri="{FF2B5EF4-FFF2-40B4-BE49-F238E27FC236}">
                <a16:creationId xmlns:a16="http://schemas.microsoft.com/office/drawing/2014/main" id="{DD6C6707-65D1-DC47-90E0-726A7AA6259D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9FA18639-35FC-EE47-8412-30B0B05D1F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92" y="5187950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7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0"/>
          <p:cNvSpPr txBox="1"/>
          <p:nvPr/>
        </p:nvSpPr>
        <p:spPr>
          <a:xfrm>
            <a:off x="7245364" y="6237843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83" t="26360" r="12500" b="12778"/>
          <a:stretch/>
        </p:blipFill>
        <p:spPr bwMode="auto">
          <a:xfrm>
            <a:off x="1821934" y="990600"/>
            <a:ext cx="6026666" cy="409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hteck 36"/>
          <p:cNvSpPr/>
          <p:nvPr/>
        </p:nvSpPr>
        <p:spPr bwMode="auto">
          <a:xfrm>
            <a:off x="1754355" y="227599"/>
            <a:ext cx="5707575" cy="76300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396949" y="381000"/>
            <a:ext cx="7010400" cy="7752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b="1" dirty="0"/>
              <a:t>Forecast </a:t>
            </a:r>
            <a:r>
              <a:rPr lang="en-US" altLang="de-DE" b="1" dirty="0"/>
              <a:t>failure</a:t>
            </a:r>
            <a:r>
              <a:rPr lang="de-DE" altLang="de-DE" b="1" dirty="0"/>
              <a:t> </a:t>
            </a:r>
            <a:r>
              <a:rPr lang="en-US" altLang="de-DE" b="1" dirty="0"/>
              <a:t>of global models</a:t>
            </a:r>
          </a:p>
        </p:txBody>
      </p:sp>
      <p:sp>
        <p:nvSpPr>
          <p:cNvPr id="24" name="Pfeil nach unten 23"/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8304895" y="6203019"/>
            <a:ext cx="553358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UTC</a:t>
            </a:r>
          </a:p>
        </p:txBody>
      </p:sp>
      <p:cxnSp>
        <p:nvCxnSpPr>
          <p:cNvPr id="29" name="Gerade Verbindung 28"/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Gerade Verbindung 29"/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Gerade Verbindung 30"/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feld 34"/>
          <p:cNvSpPr txBox="1"/>
          <p:nvPr/>
        </p:nvSpPr>
        <p:spPr>
          <a:xfrm>
            <a:off x="1995767" y="5732382"/>
            <a:ext cx="5852833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chemeClr val="tx1"/>
                </a:solidFill>
              </a:rPr>
              <a:t>Obtained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from</a:t>
            </a:r>
            <a:r>
              <a:rPr lang="de-DE" sz="1200" dirty="0">
                <a:solidFill>
                  <a:schemeClr val="tx1"/>
                </a:solidFill>
              </a:rPr>
              <a:t> WMO Model </a:t>
            </a:r>
            <a:r>
              <a:rPr lang="en-US" sz="1200" dirty="0" err="1">
                <a:solidFill>
                  <a:schemeClr val="tx1"/>
                </a:solidFill>
              </a:rPr>
              <a:t>intercomparison</a:t>
            </a:r>
            <a:r>
              <a:rPr lang="en-US" sz="1200" dirty="0">
                <a:solidFill>
                  <a:schemeClr val="tx1"/>
                </a:solidFill>
              </a:rPr>
              <a:t> project at </a:t>
            </a:r>
            <a:r>
              <a:rPr lang="de-DE" sz="1200" dirty="0">
                <a:solidFill>
                  <a:schemeClr val="tx1"/>
                </a:solidFill>
              </a:rPr>
              <a:t>http://sds-was.aemet.es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239282" y="5249547"/>
            <a:ext cx="3480440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Multi-model mean dust optical depth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779202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6/9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521524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7/9</a:t>
            </a:r>
          </a:p>
        </p:txBody>
      </p:sp>
      <p:grpSp>
        <p:nvGrpSpPr>
          <p:cNvPr id="15371" name="Gruppieren 15370"/>
          <p:cNvGrpSpPr/>
          <p:nvPr/>
        </p:nvGrpSpPr>
        <p:grpSpPr>
          <a:xfrm>
            <a:off x="227009" y="897266"/>
            <a:ext cx="6249995" cy="3598534"/>
            <a:chOff x="227009" y="897266"/>
            <a:chExt cx="6249995" cy="3598534"/>
          </a:xfrm>
        </p:grpSpPr>
        <p:sp>
          <p:nvSpPr>
            <p:cNvPr id="38" name="Rechteck 37"/>
            <p:cNvSpPr/>
            <p:nvPr/>
          </p:nvSpPr>
          <p:spPr bwMode="auto">
            <a:xfrm>
              <a:off x="5486400" y="2438400"/>
              <a:ext cx="990600" cy="762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Microsoft YaHei" charset="-122"/>
              </a:endParaRPr>
            </a:p>
          </p:txBody>
        </p:sp>
        <p:cxnSp>
          <p:nvCxnSpPr>
            <p:cNvPr id="3" name="Gerade Verbindung 2"/>
            <p:cNvCxnSpPr/>
            <p:nvPr/>
          </p:nvCxnSpPr>
          <p:spPr bwMode="auto">
            <a:xfrm>
              <a:off x="4343400" y="897266"/>
              <a:ext cx="2133600" cy="1541134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Gerade Verbindung 5"/>
            <p:cNvCxnSpPr/>
            <p:nvPr/>
          </p:nvCxnSpPr>
          <p:spPr bwMode="auto">
            <a:xfrm flipH="1">
              <a:off x="4343400" y="3200400"/>
              <a:ext cx="2133604" cy="129540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Gerade Verbindung 58"/>
            <p:cNvCxnSpPr/>
            <p:nvPr/>
          </p:nvCxnSpPr>
          <p:spPr bwMode="auto">
            <a:xfrm flipH="1">
              <a:off x="304800" y="3200400"/>
              <a:ext cx="5186918" cy="129540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Gerade Verbindung 60"/>
            <p:cNvCxnSpPr/>
            <p:nvPr/>
          </p:nvCxnSpPr>
          <p:spPr bwMode="auto">
            <a:xfrm flipH="1" flipV="1">
              <a:off x="227009" y="897266"/>
              <a:ext cx="5264709" cy="1541134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3" name="Picture 2" descr="D:\Users\gasch\Plots\EMS_2016\VIS_SAT_2016090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0" y="897266"/>
            <a:ext cx="4192590" cy="3643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Ellipse 79"/>
          <p:cNvSpPr/>
          <p:nvPr/>
        </p:nvSpPr>
        <p:spPr bwMode="auto">
          <a:xfrm>
            <a:off x="6942867" y="6151716"/>
            <a:ext cx="381000" cy="36522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81" name="Textfeld 80"/>
          <p:cNvSpPr txBox="1"/>
          <p:nvPr/>
        </p:nvSpPr>
        <p:spPr>
          <a:xfrm>
            <a:off x="6942867" y="6203021"/>
            <a:ext cx="381000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7265760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25" name="Text 1.2">
            <a:extLst>
              <a:ext uri="{FF2B5EF4-FFF2-40B4-BE49-F238E27FC236}">
                <a16:creationId xmlns:a16="http://schemas.microsoft.com/office/drawing/2014/main" id="{B7E1BA12-4DB7-3643-BA26-A63C439DC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0676" y="929119"/>
            <a:ext cx="1623324" cy="82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0" tIns="360000" rIns="360000" bIns="360000" numCol="1" anchor="t" anchorCtr="0" compatLnSpc="1">
            <a:prstTxWarp prst="textNoShape">
              <a:avLst/>
            </a:prstTxWarp>
          </a:bodyPr>
          <a:lstStyle>
            <a:lvl1pPr marL="609600" indent="-609600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447800" indent="-6588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2pPr>
            <a:lvl3pPr marL="22479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3pPr>
            <a:lvl4pPr marL="30480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4pPr>
            <a:lvl5pPr marL="38481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5pPr>
            <a:lvl6pPr marL="43053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6pPr>
            <a:lvl7pPr marL="47625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7pPr>
            <a:lvl8pPr marL="52197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8pPr>
            <a:lvl9pPr marL="56769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de-DE" sz="2000" dirty="0"/>
              <a:t>► </a:t>
            </a:r>
            <a:r>
              <a:rPr lang="en-US" sz="2000" kern="0" dirty="0"/>
              <a:t>OBS</a:t>
            </a:r>
            <a:endParaRPr lang="en-US" altLang="de-DE" sz="2000" kern="0" dirty="0"/>
          </a:p>
        </p:txBody>
      </p:sp>
      <p:sp>
        <p:nvSpPr>
          <p:cNvPr id="27" name="Text 1.2">
            <a:extLst>
              <a:ext uri="{FF2B5EF4-FFF2-40B4-BE49-F238E27FC236}">
                <a16:creationId xmlns:a16="http://schemas.microsoft.com/office/drawing/2014/main" id="{FD532421-3605-4145-A70B-62BD256FF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3951" y="2918466"/>
            <a:ext cx="1903607" cy="82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0" tIns="360000" rIns="360000" bIns="360000" numCol="1" anchor="t" anchorCtr="0" compatLnSpc="1">
            <a:prstTxWarp prst="textNoShape">
              <a:avLst/>
            </a:prstTxWarp>
          </a:bodyPr>
          <a:lstStyle>
            <a:lvl1pPr marL="609600" indent="-609600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447800" indent="-6588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2pPr>
            <a:lvl3pPr marL="22479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3pPr>
            <a:lvl4pPr marL="30480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4pPr>
            <a:lvl5pPr marL="38481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5pPr>
            <a:lvl6pPr marL="43053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6pPr>
            <a:lvl7pPr marL="47625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7pPr>
            <a:lvl8pPr marL="52197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8pPr>
            <a:lvl9pPr marL="56769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de-DE" sz="2000" dirty="0"/>
              <a:t>► </a:t>
            </a:r>
            <a:r>
              <a:rPr lang="en-US" sz="2000" kern="0" dirty="0"/>
              <a:t>FCST</a:t>
            </a:r>
            <a:endParaRPr lang="en-US" altLang="de-DE" sz="2000" kern="0" dirty="0"/>
          </a:p>
        </p:txBody>
      </p:sp>
      <p:sp>
        <p:nvSpPr>
          <p:cNvPr id="28" name="Right Arrow 7">
            <a:hlinkClick r:id="rId7" action="ppaction://hlinksldjump"/>
            <a:extLst>
              <a:ext uri="{FF2B5EF4-FFF2-40B4-BE49-F238E27FC236}">
                <a16:creationId xmlns:a16="http://schemas.microsoft.com/office/drawing/2014/main" id="{91108CA2-9447-4E4B-88AB-0A35F7B92CF9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CBB8DF88-AD1E-1A44-806F-79604DAFDE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92" y="5187950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2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/>
          <p:cNvSpPr txBox="1"/>
          <p:nvPr/>
        </p:nvSpPr>
        <p:spPr>
          <a:xfrm>
            <a:off x="7263846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sp>
        <p:nvSpPr>
          <p:cNvPr id="24" name="Pfeil nach unten 23"/>
          <p:cNvSpPr/>
          <p:nvPr/>
        </p:nvSpPr>
        <p:spPr bwMode="auto">
          <a:xfrm rot="16200000">
            <a:off x="4505531" y="2219527"/>
            <a:ext cx="437740" cy="82296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8304895" y="6203019"/>
            <a:ext cx="553358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UTC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7271430" y="6201986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8/9</a:t>
            </a:r>
          </a:p>
        </p:txBody>
      </p:sp>
      <p:cxnSp>
        <p:nvCxnSpPr>
          <p:cNvPr id="29" name="Gerade Verbindung 28"/>
          <p:cNvCxnSpPr/>
          <p:nvPr/>
        </p:nvCxnSpPr>
        <p:spPr bwMode="auto">
          <a:xfrm>
            <a:off x="609599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Gerade Verbindung 29"/>
          <p:cNvCxnSpPr/>
          <p:nvPr/>
        </p:nvCxnSpPr>
        <p:spPr bwMode="auto">
          <a:xfrm>
            <a:off x="3352800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Gerade Verbindung 30"/>
          <p:cNvCxnSpPr/>
          <p:nvPr/>
        </p:nvCxnSpPr>
        <p:spPr bwMode="auto">
          <a:xfrm>
            <a:off x="6096001" y="6166764"/>
            <a:ext cx="0" cy="36522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feld 15"/>
          <p:cNvSpPr txBox="1"/>
          <p:nvPr/>
        </p:nvSpPr>
        <p:spPr>
          <a:xfrm>
            <a:off x="1779202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6/9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521524" y="6203021"/>
            <a:ext cx="43313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7/9</a:t>
            </a:r>
          </a:p>
        </p:txBody>
      </p:sp>
      <p:sp>
        <p:nvSpPr>
          <p:cNvPr id="42" name="Rechteck 41"/>
          <p:cNvSpPr/>
          <p:nvPr/>
        </p:nvSpPr>
        <p:spPr bwMode="auto">
          <a:xfrm>
            <a:off x="5486400" y="2438400"/>
            <a:ext cx="990600" cy="7620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19" name="Picture 2" descr="D:\Users\gasch\Plots\ICON\DS\GRID\SAH_GRI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12961" r="1472" b="14774"/>
          <a:stretch/>
        </p:blipFill>
        <p:spPr bwMode="auto">
          <a:xfrm>
            <a:off x="1727393" y="928686"/>
            <a:ext cx="5689213" cy="421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/>
          <p:cNvSpPr/>
          <p:nvPr/>
        </p:nvSpPr>
        <p:spPr bwMode="auto">
          <a:xfrm>
            <a:off x="5486400" y="2438400"/>
            <a:ext cx="990600" cy="7620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32" name="Picture 3" descr="D:\Users\gasch\Plots\EMS_2016\VIS_SAT_201609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2453449"/>
            <a:ext cx="990600" cy="7319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hteck 33"/>
          <p:cNvSpPr/>
          <p:nvPr/>
        </p:nvSpPr>
        <p:spPr bwMode="auto">
          <a:xfrm>
            <a:off x="227009" y="887740"/>
            <a:ext cx="4192591" cy="365011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371475" y="1066800"/>
            <a:ext cx="3886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31788" indent="-331788"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marL="0" indent="0" eaLnBrk="1">
              <a:lnSpc>
                <a:spcPct val="150000"/>
              </a:lnSpc>
              <a:spcBef>
                <a:spcPts val="363"/>
              </a:spcBef>
            </a:pPr>
            <a:r>
              <a:rPr lang="en-US" sz="2000" b="1" dirty="0">
                <a:solidFill>
                  <a:schemeClr val="tx1"/>
                </a:solidFill>
              </a:rPr>
              <a:t>Our approach</a:t>
            </a:r>
          </a:p>
          <a:p>
            <a:pPr eaLnBrk="1">
              <a:lnSpc>
                <a:spcPct val="150000"/>
              </a:lnSpc>
              <a:spcBef>
                <a:spcPts val="363"/>
              </a:spcBef>
              <a:buBlip>
                <a:blip r:embed="rId5"/>
              </a:buBlip>
            </a:pPr>
            <a:r>
              <a:rPr lang="en-US" sz="2000" dirty="0">
                <a:solidFill>
                  <a:schemeClr val="tx1"/>
                </a:solidFill>
              </a:rPr>
              <a:t>ICON-ART global simulation,</a:t>
            </a:r>
          </a:p>
          <a:p>
            <a:pPr marL="0" indent="0" eaLnBrk="1">
              <a:lnSpc>
                <a:spcPct val="150000"/>
              </a:lnSpc>
              <a:spcBef>
                <a:spcPts val="363"/>
              </a:spcBef>
            </a:pPr>
            <a:r>
              <a:rPr lang="en-US" sz="2000" dirty="0">
                <a:solidFill>
                  <a:schemeClr val="tx1"/>
                </a:solidFill>
              </a:rPr>
              <a:t> 	40 km grid spacing</a:t>
            </a:r>
          </a:p>
          <a:p>
            <a:pPr eaLnBrk="1">
              <a:lnSpc>
                <a:spcPct val="150000"/>
              </a:lnSpc>
              <a:spcBef>
                <a:spcPts val="363"/>
              </a:spcBef>
              <a:buBlip>
                <a:blip r:embed="rId5"/>
              </a:buBlip>
            </a:pPr>
            <a:r>
              <a:rPr lang="en-US" sz="2000" dirty="0">
                <a:solidFill>
                  <a:schemeClr val="tx1"/>
                </a:solidFill>
              </a:rPr>
              <a:t>Nests down to 2.5 km grid spacing with 2000 km diameter</a:t>
            </a:r>
          </a:p>
          <a:p>
            <a:pPr marL="0" indent="0" eaLnBrk="1">
              <a:lnSpc>
                <a:spcPct val="150000"/>
              </a:lnSpc>
              <a:spcBef>
                <a:spcPts val="363"/>
              </a:spcBef>
              <a:buFont typeface="Wingdings"/>
              <a:buChar char="à"/>
            </a:pPr>
            <a:r>
              <a:rPr lang="en-US" sz="2000" dirty="0">
                <a:solidFill>
                  <a:schemeClr val="tx1"/>
                </a:solidFill>
              </a:rPr>
              <a:t> Switch-off convection 	parametrization</a:t>
            </a: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396949" y="381000"/>
            <a:ext cx="7010400" cy="7752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b="1" dirty="0"/>
              <a:t>Forecast </a:t>
            </a:r>
            <a:r>
              <a:rPr lang="en-US" altLang="de-DE" b="1" dirty="0"/>
              <a:t>failure</a:t>
            </a:r>
            <a:r>
              <a:rPr lang="de-DE" altLang="de-DE" b="1" dirty="0"/>
              <a:t> </a:t>
            </a:r>
            <a:r>
              <a:rPr lang="en-US" altLang="de-DE" b="1" dirty="0"/>
              <a:t>of global models</a:t>
            </a:r>
          </a:p>
        </p:txBody>
      </p: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4FAF2443-9B09-3446-97FA-7790A776B0D8}"/>
              </a:ext>
            </a:extLst>
          </p:cNvPr>
          <p:cNvCxnSpPr>
            <a:cxnSpLocks/>
          </p:cNvCxnSpPr>
          <p:nvPr/>
        </p:nvCxnSpPr>
        <p:spPr bwMode="auto">
          <a:xfrm>
            <a:off x="6569149" y="2286000"/>
            <a:ext cx="1001541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1E19DAB4-1B16-C54F-A006-C8D81A1BAC74}"/>
              </a:ext>
            </a:extLst>
          </p:cNvPr>
          <p:cNvCxnSpPr>
            <a:cxnSpLocks/>
          </p:cNvCxnSpPr>
          <p:nvPr/>
        </p:nvCxnSpPr>
        <p:spPr bwMode="auto">
          <a:xfrm flipV="1">
            <a:off x="6705600" y="2286000"/>
            <a:ext cx="865090" cy="22860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FC657CC6-C20E-FA49-BD7E-E41311E4AB86}"/>
              </a:ext>
            </a:extLst>
          </p:cNvPr>
          <p:cNvCxnSpPr>
            <a:cxnSpLocks/>
          </p:cNvCxnSpPr>
          <p:nvPr/>
        </p:nvCxnSpPr>
        <p:spPr bwMode="auto">
          <a:xfrm flipV="1">
            <a:off x="6569149" y="2772023"/>
            <a:ext cx="1001541" cy="927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88E8CC1F-7FA7-2241-878D-4097F781D2A0}"/>
              </a:ext>
            </a:extLst>
          </p:cNvPr>
          <p:cNvCxnSpPr>
            <a:cxnSpLocks/>
          </p:cNvCxnSpPr>
          <p:nvPr/>
        </p:nvCxnSpPr>
        <p:spPr bwMode="auto">
          <a:xfrm flipV="1">
            <a:off x="6569148" y="1725408"/>
            <a:ext cx="1001541" cy="927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13524584-0371-6549-9F33-C95C2BA28A33}"/>
              </a:ext>
            </a:extLst>
          </p:cNvPr>
          <p:cNvCxnSpPr>
            <a:cxnSpLocks/>
          </p:cNvCxnSpPr>
          <p:nvPr/>
        </p:nvCxnSpPr>
        <p:spPr bwMode="auto">
          <a:xfrm>
            <a:off x="6705600" y="2077822"/>
            <a:ext cx="865090" cy="207143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 1.2">
            <a:extLst>
              <a:ext uri="{FF2B5EF4-FFF2-40B4-BE49-F238E27FC236}">
                <a16:creationId xmlns:a16="http://schemas.microsoft.com/office/drawing/2014/main" id="{F089787B-8C22-644D-92DB-5683D42AC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1430" y="1253306"/>
            <a:ext cx="1948770" cy="82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0" tIns="360000" rIns="360000" bIns="360000" numCol="1" anchor="t" anchorCtr="0" compatLnSpc="1">
            <a:prstTxWarp prst="textNoShape">
              <a:avLst/>
            </a:prstTxWarp>
          </a:bodyPr>
          <a:lstStyle>
            <a:lvl1pPr marL="609600" indent="-609600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447800" indent="-6588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2pPr>
            <a:lvl3pPr marL="22479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3pPr>
            <a:lvl4pPr marL="30480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4pPr>
            <a:lvl5pPr marL="38481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5pPr>
            <a:lvl6pPr marL="43053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6pPr>
            <a:lvl7pPr marL="47625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7pPr>
            <a:lvl8pPr marL="52197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8pPr>
            <a:lvl9pPr marL="56769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de-DE" sz="2000" dirty="0"/>
              <a:t>Global </a:t>
            </a:r>
            <a:r>
              <a:rPr lang="de-DE" sz="2000" dirty="0" err="1"/>
              <a:t>grid</a:t>
            </a:r>
            <a:endParaRPr lang="en-US" altLang="de-DE" sz="2000" kern="0" dirty="0"/>
          </a:p>
        </p:txBody>
      </p:sp>
      <p:sp>
        <p:nvSpPr>
          <p:cNvPr id="37" name="Text 1.2">
            <a:extLst>
              <a:ext uri="{FF2B5EF4-FFF2-40B4-BE49-F238E27FC236}">
                <a16:creationId xmlns:a16="http://schemas.microsoft.com/office/drawing/2014/main" id="{A96A1999-BA41-8E40-BE2A-EC96D3176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1430" y="1804827"/>
            <a:ext cx="2024970" cy="82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0" tIns="360000" rIns="360000" bIns="360000" numCol="1" anchor="t" anchorCtr="0" compatLnSpc="1">
            <a:prstTxWarp prst="textNoShape">
              <a:avLst/>
            </a:prstTxWarp>
          </a:bodyPr>
          <a:lstStyle>
            <a:lvl1pPr marL="609600" indent="-609600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447800" indent="-6588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2pPr>
            <a:lvl3pPr marL="22479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3pPr>
            <a:lvl4pPr marL="30480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4pPr>
            <a:lvl5pPr marL="38481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5pPr>
            <a:lvl6pPr marL="43053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6pPr>
            <a:lvl7pPr marL="47625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7pPr>
            <a:lvl8pPr marL="52197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8pPr>
            <a:lvl9pPr marL="56769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de-DE" sz="2000" dirty="0" err="1"/>
              <a:t>Local</a:t>
            </a:r>
            <a:r>
              <a:rPr lang="de-DE" sz="2000" dirty="0"/>
              <a:t> </a:t>
            </a:r>
            <a:r>
              <a:rPr lang="de-DE" sz="2000" dirty="0" err="1"/>
              <a:t>nests</a:t>
            </a:r>
            <a:endParaRPr lang="en-US" altLang="de-DE" sz="2000" kern="0" dirty="0"/>
          </a:p>
        </p:txBody>
      </p:sp>
      <p:sp>
        <p:nvSpPr>
          <p:cNvPr id="38" name="Text 1.2">
            <a:extLst>
              <a:ext uri="{FF2B5EF4-FFF2-40B4-BE49-F238E27FC236}">
                <a16:creationId xmlns:a16="http://schemas.microsoft.com/office/drawing/2014/main" id="{EC6E6C66-F031-504E-83DE-90D2A912C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1430" y="2299876"/>
            <a:ext cx="2101170" cy="82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0" tIns="360000" rIns="360000" bIns="360000" numCol="1" anchor="t" anchorCtr="0" compatLnSpc="1">
            <a:prstTxWarp prst="textNoShape">
              <a:avLst/>
            </a:prstTxWarp>
          </a:bodyPr>
          <a:lstStyle>
            <a:lvl1pPr marL="609600" indent="-609600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447800" indent="-6588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2pPr>
            <a:lvl3pPr marL="22479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3pPr>
            <a:lvl4pPr marL="30480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4pPr>
            <a:lvl5pPr marL="38481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5pPr>
            <a:lvl6pPr marL="43053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6pPr>
            <a:lvl7pPr marL="47625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7pPr>
            <a:lvl8pPr marL="52197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8pPr>
            <a:lvl9pPr marL="56769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4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de-DE" sz="2000" dirty="0"/>
              <a:t>2.5 km </a:t>
            </a:r>
            <a:r>
              <a:rPr lang="de-DE" sz="2000" dirty="0" err="1"/>
              <a:t>nest</a:t>
            </a:r>
            <a:r>
              <a:rPr lang="de-DE" sz="2000" dirty="0"/>
              <a:t>,</a:t>
            </a:r>
          </a:p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de-DE" altLang="de-DE" sz="2000" kern="0" dirty="0" err="1"/>
              <a:t>convection</a:t>
            </a:r>
            <a:r>
              <a:rPr lang="de-DE" altLang="de-DE" sz="2000" kern="0" dirty="0"/>
              <a:t>-</a:t>
            </a:r>
            <a:endParaRPr lang="en-US" altLang="de-DE" sz="2000" kern="0" dirty="0"/>
          </a:p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en-US" altLang="de-DE" sz="2000" kern="0" dirty="0"/>
              <a:t>permitting</a:t>
            </a:r>
            <a:endParaRPr lang="de-DE" altLang="de-DE" sz="2000" kern="0" dirty="0"/>
          </a:p>
        </p:txBody>
      </p:sp>
      <p:sp>
        <p:nvSpPr>
          <p:cNvPr id="40" name="Right Arrow 7">
            <a:hlinkClick r:id="rId7" action="ppaction://hlinksldjump"/>
            <a:extLst>
              <a:ext uri="{FF2B5EF4-FFF2-40B4-BE49-F238E27FC236}">
                <a16:creationId xmlns:a16="http://schemas.microsoft.com/office/drawing/2014/main" id="{7709A3A7-B995-0B4C-B143-FF8CB8C1E960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49D128EF-FB1E-D542-AFF3-D8F8C94A25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92" y="5187950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8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icon_with_nes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2316" y="1631996"/>
            <a:ext cx="3018472" cy="20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D:\Rieger\Desktop\icon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24" y="3530429"/>
            <a:ext cx="2535752" cy="251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7409326" y="967443"/>
            <a:ext cx="1132041" cy="3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sz="1600" b="1" dirty="0"/>
              <a:t>local nest</a:t>
            </a: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5449734" y="967443"/>
            <a:ext cx="1269899" cy="3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sz="1600" b="1" dirty="0"/>
              <a:t>global grid</a:t>
            </a:r>
          </a:p>
        </p:txBody>
      </p:sp>
      <p:sp>
        <p:nvSpPr>
          <p:cNvPr id="9" name="Pfeil nach rechts 8"/>
          <p:cNvSpPr>
            <a:spLocks noChangeArrowheads="1"/>
          </p:cNvSpPr>
          <p:nvPr/>
        </p:nvSpPr>
        <p:spPr bwMode="auto">
          <a:xfrm rot="5400000">
            <a:off x="7475985" y="1709046"/>
            <a:ext cx="998725" cy="99615"/>
          </a:xfrm>
          <a:prstGeom prst="rightArrow">
            <a:avLst>
              <a:gd name="adj1" fmla="val 50000"/>
              <a:gd name="adj2" fmla="val 50441"/>
            </a:avLst>
          </a:prstGeom>
          <a:solidFill>
            <a:schemeClr val="tx1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Pfeil nach rechts 10"/>
          <p:cNvSpPr>
            <a:spLocks noChangeArrowheads="1"/>
          </p:cNvSpPr>
          <p:nvPr/>
        </p:nvSpPr>
        <p:spPr bwMode="auto">
          <a:xfrm rot="5400000">
            <a:off x="5463212" y="1827781"/>
            <a:ext cx="1242945" cy="144463"/>
          </a:xfrm>
          <a:prstGeom prst="rightArrow">
            <a:avLst>
              <a:gd name="adj1" fmla="val 50000"/>
              <a:gd name="adj2" fmla="val 49853"/>
            </a:avLst>
          </a:prstGeom>
          <a:solidFill>
            <a:schemeClr val="tx1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Ellipse 11"/>
          <p:cNvSpPr>
            <a:spLocks noChangeAspect="1"/>
          </p:cNvSpPr>
          <p:nvPr/>
        </p:nvSpPr>
        <p:spPr bwMode="auto">
          <a:xfrm>
            <a:off x="7879502" y="2270796"/>
            <a:ext cx="191690" cy="191690"/>
          </a:xfrm>
          <a:prstGeom prst="ellipse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7231951" y="3392755"/>
            <a:ext cx="1486792" cy="2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©</a:t>
            </a:r>
            <a:r>
              <a:rPr lang="de-DE" sz="1600" dirty="0"/>
              <a:t> </a:t>
            </a:r>
            <a:r>
              <a:rPr lang="en-US" sz="1600" i="1" kern="0" dirty="0">
                <a:solidFill>
                  <a:schemeClr val="bg1"/>
                </a:solidFill>
              </a:rPr>
              <a:t>F. </a:t>
            </a:r>
            <a:r>
              <a:rPr lang="en-US" sz="1600" i="1" kern="0" dirty="0" err="1">
                <a:solidFill>
                  <a:schemeClr val="bg1"/>
                </a:solidFill>
              </a:rPr>
              <a:t>Prill</a:t>
            </a:r>
            <a:r>
              <a:rPr lang="en-US" sz="1600" i="1" kern="0" dirty="0">
                <a:solidFill>
                  <a:schemeClr val="bg1"/>
                </a:solidFill>
              </a:rPr>
              <a:t>, DWD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81000" y="381000"/>
            <a:ext cx="69008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b="1" kern="0" dirty="0"/>
              <a:t>ICON-ART </a:t>
            </a: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533399" y="950488"/>
            <a:ext cx="4637087" cy="261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31788" indent="-331788"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marL="0" indent="0" eaLnBrk="1">
              <a:lnSpc>
                <a:spcPct val="150000"/>
              </a:lnSpc>
              <a:spcBef>
                <a:spcPts val="363"/>
              </a:spcBef>
            </a:pPr>
            <a:r>
              <a:rPr lang="en-US" altLang="de-DE" sz="2000" b="1" dirty="0">
                <a:solidFill>
                  <a:schemeClr val="tx1"/>
                </a:solidFill>
              </a:rPr>
              <a:t>ICON</a:t>
            </a:r>
          </a:p>
          <a:p>
            <a:pPr eaLnBrk="1">
              <a:lnSpc>
                <a:spcPct val="150000"/>
              </a:lnSpc>
              <a:spcBef>
                <a:spcPts val="363"/>
              </a:spcBef>
              <a:buBlip>
                <a:blip r:embed="rId5"/>
              </a:buBlip>
            </a:pPr>
            <a:r>
              <a:rPr lang="en-US" altLang="de-DE" sz="2000" dirty="0">
                <a:solidFill>
                  <a:schemeClr val="tx1"/>
                </a:solidFill>
              </a:rPr>
              <a:t>Developed by DWD and Max-Planck</a:t>
            </a:r>
          </a:p>
          <a:p>
            <a:pPr eaLnBrk="1">
              <a:lnSpc>
                <a:spcPct val="150000"/>
              </a:lnSpc>
              <a:spcBef>
                <a:spcPts val="363"/>
              </a:spcBef>
              <a:buBlip>
                <a:blip r:embed="rId5"/>
              </a:buBlip>
            </a:pPr>
            <a:r>
              <a:rPr lang="en-US" altLang="de-DE" sz="2000" dirty="0">
                <a:solidFill>
                  <a:schemeClr val="tx1"/>
                </a:solidFill>
              </a:rPr>
              <a:t>Non-hydrostatic global model</a:t>
            </a:r>
          </a:p>
          <a:p>
            <a:pPr eaLnBrk="1">
              <a:lnSpc>
                <a:spcPct val="150000"/>
              </a:lnSpc>
              <a:spcBef>
                <a:spcPts val="363"/>
              </a:spcBef>
              <a:buBlip>
                <a:blip r:embed="rId5"/>
              </a:buBlip>
            </a:pPr>
            <a:r>
              <a:rPr lang="en-US" altLang="de-DE" sz="2000" dirty="0">
                <a:solidFill>
                  <a:schemeClr val="tx1"/>
                </a:solidFill>
              </a:rPr>
              <a:t>Mass consistent tracer transport</a:t>
            </a:r>
          </a:p>
          <a:p>
            <a:pPr eaLnBrk="1">
              <a:lnSpc>
                <a:spcPct val="150000"/>
              </a:lnSpc>
              <a:spcBef>
                <a:spcPts val="363"/>
              </a:spcBef>
              <a:buBlip>
                <a:blip r:embed="rId5"/>
              </a:buBlip>
            </a:pPr>
            <a:r>
              <a:rPr lang="en-US" sz="2000" dirty="0">
                <a:solidFill>
                  <a:schemeClr val="tx1"/>
                </a:solidFill>
              </a:rPr>
              <a:t>2-way nesting capabilities</a:t>
            </a:r>
            <a:endParaRPr lang="en-US" sz="2000" kern="0" dirty="0">
              <a:solidFill>
                <a:schemeClr val="tx1"/>
              </a:solidFill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3657600" y="3733799"/>
            <a:ext cx="5334000" cy="253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31788" indent="-331788"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marL="0" indent="0" eaLnBrk="1">
              <a:lnSpc>
                <a:spcPct val="150000"/>
              </a:lnSpc>
              <a:spcBef>
                <a:spcPts val="363"/>
              </a:spcBef>
            </a:pPr>
            <a:r>
              <a:rPr lang="en-US" altLang="de-DE" sz="2000" b="1" dirty="0">
                <a:solidFill>
                  <a:schemeClr val="tx1"/>
                </a:solidFill>
              </a:rPr>
              <a:t>ART – Aerosols and Reactive Trace gases</a:t>
            </a:r>
          </a:p>
          <a:p>
            <a:pPr eaLnBrk="1">
              <a:lnSpc>
                <a:spcPct val="150000"/>
              </a:lnSpc>
              <a:spcBef>
                <a:spcPts val="363"/>
              </a:spcBef>
              <a:buBlip>
                <a:blip r:embed="rId5"/>
              </a:buBlip>
            </a:pPr>
            <a:r>
              <a:rPr lang="en-US" altLang="de-DE" sz="2000" dirty="0">
                <a:solidFill>
                  <a:schemeClr val="tx1"/>
                </a:solidFill>
              </a:rPr>
              <a:t>Developed at KIT</a:t>
            </a:r>
          </a:p>
          <a:p>
            <a:pPr eaLnBrk="1">
              <a:lnSpc>
                <a:spcPct val="150000"/>
              </a:lnSpc>
              <a:spcBef>
                <a:spcPts val="363"/>
              </a:spcBef>
              <a:buBlip>
                <a:blip r:embed="rId5"/>
              </a:buBlip>
            </a:pPr>
            <a:r>
              <a:rPr lang="en-US" altLang="de-DE" sz="2000" dirty="0">
                <a:solidFill>
                  <a:schemeClr val="tx1"/>
                </a:solidFill>
              </a:rPr>
              <a:t>Mineral dust module</a:t>
            </a:r>
          </a:p>
          <a:p>
            <a:pPr eaLnBrk="1">
              <a:lnSpc>
                <a:spcPct val="150000"/>
              </a:lnSpc>
              <a:spcBef>
                <a:spcPts val="363"/>
              </a:spcBef>
              <a:buBlip>
                <a:blip r:embed="rId5"/>
              </a:buBlip>
            </a:pPr>
            <a:r>
              <a:rPr lang="en-US" altLang="de-DE" sz="2000" dirty="0">
                <a:solidFill>
                  <a:schemeClr val="tx1"/>
                </a:solidFill>
              </a:rPr>
              <a:t>Emission, transport, dry and wet deposition</a:t>
            </a:r>
          </a:p>
          <a:p>
            <a:pPr eaLnBrk="1">
              <a:lnSpc>
                <a:spcPct val="150000"/>
              </a:lnSpc>
              <a:spcBef>
                <a:spcPts val="363"/>
              </a:spcBef>
              <a:buBlip>
                <a:blip r:embed="rId5"/>
              </a:buBlip>
            </a:pPr>
            <a:r>
              <a:rPr lang="en-US" altLang="de-DE" sz="2000" dirty="0">
                <a:solidFill>
                  <a:schemeClr val="tx1"/>
                </a:solidFill>
              </a:rPr>
              <a:t>Online radiation interaction </a:t>
            </a:r>
          </a:p>
        </p:txBody>
      </p:sp>
      <p:sp>
        <p:nvSpPr>
          <p:cNvPr id="20" name="Ellipse 19"/>
          <p:cNvSpPr>
            <a:spLocks noChangeAspect="1"/>
          </p:cNvSpPr>
          <p:nvPr/>
        </p:nvSpPr>
        <p:spPr bwMode="auto">
          <a:xfrm>
            <a:off x="5988839" y="2531339"/>
            <a:ext cx="191690" cy="191690"/>
          </a:xfrm>
          <a:prstGeom prst="ellipse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1" name="Textfeld 1"/>
          <p:cNvSpPr txBox="1"/>
          <p:nvPr/>
        </p:nvSpPr>
        <p:spPr>
          <a:xfrm>
            <a:off x="108291" y="6007212"/>
            <a:ext cx="3274743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de-DE" sz="1400" i="1" dirty="0"/>
              <a:t>Rieger et al. (2015), </a:t>
            </a:r>
            <a:r>
              <a:rPr lang="de-DE" sz="1400" i="1" dirty="0" err="1"/>
              <a:t>Geosci</a:t>
            </a:r>
            <a:r>
              <a:rPr lang="de-DE" sz="1400" i="1" dirty="0"/>
              <a:t>. Mod. </a:t>
            </a:r>
            <a:r>
              <a:rPr lang="de-DE" sz="1400" i="1" dirty="0" err="1"/>
              <a:t>Dev</a:t>
            </a:r>
            <a:r>
              <a:rPr lang="de-DE" sz="1400" i="1" dirty="0"/>
              <a:t>.</a:t>
            </a:r>
            <a:endParaRPr lang="en-US" sz="1400" i="1" dirty="0"/>
          </a:p>
        </p:txBody>
      </p:sp>
      <p:sp>
        <p:nvSpPr>
          <p:cNvPr id="16" name="Right Arrow 7">
            <a:hlinkClick r:id="rId6" action="ppaction://hlinksldjump"/>
            <a:extLst>
              <a:ext uri="{FF2B5EF4-FFF2-40B4-BE49-F238E27FC236}">
                <a16:creationId xmlns:a16="http://schemas.microsoft.com/office/drawing/2014/main" id="{5E76CA0C-7652-DC48-BA00-FA7CEC644DF4}"/>
              </a:ext>
            </a:extLst>
          </p:cNvPr>
          <p:cNvSpPr/>
          <p:nvPr/>
        </p:nvSpPr>
        <p:spPr>
          <a:xfrm rot="16200000">
            <a:off x="6820329" y="209375"/>
            <a:ext cx="590296" cy="667353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1AAE1497-B679-694D-B47D-1240176CFF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34" y="320801"/>
            <a:ext cx="1270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2_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3_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4_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627</Words>
  <Application>Microsoft Macintosh PowerPoint</Application>
  <PresentationFormat>Bildschirmpräsentation (4:3)</PresentationFormat>
  <Paragraphs>295</Paragraphs>
  <Slides>27</Slides>
  <Notes>27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27</vt:i4>
      </vt:variant>
    </vt:vector>
  </HeadingPairs>
  <TitlesOfParts>
    <vt:vector size="33" baseType="lpstr">
      <vt:lpstr>Microsoft YaHei</vt:lpstr>
      <vt:lpstr>Arial</vt:lpstr>
      <vt:lpstr>Times New Roman</vt:lpstr>
      <vt:lpstr>Wingdings</vt:lpstr>
      <vt:lpstr>Office Theme</vt:lpstr>
      <vt:lpstr>1_Office Theme</vt:lpstr>
      <vt:lpstr>PowerPoint-Präsentation</vt:lpstr>
      <vt:lpstr>Overview</vt:lpstr>
      <vt:lpstr>Spatial extent and temporal evolution</vt:lpstr>
      <vt:lpstr>PowerPoint-Präsentation</vt:lpstr>
      <vt:lpstr>Spatial extent and temporal evolution</vt:lpstr>
      <vt:lpstr>Forecast failure of global models</vt:lpstr>
      <vt:lpstr>Forecast failure of global models</vt:lpstr>
      <vt:lpstr>Forecast failure of global models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Forecast improvement</vt:lpstr>
      <vt:lpstr>Forecast improvement</vt:lpstr>
      <vt:lpstr>Forecast improvement</vt:lpstr>
      <vt:lpstr>Forecast improvement</vt:lpstr>
      <vt:lpstr>PowerPoint-Präsentation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Philipp</dc:creator>
  <cp:lastModifiedBy>Peter K</cp:lastModifiedBy>
  <cp:revision>1852</cp:revision>
  <cp:lastPrinted>2012-07-05T17:21:00Z</cp:lastPrinted>
  <dcterms:created xsi:type="dcterms:W3CDTF">2012-07-04T12:37:49Z</dcterms:created>
  <dcterms:modified xsi:type="dcterms:W3CDTF">2018-04-20T14:24:57Z</dcterms:modified>
</cp:coreProperties>
</file>