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
  </p:notesMasterIdLst>
  <p:sldIdLst>
    <p:sldId id="256" r:id="rId5"/>
  </p:sldIdLst>
  <p:sldSz cx="42811700" cy="30275213"/>
  <p:notesSz cx="31940500" cy="44361100"/>
  <p:defaultTextStyle>
    <a:defPPr>
      <a:defRPr lang="en-US"/>
    </a:defPPr>
    <a:lvl1pPr marL="0" algn="l" defTabSz="2088170" rtl="0" eaLnBrk="1" latinLnBrk="0" hangingPunct="1">
      <a:defRPr sz="8200" kern="1200">
        <a:solidFill>
          <a:schemeClr val="tx1"/>
        </a:solidFill>
        <a:latin typeface="+mn-lt"/>
        <a:ea typeface="+mn-ea"/>
        <a:cs typeface="+mn-cs"/>
      </a:defRPr>
    </a:lvl1pPr>
    <a:lvl2pPr marL="2088170" algn="l" defTabSz="2088170" rtl="0" eaLnBrk="1" latinLnBrk="0" hangingPunct="1">
      <a:defRPr sz="8200" kern="1200">
        <a:solidFill>
          <a:schemeClr val="tx1"/>
        </a:solidFill>
        <a:latin typeface="+mn-lt"/>
        <a:ea typeface="+mn-ea"/>
        <a:cs typeface="+mn-cs"/>
      </a:defRPr>
    </a:lvl2pPr>
    <a:lvl3pPr marL="4176339" algn="l" defTabSz="2088170" rtl="0" eaLnBrk="1" latinLnBrk="0" hangingPunct="1">
      <a:defRPr sz="8200" kern="1200">
        <a:solidFill>
          <a:schemeClr val="tx1"/>
        </a:solidFill>
        <a:latin typeface="+mn-lt"/>
        <a:ea typeface="+mn-ea"/>
        <a:cs typeface="+mn-cs"/>
      </a:defRPr>
    </a:lvl3pPr>
    <a:lvl4pPr marL="6264509" algn="l" defTabSz="2088170" rtl="0" eaLnBrk="1" latinLnBrk="0" hangingPunct="1">
      <a:defRPr sz="8200" kern="1200">
        <a:solidFill>
          <a:schemeClr val="tx1"/>
        </a:solidFill>
        <a:latin typeface="+mn-lt"/>
        <a:ea typeface="+mn-ea"/>
        <a:cs typeface="+mn-cs"/>
      </a:defRPr>
    </a:lvl4pPr>
    <a:lvl5pPr marL="8352678" algn="l" defTabSz="2088170" rtl="0" eaLnBrk="1" latinLnBrk="0" hangingPunct="1">
      <a:defRPr sz="8200" kern="1200">
        <a:solidFill>
          <a:schemeClr val="tx1"/>
        </a:solidFill>
        <a:latin typeface="+mn-lt"/>
        <a:ea typeface="+mn-ea"/>
        <a:cs typeface="+mn-cs"/>
      </a:defRPr>
    </a:lvl5pPr>
    <a:lvl6pPr marL="10440848" algn="l" defTabSz="2088170" rtl="0" eaLnBrk="1" latinLnBrk="0" hangingPunct="1">
      <a:defRPr sz="8200" kern="1200">
        <a:solidFill>
          <a:schemeClr val="tx1"/>
        </a:solidFill>
        <a:latin typeface="+mn-lt"/>
        <a:ea typeface="+mn-ea"/>
        <a:cs typeface="+mn-cs"/>
      </a:defRPr>
    </a:lvl6pPr>
    <a:lvl7pPr marL="12529017" algn="l" defTabSz="2088170" rtl="0" eaLnBrk="1" latinLnBrk="0" hangingPunct="1">
      <a:defRPr sz="8200" kern="1200">
        <a:solidFill>
          <a:schemeClr val="tx1"/>
        </a:solidFill>
        <a:latin typeface="+mn-lt"/>
        <a:ea typeface="+mn-ea"/>
        <a:cs typeface="+mn-cs"/>
      </a:defRPr>
    </a:lvl7pPr>
    <a:lvl8pPr marL="14617187" algn="l" defTabSz="2088170" rtl="0" eaLnBrk="1" latinLnBrk="0" hangingPunct="1">
      <a:defRPr sz="8200" kern="1200">
        <a:solidFill>
          <a:schemeClr val="tx1"/>
        </a:solidFill>
        <a:latin typeface="+mn-lt"/>
        <a:ea typeface="+mn-ea"/>
        <a:cs typeface="+mn-cs"/>
      </a:defRPr>
    </a:lvl8pPr>
    <a:lvl9pPr marL="16705356" algn="l" defTabSz="2088170"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36">
          <p15:clr>
            <a:srgbClr val="A4A3A4"/>
          </p15:clr>
        </p15:guide>
        <p15:guide id="2" pos="134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F2D"/>
    <a:srgbClr val="F5F08B"/>
    <a:srgbClr val="2F9D4C"/>
    <a:srgbClr val="DDF2D2"/>
    <a:srgbClr val="AFE296"/>
    <a:srgbClr val="FEF8EC"/>
    <a:srgbClr val="FDF4DF"/>
    <a:srgbClr val="FDFBDF"/>
    <a:srgbClr val="E7EE92"/>
    <a:srgbClr val="FAE8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7681" autoAdjust="0"/>
  </p:normalViewPr>
  <p:slideViewPr>
    <p:cSldViewPr snapToGrid="0" snapToObjects="1">
      <p:cViewPr varScale="1">
        <p:scale>
          <a:sx n="27" d="100"/>
          <a:sy n="27" d="100"/>
        </p:scale>
        <p:origin x="256" y="904"/>
      </p:cViewPr>
      <p:guideLst>
        <p:guide orient="horz" pos="9536"/>
        <p:guide pos="13485"/>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3841413" cy="22240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8092738" y="0"/>
            <a:ext cx="13839825" cy="2224088"/>
          </a:xfrm>
          <a:prstGeom prst="rect">
            <a:avLst/>
          </a:prstGeom>
        </p:spPr>
        <p:txBody>
          <a:bodyPr vert="horz" lIns="91440" tIns="45720" rIns="91440" bIns="45720" rtlCol="0"/>
          <a:lstStyle>
            <a:lvl1pPr algn="r">
              <a:defRPr sz="1200"/>
            </a:lvl1pPr>
          </a:lstStyle>
          <a:p>
            <a:fld id="{F7FFB850-77BA-4921-B0E8-A3F08D159E9A}" type="datetimeFigureOut">
              <a:rPr lang="en-US"/>
              <a:t>4/20/18</a:t>
            </a:fld>
            <a:endParaRPr lang="en-US" dirty="0"/>
          </a:p>
        </p:txBody>
      </p:sp>
      <p:sp>
        <p:nvSpPr>
          <p:cNvPr id="4" name="Slide Image Placeholder 3"/>
          <p:cNvSpPr>
            <a:spLocks noGrp="1" noRot="1" noChangeAspect="1"/>
          </p:cNvSpPr>
          <p:nvPr>
            <p:ph type="sldImg" idx="2"/>
          </p:nvPr>
        </p:nvSpPr>
        <p:spPr>
          <a:xfrm>
            <a:off x="5384800" y="5545138"/>
            <a:ext cx="21170900" cy="1497171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3194050" y="21348700"/>
            <a:ext cx="25552400" cy="174672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2137013"/>
            <a:ext cx="13841413" cy="22240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8092738" y="42137013"/>
            <a:ext cx="13839825" cy="2224087"/>
          </a:xfrm>
          <a:prstGeom prst="rect">
            <a:avLst/>
          </a:prstGeom>
        </p:spPr>
        <p:txBody>
          <a:bodyPr vert="horz" lIns="91440" tIns="45720" rIns="91440" bIns="45720" rtlCol="0" anchor="b"/>
          <a:lstStyle>
            <a:lvl1pPr algn="r">
              <a:defRPr sz="1200"/>
            </a:lvl1pPr>
          </a:lstStyle>
          <a:p>
            <a:fld id="{6B1ED773-773B-429F-9113-B0E1F66C61B3}" type="slidenum">
              <a:rPr lang="en-US"/>
              <a:t>‹Nr.›</a:t>
            </a:fld>
            <a:endParaRPr lang="en-US" dirty="0"/>
          </a:p>
        </p:txBody>
      </p:sp>
    </p:spTree>
    <p:extLst>
      <p:ext uri="{BB962C8B-B14F-4D97-AF65-F5344CB8AC3E}">
        <p14:creationId xmlns:p14="http://schemas.microsoft.com/office/powerpoint/2010/main" val="241796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1ED773-773B-429F-9113-B0E1F66C61B3}" type="slidenum">
              <a:rPr lang="en-US"/>
              <a:t>1</a:t>
            </a:fld>
            <a:endParaRPr lang="en-US" dirty="0"/>
          </a:p>
        </p:txBody>
      </p:sp>
    </p:spTree>
    <p:extLst>
      <p:ext uri="{BB962C8B-B14F-4D97-AF65-F5344CB8AC3E}">
        <p14:creationId xmlns:p14="http://schemas.microsoft.com/office/powerpoint/2010/main" val="3493248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10878" y="9404942"/>
            <a:ext cx="36389945" cy="6489548"/>
          </a:xfrm>
        </p:spPr>
        <p:txBody>
          <a:bodyPr/>
          <a:lstStyle/>
          <a:p>
            <a:r>
              <a:rPr lang="de-DE"/>
              <a:t>Click to edit Master title style</a:t>
            </a:r>
            <a:endParaRPr lang="en-US"/>
          </a:p>
        </p:txBody>
      </p:sp>
      <p:sp>
        <p:nvSpPr>
          <p:cNvPr id="3" name="Subtitle 2"/>
          <p:cNvSpPr>
            <a:spLocks noGrp="1"/>
          </p:cNvSpPr>
          <p:nvPr>
            <p:ph type="subTitle" idx="1"/>
          </p:nvPr>
        </p:nvSpPr>
        <p:spPr>
          <a:xfrm>
            <a:off x="6421756" y="17155954"/>
            <a:ext cx="29968190" cy="7736999"/>
          </a:xfrm>
        </p:spPr>
        <p:txBody>
          <a:bodyPr/>
          <a:lstStyle>
            <a:lvl1pPr marL="0" indent="0" algn="ctr">
              <a:buNone/>
              <a:defRPr>
                <a:solidFill>
                  <a:schemeClr val="tx1">
                    <a:tint val="75000"/>
                  </a:schemeClr>
                </a:solidFill>
              </a:defRPr>
            </a:lvl1pPr>
            <a:lvl2pPr marL="2088170" indent="0" algn="ctr">
              <a:buNone/>
              <a:defRPr>
                <a:solidFill>
                  <a:schemeClr val="tx1">
                    <a:tint val="75000"/>
                  </a:schemeClr>
                </a:solidFill>
              </a:defRPr>
            </a:lvl2pPr>
            <a:lvl3pPr marL="4176339" indent="0" algn="ctr">
              <a:buNone/>
              <a:defRPr>
                <a:solidFill>
                  <a:schemeClr val="tx1">
                    <a:tint val="75000"/>
                  </a:schemeClr>
                </a:solidFill>
              </a:defRPr>
            </a:lvl3pPr>
            <a:lvl4pPr marL="6264509" indent="0" algn="ctr">
              <a:buNone/>
              <a:defRPr>
                <a:solidFill>
                  <a:schemeClr val="tx1">
                    <a:tint val="75000"/>
                  </a:schemeClr>
                </a:solidFill>
              </a:defRPr>
            </a:lvl4pPr>
            <a:lvl5pPr marL="8352678" indent="0" algn="ctr">
              <a:buNone/>
              <a:defRPr>
                <a:solidFill>
                  <a:schemeClr val="tx1">
                    <a:tint val="75000"/>
                  </a:schemeClr>
                </a:solidFill>
              </a:defRPr>
            </a:lvl5pPr>
            <a:lvl6pPr marL="10440848" indent="0" algn="ctr">
              <a:buNone/>
              <a:defRPr>
                <a:solidFill>
                  <a:schemeClr val="tx1">
                    <a:tint val="75000"/>
                  </a:schemeClr>
                </a:solidFill>
              </a:defRPr>
            </a:lvl6pPr>
            <a:lvl7pPr marL="12529017" indent="0" algn="ctr">
              <a:buNone/>
              <a:defRPr>
                <a:solidFill>
                  <a:schemeClr val="tx1">
                    <a:tint val="75000"/>
                  </a:schemeClr>
                </a:solidFill>
              </a:defRPr>
            </a:lvl7pPr>
            <a:lvl8pPr marL="14617187" indent="0" algn="ctr">
              <a:buNone/>
              <a:defRPr>
                <a:solidFill>
                  <a:schemeClr val="tx1">
                    <a:tint val="75000"/>
                  </a:schemeClr>
                </a:solidFill>
              </a:defRPr>
            </a:lvl8pPr>
            <a:lvl9pPr marL="16705356" indent="0" algn="ctr">
              <a:buNone/>
              <a:defRPr>
                <a:solidFill>
                  <a:schemeClr val="tx1">
                    <a:tint val="75000"/>
                  </a:schemeClr>
                </a:solidFill>
              </a:defRPr>
            </a:lvl9pPr>
          </a:lstStyle>
          <a:p>
            <a:r>
              <a:rPr lang="de-DE"/>
              <a:t>Click to edit Master subtitle style</a:t>
            </a:r>
            <a:endParaRPr lang="en-US"/>
          </a:p>
        </p:txBody>
      </p:sp>
      <p:sp>
        <p:nvSpPr>
          <p:cNvPr id="4" name="Date Placeholder 3"/>
          <p:cNvSpPr>
            <a:spLocks noGrp="1"/>
          </p:cNvSpPr>
          <p:nvPr>
            <p:ph type="dt" sz="half" idx="10"/>
          </p:nvPr>
        </p:nvSpPr>
        <p:spPr/>
        <p:txBody>
          <a:bodyPr/>
          <a:lstStyle/>
          <a:p>
            <a:fld id="{F4B73B3C-1D9A-F34A-968C-3C4BC9339C5D}" type="datetimeFigureOut">
              <a:rPr lang="en-US" smtClean="0"/>
              <a:t>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44F0C2-2DD3-BD47-9EA5-B223C95CD2AB}" type="slidenum">
              <a:rPr lang="en-US" smtClean="0"/>
              <a:t>‹Nr.›</a:t>
            </a:fld>
            <a:endParaRPr lang="en-US" dirty="0"/>
          </a:p>
        </p:txBody>
      </p:sp>
    </p:spTree>
    <p:extLst>
      <p:ext uri="{BB962C8B-B14F-4D97-AF65-F5344CB8AC3E}">
        <p14:creationId xmlns:p14="http://schemas.microsoft.com/office/powerpoint/2010/main" val="1970652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p:txBody>
          <a:bodyPr/>
          <a:lstStyle/>
          <a:p>
            <a:fld id="{F4B73B3C-1D9A-F34A-968C-3C4BC9339C5D}" type="datetimeFigureOut">
              <a:rPr lang="en-US" smtClean="0"/>
              <a:t>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44F0C2-2DD3-BD47-9EA5-B223C95CD2AB}" type="slidenum">
              <a:rPr lang="en-US" smtClean="0"/>
              <a:t>‹Nr.›</a:t>
            </a:fld>
            <a:endParaRPr lang="en-US" dirty="0"/>
          </a:p>
        </p:txBody>
      </p:sp>
    </p:spTree>
    <p:extLst>
      <p:ext uri="{BB962C8B-B14F-4D97-AF65-F5344CB8AC3E}">
        <p14:creationId xmlns:p14="http://schemas.microsoft.com/office/powerpoint/2010/main" val="388670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770383" y="7568806"/>
            <a:ext cx="31885797" cy="161257558"/>
          </a:xfrm>
        </p:spPr>
        <p:txBody>
          <a:bodyPr vert="eaVert"/>
          <a:lstStyle/>
          <a:p>
            <a:r>
              <a:rPr lang="de-DE"/>
              <a:t>Click to edit Master title style</a:t>
            </a:r>
            <a:endParaRPr lang="en-US"/>
          </a:p>
        </p:txBody>
      </p:sp>
      <p:sp>
        <p:nvSpPr>
          <p:cNvPr id="3" name="Vertical Text Placeholder 2"/>
          <p:cNvSpPr>
            <a:spLocks noGrp="1"/>
          </p:cNvSpPr>
          <p:nvPr>
            <p:ph type="body" orient="vert" idx="1"/>
          </p:nvPr>
        </p:nvSpPr>
        <p:spPr>
          <a:xfrm>
            <a:off x="7090687" y="7568806"/>
            <a:ext cx="94966164" cy="161257558"/>
          </a:xfrm>
        </p:spPr>
        <p:txBody>
          <a:bodyPr vert="eaVert"/>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p:txBody>
          <a:bodyPr/>
          <a:lstStyle/>
          <a:p>
            <a:fld id="{F4B73B3C-1D9A-F34A-968C-3C4BC9339C5D}" type="datetimeFigureOut">
              <a:rPr lang="en-US" smtClean="0"/>
              <a:t>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44F0C2-2DD3-BD47-9EA5-B223C95CD2AB}" type="slidenum">
              <a:rPr lang="en-US" smtClean="0"/>
              <a:t>‹Nr.›</a:t>
            </a:fld>
            <a:endParaRPr lang="en-US" dirty="0"/>
          </a:p>
        </p:txBody>
      </p:sp>
    </p:spTree>
    <p:extLst>
      <p:ext uri="{BB962C8B-B14F-4D97-AF65-F5344CB8AC3E}">
        <p14:creationId xmlns:p14="http://schemas.microsoft.com/office/powerpoint/2010/main" val="424760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Content Placeholder 2"/>
          <p:cNvSpPr>
            <a:spLocks noGrp="1"/>
          </p:cNvSpPr>
          <p:nvPr>
            <p:ph idx="1"/>
          </p:nvPr>
        </p:nvSpPr>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p:txBody>
          <a:bodyPr/>
          <a:lstStyle/>
          <a:p>
            <a:fld id="{F4B73B3C-1D9A-F34A-968C-3C4BC9339C5D}" type="datetimeFigureOut">
              <a:rPr lang="en-US" smtClean="0"/>
              <a:t>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44F0C2-2DD3-BD47-9EA5-B223C95CD2AB}" type="slidenum">
              <a:rPr lang="en-US" smtClean="0"/>
              <a:t>‹Nr.›</a:t>
            </a:fld>
            <a:endParaRPr lang="en-US" dirty="0"/>
          </a:p>
        </p:txBody>
      </p:sp>
    </p:spTree>
    <p:extLst>
      <p:ext uri="{BB962C8B-B14F-4D97-AF65-F5344CB8AC3E}">
        <p14:creationId xmlns:p14="http://schemas.microsoft.com/office/powerpoint/2010/main" val="385340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81830" y="19454631"/>
            <a:ext cx="36389945" cy="6012993"/>
          </a:xfrm>
        </p:spPr>
        <p:txBody>
          <a:bodyPr anchor="t"/>
          <a:lstStyle>
            <a:lvl1pPr algn="l">
              <a:defRPr sz="18300" b="1" cap="all"/>
            </a:lvl1pPr>
          </a:lstStyle>
          <a:p>
            <a:r>
              <a:rPr lang="de-DE"/>
              <a:t>Click to edit Master title style</a:t>
            </a:r>
            <a:endParaRPr lang="en-US"/>
          </a:p>
        </p:txBody>
      </p:sp>
      <p:sp>
        <p:nvSpPr>
          <p:cNvPr id="3" name="Text Placeholder 2"/>
          <p:cNvSpPr>
            <a:spLocks noGrp="1"/>
          </p:cNvSpPr>
          <p:nvPr>
            <p:ph type="body" idx="1"/>
          </p:nvPr>
        </p:nvSpPr>
        <p:spPr>
          <a:xfrm>
            <a:off x="3381830" y="12831929"/>
            <a:ext cx="36389945" cy="6622700"/>
          </a:xfrm>
        </p:spPr>
        <p:txBody>
          <a:bodyPr anchor="b"/>
          <a:lstStyle>
            <a:lvl1pPr marL="0" indent="0">
              <a:buNone/>
              <a:defRPr sz="9100">
                <a:solidFill>
                  <a:schemeClr val="tx1">
                    <a:tint val="75000"/>
                  </a:schemeClr>
                </a:solidFill>
              </a:defRPr>
            </a:lvl1pPr>
            <a:lvl2pPr marL="2088170" indent="0">
              <a:buNone/>
              <a:defRPr sz="8200">
                <a:solidFill>
                  <a:schemeClr val="tx1">
                    <a:tint val="75000"/>
                  </a:schemeClr>
                </a:solidFill>
              </a:defRPr>
            </a:lvl2pPr>
            <a:lvl3pPr marL="4176339" indent="0">
              <a:buNone/>
              <a:defRPr sz="7300">
                <a:solidFill>
                  <a:schemeClr val="tx1">
                    <a:tint val="75000"/>
                  </a:schemeClr>
                </a:solidFill>
              </a:defRPr>
            </a:lvl3pPr>
            <a:lvl4pPr marL="6264509" indent="0">
              <a:buNone/>
              <a:defRPr sz="6400">
                <a:solidFill>
                  <a:schemeClr val="tx1">
                    <a:tint val="75000"/>
                  </a:schemeClr>
                </a:solidFill>
              </a:defRPr>
            </a:lvl4pPr>
            <a:lvl5pPr marL="8352678" indent="0">
              <a:buNone/>
              <a:defRPr sz="6400">
                <a:solidFill>
                  <a:schemeClr val="tx1">
                    <a:tint val="75000"/>
                  </a:schemeClr>
                </a:solidFill>
              </a:defRPr>
            </a:lvl5pPr>
            <a:lvl6pPr marL="10440848" indent="0">
              <a:buNone/>
              <a:defRPr sz="6400">
                <a:solidFill>
                  <a:schemeClr val="tx1">
                    <a:tint val="75000"/>
                  </a:schemeClr>
                </a:solidFill>
              </a:defRPr>
            </a:lvl6pPr>
            <a:lvl7pPr marL="12529017" indent="0">
              <a:buNone/>
              <a:defRPr sz="6400">
                <a:solidFill>
                  <a:schemeClr val="tx1">
                    <a:tint val="75000"/>
                  </a:schemeClr>
                </a:solidFill>
              </a:defRPr>
            </a:lvl7pPr>
            <a:lvl8pPr marL="14617187" indent="0">
              <a:buNone/>
              <a:defRPr sz="6400">
                <a:solidFill>
                  <a:schemeClr val="tx1">
                    <a:tint val="75000"/>
                  </a:schemeClr>
                </a:solidFill>
              </a:defRPr>
            </a:lvl8pPr>
            <a:lvl9pPr marL="16705356" indent="0">
              <a:buNone/>
              <a:defRPr sz="6400">
                <a:solidFill>
                  <a:schemeClr val="tx1">
                    <a:tint val="75000"/>
                  </a:schemeClr>
                </a:solidFill>
              </a:defRPr>
            </a:lvl9pPr>
          </a:lstStyle>
          <a:p>
            <a:pPr lvl="0"/>
            <a:r>
              <a:rPr lang="de-DE"/>
              <a:t>Click to edit Master text styles</a:t>
            </a:r>
          </a:p>
        </p:txBody>
      </p:sp>
      <p:sp>
        <p:nvSpPr>
          <p:cNvPr id="4" name="Date Placeholder 3"/>
          <p:cNvSpPr>
            <a:spLocks noGrp="1"/>
          </p:cNvSpPr>
          <p:nvPr>
            <p:ph type="dt" sz="half" idx="10"/>
          </p:nvPr>
        </p:nvSpPr>
        <p:spPr/>
        <p:txBody>
          <a:bodyPr/>
          <a:lstStyle/>
          <a:p>
            <a:fld id="{F4B73B3C-1D9A-F34A-968C-3C4BC9339C5D}" type="datetimeFigureOut">
              <a:rPr lang="en-US" smtClean="0"/>
              <a:t>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44F0C2-2DD3-BD47-9EA5-B223C95CD2AB}" type="slidenum">
              <a:rPr lang="en-US" smtClean="0"/>
              <a:t>‹Nr.›</a:t>
            </a:fld>
            <a:endParaRPr lang="en-US" dirty="0"/>
          </a:p>
        </p:txBody>
      </p:sp>
    </p:spTree>
    <p:extLst>
      <p:ext uri="{BB962C8B-B14F-4D97-AF65-F5344CB8AC3E}">
        <p14:creationId xmlns:p14="http://schemas.microsoft.com/office/powerpoint/2010/main" val="503493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Content Placeholder 2"/>
          <p:cNvSpPr>
            <a:spLocks noGrp="1"/>
          </p:cNvSpPr>
          <p:nvPr>
            <p:ph sz="half" idx="1"/>
          </p:nvPr>
        </p:nvSpPr>
        <p:spPr>
          <a:xfrm>
            <a:off x="7090688" y="44102300"/>
            <a:ext cx="63422266" cy="124724064"/>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Content Placeholder 3"/>
          <p:cNvSpPr>
            <a:spLocks noGrp="1"/>
          </p:cNvSpPr>
          <p:nvPr>
            <p:ph sz="half" idx="2"/>
          </p:nvPr>
        </p:nvSpPr>
        <p:spPr>
          <a:xfrm>
            <a:off x="71226485" y="44102300"/>
            <a:ext cx="63429695" cy="124724064"/>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Date Placeholder 4"/>
          <p:cNvSpPr>
            <a:spLocks noGrp="1"/>
          </p:cNvSpPr>
          <p:nvPr>
            <p:ph type="dt" sz="half" idx="10"/>
          </p:nvPr>
        </p:nvSpPr>
        <p:spPr/>
        <p:txBody>
          <a:bodyPr/>
          <a:lstStyle/>
          <a:p>
            <a:fld id="{F4B73B3C-1D9A-F34A-968C-3C4BC9339C5D}" type="datetimeFigureOut">
              <a:rPr lang="en-US" smtClean="0"/>
              <a:t>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44F0C2-2DD3-BD47-9EA5-B223C95CD2AB}" type="slidenum">
              <a:rPr lang="en-US" smtClean="0"/>
              <a:t>‹Nr.›</a:t>
            </a:fld>
            <a:endParaRPr lang="en-US" dirty="0"/>
          </a:p>
        </p:txBody>
      </p:sp>
    </p:spTree>
    <p:extLst>
      <p:ext uri="{BB962C8B-B14F-4D97-AF65-F5344CB8AC3E}">
        <p14:creationId xmlns:p14="http://schemas.microsoft.com/office/powerpoint/2010/main" val="3598450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40586" y="1212412"/>
            <a:ext cx="38530530" cy="5045869"/>
          </a:xfrm>
        </p:spPr>
        <p:txBody>
          <a:bodyPr/>
          <a:lstStyle>
            <a:lvl1pPr>
              <a:defRPr/>
            </a:lvl1pPr>
          </a:lstStyle>
          <a:p>
            <a:r>
              <a:rPr lang="de-DE"/>
              <a:t>Click to edit Master title style</a:t>
            </a:r>
            <a:endParaRPr lang="en-US"/>
          </a:p>
        </p:txBody>
      </p:sp>
      <p:sp>
        <p:nvSpPr>
          <p:cNvPr id="3" name="Text Placeholder 2"/>
          <p:cNvSpPr>
            <a:spLocks noGrp="1"/>
          </p:cNvSpPr>
          <p:nvPr>
            <p:ph type="body" idx="1"/>
          </p:nvPr>
        </p:nvSpPr>
        <p:spPr>
          <a:xfrm>
            <a:off x="2140585" y="6776884"/>
            <a:ext cx="18915936" cy="2824283"/>
          </a:xfrm>
        </p:spPr>
        <p:txBody>
          <a:bodyPr anchor="b"/>
          <a:lstStyle>
            <a:lvl1pPr marL="0" indent="0">
              <a:buNone/>
              <a:defRPr sz="11000" b="1"/>
            </a:lvl1pPr>
            <a:lvl2pPr marL="2088170" indent="0">
              <a:buNone/>
              <a:defRPr sz="9100" b="1"/>
            </a:lvl2pPr>
            <a:lvl3pPr marL="4176339" indent="0">
              <a:buNone/>
              <a:defRPr sz="8200" b="1"/>
            </a:lvl3pPr>
            <a:lvl4pPr marL="6264509" indent="0">
              <a:buNone/>
              <a:defRPr sz="7300" b="1"/>
            </a:lvl4pPr>
            <a:lvl5pPr marL="8352678" indent="0">
              <a:buNone/>
              <a:defRPr sz="7300" b="1"/>
            </a:lvl5pPr>
            <a:lvl6pPr marL="10440848" indent="0">
              <a:buNone/>
              <a:defRPr sz="7300" b="1"/>
            </a:lvl6pPr>
            <a:lvl7pPr marL="12529017" indent="0">
              <a:buNone/>
              <a:defRPr sz="7300" b="1"/>
            </a:lvl7pPr>
            <a:lvl8pPr marL="14617187" indent="0">
              <a:buNone/>
              <a:defRPr sz="7300" b="1"/>
            </a:lvl8pPr>
            <a:lvl9pPr marL="16705356" indent="0">
              <a:buNone/>
              <a:defRPr sz="7300" b="1"/>
            </a:lvl9pPr>
          </a:lstStyle>
          <a:p>
            <a:pPr lvl="0"/>
            <a:r>
              <a:rPr lang="de-DE"/>
              <a:t>Click to edit Master text styles</a:t>
            </a:r>
          </a:p>
        </p:txBody>
      </p:sp>
      <p:sp>
        <p:nvSpPr>
          <p:cNvPr id="4" name="Content Placeholder 3"/>
          <p:cNvSpPr>
            <a:spLocks noGrp="1"/>
          </p:cNvSpPr>
          <p:nvPr>
            <p:ph sz="half" idx="2"/>
          </p:nvPr>
        </p:nvSpPr>
        <p:spPr>
          <a:xfrm>
            <a:off x="2140585" y="9601168"/>
            <a:ext cx="18915936" cy="17443290"/>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Text Placeholder 4"/>
          <p:cNvSpPr>
            <a:spLocks noGrp="1"/>
          </p:cNvSpPr>
          <p:nvPr>
            <p:ph type="body" sz="quarter" idx="3"/>
          </p:nvPr>
        </p:nvSpPr>
        <p:spPr>
          <a:xfrm>
            <a:off x="21747751" y="6776884"/>
            <a:ext cx="18923367" cy="2824283"/>
          </a:xfrm>
        </p:spPr>
        <p:txBody>
          <a:bodyPr anchor="b"/>
          <a:lstStyle>
            <a:lvl1pPr marL="0" indent="0">
              <a:buNone/>
              <a:defRPr sz="11000" b="1"/>
            </a:lvl1pPr>
            <a:lvl2pPr marL="2088170" indent="0">
              <a:buNone/>
              <a:defRPr sz="9100" b="1"/>
            </a:lvl2pPr>
            <a:lvl3pPr marL="4176339" indent="0">
              <a:buNone/>
              <a:defRPr sz="8200" b="1"/>
            </a:lvl3pPr>
            <a:lvl4pPr marL="6264509" indent="0">
              <a:buNone/>
              <a:defRPr sz="7300" b="1"/>
            </a:lvl4pPr>
            <a:lvl5pPr marL="8352678" indent="0">
              <a:buNone/>
              <a:defRPr sz="7300" b="1"/>
            </a:lvl5pPr>
            <a:lvl6pPr marL="10440848" indent="0">
              <a:buNone/>
              <a:defRPr sz="7300" b="1"/>
            </a:lvl6pPr>
            <a:lvl7pPr marL="12529017" indent="0">
              <a:buNone/>
              <a:defRPr sz="7300" b="1"/>
            </a:lvl7pPr>
            <a:lvl8pPr marL="14617187" indent="0">
              <a:buNone/>
              <a:defRPr sz="7300" b="1"/>
            </a:lvl8pPr>
            <a:lvl9pPr marL="16705356" indent="0">
              <a:buNone/>
              <a:defRPr sz="7300" b="1"/>
            </a:lvl9pPr>
          </a:lstStyle>
          <a:p>
            <a:pPr lvl="0"/>
            <a:r>
              <a:rPr lang="de-DE"/>
              <a:t>Click to edit Master text styles</a:t>
            </a:r>
          </a:p>
        </p:txBody>
      </p:sp>
      <p:sp>
        <p:nvSpPr>
          <p:cNvPr id="6" name="Content Placeholder 5"/>
          <p:cNvSpPr>
            <a:spLocks noGrp="1"/>
          </p:cNvSpPr>
          <p:nvPr>
            <p:ph sz="quarter" idx="4"/>
          </p:nvPr>
        </p:nvSpPr>
        <p:spPr>
          <a:xfrm>
            <a:off x="21747751" y="9601168"/>
            <a:ext cx="18923367" cy="17443290"/>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Date Placeholder 6"/>
          <p:cNvSpPr>
            <a:spLocks noGrp="1"/>
          </p:cNvSpPr>
          <p:nvPr>
            <p:ph type="dt" sz="half" idx="10"/>
          </p:nvPr>
        </p:nvSpPr>
        <p:spPr/>
        <p:txBody>
          <a:bodyPr/>
          <a:lstStyle/>
          <a:p>
            <a:fld id="{F4B73B3C-1D9A-F34A-968C-3C4BC9339C5D}" type="datetimeFigureOut">
              <a:rPr lang="en-US" smtClean="0"/>
              <a:t>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B44F0C2-2DD3-BD47-9EA5-B223C95CD2AB}" type="slidenum">
              <a:rPr lang="en-US" smtClean="0"/>
              <a:t>‹Nr.›</a:t>
            </a:fld>
            <a:endParaRPr lang="en-US" dirty="0"/>
          </a:p>
        </p:txBody>
      </p:sp>
    </p:spTree>
    <p:extLst>
      <p:ext uri="{BB962C8B-B14F-4D97-AF65-F5344CB8AC3E}">
        <p14:creationId xmlns:p14="http://schemas.microsoft.com/office/powerpoint/2010/main" val="1588244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Date Placeholder 2"/>
          <p:cNvSpPr>
            <a:spLocks noGrp="1"/>
          </p:cNvSpPr>
          <p:nvPr>
            <p:ph type="dt" sz="half" idx="10"/>
          </p:nvPr>
        </p:nvSpPr>
        <p:spPr/>
        <p:txBody>
          <a:bodyPr/>
          <a:lstStyle/>
          <a:p>
            <a:fld id="{F4B73B3C-1D9A-F34A-968C-3C4BC9339C5D}" type="datetimeFigureOut">
              <a:rPr lang="en-US" smtClean="0"/>
              <a:t>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B44F0C2-2DD3-BD47-9EA5-B223C95CD2AB}" type="slidenum">
              <a:rPr lang="en-US" smtClean="0"/>
              <a:t>‹Nr.›</a:t>
            </a:fld>
            <a:endParaRPr lang="en-US" dirty="0"/>
          </a:p>
        </p:txBody>
      </p:sp>
    </p:spTree>
    <p:extLst>
      <p:ext uri="{BB962C8B-B14F-4D97-AF65-F5344CB8AC3E}">
        <p14:creationId xmlns:p14="http://schemas.microsoft.com/office/powerpoint/2010/main" val="254234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73B3C-1D9A-F34A-968C-3C4BC9339C5D}" type="datetimeFigureOut">
              <a:rPr lang="en-US" smtClean="0"/>
              <a:t>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B44F0C2-2DD3-BD47-9EA5-B223C95CD2AB}" type="slidenum">
              <a:rPr lang="en-US" smtClean="0"/>
              <a:t>‹Nr.›</a:t>
            </a:fld>
            <a:endParaRPr lang="en-US" dirty="0"/>
          </a:p>
        </p:txBody>
      </p:sp>
    </p:spTree>
    <p:extLst>
      <p:ext uri="{BB962C8B-B14F-4D97-AF65-F5344CB8AC3E}">
        <p14:creationId xmlns:p14="http://schemas.microsoft.com/office/powerpoint/2010/main" val="3573637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0588" y="1205402"/>
            <a:ext cx="14084754" cy="5129967"/>
          </a:xfrm>
        </p:spPr>
        <p:txBody>
          <a:bodyPr anchor="b"/>
          <a:lstStyle>
            <a:lvl1pPr algn="l">
              <a:defRPr sz="9100" b="1"/>
            </a:lvl1pPr>
          </a:lstStyle>
          <a:p>
            <a:r>
              <a:rPr lang="de-DE"/>
              <a:t>Click to edit Master title style</a:t>
            </a:r>
            <a:endParaRPr lang="en-US"/>
          </a:p>
        </p:txBody>
      </p:sp>
      <p:sp>
        <p:nvSpPr>
          <p:cNvPr id="3" name="Content Placeholder 2"/>
          <p:cNvSpPr>
            <a:spLocks noGrp="1"/>
          </p:cNvSpPr>
          <p:nvPr>
            <p:ph idx="1"/>
          </p:nvPr>
        </p:nvSpPr>
        <p:spPr>
          <a:xfrm>
            <a:off x="16738186" y="1205404"/>
            <a:ext cx="23932929" cy="25839056"/>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ext Placeholder 3"/>
          <p:cNvSpPr>
            <a:spLocks noGrp="1"/>
          </p:cNvSpPr>
          <p:nvPr>
            <p:ph type="body" sz="half" idx="2"/>
          </p:nvPr>
        </p:nvSpPr>
        <p:spPr>
          <a:xfrm>
            <a:off x="2140588" y="6335371"/>
            <a:ext cx="14084754" cy="20709089"/>
          </a:xfrm>
        </p:spPr>
        <p:txBody>
          <a:bodyPr/>
          <a:lstStyle>
            <a:lvl1pPr marL="0" indent="0">
              <a:buNone/>
              <a:defRPr sz="6400"/>
            </a:lvl1pPr>
            <a:lvl2pPr marL="2088170" indent="0">
              <a:buNone/>
              <a:defRPr sz="5500"/>
            </a:lvl2pPr>
            <a:lvl3pPr marL="4176339" indent="0">
              <a:buNone/>
              <a:defRPr sz="4600"/>
            </a:lvl3pPr>
            <a:lvl4pPr marL="6264509" indent="0">
              <a:buNone/>
              <a:defRPr sz="4100"/>
            </a:lvl4pPr>
            <a:lvl5pPr marL="8352678" indent="0">
              <a:buNone/>
              <a:defRPr sz="4100"/>
            </a:lvl5pPr>
            <a:lvl6pPr marL="10440848" indent="0">
              <a:buNone/>
              <a:defRPr sz="4100"/>
            </a:lvl6pPr>
            <a:lvl7pPr marL="12529017" indent="0">
              <a:buNone/>
              <a:defRPr sz="4100"/>
            </a:lvl7pPr>
            <a:lvl8pPr marL="14617187" indent="0">
              <a:buNone/>
              <a:defRPr sz="4100"/>
            </a:lvl8pPr>
            <a:lvl9pPr marL="16705356" indent="0">
              <a:buNone/>
              <a:defRPr sz="4100"/>
            </a:lvl9pPr>
          </a:lstStyle>
          <a:p>
            <a:pPr lvl="0"/>
            <a:r>
              <a:rPr lang="de-DE"/>
              <a:t>Click to edit Master text styles</a:t>
            </a:r>
          </a:p>
        </p:txBody>
      </p:sp>
      <p:sp>
        <p:nvSpPr>
          <p:cNvPr id="5" name="Date Placeholder 4"/>
          <p:cNvSpPr>
            <a:spLocks noGrp="1"/>
          </p:cNvSpPr>
          <p:nvPr>
            <p:ph type="dt" sz="half" idx="10"/>
          </p:nvPr>
        </p:nvSpPr>
        <p:spPr/>
        <p:txBody>
          <a:bodyPr/>
          <a:lstStyle/>
          <a:p>
            <a:fld id="{F4B73B3C-1D9A-F34A-968C-3C4BC9339C5D}" type="datetimeFigureOut">
              <a:rPr lang="en-US" smtClean="0"/>
              <a:t>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44F0C2-2DD3-BD47-9EA5-B223C95CD2AB}" type="slidenum">
              <a:rPr lang="en-US" smtClean="0"/>
              <a:t>‹Nr.›</a:t>
            </a:fld>
            <a:endParaRPr lang="en-US" dirty="0"/>
          </a:p>
        </p:txBody>
      </p:sp>
    </p:spTree>
    <p:extLst>
      <p:ext uri="{BB962C8B-B14F-4D97-AF65-F5344CB8AC3E}">
        <p14:creationId xmlns:p14="http://schemas.microsoft.com/office/powerpoint/2010/main" val="3955351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393" y="21192649"/>
            <a:ext cx="25687020" cy="2501912"/>
          </a:xfrm>
        </p:spPr>
        <p:txBody>
          <a:bodyPr anchor="b"/>
          <a:lstStyle>
            <a:lvl1pPr algn="l">
              <a:defRPr sz="9100" b="1"/>
            </a:lvl1pPr>
          </a:lstStyle>
          <a:p>
            <a:r>
              <a:rPr lang="de-DE"/>
              <a:t>Click to edit Master title style</a:t>
            </a:r>
            <a:endParaRPr lang="en-US"/>
          </a:p>
        </p:txBody>
      </p:sp>
      <p:sp>
        <p:nvSpPr>
          <p:cNvPr id="3" name="Picture Placeholder 2"/>
          <p:cNvSpPr>
            <a:spLocks noGrp="1"/>
          </p:cNvSpPr>
          <p:nvPr>
            <p:ph type="pic" idx="1"/>
          </p:nvPr>
        </p:nvSpPr>
        <p:spPr>
          <a:xfrm>
            <a:off x="8391393" y="2705146"/>
            <a:ext cx="25687020" cy="18165128"/>
          </a:xfrm>
        </p:spPr>
        <p:txBody>
          <a:bodyPr/>
          <a:lstStyle>
            <a:lvl1pPr marL="0" indent="0">
              <a:buNone/>
              <a:defRPr sz="14600"/>
            </a:lvl1pPr>
            <a:lvl2pPr marL="2088170" indent="0">
              <a:buNone/>
              <a:defRPr sz="12800"/>
            </a:lvl2pPr>
            <a:lvl3pPr marL="4176339" indent="0">
              <a:buNone/>
              <a:defRPr sz="11000"/>
            </a:lvl3pPr>
            <a:lvl4pPr marL="6264509" indent="0">
              <a:buNone/>
              <a:defRPr sz="9100"/>
            </a:lvl4pPr>
            <a:lvl5pPr marL="8352678" indent="0">
              <a:buNone/>
              <a:defRPr sz="9100"/>
            </a:lvl5pPr>
            <a:lvl6pPr marL="10440848" indent="0">
              <a:buNone/>
              <a:defRPr sz="9100"/>
            </a:lvl6pPr>
            <a:lvl7pPr marL="12529017" indent="0">
              <a:buNone/>
              <a:defRPr sz="9100"/>
            </a:lvl7pPr>
            <a:lvl8pPr marL="14617187" indent="0">
              <a:buNone/>
              <a:defRPr sz="9100"/>
            </a:lvl8pPr>
            <a:lvl9pPr marL="16705356" indent="0">
              <a:buNone/>
              <a:defRPr sz="9100"/>
            </a:lvl9pPr>
          </a:lstStyle>
          <a:p>
            <a:endParaRPr lang="en-US" dirty="0"/>
          </a:p>
        </p:txBody>
      </p:sp>
      <p:sp>
        <p:nvSpPr>
          <p:cNvPr id="4" name="Text Placeholder 3"/>
          <p:cNvSpPr>
            <a:spLocks noGrp="1"/>
          </p:cNvSpPr>
          <p:nvPr>
            <p:ph type="body" sz="half" idx="2"/>
          </p:nvPr>
        </p:nvSpPr>
        <p:spPr>
          <a:xfrm>
            <a:off x="8391393" y="23694561"/>
            <a:ext cx="25687020" cy="3553131"/>
          </a:xfrm>
        </p:spPr>
        <p:txBody>
          <a:bodyPr/>
          <a:lstStyle>
            <a:lvl1pPr marL="0" indent="0">
              <a:buNone/>
              <a:defRPr sz="6400"/>
            </a:lvl1pPr>
            <a:lvl2pPr marL="2088170" indent="0">
              <a:buNone/>
              <a:defRPr sz="5500"/>
            </a:lvl2pPr>
            <a:lvl3pPr marL="4176339" indent="0">
              <a:buNone/>
              <a:defRPr sz="4600"/>
            </a:lvl3pPr>
            <a:lvl4pPr marL="6264509" indent="0">
              <a:buNone/>
              <a:defRPr sz="4100"/>
            </a:lvl4pPr>
            <a:lvl5pPr marL="8352678" indent="0">
              <a:buNone/>
              <a:defRPr sz="4100"/>
            </a:lvl5pPr>
            <a:lvl6pPr marL="10440848" indent="0">
              <a:buNone/>
              <a:defRPr sz="4100"/>
            </a:lvl6pPr>
            <a:lvl7pPr marL="12529017" indent="0">
              <a:buNone/>
              <a:defRPr sz="4100"/>
            </a:lvl7pPr>
            <a:lvl8pPr marL="14617187" indent="0">
              <a:buNone/>
              <a:defRPr sz="4100"/>
            </a:lvl8pPr>
            <a:lvl9pPr marL="16705356" indent="0">
              <a:buNone/>
              <a:defRPr sz="4100"/>
            </a:lvl9pPr>
          </a:lstStyle>
          <a:p>
            <a:pPr lvl="0"/>
            <a:r>
              <a:rPr lang="de-DE"/>
              <a:t>Click to edit Master text styles</a:t>
            </a:r>
          </a:p>
        </p:txBody>
      </p:sp>
      <p:sp>
        <p:nvSpPr>
          <p:cNvPr id="5" name="Date Placeholder 4"/>
          <p:cNvSpPr>
            <a:spLocks noGrp="1"/>
          </p:cNvSpPr>
          <p:nvPr>
            <p:ph type="dt" sz="half" idx="10"/>
          </p:nvPr>
        </p:nvSpPr>
        <p:spPr/>
        <p:txBody>
          <a:bodyPr/>
          <a:lstStyle/>
          <a:p>
            <a:fld id="{F4B73B3C-1D9A-F34A-968C-3C4BC9339C5D}" type="datetimeFigureOut">
              <a:rPr lang="en-US" smtClean="0"/>
              <a:t>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44F0C2-2DD3-BD47-9EA5-B223C95CD2AB}" type="slidenum">
              <a:rPr lang="en-US" smtClean="0"/>
              <a:t>‹Nr.›</a:t>
            </a:fld>
            <a:endParaRPr lang="en-US" dirty="0"/>
          </a:p>
        </p:txBody>
      </p:sp>
    </p:spTree>
    <p:extLst>
      <p:ext uri="{BB962C8B-B14F-4D97-AF65-F5344CB8AC3E}">
        <p14:creationId xmlns:p14="http://schemas.microsoft.com/office/powerpoint/2010/main" val="2720264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40586" y="1212412"/>
            <a:ext cx="38530530" cy="5045869"/>
          </a:xfrm>
          <a:prstGeom prst="rect">
            <a:avLst/>
          </a:prstGeom>
        </p:spPr>
        <p:txBody>
          <a:bodyPr vert="horz" lIns="417634" tIns="208817" rIns="417634" bIns="208817" rtlCol="0" anchor="ctr">
            <a:normAutofit/>
          </a:bodyPr>
          <a:lstStyle/>
          <a:p>
            <a:r>
              <a:rPr lang="de-DE"/>
              <a:t>Click to edit Master title style</a:t>
            </a:r>
            <a:endParaRPr lang="en-US"/>
          </a:p>
        </p:txBody>
      </p:sp>
      <p:sp>
        <p:nvSpPr>
          <p:cNvPr id="3" name="Text Placeholder 2"/>
          <p:cNvSpPr>
            <a:spLocks noGrp="1"/>
          </p:cNvSpPr>
          <p:nvPr>
            <p:ph type="body" idx="1"/>
          </p:nvPr>
        </p:nvSpPr>
        <p:spPr>
          <a:xfrm>
            <a:off x="2140586" y="7064219"/>
            <a:ext cx="38530530" cy="19980241"/>
          </a:xfrm>
          <a:prstGeom prst="rect">
            <a:avLst/>
          </a:prstGeom>
        </p:spPr>
        <p:txBody>
          <a:bodyPr vert="horz" lIns="417634" tIns="208817" rIns="417634" bIns="208817" rtlCol="0">
            <a:normAutofit/>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2"/>
          </p:nvPr>
        </p:nvSpPr>
        <p:spPr>
          <a:xfrm>
            <a:off x="2140586" y="28060639"/>
            <a:ext cx="9989396" cy="1611875"/>
          </a:xfrm>
          <a:prstGeom prst="rect">
            <a:avLst/>
          </a:prstGeom>
        </p:spPr>
        <p:txBody>
          <a:bodyPr vert="horz" lIns="417634" tIns="208817" rIns="417634" bIns="208817" rtlCol="0" anchor="ctr"/>
          <a:lstStyle>
            <a:lvl1pPr algn="l">
              <a:defRPr sz="5500">
                <a:solidFill>
                  <a:schemeClr val="tx1">
                    <a:tint val="75000"/>
                  </a:schemeClr>
                </a:solidFill>
              </a:defRPr>
            </a:lvl1pPr>
          </a:lstStyle>
          <a:p>
            <a:fld id="{F4B73B3C-1D9A-F34A-968C-3C4BC9339C5D}" type="datetimeFigureOut">
              <a:rPr lang="en-US" smtClean="0"/>
              <a:t>4/20/18</a:t>
            </a:fld>
            <a:endParaRPr lang="en-US" dirty="0"/>
          </a:p>
        </p:txBody>
      </p:sp>
      <p:sp>
        <p:nvSpPr>
          <p:cNvPr id="5" name="Footer Placeholder 4"/>
          <p:cNvSpPr>
            <a:spLocks noGrp="1"/>
          </p:cNvSpPr>
          <p:nvPr>
            <p:ph type="ftr" sz="quarter" idx="3"/>
          </p:nvPr>
        </p:nvSpPr>
        <p:spPr>
          <a:xfrm>
            <a:off x="14627331" y="28060639"/>
            <a:ext cx="13557039" cy="1611875"/>
          </a:xfrm>
          <a:prstGeom prst="rect">
            <a:avLst/>
          </a:prstGeom>
        </p:spPr>
        <p:txBody>
          <a:bodyPr vert="horz" lIns="417634" tIns="208817" rIns="417634" bIns="208817" rtlCol="0" anchor="ctr"/>
          <a:lstStyle>
            <a:lvl1pPr algn="ctr">
              <a:defRPr sz="55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0681718" y="28060639"/>
            <a:ext cx="9989396" cy="1611875"/>
          </a:xfrm>
          <a:prstGeom prst="rect">
            <a:avLst/>
          </a:prstGeom>
        </p:spPr>
        <p:txBody>
          <a:bodyPr vert="horz" lIns="417634" tIns="208817" rIns="417634" bIns="208817" rtlCol="0" anchor="ctr"/>
          <a:lstStyle>
            <a:lvl1pPr algn="r">
              <a:defRPr sz="5500">
                <a:solidFill>
                  <a:schemeClr val="tx1">
                    <a:tint val="75000"/>
                  </a:schemeClr>
                </a:solidFill>
              </a:defRPr>
            </a:lvl1pPr>
          </a:lstStyle>
          <a:p>
            <a:fld id="{BB44F0C2-2DD3-BD47-9EA5-B223C95CD2AB}" type="slidenum">
              <a:rPr lang="en-US" smtClean="0"/>
              <a:t>‹Nr.›</a:t>
            </a:fld>
            <a:endParaRPr lang="en-US" dirty="0"/>
          </a:p>
        </p:txBody>
      </p:sp>
    </p:spTree>
    <p:extLst>
      <p:ext uri="{BB962C8B-B14F-4D97-AF65-F5344CB8AC3E}">
        <p14:creationId xmlns:p14="http://schemas.microsoft.com/office/powerpoint/2010/main" val="2156211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88170" rtl="0" eaLnBrk="1" latinLnBrk="0" hangingPunct="1">
        <a:spcBef>
          <a:spcPct val="0"/>
        </a:spcBef>
        <a:buNone/>
        <a:defRPr sz="20100" kern="1200">
          <a:solidFill>
            <a:schemeClr val="tx1"/>
          </a:solidFill>
          <a:latin typeface="+mj-lt"/>
          <a:ea typeface="+mj-ea"/>
          <a:cs typeface="+mj-cs"/>
        </a:defRPr>
      </a:lvl1pPr>
    </p:titleStyle>
    <p:bodyStyle>
      <a:lvl1pPr marL="1566127" indent="-1566127" algn="l" defTabSz="2088170" rtl="0" eaLnBrk="1" latinLnBrk="0" hangingPunct="1">
        <a:spcBef>
          <a:spcPct val="20000"/>
        </a:spcBef>
        <a:buFont typeface="Arial"/>
        <a:buChar char="•"/>
        <a:defRPr sz="14600" kern="1200">
          <a:solidFill>
            <a:schemeClr val="tx1"/>
          </a:solidFill>
          <a:latin typeface="+mn-lt"/>
          <a:ea typeface="+mn-ea"/>
          <a:cs typeface="+mn-cs"/>
        </a:defRPr>
      </a:lvl1pPr>
      <a:lvl2pPr marL="3393276" indent="-1305106" algn="l" defTabSz="2088170" rtl="0" eaLnBrk="1" latinLnBrk="0" hangingPunct="1">
        <a:spcBef>
          <a:spcPct val="20000"/>
        </a:spcBef>
        <a:buFont typeface="Arial"/>
        <a:buChar char="–"/>
        <a:defRPr sz="12800" kern="1200">
          <a:solidFill>
            <a:schemeClr val="tx1"/>
          </a:solidFill>
          <a:latin typeface="+mn-lt"/>
          <a:ea typeface="+mn-ea"/>
          <a:cs typeface="+mn-cs"/>
        </a:defRPr>
      </a:lvl2pPr>
      <a:lvl3pPr marL="5220424" indent="-1044085" algn="l" defTabSz="2088170" rtl="0" eaLnBrk="1" latinLnBrk="0" hangingPunct="1">
        <a:spcBef>
          <a:spcPct val="20000"/>
        </a:spcBef>
        <a:buFont typeface="Arial"/>
        <a:buChar char="•"/>
        <a:defRPr sz="11000" kern="1200">
          <a:solidFill>
            <a:schemeClr val="tx1"/>
          </a:solidFill>
          <a:latin typeface="+mn-lt"/>
          <a:ea typeface="+mn-ea"/>
          <a:cs typeface="+mn-cs"/>
        </a:defRPr>
      </a:lvl3pPr>
      <a:lvl4pPr marL="7308593" indent="-1044085" algn="l" defTabSz="2088170" rtl="0" eaLnBrk="1" latinLnBrk="0" hangingPunct="1">
        <a:spcBef>
          <a:spcPct val="20000"/>
        </a:spcBef>
        <a:buFont typeface="Arial"/>
        <a:buChar char="–"/>
        <a:defRPr sz="9100" kern="1200">
          <a:solidFill>
            <a:schemeClr val="tx1"/>
          </a:solidFill>
          <a:latin typeface="+mn-lt"/>
          <a:ea typeface="+mn-ea"/>
          <a:cs typeface="+mn-cs"/>
        </a:defRPr>
      </a:lvl4pPr>
      <a:lvl5pPr marL="9396763" indent="-1044085" algn="l" defTabSz="2088170" rtl="0" eaLnBrk="1" latinLnBrk="0" hangingPunct="1">
        <a:spcBef>
          <a:spcPct val="20000"/>
        </a:spcBef>
        <a:buFont typeface="Arial"/>
        <a:buChar char="»"/>
        <a:defRPr sz="9100" kern="1200">
          <a:solidFill>
            <a:schemeClr val="tx1"/>
          </a:solidFill>
          <a:latin typeface="+mn-lt"/>
          <a:ea typeface="+mn-ea"/>
          <a:cs typeface="+mn-cs"/>
        </a:defRPr>
      </a:lvl5pPr>
      <a:lvl6pPr marL="11484933" indent="-1044085" algn="l" defTabSz="2088170" rtl="0" eaLnBrk="1" latinLnBrk="0" hangingPunct="1">
        <a:spcBef>
          <a:spcPct val="20000"/>
        </a:spcBef>
        <a:buFont typeface="Arial"/>
        <a:buChar char="•"/>
        <a:defRPr sz="9100" kern="1200">
          <a:solidFill>
            <a:schemeClr val="tx1"/>
          </a:solidFill>
          <a:latin typeface="+mn-lt"/>
          <a:ea typeface="+mn-ea"/>
          <a:cs typeface="+mn-cs"/>
        </a:defRPr>
      </a:lvl6pPr>
      <a:lvl7pPr marL="13573102" indent="-1044085" algn="l" defTabSz="2088170" rtl="0" eaLnBrk="1" latinLnBrk="0" hangingPunct="1">
        <a:spcBef>
          <a:spcPct val="20000"/>
        </a:spcBef>
        <a:buFont typeface="Arial"/>
        <a:buChar char="•"/>
        <a:defRPr sz="9100" kern="1200">
          <a:solidFill>
            <a:schemeClr val="tx1"/>
          </a:solidFill>
          <a:latin typeface="+mn-lt"/>
          <a:ea typeface="+mn-ea"/>
          <a:cs typeface="+mn-cs"/>
        </a:defRPr>
      </a:lvl7pPr>
      <a:lvl8pPr marL="15661272" indent="-1044085" algn="l" defTabSz="2088170" rtl="0" eaLnBrk="1" latinLnBrk="0" hangingPunct="1">
        <a:spcBef>
          <a:spcPct val="20000"/>
        </a:spcBef>
        <a:buFont typeface="Arial"/>
        <a:buChar char="•"/>
        <a:defRPr sz="9100" kern="1200">
          <a:solidFill>
            <a:schemeClr val="tx1"/>
          </a:solidFill>
          <a:latin typeface="+mn-lt"/>
          <a:ea typeface="+mn-ea"/>
          <a:cs typeface="+mn-cs"/>
        </a:defRPr>
      </a:lvl8pPr>
      <a:lvl9pPr marL="17749441" indent="-1044085" algn="l" defTabSz="2088170"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en-US"/>
      </a:defPPr>
      <a:lvl1pPr marL="0" algn="l" defTabSz="2088170" rtl="0" eaLnBrk="1" latinLnBrk="0" hangingPunct="1">
        <a:defRPr sz="8200" kern="1200">
          <a:solidFill>
            <a:schemeClr val="tx1"/>
          </a:solidFill>
          <a:latin typeface="+mn-lt"/>
          <a:ea typeface="+mn-ea"/>
          <a:cs typeface="+mn-cs"/>
        </a:defRPr>
      </a:lvl1pPr>
      <a:lvl2pPr marL="2088170" algn="l" defTabSz="2088170" rtl="0" eaLnBrk="1" latinLnBrk="0" hangingPunct="1">
        <a:defRPr sz="8200" kern="1200">
          <a:solidFill>
            <a:schemeClr val="tx1"/>
          </a:solidFill>
          <a:latin typeface="+mn-lt"/>
          <a:ea typeface="+mn-ea"/>
          <a:cs typeface="+mn-cs"/>
        </a:defRPr>
      </a:lvl2pPr>
      <a:lvl3pPr marL="4176339" algn="l" defTabSz="2088170" rtl="0" eaLnBrk="1" latinLnBrk="0" hangingPunct="1">
        <a:defRPr sz="8200" kern="1200">
          <a:solidFill>
            <a:schemeClr val="tx1"/>
          </a:solidFill>
          <a:latin typeface="+mn-lt"/>
          <a:ea typeface="+mn-ea"/>
          <a:cs typeface="+mn-cs"/>
        </a:defRPr>
      </a:lvl3pPr>
      <a:lvl4pPr marL="6264509" algn="l" defTabSz="2088170" rtl="0" eaLnBrk="1" latinLnBrk="0" hangingPunct="1">
        <a:defRPr sz="8200" kern="1200">
          <a:solidFill>
            <a:schemeClr val="tx1"/>
          </a:solidFill>
          <a:latin typeface="+mn-lt"/>
          <a:ea typeface="+mn-ea"/>
          <a:cs typeface="+mn-cs"/>
        </a:defRPr>
      </a:lvl4pPr>
      <a:lvl5pPr marL="8352678" algn="l" defTabSz="2088170" rtl="0" eaLnBrk="1" latinLnBrk="0" hangingPunct="1">
        <a:defRPr sz="8200" kern="1200">
          <a:solidFill>
            <a:schemeClr val="tx1"/>
          </a:solidFill>
          <a:latin typeface="+mn-lt"/>
          <a:ea typeface="+mn-ea"/>
          <a:cs typeface="+mn-cs"/>
        </a:defRPr>
      </a:lvl5pPr>
      <a:lvl6pPr marL="10440848" algn="l" defTabSz="2088170" rtl="0" eaLnBrk="1" latinLnBrk="0" hangingPunct="1">
        <a:defRPr sz="8200" kern="1200">
          <a:solidFill>
            <a:schemeClr val="tx1"/>
          </a:solidFill>
          <a:latin typeface="+mn-lt"/>
          <a:ea typeface="+mn-ea"/>
          <a:cs typeface="+mn-cs"/>
        </a:defRPr>
      </a:lvl6pPr>
      <a:lvl7pPr marL="12529017" algn="l" defTabSz="2088170" rtl="0" eaLnBrk="1" latinLnBrk="0" hangingPunct="1">
        <a:defRPr sz="8200" kern="1200">
          <a:solidFill>
            <a:schemeClr val="tx1"/>
          </a:solidFill>
          <a:latin typeface="+mn-lt"/>
          <a:ea typeface="+mn-ea"/>
          <a:cs typeface="+mn-cs"/>
        </a:defRPr>
      </a:lvl7pPr>
      <a:lvl8pPr marL="14617187" algn="l" defTabSz="2088170" rtl="0" eaLnBrk="1" latinLnBrk="0" hangingPunct="1">
        <a:defRPr sz="8200" kern="1200">
          <a:solidFill>
            <a:schemeClr val="tx1"/>
          </a:solidFill>
          <a:latin typeface="+mn-lt"/>
          <a:ea typeface="+mn-ea"/>
          <a:cs typeface="+mn-cs"/>
        </a:defRPr>
      </a:lvl8pPr>
      <a:lvl9pPr marL="16705356" algn="l" defTabSz="2088170"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hyperlink" Target="http://www.atmos-chem-phys.net/special_issue914.html" TargetMode="External"/><Relationship Id="rId18" Type="http://schemas.openxmlformats.org/officeDocument/2006/relationships/image" Target="../media/image7.jpg"/><Relationship Id="rId26" Type="http://schemas.openxmlformats.org/officeDocument/2006/relationships/image" Target="../media/image15.jpg"/><Relationship Id="rId39" Type="http://schemas.openxmlformats.org/officeDocument/2006/relationships/image" Target="../media/image28.emf"/><Relationship Id="rId21" Type="http://schemas.openxmlformats.org/officeDocument/2006/relationships/image" Target="../media/image10.png"/><Relationship Id="rId34" Type="http://schemas.openxmlformats.org/officeDocument/2006/relationships/image" Target="../media/image23.tiff"/><Relationship Id="rId42" Type="http://schemas.openxmlformats.org/officeDocument/2006/relationships/image" Target="../media/image31.tiff"/><Relationship Id="rId47" Type="http://schemas.openxmlformats.org/officeDocument/2006/relationships/image" Target="../media/image36.png"/><Relationship Id="rId50" Type="http://schemas.openxmlformats.org/officeDocument/2006/relationships/image" Target="../media/image39.emf"/><Relationship Id="rId7" Type="http://schemas.openxmlformats.org/officeDocument/2006/relationships/hyperlink" Target="http://dx.doi.org/10.1175/BAMS-D-14-00108.1" TargetMode="External"/><Relationship Id="rId2" Type="http://schemas.openxmlformats.org/officeDocument/2006/relationships/notesSlide" Target="../notesSlides/notesSlide1.xml"/><Relationship Id="rId16" Type="http://schemas.openxmlformats.org/officeDocument/2006/relationships/image" Target="../media/image5.jpg"/><Relationship Id="rId29" Type="http://schemas.openxmlformats.org/officeDocument/2006/relationships/image" Target="../media/image18.jpg"/><Relationship Id="rId11" Type="http://schemas.openxmlformats.org/officeDocument/2006/relationships/hyperlink" Target="http://baobab.sedoo.fr/DACCIWA" TargetMode="External"/><Relationship Id="rId24" Type="http://schemas.openxmlformats.org/officeDocument/2006/relationships/image" Target="../media/image13.png"/><Relationship Id="rId32" Type="http://schemas.openxmlformats.org/officeDocument/2006/relationships/image" Target="../media/image21.jpeg"/><Relationship Id="rId37" Type="http://schemas.openxmlformats.org/officeDocument/2006/relationships/image" Target="../media/image26.png"/><Relationship Id="rId40" Type="http://schemas.openxmlformats.org/officeDocument/2006/relationships/image" Target="../media/image29.tiff"/><Relationship Id="rId45" Type="http://schemas.openxmlformats.org/officeDocument/2006/relationships/image" Target="../media/image34.emf"/><Relationship Id="rId5" Type="http://schemas.openxmlformats.org/officeDocument/2006/relationships/hyperlink" Target="http://dx.doi.org/10.5194/acp-17-10893-2017" TargetMode="External"/><Relationship Id="rId15" Type="http://schemas.openxmlformats.org/officeDocument/2006/relationships/image" Target="../media/image4.jpg"/><Relationship Id="rId23" Type="http://schemas.openxmlformats.org/officeDocument/2006/relationships/image" Target="../media/image12.png"/><Relationship Id="rId28" Type="http://schemas.openxmlformats.org/officeDocument/2006/relationships/image" Target="../media/image17.jpeg"/><Relationship Id="rId36" Type="http://schemas.openxmlformats.org/officeDocument/2006/relationships/image" Target="../media/image25.png"/><Relationship Id="rId49" Type="http://schemas.openxmlformats.org/officeDocument/2006/relationships/image" Target="../media/image38.emf"/><Relationship Id="rId10" Type="http://schemas.openxmlformats.org/officeDocument/2006/relationships/hyperlink" Target="mailto:author@" TargetMode="External"/><Relationship Id="rId19" Type="http://schemas.openxmlformats.org/officeDocument/2006/relationships/image" Target="../media/image8.gif"/><Relationship Id="rId31" Type="http://schemas.openxmlformats.org/officeDocument/2006/relationships/image" Target="../media/image20.jpg"/><Relationship Id="rId44" Type="http://schemas.openxmlformats.org/officeDocument/2006/relationships/image" Target="../media/image33.tiff"/><Relationship Id="rId4" Type="http://schemas.openxmlformats.org/officeDocument/2006/relationships/hyperlink" Target="http://dx.doi.org/10.1175/BAMS-D-16-0256.1" TargetMode="External"/><Relationship Id="rId9" Type="http://schemas.openxmlformats.org/officeDocument/2006/relationships/image" Target="../media/image2.jpeg"/><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jpg"/><Relationship Id="rId35" Type="http://schemas.openxmlformats.org/officeDocument/2006/relationships/image" Target="../media/image24.png"/><Relationship Id="rId43" Type="http://schemas.openxmlformats.org/officeDocument/2006/relationships/image" Target="../media/image32.tiff"/><Relationship Id="rId48" Type="http://schemas.openxmlformats.org/officeDocument/2006/relationships/image" Target="../media/image37.jpg"/><Relationship Id="rId8" Type="http://schemas.openxmlformats.org/officeDocument/2006/relationships/image" Target="../media/image1.jpg"/><Relationship Id="rId51" Type="http://schemas.openxmlformats.org/officeDocument/2006/relationships/image" Target="../media/image40.png"/><Relationship Id="rId3" Type="http://schemas.openxmlformats.org/officeDocument/2006/relationships/hyperlink" Target="http://dx.doi.org/10.5194/acp-18-2913-2018" TargetMode="External"/><Relationship Id="rId12" Type="http://schemas.openxmlformats.org/officeDocument/2006/relationships/hyperlink" Target="http://www.dacciwa.eu/" TargetMode="External"/><Relationship Id="rId17" Type="http://schemas.openxmlformats.org/officeDocument/2006/relationships/image" Target="../media/image6.jpg"/><Relationship Id="rId25" Type="http://schemas.openxmlformats.org/officeDocument/2006/relationships/image" Target="../media/image14.jpg"/><Relationship Id="rId33" Type="http://schemas.openxmlformats.org/officeDocument/2006/relationships/image" Target="../media/image22.png"/><Relationship Id="rId38" Type="http://schemas.openxmlformats.org/officeDocument/2006/relationships/image" Target="../media/image27.png"/><Relationship Id="rId46" Type="http://schemas.openxmlformats.org/officeDocument/2006/relationships/image" Target="../media/image35.png"/><Relationship Id="rId20" Type="http://schemas.openxmlformats.org/officeDocument/2006/relationships/image" Target="../media/image9.png"/><Relationship Id="rId41" Type="http://schemas.openxmlformats.org/officeDocument/2006/relationships/image" Target="../media/image30.tiff"/><Relationship Id="rId1" Type="http://schemas.openxmlformats.org/officeDocument/2006/relationships/slideLayout" Target="../slideLayouts/slideLayout1.xml"/><Relationship Id="rId6" Type="http://schemas.openxmlformats.org/officeDocument/2006/relationships/hyperlink" Target="http://dx.doi.org/10.1038/NCLIMATE272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80000"/>
                <a:satMod val="300000"/>
              </a:schemeClr>
            </a:gs>
            <a:gs pos="100000">
              <a:srgbClr val="FAE8BC"/>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6" name="Diagonal liegende Ecken des Rechtecks abrunden 175"/>
          <p:cNvSpPr/>
          <p:nvPr/>
        </p:nvSpPr>
        <p:spPr>
          <a:xfrm>
            <a:off x="360149" y="17784463"/>
            <a:ext cx="28800000" cy="11805928"/>
          </a:xfrm>
          <a:prstGeom prst="round2DiagRect">
            <a:avLst>
              <a:gd name="adj1" fmla="val 2511"/>
              <a:gd name="adj2" fmla="val 13653"/>
            </a:avLst>
          </a:prstGeom>
          <a:solidFill>
            <a:srgbClr val="FEF8EC"/>
          </a:solidFill>
          <a:ln>
            <a:solidFill>
              <a:srgbClr val="539F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5" name="Diagonal liegende Ecken des Rechtecks abrunden 174"/>
          <p:cNvSpPr/>
          <p:nvPr/>
        </p:nvSpPr>
        <p:spPr>
          <a:xfrm>
            <a:off x="29476486" y="10875885"/>
            <a:ext cx="12960000" cy="6583165"/>
          </a:xfrm>
          <a:prstGeom prst="round2DiagRect">
            <a:avLst>
              <a:gd name="adj1" fmla="val 3984"/>
              <a:gd name="adj2" fmla="val 13653"/>
            </a:avLst>
          </a:prstGeom>
          <a:solidFill>
            <a:srgbClr val="FEF8EC"/>
          </a:solidFill>
          <a:ln>
            <a:solidFill>
              <a:srgbClr val="539F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4" name="Diagonal liegende Ecken des Rechtecks abrunden 173"/>
          <p:cNvSpPr/>
          <p:nvPr/>
        </p:nvSpPr>
        <p:spPr>
          <a:xfrm>
            <a:off x="13584227" y="10767844"/>
            <a:ext cx="15575921" cy="6583165"/>
          </a:xfrm>
          <a:prstGeom prst="round2DiagRect">
            <a:avLst>
              <a:gd name="adj1" fmla="val 3984"/>
              <a:gd name="adj2" fmla="val 13653"/>
            </a:avLst>
          </a:prstGeom>
          <a:solidFill>
            <a:srgbClr val="FEF8EC"/>
          </a:solidFill>
          <a:ln>
            <a:solidFill>
              <a:srgbClr val="539F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5" name="Diagonal liegende Ecken des Rechtecks abrunden 44"/>
          <p:cNvSpPr/>
          <p:nvPr/>
        </p:nvSpPr>
        <p:spPr>
          <a:xfrm>
            <a:off x="238593" y="3196231"/>
            <a:ext cx="12960000" cy="14154777"/>
          </a:xfrm>
          <a:prstGeom prst="round2DiagRect">
            <a:avLst>
              <a:gd name="adj1" fmla="val 3984"/>
              <a:gd name="adj2" fmla="val 13653"/>
            </a:avLst>
          </a:prstGeom>
          <a:solidFill>
            <a:srgbClr val="FEF8EC"/>
          </a:solidFill>
          <a:ln>
            <a:solidFill>
              <a:srgbClr val="539F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9" name="Titel 2"/>
          <p:cNvSpPr txBox="1">
            <a:spLocks/>
          </p:cNvSpPr>
          <p:nvPr/>
        </p:nvSpPr>
        <p:spPr>
          <a:xfrm>
            <a:off x="30012409" y="19823808"/>
            <a:ext cx="9774115" cy="296077"/>
          </a:xfrm>
          <a:prstGeom prst="rect">
            <a:avLst/>
          </a:prstGeom>
        </p:spPr>
        <p:txBody>
          <a:bodyPr vert="horz" lIns="417634" tIns="208817" rIns="417634" bIns="208817" rtlCol="0" anchor="ctr">
            <a:noAutofit/>
          </a:bodyPr>
          <a:lstStyle>
            <a:lvl1pPr algn="ctr" defTabSz="2088170" rtl="0" eaLnBrk="1" latinLnBrk="0" hangingPunct="1">
              <a:spcBef>
                <a:spcPct val="0"/>
              </a:spcBef>
              <a:buNone/>
              <a:defRPr sz="20100" kern="1200">
                <a:solidFill>
                  <a:schemeClr val="tx1"/>
                </a:solidFill>
                <a:latin typeface="+mj-lt"/>
                <a:ea typeface="+mj-ea"/>
                <a:cs typeface="+mj-cs"/>
              </a:defRPr>
            </a:lvl1pPr>
          </a:lstStyle>
          <a:p>
            <a:r>
              <a:rPr lang="en-GB" sz="3600" b="1" dirty="0">
                <a:solidFill>
                  <a:srgbClr val="539F2D"/>
                </a:solidFill>
              </a:rPr>
              <a:t>DACCIWA satellite data</a:t>
            </a:r>
          </a:p>
        </p:txBody>
      </p:sp>
      <p:sp>
        <p:nvSpPr>
          <p:cNvPr id="119" name="TextBox 118"/>
          <p:cNvSpPr txBox="1"/>
          <p:nvPr/>
        </p:nvSpPr>
        <p:spPr>
          <a:xfrm>
            <a:off x="519177" y="3367876"/>
            <a:ext cx="9563647" cy="769441"/>
          </a:xfrm>
          <a:prstGeom prst="rect">
            <a:avLst/>
          </a:prstGeom>
          <a:noFill/>
        </p:spPr>
        <p:txBody>
          <a:bodyPr wrap="square" rtlCol="0">
            <a:spAutoFit/>
          </a:bodyPr>
          <a:lstStyle/>
          <a:p>
            <a:r>
              <a:rPr lang="en-GB" sz="4400" b="1" dirty="0">
                <a:solidFill>
                  <a:srgbClr val="539F2D"/>
                </a:solidFill>
                <a:latin typeface="+mj-lt"/>
                <a:ea typeface="+mj-ea"/>
                <a:cs typeface="+mj-cs"/>
              </a:rPr>
              <a:t>DACCIWA in Brief</a:t>
            </a:r>
          </a:p>
        </p:txBody>
      </p:sp>
      <p:cxnSp>
        <p:nvCxnSpPr>
          <p:cNvPr id="39" name="Gerade Verbindung 38"/>
          <p:cNvCxnSpPr/>
          <p:nvPr/>
        </p:nvCxnSpPr>
        <p:spPr>
          <a:xfrm>
            <a:off x="-12675" y="2686193"/>
            <a:ext cx="25200000" cy="0"/>
          </a:xfrm>
          <a:prstGeom prst="line">
            <a:avLst/>
          </a:prstGeom>
          <a:ln>
            <a:solidFill>
              <a:srgbClr val="539F2D"/>
            </a:solidFill>
          </a:ln>
        </p:spPr>
        <p:style>
          <a:lnRef idx="2">
            <a:schemeClr val="accent1"/>
          </a:lnRef>
          <a:fillRef idx="0">
            <a:schemeClr val="accent1"/>
          </a:fillRef>
          <a:effectRef idx="1">
            <a:schemeClr val="accent1"/>
          </a:effectRef>
          <a:fontRef idx="minor">
            <a:schemeClr val="tx1"/>
          </a:fontRef>
        </p:style>
      </p:cxnSp>
      <p:cxnSp>
        <p:nvCxnSpPr>
          <p:cNvPr id="170" name="Gerade Verbindung 169"/>
          <p:cNvCxnSpPr/>
          <p:nvPr/>
        </p:nvCxnSpPr>
        <p:spPr>
          <a:xfrm>
            <a:off x="0" y="2955587"/>
            <a:ext cx="21600000" cy="0"/>
          </a:xfrm>
          <a:prstGeom prst="line">
            <a:avLst/>
          </a:prstGeom>
          <a:ln>
            <a:solidFill>
              <a:srgbClr val="539F2D"/>
            </a:solidFill>
          </a:ln>
        </p:spPr>
        <p:style>
          <a:lnRef idx="2">
            <a:schemeClr val="accent1"/>
          </a:lnRef>
          <a:fillRef idx="0">
            <a:schemeClr val="accent1"/>
          </a:fillRef>
          <a:effectRef idx="1">
            <a:schemeClr val="accent1"/>
          </a:effectRef>
          <a:fontRef idx="minor">
            <a:schemeClr val="tx1"/>
          </a:fontRef>
        </p:style>
      </p:cxnSp>
      <p:sp>
        <p:nvSpPr>
          <p:cNvPr id="171" name="Diagonal liegende Ecken des Rechtecks abrunden 170"/>
          <p:cNvSpPr/>
          <p:nvPr/>
        </p:nvSpPr>
        <p:spPr>
          <a:xfrm>
            <a:off x="-12675" y="183056"/>
            <a:ext cx="42824376" cy="1862281"/>
          </a:xfrm>
          <a:prstGeom prst="round2DiagRect">
            <a:avLst>
              <a:gd name="adj1" fmla="val 0"/>
              <a:gd name="adj2" fmla="val 315"/>
            </a:avLst>
          </a:prstGeom>
          <a:solidFill>
            <a:srgbClr val="FEF8EC"/>
          </a:solidFill>
          <a:ln>
            <a:solidFill>
              <a:srgbClr val="539F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6600" b="1" dirty="0">
              <a:solidFill>
                <a:srgbClr val="539F2D"/>
              </a:solidFill>
            </a:endParaRPr>
          </a:p>
          <a:p>
            <a:pPr>
              <a:spcBef>
                <a:spcPts val="600"/>
              </a:spcBef>
            </a:pPr>
            <a:r>
              <a:rPr lang="en-GB" sz="6600" dirty="0">
                <a:solidFill>
                  <a:srgbClr val="539F2D"/>
                </a:solidFill>
              </a:rPr>
              <a:t>						</a:t>
            </a:r>
            <a:endParaRPr lang="en-GB" dirty="0"/>
          </a:p>
        </p:txBody>
      </p:sp>
      <p:sp>
        <p:nvSpPr>
          <p:cNvPr id="177" name="Diagonal liegende Ecken des Rechtecks abrunden 176"/>
          <p:cNvSpPr/>
          <p:nvPr/>
        </p:nvSpPr>
        <p:spPr>
          <a:xfrm>
            <a:off x="29402036" y="17908229"/>
            <a:ext cx="13034450" cy="7103633"/>
          </a:xfrm>
          <a:prstGeom prst="round2DiagRect">
            <a:avLst>
              <a:gd name="adj1" fmla="val 3984"/>
              <a:gd name="adj2" fmla="val 13653"/>
            </a:avLst>
          </a:prstGeom>
          <a:solidFill>
            <a:srgbClr val="F5F08B"/>
          </a:solidFill>
          <a:ln>
            <a:solidFill>
              <a:srgbClr val="539F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8" name="Diagonal liegende Ecken des Rechtecks abrunden 177"/>
          <p:cNvSpPr/>
          <p:nvPr/>
        </p:nvSpPr>
        <p:spPr>
          <a:xfrm>
            <a:off x="29402036" y="25268427"/>
            <a:ext cx="13034449" cy="4377603"/>
          </a:xfrm>
          <a:prstGeom prst="round2DiagRect">
            <a:avLst>
              <a:gd name="adj1" fmla="val 3984"/>
              <a:gd name="adj2" fmla="val 13653"/>
            </a:avLst>
          </a:prstGeom>
          <a:solidFill>
            <a:srgbClr val="FEF8EC"/>
          </a:solidFill>
          <a:ln>
            <a:solidFill>
              <a:srgbClr val="539F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3" name="TextBox 118"/>
          <p:cNvSpPr txBox="1"/>
          <p:nvPr/>
        </p:nvSpPr>
        <p:spPr>
          <a:xfrm>
            <a:off x="29713878" y="11150248"/>
            <a:ext cx="9563647" cy="769441"/>
          </a:xfrm>
          <a:prstGeom prst="rect">
            <a:avLst/>
          </a:prstGeom>
          <a:noFill/>
        </p:spPr>
        <p:txBody>
          <a:bodyPr wrap="square" rtlCol="0">
            <a:spAutoFit/>
          </a:bodyPr>
          <a:lstStyle/>
          <a:p>
            <a:r>
              <a:rPr lang="en-GB" sz="4400" b="1" dirty="0">
                <a:solidFill>
                  <a:srgbClr val="539F2D"/>
                </a:solidFill>
                <a:latin typeface="+mj-lt"/>
                <a:ea typeface="+mj-ea"/>
                <a:cs typeface="+mj-cs"/>
              </a:rPr>
              <a:t>Air pollution</a:t>
            </a:r>
          </a:p>
        </p:txBody>
      </p:sp>
      <p:sp>
        <p:nvSpPr>
          <p:cNvPr id="184" name="TextBox 118"/>
          <p:cNvSpPr txBox="1"/>
          <p:nvPr/>
        </p:nvSpPr>
        <p:spPr>
          <a:xfrm>
            <a:off x="29713878" y="18091302"/>
            <a:ext cx="9563647" cy="769441"/>
          </a:xfrm>
          <a:prstGeom prst="rect">
            <a:avLst/>
          </a:prstGeom>
          <a:noFill/>
        </p:spPr>
        <p:txBody>
          <a:bodyPr wrap="square" rtlCol="0">
            <a:spAutoFit/>
          </a:bodyPr>
          <a:lstStyle/>
          <a:p>
            <a:r>
              <a:rPr lang="en-GB" sz="4400" b="1" dirty="0">
                <a:solidFill>
                  <a:srgbClr val="539F2D"/>
                </a:solidFill>
                <a:latin typeface="+mj-lt"/>
                <a:ea typeface="+mj-ea"/>
                <a:cs typeface="+mj-cs"/>
              </a:rPr>
              <a:t>Conclusions / Highlight Results</a:t>
            </a:r>
          </a:p>
        </p:txBody>
      </p:sp>
      <p:sp>
        <p:nvSpPr>
          <p:cNvPr id="185" name="TextBox 118"/>
          <p:cNvSpPr txBox="1"/>
          <p:nvPr/>
        </p:nvSpPr>
        <p:spPr>
          <a:xfrm>
            <a:off x="519177" y="18005662"/>
            <a:ext cx="6210405" cy="769441"/>
          </a:xfrm>
          <a:prstGeom prst="rect">
            <a:avLst/>
          </a:prstGeom>
          <a:noFill/>
        </p:spPr>
        <p:txBody>
          <a:bodyPr wrap="square" rtlCol="0">
            <a:spAutoFit/>
          </a:bodyPr>
          <a:lstStyle/>
          <a:p>
            <a:r>
              <a:rPr lang="en-GB" sz="4400" b="1" dirty="0">
                <a:solidFill>
                  <a:srgbClr val="539F2D"/>
                </a:solidFill>
                <a:latin typeface="+mj-lt"/>
                <a:ea typeface="+mj-ea"/>
                <a:cs typeface="+mj-cs"/>
              </a:rPr>
              <a:t>DACCIWA Field Campaign</a:t>
            </a:r>
          </a:p>
        </p:txBody>
      </p:sp>
      <p:sp>
        <p:nvSpPr>
          <p:cNvPr id="186" name="TextBox 118"/>
          <p:cNvSpPr txBox="1"/>
          <p:nvPr/>
        </p:nvSpPr>
        <p:spPr>
          <a:xfrm>
            <a:off x="29713878" y="25426379"/>
            <a:ext cx="12722608" cy="4355038"/>
          </a:xfrm>
          <a:prstGeom prst="rect">
            <a:avLst/>
          </a:prstGeom>
          <a:noFill/>
        </p:spPr>
        <p:txBody>
          <a:bodyPr wrap="square" rtlCol="0">
            <a:spAutoFit/>
          </a:bodyPr>
          <a:lstStyle/>
          <a:p>
            <a:pPr>
              <a:spcAft>
                <a:spcPts val="600"/>
              </a:spcAft>
            </a:pPr>
            <a:r>
              <a:rPr lang="en-GB" sz="2800" b="1" dirty="0">
                <a:solidFill>
                  <a:srgbClr val="539F2D"/>
                </a:solidFill>
                <a:ea typeface="+mj-ea"/>
                <a:cs typeface="+mj-cs"/>
              </a:rPr>
              <a:t>Key References and Acknowledgement</a:t>
            </a:r>
            <a:endParaRPr lang="en-GB" sz="2800" b="1" dirty="0">
              <a:solidFill>
                <a:srgbClr val="539F2D"/>
              </a:solidFill>
            </a:endParaRPr>
          </a:p>
          <a:p>
            <a:pPr marL="285750" indent="-285750">
              <a:buFont typeface="Arial" panose="020B0604020202020204" pitchFamily="34" charset="0"/>
              <a:buChar char="•"/>
            </a:pPr>
            <a:r>
              <a:rPr lang="en-GB" sz="1800" b="1" dirty="0"/>
              <a:t>Kalthoff et al 2018: </a:t>
            </a:r>
            <a:r>
              <a:rPr lang="en-GB" sz="1800" dirty="0"/>
              <a:t>An overview of the diurnal cycle of the atmospheric boundary layer during the West African monsoon season: results from the 2016 observational campaign. </a:t>
            </a:r>
            <a:r>
              <a:rPr lang="en-GB" sz="1800" i="1" dirty="0"/>
              <a:t>Atmos. Chem. Phys.</a:t>
            </a:r>
            <a:r>
              <a:rPr lang="en-GB" sz="1800" dirty="0"/>
              <a:t>, 18, 2913–2928, </a:t>
            </a:r>
            <a:r>
              <a:rPr lang="en-GB" sz="1800" u="sng" dirty="0">
                <a:hlinkClick r:id="rId3"/>
              </a:rPr>
              <a:t>doi:10.5194/acp-18-2913-2018</a:t>
            </a:r>
            <a:r>
              <a:rPr lang="en-GB" sz="1800" dirty="0"/>
              <a:t>. </a:t>
            </a:r>
            <a:endParaRPr lang="en-GB" sz="1800" dirty="0">
              <a:solidFill>
                <a:srgbClr val="539F2D"/>
              </a:solidFill>
            </a:endParaRPr>
          </a:p>
          <a:p>
            <a:pPr marL="285750" indent="-285750">
              <a:buFont typeface="Arial" panose="020B0604020202020204" pitchFamily="34" charset="0"/>
              <a:buChar char="•"/>
            </a:pPr>
            <a:r>
              <a:rPr lang="en-GB" sz="1800" b="1" dirty="0"/>
              <a:t>Flamant et al 2018: </a:t>
            </a:r>
            <a:r>
              <a:rPr lang="en-GB" sz="1800" dirty="0"/>
              <a:t>The Dynamics-Aerosol-Chemistry-Cloud Interactions in West Africa field campaign: Overview and research highlights. </a:t>
            </a:r>
            <a:r>
              <a:rPr lang="en-GB" sz="1800" i="1" dirty="0"/>
              <a:t>Bull. Amer. Meteorol. Soc.</a:t>
            </a:r>
            <a:r>
              <a:rPr lang="en-GB" sz="1800" dirty="0"/>
              <a:t>, 99(1), 83–104, </a:t>
            </a:r>
            <a:r>
              <a:rPr lang="en-GB" sz="1800" u="sng" dirty="0">
                <a:hlinkClick r:id="rId4"/>
              </a:rPr>
              <a:t>doi:10.1175/BAMS-D-16-0256.1</a:t>
            </a:r>
            <a:r>
              <a:rPr lang="en-GB" sz="1800" dirty="0"/>
              <a:t>. </a:t>
            </a:r>
          </a:p>
          <a:p>
            <a:pPr marL="285750" indent="-285750">
              <a:buFont typeface="Arial" panose="020B0604020202020204" pitchFamily="34" charset="0"/>
              <a:buChar char="•"/>
            </a:pPr>
            <a:r>
              <a:rPr lang="en-GB" sz="1800" b="1" dirty="0"/>
              <a:t>Knippertz et al 2017: </a:t>
            </a:r>
            <a:r>
              <a:rPr lang="en-GB" sz="1800" dirty="0"/>
              <a:t>A meteorological and chemical overview of the DACCIWA field campaign in West Africa in June–July 2016. </a:t>
            </a:r>
            <a:r>
              <a:rPr lang="en-GB" sz="1800" i="1" dirty="0"/>
              <a:t>Atmos. Chem. Phys.</a:t>
            </a:r>
            <a:r>
              <a:rPr lang="en-GB" sz="1800" dirty="0"/>
              <a:t>, 17, 10893–10918, </a:t>
            </a:r>
            <a:r>
              <a:rPr lang="en-GB" sz="1800" u="sng" dirty="0">
                <a:hlinkClick r:id="rId5"/>
              </a:rPr>
              <a:t>doi:10.5194/acp-17-10893-2017</a:t>
            </a:r>
            <a:r>
              <a:rPr lang="en-GB" sz="1800" dirty="0"/>
              <a:t>.</a:t>
            </a:r>
          </a:p>
          <a:p>
            <a:pPr marL="285750" indent="-285750">
              <a:buFont typeface="Arial" panose="020B0604020202020204" pitchFamily="34" charset="0"/>
              <a:buChar char="•"/>
            </a:pPr>
            <a:r>
              <a:rPr lang="en-GB" sz="1800" b="1" dirty="0"/>
              <a:t>Knippertz et al 2015a: </a:t>
            </a:r>
            <a:r>
              <a:rPr lang="en-GB" sz="1800" dirty="0"/>
              <a:t>The possible role of air pollution in climate change in West Africa. </a:t>
            </a:r>
            <a:r>
              <a:rPr lang="en-GB" sz="1800" i="1" dirty="0"/>
              <a:t>Nature Clim. Change</a:t>
            </a:r>
            <a:r>
              <a:rPr lang="en-GB" sz="1800" dirty="0"/>
              <a:t>, 5, 815–822.</a:t>
            </a:r>
            <a:r>
              <a:rPr lang="en-GB" sz="1800" b="1" dirty="0"/>
              <a:t> </a:t>
            </a:r>
            <a:r>
              <a:rPr lang="en-GB" sz="1800" u="sng" dirty="0">
                <a:hlinkClick r:id="rId6"/>
              </a:rPr>
              <a:t>doi:10.1038/NCLIMATE2727</a:t>
            </a:r>
            <a:endParaRPr lang="en-GB" sz="1800" dirty="0"/>
          </a:p>
          <a:p>
            <a:pPr marL="285750" indent="-285750">
              <a:buFont typeface="Arial" panose="020B0604020202020204" pitchFamily="34" charset="0"/>
              <a:buChar char="•"/>
            </a:pPr>
            <a:r>
              <a:rPr lang="en-GB" sz="1800" b="1" dirty="0"/>
              <a:t>Knippertz et al 2015b: </a:t>
            </a:r>
            <a:r>
              <a:rPr lang="en-GB" sz="1800" dirty="0"/>
              <a:t>The DACCIWA project: Dynamics-aerosol-chemistry-cloud interactions in West Africa. </a:t>
            </a:r>
            <a:r>
              <a:rPr lang="en-GB" sz="1800" i="1" dirty="0"/>
              <a:t>Bull. Amer. Meteor. Soc.</a:t>
            </a:r>
            <a:r>
              <a:rPr lang="en-GB" sz="1800" dirty="0"/>
              <a:t>, 96, 1451–1460. </a:t>
            </a:r>
            <a:r>
              <a:rPr lang="en-GB" sz="1800" u="sng" dirty="0">
                <a:hlinkClick r:id="rId7"/>
              </a:rPr>
              <a:t>doi:10.1175/BAMS-D-14-00108.1</a:t>
            </a:r>
            <a:endParaRPr lang="en-GB" sz="1800" dirty="0">
              <a:solidFill>
                <a:srgbClr val="539F2D"/>
              </a:solidFill>
            </a:endParaRPr>
          </a:p>
          <a:p>
            <a:pPr>
              <a:spcBef>
                <a:spcPts val="1200"/>
              </a:spcBef>
            </a:pPr>
            <a:r>
              <a:rPr lang="en-GB" sz="1800" dirty="0">
                <a:solidFill>
                  <a:srgbClr val="539F2D"/>
                </a:solidFill>
              </a:rPr>
              <a:t>DACCIWA has received funding from the European Union 7th Framework Programme (FP7/2007-2013) </a:t>
            </a:r>
          </a:p>
          <a:p>
            <a:r>
              <a:rPr lang="en-GB" sz="1800" dirty="0">
                <a:solidFill>
                  <a:srgbClr val="539F2D"/>
                </a:solidFill>
              </a:rPr>
              <a:t>under the Grant Agreement no. 603502 . </a:t>
            </a:r>
          </a:p>
          <a:p>
            <a:endParaRPr lang="en-GB" sz="1800" dirty="0">
              <a:solidFill>
                <a:srgbClr val="539F2D"/>
              </a:solidFill>
              <a:ea typeface="+mj-ea"/>
              <a:cs typeface="+mj-cs"/>
            </a:endParaRPr>
          </a:p>
        </p:txBody>
      </p:sp>
      <p:pic>
        <p:nvPicPr>
          <p:cNvPr id="188" name="Picture 1" descr="Blog-EU-Logo-Blog.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86524" y="28817891"/>
            <a:ext cx="851824" cy="571574"/>
          </a:xfrm>
          <a:prstGeom prst="rect">
            <a:avLst/>
          </a:prstGeom>
        </p:spPr>
      </p:pic>
      <p:pic>
        <p:nvPicPr>
          <p:cNvPr id="190" name="Picture 2" descr="F:\_FOR_II\FORscience\3. Projektmanagement\DACCIWA_Knippertz\10. Templates\2_Logos\DACCIWA logo\DACCIWA_logo_neu.JPG"/>
          <p:cNvPicPr>
            <a:picLocks noChangeAspect="1" noChangeArrowheads="1"/>
          </p:cNvPicPr>
          <p:nvPr/>
        </p:nvPicPr>
        <p:blipFill rotWithShape="1">
          <a:blip r:embed="rId9">
            <a:clrChange>
              <a:clrFrom>
                <a:srgbClr val="FFFEFC"/>
              </a:clrFrom>
              <a:clrTo>
                <a:srgbClr val="FFFEFC">
                  <a:alpha val="0"/>
                </a:srgbClr>
              </a:clrTo>
            </a:clrChange>
            <a:extLst>
              <a:ext uri="{28A0092B-C50C-407E-A947-70E740481C1C}">
                <a14:useLocalDpi xmlns:a14="http://schemas.microsoft.com/office/drawing/2010/main" val="0"/>
              </a:ext>
            </a:extLst>
          </a:blip>
          <a:srcRect r="5795" b="16061"/>
          <a:stretch/>
        </p:blipFill>
        <p:spPr bwMode="auto">
          <a:xfrm>
            <a:off x="238593" y="415893"/>
            <a:ext cx="3816572" cy="1357659"/>
          </a:xfrm>
          <a:prstGeom prst="rect">
            <a:avLst/>
          </a:prstGeom>
          <a:noFill/>
          <a:extLst>
            <a:ext uri="{909E8E84-426E-40DD-AFC4-6F175D3DCCD1}">
              <a14:hiddenFill xmlns:a14="http://schemas.microsoft.com/office/drawing/2010/main">
                <a:solidFill>
                  <a:srgbClr val="FFFFFF"/>
                </a:solidFill>
              </a14:hiddenFill>
            </a:ext>
          </a:extLst>
        </p:spPr>
      </p:pic>
      <p:sp>
        <p:nvSpPr>
          <p:cNvPr id="40" name="Diagonal liegende Ecken des Rechtecks abrunden 174"/>
          <p:cNvSpPr/>
          <p:nvPr/>
        </p:nvSpPr>
        <p:spPr>
          <a:xfrm>
            <a:off x="13584228" y="3224981"/>
            <a:ext cx="28957308" cy="7115011"/>
          </a:xfrm>
          <a:prstGeom prst="round2DiagRect">
            <a:avLst>
              <a:gd name="adj1" fmla="val 3984"/>
              <a:gd name="adj2" fmla="val 13653"/>
            </a:avLst>
          </a:prstGeom>
          <a:solidFill>
            <a:srgbClr val="FEF8EC"/>
          </a:solidFill>
          <a:ln>
            <a:solidFill>
              <a:srgbClr val="539F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2" name="TextBox 118"/>
          <p:cNvSpPr txBox="1"/>
          <p:nvPr/>
        </p:nvSpPr>
        <p:spPr>
          <a:xfrm>
            <a:off x="13862969" y="10790273"/>
            <a:ext cx="5339431" cy="769441"/>
          </a:xfrm>
          <a:prstGeom prst="rect">
            <a:avLst/>
          </a:prstGeom>
          <a:noFill/>
        </p:spPr>
        <p:txBody>
          <a:bodyPr wrap="square" rtlCol="0">
            <a:spAutoFit/>
          </a:bodyPr>
          <a:lstStyle/>
          <a:p>
            <a:r>
              <a:rPr lang="en-GB" sz="4400" b="1" dirty="0">
                <a:solidFill>
                  <a:srgbClr val="539F2D"/>
                </a:solidFill>
                <a:latin typeface="+mj-lt"/>
                <a:ea typeface="+mj-ea"/>
                <a:cs typeface="+mj-cs"/>
              </a:rPr>
              <a:t>Aerosols</a:t>
            </a:r>
          </a:p>
        </p:txBody>
      </p:sp>
      <p:sp>
        <p:nvSpPr>
          <p:cNvPr id="43" name="TextBox 118"/>
          <p:cNvSpPr txBox="1"/>
          <p:nvPr/>
        </p:nvSpPr>
        <p:spPr>
          <a:xfrm>
            <a:off x="13862968" y="3481776"/>
            <a:ext cx="9563647" cy="769441"/>
          </a:xfrm>
          <a:prstGeom prst="rect">
            <a:avLst/>
          </a:prstGeom>
          <a:noFill/>
        </p:spPr>
        <p:txBody>
          <a:bodyPr wrap="square" rtlCol="0">
            <a:spAutoFit/>
          </a:bodyPr>
          <a:lstStyle/>
          <a:p>
            <a:r>
              <a:rPr lang="en-GB" sz="4400" b="1" dirty="0">
                <a:solidFill>
                  <a:srgbClr val="539F2D"/>
                </a:solidFill>
                <a:latin typeface="+mj-lt"/>
                <a:ea typeface="+mj-ea"/>
                <a:cs typeface="+mj-cs"/>
              </a:rPr>
              <a:t>Low-Level clouds</a:t>
            </a:r>
          </a:p>
        </p:txBody>
      </p:sp>
      <p:sp>
        <p:nvSpPr>
          <p:cNvPr id="44" name="TextBox 43"/>
          <p:cNvSpPr txBox="1"/>
          <p:nvPr/>
        </p:nvSpPr>
        <p:spPr>
          <a:xfrm>
            <a:off x="5078151" y="2123332"/>
            <a:ext cx="12464310" cy="646331"/>
          </a:xfrm>
          <a:prstGeom prst="rect">
            <a:avLst/>
          </a:prstGeom>
          <a:noFill/>
        </p:spPr>
        <p:txBody>
          <a:bodyPr wrap="none" rtlCol="0">
            <a:spAutoFit/>
          </a:bodyPr>
          <a:lstStyle/>
          <a:p>
            <a:pPr algn="ctr"/>
            <a:r>
              <a:rPr lang="en-GB" sz="3600" i="1" dirty="0"/>
              <a:t>Peter Knippertz &amp; the DACCIWA Team (</a:t>
            </a:r>
            <a:r>
              <a:rPr lang="en-GB" sz="3600" i="1" dirty="0">
                <a:hlinkClick r:id="rId10"/>
              </a:rPr>
              <a:t>peter.knippertz@</a:t>
            </a:r>
            <a:r>
              <a:rPr lang="en-GB" sz="3600" i="1" dirty="0"/>
              <a:t>kit.edu)</a:t>
            </a:r>
          </a:p>
        </p:txBody>
      </p:sp>
      <p:sp>
        <p:nvSpPr>
          <p:cNvPr id="46" name="Textfeld 229"/>
          <p:cNvSpPr txBox="1"/>
          <p:nvPr/>
        </p:nvSpPr>
        <p:spPr>
          <a:xfrm>
            <a:off x="5342063" y="410272"/>
            <a:ext cx="36641028" cy="1323439"/>
          </a:xfrm>
          <a:prstGeom prst="rect">
            <a:avLst/>
          </a:prstGeom>
          <a:noFill/>
        </p:spPr>
        <p:txBody>
          <a:bodyPr wrap="square" rtlCol="0">
            <a:spAutoFit/>
          </a:bodyPr>
          <a:lstStyle/>
          <a:p>
            <a:r>
              <a:rPr lang="en-GB" sz="8000" b="1" dirty="0">
                <a:solidFill>
                  <a:srgbClr val="539F2D"/>
                </a:solidFill>
              </a:rPr>
              <a:t>The DACCIWA Project: Dynamics-Aerosol-Chemistry-Cloud Interactions in West Africa</a:t>
            </a:r>
            <a:endParaRPr lang="en-GB" sz="8000" dirty="0">
              <a:solidFill>
                <a:srgbClr val="539F2D"/>
              </a:solidFill>
            </a:endParaRPr>
          </a:p>
        </p:txBody>
      </p:sp>
      <p:sp>
        <p:nvSpPr>
          <p:cNvPr id="48" name="TextBox 40">
            <a:extLst>
              <a:ext uri="{FF2B5EF4-FFF2-40B4-BE49-F238E27FC236}">
                <a16:creationId xmlns:a16="http://schemas.microsoft.com/office/drawing/2014/main" id="{4D813634-F360-9E45-BDD6-052A24577237}"/>
              </a:ext>
            </a:extLst>
          </p:cNvPr>
          <p:cNvSpPr txBox="1"/>
          <p:nvPr/>
        </p:nvSpPr>
        <p:spPr>
          <a:xfrm>
            <a:off x="519176" y="4225561"/>
            <a:ext cx="12460223" cy="9602629"/>
          </a:xfrm>
          <a:prstGeom prst="rect">
            <a:avLst/>
          </a:prstGeom>
          <a:noFill/>
        </p:spPr>
        <p:txBody>
          <a:bodyPr wrap="square" rtlCol="0">
            <a:spAutoFit/>
          </a:bodyPr>
          <a:lstStyle/>
          <a:p>
            <a:pPr marL="431800" indent="-431800">
              <a:lnSpc>
                <a:spcPct val="110000"/>
              </a:lnSpc>
              <a:spcAft>
                <a:spcPts val="600"/>
              </a:spcAft>
              <a:buFont typeface="Arial" panose="020B0604020202020204" pitchFamily="34" charset="0"/>
              <a:buChar char="•"/>
            </a:pPr>
            <a:r>
              <a:rPr lang="en-GB" sz="2800" dirty="0"/>
              <a:t>Collaborative project co-funded through EU FP7 with €8.75M</a:t>
            </a:r>
          </a:p>
          <a:p>
            <a:pPr marL="431800" lvl="0" indent="-431800">
              <a:lnSpc>
                <a:spcPct val="110000"/>
              </a:lnSpc>
              <a:spcAft>
                <a:spcPts val="600"/>
              </a:spcAft>
              <a:buFont typeface="Arial" panose="020B0604020202020204" pitchFamily="34" charset="0"/>
              <a:buChar char="•"/>
            </a:pPr>
            <a:r>
              <a:rPr lang="en-GB" sz="2800" dirty="0"/>
              <a:t>16 European and African research organisations plus many</a:t>
            </a:r>
            <a:br>
              <a:rPr lang="en-GB" sz="2800" dirty="0"/>
            </a:br>
            <a:r>
              <a:rPr lang="en-GB" sz="2800" dirty="0"/>
              <a:t>associated partners (operational centres, international </a:t>
            </a:r>
            <a:br>
              <a:rPr lang="en-GB" sz="2800" dirty="0"/>
            </a:br>
            <a:r>
              <a:rPr lang="en-GB" sz="2800" dirty="0"/>
              <a:t>programs, policy-makers, users)</a:t>
            </a:r>
          </a:p>
          <a:p>
            <a:pPr marL="431800" lvl="0" indent="-431800">
              <a:lnSpc>
                <a:spcPct val="110000"/>
              </a:lnSpc>
              <a:spcAft>
                <a:spcPts val="600"/>
              </a:spcAft>
              <a:buFont typeface="Arial" panose="020B0604020202020204" pitchFamily="34" charset="0"/>
              <a:buChar char="•"/>
            </a:pPr>
            <a:r>
              <a:rPr lang="en-GB" sz="2800" u="sng" dirty="0"/>
              <a:t>Duration</a:t>
            </a:r>
            <a:r>
              <a:rPr lang="en-GB" sz="2800" dirty="0"/>
              <a:t>: Dec. 2013 – Nov. 2018</a:t>
            </a:r>
          </a:p>
          <a:p>
            <a:pPr marL="431800" indent="-431800">
              <a:lnSpc>
                <a:spcPct val="110000"/>
              </a:lnSpc>
              <a:spcAft>
                <a:spcPts val="600"/>
              </a:spcAft>
              <a:buFont typeface="Arial" panose="020B0604020202020204" pitchFamily="34" charset="0"/>
              <a:buChar char="•"/>
            </a:pPr>
            <a:r>
              <a:rPr lang="en-GB" sz="2800" u="sng" dirty="0"/>
              <a:t>Project Coordinator</a:t>
            </a:r>
            <a:r>
              <a:rPr lang="en-GB" sz="2800" dirty="0"/>
              <a:t>: Karlsruhe Institute of Technology (DE)</a:t>
            </a:r>
          </a:p>
          <a:p>
            <a:pPr marL="431800" indent="-431800">
              <a:lnSpc>
                <a:spcPct val="110000"/>
              </a:lnSpc>
              <a:spcAft>
                <a:spcPts val="600"/>
              </a:spcAft>
              <a:buFont typeface="Arial" panose="020B0604020202020204" pitchFamily="34" charset="0"/>
              <a:buChar char="•"/>
            </a:pPr>
            <a:r>
              <a:rPr lang="en-GB" sz="2800" u="sng" dirty="0"/>
              <a:t>Geographic/seasonal focus</a:t>
            </a:r>
            <a:r>
              <a:rPr lang="en-GB" sz="2800" dirty="0"/>
              <a:t>: Southern West Africa during summer monsoon</a:t>
            </a:r>
          </a:p>
          <a:p>
            <a:pPr marL="431800" indent="-431800">
              <a:lnSpc>
                <a:spcPct val="110000"/>
              </a:lnSpc>
              <a:spcAft>
                <a:spcPts val="600"/>
              </a:spcAft>
              <a:buFont typeface="Arial" panose="020B0604020202020204" pitchFamily="34" charset="0"/>
              <a:buChar char="•"/>
            </a:pPr>
            <a:r>
              <a:rPr lang="en-GB" sz="2800" u="sng" dirty="0"/>
              <a:t>Scientific approach</a:t>
            </a:r>
            <a:r>
              <a:rPr lang="en-GB" sz="2800" dirty="0"/>
              <a:t>: Targeted field campaign in June–July 2016, long-term monitoring, evaluation of satellite retrievals and models, modelling experiments spanning the range from high-resolution process to global climate models</a:t>
            </a:r>
          </a:p>
          <a:p>
            <a:pPr marL="431800" indent="-431800">
              <a:buFont typeface="Arial" panose="020B0604020202020204" pitchFamily="34" charset="0"/>
              <a:buChar char="•"/>
            </a:pPr>
            <a:r>
              <a:rPr lang="en-GB" sz="2800" u="sng" dirty="0">
                <a:solidFill>
                  <a:srgbClr val="000000"/>
                </a:solidFill>
              </a:rPr>
              <a:t>Main research questions</a:t>
            </a:r>
            <a:r>
              <a:rPr lang="en-GB" sz="2800" dirty="0">
                <a:solidFill>
                  <a:srgbClr val="000000"/>
                </a:solidFill>
              </a:rPr>
              <a:t>: Impacts of rapidly increasing anthropogenic emissions from the explosively growing cities along the Guinea Coast:</a:t>
            </a:r>
            <a:br>
              <a:rPr lang="en-GB" sz="2800" dirty="0">
                <a:solidFill>
                  <a:srgbClr val="000000"/>
                </a:solidFill>
              </a:rPr>
            </a:br>
            <a:r>
              <a:rPr lang="en-GB" sz="2800" dirty="0">
                <a:solidFill>
                  <a:srgbClr val="000000"/>
                </a:solidFill>
              </a:rPr>
              <a:t>– on human health on the urban scale &amp; on regional air quality (e.g. ozone, acids)</a:t>
            </a:r>
            <a:br>
              <a:rPr lang="en-GB" sz="2800" dirty="0">
                <a:solidFill>
                  <a:srgbClr val="000000"/>
                </a:solidFill>
              </a:rPr>
            </a:br>
            <a:r>
              <a:rPr lang="en-GB" sz="2800" dirty="0">
                <a:solidFill>
                  <a:srgbClr val="000000"/>
                </a:solidFill>
              </a:rPr>
              <a:t>– on aerosol generation &amp; associated modifications of weather and climate</a:t>
            </a:r>
          </a:p>
          <a:p>
            <a:pPr marL="431800" indent="-431800">
              <a:buFont typeface="Arial" panose="020B0604020202020204" pitchFamily="34" charset="0"/>
              <a:buChar char="•"/>
            </a:pPr>
            <a:r>
              <a:rPr lang="en-GB" sz="2800" u="sng" dirty="0">
                <a:solidFill>
                  <a:srgbClr val="000000"/>
                </a:solidFill>
              </a:rPr>
              <a:t>Dissemination:</a:t>
            </a:r>
            <a:r>
              <a:rPr lang="en-GB" sz="2800" dirty="0">
                <a:solidFill>
                  <a:srgbClr val="000000"/>
                </a:solidFill>
              </a:rPr>
              <a:t>  Key findings from DACCIWA will be communicated through policy briefs, recommendations to operational centres and stakeholder workshops</a:t>
            </a:r>
            <a:br>
              <a:rPr lang="en-GB" sz="2800" dirty="0">
                <a:solidFill>
                  <a:srgbClr val="000000"/>
                </a:solidFill>
              </a:rPr>
            </a:br>
            <a:r>
              <a:rPr lang="en-GB" sz="2800" dirty="0">
                <a:solidFill>
                  <a:srgbClr val="000000"/>
                </a:solidFill>
              </a:rPr>
              <a:t>Project website at: </a:t>
            </a:r>
            <a:r>
              <a:rPr lang="en-GB" sz="2800" dirty="0">
                <a:hlinkClick r:id="rId11"/>
              </a:rPr>
              <a:t>http://</a:t>
            </a:r>
            <a:r>
              <a:rPr lang="en-GB" sz="2800" dirty="0">
                <a:solidFill>
                  <a:srgbClr val="000000"/>
                </a:solidFill>
                <a:hlinkClick r:id="rId12"/>
              </a:rPr>
              <a:t>www.dacciwa.eu</a:t>
            </a:r>
            <a:endParaRPr lang="en-GB" sz="2800" dirty="0">
              <a:solidFill>
                <a:srgbClr val="000000"/>
              </a:solidFill>
            </a:endParaRPr>
          </a:p>
          <a:p>
            <a:pPr marL="431800" indent="-431800">
              <a:buFont typeface="Arial" panose="020B0604020202020204" pitchFamily="34" charset="0"/>
              <a:buChar char="•"/>
            </a:pPr>
            <a:r>
              <a:rPr lang="en-GB" sz="2800" u="sng" dirty="0">
                <a:solidFill>
                  <a:srgbClr val="000000"/>
                </a:solidFill>
              </a:rPr>
              <a:t>Data:</a:t>
            </a:r>
            <a:r>
              <a:rPr lang="en-GB" sz="2800" dirty="0">
                <a:solidFill>
                  <a:srgbClr val="000000"/>
                </a:solidFill>
              </a:rPr>
              <a:t> Observations are shared with other scientists through our database at </a:t>
            </a:r>
            <a:r>
              <a:rPr lang="en-GB" sz="2800" u="sng" dirty="0">
                <a:hlinkClick r:id="rId11"/>
              </a:rPr>
              <a:t>http://baobab.sedoo.fr/DACCIWA</a:t>
            </a:r>
            <a:r>
              <a:rPr lang="en-GB" sz="2800" dirty="0">
                <a:solidFill>
                  <a:srgbClr val="000000"/>
                </a:solidFill>
              </a:rPr>
              <a:t> (freely available after November 2018)</a:t>
            </a:r>
          </a:p>
          <a:p>
            <a:pPr marL="431800" indent="-431800">
              <a:buFont typeface="Arial" panose="020B0604020202020204" pitchFamily="34" charset="0"/>
              <a:buChar char="•"/>
            </a:pPr>
            <a:r>
              <a:rPr lang="en-GB" sz="2800" u="sng" dirty="0">
                <a:solidFill>
                  <a:srgbClr val="000000"/>
                </a:solidFill>
              </a:rPr>
              <a:t>DACCIWA special issue in ACP:</a:t>
            </a:r>
            <a:r>
              <a:rPr lang="en-GB" sz="2800" dirty="0">
                <a:solidFill>
                  <a:srgbClr val="000000"/>
                </a:solidFill>
              </a:rPr>
              <a:t> </a:t>
            </a:r>
            <a:r>
              <a:rPr lang="en-GB" sz="2800" dirty="0">
                <a:solidFill>
                  <a:srgbClr val="000000"/>
                </a:solidFill>
                <a:hlinkClick r:id="rId13"/>
              </a:rPr>
              <a:t>www.atmos-chem-phys.net/special_issue914.html</a:t>
            </a:r>
            <a:endParaRPr lang="en-GB" sz="2800" dirty="0">
              <a:solidFill>
                <a:srgbClr val="000000"/>
              </a:solidFill>
            </a:endParaRPr>
          </a:p>
        </p:txBody>
      </p:sp>
      <p:pic>
        <p:nvPicPr>
          <p:cNvPr id="49" name="Picture 1" descr="Blog-EU-Logo-Blog.jpg">
            <a:extLst>
              <a:ext uri="{FF2B5EF4-FFF2-40B4-BE49-F238E27FC236}">
                <a16:creationId xmlns:a16="http://schemas.microsoft.com/office/drawing/2014/main" id="{BE844F0C-984D-DE4D-B25B-9E9EF30BF3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1809" y="4400036"/>
            <a:ext cx="1478947" cy="992374"/>
          </a:xfrm>
          <a:prstGeom prst="rect">
            <a:avLst/>
          </a:prstGeom>
        </p:spPr>
      </p:pic>
      <p:pic>
        <p:nvPicPr>
          <p:cNvPr id="50" name="Picture 11" descr="KIT-Logo-rgb_de">
            <a:extLst>
              <a:ext uri="{FF2B5EF4-FFF2-40B4-BE49-F238E27FC236}">
                <a16:creationId xmlns:a16="http://schemas.microsoft.com/office/drawing/2014/main" id="{23D50925-F593-F740-901A-AD403A820195}"/>
              </a:ext>
            </a:extLst>
          </p:cNvPr>
          <p:cNvPicPr>
            <a:picLocks noChangeAspect="1" noChangeArrowheads="1"/>
          </p:cNvPicPr>
          <p:nvPr/>
        </p:nvPicPr>
        <p:blipFill>
          <a:blip r:embed="rId14"/>
          <a:srcRect/>
          <a:stretch>
            <a:fillRect/>
          </a:stretch>
        </p:blipFill>
        <p:spPr bwMode="auto">
          <a:xfrm>
            <a:off x="10439742" y="6371875"/>
            <a:ext cx="1800200" cy="831269"/>
          </a:xfrm>
          <a:prstGeom prst="rect">
            <a:avLst/>
          </a:prstGeom>
          <a:noFill/>
          <a:ln w="9525">
            <a:noFill/>
            <a:miter lim="800000"/>
            <a:headEnd/>
            <a:tailEnd/>
          </a:ln>
        </p:spPr>
      </p:pic>
      <p:pic>
        <p:nvPicPr>
          <p:cNvPr id="52" name="Picture 47" descr="uom-logo.jpg">
            <a:extLst>
              <a:ext uri="{FF2B5EF4-FFF2-40B4-BE49-F238E27FC236}">
                <a16:creationId xmlns:a16="http://schemas.microsoft.com/office/drawing/2014/main" id="{023BEFBD-B741-D44F-A49F-7772A2AC39B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0422" y="14223681"/>
            <a:ext cx="1658112" cy="701040"/>
          </a:xfrm>
          <a:prstGeom prst="rect">
            <a:avLst/>
          </a:prstGeom>
        </p:spPr>
      </p:pic>
      <p:pic>
        <p:nvPicPr>
          <p:cNvPr id="53" name="Picture 48" descr="image-902-orig.jpg">
            <a:extLst>
              <a:ext uri="{FF2B5EF4-FFF2-40B4-BE49-F238E27FC236}">
                <a16:creationId xmlns:a16="http://schemas.microsoft.com/office/drawing/2014/main" id="{60320699-725C-6646-8909-A99ACC187F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89701" y="14375663"/>
            <a:ext cx="2511088" cy="965803"/>
          </a:xfrm>
          <a:prstGeom prst="rect">
            <a:avLst/>
          </a:prstGeom>
        </p:spPr>
      </p:pic>
      <p:pic>
        <p:nvPicPr>
          <p:cNvPr id="54" name="Picture 49" descr="logo.jpg">
            <a:extLst>
              <a:ext uri="{FF2B5EF4-FFF2-40B4-BE49-F238E27FC236}">
                <a16:creationId xmlns:a16="http://schemas.microsoft.com/office/drawing/2014/main" id="{D4CCE24F-CA61-6945-8F30-48693F82661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18105" y="15327722"/>
            <a:ext cx="3200353" cy="576064"/>
          </a:xfrm>
          <a:prstGeom prst="rect">
            <a:avLst/>
          </a:prstGeom>
        </p:spPr>
      </p:pic>
      <p:pic>
        <p:nvPicPr>
          <p:cNvPr id="55" name="Picture 55" descr="met-office-logo.jpg">
            <a:extLst>
              <a:ext uri="{FF2B5EF4-FFF2-40B4-BE49-F238E27FC236}">
                <a16:creationId xmlns:a16="http://schemas.microsoft.com/office/drawing/2014/main" id="{817872EE-B21D-3745-8371-FED972491EC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37060" y="15985041"/>
            <a:ext cx="1230443" cy="1124744"/>
          </a:xfrm>
          <a:prstGeom prst="rect">
            <a:avLst/>
          </a:prstGeom>
        </p:spPr>
      </p:pic>
      <p:pic>
        <p:nvPicPr>
          <p:cNvPr id="56" name="Picture 56" descr="ETH-logo_0300dpi.gif">
            <a:extLst>
              <a:ext uri="{FF2B5EF4-FFF2-40B4-BE49-F238E27FC236}">
                <a16:creationId xmlns:a16="http://schemas.microsoft.com/office/drawing/2014/main" id="{4587A2A8-7CC1-6E45-9FBE-69758C3A0BF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644536" y="13993452"/>
            <a:ext cx="2664296" cy="672400"/>
          </a:xfrm>
          <a:prstGeom prst="rect">
            <a:avLst/>
          </a:prstGeom>
        </p:spPr>
      </p:pic>
      <p:pic>
        <p:nvPicPr>
          <p:cNvPr id="58" name="Picture 59" descr="440px-Paul_Sabatier_University_(logo).svg.png">
            <a:extLst>
              <a:ext uri="{FF2B5EF4-FFF2-40B4-BE49-F238E27FC236}">
                <a16:creationId xmlns:a16="http://schemas.microsoft.com/office/drawing/2014/main" id="{A31A859B-0162-8546-AA2D-EB91D345E3F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6161" y="15105559"/>
            <a:ext cx="2264296" cy="859403"/>
          </a:xfrm>
          <a:prstGeom prst="rect">
            <a:avLst/>
          </a:prstGeom>
        </p:spPr>
      </p:pic>
      <p:pic>
        <p:nvPicPr>
          <p:cNvPr id="59" name="Picture 34" descr="Calavi.png">
            <a:extLst>
              <a:ext uri="{FF2B5EF4-FFF2-40B4-BE49-F238E27FC236}">
                <a16:creationId xmlns:a16="http://schemas.microsoft.com/office/drawing/2014/main" id="{5221DB6C-65C6-4E42-8454-4B387033BE3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83202" y="15862758"/>
            <a:ext cx="1359408" cy="1121664"/>
          </a:xfrm>
          <a:prstGeom prst="rect">
            <a:avLst/>
          </a:prstGeom>
        </p:spPr>
      </p:pic>
      <p:pic>
        <p:nvPicPr>
          <p:cNvPr id="60" name="Picture 54" descr="DLR-signet.png">
            <a:extLst>
              <a:ext uri="{FF2B5EF4-FFF2-40B4-BE49-F238E27FC236}">
                <a16:creationId xmlns:a16="http://schemas.microsoft.com/office/drawing/2014/main" id="{3D45BED4-85F6-4B47-9E58-333CE187550B}"/>
              </a:ext>
            </a:extLst>
          </p:cNvPr>
          <p:cNvPicPr>
            <a:picLocks noChangeAspect="1"/>
          </p:cNvPicPr>
          <p:nvPr/>
        </p:nvPicPr>
        <p:blipFill>
          <a:blip r:embed="rId2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067379" y="15826157"/>
            <a:ext cx="1737418" cy="1429560"/>
          </a:xfrm>
          <a:prstGeom prst="rect">
            <a:avLst/>
          </a:prstGeom>
        </p:spPr>
      </p:pic>
      <p:pic>
        <p:nvPicPr>
          <p:cNvPr id="61" name="Picture 36" descr="Boigny_logo.png">
            <a:extLst>
              <a:ext uri="{FF2B5EF4-FFF2-40B4-BE49-F238E27FC236}">
                <a16:creationId xmlns:a16="http://schemas.microsoft.com/office/drawing/2014/main" id="{0D28DB30-9AA7-C547-8D9D-ED923EF5C36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20619" y="16157994"/>
            <a:ext cx="1630421" cy="928631"/>
          </a:xfrm>
          <a:prstGeom prst="rect">
            <a:avLst/>
          </a:prstGeom>
        </p:spPr>
      </p:pic>
      <p:pic>
        <p:nvPicPr>
          <p:cNvPr id="62" name="Picture 50" descr="422px-University_of_Reading_logo.svg.png">
            <a:extLst>
              <a:ext uri="{FF2B5EF4-FFF2-40B4-BE49-F238E27FC236}">
                <a16:creationId xmlns:a16="http://schemas.microsoft.com/office/drawing/2014/main" id="{8C5E38E9-D513-D84D-95E7-56D6F937F7D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524514" y="15035246"/>
            <a:ext cx="2448272" cy="794818"/>
          </a:xfrm>
          <a:prstGeom prst="rect">
            <a:avLst/>
          </a:prstGeom>
        </p:spPr>
      </p:pic>
      <p:pic>
        <p:nvPicPr>
          <p:cNvPr id="63" name="Picture 52" descr="logo_ecmwf.jpg">
            <a:extLst>
              <a:ext uri="{FF2B5EF4-FFF2-40B4-BE49-F238E27FC236}">
                <a16:creationId xmlns:a16="http://schemas.microsoft.com/office/drawing/2014/main" id="{ED4D97BC-863C-6A44-9D60-CFBB2093885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164474" y="14243158"/>
            <a:ext cx="2952328" cy="526809"/>
          </a:xfrm>
          <a:prstGeom prst="rect">
            <a:avLst/>
          </a:prstGeom>
        </p:spPr>
      </p:pic>
      <p:pic>
        <p:nvPicPr>
          <p:cNvPr id="64" name="Picture 58" descr="OAU_logo.jpg">
            <a:extLst>
              <a:ext uri="{FF2B5EF4-FFF2-40B4-BE49-F238E27FC236}">
                <a16:creationId xmlns:a16="http://schemas.microsoft.com/office/drawing/2014/main" id="{185D9C69-FFD5-9547-88EB-7A659278F42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631850" y="14130816"/>
            <a:ext cx="1405891" cy="1374924"/>
          </a:xfrm>
          <a:prstGeom prst="rect">
            <a:avLst/>
          </a:prstGeom>
        </p:spPr>
      </p:pic>
      <p:pic>
        <p:nvPicPr>
          <p:cNvPr id="65" name="Picture 60" descr="blaisepascal.png">
            <a:extLst>
              <a:ext uri="{FF2B5EF4-FFF2-40B4-BE49-F238E27FC236}">
                <a16:creationId xmlns:a16="http://schemas.microsoft.com/office/drawing/2014/main" id="{C7634F2E-36F5-B540-81CB-673FCE095BE4}"/>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906034" y="15928186"/>
            <a:ext cx="1440160" cy="1100539"/>
          </a:xfrm>
          <a:prstGeom prst="rect">
            <a:avLst/>
          </a:prstGeom>
        </p:spPr>
      </p:pic>
      <p:pic>
        <p:nvPicPr>
          <p:cNvPr id="66" name="Picture 61" descr="P3 LOGO.JPG">
            <a:extLst>
              <a:ext uri="{FF2B5EF4-FFF2-40B4-BE49-F238E27FC236}">
                <a16:creationId xmlns:a16="http://schemas.microsoft.com/office/drawing/2014/main" id="{3658213D-F4AD-9F48-9A97-5ACE556B123D}"/>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7248" r="8217"/>
          <a:stretch/>
        </p:blipFill>
        <p:spPr>
          <a:xfrm>
            <a:off x="8171931" y="14005790"/>
            <a:ext cx="1886750" cy="1117239"/>
          </a:xfrm>
          <a:prstGeom prst="rect">
            <a:avLst/>
          </a:prstGeom>
        </p:spPr>
      </p:pic>
      <p:pic>
        <p:nvPicPr>
          <p:cNvPr id="67" name="Picture 62" descr="CNRSfr.jpg">
            <a:extLst>
              <a:ext uri="{FF2B5EF4-FFF2-40B4-BE49-F238E27FC236}">
                <a16:creationId xmlns:a16="http://schemas.microsoft.com/office/drawing/2014/main" id="{B5A8FCDD-D02E-1547-9900-AD8FF0EF618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729582" y="15851421"/>
            <a:ext cx="1175668" cy="1175668"/>
          </a:xfrm>
          <a:prstGeom prst="rect">
            <a:avLst/>
          </a:prstGeom>
        </p:spPr>
      </p:pic>
      <p:pic>
        <p:nvPicPr>
          <p:cNvPr id="68" name="Picture 63" descr="paris-diderot.jpg">
            <a:extLst>
              <a:ext uri="{FF2B5EF4-FFF2-40B4-BE49-F238E27FC236}">
                <a16:creationId xmlns:a16="http://schemas.microsoft.com/office/drawing/2014/main" id="{EF2CCE2D-B062-EF40-A37B-7790766B611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434902" y="15985041"/>
            <a:ext cx="1656184" cy="951425"/>
          </a:xfrm>
          <a:prstGeom prst="rect">
            <a:avLst/>
          </a:prstGeom>
        </p:spPr>
      </p:pic>
      <p:pic>
        <p:nvPicPr>
          <p:cNvPr id="69" name="Picture 64" descr="LogoMeteoFrance.jpg">
            <a:extLst>
              <a:ext uri="{FF2B5EF4-FFF2-40B4-BE49-F238E27FC236}">
                <a16:creationId xmlns:a16="http://schemas.microsoft.com/office/drawing/2014/main" id="{01E6C378-4851-0848-B739-180B9B849416}"/>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196388" y="15088670"/>
            <a:ext cx="1728192" cy="705102"/>
          </a:xfrm>
          <a:prstGeom prst="rect">
            <a:avLst/>
          </a:prstGeom>
        </p:spPr>
      </p:pic>
      <p:pic>
        <p:nvPicPr>
          <p:cNvPr id="57" name="Picture 57" descr="Knust_seal.jpg">
            <a:extLst>
              <a:ext uri="{FF2B5EF4-FFF2-40B4-BE49-F238E27FC236}">
                <a16:creationId xmlns:a16="http://schemas.microsoft.com/office/drawing/2014/main" id="{5FDD98A9-D0AD-AF46-A9F2-24933C1FE822}"/>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798992" y="14760883"/>
            <a:ext cx="1008112" cy="1496894"/>
          </a:xfrm>
          <a:prstGeom prst="rect">
            <a:avLst/>
          </a:prstGeom>
        </p:spPr>
      </p:pic>
      <p:sp>
        <p:nvSpPr>
          <p:cNvPr id="70" name="TextBox 40">
            <a:extLst>
              <a:ext uri="{FF2B5EF4-FFF2-40B4-BE49-F238E27FC236}">
                <a16:creationId xmlns:a16="http://schemas.microsoft.com/office/drawing/2014/main" id="{FDC4EA40-44EA-F448-B250-3D2D387415FF}"/>
              </a:ext>
            </a:extLst>
          </p:cNvPr>
          <p:cNvSpPr txBox="1"/>
          <p:nvPr/>
        </p:nvSpPr>
        <p:spPr>
          <a:xfrm>
            <a:off x="29713877" y="18891143"/>
            <a:ext cx="12526323" cy="6141040"/>
          </a:xfrm>
          <a:prstGeom prst="rect">
            <a:avLst/>
          </a:prstGeom>
          <a:noFill/>
        </p:spPr>
        <p:txBody>
          <a:bodyPr wrap="square" rtlCol="0">
            <a:spAutoFit/>
          </a:bodyPr>
          <a:lstStyle/>
          <a:p>
            <a:pPr marL="482600" lvl="0" indent="-482600">
              <a:lnSpc>
                <a:spcPct val="110000"/>
              </a:lnSpc>
              <a:spcAft>
                <a:spcPts val="600"/>
              </a:spcAft>
              <a:buFont typeface="Arial" panose="020B0604020202020204" pitchFamily="34" charset="0"/>
              <a:buChar char="•"/>
            </a:pPr>
            <a:r>
              <a:rPr lang="en-GB" sz="2800" dirty="0"/>
              <a:t>DACCIWA is the first project to comprehensively and systematically analyse the impacts of the explosive increase in anthropogenic emissions in southern West Africa (SWA) on air quality, health, weather and climate.</a:t>
            </a:r>
          </a:p>
          <a:p>
            <a:pPr marL="482600" lvl="0" indent="-482600">
              <a:lnSpc>
                <a:spcPct val="110000"/>
              </a:lnSpc>
              <a:spcAft>
                <a:spcPts val="600"/>
              </a:spcAft>
              <a:buFont typeface="Arial" panose="020B0604020202020204" pitchFamily="34" charset="0"/>
              <a:buChar char="•"/>
            </a:pPr>
            <a:r>
              <a:rPr lang="en-GB" sz="2800" dirty="0"/>
              <a:t>DACCIWA combines measurements from a major international field campaign in SWA in June-July 2016 with extensive modelling and analysis of satellite data. </a:t>
            </a:r>
          </a:p>
          <a:p>
            <a:pPr marL="482600" lvl="0" indent="-482600">
              <a:lnSpc>
                <a:spcPct val="110000"/>
              </a:lnSpc>
              <a:spcAft>
                <a:spcPts val="600"/>
              </a:spcAft>
              <a:buFont typeface="Arial" panose="020B0604020202020204" pitchFamily="34" charset="0"/>
              <a:buChar char="•"/>
            </a:pPr>
            <a:r>
              <a:rPr lang="en-GB" sz="2800" dirty="0"/>
              <a:t>International air quality standards are frequently violated for particles, which are locally produced and advected in from extensive fires in equatorial Africa. </a:t>
            </a:r>
          </a:p>
          <a:p>
            <a:pPr marL="482600" lvl="0" indent="-482600">
              <a:lnSpc>
                <a:spcPct val="110000"/>
              </a:lnSpc>
              <a:spcAft>
                <a:spcPts val="600"/>
              </a:spcAft>
              <a:buFont typeface="Arial" panose="020B0604020202020204" pitchFamily="34" charset="0"/>
              <a:buChar char="•"/>
            </a:pPr>
            <a:r>
              <a:rPr lang="en-GB" sz="2800" dirty="0"/>
              <a:t>Current emission inventories underestimate some aerosol precursors.</a:t>
            </a:r>
          </a:p>
          <a:p>
            <a:pPr marL="482600" lvl="0" indent="-482600">
              <a:lnSpc>
                <a:spcPct val="110000"/>
              </a:lnSpc>
              <a:spcAft>
                <a:spcPts val="600"/>
              </a:spcAft>
              <a:buFont typeface="Arial" panose="020B0604020202020204" pitchFamily="34" charset="0"/>
              <a:buChar char="•"/>
            </a:pPr>
            <a:r>
              <a:rPr lang="en-GB" sz="2800" dirty="0"/>
              <a:t>High background concentrations cause low susceptibility for cloud-aerosol interactions, while aerosol radiative effects likely have some relevance. </a:t>
            </a:r>
          </a:p>
          <a:p>
            <a:pPr marL="482600" lvl="0" indent="-482600">
              <a:lnSpc>
                <a:spcPct val="110000"/>
              </a:lnSpc>
              <a:spcAft>
                <a:spcPts val="600"/>
              </a:spcAft>
              <a:buFont typeface="Arial" panose="020B0604020202020204" pitchFamily="34" charset="0"/>
              <a:buChar char="•"/>
            </a:pPr>
            <a:r>
              <a:rPr lang="en-GB" sz="2800" dirty="0"/>
              <a:t>Frequent occurrence of low-level stratus decks impacts on regional energy balance and precipitation as well as West African monsoon circulation.</a:t>
            </a:r>
          </a:p>
        </p:txBody>
      </p:sp>
      <p:pic>
        <p:nvPicPr>
          <p:cNvPr id="3" name="Grafik 2">
            <a:extLst>
              <a:ext uri="{FF2B5EF4-FFF2-40B4-BE49-F238E27FC236}">
                <a16:creationId xmlns:a16="http://schemas.microsoft.com/office/drawing/2014/main" id="{835A9339-E3AB-F549-A274-57C64EB44261}"/>
              </a:ext>
            </a:extLst>
          </p:cNvPr>
          <p:cNvPicPr>
            <a:picLocks noChangeAspect="1"/>
          </p:cNvPicPr>
          <p:nvPr/>
        </p:nvPicPr>
        <p:blipFill>
          <a:blip r:embed="rId33"/>
          <a:stretch>
            <a:fillRect/>
          </a:stretch>
        </p:blipFill>
        <p:spPr>
          <a:xfrm>
            <a:off x="6719306" y="17992112"/>
            <a:ext cx="8995613" cy="3759783"/>
          </a:xfrm>
          <a:prstGeom prst="rect">
            <a:avLst/>
          </a:prstGeom>
        </p:spPr>
      </p:pic>
      <p:pic>
        <p:nvPicPr>
          <p:cNvPr id="4" name="Grafik 3">
            <a:extLst>
              <a:ext uri="{FF2B5EF4-FFF2-40B4-BE49-F238E27FC236}">
                <a16:creationId xmlns:a16="http://schemas.microsoft.com/office/drawing/2014/main" id="{5FD6992F-702C-BC44-AB84-454E470AEB47}"/>
              </a:ext>
            </a:extLst>
          </p:cNvPr>
          <p:cNvPicPr>
            <a:picLocks noChangeAspect="1"/>
          </p:cNvPicPr>
          <p:nvPr/>
        </p:nvPicPr>
        <p:blipFill>
          <a:blip r:embed="rId34"/>
          <a:stretch>
            <a:fillRect/>
          </a:stretch>
        </p:blipFill>
        <p:spPr>
          <a:xfrm>
            <a:off x="789833" y="19151335"/>
            <a:ext cx="5556157" cy="7291545"/>
          </a:xfrm>
          <a:prstGeom prst="rect">
            <a:avLst/>
          </a:prstGeom>
        </p:spPr>
      </p:pic>
      <p:sp>
        <p:nvSpPr>
          <p:cNvPr id="74" name="TextBox 40">
            <a:extLst>
              <a:ext uri="{FF2B5EF4-FFF2-40B4-BE49-F238E27FC236}">
                <a16:creationId xmlns:a16="http://schemas.microsoft.com/office/drawing/2014/main" id="{394F360C-4480-A341-A8AB-A05A8FFCEB22}"/>
              </a:ext>
            </a:extLst>
          </p:cNvPr>
          <p:cNvSpPr txBox="1"/>
          <p:nvPr/>
        </p:nvSpPr>
        <p:spPr>
          <a:xfrm>
            <a:off x="755504" y="26564839"/>
            <a:ext cx="5590486" cy="830997"/>
          </a:xfrm>
          <a:prstGeom prst="rect">
            <a:avLst/>
          </a:prstGeom>
          <a:noFill/>
        </p:spPr>
        <p:txBody>
          <a:bodyPr wrap="square" rtlCol="0">
            <a:spAutoFit/>
          </a:bodyPr>
          <a:lstStyle/>
          <a:p>
            <a:pPr lvl="0">
              <a:spcAft>
                <a:spcPts val="600"/>
              </a:spcAft>
            </a:pPr>
            <a:r>
              <a:rPr lang="en-GB" sz="2400" b="1" i="1" dirty="0"/>
              <a:t>Above:</a:t>
            </a:r>
            <a:r>
              <a:rPr lang="en-GB" sz="2400" i="1" dirty="0"/>
              <a:t> Overview  of timeline of DACCIWA campaign. (from Flamant et al. 2018)</a:t>
            </a:r>
          </a:p>
        </p:txBody>
      </p:sp>
      <p:sp>
        <p:nvSpPr>
          <p:cNvPr id="75" name="TextBox 40">
            <a:extLst>
              <a:ext uri="{FF2B5EF4-FFF2-40B4-BE49-F238E27FC236}">
                <a16:creationId xmlns:a16="http://schemas.microsoft.com/office/drawing/2014/main" id="{AA2A7E9E-8B6C-354B-BB45-A08D1BA01BC8}"/>
              </a:ext>
            </a:extLst>
          </p:cNvPr>
          <p:cNvSpPr txBox="1"/>
          <p:nvPr/>
        </p:nvSpPr>
        <p:spPr>
          <a:xfrm>
            <a:off x="6684791" y="21748138"/>
            <a:ext cx="9285312" cy="1200329"/>
          </a:xfrm>
          <a:prstGeom prst="rect">
            <a:avLst/>
          </a:prstGeom>
          <a:noFill/>
        </p:spPr>
        <p:txBody>
          <a:bodyPr wrap="square" rtlCol="0">
            <a:spAutoFit/>
          </a:bodyPr>
          <a:lstStyle/>
          <a:p>
            <a:pPr lvl="0">
              <a:spcAft>
                <a:spcPts val="600"/>
              </a:spcAft>
            </a:pPr>
            <a:r>
              <a:rPr lang="en-GB" sz="2400" b="1" i="1" dirty="0"/>
              <a:t>Above:</a:t>
            </a:r>
            <a:r>
              <a:rPr lang="en-GB" sz="2400" i="1" dirty="0"/>
              <a:t> Geographical overview of DACCIWA campaign with radiosonde stations (yellow), ground supersites (blue), aircraft operation base (green) and main area of interest (purple box). (from Flamant et al. 2018)</a:t>
            </a:r>
          </a:p>
        </p:txBody>
      </p:sp>
      <p:sp>
        <p:nvSpPr>
          <p:cNvPr id="76" name="TextBox 40">
            <a:extLst>
              <a:ext uri="{FF2B5EF4-FFF2-40B4-BE49-F238E27FC236}">
                <a16:creationId xmlns:a16="http://schemas.microsoft.com/office/drawing/2014/main" id="{D9E75ABC-CF6F-B349-9761-9ADB901AAC73}"/>
              </a:ext>
            </a:extLst>
          </p:cNvPr>
          <p:cNvSpPr txBox="1"/>
          <p:nvPr/>
        </p:nvSpPr>
        <p:spPr>
          <a:xfrm>
            <a:off x="1715976" y="28056942"/>
            <a:ext cx="4873030" cy="1200329"/>
          </a:xfrm>
          <a:prstGeom prst="rect">
            <a:avLst/>
          </a:prstGeom>
          <a:noFill/>
        </p:spPr>
        <p:txBody>
          <a:bodyPr wrap="square" rtlCol="0">
            <a:spAutoFit/>
          </a:bodyPr>
          <a:lstStyle/>
          <a:p>
            <a:pPr lvl="0" algn="r">
              <a:spcAft>
                <a:spcPts val="600"/>
              </a:spcAft>
            </a:pPr>
            <a:r>
              <a:rPr lang="en-GB" sz="2400" b="1" i="1" dirty="0"/>
              <a:t>Left:</a:t>
            </a:r>
            <a:r>
              <a:rPr lang="en-GB" sz="2400" i="1" dirty="0"/>
              <a:t> Flight tracks of all 50 science flights, 29 June – 16 July 2016. </a:t>
            </a:r>
            <a:br>
              <a:rPr lang="en-GB" sz="2400" i="1" dirty="0"/>
            </a:br>
            <a:r>
              <a:rPr lang="en-GB" sz="2400" i="1" dirty="0"/>
              <a:t>(from Flamant et al. 2018)</a:t>
            </a:r>
          </a:p>
        </p:txBody>
      </p:sp>
      <p:pic>
        <p:nvPicPr>
          <p:cNvPr id="77" name="Image 4123">
            <a:extLst>
              <a:ext uri="{FF2B5EF4-FFF2-40B4-BE49-F238E27FC236}">
                <a16:creationId xmlns:a16="http://schemas.microsoft.com/office/drawing/2014/main" id="{5CCED121-E526-184F-946B-B23961F869C9}"/>
              </a:ext>
            </a:extLst>
          </p:cNvPr>
          <p:cNvPicPr/>
          <p:nvPr/>
        </p:nvPicPr>
        <p:blipFill>
          <a:blip r:embed="rId35">
            <a:extLst>
              <a:ext uri="{28A0092B-C50C-407E-A947-70E740481C1C}">
                <a14:useLocalDpi xmlns:a14="http://schemas.microsoft.com/office/drawing/2010/main" val="0"/>
              </a:ext>
            </a:extLst>
          </a:blip>
          <a:stretch>
            <a:fillRect/>
          </a:stretch>
        </p:blipFill>
        <p:spPr>
          <a:xfrm>
            <a:off x="6729581" y="23012262"/>
            <a:ext cx="6469012" cy="6399278"/>
          </a:xfrm>
          <a:prstGeom prst="rect">
            <a:avLst/>
          </a:prstGeom>
        </p:spPr>
      </p:pic>
      <p:pic>
        <p:nvPicPr>
          <p:cNvPr id="78" name="Picture 8" descr="D:\Poster\soundings_time_PAftr_U_WIND_WW_20160707-20160714.png">
            <a:extLst>
              <a:ext uri="{FF2B5EF4-FFF2-40B4-BE49-F238E27FC236}">
                <a16:creationId xmlns:a16="http://schemas.microsoft.com/office/drawing/2014/main" id="{813B7299-1768-DA41-AEB1-8E79AFF09DB9}"/>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23223292" y="20077838"/>
            <a:ext cx="5760720" cy="4320540"/>
          </a:xfrm>
          <a:prstGeom prst="rect">
            <a:avLst/>
          </a:prstGeom>
          <a:noFill/>
          <a:extLst/>
        </p:spPr>
      </p:pic>
      <p:pic>
        <p:nvPicPr>
          <p:cNvPr id="80" name="Image 1">
            <a:extLst>
              <a:ext uri="{FF2B5EF4-FFF2-40B4-BE49-F238E27FC236}">
                <a16:creationId xmlns:a16="http://schemas.microsoft.com/office/drawing/2014/main" id="{633B4FC7-9902-3A49-923D-E6D605C35B95}"/>
              </a:ext>
            </a:extLst>
          </p:cNvPr>
          <p:cNvPicPr/>
          <p:nvPr/>
        </p:nvPicPr>
        <p:blipFill>
          <a:blip r:embed="rId37">
            <a:extLst>
              <a:ext uri="{28A0092B-C50C-407E-A947-70E740481C1C}">
                <a14:useLocalDpi xmlns:a14="http://schemas.microsoft.com/office/drawing/2010/main" val="0"/>
              </a:ext>
            </a:extLst>
          </a:blip>
          <a:stretch>
            <a:fillRect/>
          </a:stretch>
        </p:blipFill>
        <p:spPr>
          <a:xfrm>
            <a:off x="13840605" y="4507561"/>
            <a:ext cx="9068606" cy="3882803"/>
          </a:xfrm>
          <a:prstGeom prst="rect">
            <a:avLst/>
          </a:prstGeom>
        </p:spPr>
      </p:pic>
      <p:pic>
        <p:nvPicPr>
          <p:cNvPr id="81" name="Image 7">
            <a:extLst>
              <a:ext uri="{FF2B5EF4-FFF2-40B4-BE49-F238E27FC236}">
                <a16:creationId xmlns:a16="http://schemas.microsoft.com/office/drawing/2014/main" id="{B49A78A5-3043-8043-8EF8-3A8B08C3DDA4}"/>
              </a:ext>
            </a:extLst>
          </p:cNvPr>
          <p:cNvPicPr/>
          <p:nvPr/>
        </p:nvPicPr>
        <p:blipFill>
          <a:blip r:embed="rId38"/>
          <a:stretch>
            <a:fillRect/>
          </a:stretch>
        </p:blipFill>
        <p:spPr>
          <a:xfrm>
            <a:off x="23223292" y="24525421"/>
            <a:ext cx="5760720" cy="3374409"/>
          </a:xfrm>
          <a:prstGeom prst="rect">
            <a:avLst/>
          </a:prstGeom>
        </p:spPr>
      </p:pic>
      <p:sp>
        <p:nvSpPr>
          <p:cNvPr id="71" name="TextBox 40">
            <a:extLst>
              <a:ext uri="{FF2B5EF4-FFF2-40B4-BE49-F238E27FC236}">
                <a16:creationId xmlns:a16="http://schemas.microsoft.com/office/drawing/2014/main" id="{3B886939-4552-D94B-9298-4FA279307897}"/>
              </a:ext>
            </a:extLst>
          </p:cNvPr>
          <p:cNvSpPr txBox="1"/>
          <p:nvPr/>
        </p:nvSpPr>
        <p:spPr>
          <a:xfrm>
            <a:off x="23606062" y="18111348"/>
            <a:ext cx="5271964" cy="1938992"/>
          </a:xfrm>
          <a:prstGeom prst="rect">
            <a:avLst/>
          </a:prstGeom>
          <a:noFill/>
        </p:spPr>
        <p:txBody>
          <a:bodyPr wrap="square" rtlCol="0">
            <a:spAutoFit/>
          </a:bodyPr>
          <a:lstStyle/>
          <a:p>
            <a:pPr lvl="0">
              <a:spcAft>
                <a:spcPts val="600"/>
              </a:spcAft>
            </a:pPr>
            <a:r>
              <a:rPr lang="en-GB" sz="2400" b="1" i="1" dirty="0"/>
              <a:t>Below:</a:t>
            </a:r>
            <a:r>
              <a:rPr lang="en-GB" sz="2400" i="1" dirty="0"/>
              <a:t> Time–height diagram showing the evolution of the vertical wind regime at Parakou (Benin) from 9 to 16 July 2016. 772 extra radiosondes were launched. (from Flamant  et al. 2018)</a:t>
            </a:r>
          </a:p>
        </p:txBody>
      </p:sp>
      <p:sp>
        <p:nvSpPr>
          <p:cNvPr id="73" name="TextBox 40">
            <a:extLst>
              <a:ext uri="{FF2B5EF4-FFF2-40B4-BE49-F238E27FC236}">
                <a16:creationId xmlns:a16="http://schemas.microsoft.com/office/drawing/2014/main" id="{A0741090-B1BC-ED4F-ABF3-C3F60E25E15F}"/>
              </a:ext>
            </a:extLst>
          </p:cNvPr>
          <p:cNvSpPr txBox="1"/>
          <p:nvPr/>
        </p:nvSpPr>
        <p:spPr>
          <a:xfrm>
            <a:off x="14013711" y="8526156"/>
            <a:ext cx="8895499" cy="1569660"/>
          </a:xfrm>
          <a:prstGeom prst="rect">
            <a:avLst/>
          </a:prstGeom>
          <a:noFill/>
        </p:spPr>
        <p:txBody>
          <a:bodyPr wrap="square" rtlCol="0">
            <a:spAutoFit/>
          </a:bodyPr>
          <a:lstStyle/>
          <a:p>
            <a:pPr lvl="0">
              <a:spcAft>
                <a:spcPts val="600"/>
              </a:spcAft>
            </a:pPr>
            <a:r>
              <a:rPr lang="en-GB" sz="2400" b="1" i="1" dirty="0"/>
              <a:t>Above:</a:t>
            </a:r>
            <a:r>
              <a:rPr lang="en-GB" sz="2400" i="1" dirty="0"/>
              <a:t> Time–height evolution of backscatter  and cloud-base height from ceilometer (black dots) in Savè on 5 July 2016. Cloud bases are observed as the thin layer of high backscatter. Times of overflying aircraft are marked. (from Flamant et al. 2018)</a:t>
            </a:r>
          </a:p>
        </p:txBody>
      </p:sp>
      <p:sp>
        <p:nvSpPr>
          <p:cNvPr id="82" name="TextBox 40">
            <a:extLst>
              <a:ext uri="{FF2B5EF4-FFF2-40B4-BE49-F238E27FC236}">
                <a16:creationId xmlns:a16="http://schemas.microsoft.com/office/drawing/2014/main" id="{0A05A07E-7746-8F42-94E9-61B2F444EAF2}"/>
              </a:ext>
            </a:extLst>
          </p:cNvPr>
          <p:cNvSpPr txBox="1"/>
          <p:nvPr/>
        </p:nvSpPr>
        <p:spPr>
          <a:xfrm>
            <a:off x="23223292" y="27860837"/>
            <a:ext cx="5760720" cy="1569660"/>
          </a:xfrm>
          <a:prstGeom prst="rect">
            <a:avLst/>
          </a:prstGeom>
          <a:noFill/>
        </p:spPr>
        <p:txBody>
          <a:bodyPr wrap="square" rtlCol="0">
            <a:spAutoFit/>
          </a:bodyPr>
          <a:lstStyle/>
          <a:p>
            <a:pPr lvl="0">
              <a:spcAft>
                <a:spcPts val="600"/>
              </a:spcAft>
            </a:pPr>
            <a:r>
              <a:rPr lang="en-GB" sz="2400" b="1" i="1" dirty="0"/>
              <a:t>Above:</a:t>
            </a:r>
            <a:r>
              <a:rPr lang="en-GB" sz="2400" i="1" dirty="0"/>
              <a:t> R</a:t>
            </a:r>
            <a:r>
              <a:rPr lang="en-GB" sz="2400" dirty="0"/>
              <a:t>aw depolarization ratio measured from ULICE lidar on-board SAFIRE ATR42 on 2 Jul 2016 overlain on terrain elevation</a:t>
            </a:r>
            <a:r>
              <a:rPr lang="en-GB" sz="2400" i="1" dirty="0"/>
              <a:t>. (from Flamant  et al. 2018)</a:t>
            </a:r>
          </a:p>
        </p:txBody>
      </p:sp>
      <p:pic>
        <p:nvPicPr>
          <p:cNvPr id="83" name="Image 4096">
            <a:extLst>
              <a:ext uri="{FF2B5EF4-FFF2-40B4-BE49-F238E27FC236}">
                <a16:creationId xmlns:a16="http://schemas.microsoft.com/office/drawing/2014/main" id="{30415B4C-39DA-4A4B-93A5-A010B6426414}"/>
              </a:ext>
            </a:extLst>
          </p:cNvPr>
          <p:cNvPicPr/>
          <p:nvPr/>
        </p:nvPicPr>
        <p:blipFill>
          <a:blip r:embed="rId39">
            <a:extLst>
              <a:ext uri="{28A0092B-C50C-407E-A947-70E740481C1C}">
                <a14:useLocalDpi xmlns:a14="http://schemas.microsoft.com/office/drawing/2010/main" val="0"/>
              </a:ext>
            </a:extLst>
          </a:blip>
          <a:srcRect/>
          <a:stretch>
            <a:fillRect/>
          </a:stretch>
        </p:blipFill>
        <p:spPr bwMode="auto">
          <a:xfrm>
            <a:off x="36187134" y="11073270"/>
            <a:ext cx="5874615" cy="3742476"/>
          </a:xfrm>
          <a:prstGeom prst="rect">
            <a:avLst/>
          </a:prstGeom>
          <a:noFill/>
          <a:ln>
            <a:noFill/>
          </a:ln>
        </p:spPr>
      </p:pic>
      <p:sp>
        <p:nvSpPr>
          <p:cNvPr id="84" name="TextBox 40">
            <a:extLst>
              <a:ext uri="{FF2B5EF4-FFF2-40B4-BE49-F238E27FC236}">
                <a16:creationId xmlns:a16="http://schemas.microsoft.com/office/drawing/2014/main" id="{E87B4B1E-7597-CF4E-9D82-4B18B8248EB6}"/>
              </a:ext>
            </a:extLst>
          </p:cNvPr>
          <p:cNvSpPr txBox="1"/>
          <p:nvPr/>
        </p:nvSpPr>
        <p:spPr>
          <a:xfrm>
            <a:off x="36383183" y="14974433"/>
            <a:ext cx="5976275" cy="2308324"/>
          </a:xfrm>
          <a:prstGeom prst="rect">
            <a:avLst/>
          </a:prstGeom>
          <a:noFill/>
        </p:spPr>
        <p:txBody>
          <a:bodyPr wrap="square" rtlCol="0">
            <a:spAutoFit/>
          </a:bodyPr>
          <a:lstStyle/>
          <a:p>
            <a:pPr lvl="0">
              <a:spcAft>
                <a:spcPts val="600"/>
              </a:spcAft>
            </a:pPr>
            <a:r>
              <a:rPr lang="en-GB" sz="2400" b="1" i="1" dirty="0"/>
              <a:t>Above:</a:t>
            </a:r>
            <a:r>
              <a:rPr lang="en-GB" sz="2400" i="1" dirty="0"/>
              <a:t> </a:t>
            </a:r>
            <a:r>
              <a:rPr lang="en-GB" sz="2400" dirty="0"/>
              <a:t>Aerosol composition (BC=black carbon, OC= organic carbon, POM=particulate organic matter) at 4  sites in Abidjan  and Cotonou for particles of &lt;0.2 µm (inner), 0.2–1 µm (middle) and &gt;1 µm (outer) with total mass (µg m</a:t>
            </a:r>
            <a:r>
              <a:rPr lang="en-GB" sz="2400" baseline="30000" dirty="0"/>
              <a:t>−3</a:t>
            </a:r>
            <a:r>
              <a:rPr lang="en-GB" sz="2400" dirty="0"/>
              <a:t>) in brackets.</a:t>
            </a:r>
            <a:r>
              <a:rPr lang="en-GB" sz="2400" i="1" dirty="0"/>
              <a:t> (from Flamant  et al. 2018)</a:t>
            </a:r>
          </a:p>
        </p:txBody>
      </p:sp>
      <p:pic>
        <p:nvPicPr>
          <p:cNvPr id="2" name="Grafik 1">
            <a:extLst>
              <a:ext uri="{FF2B5EF4-FFF2-40B4-BE49-F238E27FC236}">
                <a16:creationId xmlns:a16="http://schemas.microsoft.com/office/drawing/2014/main" id="{C34BFBAD-2B29-CF48-8B5D-D83C96B897EF}"/>
              </a:ext>
            </a:extLst>
          </p:cNvPr>
          <p:cNvPicPr>
            <a:picLocks noChangeAspect="1"/>
          </p:cNvPicPr>
          <p:nvPr/>
        </p:nvPicPr>
        <p:blipFill>
          <a:blip r:embed="rId40"/>
          <a:stretch>
            <a:fillRect/>
          </a:stretch>
        </p:blipFill>
        <p:spPr>
          <a:xfrm>
            <a:off x="18161003" y="22975224"/>
            <a:ext cx="4666946" cy="3500210"/>
          </a:xfrm>
          <a:prstGeom prst="rect">
            <a:avLst/>
          </a:prstGeom>
        </p:spPr>
      </p:pic>
      <p:pic>
        <p:nvPicPr>
          <p:cNvPr id="5" name="Grafik 4">
            <a:extLst>
              <a:ext uri="{FF2B5EF4-FFF2-40B4-BE49-F238E27FC236}">
                <a16:creationId xmlns:a16="http://schemas.microsoft.com/office/drawing/2014/main" id="{EE8885E5-A4E5-D34B-B924-96E6FDB51B27}"/>
              </a:ext>
            </a:extLst>
          </p:cNvPr>
          <p:cNvPicPr>
            <a:picLocks noChangeAspect="1"/>
          </p:cNvPicPr>
          <p:nvPr/>
        </p:nvPicPr>
        <p:blipFill>
          <a:blip r:embed="rId41"/>
          <a:stretch>
            <a:fillRect/>
          </a:stretch>
        </p:blipFill>
        <p:spPr>
          <a:xfrm>
            <a:off x="13820825" y="23381921"/>
            <a:ext cx="4185803" cy="3143362"/>
          </a:xfrm>
          <a:prstGeom prst="rect">
            <a:avLst/>
          </a:prstGeom>
        </p:spPr>
      </p:pic>
      <p:pic>
        <p:nvPicPr>
          <p:cNvPr id="6" name="Grafik 5">
            <a:extLst>
              <a:ext uri="{FF2B5EF4-FFF2-40B4-BE49-F238E27FC236}">
                <a16:creationId xmlns:a16="http://schemas.microsoft.com/office/drawing/2014/main" id="{89697CD7-1E9D-744A-8AE2-2A38C42F4769}"/>
              </a:ext>
            </a:extLst>
          </p:cNvPr>
          <p:cNvPicPr>
            <a:picLocks noChangeAspect="1"/>
          </p:cNvPicPr>
          <p:nvPr/>
        </p:nvPicPr>
        <p:blipFill>
          <a:blip r:embed="rId42"/>
          <a:stretch>
            <a:fillRect/>
          </a:stretch>
        </p:blipFill>
        <p:spPr>
          <a:xfrm>
            <a:off x="13820826" y="26491919"/>
            <a:ext cx="3914040" cy="2938578"/>
          </a:xfrm>
          <a:prstGeom prst="rect">
            <a:avLst/>
          </a:prstGeom>
        </p:spPr>
      </p:pic>
      <p:pic>
        <p:nvPicPr>
          <p:cNvPr id="7" name="Grafik 6">
            <a:extLst>
              <a:ext uri="{FF2B5EF4-FFF2-40B4-BE49-F238E27FC236}">
                <a16:creationId xmlns:a16="http://schemas.microsoft.com/office/drawing/2014/main" id="{53211E1F-FDC1-D040-80EB-FD5030781134}"/>
              </a:ext>
            </a:extLst>
          </p:cNvPr>
          <p:cNvPicPr>
            <a:picLocks noChangeAspect="1"/>
          </p:cNvPicPr>
          <p:nvPr/>
        </p:nvPicPr>
        <p:blipFill>
          <a:blip r:embed="rId43"/>
          <a:stretch>
            <a:fillRect/>
          </a:stretch>
        </p:blipFill>
        <p:spPr>
          <a:xfrm>
            <a:off x="18101917" y="26564839"/>
            <a:ext cx="4726031" cy="2896135"/>
          </a:xfrm>
          <a:prstGeom prst="rect">
            <a:avLst/>
          </a:prstGeom>
        </p:spPr>
      </p:pic>
      <p:sp>
        <p:nvSpPr>
          <p:cNvPr id="85" name="TextBox 40">
            <a:extLst>
              <a:ext uri="{FF2B5EF4-FFF2-40B4-BE49-F238E27FC236}">
                <a16:creationId xmlns:a16="http://schemas.microsoft.com/office/drawing/2014/main" id="{9DE106AC-15DC-874C-B892-41D9F727E27E}"/>
              </a:ext>
            </a:extLst>
          </p:cNvPr>
          <p:cNvSpPr txBox="1"/>
          <p:nvPr/>
        </p:nvSpPr>
        <p:spPr>
          <a:xfrm>
            <a:off x="16196885" y="21392790"/>
            <a:ext cx="6869058" cy="1569660"/>
          </a:xfrm>
          <a:prstGeom prst="rect">
            <a:avLst/>
          </a:prstGeom>
          <a:noFill/>
        </p:spPr>
        <p:txBody>
          <a:bodyPr wrap="square" rtlCol="0">
            <a:spAutoFit/>
          </a:bodyPr>
          <a:lstStyle/>
          <a:p>
            <a:pPr lvl="0">
              <a:spcAft>
                <a:spcPts val="600"/>
              </a:spcAft>
            </a:pPr>
            <a:r>
              <a:rPr lang="en-GB" sz="2400" b="1" i="1" dirty="0"/>
              <a:t>Above:</a:t>
            </a:r>
            <a:r>
              <a:rPr lang="en-GB" sz="2400" i="1" dirty="0"/>
              <a:t> Supersite in Savè (Benin). </a:t>
            </a:r>
            <a:r>
              <a:rPr lang="en-GB" sz="2400" b="1" i="1" dirty="0"/>
              <a:t>Below:</a:t>
            </a:r>
            <a:r>
              <a:rPr lang="en-GB" sz="2400" i="1" dirty="0"/>
              <a:t> Field sites to measure emissions from traffic (bottom), domestic fires (top left) and waste burning (top right) in Abidjan &amp; Cotonou. </a:t>
            </a:r>
          </a:p>
        </p:txBody>
      </p:sp>
      <p:pic>
        <p:nvPicPr>
          <p:cNvPr id="8" name="Grafik 7">
            <a:extLst>
              <a:ext uri="{FF2B5EF4-FFF2-40B4-BE49-F238E27FC236}">
                <a16:creationId xmlns:a16="http://schemas.microsoft.com/office/drawing/2014/main" id="{413D5D64-6803-8242-B5D8-F9A0F8790700}"/>
              </a:ext>
            </a:extLst>
          </p:cNvPr>
          <p:cNvPicPr>
            <a:picLocks noChangeAspect="1"/>
          </p:cNvPicPr>
          <p:nvPr/>
        </p:nvPicPr>
        <p:blipFill>
          <a:blip r:embed="rId44"/>
          <a:stretch>
            <a:fillRect/>
          </a:stretch>
        </p:blipFill>
        <p:spPr>
          <a:xfrm>
            <a:off x="15714919" y="17926526"/>
            <a:ext cx="7777752" cy="3244781"/>
          </a:xfrm>
          <a:prstGeom prst="rect">
            <a:avLst/>
          </a:prstGeom>
        </p:spPr>
      </p:pic>
      <p:pic>
        <p:nvPicPr>
          <p:cNvPr id="9" name="Grafik 8">
            <a:extLst>
              <a:ext uri="{FF2B5EF4-FFF2-40B4-BE49-F238E27FC236}">
                <a16:creationId xmlns:a16="http://schemas.microsoft.com/office/drawing/2014/main" id="{EB9E9FDC-550B-BB48-BDC0-6C570BD282AC}"/>
              </a:ext>
            </a:extLst>
          </p:cNvPr>
          <p:cNvPicPr>
            <a:picLocks noChangeAspect="1"/>
          </p:cNvPicPr>
          <p:nvPr/>
        </p:nvPicPr>
        <p:blipFill>
          <a:blip r:embed="rId45"/>
          <a:stretch>
            <a:fillRect/>
          </a:stretch>
        </p:blipFill>
        <p:spPr>
          <a:xfrm>
            <a:off x="36576000" y="3576018"/>
            <a:ext cx="5664200" cy="6527800"/>
          </a:xfrm>
          <a:prstGeom prst="rect">
            <a:avLst/>
          </a:prstGeom>
        </p:spPr>
      </p:pic>
      <p:sp>
        <p:nvSpPr>
          <p:cNvPr id="86" name="TextBox 40">
            <a:extLst>
              <a:ext uri="{FF2B5EF4-FFF2-40B4-BE49-F238E27FC236}">
                <a16:creationId xmlns:a16="http://schemas.microsoft.com/office/drawing/2014/main" id="{9FD16423-11B4-4E40-BF65-F519F05FDEF9}"/>
              </a:ext>
            </a:extLst>
          </p:cNvPr>
          <p:cNvSpPr txBox="1"/>
          <p:nvPr/>
        </p:nvSpPr>
        <p:spPr>
          <a:xfrm>
            <a:off x="30033674" y="8676647"/>
            <a:ext cx="6520672" cy="1569660"/>
          </a:xfrm>
          <a:prstGeom prst="rect">
            <a:avLst/>
          </a:prstGeom>
          <a:noFill/>
        </p:spPr>
        <p:txBody>
          <a:bodyPr wrap="square" rtlCol="0">
            <a:spAutoFit/>
          </a:bodyPr>
          <a:lstStyle/>
          <a:p>
            <a:r>
              <a:rPr lang="en-GB" sz="2400" b="1" i="1" dirty="0"/>
              <a:t>Right:</a:t>
            </a:r>
            <a:r>
              <a:rPr lang="en-GB" sz="2400" i="1" dirty="0"/>
              <a:t> Contribution of different cloud types to the diurnal mean radiation budget of the atmosphere of southern West Africa for June–September 2006–2010. (from Hill et al. 2018)</a:t>
            </a:r>
          </a:p>
        </p:txBody>
      </p:sp>
      <p:pic>
        <p:nvPicPr>
          <p:cNvPr id="87" name="Picture 20">
            <a:extLst>
              <a:ext uri="{FF2B5EF4-FFF2-40B4-BE49-F238E27FC236}">
                <a16:creationId xmlns:a16="http://schemas.microsoft.com/office/drawing/2014/main" id="{9E66C87B-3419-4E47-A99C-1771801A1B51}"/>
              </a:ext>
            </a:extLst>
          </p:cNvPr>
          <p:cNvPicPr/>
          <p:nvPr/>
        </p:nvPicPr>
        <p:blipFill>
          <a:blip r:embed="rId46"/>
          <a:stretch>
            <a:fillRect/>
          </a:stretch>
        </p:blipFill>
        <p:spPr>
          <a:xfrm>
            <a:off x="14007056" y="11674422"/>
            <a:ext cx="6756252" cy="5474969"/>
          </a:xfrm>
          <a:prstGeom prst="rect">
            <a:avLst/>
          </a:prstGeom>
        </p:spPr>
      </p:pic>
      <p:pic>
        <p:nvPicPr>
          <p:cNvPr id="88" name="Picture 1">
            <a:extLst>
              <a:ext uri="{FF2B5EF4-FFF2-40B4-BE49-F238E27FC236}">
                <a16:creationId xmlns:a16="http://schemas.microsoft.com/office/drawing/2014/main" id="{8F399864-F774-C443-8A11-4F3ADF373CE5}"/>
              </a:ext>
            </a:extLst>
          </p:cNvPr>
          <p:cNvPicPr/>
          <p:nvPr/>
        </p:nvPicPr>
        <p:blipFill rotWithShape="1">
          <a:blip r:embed="rId47" cstate="print">
            <a:extLst>
              <a:ext uri="{28A0092B-C50C-407E-A947-70E740481C1C}">
                <a14:useLocalDpi xmlns:a14="http://schemas.microsoft.com/office/drawing/2010/main" val="0"/>
              </a:ext>
            </a:extLst>
          </a:blip>
          <a:srcRect b="19565"/>
          <a:stretch/>
        </p:blipFill>
        <p:spPr>
          <a:xfrm>
            <a:off x="23042031" y="3365536"/>
            <a:ext cx="6671845" cy="6825477"/>
          </a:xfrm>
          <a:prstGeom prst="rect">
            <a:avLst/>
          </a:prstGeom>
        </p:spPr>
      </p:pic>
      <p:sp>
        <p:nvSpPr>
          <p:cNvPr id="89" name="TextBox 40">
            <a:extLst>
              <a:ext uri="{FF2B5EF4-FFF2-40B4-BE49-F238E27FC236}">
                <a16:creationId xmlns:a16="http://schemas.microsoft.com/office/drawing/2014/main" id="{43A69D55-2E35-1D4D-BCCA-8FF7F244B267}"/>
              </a:ext>
            </a:extLst>
          </p:cNvPr>
          <p:cNvSpPr txBox="1"/>
          <p:nvPr/>
        </p:nvSpPr>
        <p:spPr>
          <a:xfrm>
            <a:off x="29846696" y="3410629"/>
            <a:ext cx="6536487" cy="2677656"/>
          </a:xfrm>
          <a:prstGeom prst="rect">
            <a:avLst/>
          </a:prstGeom>
          <a:noFill/>
        </p:spPr>
        <p:txBody>
          <a:bodyPr wrap="square" rtlCol="0">
            <a:spAutoFit/>
          </a:bodyPr>
          <a:lstStyle/>
          <a:p>
            <a:r>
              <a:rPr lang="en-GB" sz="2400" b="1" i="1" dirty="0"/>
              <a:t>Left:</a:t>
            </a:r>
            <a:r>
              <a:rPr lang="en-GB" sz="2400" i="1" dirty="0"/>
              <a:t> (a) Cloud-base fraction, (b) median of clouds between 0 and 1000 m a.g.l., (c) cloud-base height occurrence during the whole 48 days period (from ceilometer) , and (d) median diurnal cycles of liquid water path (from microwave radiometer) for Kumasi (left) and Savè (right) (from Kalthoff et al. 2018). </a:t>
            </a:r>
            <a:r>
              <a:rPr lang="en-GB" sz="2400" b="1" i="1" dirty="0"/>
              <a:t>Below: </a:t>
            </a:r>
            <a:r>
              <a:rPr lang="en-GB" sz="2400" i="1" dirty="0"/>
              <a:t>Cloud camera in Lamto (Ivory Coast).</a:t>
            </a:r>
          </a:p>
        </p:txBody>
      </p:sp>
      <p:pic>
        <p:nvPicPr>
          <p:cNvPr id="11" name="Grafik 10">
            <a:extLst>
              <a:ext uri="{FF2B5EF4-FFF2-40B4-BE49-F238E27FC236}">
                <a16:creationId xmlns:a16="http://schemas.microsoft.com/office/drawing/2014/main" id="{07A462AF-B718-2040-A087-BDD1B6C4DD50}"/>
              </a:ext>
            </a:extLst>
          </p:cNvPr>
          <p:cNvPicPr>
            <a:picLocks noChangeAspect="1"/>
          </p:cNvPicPr>
          <p:nvPr/>
        </p:nvPicPr>
        <p:blipFill>
          <a:blip r:embed="rId48"/>
          <a:stretch>
            <a:fillRect/>
          </a:stretch>
        </p:blipFill>
        <p:spPr>
          <a:xfrm>
            <a:off x="30692888" y="6111041"/>
            <a:ext cx="5075033" cy="2527117"/>
          </a:xfrm>
          <a:prstGeom prst="rect">
            <a:avLst/>
          </a:prstGeom>
        </p:spPr>
      </p:pic>
      <p:sp>
        <p:nvSpPr>
          <p:cNvPr id="90" name="TextBox 40">
            <a:extLst>
              <a:ext uri="{FF2B5EF4-FFF2-40B4-BE49-F238E27FC236}">
                <a16:creationId xmlns:a16="http://schemas.microsoft.com/office/drawing/2014/main" id="{9292BFCB-950B-4348-8BC2-71AB68B89DEF}"/>
              </a:ext>
            </a:extLst>
          </p:cNvPr>
          <p:cNvSpPr txBox="1"/>
          <p:nvPr/>
        </p:nvSpPr>
        <p:spPr>
          <a:xfrm>
            <a:off x="20893761" y="14496956"/>
            <a:ext cx="8090251" cy="2754600"/>
          </a:xfrm>
          <a:prstGeom prst="rect">
            <a:avLst/>
          </a:prstGeom>
          <a:noFill/>
        </p:spPr>
        <p:txBody>
          <a:bodyPr wrap="square" rtlCol="0">
            <a:spAutoFit/>
          </a:bodyPr>
          <a:lstStyle/>
          <a:p>
            <a:pPr lvl="0">
              <a:spcAft>
                <a:spcPts val="600"/>
              </a:spcAft>
            </a:pPr>
            <a:r>
              <a:rPr lang="en-GB" sz="2400" b="1" i="1" dirty="0"/>
              <a:t>Above:</a:t>
            </a:r>
            <a:r>
              <a:rPr lang="en-GB" sz="2400" i="1" dirty="0"/>
              <a:t> Schematic illustrating aerosol-related feedbacks (SCT= stratus to cumulus transition, AI = Atlantic inflow) (from Deetz et al. 2018)</a:t>
            </a:r>
          </a:p>
          <a:p>
            <a:pPr lvl="0">
              <a:spcAft>
                <a:spcPts val="600"/>
              </a:spcAft>
            </a:pPr>
            <a:r>
              <a:rPr lang="en-GB" sz="2400" b="1" i="1" dirty="0"/>
              <a:t>Left:</a:t>
            </a:r>
            <a:r>
              <a:rPr lang="en-GB" sz="2400" i="1" dirty="0"/>
              <a:t> Boundary layer number concentration measurements from the ATR42, including lognormal fits for the inland Aitken and accumulation modes. Note high numbers of accumulation mode particles already occurring upstream. (Figure by S. </a:t>
            </a:r>
            <a:r>
              <a:rPr lang="en-GB" sz="2400" i="1"/>
              <a:t>Haslett)</a:t>
            </a:r>
            <a:endParaRPr lang="en-GB" sz="2400" i="1" dirty="0"/>
          </a:p>
        </p:txBody>
      </p:sp>
      <p:sp>
        <p:nvSpPr>
          <p:cNvPr id="13" name="Rechteck 12">
            <a:extLst>
              <a:ext uri="{FF2B5EF4-FFF2-40B4-BE49-F238E27FC236}">
                <a16:creationId xmlns:a16="http://schemas.microsoft.com/office/drawing/2014/main" id="{FE4914B1-39AC-4142-8694-984FE6386074}"/>
              </a:ext>
            </a:extLst>
          </p:cNvPr>
          <p:cNvSpPr/>
          <p:nvPr/>
        </p:nvSpPr>
        <p:spPr>
          <a:xfrm>
            <a:off x="21027380" y="10894567"/>
            <a:ext cx="7382816" cy="348109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2" name="Grafik 11">
            <a:extLst>
              <a:ext uri="{FF2B5EF4-FFF2-40B4-BE49-F238E27FC236}">
                <a16:creationId xmlns:a16="http://schemas.microsoft.com/office/drawing/2014/main" id="{9B42D1A5-032A-FF47-B9ED-1D0C33F39FF2}"/>
              </a:ext>
            </a:extLst>
          </p:cNvPr>
          <p:cNvPicPr>
            <a:picLocks noChangeAspect="1"/>
          </p:cNvPicPr>
          <p:nvPr/>
        </p:nvPicPr>
        <p:blipFill>
          <a:blip r:embed="rId49"/>
          <a:stretch>
            <a:fillRect/>
          </a:stretch>
        </p:blipFill>
        <p:spPr>
          <a:xfrm>
            <a:off x="21274411" y="10949960"/>
            <a:ext cx="6841954" cy="3384389"/>
          </a:xfrm>
          <a:prstGeom prst="rect">
            <a:avLst/>
          </a:prstGeom>
        </p:spPr>
      </p:pic>
      <p:pic>
        <p:nvPicPr>
          <p:cNvPr id="14" name="Grafik 13">
            <a:extLst>
              <a:ext uri="{FF2B5EF4-FFF2-40B4-BE49-F238E27FC236}">
                <a16:creationId xmlns:a16="http://schemas.microsoft.com/office/drawing/2014/main" id="{0134C3F0-97C6-E349-8EB9-7BE3267D1602}"/>
              </a:ext>
            </a:extLst>
          </p:cNvPr>
          <p:cNvPicPr>
            <a:picLocks noChangeAspect="1"/>
          </p:cNvPicPr>
          <p:nvPr/>
        </p:nvPicPr>
        <p:blipFill>
          <a:blip r:embed="rId50"/>
          <a:stretch>
            <a:fillRect/>
          </a:stretch>
        </p:blipFill>
        <p:spPr>
          <a:xfrm>
            <a:off x="29922125" y="11946779"/>
            <a:ext cx="5930856" cy="4476654"/>
          </a:xfrm>
          <a:prstGeom prst="rect">
            <a:avLst/>
          </a:prstGeom>
        </p:spPr>
      </p:pic>
      <p:sp>
        <p:nvSpPr>
          <p:cNvPr id="91" name="TextBox 40">
            <a:extLst>
              <a:ext uri="{FF2B5EF4-FFF2-40B4-BE49-F238E27FC236}">
                <a16:creationId xmlns:a16="http://schemas.microsoft.com/office/drawing/2014/main" id="{72C84604-B5AC-D64A-961F-DEF392C12AE5}"/>
              </a:ext>
            </a:extLst>
          </p:cNvPr>
          <p:cNvSpPr txBox="1"/>
          <p:nvPr/>
        </p:nvSpPr>
        <p:spPr>
          <a:xfrm>
            <a:off x="29795504" y="16433915"/>
            <a:ext cx="6438824" cy="830997"/>
          </a:xfrm>
          <a:prstGeom prst="rect">
            <a:avLst/>
          </a:prstGeom>
          <a:noFill/>
        </p:spPr>
        <p:txBody>
          <a:bodyPr wrap="square" rtlCol="0">
            <a:spAutoFit/>
          </a:bodyPr>
          <a:lstStyle/>
          <a:p>
            <a:pPr lvl="0">
              <a:spcAft>
                <a:spcPts val="600"/>
              </a:spcAft>
            </a:pPr>
            <a:r>
              <a:rPr lang="en-GB" sz="2400" b="1" i="1" dirty="0"/>
              <a:t>Above:</a:t>
            </a:r>
            <a:r>
              <a:rPr lang="en-GB" sz="2400" i="1" dirty="0"/>
              <a:t> </a:t>
            </a:r>
            <a:r>
              <a:rPr lang="en-GB" sz="2400" dirty="0"/>
              <a:t>WHO guideline and measured aerosol burden in African cities.</a:t>
            </a:r>
            <a:r>
              <a:rPr lang="en-GB" sz="2400" i="1" dirty="0"/>
              <a:t> (from Djossou et al. 2018)</a:t>
            </a:r>
          </a:p>
        </p:txBody>
      </p:sp>
      <p:pic>
        <p:nvPicPr>
          <p:cNvPr id="15" name="Grafik 14">
            <a:extLst>
              <a:ext uri="{FF2B5EF4-FFF2-40B4-BE49-F238E27FC236}">
                <a16:creationId xmlns:a16="http://schemas.microsoft.com/office/drawing/2014/main" id="{E9422A0E-BF23-FD45-8E91-BC9F0E32FF05}"/>
              </a:ext>
            </a:extLst>
          </p:cNvPr>
          <p:cNvPicPr>
            <a:picLocks noChangeAspect="1"/>
          </p:cNvPicPr>
          <p:nvPr/>
        </p:nvPicPr>
        <p:blipFill>
          <a:blip r:embed="rId51"/>
          <a:stretch>
            <a:fillRect/>
          </a:stretch>
        </p:blipFill>
        <p:spPr>
          <a:xfrm>
            <a:off x="38516524" y="2228410"/>
            <a:ext cx="2540000" cy="889000"/>
          </a:xfrm>
          <a:prstGeom prst="rect">
            <a:avLst/>
          </a:prstGeom>
        </p:spPr>
      </p:pic>
    </p:spTree>
    <p:extLst>
      <p:ext uri="{BB962C8B-B14F-4D97-AF65-F5344CB8AC3E}">
        <p14:creationId xmlns:p14="http://schemas.microsoft.com/office/powerpoint/2010/main" val="2667747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62BE247EB92F4C8C8472128657F86F" ma:contentTypeVersion="0" ma:contentTypeDescription="Create a new document." ma:contentTypeScope="" ma:versionID="c7da362a2370907594918f960f6ea830">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47664E-540F-42C8-8791-EEA109625484}">
  <ds:schemaRefs>
    <ds:schemaRef ds:uri="http://schemas.microsoft.com/sharepoint/v3/contenttype/forms"/>
  </ds:schemaRefs>
</ds:datastoreItem>
</file>

<file path=customXml/itemProps2.xml><?xml version="1.0" encoding="utf-8"?>
<ds:datastoreItem xmlns:ds="http://schemas.openxmlformats.org/officeDocument/2006/customXml" ds:itemID="{996ED3A5-1624-4A12-ADAA-D4CA6EF72B17}">
  <ds:schemaRefs>
    <ds:schemaRef ds:uri="http://schemas.microsoft.com/office/2006/metadata/properties"/>
    <ds:schemaRef ds:uri="http://www.w3.org/XML/1998/namespace"/>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B6FE151E-2E7F-4760-8189-0523FD3C39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853</Words>
  <Application>Microsoft Macintosh PowerPoint</Application>
  <PresentationFormat>Benutzerdefiniert</PresentationFormat>
  <Paragraphs>49</Paragraphs>
  <Slides>1</Slides>
  <Notes>1</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vt:i4>
      </vt:variant>
    </vt:vector>
  </HeadingPairs>
  <TitlesOfParts>
    <vt:vector size="4" baseType="lpstr">
      <vt:lpstr>Arial</vt:lpstr>
      <vt:lpstr>Calibri</vt:lpstr>
      <vt:lpstr>Office Theme</vt:lpstr>
      <vt:lpstr>PowerPoint-Präsentation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Knippertz</dc:creator>
  <cp:lastModifiedBy>Peter K</cp:lastModifiedBy>
  <cp:revision>117</cp:revision>
  <cp:lastPrinted>2018-03-26T15:32:03Z</cp:lastPrinted>
  <dcterms:created xsi:type="dcterms:W3CDTF">2014-04-16T18:55:39Z</dcterms:created>
  <dcterms:modified xsi:type="dcterms:W3CDTF">2018-04-20T14:36:21Z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0x010100AF62BE247EB92F4C8C8472128657F86F</vt:lpwstr>
  </property>
</Properties>
</file>