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318" r:id="rId6"/>
    <p:sldId id="323" r:id="rId7"/>
    <p:sldId id="322" r:id="rId8"/>
    <p:sldId id="321" r:id="rId9"/>
    <p:sldId id="320" r:id="rId10"/>
    <p:sldId id="319" r:id="rId11"/>
    <p:sldId id="315" r:id="rId12"/>
    <p:sldId id="329" r:id="rId13"/>
    <p:sldId id="328" r:id="rId14"/>
    <p:sldId id="327" r:id="rId15"/>
    <p:sldId id="326" r:id="rId16"/>
    <p:sldId id="325" r:id="rId17"/>
    <p:sldId id="324" r:id="rId18"/>
    <p:sldId id="330" r:id="rId19"/>
    <p:sldId id="331" r:id="rId20"/>
    <p:sldId id="332" r:id="rId21"/>
    <p:sldId id="279" r:id="rId22"/>
  </p:sldIdLst>
  <p:sldSz cx="12188825" cy="6858000"/>
  <p:notesSz cx="6858000" cy="9144000"/>
  <p:custDataLst>
    <p:tags r:id="rId25"/>
  </p:custDataLst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howGuides="1">
      <p:cViewPr varScale="1">
        <p:scale>
          <a:sx n="72" d="100"/>
          <a:sy n="72" d="100"/>
        </p:scale>
        <p:origin x="660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7D1319-DB51-4D91-8799-B9D6AE711B64}" type="datetime1">
              <a:rPr lang="it-IT" smtClean="0"/>
              <a:t>27/05/2018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27E139-16D7-4699-BFA1-0AFB6DA3AFD0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main</a:t>
            </a:r>
            <a:r>
              <a:rPr lang="it-IT" dirty="0"/>
              <a:t> focus of </a:t>
            </a:r>
            <a:r>
              <a:rPr lang="it-IT" dirty="0" err="1"/>
              <a:t>this</a:t>
            </a:r>
            <a:r>
              <a:rPr lang="it-IT" dirty="0"/>
              <a:t> talk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how</a:t>
            </a:r>
            <a:r>
              <a:rPr lang="it-IT" dirty="0"/>
              <a:t> the large-scale atm forcing penetrate in the </a:t>
            </a:r>
            <a:r>
              <a:rPr lang="it-IT" dirty="0" err="1"/>
              <a:t>Mediterranean</a:t>
            </a:r>
            <a:r>
              <a:rPr lang="it-IT" dirty="0"/>
              <a:t> </a:t>
            </a:r>
            <a:r>
              <a:rPr lang="it-IT" dirty="0" err="1"/>
              <a:t>ocean</a:t>
            </a:r>
            <a:r>
              <a:rPr lang="it-IT" dirty="0"/>
              <a:t> </a:t>
            </a:r>
            <a:r>
              <a:rPr lang="it-IT" dirty="0" err="1"/>
              <a:t>interior</a:t>
            </a:r>
            <a:r>
              <a:rPr lang="it-IT" dirty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93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390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1536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5348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5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754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496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303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 FARE CON MATLAB METTI STESSA </a:t>
            </a:r>
            <a:r>
              <a:rPr lang="en-GB" dirty="0" err="1"/>
              <a:t>UNITà</a:t>
            </a:r>
            <a:r>
              <a:rPr lang="en-GB"/>
              <a:t> MISURA DI ALTRE FIGURE X COERENZA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it-IT" noProof="0" smtClean="0"/>
              <a:t>17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4311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Grande onda dell'ocean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35F92-4B3A-4A15-BF1E-ECF3E9033790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120F9-2B3C-4F8B-88C8-FACAC9E2DB59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 rtlCol="0"/>
          <a:lstStyle/>
          <a:p>
            <a:pPr rtl="0"/>
            <a:fld id="{3CF34033-4167-4FB7-8D22-DF497155DFA2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BA05E-F25B-43A7-8021-D6F9AA87E709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13DB4-33AA-4B6E-BE0D-C5EFE21C2B0C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33BE7-ED0F-4E11-A9A5-082FF7852743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0D9B42-3597-4B9F-A700-51E71D25BA6E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Grande onda dell'oceano (semitrasparente)" title="Onda dell'ocean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7F0DCC-040F-4257-A314-4B873D3EC1CA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3C47AB-79EE-433C-B60B-E3FF2599FF1C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B027B5-27BF-4E3B-AEE5-6ACE47AEB263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Grande onda dell'oceano (semitrasparente)" title="Onda dell'oceano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Immagine 9" descr="Grande onda dell'oceano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lo stile del titolo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20E725-DDB2-4133-A8F8-BB35DDE96C8A}" type="datetime1">
              <a:rPr lang="it-IT" noProof="0" smtClean="0"/>
              <a:t>27/05/2018</a:t>
            </a:fld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013F82-EE5E-44EE-A61D-E31C6657F26F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tente\Documents\Downloads\TIROCINIO\ENEA\FIGS%20BY%20DAVDE%20PAPER\Supplementary_video_2.avi" TargetMode="External"/><Relationship Id="rId1" Type="http://schemas.microsoft.com/office/2007/relationships/media" Target="file:///C:\Users\Utente\Documents\Downloads\TIROCINIO\ENEA\FIGS%20BY%20DAVDE%20PAPER\Supplementary_video_2.avi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F89CE8C-A895-465B-87A7-971332FA3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80" y="1196752"/>
            <a:ext cx="1097121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en-US" sz="4400" b="1" dirty="0">
                <a:ln/>
                <a:solidFill>
                  <a:schemeClr val="tx1"/>
                </a:solidFill>
                <a:latin typeface="Candara" panose="020E0502030303020204" pitchFamily="34" charset="0"/>
              </a:rPr>
              <a:t>MEDITERRANEAN THERMOHALINE RESPONSE TO LARGE-SCALE WINTER ATMOSPHERIC FORCING IN A HIGH-RESOLUTION OCEAN MODEL SIMULATION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19E5438-44F5-4958-BA54-B96B76682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magine 3">
            <a:extLst>
              <a:ext uri="{FF2B5EF4-FFF2-40B4-BE49-F238E27FC236}">
                <a16:creationId xmlns:a16="http://schemas.microsoft.com/office/drawing/2014/main" id="{F23475CF-E28A-41FB-A216-FF8F3BF0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3" y="0"/>
            <a:ext cx="2195512" cy="19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98EE43D-2836-478F-86D5-608B09F97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5157192"/>
            <a:ext cx="11217275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488"/>
              </a:spcBef>
              <a:spcAft>
                <a:spcPts val="600"/>
              </a:spcAft>
            </a:pPr>
            <a:r>
              <a:rPr lang="it-IT" altLang="en-US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Eleonora Cusinato</a:t>
            </a:r>
            <a:r>
              <a:rPr lang="it-IT" altLang="en-US" sz="2400" b="1" baseline="30000" dirty="0">
                <a:solidFill>
                  <a:schemeClr val="tx1"/>
                </a:solidFill>
                <a:latin typeface="Candara" panose="020E0502030303020204" pitchFamily="34" charset="0"/>
              </a:rPr>
              <a:t>1</a:t>
            </a:r>
            <a:r>
              <a:rPr lang="it-IT" alt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Davide Zanchettin</a:t>
            </a:r>
            <a:r>
              <a:rPr lang="it-IT" altLang="en-US" sz="2400" baseline="30000" dirty="0">
                <a:solidFill>
                  <a:schemeClr val="tx1"/>
                </a:solidFill>
                <a:latin typeface="Candara" panose="020E0502030303020204" pitchFamily="34" charset="0"/>
              </a:rPr>
              <a:t>1</a:t>
            </a:r>
            <a:r>
              <a:rPr lang="it-IT" alt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Gianmaria Sannino</a:t>
            </a:r>
            <a:r>
              <a:rPr lang="it-IT" altLang="en-US" sz="2400" baseline="30000" dirty="0">
                <a:solidFill>
                  <a:schemeClr val="tx1"/>
                </a:solidFill>
                <a:latin typeface="Candara" panose="020E0502030303020204" pitchFamily="34" charset="0"/>
              </a:rPr>
              <a:t>2</a:t>
            </a:r>
            <a:r>
              <a:rPr lang="it-IT" alt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Angelo Rubino</a:t>
            </a:r>
            <a:r>
              <a:rPr lang="it-IT" altLang="en-US" sz="2400" baseline="30000" dirty="0">
                <a:solidFill>
                  <a:schemeClr val="tx1"/>
                </a:solidFill>
                <a:latin typeface="Candara" panose="020E0502030303020204" pitchFamily="34" charset="0"/>
              </a:rPr>
              <a:t>1</a:t>
            </a:r>
          </a:p>
          <a:p>
            <a:pPr algn="just" eaLnBrk="1" hangingPunct="1">
              <a:lnSpc>
                <a:spcPct val="100000"/>
              </a:lnSpc>
              <a:spcBef>
                <a:spcPts val="325"/>
              </a:spcBef>
              <a:spcAft>
                <a:spcPts val="600"/>
              </a:spcAft>
            </a:pPr>
            <a:r>
              <a:rPr lang="it-IT" altLang="en-US" sz="1600" baseline="30000" dirty="0">
                <a:solidFill>
                  <a:schemeClr val="tx1"/>
                </a:solidFill>
                <a:latin typeface="Candara" panose="020E0502030303020204" pitchFamily="34" charset="0"/>
              </a:rPr>
              <a:t>1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University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Ca’Foscari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of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Venice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Dept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. of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Environm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. Sc.,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Informatics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and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Statistics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, Via Torino 155, 30172 Mestre,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Italy</a:t>
            </a:r>
            <a:endParaRPr lang="it-IT" alt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325"/>
              </a:spcBef>
              <a:spcAft>
                <a:spcPts val="600"/>
              </a:spcAft>
            </a:pPr>
            <a:r>
              <a:rPr lang="it-IT" altLang="en-US" sz="1600" baseline="30000" dirty="0">
                <a:solidFill>
                  <a:schemeClr val="tx1"/>
                </a:solidFill>
                <a:latin typeface="Candara" panose="020E0502030303020204" pitchFamily="34" charset="0"/>
              </a:rPr>
              <a:t>2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ENEA -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Climate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Modelling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and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Impacts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Laboratory</a:t>
            </a:r>
            <a:r>
              <a:rPr lang="it-IT" alt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, Rome, </a:t>
            </a:r>
            <a:r>
              <a:rPr lang="it-IT" altLang="en-US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Italy</a:t>
            </a:r>
            <a:endParaRPr lang="it-IT" alt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</a:pPr>
            <a:r>
              <a:rPr lang="it-IT" alt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216A2193-FBA3-41EC-AF9F-BFA9E3145FD9}"/>
              </a:ext>
            </a:extLst>
          </p:cNvPr>
          <p:cNvSpPr/>
          <p:nvPr/>
        </p:nvSpPr>
        <p:spPr>
          <a:xfrm>
            <a:off x="0" y="0"/>
            <a:ext cx="11712575" cy="22844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800" b="1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EVOLUTION OF T, S AND D FOR 3 YEARS IN RESPONSE TO EA, FROM JANUARY</a:t>
            </a:r>
            <a:endParaRPr sz="2000" dirty="0">
              <a:latin typeface="Candara" panose="020E0502030303020204" pitchFamily="34" charset="0"/>
            </a:endParaRPr>
          </a:p>
        </p:txBody>
      </p:sp>
      <p:pic>
        <p:nvPicPr>
          <p:cNvPr id="3" name="Supplementary_video_2.avi">
            <a:hlinkClick r:id="" action="ppaction://media"/>
            <a:extLst>
              <a:ext uri="{FF2B5EF4-FFF2-40B4-BE49-F238E27FC236}">
                <a16:creationId xmlns:a16="http://schemas.microsoft.com/office/drawing/2014/main" id="{2BC5649B-FB38-4669-AED8-E5E29F931AAE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981075"/>
            <a:ext cx="10728325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EF2FBA-DDEC-4FE4-9C43-15D15B126741}"/>
              </a:ext>
            </a:extLst>
          </p:cNvPr>
          <p:cNvSpPr txBox="1"/>
          <p:nvPr/>
        </p:nvSpPr>
        <p:spPr>
          <a:xfrm>
            <a:off x="191344" y="18842"/>
            <a:ext cx="3421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andara" panose="020E0502030303020204" pitchFamily="34" charset="0"/>
              </a:rPr>
              <a:t>CONCLUSIONS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78F3FAC-CE54-44E6-9ADA-25FD3323ABC3}"/>
              </a:ext>
            </a:extLst>
          </p:cNvPr>
          <p:cNvSpPr/>
          <p:nvPr/>
        </p:nvSpPr>
        <p:spPr>
          <a:xfrm>
            <a:off x="0" y="825351"/>
            <a:ext cx="12000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b="1" dirty="0">
                <a:latin typeface="Candara" panose="020E0502030303020204" pitchFamily="34" charset="0"/>
              </a:rPr>
              <a:t>The considered climate modes </a:t>
            </a:r>
            <a:r>
              <a:rPr lang="en-GB" sz="2400" dirty="0">
                <a:latin typeface="Candara" panose="020E0502030303020204" pitchFamily="34" charset="0"/>
              </a:rPr>
              <a:t>significantly and differently </a:t>
            </a:r>
            <a:r>
              <a:rPr lang="en-GB" sz="2400" b="1" dirty="0">
                <a:latin typeface="Candara" panose="020E0502030303020204" pitchFamily="34" charset="0"/>
              </a:rPr>
              <a:t>imprint</a:t>
            </a:r>
            <a:r>
              <a:rPr lang="en-GB" sz="2400" dirty="0">
                <a:latin typeface="Candara" panose="020E0502030303020204" pitchFamily="34" charset="0"/>
              </a:rPr>
              <a:t> on the Med. thermohaline properties  affecting near-surface and ocean </a:t>
            </a:r>
            <a:r>
              <a:rPr lang="en-GB" sz="2400" b="1" dirty="0">
                <a:latin typeface="Candara" panose="020E0502030303020204" pitchFamily="34" charset="0"/>
              </a:rPr>
              <a:t>interior</a:t>
            </a:r>
            <a:r>
              <a:rPr lang="en-GB" sz="2400" dirty="0">
                <a:latin typeface="Candara" panose="020E0502030303020204" pitchFamily="34" charset="0"/>
              </a:rPr>
              <a:t> circulation; </a:t>
            </a:r>
          </a:p>
          <a:p>
            <a:pPr algn="just">
              <a:lnSpc>
                <a:spcPct val="150000"/>
              </a:lnSpc>
            </a:pPr>
            <a:endParaRPr lang="en-GB" sz="2400" dirty="0">
              <a:latin typeface="Candara" panose="020E0502030303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D757AC-EB66-490D-BED4-42BE082DD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2276872"/>
            <a:ext cx="6464313" cy="345638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C7383A-2873-40A7-BDF3-3C752391D7CC}"/>
              </a:ext>
            </a:extLst>
          </p:cNvPr>
          <p:cNvSpPr txBox="1"/>
          <p:nvPr/>
        </p:nvSpPr>
        <p:spPr>
          <a:xfrm>
            <a:off x="335360" y="6033934"/>
            <a:ext cx="6405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Candara" panose="020E0502030303020204" pitchFamily="34" charset="0"/>
              </a:rPr>
              <a:t>  Paper in press in </a:t>
            </a:r>
            <a:r>
              <a:rPr lang="en-GB" sz="2400" i="1" dirty="0">
                <a:latin typeface="Candara" panose="020E0502030303020204" pitchFamily="34" charset="0"/>
              </a:rPr>
              <a:t>Pure and Applied Geophysics</a:t>
            </a:r>
          </a:p>
        </p:txBody>
      </p:sp>
    </p:spTree>
    <p:extLst>
      <p:ext uri="{BB962C8B-B14F-4D97-AF65-F5344CB8AC3E}">
        <p14:creationId xmlns:p14="http://schemas.microsoft.com/office/powerpoint/2010/main" val="41543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9F3961-90CD-4141-8795-F304C78730C8}"/>
              </a:ext>
            </a:extLst>
          </p:cNvPr>
          <p:cNvSpPr txBox="1"/>
          <p:nvPr/>
        </p:nvSpPr>
        <p:spPr>
          <a:xfrm>
            <a:off x="0" y="0"/>
            <a:ext cx="2422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andara" panose="020E0502030303020204" pitchFamily="34" charset="0"/>
              </a:rPr>
              <a:t>OUTLOOK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59F682C-CE9F-40F4-A1D6-0D35332F8A68}"/>
              </a:ext>
            </a:extLst>
          </p:cNvPr>
          <p:cNvSpPr/>
          <p:nvPr/>
        </p:nvSpPr>
        <p:spPr>
          <a:xfrm>
            <a:off x="227348" y="962273"/>
            <a:ext cx="11737304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Candara" panose="020E0502030303020204" pitchFamily="34" charset="0"/>
              </a:rPr>
              <a:t>Perform </a:t>
            </a:r>
            <a:r>
              <a:rPr lang="en-GB" sz="2400" b="1" dirty="0">
                <a:latin typeface="Candara" panose="020E0502030303020204" pitchFamily="34" charset="0"/>
              </a:rPr>
              <a:t>additional analysis </a:t>
            </a:r>
            <a:r>
              <a:rPr lang="en-GB" sz="2400" dirty="0">
                <a:latin typeface="Candara" panose="020E0502030303020204" pitchFamily="34" charset="0"/>
              </a:rPr>
              <a:t>to explore what happens in the ocean interior in terms of </a:t>
            </a:r>
            <a:r>
              <a:rPr lang="en-GB" sz="2400" b="1" dirty="0">
                <a:latin typeface="Candara" panose="020E0502030303020204" pitchFamily="34" charset="0"/>
              </a:rPr>
              <a:t>deep-water formation or EMT-like events </a:t>
            </a:r>
            <a:r>
              <a:rPr lang="en-GB" sz="2400" dirty="0">
                <a:latin typeface="Candara" panose="020E0502030303020204" pitchFamily="34" charset="0"/>
              </a:rPr>
              <a:t>in response to the considered climate modes;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CD46CC8-8DE7-4B6A-8059-F4D290A1C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390" y="2361664"/>
            <a:ext cx="6429219" cy="343732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19B7C40-670E-4FE1-816D-EF142F087C9C}"/>
              </a:ext>
            </a:extLst>
          </p:cNvPr>
          <p:cNvSpPr/>
          <p:nvPr/>
        </p:nvSpPr>
        <p:spPr>
          <a:xfrm>
            <a:off x="227348" y="6093296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Candara" panose="020E0502030303020204" pitchFamily="34" charset="0"/>
              </a:rPr>
              <a:t>Multi-model approach to </a:t>
            </a:r>
            <a:r>
              <a:rPr lang="en-GB" sz="2400" b="1" dirty="0">
                <a:latin typeface="Candara" panose="020E0502030303020204" pitchFamily="34" charset="0"/>
              </a:rPr>
              <a:t>validate the results obtained. </a:t>
            </a:r>
            <a:endParaRPr lang="en-GB" sz="2400" dirty="0">
              <a:latin typeface="Candara" panose="020E0502030303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A17437-B67D-42F6-A47C-52A17FFD2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200" y="4443445"/>
            <a:ext cx="2087282" cy="24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CC2328-0A4C-4033-BA81-BB9F96CA327F}"/>
              </a:ext>
            </a:extLst>
          </p:cNvPr>
          <p:cNvSpPr txBox="1"/>
          <p:nvPr/>
        </p:nvSpPr>
        <p:spPr>
          <a:xfrm>
            <a:off x="119336" y="188640"/>
            <a:ext cx="2730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Candara" panose="020E0502030303020204" pitchFamily="34" charset="0"/>
              </a:rPr>
              <a:t>APPENDIX 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9546064-C965-4ACC-A10F-17EA72BF2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039635"/>
            <a:ext cx="8200184" cy="47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3BA918-8AA7-4FDF-A915-370AAD97DBDF}"/>
              </a:ext>
            </a:extLst>
          </p:cNvPr>
          <p:cNvSpPr txBox="1">
            <a:spLocks/>
          </p:cNvSpPr>
          <p:nvPr/>
        </p:nvSpPr>
        <p:spPr bwMode="auto">
          <a:xfrm>
            <a:off x="25871" y="28135"/>
            <a:ext cx="10564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4000" b="1" dirty="0">
                <a:solidFill>
                  <a:schemeClr val="tx1"/>
                </a:solidFill>
                <a:latin typeface="Candara" panose="020E0502030303020204" pitchFamily="34" charset="0"/>
              </a:rPr>
              <a:t>APPENDIX 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E8089C-8218-49EA-A356-B5421DCC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06" y="1575519"/>
            <a:ext cx="3522695" cy="5063820"/>
          </a:xfrm>
          <a:prstGeom prst="rect">
            <a:avLst/>
          </a:prstGeom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0743A038-0579-47B9-B539-D402081B0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692696"/>
            <a:ext cx="4558796" cy="376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stomShape 2">
            <a:extLst>
              <a:ext uri="{FF2B5EF4-FFF2-40B4-BE49-F238E27FC236}">
                <a16:creationId xmlns:a16="http://schemas.microsoft.com/office/drawing/2014/main" id="{D5D9E631-11D5-4A26-BCE4-EE4B72490018}"/>
              </a:ext>
            </a:extLst>
          </p:cNvPr>
          <p:cNvSpPr/>
          <p:nvPr/>
        </p:nvSpPr>
        <p:spPr>
          <a:xfrm>
            <a:off x="9035202" y="1294719"/>
            <a:ext cx="2835720" cy="32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Detrended</a:t>
            </a:r>
            <a:r>
              <a:rPr lang="it-IT" sz="1800" i="1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 and </a:t>
            </a: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standardized</a:t>
            </a:r>
            <a:r>
              <a:rPr lang="it-IT" sz="1800" i="1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 </a:t>
            </a: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winter</a:t>
            </a:r>
            <a:r>
              <a:rPr lang="it-IT" sz="1800" i="1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 time </a:t>
            </a: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series</a:t>
            </a:r>
            <a:r>
              <a:rPr lang="it-IT" sz="1800" i="1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 of EA. Red (blue) </a:t>
            </a: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bars</a:t>
            </a:r>
            <a:r>
              <a:rPr lang="it-IT" sz="1800" i="1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 </a:t>
            </a: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represent</a:t>
            </a:r>
            <a:r>
              <a:rPr lang="it-IT" sz="1800" i="1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 positive (negative) state of the </a:t>
            </a: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climate</a:t>
            </a:r>
            <a:r>
              <a:rPr lang="it-IT" sz="1800" i="1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 </a:t>
            </a: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modes</a:t>
            </a:r>
            <a:r>
              <a:rPr lang="it-IT" sz="1800" i="1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. Red (blue) </a:t>
            </a: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dots</a:t>
            </a:r>
            <a:r>
              <a:rPr lang="it-IT" sz="1800" i="1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 </a:t>
            </a: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mark</a:t>
            </a:r>
            <a:r>
              <a:rPr lang="it-IT" sz="1800" i="1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 the positive (negative) </a:t>
            </a: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anomalous</a:t>
            </a:r>
            <a:r>
              <a:rPr lang="it-IT" sz="1800" i="1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 </a:t>
            </a:r>
            <a:r>
              <a:rPr lang="it-IT" sz="1800" i="1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  <a:ea typeface="Malgun Gothic"/>
              </a:rPr>
              <a:t>years</a:t>
            </a:r>
            <a:endParaRPr dirty="0">
              <a:latin typeface="Candara" panose="020E0502030303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CF344E6-0712-46F1-9DBC-C0FD424B877A}"/>
              </a:ext>
            </a:extLst>
          </p:cNvPr>
          <p:cNvSpPr/>
          <p:nvPr/>
        </p:nvSpPr>
        <p:spPr>
          <a:xfrm>
            <a:off x="5340626" y="5181600"/>
            <a:ext cx="5632174" cy="14577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4A0F89C3-F6EC-4EF5-ACC4-4E374E4E29F2}"/>
              </a:ext>
            </a:extLst>
          </p:cNvPr>
          <p:cNvSpPr/>
          <p:nvPr/>
        </p:nvSpPr>
        <p:spPr>
          <a:xfrm>
            <a:off x="5340626" y="5289520"/>
            <a:ext cx="6159235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Font typeface="Wingdings" charset="2"/>
              <a:buChar char=""/>
            </a:pP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Positive </a:t>
            </a:r>
            <a:r>
              <a:rPr lang="it-IT" sz="20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anomalous</a:t>
            </a: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0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years</a:t>
            </a: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: </a:t>
            </a:r>
            <a:endParaRPr sz="2000" dirty="0"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    </a:t>
            </a:r>
            <a:r>
              <a:rPr lang="it-IT" sz="20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above</a:t>
            </a: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the 75</a:t>
            </a:r>
            <a:r>
              <a:rPr lang="it-IT" sz="2000" strike="noStrike" spc="-1" baseline="30000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th</a:t>
            </a: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percentile;</a:t>
            </a:r>
            <a:endParaRPr sz="2000" dirty="0">
              <a:latin typeface="Candara" panose="020E0502030303020204" pitchFamily="34" charset="0"/>
            </a:endParaRPr>
          </a:p>
          <a:p>
            <a:pPr marL="285840" indent="-285480">
              <a:lnSpc>
                <a:spcPct val="100000"/>
              </a:lnSpc>
              <a:buFont typeface="Wingdings" charset="2"/>
              <a:buChar char=""/>
            </a:pP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Negative </a:t>
            </a:r>
            <a:r>
              <a:rPr lang="it-IT" sz="20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anomalous</a:t>
            </a: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0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years</a:t>
            </a: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:  </a:t>
            </a:r>
            <a:r>
              <a:rPr lang="it-IT" sz="20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below</a:t>
            </a: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the 25</a:t>
            </a:r>
            <a:r>
              <a:rPr lang="it-IT" sz="2000" strike="noStrike" spc="-1" baseline="30000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th</a:t>
            </a: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</a:p>
          <a:p>
            <a:pPr marL="360">
              <a:lnSpc>
                <a:spcPct val="100000"/>
              </a:lnSpc>
            </a:pPr>
            <a:r>
              <a:rPr lang="it-IT" sz="20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    </a:t>
            </a:r>
            <a:r>
              <a:rPr lang="it-IT" sz="20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percentile;</a:t>
            </a:r>
            <a:endParaRPr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2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DE36A-A77A-4508-AECF-BB5B0F3D5DA8}"/>
              </a:ext>
            </a:extLst>
          </p:cNvPr>
          <p:cNvSpPr txBox="1">
            <a:spLocks/>
          </p:cNvSpPr>
          <p:nvPr/>
        </p:nvSpPr>
        <p:spPr bwMode="auto">
          <a:xfrm>
            <a:off x="263525" y="34925"/>
            <a:ext cx="10564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4000" b="1" dirty="0">
                <a:solidFill>
                  <a:schemeClr val="tx1"/>
                </a:solidFill>
                <a:latin typeface="Candara" panose="020E0502030303020204" pitchFamily="34" charset="0"/>
              </a:rPr>
              <a:t>APPENDIX 3</a:t>
            </a:r>
          </a:p>
        </p:txBody>
      </p:sp>
      <p:pic>
        <p:nvPicPr>
          <p:cNvPr id="3" name="Immagine 5">
            <a:extLst>
              <a:ext uri="{FF2B5EF4-FFF2-40B4-BE49-F238E27FC236}">
                <a16:creationId xmlns:a16="http://schemas.microsoft.com/office/drawing/2014/main" id="{C9E41A7E-0BBF-4D60-8654-A8832F4D9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828675"/>
            <a:ext cx="7416800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6">
            <a:extLst>
              <a:ext uri="{FF2B5EF4-FFF2-40B4-BE49-F238E27FC236}">
                <a16:creationId xmlns:a16="http://schemas.microsoft.com/office/drawing/2014/main" id="{D9F5D9AC-3AD3-450F-B84B-6DE0F9109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284" y="276708"/>
            <a:ext cx="2770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800" b="1" dirty="0">
                <a:latin typeface="Candara" panose="020E0502030303020204" pitchFamily="34" charset="0"/>
              </a:rPr>
              <a:t>EAWR</a:t>
            </a:r>
            <a:r>
              <a:rPr lang="en-GB" altLang="en-US" sz="2800" b="1" baseline="30000" dirty="0">
                <a:latin typeface="Candara" panose="020E0502030303020204" pitchFamily="34" charset="0"/>
              </a:rPr>
              <a:t>+</a:t>
            </a:r>
            <a:r>
              <a:rPr lang="en-GB" altLang="en-US" sz="2800" b="1" dirty="0">
                <a:latin typeface="Candara" panose="020E0502030303020204" pitchFamily="34" charset="0"/>
              </a:rPr>
              <a:t> - (EAWR</a:t>
            </a:r>
            <a:r>
              <a:rPr lang="en-GB" altLang="en-US" sz="2800" b="1" baseline="30000" dirty="0">
                <a:latin typeface="Candara" panose="020E0502030303020204" pitchFamily="34" charset="0"/>
              </a:rPr>
              <a:t>-</a:t>
            </a:r>
            <a:r>
              <a:rPr lang="en-GB" altLang="en-US" sz="2800" b="1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7BB5F1E-EEFB-41C7-A0B9-96BDF3ED4E2B}"/>
              </a:ext>
            </a:extLst>
          </p:cNvPr>
          <p:cNvSpPr/>
          <p:nvPr/>
        </p:nvSpPr>
        <p:spPr>
          <a:xfrm>
            <a:off x="4942284" y="271462"/>
            <a:ext cx="2770187" cy="492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sellaDiTesto 7">
            <a:extLst>
              <a:ext uri="{FF2B5EF4-FFF2-40B4-BE49-F238E27FC236}">
                <a16:creationId xmlns:a16="http://schemas.microsoft.com/office/drawing/2014/main" id="{A23B8A0E-FCD6-466C-A7CE-C957A8495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234949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800" b="1" dirty="0">
                <a:latin typeface="Candara" panose="020E0502030303020204" pitchFamily="34" charset="0"/>
              </a:rPr>
              <a:t>MOI</a:t>
            </a:r>
            <a:r>
              <a:rPr lang="en-GB" altLang="en-US" sz="2800" b="1" baseline="30000" dirty="0">
                <a:latin typeface="Candara" panose="020E0502030303020204" pitchFamily="34" charset="0"/>
              </a:rPr>
              <a:t>+</a:t>
            </a:r>
            <a:r>
              <a:rPr lang="en-GB" altLang="en-US" sz="2800" b="1" dirty="0">
                <a:latin typeface="Candara" panose="020E0502030303020204" pitchFamily="34" charset="0"/>
              </a:rPr>
              <a:t> - (MOI</a:t>
            </a:r>
            <a:r>
              <a:rPr lang="en-GB" altLang="en-US" sz="2800" b="1" baseline="30000" dirty="0">
                <a:latin typeface="Candara" panose="020E0502030303020204" pitchFamily="34" charset="0"/>
              </a:rPr>
              <a:t>-</a:t>
            </a:r>
            <a:r>
              <a:rPr lang="en-GB" altLang="en-US" sz="2800" b="1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9C7596A-EEED-45CF-B2B5-1C24E3E33FCB}"/>
              </a:ext>
            </a:extLst>
          </p:cNvPr>
          <p:cNvSpPr/>
          <p:nvPr/>
        </p:nvSpPr>
        <p:spPr>
          <a:xfrm>
            <a:off x="8439150" y="234949"/>
            <a:ext cx="2263774" cy="492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5CD00293-8622-42CC-B7B3-1066C58DB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1341438"/>
            <a:ext cx="21796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>
                <a:latin typeface="Candara" panose="020E0502030303020204" pitchFamily="34" charset="0"/>
              </a:rPr>
              <a:t>Temperature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>
                <a:latin typeface="Candara" panose="020E0502030303020204" pitchFamily="34" charset="0"/>
              </a:rPr>
              <a:t>(</a:t>
            </a:r>
            <a:r>
              <a:rPr lang="it-IT" altLang="en-US" sz="2800" dirty="0" err="1">
                <a:latin typeface="Candara" panose="020E0502030303020204" pitchFamily="34" charset="0"/>
              </a:rPr>
              <a:t>surface</a:t>
            </a:r>
            <a:r>
              <a:rPr lang="it-IT" altLang="en-US" sz="2800" dirty="0">
                <a:latin typeface="Candara" panose="020E0502030303020204" pitchFamily="34" charset="0"/>
              </a:rPr>
              <a:t>)</a:t>
            </a:r>
            <a:endParaRPr lang="en-GB" altLang="en-US" sz="2800" dirty="0">
              <a:latin typeface="Candara" panose="020E0502030303020204" pitchFamily="34" charset="0"/>
            </a:endParaRPr>
          </a:p>
        </p:txBody>
      </p:sp>
      <p:sp>
        <p:nvSpPr>
          <p:cNvPr id="9" name="CasellaDiTesto 9">
            <a:extLst>
              <a:ext uri="{FF2B5EF4-FFF2-40B4-BE49-F238E27FC236}">
                <a16:creationId xmlns:a16="http://schemas.microsoft.com/office/drawing/2014/main" id="{2D301237-D100-4281-AA61-F3579EB06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2890838"/>
            <a:ext cx="16319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 err="1">
                <a:latin typeface="Candara" panose="020E0502030303020204" pitchFamily="34" charset="0"/>
              </a:rPr>
              <a:t>Salinity</a:t>
            </a:r>
            <a:endParaRPr lang="it-IT" altLang="en-US" sz="2800" dirty="0">
              <a:latin typeface="Candara" panose="020E0502030303020204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>
                <a:latin typeface="Candara" panose="020E0502030303020204" pitchFamily="34" charset="0"/>
              </a:rPr>
              <a:t>(</a:t>
            </a:r>
            <a:r>
              <a:rPr lang="it-IT" altLang="en-US" sz="2800" dirty="0" err="1">
                <a:latin typeface="Candara" panose="020E0502030303020204" pitchFamily="34" charset="0"/>
              </a:rPr>
              <a:t>surface</a:t>
            </a:r>
            <a:r>
              <a:rPr lang="it-IT" altLang="en-US" sz="2800" dirty="0">
                <a:latin typeface="Candara" panose="020E0502030303020204" pitchFamily="34" charset="0"/>
              </a:rPr>
              <a:t>) </a:t>
            </a:r>
            <a:endParaRPr lang="en-GB" altLang="en-US" sz="2800" dirty="0">
              <a:latin typeface="Candara" panose="020E0502030303020204" pitchFamily="34" charset="0"/>
            </a:endParaRPr>
          </a:p>
        </p:txBody>
      </p: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93B9061-409B-47B8-847C-2595BC50C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4724400"/>
            <a:ext cx="1552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 err="1">
                <a:latin typeface="Candara" panose="020E0502030303020204" pitchFamily="34" charset="0"/>
              </a:rPr>
              <a:t>Density</a:t>
            </a:r>
            <a:endParaRPr lang="it-IT" altLang="en-US" sz="2800" dirty="0">
              <a:latin typeface="Candara" panose="020E0502030303020204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>
                <a:latin typeface="Candara" panose="020E0502030303020204" pitchFamily="34" charset="0"/>
              </a:rPr>
              <a:t>(</a:t>
            </a:r>
            <a:r>
              <a:rPr lang="it-IT" altLang="en-US" sz="2800" dirty="0" err="1">
                <a:latin typeface="Candara" panose="020E0502030303020204" pitchFamily="34" charset="0"/>
              </a:rPr>
              <a:t>surface</a:t>
            </a:r>
            <a:r>
              <a:rPr lang="it-IT" altLang="en-US" sz="2800" dirty="0">
                <a:latin typeface="Candara" panose="020E0502030303020204" pitchFamily="34" charset="0"/>
              </a:rPr>
              <a:t>)</a:t>
            </a:r>
            <a:endParaRPr lang="en-GB" altLang="en-US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202BE2-7363-4845-9153-174C613C995E}"/>
              </a:ext>
            </a:extLst>
          </p:cNvPr>
          <p:cNvSpPr txBox="1">
            <a:spLocks/>
          </p:cNvSpPr>
          <p:nvPr/>
        </p:nvSpPr>
        <p:spPr bwMode="auto">
          <a:xfrm>
            <a:off x="28992" y="0"/>
            <a:ext cx="105648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 defTabSz="914400" rtl="0" eaLnBrk="1" latinLnBrk="0" hangingPunct="1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 kern="12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j-cs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4000" b="1" dirty="0">
                <a:solidFill>
                  <a:schemeClr val="tx1"/>
                </a:solidFill>
                <a:latin typeface="Candara" panose="020E0502030303020204" pitchFamily="34" charset="0"/>
              </a:rPr>
              <a:t>APPENDIX 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727398E-3174-42A3-8828-B761D7EB9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1" y="1111182"/>
            <a:ext cx="6022882" cy="554461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3AE849-0F03-4ACA-B175-1704222BF880}"/>
              </a:ext>
            </a:extLst>
          </p:cNvPr>
          <p:cNvSpPr txBox="1"/>
          <p:nvPr/>
        </p:nvSpPr>
        <p:spPr>
          <a:xfrm>
            <a:off x="1598195" y="635639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andara" panose="020E0502030303020204" pitchFamily="34" charset="0"/>
              </a:rPr>
              <a:t>NAO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91B23E-5AB2-480F-B031-C59AB7B1ADF4}"/>
              </a:ext>
            </a:extLst>
          </p:cNvPr>
          <p:cNvSpPr txBox="1"/>
          <p:nvPr/>
        </p:nvSpPr>
        <p:spPr>
          <a:xfrm>
            <a:off x="4145551" y="611801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andara" panose="020E0502030303020204" pitchFamily="34" charset="0"/>
              </a:rPr>
              <a:t>EA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061DBCE-1652-42FB-BF41-E9D6492DA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72" y="1111182"/>
            <a:ext cx="5233276" cy="554461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2A12AE-1688-450F-A4D4-A6CFFEC41EDE}"/>
              </a:ext>
            </a:extLst>
          </p:cNvPr>
          <p:cNvSpPr txBox="1"/>
          <p:nvPr/>
        </p:nvSpPr>
        <p:spPr>
          <a:xfrm>
            <a:off x="7621077" y="611801"/>
            <a:ext cx="1214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andara" panose="020E0502030303020204" pitchFamily="34" charset="0"/>
              </a:rPr>
              <a:t>EAWR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DD5807-843A-4260-A266-641D0E62737F}"/>
              </a:ext>
            </a:extLst>
          </p:cNvPr>
          <p:cNvSpPr txBox="1"/>
          <p:nvPr/>
        </p:nvSpPr>
        <p:spPr>
          <a:xfrm>
            <a:off x="9832632" y="638163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andara" panose="020E0502030303020204" pitchFamily="34" charset="0"/>
              </a:rPr>
              <a:t>MOI </a:t>
            </a:r>
          </a:p>
        </p:txBody>
      </p:sp>
    </p:spTree>
    <p:extLst>
      <p:ext uri="{BB962C8B-B14F-4D97-AF65-F5344CB8AC3E}">
        <p14:creationId xmlns:p14="http://schemas.microsoft.com/office/powerpoint/2010/main" val="208269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AB1C41-2664-45C1-8716-8F76F790BB9D}"/>
              </a:ext>
            </a:extLst>
          </p:cNvPr>
          <p:cNvSpPr txBox="1">
            <a:spLocks/>
          </p:cNvSpPr>
          <p:nvPr/>
        </p:nvSpPr>
        <p:spPr bwMode="auto">
          <a:xfrm>
            <a:off x="28992" y="0"/>
            <a:ext cx="105648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 defTabSz="914400" rtl="0" eaLnBrk="1" latinLnBrk="0" hangingPunct="1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 kern="12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j-cs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4000" b="1" dirty="0">
                <a:solidFill>
                  <a:schemeClr val="tx1"/>
                </a:solidFill>
                <a:latin typeface="Candara" panose="020E0502030303020204" pitchFamily="34" charset="0"/>
              </a:rPr>
              <a:t>APPENDIX 5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CD88B1-BACA-44B2-BCC8-C02A6042F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450" y="980728"/>
            <a:ext cx="5760640" cy="567635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81C91B-D740-4C26-AAFD-4F5C03270BC0}"/>
              </a:ext>
            </a:extLst>
          </p:cNvPr>
          <p:cNvSpPr txBox="1"/>
          <p:nvPr/>
        </p:nvSpPr>
        <p:spPr>
          <a:xfrm>
            <a:off x="6670476" y="278318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andara" panose="020E0502030303020204" pitchFamily="34" charset="0"/>
              </a:rPr>
              <a:t>MOI</a:t>
            </a:r>
            <a:r>
              <a:rPr lang="en-GB" sz="3200" baseline="30000" dirty="0">
                <a:latin typeface="Candara" panose="020E0502030303020204" pitchFamily="34" charset="0"/>
              </a:rPr>
              <a:t>+</a:t>
            </a:r>
            <a:r>
              <a:rPr lang="en-GB" sz="3200" dirty="0">
                <a:latin typeface="Candara" panose="020E0502030303020204" pitchFamily="34" charset="0"/>
              </a:rPr>
              <a:t> - (MOI</a:t>
            </a:r>
            <a:r>
              <a:rPr lang="en-GB" sz="3200" baseline="30000" dirty="0">
                <a:latin typeface="Candara" panose="020E0502030303020204" pitchFamily="34" charset="0"/>
              </a:rPr>
              <a:t>-</a:t>
            </a:r>
            <a:r>
              <a:rPr lang="en-GB" sz="3200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3B2F06F-EF97-47C4-A9D6-8E2C22000CC5}"/>
              </a:ext>
            </a:extLst>
          </p:cNvPr>
          <p:cNvSpPr/>
          <p:nvPr/>
        </p:nvSpPr>
        <p:spPr>
          <a:xfrm>
            <a:off x="6670476" y="278318"/>
            <a:ext cx="2592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962988-9466-4688-AE3E-EEED6CC42BE4}"/>
              </a:ext>
            </a:extLst>
          </p:cNvPr>
          <p:cNvSpPr txBox="1"/>
          <p:nvPr/>
        </p:nvSpPr>
        <p:spPr>
          <a:xfrm>
            <a:off x="168251" y="2098755"/>
            <a:ext cx="5028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Candara" panose="020E0502030303020204" pitchFamily="34" charset="0"/>
              </a:rPr>
              <a:t>Propagation of density anomalies</a:t>
            </a:r>
          </a:p>
          <a:p>
            <a:pPr algn="ctr"/>
            <a:r>
              <a:rPr lang="en-GB" sz="2400" dirty="0">
                <a:latin typeface="Candara" panose="020E0502030303020204" pitchFamily="34" charset="0"/>
              </a:rPr>
              <a:t>In South Adriatic Pit and in Levantine </a:t>
            </a:r>
          </a:p>
          <a:p>
            <a:pPr algn="ctr"/>
            <a:r>
              <a:rPr lang="en-GB" sz="2400" dirty="0">
                <a:latin typeface="Candara" panose="020E0502030303020204" pitchFamily="34" charset="0"/>
              </a:rPr>
              <a:t>Sea in response to MOI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07BD26-4252-4864-BA09-B7C7A16336EE}"/>
              </a:ext>
            </a:extLst>
          </p:cNvPr>
          <p:cNvSpPr txBox="1"/>
          <p:nvPr/>
        </p:nvSpPr>
        <p:spPr>
          <a:xfrm>
            <a:off x="996202" y="5085184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Candara" panose="020E0502030303020204" pitchFamily="34" charset="0"/>
              </a:rPr>
              <a:t>Note: </a:t>
            </a:r>
            <a:r>
              <a:rPr lang="en-GB" sz="2400" u="sng" dirty="0">
                <a:latin typeface="Candara" panose="020E0502030303020204" pitchFamily="34" charset="0"/>
              </a:rPr>
              <a:t>Standardized Data</a:t>
            </a:r>
          </a:p>
        </p:txBody>
      </p:sp>
    </p:spTree>
    <p:extLst>
      <p:ext uri="{BB962C8B-B14F-4D97-AF65-F5344CB8AC3E}">
        <p14:creationId xmlns:p14="http://schemas.microsoft.com/office/powerpoint/2010/main" val="18178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-1" y="893"/>
            <a:ext cx="4002158" cy="7604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77" tIns="44988" rIns="89977" bIns="44988"/>
          <a:lstStyle/>
          <a:p>
            <a:pPr>
              <a:lnSpc>
                <a:spcPct val="100000"/>
              </a:lnSpc>
            </a:pPr>
            <a:r>
              <a:rPr lang="it-IT" sz="4399" b="1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REFERENCES</a:t>
            </a:r>
            <a:endParaRPr sz="1799" dirty="0">
              <a:latin typeface="Candara" panose="020E0502030303020204" pitchFamily="34" charset="0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218463" y="4641164"/>
            <a:ext cx="11353962" cy="576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7" tIns="44988" rIns="89977" bIns="44988"/>
          <a:lstStyle/>
          <a:p>
            <a:pPr marL="457063" indent="-456703"/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NOAA. National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Weather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Service.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Climate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Prediction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Center.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Teleconnection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Introduction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.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Retrieved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December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2017, from http://www.cpc.ncep.noaa.gov/data/teledoc/teleintro.shtml</a:t>
            </a:r>
            <a:endParaRPr sz="1799" dirty="0"/>
          </a:p>
        </p:txBody>
      </p:sp>
      <p:sp>
        <p:nvSpPr>
          <p:cNvPr id="130" name="CustomShape 3"/>
          <p:cNvSpPr/>
          <p:nvPr/>
        </p:nvSpPr>
        <p:spPr>
          <a:xfrm>
            <a:off x="218463" y="4073592"/>
            <a:ext cx="11353962" cy="3624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7" tIns="44988" rIns="89977" bIns="44988"/>
          <a:lstStyle/>
          <a:p>
            <a:pPr marL="457063" indent="-456703" algn="just"/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Med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-CORDEX.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Retrieved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December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2017, from </a:t>
            </a:r>
            <a:r>
              <a:rPr lang="it-IT" sz="1600" u="sng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https://www.medcordex.eu/</a:t>
            </a:r>
            <a:endParaRPr sz="1799" dirty="0"/>
          </a:p>
        </p:txBody>
      </p:sp>
      <p:sp>
        <p:nvSpPr>
          <p:cNvPr id="131" name="CustomShape 4"/>
          <p:cNvSpPr/>
          <p:nvPr/>
        </p:nvSpPr>
        <p:spPr>
          <a:xfrm>
            <a:off x="198668" y="2015828"/>
            <a:ext cx="11353962" cy="576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7" tIns="44988" rIns="89977" bIns="44988"/>
          <a:lstStyle/>
          <a:p>
            <a:pPr marL="457063" indent="-456703" algn="just"/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Bergamasco, A. and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Malanotte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-Rizzoli, P., 2010. The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circulation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of the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Mediterranean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Sea: A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historical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review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of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experimental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investigations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. </a:t>
            </a:r>
            <a:r>
              <a:rPr lang="it-IT" sz="1600" i="1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Advances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in </a:t>
            </a:r>
            <a:r>
              <a:rPr lang="it-IT" sz="1600" i="1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Oceanography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and </a:t>
            </a:r>
            <a:r>
              <a:rPr lang="it-IT" sz="1600" i="1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Limnology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. 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Doi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: 10.1080/19475721.2010.491656</a:t>
            </a:r>
            <a:endParaRPr sz="1799" dirty="0"/>
          </a:p>
        </p:txBody>
      </p:sp>
      <p:sp>
        <p:nvSpPr>
          <p:cNvPr id="132" name="CustomShape 5"/>
          <p:cNvSpPr/>
          <p:nvPr/>
        </p:nvSpPr>
        <p:spPr>
          <a:xfrm>
            <a:off x="166451" y="1111203"/>
            <a:ext cx="10664742" cy="849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7" tIns="44988" rIns="89977" bIns="44988"/>
          <a:lstStyle/>
          <a:p>
            <a:pPr marL="457063" indent="-456703" algn="just"/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Adcroft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A., Hill, C., Marshall, J., 1997.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Representation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by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topography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by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shaved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cells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in a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height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coordinate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ocean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model. </a:t>
            </a:r>
            <a:r>
              <a:rPr lang="it-IT" sz="1600" i="1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Monthly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i="1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Weather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i="1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Review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125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(9), 2293-2315. 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Arial"/>
              </a:rPr>
              <a:t> </a:t>
            </a:r>
            <a:r>
              <a:rPr lang="it-IT" sz="1600" u="sng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https://doi.org/10.1175/1520-0493(1997)125&lt;2293:ROTBSC&gt;2.0.CO;2</a:t>
            </a:r>
            <a:endParaRPr sz="1799" dirty="0"/>
          </a:p>
        </p:txBody>
      </p:sp>
      <p:sp>
        <p:nvSpPr>
          <p:cNvPr id="133" name="CustomShape 6"/>
          <p:cNvSpPr/>
          <p:nvPr/>
        </p:nvSpPr>
        <p:spPr>
          <a:xfrm>
            <a:off x="198668" y="2936736"/>
            <a:ext cx="11790889" cy="82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7" tIns="44988" rIns="89977" bIns="44988"/>
          <a:lstStyle/>
          <a:p>
            <a:pPr marL="457063" indent="-456703" algn="just"/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Herrmann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M.,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Somot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S., Calmanti, S.,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Dubois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C.,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Sevault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F., 2011. 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Representation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of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spatial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and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temporal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variability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of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daily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wind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speed and of intense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wind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events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over the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Mediterranean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Sea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using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dynamical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downscaling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: Impact of the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regional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climate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model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configuration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. 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Natural </a:t>
            </a:r>
            <a:r>
              <a:rPr lang="it-IT" sz="1600" i="1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Hazards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and Earth System </a:t>
            </a:r>
            <a:r>
              <a:rPr lang="it-IT" sz="1600" i="1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Sciences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11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1983-2001.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Doi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: 10.5194/nhess-11-1983-2011.</a:t>
            </a:r>
            <a:endParaRPr sz="1799" dirty="0"/>
          </a:p>
        </p:txBody>
      </p:sp>
      <p:sp>
        <p:nvSpPr>
          <p:cNvPr id="134" name="CustomShape 7"/>
          <p:cNvSpPr/>
          <p:nvPr/>
        </p:nvSpPr>
        <p:spPr>
          <a:xfrm>
            <a:off x="218462" y="5454912"/>
            <a:ext cx="11790889" cy="820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7" tIns="44988" rIns="89977" bIns="44988"/>
          <a:lstStyle/>
          <a:p>
            <a:pPr marL="457063" indent="-456703" algn="just"/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Reale, M.,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Salon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S.,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Crise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A.,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Farneti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R., Mosetti, R.,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Sannino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G., 2017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Unexpected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covariant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behaviour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of the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Aegean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and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Ionian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Seas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in the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period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1987-2008 by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means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of a non-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dimensional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sea-surface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height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index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. 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Journal of </a:t>
            </a:r>
            <a:r>
              <a:rPr lang="it-IT" sz="1600" i="1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Geophysical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 </a:t>
            </a:r>
            <a:r>
              <a:rPr lang="it-IT" sz="1600" i="1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Research</a:t>
            </a:r>
            <a:r>
              <a:rPr lang="it-IT" sz="1600" i="1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122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, (10), 8020-8033.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Doi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  <a:ea typeface="Malgun Gothic"/>
              </a:rPr>
              <a:t>: 10.1002/2017JC012983</a:t>
            </a:r>
            <a:endParaRPr sz="1799" dirty="0"/>
          </a:p>
        </p:txBody>
      </p:sp>
      <p:sp>
        <p:nvSpPr>
          <p:cNvPr id="135" name="CustomShape 8"/>
          <p:cNvSpPr/>
          <p:nvPr/>
        </p:nvSpPr>
        <p:spPr>
          <a:xfrm>
            <a:off x="198668" y="6330744"/>
            <a:ext cx="8474353" cy="3624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9977" tIns="44988" rIns="89977" bIns="44988"/>
          <a:lstStyle/>
          <a:p>
            <a:pPr>
              <a:lnSpc>
                <a:spcPct val="100000"/>
              </a:lnSpc>
            </a:pP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</a:rPr>
              <a:t>Wikipedia, </a:t>
            </a:r>
            <a:r>
              <a:rPr lang="it-IT" sz="1600" spc="-1" dirty="0" err="1">
                <a:uFill>
                  <a:solidFill>
                    <a:srgbClr val="FFFFFF"/>
                  </a:solidFill>
                </a:uFill>
                <a:latin typeface="Dubai Light"/>
              </a:rPr>
              <a:t>Retrieved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</a:rPr>
              <a:t> November 2017, from  </a:t>
            </a:r>
            <a:r>
              <a:rPr lang="it-IT" sz="1600" u="sng" spc="-1" dirty="0">
                <a:uFill>
                  <a:solidFill>
                    <a:srgbClr val="FFFFFF"/>
                  </a:solidFill>
                </a:uFill>
                <a:latin typeface="Dubai Light"/>
              </a:rPr>
              <a:t>https://it.wikipedia.org/wiki/Mar_Mediterraneo</a:t>
            </a:r>
            <a:r>
              <a:rPr lang="it-IT" sz="1600" spc="-1" dirty="0">
                <a:uFill>
                  <a:solidFill>
                    <a:srgbClr val="FFFFFF"/>
                  </a:solidFill>
                </a:uFill>
                <a:latin typeface="Dubai Light"/>
              </a:rPr>
              <a:t> </a:t>
            </a:r>
            <a:endParaRPr sz="1799" dirty="0"/>
          </a:p>
        </p:txBody>
      </p:sp>
    </p:spTree>
    <p:extLst>
      <p:ext uri="{BB962C8B-B14F-4D97-AF65-F5344CB8AC3E}">
        <p14:creationId xmlns:p14="http://schemas.microsoft.com/office/powerpoint/2010/main" val="9648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6E5EC9-69EE-4133-BCED-F8020D653477}"/>
              </a:ext>
            </a:extLst>
          </p:cNvPr>
          <p:cNvSpPr txBox="1">
            <a:spLocks/>
          </p:cNvSpPr>
          <p:nvPr/>
        </p:nvSpPr>
        <p:spPr bwMode="auto">
          <a:xfrm>
            <a:off x="28498" y="14068"/>
            <a:ext cx="10564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4000" b="1" dirty="0">
                <a:solidFill>
                  <a:schemeClr val="tx1"/>
                </a:solidFill>
                <a:latin typeface="Candara" panose="020E0502030303020204" pitchFamily="34" charset="0"/>
              </a:rPr>
              <a:t>1. INTRODUCTION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FDDD1A-95BD-46D1-A827-B0872DCFC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868" y="258250"/>
            <a:ext cx="5193964" cy="1075764"/>
          </a:xfrm>
          <a:prstGeom prst="rect">
            <a:avLst/>
          </a:prstGeom>
          <a:noFill/>
          <a:ln w="9525">
            <a:solidFill>
              <a:srgbClr val="DEEBF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 anchorCtr="1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en-US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LARGE-SCALE MODES OF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en-US" sz="3200" b="1" dirty="0">
                <a:solidFill>
                  <a:schemeClr val="tx1"/>
                </a:solidFill>
                <a:latin typeface="Candara" panose="020E0502030303020204" pitchFamily="34" charset="0"/>
              </a:rPr>
              <a:t> ATMOSPHERIC VARIABILITY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9282E-28C1-4DE7-83D8-EBF6D0D95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80" y="1699484"/>
            <a:ext cx="80295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641AE5-704C-431A-AAB1-BD4124F7E597}"/>
              </a:ext>
            </a:extLst>
          </p:cNvPr>
          <p:cNvSpPr txBox="1"/>
          <p:nvPr/>
        </p:nvSpPr>
        <p:spPr>
          <a:xfrm>
            <a:off x="3443639" y="6115727"/>
            <a:ext cx="5838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ndara" panose="020E0502030303020204" pitchFamily="34" charset="0"/>
              </a:rPr>
              <a:t>+ MOI over the Mediterranean region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4622570-1FB1-4C55-A980-71A473A7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025" y="6045200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7D022E-BB23-453A-831E-7F64ED45D545}"/>
              </a:ext>
            </a:extLst>
          </p:cNvPr>
          <p:cNvSpPr txBox="1"/>
          <p:nvPr/>
        </p:nvSpPr>
        <p:spPr>
          <a:xfrm>
            <a:off x="228117" y="3140968"/>
            <a:ext cx="18053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Red colours: </a:t>
            </a:r>
          </a:p>
          <a:p>
            <a:pPr algn="ctr"/>
            <a:r>
              <a:rPr lang="en-GB" sz="2000" u="sng" dirty="0"/>
              <a:t>High Pressure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Blue colours:</a:t>
            </a:r>
          </a:p>
          <a:p>
            <a:pPr algn="ctr"/>
            <a:r>
              <a:rPr lang="en-GB" sz="2000" u="sng" dirty="0"/>
              <a:t>Low Pressure</a:t>
            </a:r>
          </a:p>
        </p:txBody>
      </p:sp>
    </p:spTree>
    <p:extLst>
      <p:ext uri="{BB962C8B-B14F-4D97-AF65-F5344CB8AC3E}">
        <p14:creationId xmlns:p14="http://schemas.microsoft.com/office/powerpoint/2010/main" val="40287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7">
            <a:extLst>
              <a:ext uri="{FF2B5EF4-FFF2-40B4-BE49-F238E27FC236}">
                <a16:creationId xmlns:a16="http://schemas.microsoft.com/office/drawing/2014/main" id="{0EB03AA3-6290-4F4D-A55C-ED1E92DA6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3" y="0"/>
            <a:ext cx="53848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4000" b="1" dirty="0">
                <a:latin typeface="Candara" panose="020E0502030303020204" pitchFamily="34" charset="0"/>
              </a:rPr>
              <a:t>2. DATA AND METHODS</a:t>
            </a:r>
          </a:p>
        </p:txBody>
      </p:sp>
      <p:sp>
        <p:nvSpPr>
          <p:cNvPr id="3" name="CasellaDiTesto 8">
            <a:extLst>
              <a:ext uri="{FF2B5EF4-FFF2-40B4-BE49-F238E27FC236}">
                <a16:creationId xmlns:a16="http://schemas.microsoft.com/office/drawing/2014/main" id="{AE2F1813-59B3-4317-98B8-DD80B90D0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6740" y="548680"/>
            <a:ext cx="1370013" cy="60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3600" b="1">
                <a:latin typeface="Candara" panose="020E0502030303020204" pitchFamily="34" charset="0"/>
              </a:rPr>
              <a:t>1. AIM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id="{99D70A16-9E70-408F-A408-63F4DD676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1619707"/>
            <a:ext cx="118014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6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4">
            <a:extLst>
              <a:ext uri="{FF2B5EF4-FFF2-40B4-BE49-F238E27FC236}">
                <a16:creationId xmlns:a16="http://schemas.microsoft.com/office/drawing/2014/main" id="{BEAE9448-688E-4785-B920-4FCBE20757A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615"/>
            <a:ext cx="5384800" cy="663575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b="1">
                <a:latin typeface="Candara" panose="020E0502030303020204" pitchFamily="34" charset="0"/>
              </a:rPr>
              <a:t>2. DATA AND METHODS</a:t>
            </a:r>
            <a:endParaRPr lang="en-GB" altLang="en-US" sz="4000" b="1" dirty="0">
              <a:latin typeface="Candara" panose="020E0502030303020204" pitchFamily="34" charset="0"/>
            </a:endParaRPr>
          </a:p>
        </p:txBody>
      </p:sp>
      <p:sp>
        <p:nvSpPr>
          <p:cNvPr id="3" name="CasellaDiTesto 5">
            <a:extLst>
              <a:ext uri="{FF2B5EF4-FFF2-40B4-BE49-F238E27FC236}">
                <a16:creationId xmlns:a16="http://schemas.microsoft.com/office/drawing/2014/main" id="{D272A0EF-91AE-4B7F-82B9-45F5DD495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806450"/>
            <a:ext cx="5489575" cy="60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3600" b="1">
                <a:latin typeface="Candara" panose="020E0502030303020204" pitchFamily="34" charset="0"/>
              </a:rPr>
              <a:t>2. DATA AND MODEL USED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8DE23DB3-6220-4A50-B045-404EC63508B4}"/>
              </a:ext>
            </a:extLst>
          </p:cNvPr>
          <p:cNvSpPr/>
          <p:nvPr/>
        </p:nvSpPr>
        <p:spPr>
          <a:xfrm>
            <a:off x="161925" y="1700213"/>
            <a:ext cx="11868150" cy="4845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Model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used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: MedMIT12: </a:t>
            </a:r>
            <a:endParaRPr sz="2400" dirty="0">
              <a:latin typeface="Candara" panose="020E0502030303020204" pitchFamily="34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sz="2400" dirty="0">
              <a:latin typeface="Candara" panose="020E0502030303020204" pitchFamily="34" charset="0"/>
            </a:endParaRPr>
          </a:p>
          <a:p>
            <a:pPr marL="343260" indent="-342900" eaLnBrk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Involved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in the Euro-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Cordex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project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;</a:t>
            </a:r>
          </a:p>
          <a:p>
            <a:pPr marL="343260" indent="-342900" eaLnBrk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it-IT" sz="2400" spc="-1" dirty="0">
              <a:uFill>
                <a:solidFill>
                  <a:srgbClr val="FFFFFF"/>
                </a:solidFill>
              </a:uFill>
              <a:latin typeface="Candara" panose="020E0502030303020204" pitchFamily="34" charset="0"/>
            </a:endParaRPr>
          </a:p>
          <a:p>
            <a:pPr marL="343260" indent="-342900" eaLnBrk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High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resolution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of 1/12° (up to 10 km) with 75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vertical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levels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;</a:t>
            </a:r>
            <a:endParaRPr sz="2400" dirty="0">
              <a:latin typeface="Candara" panose="020E0502030303020204" pitchFamily="34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sz="2400" dirty="0">
              <a:latin typeface="Candara" panose="020E0502030303020204" pitchFamily="34" charset="0"/>
            </a:endParaRPr>
          </a:p>
          <a:p>
            <a:pPr marL="343260" indent="-342900" eaLnBrk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Whole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Mediterranean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Sea plus a small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portion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near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Atlantic Ocean;</a:t>
            </a:r>
            <a:endParaRPr sz="2400" dirty="0">
              <a:latin typeface="Candara" panose="020E0502030303020204" pitchFamily="34" charset="0"/>
            </a:endParaRPr>
          </a:p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sz="2400" dirty="0">
              <a:latin typeface="Candara" panose="020E0502030303020204" pitchFamily="34" charset="0"/>
            </a:endParaRPr>
          </a:p>
          <a:p>
            <a:pPr marL="343260" indent="-342900" eaLnBrk="1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Atmospheric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fields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for the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simulation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come from the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ERA_interim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reanalysis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over the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period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1979 – 2013. </a:t>
            </a:r>
            <a:endParaRPr lang="en-GB" sz="2400" dirty="0">
              <a:latin typeface="Candara" panose="020E0502030303020204" pitchFamily="34" charset="0"/>
            </a:endParaRPr>
          </a:p>
          <a:p>
            <a: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i="1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(</a:t>
            </a:r>
            <a:r>
              <a:rPr lang="en-GB" i="1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Adcroft</a:t>
            </a:r>
            <a:r>
              <a:rPr lang="en-GB" i="1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et al., 1997,</a:t>
            </a:r>
            <a:endParaRPr lang="en-GB" dirty="0">
              <a:latin typeface="Candara" panose="020E0502030303020204" pitchFamily="34" charset="0"/>
            </a:endParaRPr>
          </a:p>
          <a:p>
            <a: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i="1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Hermann et al., 2011,</a:t>
            </a:r>
            <a:endParaRPr dirty="0">
              <a:latin typeface="Candara" panose="020E0502030303020204" pitchFamily="34" charset="0"/>
            </a:endParaRPr>
          </a:p>
          <a:p>
            <a:pPr algn="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i="1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Reale et al., 2017)</a:t>
            </a:r>
            <a:endParaRPr sz="2000" dirty="0">
              <a:latin typeface="Candara" panose="020E0502030303020204" pitchFamily="34" charset="0"/>
            </a:endParaRPr>
          </a:p>
          <a:p>
            <a:pPr algn="ctr"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sz="28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Period</a:t>
            </a:r>
            <a:r>
              <a:rPr lang="it-IT" sz="28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of time </a:t>
            </a:r>
            <a:r>
              <a:rPr lang="it-IT" sz="28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used</a:t>
            </a:r>
            <a:r>
              <a:rPr lang="it-IT" sz="28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in </a:t>
            </a:r>
            <a:r>
              <a:rPr lang="it-IT" sz="28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this</a:t>
            </a:r>
            <a:r>
              <a:rPr lang="it-IT" sz="28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8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analysis</a:t>
            </a:r>
            <a:r>
              <a:rPr lang="it-IT" sz="28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: </a:t>
            </a:r>
            <a:r>
              <a:rPr lang="it-IT" sz="2800" b="1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1980 - 2012</a:t>
            </a:r>
            <a:endParaRPr sz="2000" dirty="0">
              <a:latin typeface="Candara" panose="020E0502030303020204" pitchFamily="34" charset="0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45D989C6-7818-4CEC-B26C-0C7F95B5C0B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902724" y="2440486"/>
            <a:ext cx="2685600" cy="942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5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4">
            <a:extLst>
              <a:ext uri="{FF2B5EF4-FFF2-40B4-BE49-F238E27FC236}">
                <a16:creationId xmlns:a16="http://schemas.microsoft.com/office/drawing/2014/main" id="{3CBC7099-B3C0-43DC-93B4-178179F9BF59}"/>
              </a:ext>
            </a:extLst>
          </p:cNvPr>
          <p:cNvSpPr txBox="1">
            <a:spLocks/>
          </p:cNvSpPr>
          <p:nvPr/>
        </p:nvSpPr>
        <p:spPr bwMode="auto">
          <a:xfrm>
            <a:off x="-28534" y="7592"/>
            <a:ext cx="53848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4000" b="1" dirty="0">
                <a:solidFill>
                  <a:schemeClr val="tx1"/>
                </a:solidFill>
                <a:latin typeface="Candara" panose="020E0502030303020204" pitchFamily="34" charset="0"/>
              </a:rPr>
              <a:t>2. DATA AND METHODS</a:t>
            </a:r>
          </a:p>
        </p:txBody>
      </p:sp>
      <p:sp>
        <p:nvSpPr>
          <p:cNvPr id="3" name="CasellaDiTesto 5">
            <a:extLst>
              <a:ext uri="{FF2B5EF4-FFF2-40B4-BE49-F238E27FC236}">
                <a16:creationId xmlns:a16="http://schemas.microsoft.com/office/drawing/2014/main" id="{293D29ED-83D8-409E-B3B6-2DD2F44E2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604" y="476672"/>
            <a:ext cx="3830637" cy="60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3600" b="1" dirty="0">
                <a:latin typeface="Candara" panose="020E0502030303020204" pitchFamily="34" charset="0"/>
              </a:rPr>
              <a:t>3. METHODOLOGY</a:t>
            </a:r>
          </a:p>
        </p:txBody>
      </p:sp>
      <p:sp>
        <p:nvSpPr>
          <p:cNvPr id="4" name="CustomShape 3">
            <a:extLst>
              <a:ext uri="{FF2B5EF4-FFF2-40B4-BE49-F238E27FC236}">
                <a16:creationId xmlns:a16="http://schemas.microsoft.com/office/drawing/2014/main" id="{4D4F90DF-7D26-4209-890B-B0D64437572E}"/>
              </a:ext>
            </a:extLst>
          </p:cNvPr>
          <p:cNvSpPr/>
          <p:nvPr/>
        </p:nvSpPr>
        <p:spPr>
          <a:xfrm>
            <a:off x="365040" y="1510200"/>
            <a:ext cx="11710800" cy="85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50000"/>
              </a:lnSpc>
              <a:buFont typeface="Wingdings" charset="2"/>
              <a:buChar char=""/>
            </a:pP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Three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monthly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average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: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December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to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February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; </a:t>
            </a:r>
            <a:endParaRPr sz="2000" dirty="0">
              <a:latin typeface="Candara" panose="020E0502030303020204" pitchFamily="34" charset="0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DDF56F61-226C-4AD0-B97A-6B02259BF8A8}"/>
              </a:ext>
            </a:extLst>
          </p:cNvPr>
          <p:cNvSpPr/>
          <p:nvPr/>
        </p:nvSpPr>
        <p:spPr>
          <a:xfrm>
            <a:off x="392040" y="2759760"/>
            <a:ext cx="11710800" cy="85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buFont typeface="Wingdings" charset="2"/>
              <a:buChar char=""/>
            </a:pP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Four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key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regions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selected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to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study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the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signal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propagation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: South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Adriatic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Pit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,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Aegean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Sea, Levantine Sea and </a:t>
            </a:r>
            <a:r>
              <a:rPr lang="it-IT" sz="2400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Gulf</a:t>
            </a:r>
            <a:r>
              <a:rPr lang="it-IT" sz="2400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of Lions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;</a:t>
            </a:r>
            <a:endParaRPr sz="2000" dirty="0">
              <a:latin typeface="Candara" panose="020E0502030303020204" pitchFamily="34" charset="0"/>
            </a:endParaRPr>
          </a:p>
        </p:txBody>
      </p:sp>
      <p:sp>
        <p:nvSpPr>
          <p:cNvPr id="6" name="CustomShape 5">
            <a:extLst>
              <a:ext uri="{FF2B5EF4-FFF2-40B4-BE49-F238E27FC236}">
                <a16:creationId xmlns:a16="http://schemas.microsoft.com/office/drawing/2014/main" id="{F5D14FA4-A660-41D1-BA08-A3EA29825719}"/>
              </a:ext>
            </a:extLst>
          </p:cNvPr>
          <p:cNvSpPr/>
          <p:nvPr/>
        </p:nvSpPr>
        <p:spPr>
          <a:xfrm>
            <a:off x="392040" y="4066048"/>
            <a:ext cx="114789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50000"/>
              </a:lnSpc>
              <a:buFont typeface="Wingdings" charset="2"/>
              <a:buChar char=""/>
            </a:pP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Years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with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anomalous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states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of the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climate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modes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are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identified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;</a:t>
            </a:r>
            <a:endParaRPr sz="2000" dirty="0">
              <a:latin typeface="Candara" panose="020E0502030303020204" pitchFamily="34" charset="0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052F0153-1FE4-4FF4-B583-6534A6DDBFE9}"/>
              </a:ext>
            </a:extLst>
          </p:cNvPr>
          <p:cNvSpPr/>
          <p:nvPr/>
        </p:nvSpPr>
        <p:spPr>
          <a:xfrm>
            <a:off x="420420" y="5319876"/>
            <a:ext cx="113511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buFont typeface="Wingdings" charset="2"/>
              <a:buChar char=""/>
            </a:pP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Comparison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of the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Med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.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thermohaline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properties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during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these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anomalous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years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 in a composite </a:t>
            </a:r>
            <a:r>
              <a:rPr lang="it-IT" sz="2400" strike="noStrike" spc="-1" dirty="0" err="1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analysis</a:t>
            </a:r>
            <a:r>
              <a:rPr lang="it-IT" sz="2400" strike="noStrike" spc="-1" dirty="0">
                <a:uFill>
                  <a:solidFill>
                    <a:srgbClr val="FFFFFF"/>
                  </a:solidFill>
                </a:uFill>
                <a:latin typeface="Candara" panose="020E0502030303020204" pitchFamily="34" charset="0"/>
              </a:rPr>
              <a:t>;</a:t>
            </a:r>
            <a:endParaRPr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4B7A5-3BA1-4394-922F-2824A7B8B30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0564813" cy="114141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b="1">
                <a:latin typeface="Candara" panose="020E0502030303020204" pitchFamily="34" charset="0"/>
              </a:rPr>
              <a:t>3. RESULTS</a:t>
            </a:r>
            <a:endParaRPr lang="en-GB" altLang="en-US" sz="4000" b="1" dirty="0">
              <a:latin typeface="Candara" panose="020E0502030303020204" pitchFamily="34" charset="0"/>
            </a:endParaRPr>
          </a:p>
        </p:txBody>
      </p:sp>
      <p:pic>
        <p:nvPicPr>
          <p:cNvPr id="3" name="image15.png">
            <a:extLst>
              <a:ext uri="{FF2B5EF4-FFF2-40B4-BE49-F238E27FC236}">
                <a16:creationId xmlns:a16="http://schemas.microsoft.com/office/drawing/2014/main" id="{917AC378-6ED7-4F40-BC37-B316A350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765175"/>
            <a:ext cx="7423150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6">
            <a:extLst>
              <a:ext uri="{FF2B5EF4-FFF2-40B4-BE49-F238E27FC236}">
                <a16:creationId xmlns:a16="http://schemas.microsoft.com/office/drawing/2014/main" id="{12B2C202-A244-46EB-AB4A-0E32615A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250825"/>
            <a:ext cx="22955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800" b="1" dirty="0">
                <a:latin typeface="Candara" panose="020E0502030303020204" pitchFamily="34" charset="0"/>
              </a:rPr>
              <a:t>NAO</a:t>
            </a:r>
            <a:r>
              <a:rPr lang="en-GB" altLang="en-US" sz="2800" b="1" baseline="30000" dirty="0">
                <a:latin typeface="Candara" panose="020E0502030303020204" pitchFamily="34" charset="0"/>
              </a:rPr>
              <a:t>+</a:t>
            </a:r>
            <a:r>
              <a:rPr lang="en-GB" altLang="en-US" sz="2800" b="1" dirty="0">
                <a:latin typeface="Candara" panose="020E0502030303020204" pitchFamily="34" charset="0"/>
              </a:rPr>
              <a:t> - (NAO</a:t>
            </a:r>
            <a:r>
              <a:rPr lang="en-GB" altLang="en-US" sz="2800" b="1" baseline="30000" dirty="0">
                <a:latin typeface="Candara" panose="020E0502030303020204" pitchFamily="34" charset="0"/>
              </a:rPr>
              <a:t>-</a:t>
            </a:r>
            <a:r>
              <a:rPr lang="en-GB" altLang="en-US" sz="2800" b="1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7" name="CasellaDiTesto 7">
            <a:extLst>
              <a:ext uri="{FF2B5EF4-FFF2-40B4-BE49-F238E27FC236}">
                <a16:creationId xmlns:a16="http://schemas.microsoft.com/office/drawing/2014/main" id="{88F7E931-90BD-4523-A158-5A56D6B1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716" y="249859"/>
            <a:ext cx="45370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b="1" dirty="0">
                <a:latin typeface="Candara" panose="020E0502030303020204" pitchFamily="34" charset="0"/>
              </a:rPr>
              <a:t>EA</a:t>
            </a:r>
            <a:r>
              <a:rPr lang="it-IT" altLang="en-US" sz="2800" b="1" baseline="30000" dirty="0">
                <a:latin typeface="Candara" panose="020E0502030303020204" pitchFamily="34" charset="0"/>
              </a:rPr>
              <a:t>-</a:t>
            </a:r>
            <a:r>
              <a:rPr lang="it-IT" altLang="en-US" sz="2800" b="1" dirty="0">
                <a:latin typeface="Candara" panose="020E0502030303020204" pitchFamily="34" charset="0"/>
              </a:rPr>
              <a:t> - (EA</a:t>
            </a:r>
            <a:r>
              <a:rPr lang="it-IT" altLang="en-US" sz="2800" b="1" baseline="30000" dirty="0">
                <a:latin typeface="Candara" panose="020E0502030303020204" pitchFamily="34" charset="0"/>
              </a:rPr>
              <a:t>+</a:t>
            </a:r>
            <a:r>
              <a:rPr lang="it-IT" altLang="en-US" sz="2800" b="1" dirty="0">
                <a:latin typeface="Candara" panose="020E0502030303020204" pitchFamily="34" charset="0"/>
              </a:rPr>
              <a:t>)</a:t>
            </a:r>
            <a:endParaRPr lang="en-GB" altLang="en-US" sz="2800" b="1" dirty="0">
              <a:latin typeface="Candara" panose="020E0502030303020204" pitchFamily="34" charset="0"/>
            </a:endParaRP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8E7E348C-12D8-48E9-A9AE-04B656D7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1341438"/>
            <a:ext cx="21796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>
                <a:latin typeface="Candara" panose="020E0502030303020204" pitchFamily="34" charset="0"/>
              </a:rPr>
              <a:t>Temperature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>
                <a:latin typeface="Candara" panose="020E0502030303020204" pitchFamily="34" charset="0"/>
              </a:rPr>
              <a:t>(</a:t>
            </a:r>
            <a:r>
              <a:rPr lang="it-IT" altLang="en-US" sz="2800" dirty="0" err="1">
                <a:latin typeface="Candara" panose="020E0502030303020204" pitchFamily="34" charset="0"/>
              </a:rPr>
              <a:t>surface</a:t>
            </a:r>
            <a:r>
              <a:rPr lang="it-IT" altLang="en-US" sz="2800" dirty="0">
                <a:latin typeface="Candara" panose="020E0502030303020204" pitchFamily="34" charset="0"/>
              </a:rPr>
              <a:t>)</a:t>
            </a:r>
            <a:endParaRPr lang="en-GB" altLang="en-US" sz="2800" dirty="0">
              <a:latin typeface="Candara" panose="020E0502030303020204" pitchFamily="34" charset="0"/>
            </a:endParaRPr>
          </a:p>
        </p:txBody>
      </p:sp>
      <p:sp>
        <p:nvSpPr>
          <p:cNvPr id="9" name="CasellaDiTesto 9">
            <a:extLst>
              <a:ext uri="{FF2B5EF4-FFF2-40B4-BE49-F238E27FC236}">
                <a16:creationId xmlns:a16="http://schemas.microsoft.com/office/drawing/2014/main" id="{01CF6893-B7CB-4CA7-903B-1E3D7312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2890838"/>
            <a:ext cx="16319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 err="1">
                <a:latin typeface="Candara" panose="020E0502030303020204" pitchFamily="34" charset="0"/>
              </a:rPr>
              <a:t>Salinity</a:t>
            </a:r>
            <a:endParaRPr lang="it-IT" altLang="en-US" sz="2800" dirty="0">
              <a:latin typeface="Candara" panose="020E0502030303020204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>
                <a:latin typeface="Candara" panose="020E0502030303020204" pitchFamily="34" charset="0"/>
              </a:rPr>
              <a:t>(</a:t>
            </a:r>
            <a:r>
              <a:rPr lang="it-IT" altLang="en-US" sz="2800" dirty="0" err="1">
                <a:latin typeface="Candara" panose="020E0502030303020204" pitchFamily="34" charset="0"/>
              </a:rPr>
              <a:t>surface</a:t>
            </a:r>
            <a:r>
              <a:rPr lang="it-IT" altLang="en-US" sz="2800" dirty="0">
                <a:latin typeface="Candara" panose="020E0502030303020204" pitchFamily="34" charset="0"/>
              </a:rPr>
              <a:t>) </a:t>
            </a:r>
            <a:endParaRPr lang="en-GB" altLang="en-US" sz="2800" dirty="0">
              <a:latin typeface="Candara" panose="020E0502030303020204" pitchFamily="34" charset="0"/>
            </a:endParaRPr>
          </a:p>
        </p:txBody>
      </p: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B1CB6CC6-AF5F-4344-BA0C-3D8CECA2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4724400"/>
            <a:ext cx="15525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 err="1">
                <a:latin typeface="Candara" panose="020E0502030303020204" pitchFamily="34" charset="0"/>
              </a:rPr>
              <a:t>Density</a:t>
            </a:r>
            <a:endParaRPr lang="it-IT" altLang="en-US" sz="2800" dirty="0">
              <a:latin typeface="Candara" panose="020E0502030303020204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dirty="0">
                <a:latin typeface="Candara" panose="020E0502030303020204" pitchFamily="34" charset="0"/>
              </a:rPr>
              <a:t>(</a:t>
            </a:r>
            <a:r>
              <a:rPr lang="it-IT" altLang="en-US" sz="2800" dirty="0" err="1">
                <a:latin typeface="Candara" panose="020E0502030303020204" pitchFamily="34" charset="0"/>
              </a:rPr>
              <a:t>surface</a:t>
            </a:r>
            <a:r>
              <a:rPr lang="it-IT" altLang="en-US" sz="2800" dirty="0">
                <a:latin typeface="Candara" panose="020E0502030303020204" pitchFamily="34" charset="0"/>
              </a:rPr>
              <a:t>)</a:t>
            </a:r>
            <a:endParaRPr lang="en-GB" altLang="en-US" sz="2800" dirty="0">
              <a:latin typeface="Candara" panose="020E050203030302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F881EE4-B8D1-4E6A-947E-8E3E903C5475}"/>
              </a:ext>
            </a:extLst>
          </p:cNvPr>
          <p:cNvSpPr/>
          <p:nvPr/>
        </p:nvSpPr>
        <p:spPr>
          <a:xfrm>
            <a:off x="5303838" y="219905"/>
            <a:ext cx="2295525" cy="493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0DE4DB9-FA7F-4E92-9AD0-F979500F5FFF}"/>
              </a:ext>
            </a:extLst>
          </p:cNvPr>
          <p:cNvSpPr/>
          <p:nvPr/>
        </p:nvSpPr>
        <p:spPr>
          <a:xfrm>
            <a:off x="8830716" y="204787"/>
            <a:ext cx="1734097" cy="493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A6630B-D349-45E2-A113-BACB1BB682D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564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4000" b="1" dirty="0">
                <a:solidFill>
                  <a:schemeClr val="tx1"/>
                </a:solidFill>
                <a:latin typeface="Candara" panose="020E0502030303020204" pitchFamily="34" charset="0"/>
              </a:rPr>
              <a:t>3. RESULTS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C05810-EC6B-4ADE-B6F5-D9B4B28A6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61" y="908720"/>
            <a:ext cx="10555702" cy="54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1CD3CF-A0FE-4235-9159-681C9E43D29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0564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222A35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4000" b="1" dirty="0">
                <a:solidFill>
                  <a:schemeClr val="tx1"/>
                </a:solidFill>
                <a:latin typeface="Candara" panose="020E0502030303020204" pitchFamily="34" charset="0"/>
              </a:rPr>
              <a:t>3. RESULTS</a:t>
            </a: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0F1025E8-9398-4780-8068-0AAADE8C5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628800"/>
            <a:ext cx="34242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 dirty="0">
                <a:latin typeface="Candara" panose="020E0502030303020204" pitchFamily="34" charset="0"/>
              </a:rPr>
              <a:t>Propagation of density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 dirty="0">
                <a:latin typeface="Candara" panose="020E0502030303020204" pitchFamily="34" charset="0"/>
              </a:rPr>
              <a:t>anomalies in key regions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 dirty="0">
                <a:latin typeface="Candara" panose="020E0502030303020204" pitchFamily="34" charset="0"/>
              </a:rPr>
              <a:t>in response to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400" dirty="0">
                <a:latin typeface="Candara" panose="020E0502030303020204" pitchFamily="34" charset="0"/>
              </a:rPr>
              <a:t>NAO, EA and EAWR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C7D9E5-09E8-48D2-85EE-63FC8CC0FADB}"/>
              </a:ext>
            </a:extLst>
          </p:cNvPr>
          <p:cNvSpPr txBox="1"/>
          <p:nvPr/>
        </p:nvSpPr>
        <p:spPr>
          <a:xfrm>
            <a:off x="263525" y="4767535"/>
            <a:ext cx="334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ndara" panose="020E0502030303020204" pitchFamily="34" charset="0"/>
              </a:rPr>
              <a:t>Note: </a:t>
            </a:r>
            <a:r>
              <a:rPr lang="en-GB" sz="2400" u="sng" dirty="0">
                <a:latin typeface="Candara" panose="020E0502030303020204" pitchFamily="34" charset="0"/>
              </a:rPr>
              <a:t>Standardized data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B5E97BA-4241-4D42-905B-C2063294F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1176337"/>
            <a:ext cx="7632848" cy="546846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E8420A-ACF2-4BFE-B3FD-97D0E6E2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063" y="158715"/>
            <a:ext cx="2948564" cy="893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800" b="1" dirty="0">
                <a:latin typeface="Candara" panose="020E0502030303020204" pitchFamily="34" charset="0"/>
              </a:rPr>
              <a:t>NAO</a:t>
            </a:r>
            <a:r>
              <a:rPr lang="en-GB" altLang="en-US" sz="2800" b="1" baseline="30000" dirty="0">
                <a:latin typeface="Candara" panose="020E0502030303020204" pitchFamily="34" charset="0"/>
              </a:rPr>
              <a:t>+</a:t>
            </a:r>
            <a:r>
              <a:rPr lang="en-GB" altLang="en-US" sz="2800" b="1" dirty="0">
                <a:latin typeface="Candara" panose="020E0502030303020204" pitchFamily="34" charset="0"/>
              </a:rPr>
              <a:t> - (NAO</a:t>
            </a:r>
            <a:r>
              <a:rPr lang="en-GB" altLang="en-US" sz="2800" b="1" baseline="30000" dirty="0">
                <a:latin typeface="Candara" panose="020E0502030303020204" pitchFamily="34" charset="0"/>
              </a:rPr>
              <a:t>-</a:t>
            </a:r>
            <a:r>
              <a:rPr lang="en-GB" altLang="en-US" sz="2800" b="1" dirty="0">
                <a:latin typeface="Candara" panose="020E0502030303020204" pitchFamily="34" charset="0"/>
              </a:rPr>
              <a:t>)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800" b="1" dirty="0">
                <a:latin typeface="Candara" panose="020E0502030303020204" pitchFamily="34" charset="0"/>
              </a:rPr>
              <a:t>EAWR</a:t>
            </a:r>
            <a:r>
              <a:rPr lang="en-GB" altLang="en-US" sz="2800" b="1" baseline="30000" dirty="0">
                <a:latin typeface="Candara" panose="020E0502030303020204" pitchFamily="34" charset="0"/>
              </a:rPr>
              <a:t>+</a:t>
            </a:r>
            <a:r>
              <a:rPr lang="en-GB" altLang="en-US" sz="2800" b="1" dirty="0">
                <a:latin typeface="Candara" panose="020E0502030303020204" pitchFamily="34" charset="0"/>
              </a:rPr>
              <a:t> – (EAWR</a:t>
            </a:r>
            <a:r>
              <a:rPr lang="en-GB" altLang="en-US" sz="2800" b="1" baseline="30000" dirty="0">
                <a:latin typeface="Candara" panose="020E0502030303020204" pitchFamily="34" charset="0"/>
              </a:rPr>
              <a:t>-</a:t>
            </a:r>
            <a:r>
              <a:rPr lang="en-GB" altLang="en-US" sz="2800" b="1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8" name="CasellaDiTesto 8">
            <a:extLst>
              <a:ext uri="{FF2B5EF4-FFF2-40B4-BE49-F238E27FC236}">
                <a16:creationId xmlns:a16="http://schemas.microsoft.com/office/drawing/2014/main" id="{92D47627-6983-4830-85B7-02F14EFC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564" y="383993"/>
            <a:ext cx="2001837" cy="493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2800" b="1" dirty="0">
                <a:latin typeface="Candara" panose="020E0502030303020204" pitchFamily="34" charset="0"/>
              </a:rPr>
              <a:t>EA</a:t>
            </a:r>
            <a:r>
              <a:rPr lang="it-IT" altLang="en-US" sz="2800" b="1" baseline="30000" dirty="0">
                <a:latin typeface="Candara" panose="020E0502030303020204" pitchFamily="34" charset="0"/>
              </a:rPr>
              <a:t>-</a:t>
            </a:r>
            <a:r>
              <a:rPr lang="it-IT" altLang="en-US" sz="2800" b="1" dirty="0">
                <a:latin typeface="Candara" panose="020E0502030303020204" pitchFamily="34" charset="0"/>
              </a:rPr>
              <a:t> - (EA</a:t>
            </a:r>
            <a:r>
              <a:rPr lang="it-IT" altLang="en-US" sz="2800" b="1" baseline="30000" dirty="0">
                <a:latin typeface="Candara" panose="020E0502030303020204" pitchFamily="34" charset="0"/>
              </a:rPr>
              <a:t>+</a:t>
            </a:r>
            <a:r>
              <a:rPr lang="it-IT" altLang="en-US" sz="2800" b="1" dirty="0">
                <a:latin typeface="Candara" panose="020E0502030303020204" pitchFamily="34" charset="0"/>
              </a:rPr>
              <a:t>)</a:t>
            </a:r>
            <a:endParaRPr lang="en-GB" altLang="en-US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FD66087-3C39-4DB6-87DC-515E22D82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28" y="476672"/>
            <a:ext cx="11041345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nde dell'oceano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31_TF02901025.potx" id="{F3CF0C02-F511-43E8-995E-6DDD60F23EDD}" vid="{7EAD3151-8EFC-4312-933D-A89EC8001A31}"/>
    </a:ext>
  </a:extLst>
</a:theme>
</file>

<file path=ppt/theme/theme2.xml><?xml version="1.0" encoding="utf-8"?>
<a:theme xmlns:a="http://schemas.openxmlformats.org/drawingml/2006/main" name="Tema di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a4f35948-e619-41b3-aa29-22878b09cfd2"/>
    <ds:schemaRef ds:uri="40262f94-9f35-4ac3-9a90-690165a166b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tema naturale Onde dell'oceano (widescreen)</Template>
  <TotalTime>199</TotalTime>
  <Words>871</Words>
  <Application>Microsoft Office PowerPoint</Application>
  <PresentationFormat>Personalizzato</PresentationFormat>
  <Paragraphs>109</Paragraphs>
  <Slides>18</Slides>
  <Notes>9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Malgun Gothic</vt:lpstr>
      <vt:lpstr>Microsoft YaHei</vt:lpstr>
      <vt:lpstr>Arial</vt:lpstr>
      <vt:lpstr>Candara</vt:lpstr>
      <vt:lpstr>Century Gothic</vt:lpstr>
      <vt:lpstr>Dubai Light</vt:lpstr>
      <vt:lpstr>Times New Roman</vt:lpstr>
      <vt:lpstr>Wingdings</vt:lpstr>
      <vt:lpstr>Onde dell'oceano 16x9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Eleonora Cusinato</dc:creator>
  <cp:lastModifiedBy>Eleonora Cusinato</cp:lastModifiedBy>
  <cp:revision>10</cp:revision>
  <dcterms:created xsi:type="dcterms:W3CDTF">2018-04-06T14:44:36Z</dcterms:created>
  <dcterms:modified xsi:type="dcterms:W3CDTF">2018-05-27T04:44:15Z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