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8" r:id="rId3"/>
    <p:sldId id="257" r:id="rId4"/>
    <p:sldId id="259" r:id="rId5"/>
    <p:sldId id="260" r:id="rId6"/>
    <p:sldId id="267" r:id="rId7"/>
    <p:sldId id="285" r:id="rId8"/>
    <p:sldId id="288" r:id="rId9"/>
    <p:sldId id="293" r:id="rId10"/>
    <p:sldId id="300" r:id="rId11"/>
    <p:sldId id="305" r:id="rId12"/>
    <p:sldId id="304" r:id="rId13"/>
    <p:sldId id="315" r:id="rId14"/>
    <p:sldId id="286" r:id="rId15"/>
    <p:sldId id="316" r:id="rId16"/>
    <p:sldId id="317" r:id="rId17"/>
    <p:sldId id="318" r:id="rId18"/>
    <p:sldId id="303" r:id="rId19"/>
    <p:sldId id="280" r:id="rId20"/>
    <p:sldId id="310"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164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D2E3A4D-48C6-4F34-91A9-15A511359D0B}" type="datetimeFigureOut">
              <a:rPr lang="ru-RU" smtClean="0"/>
              <a:pPr/>
              <a:t>18.06.2018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6EF76D0-79DA-4958-A071-7268F8633C88}" type="slidenum">
              <a:rPr lang="ru-RU" smtClean="0"/>
              <a:pPr/>
              <a:t>‹#›</a:t>
            </a:fld>
            <a:endParaRPr lang="ru-RU"/>
          </a:p>
        </p:txBody>
      </p:sp>
    </p:spTree>
    <p:extLst>
      <p:ext uri="{BB962C8B-B14F-4D97-AF65-F5344CB8AC3E}">
        <p14:creationId xmlns:p14="http://schemas.microsoft.com/office/powerpoint/2010/main" val="3362175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D2E3A4D-48C6-4F34-91A9-15A511359D0B}" type="datetimeFigureOut">
              <a:rPr lang="ru-RU" smtClean="0"/>
              <a:pPr/>
              <a:t>18.06.2018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6EF76D0-79DA-4958-A071-7268F8633C88}" type="slidenum">
              <a:rPr lang="ru-RU" smtClean="0"/>
              <a:pPr/>
              <a:t>‹#›</a:t>
            </a:fld>
            <a:endParaRPr lang="ru-RU"/>
          </a:p>
        </p:txBody>
      </p:sp>
    </p:spTree>
    <p:extLst>
      <p:ext uri="{BB962C8B-B14F-4D97-AF65-F5344CB8AC3E}">
        <p14:creationId xmlns:p14="http://schemas.microsoft.com/office/powerpoint/2010/main" val="2263352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D2E3A4D-48C6-4F34-91A9-15A511359D0B}" type="datetimeFigureOut">
              <a:rPr lang="ru-RU" smtClean="0"/>
              <a:pPr/>
              <a:t>18.06.2018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6EF76D0-79DA-4958-A071-7268F8633C88}" type="slidenum">
              <a:rPr lang="ru-RU" smtClean="0"/>
              <a:pPr/>
              <a:t>‹#›</a:t>
            </a:fld>
            <a:endParaRPr lang="ru-RU"/>
          </a:p>
        </p:txBody>
      </p:sp>
    </p:spTree>
    <p:extLst>
      <p:ext uri="{BB962C8B-B14F-4D97-AF65-F5344CB8AC3E}">
        <p14:creationId xmlns:p14="http://schemas.microsoft.com/office/powerpoint/2010/main" val="3633942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D2E3A4D-48C6-4F34-91A9-15A511359D0B}" type="datetimeFigureOut">
              <a:rPr lang="ru-RU" smtClean="0"/>
              <a:pPr/>
              <a:t>18.06.2018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6EF76D0-79DA-4958-A071-7268F8633C88}" type="slidenum">
              <a:rPr lang="ru-RU" smtClean="0"/>
              <a:pPr/>
              <a:t>‹#›</a:t>
            </a:fld>
            <a:endParaRPr lang="ru-RU"/>
          </a:p>
        </p:txBody>
      </p:sp>
    </p:spTree>
    <p:extLst>
      <p:ext uri="{BB962C8B-B14F-4D97-AF65-F5344CB8AC3E}">
        <p14:creationId xmlns:p14="http://schemas.microsoft.com/office/powerpoint/2010/main" val="4225054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D2E3A4D-48C6-4F34-91A9-15A511359D0B}" type="datetimeFigureOut">
              <a:rPr lang="ru-RU" smtClean="0"/>
              <a:pPr/>
              <a:t>18.06.2018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6EF76D0-79DA-4958-A071-7268F8633C88}" type="slidenum">
              <a:rPr lang="ru-RU" smtClean="0"/>
              <a:pPr/>
              <a:t>‹#›</a:t>
            </a:fld>
            <a:endParaRPr lang="ru-RU"/>
          </a:p>
        </p:txBody>
      </p:sp>
    </p:spTree>
    <p:extLst>
      <p:ext uri="{BB962C8B-B14F-4D97-AF65-F5344CB8AC3E}">
        <p14:creationId xmlns:p14="http://schemas.microsoft.com/office/powerpoint/2010/main" val="2741204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D2E3A4D-48C6-4F34-91A9-15A511359D0B}" type="datetimeFigureOut">
              <a:rPr lang="ru-RU" smtClean="0"/>
              <a:pPr/>
              <a:t>18.06.2018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6EF76D0-79DA-4958-A071-7268F8633C88}" type="slidenum">
              <a:rPr lang="ru-RU" smtClean="0"/>
              <a:pPr/>
              <a:t>‹#›</a:t>
            </a:fld>
            <a:endParaRPr lang="ru-RU"/>
          </a:p>
        </p:txBody>
      </p:sp>
    </p:spTree>
    <p:extLst>
      <p:ext uri="{BB962C8B-B14F-4D97-AF65-F5344CB8AC3E}">
        <p14:creationId xmlns:p14="http://schemas.microsoft.com/office/powerpoint/2010/main" val="1717735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D2E3A4D-48C6-4F34-91A9-15A511359D0B}" type="datetimeFigureOut">
              <a:rPr lang="ru-RU" smtClean="0"/>
              <a:pPr/>
              <a:t>18.06.2018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6EF76D0-79DA-4958-A071-7268F8633C88}" type="slidenum">
              <a:rPr lang="ru-RU" smtClean="0"/>
              <a:pPr/>
              <a:t>‹#›</a:t>
            </a:fld>
            <a:endParaRPr lang="ru-RU"/>
          </a:p>
        </p:txBody>
      </p:sp>
    </p:spTree>
    <p:extLst>
      <p:ext uri="{BB962C8B-B14F-4D97-AF65-F5344CB8AC3E}">
        <p14:creationId xmlns:p14="http://schemas.microsoft.com/office/powerpoint/2010/main" val="2506573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D2E3A4D-48C6-4F34-91A9-15A511359D0B}" type="datetimeFigureOut">
              <a:rPr lang="ru-RU" smtClean="0"/>
              <a:pPr/>
              <a:t>18.06.2018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6EF76D0-79DA-4958-A071-7268F8633C88}" type="slidenum">
              <a:rPr lang="ru-RU" smtClean="0"/>
              <a:pPr/>
              <a:t>‹#›</a:t>
            </a:fld>
            <a:endParaRPr lang="ru-RU"/>
          </a:p>
        </p:txBody>
      </p:sp>
    </p:spTree>
    <p:extLst>
      <p:ext uri="{BB962C8B-B14F-4D97-AF65-F5344CB8AC3E}">
        <p14:creationId xmlns:p14="http://schemas.microsoft.com/office/powerpoint/2010/main" val="3739974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D2E3A4D-48C6-4F34-91A9-15A511359D0B}" type="datetimeFigureOut">
              <a:rPr lang="ru-RU" smtClean="0"/>
              <a:pPr/>
              <a:t>18.06.2018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6EF76D0-79DA-4958-A071-7268F8633C88}" type="slidenum">
              <a:rPr lang="ru-RU" smtClean="0"/>
              <a:pPr/>
              <a:t>‹#›</a:t>
            </a:fld>
            <a:endParaRPr lang="ru-RU"/>
          </a:p>
        </p:txBody>
      </p:sp>
    </p:spTree>
    <p:extLst>
      <p:ext uri="{BB962C8B-B14F-4D97-AF65-F5344CB8AC3E}">
        <p14:creationId xmlns:p14="http://schemas.microsoft.com/office/powerpoint/2010/main" val="1196801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D2E3A4D-48C6-4F34-91A9-15A511359D0B}" type="datetimeFigureOut">
              <a:rPr lang="ru-RU" smtClean="0"/>
              <a:pPr/>
              <a:t>18.06.2018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6EF76D0-79DA-4958-A071-7268F8633C88}" type="slidenum">
              <a:rPr lang="ru-RU" smtClean="0"/>
              <a:pPr/>
              <a:t>‹#›</a:t>
            </a:fld>
            <a:endParaRPr lang="ru-RU"/>
          </a:p>
        </p:txBody>
      </p:sp>
    </p:spTree>
    <p:extLst>
      <p:ext uri="{BB962C8B-B14F-4D97-AF65-F5344CB8AC3E}">
        <p14:creationId xmlns:p14="http://schemas.microsoft.com/office/powerpoint/2010/main" val="99780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D2E3A4D-48C6-4F34-91A9-15A511359D0B}" type="datetimeFigureOut">
              <a:rPr lang="ru-RU" smtClean="0"/>
              <a:pPr/>
              <a:t>18.06.2018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6EF76D0-79DA-4958-A071-7268F8633C88}" type="slidenum">
              <a:rPr lang="ru-RU" smtClean="0"/>
              <a:pPr/>
              <a:t>‹#›</a:t>
            </a:fld>
            <a:endParaRPr lang="ru-RU"/>
          </a:p>
        </p:txBody>
      </p:sp>
    </p:spTree>
    <p:extLst>
      <p:ext uri="{BB962C8B-B14F-4D97-AF65-F5344CB8AC3E}">
        <p14:creationId xmlns:p14="http://schemas.microsoft.com/office/powerpoint/2010/main" val="525173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E3A4D-48C6-4F34-91A9-15A511359D0B}" type="datetimeFigureOut">
              <a:rPr lang="ru-RU" smtClean="0"/>
              <a:pPr/>
              <a:t>18.06.2018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EF76D0-79DA-4958-A071-7268F8633C88}" type="slidenum">
              <a:rPr lang="ru-RU" smtClean="0"/>
              <a:pPr/>
              <a:t>‹#›</a:t>
            </a:fld>
            <a:endParaRPr lang="ru-RU"/>
          </a:p>
        </p:txBody>
      </p:sp>
    </p:spTree>
    <p:extLst>
      <p:ext uri="{BB962C8B-B14F-4D97-AF65-F5344CB8AC3E}">
        <p14:creationId xmlns:p14="http://schemas.microsoft.com/office/powerpoint/2010/main" val="18037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com/url?sa=i&amp;source=images&amp;cd=&amp;cad=rja&amp;uact=8&amp;ved=2ahUKEwid7sH8w7fbAhVPyaQKHZZqAWwQjRx6BAgBEAU&amp;url=http://eskipaper.com/earth-and-moon-background.html&amp;psig=AOvVaw0JvTZZrcTCR1xuswOxxnlu&amp;ust=1528116522623096"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file:///\\1"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ria.ru/science/20081010/152938826.html" TargetMode="External"/><Relationship Id="rId2" Type="http://schemas.openxmlformats.org/officeDocument/2006/relationships/hyperlink" Target="https://ria.ru/science/20081010"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Space_Shuttle_Discovery" TargetMode="External"/><Relationship Id="rId2" Type="http://schemas.openxmlformats.org/officeDocument/2006/relationships/hyperlink" Target="https://en.wikipedia.org/wiki/Aurora_(astronomy)" TargetMode="Externa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m/url?sa=i&amp;source=images&amp;cd=&amp;cad=rja&amp;uact=8&amp;ved=2ahUKEwjinMXqybfbAhUQCuwKHXvUAC0QjRx6BAgBEAU&amp;url=http://www.duskyswondersite.com/cosmic-category/earth-moon-and-stars/&amp;psig=AOvVaw0JvTZZrcTCR1xuswOxxnlu&amp;ust=1528116522623096" TargetMode="External"/><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com/url?sa=i&amp;source=images&amp;cd=&amp;cad=rja&amp;uact=8&amp;ved=2ahUKEwi5isTvyrfbAhUKKewKHVhPDIMQjRx6BAgBEAU&amp;url=https://cosmosmagazine.com/geoscience/storms-shake-the-earth-and-unveil-planet-s-layers&amp;psig=AOvVaw11rwlb1MpM0KORY_MvkhqA&amp;ust=1528118412422849"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5" name="irc_mi" descr="Image result for moon and earth">
            <a:hlinkClick r:id="rId2"/>
          </p:cNvPr>
          <p:cNvPicPr/>
          <p:nvPr/>
        </p:nvPicPr>
        <p:blipFill rotWithShape="1">
          <a:blip r:embed="rId3" cstate="print">
            <a:extLst>
              <a:ext uri="{28A0092B-C50C-407E-A947-70E740481C1C}">
                <a14:useLocalDpi xmlns:a14="http://schemas.microsoft.com/office/drawing/2010/main" val="0"/>
              </a:ext>
            </a:extLst>
          </a:blip>
          <a:srcRect l="24706"/>
          <a:stretch/>
        </p:blipFill>
        <p:spPr bwMode="auto">
          <a:xfrm>
            <a:off x="323528" y="260648"/>
            <a:ext cx="8448099" cy="6357439"/>
          </a:xfrm>
          <a:prstGeom prst="rect">
            <a:avLst/>
          </a:prstGeom>
          <a:noFill/>
          <a:ln>
            <a:noFill/>
          </a:ln>
          <a:extLst>
            <a:ext uri="{53640926-AAD7-44D8-BBD7-CCE9431645EC}">
              <a14:shadowObscured xmlns:a14="http://schemas.microsoft.com/office/drawing/2010/main"/>
            </a:ext>
          </a:extLst>
        </p:spPr>
      </p:pic>
      <p:sp>
        <p:nvSpPr>
          <p:cNvPr id="6" name="Прямоугольник 5"/>
          <p:cNvSpPr/>
          <p:nvPr/>
        </p:nvSpPr>
        <p:spPr>
          <a:xfrm>
            <a:off x="323528" y="2060848"/>
            <a:ext cx="8280920" cy="1631216"/>
          </a:xfrm>
          <a:prstGeom prst="rect">
            <a:avLst/>
          </a:prstGeom>
        </p:spPr>
        <p:txBody>
          <a:bodyPr wrap="square">
            <a:spAutoFit/>
          </a:bodyPr>
          <a:lstStyle/>
          <a:p>
            <a:pPr algn="ctr">
              <a:spcAft>
                <a:spcPts val="0"/>
              </a:spcAft>
            </a:pPr>
            <a:r>
              <a:rPr lang="en-US" sz="3200" dirty="0" smtClean="0">
                <a:solidFill>
                  <a:schemeClr val="bg2">
                    <a:lumMod val="75000"/>
                  </a:schemeClr>
                </a:solidFill>
                <a:effectLst/>
                <a:latin typeface="Times New Roman" pitchFamily="18" charset="0"/>
                <a:ea typeface="Calibri"/>
                <a:cs typeface="Times New Roman" pitchFamily="18" charset="0"/>
              </a:rPr>
              <a:t>New approaches to analysis and forecast of processes in bio-, techno -, and geospheres:</a:t>
            </a:r>
          </a:p>
          <a:p>
            <a:pPr algn="ctr">
              <a:spcAft>
                <a:spcPts val="0"/>
              </a:spcAft>
            </a:pPr>
            <a:r>
              <a:rPr lang="en-US" sz="3200" dirty="0" smtClean="0">
                <a:solidFill>
                  <a:schemeClr val="bg2">
                    <a:lumMod val="75000"/>
                  </a:schemeClr>
                </a:solidFill>
                <a:latin typeface="Times New Roman" pitchFamily="18" charset="0"/>
                <a:ea typeface="Calibri"/>
                <a:cs typeface="Times New Roman" pitchFamily="18" charset="0"/>
              </a:rPr>
              <a:t>the most important aspect of space weather</a:t>
            </a:r>
            <a:endParaRPr lang="ru-RU" sz="3200" dirty="0">
              <a:solidFill>
                <a:schemeClr val="bg2">
                  <a:lumMod val="75000"/>
                </a:schemeClr>
              </a:solidFill>
              <a:latin typeface="Times New Roman" pitchFamily="18" charset="0"/>
              <a:ea typeface="Calibri"/>
              <a:cs typeface="Times New Roman" pitchFamily="18" charset="0"/>
            </a:endParaRPr>
          </a:p>
        </p:txBody>
      </p:sp>
      <p:sp>
        <p:nvSpPr>
          <p:cNvPr id="7" name="Прямоугольник 6"/>
          <p:cNvSpPr/>
          <p:nvPr/>
        </p:nvSpPr>
        <p:spPr>
          <a:xfrm>
            <a:off x="2267744" y="4725144"/>
            <a:ext cx="4820294" cy="923330"/>
          </a:xfrm>
          <a:prstGeom prst="rect">
            <a:avLst/>
          </a:prstGeom>
        </p:spPr>
        <p:txBody>
          <a:bodyPr wrap="none">
            <a:spAutoFit/>
          </a:bodyPr>
          <a:lstStyle/>
          <a:p>
            <a:r>
              <a:rPr lang="en-US" dirty="0">
                <a:solidFill>
                  <a:schemeClr val="accent2">
                    <a:lumMod val="40000"/>
                    <a:lumOff val="60000"/>
                  </a:schemeClr>
                </a:solidFill>
              </a:rPr>
              <a:t>Alexander Perov (1) and Stanislav Perov (2</a:t>
            </a:r>
            <a:r>
              <a:rPr lang="en-US" dirty="0" smtClean="0">
                <a:solidFill>
                  <a:schemeClr val="accent2">
                    <a:lumMod val="40000"/>
                    <a:lumOff val="60000"/>
                  </a:schemeClr>
                </a:solidFill>
              </a:rPr>
              <a:t>)</a:t>
            </a:r>
          </a:p>
          <a:p>
            <a:r>
              <a:rPr lang="en-US" dirty="0" smtClean="0">
                <a:solidFill>
                  <a:schemeClr val="accent2">
                    <a:lumMod val="40000"/>
                    <a:lumOff val="60000"/>
                  </a:schemeClr>
                </a:solidFill>
              </a:rPr>
              <a:t>1 Peoples’ Friendship University, Russia</a:t>
            </a:r>
          </a:p>
          <a:p>
            <a:r>
              <a:rPr lang="en-US" dirty="0" smtClean="0">
                <a:solidFill>
                  <a:schemeClr val="accent2">
                    <a:lumMod val="40000"/>
                    <a:lumOff val="60000"/>
                  </a:schemeClr>
                </a:solidFill>
              </a:rPr>
              <a:t>2  Earth and Universe Journal of presidium of RAS</a:t>
            </a:r>
            <a:endParaRPr lang="ru-RU" dirty="0">
              <a:solidFill>
                <a:schemeClr val="accent2">
                  <a:lumMod val="40000"/>
                  <a:lumOff val="60000"/>
                </a:schemeClr>
              </a:solidFill>
            </a:endParaRPr>
          </a:p>
        </p:txBody>
      </p:sp>
      <p:pic>
        <p:nvPicPr>
          <p:cNvPr id="1026" name="Picture 2" descr="C:\Users\ALEX\Desktop\_ДИСК ,,С,,\Стих. Осень\CreativeCommons_Attribution_Licens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60648"/>
            <a:ext cx="1080120" cy="378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242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5840" y="0"/>
            <a:ext cx="9028160" cy="1569660"/>
          </a:xfrm>
          <a:prstGeom prst="rect">
            <a:avLst/>
          </a:prstGeom>
        </p:spPr>
        <p:txBody>
          <a:bodyPr wrap="square">
            <a:spAutoFit/>
          </a:bodyPr>
          <a:lstStyle/>
          <a:p>
            <a:endParaRPr lang="en-US" sz="2400" b="1" dirty="0" smtClean="0">
              <a:solidFill>
                <a:srgbClr val="FF0000"/>
              </a:solidFill>
              <a:latin typeface="Times New Roman" panose="02020603050405020304" pitchFamily="18" charset="0"/>
              <a:cs typeface="Times New Roman" panose="02020603050405020304" pitchFamily="18" charset="0"/>
            </a:endParaRPr>
          </a:p>
          <a:p>
            <a:endParaRPr lang="en-US" sz="2400" b="1" dirty="0" smtClean="0">
              <a:solidFill>
                <a:srgbClr val="FF0000"/>
              </a:solidFill>
              <a:latin typeface="Times New Roman" panose="02020603050405020304" pitchFamily="18" charset="0"/>
              <a:cs typeface="Times New Roman" panose="02020603050405020304" pitchFamily="18" charset="0"/>
            </a:endParaRPr>
          </a:p>
          <a:p>
            <a:endParaRPr lang="en-US" sz="2400" b="1" dirty="0" smtClean="0">
              <a:solidFill>
                <a:srgbClr val="FF0000"/>
              </a:solidFill>
              <a:latin typeface="Times New Roman" panose="02020603050405020304" pitchFamily="18" charset="0"/>
              <a:cs typeface="Times New Roman" panose="02020603050405020304" pitchFamily="18" charset="0"/>
            </a:endParaRPr>
          </a:p>
          <a:p>
            <a:endParaRPr lang="en-US" sz="2400" b="1" dirty="0" smtClean="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683568" y="332656"/>
            <a:ext cx="7956376" cy="7725192"/>
          </a:xfrm>
          <a:prstGeom prst="rect">
            <a:avLst/>
          </a:prstGeom>
        </p:spPr>
        <p:txBody>
          <a:bodyPr wrap="square">
            <a:spAutoFit/>
          </a:bodyPr>
          <a:lstStyle/>
          <a:p>
            <a:pPr algn="just">
              <a:spcBef>
                <a:spcPct val="0"/>
              </a:spcBef>
            </a:pPr>
            <a:endParaRPr lang="en-US" sz="1200" b="1" u="sng" dirty="0" smtClean="0">
              <a:solidFill>
                <a:srgbClr val="00B0F0"/>
              </a:solidFill>
              <a:latin typeface="Times New Roman" pitchFamily="18" charset="0"/>
              <a:cs typeface="Times New Roman" pitchFamily="18" charset="0"/>
            </a:endParaRPr>
          </a:p>
          <a:p>
            <a:pPr algn="just">
              <a:spcBef>
                <a:spcPct val="0"/>
              </a:spcBef>
            </a:pPr>
            <a:r>
              <a:rPr lang="ru-RU" sz="1200" b="1" u="sng" dirty="0" smtClean="0">
                <a:solidFill>
                  <a:srgbClr val="00B0F0"/>
                </a:solidFill>
                <a:latin typeface="Times New Roman" pitchFamily="18" charset="0"/>
                <a:cs typeface="Times New Roman" pitchFamily="18" charset="0"/>
              </a:rPr>
              <a:t>                                                                 </a:t>
            </a:r>
          </a:p>
          <a:p>
            <a:pPr algn="just">
              <a:spcBef>
                <a:spcPct val="0"/>
              </a:spcBef>
            </a:pPr>
            <a:r>
              <a:rPr lang="ru-RU" b="1" dirty="0" smtClean="0">
                <a:solidFill>
                  <a:srgbClr val="00B0F0"/>
                </a:solidFill>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along the y axis, the difference in days between the predictable and real dates in days   for all  histograms below                                                          </a:t>
            </a:r>
            <a:r>
              <a:rPr lang="en-US" sz="1600" b="1" dirty="0" smtClean="0">
                <a:solidFill>
                  <a:srgbClr val="00B0F0"/>
                </a:solidFill>
                <a:latin typeface="Times New Roman" pitchFamily="18" charset="0"/>
                <a:cs typeface="Times New Roman" pitchFamily="18" charset="0"/>
              </a:rPr>
              <a:t>Pressure</a:t>
            </a:r>
            <a:r>
              <a:rPr lang="ru-RU" sz="1600" b="1" dirty="0" smtClean="0">
                <a:solidFill>
                  <a:srgbClr val="00B0F0"/>
                </a:solidFill>
                <a:latin typeface="Times New Roman" pitchFamily="18" charset="0"/>
                <a:cs typeface="Times New Roman" pitchFamily="18" charset="0"/>
              </a:rPr>
              <a:t>    </a:t>
            </a:r>
            <a:r>
              <a:rPr lang="en-US" sz="1600" b="1" dirty="0" smtClean="0">
                <a:solidFill>
                  <a:srgbClr val="00B0F0"/>
                </a:solidFill>
                <a:latin typeface="Times New Roman" pitchFamily="18" charset="0"/>
                <a:cs typeface="Times New Roman" pitchFamily="18" charset="0"/>
              </a:rPr>
              <a:t>Moscow</a:t>
            </a:r>
            <a:endParaRPr lang="ru-RU" sz="1600" b="1" dirty="0">
              <a:solidFill>
                <a:srgbClr val="FF0000"/>
              </a:solidFill>
              <a:latin typeface="Times New Roman" pitchFamily="18" charset="0"/>
              <a:cs typeface="Times New Roman" pitchFamily="18" charset="0"/>
            </a:endParaRPr>
          </a:p>
          <a:p>
            <a:pPr algn="just">
              <a:spcBef>
                <a:spcPct val="0"/>
              </a:spcBef>
            </a:pPr>
            <a:r>
              <a:rPr lang="en-US" sz="1600" b="1" dirty="0">
                <a:solidFill>
                  <a:srgbClr val="00B0F0"/>
                </a:solidFill>
                <a:latin typeface="Times New Roman" pitchFamily="18" charset="0"/>
                <a:cs typeface="Times New Roman" pitchFamily="18" charset="0"/>
              </a:rPr>
              <a:t>/</a:t>
            </a:r>
            <a:r>
              <a:rPr lang="ru-RU" sz="1600" b="1" dirty="0">
                <a:solidFill>
                  <a:srgbClr val="00B0F0"/>
                </a:solidFill>
                <a:latin typeface="Times New Roman" pitchFamily="18" charset="0"/>
                <a:cs typeface="Times New Roman" pitchFamily="18" charset="0"/>
              </a:rPr>
              <a:t>\</a:t>
            </a:r>
            <a:r>
              <a:rPr lang="en-US" sz="1600" b="1" dirty="0">
                <a:solidFill>
                  <a:srgbClr val="00B0F0"/>
                </a:solidFill>
                <a:latin typeface="Times New Roman" pitchFamily="18" charset="0"/>
                <a:cs typeface="Times New Roman" pitchFamily="18" charset="0"/>
              </a:rPr>
              <a:t> </a:t>
            </a:r>
            <a:r>
              <a:rPr lang="ru-RU" sz="1600" b="1" dirty="0">
                <a:solidFill>
                  <a:srgbClr val="00B0F0"/>
                </a:solidFill>
                <a:latin typeface="Times New Roman" pitchFamily="18" charset="0"/>
                <a:cs typeface="Times New Roman" pitchFamily="18" charset="0"/>
              </a:rPr>
              <a:t>Т</a:t>
            </a:r>
            <a:r>
              <a:rPr lang="en-US" sz="1600" b="1" dirty="0">
                <a:solidFill>
                  <a:srgbClr val="00B0F0"/>
                </a:solidFill>
                <a:latin typeface="Times New Roman" pitchFamily="18" charset="0"/>
                <a:cs typeface="Times New Roman" pitchFamily="18" charset="0"/>
              </a:rPr>
              <a:t> </a:t>
            </a:r>
            <a:r>
              <a:rPr lang="ru-RU" sz="1600" b="1" dirty="0">
                <a:solidFill>
                  <a:srgbClr val="00B0F0"/>
                </a:solidFill>
                <a:latin typeface="Times New Roman" pitchFamily="18" charset="0"/>
                <a:cs typeface="Times New Roman" pitchFamily="18" charset="0"/>
              </a:rPr>
              <a:t>   </a:t>
            </a:r>
            <a:r>
              <a:rPr lang="en-US" sz="1600" b="1" dirty="0">
                <a:solidFill>
                  <a:srgbClr val="00B0F0"/>
                </a:solidFill>
                <a:latin typeface="Times New Roman" pitchFamily="18" charset="0"/>
                <a:cs typeface="Times New Roman" pitchFamily="18" charset="0"/>
              </a:rPr>
              <a:t>&lt;-  </a:t>
            </a:r>
            <a:r>
              <a:rPr lang="en-US" sz="1600" b="1" dirty="0" smtClean="0">
                <a:solidFill>
                  <a:srgbClr val="00B0F0"/>
                </a:solidFill>
                <a:latin typeface="Times New Roman" pitchFamily="18" charset="0"/>
                <a:cs typeface="Times New Roman" pitchFamily="18" charset="0"/>
              </a:rPr>
              <a:t>Desyncrinisation</a:t>
            </a:r>
            <a:r>
              <a:rPr lang="ru-RU" sz="1600" b="1" dirty="0" smtClean="0">
                <a:solidFill>
                  <a:srgbClr val="00B0F0"/>
                </a:solidFill>
                <a:latin typeface="Times New Roman" pitchFamily="18" charset="0"/>
                <a:cs typeface="Times New Roman" pitchFamily="18" charset="0"/>
              </a:rPr>
              <a:t>,  </a:t>
            </a:r>
            <a:r>
              <a:rPr lang="en-US" sz="1600" b="1" dirty="0" smtClean="0">
                <a:solidFill>
                  <a:srgbClr val="00B0F0"/>
                </a:solidFill>
                <a:latin typeface="Times New Roman" pitchFamily="18" charset="0"/>
                <a:cs typeface="Times New Roman" pitchFamily="18" charset="0"/>
              </a:rPr>
              <a:t>days</a:t>
            </a:r>
            <a:endParaRPr lang="ru-RU" sz="1600" dirty="0">
              <a:latin typeface="Times New Roman" panose="02020603050405020304" pitchFamily="18" charset="0"/>
              <a:cs typeface="Times New Roman" panose="02020603050405020304" pitchFamily="18" charset="0"/>
            </a:endParaRPr>
          </a:p>
          <a:p>
            <a:pPr algn="just">
              <a:spcBef>
                <a:spcPct val="0"/>
              </a:spcBef>
            </a:pPr>
            <a:r>
              <a:rPr lang="ru-RU" sz="1600" b="1" dirty="0" smtClean="0">
                <a:latin typeface="Times New Roman" pitchFamily="18" charset="0"/>
                <a:cs typeface="Times New Roman" pitchFamily="18" charset="0"/>
              </a:rPr>
              <a:t>-</a:t>
            </a:r>
            <a:r>
              <a:rPr lang="ru-RU" sz="1600" b="1" dirty="0">
                <a:latin typeface="Times New Roman" pitchFamily="18" charset="0"/>
                <a:cs typeface="Times New Roman" pitchFamily="18" charset="0"/>
              </a:rPr>
              <a:t>1       \\\\\\\\\\\\\\\\\\\\\\5 </a:t>
            </a:r>
            <a:endParaRPr lang="ru-RU" sz="1600" dirty="0">
              <a:latin typeface="Times New Roman" panose="02020603050405020304" pitchFamily="18" charset="0"/>
              <a:cs typeface="Times New Roman" panose="02020603050405020304" pitchFamily="18" charset="0"/>
            </a:endParaRPr>
          </a:p>
          <a:p>
            <a:pPr algn="just">
              <a:spcBef>
                <a:spcPct val="0"/>
              </a:spcBef>
            </a:pPr>
            <a:r>
              <a:rPr lang="ru-RU" sz="1600" b="1" dirty="0">
                <a:latin typeface="Times New Roman" pitchFamily="18" charset="0"/>
                <a:cs typeface="Times New Roman" pitchFamily="18" charset="0"/>
              </a:rPr>
              <a:t>-0,5    \\\\\\\\\\\\\\\\\\\\\\\\\\\\\\\\\\\\\\\\\\\9</a:t>
            </a:r>
            <a:endParaRPr lang="ru-RU" sz="1600" dirty="0">
              <a:latin typeface="Times New Roman" panose="02020603050405020304" pitchFamily="18" charset="0"/>
              <a:cs typeface="Times New Roman" panose="02020603050405020304" pitchFamily="18" charset="0"/>
            </a:endParaRPr>
          </a:p>
          <a:p>
            <a:pPr algn="just">
              <a:spcBef>
                <a:spcPct val="0"/>
              </a:spcBef>
            </a:pPr>
            <a:r>
              <a:rPr lang="ru-RU" sz="1600" b="1" dirty="0">
                <a:solidFill>
                  <a:srgbClr val="C00000"/>
                </a:solidFill>
                <a:latin typeface="Times New Roman" pitchFamily="18" charset="0"/>
                <a:cs typeface="Times New Roman" pitchFamily="18" charset="0"/>
              </a:rPr>
              <a:t> 0       \\\\\\\\\\\\\\\\\\\\\\\\\\\\\\\\\\\\\\\\\\\\\\\\\\\\\\\\\\\\\\\\\\\\\\\\\\\\\\\\\\\\\\\\\\\\\\\20 </a:t>
            </a:r>
            <a:endParaRPr lang="ru-RU" sz="1600" dirty="0">
              <a:latin typeface="Times New Roman" panose="02020603050405020304" pitchFamily="18" charset="0"/>
              <a:cs typeface="Times New Roman" panose="02020603050405020304" pitchFamily="18" charset="0"/>
            </a:endParaRPr>
          </a:p>
          <a:p>
            <a:pPr algn="just">
              <a:spcBef>
                <a:spcPct val="0"/>
              </a:spcBef>
            </a:pPr>
            <a:r>
              <a:rPr lang="ru-RU" sz="1600" b="1" dirty="0">
                <a:latin typeface="Times New Roman" pitchFamily="18" charset="0"/>
                <a:cs typeface="Times New Roman" pitchFamily="18" charset="0"/>
              </a:rPr>
              <a:t> 0,5    \\\\\\\\\\\\\\\\\\\\\\\\\\\\\\\\\\\\\\\\\\\\\\\\\\\\\\\\\\\\\\\\\\\\\\\\\\\\\\\\\\\\\\\\\\\\\\19</a:t>
            </a:r>
            <a:endParaRPr lang="ru-RU" sz="1600" dirty="0">
              <a:latin typeface="Times New Roman" panose="02020603050405020304" pitchFamily="18" charset="0"/>
              <a:cs typeface="Times New Roman" panose="02020603050405020304" pitchFamily="18" charset="0"/>
            </a:endParaRPr>
          </a:p>
          <a:p>
            <a:pPr algn="just">
              <a:spcBef>
                <a:spcPct val="0"/>
              </a:spcBef>
            </a:pPr>
            <a:r>
              <a:rPr lang="ru-RU" sz="1600" b="1" dirty="0">
                <a:latin typeface="Times New Roman" pitchFamily="18" charset="0"/>
                <a:cs typeface="Times New Roman" pitchFamily="18" charset="0"/>
              </a:rPr>
              <a:t> 1,0    </a:t>
            </a:r>
            <a:r>
              <a:rPr lang="en-US" sz="1600" b="1" dirty="0">
                <a:latin typeface="Times New Roman" pitchFamily="18" charset="0"/>
                <a:cs typeface="Times New Roman" pitchFamily="18" charset="0"/>
              </a:rPr>
              <a:t>\\\\\\\\\\\\\\\\\\\\\\\\\\\\\\\\\\\\\\\\\\\\\\\\\\12</a:t>
            </a:r>
            <a:endParaRPr lang="ru-RU" sz="1600" u="sng" dirty="0">
              <a:latin typeface="Times New Roman" panose="02020603050405020304" pitchFamily="18" charset="0"/>
              <a:cs typeface="Times New Roman" panose="02020603050405020304" pitchFamily="18" charset="0"/>
            </a:endParaRPr>
          </a:p>
          <a:p>
            <a:pPr algn="just">
              <a:spcBef>
                <a:spcPct val="0"/>
              </a:spcBef>
            </a:pPr>
            <a:r>
              <a:rPr lang="ru-RU" sz="1600" b="1" dirty="0">
                <a:latin typeface="Times New Roman" pitchFamily="18" charset="0"/>
                <a:cs typeface="Times New Roman" pitchFamily="18" charset="0"/>
              </a:rPr>
              <a:t> 1,5    \\\\\\\\\\\\\\\\\\\\\\\\\\\\\\\\\\\7</a:t>
            </a:r>
            <a:endParaRPr lang="ru-RU" sz="1600" dirty="0">
              <a:latin typeface="Times New Roman" panose="02020603050405020304" pitchFamily="18" charset="0"/>
              <a:cs typeface="Times New Roman" panose="02020603050405020304" pitchFamily="18" charset="0"/>
            </a:endParaRPr>
          </a:p>
          <a:p>
            <a:pPr algn="just">
              <a:spcBef>
                <a:spcPct val="0"/>
              </a:spcBef>
            </a:pPr>
            <a:r>
              <a:rPr lang="ru-RU" sz="1600" b="1" dirty="0">
                <a:latin typeface="Times New Roman" pitchFamily="18" charset="0"/>
                <a:cs typeface="Times New Roman" pitchFamily="18" charset="0"/>
              </a:rPr>
              <a:t> 2,0    </a:t>
            </a:r>
            <a:r>
              <a:rPr lang="en-US" sz="1600" b="1" dirty="0">
                <a:latin typeface="Times New Roman" pitchFamily="18" charset="0"/>
                <a:cs typeface="Times New Roman" pitchFamily="18" charset="0"/>
              </a:rPr>
              <a:t>\\\\</a:t>
            </a:r>
            <a:r>
              <a:rPr lang="ru-RU" sz="1600" b="1" dirty="0">
                <a:latin typeface="Times New Roman" pitchFamily="18" charset="0"/>
                <a:cs typeface="Times New Roman" pitchFamily="18" charset="0"/>
              </a:rPr>
              <a:t>1</a:t>
            </a:r>
            <a:endParaRPr lang="ru-RU" sz="1600" dirty="0">
              <a:latin typeface="Times New Roman" panose="02020603050405020304" pitchFamily="18" charset="0"/>
              <a:cs typeface="Times New Roman" panose="02020603050405020304" pitchFamily="18" charset="0"/>
            </a:endParaRPr>
          </a:p>
          <a:p>
            <a:pPr algn="just">
              <a:spcBef>
                <a:spcPct val="0"/>
              </a:spcBef>
            </a:pP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a:t>
            </a:r>
            <a:r>
              <a:rPr lang="en-US" sz="1600" b="1" dirty="0" smtClean="0">
                <a:solidFill>
                  <a:srgbClr val="00B0F0"/>
                </a:solidFill>
                <a:latin typeface="Times New Roman" pitchFamily="18" charset="0"/>
                <a:cs typeface="Times New Roman" pitchFamily="18" charset="0"/>
              </a:rPr>
              <a:t>Pressure Vladivostok</a:t>
            </a:r>
            <a:endParaRPr lang="ru-RU" sz="1600" dirty="0">
              <a:solidFill>
                <a:srgbClr val="FF0000"/>
              </a:solidFill>
              <a:latin typeface="Times New Roman" panose="02020603050405020304" pitchFamily="18" charset="0"/>
              <a:cs typeface="Times New Roman" panose="02020603050405020304" pitchFamily="18" charset="0"/>
            </a:endParaRPr>
          </a:p>
          <a:p>
            <a:pPr algn="just">
              <a:spcBef>
                <a:spcPct val="0"/>
              </a:spcBef>
            </a:pPr>
            <a:r>
              <a:rPr lang="ru-RU" sz="1600" b="1" dirty="0">
                <a:latin typeface="Times New Roman" pitchFamily="18" charset="0"/>
                <a:cs typeface="Times New Roman" pitchFamily="18" charset="0"/>
              </a:rPr>
              <a:t>-2       \\\\\\2</a:t>
            </a:r>
            <a:endParaRPr lang="ru-RU" sz="1600" dirty="0">
              <a:latin typeface="Times New Roman" panose="02020603050405020304" pitchFamily="18" charset="0"/>
              <a:cs typeface="Times New Roman" panose="02020603050405020304" pitchFamily="18" charset="0"/>
            </a:endParaRPr>
          </a:p>
          <a:p>
            <a:pPr algn="just">
              <a:spcBef>
                <a:spcPct val="0"/>
              </a:spcBef>
            </a:pPr>
            <a:r>
              <a:rPr lang="ru-RU" sz="1600" b="1" dirty="0">
                <a:latin typeface="Times New Roman" pitchFamily="18" charset="0"/>
                <a:cs typeface="Times New Roman" pitchFamily="18" charset="0"/>
              </a:rPr>
              <a:t>-1,5    \\\\1-1       \\\\\\\\\\\\\\\\\\\\\\\\\\\\7 </a:t>
            </a:r>
            <a:endParaRPr lang="ru-RU" sz="1600" dirty="0">
              <a:latin typeface="Times New Roman" panose="02020603050405020304" pitchFamily="18" charset="0"/>
              <a:cs typeface="Times New Roman" panose="02020603050405020304" pitchFamily="18" charset="0"/>
            </a:endParaRPr>
          </a:p>
          <a:p>
            <a:pPr algn="just">
              <a:spcBef>
                <a:spcPct val="0"/>
              </a:spcBef>
            </a:pPr>
            <a:r>
              <a:rPr lang="ru-RU" sz="1600" b="1" dirty="0">
                <a:latin typeface="Times New Roman" pitchFamily="18" charset="0"/>
                <a:cs typeface="Times New Roman" pitchFamily="18" charset="0"/>
              </a:rPr>
              <a:t>-0,5    \\\\\\\\\\\\\\\\\\\\\\\\\\\\\\\\\\\\\\\\\\\\\\\\\\\13</a:t>
            </a:r>
            <a:endParaRPr lang="ru-RU" sz="1600" dirty="0">
              <a:latin typeface="Times New Roman" panose="02020603050405020304" pitchFamily="18" charset="0"/>
              <a:cs typeface="Times New Roman" panose="02020603050405020304" pitchFamily="18" charset="0"/>
            </a:endParaRPr>
          </a:p>
          <a:p>
            <a:pPr algn="just">
              <a:spcBef>
                <a:spcPct val="0"/>
              </a:spcBef>
            </a:pPr>
            <a:r>
              <a:rPr lang="ru-RU" sz="1600" b="1" dirty="0">
                <a:solidFill>
                  <a:srgbClr val="C00000"/>
                </a:solidFill>
                <a:latin typeface="Times New Roman" pitchFamily="18" charset="0"/>
                <a:cs typeface="Times New Roman" pitchFamily="18" charset="0"/>
              </a:rPr>
              <a:t> 0       \\\\\\\\\\\\\\\\\\\\\\\\\\\\\\\\\\\\\\\\\\\\\\\\\\\\\\\\\\\\\\\\\\\15 </a:t>
            </a:r>
            <a:endParaRPr lang="ru-RU" sz="1600" dirty="0">
              <a:latin typeface="Times New Roman" panose="02020603050405020304" pitchFamily="18" charset="0"/>
              <a:cs typeface="Times New Roman" panose="02020603050405020304" pitchFamily="18" charset="0"/>
            </a:endParaRPr>
          </a:p>
          <a:p>
            <a:pPr algn="just">
              <a:spcBef>
                <a:spcPct val="0"/>
              </a:spcBef>
            </a:pPr>
            <a:r>
              <a:rPr lang="ru-RU" sz="1600" b="1" dirty="0">
                <a:latin typeface="Times New Roman" pitchFamily="18" charset="0"/>
                <a:cs typeface="Times New Roman" pitchFamily="18" charset="0"/>
              </a:rPr>
              <a:t> </a:t>
            </a:r>
            <a:r>
              <a:rPr lang="ru-RU" sz="1600" b="1" dirty="0">
                <a:solidFill>
                  <a:srgbClr val="C00000"/>
                </a:solidFill>
                <a:latin typeface="Times New Roman" pitchFamily="18" charset="0"/>
                <a:cs typeface="Times New Roman" pitchFamily="18" charset="0"/>
              </a:rPr>
              <a:t>0,5   </a:t>
            </a:r>
            <a:r>
              <a:rPr lang="en-US" sz="1600" b="1" dirty="0">
                <a:solidFill>
                  <a:srgbClr val="C00000"/>
                </a:solidFill>
                <a:latin typeface="Times New Roman" pitchFamily="18" charset="0"/>
                <a:cs typeface="Times New Roman" pitchFamily="18" charset="0"/>
              </a:rPr>
              <a:t> \\\\\\\\\\\\\\\\\\\\\\\\\\\\\\\\\\\\\\\\\\\\\\\\\\\\\\\\\\\\\\\\\\\15</a:t>
            </a:r>
          </a:p>
          <a:p>
            <a:pPr algn="just">
              <a:spcBef>
                <a:spcPct val="0"/>
              </a:spcBef>
            </a:pPr>
            <a:r>
              <a:rPr lang="ru-RU" sz="1600" b="1" dirty="0">
                <a:latin typeface="Times New Roman" pitchFamily="18" charset="0"/>
                <a:cs typeface="Times New Roman" pitchFamily="18" charset="0"/>
              </a:rPr>
              <a:t> 1,0    </a:t>
            </a:r>
            <a:r>
              <a:rPr lang="en-US" sz="1600" b="1" dirty="0">
                <a:latin typeface="Times New Roman" pitchFamily="18" charset="0"/>
                <a:cs typeface="Times New Roman" pitchFamily="18" charset="0"/>
              </a:rPr>
              <a:t>\\\\\\\\\\\\\\\\\\\\\\\\\\\\7</a:t>
            </a:r>
            <a:endParaRPr lang="ru-RU" sz="1600" dirty="0">
              <a:latin typeface="Times New Roman" panose="02020603050405020304" pitchFamily="18" charset="0"/>
              <a:cs typeface="Times New Roman" panose="02020603050405020304" pitchFamily="18" charset="0"/>
            </a:endParaRPr>
          </a:p>
          <a:p>
            <a:pPr algn="just">
              <a:spcBef>
                <a:spcPct val="0"/>
              </a:spcBef>
            </a:pPr>
            <a:r>
              <a:rPr lang="ru-RU" sz="1600" b="1" dirty="0">
                <a:latin typeface="Times New Roman" pitchFamily="18" charset="0"/>
                <a:cs typeface="Times New Roman" pitchFamily="18" charset="0"/>
              </a:rPr>
              <a:t> 1,5    \\\\\\\\\\\\\\\3</a:t>
            </a:r>
            <a:endParaRPr lang="ru-RU" sz="1600" dirty="0">
              <a:latin typeface="Times New Roman" panose="02020603050405020304" pitchFamily="18" charset="0"/>
              <a:cs typeface="Times New Roman" panose="02020603050405020304" pitchFamily="18" charset="0"/>
            </a:endParaRPr>
          </a:p>
          <a:p>
            <a:pPr algn="just">
              <a:spcBef>
                <a:spcPct val="0"/>
              </a:spcBef>
            </a:pPr>
            <a:r>
              <a:rPr lang="ru-RU" sz="1600" b="1" dirty="0">
                <a:latin typeface="Times New Roman" pitchFamily="18" charset="0"/>
                <a:cs typeface="Times New Roman" pitchFamily="18" charset="0"/>
              </a:rPr>
              <a:t> 2,0    </a:t>
            </a:r>
            <a:r>
              <a:rPr lang="en-US" sz="1600" b="1" dirty="0">
                <a:latin typeface="Times New Roman" pitchFamily="18" charset="0"/>
                <a:cs typeface="Times New Roman" pitchFamily="18" charset="0"/>
                <a:hlinkClick r:id="rId2" action="ppaction://hlinkfile"/>
              </a:rPr>
              <a:t>\\\\</a:t>
            </a:r>
            <a:r>
              <a:rPr lang="ru-RU" sz="1600" b="1" dirty="0" smtClean="0">
                <a:latin typeface="Times New Roman" pitchFamily="18" charset="0"/>
                <a:cs typeface="Times New Roman" pitchFamily="18" charset="0"/>
                <a:hlinkClick r:id="rId2" action="ppaction://hlinkfile"/>
              </a:rPr>
              <a:t>1</a:t>
            </a:r>
            <a:endParaRPr lang="en-US" sz="1600" b="1" dirty="0" smtClean="0">
              <a:latin typeface="Times New Roman" pitchFamily="18" charset="0"/>
              <a:cs typeface="Times New Roman" pitchFamily="18" charset="0"/>
            </a:endParaRPr>
          </a:p>
          <a:p>
            <a:pPr algn="just">
              <a:spcBef>
                <a:spcPct val="0"/>
              </a:spcBef>
            </a:pPr>
            <a:endParaRPr lang="ru-RU" sz="1600" b="1" dirty="0" smtClean="0">
              <a:latin typeface="Times New Roman" pitchFamily="18" charset="0"/>
              <a:cs typeface="Times New Roman" pitchFamily="18" charset="0"/>
            </a:endParaRPr>
          </a:p>
          <a:p>
            <a:pPr algn="just">
              <a:spcBef>
                <a:spcPct val="0"/>
              </a:spcBef>
            </a:pPr>
            <a:endParaRPr lang="ru-RU" sz="1200" b="1" dirty="0" smtClean="0">
              <a:latin typeface="Times New Roman" pitchFamily="18" charset="0"/>
              <a:cs typeface="Times New Roman" pitchFamily="18" charset="0"/>
            </a:endParaRPr>
          </a:p>
          <a:p>
            <a:pPr algn="just">
              <a:spcBef>
                <a:spcPct val="0"/>
              </a:spcBef>
            </a:pPr>
            <a:endParaRPr lang="ru-RU" sz="1200" b="1" dirty="0" smtClean="0">
              <a:latin typeface="Times New Roman" pitchFamily="18" charset="0"/>
              <a:cs typeface="Times New Roman" pitchFamily="18" charset="0"/>
            </a:endParaRPr>
          </a:p>
          <a:p>
            <a:pPr algn="just">
              <a:spcBef>
                <a:spcPct val="0"/>
              </a:spcBef>
            </a:pPr>
            <a:endParaRPr lang="ru-RU" sz="1200" b="1" dirty="0" smtClean="0">
              <a:latin typeface="Times New Roman" pitchFamily="18" charset="0"/>
              <a:cs typeface="Times New Roman" pitchFamily="18" charset="0"/>
            </a:endParaRPr>
          </a:p>
          <a:p>
            <a:pPr algn="just">
              <a:spcBef>
                <a:spcPct val="0"/>
              </a:spcBef>
            </a:pPr>
            <a:endParaRPr lang="ru-RU" sz="1200" b="1" dirty="0">
              <a:latin typeface="Times New Roman" pitchFamily="18" charset="0"/>
              <a:cs typeface="Times New Roman" pitchFamily="18" charset="0"/>
            </a:endParaRPr>
          </a:p>
          <a:p>
            <a:pPr algn="just">
              <a:spcBef>
                <a:spcPct val="0"/>
              </a:spcBef>
            </a:pPr>
            <a:endParaRPr lang="ru-RU" sz="1200" b="1" dirty="0" smtClean="0">
              <a:latin typeface="Times New Roman" pitchFamily="18" charset="0"/>
              <a:cs typeface="Times New Roman" pitchFamily="18" charset="0"/>
            </a:endParaRPr>
          </a:p>
          <a:p>
            <a:pPr algn="just">
              <a:spcBef>
                <a:spcPct val="0"/>
              </a:spcBef>
            </a:pPr>
            <a:endParaRPr lang="ru-RU" sz="1200" b="1" dirty="0">
              <a:latin typeface="Times New Roman" pitchFamily="18" charset="0"/>
              <a:cs typeface="Times New Roman" pitchFamily="18" charset="0"/>
            </a:endParaRPr>
          </a:p>
          <a:p>
            <a:pPr algn="just">
              <a:spcBef>
                <a:spcPct val="0"/>
              </a:spcBef>
            </a:pPr>
            <a:endParaRPr lang="ru-RU" sz="1200" b="1" dirty="0" smtClean="0">
              <a:latin typeface="Times New Roman" pitchFamily="18" charset="0"/>
              <a:cs typeface="Times New Roman" pitchFamily="18" charset="0"/>
            </a:endParaRPr>
          </a:p>
          <a:p>
            <a:pPr algn="just">
              <a:spcBef>
                <a:spcPct val="0"/>
              </a:spcBef>
            </a:pPr>
            <a:endParaRPr lang="ru-RU" sz="1200" b="1" dirty="0">
              <a:latin typeface="Times New Roman" pitchFamily="18" charset="0"/>
              <a:cs typeface="Times New Roman" pitchFamily="18" charset="0"/>
            </a:endParaRPr>
          </a:p>
          <a:p>
            <a:pPr algn="just">
              <a:spcBef>
                <a:spcPct val="0"/>
              </a:spcBef>
            </a:pPr>
            <a:endParaRPr lang="ru-RU" sz="1200" b="1" dirty="0" smtClean="0">
              <a:latin typeface="Times New Roman" pitchFamily="18" charset="0"/>
              <a:cs typeface="Times New Roman" pitchFamily="18" charset="0"/>
            </a:endParaRPr>
          </a:p>
          <a:p>
            <a:pPr algn="just">
              <a:spcBef>
                <a:spcPct val="0"/>
              </a:spcBef>
            </a:pPr>
            <a:endParaRPr lang="ru-RU" sz="1200" b="1" dirty="0">
              <a:latin typeface="Times New Roman" pitchFamily="18" charset="0"/>
              <a:cs typeface="Times New Roman" pitchFamily="18" charset="0"/>
            </a:endParaRPr>
          </a:p>
          <a:p>
            <a:pPr algn="just">
              <a:spcBef>
                <a:spcPct val="0"/>
              </a:spcBef>
            </a:pPr>
            <a:endParaRPr lang="ru-RU" sz="12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51520" y="1"/>
            <a:ext cx="8640960" cy="646331"/>
          </a:xfrm>
          <a:prstGeom prst="rect">
            <a:avLst/>
          </a:prstGeom>
        </p:spPr>
        <p:txBody>
          <a:bodyPr wrap="square">
            <a:spAutoFit/>
          </a:bodyPr>
          <a:lstStyle/>
          <a:p>
            <a:pPr algn="just">
              <a:spcBef>
                <a:spcPct val="0"/>
              </a:spcBef>
            </a:pPr>
            <a:r>
              <a:rPr lang="en-US" b="1" u="sng" dirty="0" smtClean="0">
                <a:solidFill>
                  <a:srgbClr val="00B0F0"/>
                </a:solidFill>
                <a:latin typeface="Times New Roman" pitchFamily="18" charset="0"/>
                <a:cs typeface="Times New Roman" pitchFamily="18" charset="0"/>
              </a:rPr>
              <a:t>EXAMPLE of SYNCHRONIZATION OF VARIABILITY OF AIR PRESSURE IN MOSCOW AND VLADIVOSTOK</a:t>
            </a:r>
            <a:endParaRPr lang="ru-RU" dirty="0"/>
          </a:p>
        </p:txBody>
      </p:sp>
      <p:sp>
        <p:nvSpPr>
          <p:cNvPr id="6" name="Прямоугольник 5"/>
          <p:cNvSpPr/>
          <p:nvPr/>
        </p:nvSpPr>
        <p:spPr>
          <a:xfrm>
            <a:off x="467544" y="5157192"/>
            <a:ext cx="8208912" cy="1877437"/>
          </a:xfrm>
          <a:prstGeom prst="rect">
            <a:avLst/>
          </a:prstGeom>
        </p:spPr>
        <p:txBody>
          <a:bodyPr wrap="square">
            <a:spAutoFit/>
          </a:bodyPr>
          <a:lstStyle/>
          <a:p>
            <a:r>
              <a:rPr lang="en-US" sz="1400" b="1" dirty="0" err="1" smtClean="0">
                <a:latin typeface="Times New Roman" pitchFamily="18" charset="0"/>
                <a:cs typeface="Times New Roman" pitchFamily="18" charset="0"/>
              </a:rPr>
              <a:t>GLOBAl</a:t>
            </a:r>
            <a:r>
              <a:rPr lang="en-US" sz="1400" b="1" dirty="0" smtClean="0">
                <a:latin typeface="Times New Roman" pitchFamily="18" charset="0"/>
                <a:cs typeface="Times New Roman" pitchFamily="18" charset="0"/>
              </a:rPr>
              <a:t> CHARACTER OF SYNCHRONIZATION OF VARIABILITY OF WEATHER CONFIRMED BY ANALYSIS OF OBSERVATIONS AT STATIONS Equator Singapore, Quito, Manado, Sao Tome, Dakar, Trivandrum </a:t>
            </a:r>
            <a:br>
              <a:rPr lang="en-US" sz="1400" b="1" dirty="0" smtClean="0">
                <a:latin typeface="Times New Roman" pitchFamily="18" charset="0"/>
                <a:cs typeface="Times New Roman" pitchFamily="18" charset="0"/>
              </a:rPr>
            </a:br>
            <a:r>
              <a:rPr lang="en-US" sz="1400" b="1" dirty="0" smtClean="0">
                <a:latin typeface="Times New Roman" pitchFamily="18" charset="0"/>
                <a:cs typeface="Times New Roman" pitchFamily="18" charset="0"/>
              </a:rPr>
              <a:t>Northern Hemisphere Moscow, Vladivostok, </a:t>
            </a:r>
            <a:r>
              <a:rPr lang="en-US" sz="1400" b="1" dirty="0" err="1" smtClean="0">
                <a:latin typeface="Times New Roman" pitchFamily="18" charset="0"/>
                <a:cs typeface="Times New Roman" pitchFamily="18" charset="0"/>
              </a:rPr>
              <a:t>Kislovodsk</a:t>
            </a:r>
            <a:r>
              <a:rPr lang="en-US" sz="1400" b="1" dirty="0" smtClean="0">
                <a:latin typeface="Times New Roman" pitchFamily="18" charset="0"/>
                <a:cs typeface="Times New Roman" pitchFamily="18" charset="0"/>
              </a:rPr>
              <a:t>, Irkutsk, Norilsk, Reykjavik, Dushanbe, Ufa, Anadyr, Astana. </a:t>
            </a:r>
            <a:br>
              <a:rPr lang="en-US" sz="1400" b="1" dirty="0" smtClean="0">
                <a:latin typeface="Times New Roman" pitchFamily="18" charset="0"/>
                <a:cs typeface="Times New Roman" pitchFamily="18" charset="0"/>
              </a:rPr>
            </a:br>
            <a:r>
              <a:rPr lang="en-US" sz="1400" b="1" dirty="0" smtClean="0">
                <a:latin typeface="Times New Roman" pitchFamily="18" charset="0"/>
                <a:cs typeface="Times New Roman" pitchFamily="18" charset="0"/>
              </a:rPr>
              <a:t>Mexico City, Anchorage, Mumbai. Delhi. Kanpur, </a:t>
            </a:r>
            <a:r>
              <a:rPr lang="en-US" sz="1400" b="1" dirty="0" err="1" smtClean="0">
                <a:latin typeface="Times New Roman" pitchFamily="18" charset="0"/>
                <a:cs typeface="Times New Roman" pitchFamily="18" charset="0"/>
              </a:rPr>
              <a:t>Ahmedabad</a:t>
            </a:r>
            <a:r>
              <a:rPr lang="en-US" sz="1400" b="1" dirty="0" smtClean="0">
                <a:latin typeface="Times New Roman" pitchFamily="18" charset="0"/>
                <a:cs typeface="Times New Roman" pitchFamily="18" charset="0"/>
              </a:rPr>
              <a:t>, Lhasa, Honolulu Southern Hemisphere Darwin, Brisbane, Wellington, Perth, Hobart, Mar del Plata, Ushuaia, Suva </a:t>
            </a: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endParaRPr lang="ru-RU" dirty="0"/>
          </a:p>
        </p:txBody>
      </p:sp>
      <p:pic>
        <p:nvPicPr>
          <p:cNvPr id="10242" name="Picture 2" descr="C:\Users\ALEX\Desktop\_ДИСК ,,С,,\Стих. Осень\CreativeCommons_Attribution_Licens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340330"/>
            <a:ext cx="1331640" cy="466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448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
            <a:ext cx="9144000" cy="1628799"/>
          </a:xfrm>
        </p:spPr>
        <p:txBody>
          <a:bodyPr>
            <a:noAutofit/>
          </a:bodyPr>
          <a:lstStyle/>
          <a:p>
            <a:r>
              <a:rPr lang="en-US" sz="2400" b="1" dirty="0" smtClean="0"/>
              <a:t> “Tatyana” </a:t>
            </a:r>
            <a:r>
              <a:rPr lang="en-US" sz="2400" b="1" dirty="0" err="1" smtClean="0"/>
              <a:t>Lomonosov</a:t>
            </a:r>
            <a:r>
              <a:rPr lang="en-US" sz="2400" b="1" dirty="0" smtClean="0"/>
              <a:t>  MSU </a:t>
            </a:r>
            <a:r>
              <a:rPr lang="en-US" sz="2400" b="1" dirty="0" err="1" smtClean="0"/>
              <a:t>sattelite</a:t>
            </a:r>
            <a:r>
              <a:rPr lang="en-US" sz="2400" b="1" dirty="0" smtClean="0"/>
              <a:t>            </a:t>
            </a:r>
            <a:r>
              <a:rPr lang="ru-RU" sz="2400" b="1" dirty="0" smtClean="0">
                <a:cs typeface="Times New Roman" pitchFamily="18" charset="0"/>
              </a:rPr>
              <a:t>200</a:t>
            </a:r>
            <a:r>
              <a:rPr lang="en-US" sz="2400" b="1" dirty="0" smtClean="0">
                <a:cs typeface="Times New Roman" pitchFamily="18" charset="0"/>
              </a:rPr>
              <a:t>5</a:t>
            </a:r>
            <a:r>
              <a:rPr lang="ru-RU" sz="2400" b="1" dirty="0" smtClean="0">
                <a:cs typeface="Times New Roman" pitchFamily="18" charset="0"/>
              </a:rPr>
              <a:t>-20</a:t>
            </a:r>
            <a:r>
              <a:rPr lang="en-US" sz="2400" b="1" dirty="0" smtClean="0">
                <a:cs typeface="Times New Roman" pitchFamily="18" charset="0"/>
              </a:rPr>
              <a:t>07</a:t>
            </a:r>
            <a:r>
              <a:rPr lang="en-US" sz="1800" b="1" dirty="0" smtClean="0">
                <a:cs typeface="Times New Roman" pitchFamily="18" charset="0"/>
              </a:rPr>
              <a:t/>
            </a:r>
            <a:br>
              <a:rPr lang="en-US" sz="1800" b="1" dirty="0" smtClean="0">
                <a:cs typeface="Times New Roman" pitchFamily="18" charset="0"/>
              </a:rPr>
            </a:br>
            <a:r>
              <a:rPr lang="ru-RU" sz="1800" b="1" dirty="0" smtClean="0">
                <a:cs typeface="Times New Roman" pitchFamily="18" charset="0"/>
              </a:rPr>
              <a:t> </a:t>
            </a:r>
            <a:r>
              <a:rPr lang="en-US" sz="2000" b="1" dirty="0" smtClean="0"/>
              <a:t>The histograms of </a:t>
            </a:r>
            <a:r>
              <a:rPr lang="en-US" sz="2000" b="1" dirty="0" err="1" smtClean="0"/>
              <a:t>sinchronisation</a:t>
            </a:r>
            <a:r>
              <a:rPr lang="en-US" sz="2000" b="1" dirty="0" smtClean="0"/>
              <a:t> of UV flares in the atmosphere with respect to the extremes of the Earth's rotation rate (EERR) EERR-1   A;  EERR-2    B</a:t>
            </a:r>
            <a:br>
              <a:rPr lang="en-US" sz="2000" b="1" dirty="0" smtClean="0"/>
            </a:br>
            <a:r>
              <a:rPr lang="en-US" sz="2000" b="1" dirty="0" smtClean="0"/>
              <a:t>in days   /</a:t>
            </a:r>
            <a:r>
              <a:rPr lang="en-US" sz="2000" b="1" dirty="0" err="1" smtClean="0"/>
              <a:t>tatyana</a:t>
            </a:r>
            <a:r>
              <a:rPr lang="en-US" sz="2000" b="1" dirty="0" smtClean="0"/>
              <a:t>/</a:t>
            </a:r>
            <a:r>
              <a:rPr lang="en-US" sz="2000" b="1" dirty="0" err="1" smtClean="0"/>
              <a:t>txtftp</a:t>
            </a:r>
            <a:r>
              <a:rPr lang="en-US" sz="2000" b="1" dirty="0" smtClean="0"/>
              <a:t>//ftp.sinp.msu.ru/</a:t>
            </a:r>
            <a:r>
              <a:rPr lang="en-US" sz="2000" b="1" dirty="0" err="1" smtClean="0"/>
              <a:t>tatyana</a:t>
            </a:r>
            <a:r>
              <a:rPr lang="en-US" sz="2000" b="1" dirty="0" smtClean="0"/>
              <a:t>/txt/</a:t>
            </a:r>
            <a:endParaRPr lang="ru-RU" sz="2000" dirty="0">
              <a:cs typeface="Times New Roman" pitchFamily="18" charset="0"/>
            </a:endParaRPr>
          </a:p>
        </p:txBody>
      </p:sp>
      <p:sp>
        <p:nvSpPr>
          <p:cNvPr id="3" name="Подзаголовок 2"/>
          <p:cNvSpPr>
            <a:spLocks noGrp="1"/>
          </p:cNvSpPr>
          <p:nvPr>
            <p:ph type="subTitle" idx="1"/>
          </p:nvPr>
        </p:nvSpPr>
        <p:spPr>
          <a:xfrm>
            <a:off x="0" y="1628800"/>
            <a:ext cx="9144000" cy="5229200"/>
          </a:xfrm>
        </p:spPr>
        <p:txBody>
          <a:bodyPr>
            <a:normAutofit fontScale="92500" lnSpcReduction="20000"/>
          </a:bodyPr>
          <a:lstStyle/>
          <a:p>
            <a:pPr algn="l">
              <a:spcBef>
                <a:spcPts val="0"/>
              </a:spcBef>
            </a:pPr>
            <a:r>
              <a:rPr lang="en-US" sz="2000" dirty="0" smtClean="0">
                <a:solidFill>
                  <a:schemeClr val="tx1"/>
                </a:solidFill>
              </a:rPr>
              <a:t> </a:t>
            </a:r>
            <a:r>
              <a:rPr lang="en-US" sz="1800" dirty="0" smtClean="0">
                <a:solidFill>
                  <a:schemeClr val="tx1"/>
                </a:solidFill>
                <a:cs typeface="Times New Roman" pitchFamily="18" charset="0"/>
              </a:rPr>
              <a:t>N cp</a:t>
            </a:r>
            <a:r>
              <a:rPr lang="ru-RU" sz="1800" dirty="0" smtClean="0">
                <a:solidFill>
                  <a:schemeClr val="tx1"/>
                </a:solidFill>
                <a:cs typeface="Times New Roman" pitchFamily="18" charset="0"/>
              </a:rPr>
              <a:t>  =  </a:t>
            </a:r>
            <a:r>
              <a:rPr lang="en-US" sz="1800" dirty="0" smtClean="0">
                <a:solidFill>
                  <a:schemeClr val="tx1"/>
                </a:solidFill>
                <a:cs typeface="Times New Roman" pitchFamily="18" charset="0"/>
              </a:rPr>
              <a:t>88</a:t>
            </a:r>
            <a:r>
              <a:rPr lang="ru-RU" sz="1800" dirty="0" smtClean="0">
                <a:solidFill>
                  <a:schemeClr val="tx1"/>
                </a:solidFill>
                <a:cs typeface="Times New Roman" pitchFamily="18" charset="0"/>
              </a:rPr>
              <a:t> : </a:t>
            </a:r>
            <a:r>
              <a:rPr lang="en-US" sz="1800" dirty="0" smtClean="0">
                <a:solidFill>
                  <a:schemeClr val="tx1"/>
                </a:solidFill>
                <a:cs typeface="Times New Roman" pitchFamily="18" charset="0"/>
              </a:rPr>
              <a:t>14</a:t>
            </a:r>
            <a:r>
              <a:rPr lang="ru-RU" sz="1800" dirty="0" smtClean="0">
                <a:solidFill>
                  <a:schemeClr val="tx1"/>
                </a:solidFill>
                <a:cs typeface="Times New Roman" pitchFamily="18" charset="0"/>
              </a:rPr>
              <a:t> = </a:t>
            </a:r>
            <a:r>
              <a:rPr lang="en-US" sz="1800" dirty="0" smtClean="0">
                <a:solidFill>
                  <a:schemeClr val="tx1"/>
                </a:solidFill>
                <a:cs typeface="Times New Roman" pitchFamily="18" charset="0"/>
              </a:rPr>
              <a:t>6,3</a:t>
            </a:r>
            <a:r>
              <a:rPr lang="en-US" sz="1800" dirty="0" smtClean="0">
                <a:cs typeface="Times New Roman" pitchFamily="18" charset="0"/>
              </a:rPr>
              <a:t/>
            </a:r>
            <a:br>
              <a:rPr lang="en-US" sz="1800" dirty="0" smtClean="0">
                <a:cs typeface="Times New Roman" pitchFamily="18" charset="0"/>
              </a:rPr>
            </a:br>
            <a:r>
              <a:rPr lang="en-US" sz="1800" dirty="0" smtClean="0">
                <a:cs typeface="Times New Roman" pitchFamily="18" charset="0"/>
              </a:rPr>
              <a:t>                                                                                 </a:t>
            </a:r>
            <a:r>
              <a:rPr lang="en-US" sz="1800" dirty="0" smtClean="0">
                <a:solidFill>
                  <a:srgbClr val="FF0000"/>
                </a:solidFill>
                <a:cs typeface="Times New Roman" pitchFamily="18" charset="0"/>
              </a:rPr>
              <a:t> I</a:t>
            </a:r>
            <a:r>
              <a:rPr lang="en-US" sz="1800" dirty="0" smtClean="0">
                <a:cs typeface="Times New Roman" pitchFamily="18" charset="0"/>
              </a:rPr>
              <a:t/>
            </a:r>
            <a:br>
              <a:rPr lang="en-US" sz="1800" dirty="0" smtClean="0">
                <a:cs typeface="Times New Roman" pitchFamily="18" charset="0"/>
              </a:rPr>
            </a:br>
            <a:r>
              <a:rPr lang="ru-RU" sz="1800" dirty="0" smtClean="0">
                <a:solidFill>
                  <a:schemeClr val="tx1"/>
                </a:solidFill>
                <a:cs typeface="Times New Roman" pitchFamily="18" charset="0"/>
              </a:rPr>
              <a:t>  </a:t>
            </a:r>
            <a:r>
              <a:rPr lang="ru-RU" sz="1800" b="1" dirty="0" smtClean="0">
                <a:solidFill>
                  <a:schemeClr val="tx1"/>
                </a:solidFill>
                <a:cs typeface="Times New Roman" pitchFamily="18" charset="0"/>
              </a:rPr>
              <a:t>А</a:t>
            </a:r>
            <a:r>
              <a:rPr lang="en-US" sz="1800" dirty="0" smtClean="0">
                <a:solidFill>
                  <a:schemeClr val="tx1"/>
                </a:solidFill>
                <a:cs typeface="Times New Roman" pitchFamily="18" charset="0"/>
              </a:rPr>
              <a:t>                       N cp</a:t>
            </a:r>
            <a:r>
              <a:rPr lang="ru-RU" sz="1800" dirty="0" smtClean="0">
                <a:solidFill>
                  <a:schemeClr val="tx1"/>
                </a:solidFill>
                <a:cs typeface="Times New Roman" pitchFamily="18" charset="0"/>
              </a:rPr>
              <a:t> </a:t>
            </a:r>
            <a:endParaRPr lang="en-US" sz="1800" dirty="0" smtClean="0">
              <a:solidFill>
                <a:schemeClr val="tx1"/>
              </a:solidFill>
              <a:cs typeface="Times New Roman" pitchFamily="18" charset="0"/>
            </a:endParaRPr>
          </a:p>
          <a:p>
            <a:pPr algn="l">
              <a:spcBef>
                <a:spcPts val="0"/>
              </a:spcBef>
            </a:pPr>
            <a:r>
              <a:rPr lang="en-US" sz="1800" dirty="0" smtClean="0">
                <a:solidFill>
                  <a:schemeClr val="tx1"/>
                </a:solidFill>
                <a:cs typeface="Times New Roman" pitchFamily="18" charset="0"/>
              </a:rPr>
              <a:t>-2    //                    I                   </a:t>
            </a:r>
          </a:p>
          <a:p>
            <a:pPr algn="l">
              <a:spcBef>
                <a:spcPts val="0"/>
              </a:spcBef>
            </a:pPr>
            <a:r>
              <a:rPr lang="en-US" sz="1800" dirty="0" smtClean="0">
                <a:solidFill>
                  <a:schemeClr val="tx1"/>
                </a:solidFill>
                <a:cs typeface="Times New Roman" pitchFamily="18" charset="0"/>
              </a:rPr>
              <a:t>-1,5 //                    I </a:t>
            </a:r>
            <a:br>
              <a:rPr lang="en-US" sz="1800" dirty="0" smtClean="0">
                <a:solidFill>
                  <a:schemeClr val="tx1"/>
                </a:solidFill>
                <a:cs typeface="Times New Roman" pitchFamily="18" charset="0"/>
              </a:rPr>
            </a:br>
            <a:r>
              <a:rPr lang="en-US" sz="1800" dirty="0" smtClean="0">
                <a:solidFill>
                  <a:schemeClr val="tx1"/>
                </a:solidFill>
                <a:cs typeface="Times New Roman" pitchFamily="18" charset="0"/>
              </a:rPr>
              <a:t>-1    </a:t>
            </a:r>
            <a:r>
              <a:rPr lang="en-US" sz="1800" b="1" dirty="0" smtClean="0">
                <a:solidFill>
                  <a:schemeClr val="tx1"/>
                </a:solidFill>
                <a:cs typeface="Times New Roman" pitchFamily="18" charset="0"/>
              </a:rPr>
              <a:t>//// //// //// //// //// // 11</a:t>
            </a:r>
            <a:r>
              <a:rPr lang="en-US" sz="1800" dirty="0" smtClean="0">
                <a:solidFill>
                  <a:schemeClr val="tx1"/>
                </a:solidFill>
                <a:cs typeface="Times New Roman" pitchFamily="18" charset="0"/>
              </a:rPr>
              <a:t>   </a:t>
            </a:r>
          </a:p>
          <a:p>
            <a:pPr algn="l">
              <a:spcBef>
                <a:spcPts val="0"/>
              </a:spcBef>
            </a:pPr>
            <a:r>
              <a:rPr lang="en-US" sz="1800" dirty="0" smtClean="0">
                <a:solidFill>
                  <a:schemeClr val="tx1"/>
                </a:solidFill>
                <a:cs typeface="Times New Roman" pitchFamily="18" charset="0"/>
              </a:rPr>
              <a:t>-0,5 ////                I</a:t>
            </a:r>
            <a:br>
              <a:rPr lang="en-US" sz="1800" dirty="0" smtClean="0">
                <a:solidFill>
                  <a:schemeClr val="tx1"/>
                </a:solidFill>
                <a:cs typeface="Times New Roman" pitchFamily="18" charset="0"/>
              </a:rPr>
            </a:br>
            <a:r>
              <a:rPr lang="en-US" sz="1800" dirty="0" smtClean="0">
                <a:solidFill>
                  <a:schemeClr val="tx1"/>
                </a:solidFill>
                <a:cs typeface="Times New Roman" pitchFamily="18" charset="0"/>
              </a:rPr>
              <a:t> 0    </a:t>
            </a:r>
            <a:r>
              <a:rPr lang="en-US" sz="1800" b="1" dirty="0" smtClean="0">
                <a:solidFill>
                  <a:schemeClr val="tx1"/>
                </a:solidFill>
                <a:cs typeface="Times New Roman" pitchFamily="18" charset="0"/>
              </a:rPr>
              <a:t>//// //// //// //// //// //// //// //// //  17</a:t>
            </a:r>
            <a:r>
              <a:rPr lang="en-US" sz="1800" dirty="0" smtClean="0">
                <a:solidFill>
                  <a:schemeClr val="tx1"/>
                </a:solidFill>
                <a:cs typeface="Times New Roman" pitchFamily="18" charset="0"/>
              </a:rPr>
              <a:t> </a:t>
            </a:r>
            <a:br>
              <a:rPr lang="en-US" sz="1800" dirty="0" smtClean="0">
                <a:solidFill>
                  <a:schemeClr val="tx1"/>
                </a:solidFill>
                <a:cs typeface="Times New Roman" pitchFamily="18" charset="0"/>
              </a:rPr>
            </a:br>
            <a:r>
              <a:rPr lang="en-US" sz="1800" dirty="0" smtClean="0">
                <a:solidFill>
                  <a:schemeClr val="tx1"/>
                </a:solidFill>
                <a:cs typeface="Times New Roman" pitchFamily="18" charset="0"/>
              </a:rPr>
              <a:t> 1    </a:t>
            </a:r>
            <a:r>
              <a:rPr lang="en-US" sz="1800" b="1" dirty="0" smtClean="0">
                <a:solidFill>
                  <a:schemeClr val="tx1"/>
                </a:solidFill>
                <a:cs typeface="Times New Roman" pitchFamily="18" charset="0"/>
              </a:rPr>
              <a:t>//// //// //// //// //// //// //// //// 16</a:t>
            </a:r>
            <a:r>
              <a:rPr lang="en-US" sz="1800" dirty="0" smtClean="0">
                <a:solidFill>
                  <a:schemeClr val="tx1"/>
                </a:solidFill>
                <a:cs typeface="Times New Roman" pitchFamily="18" charset="0"/>
              </a:rPr>
              <a:t>    </a:t>
            </a:r>
            <a:br>
              <a:rPr lang="en-US" sz="1800" dirty="0" smtClean="0">
                <a:solidFill>
                  <a:schemeClr val="tx1"/>
                </a:solidFill>
                <a:cs typeface="Times New Roman" pitchFamily="18" charset="0"/>
              </a:rPr>
            </a:br>
            <a:r>
              <a:rPr lang="en-US" sz="1800" dirty="0" smtClean="0">
                <a:solidFill>
                  <a:schemeClr val="tx1"/>
                </a:solidFill>
                <a:cs typeface="Times New Roman" pitchFamily="18" charset="0"/>
              </a:rPr>
              <a:t>2     </a:t>
            </a:r>
            <a:r>
              <a:rPr lang="en-US" sz="1800" b="1" dirty="0" smtClean="0">
                <a:solidFill>
                  <a:schemeClr val="tx1"/>
                </a:solidFill>
                <a:cs typeface="Times New Roman" pitchFamily="18" charset="0"/>
              </a:rPr>
              <a:t>//1                 I                                  </a:t>
            </a:r>
          </a:p>
          <a:p>
            <a:pPr algn="l">
              <a:spcBef>
                <a:spcPts val="0"/>
              </a:spcBef>
            </a:pPr>
            <a:r>
              <a:rPr lang="en-US" sz="1800" b="1" dirty="0" smtClean="0">
                <a:solidFill>
                  <a:schemeClr val="tx1"/>
                </a:solidFill>
                <a:cs typeface="Times New Roman" pitchFamily="18" charset="0"/>
              </a:rPr>
              <a:t> N = 50</a:t>
            </a:r>
            <a:r>
              <a:rPr lang="en-US" sz="1800" dirty="0" smtClean="0">
                <a:solidFill>
                  <a:schemeClr val="tx1"/>
                </a:solidFill>
                <a:cs typeface="Times New Roman" pitchFamily="18" charset="0"/>
              </a:rPr>
              <a:t>                  I                                                       </a:t>
            </a:r>
            <a:br>
              <a:rPr lang="en-US" sz="1800" dirty="0" smtClean="0">
                <a:solidFill>
                  <a:schemeClr val="tx1"/>
                </a:solidFill>
                <a:cs typeface="Times New Roman" pitchFamily="18" charset="0"/>
              </a:rPr>
            </a:br>
            <a:r>
              <a:rPr lang="en-US" sz="1800" dirty="0" smtClean="0">
                <a:solidFill>
                  <a:schemeClr val="tx1"/>
                </a:solidFill>
                <a:cs typeface="Times New Roman" pitchFamily="18" charset="0"/>
              </a:rPr>
              <a:t> </a:t>
            </a:r>
            <a:r>
              <a:rPr lang="en-US" sz="1800" b="1" dirty="0" smtClean="0">
                <a:solidFill>
                  <a:schemeClr val="tx1"/>
                </a:solidFill>
                <a:cs typeface="Times New Roman" pitchFamily="18" charset="0"/>
              </a:rPr>
              <a:t>B</a:t>
            </a:r>
            <a:r>
              <a:rPr lang="en-US" sz="1800" dirty="0" smtClean="0">
                <a:solidFill>
                  <a:schemeClr val="tx1"/>
                </a:solidFill>
                <a:cs typeface="Times New Roman" pitchFamily="18" charset="0"/>
              </a:rPr>
              <a:t>                           I</a:t>
            </a:r>
            <a:br>
              <a:rPr lang="en-US" sz="1800" dirty="0" smtClean="0">
                <a:solidFill>
                  <a:schemeClr val="tx1"/>
                </a:solidFill>
                <a:cs typeface="Times New Roman" pitchFamily="18" charset="0"/>
              </a:rPr>
            </a:br>
            <a:r>
              <a:rPr lang="en-US" sz="1800" dirty="0" smtClean="0">
                <a:solidFill>
                  <a:schemeClr val="tx1"/>
                </a:solidFill>
                <a:cs typeface="Times New Roman" pitchFamily="18" charset="0"/>
              </a:rPr>
              <a:t> -1,5 </a:t>
            </a:r>
            <a:r>
              <a:rPr lang="en-US" sz="1800" b="1" dirty="0" smtClean="0">
                <a:solidFill>
                  <a:schemeClr val="tx1"/>
                </a:solidFill>
                <a:cs typeface="Times New Roman" pitchFamily="18" charset="0"/>
              </a:rPr>
              <a:t>//// ////</a:t>
            </a:r>
            <a:r>
              <a:rPr lang="en-US" sz="1800" dirty="0" smtClean="0">
                <a:solidFill>
                  <a:schemeClr val="tx1"/>
                </a:solidFill>
                <a:cs typeface="Times New Roman" pitchFamily="18" charset="0"/>
              </a:rPr>
              <a:t>  4 I                                                                  </a:t>
            </a:r>
            <a:r>
              <a:rPr lang="en-US" sz="1800" dirty="0" err="1" smtClean="0">
                <a:solidFill>
                  <a:schemeClr val="tx1"/>
                </a:solidFill>
                <a:cs typeface="Times New Roman" pitchFamily="18" charset="0"/>
              </a:rPr>
              <a:t>I</a:t>
            </a:r>
            <a:r>
              <a:rPr lang="en-US" sz="1800" dirty="0" smtClean="0">
                <a:solidFill>
                  <a:schemeClr val="tx1"/>
                </a:solidFill>
                <a:cs typeface="Times New Roman" pitchFamily="18" charset="0"/>
              </a:rPr>
              <a:t/>
            </a:r>
            <a:br>
              <a:rPr lang="en-US" sz="1800" dirty="0" smtClean="0">
                <a:solidFill>
                  <a:schemeClr val="tx1"/>
                </a:solidFill>
                <a:cs typeface="Times New Roman" pitchFamily="18" charset="0"/>
              </a:rPr>
            </a:br>
            <a:r>
              <a:rPr lang="en-US" sz="1800" dirty="0" smtClean="0">
                <a:solidFill>
                  <a:schemeClr val="tx1"/>
                </a:solidFill>
                <a:cs typeface="Times New Roman" pitchFamily="18" charset="0"/>
              </a:rPr>
              <a:t>- 1    </a:t>
            </a:r>
            <a:r>
              <a:rPr lang="en-US" sz="1800" b="1" dirty="0" smtClean="0">
                <a:solidFill>
                  <a:schemeClr val="tx1"/>
                </a:solidFill>
                <a:cs typeface="Times New Roman" pitchFamily="18" charset="0"/>
              </a:rPr>
              <a:t>//// 2          </a:t>
            </a:r>
            <a:r>
              <a:rPr lang="en-US" sz="1800" dirty="0" smtClean="0">
                <a:solidFill>
                  <a:schemeClr val="tx1"/>
                </a:solidFill>
                <a:cs typeface="Times New Roman" pitchFamily="18" charset="0"/>
              </a:rPr>
              <a:t> I </a:t>
            </a:r>
            <a:r>
              <a:rPr lang="en-US" sz="1800" b="1" dirty="0" smtClean="0">
                <a:solidFill>
                  <a:schemeClr val="tx1"/>
                </a:solidFill>
                <a:cs typeface="Times New Roman" pitchFamily="18" charset="0"/>
              </a:rPr>
              <a:t/>
            </a:r>
            <a:br>
              <a:rPr lang="en-US" sz="1800" b="1" dirty="0" smtClean="0">
                <a:solidFill>
                  <a:schemeClr val="tx1"/>
                </a:solidFill>
                <a:cs typeface="Times New Roman" pitchFamily="18" charset="0"/>
              </a:rPr>
            </a:br>
            <a:r>
              <a:rPr lang="en-US" sz="1800" dirty="0" smtClean="0">
                <a:solidFill>
                  <a:schemeClr val="tx1"/>
                </a:solidFill>
                <a:cs typeface="Times New Roman" pitchFamily="18" charset="0"/>
              </a:rPr>
              <a:t>-0,5  </a:t>
            </a:r>
            <a:r>
              <a:rPr lang="en-US" sz="1800" b="1" dirty="0" smtClean="0">
                <a:solidFill>
                  <a:schemeClr val="tx1"/>
                </a:solidFill>
                <a:cs typeface="Times New Roman" pitchFamily="18" charset="0"/>
              </a:rPr>
              <a:t>//// //// //// //// //9</a:t>
            </a:r>
            <a:r>
              <a:rPr lang="en-US" sz="1800" dirty="0" smtClean="0">
                <a:solidFill>
                  <a:schemeClr val="tx1"/>
                </a:solidFill>
                <a:cs typeface="Times New Roman" pitchFamily="18" charset="0"/>
              </a:rPr>
              <a:t/>
            </a:r>
            <a:br>
              <a:rPr lang="en-US" sz="1800" dirty="0" smtClean="0">
                <a:solidFill>
                  <a:schemeClr val="tx1"/>
                </a:solidFill>
                <a:cs typeface="Times New Roman" pitchFamily="18" charset="0"/>
              </a:rPr>
            </a:br>
            <a:r>
              <a:rPr lang="en-US" sz="1800" dirty="0" smtClean="0">
                <a:solidFill>
                  <a:schemeClr val="tx1"/>
                </a:solidFill>
                <a:cs typeface="Times New Roman" pitchFamily="18" charset="0"/>
              </a:rPr>
              <a:t> 0      </a:t>
            </a:r>
            <a:r>
              <a:rPr lang="en-US" sz="1800" b="1" dirty="0" smtClean="0">
                <a:solidFill>
                  <a:schemeClr val="tx1"/>
                </a:solidFill>
                <a:cs typeface="Times New Roman" pitchFamily="18" charset="0"/>
              </a:rPr>
              <a:t>//// //// //// //// //// //// // 13</a:t>
            </a:r>
            <a:r>
              <a:rPr lang="en-US" sz="1800" dirty="0" smtClean="0">
                <a:solidFill>
                  <a:schemeClr val="tx1"/>
                </a:solidFill>
                <a:cs typeface="Times New Roman" pitchFamily="18" charset="0"/>
              </a:rPr>
              <a:t>  </a:t>
            </a:r>
            <a:br>
              <a:rPr lang="en-US" sz="1800" dirty="0" smtClean="0">
                <a:solidFill>
                  <a:schemeClr val="tx1"/>
                </a:solidFill>
                <a:cs typeface="Times New Roman" pitchFamily="18" charset="0"/>
              </a:rPr>
            </a:br>
            <a:r>
              <a:rPr lang="en-US" sz="1800" dirty="0" smtClean="0">
                <a:solidFill>
                  <a:schemeClr val="tx1"/>
                </a:solidFill>
                <a:cs typeface="Times New Roman" pitchFamily="18" charset="0"/>
              </a:rPr>
              <a:t>0,5   </a:t>
            </a:r>
            <a:r>
              <a:rPr lang="en-US" sz="1800" b="1" dirty="0" smtClean="0">
                <a:solidFill>
                  <a:schemeClr val="tx1"/>
                </a:solidFill>
                <a:cs typeface="Times New Roman" pitchFamily="18" charset="0"/>
              </a:rPr>
              <a:t>//// //// ////6</a:t>
            </a:r>
            <a:r>
              <a:rPr lang="en-US" sz="1800" dirty="0" smtClean="0">
                <a:solidFill>
                  <a:schemeClr val="tx1"/>
                </a:solidFill>
                <a:cs typeface="Times New Roman" pitchFamily="18" charset="0"/>
              </a:rPr>
              <a:t>   </a:t>
            </a:r>
            <a:br>
              <a:rPr lang="en-US" sz="1800" dirty="0" smtClean="0">
                <a:solidFill>
                  <a:schemeClr val="tx1"/>
                </a:solidFill>
                <a:cs typeface="Times New Roman" pitchFamily="18" charset="0"/>
              </a:rPr>
            </a:br>
            <a:r>
              <a:rPr lang="en-US" sz="1800" dirty="0" smtClean="0">
                <a:solidFill>
                  <a:schemeClr val="tx1"/>
                </a:solidFill>
                <a:cs typeface="Times New Roman" pitchFamily="18" charset="0"/>
              </a:rPr>
              <a:t> 1     </a:t>
            </a:r>
            <a:r>
              <a:rPr lang="en-US" sz="1800" b="1" dirty="0" smtClean="0">
                <a:solidFill>
                  <a:schemeClr val="tx1"/>
                </a:solidFill>
                <a:cs typeface="Times New Roman" pitchFamily="18" charset="0"/>
              </a:rPr>
              <a:t>//// 2</a:t>
            </a:r>
            <a:br>
              <a:rPr lang="en-US" sz="1800" b="1" dirty="0" smtClean="0">
                <a:solidFill>
                  <a:schemeClr val="tx1"/>
                </a:solidFill>
                <a:cs typeface="Times New Roman" pitchFamily="18" charset="0"/>
              </a:rPr>
            </a:br>
            <a:r>
              <a:rPr lang="en-US" sz="1800" dirty="0" smtClean="0">
                <a:solidFill>
                  <a:schemeClr val="tx1"/>
                </a:solidFill>
                <a:cs typeface="Times New Roman" pitchFamily="18" charset="0"/>
              </a:rPr>
              <a:t> 1,5  </a:t>
            </a:r>
            <a:r>
              <a:rPr lang="en-US" sz="1800" b="1" dirty="0" smtClean="0">
                <a:solidFill>
                  <a:schemeClr val="tx1"/>
                </a:solidFill>
                <a:cs typeface="Times New Roman" pitchFamily="18" charset="0"/>
              </a:rPr>
              <a:t>//// ////4</a:t>
            </a:r>
            <a:br>
              <a:rPr lang="en-US" sz="1800" b="1" dirty="0" smtClean="0">
                <a:solidFill>
                  <a:schemeClr val="tx1"/>
                </a:solidFill>
                <a:cs typeface="Times New Roman" pitchFamily="18" charset="0"/>
              </a:rPr>
            </a:br>
            <a:r>
              <a:rPr lang="en-US" sz="1800" dirty="0" smtClean="0">
                <a:solidFill>
                  <a:schemeClr val="tx1"/>
                </a:solidFill>
                <a:cs typeface="Times New Roman" pitchFamily="18" charset="0"/>
              </a:rPr>
              <a:t> 2     </a:t>
            </a:r>
            <a:r>
              <a:rPr lang="en-US" sz="1800" b="1" dirty="0" smtClean="0">
                <a:solidFill>
                  <a:schemeClr val="tx1"/>
                </a:solidFill>
                <a:cs typeface="Times New Roman" pitchFamily="18" charset="0"/>
              </a:rPr>
              <a:t>// 1                                                                           </a:t>
            </a:r>
            <a:br>
              <a:rPr lang="en-US" sz="1800" b="1" dirty="0" smtClean="0">
                <a:solidFill>
                  <a:schemeClr val="tx1"/>
                </a:solidFill>
                <a:cs typeface="Times New Roman" pitchFamily="18" charset="0"/>
              </a:rPr>
            </a:br>
            <a:r>
              <a:rPr lang="en-US" sz="1800" b="1" dirty="0" smtClean="0">
                <a:solidFill>
                  <a:schemeClr val="tx1"/>
                </a:solidFill>
                <a:cs typeface="Times New Roman" pitchFamily="18" charset="0"/>
              </a:rPr>
              <a:t>4</a:t>
            </a:r>
            <a:br>
              <a:rPr lang="en-US" sz="1800" b="1" dirty="0" smtClean="0">
                <a:solidFill>
                  <a:schemeClr val="tx1"/>
                </a:solidFill>
                <a:cs typeface="Times New Roman" pitchFamily="18" charset="0"/>
              </a:rPr>
            </a:br>
            <a:r>
              <a:rPr lang="en-US" sz="1800" dirty="0" smtClean="0">
                <a:solidFill>
                  <a:schemeClr val="tx1"/>
                </a:solidFill>
                <a:cs typeface="Times New Roman" pitchFamily="18" charset="0"/>
              </a:rPr>
              <a:t>N = 38      </a:t>
            </a:r>
            <a:r>
              <a:rPr lang="en-US" sz="1800" dirty="0" err="1" smtClean="0">
                <a:solidFill>
                  <a:schemeClr val="tx1"/>
                </a:solidFill>
                <a:cs typeface="Times New Roman" pitchFamily="18" charset="0"/>
              </a:rPr>
              <a:t>Ncp</a:t>
            </a:r>
            <a:r>
              <a:rPr lang="en-US" sz="1800" dirty="0" smtClean="0">
                <a:solidFill>
                  <a:schemeClr val="tx1"/>
                </a:solidFill>
                <a:cs typeface="Times New Roman" pitchFamily="18" charset="0"/>
              </a:rPr>
              <a:t> = 6,3</a:t>
            </a:r>
            <a:endParaRPr lang="ru-RU" sz="1800" dirty="0">
              <a:solidFill>
                <a:schemeClr val="tx1"/>
              </a:solidFill>
              <a:latin typeface="+mj-lt"/>
              <a:cs typeface="Times New Roman" pitchFamily="18" charset="0"/>
            </a:endParaRPr>
          </a:p>
        </p:txBody>
      </p:sp>
      <p:pic>
        <p:nvPicPr>
          <p:cNvPr id="52225" name="Picture 1" descr="C:\Users\Станислав\Music\Documents\ZEVS\1.jpg"/>
          <p:cNvPicPr>
            <a:picLocks noChangeAspect="1" noChangeArrowheads="1"/>
          </p:cNvPicPr>
          <p:nvPr/>
        </p:nvPicPr>
        <p:blipFill>
          <a:blip r:embed="rId2" cstate="print"/>
          <a:srcRect/>
          <a:stretch>
            <a:fillRect/>
          </a:stretch>
        </p:blipFill>
        <p:spPr bwMode="auto">
          <a:xfrm>
            <a:off x="4572000" y="1484784"/>
            <a:ext cx="4572000" cy="5373216"/>
          </a:xfrm>
          <a:prstGeom prst="rect">
            <a:avLst/>
          </a:prstGeom>
          <a:noFill/>
        </p:spPr>
      </p:pic>
      <p:pic>
        <p:nvPicPr>
          <p:cNvPr id="11266" name="Picture 2" descr="C:\Users\ALEX\Desktop\_ДИСК ,,С,,\Стих. Осень\CreativeCommons_Attribution_Licens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9" y="0"/>
            <a:ext cx="973869" cy="3408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4437112"/>
            <a:ext cx="8136904" cy="923330"/>
          </a:xfrm>
          <a:prstGeom prst="rect">
            <a:avLst/>
          </a:prstGeom>
        </p:spPr>
        <p:txBody>
          <a:bodyPr wrap="square">
            <a:spAutoFit/>
          </a:bodyPr>
          <a:lstStyle/>
          <a:p>
            <a:endParaRPr lang="en-US" dirty="0" smtClean="0"/>
          </a:p>
          <a:p>
            <a:endParaRPr lang="en-US" dirty="0" smtClean="0"/>
          </a:p>
          <a:p>
            <a:endParaRPr lang="en-US" dirty="0" smtClean="0"/>
          </a:p>
        </p:txBody>
      </p:sp>
      <p:sp>
        <p:nvSpPr>
          <p:cNvPr id="5" name="Прямоугольник 4"/>
          <p:cNvSpPr/>
          <p:nvPr/>
        </p:nvSpPr>
        <p:spPr>
          <a:xfrm>
            <a:off x="0" y="1997838"/>
            <a:ext cx="9144000" cy="923330"/>
          </a:xfrm>
          <a:prstGeom prst="rect">
            <a:avLst/>
          </a:prstGeom>
        </p:spPr>
        <p:txBody>
          <a:bodyPr wrap="square">
            <a:spAutoFit/>
          </a:bodyPr>
          <a:lstStyle/>
          <a:p>
            <a:r>
              <a:rPr lang="ru-RU" dirty="0" smtClean="0"/>
              <a:t>",</a:t>
            </a:r>
            <a:br>
              <a:rPr lang="ru-RU" dirty="0" smtClean="0"/>
            </a:br>
            <a:r>
              <a:rPr lang="ru-RU" dirty="0" smtClean="0"/>
              <a:t/>
            </a:r>
            <a:br>
              <a:rPr lang="ru-RU" dirty="0" smtClean="0"/>
            </a:br>
            <a:endParaRPr lang="ru-RU" dirty="0"/>
          </a:p>
        </p:txBody>
      </p:sp>
      <p:sp>
        <p:nvSpPr>
          <p:cNvPr id="6" name="Прямоугольник 5"/>
          <p:cNvSpPr/>
          <p:nvPr/>
        </p:nvSpPr>
        <p:spPr>
          <a:xfrm>
            <a:off x="0" y="0"/>
            <a:ext cx="9144000" cy="3323987"/>
          </a:xfrm>
          <a:prstGeom prst="rect">
            <a:avLst/>
          </a:prstGeom>
        </p:spPr>
        <p:txBody>
          <a:bodyPr wrap="square">
            <a:spAutoFit/>
          </a:bodyPr>
          <a:lstStyle/>
          <a:p>
            <a:r>
              <a:rPr lang="ru-RU" dirty="0" smtClean="0"/>
              <a:t/>
            </a:r>
            <a:br>
              <a:rPr lang="ru-RU" dirty="0" smtClean="0"/>
            </a:br>
            <a:r>
              <a:rPr lang="en-US" sz="2800" dirty="0" smtClean="0"/>
              <a:t>The "Tatiana" satellite, created by scientists of the Moscow State University and launched in 2005, discovered unusual light phenomena in the atmosphere of the Earth, in the equatorial zone - outbursts in the upper atmosphere, RIA</a:t>
            </a:r>
          </a:p>
          <a:p>
            <a:r>
              <a:rPr lang="en-US" sz="2800" dirty="0" smtClean="0"/>
              <a:t> </a:t>
            </a:r>
            <a:r>
              <a:rPr lang="en-US" sz="2800" dirty="0" smtClean="0">
                <a:hlinkClick r:id="rId2"/>
              </a:rPr>
              <a:t>https://ria.ru/science/20081010</a:t>
            </a:r>
            <a:r>
              <a:rPr lang="ru-RU" sz="2800" dirty="0" smtClean="0"/>
              <a:t/>
            </a:r>
            <a:br>
              <a:rPr lang="ru-RU" sz="2800" dirty="0" smtClean="0"/>
            </a:br>
            <a:r>
              <a:rPr lang="ru-RU" sz="2800" dirty="0" smtClean="0"/>
              <a:t> </a:t>
            </a:r>
            <a:r>
              <a:rPr lang="ru-RU" sz="2800" dirty="0" smtClean="0">
                <a:hlinkClick r:id="rId3"/>
              </a:rPr>
              <a:t>https://ria.ru/science/20081010/152938826.html</a:t>
            </a:r>
            <a:endParaRPr lang="ru-RU" sz="2800" dirty="0" smtClean="0"/>
          </a:p>
          <a:p>
            <a:endParaRPr lang="ru-RU" sz="2400" dirty="0"/>
          </a:p>
        </p:txBody>
      </p:sp>
      <p:sp>
        <p:nvSpPr>
          <p:cNvPr id="7" name="Прямоугольник 6"/>
          <p:cNvSpPr/>
          <p:nvPr/>
        </p:nvSpPr>
        <p:spPr>
          <a:xfrm>
            <a:off x="0" y="4221088"/>
            <a:ext cx="8892480" cy="2554545"/>
          </a:xfrm>
          <a:prstGeom prst="rect">
            <a:avLst/>
          </a:prstGeom>
        </p:spPr>
        <p:txBody>
          <a:bodyPr wrap="square">
            <a:spAutoFit/>
          </a:bodyPr>
          <a:lstStyle/>
          <a:p>
            <a:r>
              <a:rPr lang="en-US" sz="3200" dirty="0" smtClean="0"/>
              <a:t> “Tatiana” discovered the so-called transient light phenomena. It turned out that in the vicinity of the equator, as well as at the poles, transient light events are concentrated, with a high power of up to 10 </a:t>
            </a:r>
            <a:r>
              <a:rPr lang="en-US" sz="3200" dirty="0" err="1" smtClean="0"/>
              <a:t>megajoules</a:t>
            </a:r>
            <a:r>
              <a:rPr lang="en-US" sz="3200" dirty="0" smtClean="0"/>
              <a:t>, "</a:t>
            </a:r>
            <a:endParaRPr lang="ru-RU" sz="3200" dirty="0"/>
          </a:p>
        </p:txBody>
      </p:sp>
      <p:pic>
        <p:nvPicPr>
          <p:cNvPr id="12290" name="Picture 2" descr="C:\Users\ALEX\Desktop\_ДИСК ,,С,,\Стих. Осень\CreativeCommons_Attribution_Licens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71600" cy="3400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0" y="0"/>
            <a:ext cx="9144000" cy="1357313"/>
          </a:xfrm>
        </p:spPr>
        <p:txBody>
          <a:bodyPr/>
          <a:lstStyle/>
          <a:p>
            <a:r>
              <a:rPr lang="en-US" altLang="ru-RU" sz="2000" smtClean="0">
                <a:solidFill>
                  <a:srgbClr val="FF0000"/>
                </a:solidFill>
              </a:rPr>
              <a:t>“Weather quanta” (~7 and ~3.5 days </a:t>
            </a:r>
            <a:r>
              <a:rPr lang="en-US" altLang="ru-RU" sz="2000" smtClean="0"/>
              <a:t>and their sub-harmonics of GW) affect a person </a:t>
            </a:r>
            <a:br>
              <a:rPr lang="en-US" altLang="ru-RU" sz="2000" smtClean="0"/>
            </a:br>
            <a:r>
              <a:rPr lang="en-US" altLang="ru-RU" sz="2000" smtClean="0"/>
              <a:t>Note the time resolution of spectral lines  on 2 bottom graphes (right):</a:t>
            </a:r>
            <a:br>
              <a:rPr lang="en-US" altLang="ru-RU" sz="2000" smtClean="0"/>
            </a:br>
            <a:r>
              <a:rPr lang="en-US" altLang="ru-RU" sz="2000" smtClean="0">
                <a:solidFill>
                  <a:srgbClr val="C00000"/>
                </a:solidFill>
              </a:rPr>
              <a:t>½, 1, 2………2,4.6,8  hrs  are </a:t>
            </a:r>
            <a:r>
              <a:rPr lang="en-US" altLang="ru-RU" sz="2000" smtClean="0"/>
              <a:t>typical for GW in </a:t>
            </a:r>
            <a:r>
              <a:rPr lang="en-US" altLang="ru-RU" sz="2000" smtClean="0">
                <a:solidFill>
                  <a:srgbClr val="C00000"/>
                </a:solidFill>
              </a:rPr>
              <a:t>the atmosphere </a:t>
            </a:r>
            <a:r>
              <a:rPr lang="en-US" altLang="ru-RU" sz="2000" smtClean="0"/>
              <a:t>(and in </a:t>
            </a:r>
            <a:r>
              <a:rPr lang="en-US" altLang="ru-RU" sz="2000" smtClean="0">
                <a:solidFill>
                  <a:srgbClr val="C00000"/>
                </a:solidFill>
              </a:rPr>
              <a:t>the solid Earth</a:t>
            </a:r>
            <a:r>
              <a:rPr lang="en-US" altLang="ru-RU" sz="2000" smtClean="0"/>
              <a:t>!)</a:t>
            </a:r>
            <a:br>
              <a:rPr lang="en-US" altLang="ru-RU" sz="2000" smtClean="0"/>
            </a:br>
            <a:r>
              <a:rPr lang="en-US" altLang="ru-RU" sz="2000" smtClean="0">
                <a:solidFill>
                  <a:schemeClr val="tx2"/>
                </a:solidFill>
              </a:rPr>
              <a:t> </a:t>
            </a:r>
            <a:r>
              <a:rPr lang="en-US" altLang="ru-RU" sz="2000" i="1" u="sng" smtClean="0">
                <a:solidFill>
                  <a:schemeClr val="tx2"/>
                </a:solidFill>
              </a:rPr>
              <a:t>Cardio-Vascular System illness (left)                 endocrine disorders</a:t>
            </a:r>
            <a:r>
              <a:rPr lang="ru-RU" altLang="ru-RU" sz="2000" i="1" u="sng" smtClean="0">
                <a:solidFill>
                  <a:schemeClr val="tx2"/>
                </a:solidFill>
              </a:rPr>
              <a:t> (</a:t>
            </a:r>
            <a:r>
              <a:rPr lang="en-US" altLang="ru-RU" sz="2000" i="1" u="sng" smtClean="0">
                <a:solidFill>
                  <a:schemeClr val="tx2"/>
                </a:solidFill>
              </a:rPr>
              <a:t>right</a:t>
            </a:r>
            <a:r>
              <a:rPr lang="ru-RU" altLang="ru-RU" sz="2000" i="1" u="sng" smtClean="0">
                <a:solidFill>
                  <a:schemeClr val="tx2"/>
                </a:solidFill>
              </a:rPr>
              <a:t>)</a:t>
            </a:r>
            <a:r>
              <a:rPr lang="en-US" altLang="ru-RU" sz="2000" i="1" u="sng" smtClean="0"/>
              <a:t> </a:t>
            </a:r>
            <a:endParaRPr lang="ru-RU" altLang="ru-RU" sz="2000" i="1" u="sng" smtClean="0"/>
          </a:p>
        </p:txBody>
      </p:sp>
      <p:pic>
        <p:nvPicPr>
          <p:cNvPr id="4099" name="Picture 2" descr="G:\P1080133.JPG"/>
          <p:cNvPicPr>
            <a:picLocks noChangeAspect="1" noChangeArrowheads="1"/>
          </p:cNvPicPr>
          <p:nvPr/>
        </p:nvPicPr>
        <p:blipFill>
          <a:blip r:embed="rId2" cstate="print"/>
          <a:srcRect/>
          <a:stretch>
            <a:fillRect/>
          </a:stretch>
        </p:blipFill>
        <p:spPr bwMode="auto">
          <a:xfrm>
            <a:off x="285750" y="1571625"/>
            <a:ext cx="8858250" cy="4714875"/>
          </a:xfrm>
          <a:prstGeom prst="rect">
            <a:avLst/>
          </a:prstGeom>
          <a:noFill/>
          <a:ln w="9525">
            <a:noFill/>
            <a:miter lim="800000"/>
            <a:headEnd/>
            <a:tailEnd/>
          </a:ln>
        </p:spPr>
      </p:pic>
      <p:pic>
        <p:nvPicPr>
          <p:cNvPr id="13314" name="Picture 2" descr="C:\Users\ALEX\Desktop\_ДИСК ,,С,,\Стих. Осень\CreativeCommons_Attribution_Licen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32656"/>
            <a:ext cx="822949" cy="2880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04664"/>
            <a:ext cx="9144000" cy="6453336"/>
          </a:xfrm>
        </p:spPr>
        <p:txBody>
          <a:bodyPr>
            <a:normAutofit fontScale="90000"/>
          </a:bodyPr>
          <a:lstStyle/>
          <a:p>
            <a:pPr algn="l"/>
            <a:r>
              <a:rPr lang="en-US" sz="2400" b="1" i="1" dirty="0" smtClean="0">
                <a:solidFill>
                  <a:srgbClr val="FF0000"/>
                </a:solidFill>
              </a:rPr>
              <a:t>A histogram of accidents at nuclear power plants (1952-2004) </a:t>
            </a:r>
            <a:r>
              <a:rPr lang="en-US" sz="2000" b="1" i="1" dirty="0" smtClean="0"/>
              <a:t>https://nuclearpeace.jimdo.com</a:t>
            </a:r>
            <a:r>
              <a:rPr lang="en-US" sz="2400" b="1" i="1" dirty="0" smtClean="0"/>
              <a:t>/</a:t>
            </a:r>
            <a:br>
              <a:rPr lang="en-US" sz="2400" b="1" i="1" dirty="0" smtClean="0"/>
            </a:br>
            <a:r>
              <a:rPr lang="en-US" sz="2400" b="1" i="1" dirty="0" smtClean="0"/>
              <a:t>The disaster at the nuclear facility </a:t>
            </a:r>
            <a:r>
              <a:rPr lang="en-US" sz="2400" b="1" i="1" dirty="0" smtClean="0">
                <a:solidFill>
                  <a:srgbClr val="FF0000"/>
                </a:solidFill>
              </a:rPr>
              <a:t>MAYAK </a:t>
            </a:r>
            <a:r>
              <a:rPr lang="en-US" sz="2400" b="1" i="1" dirty="0" smtClean="0"/>
              <a:t>occurred on Sept. 29, 1957, ESVZ-1 September 30, 1957 Disaster in </a:t>
            </a:r>
            <a:r>
              <a:rPr lang="en-US" sz="2400" b="1" i="1" dirty="0" smtClean="0">
                <a:solidFill>
                  <a:srgbClr val="FF0000"/>
                </a:solidFill>
              </a:rPr>
              <a:t>Chernobyl </a:t>
            </a:r>
            <a:r>
              <a:rPr lang="en-US" sz="2400" b="1" i="1" dirty="0" smtClean="0"/>
              <a:t>occurred on the night of 25/26 April 1986 Both catastrophes were synchronized with the lunar-solar gravitational tides </a:t>
            </a:r>
            <a:br>
              <a:rPr lang="en-US" sz="2400" b="1" i="1" dirty="0" smtClean="0"/>
            </a:br>
            <a:r>
              <a:rPr lang="en-US" sz="2400" b="1" i="1" dirty="0" smtClean="0"/>
              <a:t> along the y axis, the difference in days between the predictable and real dates in days </a:t>
            </a:r>
            <a:r>
              <a:rPr lang="en-US" sz="2400" b="1" i="1" dirty="0">
                <a:solidFill>
                  <a:srgbClr val="FF0000"/>
                </a:solidFill>
              </a:rPr>
              <a:t/>
            </a:r>
            <a:br>
              <a:rPr lang="en-US" sz="2400" b="1" i="1" dirty="0">
                <a:solidFill>
                  <a:srgbClr val="FF0000"/>
                </a:solidFill>
              </a:rPr>
            </a:br>
            <a:r>
              <a:rPr lang="en-US" sz="1400" i="1" dirty="0">
                <a:latin typeface="Times New Roman" pitchFamily="18" charset="0"/>
                <a:cs typeface="Times New Roman" pitchFamily="18" charset="0"/>
              </a:rPr>
              <a:t>N cp</a:t>
            </a:r>
            <a:r>
              <a:rPr lang="ru-RU" sz="1400" i="1" dirty="0">
                <a:latin typeface="Times New Roman" pitchFamily="18" charset="0"/>
                <a:cs typeface="Times New Roman" pitchFamily="18" charset="0"/>
              </a:rPr>
              <a:t>  =  27 : 7 = 4</a:t>
            </a:r>
            <a:r>
              <a:rPr lang="en-US" sz="2400" b="1" dirty="0"/>
              <a:t/>
            </a:r>
            <a:br>
              <a:rPr lang="en-US" sz="2400" b="1" dirty="0"/>
            </a:br>
            <a:r>
              <a:rPr lang="en-US" sz="2400" b="1" dirty="0"/>
              <a:t>                      </a:t>
            </a:r>
            <a:r>
              <a:rPr lang="en-US" sz="2400" b="1" dirty="0" smtClean="0"/>
              <a:t>   </a:t>
            </a:r>
            <a:r>
              <a:rPr lang="en-US" sz="1600" b="1" dirty="0"/>
              <a:t>I</a:t>
            </a:r>
            <a:r>
              <a:rPr lang="ru-RU" sz="1400" dirty="0"/>
              <a:t/>
            </a:r>
            <a:br>
              <a:rPr lang="ru-RU" sz="1400" dirty="0"/>
            </a:br>
            <a:r>
              <a:rPr lang="ru-RU" sz="1400" b="1" dirty="0"/>
              <a:t> </a:t>
            </a:r>
            <a:r>
              <a:rPr lang="en-US" sz="1400" b="1" dirty="0"/>
              <a:t>                                     </a:t>
            </a:r>
            <a:r>
              <a:rPr lang="en-US" sz="1400" b="1" dirty="0" smtClean="0"/>
              <a:t>    </a:t>
            </a:r>
            <a:r>
              <a:rPr lang="en-US" sz="1400" b="1" dirty="0"/>
              <a:t>I</a:t>
            </a:r>
            <a:r>
              <a:rPr lang="ru-RU" sz="1400" dirty="0"/>
              <a:t/>
            </a:r>
            <a:br>
              <a:rPr lang="ru-RU" sz="1400" dirty="0"/>
            </a:br>
            <a:r>
              <a:rPr lang="ru-RU" sz="1400" dirty="0"/>
              <a:t>                              </a:t>
            </a:r>
            <a:r>
              <a:rPr lang="ru-RU" sz="1400" b="1" dirty="0"/>
              <a:t>А</a:t>
            </a:r>
            <a:r>
              <a:rPr lang="en-US" sz="1400" b="1" dirty="0"/>
              <a:t>     </a:t>
            </a:r>
            <a:r>
              <a:rPr lang="en-US" sz="1400" b="1" dirty="0" smtClean="0"/>
              <a:t>     </a:t>
            </a:r>
            <a:r>
              <a:rPr lang="en-US" sz="1400" b="1" dirty="0"/>
              <a:t>I</a:t>
            </a:r>
            <a:r>
              <a:rPr lang="ru-RU" sz="1400" b="1" dirty="0"/>
              <a:t>                     ЭСВЗ-1</a:t>
            </a:r>
            <a:r>
              <a:rPr lang="en-US" sz="1400" dirty="0"/>
              <a:t/>
            </a:r>
            <a:br>
              <a:rPr lang="en-US" sz="1400" dirty="0"/>
            </a:br>
            <a:r>
              <a:rPr lang="en-US" sz="1400" dirty="0"/>
              <a:t>  -2   </a:t>
            </a:r>
            <a:r>
              <a:rPr lang="ru-RU" sz="1400" dirty="0"/>
              <a:t> </a:t>
            </a:r>
            <a:r>
              <a:rPr lang="ru-RU" sz="1400" b="1" dirty="0"/>
              <a:t>0</a:t>
            </a:r>
            <a:r>
              <a:rPr lang="en-US" sz="1400" b="1" dirty="0"/>
              <a:t>                            </a:t>
            </a:r>
            <a:r>
              <a:rPr lang="en-US" sz="1400" b="1" dirty="0" smtClean="0"/>
              <a:t>   </a:t>
            </a:r>
            <a:r>
              <a:rPr lang="en-US" sz="1400" b="1" dirty="0"/>
              <a:t>I</a:t>
            </a:r>
            <a:br>
              <a:rPr lang="en-US" sz="1400" b="1" dirty="0"/>
            </a:br>
            <a:r>
              <a:rPr lang="en-US" sz="1400" dirty="0"/>
              <a:t>  -1     </a:t>
            </a:r>
            <a:r>
              <a:rPr lang="en-US" sz="1400" b="1" dirty="0"/>
              <a:t>////</a:t>
            </a:r>
            <a:r>
              <a:rPr lang="ru-RU" sz="1400" b="1" dirty="0"/>
              <a:t> </a:t>
            </a:r>
            <a:r>
              <a:rPr lang="en-US" sz="1400" b="1" dirty="0"/>
              <a:t>//// //// ////</a:t>
            </a:r>
            <a:r>
              <a:rPr lang="ru-RU" sz="1400" b="1" dirty="0"/>
              <a:t> 4</a:t>
            </a:r>
            <a:r>
              <a:rPr lang="en-US" sz="1400" b="1" dirty="0"/>
              <a:t>                                            </a:t>
            </a:r>
            <a:br>
              <a:rPr lang="en-US" sz="1400" b="1" dirty="0"/>
            </a:br>
            <a:r>
              <a:rPr lang="en-US" sz="1400" dirty="0"/>
              <a:t>    0    </a:t>
            </a:r>
            <a:r>
              <a:rPr lang="en-US" sz="1400" b="1" dirty="0"/>
              <a:t>//// //// //// //// //// //// //// //// 8</a:t>
            </a:r>
            <a:r>
              <a:rPr lang="en-US" sz="1400" dirty="0"/>
              <a:t>  </a:t>
            </a:r>
            <a:br>
              <a:rPr lang="en-US" sz="1400" dirty="0"/>
            </a:br>
            <a:r>
              <a:rPr lang="en-US" sz="1400" dirty="0"/>
              <a:t>    1     </a:t>
            </a:r>
            <a:r>
              <a:rPr lang="en-US" sz="1400" b="1" dirty="0"/>
              <a:t>//// //// //// //// </a:t>
            </a:r>
            <a:r>
              <a:rPr lang="ru-RU" sz="1400" b="1" dirty="0"/>
              <a:t>4</a:t>
            </a:r>
            <a:r>
              <a:rPr lang="en-US" sz="1400" dirty="0"/>
              <a:t/>
            </a:r>
            <a:br>
              <a:rPr lang="en-US" sz="1400" dirty="0"/>
            </a:br>
            <a:r>
              <a:rPr lang="en-US" sz="1400" dirty="0"/>
              <a:t>    2     </a:t>
            </a:r>
            <a:r>
              <a:rPr lang="en-US" sz="1400" b="1" dirty="0"/>
              <a:t>//// </a:t>
            </a:r>
            <a:r>
              <a:rPr lang="ru-RU" sz="1400" b="1" dirty="0"/>
              <a:t>1</a:t>
            </a:r>
            <a:r>
              <a:rPr lang="en-US" sz="1400" dirty="0"/>
              <a:t/>
            </a:r>
            <a:br>
              <a:rPr lang="en-US" sz="1400" dirty="0"/>
            </a:br>
            <a:r>
              <a:rPr lang="en-US" sz="1400" dirty="0"/>
              <a:t>             </a:t>
            </a:r>
            <a:br>
              <a:rPr lang="en-US" sz="1400" dirty="0"/>
            </a:br>
            <a:r>
              <a:rPr lang="en-US" sz="1400" dirty="0"/>
              <a:t>                                    </a:t>
            </a:r>
            <a:r>
              <a:rPr lang="en-US" sz="1400" b="1" dirty="0"/>
              <a:t>N = </a:t>
            </a:r>
            <a:r>
              <a:rPr lang="ru-RU" sz="1400" b="1" dirty="0"/>
              <a:t>17</a:t>
            </a:r>
            <a:r>
              <a:rPr lang="en-US" sz="1400" dirty="0"/>
              <a:t>                                                               </a:t>
            </a:r>
            <a:br>
              <a:rPr lang="en-US" sz="1400" dirty="0"/>
            </a:br>
            <a:r>
              <a:rPr lang="en-US" sz="1400" dirty="0"/>
              <a:t>                               </a:t>
            </a:r>
            <a:r>
              <a:rPr lang="ru-RU" sz="1400" dirty="0"/>
              <a:t>Б</a:t>
            </a:r>
            <a:r>
              <a:rPr lang="en-US" sz="1400" dirty="0"/>
              <a:t>            </a:t>
            </a:r>
            <a:r>
              <a:rPr lang="ru-RU" sz="1400" dirty="0"/>
              <a:t>                                            ЭСВЗ-2</a:t>
            </a:r>
            <a:r>
              <a:rPr lang="en-US" sz="1400" dirty="0"/>
              <a:t>           </a:t>
            </a:r>
            <a:br>
              <a:rPr lang="en-US" sz="1400" dirty="0"/>
            </a:br>
            <a:r>
              <a:rPr lang="en-US" sz="1400" dirty="0"/>
              <a:t> </a:t>
            </a:r>
            <a:r>
              <a:rPr lang="en-US" sz="1400" b="1" dirty="0"/>
              <a:t/>
            </a:r>
            <a:br>
              <a:rPr lang="en-US" sz="1400" b="1" dirty="0"/>
            </a:br>
            <a:r>
              <a:rPr lang="en-US" sz="1400" b="1" dirty="0"/>
              <a:t>   -1     </a:t>
            </a:r>
            <a:br>
              <a:rPr lang="en-US" sz="1400" b="1" dirty="0"/>
            </a:br>
            <a:r>
              <a:rPr lang="en-US" sz="1400" b="1" dirty="0"/>
              <a:t>    0    //// //// //// //// //// </a:t>
            </a:r>
            <a:r>
              <a:rPr lang="ru-RU" sz="1400" b="1" dirty="0"/>
              <a:t>5</a:t>
            </a:r>
            <a:r>
              <a:rPr lang="en-US" sz="1400" b="1" dirty="0"/>
              <a:t/>
            </a:r>
            <a:br>
              <a:rPr lang="en-US" sz="1400" b="1" dirty="0"/>
            </a:br>
            <a:r>
              <a:rPr lang="en-US" sz="1400" b="1" dirty="0"/>
              <a:t>    1    //// //// //// </a:t>
            </a:r>
            <a:r>
              <a:rPr lang="ru-RU" sz="1400" b="1" dirty="0"/>
              <a:t>3</a:t>
            </a:r>
            <a:r>
              <a:rPr lang="en-US" sz="1400" b="1" dirty="0"/>
              <a:t>                               </a:t>
            </a:r>
            <a:br>
              <a:rPr lang="en-US" sz="1400" b="1" dirty="0"/>
            </a:br>
            <a:r>
              <a:rPr lang="en-US" sz="1400" b="1" dirty="0"/>
              <a:t>    2    </a:t>
            </a:r>
            <a:r>
              <a:rPr lang="ru-RU" sz="1400" b="1" dirty="0"/>
              <a:t>//// </a:t>
            </a:r>
            <a:r>
              <a:rPr lang="en-US" sz="1400" b="1" dirty="0"/>
              <a:t>//// </a:t>
            </a:r>
            <a:r>
              <a:rPr lang="ru-RU" sz="1400" b="1" dirty="0"/>
              <a:t>2</a:t>
            </a:r>
            <a:r>
              <a:rPr lang="en-US" sz="1400" b="1" dirty="0"/>
              <a:t/>
            </a:r>
            <a:br>
              <a:rPr lang="en-US" sz="1400" b="1" dirty="0"/>
            </a:br>
            <a:r>
              <a:rPr lang="en-US" sz="1400" b="1" dirty="0"/>
              <a:t>                        </a:t>
            </a:r>
            <a:r>
              <a:rPr lang="en-US" sz="1400" dirty="0" err="1"/>
              <a:t>i</a:t>
            </a:r>
            <a:r>
              <a:rPr lang="ru-RU" sz="1400" b="1" dirty="0"/>
              <a:t>                                                                                                       </a:t>
            </a:r>
            <a:r>
              <a:rPr lang="en-US" sz="1400" b="1" dirty="0"/>
              <a:t/>
            </a:r>
            <a:br>
              <a:rPr lang="en-US" sz="1400" b="1" dirty="0"/>
            </a:br>
            <a:r>
              <a:rPr lang="en-US" sz="1400" b="1" dirty="0"/>
              <a:t>                                   </a:t>
            </a:r>
            <a:r>
              <a:rPr lang="ru-RU" sz="1400" b="1" dirty="0"/>
              <a:t> </a:t>
            </a:r>
            <a:r>
              <a:rPr lang="en-US" sz="1400" b="1" dirty="0"/>
              <a:t>N</a:t>
            </a:r>
            <a:r>
              <a:rPr lang="ru-RU" sz="1400" b="1" dirty="0"/>
              <a:t> = 10</a:t>
            </a:r>
            <a:r>
              <a:rPr lang="en-US" sz="1400" b="1" dirty="0"/>
              <a:t>                                        </a:t>
            </a:r>
            <a:r>
              <a:rPr lang="ru-RU" sz="1400" dirty="0"/>
              <a:t> </a:t>
            </a:r>
            <a:r>
              <a:rPr lang="en-US" sz="1400" dirty="0"/>
              <a:t>N cp</a:t>
            </a:r>
            <a:r>
              <a:rPr lang="ru-RU" sz="1400" dirty="0"/>
              <a:t>  =  </a:t>
            </a:r>
            <a:r>
              <a:rPr lang="en-US" sz="1400" dirty="0"/>
              <a:t>95</a:t>
            </a:r>
            <a:r>
              <a:rPr lang="ru-RU" sz="1400" dirty="0"/>
              <a:t> : 7 = </a:t>
            </a:r>
            <a:r>
              <a:rPr lang="en-US" sz="1400" dirty="0"/>
              <a:t>13,5</a:t>
            </a:r>
            <a:r>
              <a:rPr lang="ru-RU" sz="1400" dirty="0"/>
              <a:t/>
            </a:r>
            <a:br>
              <a:rPr lang="ru-RU" sz="1400" dirty="0"/>
            </a:br>
            <a:endParaRPr lang="ru-RU" sz="1400" dirty="0"/>
          </a:p>
        </p:txBody>
      </p:sp>
      <p:pic>
        <p:nvPicPr>
          <p:cNvPr id="14338" name="Picture 2" descr="C:\Users\ALEX\Desktop\_ДИСК ,,С,,\Стих. Осень\CreativeCommons_Attribution_Licen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683568" cy="239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656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78698"/>
          </a:xfrm>
        </p:spPr>
        <p:txBody>
          <a:bodyPr>
            <a:normAutofit/>
          </a:bodyPr>
          <a:lstStyle/>
          <a:p>
            <a:pPr algn="l"/>
            <a:r>
              <a:rPr lang="en-US" sz="2400" b="1" dirty="0" smtClean="0"/>
              <a:t>The histogram of the distributions of the daily Wolf numbers (2007-2009) relative to the extremes of the Earth's rotation rate (EERR) in days </a:t>
            </a:r>
            <a:r>
              <a:rPr lang="en-US" sz="2400" b="1" dirty="0" smtClean="0">
                <a:solidFill>
                  <a:schemeClr val="tx2"/>
                </a:solidFill>
              </a:rPr>
              <a:t/>
            </a:r>
            <a:br>
              <a:rPr lang="en-US" sz="2400" b="1" dirty="0" smtClean="0">
                <a:solidFill>
                  <a:schemeClr val="tx2"/>
                </a:solidFill>
              </a:rPr>
            </a:br>
            <a:r>
              <a:rPr lang="en-US" sz="2400" b="1" i="1" dirty="0" smtClean="0"/>
              <a:t>scale is reduced by 2 times relative to the previous histogram </a:t>
            </a:r>
            <a:r>
              <a:rPr lang="en-US" sz="2400" b="1" i="1" dirty="0" smtClean="0">
                <a:solidFill>
                  <a:srgbClr val="FF0000"/>
                </a:solidFill>
              </a:rPr>
              <a:t/>
            </a:r>
            <a:br>
              <a:rPr lang="en-US" sz="2400" b="1" i="1" dirty="0" smtClean="0">
                <a:solidFill>
                  <a:srgbClr val="FF0000"/>
                </a:solidFill>
              </a:rPr>
            </a:br>
            <a:r>
              <a:rPr lang="en-US" sz="2400" b="1" i="1" dirty="0" smtClean="0">
                <a:solidFill>
                  <a:srgbClr val="FF0000"/>
                </a:solidFill>
              </a:rPr>
              <a:t>                                  </a:t>
            </a:r>
            <a:r>
              <a:rPr lang="en-US" sz="2400" i="1" dirty="0" smtClean="0">
                <a:latin typeface="Times New Roman" pitchFamily="18" charset="0"/>
                <a:cs typeface="Times New Roman" pitchFamily="18" charset="0"/>
              </a:rPr>
              <a:t>N cp</a:t>
            </a:r>
            <a:r>
              <a:rPr lang="ru-RU" sz="2400" i="1" dirty="0" smtClean="0">
                <a:latin typeface="Times New Roman" pitchFamily="18" charset="0"/>
                <a:cs typeface="Times New Roman" pitchFamily="18" charset="0"/>
              </a:rPr>
              <a:t>  =  </a:t>
            </a:r>
            <a:r>
              <a:rPr lang="en-US" sz="2400" i="1" dirty="0" smtClean="0">
                <a:latin typeface="Times New Roman" pitchFamily="18" charset="0"/>
                <a:cs typeface="Times New Roman" pitchFamily="18" charset="0"/>
              </a:rPr>
              <a:t>95</a:t>
            </a:r>
            <a:r>
              <a:rPr lang="ru-RU" sz="2400" i="1" dirty="0" smtClean="0">
                <a:latin typeface="Times New Roman" pitchFamily="18" charset="0"/>
                <a:cs typeface="Times New Roman" pitchFamily="18" charset="0"/>
              </a:rPr>
              <a:t> : 7 = </a:t>
            </a:r>
            <a:r>
              <a:rPr lang="en-US" sz="2400" b="1" i="1" dirty="0" smtClean="0">
                <a:latin typeface="Times New Roman" pitchFamily="18" charset="0"/>
                <a:cs typeface="Times New Roman" pitchFamily="18" charset="0"/>
              </a:rPr>
              <a:t>13,5</a:t>
            </a:r>
            <a:r>
              <a:rPr lang="ru-RU" sz="2400" i="1" dirty="0" smtClean="0">
                <a:latin typeface="Times New Roman" pitchFamily="18" charset="0"/>
                <a:cs typeface="Times New Roman" pitchFamily="18" charset="0"/>
              </a:rPr>
              <a:t> </a:t>
            </a:r>
            <a:r>
              <a:rPr lang="en-US" sz="2400" b="1" dirty="0" smtClean="0"/>
              <a:t/>
            </a:r>
            <a:br>
              <a:rPr lang="en-US" sz="2400" b="1" dirty="0" smtClean="0"/>
            </a:br>
            <a:r>
              <a:rPr lang="en-US" sz="2400" b="1" dirty="0" smtClean="0"/>
              <a:t>                                      </a:t>
            </a:r>
            <a:r>
              <a:rPr lang="en-US" sz="1600" b="1" dirty="0" smtClean="0"/>
              <a:t>I</a:t>
            </a:r>
            <a:r>
              <a:rPr lang="ru-RU" sz="1400" dirty="0" smtClean="0"/>
              <a:t/>
            </a:r>
            <a:br>
              <a:rPr lang="ru-RU" sz="1400" dirty="0" smtClean="0"/>
            </a:br>
            <a:r>
              <a:rPr lang="ru-RU" sz="1400" b="1" dirty="0" smtClean="0"/>
              <a:t> </a:t>
            </a:r>
            <a:r>
              <a:rPr lang="en-US" sz="1400" b="1" dirty="0" smtClean="0"/>
              <a:t>                                                                 I</a:t>
            </a:r>
            <a:r>
              <a:rPr lang="ru-RU" sz="1400" dirty="0" smtClean="0"/>
              <a:t/>
            </a:r>
            <a:br>
              <a:rPr lang="ru-RU" sz="1400" dirty="0" smtClean="0"/>
            </a:br>
            <a:r>
              <a:rPr lang="ru-RU" sz="1400" dirty="0" smtClean="0"/>
              <a:t>                              </a:t>
            </a:r>
            <a:r>
              <a:rPr lang="ru-RU" sz="1400" b="1" dirty="0" smtClean="0"/>
              <a:t>А</a:t>
            </a:r>
            <a:r>
              <a:rPr lang="en-US" sz="1400" b="1" dirty="0" smtClean="0"/>
              <a:t>                                  I</a:t>
            </a:r>
            <a:r>
              <a:rPr lang="ru-RU" sz="1400" b="1" dirty="0" smtClean="0"/>
              <a:t>                     ЭСВЗ-1</a:t>
            </a:r>
            <a:r>
              <a:rPr lang="en-US" sz="1400" dirty="0" smtClean="0"/>
              <a:t/>
            </a:r>
            <a:br>
              <a:rPr lang="en-US" sz="1400" dirty="0" smtClean="0"/>
            </a:br>
            <a:r>
              <a:rPr lang="en-US" sz="1400" dirty="0" smtClean="0"/>
              <a:t>  -2   </a:t>
            </a:r>
            <a:r>
              <a:rPr lang="ru-RU" sz="1400" dirty="0" smtClean="0"/>
              <a:t> </a:t>
            </a:r>
            <a:r>
              <a:rPr lang="ru-RU" sz="1400" b="1" dirty="0" smtClean="0"/>
              <a:t>0</a:t>
            </a:r>
            <a:r>
              <a:rPr lang="en-US" sz="1400" b="1" dirty="0" smtClean="0"/>
              <a:t>                                                       I</a:t>
            </a:r>
            <a:br>
              <a:rPr lang="en-US" sz="1400" b="1" dirty="0" smtClean="0"/>
            </a:br>
            <a:r>
              <a:rPr lang="en-US" sz="1400" dirty="0" smtClean="0"/>
              <a:t>  -1     </a:t>
            </a:r>
            <a:r>
              <a:rPr lang="en-US" sz="1400" b="1" dirty="0" smtClean="0"/>
              <a:t>//// </a:t>
            </a:r>
            <a:r>
              <a:rPr lang="ru-RU" sz="1400" b="1" dirty="0" smtClean="0"/>
              <a:t>2</a:t>
            </a:r>
            <a:r>
              <a:rPr lang="en-US" sz="1400" b="1" dirty="0" smtClean="0"/>
              <a:t>                                             I</a:t>
            </a:r>
            <a:br>
              <a:rPr lang="en-US" sz="1400" b="1" dirty="0" smtClean="0"/>
            </a:br>
            <a:r>
              <a:rPr lang="en-US" sz="1400" dirty="0" smtClean="0"/>
              <a:t>    0    </a:t>
            </a:r>
            <a:r>
              <a:rPr lang="en-US" sz="1400" b="1" dirty="0" smtClean="0"/>
              <a:t>//// //// //// //// //// //// //// //// //// //// //// //// //// //// 28</a:t>
            </a:r>
            <a:r>
              <a:rPr lang="en-US" sz="1400" dirty="0" smtClean="0"/>
              <a:t>  </a:t>
            </a:r>
            <a:br>
              <a:rPr lang="en-US" sz="1400" dirty="0" smtClean="0"/>
            </a:br>
            <a:r>
              <a:rPr lang="en-US" sz="1400" dirty="0" smtClean="0"/>
              <a:t>    1     </a:t>
            </a:r>
            <a:r>
              <a:rPr lang="en-US" sz="1400" b="1" dirty="0" smtClean="0"/>
              <a:t>//// //// //// //// //// //// ////  //// //// //// //21</a:t>
            </a:r>
            <a:r>
              <a:rPr lang="en-US" sz="1400" dirty="0" smtClean="0"/>
              <a:t>   </a:t>
            </a:r>
            <a:br>
              <a:rPr lang="en-US" sz="1400" dirty="0" smtClean="0"/>
            </a:br>
            <a:r>
              <a:rPr lang="en-US" sz="1400" dirty="0" smtClean="0"/>
              <a:t>    2     </a:t>
            </a:r>
            <a:r>
              <a:rPr lang="en-US" sz="1400" b="1" dirty="0" smtClean="0"/>
              <a:t>//// //// //// //// //// //// //// 14</a:t>
            </a:r>
            <a:r>
              <a:rPr lang="en-US" sz="1400" dirty="0" smtClean="0"/>
              <a:t>     </a:t>
            </a:r>
            <a:br>
              <a:rPr lang="en-US" sz="1400" dirty="0" smtClean="0"/>
            </a:br>
            <a:r>
              <a:rPr lang="en-US" sz="1400" dirty="0" smtClean="0"/>
              <a:t>             </a:t>
            </a:r>
            <a:br>
              <a:rPr lang="en-US" sz="1400" dirty="0" smtClean="0"/>
            </a:br>
            <a:r>
              <a:rPr lang="en-US" sz="1400" dirty="0" smtClean="0"/>
              <a:t>                                    </a:t>
            </a:r>
            <a:r>
              <a:rPr lang="en-US" sz="1400" b="1" dirty="0" smtClean="0"/>
              <a:t>N = 65</a:t>
            </a:r>
            <a:r>
              <a:rPr lang="en-US" sz="1400" dirty="0" smtClean="0"/>
              <a:t>                                                                </a:t>
            </a:r>
            <a:br>
              <a:rPr lang="en-US" sz="1400" dirty="0" smtClean="0"/>
            </a:br>
            <a:r>
              <a:rPr lang="en-US" sz="1400" dirty="0" smtClean="0"/>
              <a:t>                               </a:t>
            </a:r>
            <a:r>
              <a:rPr lang="ru-RU" sz="1400" dirty="0" smtClean="0"/>
              <a:t>Б</a:t>
            </a:r>
            <a:r>
              <a:rPr lang="en-US" sz="1400" dirty="0" smtClean="0"/>
              <a:t>            </a:t>
            </a:r>
            <a:r>
              <a:rPr lang="ru-RU" sz="1400" dirty="0" smtClean="0"/>
              <a:t>                                            ЭСВЗ-2</a:t>
            </a:r>
            <a:r>
              <a:rPr lang="en-US" sz="1400" dirty="0" smtClean="0"/>
              <a:t>           </a:t>
            </a:r>
            <a:br>
              <a:rPr lang="en-US" sz="1400" dirty="0" smtClean="0"/>
            </a:br>
            <a:r>
              <a:rPr lang="en-US" sz="1400" dirty="0" smtClean="0"/>
              <a:t>  - 2      </a:t>
            </a:r>
            <a:r>
              <a:rPr lang="en-US" sz="1400" b="1" dirty="0" smtClean="0"/>
              <a:t>0                                          </a:t>
            </a:r>
            <a:br>
              <a:rPr lang="en-US" sz="1400" b="1" dirty="0" smtClean="0"/>
            </a:br>
            <a:r>
              <a:rPr lang="en-US" sz="1400" b="1" dirty="0" smtClean="0"/>
              <a:t>   -1     //// //// //// 3      </a:t>
            </a:r>
            <a:br>
              <a:rPr lang="en-US" sz="1400" b="1" dirty="0" smtClean="0"/>
            </a:br>
            <a:r>
              <a:rPr lang="en-US" sz="1400" b="1" dirty="0" smtClean="0"/>
              <a:t>    0    //// //// //// //// //// //// //// //// 16</a:t>
            </a:r>
            <a:br>
              <a:rPr lang="en-US" sz="1400" b="1" dirty="0" smtClean="0"/>
            </a:br>
            <a:r>
              <a:rPr lang="en-US" sz="1400" b="1" dirty="0" smtClean="0"/>
              <a:t>    1    //// //// //// //// 8                               </a:t>
            </a:r>
            <a:br>
              <a:rPr lang="en-US" sz="1400" b="1" dirty="0" smtClean="0"/>
            </a:br>
            <a:r>
              <a:rPr lang="en-US" sz="1400" b="1" dirty="0" smtClean="0"/>
              <a:t>    2    </a:t>
            </a:r>
            <a:r>
              <a:rPr lang="ru-RU" sz="1400" b="1" dirty="0" smtClean="0"/>
              <a:t>//// //</a:t>
            </a:r>
            <a:r>
              <a:rPr lang="en-US" sz="1400" b="1" dirty="0" smtClean="0"/>
              <a:t>3</a:t>
            </a:r>
            <a:br>
              <a:rPr lang="en-US" sz="1400" b="1" dirty="0" smtClean="0"/>
            </a:br>
            <a:r>
              <a:rPr lang="en-US" sz="1400" b="1" dirty="0" smtClean="0"/>
              <a:t>                        </a:t>
            </a:r>
            <a:r>
              <a:rPr lang="en-US" sz="1400" dirty="0" err="1" smtClean="0"/>
              <a:t>i</a:t>
            </a:r>
            <a:r>
              <a:rPr lang="ru-RU" sz="1400" b="1" dirty="0" smtClean="0"/>
              <a:t>                                                                                                       </a:t>
            </a:r>
            <a:r>
              <a:rPr lang="en-US" sz="1400" b="1" dirty="0" smtClean="0"/>
              <a:t/>
            </a:r>
            <a:br>
              <a:rPr lang="en-US" sz="1400" b="1" dirty="0" smtClean="0"/>
            </a:br>
            <a:r>
              <a:rPr lang="en-US" sz="1400" b="1" dirty="0" smtClean="0"/>
              <a:t>                                   </a:t>
            </a:r>
            <a:r>
              <a:rPr lang="ru-RU" sz="1400" b="1" dirty="0" smtClean="0"/>
              <a:t> </a:t>
            </a:r>
            <a:r>
              <a:rPr lang="en-US" sz="1400" b="1" dirty="0" smtClean="0"/>
              <a:t>N</a:t>
            </a:r>
            <a:r>
              <a:rPr lang="ru-RU" sz="1400" b="1" dirty="0" smtClean="0"/>
              <a:t> = </a:t>
            </a:r>
            <a:r>
              <a:rPr lang="en-US" sz="1400" b="1" dirty="0" smtClean="0"/>
              <a:t>30                                        </a:t>
            </a:r>
            <a:r>
              <a:rPr lang="ru-RU" sz="1400" dirty="0" smtClean="0"/>
              <a:t> </a:t>
            </a:r>
            <a:r>
              <a:rPr lang="en-US" sz="1400" dirty="0" smtClean="0"/>
              <a:t>N cp</a:t>
            </a:r>
            <a:r>
              <a:rPr lang="ru-RU" sz="1400" dirty="0" smtClean="0"/>
              <a:t>  =  </a:t>
            </a:r>
            <a:r>
              <a:rPr lang="en-US" sz="1400" dirty="0" smtClean="0"/>
              <a:t>95</a:t>
            </a:r>
            <a:r>
              <a:rPr lang="ru-RU" sz="1400" dirty="0" smtClean="0"/>
              <a:t> : 7 = </a:t>
            </a:r>
            <a:r>
              <a:rPr lang="en-US" sz="1400" dirty="0" smtClean="0"/>
              <a:t>13,5</a:t>
            </a:r>
            <a:r>
              <a:rPr lang="ru-RU" sz="1400" dirty="0" smtClean="0"/>
              <a:t/>
            </a:r>
            <a:br>
              <a:rPr lang="ru-RU" sz="1400" dirty="0" smtClean="0"/>
            </a:br>
            <a:endParaRPr lang="ru-RU" sz="1400" dirty="0"/>
          </a:p>
        </p:txBody>
      </p:sp>
      <p:pic>
        <p:nvPicPr>
          <p:cNvPr id="15362" name="Picture 2" descr="C:\Users\ALEX\Desktop\_ДИСК ,,С,,\Стих. Осень\CreativeCommons_Attribution_Licens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307"/>
            <a:ext cx="971600" cy="3400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
            <a:ext cx="9144000" cy="1628799"/>
          </a:xfrm>
        </p:spPr>
        <p:txBody>
          <a:bodyPr>
            <a:noAutofit/>
          </a:bodyPr>
          <a:lstStyle/>
          <a:p>
            <a:r>
              <a:rPr lang="en-US" sz="2400" b="1" dirty="0" smtClean="0">
                <a:cs typeface="Times New Roman" pitchFamily="18" charset="0"/>
              </a:rPr>
              <a:t>SECCHI</a:t>
            </a:r>
            <a:r>
              <a:rPr lang="ru-RU" sz="2400" b="1" dirty="0" smtClean="0">
                <a:cs typeface="Times New Roman" pitchFamily="18" charset="0"/>
              </a:rPr>
              <a:t>-</a:t>
            </a:r>
            <a:r>
              <a:rPr lang="en-US" sz="2400" b="1" dirty="0" smtClean="0">
                <a:cs typeface="Times New Roman" pitchFamily="18" charset="0"/>
              </a:rPr>
              <a:t>A</a:t>
            </a:r>
            <a:r>
              <a:rPr lang="ru-RU" sz="2400" b="1" dirty="0" smtClean="0">
                <a:cs typeface="Times New Roman" pitchFamily="18" charset="0"/>
              </a:rPr>
              <a:t>   2009-2010</a:t>
            </a:r>
            <a:r>
              <a:rPr lang="en-US" sz="1800" b="1" dirty="0" smtClean="0">
                <a:cs typeface="Times New Roman" pitchFamily="18" charset="0"/>
              </a:rPr>
              <a:t/>
            </a:r>
            <a:br>
              <a:rPr lang="en-US" sz="1800" b="1" dirty="0" smtClean="0">
                <a:cs typeface="Times New Roman" pitchFamily="18" charset="0"/>
              </a:rPr>
            </a:br>
            <a:r>
              <a:rPr lang="ru-RU" sz="1800" b="1" dirty="0" smtClean="0">
                <a:cs typeface="Times New Roman" pitchFamily="18" charset="0"/>
              </a:rPr>
              <a:t> </a:t>
            </a:r>
            <a:r>
              <a:rPr lang="en-US" sz="2000" b="1" dirty="0" smtClean="0"/>
              <a:t>The histograms of </a:t>
            </a:r>
            <a:r>
              <a:rPr lang="en-US" sz="2000" b="1" dirty="0" err="1" smtClean="0"/>
              <a:t>sinchronisation</a:t>
            </a:r>
            <a:r>
              <a:rPr lang="en-US" sz="2000" b="1" dirty="0" smtClean="0"/>
              <a:t> of CME (coronal mass ejections) with respect to the extremes of the Earth's rotation rate (EERR) EERR-1   A;  EERR-2    B</a:t>
            </a:r>
            <a:br>
              <a:rPr lang="en-US" sz="2000" b="1" dirty="0" smtClean="0"/>
            </a:br>
            <a:r>
              <a:rPr lang="en-US" sz="2000" b="1" dirty="0" smtClean="0"/>
              <a:t>in days</a:t>
            </a:r>
            <a:endParaRPr lang="ru-RU" sz="2000" dirty="0">
              <a:cs typeface="Times New Roman" pitchFamily="18" charset="0"/>
            </a:endParaRPr>
          </a:p>
        </p:txBody>
      </p:sp>
      <p:sp>
        <p:nvSpPr>
          <p:cNvPr id="3" name="Подзаголовок 2"/>
          <p:cNvSpPr>
            <a:spLocks noGrp="1"/>
          </p:cNvSpPr>
          <p:nvPr>
            <p:ph type="subTitle" idx="1"/>
          </p:nvPr>
        </p:nvSpPr>
        <p:spPr>
          <a:xfrm>
            <a:off x="0" y="1628800"/>
            <a:ext cx="9144000" cy="5229200"/>
          </a:xfrm>
        </p:spPr>
        <p:txBody>
          <a:bodyPr>
            <a:normAutofit/>
          </a:bodyPr>
          <a:lstStyle/>
          <a:p>
            <a:pPr algn="l">
              <a:spcBef>
                <a:spcPts val="0"/>
              </a:spcBef>
            </a:pPr>
            <a:r>
              <a:rPr lang="ru-RU" sz="2000" dirty="0" smtClean="0">
                <a:solidFill>
                  <a:schemeClr val="tx1"/>
                </a:solidFill>
                <a:latin typeface="+mj-lt"/>
              </a:rPr>
              <a:t> </a:t>
            </a:r>
            <a:r>
              <a:rPr lang="en-US" sz="2000" dirty="0" smtClean="0">
                <a:solidFill>
                  <a:schemeClr val="tx1"/>
                </a:solidFill>
                <a:latin typeface="+mj-lt"/>
              </a:rPr>
              <a:t>                                                 </a:t>
            </a:r>
            <a:r>
              <a:rPr lang="en-US" sz="1800" dirty="0" smtClean="0">
                <a:solidFill>
                  <a:schemeClr val="tx1"/>
                </a:solidFill>
                <a:latin typeface="+mj-lt"/>
                <a:cs typeface="Times New Roman" pitchFamily="18" charset="0"/>
              </a:rPr>
              <a:t>N cp</a:t>
            </a:r>
            <a:r>
              <a:rPr lang="ru-RU" sz="1800" dirty="0" smtClean="0">
                <a:solidFill>
                  <a:schemeClr val="tx1"/>
                </a:solidFill>
                <a:latin typeface="+mj-lt"/>
                <a:cs typeface="Times New Roman" pitchFamily="18" charset="0"/>
              </a:rPr>
              <a:t>  =  </a:t>
            </a:r>
            <a:r>
              <a:rPr lang="en-US" sz="1800" dirty="0" smtClean="0">
                <a:solidFill>
                  <a:schemeClr val="tx1"/>
                </a:solidFill>
                <a:latin typeface="+mj-lt"/>
                <a:cs typeface="Times New Roman" pitchFamily="18" charset="0"/>
              </a:rPr>
              <a:t>54</a:t>
            </a:r>
            <a:r>
              <a:rPr lang="ru-RU" sz="1800" dirty="0" smtClean="0">
                <a:solidFill>
                  <a:schemeClr val="tx1"/>
                </a:solidFill>
                <a:latin typeface="+mj-lt"/>
                <a:cs typeface="Times New Roman" pitchFamily="18" charset="0"/>
              </a:rPr>
              <a:t> : 7 = </a:t>
            </a:r>
            <a:r>
              <a:rPr lang="en-US" sz="1800" dirty="0" smtClean="0">
                <a:solidFill>
                  <a:schemeClr val="tx1"/>
                </a:solidFill>
                <a:latin typeface="+mj-lt"/>
                <a:cs typeface="Times New Roman" pitchFamily="18" charset="0"/>
              </a:rPr>
              <a:t>7,7</a:t>
            </a:r>
            <a:r>
              <a:rPr lang="en-US" sz="1800" dirty="0" smtClean="0">
                <a:latin typeface="+mj-lt"/>
                <a:cs typeface="Times New Roman" pitchFamily="18" charset="0"/>
              </a:rPr>
              <a:t/>
            </a:r>
            <a:br>
              <a:rPr lang="en-US" sz="1800" dirty="0" smtClean="0">
                <a:latin typeface="+mj-lt"/>
                <a:cs typeface="Times New Roman" pitchFamily="18" charset="0"/>
              </a:rPr>
            </a:br>
            <a:r>
              <a:rPr lang="en-US" sz="1800" dirty="0" smtClean="0">
                <a:latin typeface="+mj-lt"/>
                <a:cs typeface="Times New Roman" pitchFamily="18" charset="0"/>
              </a:rPr>
              <a:t>                                                                        </a:t>
            </a:r>
            <a:r>
              <a:rPr lang="en-US" sz="1800" dirty="0" smtClean="0">
                <a:solidFill>
                  <a:srgbClr val="FF0000"/>
                </a:solidFill>
                <a:latin typeface="+mj-lt"/>
                <a:cs typeface="Times New Roman" pitchFamily="18" charset="0"/>
              </a:rPr>
              <a:t> I</a:t>
            </a:r>
            <a:r>
              <a:rPr lang="en-US" sz="1800" dirty="0" smtClean="0">
                <a:latin typeface="+mj-lt"/>
                <a:cs typeface="Times New Roman" pitchFamily="18" charset="0"/>
              </a:rPr>
              <a:t/>
            </a:r>
            <a:br>
              <a:rPr lang="en-US" sz="1800" dirty="0" smtClean="0">
                <a:latin typeface="+mj-lt"/>
                <a:cs typeface="Times New Roman" pitchFamily="18" charset="0"/>
              </a:rPr>
            </a:br>
            <a:r>
              <a:rPr lang="ru-RU" sz="1800" dirty="0" smtClean="0">
                <a:solidFill>
                  <a:schemeClr val="tx1"/>
                </a:solidFill>
                <a:latin typeface="+mj-lt"/>
                <a:cs typeface="Times New Roman" pitchFamily="18" charset="0"/>
              </a:rPr>
              <a:t>  А</a:t>
            </a:r>
            <a:r>
              <a:rPr lang="en-US" sz="1800" dirty="0" smtClean="0">
                <a:solidFill>
                  <a:schemeClr val="tx1"/>
                </a:solidFill>
                <a:latin typeface="+mj-lt"/>
                <a:cs typeface="Times New Roman" pitchFamily="18" charset="0"/>
              </a:rPr>
              <a:t>                                                                    I</a:t>
            </a:r>
            <a:br>
              <a:rPr lang="en-US" sz="1800" dirty="0" smtClean="0">
                <a:solidFill>
                  <a:schemeClr val="tx1"/>
                </a:solidFill>
                <a:latin typeface="+mj-lt"/>
                <a:cs typeface="Times New Roman" pitchFamily="18" charset="0"/>
              </a:rPr>
            </a:br>
            <a:r>
              <a:rPr lang="en-US" sz="1800" dirty="0" smtClean="0">
                <a:solidFill>
                  <a:schemeClr val="tx1"/>
                </a:solidFill>
                <a:latin typeface="+mj-lt"/>
                <a:cs typeface="Times New Roman" pitchFamily="18" charset="0"/>
              </a:rPr>
              <a:t>-1    </a:t>
            </a:r>
            <a:r>
              <a:rPr lang="en-US" sz="1800" b="1" dirty="0" smtClean="0">
                <a:solidFill>
                  <a:schemeClr val="tx1"/>
                </a:solidFill>
                <a:latin typeface="+mj-lt"/>
                <a:cs typeface="Times New Roman" pitchFamily="18" charset="0"/>
              </a:rPr>
              <a:t>//// //// //// //// //// ////6</a:t>
            </a:r>
            <a:r>
              <a:rPr lang="en-US" sz="1800" dirty="0" smtClean="0">
                <a:solidFill>
                  <a:schemeClr val="tx1"/>
                </a:solidFill>
                <a:latin typeface="+mj-lt"/>
                <a:cs typeface="Times New Roman" pitchFamily="18" charset="0"/>
              </a:rPr>
              <a:t>             I</a:t>
            </a:r>
            <a:br>
              <a:rPr lang="en-US" sz="1800" dirty="0" smtClean="0">
                <a:solidFill>
                  <a:schemeClr val="tx1"/>
                </a:solidFill>
                <a:latin typeface="+mj-lt"/>
                <a:cs typeface="Times New Roman" pitchFamily="18" charset="0"/>
              </a:rPr>
            </a:br>
            <a:r>
              <a:rPr lang="en-US" sz="1800" dirty="0" smtClean="0">
                <a:solidFill>
                  <a:schemeClr val="tx1"/>
                </a:solidFill>
                <a:latin typeface="+mj-lt"/>
                <a:cs typeface="Times New Roman" pitchFamily="18" charset="0"/>
              </a:rPr>
              <a:t> 0    </a:t>
            </a:r>
            <a:r>
              <a:rPr lang="en-US" sz="1800" b="1" dirty="0" smtClean="0">
                <a:solidFill>
                  <a:schemeClr val="tx1"/>
                </a:solidFill>
                <a:latin typeface="+mj-lt"/>
                <a:cs typeface="Times New Roman" pitchFamily="18" charset="0"/>
              </a:rPr>
              <a:t>//// //// //// //// //// //// //// //// //// //// //// //// 12</a:t>
            </a:r>
            <a:r>
              <a:rPr lang="en-US" sz="1800" dirty="0" smtClean="0">
                <a:solidFill>
                  <a:schemeClr val="tx1"/>
                </a:solidFill>
                <a:latin typeface="+mj-lt"/>
                <a:cs typeface="Times New Roman" pitchFamily="18" charset="0"/>
              </a:rPr>
              <a:t>  </a:t>
            </a:r>
            <a:br>
              <a:rPr lang="en-US" sz="1800" dirty="0" smtClean="0">
                <a:solidFill>
                  <a:schemeClr val="tx1"/>
                </a:solidFill>
                <a:latin typeface="+mj-lt"/>
                <a:cs typeface="Times New Roman" pitchFamily="18" charset="0"/>
              </a:rPr>
            </a:br>
            <a:r>
              <a:rPr lang="en-US" sz="1800" dirty="0" smtClean="0">
                <a:solidFill>
                  <a:schemeClr val="tx1"/>
                </a:solidFill>
                <a:latin typeface="+mj-lt"/>
                <a:cs typeface="Times New Roman" pitchFamily="18" charset="0"/>
              </a:rPr>
              <a:t> 1    </a:t>
            </a:r>
            <a:r>
              <a:rPr lang="en-US" sz="1800" b="1" dirty="0" smtClean="0">
                <a:solidFill>
                  <a:schemeClr val="tx1"/>
                </a:solidFill>
                <a:latin typeface="+mj-lt"/>
                <a:cs typeface="Times New Roman" pitchFamily="18" charset="0"/>
              </a:rPr>
              <a:t>//// //// //// //// //// //// ////  //// //// ////10</a:t>
            </a:r>
            <a:r>
              <a:rPr lang="en-US" sz="1800" dirty="0" smtClean="0">
                <a:solidFill>
                  <a:schemeClr val="tx1"/>
                </a:solidFill>
                <a:latin typeface="+mj-lt"/>
                <a:cs typeface="Times New Roman" pitchFamily="18" charset="0"/>
              </a:rPr>
              <a:t>    </a:t>
            </a:r>
            <a:br>
              <a:rPr lang="en-US" sz="1800" dirty="0" smtClean="0">
                <a:solidFill>
                  <a:schemeClr val="tx1"/>
                </a:solidFill>
                <a:latin typeface="+mj-lt"/>
                <a:cs typeface="Times New Roman" pitchFamily="18" charset="0"/>
              </a:rPr>
            </a:br>
            <a:r>
              <a:rPr lang="en-US" sz="1800" dirty="0" smtClean="0">
                <a:solidFill>
                  <a:schemeClr val="tx1"/>
                </a:solidFill>
                <a:latin typeface="+mj-lt"/>
                <a:cs typeface="Times New Roman" pitchFamily="18" charset="0"/>
              </a:rPr>
              <a:t>2     </a:t>
            </a:r>
            <a:r>
              <a:rPr lang="en-US" sz="1800" b="1" dirty="0" smtClean="0">
                <a:solidFill>
                  <a:schemeClr val="tx1"/>
                </a:solidFill>
                <a:latin typeface="+mj-lt"/>
                <a:cs typeface="Times New Roman" pitchFamily="18" charset="0"/>
              </a:rPr>
              <a:t>//// //// //// //// //// ////6             I                                   N = 34</a:t>
            </a:r>
            <a:r>
              <a:rPr lang="en-US" sz="1800" dirty="0" smtClean="0">
                <a:solidFill>
                  <a:schemeClr val="tx1"/>
                </a:solidFill>
                <a:latin typeface="+mj-lt"/>
                <a:cs typeface="Times New Roman" pitchFamily="18" charset="0"/>
              </a:rPr>
              <a:t>                                                                        </a:t>
            </a:r>
            <a:br>
              <a:rPr lang="en-US" sz="1800" dirty="0" smtClean="0">
                <a:solidFill>
                  <a:schemeClr val="tx1"/>
                </a:solidFill>
                <a:latin typeface="+mj-lt"/>
                <a:cs typeface="Times New Roman" pitchFamily="18" charset="0"/>
              </a:rPr>
            </a:br>
            <a:r>
              <a:rPr lang="en-US" sz="1800" dirty="0" smtClean="0">
                <a:solidFill>
                  <a:schemeClr val="tx1"/>
                </a:solidFill>
                <a:latin typeface="+mj-lt"/>
                <a:cs typeface="Times New Roman" pitchFamily="18" charset="0"/>
              </a:rPr>
              <a:t>                                                                         I</a:t>
            </a:r>
            <a:br>
              <a:rPr lang="en-US" sz="1800" dirty="0" smtClean="0">
                <a:solidFill>
                  <a:schemeClr val="tx1"/>
                </a:solidFill>
                <a:latin typeface="+mj-lt"/>
                <a:cs typeface="Times New Roman" pitchFamily="18" charset="0"/>
              </a:rPr>
            </a:br>
            <a:r>
              <a:rPr lang="ru-RU" sz="1800" dirty="0" smtClean="0">
                <a:solidFill>
                  <a:schemeClr val="tx1"/>
                </a:solidFill>
                <a:latin typeface="+mj-lt"/>
                <a:cs typeface="Times New Roman" pitchFamily="18" charset="0"/>
              </a:rPr>
              <a:t>Б</a:t>
            </a:r>
            <a:r>
              <a:rPr lang="en-US" sz="1800" dirty="0" smtClean="0">
                <a:solidFill>
                  <a:schemeClr val="tx1"/>
                </a:solidFill>
                <a:latin typeface="+mj-lt"/>
                <a:cs typeface="Times New Roman" pitchFamily="18" charset="0"/>
              </a:rPr>
              <a:t>                                                                       I</a:t>
            </a:r>
            <a:br>
              <a:rPr lang="en-US" sz="1800" dirty="0" smtClean="0">
                <a:solidFill>
                  <a:schemeClr val="tx1"/>
                </a:solidFill>
                <a:latin typeface="+mj-lt"/>
                <a:cs typeface="Times New Roman" pitchFamily="18" charset="0"/>
              </a:rPr>
            </a:br>
            <a:r>
              <a:rPr lang="en-US" sz="1800" dirty="0" smtClean="0">
                <a:solidFill>
                  <a:schemeClr val="tx1"/>
                </a:solidFill>
                <a:latin typeface="+mj-lt"/>
                <a:cs typeface="Times New Roman" pitchFamily="18" charset="0"/>
              </a:rPr>
              <a:t>- 1    </a:t>
            </a:r>
            <a:r>
              <a:rPr lang="en-US" sz="1800" b="1" dirty="0" smtClean="0">
                <a:solidFill>
                  <a:schemeClr val="tx1"/>
                </a:solidFill>
                <a:latin typeface="+mj-lt"/>
                <a:cs typeface="Times New Roman" pitchFamily="18" charset="0"/>
              </a:rPr>
              <a:t>//// //// 2</a:t>
            </a:r>
            <a:br>
              <a:rPr lang="en-US" sz="1800" b="1" dirty="0" smtClean="0">
                <a:solidFill>
                  <a:schemeClr val="tx1"/>
                </a:solidFill>
                <a:latin typeface="+mj-lt"/>
                <a:cs typeface="Times New Roman" pitchFamily="18" charset="0"/>
              </a:rPr>
            </a:br>
            <a:r>
              <a:rPr lang="en-US" sz="1800" dirty="0" smtClean="0">
                <a:solidFill>
                  <a:schemeClr val="tx1"/>
                </a:solidFill>
                <a:latin typeface="+mj-lt"/>
                <a:cs typeface="Times New Roman" pitchFamily="18" charset="0"/>
              </a:rPr>
              <a:t>-0,5  </a:t>
            </a:r>
            <a:r>
              <a:rPr lang="en-US" sz="1800" b="1" dirty="0" smtClean="0">
                <a:solidFill>
                  <a:schemeClr val="tx1"/>
                </a:solidFill>
                <a:latin typeface="+mj-lt"/>
                <a:cs typeface="Times New Roman" pitchFamily="18" charset="0"/>
              </a:rPr>
              <a:t>//// //// 2</a:t>
            </a:r>
            <a:r>
              <a:rPr lang="en-US" sz="1800" dirty="0" smtClean="0">
                <a:solidFill>
                  <a:schemeClr val="tx1"/>
                </a:solidFill>
                <a:latin typeface="+mj-lt"/>
                <a:cs typeface="Times New Roman" pitchFamily="18" charset="0"/>
              </a:rPr>
              <a:t>  </a:t>
            </a:r>
            <a:br>
              <a:rPr lang="en-US" sz="1800" dirty="0" smtClean="0">
                <a:solidFill>
                  <a:schemeClr val="tx1"/>
                </a:solidFill>
                <a:latin typeface="+mj-lt"/>
                <a:cs typeface="Times New Roman" pitchFamily="18" charset="0"/>
              </a:rPr>
            </a:br>
            <a:r>
              <a:rPr lang="en-US" sz="1800" dirty="0" smtClean="0">
                <a:solidFill>
                  <a:schemeClr val="tx1"/>
                </a:solidFill>
                <a:latin typeface="+mj-lt"/>
                <a:cs typeface="Times New Roman" pitchFamily="18" charset="0"/>
              </a:rPr>
              <a:t> 0      </a:t>
            </a:r>
            <a:r>
              <a:rPr lang="en-US" sz="1800" b="1" dirty="0" smtClean="0">
                <a:solidFill>
                  <a:schemeClr val="tx1"/>
                </a:solidFill>
                <a:latin typeface="+mj-lt"/>
                <a:cs typeface="Times New Roman" pitchFamily="18" charset="0"/>
              </a:rPr>
              <a:t>//// //// //// ////4</a:t>
            </a:r>
            <a:r>
              <a:rPr lang="en-US" sz="1800" dirty="0" smtClean="0">
                <a:solidFill>
                  <a:schemeClr val="tx1"/>
                </a:solidFill>
                <a:latin typeface="+mj-lt"/>
                <a:cs typeface="Times New Roman" pitchFamily="18" charset="0"/>
              </a:rPr>
              <a:t>  </a:t>
            </a:r>
            <a:br>
              <a:rPr lang="en-US" sz="1800" dirty="0" smtClean="0">
                <a:solidFill>
                  <a:schemeClr val="tx1"/>
                </a:solidFill>
                <a:latin typeface="+mj-lt"/>
                <a:cs typeface="Times New Roman" pitchFamily="18" charset="0"/>
              </a:rPr>
            </a:br>
            <a:r>
              <a:rPr lang="en-US" sz="1800" dirty="0" smtClean="0">
                <a:solidFill>
                  <a:schemeClr val="tx1"/>
                </a:solidFill>
                <a:latin typeface="+mj-lt"/>
                <a:cs typeface="Times New Roman" pitchFamily="18" charset="0"/>
              </a:rPr>
              <a:t>0,5   </a:t>
            </a:r>
            <a:r>
              <a:rPr lang="en-US" sz="1800" b="1" dirty="0" smtClean="0">
                <a:solidFill>
                  <a:schemeClr val="tx1"/>
                </a:solidFill>
                <a:latin typeface="+mj-lt"/>
                <a:cs typeface="Times New Roman" pitchFamily="18" charset="0"/>
              </a:rPr>
              <a:t>//// 1</a:t>
            </a:r>
            <a:r>
              <a:rPr lang="en-US" sz="1800" dirty="0" smtClean="0">
                <a:solidFill>
                  <a:schemeClr val="tx1"/>
                </a:solidFill>
                <a:latin typeface="+mj-lt"/>
                <a:cs typeface="Times New Roman" pitchFamily="18" charset="0"/>
              </a:rPr>
              <a:t>   </a:t>
            </a:r>
            <a:br>
              <a:rPr lang="en-US" sz="1800" dirty="0" smtClean="0">
                <a:solidFill>
                  <a:schemeClr val="tx1"/>
                </a:solidFill>
                <a:latin typeface="+mj-lt"/>
                <a:cs typeface="Times New Roman" pitchFamily="18" charset="0"/>
              </a:rPr>
            </a:br>
            <a:r>
              <a:rPr lang="en-US" sz="1800" dirty="0" smtClean="0">
                <a:solidFill>
                  <a:schemeClr val="tx1"/>
                </a:solidFill>
                <a:latin typeface="+mj-lt"/>
                <a:cs typeface="Times New Roman" pitchFamily="18" charset="0"/>
              </a:rPr>
              <a:t> 1     </a:t>
            </a:r>
            <a:r>
              <a:rPr lang="en-US" sz="1800" b="1" dirty="0" smtClean="0">
                <a:solidFill>
                  <a:schemeClr val="tx1"/>
                </a:solidFill>
                <a:latin typeface="+mj-lt"/>
                <a:cs typeface="Times New Roman" pitchFamily="18" charset="0"/>
              </a:rPr>
              <a:t>//// 1</a:t>
            </a:r>
            <a:br>
              <a:rPr lang="en-US" sz="1800" b="1" dirty="0" smtClean="0">
                <a:solidFill>
                  <a:schemeClr val="tx1"/>
                </a:solidFill>
                <a:latin typeface="+mj-lt"/>
                <a:cs typeface="Times New Roman" pitchFamily="18" charset="0"/>
              </a:rPr>
            </a:br>
            <a:r>
              <a:rPr lang="en-US" sz="1800" dirty="0" smtClean="0">
                <a:solidFill>
                  <a:schemeClr val="tx1"/>
                </a:solidFill>
                <a:latin typeface="+mj-lt"/>
                <a:cs typeface="Times New Roman" pitchFamily="18" charset="0"/>
              </a:rPr>
              <a:t> 1,5  </a:t>
            </a:r>
            <a:r>
              <a:rPr lang="en-US" sz="1800" b="1" dirty="0" smtClean="0">
                <a:solidFill>
                  <a:schemeClr val="tx1"/>
                </a:solidFill>
                <a:latin typeface="+mj-lt"/>
                <a:cs typeface="Times New Roman" pitchFamily="18" charset="0"/>
              </a:rPr>
              <a:t>//// //// //// //// //// //// ////  //// ////  9</a:t>
            </a:r>
            <a:br>
              <a:rPr lang="en-US" sz="1800" b="1" dirty="0" smtClean="0">
                <a:solidFill>
                  <a:schemeClr val="tx1"/>
                </a:solidFill>
                <a:latin typeface="+mj-lt"/>
                <a:cs typeface="Times New Roman" pitchFamily="18" charset="0"/>
              </a:rPr>
            </a:br>
            <a:r>
              <a:rPr lang="en-US" sz="1800" dirty="0" smtClean="0">
                <a:solidFill>
                  <a:schemeClr val="tx1"/>
                </a:solidFill>
                <a:latin typeface="+mj-lt"/>
                <a:cs typeface="Times New Roman" pitchFamily="18" charset="0"/>
              </a:rPr>
              <a:t> 2     </a:t>
            </a:r>
            <a:r>
              <a:rPr lang="en-US" sz="1800" b="1" dirty="0" smtClean="0">
                <a:solidFill>
                  <a:schemeClr val="tx1"/>
                </a:solidFill>
                <a:latin typeface="+mj-lt"/>
                <a:cs typeface="Times New Roman" pitchFamily="18" charset="0"/>
              </a:rPr>
              <a:t>//// 1                                                                           </a:t>
            </a:r>
            <a:br>
              <a:rPr lang="en-US" sz="1800" b="1" dirty="0" smtClean="0">
                <a:solidFill>
                  <a:schemeClr val="tx1"/>
                </a:solidFill>
                <a:latin typeface="+mj-lt"/>
                <a:cs typeface="Times New Roman" pitchFamily="18" charset="0"/>
              </a:rPr>
            </a:br>
            <a:r>
              <a:rPr lang="en-US" sz="1800" b="1" dirty="0" smtClean="0">
                <a:solidFill>
                  <a:schemeClr val="tx1"/>
                </a:solidFill>
                <a:latin typeface="+mj-lt"/>
                <a:cs typeface="Times New Roman" pitchFamily="18" charset="0"/>
              </a:rPr>
              <a:t>4</a:t>
            </a:r>
            <a:br>
              <a:rPr lang="en-US" sz="1800" b="1" dirty="0" smtClean="0">
                <a:solidFill>
                  <a:schemeClr val="tx1"/>
                </a:solidFill>
                <a:latin typeface="+mj-lt"/>
                <a:cs typeface="Times New Roman" pitchFamily="18" charset="0"/>
              </a:rPr>
            </a:br>
            <a:r>
              <a:rPr lang="en-US" sz="1800" dirty="0" smtClean="0">
                <a:solidFill>
                  <a:schemeClr val="tx1"/>
                </a:solidFill>
                <a:latin typeface="+mj-lt"/>
                <a:cs typeface="Times New Roman" pitchFamily="18" charset="0"/>
              </a:rPr>
              <a:t>N = 20       </a:t>
            </a:r>
            <a:r>
              <a:rPr lang="en-US" sz="1800" dirty="0" err="1" smtClean="0">
                <a:solidFill>
                  <a:schemeClr val="tx1"/>
                </a:solidFill>
                <a:latin typeface="+mj-lt"/>
                <a:cs typeface="Times New Roman" pitchFamily="18" charset="0"/>
              </a:rPr>
              <a:t>Ncp</a:t>
            </a:r>
            <a:r>
              <a:rPr lang="en-US" sz="1800" dirty="0" smtClean="0">
                <a:solidFill>
                  <a:schemeClr val="tx1"/>
                </a:solidFill>
                <a:latin typeface="+mj-lt"/>
                <a:cs typeface="Times New Roman" pitchFamily="18" charset="0"/>
              </a:rPr>
              <a:t> = 8 </a:t>
            </a:r>
            <a:endParaRPr lang="ru-RU" sz="1800" dirty="0">
              <a:solidFill>
                <a:schemeClr val="tx1"/>
              </a:solidFill>
              <a:latin typeface="+mj-lt"/>
              <a:cs typeface="Times New Roman" pitchFamily="18" charset="0"/>
            </a:endParaRPr>
          </a:p>
        </p:txBody>
      </p:sp>
      <p:pic>
        <p:nvPicPr>
          <p:cNvPr id="16386" name="Picture 2" descr="C:\Users\ALEX\Desktop\_ДИСК ,,С,,\Стих. Осень\CreativeCommons_Attribution_Licens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50"/>
            <a:ext cx="1270000" cy="444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669360"/>
          </a:xfrm>
        </p:spPr>
        <p:txBody>
          <a:bodyPr>
            <a:normAutofit/>
          </a:bodyPr>
          <a:lstStyle/>
          <a:p>
            <a:pPr algn="l"/>
            <a:r>
              <a:rPr lang="en-US" sz="2400" b="1" dirty="0" smtClean="0"/>
              <a:t>The histogram of distributions of geomagnetic indices </a:t>
            </a:r>
            <a:r>
              <a:rPr lang="en-US" sz="2400" b="1" dirty="0" err="1" smtClean="0"/>
              <a:t>Kp</a:t>
            </a:r>
            <a:r>
              <a:rPr lang="en-US" sz="2400" b="1" dirty="0" smtClean="0"/>
              <a:t> (more than 5 (magnetic storm) (2006-2012) with respect to the extremes of the Earth's rotation rate (EERR) in days </a:t>
            </a:r>
            <a:r>
              <a:rPr lang="en-US" sz="2400" b="1" dirty="0" smtClean="0">
                <a:solidFill>
                  <a:schemeClr val="tx2"/>
                </a:solidFill>
              </a:rPr>
              <a:t/>
            </a:r>
            <a:br>
              <a:rPr lang="en-US" sz="2400" b="1" dirty="0" smtClean="0">
                <a:solidFill>
                  <a:schemeClr val="tx2"/>
                </a:solidFill>
              </a:rPr>
            </a:br>
            <a:r>
              <a:rPr lang="en-US" sz="2400" b="1" dirty="0" smtClean="0">
                <a:solidFill>
                  <a:schemeClr val="tx2"/>
                </a:solidFill>
              </a:rPr>
              <a:t/>
            </a:r>
            <a:br>
              <a:rPr lang="en-US" sz="2400" b="1" dirty="0" smtClean="0">
                <a:solidFill>
                  <a:schemeClr val="tx2"/>
                </a:solidFill>
              </a:rPr>
            </a:br>
            <a:r>
              <a:rPr lang="en-US" sz="2400" b="1" dirty="0" smtClean="0">
                <a:solidFill>
                  <a:schemeClr val="tx2"/>
                </a:solidFill>
              </a:rPr>
              <a:t/>
            </a:r>
            <a:br>
              <a:rPr lang="en-US" sz="2400" b="1" dirty="0" smtClean="0">
                <a:solidFill>
                  <a:schemeClr val="tx2"/>
                </a:solidFill>
              </a:rPr>
            </a:br>
            <a:r>
              <a:rPr lang="en-US" sz="2400" b="1" dirty="0" smtClean="0">
                <a:solidFill>
                  <a:schemeClr val="tx2"/>
                </a:solidFill>
              </a:rPr>
              <a:t>                                </a:t>
            </a:r>
            <a:r>
              <a:rPr lang="en-US" sz="2400" dirty="0" smtClean="0">
                <a:latin typeface="Times New Roman" pitchFamily="18" charset="0"/>
                <a:cs typeface="Times New Roman" pitchFamily="18" charset="0"/>
              </a:rPr>
              <a:t>N cp</a:t>
            </a:r>
            <a:r>
              <a:rPr lang="ru-RU" sz="2400" dirty="0" smtClean="0">
                <a:latin typeface="Times New Roman" pitchFamily="18" charset="0"/>
                <a:cs typeface="Times New Roman" pitchFamily="18" charset="0"/>
              </a:rPr>
              <a:t>  =  63 : 7 = </a:t>
            </a:r>
            <a:r>
              <a:rPr lang="ru-RU" sz="2400" b="1" dirty="0" smtClean="0">
                <a:latin typeface="Times New Roman" pitchFamily="18" charset="0"/>
                <a:cs typeface="Times New Roman" pitchFamily="18" charset="0"/>
              </a:rPr>
              <a:t>9</a:t>
            </a:r>
            <a:r>
              <a:rPr lang="en-US" sz="2400" b="1" dirty="0" smtClean="0"/>
              <a:t>       </a:t>
            </a:r>
            <a:r>
              <a:rPr lang="ru-RU" sz="1400" dirty="0" smtClean="0"/>
              <a:t/>
            </a:r>
            <a:br>
              <a:rPr lang="ru-RU" sz="1400" dirty="0" smtClean="0"/>
            </a:br>
            <a:r>
              <a:rPr lang="ru-RU" sz="1400" b="1" dirty="0" smtClean="0"/>
              <a:t> </a:t>
            </a:r>
            <a:r>
              <a:rPr lang="en-US" sz="1400" b="1" dirty="0" smtClean="0"/>
              <a:t>                                                                                      </a:t>
            </a:r>
            <a:r>
              <a:rPr lang="en-US" sz="1400" dirty="0" smtClean="0"/>
              <a:t>I</a:t>
            </a:r>
            <a:r>
              <a:rPr lang="ru-RU" sz="1400" dirty="0" smtClean="0"/>
              <a:t/>
            </a:r>
            <a:br>
              <a:rPr lang="ru-RU" sz="1400" dirty="0" smtClean="0"/>
            </a:br>
            <a:r>
              <a:rPr lang="ru-RU" sz="1400" dirty="0" smtClean="0"/>
              <a:t>                              А</a:t>
            </a:r>
            <a:r>
              <a:rPr lang="en-US" sz="1400" dirty="0" smtClean="0"/>
              <a:t>                                                      I</a:t>
            </a:r>
            <a:br>
              <a:rPr lang="en-US" sz="1400" dirty="0" smtClean="0"/>
            </a:br>
            <a:r>
              <a:rPr lang="en-US" sz="1400" dirty="0" smtClean="0"/>
              <a:t>  -2     </a:t>
            </a:r>
            <a:r>
              <a:rPr lang="en-US" sz="1400" b="1" dirty="0" smtClean="0"/>
              <a:t>//// 1                                                                 </a:t>
            </a:r>
            <a:r>
              <a:rPr lang="en-US" sz="1400" dirty="0" smtClean="0"/>
              <a:t>I                 </a:t>
            </a:r>
            <a:r>
              <a:rPr lang="en-US" sz="1400" b="1" dirty="0" smtClean="0"/>
              <a:t> </a:t>
            </a:r>
            <a:br>
              <a:rPr lang="en-US" sz="1400" b="1" dirty="0" smtClean="0"/>
            </a:br>
            <a:r>
              <a:rPr lang="en-US" sz="1400" dirty="0" smtClean="0"/>
              <a:t>  -1     </a:t>
            </a:r>
            <a:r>
              <a:rPr lang="en-US" sz="1400" b="1" dirty="0" smtClean="0"/>
              <a:t>//// //// //// //// //// //// 6                     </a:t>
            </a:r>
            <a:br>
              <a:rPr lang="en-US" sz="1400" b="1" dirty="0" smtClean="0"/>
            </a:br>
            <a:r>
              <a:rPr lang="en-US" sz="1400" dirty="0" smtClean="0"/>
              <a:t>    0    </a:t>
            </a:r>
            <a:r>
              <a:rPr lang="en-US" sz="1400" b="1" dirty="0" smtClean="0"/>
              <a:t>//// //// //// //// //// //// //// //// //// //// //// //// //// //// //// 15</a:t>
            </a:r>
            <a:r>
              <a:rPr lang="en-US" sz="1400" dirty="0" smtClean="0"/>
              <a:t>  </a:t>
            </a:r>
            <a:br>
              <a:rPr lang="en-US" sz="1400" dirty="0" smtClean="0"/>
            </a:br>
            <a:r>
              <a:rPr lang="en-US" sz="1400" dirty="0" smtClean="0"/>
              <a:t>    1     </a:t>
            </a:r>
            <a:r>
              <a:rPr lang="en-US" sz="1400" b="1" dirty="0" smtClean="0"/>
              <a:t>//// //// //// //// //// //// ////  //// //// //// //// ////12</a:t>
            </a:r>
            <a:r>
              <a:rPr lang="en-US" sz="1400" dirty="0" smtClean="0"/>
              <a:t>   </a:t>
            </a:r>
            <a:br>
              <a:rPr lang="en-US" sz="1400" dirty="0" smtClean="0"/>
            </a:br>
            <a:r>
              <a:rPr lang="en-US" sz="1400" dirty="0" smtClean="0"/>
              <a:t>    2     </a:t>
            </a:r>
            <a:r>
              <a:rPr lang="en-US" sz="1400" b="1" dirty="0" smtClean="0"/>
              <a:t>//// //// //// //// 4</a:t>
            </a:r>
            <a:r>
              <a:rPr lang="en-US" sz="1400" dirty="0" smtClean="0"/>
              <a:t>     </a:t>
            </a:r>
            <a:br>
              <a:rPr lang="en-US" sz="1400" dirty="0" smtClean="0"/>
            </a:br>
            <a:r>
              <a:rPr lang="en-US" sz="1400" dirty="0" smtClean="0"/>
              <a:t>             </a:t>
            </a:r>
            <a:br>
              <a:rPr lang="en-US" sz="1400" dirty="0" smtClean="0"/>
            </a:br>
            <a:r>
              <a:rPr lang="en-US" sz="1400" dirty="0" smtClean="0"/>
              <a:t>                                    </a:t>
            </a:r>
            <a:r>
              <a:rPr lang="en-US" sz="1400" b="1" dirty="0" smtClean="0"/>
              <a:t>N = 38</a:t>
            </a:r>
            <a:r>
              <a:rPr lang="en-US" sz="1400" dirty="0" smtClean="0"/>
              <a:t>                                                                </a:t>
            </a:r>
            <a:br>
              <a:rPr lang="en-US" sz="1400" dirty="0" smtClean="0"/>
            </a:br>
            <a:r>
              <a:rPr lang="en-US" sz="1400" dirty="0" smtClean="0"/>
              <a:t>                               </a:t>
            </a:r>
            <a:r>
              <a:rPr lang="ru-RU" sz="1400" dirty="0" smtClean="0"/>
              <a:t>Б</a:t>
            </a:r>
            <a:r>
              <a:rPr lang="en-US" sz="1400" dirty="0" smtClean="0"/>
              <a:t>                       </a:t>
            </a:r>
            <a:br>
              <a:rPr lang="en-US" sz="1400" dirty="0" smtClean="0"/>
            </a:br>
            <a:r>
              <a:rPr lang="en-US" sz="1400" dirty="0" smtClean="0"/>
              <a:t>  - 2      </a:t>
            </a:r>
            <a:r>
              <a:rPr lang="en-US" sz="1400" b="1" dirty="0" smtClean="0"/>
              <a:t>0                                          </a:t>
            </a:r>
            <a:br>
              <a:rPr lang="en-US" sz="1400" b="1" dirty="0" smtClean="0"/>
            </a:br>
            <a:r>
              <a:rPr lang="en-US" sz="1400" b="1" dirty="0" smtClean="0"/>
              <a:t>   -1     //// //// //// //// //// //// //// 7      </a:t>
            </a:r>
            <a:br>
              <a:rPr lang="en-US" sz="1400" b="1" dirty="0" smtClean="0"/>
            </a:br>
            <a:r>
              <a:rPr lang="en-US" sz="1400" b="1" dirty="0" smtClean="0"/>
              <a:t>     0    //// //// //// //// //// //// //// //// //// //// //// //// //// 13 </a:t>
            </a:r>
            <a:br>
              <a:rPr lang="en-US" sz="1400" b="1" dirty="0" smtClean="0"/>
            </a:br>
            <a:r>
              <a:rPr lang="en-US" sz="1400" b="1" dirty="0" smtClean="0"/>
              <a:t>     1    //// //// 2                               </a:t>
            </a:r>
            <a:br>
              <a:rPr lang="en-US" sz="1400" b="1" dirty="0" smtClean="0"/>
            </a:br>
            <a:r>
              <a:rPr lang="en-US" sz="1400" b="1" dirty="0" smtClean="0"/>
              <a:t>     2    </a:t>
            </a:r>
            <a:r>
              <a:rPr lang="ru-RU" sz="1400" b="1" dirty="0" smtClean="0"/>
              <a:t>//// //// //// </a:t>
            </a:r>
            <a:r>
              <a:rPr lang="en-US" sz="1400" b="1" dirty="0" smtClean="0"/>
              <a:t>3     </a:t>
            </a:r>
            <a:br>
              <a:rPr lang="en-US" sz="1400" b="1" dirty="0" smtClean="0"/>
            </a:br>
            <a:r>
              <a:rPr lang="en-US" sz="1400" b="1" dirty="0" smtClean="0"/>
              <a:t>                        </a:t>
            </a:r>
            <a:r>
              <a:rPr lang="en-US" sz="1400" dirty="0" err="1" smtClean="0"/>
              <a:t>i</a:t>
            </a:r>
            <a:r>
              <a:rPr lang="ru-RU" sz="1400" b="1" dirty="0" smtClean="0"/>
              <a:t>                                                                                                       </a:t>
            </a:r>
            <a:r>
              <a:rPr lang="en-US" sz="1400" b="1" dirty="0" smtClean="0"/>
              <a:t/>
            </a:r>
            <a:br>
              <a:rPr lang="en-US" sz="1400" b="1" dirty="0" smtClean="0"/>
            </a:br>
            <a:r>
              <a:rPr lang="en-US" sz="1400" b="1" dirty="0" smtClean="0"/>
              <a:t>                                   </a:t>
            </a:r>
            <a:r>
              <a:rPr lang="ru-RU" sz="1400" b="1" dirty="0" smtClean="0"/>
              <a:t> </a:t>
            </a:r>
            <a:r>
              <a:rPr lang="en-US" sz="1400" b="1" dirty="0" smtClean="0"/>
              <a:t>N</a:t>
            </a:r>
            <a:r>
              <a:rPr lang="ru-RU" sz="1400" b="1" dirty="0" smtClean="0"/>
              <a:t> = </a:t>
            </a:r>
            <a:r>
              <a:rPr lang="en-US" sz="1400" b="1" dirty="0" smtClean="0"/>
              <a:t>25      </a:t>
            </a:r>
            <a:r>
              <a:rPr lang="ru-RU" sz="1400" dirty="0" smtClean="0"/>
              <a:t> </a:t>
            </a:r>
            <a:r>
              <a:rPr lang="en-US" sz="1400" dirty="0" smtClean="0"/>
              <a:t>N cp</a:t>
            </a:r>
            <a:r>
              <a:rPr lang="ru-RU" sz="1400" dirty="0" smtClean="0"/>
              <a:t>  =  63 : 7 = 9</a:t>
            </a:r>
            <a:br>
              <a:rPr lang="ru-RU" sz="1400" dirty="0" smtClean="0"/>
            </a:br>
            <a:endParaRPr lang="ru-RU" sz="1400" dirty="0"/>
          </a:p>
        </p:txBody>
      </p:sp>
      <p:pic>
        <p:nvPicPr>
          <p:cNvPr id="17410" name="Picture 2" descr="C:\Users\ALEX\Desktop\_ДИСК ,,С,,\Стих. Осень\CreativeCommons_Attribution_Licens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1600" cy="3400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669360"/>
          </a:xfrm>
        </p:spPr>
        <p:txBody>
          <a:bodyPr>
            <a:normAutofit/>
          </a:bodyPr>
          <a:lstStyle/>
          <a:p>
            <a:pPr algn="l"/>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Sinchronisation</a:t>
            </a:r>
            <a:r>
              <a:rPr lang="en-US" sz="3200" b="1" dirty="0" smtClean="0">
                <a:latin typeface="Times New Roman" pitchFamily="18" charset="0"/>
                <a:cs typeface="Times New Roman" pitchFamily="18" charset="0"/>
              </a:rPr>
              <a:t>  of EERR with :</a:t>
            </a:r>
            <a:br>
              <a:rPr lang="en-US" sz="32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Weather changes (</a:t>
            </a:r>
            <a:r>
              <a:rPr lang="en-US" sz="1800" dirty="0" err="1" smtClean="0">
                <a:latin typeface="Times New Roman" pitchFamily="18" charset="0"/>
                <a:cs typeface="Times New Roman" pitchFamily="18" charset="0"/>
              </a:rPr>
              <a:t>hmn.ru:t</a:t>
            </a:r>
            <a:r>
              <a:rPr lang="en-US" sz="1800" dirty="0" smtClean="0">
                <a:latin typeface="Times New Roman" pitchFamily="18" charset="0"/>
                <a:cs typeface="Times New Roman" pitchFamily="18" charset="0"/>
              </a:rPr>
              <a:t>, p, h, w, rains); tropical depressions and </a:t>
            </a:r>
            <a:r>
              <a:rPr lang="en-US" sz="1800" dirty="0" err="1" smtClean="0">
                <a:latin typeface="Times New Roman" pitchFamily="18" charset="0"/>
                <a:cs typeface="Times New Roman" pitchFamily="18" charset="0"/>
              </a:rPr>
              <a:t>cyclons</a:t>
            </a:r>
            <a:r>
              <a:rPr lang="en-US" sz="1800" dirty="0" smtClean="0">
                <a:latin typeface="Times New Roman" pitchFamily="18" charset="0"/>
                <a:cs typeface="Times New Roman" pitchFamily="18" charset="0"/>
              </a:rPr>
              <a:t> – beginning and ending, maximal wind in TC and typhoons; monsoon precipitations; </a:t>
            </a:r>
            <a:r>
              <a:rPr lang="en-US" sz="1800" dirty="0" err="1" smtClean="0">
                <a:latin typeface="Times New Roman" pitchFamily="18" charset="0"/>
                <a:cs typeface="Times New Roman" pitchFamily="18" charset="0"/>
              </a:rPr>
              <a:t>noctilucent</a:t>
            </a:r>
            <a:r>
              <a:rPr lang="en-US" sz="1800" dirty="0" smtClean="0">
                <a:latin typeface="Times New Roman" pitchFamily="18" charset="0"/>
                <a:cs typeface="Times New Roman" pitchFamily="18" charset="0"/>
              </a:rPr>
              <a:t> clouds (NLC); </a:t>
            </a:r>
            <a:r>
              <a:rPr lang="en-US" sz="1800" dirty="0" err="1" smtClean="0">
                <a:latin typeface="Times New Roman" pitchFamily="18" charset="0"/>
                <a:cs typeface="Times New Roman" pitchFamily="18" charset="0"/>
              </a:rPr>
              <a:t>thundertstorms</a:t>
            </a:r>
            <a:r>
              <a:rPr lang="en-US" sz="1800" dirty="0" smtClean="0">
                <a:latin typeface="Times New Roman" pitchFamily="18" charset="0"/>
                <a:cs typeface="Times New Roman" pitchFamily="18" charset="0"/>
              </a:rPr>
              <a:t> etc)</a:t>
            </a:r>
            <a:br>
              <a:rPr lang="en-US" sz="1800"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Earthquacke</a:t>
            </a:r>
            <a:r>
              <a:rPr lang="en-US" sz="1800" dirty="0" smtClean="0">
                <a:latin typeface="Times New Roman" pitchFamily="18" charset="0"/>
                <a:cs typeface="Times New Roman" pitchFamily="18" charset="0"/>
              </a:rPr>
              <a:t> (EQ)  statistic (May-Nov. 2015)</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data of max. N of EQ </a:t>
            </a:r>
            <a:r>
              <a:rPr lang="en-US" sz="1800" b="1" dirty="0" smtClean="0">
                <a:latin typeface="Times New Roman" pitchFamily="18" charset="0"/>
                <a:cs typeface="Times New Roman" pitchFamily="18" charset="0"/>
              </a:rPr>
              <a:t>+/-1 day </a:t>
            </a:r>
            <a:r>
              <a:rPr lang="en-US" sz="1800" dirty="0" smtClean="0">
                <a:latin typeface="Times New Roman" pitchFamily="18" charset="0"/>
                <a:cs typeface="Times New Roman" pitchFamily="18" charset="0"/>
              </a:rPr>
              <a:t>EERR-1  </a:t>
            </a:r>
            <a:r>
              <a:rPr lang="en-US" sz="1800" b="1" dirty="0" smtClean="0">
                <a:latin typeface="Times New Roman" pitchFamily="18" charset="0"/>
                <a:cs typeface="Times New Roman" pitchFamily="18" charset="0"/>
              </a:rPr>
              <a:t>85%</a:t>
            </a:r>
            <a:r>
              <a:rPr lang="en-US" sz="1800" dirty="0" smtClean="0">
                <a:latin typeface="Times New Roman" pitchFamily="18" charset="0"/>
                <a:cs typeface="Times New Roman" pitchFamily="18" charset="0"/>
              </a:rPr>
              <a:t>; EERR-2  </a:t>
            </a:r>
            <a:r>
              <a:rPr lang="en-US" sz="1800" b="1" dirty="0" smtClean="0">
                <a:latin typeface="Times New Roman" pitchFamily="18" charset="0"/>
                <a:cs typeface="Times New Roman" pitchFamily="18" charset="0"/>
              </a:rPr>
              <a:t>88%</a:t>
            </a: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data of max. depth (&gt;400 km) of  EQ </a:t>
            </a:r>
            <a:r>
              <a:rPr lang="en-US" sz="1800" b="1" dirty="0" smtClean="0">
                <a:latin typeface="Times New Roman" pitchFamily="18" charset="0"/>
                <a:cs typeface="Times New Roman" pitchFamily="18" charset="0"/>
              </a:rPr>
              <a:t>+/-1 </a:t>
            </a:r>
            <a:r>
              <a:rPr lang="en-US" sz="1800" dirty="0" smtClean="0">
                <a:latin typeface="Times New Roman" pitchFamily="18" charset="0"/>
                <a:cs typeface="Times New Roman" pitchFamily="18" charset="0"/>
              </a:rPr>
              <a:t>day EERR-1  </a:t>
            </a:r>
            <a:r>
              <a:rPr lang="en-US" sz="1800" b="1" dirty="0" smtClean="0">
                <a:latin typeface="Times New Roman" pitchFamily="18" charset="0"/>
                <a:cs typeface="Times New Roman" pitchFamily="18" charset="0"/>
              </a:rPr>
              <a:t>85%; </a:t>
            </a:r>
            <a:r>
              <a:rPr lang="en-US" sz="1800" dirty="0" smtClean="0">
                <a:latin typeface="Times New Roman" pitchFamily="18" charset="0"/>
                <a:cs typeface="Times New Roman" pitchFamily="18" charset="0"/>
              </a:rPr>
              <a:t>-2</a:t>
            </a:r>
            <a:r>
              <a:rPr lang="en-US" sz="1800" b="1" dirty="0" smtClean="0">
                <a:latin typeface="Times New Roman" pitchFamily="18" charset="0"/>
                <a:cs typeface="Times New Roman" pitchFamily="18" charset="0"/>
              </a:rPr>
              <a:t>  82%</a:t>
            </a:r>
            <a:br>
              <a:rPr lang="en-US" sz="1800" b="1"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NLC  </a:t>
            </a:r>
            <a:r>
              <a:rPr lang="en-US" sz="1800" dirty="0" err="1" smtClean="0">
                <a:latin typeface="Times New Roman" pitchFamily="18" charset="0"/>
                <a:cs typeface="Times New Roman" pitchFamily="18" charset="0"/>
              </a:rPr>
              <a:t>occurences</a:t>
            </a:r>
            <a:r>
              <a:rPr lang="en-US" sz="1800" dirty="0" smtClean="0">
                <a:latin typeface="Times New Roman" pitchFamily="18" charset="0"/>
                <a:cs typeface="Times New Roman" pitchFamily="18" charset="0"/>
              </a:rPr>
              <a:t>  in Moscow region 2007-2015 (Meteoweb.ru)</a:t>
            </a:r>
            <a:r>
              <a:rPr lang="en-US" sz="1800" b="1" dirty="0" smtClean="0">
                <a:latin typeface="Times New Roman" pitchFamily="18" charset="0"/>
                <a:cs typeface="Times New Roman" pitchFamily="18" charset="0"/>
              </a:rPr>
              <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a:t>
            </a:r>
            <a:r>
              <a:rPr lang="en-US" sz="1800" dirty="0" smtClean="0">
                <a:latin typeface="Times New Roman" pitchFamily="18" charset="0"/>
                <a:cs typeface="Times New Roman" pitchFamily="18" charset="0"/>
              </a:rPr>
              <a:t> data of NLC  </a:t>
            </a:r>
            <a:r>
              <a:rPr lang="en-US" sz="1800" b="1" dirty="0" smtClean="0">
                <a:latin typeface="Times New Roman" pitchFamily="18" charset="0"/>
                <a:cs typeface="Times New Roman" pitchFamily="18" charset="0"/>
              </a:rPr>
              <a:t>+/-1 day  </a:t>
            </a:r>
            <a:r>
              <a:rPr lang="en-US" sz="1800" dirty="0" smtClean="0">
                <a:latin typeface="Times New Roman" pitchFamily="18" charset="0"/>
                <a:cs typeface="Times New Roman" pitchFamily="18" charset="0"/>
              </a:rPr>
              <a:t>EERR-1  </a:t>
            </a:r>
            <a:r>
              <a:rPr lang="en-US" sz="1800" b="1" dirty="0" smtClean="0">
                <a:latin typeface="Times New Roman" pitchFamily="18" charset="0"/>
                <a:cs typeface="Times New Roman" pitchFamily="18" charset="0"/>
              </a:rPr>
              <a:t>87%</a:t>
            </a:r>
            <a:r>
              <a:rPr lang="en-US" sz="1800" dirty="0" smtClean="0">
                <a:latin typeface="Times New Roman" pitchFamily="18" charset="0"/>
                <a:cs typeface="Times New Roman" pitchFamily="18" charset="0"/>
              </a:rPr>
              <a:t>;  EERR-2  </a:t>
            </a:r>
            <a:r>
              <a:rPr lang="en-US" sz="1800" b="1" dirty="0" smtClean="0">
                <a:latin typeface="Times New Roman" pitchFamily="18" charset="0"/>
                <a:cs typeface="Times New Roman" pitchFamily="18" charset="0"/>
              </a:rPr>
              <a:t>81%</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a:t>
            </a:r>
            <a:r>
              <a:rPr lang="en-US" sz="1800" b="1"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Aviation accidents</a:t>
            </a:r>
            <a:r>
              <a:rPr lang="en-US" sz="1800" b="1" dirty="0" smtClean="0">
                <a:latin typeface="Times New Roman" pitchFamily="18" charset="0"/>
                <a:cs typeface="Times New Roman" pitchFamily="18" charset="0"/>
              </a:rPr>
              <a:t> </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htpps://</a:t>
            </a:r>
            <a:r>
              <a:rPr lang="en-US" sz="1800" dirty="0" smtClean="0">
                <a:latin typeface="Times New Roman" pitchFamily="18" charset="0"/>
                <a:cs typeface="Times New Roman" pitchFamily="18" charset="0"/>
              </a:rPr>
              <a:t>ru.wikipedia.org/wiki/General_Dynamics_F-116Fighting_Falcon</a:t>
            </a:r>
            <a:r>
              <a:rPr lang="en-US" sz="1800" b="1" dirty="0" smtClean="0">
                <a:latin typeface="Times New Roman" pitchFamily="18" charset="0"/>
                <a:cs typeface="Times New Roman" pitchFamily="18" charset="0"/>
              </a:rPr>
              <a:t/>
            </a:r>
            <a:br>
              <a:rPr lang="en-US" sz="1800" b="1"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F-116  ( 2002-2016) </a:t>
            </a:r>
            <a:r>
              <a:rPr lang="en-US" sz="1800" b="1" dirty="0" smtClean="0">
                <a:latin typeface="Times New Roman" pitchFamily="18" charset="0"/>
                <a:cs typeface="Times New Roman" pitchFamily="18" charset="0"/>
              </a:rPr>
              <a:t>+/-1 day  </a:t>
            </a:r>
            <a:r>
              <a:rPr lang="en-US" sz="1800" dirty="0" smtClean="0">
                <a:latin typeface="Times New Roman" pitchFamily="18" charset="0"/>
                <a:cs typeface="Times New Roman" pitchFamily="18" charset="0"/>
              </a:rPr>
              <a:t>EERR-1(n=27)  </a:t>
            </a:r>
            <a:r>
              <a:rPr lang="en-US" sz="1800" b="1" dirty="0" smtClean="0">
                <a:latin typeface="Times New Roman" pitchFamily="18" charset="0"/>
                <a:cs typeface="Times New Roman" pitchFamily="18" charset="0"/>
              </a:rPr>
              <a:t>74%</a:t>
            </a:r>
            <a:r>
              <a:rPr lang="en-US" sz="1800" dirty="0" smtClean="0">
                <a:latin typeface="Times New Roman" pitchFamily="18" charset="0"/>
                <a:cs typeface="Times New Roman" pitchFamily="18" charset="0"/>
              </a:rPr>
              <a:t>;  EERR-2 (n=20) </a:t>
            </a:r>
            <a:r>
              <a:rPr lang="en-US" sz="1800" b="1" dirty="0" smtClean="0">
                <a:latin typeface="Times New Roman" pitchFamily="18" charset="0"/>
                <a:cs typeface="Times New Roman" pitchFamily="18" charset="0"/>
              </a:rPr>
              <a:t>90% </a:t>
            </a:r>
            <a:br>
              <a:rPr lang="en-US" sz="1800" b="1"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TU-154</a:t>
            </a:r>
            <a:r>
              <a:rPr lang="en-US" sz="1800" b="1"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(1973-2011) </a:t>
            </a:r>
            <a:r>
              <a:rPr lang="en-US" sz="1800" b="1" dirty="0" smtClean="0">
                <a:latin typeface="Times New Roman" pitchFamily="18" charset="0"/>
                <a:cs typeface="Times New Roman" pitchFamily="18" charset="0"/>
              </a:rPr>
              <a:t>+/-1 day  </a:t>
            </a:r>
            <a:r>
              <a:rPr lang="en-US" sz="1800" dirty="0" smtClean="0">
                <a:latin typeface="Times New Roman" pitchFamily="18" charset="0"/>
                <a:cs typeface="Times New Roman" pitchFamily="18" charset="0"/>
              </a:rPr>
              <a:t>EERR-1(n=43)  </a:t>
            </a:r>
            <a:r>
              <a:rPr lang="en-US" sz="1800" b="1" dirty="0" smtClean="0">
                <a:latin typeface="Times New Roman" pitchFamily="18" charset="0"/>
                <a:cs typeface="Times New Roman" pitchFamily="18" charset="0"/>
              </a:rPr>
              <a:t>81%</a:t>
            </a:r>
            <a:r>
              <a:rPr lang="en-US" sz="1800" dirty="0" smtClean="0">
                <a:latin typeface="Times New Roman" pitchFamily="18" charset="0"/>
                <a:cs typeface="Times New Roman" pitchFamily="18" charset="0"/>
              </a:rPr>
              <a:t>;  EERR-2 (n=26) </a:t>
            </a:r>
            <a:r>
              <a:rPr lang="en-US" sz="1800" b="1" dirty="0" smtClean="0">
                <a:latin typeface="Times New Roman" pitchFamily="18" charset="0"/>
                <a:cs typeface="Times New Roman" pitchFamily="18" charset="0"/>
              </a:rPr>
              <a:t>73% </a:t>
            </a:r>
            <a:br>
              <a:rPr lang="en-US" sz="1800" b="1"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Big accidents in the world (all types </a:t>
            </a:r>
            <a:r>
              <a:rPr lang="en-US" sz="1800" dirty="0" err="1" smtClean="0">
                <a:latin typeface="Times New Roman" pitchFamily="18" charset="0"/>
                <a:cs typeface="Times New Roman" pitchFamily="18" charset="0"/>
              </a:rPr>
              <a:t>lyners</a:t>
            </a:r>
            <a:r>
              <a:rPr lang="en-US" sz="1800" dirty="0" smtClean="0">
                <a:latin typeface="Times New Roman" pitchFamily="18" charset="0"/>
                <a:cs typeface="Times New Roman" pitchFamily="18" charset="0"/>
              </a:rPr>
              <a:t>) (2008-2013)</a:t>
            </a:r>
            <a:br>
              <a:rPr lang="en-US" sz="1800"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 +/-1 day  </a:t>
            </a:r>
            <a:r>
              <a:rPr lang="en-US" sz="1800" dirty="0" smtClean="0">
                <a:latin typeface="Times New Roman" pitchFamily="18" charset="0"/>
                <a:cs typeface="Times New Roman" pitchFamily="18" charset="0"/>
              </a:rPr>
              <a:t>EERR-1(n=20)  </a:t>
            </a:r>
            <a:r>
              <a:rPr lang="en-US" sz="1800" b="1" dirty="0" smtClean="0">
                <a:latin typeface="Times New Roman" pitchFamily="18" charset="0"/>
                <a:cs typeface="Times New Roman" pitchFamily="18" charset="0"/>
              </a:rPr>
              <a:t>65%</a:t>
            </a:r>
            <a:r>
              <a:rPr lang="en-US" sz="1800" dirty="0" smtClean="0">
                <a:latin typeface="Times New Roman" pitchFamily="18" charset="0"/>
                <a:cs typeface="Times New Roman" pitchFamily="18" charset="0"/>
              </a:rPr>
              <a:t>;  EERR-2 (13) </a:t>
            </a:r>
            <a:r>
              <a:rPr lang="en-US" sz="1800" b="1" dirty="0" smtClean="0">
                <a:latin typeface="Times New Roman" pitchFamily="18" charset="0"/>
                <a:cs typeface="Times New Roman" pitchFamily="18" charset="0"/>
              </a:rPr>
              <a:t>85% </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Railway accidents (Russia, 1965-2009) </a:t>
            </a:r>
            <a:r>
              <a:rPr lang="en-US" sz="1800" b="1" dirty="0" smtClean="0">
                <a:latin typeface="Times New Roman" pitchFamily="18" charset="0"/>
                <a:cs typeface="Times New Roman" pitchFamily="18" charset="0"/>
              </a:rPr>
              <a:t>+/-1 day  </a:t>
            </a:r>
            <a:r>
              <a:rPr lang="en-US" sz="1800" dirty="0" smtClean="0">
                <a:latin typeface="Times New Roman" pitchFamily="18" charset="0"/>
                <a:cs typeface="Times New Roman" pitchFamily="18" charset="0"/>
              </a:rPr>
              <a:t>EERR-1  </a:t>
            </a:r>
            <a:r>
              <a:rPr lang="en-US" sz="1800" b="1" dirty="0" smtClean="0">
                <a:latin typeface="Times New Roman" pitchFamily="18" charset="0"/>
                <a:cs typeface="Times New Roman" pitchFamily="18" charset="0"/>
              </a:rPr>
              <a:t>83%</a:t>
            </a:r>
            <a:r>
              <a:rPr lang="en-US" sz="1800" dirty="0" smtClean="0">
                <a:latin typeface="Times New Roman" pitchFamily="18" charset="0"/>
                <a:cs typeface="Times New Roman" pitchFamily="18" charset="0"/>
              </a:rPr>
              <a:t>;  EERR-2  </a:t>
            </a:r>
            <a:r>
              <a:rPr lang="en-US" sz="1800" b="1" dirty="0" smtClean="0">
                <a:latin typeface="Times New Roman" pitchFamily="18" charset="0"/>
                <a:cs typeface="Times New Roman" pitchFamily="18" charset="0"/>
              </a:rPr>
              <a:t>100%</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 Biosphere and humane characteristics [4,6]</a:t>
            </a:r>
            <a:r>
              <a:rPr lang="en-US" sz="1800" b="1" dirty="0" smtClean="0">
                <a:latin typeface="Times New Roman" pitchFamily="18" charset="0"/>
                <a:cs typeface="Times New Roman" pitchFamily="18" charset="0"/>
              </a:rPr>
              <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 -  </a:t>
            </a:r>
            <a:r>
              <a:rPr lang="en-US" sz="1800" dirty="0" smtClean="0">
                <a:latin typeface="Times New Roman" pitchFamily="18" charset="0"/>
                <a:cs typeface="Times New Roman" pitchFamily="18" charset="0"/>
              </a:rPr>
              <a:t>Geomagnetic and </a:t>
            </a:r>
            <a:r>
              <a:rPr lang="en-US" sz="1800" dirty="0" err="1" smtClean="0">
                <a:latin typeface="Times New Roman" pitchFamily="18" charset="0"/>
                <a:cs typeface="Times New Roman" pitchFamily="18" charset="0"/>
              </a:rPr>
              <a:t>ssolar</a:t>
            </a:r>
            <a:r>
              <a:rPr lang="en-US" sz="1800" dirty="0" smtClean="0">
                <a:latin typeface="Times New Roman" pitchFamily="18" charset="0"/>
                <a:cs typeface="Times New Roman" pitchFamily="18" charset="0"/>
              </a:rPr>
              <a:t> events [5]</a:t>
            </a:r>
            <a:endParaRPr lang="ru-RU" sz="1800" dirty="0">
              <a:latin typeface="Times New Roman" pitchFamily="18" charset="0"/>
              <a:cs typeface="Times New Roman" pitchFamily="18" charset="0"/>
            </a:endParaRPr>
          </a:p>
        </p:txBody>
      </p:sp>
      <p:pic>
        <p:nvPicPr>
          <p:cNvPr id="18434" name="Picture 2" descr="C:\Users\ALEX\Desktop\_ДИСК ,,С,,\Стих. Осень\CreativeCommons_Attribution_Licen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4624"/>
            <a:ext cx="822949" cy="2880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Conclusion</a:t>
            </a:r>
            <a:endParaRPr lang="ru-RU" dirty="0"/>
          </a:p>
        </p:txBody>
      </p:sp>
      <p:sp>
        <p:nvSpPr>
          <p:cNvPr id="3" name="Прямоугольник 2"/>
          <p:cNvSpPr/>
          <p:nvPr/>
        </p:nvSpPr>
        <p:spPr>
          <a:xfrm>
            <a:off x="395536" y="1443841"/>
            <a:ext cx="8280920" cy="2862322"/>
          </a:xfrm>
          <a:prstGeom prst="rect">
            <a:avLst/>
          </a:prstGeom>
        </p:spPr>
        <p:txBody>
          <a:bodyPr wrap="square">
            <a:spAutoFit/>
          </a:bodyPr>
          <a:lstStyle/>
          <a:p>
            <a:pPr algn="ctr"/>
            <a:r>
              <a:rPr lang="en-US" sz="2000" dirty="0"/>
              <a:t>Thus synchronization of processes in geo (atmosphere, ocean, crust and mantle), bio </a:t>
            </a:r>
            <a:r>
              <a:rPr lang="en-US" sz="2000" dirty="0" smtClean="0"/>
              <a:t>(medical  cases, populations </a:t>
            </a:r>
            <a:r>
              <a:rPr lang="en-US" sz="2000" dirty="0"/>
              <a:t>of fauna and</a:t>
            </a:r>
            <a:endParaRPr lang="ru-RU" sz="2000" dirty="0"/>
          </a:p>
          <a:p>
            <a:pPr algn="ctr"/>
            <a:r>
              <a:rPr lang="en-US" sz="2000" dirty="0"/>
              <a:t>flora), socio - and </a:t>
            </a:r>
            <a:r>
              <a:rPr lang="en-US" sz="2000" dirty="0" smtClean="0"/>
              <a:t>techno- spheres, </a:t>
            </a:r>
            <a:r>
              <a:rPr lang="en-US" sz="2000" dirty="0"/>
              <a:t>with the astronomical (including the heliosphere) and geodynamic (Chandler</a:t>
            </a:r>
            <a:endParaRPr lang="ru-RU" sz="2000" dirty="0"/>
          </a:p>
          <a:p>
            <a:pPr algn="ctr"/>
            <a:r>
              <a:rPr lang="en-US" sz="2000" dirty="0" smtClean="0"/>
              <a:t>Wobble </a:t>
            </a:r>
            <a:r>
              <a:rPr lang="en-US" sz="2000" dirty="0"/>
              <a:t>and other </a:t>
            </a:r>
            <a:r>
              <a:rPr lang="en-US" sz="2000" dirty="0" smtClean="0"/>
              <a:t>oscillations) </a:t>
            </a:r>
            <a:r>
              <a:rPr lang="en-US" sz="2000" dirty="0"/>
              <a:t>is one of essential and fundamental phenomena in nature</a:t>
            </a:r>
            <a:r>
              <a:rPr lang="en-US" sz="2000" dirty="0" smtClean="0"/>
              <a:t>.(</a:t>
            </a:r>
            <a:r>
              <a:rPr lang="en-US" sz="1400" dirty="0" smtClean="0"/>
              <a:t>4,5</a:t>
            </a:r>
            <a:r>
              <a:rPr lang="en-US" sz="2000" dirty="0" smtClean="0"/>
              <a:t>) </a:t>
            </a:r>
            <a:r>
              <a:rPr lang="en-US" sz="2000" dirty="0"/>
              <a:t>The results of </a:t>
            </a:r>
            <a:r>
              <a:rPr lang="en-US" sz="2000" dirty="0" smtClean="0"/>
              <a:t>our analysis of</a:t>
            </a:r>
            <a:endParaRPr lang="ru-RU" sz="2000" dirty="0"/>
          </a:p>
          <a:p>
            <a:pPr algn="ctr"/>
            <a:r>
              <a:rPr lang="en-US" sz="2000" dirty="0"/>
              <a:t>synchronization </a:t>
            </a:r>
            <a:r>
              <a:rPr lang="en-US" sz="2000" dirty="0" smtClean="0"/>
              <a:t>of </a:t>
            </a:r>
            <a:r>
              <a:rPr lang="en-US" sz="2000" dirty="0" err="1"/>
              <a:t>heliogeophysical</a:t>
            </a:r>
            <a:r>
              <a:rPr lang="en-US" sz="2000" dirty="0"/>
              <a:t> </a:t>
            </a:r>
            <a:r>
              <a:rPr lang="en-US" sz="2000" dirty="0" smtClean="0"/>
              <a:t> </a:t>
            </a:r>
            <a:r>
              <a:rPr lang="en-US" sz="2000" dirty="0" err="1" smtClean="0"/>
              <a:t>proseses</a:t>
            </a:r>
            <a:r>
              <a:rPr lang="en-US" sz="2000" dirty="0" smtClean="0"/>
              <a:t> make the </a:t>
            </a:r>
            <a:r>
              <a:rPr lang="en-US" sz="2000" dirty="0"/>
              <a:t>issue </a:t>
            </a:r>
            <a:r>
              <a:rPr lang="en-US" sz="2000" dirty="0" smtClean="0"/>
              <a:t>of gravitational tide space weather  the most   important.</a:t>
            </a:r>
          </a:p>
          <a:p>
            <a:pPr algn="ctr"/>
            <a:endParaRPr lang="ru-RU" sz="2000" dirty="0"/>
          </a:p>
        </p:txBody>
      </p:sp>
      <p:sp>
        <p:nvSpPr>
          <p:cNvPr id="4" name="Прямоугольник 3"/>
          <p:cNvSpPr/>
          <p:nvPr/>
        </p:nvSpPr>
        <p:spPr>
          <a:xfrm>
            <a:off x="899592" y="4509120"/>
            <a:ext cx="7632848" cy="1015663"/>
          </a:xfrm>
          <a:prstGeom prst="rect">
            <a:avLst/>
          </a:prstGeom>
        </p:spPr>
        <p:txBody>
          <a:bodyPr wrap="square">
            <a:spAutoFit/>
          </a:bodyPr>
          <a:lstStyle/>
          <a:p>
            <a:r>
              <a:rPr lang="en-US" sz="2000" dirty="0" smtClean="0"/>
              <a:t>An important question about the feedback of the gravitational influence of the earth-moon system on the activity of the sun requires additional research.</a:t>
            </a:r>
            <a:endParaRPr lang="ru-RU" sz="2000" dirty="0"/>
          </a:p>
        </p:txBody>
      </p:sp>
      <p:pic>
        <p:nvPicPr>
          <p:cNvPr id="19458" name="Picture 2" descr="C:\Users\ALEX\Desktop\_ДИСК ,,С,,\Стих. Осень\CreativeCommons_Attribution_Licens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0446" cy="332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149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8316" y="0"/>
            <a:ext cx="8229600" cy="3501008"/>
          </a:xfrm>
        </p:spPr>
        <p:txBody>
          <a:bodyPr>
            <a:normAutofit fontScale="90000"/>
          </a:bodyPr>
          <a:lstStyle/>
          <a:p>
            <a:r>
              <a:rPr lang="en-US" sz="2400" u="sng" dirty="0" smtClean="0">
                <a:hlinkClick r:id="rId2"/>
              </a:rPr>
              <a:t/>
            </a:r>
            <a:br>
              <a:rPr lang="en-US" sz="2400" u="sng" dirty="0" smtClean="0">
                <a:hlinkClick r:id="rId2"/>
              </a:rPr>
            </a:br>
            <a:r>
              <a:rPr lang="en-US" sz="2400" u="sng" dirty="0">
                <a:hlinkClick r:id="rId2"/>
              </a:rPr>
              <a:t/>
            </a:r>
            <a:br>
              <a:rPr lang="en-US" sz="2400" u="sng" dirty="0">
                <a:hlinkClick r:id="rId2"/>
              </a:rPr>
            </a:br>
            <a:r>
              <a:rPr lang="en-US" sz="2400" u="sng" dirty="0" smtClean="0">
                <a:hlinkClick r:id="rId2"/>
              </a:rPr>
              <a:t/>
            </a:r>
            <a:br>
              <a:rPr lang="en-US" sz="2400" u="sng" dirty="0" smtClean="0">
                <a:hlinkClick r:id="rId2"/>
              </a:rPr>
            </a:br>
            <a:r>
              <a:rPr lang="en-US" sz="2400" u="sng" dirty="0">
                <a:hlinkClick r:id="rId2"/>
              </a:rPr>
              <a:t/>
            </a:r>
            <a:br>
              <a:rPr lang="en-US" sz="2400" u="sng" dirty="0">
                <a:hlinkClick r:id="rId2"/>
              </a:rPr>
            </a:br>
            <a:r>
              <a:rPr lang="en-US" sz="2400" u="sng" dirty="0" smtClean="0">
                <a:hlinkClick r:id="rId2"/>
              </a:rPr>
              <a:t/>
            </a:r>
            <a:br>
              <a:rPr lang="en-US" sz="2400" u="sng" dirty="0" smtClean="0">
                <a:hlinkClick r:id="rId2"/>
              </a:rPr>
            </a:br>
            <a:r>
              <a:rPr lang="en-US" sz="2400" u="sng" dirty="0">
                <a:hlinkClick r:id="rId2"/>
              </a:rPr>
              <a:t/>
            </a:r>
            <a:br>
              <a:rPr lang="en-US" sz="2400" u="sng" dirty="0">
                <a:hlinkClick r:id="rId2"/>
              </a:rPr>
            </a:br>
            <a:r>
              <a:rPr lang="en-US" sz="2400" u="sng" dirty="0" smtClean="0">
                <a:hlinkClick r:id="rId2"/>
              </a:rPr>
              <a:t/>
            </a:r>
            <a:br>
              <a:rPr lang="en-US" sz="2400" u="sng" dirty="0" smtClean="0">
                <a:hlinkClick r:id="rId2"/>
              </a:rPr>
            </a:br>
            <a:r>
              <a:rPr lang="en-US" sz="2400" u="sng" dirty="0">
                <a:hlinkClick r:id="rId2"/>
              </a:rPr>
              <a:t/>
            </a:r>
            <a:br>
              <a:rPr lang="en-US" sz="2400" u="sng" dirty="0">
                <a:hlinkClick r:id="rId2"/>
              </a:rPr>
            </a:br>
            <a:r>
              <a:rPr lang="en-US" sz="2400" u="sng" dirty="0" smtClean="0">
                <a:hlinkClick r:id="rId2"/>
              </a:rPr>
              <a:t/>
            </a:r>
            <a:br>
              <a:rPr lang="en-US" sz="2400" u="sng" dirty="0" smtClean="0">
                <a:hlinkClick r:id="rId2"/>
              </a:rPr>
            </a:br>
            <a:r>
              <a:rPr lang="en-US" sz="1300" u="sng" dirty="0" smtClean="0">
                <a:latin typeface="Times New Roman" panose="02020603050405020304" pitchFamily="18" charset="0"/>
                <a:cs typeface="Times New Roman" panose="02020603050405020304" pitchFamily="18" charset="0"/>
                <a:hlinkClick r:id="rId2"/>
              </a:rPr>
              <a:t>Aurora </a:t>
            </a:r>
            <a:r>
              <a:rPr lang="en-US" sz="1300" u="sng" dirty="0" err="1">
                <a:latin typeface="Times New Roman" panose="02020603050405020304" pitchFamily="18" charset="0"/>
                <a:cs typeface="Times New Roman" panose="02020603050405020304" pitchFamily="18" charset="0"/>
                <a:hlinkClick r:id="rId2"/>
              </a:rPr>
              <a:t>australis</a:t>
            </a:r>
            <a:r>
              <a:rPr lang="en-US" sz="1300" dirty="0">
                <a:latin typeface="Times New Roman" panose="02020603050405020304" pitchFamily="18" charset="0"/>
                <a:cs typeface="Times New Roman" panose="02020603050405020304" pitchFamily="18" charset="0"/>
              </a:rPr>
              <a:t> observed by </a:t>
            </a:r>
            <a:r>
              <a:rPr lang="en-US" sz="1300" i="1" dirty="0">
                <a:latin typeface="Times New Roman" panose="02020603050405020304" pitchFamily="18" charset="0"/>
                <a:cs typeface="Times New Roman" panose="02020603050405020304" pitchFamily="18" charset="0"/>
                <a:hlinkClick r:id="rId3" tooltip="Space Shuttle Discovery"/>
              </a:rPr>
              <a:t>Discovery</a:t>
            </a:r>
            <a:r>
              <a:rPr lang="en-US" sz="1300" dirty="0">
                <a:latin typeface="Times New Roman" panose="02020603050405020304" pitchFamily="18" charset="0"/>
                <a:cs typeface="Times New Roman" panose="02020603050405020304" pitchFamily="18" charset="0"/>
              </a:rPr>
              <a:t>, May </a:t>
            </a:r>
            <a:r>
              <a:rPr lang="en-US" sz="1300" dirty="0" smtClean="0">
                <a:latin typeface="Times New Roman" panose="02020603050405020304" pitchFamily="18" charset="0"/>
                <a:cs typeface="Times New Roman" panose="02020603050405020304" pitchFamily="18" charset="0"/>
              </a:rPr>
              <a:t>1991</a:t>
            </a:r>
            <a:endParaRPr lang="ru-RU" sz="13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457200" y="3429000"/>
            <a:ext cx="4038600" cy="2697163"/>
          </a:xfrm>
        </p:spPr>
        <p:txBody>
          <a:bodyPr>
            <a:normAutofit fontScale="92500" lnSpcReduction="10000"/>
          </a:bodyPr>
          <a:lstStyle/>
          <a:p>
            <a:r>
              <a:rPr lang="en-US" sz="1600" dirty="0" smtClean="0">
                <a:latin typeface="Times New Roman" pitchFamily="18" charset="0"/>
                <a:cs typeface="Times New Roman" pitchFamily="18" charset="0"/>
              </a:rPr>
              <a:t>Space weather is a branch of space physics and </a:t>
            </a:r>
            <a:r>
              <a:rPr lang="en-US" sz="1600" dirty="0" err="1" smtClean="0">
                <a:latin typeface="Times New Roman" pitchFamily="18" charset="0"/>
                <a:cs typeface="Times New Roman" pitchFamily="18" charset="0"/>
              </a:rPr>
              <a:t>aeronomy</a:t>
            </a:r>
            <a:r>
              <a:rPr lang="en-US" sz="1600" dirty="0" smtClean="0">
                <a:latin typeface="Times New Roman" pitchFamily="18" charset="0"/>
                <a:cs typeface="Times New Roman" pitchFamily="18" charset="0"/>
              </a:rPr>
              <a:t> concerned with the time varying conditions within the Solar System, including the solar wind, emphasizing the space surrounding the Earth, including conditions in the magnetosphere, ionosphere, thermosphere, and exosphere.[Space weather is distinct from the terrestrial weather of the Earth's atmosphere (troposphere and stratosphere). The term space weather was first used in the 1950s and came into common usage in the 1990s.[see </a:t>
            </a:r>
            <a:r>
              <a:rPr lang="en-US" sz="1600" dirty="0" err="1" smtClean="0">
                <a:latin typeface="Times New Roman" pitchFamily="18" charset="0"/>
                <a:cs typeface="Times New Roman" pitchFamily="18" charset="0"/>
              </a:rPr>
              <a:t>Vikipedia</a:t>
            </a:r>
            <a:r>
              <a:rPr lang="en-US" sz="1600" smtClean="0">
                <a:latin typeface="Times New Roman" pitchFamily="18" charset="0"/>
                <a:cs typeface="Times New Roman" pitchFamily="18" charset="0"/>
              </a:rPr>
              <a:t>]</a:t>
            </a:r>
            <a:endParaRPr lang="ru-RU" sz="1600" dirty="0" smtClean="0">
              <a:latin typeface="Times New Roman" pitchFamily="18" charset="0"/>
              <a:cs typeface="Times New Roman" pitchFamily="18" charset="0"/>
            </a:endParaRPr>
          </a:p>
          <a:p>
            <a:endParaRPr lang="ru-RU" sz="1000" dirty="0"/>
          </a:p>
        </p:txBody>
      </p:sp>
      <p:sp>
        <p:nvSpPr>
          <p:cNvPr id="4" name="Объект 3"/>
          <p:cNvSpPr>
            <a:spLocks noGrp="1"/>
          </p:cNvSpPr>
          <p:nvPr>
            <p:ph sz="half" idx="2"/>
          </p:nvPr>
        </p:nvSpPr>
        <p:spPr>
          <a:xfrm>
            <a:off x="4648200" y="3429000"/>
            <a:ext cx="4495800" cy="3096344"/>
          </a:xfrm>
        </p:spPr>
        <p:txBody>
          <a:bodyPr>
            <a:normAutofit fontScale="92500" lnSpcReduction="10000"/>
          </a:bodyPr>
          <a:lstStyle/>
          <a:p>
            <a:r>
              <a:rPr lang="en-US" sz="1600" dirty="0" smtClean="0">
                <a:latin typeface="Times New Roman" pitchFamily="18" charset="0"/>
                <a:cs typeface="Times New Roman" pitchFamily="18" charset="0"/>
              </a:rPr>
              <a:t>In first time this report advanced new type of  classical space weather – “tide space weather” acting on </a:t>
            </a:r>
            <a:r>
              <a:rPr lang="en-US" sz="1600" dirty="0" err="1" smtClean="0">
                <a:latin typeface="Times New Roman" pitchFamily="18" charset="0"/>
                <a:cs typeface="Times New Roman" pitchFamily="18" charset="0"/>
              </a:rPr>
              <a:t>on</a:t>
            </a:r>
            <a:r>
              <a:rPr lang="en-US" sz="1600" dirty="0" smtClean="0">
                <a:latin typeface="Times New Roman" pitchFamily="18" charset="0"/>
                <a:cs typeface="Times New Roman" pitchFamily="18" charset="0"/>
              </a:rPr>
              <a:t> all spheres (including bio- and socio spheres) of the Earth and on the Sun</a:t>
            </a:r>
          </a:p>
          <a:p>
            <a:r>
              <a:rPr lang="en-US" sz="1600" dirty="0" smtClean="0">
                <a:latin typeface="Times New Roman" pitchFamily="18" charset="0"/>
                <a:cs typeface="Times New Roman" pitchFamily="18" charset="0"/>
              </a:rPr>
              <a:t>Unlike the first, it is predictable (easy to calculate) and regularly manifested (4 5 times a month) and is the cause of a large number of emergencies</a:t>
            </a:r>
          </a:p>
          <a:p>
            <a:r>
              <a:rPr lang="en-US" sz="1600" dirty="0" smtClean="0">
                <a:latin typeface="Times New Roman" pitchFamily="18" charset="0"/>
                <a:cs typeface="Times New Roman" pitchFamily="18" charset="0"/>
              </a:rPr>
              <a:t>It is important to note that normal weather is synchronized with gravitational-tidal weather</a:t>
            </a:r>
          </a:p>
        </p:txBody>
      </p:sp>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1640" y="116632"/>
            <a:ext cx="6408712" cy="2863635"/>
          </a:xfrm>
          <a:prstGeom prst="rect">
            <a:avLst/>
          </a:prstGeom>
        </p:spPr>
      </p:pic>
      <p:pic>
        <p:nvPicPr>
          <p:cNvPr id="2050" name="Picture 2" descr="C:\Users\ALEX\Desktop\_ДИСК ,,С,,\Стих. Осень\CreativeCommons_Attribution_Licens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70000" cy="44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168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normAutofit/>
          </a:bodyPr>
          <a:lstStyle/>
          <a:p>
            <a:pPr algn="l"/>
            <a:r>
              <a:rPr lang="en-US" sz="1600" dirty="0" smtClean="0">
                <a:latin typeface="Times New Roman" pitchFamily="18" charset="0"/>
                <a:cs typeface="Times New Roman" pitchFamily="18" charset="0"/>
              </a:rPr>
              <a:t>REFERENCES</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     </a:t>
            </a:r>
            <a:r>
              <a:rPr lang="en-US" sz="1600" dirty="0" smtClean="0"/>
              <a:t> 1    </a:t>
            </a:r>
            <a:r>
              <a:rPr lang="en-US" sz="1600" dirty="0" err="1" smtClean="0"/>
              <a:t>Sidorenkov</a:t>
            </a:r>
            <a:r>
              <a:rPr lang="en-US" sz="1600" dirty="0" smtClean="0"/>
              <a:t> N.S. The interaction between Earth’s rotation and geophysical processes. </a:t>
            </a:r>
            <a:r>
              <a:rPr lang="en-US" sz="1600" dirty="0" err="1" smtClean="0"/>
              <a:t>Weinheim</a:t>
            </a:r>
            <a:r>
              <a:rPr lang="ru-RU" sz="1600" dirty="0" smtClean="0"/>
              <a:t>. </a:t>
            </a:r>
            <a:r>
              <a:rPr lang="en-US" sz="1600" dirty="0" smtClean="0"/>
              <a:t>WILEY</a:t>
            </a:r>
            <a:r>
              <a:rPr lang="ru-RU" sz="1600" dirty="0" smtClean="0"/>
              <a:t>-</a:t>
            </a:r>
            <a:r>
              <a:rPr lang="en-US" sz="1600" dirty="0" smtClean="0"/>
              <a:t>VCH </a:t>
            </a:r>
            <a:r>
              <a:rPr lang="en-US" sz="1600" dirty="0" err="1" smtClean="0"/>
              <a:t>Verlag</a:t>
            </a:r>
            <a:r>
              <a:rPr lang="en-US" sz="1600" dirty="0" smtClean="0"/>
              <a:t> GmbH</a:t>
            </a:r>
            <a:r>
              <a:rPr lang="ru-RU" sz="1600" dirty="0" smtClean="0"/>
              <a:t> &amp; </a:t>
            </a:r>
            <a:r>
              <a:rPr lang="en-US" sz="1600" dirty="0" smtClean="0"/>
              <a:t>Co</a:t>
            </a:r>
            <a:r>
              <a:rPr lang="ru-RU" sz="1600" dirty="0" smtClean="0"/>
              <a:t>. </a:t>
            </a:r>
            <a:r>
              <a:rPr lang="en-US" sz="1600" dirty="0" err="1" smtClean="0"/>
              <a:t>KGaA</a:t>
            </a:r>
            <a:r>
              <a:rPr lang="ru-RU" sz="1600" dirty="0" smtClean="0"/>
              <a:t>, 2009. 317 </a:t>
            </a:r>
            <a:r>
              <a:rPr lang="en-US" sz="1600" dirty="0" smtClean="0"/>
              <a:t>p</a:t>
            </a:r>
            <a:r>
              <a:rPr lang="ru-RU" sz="1600" dirty="0" smtClean="0"/>
              <a:t>.</a:t>
            </a:r>
            <a:r>
              <a:rPr lang="en-US" sz="1600" dirty="0" smtClean="0"/>
              <a:t/>
            </a:r>
            <a:br>
              <a:rPr lang="en-US" sz="1600" dirty="0" smtClean="0"/>
            </a:br>
            <a:r>
              <a:rPr lang="en-US" sz="1600" dirty="0" smtClean="0"/>
              <a:t>.    2   </a:t>
            </a:r>
            <a:r>
              <a:rPr lang="en-US" sz="1600" dirty="0" err="1" smtClean="0"/>
              <a:t>Sidorenkov</a:t>
            </a:r>
            <a:r>
              <a:rPr lang="en-US" sz="1600" dirty="0" smtClean="0"/>
              <a:t> N. S.. Celestial Mechanical Causes of Weather and Climate Change</a:t>
            </a:r>
            <a:r>
              <a:rPr lang="ru-RU" sz="1600" dirty="0" smtClean="0"/>
              <a:t/>
            </a:r>
            <a:br>
              <a:rPr lang="ru-RU" sz="1600" dirty="0" smtClean="0"/>
            </a:br>
            <a:r>
              <a:rPr lang="en-US" sz="1600" dirty="0" smtClean="0"/>
              <a:t>ISSN 0001-4338, </a:t>
            </a:r>
            <a:r>
              <a:rPr lang="en-US" sz="1600" dirty="0" err="1" smtClean="0"/>
              <a:t>Izvestiya</a:t>
            </a:r>
            <a:r>
              <a:rPr lang="en-US" sz="1600" dirty="0" smtClean="0"/>
              <a:t>, Atmospheric and Oceanic Physics, 2016, Vol. 52, No. 7, pp. 667–682. </a:t>
            </a:r>
            <a:r>
              <a:rPr lang="ru-RU" sz="1600" dirty="0" smtClean="0"/>
              <a:t>© </a:t>
            </a:r>
            <a:r>
              <a:rPr lang="ru-RU" sz="1600" dirty="0" err="1" smtClean="0"/>
              <a:t>Pleiades</a:t>
            </a:r>
            <a:r>
              <a:rPr lang="ru-RU" sz="1600" dirty="0" smtClean="0"/>
              <a:t> </a:t>
            </a:r>
            <a:r>
              <a:rPr lang="ru-RU" sz="1600" dirty="0" err="1" smtClean="0"/>
              <a:t>Publishing</a:t>
            </a:r>
            <a:r>
              <a:rPr lang="ru-RU" sz="1600" dirty="0" smtClean="0"/>
              <a:t>, </a:t>
            </a:r>
            <a:r>
              <a:rPr lang="ru-RU" sz="1600" dirty="0" err="1" smtClean="0"/>
              <a:t>Ltd</a:t>
            </a:r>
            <a:r>
              <a:rPr lang="ru-RU" sz="1600" dirty="0" smtClean="0"/>
              <a:t>., 2016. DOI: 10.1134/S0001433816070094</a:t>
            </a:r>
            <a:r>
              <a:rPr lang="en-US" sz="1600" dirty="0" smtClean="0"/>
              <a:t/>
            </a:r>
            <a:br>
              <a:rPr lang="en-US" sz="1600" dirty="0" smtClean="0"/>
            </a:br>
            <a:r>
              <a:rPr lang="en-US" sz="1600" dirty="0" smtClean="0"/>
              <a:t>      3   </a:t>
            </a:r>
            <a:r>
              <a:rPr lang="en-US" sz="1600" dirty="0" err="1" smtClean="0"/>
              <a:t>Perov</a:t>
            </a:r>
            <a:r>
              <a:rPr lang="en-US" sz="1600" dirty="0" smtClean="0"/>
              <a:t> S.P., </a:t>
            </a:r>
            <a:r>
              <a:rPr lang="en-US" sz="1600" dirty="0" err="1" smtClean="0"/>
              <a:t>Sidorencov</a:t>
            </a:r>
            <a:r>
              <a:rPr lang="en-US" sz="1600" dirty="0" smtClean="0"/>
              <a:t> N,S  “Forecast variability of natural synoptic periods in 2018. Journal Earth and Universe .” Earth and Universe N 1 2018, p 99.</a:t>
            </a:r>
            <a:br>
              <a:rPr lang="en-US" sz="1600" dirty="0" smtClean="0"/>
            </a:br>
            <a:r>
              <a:rPr lang="en-US" sz="1600" dirty="0" smtClean="0"/>
              <a:t>     </a:t>
            </a:r>
            <a:r>
              <a:rPr lang="en-US" sz="1600" dirty="0" smtClean="0">
                <a:latin typeface="Times New Roman" pitchFamily="18" charset="0"/>
                <a:cs typeface="Times New Roman" pitchFamily="18" charset="0"/>
              </a:rPr>
              <a:t> 4   </a:t>
            </a:r>
            <a:r>
              <a:rPr lang="en-US" sz="1600" dirty="0" err="1" smtClean="0">
                <a:latin typeface="Times New Roman" pitchFamily="18" charset="0"/>
                <a:cs typeface="Times New Roman" pitchFamily="18" charset="0"/>
              </a:rPr>
              <a:t>Perov</a:t>
            </a:r>
            <a:r>
              <a:rPr lang="en-US" sz="1600" dirty="0" smtClean="0">
                <a:latin typeface="Times New Roman" pitchFamily="18" charset="0"/>
                <a:cs typeface="Times New Roman" pitchFamily="18" charset="0"/>
              </a:rPr>
              <a:t> SP The interaction of astronomical and geodynamic oscillators determines the processes in the atmosphere and the ocean. Optics of the atmosphere and the ocean. Physics of the atmosphere. Collection of reports of the 18th international symposium (Electronic resource) Tomsk publishing house IO SB RAS 2012</a:t>
            </a:r>
            <a:br>
              <a:rPr lang="en-US" sz="1600" dirty="0" smtClean="0">
                <a:latin typeface="Times New Roman" pitchFamily="18" charset="0"/>
                <a:cs typeface="Times New Roman" pitchFamily="18" charset="0"/>
              </a:rPr>
            </a:br>
            <a:r>
              <a:rPr lang="en-US" sz="1600" dirty="0" smtClean="0"/>
              <a:t/>
            </a:r>
            <a:br>
              <a:rPr lang="en-US" sz="1600" dirty="0" smtClean="0"/>
            </a:br>
            <a:r>
              <a:rPr lang="en-US" sz="1600" dirty="0" smtClean="0"/>
              <a:t>       </a:t>
            </a:r>
            <a:r>
              <a:rPr lang="en-US" sz="1600" dirty="0" smtClean="0">
                <a:latin typeface="Times New Roman" pitchFamily="18" charset="0"/>
                <a:cs typeface="Times New Roman" pitchFamily="18" charset="0"/>
              </a:rPr>
              <a:t>5   </a:t>
            </a:r>
            <a:r>
              <a:rPr lang="en-US" sz="1600" dirty="0" err="1" smtClean="0">
                <a:latin typeface="Times New Roman" pitchFamily="18" charset="0"/>
                <a:cs typeface="Times New Roman" pitchFamily="18" charset="0"/>
              </a:rPr>
              <a:t>Perov</a:t>
            </a:r>
            <a:r>
              <a:rPr lang="en-US" sz="1600" dirty="0" smtClean="0">
                <a:latin typeface="Times New Roman" pitchFamily="18" charset="0"/>
                <a:cs typeface="Times New Roman" pitchFamily="18" charset="0"/>
              </a:rPr>
              <a:t> SP, </a:t>
            </a:r>
            <a:r>
              <a:rPr lang="en-US" sz="1600" dirty="0" err="1" smtClean="0">
                <a:latin typeface="Times New Roman" pitchFamily="18" charset="0"/>
                <a:cs typeface="Times New Roman" pitchFamily="18" charset="0"/>
              </a:rPr>
              <a:t>Sidorenkov</a:t>
            </a:r>
            <a:r>
              <a:rPr lang="en-US" sz="1600" dirty="0" smtClean="0">
                <a:latin typeface="Times New Roman" pitchFamily="18" charset="0"/>
                <a:cs typeface="Times New Roman" pitchFamily="18" charset="0"/>
              </a:rPr>
              <a:t> NS, </a:t>
            </a:r>
            <a:r>
              <a:rPr lang="en-US" sz="1600" dirty="0" err="1" smtClean="0">
                <a:latin typeface="Times New Roman" pitchFamily="18" charset="0"/>
                <a:cs typeface="Times New Roman" pitchFamily="18" charset="0"/>
              </a:rPr>
              <a:t>Khlystov</a:t>
            </a:r>
            <a:r>
              <a:rPr lang="en-US" sz="1600" dirty="0" smtClean="0">
                <a:latin typeface="Times New Roman" pitchFamily="18" charset="0"/>
                <a:cs typeface="Times New Roman" pitchFamily="18" charset="0"/>
              </a:rPr>
              <a:t> AI. Processes of synchronization in </a:t>
            </a:r>
            <a:r>
              <a:rPr lang="en-US" sz="1600" dirty="0" err="1" smtClean="0">
                <a:latin typeface="Times New Roman" pitchFamily="18" charset="0"/>
                <a:cs typeface="Times New Roman" pitchFamily="18" charset="0"/>
              </a:rPr>
              <a:t>helio</a:t>
            </a:r>
            <a:r>
              <a:rPr lang="en-US" sz="1600" dirty="0" smtClean="0">
                <a:latin typeface="Times New Roman" pitchFamily="18" charset="0"/>
                <a:cs typeface="Times New Roman" pitchFamily="18" charset="0"/>
              </a:rPr>
              <a:t>- and </a:t>
            </a:r>
            <a:r>
              <a:rPr lang="en-US" sz="1600" dirty="0" err="1" smtClean="0">
                <a:latin typeface="Times New Roman" pitchFamily="18" charset="0"/>
                <a:cs typeface="Times New Roman" pitchFamily="18" charset="0"/>
              </a:rPr>
              <a:t>geospheres</a:t>
            </a:r>
            <a:r>
              <a:rPr lang="en-US" sz="1600" dirty="0" smtClean="0">
                <a:latin typeface="Times New Roman" pitchFamily="18" charset="0"/>
                <a:cs typeface="Times New Roman" pitchFamily="18" charset="0"/>
              </a:rPr>
              <a:t> and solar lunar tides. Theses 15 All-Russian conference "Modern problems of remote sensing of the Earth from space" IKI RAS, November 13-17, 2017</a:t>
            </a:r>
            <a:r>
              <a:rPr lang="ru-RU" sz="1600" dirty="0" smtClean="0"/>
              <a:t/>
            </a:r>
            <a:br>
              <a:rPr lang="ru-RU" sz="1600" dirty="0" smtClean="0"/>
            </a:br>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       6  </a:t>
            </a:r>
            <a:r>
              <a:rPr lang="en-US" sz="1600" dirty="0" err="1" smtClean="0">
                <a:latin typeface="Times New Roman" pitchFamily="18" charset="0"/>
                <a:cs typeface="Times New Roman" pitchFamily="18" charset="0"/>
              </a:rPr>
              <a:t>Perov</a:t>
            </a:r>
            <a:r>
              <a:rPr lang="en-US" sz="1600" dirty="0" smtClean="0">
                <a:latin typeface="Times New Roman" pitchFamily="18" charset="0"/>
                <a:cs typeface="Times New Roman" pitchFamily="18" charset="0"/>
              </a:rPr>
              <a:t> S.P. Dynamics and photochemistry of the ozonosphere and the middle atmosphere of the equatorial and tropical regions of the Earth M .: the dissertation on the scientific degree of the doctrine of physics and mathematics 2013.- 315 pages</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  </a:t>
            </a:r>
            <a:br>
              <a:rPr lang="en-US" sz="1600" dirty="0" smtClean="0">
                <a:latin typeface="Times New Roman" pitchFamily="18" charset="0"/>
                <a:cs typeface="Times New Roman" pitchFamily="18" charset="0"/>
              </a:rPr>
            </a:br>
            <a:r>
              <a:rPr lang="ru-RU" sz="1800" dirty="0" smtClean="0"/>
              <a:t/>
            </a:r>
            <a:br>
              <a:rPr lang="ru-RU" sz="1800" dirty="0" smtClean="0"/>
            </a:br>
            <a:r>
              <a:rPr lang="ru-RU" sz="1800" dirty="0" smtClean="0"/>
              <a:t/>
            </a:r>
            <a:br>
              <a:rPr lang="ru-RU" sz="1800" dirty="0" smtClean="0"/>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pic>
        <p:nvPicPr>
          <p:cNvPr id="20482" name="Picture 2" descr="C:\Users\ALEX\Desktop\_ДИСК ,,С,,\Стих. Осень\CreativeCommons_Attribution_Licens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0446" cy="3326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76872"/>
            <a:ext cx="8252875" cy="333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Image result for moon and earth">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60648"/>
            <a:ext cx="8892480" cy="576064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39552" y="764704"/>
            <a:ext cx="7920880" cy="4247317"/>
          </a:xfrm>
          <a:prstGeom prst="rect">
            <a:avLst/>
          </a:prstGeom>
        </p:spPr>
        <p:txBody>
          <a:bodyPr wrap="square">
            <a:spAutoFit/>
          </a:bodyPr>
          <a:lstStyle/>
          <a:p>
            <a:pPr lvl="0"/>
            <a:endParaRPr lang="ru-RU" dirty="0" smtClean="0">
              <a:solidFill>
                <a:schemeClr val="accent2">
                  <a:lumMod val="40000"/>
                  <a:lumOff val="60000"/>
                </a:schemeClr>
              </a:solidFill>
            </a:endParaRPr>
          </a:p>
          <a:p>
            <a:pPr lvl="0"/>
            <a:r>
              <a:rPr lang="ru-RU" dirty="0" smtClean="0">
                <a:solidFill>
                  <a:schemeClr val="accent2">
                    <a:lumMod val="40000"/>
                    <a:lumOff val="60000"/>
                  </a:schemeClr>
                </a:solidFill>
              </a:rPr>
              <a:t> </a:t>
            </a:r>
            <a:r>
              <a:rPr lang="en-US" dirty="0" smtClean="0">
                <a:solidFill>
                  <a:schemeClr val="accent2">
                    <a:lumMod val="40000"/>
                    <a:lumOff val="60000"/>
                  </a:schemeClr>
                </a:solidFill>
              </a:rPr>
              <a:t>Consider for example the Earth’s atmosphere</a:t>
            </a:r>
          </a:p>
          <a:p>
            <a:pPr lvl="0"/>
            <a:r>
              <a:rPr lang="en-US" dirty="0" smtClean="0">
                <a:solidFill>
                  <a:schemeClr val="accent2">
                    <a:lumMod val="40000"/>
                    <a:lumOff val="60000"/>
                  </a:schemeClr>
                </a:solidFill>
              </a:rPr>
              <a:t>“…</a:t>
            </a:r>
            <a:r>
              <a:rPr lang="en-US" dirty="0">
                <a:solidFill>
                  <a:schemeClr val="accent2">
                    <a:lumMod val="40000"/>
                    <a:lumOff val="60000"/>
                  </a:schemeClr>
                </a:solidFill>
              </a:rPr>
              <a:t>Physics of the atmosphere ... is one of the most complex systems studied by physicists. Describe the evolution of this system is very difficult. Complex systems behave in a fundamentally unpredictable manner, because even the most insignificant change in the initial parameters can lead to "exponentially fast divergence of trajectories," or as physicists say to dynamic chaos. Therefore, predictions for more than 2 - 3 days are often incorrect…”</a:t>
            </a:r>
            <a:endParaRPr lang="ru-RU" dirty="0">
              <a:solidFill>
                <a:schemeClr val="accent2">
                  <a:lumMod val="40000"/>
                  <a:lumOff val="60000"/>
                </a:schemeClr>
              </a:solidFill>
            </a:endParaRPr>
          </a:p>
          <a:p>
            <a:pPr lvl="0"/>
            <a:r>
              <a:rPr lang="en-US" dirty="0">
                <a:solidFill>
                  <a:schemeClr val="accent2">
                    <a:lumMod val="40000"/>
                    <a:lumOff val="60000"/>
                  </a:schemeClr>
                </a:solidFill>
              </a:rPr>
              <a:t> Academician Alexander SERGEYEV </a:t>
            </a:r>
            <a:endParaRPr lang="ru-RU" dirty="0">
              <a:solidFill>
                <a:schemeClr val="accent2">
                  <a:lumMod val="40000"/>
                  <a:lumOff val="60000"/>
                </a:schemeClr>
              </a:solidFill>
            </a:endParaRPr>
          </a:p>
          <a:p>
            <a:pPr lvl="0"/>
            <a:r>
              <a:rPr lang="en-US" dirty="0">
                <a:solidFill>
                  <a:schemeClr val="accent2">
                    <a:lumMod val="40000"/>
                    <a:lumOff val="60000"/>
                  </a:schemeClr>
                </a:solidFill>
              </a:rPr>
              <a:t>President of the Russian Academy of </a:t>
            </a:r>
            <a:r>
              <a:rPr lang="en-US" dirty="0" smtClean="0">
                <a:solidFill>
                  <a:schemeClr val="accent2">
                    <a:lumMod val="40000"/>
                    <a:lumOff val="60000"/>
                  </a:schemeClr>
                </a:solidFill>
              </a:rPr>
              <a:t>Sciences</a:t>
            </a:r>
            <a:r>
              <a:rPr lang="ru-RU" dirty="0" smtClean="0">
                <a:solidFill>
                  <a:schemeClr val="accent2">
                    <a:lumMod val="40000"/>
                    <a:lumOff val="60000"/>
                  </a:schemeClr>
                </a:solidFill>
              </a:rPr>
              <a:t>    </a:t>
            </a:r>
          </a:p>
          <a:p>
            <a:pPr lvl="0"/>
            <a:r>
              <a:rPr lang="ru-RU" dirty="0" smtClean="0">
                <a:solidFill>
                  <a:schemeClr val="accent2">
                    <a:lumMod val="40000"/>
                    <a:lumOff val="60000"/>
                  </a:schemeClr>
                </a:solidFill>
              </a:rPr>
              <a:t> </a:t>
            </a:r>
            <a:r>
              <a:rPr lang="en-US" dirty="0" smtClean="0">
                <a:solidFill>
                  <a:schemeClr val="accent2">
                    <a:lumMod val="40000"/>
                    <a:lumOff val="60000"/>
                  </a:schemeClr>
                </a:solidFill>
              </a:rPr>
              <a:t>It is especially difficult to do this taking into account </a:t>
            </a:r>
            <a:r>
              <a:rPr lang="en-US" dirty="0" smtClean="0"/>
              <a:t>space weather factors</a:t>
            </a:r>
            <a:r>
              <a:rPr lang="en-US" dirty="0" smtClean="0">
                <a:solidFill>
                  <a:schemeClr val="accent2">
                    <a:lumMod val="40000"/>
                    <a:lumOff val="60000"/>
                  </a:schemeClr>
                </a:solidFill>
              </a:rPr>
              <a:t>. including when taking into account the microgravity </a:t>
            </a:r>
            <a:r>
              <a:rPr lang="en-US" dirty="0" smtClean="0"/>
              <a:t>caused by the solar lunar tides</a:t>
            </a:r>
          </a:p>
          <a:p>
            <a:pPr lvl="0"/>
            <a:r>
              <a:rPr lang="en-US" dirty="0" smtClean="0">
                <a:solidFill>
                  <a:schemeClr val="bg1"/>
                </a:solidFill>
              </a:rPr>
              <a:t>in our view, the predictability limit should be higher</a:t>
            </a:r>
            <a:r>
              <a:rPr lang="en-US" dirty="0" smtClean="0"/>
              <a:t> than the existing value of up to </a:t>
            </a:r>
            <a:r>
              <a:rPr lang="en-US" dirty="0" smtClean="0">
                <a:solidFill>
                  <a:schemeClr val="bg1"/>
                </a:solidFill>
              </a:rPr>
              <a:t>5-10 days  that is, the forecast will increase to at least a month</a:t>
            </a:r>
            <a:endParaRPr lang="ru-RU" dirty="0" smtClean="0">
              <a:solidFill>
                <a:schemeClr val="bg1"/>
              </a:solidFill>
            </a:endParaRPr>
          </a:p>
          <a:p>
            <a:pPr lvl="0"/>
            <a:r>
              <a:rPr lang="ru-RU" dirty="0" smtClean="0"/>
              <a:t>                                                                    </a:t>
            </a:r>
            <a:endParaRPr lang="ru-RU" dirty="0"/>
          </a:p>
        </p:txBody>
      </p:sp>
      <p:pic>
        <p:nvPicPr>
          <p:cNvPr id="3074" name="Picture 2" descr="C:\Users\ALEX\Desktop\_ДИСК ,,С,,\Стих. Осень\CreativeCommons_Attribution_Licens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260648"/>
            <a:ext cx="1440160" cy="504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521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p:nvPr>
        </p:nvSpPr>
        <p:spPr/>
        <p:txBody>
          <a:bodyPr>
            <a:normAutofit/>
          </a:bodyPr>
          <a:lstStyle/>
          <a:p>
            <a:r>
              <a:rPr lang="en-US" sz="2700" dirty="0" smtClean="0">
                <a:latin typeface="Times New Roman" panose="02020603050405020304" pitchFamily="18" charset="0"/>
                <a:cs typeface="Times New Roman" panose="02020603050405020304" pitchFamily="18" charset="0"/>
              </a:rPr>
              <a:t>MULTANOVSKY VANGENGEYM, DZERDEEVSKY</a:t>
            </a:r>
            <a:r>
              <a:rPr lang="en-US" sz="4000" dirty="0" smtClean="0">
                <a:latin typeface="Times New Roman" panose="02020603050405020304" pitchFamily="18" charset="0"/>
                <a:cs typeface="Times New Roman" panose="02020603050405020304" pitchFamily="18" charset="0"/>
              </a:rPr>
              <a:t>,</a:t>
            </a:r>
            <a:r>
              <a:rPr lang="ru-RU" sz="4000" dirty="0" smtClean="0">
                <a:latin typeface="Times New Roman" panose="02020603050405020304" pitchFamily="18" charset="0"/>
                <a:cs typeface="Times New Roman" panose="02020603050405020304" pitchFamily="18" charset="0"/>
              </a:rPr>
              <a:t> </a:t>
            </a:r>
            <a:r>
              <a:rPr lang="en-US" sz="2700" dirty="0" smtClean="0">
                <a:latin typeface="Times New Roman" panose="02020603050405020304" pitchFamily="18" charset="0"/>
                <a:cs typeface="Times New Roman" panose="02020603050405020304" pitchFamily="18" charset="0"/>
              </a:rPr>
              <a:t>PAGAVA     1920-1970</a:t>
            </a:r>
            <a:endParaRPr lang="ru-RU" sz="2700" dirty="0" smtClean="0">
              <a:latin typeface="Times New Roman" panose="02020603050405020304" pitchFamily="18" charset="0"/>
              <a:cs typeface="Times New Roman" panose="02020603050405020304" pitchFamily="18" charset="0"/>
            </a:endParaRPr>
          </a:p>
        </p:txBody>
      </p:sp>
      <p:sp>
        <p:nvSpPr>
          <p:cNvPr id="20482" name="Rectangle 3"/>
          <p:cNvSpPr>
            <a:spLocks noGrp="1"/>
          </p:cNvSpPr>
          <p:nvPr>
            <p:ph type="body" idx="1"/>
          </p:nvPr>
        </p:nvSpPr>
        <p:spPr/>
        <p:txBody>
          <a:bodyPr>
            <a:noAutofit/>
          </a:bodyPr>
          <a:lstStyle/>
          <a:p>
            <a:pPr>
              <a:lnSpc>
                <a:spcPct val="80000"/>
              </a:lnSpc>
            </a:pPr>
            <a:r>
              <a:rPr lang="en-US" sz="2000" dirty="0" smtClean="0">
                <a:latin typeface="Times New Roman" panose="02020603050405020304" pitchFamily="18" charset="0"/>
                <a:cs typeface="Times New Roman" panose="02020603050405020304" pitchFamily="18" charset="0"/>
              </a:rPr>
              <a:t>In the early 2000s, NS </a:t>
            </a:r>
            <a:r>
              <a:rPr lang="en-US" sz="2000" dirty="0" err="1" smtClean="0">
                <a:latin typeface="Times New Roman" panose="02020603050405020304" pitchFamily="18" charset="0"/>
                <a:cs typeface="Times New Roman" panose="02020603050405020304" pitchFamily="18" charset="0"/>
              </a:rPr>
              <a:t>Sidorenkov</a:t>
            </a:r>
            <a:r>
              <a:rPr lang="en-US" sz="2000" dirty="0" smtClean="0">
                <a:latin typeface="Times New Roman" panose="02020603050405020304" pitchFamily="18" charset="0"/>
                <a:cs typeface="Times New Roman" panose="02020603050405020304" pitchFamily="18" charset="0"/>
              </a:rPr>
              <a:t> made a disclosure(</a:t>
            </a:r>
            <a:r>
              <a:rPr lang="en-US" sz="2000" dirty="0" err="1" smtClean="0">
                <a:latin typeface="Times New Roman" panose="02020603050405020304" pitchFamily="18" charset="0"/>
                <a:cs typeface="Times New Roman" panose="02020603050405020304" pitchFamily="18" charset="0"/>
              </a:rPr>
              <a:t>Sidorenkov</a:t>
            </a:r>
            <a:r>
              <a:rPr lang="en-US" sz="2000" dirty="0" smtClean="0">
                <a:latin typeface="Times New Roman" panose="02020603050405020304" pitchFamily="18" charset="0"/>
                <a:cs typeface="Times New Roman" panose="02020603050405020304" pitchFamily="18" charset="0"/>
              </a:rPr>
              <a:t>, 2002) that has not been evaluated by experts in the atmosphere so far. As is known, due to the effects of terrestrial tidal tides during the lunar month (27.3 days), 4 the regime of rotation of the Earth of unequal duration (an average of 6.8 days). But because of the slow movement of the perigee and the nodes of the lunar orbit, this period can vary from 4 to 9 days. Thus, the quantum of the average variability of meteorological parameters (T, P, X, W. ) is about 7 days  SYNOPTIC PROCESSES IN EUROPE  &amp; ASIA  TO ENISEY RIVER FOR MIDDLE LATITUDE MANAGED BY THE ZONAL TIDES, CHANGE WITH THE SAME PERIODS (VANGENGEYM, DZERDEEVSKY, 1920-1950   </a:t>
            </a:r>
            <a:r>
              <a:rPr lang="en-US" sz="1600" dirty="0" smtClean="0">
                <a:latin typeface="Times New Roman" panose="02020603050405020304" pitchFamily="18" charset="0"/>
                <a:cs typeface="Times New Roman" panose="02020603050405020304" pitchFamily="18" charset="0"/>
              </a:rPr>
              <a:t>[</a:t>
            </a:r>
            <a:r>
              <a:rPr lang="en-US" sz="1600" b="1" dirty="0" smtClean="0">
                <a:latin typeface="Times New Roman" panose="02020603050405020304" pitchFamily="18" charset="0"/>
                <a:cs typeface="Times New Roman" panose="02020603050405020304" pitchFamily="18" charset="0"/>
              </a:rPr>
              <a:t>1,2</a:t>
            </a:r>
            <a:r>
              <a:rPr lang="en-US" sz="16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endParaRPr lang="ru-RU" sz="2000" dirty="0" smtClean="0">
              <a:latin typeface="Times New Roman" panose="02020603050405020304" pitchFamily="18" charset="0"/>
              <a:cs typeface="Times New Roman" panose="02020603050405020304" pitchFamily="18" charset="0"/>
            </a:endParaRPr>
          </a:p>
        </p:txBody>
      </p:sp>
      <p:pic>
        <p:nvPicPr>
          <p:cNvPr id="4098" name="Picture 2" descr="C:\Users\ALEX\Desktop\_ДИСК ,,С,,\Стих. Осень\CreativeCommons_Attribution_Licens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56183" cy="404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078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200" y="3356992"/>
            <a:ext cx="8229600" cy="2769171"/>
          </a:xfrm>
        </p:spPr>
        <p:txBody>
          <a:bodyPr/>
          <a:lstStyle/>
          <a:p>
            <a:endParaRPr lang="ru-RU" dirty="0"/>
          </a:p>
        </p:txBody>
      </p:sp>
      <p:pic>
        <p:nvPicPr>
          <p:cNvPr id="2050" name="Picture 2" descr="Image result for weather on earth">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532" y="270529"/>
            <a:ext cx="8424936" cy="643358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683568" y="476672"/>
            <a:ext cx="4744051" cy="369332"/>
          </a:xfrm>
          <a:prstGeom prst="rect">
            <a:avLst/>
          </a:prstGeom>
        </p:spPr>
        <p:txBody>
          <a:bodyPr wrap="square">
            <a:spAutoFit/>
          </a:bodyPr>
          <a:lstStyle/>
          <a:p>
            <a:r>
              <a:rPr lang="en-US" dirty="0"/>
              <a:t>Quanta weather</a:t>
            </a:r>
            <a:endParaRPr lang="ru-RU" dirty="0"/>
          </a:p>
        </p:txBody>
      </p:sp>
      <p:sp>
        <p:nvSpPr>
          <p:cNvPr id="7" name="Прямоугольник 6"/>
          <p:cNvSpPr/>
          <p:nvPr/>
        </p:nvSpPr>
        <p:spPr>
          <a:xfrm>
            <a:off x="1115616" y="1052736"/>
            <a:ext cx="7416824" cy="4339650"/>
          </a:xfrm>
          <a:prstGeom prst="rect">
            <a:avLst/>
          </a:prstGeom>
        </p:spPr>
        <p:txBody>
          <a:bodyPr wrap="square">
            <a:spAutoFit/>
          </a:bodyPr>
          <a:lstStyle/>
          <a:p>
            <a:pPr lvl="0" algn="ctr"/>
            <a:r>
              <a:rPr lang="en-US" sz="4400" dirty="0" smtClean="0">
                <a:solidFill>
                  <a:schemeClr val="accent2">
                    <a:lumMod val="75000"/>
                  </a:schemeClr>
                </a:solidFill>
              </a:rPr>
              <a:t>Quanta weather</a:t>
            </a:r>
          </a:p>
          <a:p>
            <a:pPr lvl="0"/>
            <a:endParaRPr lang="en-US" dirty="0"/>
          </a:p>
          <a:p>
            <a:pPr lvl="0"/>
            <a:endParaRPr lang="en-US" dirty="0" smtClean="0"/>
          </a:p>
          <a:p>
            <a:pPr lvl="0"/>
            <a:r>
              <a:rPr lang="en-US" sz="2800" dirty="0" smtClean="0">
                <a:solidFill>
                  <a:schemeClr val="accent4">
                    <a:lumMod val="50000"/>
                  </a:schemeClr>
                </a:solidFill>
              </a:rPr>
              <a:t>"</a:t>
            </a:r>
            <a:r>
              <a:rPr lang="en-US" sz="2800" dirty="0">
                <a:solidFill>
                  <a:schemeClr val="accent4">
                    <a:lumMod val="50000"/>
                  </a:schemeClr>
                </a:solidFill>
              </a:rPr>
              <a:t>Quanta weather" determine the evolution of the atmosphere, determining the structure of pressure and temperature fields in the hemisphere. "The regions in which cyclones and anticyclones most often appear, suggesting the corresponding structures in a solid Earth whose activity can be controlled by tides .</a:t>
            </a:r>
            <a:endParaRPr lang="ru-RU" sz="2800" dirty="0">
              <a:solidFill>
                <a:schemeClr val="accent4">
                  <a:lumMod val="50000"/>
                </a:schemeClr>
              </a:solidFill>
            </a:endParaRPr>
          </a:p>
        </p:txBody>
      </p:sp>
      <p:pic>
        <p:nvPicPr>
          <p:cNvPr id="5122" name="Picture 2" descr="C:\Users\ALEX\Desktop\_ДИСК ,,С,,\Стих. Осень\CreativeCommons_Attribution_Licens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61920" cy="476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228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0" y="1052736"/>
            <a:ext cx="9144000" cy="2232248"/>
          </a:xfrm>
        </p:spPr>
        <p:txBody>
          <a:bodyPr rtlCol="0">
            <a:noAutofit/>
          </a:bodyPr>
          <a:lstStyle/>
          <a:p>
            <a:pPr algn="l">
              <a:defRPr/>
            </a:pPr>
            <a:r>
              <a:rPr lang="en-US" sz="2000" dirty="0" smtClean="0"/>
              <a:t>XVII century</a:t>
            </a:r>
            <a:r>
              <a:rPr lang="ru-RU" sz="2000" dirty="0" smtClean="0">
                <a:latin typeface="Arial" charset="0"/>
              </a:rPr>
              <a:t>;</a:t>
            </a:r>
            <a:r>
              <a:rPr lang="en-US" sz="2000" dirty="0" smtClean="0"/>
              <a:t> Golden Age of Holland (the Netherlands, </a:t>
            </a:r>
            <a:r>
              <a:rPr lang="en-US" sz="2000" dirty="0" err="1" smtClean="0"/>
              <a:t>Gouden</a:t>
            </a:r>
            <a:r>
              <a:rPr lang="en-US" sz="2000" dirty="0" smtClean="0"/>
              <a:t> </a:t>
            </a:r>
            <a:r>
              <a:rPr lang="en-US" sz="2000" dirty="0" err="1" smtClean="0"/>
              <a:t>Eeuw</a:t>
            </a:r>
            <a:r>
              <a:rPr lang="en-US" sz="2000" dirty="0" smtClean="0"/>
              <a:t>) - a period in the history of the Netherlands, during which the Republic of the United Provinces reached its peak in trade, art AND SCIENCE</a:t>
            </a:r>
            <a:r>
              <a:rPr lang="ru-RU" sz="2000" dirty="0" smtClean="0"/>
              <a:t/>
            </a:r>
            <a:br>
              <a:rPr lang="ru-RU" sz="2000" dirty="0" smtClean="0"/>
            </a:br>
            <a:r>
              <a:rPr lang="en-US" sz="2000" dirty="0" smtClean="0"/>
              <a:t> </a:t>
            </a:r>
            <a:br>
              <a:rPr lang="en-US" sz="2000" dirty="0" smtClean="0"/>
            </a:br>
            <a:r>
              <a:rPr lang="en-US" sz="2000" dirty="0" smtClean="0"/>
              <a:t>     </a:t>
            </a:r>
            <a:r>
              <a:rPr lang="ru-RU" sz="2000" dirty="0" err="1" smtClean="0"/>
              <a:t>Christiaan</a:t>
            </a:r>
            <a:r>
              <a:rPr lang="ru-RU" sz="2000" dirty="0" smtClean="0"/>
              <a:t> </a:t>
            </a:r>
            <a:r>
              <a:rPr lang="ru-RU" sz="2000" dirty="0" err="1"/>
              <a:t>Huygens</a:t>
            </a:r>
            <a:r>
              <a:rPr lang="ru-RU" sz="2000" dirty="0"/>
              <a:t> FRS </a:t>
            </a:r>
            <a:r>
              <a:rPr lang="ru-RU" sz="2000" dirty="0" err="1"/>
              <a:t>was</a:t>
            </a:r>
            <a:r>
              <a:rPr lang="ru-RU" sz="2000" dirty="0"/>
              <a:t> a </a:t>
            </a:r>
            <a:r>
              <a:rPr lang="ru-RU" sz="2000" dirty="0" err="1"/>
              <a:t>Dutch</a:t>
            </a:r>
            <a:r>
              <a:rPr lang="ru-RU" sz="2000" dirty="0"/>
              <a:t> </a:t>
            </a:r>
            <a:r>
              <a:rPr lang="ru-RU" sz="2000" dirty="0" err="1"/>
              <a:t>physicist</a:t>
            </a:r>
            <a:r>
              <a:rPr lang="ru-RU" sz="2000" dirty="0"/>
              <a:t>, </a:t>
            </a:r>
            <a:r>
              <a:rPr lang="ru-RU" sz="2000" dirty="0" err="1"/>
              <a:t>mathematician</a:t>
            </a:r>
            <a:r>
              <a:rPr lang="ru-RU" sz="2000" dirty="0"/>
              <a:t>, </a:t>
            </a:r>
            <a:r>
              <a:rPr lang="ru-RU" sz="2000" dirty="0" err="1"/>
              <a:t>astronomer</a:t>
            </a:r>
            <a:r>
              <a:rPr lang="ru-RU" sz="2000" dirty="0"/>
              <a:t> </a:t>
            </a:r>
            <a:r>
              <a:rPr lang="ru-RU" sz="2000" dirty="0" err="1"/>
              <a:t>and</a:t>
            </a:r>
            <a:r>
              <a:rPr lang="ru-RU" sz="2000" dirty="0"/>
              <a:t> </a:t>
            </a:r>
            <a:r>
              <a:rPr lang="ru-RU" sz="2000" dirty="0" err="1"/>
              <a:t>inventor</a:t>
            </a:r>
            <a:r>
              <a:rPr lang="ru-RU" sz="2000" dirty="0"/>
              <a:t>, </a:t>
            </a:r>
            <a:r>
              <a:rPr lang="ru-RU" sz="2000" dirty="0" err="1"/>
              <a:t>who</a:t>
            </a:r>
            <a:r>
              <a:rPr lang="ru-RU" sz="2000" dirty="0"/>
              <a:t> </a:t>
            </a:r>
            <a:r>
              <a:rPr lang="ru-RU" sz="2000" dirty="0" err="1"/>
              <a:t>is</a:t>
            </a:r>
            <a:r>
              <a:rPr lang="ru-RU" sz="2000" dirty="0"/>
              <a:t> </a:t>
            </a:r>
            <a:r>
              <a:rPr lang="ru-RU" sz="2000" dirty="0" err="1"/>
              <a:t>widely</a:t>
            </a:r>
            <a:r>
              <a:rPr lang="ru-RU" sz="2000" dirty="0"/>
              <a:t> </a:t>
            </a:r>
            <a:r>
              <a:rPr lang="ru-RU" sz="2000" dirty="0" err="1"/>
              <a:t>regarded</a:t>
            </a:r>
            <a:r>
              <a:rPr lang="ru-RU" sz="2000" dirty="0"/>
              <a:t> </a:t>
            </a:r>
            <a:r>
              <a:rPr lang="ru-RU" sz="2000" dirty="0" err="1"/>
              <a:t>as</a:t>
            </a:r>
            <a:r>
              <a:rPr lang="ru-RU" sz="2000" dirty="0"/>
              <a:t> </a:t>
            </a:r>
            <a:r>
              <a:rPr lang="ru-RU" sz="2000" dirty="0" err="1"/>
              <a:t>one</a:t>
            </a:r>
            <a:r>
              <a:rPr lang="ru-RU" sz="2000" dirty="0"/>
              <a:t> </a:t>
            </a:r>
            <a:r>
              <a:rPr lang="ru-RU" sz="2000" dirty="0" err="1"/>
              <a:t>of</a:t>
            </a:r>
            <a:r>
              <a:rPr lang="ru-RU" sz="2000" dirty="0"/>
              <a:t> </a:t>
            </a:r>
            <a:r>
              <a:rPr lang="ru-RU" sz="2000" dirty="0" err="1"/>
              <a:t>the</a:t>
            </a:r>
            <a:r>
              <a:rPr lang="ru-RU" sz="2000" dirty="0"/>
              <a:t> </a:t>
            </a:r>
            <a:r>
              <a:rPr lang="ru-RU" sz="2000" dirty="0" err="1"/>
              <a:t>greatest</a:t>
            </a:r>
            <a:r>
              <a:rPr lang="ru-RU" sz="2000" dirty="0"/>
              <a:t> </a:t>
            </a:r>
            <a:r>
              <a:rPr lang="ru-RU" sz="2000" dirty="0" err="1"/>
              <a:t>scientists</a:t>
            </a:r>
            <a:r>
              <a:rPr lang="ru-RU" sz="2000" dirty="0"/>
              <a:t> </a:t>
            </a:r>
            <a:r>
              <a:rPr lang="ru-RU" sz="2000" dirty="0" err="1"/>
              <a:t>of</a:t>
            </a:r>
            <a:r>
              <a:rPr lang="ru-RU" sz="2000" dirty="0"/>
              <a:t> </a:t>
            </a:r>
            <a:r>
              <a:rPr lang="ru-RU" sz="2000" dirty="0" err="1"/>
              <a:t>all</a:t>
            </a:r>
            <a:r>
              <a:rPr lang="ru-RU" sz="2000" dirty="0"/>
              <a:t> </a:t>
            </a:r>
            <a:r>
              <a:rPr lang="ru-RU" sz="2000" dirty="0" err="1"/>
              <a:t>time</a:t>
            </a:r>
            <a:r>
              <a:rPr lang="ru-RU" sz="2000" dirty="0"/>
              <a:t> </a:t>
            </a:r>
            <a:r>
              <a:rPr lang="ru-RU" sz="2000" dirty="0" err="1"/>
              <a:t>and</a:t>
            </a:r>
            <a:r>
              <a:rPr lang="ru-RU" sz="2000" dirty="0"/>
              <a:t> a </a:t>
            </a:r>
            <a:r>
              <a:rPr lang="ru-RU" sz="2000" dirty="0" err="1"/>
              <a:t>major</a:t>
            </a:r>
            <a:r>
              <a:rPr lang="ru-RU" sz="2000" dirty="0"/>
              <a:t> </a:t>
            </a:r>
            <a:r>
              <a:rPr lang="ru-RU" sz="2000" dirty="0" err="1"/>
              <a:t>figure</a:t>
            </a:r>
            <a:r>
              <a:rPr lang="ru-RU" sz="2000" dirty="0"/>
              <a:t> </a:t>
            </a:r>
            <a:r>
              <a:rPr lang="ru-RU" sz="2000" dirty="0" err="1"/>
              <a:t>in</a:t>
            </a:r>
            <a:r>
              <a:rPr lang="ru-RU" sz="2000" dirty="0"/>
              <a:t> </a:t>
            </a:r>
            <a:r>
              <a:rPr lang="ru-RU" sz="2000" dirty="0" err="1"/>
              <a:t>the</a:t>
            </a:r>
            <a:r>
              <a:rPr lang="ru-RU" sz="2000" dirty="0"/>
              <a:t> </a:t>
            </a:r>
            <a:r>
              <a:rPr lang="ru-RU" sz="2000" dirty="0" err="1"/>
              <a:t>scientific</a:t>
            </a:r>
            <a:r>
              <a:rPr lang="ru-RU" sz="2000" dirty="0"/>
              <a:t> </a:t>
            </a:r>
            <a:r>
              <a:rPr lang="ru-RU" sz="2000" dirty="0" err="1"/>
              <a:t>revolution</a:t>
            </a:r>
            <a:endParaRPr lang="ru-RU" sz="2000" b="1" dirty="0" smtClean="0">
              <a:solidFill>
                <a:srgbClr val="C00000"/>
              </a:solidFill>
            </a:endParaRPr>
          </a:p>
        </p:txBody>
      </p:sp>
      <p:pic>
        <p:nvPicPr>
          <p:cNvPr id="31746" name="Рисунок 1" descr="Описание: http://im1-tub-ru.yandex.net/i?id=6514db8e440230219239bd75422b9b87-21-144&amp;n=21"/>
          <p:cNvPicPr>
            <a:picLocks noGrp="1" noChangeAspect="1" noChangeArrowheads="1"/>
          </p:cNvPicPr>
          <p:nvPr>
            <p:ph idx="1"/>
          </p:nvPr>
        </p:nvPicPr>
        <p:blipFill>
          <a:blip r:embed="rId2" cstate="print"/>
          <a:srcRect/>
          <a:stretch>
            <a:fillRect/>
          </a:stretch>
        </p:blipFill>
        <p:spPr>
          <a:xfrm>
            <a:off x="1979712" y="3487807"/>
            <a:ext cx="4583507" cy="3370193"/>
          </a:xfrm>
        </p:spPr>
      </p:pic>
      <p:sp>
        <p:nvSpPr>
          <p:cNvPr id="4" name="Прямоугольник 3"/>
          <p:cNvSpPr/>
          <p:nvPr/>
        </p:nvSpPr>
        <p:spPr>
          <a:xfrm>
            <a:off x="1259632" y="260648"/>
            <a:ext cx="6120680" cy="523220"/>
          </a:xfrm>
          <a:prstGeom prst="rect">
            <a:avLst/>
          </a:prstGeom>
        </p:spPr>
        <p:txBody>
          <a:bodyPr wrap="square">
            <a:spAutoFit/>
          </a:bodyPr>
          <a:lstStyle/>
          <a:p>
            <a:r>
              <a:rPr lang="en-US" sz="2800" dirty="0" smtClean="0"/>
              <a:t>            Golden Age of Holland</a:t>
            </a:r>
            <a:endParaRPr lang="ru-RU" sz="2800" dirty="0"/>
          </a:p>
        </p:txBody>
      </p:sp>
      <p:pic>
        <p:nvPicPr>
          <p:cNvPr id="6146" name="Picture 2" descr="C:\Users\ALEX\Desktop\_ДИСК ,,С,,\Стих. Осень\CreativeCommons_Attribution_Licens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0446" cy="332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27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4"/>
          <p:cNvSpPr>
            <a:spLocks noGrp="1"/>
          </p:cNvSpPr>
          <p:nvPr>
            <p:ph type="title"/>
          </p:nvPr>
        </p:nvSpPr>
        <p:spPr>
          <a:xfrm>
            <a:off x="0" y="0"/>
            <a:ext cx="9001125" cy="2636838"/>
          </a:xfrm>
        </p:spPr>
        <p:txBody>
          <a:bodyPr rtlCol="0">
            <a:normAutofit/>
          </a:bodyPr>
          <a:lstStyle/>
          <a:p>
            <a:pPr eaLnBrk="1" fontAlgn="auto" hangingPunct="1">
              <a:spcAft>
                <a:spcPts val="0"/>
              </a:spcAft>
              <a:defRPr/>
            </a:pPr>
            <a:r>
              <a:rPr lang="en-US" sz="2000" b="1" dirty="0" smtClean="0">
                <a:solidFill>
                  <a:schemeClr val="tx2"/>
                </a:solidFill>
              </a:rPr>
              <a:t/>
            </a:r>
            <a:br>
              <a:rPr lang="en-US" sz="2000" b="1" dirty="0" smtClean="0">
                <a:solidFill>
                  <a:schemeClr val="tx2"/>
                </a:solidFill>
              </a:rPr>
            </a:br>
            <a:r>
              <a:rPr lang="ru-RU" sz="2400" dirty="0" smtClean="0">
                <a:solidFill>
                  <a:srgbClr val="FF0000"/>
                </a:solidFill>
              </a:rPr>
              <a:t/>
            </a:r>
            <a:br>
              <a:rPr lang="ru-RU" sz="2400" dirty="0" smtClean="0">
                <a:solidFill>
                  <a:srgbClr val="FF0000"/>
                </a:solidFill>
              </a:rPr>
            </a:br>
            <a:r>
              <a:rPr lang="en-US" sz="2400" dirty="0" smtClean="0">
                <a:solidFill>
                  <a:srgbClr val="FF0000"/>
                </a:solidFill>
              </a:rPr>
              <a:t> </a:t>
            </a:r>
            <a:br>
              <a:rPr lang="en-US" sz="2400" dirty="0" smtClean="0">
                <a:solidFill>
                  <a:srgbClr val="FF0000"/>
                </a:solidFill>
              </a:rPr>
            </a:br>
            <a:r>
              <a:rPr lang="en-US" sz="2400" dirty="0" smtClean="0">
                <a:solidFill>
                  <a:srgbClr val="FF0000"/>
                </a:solidFill>
              </a:rPr>
              <a:t/>
            </a:r>
            <a:br>
              <a:rPr lang="en-US" sz="2400" dirty="0" smtClean="0">
                <a:solidFill>
                  <a:srgbClr val="FF0000"/>
                </a:solidFill>
              </a:rPr>
            </a:br>
            <a:r>
              <a:rPr lang="en-US" sz="2400" dirty="0" smtClean="0">
                <a:solidFill>
                  <a:srgbClr val="FF0000"/>
                </a:solidFill>
              </a:rPr>
              <a:t/>
            </a:r>
            <a:br>
              <a:rPr lang="en-US" sz="2400" dirty="0" smtClean="0">
                <a:solidFill>
                  <a:srgbClr val="FF0000"/>
                </a:solidFill>
              </a:rPr>
            </a:br>
            <a:endParaRPr lang="ru-RU" sz="3100" b="1" dirty="0" smtClean="0">
              <a:solidFill>
                <a:srgbClr val="00B0F0"/>
              </a:solidFill>
              <a:latin typeface="Arial Black" pitchFamily="34" charset="0"/>
            </a:endParaRPr>
          </a:p>
        </p:txBody>
      </p:sp>
      <p:pic>
        <p:nvPicPr>
          <p:cNvPr id="32770" name="Picture 3" descr="Пиковский002"/>
          <p:cNvPicPr>
            <a:picLocks noChangeAspect="1" noChangeArrowheads="1"/>
          </p:cNvPicPr>
          <p:nvPr/>
        </p:nvPicPr>
        <p:blipFill>
          <a:blip r:embed="rId2" cstate="print"/>
          <a:srcRect l="16740" r="19452" b="20958"/>
          <a:stretch>
            <a:fillRect/>
          </a:stretch>
        </p:blipFill>
        <p:spPr bwMode="auto">
          <a:xfrm>
            <a:off x="785813" y="2643188"/>
            <a:ext cx="7715250" cy="3714750"/>
          </a:xfrm>
          <a:prstGeom prst="rect">
            <a:avLst/>
          </a:prstGeom>
          <a:noFill/>
          <a:ln w="9525">
            <a:noFill/>
            <a:miter lim="800000"/>
            <a:headEnd/>
            <a:tailEnd/>
          </a:ln>
        </p:spPr>
      </p:pic>
      <p:sp>
        <p:nvSpPr>
          <p:cNvPr id="32771" name="Прямоугольник 3"/>
          <p:cNvSpPr>
            <a:spLocks noChangeArrowheads="1"/>
          </p:cNvSpPr>
          <p:nvPr/>
        </p:nvSpPr>
        <p:spPr bwMode="auto">
          <a:xfrm>
            <a:off x="0" y="0"/>
            <a:ext cx="9144000" cy="2185214"/>
          </a:xfrm>
          <a:prstGeom prst="rect">
            <a:avLst/>
          </a:prstGeom>
          <a:noFill/>
          <a:ln w="9525">
            <a:noFill/>
            <a:miter lim="800000"/>
            <a:headEnd/>
            <a:tailEnd/>
          </a:ln>
        </p:spPr>
        <p:txBody>
          <a:bodyPr wrap="square">
            <a:spAutoFit/>
          </a:bodyPr>
          <a:lstStyle/>
          <a:p>
            <a:r>
              <a:rPr lang="en-US" sz="2400" b="1" dirty="0">
                <a:solidFill>
                  <a:srgbClr val="00B0F0"/>
                </a:solidFill>
                <a:latin typeface="Calibri" pitchFamily="34" charset="0"/>
              </a:rPr>
              <a:t>Huygens' own picture, illustrating his experiments with two pendulum clocks hanging on a common beam </a:t>
            </a:r>
            <a:r>
              <a:rPr lang="en-US" dirty="0">
                <a:latin typeface="Calibri" pitchFamily="34" charset="0"/>
              </a:rPr>
              <a:t>Two loosely coupled self-oscillating systems (each of which exerts an external influence on the other). The result is the occurrence of synchronous mode in both systems. This is the type of mutual </a:t>
            </a:r>
            <a:r>
              <a:rPr lang="en-US" sz="2000" b="1" dirty="0" smtClean="0">
                <a:solidFill>
                  <a:srgbClr val="FF0000"/>
                </a:solidFill>
                <a:latin typeface="Calibri" pitchFamily="34" charset="0"/>
              </a:rPr>
              <a:t>S</a:t>
            </a:r>
            <a:r>
              <a:rPr lang="en-US" sz="2800" dirty="0" smtClean="0">
                <a:solidFill>
                  <a:srgbClr val="FF0000"/>
                </a:solidFill>
                <a:latin typeface="Calibri" pitchFamily="34" charset="0"/>
              </a:rPr>
              <a:t>ynchronization</a:t>
            </a:r>
            <a:r>
              <a:rPr lang="en-US" dirty="0" smtClean="0">
                <a:latin typeface="Calibri" pitchFamily="34" charset="0"/>
              </a:rPr>
              <a:t>     of </a:t>
            </a:r>
            <a:r>
              <a:rPr lang="en-US" dirty="0">
                <a:latin typeface="Calibri" pitchFamily="34" charset="0"/>
              </a:rPr>
              <a:t>related </a:t>
            </a:r>
            <a:r>
              <a:rPr lang="en-US" dirty="0" smtClean="0">
                <a:latin typeface="Calibri" pitchFamily="34" charset="0"/>
              </a:rPr>
              <a:t>systems.</a:t>
            </a:r>
            <a:r>
              <a:rPr lang="en-US" dirty="0" smtClean="0">
                <a:solidFill>
                  <a:srgbClr val="00B0F0"/>
                </a:solidFill>
              </a:rPr>
              <a:t> Beatings: </a:t>
            </a:r>
            <a:r>
              <a:rPr lang="en-US" dirty="0" smtClean="0">
                <a:solidFill>
                  <a:srgbClr val="FF0000"/>
                </a:solidFill>
              </a:rPr>
              <a:t>Synchronization with a small difference in the periods leads to   </a:t>
            </a:r>
            <a:r>
              <a:rPr lang="en-US" sz="2400" dirty="0" smtClean="0">
                <a:solidFill>
                  <a:srgbClr val="FF0000"/>
                </a:solidFill>
                <a:latin typeface="Times New Roman" pitchFamily="18" charset="0"/>
                <a:cs typeface="Times New Roman" pitchFamily="18" charset="0"/>
              </a:rPr>
              <a:t>periodic beats</a:t>
            </a:r>
            <a:r>
              <a:rPr lang="en-US" dirty="0" smtClean="0">
                <a:solidFill>
                  <a:srgbClr val="FF0000"/>
                </a:solidFill>
                <a:latin typeface="Times New Roman" pitchFamily="18" charset="0"/>
                <a:cs typeface="Times New Roman" pitchFamily="18" charset="0"/>
              </a:rPr>
              <a:t>  </a:t>
            </a:r>
            <a:endParaRPr lang="ru-RU" dirty="0">
              <a:solidFill>
                <a:srgbClr val="FF0000"/>
              </a:solidFill>
              <a:latin typeface="Times New Roman" pitchFamily="18" charset="0"/>
              <a:cs typeface="Times New Roman" pitchFamily="18" charset="0"/>
            </a:endParaRPr>
          </a:p>
        </p:txBody>
      </p:sp>
      <p:pic>
        <p:nvPicPr>
          <p:cNvPr id="7170" name="Picture 2" descr="C:\Users\ALEX\Desktop\_ДИСК ,,С,,\Стих. Осень\CreativeCommons_Attribution_Licens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57938"/>
            <a:ext cx="1428749" cy="500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580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1"/>
            <a:ext cx="9252520" cy="2833141"/>
          </a:xfrm>
        </p:spPr>
        <p:txBody>
          <a:bodyPr>
            <a:noAutofit/>
          </a:bodyPr>
          <a:lstStyle/>
          <a:p>
            <a:r>
              <a:rPr lang="en-US" sz="1800" dirty="0" smtClean="0">
                <a:latin typeface="Times New Roman" pitchFamily="18" charset="0"/>
                <a:cs typeface="Times New Roman" pitchFamily="18" charset="0"/>
              </a:rPr>
              <a:t>The decisive contribution to the NCEP / NCAR (1995 [1,2]) database for reanalysis was made by the USSR (~.200 ground-based, ship-based (research vessels) ,</a:t>
            </a:r>
            <a:r>
              <a:rPr lang="en-US" sz="1800" dirty="0" err="1" smtClean="0">
                <a:latin typeface="Times New Roman" pitchFamily="18" charset="0"/>
                <a:cs typeface="Times New Roman" pitchFamily="18" charset="0"/>
              </a:rPr>
              <a:t>aerological</a:t>
            </a:r>
            <a:r>
              <a:rPr lang="en-US" sz="1800" dirty="0" smtClean="0">
                <a:latin typeface="Times New Roman" pitchFamily="18" charset="0"/>
                <a:cs typeface="Times New Roman" pitchFamily="18" charset="0"/>
              </a:rPr>
              <a:t> stations with 4 single-shot and regular rocket probes.) . The most important result of reanalysis the equatorial components h1 and h2 of angular momentum of the </a:t>
            </a:r>
            <a:r>
              <a:rPr lang="en-US" sz="1800" dirty="0" err="1" smtClean="0">
                <a:latin typeface="Times New Roman" pitchFamily="18" charset="0"/>
                <a:cs typeface="Times New Roman" pitchFamily="18" charset="0"/>
              </a:rPr>
              <a:t>atmosphere.The</a:t>
            </a:r>
            <a:r>
              <a:rPr lang="en-US" sz="1800" dirty="0" smtClean="0">
                <a:latin typeface="Times New Roman" pitchFamily="18" charset="0"/>
                <a:cs typeface="Times New Roman" pitchFamily="18" charset="0"/>
              </a:rPr>
              <a:t> axis of ordinates is the values ​​of the spectral density in conventional units: the abscissa-frequency axis in cycles for the mean solar </a:t>
            </a:r>
            <a:r>
              <a:rPr lang="en-US" sz="1800" dirty="0" err="1" smtClean="0">
                <a:latin typeface="Times New Roman" pitchFamily="18" charset="0"/>
                <a:cs typeface="Times New Roman" pitchFamily="18" charset="0"/>
              </a:rPr>
              <a:t>day.to</a:t>
            </a:r>
            <a:r>
              <a:rPr lang="en-US" sz="1800" dirty="0" smtClean="0">
                <a:latin typeface="Times New Roman" pitchFamily="18" charset="0"/>
                <a:cs typeface="Times New Roman" pitchFamily="18" charset="0"/>
              </a:rPr>
              <a:t> the left of the daily wave, the line at 0.99295 (day (-1)), corresponding to decomposition of the tidal potential The main feature of the spectrum is a wide maximum of 0.85 (day) (-1) and a weak wide maximum near the doubled frequency of 1.7 (day) (-1) .These are the main "quanta" of weather, determined by gravitational interactions of the Earth, the Moon and the Sun according to the laws of the heavenly </a:t>
            </a:r>
            <a:r>
              <a:rPr lang="en-US" sz="1800" dirty="0" err="1" smtClean="0">
                <a:latin typeface="Times New Roman" pitchFamily="18" charset="0"/>
                <a:cs typeface="Times New Roman" pitchFamily="18" charset="0"/>
              </a:rPr>
              <a:t>mechanka</a:t>
            </a:r>
            <a:r>
              <a:rPr lang="en-US" sz="1800" dirty="0" smtClean="0">
                <a:latin typeface="Times New Roman" pitchFamily="18" charset="0"/>
                <a:cs typeface="Times New Roman" pitchFamily="18" charset="0"/>
              </a:rPr>
              <a:t>.(1,2)</a:t>
            </a:r>
            <a:endParaRPr lang="ru-RU" sz="1800" dirty="0">
              <a:latin typeface="Times New Roman" pitchFamily="18" charset="0"/>
              <a:cs typeface="Times New Roman" pitchFamily="18" charset="0"/>
            </a:endParaRPr>
          </a:p>
        </p:txBody>
      </p:sp>
      <p:pic>
        <p:nvPicPr>
          <p:cNvPr id="138242" name="Picture 2" descr="H:\Fig_ISCRA.jpg"/>
          <p:cNvPicPr>
            <a:picLocks noChangeAspect="1" noChangeArrowheads="1"/>
          </p:cNvPicPr>
          <p:nvPr/>
        </p:nvPicPr>
        <p:blipFill>
          <a:blip r:embed="rId2" cstate="print"/>
          <a:srcRect/>
          <a:stretch>
            <a:fillRect/>
          </a:stretch>
        </p:blipFill>
        <p:spPr bwMode="auto">
          <a:xfrm>
            <a:off x="-1" y="2780928"/>
            <a:ext cx="4682187" cy="3754783"/>
          </a:xfrm>
          <a:prstGeom prst="rect">
            <a:avLst/>
          </a:prstGeom>
          <a:noFill/>
        </p:spPr>
      </p:pic>
      <p:pic>
        <p:nvPicPr>
          <p:cNvPr id="4" name="Picture 9" descr="H:\FIG_ISCRA-1.jpg"/>
          <p:cNvPicPr>
            <a:picLocks noChangeAspect="1" noChangeArrowheads="1"/>
          </p:cNvPicPr>
          <p:nvPr/>
        </p:nvPicPr>
        <p:blipFill>
          <a:blip r:embed="rId3" cstate="print"/>
          <a:srcRect/>
          <a:stretch>
            <a:fillRect/>
          </a:stretch>
        </p:blipFill>
        <p:spPr bwMode="auto">
          <a:xfrm>
            <a:off x="4067944" y="3140968"/>
            <a:ext cx="4824536" cy="2736304"/>
          </a:xfrm>
          <a:prstGeom prst="rect">
            <a:avLst/>
          </a:prstGeom>
          <a:noFill/>
        </p:spPr>
      </p:pic>
      <p:pic>
        <p:nvPicPr>
          <p:cNvPr id="8194" name="Picture 2" descr="C:\Users\ALEX\Desktop\_ДИСК ,,С,,\Стих. Осень\CreativeCommons_Attribution_Licens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535710"/>
            <a:ext cx="920826" cy="3222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rcRect t="4916" b="2285"/>
          <a:stretch>
            <a:fillRect/>
          </a:stretch>
        </p:blipFill>
        <p:spPr>
          <a:xfrm>
            <a:off x="190728" y="1"/>
            <a:ext cx="8953272" cy="4149079"/>
          </a:xfrm>
          <a:prstGeom prst="rect">
            <a:avLst/>
          </a:prstGeom>
        </p:spPr>
      </p:pic>
      <p:sp>
        <p:nvSpPr>
          <p:cNvPr id="4" name="Прямоугольник 3"/>
          <p:cNvSpPr/>
          <p:nvPr/>
        </p:nvSpPr>
        <p:spPr>
          <a:xfrm>
            <a:off x="0" y="4272677"/>
            <a:ext cx="9144000" cy="2585323"/>
          </a:xfrm>
          <a:prstGeom prst="rect">
            <a:avLst/>
          </a:prstGeom>
        </p:spPr>
        <p:txBody>
          <a:bodyPr wrap="square">
            <a:spAutoFit/>
          </a:bodyPr>
          <a:lstStyle/>
          <a:p>
            <a:r>
              <a:rPr lang="en-US" b="1" dirty="0" smtClean="0">
                <a:solidFill>
                  <a:srgbClr val="C00000"/>
                </a:solidFill>
              </a:rPr>
              <a:t>FORECAST FOR 2018!  </a:t>
            </a:r>
            <a:r>
              <a:rPr lang="en-US" dirty="0" smtClean="0"/>
              <a:t>Synchronous change of weather parameters (modes) (t, p, h, w) on the Earth and other important characteristics of the environment (including in fact  new sort of space weather) (see below) takes place on the days of extremes (max and min) of Earth's rotation rate(ERR). These are the days of the maximum and minimum of the ERR (</a:t>
            </a:r>
            <a:r>
              <a:rPr lang="en-US" b="1" dirty="0" smtClean="0"/>
              <a:t>EERR-1</a:t>
            </a:r>
            <a:r>
              <a:rPr lang="en-US" dirty="0" smtClean="0"/>
              <a:t>, the first derivative of an ERR is equal to 0) and the additional maximum modulus of the change in the ERR (</a:t>
            </a:r>
            <a:r>
              <a:rPr lang="en-US" b="1" dirty="0" smtClean="0"/>
              <a:t>EERR-2</a:t>
            </a:r>
            <a:r>
              <a:rPr lang="en-US" dirty="0" smtClean="0"/>
              <a:t>. The second derivative of ERR is equal to 0))  The last an be calculated as mean value from two  </a:t>
            </a:r>
            <a:r>
              <a:rPr lang="en-US" dirty="0" err="1" smtClean="0"/>
              <a:t>neibour</a:t>
            </a:r>
            <a:r>
              <a:rPr lang="en-US" dirty="0" smtClean="0"/>
              <a:t>   (max and min) values of ERR/forecast variability of natural synoptic periods in 2018. Journal Earth and Universe .[3]</a:t>
            </a:r>
          </a:p>
          <a:p>
            <a:endParaRPr lang="en-US" dirty="0"/>
          </a:p>
        </p:txBody>
      </p:sp>
      <p:pic>
        <p:nvPicPr>
          <p:cNvPr id="9218" name="Picture 2" descr="C:\Users\ALEX\Desktop\_ДИСК ,,С,,\Стих. Осень\CreativeCommons_Attribution_Licens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
            <a:ext cx="1270000" cy="44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53871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2012</TotalTime>
  <Words>1452</Words>
  <Application>Microsoft Office PowerPoint</Application>
  <PresentationFormat>Экран (4:3)</PresentationFormat>
  <Paragraphs>90</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Презентация PowerPoint</vt:lpstr>
      <vt:lpstr>         Aurora australis observed by Discovery, May 1991</vt:lpstr>
      <vt:lpstr>Презентация PowerPoint</vt:lpstr>
      <vt:lpstr>MULTANOVSKY VANGENGEYM, DZERDEEVSKY, PAGAVA     1920-1970</vt:lpstr>
      <vt:lpstr>Презентация PowerPoint</vt:lpstr>
      <vt:lpstr>XVII century; Golden Age of Holland (the Netherlands, Gouden Eeuw) - a period in the history of the Netherlands, during which the Republic of the United Provinces reached its peak in trade, art AND SCIENCE        Christiaan Huygens FRS was a Dutch physicist, mathematician, astronomer and inventor, who is widely regarded as one of the greatest scientists of all time and a major figure in the scientific revolution</vt:lpstr>
      <vt:lpstr>      </vt:lpstr>
      <vt:lpstr>The decisive contribution to the NCEP / NCAR (1995 [1,2]) database for reanalysis was made by the USSR (~.200 ground-based, ship-based (research vessels) ,aerological stations with 4 single-shot and regular rocket probes.) . The most important result of reanalysis the equatorial components h1 and h2 of angular momentum of the atmosphere.The axis of ordinates is the values ​​of the spectral density in conventional units: the abscissa-frequency axis in cycles for the mean solar day.to the left of the daily wave, the line at 0.99295 (day (-1)), corresponding to decomposition of the tidal potential The main feature of the spectrum is a wide maximum of 0.85 (day) (-1) and a weak wide maximum near the doubled frequency of 1.7 (day) (-1) .These are the main "quanta" of weather, determined by gravitational interactions of the Earth, the Moon and the Sun according to the laws of the heavenly mechanka.(1,2)</vt:lpstr>
      <vt:lpstr>Презентация PowerPoint</vt:lpstr>
      <vt:lpstr>Презентация PowerPoint</vt:lpstr>
      <vt:lpstr> “Tatyana” Lomonosov  MSU sattelite            2005-2007  The histograms of sinchronisation of UV flares in the atmosphere with respect to the extremes of the Earth's rotation rate (EERR) EERR-1   A;  EERR-2    B in days   /tatyana/txtftp//ftp.sinp.msu.ru/tatyana/txt/</vt:lpstr>
      <vt:lpstr>Презентация PowerPoint</vt:lpstr>
      <vt:lpstr>“Weather quanta” (~7 and ~3.5 days and their sub-harmonics of GW) affect a person  Note the time resolution of spectral lines  on 2 bottom graphes (right): ½, 1, 2………2,4.6,8  hrs  are typical for GW in the atmosphere (and in the solid Earth!)  Cardio-Vascular System illness (left)                 endocrine disorders (right) </vt:lpstr>
      <vt:lpstr>A histogram of accidents at nuclear power plants (1952-2004) https://nuclearpeace.jimdo.com/ The disaster at the nuclear facility MAYAK occurred on Sept. 29, 1957, ESVZ-1 September 30, 1957 Disaster in Chernobyl occurred on the night of 25/26 April 1986 Both catastrophes were synchronized with the lunar-solar gravitational tides   along the y axis, the difference in days between the predictable and real dates in days  N cp  =  27 : 7 = 4                          I                                           I                               А          I                     ЭСВЗ-1   -2    0                               I   -1     //// //// //// //// 4                                                 0    //// //// //// //// //// //// //// //// 8       1     //// //// //// //// 4     2     //// 1                                                   N = 17                                                                                               Б                                                        ЭСВЗ-2                 -1          0    //// //// //// //// //// 5     1    //// //// //// 3                                    2    //// //// 2                         i                                                                                                                                            N = 10                                         N cp  =  95 : 7 = 13,5 </vt:lpstr>
      <vt:lpstr>The histogram of the distributions of the daily Wolf numbers (2007-2009) relative to the extremes of the Earth's rotation rate (EERR) in days  scale is reduced by 2 times relative to the previous histogram                                    N cp  =  95 : 7 = 13,5                                        I                                                                   I                               А                                  I                     ЭСВЗ-1   -2    0                                                       I   -1     //// 2                                             I     0    //// //// //// //// //// //// //// //// //// //// //// //// //// //// 28       1     //// //// //// //// //// //// ////  //// //// //// //21        2     //// //// //// //// //// //// //// 14                                                        N = 65                                                                                                Б                                                        ЭСВЗ-2              - 2      0                                              -1     //// //// //// 3           0    //// //// //// //// //// //// //// //// 16     1    //// //// //// //// 8                                    2    //// //3                         i                                                                                                                                            N = 30                                         N cp  =  95 : 7 = 13,5 </vt:lpstr>
      <vt:lpstr>SECCHI-A   2009-2010  The histograms of sinchronisation of CME (coronal mass ejections) with respect to the extremes of the Earth's rotation rate (EERR) EERR-1   A;  EERR-2    B in days</vt:lpstr>
      <vt:lpstr>The histogram of distributions of geomagnetic indices Kp (more than 5 (magnetic storm) (2006-2012) with respect to the extremes of the Earth's rotation rate (EERR) in days                                    N cp  =  63 : 7 = 9                                                                                               I                               А                                                      I   -2     //// 1                                                                 I                     -1     //// //// //// //// //// //// 6                          0    //// //// //// //// //// //// //// //// //// //// //// //// //// //// //// 15       1     //// //// //// //// //// //// ////  //// //// //// //// ////12        2     //// //// //// //// 4                                                        N = 38                                                                                                Б                          - 2      0                                              -1     //// //// //// //// //// //// //// 7            0    //// //// //// //// //// //// //// //// //// //// //// //// //// 13       1    //// //// 2                                     2    //// //// //// 3                              i                                                                                                                                            N = 25       N cp  =  63 : 7 = 9 </vt:lpstr>
      <vt:lpstr>            Sinchronisation  of EERR with : -  Weather changes (hmn.ru:t, p, h, w, rains); tropical depressions and cyclons – beginning and ending, maximal wind in TC and typhoons; monsoon precipitations; noctilucent clouds (NLC); thundertstorms etc) -   Earthquacke (EQ)  statistic (May-Nov. 2015)   data of max. N of EQ +/-1 day EERR-1  85%; EERR-2  88%   data of max. depth (&gt;400 km) of  EQ +/-1 day EERR-1  85%; -2  82% -   NLC  occurences  in Moscow region 2007-2015 (Meteoweb.ru) - data of NLC  +/-1 day  EERR-1  87%;  EERR-2  81%  -   Aviation accidents  htpps://ru.wikipedia.org/wiki/General_Dynamics_F-116Fighting_Falcon F-116  ( 2002-2016) +/-1 day  EERR-1(n=27)  74%;  EERR-2 (n=20) 90%  TU-154 (1973-2011) +/-1 day  EERR-1(n=43)  81%;  EERR-2 (n=26) 73%  Big accidents in the world (all types lyners) (2008-2013)  +/-1 day  EERR-1(n=20)  65%;  EERR-2 (13) 85%  -  Railway accidents (Russia, 1965-2009) +/-1 day  EERR-1  83%;  EERR-2  100%  - Biosphere and humane characteristics [4,6]  -  Geomagnetic and ssolar events [5]</vt:lpstr>
      <vt:lpstr>Conclusion</vt:lpstr>
      <vt:lpstr>REFERENCES       1    Sidorenkov N.S. The interaction between Earth’s rotation and geophysical processes. Weinheim. WILEY-VCH Verlag GmbH &amp; Co. KGaA, 2009. 317 p. .    2   Sidorenkov N. S.. Celestial Mechanical Causes of Weather and Climate Change ISSN 0001-4338, Izvestiya, Atmospheric and Oceanic Physics, 2016, Vol. 52, No. 7, pp. 667–682. © Pleiades Publishing, Ltd., 2016. DOI: 10.1134/S0001433816070094       3   Perov S.P., Sidorencov N,S  “Forecast variability of natural synoptic periods in 2018. Journal Earth and Universe .” Earth and Universe N 1 2018, p 99.       4   Perov SP The interaction of astronomical and geodynamic oscillators determines the processes in the atmosphere and the ocean. Optics of the atmosphere and the ocean. Physics of the atmosphere. Collection of reports of the 18th international symposium (Electronic resource) Tomsk publishing house IO SB RAS 2012         5   Perov SP, Sidorenkov NS, Khlystov AI. Processes of synchronization in helio- and geospheres and solar lunar tides. Theses 15 All-Russian conference "Modern problems of remote sensing of the Earth from space" IKI RAS, November 13-17, 2017         6  Perov S.P. Dynamics and photochemistry of the ozonosphere and the middle atmosphere of the equatorial and tropical regions of the Earth M .: the dissertation on the scientific degree of the doctrine of physics and mathematics 2013.- 315 pages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ALEX</dc:creator>
  <cp:lastModifiedBy>ALEX</cp:lastModifiedBy>
  <cp:revision>62</cp:revision>
  <dcterms:created xsi:type="dcterms:W3CDTF">2018-06-03T12:04:57Z</dcterms:created>
  <dcterms:modified xsi:type="dcterms:W3CDTF">2018-06-18T10:44:43Z</dcterms:modified>
</cp:coreProperties>
</file>