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59" r:id="rId2"/>
    <p:sldId id="267" r:id="rId3"/>
    <p:sldId id="268" r:id="rId4"/>
    <p:sldId id="280" r:id="rId5"/>
    <p:sldId id="281" r:id="rId6"/>
    <p:sldId id="282" r:id="rId7"/>
    <p:sldId id="272" r:id="rId8"/>
    <p:sldId id="273" r:id="rId9"/>
    <p:sldId id="284" r:id="rId10"/>
    <p:sldId id="286" r:id="rId11"/>
    <p:sldId id="288" r:id="rId12"/>
    <p:sldId id="287" r:id="rId13"/>
    <p:sldId id="277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793" userDrawn="1">
          <p15:clr>
            <a:srgbClr val="A4A3A4"/>
          </p15:clr>
        </p15:guide>
        <p15:guide id="3" pos="5760" userDrawn="1">
          <p15:clr>
            <a:srgbClr val="A4A3A4"/>
          </p15:clr>
        </p15:guide>
        <p15:guide id="4" pos="3220" userDrawn="1">
          <p15:clr>
            <a:srgbClr val="A4A3A4"/>
          </p15:clr>
        </p15:guide>
        <p15:guide id="5" orient="horz" pos="4315" userDrawn="1">
          <p15:clr>
            <a:srgbClr val="A4A3A4"/>
          </p15:clr>
        </p15:guide>
        <p15:guide id="6" orient="horz" pos="240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Stile chi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8" autoAdjust="0"/>
    <p:restoredTop sz="94665" autoAdjust="0"/>
  </p:normalViewPr>
  <p:slideViewPr>
    <p:cSldViewPr snapToGrid="0" showGuides="1">
      <p:cViewPr>
        <p:scale>
          <a:sx n="155" d="100"/>
          <a:sy n="155" d="100"/>
        </p:scale>
        <p:origin x="288" y="-1840"/>
      </p:cViewPr>
      <p:guideLst>
        <p:guide orient="horz" pos="527"/>
        <p:guide pos="793"/>
        <p:guide pos="5760"/>
        <p:guide pos="3220"/>
        <p:guide orient="horz" pos="4315"/>
        <p:guide orient="horz" pos="24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AFDE3-8A13-44A7-961A-476A04C4267A}" type="datetimeFigureOut">
              <a:rPr lang="it-IT" smtClean="0"/>
              <a:t>20/04/18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C9FFE-A091-4A34-BDCC-0C1ABD9F07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2799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The non-parametric bootstrap method was used to derive the 95% confidence interval of the geometric mean, considering different number of measurements</a:t>
            </a:r>
          </a:p>
          <a:p>
            <a:endParaRPr lang="en-US" dirty="0"/>
          </a:p>
          <a:p>
            <a:r>
              <a:rPr lang="en-US" dirty="0"/>
              <a:t>Non-parametric = no assumptions concerning the distribution of the data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C9FFE-A091-4A34-BDCC-0C1ABD9F078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833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C1F8A-8BF8-4C83-A460-ECF43848FD57}" type="datetime1">
              <a:rPr lang="it-IT" smtClean="0"/>
              <a:t>20/04/18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CCA-5386-49E9-A1B4-B101E09C0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24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649CF-27CA-46E5-ADAB-13CEBB5EF8B0}" type="datetime1">
              <a:rPr lang="it-IT" smtClean="0"/>
              <a:t>20/04/18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CCA-5386-49E9-A1B4-B101E09C0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466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AB677-C3E9-473F-84A7-5642D5D05831}" type="datetime1">
              <a:rPr lang="it-IT" smtClean="0"/>
              <a:t>20/04/18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CCA-5386-49E9-A1B4-B101E09C0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494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E6B04-4A5D-4FA1-8BB5-C8873764A6DF}" type="datetime1">
              <a:rPr lang="it-IT" smtClean="0"/>
              <a:t>20/04/18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CCA-5386-49E9-A1B4-B101E09C0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754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70D9-AD37-498A-BDA6-428EF38A60C1}" type="datetime1">
              <a:rPr lang="it-IT" smtClean="0"/>
              <a:t>20/04/18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CCA-5386-49E9-A1B4-B101E09C0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5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91589-C4F4-4221-BF86-9F3359437B55}" type="datetime1">
              <a:rPr lang="it-IT" smtClean="0"/>
              <a:t>20/04/18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CCA-5386-49E9-A1B4-B101E09C0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437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353CD-FC00-4B61-BF7F-EF6DEF9E354E}" type="datetime1">
              <a:rPr lang="it-IT" smtClean="0"/>
              <a:t>20/04/18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CCA-5386-49E9-A1B4-B101E09C0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81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611B6-2951-42EB-8DDE-052A0420465F}" type="datetime1">
              <a:rPr lang="it-IT" smtClean="0"/>
              <a:t>20/04/18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CCA-5386-49E9-A1B4-B101E09C0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433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F6863-D8CB-4D4C-A1B1-D5EBA7F0930F}" type="datetime1">
              <a:rPr lang="it-IT" smtClean="0"/>
              <a:t>20/04/18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CCA-5386-49E9-A1B4-B101E09C0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452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CB8FC-08D6-4796-8D29-4EA9405BBE84}" type="datetime1">
              <a:rPr lang="it-IT" smtClean="0"/>
              <a:t>20/04/18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CCA-5386-49E9-A1B4-B101E09C0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1042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F8E74-527F-402C-B33A-591F38FC83B6}" type="datetime1">
              <a:rPr lang="it-IT" smtClean="0"/>
              <a:t>20/04/18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A0CCA-5386-49E9-A1B4-B101E09C0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854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85F5A-78FF-4674-B0D5-3F2F8F59798C}" type="datetime1">
              <a:rPr lang="it-IT" smtClean="0"/>
              <a:t>20/04/18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A0CCA-5386-49E9-A1B4-B101E09C07F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967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.png"/><Relationship Id="rId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.pn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3127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0" y="6502400"/>
            <a:ext cx="9144000" cy="355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0181D12-E73A-4583-95F1-32587C49E900}"/>
              </a:ext>
            </a:extLst>
          </p:cNvPr>
          <p:cNvSpPr txBox="1"/>
          <p:nvPr/>
        </p:nvSpPr>
        <p:spPr>
          <a:xfrm>
            <a:off x="1634836" y="1537857"/>
            <a:ext cx="67333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cap="small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Simplified method to derive a pedotransfer function for average field saturated hydraulic conductivity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D942A45-6372-417C-9FA7-75A1F7323488}"/>
              </a:ext>
            </a:extLst>
          </p:cNvPr>
          <p:cNvSpPr txBox="1"/>
          <p:nvPr/>
        </p:nvSpPr>
        <p:spPr>
          <a:xfrm>
            <a:off x="4572000" y="3895344"/>
            <a:ext cx="3796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Tommaso Picciafuoco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252BCC4-FA5D-4F11-B01D-FE412FFD4CCA}"/>
              </a:ext>
            </a:extLst>
          </p:cNvPr>
          <p:cNvSpPr txBox="1"/>
          <p:nvPr/>
        </p:nvSpPr>
        <p:spPr>
          <a:xfrm>
            <a:off x="5172364" y="4507346"/>
            <a:ext cx="319578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Supervisors:</a:t>
            </a:r>
          </a:p>
          <a:p>
            <a:pPr algn="r">
              <a:lnSpc>
                <a:spcPct val="15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Prof. Renato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Morbidelli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Prof. Alessia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Flammini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Prof. </a:t>
            </a:r>
            <a:r>
              <a:rPr lang="en-US" sz="1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Corrado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Corradini</a:t>
            </a:r>
          </a:p>
          <a:p>
            <a:pPr algn="r">
              <a:lnSpc>
                <a:spcPct val="15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Prof. Günter Blöschl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E101144-6591-4481-8939-665944D13074}"/>
              </a:ext>
            </a:extLst>
          </p:cNvPr>
          <p:cNvSpPr txBox="1"/>
          <p:nvPr/>
        </p:nvSpPr>
        <p:spPr>
          <a:xfrm>
            <a:off x="2" y="6549397"/>
            <a:ext cx="2567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EGU 2018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AD16C43-93B9-4496-91F0-CAE78A4219FB}"/>
              </a:ext>
            </a:extLst>
          </p:cNvPr>
          <p:cNvSpPr txBox="1"/>
          <p:nvPr/>
        </p:nvSpPr>
        <p:spPr>
          <a:xfrm>
            <a:off x="3288147" y="6549396"/>
            <a:ext cx="2567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Vienna, 10 April 2018</a:t>
            </a: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B4F37C3-FDB4-1746-897B-9F7CC7B36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20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1" y="831273"/>
            <a:ext cx="1260000" cy="60267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541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432F95-ABF3-41D6-855C-CCBFA456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6" y="6401242"/>
            <a:ext cx="869274" cy="365125"/>
          </a:xfrm>
        </p:spPr>
        <p:txBody>
          <a:bodyPr/>
          <a:lstStyle/>
          <a:p>
            <a:pPr algn="ctr"/>
            <a:fld id="{275A0CCA-5386-49E9-A1B4-B101E09C07FF}" type="slidenum">
              <a:rPr lang="it-IT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10</a:t>
            </a:fld>
            <a:endParaRPr lang="it-IT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842F316-3237-4E21-ABB3-056EBC11DA9D}"/>
              </a:ext>
            </a:extLst>
          </p:cNvPr>
          <p:cNvSpPr txBox="1"/>
          <p:nvPr/>
        </p:nvSpPr>
        <p:spPr>
          <a:xfrm>
            <a:off x="1384698" y="945789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Spatial analysis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A8F5DFF-2CB7-4039-8322-3EF36FD3B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1970" y="1634711"/>
            <a:ext cx="6080060" cy="50226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848128C5-69EC-4B04-BA49-36A3F2062CD5}"/>
                  </a:ext>
                </a:extLst>
              </p:cNvPr>
              <p:cNvSpPr txBox="1"/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Simplified method for a PTF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900" dirty="0">
                  <a:solidFill>
                    <a:schemeClr val="bg1"/>
                  </a:solidFill>
                </a:endParaRP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Tommaso</a:t>
                </a: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Picciafuoco</a:t>
                </a: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Study Area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 campaign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>
                    <a:solidFill>
                      <a:schemeClr val="bg1">
                        <a:lumMod val="65000"/>
                      </a:schemeClr>
                    </a:solidFill>
                  </a:rPr>
                  <a:t>M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inimum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 number of 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Pedotransfer function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b="1" dirty="0" err="1">
                    <a:solidFill>
                      <a:schemeClr val="bg1"/>
                    </a:solidFill>
                  </a:rPr>
                  <a:t>Results</a:t>
                </a:r>
                <a:endParaRPr lang="en-US" sz="900" b="1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Conclusions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848128C5-69EC-4B04-BA49-36A3F2062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1A64B5B4-1828-2646-B4F3-A3EF671BC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481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1" y="831273"/>
            <a:ext cx="1260000" cy="60267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541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432F95-ABF3-41D6-855C-CCBFA456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6" y="6401242"/>
            <a:ext cx="869274" cy="365125"/>
          </a:xfrm>
        </p:spPr>
        <p:txBody>
          <a:bodyPr/>
          <a:lstStyle/>
          <a:p>
            <a:pPr algn="ctr"/>
            <a:fld id="{275A0CCA-5386-49E9-A1B4-B101E09C07FF}" type="slidenum">
              <a:rPr lang="it-IT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11</a:t>
            </a:fld>
            <a:endParaRPr lang="it-IT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B59A3F2-282A-4DB0-AC39-06D7C2506838}"/>
                  </a:ext>
                </a:extLst>
              </p:cNvPr>
              <p:cNvSpPr txBox="1"/>
              <p:nvPr/>
            </p:nvSpPr>
            <p:spPr>
              <a:xfrm>
                <a:off x="1384698" y="968671"/>
                <a:ext cx="759987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1F4E79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Testing data-set,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it-IT" sz="28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𝑋</m:t>
                        </m:r>
                      </m:e>
                      <m:sub>
                        <m:r>
                          <a:rPr lang="it-IT" sz="2800" i="1">
                            <a:solidFill>
                              <a:srgbClr val="1F4E79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𝑡𝑒𝑠𝑡</m:t>
                        </m:r>
                      </m:sub>
                    </m:sSub>
                  </m:oMath>
                </a14:m>
                <a:endParaRPr lang="en-US" sz="2800" dirty="0">
                  <a:solidFill>
                    <a:srgbClr val="1F4E79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FB59A3F2-282A-4DB0-AC39-06D7C25068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98" y="968671"/>
                <a:ext cx="7599876" cy="523220"/>
              </a:xfrm>
              <a:prstGeom prst="rect">
                <a:avLst/>
              </a:prstGeom>
              <a:blipFill>
                <a:blip r:embed="rId4"/>
                <a:stretch>
                  <a:fillRect l="-1669" t="-11905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2AD688A-038C-4064-A9D7-A7DDB1D96DEE}"/>
              </a:ext>
            </a:extLst>
          </p:cNvPr>
          <p:cNvSpPr txBox="1"/>
          <p:nvPr/>
        </p:nvSpPr>
        <p:spPr>
          <a:xfrm>
            <a:off x="1384700" y="1491893"/>
            <a:ext cx="3763565" cy="1698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300 measurements of: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textural composition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slope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elevation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B8C07E8-3D4F-4BF7-A234-3F6B70435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574" y="1230281"/>
            <a:ext cx="2880000" cy="203661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CDFC4A6-9745-48B2-B57C-C20656F822A2}"/>
              </a:ext>
            </a:extLst>
          </p:cNvPr>
          <p:cNvSpPr txBox="1"/>
          <p:nvPr/>
        </p:nvSpPr>
        <p:spPr>
          <a:xfrm>
            <a:off x="1384698" y="3185258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Predicted maps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B1569B5F-2DB3-43E4-82C3-1552239D7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287" y="4158000"/>
            <a:ext cx="3600000" cy="2700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A9436F0-BE9C-4E99-847E-B14E57B6EC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4000" y="4150063"/>
            <a:ext cx="3600000" cy="27000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FBB661-7051-4BBC-B812-B63742722103}"/>
              </a:ext>
            </a:extLst>
          </p:cNvPr>
          <p:cNvSpPr txBox="1"/>
          <p:nvPr/>
        </p:nvSpPr>
        <p:spPr>
          <a:xfrm>
            <a:off x="2470277" y="6263538"/>
            <a:ext cx="1530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Method </a:t>
            </a:r>
            <a:r>
              <a:rPr lang="it-IT" sz="1600" i="1" dirty="0"/>
              <a:t>(a)</a:t>
            </a:r>
            <a:endParaRPr lang="en-US" sz="1600" i="1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4A3F633-104D-46CF-AAC3-D6F51CEC8478}"/>
              </a:ext>
            </a:extLst>
          </p:cNvPr>
          <p:cNvSpPr txBox="1"/>
          <p:nvPr/>
        </p:nvSpPr>
        <p:spPr>
          <a:xfrm>
            <a:off x="6578971" y="6263538"/>
            <a:ext cx="1530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Method </a:t>
            </a:r>
            <a:r>
              <a:rPr lang="it-IT" sz="1600" i="1" dirty="0"/>
              <a:t>(b)</a:t>
            </a:r>
            <a:endParaRPr lang="en-US" sz="16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CE3AE10-9D15-4871-A95D-2E5E68700694}"/>
                  </a:ext>
                </a:extLst>
              </p:cNvPr>
              <p:cNvSpPr txBox="1"/>
              <p:nvPr/>
            </p:nvSpPr>
            <p:spPr>
              <a:xfrm>
                <a:off x="1384700" y="3708478"/>
                <a:ext cx="2037929" cy="320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𝑡𝑒𝑠𝑡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𝑟𝑖𝑑𝑔𝑒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3CE3AE10-9D15-4871-A95D-2E5E68700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00" y="3708478"/>
                <a:ext cx="2037929" cy="320922"/>
              </a:xfrm>
              <a:prstGeom prst="rect">
                <a:avLst/>
              </a:prstGeom>
              <a:blipFill>
                <a:blip r:embed="rId8"/>
                <a:stretch>
                  <a:fillRect l="-1242" t="-11538" r="-621" b="-2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5498177F-77F2-461F-82D8-181B9E34A9D9}"/>
                  </a:ext>
                </a:extLst>
              </p:cNvPr>
              <p:cNvSpPr txBox="1"/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Simplified method for a PTF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900" dirty="0">
                  <a:solidFill>
                    <a:schemeClr val="bg1"/>
                  </a:solidFill>
                </a:endParaRP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Tommaso</a:t>
                </a: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Picciafuoco</a:t>
                </a: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Study Area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 campaign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>
                    <a:solidFill>
                      <a:schemeClr val="bg1">
                        <a:lumMod val="65000"/>
                      </a:schemeClr>
                    </a:solidFill>
                  </a:rPr>
                  <a:t>M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inimum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 number of 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Pedotransfer function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Results</a:t>
                </a: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Conclusions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5498177F-77F2-461F-82D8-181B9E34A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20">
            <a:extLst>
              <a:ext uri="{FF2B5EF4-FFF2-40B4-BE49-F238E27FC236}">
                <a16:creationId xmlns:a16="http://schemas.microsoft.com/office/drawing/2014/main" id="{7441CC97-8B84-8B4F-875B-6773A87D81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23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1" y="831273"/>
            <a:ext cx="1260000" cy="60267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541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432F95-ABF3-41D6-855C-CCBFA456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6" y="6401242"/>
            <a:ext cx="869274" cy="365125"/>
          </a:xfrm>
        </p:spPr>
        <p:txBody>
          <a:bodyPr/>
          <a:lstStyle/>
          <a:p>
            <a:pPr algn="ctr"/>
            <a:fld id="{275A0CCA-5386-49E9-A1B4-B101E09C07FF}" type="slidenum">
              <a:rPr lang="it-IT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12</a:t>
            </a:fld>
            <a:endParaRPr lang="it-IT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842F316-3237-4E21-ABB3-056EBC11DA9D}"/>
              </a:ext>
            </a:extLst>
          </p:cNvPr>
          <p:cNvSpPr txBox="1"/>
          <p:nvPr/>
        </p:nvSpPr>
        <p:spPr>
          <a:xfrm>
            <a:off x="1384698" y="945789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Comparison</a:t>
            </a:r>
            <a:endParaRPr lang="en-US" sz="2800" i="1" dirty="0">
              <a:solidFill>
                <a:srgbClr val="1F4E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5E69798-937B-4916-858F-349B44124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698" y="1560644"/>
            <a:ext cx="3600000" cy="270000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B433639-AA2F-428D-B10A-FCA96CC491D6}"/>
              </a:ext>
            </a:extLst>
          </p:cNvPr>
          <p:cNvSpPr txBox="1"/>
          <p:nvPr/>
        </p:nvSpPr>
        <p:spPr>
          <a:xfrm>
            <a:off x="5640892" y="2057402"/>
            <a:ext cx="2583774" cy="12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Map of the absolute differences between methods (a) and (b)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ella 12">
                <a:extLst>
                  <a:ext uri="{FF2B5EF4-FFF2-40B4-BE49-F238E27FC236}">
                    <a16:creationId xmlns:a16="http://schemas.microsoft.com/office/drawing/2014/main" id="{C7C9F0ED-1120-49AC-8DA4-E3D8D7A378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6434888"/>
                  </p:ext>
                </p:extLst>
              </p:nvPr>
            </p:nvGraphicFramePr>
            <p:xfrm>
              <a:off x="1682496" y="4849035"/>
              <a:ext cx="6659880" cy="1483360"/>
            </p:xfrm>
            <a:graphic>
              <a:graphicData uri="http://schemas.openxmlformats.org/drawingml/2006/table">
                <a:tbl>
                  <a:tblPr firstRow="1" firstCol="1">
                    <a:tableStyleId>{9D7B26C5-4107-4FEC-AEDC-1716B250A1EF}</a:tableStyleId>
                  </a:tblPr>
                  <a:tblGrid>
                    <a:gridCol w="2219960">
                      <a:extLst>
                        <a:ext uri="{9D8B030D-6E8A-4147-A177-3AD203B41FA5}">
                          <a16:colId xmlns:a16="http://schemas.microsoft.com/office/drawing/2014/main" val="1955027866"/>
                        </a:ext>
                      </a:extLst>
                    </a:gridCol>
                    <a:gridCol w="2219960">
                      <a:extLst>
                        <a:ext uri="{9D8B030D-6E8A-4147-A177-3AD203B41FA5}">
                          <a16:colId xmlns:a16="http://schemas.microsoft.com/office/drawing/2014/main" val="1387612759"/>
                        </a:ext>
                      </a:extLst>
                    </a:gridCol>
                    <a:gridCol w="2219960">
                      <a:extLst>
                        <a:ext uri="{9D8B030D-6E8A-4147-A177-3AD203B41FA5}">
                          <a16:colId xmlns:a16="http://schemas.microsoft.com/office/drawing/2014/main" val="13793371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Method </a:t>
                          </a:r>
                          <a:r>
                            <a:rPr lang="it-IT" i="1" dirty="0"/>
                            <a:t>(a)</a:t>
                          </a:r>
                          <a:endParaRPr lang="en-US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Method </a:t>
                          </a:r>
                          <a:r>
                            <a:rPr lang="it-IT" i="1" dirty="0"/>
                            <a:t>(b)</a:t>
                          </a:r>
                          <a:endParaRPr lang="en-US" i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618181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RMSE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13 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14 </a:t>
                          </a:r>
                          <a14:m>
                            <m:oMath xmlns:m="http://schemas.openxmlformats.org/officeDocument/2006/math"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26047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NRMSE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20 %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21 %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211779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GMER 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0.95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0.78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91941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ella 12">
                <a:extLst>
                  <a:ext uri="{FF2B5EF4-FFF2-40B4-BE49-F238E27FC236}">
                    <a16:creationId xmlns:a16="http://schemas.microsoft.com/office/drawing/2014/main" id="{C7C9F0ED-1120-49AC-8DA4-E3D8D7A378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06434888"/>
                  </p:ext>
                </p:extLst>
              </p:nvPr>
            </p:nvGraphicFramePr>
            <p:xfrm>
              <a:off x="1682496" y="4849035"/>
              <a:ext cx="6659880" cy="1483360"/>
            </p:xfrm>
            <a:graphic>
              <a:graphicData uri="http://schemas.openxmlformats.org/drawingml/2006/table">
                <a:tbl>
                  <a:tblPr firstRow="1" firstCol="1">
                    <a:tableStyleId>{9D7B26C5-4107-4FEC-AEDC-1716B250A1EF}</a:tableStyleId>
                  </a:tblPr>
                  <a:tblGrid>
                    <a:gridCol w="2219960">
                      <a:extLst>
                        <a:ext uri="{9D8B030D-6E8A-4147-A177-3AD203B41FA5}">
                          <a16:colId xmlns:a16="http://schemas.microsoft.com/office/drawing/2014/main" val="1955027866"/>
                        </a:ext>
                      </a:extLst>
                    </a:gridCol>
                    <a:gridCol w="2219960">
                      <a:extLst>
                        <a:ext uri="{9D8B030D-6E8A-4147-A177-3AD203B41FA5}">
                          <a16:colId xmlns:a16="http://schemas.microsoft.com/office/drawing/2014/main" val="1387612759"/>
                        </a:ext>
                      </a:extLst>
                    </a:gridCol>
                    <a:gridCol w="2219960">
                      <a:extLst>
                        <a:ext uri="{9D8B030D-6E8A-4147-A177-3AD203B41FA5}">
                          <a16:colId xmlns:a16="http://schemas.microsoft.com/office/drawing/2014/main" val="13793371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Method </a:t>
                          </a:r>
                          <a:r>
                            <a:rPr lang="it-IT" i="1" dirty="0"/>
                            <a:t>(a)</a:t>
                          </a:r>
                          <a:endParaRPr lang="en-US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Method </a:t>
                          </a:r>
                          <a:r>
                            <a:rPr lang="it-IT" i="1" dirty="0"/>
                            <a:t>(b)</a:t>
                          </a:r>
                          <a:endParaRPr lang="en-US" i="1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618181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RMSE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100000" t="-110345" r="-100000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00000" t="-110345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260471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NRMSE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20 %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21 %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2117790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it-IT" dirty="0"/>
                            <a:t>GMER 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0.95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dirty="0"/>
                            <a:t>0.78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491941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C5041D8F-56D4-41D5-9323-179CDAB7A721}"/>
                  </a:ext>
                </a:extLst>
              </p:cNvPr>
              <p:cNvSpPr txBox="1"/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Simplified method for a PTF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900" dirty="0">
                  <a:solidFill>
                    <a:schemeClr val="bg1"/>
                  </a:solidFill>
                </a:endParaRP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Tommaso</a:t>
                </a: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Picciafuoco</a:t>
                </a: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Study Area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 campaign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>
                    <a:solidFill>
                      <a:schemeClr val="bg1">
                        <a:lumMod val="65000"/>
                      </a:schemeClr>
                    </a:solidFill>
                  </a:rPr>
                  <a:t>M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inimum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 number of 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Pedotransfer function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b="1" dirty="0" err="1">
                    <a:solidFill>
                      <a:schemeClr val="bg1"/>
                    </a:solidFill>
                  </a:rPr>
                  <a:t>Results</a:t>
                </a:r>
                <a:endParaRPr lang="en-US" sz="900" b="1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Conclusions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C5041D8F-56D4-41D5-9323-179CDAB7A7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6C2A4414-9D56-6B4A-A4CC-8BB0295A3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62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1" y="831273"/>
            <a:ext cx="1260000" cy="60267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541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432F95-ABF3-41D6-855C-CCBFA456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6" y="6401242"/>
            <a:ext cx="869274" cy="365125"/>
          </a:xfrm>
        </p:spPr>
        <p:txBody>
          <a:bodyPr/>
          <a:lstStyle/>
          <a:p>
            <a:pPr algn="ctr"/>
            <a:fld id="{275A0CCA-5386-49E9-A1B4-B101E09C07FF}" type="slidenum">
              <a:rPr lang="it-IT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13</a:t>
            </a:fld>
            <a:endParaRPr lang="it-IT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AB56B62-5E09-4BE3-A45A-55BCF051DFE6}"/>
              </a:ext>
            </a:extLst>
          </p:cNvPr>
          <p:cNvSpPr txBox="1"/>
          <p:nvPr/>
        </p:nvSpPr>
        <p:spPr>
          <a:xfrm>
            <a:off x="1384698" y="945789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Conclusions</a:t>
            </a:r>
            <a:endParaRPr lang="en-US" sz="2800" dirty="0">
              <a:solidFill>
                <a:srgbClr val="1F4E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C9D12BD-800B-4F3A-ACF8-E3B0BDD7F14B}"/>
                  </a:ext>
                </a:extLst>
              </p:cNvPr>
              <p:cNvSpPr txBox="1"/>
              <p:nvPr/>
            </p:nvSpPr>
            <p:spPr>
              <a:xfrm>
                <a:off x="1384698" y="1560644"/>
                <a:ext cx="7599876" cy="3821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 statistical analysis was presented aimed at reducing the number of double-ring infiltrometer measurements necessary for a reliable estimate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at the plot scale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ridge regression technique can be applied to improve the model prediction capabilities when multicollinearity affects the design matrix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for estimating a continuous map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is preferable to apply the PTF on the interpolated independent variables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C9D12BD-800B-4F3A-ACF8-E3B0BDD7F1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98" y="1560644"/>
                <a:ext cx="7599876" cy="3821944"/>
              </a:xfrm>
              <a:prstGeom prst="rect">
                <a:avLst/>
              </a:prstGeom>
              <a:blipFill>
                <a:blip r:embed="rId4"/>
                <a:stretch>
                  <a:fillRect l="-334" r="-1336" b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FBCEC00-FC18-4B41-A29A-B96F4F555C02}"/>
                  </a:ext>
                </a:extLst>
              </p:cNvPr>
              <p:cNvSpPr txBox="1"/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Simplified method for a PTF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900" dirty="0">
                  <a:solidFill>
                    <a:schemeClr val="bg1"/>
                  </a:solidFill>
                </a:endParaRP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Tommaso</a:t>
                </a: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Picciafuoco</a:t>
                </a: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Study Area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 campaign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>
                    <a:solidFill>
                      <a:schemeClr val="bg1">
                        <a:lumMod val="65000"/>
                      </a:schemeClr>
                    </a:solidFill>
                  </a:rPr>
                  <a:t>M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inimum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 number of 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Pedotransfer function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Results</a:t>
                </a: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Conclusions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FBCEC00-FC18-4B41-A29A-B96F4F555C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magine 10">
            <a:extLst>
              <a:ext uri="{FF2B5EF4-FFF2-40B4-BE49-F238E27FC236}">
                <a16:creationId xmlns:a16="http://schemas.microsoft.com/office/drawing/2014/main" id="{02025862-DB83-5F4B-82FC-7A27839B47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19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3127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0" y="6502400"/>
            <a:ext cx="9144000" cy="3556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0181D12-E73A-4583-95F1-32587C49E900}"/>
              </a:ext>
            </a:extLst>
          </p:cNvPr>
          <p:cNvSpPr txBox="1"/>
          <p:nvPr/>
        </p:nvSpPr>
        <p:spPr>
          <a:xfrm>
            <a:off x="1745095" y="1704930"/>
            <a:ext cx="673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i="1" cap="small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9C14920-2FC1-41D5-9387-D2913BB92C30}"/>
              </a:ext>
            </a:extLst>
          </p:cNvPr>
          <p:cNvSpPr txBox="1"/>
          <p:nvPr/>
        </p:nvSpPr>
        <p:spPr>
          <a:xfrm>
            <a:off x="2" y="6549397"/>
            <a:ext cx="2567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EGU 2018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75D5F3A-5433-4298-9DA3-163FE9C0C514}"/>
              </a:ext>
            </a:extLst>
          </p:cNvPr>
          <p:cNvSpPr txBox="1"/>
          <p:nvPr/>
        </p:nvSpPr>
        <p:spPr>
          <a:xfrm>
            <a:off x="3288147" y="6549396"/>
            <a:ext cx="25677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Vienna, 10 April 2018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E98EA4E-5EA1-8647-AC3B-26B446BEF855}"/>
              </a:ext>
            </a:extLst>
          </p:cNvPr>
          <p:cNvSpPr txBox="1"/>
          <p:nvPr/>
        </p:nvSpPr>
        <p:spPr>
          <a:xfrm>
            <a:off x="1745095" y="3655996"/>
            <a:ext cx="6733310" cy="1125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i="1" cap="small" dirty="0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Contacts:</a:t>
            </a:r>
          </a:p>
          <a:p>
            <a:pPr algn="r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tommaso.picciafuoco@unifi.it</a:t>
            </a:r>
            <a:endParaRPr lang="en-US" sz="3200" i="1" dirty="0">
              <a:solidFill>
                <a:schemeClr val="accent5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2385337-AAF4-D34E-82F6-259ADB13A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21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1" y="831273"/>
            <a:ext cx="1260000" cy="60267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541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432F95-ABF3-41D6-855C-CCBFA456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6" y="6401242"/>
            <a:ext cx="869274" cy="365125"/>
          </a:xfrm>
        </p:spPr>
        <p:txBody>
          <a:bodyPr/>
          <a:lstStyle/>
          <a:p>
            <a:pPr algn="ctr"/>
            <a:fld id="{275A0CCA-5386-49E9-A1B4-B101E09C07FF}" type="slidenum">
              <a:rPr lang="it-IT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2</a:t>
            </a:fld>
            <a:endParaRPr lang="it-IT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A17E395-DF63-4F89-B1A4-02F92DBA83E5}"/>
              </a:ext>
            </a:extLst>
          </p:cNvPr>
          <p:cNvSpPr txBox="1"/>
          <p:nvPr/>
        </p:nvSpPr>
        <p:spPr>
          <a:xfrm>
            <a:off x="1384698" y="945791"/>
            <a:ext cx="75998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Hydrological Open Air Laboratory (HOAL)</a:t>
            </a:r>
          </a:p>
          <a:p>
            <a:r>
              <a:rPr lang="en-US" dirty="0">
                <a:solidFill>
                  <a:srgbClr val="1F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Petzenkirchen, Austria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AC81649-30F0-4350-8873-94A1A4F2ED8D}"/>
                  </a:ext>
                </a:extLst>
              </p:cNvPr>
              <p:cNvSpPr txBox="1"/>
              <p:nvPr/>
            </p:nvSpPr>
            <p:spPr>
              <a:xfrm>
                <a:off x="1384699" y="1776786"/>
                <a:ext cx="3800076" cy="41912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Area: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66 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h𝑎</m:t>
                    </m:r>
                  </m:oMath>
                </a14:m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Mean elevation: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300 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Land use:</a:t>
                </a:r>
              </a:p>
              <a:p>
                <a:pPr marL="742950" lvl="1" indent="-285750">
                  <a:lnSpc>
                    <a:spcPct val="150000"/>
                  </a:lnSpc>
                  <a:buFont typeface="Verdana" panose="020B0604030504040204" pitchFamily="34" charset="0"/>
                  <a:buChar char="∙"/>
                </a:pPr>
                <a:r>
                  <a:rPr lang="en-US" dirty="0"/>
                  <a:t>87% arable land</a:t>
                </a:r>
              </a:p>
              <a:p>
                <a:pPr marL="742950" lvl="1" indent="-285750">
                  <a:lnSpc>
                    <a:spcPct val="150000"/>
                  </a:lnSpc>
                  <a:buFont typeface="Verdana" panose="020B0604030504040204" pitchFamily="34" charset="0"/>
                  <a:buChar char="∙"/>
                </a:pPr>
                <a:r>
                  <a:rPr lang="en-US" dirty="0"/>
                  <a:t>6% forested</a:t>
                </a:r>
              </a:p>
              <a:p>
                <a:pPr marL="742950" lvl="1" indent="-285750">
                  <a:lnSpc>
                    <a:spcPct val="150000"/>
                  </a:lnSpc>
                  <a:buFont typeface="Verdana" panose="020B0604030504040204" pitchFamily="34" charset="0"/>
                  <a:buChar char="∙"/>
                </a:pPr>
                <a:r>
                  <a:rPr lang="en-US" dirty="0"/>
                  <a:t>5% used as pasture</a:t>
                </a:r>
              </a:p>
              <a:p>
                <a:pPr marL="742950" lvl="1" indent="-285750">
                  <a:lnSpc>
                    <a:spcPct val="150000"/>
                  </a:lnSpc>
                  <a:buFont typeface="Verdana" panose="020B0604030504040204" pitchFamily="34" charset="0"/>
                  <a:buChar char="∙"/>
                </a:pPr>
                <a:r>
                  <a:rPr lang="en-US" dirty="0"/>
                  <a:t>2% paved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Soil type:</a:t>
                </a:r>
              </a:p>
              <a:p>
                <a:pPr marL="742950" lvl="1" indent="-285750">
                  <a:lnSpc>
                    <a:spcPct val="150000"/>
                  </a:lnSpc>
                  <a:buFont typeface="Verdana" panose="020B0604030504040204" pitchFamily="34" charset="0"/>
                  <a:buChar char="∙"/>
                </a:pPr>
                <a:r>
                  <a:rPr lang="en-US" dirty="0"/>
                  <a:t>74% silt loam</a:t>
                </a:r>
              </a:p>
              <a:p>
                <a:pPr marL="742950" lvl="1" indent="-285750">
                  <a:lnSpc>
                    <a:spcPct val="150000"/>
                  </a:lnSpc>
                  <a:buFont typeface="Verdana" panose="020B0604030504040204" pitchFamily="34" charset="0"/>
                  <a:buChar char="∙"/>
                </a:pPr>
                <a:r>
                  <a:rPr lang="en-US" dirty="0"/>
                  <a:t>19% silty clay loam</a:t>
                </a:r>
                <a:endParaRPr lang="en-US" sz="16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AC81649-30F0-4350-8873-94A1A4F2E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99" y="1776786"/>
                <a:ext cx="3800076" cy="4191276"/>
              </a:xfrm>
              <a:prstGeom prst="rect">
                <a:avLst/>
              </a:prstGeom>
              <a:blipFill>
                <a:blip r:embed="rId4"/>
                <a:stretch>
                  <a:fillRect l="-667" b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6" descr="Immagine che contiene erba, aquilone&#10;&#10;Descrizione generata con affidabilità elevata">
            <a:extLst>
              <a:ext uri="{FF2B5EF4-FFF2-40B4-BE49-F238E27FC236}">
                <a16:creationId xmlns:a16="http://schemas.microsoft.com/office/drawing/2014/main" id="{50E32E14-4284-4A39-AA53-677037C5E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3258" y="1592265"/>
            <a:ext cx="3600000" cy="2363155"/>
          </a:xfrm>
          <a:prstGeom prst="rect">
            <a:avLst/>
          </a:prstGeom>
        </p:spPr>
      </p:pic>
      <p:pic>
        <p:nvPicPr>
          <p:cNvPr id="12" name="Immagine 11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29D4EBE9-BBD2-4813-AD64-161B50EC54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3258" y="4158000"/>
            <a:ext cx="3600000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161A240-0D5C-4DE4-AA20-F412D62B4103}"/>
                  </a:ext>
                </a:extLst>
              </p:cNvPr>
              <p:cNvSpPr txBox="1"/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Simplified method for a PTF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900" dirty="0">
                  <a:solidFill>
                    <a:schemeClr val="bg1"/>
                  </a:solidFill>
                </a:endParaRP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Tommaso</a:t>
                </a: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Picciafuoco</a:t>
                </a: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Study Area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 campaign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>
                    <a:solidFill>
                      <a:schemeClr val="bg1">
                        <a:lumMod val="65000"/>
                      </a:schemeClr>
                    </a:solidFill>
                  </a:rPr>
                  <a:t>M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inimum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 number of 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Pedotransfer function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Results</a:t>
                </a: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Conclusions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161A240-0D5C-4DE4-AA20-F412D62B41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9096DCD0-CB1B-CE4B-B3F1-1CE22D9F1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03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1" y="831273"/>
            <a:ext cx="1260000" cy="60267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541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432F95-ABF3-41D6-855C-CCBFA456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6" y="6401242"/>
            <a:ext cx="869274" cy="365125"/>
          </a:xfrm>
        </p:spPr>
        <p:txBody>
          <a:bodyPr/>
          <a:lstStyle/>
          <a:p>
            <a:pPr algn="ctr"/>
            <a:fld id="{275A0CCA-5386-49E9-A1B4-B101E09C07FF}" type="slidenum">
              <a:rPr lang="it-IT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3</a:t>
            </a:fld>
            <a:endParaRPr lang="it-IT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AB56B62-5E09-4BE3-A45A-55BCF051DFE6}"/>
              </a:ext>
            </a:extLst>
          </p:cNvPr>
          <p:cNvSpPr txBox="1"/>
          <p:nvPr/>
        </p:nvSpPr>
        <p:spPr>
          <a:xfrm>
            <a:off x="1384698" y="945789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Measurement campaign</a:t>
            </a:r>
            <a:endParaRPr lang="en-US" sz="2800" dirty="0">
              <a:solidFill>
                <a:srgbClr val="1F4E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483A3C6-B364-483E-B5EE-977134C4DBC1}"/>
                  </a:ext>
                </a:extLst>
              </p:cNvPr>
              <p:cNvSpPr txBox="1"/>
              <p:nvPr/>
            </p:nvSpPr>
            <p:spPr>
              <a:xfrm>
                <a:off x="1384700" y="1560644"/>
                <a:ext cx="3800077" cy="2529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March – September 2017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136 measurements in 12 stations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Spatial resolution: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Double-Ring infiltrometer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Duration: 3-4h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483A3C6-B364-483E-B5EE-977134C4D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00" y="1560644"/>
                <a:ext cx="3800077" cy="2529282"/>
              </a:xfrm>
              <a:prstGeom prst="rect">
                <a:avLst/>
              </a:prstGeom>
              <a:blipFill>
                <a:blip r:embed="rId4"/>
                <a:stretch>
                  <a:fillRect l="-667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 descr="Immagine che contiene aquilone, erba, torta&#10;&#10;Descrizione generata con affidabilità elevata">
            <a:extLst>
              <a:ext uri="{FF2B5EF4-FFF2-40B4-BE49-F238E27FC236}">
                <a16:creationId xmlns:a16="http://schemas.microsoft.com/office/drawing/2014/main" id="{1146EBC2-1350-49D9-9A20-009E0E8BB8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574" y="1592265"/>
            <a:ext cx="3600000" cy="23631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A46BCFA-62EE-42CE-B51C-197A695934A8}"/>
                  </a:ext>
                </a:extLst>
              </p:cNvPr>
              <p:cNvSpPr txBox="1"/>
              <p:nvPr/>
            </p:nvSpPr>
            <p:spPr>
              <a:xfrm>
                <a:off x="1384561" y="4237604"/>
                <a:ext cx="3800077" cy="1698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range: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125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it-IT" i="1" dirty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it-IT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lognormal probability density function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0A46BCFA-62EE-42CE-B51C-197A695934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561" y="4237604"/>
                <a:ext cx="3800077" cy="1698285"/>
              </a:xfrm>
              <a:prstGeom prst="rect">
                <a:avLst/>
              </a:prstGeom>
              <a:blipFill>
                <a:blip r:embed="rId6"/>
                <a:stretch>
                  <a:fillRect l="-667" b="-52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B579189A-A23A-4980-87E3-1C2DA47C81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4574" y="4078672"/>
            <a:ext cx="3600000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09756AC-0336-4A0C-B7C8-25E669C4638C}"/>
                  </a:ext>
                </a:extLst>
              </p:cNvPr>
              <p:cNvSpPr txBox="1"/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Simplified method for a PTF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900" dirty="0">
                  <a:solidFill>
                    <a:schemeClr val="bg1"/>
                  </a:solidFill>
                </a:endParaRP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Tommaso</a:t>
                </a: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Picciafuoco</a:t>
                </a: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Study Area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b="1" dirty="0" err="1">
                    <a:solidFill>
                      <a:schemeClr val="bg1"/>
                    </a:solidFill>
                  </a:rPr>
                  <a:t>Measur</a:t>
                </a:r>
                <a:r>
                  <a:rPr lang="en-US" sz="900" b="1" dirty="0">
                    <a:solidFill>
                      <a:schemeClr val="bg1"/>
                    </a:solidFill>
                  </a:rPr>
                  <a:t>. campaign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>
                    <a:solidFill>
                      <a:schemeClr val="bg1">
                        <a:lumMod val="65000"/>
                      </a:schemeClr>
                    </a:solidFill>
                  </a:rPr>
                  <a:t>M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inimum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 number of 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Pedotransfer function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Results</a:t>
                </a: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Conclusions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209756AC-0336-4A0C-B7C8-25E669C46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52D50E75-0917-8F4E-B652-EAC611957F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42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1" y="831273"/>
            <a:ext cx="1260000" cy="60267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541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432F95-ABF3-41D6-855C-CCBFA456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6" y="6401242"/>
            <a:ext cx="869274" cy="365125"/>
          </a:xfrm>
        </p:spPr>
        <p:txBody>
          <a:bodyPr/>
          <a:lstStyle/>
          <a:p>
            <a:pPr algn="ctr"/>
            <a:fld id="{275A0CCA-5386-49E9-A1B4-B101E09C07FF}" type="slidenum">
              <a:rPr lang="it-IT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4</a:t>
            </a:fld>
            <a:endParaRPr lang="it-IT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842F316-3237-4E21-ABB3-056EBC11DA9D}"/>
              </a:ext>
            </a:extLst>
          </p:cNvPr>
          <p:cNvSpPr txBox="1"/>
          <p:nvPr/>
        </p:nvSpPr>
        <p:spPr>
          <a:xfrm>
            <a:off x="1384698" y="945789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Objective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88DFCAD-E12C-4C4B-99F3-8CD48D20FB10}"/>
                  </a:ext>
                </a:extLst>
              </p:cNvPr>
              <p:cNvSpPr txBox="1"/>
              <p:nvPr/>
            </p:nvSpPr>
            <p:spPr>
              <a:xfrm>
                <a:off x="1384698" y="1560644"/>
                <a:ext cx="7599876" cy="87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Identifying the minimum number of measurements necessary for estimating a reliable average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1050" dirty="0"/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88DFCAD-E12C-4C4B-99F3-8CD48D20F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98" y="1560644"/>
                <a:ext cx="7599876" cy="870110"/>
              </a:xfrm>
              <a:prstGeom prst="rect">
                <a:avLst/>
              </a:prstGeom>
              <a:blipFill>
                <a:blip r:embed="rId5"/>
                <a:stretch>
                  <a:fillRect l="-501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0B9156A-46BF-4BDC-9AC9-509058AE7342}"/>
              </a:ext>
            </a:extLst>
          </p:cNvPr>
          <p:cNvSpPr txBox="1"/>
          <p:nvPr/>
        </p:nvSpPr>
        <p:spPr>
          <a:xfrm>
            <a:off x="1384698" y="2646387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8EF0BD3-8B56-4105-B2E5-37DB30FFF950}"/>
              </a:ext>
            </a:extLst>
          </p:cNvPr>
          <p:cNvSpPr txBox="1"/>
          <p:nvPr/>
        </p:nvSpPr>
        <p:spPr>
          <a:xfrm>
            <a:off x="1384700" y="3261244"/>
            <a:ext cx="3763565" cy="86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Non-parametric bootstrap method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AD39E0C3-D23A-4B5B-BA19-ED9CE3BB894E}"/>
              </a:ext>
            </a:extLst>
          </p:cNvPr>
          <p:cNvSpPr txBox="1"/>
          <p:nvPr/>
        </p:nvSpPr>
        <p:spPr>
          <a:xfrm>
            <a:off x="5980176" y="3261244"/>
            <a:ext cx="3004398" cy="867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dirty="0"/>
              <a:t>95% confidence interval of geometric mean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185547C2-FB84-44ED-B5CA-A8DBEC387ECB}"/>
                  </a:ext>
                </a:extLst>
              </p:cNvPr>
              <p:cNvSpPr txBox="1"/>
              <p:nvPr/>
            </p:nvSpPr>
            <p:spPr>
              <a:xfrm>
                <a:off x="1384698" y="4387337"/>
                <a:ext cx="7599876" cy="1513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Different number of measurements,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considered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18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Amplitude of the interval,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95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compared to reference value</a:t>
                </a: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185547C2-FB84-44ED-B5CA-A8DBEC387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98" y="4387337"/>
                <a:ext cx="7599876" cy="1513619"/>
              </a:xfrm>
              <a:prstGeom prst="rect">
                <a:avLst/>
              </a:prstGeom>
              <a:blipFill>
                <a:blip r:embed="rId6"/>
                <a:stretch>
                  <a:fillRect l="-334" b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DE02CCA0-9EC5-4DE9-B15C-56C38E389F6E}"/>
              </a:ext>
            </a:extLst>
          </p:cNvPr>
          <p:cNvCxnSpPr/>
          <p:nvPr/>
        </p:nvCxnSpPr>
        <p:spPr>
          <a:xfrm>
            <a:off x="4882896" y="3824288"/>
            <a:ext cx="996696" cy="0"/>
          </a:xfrm>
          <a:prstGeom prst="straightConnector1">
            <a:avLst/>
          </a:prstGeom>
          <a:ln w="571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11186AB-04E8-48D0-8FA1-F31CEEB42C73}"/>
                  </a:ext>
                </a:extLst>
              </p:cNvPr>
              <p:cNvSpPr txBox="1"/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Simplified method for a PTF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900" dirty="0">
                  <a:solidFill>
                    <a:schemeClr val="bg1"/>
                  </a:solidFill>
                </a:endParaRP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Tommaso</a:t>
                </a: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Picciafuoco</a:t>
                </a: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Study Area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 campaign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b="1" dirty="0">
                    <a:solidFill>
                      <a:schemeClr val="bg1"/>
                    </a:solidFill>
                  </a:rPr>
                  <a:t>M</a:t>
                </a:r>
                <a:r>
                  <a:rPr lang="en-US" sz="900" b="1" dirty="0" err="1">
                    <a:solidFill>
                      <a:schemeClr val="bg1"/>
                    </a:solidFill>
                  </a:rPr>
                  <a:t>inimum</a:t>
                </a:r>
                <a:r>
                  <a:rPr lang="en-US" sz="900" b="1" dirty="0">
                    <a:solidFill>
                      <a:schemeClr val="bg1"/>
                    </a:solidFill>
                  </a:rPr>
                  <a:t> number of </a:t>
                </a:r>
                <a:r>
                  <a:rPr lang="en-US" sz="900" b="1" dirty="0" err="1">
                    <a:solidFill>
                      <a:schemeClr val="bg1"/>
                    </a:solidFill>
                  </a:rPr>
                  <a:t>measur</a:t>
                </a:r>
                <a:r>
                  <a:rPr lang="en-US" sz="900" b="1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Pedotransfer function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Results</a:t>
                </a: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Conclusions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11186AB-04E8-48D0-8FA1-F31CEEB42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Immagine 22">
            <a:extLst>
              <a:ext uri="{FF2B5EF4-FFF2-40B4-BE49-F238E27FC236}">
                <a16:creationId xmlns:a16="http://schemas.microsoft.com/office/drawing/2014/main" id="{BAB263BB-0234-E142-B8F8-57082403B0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73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1" y="831273"/>
            <a:ext cx="1260000" cy="60267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541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432F95-ABF3-41D6-855C-CCBFA456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6" y="6401242"/>
            <a:ext cx="869274" cy="365125"/>
          </a:xfrm>
        </p:spPr>
        <p:txBody>
          <a:bodyPr/>
          <a:lstStyle/>
          <a:p>
            <a:pPr algn="ctr"/>
            <a:fld id="{275A0CCA-5386-49E9-A1B4-B101E09C07FF}" type="slidenum">
              <a:rPr lang="it-IT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5</a:t>
            </a:fld>
            <a:endParaRPr lang="it-IT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842F316-3237-4E21-ABB3-056EBC11DA9D}"/>
              </a:ext>
            </a:extLst>
          </p:cNvPr>
          <p:cNvSpPr txBox="1"/>
          <p:nvPr/>
        </p:nvSpPr>
        <p:spPr>
          <a:xfrm>
            <a:off x="1384698" y="945789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1: constant measurement density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8DFCAD-E12C-4C4B-99F3-8CD48D20FB10}"/>
              </a:ext>
            </a:extLst>
          </p:cNvPr>
          <p:cNvSpPr txBox="1"/>
          <p:nvPr/>
        </p:nvSpPr>
        <p:spPr>
          <a:xfrm>
            <a:off x="1384700" y="1560644"/>
            <a:ext cx="3763565" cy="2529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3 stations considered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3 different plot sizes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SAME measurement density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SAME land use: naturally-vegetated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A0C5912-F7D8-4057-9AD7-AFD112D69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574" y="1560644"/>
            <a:ext cx="3600000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7945367-BDE7-4E9D-98FF-CED12F9ED8B0}"/>
                  </a:ext>
                </a:extLst>
              </p:cNvPr>
              <p:cNvSpPr txBox="1"/>
              <p:nvPr/>
            </p:nvSpPr>
            <p:spPr>
              <a:xfrm>
                <a:off x="1756992" y="2825285"/>
                <a:ext cx="716029" cy="4047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i="1"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10 </m:t>
                          </m:r>
                          <m:sSup>
                            <m:sSup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67945367-BDE7-4E9D-98FF-CED12F9ED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6992" y="2825285"/>
                <a:ext cx="716029" cy="404726"/>
              </a:xfrm>
              <a:prstGeom prst="rect">
                <a:avLst/>
              </a:prstGeom>
              <a:blipFill>
                <a:blip r:embed="rId5"/>
                <a:stretch>
                  <a:fillRect b="-30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832A4C9-9F0B-4A12-A6FF-E05405B36311}"/>
                  </a:ext>
                </a:extLst>
              </p:cNvPr>
              <p:cNvSpPr txBox="1"/>
              <p:nvPr/>
            </p:nvSpPr>
            <p:spPr>
              <a:xfrm>
                <a:off x="1384699" y="4647712"/>
                <a:ext cx="2675239" cy="1698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Amplitude decreases rapidly up to a certain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and then more slowly 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832A4C9-9F0B-4A12-A6FF-E05405B363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99" y="4647712"/>
                <a:ext cx="2675239" cy="1698285"/>
              </a:xfrm>
              <a:prstGeom prst="rect">
                <a:avLst/>
              </a:prstGeom>
              <a:blipFill>
                <a:blip r:embed="rId6"/>
                <a:stretch>
                  <a:fillRect l="-1415" r="-472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D7C4925-A21E-46F2-8CE2-7A91814E2627}"/>
              </a:ext>
            </a:extLst>
          </p:cNvPr>
          <p:cNvSpPr txBox="1"/>
          <p:nvPr/>
        </p:nvSpPr>
        <p:spPr>
          <a:xfrm>
            <a:off x="5221011" y="4647711"/>
            <a:ext cx="3763565" cy="1698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The </a:t>
            </a:r>
            <a:r>
              <a:rPr lang="en-US" b="1" dirty="0"/>
              <a:t>benefit</a:t>
            </a:r>
            <a:r>
              <a:rPr lang="en-US" dirty="0"/>
              <a:t> of 1 extra measurement is high at the beginning and then becomes negligible</a:t>
            </a: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47B990D6-B84B-4480-ACFD-B6CCFE8C7021}"/>
              </a:ext>
            </a:extLst>
          </p:cNvPr>
          <p:cNvCxnSpPr/>
          <p:nvPr/>
        </p:nvCxnSpPr>
        <p:spPr>
          <a:xfrm>
            <a:off x="3931920" y="5525072"/>
            <a:ext cx="996696" cy="0"/>
          </a:xfrm>
          <a:prstGeom prst="straightConnector1">
            <a:avLst/>
          </a:prstGeom>
          <a:ln w="571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DBFF74A-E770-46BA-BBCA-07C8182FF9D9}"/>
                  </a:ext>
                </a:extLst>
              </p:cNvPr>
              <p:cNvSpPr txBox="1"/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Simplified method for a PTF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900" dirty="0">
                  <a:solidFill>
                    <a:schemeClr val="bg1"/>
                  </a:solidFill>
                </a:endParaRP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Tommaso</a:t>
                </a: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Picciafuoco</a:t>
                </a: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Study Area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 campaign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b="1" dirty="0">
                    <a:solidFill>
                      <a:schemeClr val="bg1"/>
                    </a:solidFill>
                  </a:rPr>
                  <a:t>M</a:t>
                </a:r>
                <a:r>
                  <a:rPr lang="en-US" sz="900" b="1" dirty="0" err="1">
                    <a:solidFill>
                      <a:schemeClr val="bg1"/>
                    </a:solidFill>
                  </a:rPr>
                  <a:t>inimum</a:t>
                </a:r>
                <a:r>
                  <a:rPr lang="en-US" sz="900" b="1" dirty="0">
                    <a:solidFill>
                      <a:schemeClr val="bg1"/>
                    </a:solidFill>
                  </a:rPr>
                  <a:t> number of </a:t>
                </a:r>
                <a:r>
                  <a:rPr lang="en-US" sz="900" b="1" dirty="0" err="1">
                    <a:solidFill>
                      <a:schemeClr val="bg1"/>
                    </a:solidFill>
                  </a:rPr>
                  <a:t>measur</a:t>
                </a:r>
                <a:r>
                  <a:rPr lang="en-US" sz="900" b="1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Pedotransfer function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Results</a:t>
                </a: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Conclusions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2DBFF74A-E770-46BA-BBCA-07C8182FF9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magine 21">
            <a:extLst>
              <a:ext uri="{FF2B5EF4-FFF2-40B4-BE49-F238E27FC236}">
                <a16:creationId xmlns:a16="http://schemas.microsoft.com/office/drawing/2014/main" id="{C94F11CC-DFA5-6047-937C-CE2F456F59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29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1" y="831273"/>
            <a:ext cx="1260000" cy="60267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541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432F95-ABF3-41D6-855C-CCBFA456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6" y="6401242"/>
            <a:ext cx="869274" cy="365125"/>
          </a:xfrm>
        </p:spPr>
        <p:txBody>
          <a:bodyPr/>
          <a:lstStyle/>
          <a:p>
            <a:pPr algn="ctr"/>
            <a:fld id="{275A0CCA-5386-49E9-A1B4-B101E09C07FF}" type="slidenum">
              <a:rPr lang="it-IT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6</a:t>
            </a:fld>
            <a:endParaRPr lang="it-IT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842F316-3237-4E21-ABB3-056EBC11DA9D}"/>
              </a:ext>
            </a:extLst>
          </p:cNvPr>
          <p:cNvSpPr txBox="1"/>
          <p:nvPr/>
        </p:nvSpPr>
        <p:spPr>
          <a:xfrm>
            <a:off x="1384698" y="945789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2: variable measurement density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88DFCAD-E12C-4C4B-99F3-8CD48D20FB10}"/>
                  </a:ext>
                </a:extLst>
              </p:cNvPr>
              <p:cNvSpPr txBox="1"/>
              <p:nvPr/>
            </p:nvSpPr>
            <p:spPr>
              <a:xfrm>
                <a:off x="1384698" y="1560646"/>
                <a:ext cx="3854814" cy="2116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1 naturally-vegetated station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fixed number of measurements (4 … 14)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increasing area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95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=1.3→</m:t>
                    </m:r>
                  </m:oMath>
                </a14:m>
                <a:r>
                  <a:rPr lang="en-US" dirty="0"/>
                  <a:t> reference value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88DFCAD-E12C-4C4B-99F3-8CD48D20F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98" y="1560646"/>
                <a:ext cx="3854814" cy="2116605"/>
              </a:xfrm>
              <a:prstGeom prst="rect">
                <a:avLst/>
              </a:prstGeom>
              <a:blipFill>
                <a:blip r:embed="rId4"/>
                <a:stretch>
                  <a:fillRect l="-656" b="-2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D60A273E-842A-4906-B7E2-D04D4C03B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4574" y="1560644"/>
            <a:ext cx="3600000" cy="270000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142D60B-D250-4ECA-9D66-B9BF94EA547C}"/>
              </a:ext>
            </a:extLst>
          </p:cNvPr>
          <p:cNvSpPr txBox="1"/>
          <p:nvPr/>
        </p:nvSpPr>
        <p:spPr>
          <a:xfrm>
            <a:off x="1384698" y="4890663"/>
            <a:ext cx="3854814" cy="128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minimum number of measurements increases if plot area increases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5FFA50D8-6D8D-4307-81A1-8B27CB57C7E4}"/>
                  </a:ext>
                </a:extLst>
              </p:cNvPr>
              <p:cNvSpPr txBox="1"/>
              <p:nvPr/>
            </p:nvSpPr>
            <p:spPr>
              <a:xfrm>
                <a:off x="5184636" y="4447143"/>
                <a:ext cx="3836311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>
                    <a:solidFill>
                      <a:srgbClr val="1F4E79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Example:</a:t>
                </a:r>
              </a:p>
              <a:p>
                <a:r>
                  <a:rPr lang="en-US" dirty="0"/>
                  <a:t>for an Area of 80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4 measurements (</a:t>
                </a:r>
                <a:r>
                  <a:rPr lang="en-US" dirty="0">
                    <a:solidFill>
                      <a:schemeClr val="accent1"/>
                    </a:solidFill>
                  </a:rPr>
                  <a:t>blue line</a:t>
                </a:r>
                <a:r>
                  <a:rPr lang="en-US" dirty="0"/>
                  <a:t>) are not sufficient for estimating a reliable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, while 6 measurements (</a:t>
                </a:r>
                <a:r>
                  <a:rPr lang="en-US" dirty="0">
                    <a:solidFill>
                      <a:srgbClr val="FF0000"/>
                    </a:solidFill>
                  </a:rPr>
                  <a:t>red line</a:t>
                </a:r>
                <a:r>
                  <a:rPr lang="en-US" dirty="0"/>
                  <a:t>) are enough.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5FFA50D8-6D8D-4307-81A1-8B27CB57C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636" y="4447143"/>
                <a:ext cx="3836311" cy="2169825"/>
              </a:xfrm>
              <a:prstGeom prst="rect">
                <a:avLst/>
              </a:prstGeom>
              <a:blipFill>
                <a:blip r:embed="rId6"/>
                <a:stretch>
                  <a:fillRect l="-1656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>
            <a:extLst>
              <a:ext uri="{FF2B5EF4-FFF2-40B4-BE49-F238E27FC236}">
                <a16:creationId xmlns:a16="http://schemas.microsoft.com/office/drawing/2014/main" id="{D754A050-DFF4-480E-A24D-A25D154556D2}"/>
              </a:ext>
            </a:extLst>
          </p:cNvPr>
          <p:cNvSpPr/>
          <p:nvPr/>
        </p:nvSpPr>
        <p:spPr>
          <a:xfrm>
            <a:off x="6089372" y="2682675"/>
            <a:ext cx="300037" cy="1347138"/>
          </a:xfrm>
          <a:prstGeom prst="rect">
            <a:avLst/>
          </a:prstGeom>
          <a:noFill/>
          <a:ln w="3810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02031E2D-6184-4F1E-87DA-84E9F980049E}"/>
              </a:ext>
            </a:extLst>
          </p:cNvPr>
          <p:cNvCxnSpPr/>
          <p:nvPr/>
        </p:nvCxnSpPr>
        <p:spPr>
          <a:xfrm flipV="1">
            <a:off x="6239390" y="4144405"/>
            <a:ext cx="0" cy="376237"/>
          </a:xfrm>
          <a:prstGeom prst="straightConnector1">
            <a:avLst/>
          </a:prstGeom>
          <a:ln w="28575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45B13F1-08FC-4B51-8F0D-17324070A90D}"/>
              </a:ext>
            </a:extLst>
          </p:cNvPr>
          <p:cNvSpPr txBox="1"/>
          <p:nvPr/>
        </p:nvSpPr>
        <p:spPr>
          <a:xfrm>
            <a:off x="1693712" y="3798981"/>
            <a:ext cx="314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Ahmed et al., 2015 – Journal of Hydrology, 530, 604-611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A464570D-53FF-4215-BB0F-A475FB774A44}"/>
                  </a:ext>
                </a:extLst>
              </p:cNvPr>
              <p:cNvSpPr txBox="1"/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Simplified method for a PTF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900" dirty="0">
                  <a:solidFill>
                    <a:schemeClr val="bg1"/>
                  </a:solidFill>
                </a:endParaRP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Tommaso</a:t>
                </a: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Picciafuoco</a:t>
                </a: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Study Area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 campaign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b="1" dirty="0">
                    <a:solidFill>
                      <a:schemeClr val="bg1"/>
                    </a:solidFill>
                  </a:rPr>
                  <a:t>M</a:t>
                </a:r>
                <a:r>
                  <a:rPr lang="en-US" sz="900" b="1" dirty="0" err="1">
                    <a:solidFill>
                      <a:schemeClr val="bg1"/>
                    </a:solidFill>
                  </a:rPr>
                  <a:t>inimum</a:t>
                </a:r>
                <a:r>
                  <a:rPr lang="en-US" sz="900" b="1" dirty="0">
                    <a:solidFill>
                      <a:schemeClr val="bg1"/>
                    </a:solidFill>
                  </a:rPr>
                  <a:t> number of </a:t>
                </a:r>
                <a:r>
                  <a:rPr lang="en-US" sz="900" b="1" dirty="0" err="1">
                    <a:solidFill>
                      <a:schemeClr val="bg1"/>
                    </a:solidFill>
                  </a:rPr>
                  <a:t>measur</a:t>
                </a:r>
                <a:r>
                  <a:rPr lang="en-US" sz="900" b="1" dirty="0">
                    <a:solidFill>
                      <a:schemeClr val="bg1"/>
                    </a:solidFill>
                  </a:rPr>
                  <a:t>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Pedotransfer function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Results</a:t>
                </a: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Conclusions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A464570D-53FF-4215-BB0F-A475FB774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Immagine 19">
            <a:extLst>
              <a:ext uri="{FF2B5EF4-FFF2-40B4-BE49-F238E27FC236}">
                <a16:creationId xmlns:a16="http://schemas.microsoft.com/office/drawing/2014/main" id="{34D032E5-B214-DD42-AB64-555128B1C7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1" y="831273"/>
            <a:ext cx="1260000" cy="60267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541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432F95-ABF3-41D6-855C-CCBFA456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6" y="6401242"/>
            <a:ext cx="869274" cy="365125"/>
          </a:xfrm>
        </p:spPr>
        <p:txBody>
          <a:bodyPr/>
          <a:lstStyle/>
          <a:p>
            <a:pPr algn="ctr"/>
            <a:fld id="{275A0CCA-5386-49E9-A1B4-B101E09C07FF}" type="slidenum">
              <a:rPr lang="it-IT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7</a:t>
            </a:fld>
            <a:endParaRPr lang="it-IT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D2E65C4-226E-4454-9D68-A5D3786E594B}"/>
              </a:ext>
            </a:extLst>
          </p:cNvPr>
          <p:cNvSpPr txBox="1"/>
          <p:nvPr/>
        </p:nvSpPr>
        <p:spPr>
          <a:xfrm>
            <a:off x="1384698" y="968671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Objective 2</a:t>
            </a:r>
            <a:endParaRPr lang="en-US" sz="2800" dirty="0">
              <a:solidFill>
                <a:srgbClr val="1F4E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48A700E4-A03E-4A6A-8190-B3FCFCCE05F3}"/>
                  </a:ext>
                </a:extLst>
              </p:cNvPr>
              <p:cNvSpPr txBox="1"/>
              <p:nvPr/>
            </p:nvSpPr>
            <p:spPr>
              <a:xfrm>
                <a:off x="1384698" y="1661964"/>
                <a:ext cx="7599876" cy="86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Developing an </a:t>
                </a:r>
                <a:r>
                  <a:rPr lang="en-US" u="sng" dirty="0"/>
                  <a:t>average field</a:t>
                </a:r>
                <a:r>
                  <a:rPr lang="en-US" dirty="0"/>
                  <a:t> saturated hydraulic conductivity,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, map for the study area </a:t>
                </a:r>
              </a:p>
            </p:txBody>
          </p:sp>
        </mc:Choice>
        <mc:Fallback xmlns="">
          <p:sp>
            <p:nvSpPr>
              <p:cNvPr id="20" name="CasellaDiTesto 19">
                <a:extLst>
                  <a:ext uri="{FF2B5EF4-FFF2-40B4-BE49-F238E27FC236}">
                    <a16:creationId xmlns:a16="http://schemas.microsoft.com/office/drawing/2014/main" id="{48A700E4-A03E-4A6A-8190-B3FCFCCE0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98" y="1661964"/>
                <a:ext cx="7599876" cy="867289"/>
              </a:xfrm>
              <a:prstGeom prst="rect">
                <a:avLst/>
              </a:prstGeom>
              <a:blipFill>
                <a:blip r:embed="rId4"/>
                <a:stretch>
                  <a:fillRect l="-501"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BF553DF-B7EC-4FB6-AE3B-7C7A5A8C3B0C}"/>
                  </a:ext>
                </a:extLst>
              </p:cNvPr>
              <p:cNvSpPr txBox="1"/>
              <p:nvPr/>
            </p:nvSpPr>
            <p:spPr>
              <a:xfrm>
                <a:off x="1384698" y="3228945"/>
                <a:ext cx="759987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ea typeface="Verdana" panose="020B0604030504040204" pitchFamily="34" charset="0"/>
                    <a:cs typeface="Verdana" panose="020B0604030504040204" pitchFamily="34" charset="0"/>
                  </a:rPr>
                  <a:t>Pedotransfer function (PTF)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dirty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20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  <a:ea typeface="Verdana" panose="020B0604030504040204" pitchFamily="34" charset="0"/>
                                <a:cs typeface="Verdana" panose="020B0604030504040204" pitchFamily="34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2000" i="1" dirty="0">
                            <a:latin typeface="Cambria Math" panose="02040503050406030204" pitchFamily="18" charset="0"/>
                            <a:ea typeface="Verdana" panose="020B0604030504040204" pitchFamily="34" charset="0"/>
                            <a:cs typeface="Verdana" panose="020B0604030504040204" pitchFamily="34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BF553DF-B7EC-4FB6-AE3B-7C7A5A8C3B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98" y="3228945"/>
                <a:ext cx="7599876" cy="400110"/>
              </a:xfrm>
              <a:prstGeom prst="rect">
                <a:avLst/>
              </a:prstGeom>
              <a:blipFill>
                <a:blip r:embed="rId5"/>
                <a:stretch>
                  <a:fillRect l="-668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16543DE3-59EB-4619-B47F-6658353E9942}"/>
              </a:ext>
            </a:extLst>
          </p:cNvPr>
          <p:cNvCxnSpPr>
            <a:cxnSpLocks/>
          </p:cNvCxnSpPr>
          <p:nvPr/>
        </p:nvCxnSpPr>
        <p:spPr>
          <a:xfrm>
            <a:off x="2857500" y="2624330"/>
            <a:ext cx="0" cy="540609"/>
          </a:xfrm>
          <a:prstGeom prst="straightConnector1">
            <a:avLst/>
          </a:prstGeom>
          <a:ln w="571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CE6B84CC-E15B-414B-B9AB-D22BCC3E9BB0}"/>
              </a:ext>
            </a:extLst>
          </p:cNvPr>
          <p:cNvSpPr txBox="1"/>
          <p:nvPr/>
        </p:nvSpPr>
        <p:spPr>
          <a:xfrm>
            <a:off x="1384698" y="3761701"/>
            <a:ext cx="7599876" cy="1698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PTFs:</a:t>
            </a:r>
          </a:p>
          <a:p>
            <a:pPr>
              <a:lnSpc>
                <a:spcPct val="150000"/>
              </a:lnSpc>
            </a:pPr>
            <a:r>
              <a:rPr lang="en-US" i="1" dirty="0"/>
              <a:t>“Equations that transfer available soil properties (e.g., textural composition) into missing soil properties (e.g., hydraulic conductivity).”</a:t>
            </a:r>
            <a:endParaRPr lang="en-US" dirty="0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C44386A9-6881-4764-870A-AC829CF2D8E1}"/>
              </a:ext>
            </a:extLst>
          </p:cNvPr>
          <p:cNvCxnSpPr>
            <a:cxnSpLocks/>
          </p:cNvCxnSpPr>
          <p:nvPr/>
        </p:nvCxnSpPr>
        <p:spPr>
          <a:xfrm>
            <a:off x="2867025" y="5779601"/>
            <a:ext cx="0" cy="352310"/>
          </a:xfrm>
          <a:prstGeom prst="line">
            <a:avLst/>
          </a:prstGeom>
          <a:ln w="57150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1CDBEA97-55B5-4B95-9D3E-6B8EE45F3929}"/>
              </a:ext>
            </a:extLst>
          </p:cNvPr>
          <p:cNvCxnSpPr>
            <a:cxnSpLocks/>
          </p:cNvCxnSpPr>
          <p:nvPr/>
        </p:nvCxnSpPr>
        <p:spPr>
          <a:xfrm>
            <a:off x="2857500" y="6127148"/>
            <a:ext cx="376236" cy="0"/>
          </a:xfrm>
          <a:prstGeom prst="straightConnector1">
            <a:avLst/>
          </a:prstGeom>
          <a:ln w="57150">
            <a:solidFill>
              <a:srgbClr val="1F4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9F3A9BB-6A93-444A-90C2-9C7C8BB30ABB}"/>
              </a:ext>
            </a:extLst>
          </p:cNvPr>
          <p:cNvSpPr txBox="1"/>
          <p:nvPr/>
        </p:nvSpPr>
        <p:spPr>
          <a:xfrm>
            <a:off x="3768236" y="5889329"/>
            <a:ext cx="4973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a typeface="Verdana" panose="020B0604030504040204" pitchFamily="34" charset="0"/>
                <a:cs typeface="Verdana" panose="020B0604030504040204" pitchFamily="34" charset="0"/>
              </a:rPr>
              <a:t>Regression technique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87EF0A55-A4EE-4A3C-BC74-E64AB8627434}"/>
                  </a:ext>
                </a:extLst>
              </p:cNvPr>
              <p:cNvSpPr txBox="1"/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Simplified method for a PTF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900" dirty="0">
                  <a:solidFill>
                    <a:schemeClr val="bg1"/>
                  </a:solidFill>
                </a:endParaRP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Tommaso</a:t>
                </a: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Picciafuoco</a:t>
                </a: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Study Area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 campaign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>
                    <a:solidFill>
                      <a:schemeClr val="bg1">
                        <a:lumMod val="65000"/>
                      </a:schemeClr>
                    </a:solidFill>
                  </a:rPr>
                  <a:t>M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inimum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 number of 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Pedotransfer function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Results</a:t>
                </a: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Conclusions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87EF0A55-A4EE-4A3C-BC74-E64AB8627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blipFill>
                <a:blip r:embed="rId6"/>
                <a:stretch>
                  <a:fillRect r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Immagine 16">
            <a:extLst>
              <a:ext uri="{FF2B5EF4-FFF2-40B4-BE49-F238E27FC236}">
                <a16:creationId xmlns:a16="http://schemas.microsoft.com/office/drawing/2014/main" id="{02CD8015-E31D-4545-B830-8A391A84C5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26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1" y="831273"/>
            <a:ext cx="1260000" cy="60267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541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432F95-ABF3-41D6-855C-CCBFA456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6" y="6401242"/>
            <a:ext cx="869274" cy="365125"/>
          </a:xfrm>
        </p:spPr>
        <p:txBody>
          <a:bodyPr/>
          <a:lstStyle/>
          <a:p>
            <a:pPr algn="ctr"/>
            <a:fld id="{275A0CCA-5386-49E9-A1B4-B101E09C07FF}" type="slidenum">
              <a:rPr lang="it-IT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8</a:t>
            </a:fld>
            <a:endParaRPr lang="it-IT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AB56B62-5E09-4BE3-A45A-55BCF051DFE6}"/>
              </a:ext>
            </a:extLst>
          </p:cNvPr>
          <p:cNvSpPr txBox="1"/>
          <p:nvPr/>
        </p:nvSpPr>
        <p:spPr>
          <a:xfrm>
            <a:off x="1384698" y="945789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Ridge Regression</a:t>
            </a:r>
            <a:endParaRPr lang="en-US" sz="2800" dirty="0">
              <a:solidFill>
                <a:srgbClr val="1F4E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483A3C6-B364-483E-B5EE-977134C4DBC1}"/>
                  </a:ext>
                </a:extLst>
              </p:cNvPr>
              <p:cNvSpPr txBox="1"/>
              <p:nvPr/>
            </p:nvSpPr>
            <p:spPr>
              <a:xfrm>
                <a:off x="1384698" y="1560646"/>
                <a:ext cx="7599876" cy="3903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/>
                  <a:t>Multicollinearity</a:t>
                </a:r>
                <a:r>
                  <a:rPr lang="it-IT" dirty="0"/>
                  <a:t> </a:t>
                </a:r>
                <a:r>
                  <a:rPr lang="en-US" dirty="0"/>
                  <a:t>was detected in the matrix of regressors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Multicollinearity occurs when one or more regressors are </a:t>
                </a:r>
                <a:r>
                  <a:rPr lang="en-US" u="sng" dirty="0"/>
                  <a:t>highly correlated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Ordinary Least Squares (OLS) regression cannot be applied </a:t>
                </a:r>
                <a:r>
                  <a:rPr lang="en-US" u="sng" dirty="0"/>
                  <a:t>for predictions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large regression coefficients and large associated variances</a:t>
                </a:r>
              </a:p>
              <a:p>
                <a:pPr marL="285750" indent="-285750">
                  <a:lnSpc>
                    <a:spcPct val="1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b="1" dirty="0"/>
                  <a:t>Ridge regression </a:t>
                </a:r>
                <a:r>
                  <a:rPr lang="en-US" dirty="0"/>
                  <a:t>allows to obtain a reliable estimator,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acc>
                      </m:e>
                      <m:sub>
                        <m:r>
                          <a:rPr lang="it-IT" i="1" dirty="0">
                            <a:latin typeface="Cambria Math" panose="02040503050406030204" pitchFamily="18" charset="0"/>
                          </a:rPr>
                          <m:t>𝑟𝑖𝑑𝑔𝑒</m:t>
                        </m:r>
                      </m:sub>
                    </m:sSub>
                  </m:oMath>
                </a14:m>
                <a:r>
                  <a:rPr lang="en-US" dirty="0"/>
                  <a:t>, in presence of multicollinearity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4483A3C6-B364-483E-B5EE-977134C4DB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98" y="1560646"/>
                <a:ext cx="7599876" cy="3903761"/>
              </a:xfrm>
              <a:prstGeom prst="rect">
                <a:avLst/>
              </a:prstGeom>
              <a:blipFill>
                <a:blip r:embed="rId4"/>
                <a:stretch>
                  <a:fillRect l="-334" b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942D4C92-7B40-43CF-B925-7412B805DF88}"/>
                  </a:ext>
                </a:extLst>
              </p:cNvPr>
              <p:cNvSpPr txBox="1"/>
              <p:nvPr/>
            </p:nvSpPr>
            <p:spPr>
              <a:xfrm>
                <a:off x="1749489" y="5953488"/>
                <a:ext cx="2639633" cy="3209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</m:acc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𝑟𝑖𝑑𝑔𝑒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p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it-IT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CasellaDiTesto 25">
                <a:extLst>
                  <a:ext uri="{FF2B5EF4-FFF2-40B4-BE49-F238E27FC236}">
                    <a16:creationId xmlns:a16="http://schemas.microsoft.com/office/drawing/2014/main" id="{942D4C92-7B40-43CF-B925-7412B805DF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489" y="5953488"/>
                <a:ext cx="2639633" cy="320922"/>
              </a:xfrm>
              <a:prstGeom prst="rect">
                <a:avLst/>
              </a:prstGeom>
              <a:blipFill>
                <a:blip r:embed="rId5"/>
                <a:stretch>
                  <a:fillRect l="-2392" t="-15385" r="-957" b="-2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6A443DE-1BB6-4A47-90A2-CBBF93C01C3A}"/>
                  </a:ext>
                </a:extLst>
              </p:cNvPr>
              <p:cNvSpPr txBox="1"/>
              <p:nvPr/>
            </p:nvSpPr>
            <p:spPr>
              <a:xfrm>
                <a:off x="5950894" y="5633226"/>
                <a:ext cx="25713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dependent variables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2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200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12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A6A443DE-1BB6-4A47-90A2-CBBF93C01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894" y="5633226"/>
                <a:ext cx="2571314" cy="276999"/>
              </a:xfrm>
              <a:prstGeom prst="rect">
                <a:avLst/>
              </a:prstGeom>
              <a:blipFill>
                <a:blip r:embed="rId6"/>
                <a:stretch>
                  <a:fillRect t="-47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980112D-CEFE-441F-B067-23EACA6B4678}"/>
              </a:ext>
            </a:extLst>
          </p:cNvPr>
          <p:cNvSpPr txBox="1"/>
          <p:nvPr/>
        </p:nvSpPr>
        <p:spPr>
          <a:xfrm>
            <a:off x="5950897" y="5895677"/>
            <a:ext cx="2813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matrix of regressors (textural composition,…)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9D99D59-BAB0-4AC6-A06D-CC58105440D8}"/>
              </a:ext>
            </a:extLst>
          </p:cNvPr>
          <p:cNvSpPr txBox="1"/>
          <p:nvPr/>
        </p:nvSpPr>
        <p:spPr>
          <a:xfrm>
            <a:off x="5944486" y="6381092"/>
            <a:ext cx="18541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shrinkage parameter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6F9A980F-6590-4C65-865E-AE6C58705586}"/>
                  </a:ext>
                </a:extLst>
              </p:cNvPr>
              <p:cNvSpPr txBox="1"/>
              <p:nvPr/>
            </p:nvSpPr>
            <p:spPr>
              <a:xfrm>
                <a:off x="5649017" y="5687566"/>
                <a:ext cx="301878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6F9A980F-6590-4C65-865E-AE6C58705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017" y="5687566"/>
                <a:ext cx="301878" cy="184666"/>
              </a:xfrm>
              <a:prstGeom prst="rect">
                <a:avLst/>
              </a:prstGeom>
              <a:blipFill>
                <a:blip r:embed="rId7"/>
                <a:stretch>
                  <a:fillRect l="-8000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13DEC694-E2E6-46C9-8629-A2EB1B179A6D}"/>
                  </a:ext>
                </a:extLst>
              </p:cNvPr>
              <p:cNvSpPr txBox="1"/>
              <p:nvPr/>
            </p:nvSpPr>
            <p:spPr>
              <a:xfrm>
                <a:off x="5635038" y="5955014"/>
                <a:ext cx="31585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13DEC694-E2E6-46C9-8629-A2EB1B179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5038" y="5955014"/>
                <a:ext cx="315856" cy="184666"/>
              </a:xfrm>
              <a:prstGeom prst="rect">
                <a:avLst/>
              </a:prstGeom>
              <a:blipFill>
                <a:blip r:embed="rId8"/>
                <a:stretch>
                  <a:fillRect l="-12000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1D789055-78CA-4C74-B8AC-C4CE6129BE4B}"/>
                  </a:ext>
                </a:extLst>
              </p:cNvPr>
              <p:cNvSpPr txBox="1"/>
              <p:nvPr/>
            </p:nvSpPr>
            <p:spPr>
              <a:xfrm>
                <a:off x="5649017" y="6427256"/>
                <a:ext cx="295466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200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12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1D789055-78CA-4C74-B8AC-C4CE6129BE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017" y="6427256"/>
                <a:ext cx="295466" cy="184666"/>
              </a:xfrm>
              <a:prstGeom prst="rect">
                <a:avLst/>
              </a:prstGeom>
              <a:blipFill>
                <a:blip r:embed="rId9"/>
                <a:stretch>
                  <a:fillRect l="-833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DDD5CC0D-6DF3-45A9-AAFA-542ECA286329}"/>
                  </a:ext>
                </a:extLst>
              </p:cNvPr>
              <p:cNvSpPr txBox="1"/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Simplified method for a PTF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900" dirty="0">
                  <a:solidFill>
                    <a:schemeClr val="bg1"/>
                  </a:solidFill>
                </a:endParaRP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Tommaso</a:t>
                </a: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Picciafuoco</a:t>
                </a: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Study Area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 campaign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>
                    <a:solidFill>
                      <a:schemeClr val="bg1">
                        <a:lumMod val="65000"/>
                      </a:schemeClr>
                    </a:solidFill>
                  </a:rPr>
                  <a:t>M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inimum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 number of 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Pedotransfer function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Results</a:t>
                </a: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Conclusions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DDD5CC0D-6DF3-45A9-AAFA-542ECA286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blipFill>
                <a:blip r:embed="rId10"/>
                <a:stretch>
                  <a:fillRect r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magine 17">
            <a:extLst>
              <a:ext uri="{FF2B5EF4-FFF2-40B4-BE49-F238E27FC236}">
                <a16:creationId xmlns:a16="http://schemas.microsoft.com/office/drawing/2014/main" id="{7C46B048-2E3A-FB4E-964A-1C0C4040D0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29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id="{D60C208C-48C5-4C68-80BC-458BC066BCC9}"/>
              </a:ext>
            </a:extLst>
          </p:cNvPr>
          <p:cNvSpPr/>
          <p:nvPr/>
        </p:nvSpPr>
        <p:spPr>
          <a:xfrm>
            <a:off x="1" y="831273"/>
            <a:ext cx="1260000" cy="602672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FD8B5DA-D599-43C0-9A93-3544FC510A8D}"/>
              </a:ext>
            </a:extLst>
          </p:cNvPr>
          <p:cNvSpPr/>
          <p:nvPr/>
        </p:nvSpPr>
        <p:spPr>
          <a:xfrm>
            <a:off x="0" y="-1"/>
            <a:ext cx="9144000" cy="85415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074" name="Picture 2" descr="Risultati immagini per unipg logo white">
            <a:extLst>
              <a:ext uri="{FF2B5EF4-FFF2-40B4-BE49-F238E27FC236}">
                <a16:creationId xmlns:a16="http://schemas.microsoft.com/office/drawing/2014/main" id="{DA87B1A2-A679-47C9-BD6A-7AEE24A57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6" y="91635"/>
            <a:ext cx="648000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isultati immagini per tu wien logo white">
            <a:extLst>
              <a:ext uri="{FF2B5EF4-FFF2-40B4-BE49-F238E27FC236}">
                <a16:creationId xmlns:a16="http://schemas.microsoft.com/office/drawing/2014/main" id="{CB619159-42F6-4F3A-9288-2240D94D9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758" y="114516"/>
            <a:ext cx="1519816" cy="5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BF83A17-8FB2-4754-AAE6-6001CA853021}"/>
              </a:ext>
            </a:extLst>
          </p:cNvPr>
          <p:cNvSpPr txBox="1"/>
          <p:nvPr/>
        </p:nvSpPr>
        <p:spPr>
          <a:xfrm>
            <a:off x="807428" y="114516"/>
            <a:ext cx="1154545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degli Studi</a:t>
            </a:r>
          </a:p>
          <a:p>
            <a:pPr>
              <a:lnSpc>
                <a:spcPct val="80000"/>
              </a:lnSpc>
            </a:pPr>
            <a:r>
              <a:rPr lang="it-IT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Perugia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432F95-ABF3-41D6-855C-CCBFA456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9426" y="6401242"/>
            <a:ext cx="869274" cy="365125"/>
          </a:xfrm>
        </p:spPr>
        <p:txBody>
          <a:bodyPr/>
          <a:lstStyle/>
          <a:p>
            <a:pPr algn="ctr"/>
            <a:fld id="{275A0CCA-5386-49E9-A1B4-B101E09C07FF}" type="slidenum">
              <a:rPr lang="it-IT" sz="1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ctr"/>
              <a:t>9</a:t>
            </a:fld>
            <a:endParaRPr lang="it-IT" sz="1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842F316-3237-4E21-ABB3-056EBC11DA9D}"/>
              </a:ext>
            </a:extLst>
          </p:cNvPr>
          <p:cNvSpPr txBox="1"/>
          <p:nvPr/>
        </p:nvSpPr>
        <p:spPr>
          <a:xfrm>
            <a:off x="1384698" y="945789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1F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Training data-set</a:t>
            </a:r>
            <a:endParaRPr lang="en-US" sz="2800" dirty="0">
              <a:solidFill>
                <a:srgbClr val="1F4E79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88DFCAD-E12C-4C4B-99F3-8CD48D20FB10}"/>
                  </a:ext>
                </a:extLst>
              </p:cNvPr>
              <p:cNvSpPr txBox="1"/>
              <p:nvPr/>
            </p:nvSpPr>
            <p:spPr>
              <a:xfrm>
                <a:off x="1384698" y="1560646"/>
                <a:ext cx="7599876" cy="1698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areas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80 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were considered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for each area is obtained averaging 6 measurements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average textural composition, slope and elevation of each area</a:t>
                </a: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88DFCAD-E12C-4C4B-99F3-8CD48D20F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698" y="1560646"/>
                <a:ext cx="7599876" cy="1698285"/>
              </a:xfrm>
              <a:prstGeom prst="rect">
                <a:avLst/>
              </a:prstGeom>
              <a:blipFill>
                <a:blip r:embed="rId4"/>
                <a:stretch>
                  <a:fillRect l="-334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743A041-A6E4-4F93-B9D6-7D6928B04118}"/>
              </a:ext>
            </a:extLst>
          </p:cNvPr>
          <p:cNvSpPr txBox="1"/>
          <p:nvPr/>
        </p:nvSpPr>
        <p:spPr>
          <a:xfrm>
            <a:off x="1384698" y="3372712"/>
            <a:ext cx="75998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F4E7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Calibration results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30D8828A-4875-4B6E-BC22-3D9290D41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4698" y="4043484"/>
            <a:ext cx="3600000" cy="27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7160EC25-8072-43A3-9B1F-3AF1D0C743B0}"/>
                  </a:ext>
                </a:extLst>
              </p:cNvPr>
              <p:cNvSpPr txBox="1"/>
              <p:nvPr/>
            </p:nvSpPr>
            <p:spPr>
              <a:xfrm>
                <a:off x="5184638" y="4043486"/>
                <a:ext cx="19870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𝑅𝑀𝑆𝐸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=5 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7160EC25-8072-43A3-9B1F-3AF1D0C74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638" y="4043486"/>
                <a:ext cx="1987019" cy="276999"/>
              </a:xfrm>
              <a:prstGeom prst="rect">
                <a:avLst/>
              </a:prstGeom>
              <a:blipFill>
                <a:blip r:embed="rId6"/>
                <a:stretch>
                  <a:fillRect l="-1274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B5EDEDA-F479-402B-938D-8969FC4E0409}"/>
                  </a:ext>
                </a:extLst>
              </p:cNvPr>
              <p:cNvSpPr txBox="1"/>
              <p:nvPr/>
            </p:nvSpPr>
            <p:spPr>
              <a:xfrm>
                <a:off x="5184638" y="4473800"/>
                <a:ext cx="168417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𝑁𝑅𝑀𝑆𝐸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=16 %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5B5EDEDA-F479-402B-938D-8969FC4E0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638" y="4473800"/>
                <a:ext cx="1684179" cy="276999"/>
              </a:xfrm>
              <a:prstGeom prst="rect">
                <a:avLst/>
              </a:prstGeom>
              <a:blipFill>
                <a:blip r:embed="rId7"/>
                <a:stretch>
                  <a:fillRect l="-2256" r="-1504" b="-3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6E80505-B89D-4037-A650-3ED401BB5129}"/>
                  </a:ext>
                </a:extLst>
              </p:cNvPr>
              <p:cNvSpPr txBox="1"/>
              <p:nvPr/>
            </p:nvSpPr>
            <p:spPr>
              <a:xfrm>
                <a:off x="5184636" y="4904114"/>
                <a:ext cx="14574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𝐺𝑀𝐸𝑅</m:t>
                      </m:r>
                      <m:r>
                        <a:rPr lang="it-IT" i="1">
                          <a:latin typeface="Cambria Math" panose="02040503050406030204" pitchFamily="18" charset="0"/>
                        </a:rPr>
                        <m:t>=1.08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6E80505-B89D-4037-A650-3ED401BB5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636" y="4904114"/>
                <a:ext cx="1457450" cy="276999"/>
              </a:xfrm>
              <a:prstGeom prst="rect">
                <a:avLst/>
              </a:prstGeom>
              <a:blipFill>
                <a:blip r:embed="rId8"/>
                <a:stretch>
                  <a:fillRect l="-2609" r="-1739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4401E89-17BF-4C16-B765-9FBBA9DA0484}"/>
                  </a:ext>
                </a:extLst>
              </p:cNvPr>
              <p:cNvSpPr txBox="1"/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Simplified method for a PTF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9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e>
                      <m:sub>
                        <m:r>
                          <a:rPr lang="it-IT" sz="9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900" dirty="0">
                  <a:solidFill>
                    <a:schemeClr val="bg1"/>
                  </a:solidFill>
                </a:endParaRP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Tommaso</a:t>
                </a:r>
              </a:p>
              <a:p>
                <a:r>
                  <a:rPr lang="en-US" sz="900" dirty="0">
                    <a:solidFill>
                      <a:schemeClr val="bg1"/>
                    </a:solidFill>
                  </a:rPr>
                  <a:t>Picciafuoco</a:t>
                </a:r>
              </a:p>
              <a:p>
                <a:endParaRPr lang="it-IT" sz="900" dirty="0">
                  <a:solidFill>
                    <a:schemeClr val="bg1"/>
                  </a:solidFill>
                </a:endParaRPr>
              </a:p>
              <a:p>
                <a:endParaRPr lang="en-US" sz="900" dirty="0">
                  <a:solidFill>
                    <a:schemeClr val="bg1"/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Study Area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 campaign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>
                    <a:solidFill>
                      <a:schemeClr val="bg1">
                        <a:lumMod val="65000"/>
                      </a:schemeClr>
                    </a:solidFill>
                  </a:rPr>
                  <a:t>M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inimum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 number of </a:t>
                </a:r>
                <a:r>
                  <a:rPr lang="en-US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measur</a:t>
                </a: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.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b="1" dirty="0">
                    <a:solidFill>
                      <a:schemeClr val="bg1"/>
                    </a:solidFill>
                  </a:rPr>
                  <a:t>Pedotransfer function</a:t>
                </a: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it-IT" sz="900" dirty="0" err="1">
                    <a:solidFill>
                      <a:schemeClr val="bg1">
                        <a:lumMod val="65000"/>
                      </a:schemeClr>
                    </a:solidFill>
                  </a:rPr>
                  <a:t>Results</a:t>
                </a: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marL="171450" indent="-1714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900" dirty="0">
                    <a:solidFill>
                      <a:schemeClr val="bg1">
                        <a:lumMod val="65000"/>
                      </a:schemeClr>
                    </a:solidFill>
                  </a:rPr>
                  <a:t>Conclusions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9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4401E89-17BF-4C16-B765-9FBBA9DA04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6" y="902980"/>
                <a:ext cx="1188000" cy="3693319"/>
              </a:xfrm>
              <a:prstGeom prst="rect">
                <a:avLst/>
              </a:prstGeom>
              <a:blipFill>
                <a:blip r:embed="rId9"/>
                <a:stretch>
                  <a:fillRect r="-10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Immagine 18">
            <a:extLst>
              <a:ext uri="{FF2B5EF4-FFF2-40B4-BE49-F238E27FC236}">
                <a16:creationId xmlns:a16="http://schemas.microsoft.com/office/drawing/2014/main" id="{70163A24-2282-1945-B549-A34B0EA78F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547" y="6053070"/>
            <a:ext cx="732963" cy="2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145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7559</TotalTime>
  <Words>1036</Words>
  <Application>Microsoft Macintosh PowerPoint</Application>
  <PresentationFormat>Presentazione su schermo (4:3)</PresentationFormat>
  <Paragraphs>339</Paragraphs>
  <Slides>14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Times New Roman</vt:lpstr>
      <vt:lpstr>Verdana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Tommaso Picciafuoco</dc:creator>
  <cp:lastModifiedBy>Tommaso Picciafuoco</cp:lastModifiedBy>
  <cp:revision>158</cp:revision>
  <dcterms:created xsi:type="dcterms:W3CDTF">2017-12-11T11:47:49Z</dcterms:created>
  <dcterms:modified xsi:type="dcterms:W3CDTF">2018-04-20T09:59:43Z</dcterms:modified>
</cp:coreProperties>
</file>