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567" autoAdjust="0"/>
  </p:normalViewPr>
  <p:slideViewPr>
    <p:cSldViewPr>
      <p:cViewPr>
        <p:scale>
          <a:sx n="91" d="100"/>
          <a:sy n="91" d="100"/>
        </p:scale>
        <p:origin x="-78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E5255-76B0-431D-9E98-0E09F6385DC8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4F394-297C-4F3E-8FF7-0E76C8092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F394-297C-4F3E-8FF7-0E76C8092E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3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5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8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D138-2B9A-42D0-8F40-E222550458C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96DB-24BB-41D5-984A-5EC2857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11188" y="514350"/>
          <a:ext cx="8064500" cy="634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orelDRAW" r:id="rId3" imgW="10133015" imgH="8443041" progId="CorelDRAW.Graphic.13">
                  <p:embed/>
                </p:oleObj>
              </mc:Choice>
              <mc:Fallback>
                <p:oleObj name="CorelDRAW" r:id="rId3" imgW="10133015" imgH="844304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14350"/>
                        <a:ext cx="8064500" cy="634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16113"/>
          </a:xfrm>
          <a:solidFill>
            <a:srgbClr val="1111A3"/>
          </a:solidFill>
        </p:spPr>
        <p:txBody>
          <a:bodyPr anchorCtr="1">
            <a:normAutofit/>
          </a:bodyPr>
          <a:lstStyle/>
          <a:p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Sushchevskaya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.(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GEOKHI, RAS, Moscow, Russia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),</a:t>
            </a:r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Belyatsky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B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.(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VSEGEI, CIR, </a:t>
            </a:r>
            <a:r>
              <a:rPr lang="en-US" altLang="en-US" sz="14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St.Petersburg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Russia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),</a:t>
            </a:r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Migdisova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.(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GEOKHI, RAS, Moscow, Russia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), </a:t>
            </a:r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Dubinin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E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.(</a:t>
            </a:r>
            <a:r>
              <a:rPr lang="en-US" altLang="en-US" sz="14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Lomonosov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State University, Moscow, Russia</a:t>
            </a:r>
            <a:r>
              <a:rPr lang="ru-RU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), </a:t>
            </a:r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Krymsky</a:t>
            </a:r>
            <a:r>
              <a:rPr lang="en-US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R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r>
              <a:rPr lang="en-US" altLang="en-US" sz="1400" b="1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Sh</a:t>
            </a:r>
            <a:r>
              <a:rPr lang="ru-RU" altLang="en-US" sz="14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.(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VSEGEI, CIR, </a:t>
            </a:r>
            <a:r>
              <a:rPr lang="en-US" altLang="en-US" sz="14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St.Petersburg</a:t>
            </a:r>
            <a: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Russia )</a:t>
            </a:r>
            <a:br>
              <a:rPr lang="en-US" altLang="en-US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altLang="en-US" sz="20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magmatism of hot spots and spreading zones of the South Atlantic and the eastern Indian Ocean as a result of mantle plume activity from 130 </a:t>
            </a:r>
            <a:r>
              <a:rPr lang="en-US" altLang="en-US" sz="2000" b="1" dirty="0" err="1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altLang="en-US" sz="20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ago: the Tristan and Kerguelen </a:t>
            </a:r>
            <a:r>
              <a:rPr lang="en-US" altLang="en-US" sz="2000" b="1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plumes</a:t>
            </a:r>
            <a:endParaRPr lang="ru-RU" altLang="en-US" sz="2000" b="1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68313" y="6381750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[Torsvik, Cocks, 2013].</a:t>
            </a:r>
            <a:endParaRPr lang="ru-RU" alt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36" y="6435728"/>
            <a:ext cx="1206487" cy="4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39750" y="549275"/>
          <a:ext cx="7993063" cy="589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4" imgW="6348293" imgH="4404401" progId="CorelDRAW.Graphic.13">
                  <p:embed/>
                </p:oleObj>
              </mc:Choice>
              <mc:Fallback>
                <p:oleObj name="CorelDRAW" r:id="rId4" imgW="6348293" imgH="440440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49275"/>
                        <a:ext cx="7993063" cy="589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 of Gondwana Plume provinces (reconstruction modified after Lawver et al., 1992, Segev 2002)</a:t>
            </a:r>
            <a:endParaRPr lang="ru-RU" alt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5517232"/>
            <a:ext cx="9144000" cy="1187450"/>
          </a:xfrm>
          <a:prstGeom prst="rect">
            <a:avLst/>
          </a:prstGeom>
          <a:solidFill>
            <a:srgbClr val="A7F7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latin typeface="Times New Roman" pitchFamily="18" charset="0"/>
              </a:rPr>
              <a:t>The Karoo-Maud-</a:t>
            </a:r>
            <a:r>
              <a:rPr lang="en-US" altLang="en-US" sz="1400" b="1" dirty="0" err="1">
                <a:latin typeface="Times New Roman" pitchFamily="18" charset="0"/>
              </a:rPr>
              <a:t>Ferrar</a:t>
            </a:r>
            <a:r>
              <a:rPr lang="en-US" altLang="en-US" sz="1400" b="1" dirty="0">
                <a:latin typeface="Times New Roman" pitchFamily="18" charset="0"/>
              </a:rPr>
              <a:t> initial plume, which caused the breakup between east and west </a:t>
            </a:r>
            <a:r>
              <a:rPr lang="en-US" altLang="en-US" sz="1400" b="1" dirty="0" err="1">
                <a:latin typeface="Times New Roman" pitchFamily="18" charset="0"/>
              </a:rPr>
              <a:t>Gondwana</a:t>
            </a:r>
            <a:r>
              <a:rPr lang="en-US" altLang="en-US" sz="1400" b="1" dirty="0">
                <a:latin typeface="Times New Roman" pitchFamily="18" charset="0"/>
              </a:rPr>
              <a:t> along the proto-oceanic rift between the Weddell Sea and Somali basin radial migrated during 40 Ma in a direction of Kerguelen, </a:t>
            </a:r>
            <a:r>
              <a:rPr lang="en-US" altLang="en-US" sz="1400" b="1" dirty="0" err="1">
                <a:latin typeface="Times New Roman" pitchFamily="18" charset="0"/>
              </a:rPr>
              <a:t>Paran´a</a:t>
            </a:r>
            <a:r>
              <a:rPr lang="en-US" altLang="en-US" sz="1400" b="1" dirty="0">
                <a:latin typeface="Times New Roman" pitchFamily="18" charset="0"/>
              </a:rPr>
              <a:t> - </a:t>
            </a:r>
            <a:r>
              <a:rPr lang="en-US" altLang="en-US" sz="1400" b="1" dirty="0" err="1">
                <a:latin typeface="Times New Roman" pitchFamily="18" charset="0"/>
              </a:rPr>
              <a:t>Etendeka</a:t>
            </a:r>
            <a:r>
              <a:rPr lang="en-US" altLang="en-US" sz="1400" b="1" dirty="0">
                <a:latin typeface="Times New Roman" pitchFamily="18" charset="0"/>
              </a:rPr>
              <a:t>, Marie Byrd Land plumes.</a:t>
            </a:r>
            <a:r>
              <a:rPr lang="ru-RU" altLang="en-US" sz="1400" b="1" dirty="0">
                <a:latin typeface="Times New Roman" pitchFamily="18" charset="0"/>
              </a:rPr>
              <a:t> </a:t>
            </a:r>
            <a:r>
              <a:rPr lang="en-US" altLang="en-US" sz="1400" b="1" dirty="0">
                <a:latin typeface="Times New Roman" pitchFamily="18" charset="0"/>
              </a:rPr>
              <a:t>First-generation plumes are larger (diameter ca 3000 km) than the late-generation plumes (ca 2000 km) and apparently have a radial dispersion of magmatism and rifting (</a:t>
            </a:r>
            <a:r>
              <a:rPr lang="en-US" altLang="en-US" sz="1400" b="1" dirty="0" err="1">
                <a:latin typeface="Times New Roman" pitchFamily="18" charset="0"/>
              </a:rPr>
              <a:t>Segev</a:t>
            </a:r>
            <a:r>
              <a:rPr lang="en-US" altLang="en-US" sz="1400" b="1" dirty="0">
                <a:latin typeface="Times New Roman" pitchFamily="18" charset="0"/>
              </a:rPr>
              <a:t>, 2002). The migration of the plume maybe below the upper mantle convection level</a:t>
            </a:r>
            <a:r>
              <a:rPr lang="en-US" altLang="en-US" sz="1600" b="1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36" y="6435728"/>
            <a:ext cx="1206487" cy="4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363322" y="138099"/>
            <a:ext cx="3989716" cy="920376"/>
          </a:xfrm>
          <a:solidFill>
            <a:srgbClr val="96CFF2"/>
          </a:solidFill>
        </p:spPr>
        <p:txBody>
          <a:bodyPr>
            <a:normAutofit fontScale="90000"/>
          </a:bodyPr>
          <a:lstStyle/>
          <a:p>
            <a:r>
              <a:rPr lang="en-US" altLang="en-US" sz="2400" b="1" dirty="0" smtClean="0"/>
              <a:t>F</a:t>
            </a:r>
            <a:r>
              <a:rPr lang="ru-RU" altLang="en-US" sz="2400" b="1" dirty="0" err="1"/>
              <a:t>ormation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of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Rio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Grande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Rise</a:t>
            </a:r>
            <a:r>
              <a:rPr lang="ru-RU" altLang="en-US" sz="2400" b="1" dirty="0"/>
              <a:t>–</a:t>
            </a:r>
            <a:r>
              <a:rPr lang="ru-RU" altLang="en-US" sz="2400" b="1" dirty="0" err="1"/>
              <a:t>Walvis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Ridge </a:t>
            </a:r>
            <a:r>
              <a:rPr lang="en-US" altLang="en-US" sz="2400" b="1" dirty="0"/>
              <a:t>volcanic </a:t>
            </a:r>
            <a:r>
              <a:rPr lang="en-US" altLang="en-US" sz="2400" b="1" dirty="0" smtClean="0"/>
              <a:t>system</a:t>
            </a:r>
            <a:endParaRPr lang="ru-RU" altLang="en-US" sz="2400" b="1" dirty="0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1195739"/>
            <a:ext cx="5384436" cy="2161253"/>
          </a:xfrm>
          <a:noFill/>
          <a:ln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0640" y="1323367"/>
            <a:ext cx="3857439" cy="50579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00641" y="125887"/>
            <a:ext cx="3760705" cy="1070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en-US" altLang="en-US" sz="1800" b="1" dirty="0" smtClean="0">
              <a:solidFill>
                <a:srgbClr val="FF99FF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2000" b="1" dirty="0" smtClean="0"/>
              <a:t>T</a:t>
            </a:r>
            <a:r>
              <a:rPr lang="ru-RU" altLang="en-US" sz="2000" b="1" dirty="0" err="1" smtClean="0"/>
              <a:t>he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Indian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Ocean</a:t>
            </a:r>
            <a:r>
              <a:rPr lang="en-US" altLang="en-US" sz="2000" b="1" dirty="0" smtClean="0"/>
              <a:t> </a:t>
            </a:r>
            <a:r>
              <a:rPr lang="ru-RU" altLang="en-US" sz="2000" b="1" dirty="0" err="1" smtClean="0"/>
              <a:t>hotspots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and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their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tracks</a:t>
            </a:r>
            <a:r>
              <a:rPr lang="en-US" altLang="en-US" sz="2000" b="1" dirty="0" smtClean="0"/>
              <a:t>,connecting with Kerguelen plume</a:t>
            </a:r>
            <a:r>
              <a:rPr lang="ru-RU" altLang="en-US" sz="2000" b="1" dirty="0" smtClean="0"/>
              <a:t>. </a:t>
            </a:r>
            <a:r>
              <a:rPr lang="ru-RU" altLang="en-US" sz="2000" b="1" dirty="0" err="1" smtClean="0"/>
              <a:t>Location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of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Rajmahal</a:t>
            </a:r>
            <a:r>
              <a:rPr lang="ru-RU" altLang="en-US" sz="2000" b="1" dirty="0" smtClean="0"/>
              <a:t>, </a:t>
            </a:r>
            <a:r>
              <a:rPr lang="ru-RU" altLang="en-US" sz="2000" b="1" dirty="0" err="1" smtClean="0"/>
              <a:t>Sylhet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and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Bengal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magmatic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province</a:t>
            </a:r>
            <a:r>
              <a:rPr lang="ru-RU" altLang="en-US" sz="2000" b="1" dirty="0" smtClean="0"/>
              <a:t> (RSBP) </a:t>
            </a:r>
            <a:r>
              <a:rPr lang="ru-RU" altLang="en-US" sz="2000" b="1" dirty="0" err="1" smtClean="0"/>
              <a:t>is</a:t>
            </a:r>
            <a:r>
              <a:rPr lang="ru-RU" altLang="en-US" sz="2000" b="1" dirty="0" smtClean="0"/>
              <a:t> </a:t>
            </a:r>
            <a:r>
              <a:rPr lang="ru-RU" altLang="en-US" sz="2000" b="1" dirty="0" err="1" smtClean="0"/>
              <a:t>also</a:t>
            </a:r>
            <a:r>
              <a:rPr lang="en-US" altLang="en-US" sz="2000" b="1" dirty="0" smtClean="0"/>
              <a:t> </a:t>
            </a:r>
            <a:r>
              <a:rPr lang="ru-RU" altLang="en-US" sz="2000" b="1" dirty="0" err="1" smtClean="0"/>
              <a:t>indicated</a:t>
            </a:r>
            <a:endParaRPr lang="ru-RU" altLang="en-US" sz="2000" b="1" dirty="0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228184" y="4797152"/>
            <a:ext cx="1152128" cy="1224136"/>
          </a:xfrm>
          <a:custGeom>
            <a:avLst/>
            <a:gdLst>
              <a:gd name="T0" fmla="*/ 145 w 931"/>
              <a:gd name="T1" fmla="*/ 33 h 963"/>
              <a:gd name="T2" fmla="*/ 15 w 931"/>
              <a:gd name="T3" fmla="*/ 36 h 963"/>
              <a:gd name="T4" fmla="*/ 233 w 931"/>
              <a:gd name="T5" fmla="*/ 249 h 963"/>
              <a:gd name="T6" fmla="*/ 465 w 931"/>
              <a:gd name="T7" fmla="*/ 297 h 963"/>
              <a:gd name="T8" fmla="*/ 513 w 931"/>
              <a:gd name="T9" fmla="*/ 465 h 963"/>
              <a:gd name="T10" fmla="*/ 713 w 931"/>
              <a:gd name="T11" fmla="*/ 921 h 963"/>
              <a:gd name="T12" fmla="*/ 922 w 931"/>
              <a:gd name="T13" fmla="*/ 717 h 963"/>
              <a:gd name="T14" fmla="*/ 657 w 931"/>
              <a:gd name="T15" fmla="*/ 137 h 963"/>
              <a:gd name="T16" fmla="*/ 145 w 931"/>
              <a:gd name="T17" fmla="*/ 33 h 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1" h="963">
                <a:moveTo>
                  <a:pt x="145" y="33"/>
                </a:moveTo>
                <a:cubicBezTo>
                  <a:pt x="38" y="16"/>
                  <a:pt x="0" y="0"/>
                  <a:pt x="15" y="36"/>
                </a:cubicBezTo>
                <a:cubicBezTo>
                  <a:pt x="30" y="72"/>
                  <a:pt x="158" y="205"/>
                  <a:pt x="233" y="249"/>
                </a:cubicBezTo>
                <a:cubicBezTo>
                  <a:pt x="308" y="293"/>
                  <a:pt x="418" y="261"/>
                  <a:pt x="465" y="297"/>
                </a:cubicBezTo>
                <a:cubicBezTo>
                  <a:pt x="512" y="333"/>
                  <a:pt x="472" y="361"/>
                  <a:pt x="513" y="465"/>
                </a:cubicBezTo>
                <a:cubicBezTo>
                  <a:pt x="554" y="569"/>
                  <a:pt x="645" y="879"/>
                  <a:pt x="713" y="921"/>
                </a:cubicBezTo>
                <a:cubicBezTo>
                  <a:pt x="781" y="963"/>
                  <a:pt x="931" y="848"/>
                  <a:pt x="922" y="717"/>
                </a:cubicBezTo>
                <a:cubicBezTo>
                  <a:pt x="913" y="586"/>
                  <a:pt x="786" y="251"/>
                  <a:pt x="657" y="137"/>
                </a:cubicBezTo>
                <a:cubicBezTo>
                  <a:pt x="528" y="23"/>
                  <a:pt x="252" y="50"/>
                  <a:pt x="145" y="33"/>
                </a:cubicBezTo>
                <a:close/>
              </a:path>
            </a:pathLst>
          </a:custGeom>
          <a:solidFill>
            <a:srgbClr val="FF99CC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7789798" y="1916113"/>
            <a:ext cx="1139682" cy="3216929"/>
          </a:xfrm>
          <a:custGeom>
            <a:avLst/>
            <a:gdLst>
              <a:gd name="T0" fmla="*/ 718 w 854"/>
              <a:gd name="T1" fmla="*/ 2246 h 2269"/>
              <a:gd name="T2" fmla="*/ 396 w 854"/>
              <a:gd name="T3" fmla="*/ 1916 h 2269"/>
              <a:gd name="T4" fmla="*/ 60 w 854"/>
              <a:gd name="T5" fmla="*/ 1772 h 2269"/>
              <a:gd name="T6" fmla="*/ 38 w 854"/>
              <a:gd name="T7" fmla="*/ 1384 h 2269"/>
              <a:gd name="T8" fmla="*/ 212 w 854"/>
              <a:gd name="T9" fmla="*/ 900 h 2269"/>
              <a:gd name="T10" fmla="*/ 83 w 854"/>
              <a:gd name="T11" fmla="*/ 613 h 2269"/>
              <a:gd name="T12" fmla="*/ 316 w 854"/>
              <a:gd name="T13" fmla="*/ 484 h 2269"/>
              <a:gd name="T14" fmla="*/ 537 w 854"/>
              <a:gd name="T15" fmla="*/ 24 h 2269"/>
              <a:gd name="T16" fmla="*/ 556 w 854"/>
              <a:gd name="T17" fmla="*/ 340 h 2269"/>
              <a:gd name="T18" fmla="*/ 308 w 854"/>
              <a:gd name="T19" fmla="*/ 1276 h 2269"/>
              <a:gd name="T20" fmla="*/ 252 w 854"/>
              <a:gd name="T21" fmla="*/ 1612 h 2269"/>
              <a:gd name="T22" fmla="*/ 718 w 854"/>
              <a:gd name="T23" fmla="*/ 1883 h 2269"/>
              <a:gd name="T24" fmla="*/ 854 w 854"/>
              <a:gd name="T25" fmla="*/ 2110 h 2269"/>
              <a:gd name="T26" fmla="*/ 718 w 854"/>
              <a:gd name="T27" fmla="*/ 2246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54" h="2269">
                <a:moveTo>
                  <a:pt x="718" y="2246"/>
                </a:moveTo>
                <a:cubicBezTo>
                  <a:pt x="642" y="2214"/>
                  <a:pt x="506" y="1995"/>
                  <a:pt x="396" y="1916"/>
                </a:cubicBezTo>
                <a:cubicBezTo>
                  <a:pt x="286" y="1837"/>
                  <a:pt x="120" y="1861"/>
                  <a:pt x="60" y="1772"/>
                </a:cubicBezTo>
                <a:cubicBezTo>
                  <a:pt x="0" y="1683"/>
                  <a:pt x="13" y="1529"/>
                  <a:pt x="38" y="1384"/>
                </a:cubicBezTo>
                <a:cubicBezTo>
                  <a:pt x="63" y="1239"/>
                  <a:pt x="205" y="1028"/>
                  <a:pt x="212" y="900"/>
                </a:cubicBezTo>
                <a:cubicBezTo>
                  <a:pt x="219" y="772"/>
                  <a:pt x="66" y="682"/>
                  <a:pt x="83" y="613"/>
                </a:cubicBezTo>
                <a:cubicBezTo>
                  <a:pt x="100" y="544"/>
                  <a:pt x="240" y="582"/>
                  <a:pt x="316" y="484"/>
                </a:cubicBezTo>
                <a:cubicBezTo>
                  <a:pt x="392" y="386"/>
                  <a:pt x="497" y="48"/>
                  <a:pt x="537" y="24"/>
                </a:cubicBezTo>
                <a:cubicBezTo>
                  <a:pt x="577" y="0"/>
                  <a:pt x="594" y="132"/>
                  <a:pt x="556" y="340"/>
                </a:cubicBezTo>
                <a:cubicBezTo>
                  <a:pt x="518" y="548"/>
                  <a:pt x="359" y="1064"/>
                  <a:pt x="308" y="1276"/>
                </a:cubicBezTo>
                <a:cubicBezTo>
                  <a:pt x="257" y="1488"/>
                  <a:pt x="184" y="1511"/>
                  <a:pt x="252" y="1612"/>
                </a:cubicBezTo>
                <a:cubicBezTo>
                  <a:pt x="320" y="1713"/>
                  <a:pt x="618" y="1800"/>
                  <a:pt x="718" y="1883"/>
                </a:cubicBezTo>
                <a:cubicBezTo>
                  <a:pt x="818" y="1966"/>
                  <a:pt x="854" y="2050"/>
                  <a:pt x="854" y="2110"/>
                </a:cubicBezTo>
                <a:cubicBezTo>
                  <a:pt x="854" y="2170"/>
                  <a:pt x="793" y="2269"/>
                  <a:pt x="718" y="2246"/>
                </a:cubicBezTo>
                <a:close/>
              </a:path>
            </a:pathLst>
          </a:custGeom>
          <a:solidFill>
            <a:srgbClr val="FF99CC">
              <a:alpha val="3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13868" y="4541381"/>
            <a:ext cx="4572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n-AU" altLang="en-US" dirty="0" smtClean="0"/>
              <a:t>The Kerguelen plateau formation began about 115 </a:t>
            </a:r>
            <a:r>
              <a:rPr lang="en-AU" altLang="en-US" dirty="0" err="1" smtClean="0"/>
              <a:t>m.y</a:t>
            </a:r>
            <a:r>
              <a:rPr lang="en-AU" altLang="en-US" dirty="0" smtClean="0"/>
              <a:t>. ago and continues till now. Large volcanic uprisings, such as the Eastern-Indian Ridge (82-38 Ma), Naturaliste Plateau (100-57 Ma), the Broken Ridge, </a:t>
            </a:r>
            <a:r>
              <a:rPr lang="en-AU" altLang="en-US" dirty="0" err="1" smtClean="0"/>
              <a:t>Aphanasey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Nikitin</a:t>
            </a:r>
            <a:r>
              <a:rPr lang="en-AU" altLang="en-US" dirty="0" smtClean="0"/>
              <a:t> Rise </a:t>
            </a:r>
            <a:r>
              <a:rPr lang="ru-RU" altLang="en-US" dirty="0" smtClean="0"/>
              <a:t>(90-70 </a:t>
            </a:r>
            <a:r>
              <a:rPr lang="en-US" altLang="en-US" dirty="0" smtClean="0"/>
              <a:t>Ma</a:t>
            </a:r>
            <a:r>
              <a:rPr lang="ru-RU" altLang="en-US" dirty="0" smtClean="0"/>
              <a:t>) </a:t>
            </a:r>
            <a:r>
              <a:rPr lang="en-AU" altLang="en-US" dirty="0" smtClean="0"/>
              <a:t>were influenced by the Kerguelen plume (Frey et al., 2000). </a:t>
            </a:r>
            <a:endParaRPr lang="en-AU" altLang="en-US" dirty="0"/>
          </a:p>
        </p:txBody>
      </p:sp>
      <p:graphicFrame>
        <p:nvGraphicFramePr>
          <p:cNvPr id="1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334072"/>
              </p:ext>
            </p:extLst>
          </p:nvPr>
        </p:nvGraphicFramePr>
        <p:xfrm>
          <a:off x="179512" y="2667410"/>
          <a:ext cx="2520280" cy="1714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orelDRAW" r:id="rId5" imgW="8460923" imgH="6771924" progId="CorelDRAW.Graphic.13">
                  <p:embed/>
                </p:oleObj>
              </mc:Choice>
              <mc:Fallback>
                <p:oleObj name="CorelDRAW" r:id="rId5" imgW="8460923" imgH="6771924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667410"/>
                        <a:ext cx="2520280" cy="1714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934521" y="3717032"/>
            <a:ext cx="33661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The </a:t>
            </a:r>
            <a:r>
              <a:rPr lang="ru-RU" altLang="en-US" dirty="0" err="1"/>
              <a:t>location</a:t>
            </a:r>
            <a:r>
              <a:rPr lang="ru-RU" altLang="en-US" dirty="0"/>
              <a:t> </a:t>
            </a:r>
            <a:r>
              <a:rPr lang="ru-RU" altLang="en-US" dirty="0" err="1"/>
              <a:t>of</a:t>
            </a:r>
            <a:r>
              <a:rPr lang="ru-RU" altLang="en-US" dirty="0"/>
              <a:t> </a:t>
            </a:r>
            <a:r>
              <a:rPr lang="en-US" altLang="en-US" dirty="0"/>
              <a:t>site 513a</a:t>
            </a:r>
            <a:r>
              <a:rPr lang="ru-RU" altLang="en-US" dirty="0"/>
              <a:t> </a:t>
            </a:r>
            <a:r>
              <a:rPr lang="en-US" altLang="en-US" dirty="0"/>
              <a:t>(38 Ma) </a:t>
            </a:r>
            <a:r>
              <a:rPr lang="ru-RU" altLang="en-US" dirty="0" err="1"/>
              <a:t>in</a:t>
            </a:r>
            <a:r>
              <a:rPr lang="ru-RU" altLang="en-US" dirty="0"/>
              <a:t> </a:t>
            </a:r>
            <a:r>
              <a:rPr lang="ru-RU" altLang="en-US" dirty="0" err="1"/>
              <a:t>South</a:t>
            </a:r>
            <a:r>
              <a:rPr lang="ru-RU" altLang="en-US" dirty="0"/>
              <a:t> </a:t>
            </a:r>
            <a:r>
              <a:rPr lang="ru-RU" altLang="en-US" dirty="0" err="1"/>
              <a:t>Atlantic</a:t>
            </a:r>
            <a:endParaRPr lang="ru-RU" altLang="en-US" dirty="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 flipV="1">
            <a:off x="1115616" y="3869201"/>
            <a:ext cx="936104" cy="1709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Стрелка вправо 3"/>
          <p:cNvSpPr/>
          <p:nvPr/>
        </p:nvSpPr>
        <p:spPr>
          <a:xfrm>
            <a:off x="4860032" y="5557043"/>
            <a:ext cx="2088232" cy="1762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36" y="6435728"/>
            <a:ext cx="1206487" cy="4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68760"/>
            <a:ext cx="8928992" cy="44012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the Tristan and Kerguelen plumes in rift and island enriched magma generation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predominantly defined as the heat source that caused melting of the ancient lithospheric blocks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change in magma compositions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found out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seamounts can be explained by the reduction of the role played by lithospheric material and the increase in the participation of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asthenospheric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mantle in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melting which was a result of propagation of the volcanic system within the newly formed oceanic crust.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36" y="6435728"/>
            <a:ext cx="1206487" cy="422271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691680" y="116632"/>
            <a:ext cx="5400600" cy="936104"/>
          </a:xfrm>
          <a:prstGeom prst="rect">
            <a:avLst/>
          </a:prstGeom>
          <a:solidFill>
            <a:srgbClr val="BBE0E3">
              <a:lumMod val="9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lvl="0" indent="0" algn="ctr" eaLnBrk="1" hangingPunct="1">
              <a:lnSpc>
                <a:spcPct val="80000"/>
              </a:lnSpc>
              <a:buNone/>
              <a:defRPr/>
            </a:pPr>
            <a:r>
              <a:rPr lang="en-US" altLang="en-US" sz="2800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The </a:t>
            </a:r>
            <a:r>
              <a:rPr lang="en-US" altLang="en-US" sz="2800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main outcome:</a:t>
            </a:r>
            <a:endParaRPr kumimoji="0" lang="en-US" altLang="en-US" sz="280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91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377</Words>
  <Application>Microsoft Office PowerPoint</Application>
  <PresentationFormat>Экран (4:3)</PresentationFormat>
  <Paragraphs>13</Paragraphs>
  <Slides>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Тема Office</vt:lpstr>
      <vt:lpstr>CorelDRAW</vt:lpstr>
      <vt:lpstr>Sushchevskaya N.M.(GEOKHI, RAS, Moscow, Russia),Belyatsky B.V.(VSEGEI, CIR, St.Petersburg, Russia),Migdisova N.A.(GEOKHI, RAS, Moscow, Russia), Dubinin E.P.(Lomonosov State University, Moscow, Russia), Krymsky R.Sh.(VSEGEI, CIR, St.Petersburg, Russia ) The magmatism of hot spots and spreading zones of the South Atlantic and the eastern Indian Ocean as a result of mantle plume activity from 130 m.y. ago: the Tristan and Kerguelen plumes</vt:lpstr>
      <vt:lpstr>Презентация PowerPoint</vt:lpstr>
      <vt:lpstr>Formation of Rio Grande Rise–Walvis Ridge volcanic system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Sushchevskaya N.M.(GEOKHI, RAS, Moscow, Russia),Belyatsky B.V.(VSEGEI, CIR, St.Petersburg, Russia),Migdisova N.A.(GEOKHI, RAS, Moscow, Russia), Dubinin E.P.(Lomonosov State University, Moscow, Russia), Krymsky R.Sh.(VSEGEI, CIR, St.Petersburg, Russia ) The magmatism of hot spots and spreading zones of the South Atlantic and the eastern Indian Ocean as a result of mantle plume activity from 130 m.y. ago: the Tristan and Kerguelen plumes</dc:title>
  <dc:creator>Asus</dc:creator>
  <cp:lastModifiedBy>Asus</cp:lastModifiedBy>
  <cp:revision>11</cp:revision>
  <dcterms:created xsi:type="dcterms:W3CDTF">2018-04-09T11:11:23Z</dcterms:created>
  <dcterms:modified xsi:type="dcterms:W3CDTF">2018-04-25T20:49:27Z</dcterms:modified>
</cp:coreProperties>
</file>